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6" r:id="rId11"/>
    <p:sldId id="267" r:id="rId12"/>
    <p:sldId id="270" r:id="rId13"/>
    <p:sldId id="261" r:id="rId14"/>
    <p:sldId id="268" r:id="rId15"/>
    <p:sldId id="266" r:id="rId16"/>
    <p:sldId id="269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8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7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400" dirty="0"/>
              <a:t>網路爬蟲</a:t>
            </a:r>
            <a:r>
              <a:rPr lang="en-US" altLang="zh-TW" sz="4400" dirty="0" smtClean="0"/>
              <a:t>_</a:t>
            </a:r>
            <a:r>
              <a:rPr lang="zh-TW" altLang="en-US" sz="4400" dirty="0" smtClean="0"/>
              <a:t>動態網頁</a:t>
            </a:r>
            <a:r>
              <a:rPr lang="zh-TW" altLang="en-US" sz="4400" dirty="0"/>
              <a:t>解析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3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ThreadPoolExecutor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迴圈架構可以用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來執行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marL="365760" lvl="1" indent="0">
              <a:buNone/>
            </a:pPr>
            <a:r>
              <a:rPr lang="en-US" altLang="zh-TW" dirty="0" smtClean="0"/>
              <a:t>with </a:t>
            </a:r>
            <a:r>
              <a:rPr lang="en-US" altLang="zh-TW" dirty="0" err="1"/>
              <a:t>ThreadPoolExecutor</a:t>
            </a:r>
            <a:r>
              <a:rPr lang="en-US" altLang="zh-TW" dirty="0"/>
              <a:t>() as executor: </a:t>
            </a:r>
            <a:r>
              <a:rPr lang="en-US" altLang="zh-TW" dirty="0" smtClean="0"/>
              <a:t>   </a:t>
            </a:r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executor.submit</a:t>
            </a:r>
            <a:r>
              <a:rPr lang="en-US" altLang="zh-TW" dirty="0" smtClean="0"/>
              <a:t>(test, 2)</a:t>
            </a:r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/>
              <a:t>executor.submit</a:t>
            </a:r>
            <a:r>
              <a:rPr lang="en-US" altLang="zh-TW" dirty="0"/>
              <a:t>(test ,3)</a:t>
            </a:r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/>
              <a:t>executor.submit</a:t>
            </a:r>
            <a:r>
              <a:rPr lang="en-US" altLang="zh-TW" dirty="0"/>
              <a:t>(test, 4</a:t>
            </a:r>
            <a:r>
              <a:rPr lang="en-US" altLang="zh-TW" dirty="0" smtClean="0"/>
              <a:t>)</a:t>
            </a: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with </a:t>
            </a:r>
            <a:r>
              <a:rPr lang="en-US" altLang="zh-TW" dirty="0" err="1"/>
              <a:t>ThreadPoolExecutor</a:t>
            </a:r>
            <a:r>
              <a:rPr lang="en-US" altLang="zh-TW" dirty="0"/>
              <a:t>() as executor: 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executor.map</a:t>
            </a:r>
            <a:r>
              <a:rPr lang="en-US" altLang="zh-TW" dirty="0" smtClean="0"/>
              <a:t>(test</a:t>
            </a:r>
            <a:r>
              <a:rPr lang="en-US" altLang="zh-TW" dirty="0"/>
              <a:t>, [2,3,4])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6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平行任務處理</a:t>
            </a:r>
            <a:r>
              <a:rPr lang="en-US" altLang="zh-TW" sz="4400" dirty="0" smtClean="0"/>
              <a:t>#2</a:t>
            </a:r>
            <a:r>
              <a:rPr lang="zh-TW" altLang="en-US" sz="4400" dirty="0" smtClean="0"/>
              <a:t> </a:t>
            </a:r>
            <a:r>
              <a:rPr lang="en-US" altLang="zh-TW" sz="4400" dirty="0"/>
              <a:t>threading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threading </a:t>
            </a:r>
            <a:r>
              <a:rPr lang="zh-TW" altLang="en-US" dirty="0"/>
              <a:t>多執行緒</a:t>
            </a:r>
            <a:r>
              <a:rPr lang="zh-TW" altLang="en-US" dirty="0" smtClean="0"/>
              <a:t>處理模組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smtClean="0"/>
              <a:t>threading</a:t>
            </a:r>
          </a:p>
          <a:p>
            <a:r>
              <a:rPr lang="zh-TW" altLang="en-US" dirty="0"/>
              <a:t>建立 </a:t>
            </a:r>
            <a:r>
              <a:rPr lang="en-US" altLang="zh-TW" dirty="0"/>
              <a:t>threading </a:t>
            </a:r>
            <a:r>
              <a:rPr lang="zh-TW" altLang="en-US" dirty="0" smtClean="0"/>
              <a:t>的物件</a:t>
            </a:r>
            <a:endParaRPr lang="en-US" altLang="zh-TW" dirty="0" smtClean="0"/>
          </a:p>
          <a:p>
            <a:pPr lvl="1"/>
            <a:r>
              <a:rPr lang="en-US" altLang="zh-TW" dirty="0"/>
              <a:t>thread = </a:t>
            </a:r>
            <a:r>
              <a:rPr lang="en-US" altLang="zh-TW" dirty="0" err="1"/>
              <a:t>threading.Thread</a:t>
            </a:r>
            <a:r>
              <a:rPr lang="en-US" altLang="zh-TW" dirty="0"/>
              <a:t>(target=function, </a:t>
            </a:r>
            <a:r>
              <a:rPr lang="en-US" altLang="zh-TW" dirty="0" err="1"/>
              <a:t>args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target=function</a:t>
            </a:r>
            <a:r>
              <a:rPr lang="zh-TW" altLang="en-US" dirty="0" smtClean="0"/>
              <a:t>為指定執行的函式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args</a:t>
            </a:r>
            <a:r>
              <a:rPr lang="zh-TW" altLang="en-US" dirty="0" smtClean="0"/>
              <a:t>為傳入函式的參數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15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Threading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threading </a:t>
            </a:r>
            <a:r>
              <a:rPr lang="zh-TW" altLang="en-US" dirty="0" smtClean="0"/>
              <a:t>物件之後</a:t>
            </a:r>
            <a:r>
              <a:rPr lang="zh-TW" altLang="en-US" dirty="0"/>
              <a:t>，就可以使用下列常用的方法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88061"/>
              </p:ext>
            </p:extLst>
          </p:nvPr>
        </p:nvGraphicFramePr>
        <p:xfrm>
          <a:off x="2359758" y="2402938"/>
          <a:ext cx="7725996" cy="2446020"/>
        </p:xfrm>
        <a:graphic>
          <a:graphicData uri="http://schemas.openxmlformats.org/drawingml/2006/table">
            <a:tbl>
              <a:tblPr/>
              <a:tblGrid>
                <a:gridCol w="1879112">
                  <a:extLst>
                    <a:ext uri="{9D8B030D-6E8A-4147-A177-3AD203B41FA5}">
                      <a16:colId xmlns:a16="http://schemas.microsoft.com/office/drawing/2014/main" val="1923837174"/>
                    </a:ext>
                  </a:extLst>
                </a:gridCol>
                <a:gridCol w="5846884">
                  <a:extLst>
                    <a:ext uri="{9D8B030D-6E8A-4147-A177-3AD203B41FA5}">
                      <a16:colId xmlns:a16="http://schemas.microsoft.com/office/drawing/2014/main" val="256290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0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start()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啟用執行緒。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8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join()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等待執行緒，直到該執行緒完成才會進行後續動作。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0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ident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取得該執行緒的標識符。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1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native_id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取得該執行緒的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24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is_alive()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執行緒是否啟用，啟用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，否則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26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6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#2</a:t>
            </a:r>
            <a:r>
              <a:rPr lang="zh-TW" altLang="en-US" sz="4400" dirty="0" smtClean="0"/>
              <a:t> </a:t>
            </a:r>
            <a:r>
              <a:rPr lang="en-US" altLang="zh-TW" sz="4400" dirty="0" err="1"/>
              <a:t>PTT_Beauty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爬取網頁情境</a:t>
            </a:r>
            <a:endParaRPr lang="en-US" altLang="zh-TW" dirty="0"/>
          </a:p>
          <a:p>
            <a:pPr lvl="1"/>
            <a:r>
              <a:rPr lang="zh-TW" altLang="en-US" dirty="0"/>
              <a:t>要爬取的網頁內容為靜態網頁</a:t>
            </a:r>
            <a:endParaRPr lang="en-US" altLang="zh-TW" dirty="0"/>
          </a:p>
          <a:p>
            <a:pPr lvl="1"/>
            <a:r>
              <a:rPr lang="zh-TW" altLang="en-US" dirty="0"/>
              <a:t>要將多張圖儲存下來，</a:t>
            </a:r>
            <a:r>
              <a:rPr lang="zh-TW" altLang="en-US" dirty="0" smtClean="0"/>
              <a:t>一次</a:t>
            </a:r>
            <a:r>
              <a:rPr lang="zh-TW" altLang="en-US" dirty="0"/>
              <a:t>同時爬很多張圖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concurrent.futures</a:t>
            </a:r>
            <a:r>
              <a:rPr lang="zh-TW" altLang="en-US" dirty="0" smtClean="0"/>
              <a:t>來批量下載圖片</a:t>
            </a:r>
            <a:endParaRPr lang="en-US" altLang="zh-TW" dirty="0" smtClean="0"/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map </a:t>
            </a:r>
            <a:r>
              <a:rPr lang="zh-TW" altLang="en-US" dirty="0"/>
              <a:t>的方式，使用某個函式執行可迭代的內容。</a:t>
            </a:r>
          </a:p>
          <a:p>
            <a:r>
              <a:rPr lang="en-US" altLang="zh-TW" dirty="0"/>
              <a:t>executor = </a:t>
            </a:r>
            <a:r>
              <a:rPr lang="en-US" altLang="zh-TW" dirty="0" err="1"/>
              <a:t>ThreadPoolExecutor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executor.map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下載的函式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1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 smtClean="0"/>
              <a:t>PTT_Beauty</a:t>
            </a:r>
            <a:r>
              <a:rPr lang="zh-TW" altLang="en-US" dirty="0" smtClean="0"/>
              <a:t>最新的五篇文章內所有圖片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爬取最新的五篇文章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selenium/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定位圖片資源的元素位置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取得圖片資源的網址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threading</a:t>
            </a:r>
            <a:r>
              <a:rPr lang="zh-TW" altLang="en-US" dirty="0" smtClean="0"/>
              <a:t> 多</a:t>
            </a:r>
            <a:r>
              <a:rPr lang="zh-TW" altLang="en-US" dirty="0"/>
              <a:t>執行緒的</a:t>
            </a:r>
            <a:r>
              <a:rPr lang="zh-TW" altLang="en-US" dirty="0" smtClean="0"/>
              <a:t>方式下載圖片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67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#3</a:t>
            </a:r>
            <a:r>
              <a:rPr lang="zh-TW" altLang="en-US" sz="4400" dirty="0" smtClean="0"/>
              <a:t> 寶可夢圖鑑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爬取網頁情境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要爬取的內容是靜態的內容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網址都是具有固定規律的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/>
              <a:t>chrome</a:t>
            </a:r>
            <a:r>
              <a:rPr lang="zh-TW" altLang="en-US" dirty="0"/>
              <a:t>瀏覽器開發人員工具分析</a:t>
            </a:r>
            <a:r>
              <a:rPr lang="en-US" altLang="zh-TW" dirty="0" smtClean="0"/>
              <a:t>html</a:t>
            </a:r>
          </a:p>
          <a:p>
            <a:r>
              <a:rPr lang="zh-TW" altLang="en-US" dirty="0" smtClean="0"/>
              <a:t>選擇</a:t>
            </a:r>
            <a:r>
              <a:rPr lang="zh-TW" altLang="en-US" dirty="0"/>
              <a:t>取得資源的方式</a:t>
            </a:r>
            <a:endParaRPr lang="en-US" altLang="zh-TW" dirty="0"/>
          </a:p>
          <a:p>
            <a:pPr lvl="1"/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zh-TW" altLang="en-US" dirty="0"/>
              <a:t>定位圖片資源在網頁中的位置</a:t>
            </a:r>
            <a:endParaRPr lang="en-US" altLang="zh-TW" dirty="0"/>
          </a:p>
          <a:p>
            <a:pPr lvl="1"/>
            <a:r>
              <a:rPr lang="en-US" altLang="zh-TW" dirty="0" err="1"/>
              <a:t>Beautifulsoup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9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#</a:t>
            </a:r>
            <a:r>
              <a:rPr lang="en-US" altLang="zh-TW" sz="4400" dirty="0"/>
              <a:t>3</a:t>
            </a:r>
            <a:r>
              <a:rPr lang="zh-TW" altLang="en-US" sz="4400" dirty="0"/>
              <a:t> 寶可夢圖鑑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爬取內容子</a:t>
            </a:r>
            <a:r>
              <a:rPr lang="zh-TW" altLang="en-US" dirty="0"/>
              <a:t>分頁的網址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tw.portal-pokemon.com/play/pokedex/</a:t>
            </a:r>
            <a:r>
              <a:rPr lang="en-US" altLang="zh-TW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定位圖片資源在網頁中的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位置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搭配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threading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來批次下載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32" y="2928442"/>
            <a:ext cx="3412553" cy="25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爬取圖片</a:t>
            </a:r>
            <a:r>
              <a:rPr lang="en-US" altLang="zh-TW" sz="4400" dirty="0" smtClean="0"/>
              <a:t>#4</a:t>
            </a:r>
            <a:r>
              <a:rPr lang="zh-TW" altLang="en-US" sz="4400" dirty="0" smtClean="0"/>
              <a:t> </a:t>
            </a:r>
            <a:r>
              <a:rPr lang="en-US" altLang="zh-TW" sz="4400" dirty="0" err="1" smtClean="0"/>
              <a:t>imgur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圖片網站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如果沒有可互動元素，網頁是採取往下滑就載入更多元素的方式來設計</a:t>
            </a:r>
            <a:endParaRPr lang="en-US" altLang="zh-TW" dirty="0" smtClean="0"/>
          </a:p>
          <a:p>
            <a:r>
              <a:rPr lang="zh-TW" altLang="en-US" dirty="0" smtClean="0"/>
              <a:t>可以用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套件中與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互動的功能來達成</a:t>
            </a:r>
            <a:endParaRPr lang="en-US" altLang="zh-TW" dirty="0" smtClean="0"/>
          </a:p>
          <a:p>
            <a:pPr lvl="1"/>
            <a:r>
              <a:rPr lang="en-US" altLang="zh-TW" dirty="0" err="1"/>
              <a:t>driver.execute_script</a:t>
            </a:r>
            <a:r>
              <a:rPr lang="en-US" altLang="zh-TW" dirty="0"/>
              <a:t>(</a:t>
            </a:r>
            <a:r>
              <a:rPr lang="en-US" altLang="zh-TW" dirty="0" err="1"/>
              <a:t>js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Javascript</a:t>
            </a:r>
            <a:r>
              <a:rPr lang="zh-TW" altLang="en-US" dirty="0" smtClean="0"/>
              <a:t>控制網頁移動卷軸到某個位置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window.scrollTo</a:t>
            </a:r>
            <a:r>
              <a:rPr lang="en-US" altLang="zh-TW" dirty="0" smtClean="0"/>
              <a:t>(x, y)</a:t>
            </a:r>
          </a:p>
          <a:p>
            <a:r>
              <a:rPr lang="en-US" altLang="zh-TW" dirty="0" err="1"/>
              <a:t>Javascript</a:t>
            </a:r>
            <a:r>
              <a:rPr lang="zh-TW" altLang="en-US" dirty="0" smtClean="0"/>
              <a:t>取得瀏覽器的卷軸高度</a:t>
            </a:r>
            <a:endParaRPr lang="en-US" altLang="zh-TW" dirty="0" smtClean="0"/>
          </a:p>
          <a:p>
            <a:pPr lvl="1"/>
            <a:r>
              <a:rPr lang="en-US" altLang="zh-TW" dirty="0" err="1"/>
              <a:t>document.body.scrollHeight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en-US" altLang="zh-TW" dirty="0"/>
              <a:t>= "</a:t>
            </a:r>
            <a:r>
              <a:rPr lang="en-US" altLang="zh-TW" dirty="0" err="1"/>
              <a:t>window.scrollTo</a:t>
            </a:r>
            <a:r>
              <a:rPr lang="en-US" altLang="zh-TW" dirty="0"/>
              <a:t>(0, </a:t>
            </a:r>
            <a:r>
              <a:rPr lang="en-US" altLang="zh-TW" dirty="0" err="1"/>
              <a:t>document.body.scrollHeight</a:t>
            </a:r>
            <a:r>
              <a:rPr lang="en-US" altLang="zh-TW" dirty="0" smtClean="0"/>
              <a:t>)“</a:t>
            </a:r>
          </a:p>
          <a:p>
            <a:pPr lvl="1"/>
            <a:r>
              <a:rPr lang="en-US" altLang="zh-TW" dirty="0" err="1"/>
              <a:t>driver.execute_script</a:t>
            </a:r>
            <a:r>
              <a:rPr lang="en-US" altLang="zh-TW" dirty="0"/>
              <a:t>(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9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image downloader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950448" cy="4572000"/>
          </a:xfrm>
        </p:spPr>
        <p:txBody>
          <a:bodyPr/>
          <a:lstStyle/>
          <a:p>
            <a:r>
              <a:rPr lang="zh-TW" altLang="en-US" dirty="0" smtClean="0"/>
              <a:t>套件網址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github.com/webscraperio/image-downloader</a:t>
            </a:r>
          </a:p>
          <a:p>
            <a:pPr lvl="1"/>
            <a:r>
              <a:rPr lang="zh-TW" altLang="en-US" dirty="0" smtClean="0"/>
              <a:t>下載</a:t>
            </a:r>
            <a:r>
              <a:rPr lang="en-US" altLang="zh-TW" dirty="0" smtClean="0"/>
              <a:t>image_downloader.py</a:t>
            </a:r>
            <a:r>
              <a:rPr lang="zh-TW" altLang="en-US" dirty="0" smtClean="0"/>
              <a:t>為自訂模組</a:t>
            </a:r>
            <a:endParaRPr lang="en-US" altLang="zh-TW" dirty="0" smtClean="0"/>
          </a:p>
          <a:p>
            <a:r>
              <a:rPr lang="en-US" altLang="zh-TW" dirty="0"/>
              <a:t>g</a:t>
            </a:r>
            <a:r>
              <a:rPr lang="en-US" altLang="zh-TW" dirty="0" smtClean="0"/>
              <a:t>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載入自訂模組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上傳模組到工作資料夾下</a:t>
            </a:r>
            <a:endParaRPr lang="en-US" altLang="zh-TW" dirty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mport </a:t>
            </a:r>
            <a:r>
              <a:rPr lang="en-US" altLang="zh-TW" dirty="0" err="1" smtClean="0"/>
              <a:t>image_downloader</a:t>
            </a:r>
            <a:endParaRPr lang="en-US" altLang="zh-TW" dirty="0" smtClean="0"/>
          </a:p>
          <a:p>
            <a:r>
              <a:rPr lang="zh-TW" altLang="en-US" dirty="0" smtClean="0"/>
              <a:t>使用該套件</a:t>
            </a:r>
            <a:endParaRPr lang="en-US" altLang="zh-TW" dirty="0" smtClean="0"/>
          </a:p>
          <a:p>
            <a:pPr lvl="1"/>
            <a:r>
              <a:rPr lang="en-US" altLang="zh-TW" dirty="0" err="1"/>
              <a:t>image_downloader.download_csv_file_images</a:t>
            </a:r>
            <a:r>
              <a:rPr lang="en-US" altLang="zh-TW" dirty="0" smtClean="0"/>
              <a:t>(“img.csv")</a:t>
            </a:r>
          </a:p>
          <a:p>
            <a:pPr lvl="2"/>
            <a:r>
              <a:rPr lang="en-US" altLang="zh-TW" dirty="0" smtClean="0"/>
              <a:t>img.csv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檔裡面紀錄了要下載的圖片資源位置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sv</a:t>
            </a:r>
            <a:r>
              <a:rPr lang="zh-TW" altLang="en-US" dirty="0" smtClean="0"/>
              <a:t>檔內要讓套件下載的參考欄位</a:t>
            </a:r>
            <a:r>
              <a:rPr lang="zh-TW" altLang="en-US" dirty="0"/>
              <a:t>名稱必須</a:t>
            </a:r>
            <a:r>
              <a:rPr lang="zh-TW" altLang="en-US" dirty="0" smtClean="0"/>
              <a:t>以</a:t>
            </a:r>
            <a:r>
              <a:rPr lang="en-US" altLang="zh-TW" dirty="0" smtClean="0"/>
              <a:t>’-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結尾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imgur</a:t>
            </a:r>
            <a:r>
              <a:rPr lang="zh-TW" altLang="en-US" dirty="0" smtClean="0"/>
              <a:t>網站關鍵字為</a:t>
            </a:r>
            <a:r>
              <a:rPr lang="en-US" altLang="zh-TW" dirty="0" smtClean="0"/>
              <a:t>cat</a:t>
            </a:r>
            <a:r>
              <a:rPr lang="zh-TW" altLang="en-US" dirty="0" smtClean="0"/>
              <a:t>的圖片</a:t>
            </a:r>
            <a:endParaRPr lang="en-US" altLang="zh-TW" dirty="0" smtClean="0"/>
          </a:p>
          <a:p>
            <a:pPr lvl="1"/>
            <a:r>
              <a:rPr lang="zh-TW" altLang="en-US" dirty="0"/>
              <a:t>向下</a:t>
            </a:r>
            <a:r>
              <a:rPr lang="zh-TW" altLang="en-US" dirty="0" smtClean="0"/>
              <a:t>滑動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次獲取更多圖片</a:t>
            </a:r>
            <a:endParaRPr lang="en-US" altLang="zh-TW" dirty="0" smtClean="0"/>
          </a:p>
          <a:p>
            <a:pPr lvl="1"/>
            <a:r>
              <a:rPr lang="zh-TW" altLang="en-US" dirty="0"/>
              <a:t>爬取網頁內容</a:t>
            </a:r>
            <a:r>
              <a:rPr lang="zh-TW" altLang="en-US" dirty="0" smtClean="0"/>
              <a:t>並定位圖片資源的元素位置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取得圖片資源的網址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將每個網址位置輸出成一個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r>
              <a:rPr lang="en-US" altLang="zh-TW" dirty="0" smtClean="0"/>
              <a:t>, </a:t>
            </a:r>
            <a:r>
              <a:rPr lang="zh-TW" altLang="en-US" dirty="0" smtClean="0"/>
              <a:t>欄位名稱為</a:t>
            </a:r>
            <a:r>
              <a:rPr lang="en-US" altLang="zh-TW" dirty="0" err="1" smtClean="0"/>
              <a:t>img-src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image downloader</a:t>
            </a:r>
            <a:r>
              <a:rPr lang="zh-TW" altLang="en-US" dirty="0" smtClean="0"/>
              <a:t>下載該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檔內的圖片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4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下載</a:t>
            </a:r>
            <a:r>
              <a:rPr lang="zh-TW" altLang="en-US" sz="4400" dirty="0" smtClean="0"/>
              <a:t>網頁上的圖片資源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3" y="1600200"/>
            <a:ext cx="7312756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基本原理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向圖片資源的位置請求圖片內容</a:t>
            </a:r>
            <a:endParaRPr lang="en-US" altLang="zh-TW" dirty="0" smtClean="0"/>
          </a:p>
          <a:p>
            <a:pPr lvl="1"/>
            <a:r>
              <a:rPr lang="zh-TW" altLang="en-US" dirty="0"/>
              <a:t>開啟圖片</a:t>
            </a:r>
            <a:r>
              <a:rPr lang="zh-TW" altLang="en-US" dirty="0" smtClean="0"/>
              <a:t>資源，並存檔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zh-TW" altLang="en-US" dirty="0" smtClean="0"/>
              <a:t>圖片資源位置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imgur.com/gallery/uygEURT</a:t>
            </a:r>
          </a:p>
          <a:p>
            <a:pPr lvl="1"/>
            <a:r>
              <a:rPr lang="zh-TW" altLang="en-US" dirty="0" smtClean="0"/>
              <a:t>請求圖片資源，</a:t>
            </a:r>
            <a:r>
              <a:rPr lang="zh-TW" altLang="en-US" dirty="0"/>
              <a:t>以二進制</a:t>
            </a:r>
            <a:r>
              <a:rPr lang="zh-TW" altLang="en-US" dirty="0" smtClean="0"/>
              <a:t>的</a:t>
            </a:r>
            <a:r>
              <a:rPr lang="zh-TW" altLang="en-US" dirty="0"/>
              <a:t>格式</a:t>
            </a:r>
            <a:r>
              <a:rPr lang="zh-TW" altLang="en-US" dirty="0" smtClean="0"/>
              <a:t>傳送圖片內容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img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以二進制格式寫入檔案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 = open(</a:t>
            </a:r>
            <a:r>
              <a:rPr lang="en-US" altLang="zh-TW" dirty="0"/>
              <a:t>'</a:t>
            </a:r>
            <a:r>
              <a:rPr lang="en-US" altLang="zh-TW" dirty="0" smtClean="0"/>
              <a:t>save.jpg</a:t>
            </a:r>
            <a:r>
              <a:rPr lang="en-US" altLang="zh-TW" dirty="0"/>
              <a:t>', '</a:t>
            </a:r>
            <a:r>
              <a:rPr lang="en-US" altLang="zh-TW" dirty="0" err="1"/>
              <a:t>wb</a:t>
            </a:r>
            <a:r>
              <a:rPr lang="en-US" altLang="zh-TW" dirty="0" smtClean="0"/>
              <a:t>')</a:t>
            </a:r>
          </a:p>
          <a:p>
            <a:pPr lvl="2"/>
            <a:r>
              <a:rPr lang="en-US" altLang="zh-TW" dirty="0" err="1" smtClean="0"/>
              <a:t>f.write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img.content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24" y="3481752"/>
            <a:ext cx="1783493" cy="23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靜態網頁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chrome</a:t>
            </a:r>
            <a:r>
              <a:rPr lang="zh-TW" altLang="en-US" dirty="0"/>
              <a:t>瀏覽器開發人員工具分析</a:t>
            </a:r>
            <a:r>
              <a:rPr lang="en-US" altLang="zh-TW" dirty="0" smtClean="0"/>
              <a:t>html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Quick JavaScript Switcher</a:t>
            </a:r>
            <a:r>
              <a:rPr lang="zh-TW" altLang="en-US" dirty="0"/>
              <a:t>判斷是否為動態嵌入網頁</a:t>
            </a:r>
            <a:endParaRPr lang="en-US" altLang="zh-TW" dirty="0"/>
          </a:p>
          <a:p>
            <a:r>
              <a:rPr lang="zh-TW" altLang="en-US" dirty="0" smtClean="0"/>
              <a:t>選擇取得資源的方式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Request</a:t>
            </a:r>
          </a:p>
          <a:p>
            <a:r>
              <a:rPr lang="zh-TW" altLang="en-US" dirty="0" smtClean="0"/>
              <a:t>定位圖片資源在網頁中的位置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Beautifulsoup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19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爬取圖片</a:t>
            </a:r>
            <a:r>
              <a:rPr lang="en-US" altLang="zh-TW" sz="4400" dirty="0"/>
              <a:t>- </a:t>
            </a:r>
            <a:r>
              <a:rPr lang="zh-TW" altLang="en-US" sz="4400" dirty="0"/>
              <a:t>靜態</a:t>
            </a:r>
            <a:r>
              <a:rPr lang="zh-TW" altLang="en-US" sz="4400" dirty="0" smtClean="0"/>
              <a:t>網頁</a:t>
            </a:r>
            <a:r>
              <a:rPr lang="en-US" altLang="zh-TW" sz="4400" dirty="0" smtClean="0"/>
              <a:t>#1</a:t>
            </a:r>
            <a:r>
              <a:rPr lang="zh-TW" altLang="en-US" sz="4400" dirty="0" smtClean="0"/>
              <a:t> </a:t>
            </a:r>
            <a:r>
              <a:rPr lang="en-US" altLang="zh-TW" sz="4400" dirty="0" err="1" smtClean="0"/>
              <a:t>PTT_Beauty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爬取網頁情境</a:t>
            </a:r>
            <a:endParaRPr lang="en-US" altLang="zh-TW" dirty="0"/>
          </a:p>
          <a:p>
            <a:pPr lvl="1"/>
            <a:r>
              <a:rPr lang="zh-TW" altLang="en-US" dirty="0"/>
              <a:t>要爬取的網頁內容</a:t>
            </a:r>
            <a:r>
              <a:rPr lang="zh-TW" altLang="en-US" dirty="0" smtClean="0"/>
              <a:t>為靜態網頁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</a:t>
            </a:r>
            <a:r>
              <a:rPr lang="zh-TW" altLang="en-US" dirty="0"/>
              <a:t>將</a:t>
            </a:r>
            <a:r>
              <a:rPr lang="zh-TW" altLang="en-US" dirty="0" smtClean="0"/>
              <a:t>多</a:t>
            </a:r>
            <a:r>
              <a:rPr lang="zh-TW" altLang="en-US" dirty="0"/>
              <a:t>張</a:t>
            </a:r>
            <a:r>
              <a:rPr lang="zh-TW" altLang="en-US" dirty="0" smtClean="0"/>
              <a:t>圖儲存下來，一次爬一張圖</a:t>
            </a:r>
            <a:endParaRPr lang="en-US" altLang="zh-TW" dirty="0" smtClean="0"/>
          </a:p>
          <a:p>
            <a:r>
              <a:rPr lang="zh-TW" altLang="en-US" dirty="0" smtClean="0"/>
              <a:t>爬取某一篇文章內的圖片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www.ptt.cc/bbs/Beauty/M.1638380033.A.7C7.html</a:t>
            </a:r>
          </a:p>
          <a:p>
            <a:r>
              <a:rPr lang="zh-TW" altLang="en-US" dirty="0" smtClean="0"/>
              <a:t>定位到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內的圖片位置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5" y="4686234"/>
            <a:ext cx="897380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#</a:t>
            </a:r>
            <a:r>
              <a:rPr lang="en-US" altLang="zh-TW" sz="4400" dirty="0"/>
              <a:t>1</a:t>
            </a:r>
            <a:r>
              <a:rPr lang="zh-TW" altLang="en-US" sz="4400" dirty="0"/>
              <a:t> </a:t>
            </a:r>
            <a:r>
              <a:rPr lang="en-US" altLang="zh-TW" sz="4400" dirty="0" err="1"/>
              <a:t>PTT_Beauty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向圖片資源位置請求圖片資源內容</a:t>
            </a:r>
            <a:endParaRPr lang="en-US" altLang="zh-TW" dirty="0" smtClean="0"/>
          </a:p>
          <a:p>
            <a:pPr lvl="1"/>
            <a:r>
              <a:rPr lang="en-US" altLang="zh-TW" dirty="0" err="1"/>
              <a:t>img</a:t>
            </a:r>
            <a:r>
              <a:rPr lang="en-US" altLang="zh-TW" dirty="0"/>
              <a:t> = </a:t>
            </a:r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儲存圖片檔案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 </a:t>
            </a:r>
            <a:r>
              <a:rPr lang="en-US" altLang="zh-TW" dirty="0"/>
              <a:t>= open('save.jpg', '</a:t>
            </a:r>
            <a:r>
              <a:rPr lang="en-US" altLang="zh-TW" dirty="0" err="1"/>
              <a:t>wb</a:t>
            </a:r>
            <a:r>
              <a:rPr lang="en-US" altLang="zh-TW" dirty="0"/>
              <a:t>')</a:t>
            </a:r>
          </a:p>
          <a:p>
            <a:pPr lvl="1"/>
            <a:r>
              <a:rPr lang="en-US" altLang="zh-TW" dirty="0" err="1"/>
              <a:t>f.write</a:t>
            </a:r>
            <a:r>
              <a:rPr lang="en-US" altLang="zh-TW" dirty="0"/>
              <a:t>(</a:t>
            </a:r>
            <a:r>
              <a:rPr lang="en-US" altLang="zh-TW" dirty="0" err="1"/>
              <a:t>img.content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47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</a:t>
            </a:r>
            <a:r>
              <a:rPr lang="zh-TW" altLang="en-US" sz="4400" dirty="0"/>
              <a:t>任務處理流程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2800" dirty="0"/>
              <a:t>Python </a:t>
            </a:r>
            <a:r>
              <a:rPr lang="zh-TW" altLang="en-US" sz="2800" dirty="0"/>
              <a:t>在執行時，通常是採用</a:t>
            </a:r>
            <a:r>
              <a:rPr lang="zh-TW" altLang="en-US" sz="2800" dirty="0">
                <a:solidFill>
                  <a:srgbClr val="C00000"/>
                </a:solidFill>
              </a:rPr>
              <a:t>同步</a:t>
            </a:r>
            <a:r>
              <a:rPr lang="zh-TW" altLang="en-US" sz="2800" dirty="0"/>
              <a:t>的任務處理模式，一個處理完成後才會接下去處理第二個 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08" y="2553526"/>
            <a:ext cx="526806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平行任務</a:t>
            </a:r>
            <a:r>
              <a:rPr lang="zh-TW" altLang="en-US" sz="4400" dirty="0" smtClean="0"/>
              <a:t>處理</a:t>
            </a:r>
            <a:r>
              <a:rPr lang="en-US" altLang="zh-TW" sz="4400" dirty="0" smtClean="0"/>
              <a:t>#1</a:t>
            </a:r>
            <a:r>
              <a:rPr lang="zh-TW" altLang="en-US" sz="4400" dirty="0" smtClean="0"/>
              <a:t> </a:t>
            </a:r>
            <a:r>
              <a:rPr lang="en-US" altLang="zh-TW" sz="4400" dirty="0" err="1"/>
              <a:t>concurrent.futures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concurrent.futures</a:t>
            </a:r>
            <a:r>
              <a:rPr lang="zh-TW" altLang="en-US" dirty="0"/>
              <a:t>標準函式提供了平行任務處理 </a:t>
            </a:r>
            <a:r>
              <a:rPr lang="en-US" altLang="zh-TW" dirty="0"/>
              <a:t>( </a:t>
            </a:r>
            <a:r>
              <a:rPr lang="zh-TW" altLang="en-US" dirty="0"/>
              <a:t>非同步 </a:t>
            </a:r>
            <a:r>
              <a:rPr lang="en-US" altLang="zh-TW" dirty="0"/>
              <a:t>) </a:t>
            </a:r>
            <a:r>
              <a:rPr lang="zh-TW" altLang="en-US" dirty="0"/>
              <a:t>的功能，能夠同時處理多個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ThreadPoolExecutor</a:t>
            </a:r>
            <a:r>
              <a:rPr lang="zh-TW" altLang="en-US" dirty="0" smtClean="0"/>
              <a:t> 針對 </a:t>
            </a:r>
            <a:r>
              <a:rPr lang="en-US" altLang="zh-TW" dirty="0"/>
              <a:t>Thread ( </a:t>
            </a:r>
            <a:r>
              <a:rPr lang="zh-TW" altLang="en-US" dirty="0"/>
              <a:t>執行緒 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ProcessPoolExecutor</a:t>
            </a:r>
            <a:r>
              <a:rPr lang="en-US" altLang="zh-TW" dirty="0"/>
              <a:t> </a:t>
            </a:r>
            <a:r>
              <a:rPr lang="zh-TW" altLang="en-US" dirty="0" smtClean="0"/>
              <a:t>針對 </a:t>
            </a:r>
            <a:r>
              <a:rPr lang="en-US" altLang="zh-TW" dirty="0"/>
              <a:t>Process ( </a:t>
            </a:r>
            <a:r>
              <a:rPr lang="zh-TW" altLang="en-US" dirty="0"/>
              <a:t>程序 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35465"/>
              </p:ext>
            </p:extLst>
          </p:nvPr>
        </p:nvGraphicFramePr>
        <p:xfrm>
          <a:off x="2147765" y="3649248"/>
          <a:ext cx="8833827" cy="2364690"/>
        </p:xfrm>
        <a:graphic>
          <a:graphicData uri="http://schemas.openxmlformats.org/drawingml/2006/table">
            <a:tbl>
              <a:tblPr/>
              <a:tblGrid>
                <a:gridCol w="1331269">
                  <a:extLst>
                    <a:ext uri="{9D8B030D-6E8A-4147-A177-3AD203B41FA5}">
                      <a16:colId xmlns:a16="http://schemas.microsoft.com/office/drawing/2014/main" val="2165723547"/>
                    </a:ext>
                  </a:extLst>
                </a:gridCol>
                <a:gridCol w="1381099">
                  <a:extLst>
                    <a:ext uri="{9D8B030D-6E8A-4147-A177-3AD203B41FA5}">
                      <a16:colId xmlns:a16="http://schemas.microsoft.com/office/drawing/2014/main" val="733656633"/>
                    </a:ext>
                  </a:extLst>
                </a:gridCol>
                <a:gridCol w="6121459">
                  <a:extLst>
                    <a:ext uri="{9D8B030D-6E8A-4147-A177-3AD203B41FA5}">
                      <a16:colId xmlns:a16="http://schemas.microsoft.com/office/drawing/2014/main" val="2856315506"/>
                    </a:ext>
                  </a:extLst>
                </a:gridCol>
              </a:tblGrid>
              <a:tr h="544133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英文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中文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64702"/>
                  </a:ext>
                </a:extLst>
              </a:tr>
              <a:tr h="54413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Thread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執行緒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程式執行任務的基本單位。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204855"/>
                  </a:ext>
                </a:extLst>
              </a:tr>
              <a:tr h="12764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程序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啟動應用程式時產生的執行實體，需要一定的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與記憶體資源，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由一到多個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組成，同一個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裡的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可以共用記憶體資源。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5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ThreadPoolExecutor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</a:t>
            </a:r>
            <a:r>
              <a:rPr lang="zh-TW" altLang="en-US" dirty="0"/>
              <a:t>透過 </a:t>
            </a:r>
            <a:r>
              <a:rPr lang="en-US" altLang="zh-TW" dirty="0"/>
              <a:t>Thread </a:t>
            </a:r>
            <a:r>
              <a:rPr lang="zh-TW" altLang="en-US" dirty="0"/>
              <a:t>的方式建立多個 </a:t>
            </a:r>
            <a:r>
              <a:rPr lang="en-US" altLang="zh-TW" dirty="0"/>
              <a:t>Executors ( </a:t>
            </a:r>
            <a:r>
              <a:rPr lang="zh-TW" altLang="en-US" dirty="0"/>
              <a:t>執行器 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zh-TW" altLang="en-US" dirty="0"/>
              <a:t>並處理多個任務 </a:t>
            </a:r>
            <a:r>
              <a:rPr lang="en-US" altLang="zh-TW" dirty="0"/>
              <a:t>( tasks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ThreadPoolExecutor</a:t>
            </a:r>
            <a:r>
              <a:rPr lang="en-US" altLang="zh-TW" dirty="0" smtClean="0"/>
              <a:t> </a:t>
            </a:r>
            <a:r>
              <a:rPr lang="zh-TW" altLang="en-US" dirty="0"/>
              <a:t>有四個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34758"/>
              </p:ext>
            </p:extLst>
          </p:nvPr>
        </p:nvGraphicFramePr>
        <p:xfrm>
          <a:off x="2192705" y="3310890"/>
          <a:ext cx="8111880" cy="3043872"/>
        </p:xfrm>
        <a:graphic>
          <a:graphicData uri="http://schemas.openxmlformats.org/drawingml/2006/table">
            <a:tbl>
              <a:tblPr/>
              <a:tblGrid>
                <a:gridCol w="2388087">
                  <a:extLst>
                    <a:ext uri="{9D8B030D-6E8A-4147-A177-3AD203B41FA5}">
                      <a16:colId xmlns:a16="http://schemas.microsoft.com/office/drawing/2014/main" val="3474525196"/>
                    </a:ext>
                  </a:extLst>
                </a:gridCol>
                <a:gridCol w="5723793">
                  <a:extLst>
                    <a:ext uri="{9D8B030D-6E8A-4147-A177-3AD203B41FA5}">
                      <a16:colId xmlns:a16="http://schemas.microsoft.com/office/drawing/2014/main" val="3113323434"/>
                    </a:ext>
                  </a:extLst>
                </a:gridCol>
              </a:tblGrid>
              <a:tr h="433681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83015"/>
                  </a:ext>
                </a:extLst>
              </a:tr>
              <a:tr h="1017326">
                <a:tc>
                  <a:txBody>
                    <a:bodyPr/>
                    <a:lstStyle/>
                    <a:p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max_workers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的數量，預設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5 ( 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CPU number * 5，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每個 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可以處理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個 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Thread)，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數量越多，運行速度會越快，如果設定小於等於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0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會發生錯誤。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41903"/>
                  </a:ext>
                </a:extLst>
              </a:tr>
              <a:tr h="725503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thread_name_prefix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的名稱，預設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''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8799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initializer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每個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啟動時調用的可調用對象，預設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None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03336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initargs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傳遞給初始化程序的參數，使用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tuple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，預設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()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70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ThreadPoolExecutor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創建</a:t>
            </a:r>
            <a:r>
              <a:rPr lang="zh-TW" altLang="en-US" dirty="0"/>
              <a:t>一個執行 </a:t>
            </a:r>
            <a:r>
              <a:rPr lang="en-US" altLang="zh-TW" dirty="0"/>
              <a:t>Thread </a:t>
            </a:r>
            <a:r>
              <a:rPr lang="zh-TW" altLang="en-US" dirty="0"/>
              <a:t>的</a:t>
            </a:r>
            <a:r>
              <a:rPr lang="zh-TW" altLang="en-US" dirty="0" smtClean="0"/>
              <a:t>啟動器</a:t>
            </a:r>
            <a:endParaRPr lang="en-US" altLang="zh-TW" dirty="0" smtClean="0"/>
          </a:p>
          <a:p>
            <a:pPr lvl="1"/>
            <a:r>
              <a:rPr lang="en-US" altLang="zh-TW" dirty="0"/>
              <a:t>executor = </a:t>
            </a:r>
            <a:r>
              <a:rPr lang="en-US" altLang="zh-TW" dirty="0" err="1"/>
              <a:t>ThreadPoolExecutor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使用 </a:t>
            </a:r>
            <a:r>
              <a:rPr lang="en-US" altLang="zh-TW" dirty="0" err="1"/>
              <a:t>ThreadPoolExecutor</a:t>
            </a:r>
            <a:r>
              <a:rPr lang="en-US" altLang="zh-TW" dirty="0"/>
              <a:t> </a:t>
            </a:r>
            <a:r>
              <a:rPr lang="zh-TW" altLang="en-US" dirty="0"/>
              <a:t>後，就能使用 </a:t>
            </a:r>
            <a:r>
              <a:rPr lang="en-US" altLang="zh-TW" dirty="0"/>
              <a:t>Executors </a:t>
            </a:r>
            <a:r>
              <a:rPr lang="zh-TW" altLang="en-US" dirty="0"/>
              <a:t>的相關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executer.submit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fn</a:t>
            </a:r>
            <a:r>
              <a:rPr lang="en-US" altLang="zh-TW" dirty="0"/>
              <a:t>, *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3808"/>
              </p:ext>
            </p:extLst>
          </p:nvPr>
        </p:nvGraphicFramePr>
        <p:xfrm>
          <a:off x="2298211" y="3886200"/>
          <a:ext cx="8024935" cy="2727960"/>
        </p:xfrm>
        <a:graphic>
          <a:graphicData uri="http://schemas.openxmlformats.org/drawingml/2006/table">
            <a:tbl>
              <a:tblPr/>
              <a:tblGrid>
                <a:gridCol w="1412142">
                  <a:extLst>
                    <a:ext uri="{9D8B030D-6E8A-4147-A177-3AD203B41FA5}">
                      <a16:colId xmlns:a16="http://schemas.microsoft.com/office/drawing/2014/main" val="1383796192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3404880409"/>
                    </a:ext>
                  </a:extLst>
                </a:gridCol>
                <a:gridCol w="4502639">
                  <a:extLst>
                    <a:ext uri="{9D8B030D-6E8A-4147-A177-3AD203B41FA5}">
                      <a16:colId xmlns:a16="http://schemas.microsoft.com/office/drawing/2014/main" val="3652534481"/>
                    </a:ext>
                  </a:extLst>
                </a:gridCol>
              </a:tblGrid>
              <a:tr h="394293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25393"/>
                  </a:ext>
                </a:extLst>
              </a:tr>
              <a:tr h="394293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submit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fn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*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dirty="0" smtClean="0">
                          <a:effectLst/>
                          <a:latin typeface="+mn-ea"/>
                          <a:ea typeface="+mn-ea"/>
                        </a:rPr>
                        <a:t>**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kwargs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執行某個函式。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79664"/>
                  </a:ext>
                </a:extLst>
              </a:tr>
              <a:tr h="394293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func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*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iterables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使用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map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的方式，使用某個函式執行可迭代的內容。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154877"/>
                  </a:ext>
                </a:extLst>
              </a:tr>
              <a:tr h="92493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shutdown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wait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完成執行後回傳信號，釋放正在使用的任何資源，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wait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預設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True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會在所有對象完成後才回傳信號，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wait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設定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False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則會在執行後立刻回傳。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6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2167</TotalTime>
  <Words>1068</Words>
  <Application>Microsoft Office PowerPoint</Application>
  <PresentationFormat>寬螢幕</PresentationFormat>
  <Paragraphs>174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Euphemia</vt:lpstr>
      <vt:lpstr>Microsoft JhengHei UI</vt:lpstr>
      <vt:lpstr>Arial</vt:lpstr>
      <vt:lpstr>Wingdings</vt:lpstr>
      <vt:lpstr>數學 16x9</vt:lpstr>
      <vt:lpstr>網路程式設計 網路爬蟲_動態網頁解析</vt:lpstr>
      <vt:lpstr>下載網頁上的圖片資源</vt:lpstr>
      <vt:lpstr>爬取圖片- 靜態網頁</vt:lpstr>
      <vt:lpstr>爬取圖片- 靜態網頁#1 PTT_Beauty</vt:lpstr>
      <vt:lpstr>爬取圖片#1 PTT_Beauty</vt:lpstr>
      <vt:lpstr>Python任務處理流程</vt:lpstr>
      <vt:lpstr>平行任務處理#1 concurrent.futures</vt:lpstr>
      <vt:lpstr>ThreadPoolExecutor</vt:lpstr>
      <vt:lpstr>ThreadPoolExecutor</vt:lpstr>
      <vt:lpstr>ThreadPoolExecutor</vt:lpstr>
      <vt:lpstr>平行任務處理#2 threading</vt:lpstr>
      <vt:lpstr>Threading</vt:lpstr>
      <vt:lpstr>爬取圖片#2 PTT_Beauty</vt:lpstr>
      <vt:lpstr>練習1</vt:lpstr>
      <vt:lpstr>爬取圖片#3 寶可夢圖鑑</vt:lpstr>
      <vt:lpstr>爬取圖片#3 寶可夢圖鑑</vt:lpstr>
      <vt:lpstr>爬取圖片#4 imgur 圖片網站</vt:lpstr>
      <vt:lpstr>Python image downloader</vt:lpstr>
      <vt:lpstr>練習2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83</cp:revision>
  <dcterms:created xsi:type="dcterms:W3CDTF">2023-04-30T12:54:08Z</dcterms:created>
  <dcterms:modified xsi:type="dcterms:W3CDTF">2023-05-02T01:02:07Z</dcterms:modified>
</cp:coreProperties>
</file>