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88" r:id="rId10"/>
    <p:sldId id="263" r:id="rId11"/>
    <p:sldId id="264" r:id="rId12"/>
    <p:sldId id="266" r:id="rId13"/>
    <p:sldId id="267" r:id="rId14"/>
    <p:sldId id="270" r:id="rId15"/>
    <p:sldId id="271" r:id="rId16"/>
    <p:sldId id="273" r:id="rId17"/>
    <p:sldId id="268" r:id="rId18"/>
    <p:sldId id="265" r:id="rId19"/>
    <p:sldId id="276" r:id="rId20"/>
    <p:sldId id="274" r:id="rId21"/>
    <p:sldId id="277" r:id="rId22"/>
    <p:sldId id="278" r:id="rId23"/>
    <p:sldId id="279" r:id="rId24"/>
    <p:sldId id="282" r:id="rId25"/>
    <p:sldId id="284" r:id="rId26"/>
    <p:sldId id="280" r:id="rId27"/>
    <p:sldId id="281" r:id="rId28"/>
    <p:sldId id="283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D83DE47-028F-4A85-94D9-49EB47734BE6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731DE72-9367-4CB7-B0BF-C533A8B7016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6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D83DE47-028F-4A85-94D9-49EB47734BE6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731DE72-9367-4CB7-B0BF-C533A8B70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8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D83DE47-028F-4A85-94D9-49EB47734BE6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731DE72-9367-4CB7-B0BF-C533A8B70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62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D83DE47-028F-4A85-94D9-49EB47734BE6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731DE72-9367-4CB7-B0BF-C533A8B7016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5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D83DE47-028F-4A85-94D9-49EB47734BE6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731DE72-9367-4CB7-B0BF-C533A8B7016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1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D83DE47-028F-4A85-94D9-49EB47734BE6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731DE72-9367-4CB7-B0BF-C533A8B7016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2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D83DE47-028F-4A85-94D9-49EB47734BE6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731DE72-9367-4CB7-B0BF-C533A8B70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33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D83DE47-028F-4A85-94D9-49EB47734BE6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731DE72-9367-4CB7-B0BF-C533A8B70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5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D83DE47-028F-4A85-94D9-49EB47734BE6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731DE72-9367-4CB7-B0BF-C533A8B70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83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D83DE47-028F-4A85-94D9-49EB47734BE6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731DE72-9367-4CB7-B0BF-C533A8B70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56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D83DE47-028F-4A85-94D9-49EB47734BE6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731DE72-9367-4CB7-B0BF-C533A8B7016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12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D83DE47-028F-4A85-94D9-49EB47734BE6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731DE72-9367-4CB7-B0BF-C533A8B70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48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vKadd9Cflc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網路程式設計</a:t>
            </a:r>
            <a:br>
              <a:rPr lang="zh-TW" altLang="en-US" dirty="0"/>
            </a:br>
            <a:r>
              <a:rPr lang="en-US" altLang="zh-TW" sz="4400" dirty="0" smtClean="0"/>
              <a:t>Web API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 dirty="0"/>
              <a:t>馬豪尚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750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Geocode API</a:t>
            </a:r>
            <a:r>
              <a:rPr lang="zh-TW" altLang="en-US" sz="4400" dirty="0"/>
              <a:t>查找地點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協調地理編碼</a:t>
            </a:r>
            <a:r>
              <a:rPr lang="en-US" altLang="zh-TW" dirty="0" smtClean="0"/>
              <a:t>geocode(address)</a:t>
            </a:r>
          </a:p>
          <a:p>
            <a:pPr lvl="1"/>
            <a:r>
              <a:rPr lang="zh-TW" altLang="en-US" dirty="0" smtClean="0"/>
              <a:t>取得</a:t>
            </a:r>
            <a:r>
              <a:rPr lang="zh-TW" altLang="en-US" dirty="0"/>
              <a:t>地址的地理</a:t>
            </a:r>
            <a:r>
              <a:rPr lang="zh-TW" altLang="en-US" dirty="0" smtClean="0"/>
              <a:t>座標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參數可以</a:t>
            </a:r>
            <a:r>
              <a:rPr lang="zh-TW" altLang="en-US" dirty="0"/>
              <a:t>輸入</a:t>
            </a:r>
            <a:r>
              <a:rPr lang="zh-TW" altLang="en-US" dirty="0" smtClean="0"/>
              <a:t>一個地址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參數可以</a:t>
            </a:r>
            <a:r>
              <a:rPr lang="zh-TW" altLang="en-US" dirty="0"/>
              <a:t>輸入一個</a:t>
            </a:r>
            <a:r>
              <a:rPr lang="zh-TW" altLang="en-US" dirty="0" smtClean="0"/>
              <a:t>地名</a:t>
            </a:r>
            <a:endParaRPr lang="en-US" altLang="zh-TW" dirty="0" smtClean="0"/>
          </a:p>
          <a:p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 err="1"/>
              <a:t>g</a:t>
            </a:r>
            <a:r>
              <a:rPr lang="en-US" altLang="zh-TW" dirty="0" err="1" smtClean="0"/>
              <a:t>eocode_result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gmaps.geocode</a:t>
            </a:r>
            <a:r>
              <a:rPr lang="en-US" altLang="zh-TW" dirty="0"/>
              <a:t>('1600 Amphitheatre Parkway, Mountain View, CA</a:t>
            </a:r>
            <a:r>
              <a:rPr lang="en-US" altLang="zh-TW" dirty="0" smtClean="0"/>
              <a:t>')</a:t>
            </a:r>
          </a:p>
          <a:p>
            <a:pPr lvl="1"/>
            <a:r>
              <a:rPr lang="en-US" altLang="zh-TW" dirty="0" err="1" smtClean="0"/>
              <a:t>geocode_result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gmaps.geocode</a:t>
            </a:r>
            <a:r>
              <a:rPr lang="en-US" altLang="zh-TW" dirty="0"/>
              <a:t>("</a:t>
            </a:r>
            <a:r>
              <a:rPr lang="zh-TW" altLang="en-US" dirty="0"/>
              <a:t>臺中市</a:t>
            </a:r>
            <a:r>
              <a:rPr lang="en-US" altLang="zh-TW" dirty="0"/>
              <a:t>")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63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Geocode API</a:t>
            </a:r>
            <a:r>
              <a:rPr lang="zh-TW" altLang="en-US" sz="4400" dirty="0"/>
              <a:t>查找地點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反向地址編碼</a:t>
            </a:r>
            <a:r>
              <a:rPr lang="en-US" altLang="zh-TW" dirty="0" err="1"/>
              <a:t>reverse_geocode</a:t>
            </a:r>
            <a:r>
              <a:rPr lang="en-US" altLang="zh-TW" dirty="0" smtClean="0"/>
              <a:t>((x, y))</a:t>
            </a:r>
          </a:p>
          <a:p>
            <a:pPr lvl="1"/>
            <a:r>
              <a:rPr lang="zh-TW" altLang="en-US" dirty="0"/>
              <a:t>取得一組經緯度座標的地址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(x, y)</a:t>
            </a:r>
            <a:r>
              <a:rPr lang="zh-TW" altLang="en-US" dirty="0" smtClean="0"/>
              <a:t>為一個經緯度座標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 err="1"/>
              <a:t>reverse_geocode_result</a:t>
            </a:r>
            <a:r>
              <a:rPr lang="en-US" altLang="zh-TW" dirty="0"/>
              <a:t> = </a:t>
            </a:r>
            <a:r>
              <a:rPr lang="en-US" altLang="zh-TW" dirty="0" err="1"/>
              <a:t>gmaps.reverse_geocode</a:t>
            </a:r>
            <a:r>
              <a:rPr lang="en-US" altLang="zh-TW" dirty="0"/>
              <a:t>((40.714224, -73.961452</a:t>
            </a:r>
            <a:r>
              <a:rPr lang="en-US" altLang="zh-TW" dirty="0" smtClean="0"/>
              <a:t>))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637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地理編碼與反向地理編碼結果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返回結果為一個</a:t>
            </a:r>
            <a:r>
              <a:rPr lang="en-US" altLang="zh-TW" sz="3200" dirty="0" err="1" smtClean="0"/>
              <a:t>json</a:t>
            </a:r>
            <a:r>
              <a:rPr lang="zh-TW" altLang="en-US" sz="3200" dirty="0"/>
              <a:t>格式，一般結果包含下列</a:t>
            </a:r>
            <a:r>
              <a:rPr lang="zh-TW" altLang="en-US" sz="3200" dirty="0" smtClean="0"/>
              <a:t>欄位</a:t>
            </a:r>
            <a:endParaRPr lang="en-US" altLang="zh-TW" sz="3200" dirty="0" smtClean="0"/>
          </a:p>
          <a:p>
            <a:pPr lvl="1"/>
            <a:r>
              <a:rPr lang="en-US" altLang="zh-TW" sz="2800" dirty="0" err="1"/>
              <a:t>address_components</a:t>
            </a:r>
            <a:r>
              <a:rPr lang="en-US" altLang="zh-TW" sz="2800" dirty="0"/>
              <a:t>[] </a:t>
            </a:r>
            <a:endParaRPr lang="en-US" altLang="zh-TW" sz="2800" dirty="0" smtClean="0"/>
          </a:p>
          <a:p>
            <a:pPr lvl="2"/>
            <a:r>
              <a:rPr lang="zh-TW" altLang="en-US" sz="2400" dirty="0"/>
              <a:t>這個</a:t>
            </a:r>
            <a:r>
              <a:rPr lang="zh-TW" altLang="en-US" sz="2400" dirty="0" smtClean="0"/>
              <a:t>陣列</a:t>
            </a:r>
            <a:r>
              <a:rPr lang="zh-TW" altLang="en-US" sz="2400" dirty="0"/>
              <a:t>包含這個地址適用的各種</a:t>
            </a:r>
            <a:r>
              <a:rPr lang="zh-TW" altLang="en-US" sz="2400" dirty="0" smtClean="0"/>
              <a:t>元件</a:t>
            </a:r>
            <a:endParaRPr lang="en-US" altLang="zh-TW" sz="2400" dirty="0" smtClean="0"/>
          </a:p>
          <a:p>
            <a:pPr lvl="1"/>
            <a:r>
              <a:rPr lang="en-US" altLang="zh-TW" sz="2800" dirty="0" err="1"/>
              <a:t>formatted_address</a:t>
            </a:r>
            <a:r>
              <a:rPr lang="en-US" altLang="zh-TW" sz="2800" dirty="0"/>
              <a:t> </a:t>
            </a:r>
            <a:endParaRPr lang="en-US" altLang="zh-TW" sz="2800" dirty="0" smtClean="0"/>
          </a:p>
          <a:p>
            <a:pPr lvl="2"/>
            <a:r>
              <a:rPr lang="zh-TW" altLang="en-US" sz="2400" dirty="0"/>
              <a:t>這個</a:t>
            </a:r>
            <a:r>
              <a:rPr lang="zh-TW" altLang="en-US" sz="2400" dirty="0" smtClean="0"/>
              <a:t>字串</a:t>
            </a:r>
            <a:r>
              <a:rPr lang="zh-TW" altLang="en-US" sz="2400" dirty="0"/>
              <a:t>包含這個地點的清楚易懂</a:t>
            </a:r>
            <a:r>
              <a:rPr lang="zh-TW" altLang="en-US" sz="2400" dirty="0" smtClean="0"/>
              <a:t>地址</a:t>
            </a:r>
            <a:endParaRPr lang="en-US" altLang="zh-TW" sz="2400" dirty="0" smtClean="0"/>
          </a:p>
          <a:p>
            <a:pPr lvl="1"/>
            <a:r>
              <a:rPr lang="en-US" altLang="zh-TW" sz="2800" dirty="0" smtClean="0"/>
              <a:t>geometry{}</a:t>
            </a:r>
          </a:p>
          <a:p>
            <a:pPr lvl="2"/>
            <a:r>
              <a:rPr lang="zh-TW" altLang="en-US" sz="2400" dirty="0" smtClean="0"/>
              <a:t>包含</a:t>
            </a:r>
            <a:r>
              <a:rPr lang="zh-TW" altLang="en-US" sz="2400" dirty="0"/>
              <a:t>經過地理編碼的經緯度</a:t>
            </a:r>
            <a:r>
              <a:rPr lang="zh-TW" altLang="en-US" sz="2400" dirty="0" smtClean="0"/>
              <a:t>值以及地點</a:t>
            </a:r>
            <a:r>
              <a:rPr lang="en-US" altLang="zh-TW" sz="2400" dirty="0" smtClean="0"/>
              <a:t>id</a:t>
            </a:r>
            <a:r>
              <a:rPr lang="zh-TW" altLang="en-US" sz="2400" dirty="0" smtClean="0"/>
              <a:t>等</a:t>
            </a:r>
            <a:endParaRPr lang="en-US" altLang="zh-TW" sz="2400" dirty="0" smtClean="0"/>
          </a:p>
          <a:p>
            <a:pPr lvl="2"/>
            <a:endParaRPr lang="en-US" altLang="zh-TW" sz="2400" dirty="0" smtClean="0"/>
          </a:p>
          <a:p>
            <a:pPr lvl="1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6516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地理編碼與反向地理編碼結果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address_components</a:t>
            </a:r>
            <a:r>
              <a:rPr lang="en-US" altLang="zh-TW" dirty="0"/>
              <a:t>[] </a:t>
            </a:r>
          </a:p>
          <a:p>
            <a:pPr lvl="1"/>
            <a:r>
              <a:rPr lang="zh-TW" altLang="en-US" dirty="0"/>
              <a:t>每個地址元件通常會包含下列欄位：</a:t>
            </a:r>
          </a:p>
          <a:p>
            <a:pPr lvl="1"/>
            <a:r>
              <a:rPr lang="en-US" altLang="zh-TW" dirty="0" smtClean="0"/>
              <a:t>types</a:t>
            </a:r>
            <a:r>
              <a:rPr lang="en-US" altLang="zh-TW" dirty="0"/>
              <a:t>[] </a:t>
            </a:r>
            <a:r>
              <a:rPr lang="zh-TW" altLang="en-US" dirty="0"/>
              <a:t>是一個陣列，用來指出地址元件的「類型」。請參閱支援類型清單。</a:t>
            </a:r>
          </a:p>
          <a:p>
            <a:pPr lvl="1"/>
            <a:r>
              <a:rPr lang="en-US" altLang="zh-TW" dirty="0" err="1"/>
              <a:t>long_name</a:t>
            </a:r>
            <a:r>
              <a:rPr lang="en-US" altLang="zh-TW" dirty="0"/>
              <a:t> </a:t>
            </a:r>
            <a:r>
              <a:rPr lang="zh-TW" altLang="en-US" dirty="0"/>
              <a:t>是地理編碼器所傳回地址元件的完整文字說明或名稱。</a:t>
            </a:r>
          </a:p>
          <a:p>
            <a:pPr lvl="1"/>
            <a:r>
              <a:rPr lang="en-US" altLang="zh-TW" dirty="0" err="1"/>
              <a:t>short_name</a:t>
            </a:r>
            <a:r>
              <a:rPr lang="en-US" altLang="zh-TW" dirty="0"/>
              <a:t> </a:t>
            </a:r>
            <a:r>
              <a:rPr lang="zh-TW" altLang="en-US" dirty="0"/>
              <a:t>是地址元件的縮寫文字名稱 </a:t>
            </a:r>
            <a:r>
              <a:rPr lang="en-US" altLang="zh-TW" dirty="0"/>
              <a:t>(</a:t>
            </a:r>
            <a:r>
              <a:rPr lang="zh-TW" altLang="en-US" dirty="0"/>
              <a:t>如有</a:t>
            </a:r>
            <a:r>
              <a:rPr lang="en-US" altLang="zh-TW" dirty="0"/>
              <a:t>)</a:t>
            </a:r>
            <a:r>
              <a:rPr lang="zh-TW" altLang="en-US" dirty="0"/>
              <a:t>。舉例來說，阿拉斯加州地址元件的 </a:t>
            </a:r>
            <a:r>
              <a:rPr lang="en-US" altLang="zh-TW" dirty="0" err="1"/>
              <a:t>long_name</a:t>
            </a:r>
            <a:r>
              <a:rPr lang="en-US" altLang="zh-TW" dirty="0"/>
              <a:t> </a:t>
            </a:r>
            <a:r>
              <a:rPr lang="zh-TW" altLang="en-US" dirty="0"/>
              <a:t>可能為「</a:t>
            </a:r>
            <a:r>
              <a:rPr lang="en-US" altLang="zh-TW" dirty="0"/>
              <a:t>Alaska</a:t>
            </a:r>
            <a:r>
              <a:rPr lang="zh-TW" altLang="en-US" dirty="0"/>
              <a:t>」，而 </a:t>
            </a:r>
            <a:r>
              <a:rPr lang="en-US" altLang="zh-TW" dirty="0" err="1"/>
              <a:t>short_name</a:t>
            </a:r>
            <a:r>
              <a:rPr lang="en-US" altLang="zh-TW" dirty="0"/>
              <a:t> </a:t>
            </a:r>
            <a:r>
              <a:rPr lang="zh-TW" altLang="en-US" dirty="0"/>
              <a:t>則為 </a:t>
            </a:r>
            <a:r>
              <a:rPr lang="en-US" altLang="zh-TW" dirty="0"/>
              <a:t>2 </a:t>
            </a:r>
            <a:r>
              <a:rPr lang="zh-TW" altLang="en-US" dirty="0"/>
              <a:t>個字母的郵政簡碼「</a:t>
            </a:r>
            <a:r>
              <a:rPr lang="en-US" altLang="zh-TW" dirty="0"/>
              <a:t>AK</a:t>
            </a:r>
            <a:r>
              <a:rPr lang="zh-TW" altLang="en-US" dirty="0"/>
              <a:t>」。</a:t>
            </a:r>
          </a:p>
        </p:txBody>
      </p:sp>
    </p:spTree>
    <p:extLst>
      <p:ext uri="{BB962C8B-B14F-4D97-AF65-F5344CB8AC3E}">
        <p14:creationId xmlns:p14="http://schemas.microsoft.com/office/powerpoint/2010/main" val="91140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地理編碼與反向地理編碼結果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types[] </a:t>
            </a:r>
            <a:r>
              <a:rPr lang="zh-TW" altLang="en-US" dirty="0"/>
              <a:t>陣列表示「地址類型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地址</a:t>
            </a:r>
            <a:r>
              <a:rPr lang="zh-TW" altLang="en-US" dirty="0"/>
              <a:t>類型包括街道地址、國家</a:t>
            </a:r>
            <a:r>
              <a:rPr lang="en-US" altLang="zh-TW" dirty="0"/>
              <a:t>/</a:t>
            </a:r>
            <a:r>
              <a:rPr lang="zh-TW" altLang="en-US" dirty="0"/>
              <a:t>地區或政治</a:t>
            </a:r>
            <a:r>
              <a:rPr lang="zh-TW" altLang="en-US" dirty="0" smtClean="0"/>
              <a:t>實體</a:t>
            </a:r>
            <a:endParaRPr lang="en-US" altLang="zh-TW" dirty="0" smtClean="0"/>
          </a:p>
          <a:p>
            <a:pPr lvl="1"/>
            <a:r>
              <a:rPr lang="zh-TW" altLang="en-US" dirty="0"/>
              <a:t>地址可能有多種類型。這些類型可視為「代碼」。舉例來說，許多城市都會加上 </a:t>
            </a:r>
            <a:r>
              <a:rPr lang="en-US" altLang="zh-TW" dirty="0"/>
              <a:t>political </a:t>
            </a:r>
            <a:r>
              <a:rPr lang="zh-TW" altLang="en-US" dirty="0"/>
              <a:t>和 </a:t>
            </a:r>
            <a:r>
              <a:rPr lang="en-US" altLang="zh-TW" dirty="0"/>
              <a:t>locality </a:t>
            </a:r>
            <a:r>
              <a:rPr lang="zh-TW" altLang="en-US" dirty="0"/>
              <a:t>類型標記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en-US" altLang="zh-TW" dirty="0"/>
              <a:t>'types': ['country', 'political</a:t>
            </a:r>
            <a:r>
              <a:rPr lang="en-US" altLang="zh-TW" dirty="0" smtClean="0"/>
              <a:t>']}]</a:t>
            </a:r>
          </a:p>
          <a:p>
            <a:pPr lvl="2"/>
            <a:r>
              <a:rPr lang="en-US" altLang="zh-TW" dirty="0"/>
              <a:t>'types': ['administrative_area_level_1', 'political</a:t>
            </a:r>
            <a:r>
              <a:rPr lang="en-US" altLang="zh-TW" dirty="0" smtClean="0"/>
              <a:t>']}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839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完整的</a:t>
            </a:r>
            <a:r>
              <a:rPr lang="en-US" altLang="zh-TW" sz="4400" dirty="0" smtClean="0"/>
              <a:t>Type</a:t>
            </a:r>
            <a:r>
              <a:rPr lang="zh-TW" altLang="en-US" sz="4400" dirty="0" smtClean="0"/>
              <a:t>地址類型代碼</a:t>
            </a:r>
            <a:endParaRPr lang="zh-TW" altLang="en-US" sz="44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805646"/>
              </p:ext>
            </p:extLst>
          </p:nvPr>
        </p:nvGraphicFramePr>
        <p:xfrm>
          <a:off x="1593852" y="1417638"/>
          <a:ext cx="10117504" cy="535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962">
                  <a:extLst>
                    <a:ext uri="{9D8B030D-6E8A-4147-A177-3AD203B41FA5}">
                      <a16:colId xmlns:a16="http://schemas.microsoft.com/office/drawing/2014/main" val="241617435"/>
                    </a:ext>
                  </a:extLst>
                </a:gridCol>
                <a:gridCol w="6665542">
                  <a:extLst>
                    <a:ext uri="{9D8B030D-6E8A-4147-A177-3AD203B41FA5}">
                      <a16:colId xmlns:a16="http://schemas.microsoft.com/office/drawing/2014/main" val="264737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代碼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166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street_address</a:t>
                      </a:r>
                      <a:r>
                        <a:rPr lang="en-US" altLang="zh-TW" dirty="0" smtClean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表示精確的街道地址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60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route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表示具名道路 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例如「國道一號」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671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intersection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表示主要的十字路口，通常有兩條主要道路交會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80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political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表示政治實體。通常表示某些行政管理區的多邊形區域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523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country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表示國家政治實體，且通常是地理編碼器所傳回的最高順位類型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64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administrative_area_level</a:t>
                      </a:r>
                      <a:r>
                        <a:rPr lang="en-US" altLang="zh-TW" dirty="0" smtClean="0"/>
                        <a:t>_(1-7)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表示國家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地區層級底下的第</a:t>
                      </a:r>
                      <a:r>
                        <a:rPr lang="en-US" altLang="zh-TW" dirty="0" smtClean="0"/>
                        <a:t>1-7</a:t>
                      </a:r>
                      <a:r>
                        <a:rPr lang="zh-TW" altLang="en-US" dirty="0" smtClean="0"/>
                        <a:t>順位行政實體。在美國境內，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級指州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</a:t>
                      </a:r>
                      <a:r>
                        <a:rPr lang="en-US" altLang="zh-TW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2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級指郡</a:t>
                      </a:r>
                      <a:r>
                        <a:rPr lang="zh-TW" altLang="en-US" dirty="0" smtClean="0"/>
                        <a:t>。部分國家沒有這類行政層級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869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colloquial_area</a:t>
                      </a:r>
                      <a:r>
                        <a:rPr lang="en-US" altLang="zh-TW" dirty="0" smtClean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表示實體的常用替代名稱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57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locality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表示自治城市或鄉鎮的政治實體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696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sublocality</a:t>
                      </a:r>
                      <a:r>
                        <a:rPr lang="en-US" altLang="zh-TW" dirty="0" smtClean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表示縣市底下的第一順位行政實體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3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neighborhood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表示具名社區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70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premise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表示具名地點，通常是建築物或具有共同名稱的建築物群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342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subpremise</a:t>
                      </a:r>
                      <a:r>
                        <a:rPr lang="en-US" altLang="zh-TW" dirty="0" smtClean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表示具名地點底下的第一順位實體，通常是具有共同名稱的建築物群中的單一建築物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035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69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完整的</a:t>
            </a:r>
            <a:r>
              <a:rPr lang="en-US" altLang="zh-TW" sz="4400" dirty="0" smtClean="0"/>
              <a:t>Type</a:t>
            </a:r>
            <a:r>
              <a:rPr lang="zh-TW" altLang="en-US" sz="4400" dirty="0" smtClean="0"/>
              <a:t>地址類型代碼</a:t>
            </a:r>
            <a:endParaRPr lang="zh-TW" altLang="en-US" sz="44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930297"/>
              </p:ext>
            </p:extLst>
          </p:nvPr>
        </p:nvGraphicFramePr>
        <p:xfrm>
          <a:off x="1593852" y="1417638"/>
          <a:ext cx="1011750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962">
                  <a:extLst>
                    <a:ext uri="{9D8B030D-6E8A-4147-A177-3AD203B41FA5}">
                      <a16:colId xmlns:a16="http://schemas.microsoft.com/office/drawing/2014/main" val="241617435"/>
                    </a:ext>
                  </a:extLst>
                </a:gridCol>
                <a:gridCol w="6665542">
                  <a:extLst>
                    <a:ext uri="{9D8B030D-6E8A-4147-A177-3AD203B41FA5}">
                      <a16:colId xmlns:a16="http://schemas.microsoft.com/office/drawing/2014/main" val="264737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代碼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166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plus_code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表示經過編碼的位置參照，衍生自經緯度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60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postal_code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表示國家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地區郵政地址所使用的郵遞區號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671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natural_feature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表示明顯的自然地貌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80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airport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表示機場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523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park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表示具名公園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64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point_of_interest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表示具名搜尋，點例如「帝國大廈」或「艾菲爾鐵塔」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869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parking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表示停車場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57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post_box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表示特定郵政信箱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696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bus_station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表示公車停靠站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3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train_station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TW" dirty="0" smtClean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表示火車停靠站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70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transit_station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表示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大眾運輸停靠站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342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landmark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TW" dirty="0" smtClean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表示附近地點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035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4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地理編碼與反向地理編碼結果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geometry </a:t>
            </a:r>
            <a:r>
              <a:rPr lang="zh-TW" altLang="en-US" dirty="0"/>
              <a:t>包含下列資訊：</a:t>
            </a:r>
          </a:p>
          <a:p>
            <a:pPr lvl="1"/>
            <a:r>
              <a:rPr lang="en-US" altLang="zh-TW" dirty="0"/>
              <a:t>location </a:t>
            </a:r>
            <a:r>
              <a:rPr lang="zh-TW" altLang="en-US" dirty="0"/>
              <a:t>包含經過地理編碼的經緯度值。進行一般地址查詢時，這個欄位通常是最重要的。</a:t>
            </a:r>
          </a:p>
          <a:p>
            <a:pPr lvl="1"/>
            <a:r>
              <a:rPr lang="en-US" altLang="zh-TW" dirty="0" err="1"/>
              <a:t>location_type</a:t>
            </a:r>
            <a:r>
              <a:rPr lang="en-US" altLang="zh-TW" dirty="0"/>
              <a:t> </a:t>
            </a:r>
            <a:r>
              <a:rPr lang="zh-TW" altLang="en-US" dirty="0"/>
              <a:t>會儲存指定位置的其他相關資料，目前支援下列值</a:t>
            </a:r>
            <a:r>
              <a:rPr lang="zh-TW" altLang="en-US" dirty="0" smtClean="0"/>
              <a:t>：</a:t>
            </a:r>
            <a:endParaRPr lang="zh-TW" altLang="en-US" dirty="0"/>
          </a:p>
          <a:p>
            <a:pPr lvl="2"/>
            <a:r>
              <a:rPr lang="en-US" altLang="zh-TW" dirty="0"/>
              <a:t>"ROOFTOP" </a:t>
            </a:r>
            <a:r>
              <a:rPr lang="zh-TW" altLang="en-US" dirty="0"/>
              <a:t>表示傳回結果是精準的地理編碼，以便我們取得準確的街道地址資訊。</a:t>
            </a:r>
          </a:p>
          <a:p>
            <a:pPr lvl="2"/>
            <a:r>
              <a:rPr lang="en-US" altLang="zh-TW" dirty="0"/>
              <a:t>"RANGE_INTERPOLATED" </a:t>
            </a:r>
            <a:r>
              <a:rPr lang="zh-TW" altLang="en-US" dirty="0"/>
              <a:t>表示傳回結果反映了插入在兩個精確點之間 </a:t>
            </a:r>
            <a:r>
              <a:rPr lang="en-US" altLang="zh-TW" dirty="0"/>
              <a:t>(</a:t>
            </a:r>
            <a:r>
              <a:rPr lang="zh-TW" altLang="en-US" dirty="0"/>
              <a:t>例如十字路口</a:t>
            </a:r>
            <a:r>
              <a:rPr lang="en-US" altLang="zh-TW" dirty="0"/>
              <a:t>) </a:t>
            </a:r>
            <a:r>
              <a:rPr lang="zh-TW" altLang="en-US" dirty="0"/>
              <a:t>的約略位置 </a:t>
            </a:r>
            <a:r>
              <a:rPr lang="en-US" altLang="zh-TW" dirty="0"/>
              <a:t>(</a:t>
            </a:r>
            <a:r>
              <a:rPr lang="zh-TW" altLang="en-US" dirty="0"/>
              <a:t>通常是在道路上</a:t>
            </a:r>
            <a:r>
              <a:rPr lang="en-US" altLang="zh-TW" dirty="0"/>
              <a:t>)</a:t>
            </a:r>
            <a:r>
              <a:rPr lang="zh-TW" altLang="en-US" dirty="0"/>
              <a:t>。如果街道地址沒有精準的地理編碼，系統通常就會傳回插入的結果。</a:t>
            </a:r>
          </a:p>
          <a:p>
            <a:pPr lvl="2"/>
            <a:r>
              <a:rPr lang="en-US" altLang="zh-TW" dirty="0"/>
              <a:t>"GEOMETRIC_CENTER" </a:t>
            </a:r>
            <a:r>
              <a:rPr lang="zh-TW" altLang="en-US" dirty="0"/>
              <a:t>表示傳回結果是結果的幾何圖形中心，包括折線 </a:t>
            </a:r>
            <a:r>
              <a:rPr lang="en-US" altLang="zh-TW" dirty="0"/>
              <a:t>(</a:t>
            </a:r>
            <a:r>
              <a:rPr lang="zh-TW" altLang="en-US" dirty="0"/>
              <a:t>例如街道</a:t>
            </a:r>
            <a:r>
              <a:rPr lang="en-US" altLang="zh-TW" dirty="0"/>
              <a:t>) </a:t>
            </a:r>
            <a:r>
              <a:rPr lang="zh-TW" altLang="en-US" dirty="0"/>
              <a:t>或多邊形 </a:t>
            </a:r>
            <a:r>
              <a:rPr lang="en-US" altLang="zh-TW" dirty="0"/>
              <a:t>(</a:t>
            </a:r>
            <a:r>
              <a:rPr lang="zh-TW" altLang="en-US" dirty="0"/>
              <a:t>區域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pPr lvl="2"/>
            <a:r>
              <a:rPr lang="en-US" altLang="zh-TW" dirty="0"/>
              <a:t>"APPROXIMATE" </a:t>
            </a:r>
            <a:r>
              <a:rPr lang="zh-TW" altLang="en-US" dirty="0"/>
              <a:t>表示傳回結果是約略位置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place_id</a:t>
            </a:r>
            <a:r>
              <a:rPr lang="zh-TW" altLang="en-US" dirty="0" smtClean="0"/>
              <a:t>是地點的</a:t>
            </a:r>
            <a:r>
              <a:rPr lang="en-US" altLang="zh-TW" dirty="0" smtClean="0"/>
              <a:t>id</a:t>
            </a:r>
            <a:r>
              <a:rPr lang="zh-TW" altLang="en-US" dirty="0" smtClean="0"/>
              <a:t>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943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Geocode API</a:t>
            </a:r>
            <a:r>
              <a:rPr lang="zh-TW" altLang="en-US" sz="4400" dirty="0"/>
              <a:t>查找地點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用地點</a:t>
            </a:r>
            <a:r>
              <a:rPr lang="en-US" altLang="zh-TW" dirty="0" smtClean="0"/>
              <a:t>id</a:t>
            </a:r>
            <a:r>
              <a:rPr lang="zh-TW" altLang="en-US" dirty="0" smtClean="0"/>
              <a:t>來取得資訊</a:t>
            </a:r>
            <a:r>
              <a:rPr lang="en-US" altLang="zh-TW" dirty="0" err="1" smtClean="0"/>
              <a:t>gmaps.geocode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place_id</a:t>
            </a:r>
            <a:r>
              <a:rPr lang="en-US" altLang="zh-TW" dirty="0" smtClean="0"/>
              <a:t>=“id”)</a:t>
            </a:r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為地點的</a:t>
            </a:r>
            <a:r>
              <a:rPr lang="en-US" altLang="zh-TW" dirty="0" smtClean="0"/>
              <a:t>id</a:t>
            </a:r>
          </a:p>
          <a:p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 err="1"/>
              <a:t>gmaps.geocode</a:t>
            </a:r>
            <a:r>
              <a:rPr lang="en-US" altLang="zh-TW" dirty="0"/>
              <a:t>(</a:t>
            </a:r>
            <a:r>
              <a:rPr lang="en-US" altLang="zh-TW" dirty="0" err="1"/>
              <a:t>place_id</a:t>
            </a:r>
            <a:r>
              <a:rPr lang="en-US" altLang="zh-TW" dirty="0"/>
              <a:t>='ChIJ7yJ5-d8XaTQRf0SmfuQ-Uoc')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364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Map</a:t>
            </a:r>
            <a:br>
              <a:rPr lang="en-US" altLang="zh-TW" dirty="0" smtClean="0"/>
            </a:br>
            <a:r>
              <a:rPr lang="en-US" altLang="zh-TW" sz="4400" dirty="0" smtClean="0"/>
              <a:t>Places API</a:t>
            </a:r>
            <a:r>
              <a:rPr lang="zh-TW" altLang="en-US" sz="4400" dirty="0"/>
              <a:t>核心</a:t>
            </a:r>
            <a:r>
              <a:rPr lang="zh-TW" altLang="en-US" sz="4400" dirty="0" smtClean="0"/>
              <a:t>功能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68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應用程式</a:t>
            </a:r>
            <a:r>
              <a:rPr lang="zh-TW" altLang="en-US" dirty="0" smtClean="0"/>
              <a:t>介面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Application </a:t>
            </a:r>
            <a:r>
              <a:rPr lang="en-US" altLang="zh-TW" dirty="0"/>
              <a:t>Programming Interface</a:t>
            </a:r>
            <a:endParaRPr lang="zh-TW" altLang="en-US" dirty="0"/>
          </a:p>
        </p:txBody>
      </p:sp>
      <p:pic>
        <p:nvPicPr>
          <p:cNvPr id="4" name="zvKadd9Cflc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97040" y="1987061"/>
            <a:ext cx="7315201" cy="4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7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Places </a:t>
            </a:r>
            <a:r>
              <a:rPr lang="en-US" altLang="zh-TW" sz="4400" dirty="0" smtClean="0"/>
              <a:t>API</a:t>
            </a:r>
            <a:r>
              <a:rPr lang="zh-TW" altLang="en-US" sz="4400" dirty="0" smtClean="0"/>
              <a:t>核心功能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地點查尋</a:t>
            </a:r>
            <a:endParaRPr lang="zh-TW" altLang="en-US" dirty="0"/>
          </a:p>
          <a:p>
            <a:pPr lvl="1"/>
            <a:r>
              <a:rPr lang="zh-TW" altLang="en-US" dirty="0"/>
              <a:t>搜尋建築物、重要搜尋</a:t>
            </a:r>
            <a:r>
              <a:rPr lang="zh-TW" altLang="en-US" dirty="0" smtClean="0"/>
              <a:t>點的相關資訊</a:t>
            </a:r>
            <a:endParaRPr lang="en-US" altLang="zh-TW" dirty="0" smtClean="0"/>
          </a:p>
          <a:p>
            <a:r>
              <a:rPr lang="zh-TW" altLang="en-US" dirty="0" smtClean="0"/>
              <a:t>地點詳細資訊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搜尋</a:t>
            </a:r>
            <a:r>
              <a:rPr lang="zh-TW" altLang="en-US" dirty="0"/>
              <a:t>建築物、重要搜尋</a:t>
            </a:r>
            <a:r>
              <a:rPr lang="zh-TW" altLang="en-US" dirty="0" smtClean="0"/>
              <a:t>點的詳細資訊</a:t>
            </a:r>
          </a:p>
          <a:p>
            <a:r>
              <a:rPr lang="zh-TW" altLang="en-US" dirty="0" smtClean="0"/>
              <a:t>地點相片</a:t>
            </a:r>
          </a:p>
          <a:p>
            <a:pPr lvl="1"/>
            <a:r>
              <a:rPr lang="zh-TW" altLang="en-US" dirty="0" smtClean="0"/>
              <a:t>在應用程式中新增地點的高畫質相片</a:t>
            </a:r>
          </a:p>
        </p:txBody>
      </p:sp>
    </p:spTree>
    <p:extLst>
      <p:ext uri="{BB962C8B-B14F-4D97-AF65-F5344CB8AC3E}">
        <p14:creationId xmlns:p14="http://schemas.microsoft.com/office/powerpoint/2010/main" val="253316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Places API</a:t>
            </a:r>
            <a:r>
              <a:rPr lang="zh-TW" altLang="en-US" sz="4400" dirty="0"/>
              <a:t>核心功能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查詢自動完成</a:t>
            </a:r>
          </a:p>
          <a:p>
            <a:pPr lvl="1"/>
            <a:r>
              <a:rPr lang="zh-TW" altLang="en-US" dirty="0" smtClean="0"/>
              <a:t>為應用程式新增即時地理查詢預測 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使用文字查詢功能，例如「我附近的披薩店」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</a:p>
          <a:p>
            <a:r>
              <a:rPr lang="zh-TW" altLang="en-US" dirty="0" smtClean="0"/>
              <a:t>地點 </a:t>
            </a:r>
            <a:r>
              <a:rPr lang="en-US" altLang="zh-TW" dirty="0" smtClean="0"/>
              <a:t>ID</a:t>
            </a:r>
          </a:p>
          <a:p>
            <a:pPr lvl="1"/>
            <a:r>
              <a:rPr lang="zh-TW" altLang="en-US" dirty="0" smtClean="0"/>
              <a:t>取得特定地點的詳細資料，找出特定地點的 </a:t>
            </a:r>
            <a:r>
              <a:rPr lang="en-US" altLang="zh-TW" dirty="0" smtClean="0"/>
              <a:t>ID</a:t>
            </a:r>
            <a:r>
              <a:rPr lang="zh-TW" altLang="en-US" dirty="0" smtClean="0"/>
              <a:t>，並進一步瞭解如何儲存及重新整理地點 </a:t>
            </a:r>
            <a:r>
              <a:rPr lang="en-US" altLang="zh-TW" dirty="0" smtClean="0"/>
              <a:t>ID</a:t>
            </a:r>
            <a:r>
              <a:rPr lang="zh-TW" altLang="en-US" dirty="0" smtClean="0"/>
              <a:t>。</a:t>
            </a:r>
          </a:p>
          <a:p>
            <a:r>
              <a:rPr lang="zh-TW" altLang="en-US" dirty="0" smtClean="0"/>
              <a:t>地點</a:t>
            </a:r>
            <a:r>
              <a:rPr lang="zh-TW" altLang="en-US" dirty="0"/>
              <a:t>類型</a:t>
            </a:r>
          </a:p>
          <a:p>
            <a:pPr lvl="1"/>
            <a:r>
              <a:rPr lang="zh-TW" altLang="en-US" dirty="0"/>
              <a:t>利用地點類型來限制地點搜尋和自動完成要求的結果。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958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Places </a:t>
            </a:r>
            <a:r>
              <a:rPr lang="en-US" altLang="zh-TW" sz="4400" dirty="0" smtClean="0"/>
              <a:t>API</a:t>
            </a:r>
            <a:r>
              <a:rPr lang="zh-TW" altLang="en-US" sz="4400" dirty="0" smtClean="0"/>
              <a:t>地點查尋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 smtClean="0"/>
              <a:t>find_place</a:t>
            </a:r>
            <a:r>
              <a:rPr lang="en-US" altLang="zh-TW" dirty="0" smtClean="0"/>
              <a:t>(‘address’, </a:t>
            </a:r>
            <a:r>
              <a:rPr lang="en-US" altLang="zh-TW" dirty="0"/>
              <a:t>‘</a:t>
            </a:r>
            <a:r>
              <a:rPr lang="en-US" altLang="zh-TW" dirty="0" err="1"/>
              <a:t>textquert</a:t>
            </a:r>
            <a:r>
              <a:rPr lang="en-US" altLang="zh-TW" dirty="0"/>
              <a:t>/</a:t>
            </a:r>
            <a:r>
              <a:rPr lang="en-US" altLang="zh-TW" dirty="0" err="1"/>
              <a:t>phonenumber</a:t>
            </a:r>
            <a:r>
              <a:rPr lang="en-US" altLang="zh-TW" dirty="0"/>
              <a:t>’, fields=[], </a:t>
            </a:r>
            <a:r>
              <a:rPr lang="en-US" altLang="zh-TW" dirty="0" err="1"/>
              <a:t>location_bias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第一個</a:t>
            </a:r>
            <a:r>
              <a:rPr lang="en-US" altLang="zh-TW" dirty="0" smtClean="0"/>
              <a:t>address</a:t>
            </a:r>
            <a:r>
              <a:rPr lang="zh-TW" altLang="en-US" dirty="0" smtClean="0"/>
              <a:t>的參數可以輸入一個地址</a:t>
            </a:r>
            <a:r>
              <a:rPr lang="en-US" altLang="zh-TW" dirty="0" smtClean="0"/>
              <a:t>, </a:t>
            </a:r>
            <a:r>
              <a:rPr lang="zh-TW" altLang="en-US" dirty="0" smtClean="0"/>
              <a:t>地名或是電話號碼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第二個參數是代表第一個參數的類型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輸入是地址或地名要設定為</a:t>
            </a:r>
            <a:r>
              <a:rPr lang="en-US" altLang="zh-TW" dirty="0" smtClean="0"/>
              <a:t>’</a:t>
            </a:r>
            <a:r>
              <a:rPr lang="en-US" altLang="zh-TW" dirty="0" err="1" smtClean="0"/>
              <a:t>textquert</a:t>
            </a:r>
            <a:r>
              <a:rPr lang="en-US" altLang="zh-TW" dirty="0" smtClean="0"/>
              <a:t>’</a:t>
            </a:r>
          </a:p>
          <a:p>
            <a:pPr lvl="2"/>
            <a:r>
              <a:rPr lang="zh-TW" altLang="en-US" dirty="0" smtClean="0"/>
              <a:t>輸入是電話號碼要設定為</a:t>
            </a:r>
            <a:r>
              <a:rPr lang="en-US" altLang="zh-TW" dirty="0" smtClean="0"/>
              <a:t>’</a:t>
            </a:r>
            <a:r>
              <a:rPr lang="en-US" altLang="zh-TW" dirty="0" err="1" smtClean="0"/>
              <a:t>phonenumber</a:t>
            </a:r>
            <a:r>
              <a:rPr lang="en-US" altLang="zh-TW" dirty="0" smtClean="0"/>
              <a:t>’</a:t>
            </a:r>
          </a:p>
          <a:p>
            <a:pPr lvl="1"/>
            <a:r>
              <a:rPr lang="zh-TW" altLang="en-US" dirty="0" smtClean="0"/>
              <a:t>第三個參數</a:t>
            </a:r>
            <a:r>
              <a:rPr lang="en-US" altLang="zh-TW" dirty="0" smtClean="0"/>
              <a:t>Fields</a:t>
            </a:r>
            <a:r>
              <a:rPr lang="zh-TW" altLang="en-US" dirty="0" smtClean="0"/>
              <a:t>是一個多個參數的</a:t>
            </a:r>
            <a:r>
              <a:rPr lang="en-US" altLang="zh-TW" dirty="0" smtClean="0"/>
              <a:t>list</a:t>
            </a:r>
          </a:p>
          <a:p>
            <a:pPr lvl="2"/>
            <a:r>
              <a:rPr lang="zh-TW" altLang="en-US" dirty="0" smtClean="0"/>
              <a:t>代表想要查詢該地點的什麼相關資訊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第四個參數</a:t>
            </a:r>
            <a:r>
              <a:rPr lang="en-US" altLang="zh-TW" dirty="0" err="1" smtClean="0"/>
              <a:t>location_bias</a:t>
            </a:r>
            <a:r>
              <a:rPr lang="zh-TW" altLang="en-US" dirty="0" smtClean="0"/>
              <a:t>為查詢範圍的參考值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可以使用一個圓來表示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err="1" smtClean="0"/>
              <a:t>circle:radius@lat,lng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radius</a:t>
            </a:r>
            <a:r>
              <a:rPr lang="zh-TW" altLang="en-US" dirty="0" smtClean="0"/>
              <a:t>為半徑</a:t>
            </a:r>
            <a:r>
              <a:rPr lang="en-US" altLang="zh-TW" dirty="0" smtClean="0"/>
              <a:t>(</a:t>
            </a:r>
            <a:r>
              <a:rPr lang="zh-TW" altLang="en-US" dirty="0" smtClean="0"/>
              <a:t>公尺</a:t>
            </a:r>
            <a:r>
              <a:rPr lang="en-US" altLang="zh-TW" dirty="0" smtClean="0"/>
              <a:t>), </a:t>
            </a:r>
            <a:r>
              <a:rPr lang="en-US" altLang="zh-TW" dirty="0" err="1" smtClean="0"/>
              <a:t>lat,lng</a:t>
            </a:r>
            <a:r>
              <a:rPr lang="zh-TW" altLang="en-US" dirty="0" smtClean="0"/>
              <a:t>為圓中心經緯度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可以使用一個四邊形來表示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用兩個</a:t>
            </a:r>
            <a:r>
              <a:rPr lang="zh-TW" altLang="en-US" dirty="0"/>
              <a:t>經緯度</a:t>
            </a:r>
            <a:r>
              <a:rPr lang="zh-TW" altLang="en-US" dirty="0" smtClean="0"/>
              <a:t>的</a:t>
            </a:r>
            <a:r>
              <a:rPr lang="zh-TW" altLang="en-US" dirty="0"/>
              <a:t>座標</a:t>
            </a:r>
            <a:r>
              <a:rPr lang="zh-TW" altLang="en-US" dirty="0" smtClean="0"/>
              <a:t>來表示四邊形的左上和右下</a:t>
            </a:r>
            <a:r>
              <a:rPr lang="en-US" altLang="zh-TW" dirty="0" smtClean="0"/>
              <a:t>(x, y)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794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Places API</a:t>
            </a:r>
            <a:r>
              <a:rPr lang="zh-TW" altLang="en-US" sz="4400" dirty="0" smtClean="0"/>
              <a:t>地點查尋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Fields</a:t>
            </a:r>
            <a:r>
              <a:rPr lang="zh-TW" altLang="en-US" sz="3200" dirty="0" smtClean="0"/>
              <a:t>可以指定返回以下的資訊值</a:t>
            </a:r>
            <a:endParaRPr lang="en-US" altLang="zh-TW" sz="32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430933"/>
              </p:ext>
            </p:extLst>
          </p:nvPr>
        </p:nvGraphicFramePr>
        <p:xfrm>
          <a:off x="1944077" y="2337450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9954">
                  <a:extLst>
                    <a:ext uri="{9D8B030D-6E8A-4147-A177-3AD203B41FA5}">
                      <a16:colId xmlns:a16="http://schemas.microsoft.com/office/drawing/2014/main" val="2803284935"/>
                    </a:ext>
                  </a:extLst>
                </a:gridCol>
                <a:gridCol w="1635369">
                  <a:extLst>
                    <a:ext uri="{9D8B030D-6E8A-4147-A177-3AD203B41FA5}">
                      <a16:colId xmlns:a16="http://schemas.microsoft.com/office/drawing/2014/main" val="2131295095"/>
                    </a:ext>
                  </a:extLst>
                </a:gridCol>
                <a:gridCol w="3442677">
                  <a:extLst>
                    <a:ext uri="{9D8B030D-6E8A-4147-A177-3AD203B41FA5}">
                      <a16:colId xmlns:a16="http://schemas.microsoft.com/office/drawing/2014/main" val="188946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類型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資料型態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14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business_status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是否營運中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634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formatted_address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地址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33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geometry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Geometry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經緯度資訊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85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icon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圖示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回傳圖片資源網址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3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地點名稱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13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photo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照片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回傳</a:t>
                      </a:r>
                      <a:r>
                        <a:rPr lang="en-US" altLang="zh-TW" dirty="0" smtClean="0"/>
                        <a:t>google map</a:t>
                      </a:r>
                      <a:r>
                        <a:rPr lang="zh-TW" altLang="en-US" dirty="0" smtClean="0"/>
                        <a:t>網址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19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place_id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地點</a:t>
                      </a:r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59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opening_hours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Dict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是否營業中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84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rating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Number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評分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46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Places API</a:t>
            </a:r>
            <a:r>
              <a:rPr lang="zh-TW" altLang="en-US" sz="4400" dirty="0"/>
              <a:t>地點查尋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 err="1"/>
              <a:t>gmaps</a:t>
            </a:r>
            <a:r>
              <a:rPr lang="en-US" altLang="zh-TW" dirty="0"/>
              <a:t>=</a:t>
            </a:r>
            <a:r>
              <a:rPr lang="en-US" altLang="zh-TW" dirty="0" err="1"/>
              <a:t>googlemaps.Client</a:t>
            </a:r>
            <a:r>
              <a:rPr lang="en-US" altLang="zh-TW" dirty="0"/>
              <a:t>(key</a:t>
            </a:r>
            <a:r>
              <a:rPr lang="en-US" altLang="zh-TW" dirty="0" smtClean="0"/>
              <a:t>=“key")</a:t>
            </a:r>
          </a:p>
          <a:p>
            <a:pPr lvl="1"/>
            <a:r>
              <a:rPr lang="en-US" altLang="zh-TW" dirty="0" err="1" smtClean="0"/>
              <a:t>gmaps.find_place</a:t>
            </a:r>
            <a:r>
              <a:rPr lang="en-US" altLang="zh-TW" dirty="0"/>
              <a:t>('</a:t>
            </a:r>
            <a:r>
              <a:rPr lang="zh-TW" altLang="en-US" dirty="0"/>
              <a:t>洲際棒球場</a:t>
            </a:r>
            <a:r>
              <a:rPr lang="en-US" altLang="zh-TW" dirty="0"/>
              <a:t>', '</a:t>
            </a:r>
            <a:r>
              <a:rPr lang="en-US" altLang="zh-TW" dirty="0" err="1"/>
              <a:t>textquery</a:t>
            </a:r>
            <a:r>
              <a:rPr lang="en-US" altLang="zh-TW" dirty="0"/>
              <a:t>', fields=["business_status","icon","photos","formatted_address","name","geometry", "place_id</a:t>
            </a:r>
            <a:r>
              <a:rPr lang="en-US" altLang="zh-TW" dirty="0" smtClean="0"/>
              <a:t>"])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297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Places API </a:t>
            </a:r>
            <a:r>
              <a:rPr lang="zh-TW" altLang="en-US" sz="4400" dirty="0" smtClean="0"/>
              <a:t>查詢地點詳細資訊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places(address)</a:t>
            </a:r>
          </a:p>
          <a:p>
            <a:pPr lvl="1"/>
            <a:r>
              <a:rPr lang="en-US" altLang="zh-TW" dirty="0" smtClean="0"/>
              <a:t>address</a:t>
            </a:r>
            <a:r>
              <a:rPr lang="zh-TW" altLang="en-US" dirty="0"/>
              <a:t>的參數</a:t>
            </a:r>
            <a:r>
              <a:rPr lang="zh-TW" altLang="en-US" dirty="0" smtClean="0"/>
              <a:t>為地址或地名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返回該地點的全部詳細資訊</a:t>
            </a:r>
            <a:endParaRPr lang="en-US" altLang="zh-TW" dirty="0" smtClean="0"/>
          </a:p>
          <a:p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 err="1"/>
              <a:t>gmaps</a:t>
            </a:r>
            <a:r>
              <a:rPr lang="en-US" altLang="zh-TW" dirty="0"/>
              <a:t>=</a:t>
            </a:r>
            <a:r>
              <a:rPr lang="en-US" altLang="zh-TW" dirty="0" err="1"/>
              <a:t>googlemaps.Client</a:t>
            </a:r>
            <a:r>
              <a:rPr lang="en-US" altLang="zh-TW" dirty="0"/>
              <a:t>(key=“key")</a:t>
            </a:r>
          </a:p>
          <a:p>
            <a:pPr lvl="1"/>
            <a:r>
              <a:rPr lang="en-US" altLang="zh-TW" dirty="0" err="1"/>
              <a:t>gmaps.places</a:t>
            </a:r>
            <a:r>
              <a:rPr lang="en-US" altLang="zh-TW" dirty="0"/>
              <a:t>('804</a:t>
            </a:r>
            <a:r>
              <a:rPr lang="zh-TW" altLang="en-US" dirty="0"/>
              <a:t>高雄市鼓山區美術館路</a:t>
            </a:r>
            <a:r>
              <a:rPr lang="en-US" altLang="zh-TW" dirty="0"/>
              <a:t>80</a:t>
            </a:r>
            <a:r>
              <a:rPr lang="zh-TW" altLang="en-US" dirty="0"/>
              <a:t>號</a:t>
            </a:r>
            <a:r>
              <a:rPr lang="en-US" altLang="zh-TW" dirty="0"/>
              <a:t>')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724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Places </a:t>
            </a:r>
            <a:r>
              <a:rPr lang="en-US" altLang="zh-TW" sz="4400" dirty="0" smtClean="0"/>
              <a:t>API</a:t>
            </a:r>
            <a:r>
              <a:rPr lang="zh-TW" altLang="en-US" sz="4400" dirty="0" smtClean="0"/>
              <a:t> 鄰近地區查詢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places_nearby</a:t>
            </a:r>
            <a:r>
              <a:rPr lang="en-US" altLang="zh-TW" dirty="0" smtClean="0"/>
              <a:t>(location, </a:t>
            </a:r>
            <a:r>
              <a:rPr lang="en-US" altLang="zh-TW" dirty="0"/>
              <a:t>radius</a:t>
            </a:r>
            <a:r>
              <a:rPr lang="en-US" altLang="zh-TW" dirty="0" smtClean="0"/>
              <a:t>,</a:t>
            </a:r>
            <a:r>
              <a:rPr lang="en-US" altLang="zh-TW" dirty="0"/>
              <a:t> </a:t>
            </a:r>
            <a:r>
              <a:rPr lang="en-US" altLang="zh-TW" dirty="0" smtClean="0"/>
              <a:t>keyword, </a:t>
            </a:r>
            <a:r>
              <a:rPr lang="en-US" altLang="zh-TW" dirty="0" err="1" smtClean="0"/>
              <a:t>min_price</a:t>
            </a:r>
            <a:r>
              <a:rPr lang="en-US" altLang="zh-TW" dirty="0" smtClean="0"/>
              <a:t>,            </a:t>
            </a:r>
            <a:r>
              <a:rPr lang="en-US" altLang="zh-TW" dirty="0" err="1" smtClean="0"/>
              <a:t>max_price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open_now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rank_by</a:t>
            </a:r>
            <a:r>
              <a:rPr lang="en-US" altLang="zh-TW" dirty="0" smtClean="0"/>
              <a:t>=“distance”)</a:t>
            </a:r>
          </a:p>
          <a:p>
            <a:pPr lvl="1"/>
            <a:r>
              <a:rPr lang="en-US" altLang="zh-TW" dirty="0" smtClean="0"/>
              <a:t>location={‘</a:t>
            </a:r>
            <a:r>
              <a:rPr lang="en-US" altLang="zh-TW" dirty="0" err="1" smtClean="0"/>
              <a:t>lat</a:t>
            </a:r>
            <a:r>
              <a:rPr lang="en-US" altLang="zh-TW" dirty="0" smtClean="0"/>
              <a:t>’: </a:t>
            </a:r>
            <a:r>
              <a:rPr lang="zh-TW" altLang="en-US" dirty="0" smtClean="0"/>
              <a:t>緯度值</a:t>
            </a:r>
            <a:r>
              <a:rPr lang="en-US" altLang="zh-TW" dirty="0" smtClean="0"/>
              <a:t>, ‘</a:t>
            </a:r>
            <a:r>
              <a:rPr lang="en-US" altLang="zh-TW" dirty="0" err="1" smtClean="0"/>
              <a:t>lng</a:t>
            </a:r>
            <a:r>
              <a:rPr lang="en-US" altLang="zh-TW" dirty="0" smtClean="0"/>
              <a:t>’: </a:t>
            </a:r>
            <a:r>
              <a:rPr lang="zh-TW" altLang="en-US" dirty="0" smtClean="0"/>
              <a:t>經度值</a:t>
            </a:r>
            <a:r>
              <a:rPr lang="en-US" altLang="zh-TW" dirty="0" smtClean="0"/>
              <a:t>}</a:t>
            </a:r>
          </a:p>
          <a:p>
            <a:pPr lvl="1"/>
            <a:r>
              <a:rPr lang="en-US" altLang="zh-TW" dirty="0" smtClean="0"/>
              <a:t>radius=</a:t>
            </a:r>
            <a:r>
              <a:rPr lang="zh-TW" altLang="en-US" dirty="0" smtClean="0"/>
              <a:t>搜尋半徑</a:t>
            </a:r>
            <a:r>
              <a:rPr lang="en-US" altLang="zh-TW" dirty="0" smtClean="0"/>
              <a:t>(</a:t>
            </a:r>
            <a:r>
              <a:rPr lang="zh-TW" altLang="en-US" dirty="0" smtClean="0"/>
              <a:t>預設</a:t>
            </a:r>
            <a:r>
              <a:rPr lang="en-US" altLang="zh-TW" dirty="0" smtClean="0"/>
              <a:t>50,000m)</a:t>
            </a:r>
          </a:p>
          <a:p>
            <a:pPr lvl="1"/>
            <a:r>
              <a:rPr lang="en-US" altLang="zh-TW" dirty="0" smtClean="0"/>
              <a:t>Keyword</a:t>
            </a:r>
            <a:r>
              <a:rPr lang="en-US" altLang="zh-TW" dirty="0"/>
              <a:t>=</a:t>
            </a:r>
            <a:r>
              <a:rPr lang="zh-TW" altLang="en-US" dirty="0" smtClean="0"/>
              <a:t>關鍵字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min_price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max_price</a:t>
            </a:r>
            <a:r>
              <a:rPr lang="en-US" altLang="zh-TW" dirty="0" smtClean="0"/>
              <a:t> = 0-4(0</a:t>
            </a:r>
            <a:r>
              <a:rPr lang="zh-TW" altLang="en-US" dirty="0" smtClean="0"/>
              <a:t>表示最實惠</a:t>
            </a:r>
            <a:r>
              <a:rPr lang="en-US" altLang="zh-TW" dirty="0" smtClean="0"/>
              <a:t>-4</a:t>
            </a:r>
            <a:r>
              <a:rPr lang="zh-TW" altLang="en-US" dirty="0" smtClean="0"/>
              <a:t>表示最貴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open_now</a:t>
            </a:r>
            <a:r>
              <a:rPr lang="en-US" altLang="zh-TW" dirty="0" smtClean="0"/>
              <a:t>=True/</a:t>
            </a:r>
            <a:r>
              <a:rPr lang="en-US" altLang="zh-TW" dirty="0" err="1" smtClean="0"/>
              <a:t>Flase</a:t>
            </a:r>
            <a:endParaRPr lang="en-US" altLang="zh-TW" dirty="0" smtClean="0"/>
          </a:p>
          <a:p>
            <a:pPr lvl="1"/>
            <a:r>
              <a:rPr lang="en-US" altLang="zh-TW" dirty="0" err="1"/>
              <a:t>rank_by</a:t>
            </a:r>
            <a:r>
              <a:rPr lang="en-US" altLang="zh-TW" dirty="0"/>
              <a:t>=“distance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表示由距離排序</a:t>
            </a:r>
            <a:r>
              <a:rPr lang="en-US" altLang="zh-TW" dirty="0" smtClean="0"/>
              <a:t>, </a:t>
            </a:r>
            <a:r>
              <a:rPr lang="zh-TW" altLang="en-US" dirty="0" smtClean="0"/>
              <a:t>當使用這個模式的時候搜尋半徑參數會失效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855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Places API</a:t>
            </a:r>
            <a:r>
              <a:rPr lang="zh-TW" altLang="en-US" sz="4400" dirty="0"/>
              <a:t> 鄰近地區查詢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 err="1"/>
              <a:t>gmaps</a:t>
            </a:r>
            <a:r>
              <a:rPr lang="en-US" altLang="zh-TW" dirty="0"/>
              <a:t>=</a:t>
            </a:r>
            <a:r>
              <a:rPr lang="en-US" altLang="zh-TW" dirty="0" err="1"/>
              <a:t>googlemaps.Client</a:t>
            </a:r>
            <a:r>
              <a:rPr lang="en-US" altLang="zh-TW" dirty="0"/>
              <a:t>(key=“key")</a:t>
            </a:r>
          </a:p>
          <a:p>
            <a:pPr lvl="1"/>
            <a:r>
              <a:rPr lang="en-US" altLang="zh-TW" dirty="0" err="1" smtClean="0"/>
              <a:t>gmaps.places_nearby</a:t>
            </a:r>
            <a:r>
              <a:rPr lang="en-US" altLang="zh-TW" dirty="0" smtClean="0"/>
              <a:t>(keyword</a:t>
            </a:r>
            <a:r>
              <a:rPr lang="en-US" altLang="zh-TW" dirty="0"/>
              <a:t>="</a:t>
            </a:r>
            <a:r>
              <a:rPr lang="zh-TW" altLang="en-US" dirty="0"/>
              <a:t>餐廳</a:t>
            </a:r>
            <a:r>
              <a:rPr lang="en-US" altLang="zh-TW" dirty="0"/>
              <a:t>", location=</a:t>
            </a:r>
            <a:r>
              <a:rPr lang="en-US" altLang="zh-TW" dirty="0" err="1"/>
              <a:t>loc</a:t>
            </a:r>
            <a:r>
              <a:rPr lang="en-US" altLang="zh-TW" dirty="0"/>
              <a:t>, </a:t>
            </a:r>
            <a:r>
              <a:rPr lang="en-US" altLang="zh-TW" dirty="0" err="1"/>
              <a:t>rank_by</a:t>
            </a:r>
            <a:r>
              <a:rPr lang="en-US" altLang="zh-TW" dirty="0"/>
              <a:t>="distance", </a:t>
            </a:r>
            <a:r>
              <a:rPr lang="en-US" altLang="zh-TW" dirty="0" err="1"/>
              <a:t>min_price</a:t>
            </a:r>
            <a:r>
              <a:rPr lang="en-US" altLang="zh-TW" dirty="0"/>
              <a:t>=1, </a:t>
            </a:r>
            <a:r>
              <a:rPr lang="en-US" altLang="zh-TW" dirty="0" err="1"/>
              <a:t>max_price</a:t>
            </a:r>
            <a:r>
              <a:rPr lang="en-US" altLang="zh-TW" dirty="0"/>
              <a:t>=4,)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521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Places API </a:t>
            </a:r>
            <a:r>
              <a:rPr lang="zh-TW" altLang="en-US" sz="4400" dirty="0" smtClean="0"/>
              <a:t>地點</a:t>
            </a:r>
            <a:r>
              <a:rPr lang="en-US" altLang="zh-TW" sz="4400" dirty="0" smtClean="0"/>
              <a:t>id</a:t>
            </a:r>
            <a:r>
              <a:rPr lang="zh-TW" altLang="en-US" sz="4400" dirty="0" smtClean="0"/>
              <a:t>查詢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地點 </a:t>
            </a:r>
            <a:r>
              <a:rPr lang="en-US" altLang="zh-TW" dirty="0" smtClean="0"/>
              <a:t>ID</a:t>
            </a:r>
            <a:r>
              <a:rPr lang="zh-TW" altLang="en-US" dirty="0" smtClean="0"/>
              <a:t>查詢</a:t>
            </a:r>
            <a:r>
              <a:rPr lang="en-US" altLang="zh-TW" dirty="0" smtClean="0"/>
              <a:t>place(place_id, fields=[], </a:t>
            </a:r>
            <a:r>
              <a:rPr lang="en-US" altLang="zh-TW" dirty="0" err="1" smtClean="0"/>
              <a:t>reviews_no_translations</a:t>
            </a:r>
            <a:r>
              <a:rPr lang="en-US" altLang="zh-TW" dirty="0" smtClean="0"/>
              <a:t>, </a:t>
            </a:r>
            <a:r>
              <a:rPr lang="en-US" altLang="zh-TW" dirty="0" err="1"/>
              <a:t>reviews_sort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 smtClean="0"/>
              <a:t>用</a:t>
            </a:r>
            <a:r>
              <a:rPr lang="en-US" altLang="zh-TW" dirty="0" smtClean="0"/>
              <a:t>id</a:t>
            </a:r>
            <a:r>
              <a:rPr lang="zh-TW" altLang="en-US" dirty="0" smtClean="0"/>
              <a:t>取得</a:t>
            </a:r>
            <a:r>
              <a:rPr lang="zh-TW" altLang="en-US" dirty="0"/>
              <a:t>特定地點的詳細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1"/>
            <a:r>
              <a:rPr lang="zh-TW" altLang="en-US" dirty="0"/>
              <a:t>可以</a:t>
            </a:r>
            <a:r>
              <a:rPr lang="zh-TW" altLang="en-US" dirty="0" smtClean="0"/>
              <a:t>取得地點的評論</a:t>
            </a:r>
            <a:endParaRPr lang="en-US" altLang="zh-TW" dirty="0" smtClean="0"/>
          </a:p>
          <a:p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 err="1"/>
              <a:t>gmaps</a:t>
            </a:r>
            <a:r>
              <a:rPr lang="en-US" altLang="zh-TW" dirty="0"/>
              <a:t>=</a:t>
            </a:r>
            <a:r>
              <a:rPr lang="en-US" altLang="zh-TW" dirty="0" err="1"/>
              <a:t>googlemaps.Client</a:t>
            </a:r>
            <a:r>
              <a:rPr lang="en-US" altLang="zh-TW" dirty="0"/>
              <a:t>(key</a:t>
            </a:r>
            <a:r>
              <a:rPr lang="en-US" altLang="zh-TW" dirty="0" smtClean="0"/>
              <a:t>=“key")</a:t>
            </a:r>
            <a:endParaRPr lang="en-US" altLang="zh-TW" dirty="0"/>
          </a:p>
          <a:p>
            <a:pPr lvl="1"/>
            <a:r>
              <a:rPr lang="en-US" altLang="zh-TW" dirty="0" err="1"/>
              <a:t>gmaps.place</a:t>
            </a:r>
            <a:r>
              <a:rPr lang="en-US" altLang="zh-TW" dirty="0" smtClean="0"/>
              <a:t>("</a:t>
            </a:r>
            <a:r>
              <a:rPr lang="en-US" altLang="zh-TW" dirty="0"/>
              <a:t>ChIJN1t_tDeuEmsRUsoyG83frY4</a:t>
            </a:r>
            <a:r>
              <a:rPr lang="en-US" altLang="zh-TW" dirty="0" smtClean="0"/>
              <a:t>",           </a:t>
            </a:r>
            <a:r>
              <a:rPr lang="en-US" altLang="zh-TW" dirty="0"/>
              <a:t>fields=["</a:t>
            </a:r>
            <a:r>
              <a:rPr lang="en-US" altLang="zh-TW" dirty="0" err="1"/>
              <a:t>business_status</a:t>
            </a:r>
            <a:r>
              <a:rPr lang="en-US" altLang="zh-TW" dirty="0"/>
              <a:t>", "geometry/location</a:t>
            </a:r>
            <a:r>
              <a:rPr lang="en-US" altLang="zh-TW" dirty="0" smtClean="0"/>
              <a:t>", </a:t>
            </a:r>
            <a:r>
              <a:rPr lang="en-US" altLang="zh-TW" dirty="0"/>
              <a:t>"place_id", "reviews</a:t>
            </a:r>
            <a:r>
              <a:rPr lang="en-US" altLang="zh-TW" dirty="0" smtClean="0"/>
              <a:t>"], </a:t>
            </a:r>
            <a:r>
              <a:rPr lang="en-US" altLang="zh-TW" dirty="0" err="1" smtClean="0"/>
              <a:t>reviews_no_translations</a:t>
            </a:r>
            <a:r>
              <a:rPr lang="en-US" altLang="zh-TW" dirty="0" smtClean="0"/>
              <a:t>=True, </a:t>
            </a:r>
            <a:r>
              <a:rPr lang="en-US" altLang="zh-TW" dirty="0" err="1" smtClean="0"/>
              <a:t>reviews_sort</a:t>
            </a:r>
            <a:r>
              <a:rPr lang="en-US" altLang="zh-TW" dirty="0"/>
              <a:t>="newest</a:t>
            </a:r>
            <a:r>
              <a:rPr lang="en-US" altLang="zh-TW" dirty="0" smtClean="0"/>
              <a:t>")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361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Places </a:t>
            </a:r>
            <a:r>
              <a:rPr lang="en-US" altLang="zh-TW" sz="4400" dirty="0" smtClean="0"/>
              <a:t>API </a:t>
            </a:r>
            <a:r>
              <a:rPr lang="zh-TW" altLang="en-US" sz="4400" dirty="0" smtClean="0"/>
              <a:t>地點相片搜尋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places_photo</a:t>
            </a:r>
            <a:r>
              <a:rPr lang="en-US" altLang="zh-TW" dirty="0"/>
              <a:t>(ref, </a:t>
            </a:r>
            <a:r>
              <a:rPr lang="en-US" altLang="zh-TW" dirty="0" err="1"/>
              <a:t>max_width</a:t>
            </a:r>
            <a:r>
              <a:rPr lang="en-US" altLang="zh-TW" dirty="0"/>
              <a:t>=100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r</a:t>
            </a:r>
            <a:r>
              <a:rPr lang="en-US" altLang="zh-TW" dirty="0" smtClean="0"/>
              <a:t>ef</a:t>
            </a:r>
            <a:r>
              <a:rPr lang="zh-TW" altLang="en-US" dirty="0" smtClean="0"/>
              <a:t>為相片的參考位置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可以在</a:t>
            </a:r>
            <a:r>
              <a:rPr lang="en-US" altLang="zh-TW" dirty="0" err="1" smtClean="0"/>
              <a:t>find_place</a:t>
            </a:r>
            <a:r>
              <a:rPr lang="zh-TW" altLang="en-US" dirty="0" smtClean="0"/>
              <a:t>裡</a:t>
            </a:r>
            <a:r>
              <a:rPr lang="en-US" altLang="zh-TW" dirty="0" smtClean="0"/>
              <a:t>Fields</a:t>
            </a:r>
            <a:r>
              <a:rPr lang="zh-TW" altLang="en-US" dirty="0" smtClean="0"/>
              <a:t>得到</a:t>
            </a:r>
            <a:endParaRPr lang="en-US" altLang="zh-TW" dirty="0" smtClean="0"/>
          </a:p>
          <a:p>
            <a:pPr lvl="2"/>
            <a:r>
              <a:rPr lang="en-US" altLang="zh-TW" dirty="0"/>
              <a:t>'</a:t>
            </a:r>
            <a:r>
              <a:rPr lang="en-US" altLang="zh-TW" dirty="0" err="1"/>
              <a:t>photo_reference</a:t>
            </a:r>
            <a:r>
              <a:rPr lang="en-US" altLang="zh-TW" dirty="0"/>
              <a:t>': </a:t>
            </a:r>
            <a:r>
              <a:rPr lang="en-US" altLang="zh-TW" dirty="0" smtClean="0"/>
              <a:t>'AZose0kIqtp373BbbsYpQEmQNM7jnpam1es2_JNCNs8gUXr4C3hbE3_3eT7kWR22zWWiEfvGUueRg0w6UYA_N3CFy7XDDwHFfcFAb_XOSq4FYHF4q9p9MxNxU8TARFMiiLWg9aDdxzTYIy8F0FNGrM1-kN2RhW51WVRlnbgUl6j6_YTtDi49‘</a:t>
            </a:r>
          </a:p>
          <a:p>
            <a:pPr lvl="1"/>
            <a:r>
              <a:rPr lang="zh-TW" altLang="en-US" dirty="0" smtClean="0"/>
              <a:t>返回結果為二進制的圖片編碼資料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22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Application Programming Interface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扮演</a:t>
            </a:r>
            <a:r>
              <a:rPr lang="zh-TW" altLang="en-US" dirty="0" smtClean="0"/>
              <a:t>著應用程式</a:t>
            </a:r>
            <a:r>
              <a:rPr lang="zh-TW" altLang="en-US" dirty="0"/>
              <a:t>和應用程式之間，交換資訊的溝通</a:t>
            </a:r>
            <a:r>
              <a:rPr lang="zh-TW" altLang="en-US" dirty="0" smtClean="0"/>
              <a:t>橋樑</a:t>
            </a:r>
            <a:endParaRPr lang="en-US" altLang="zh-TW" dirty="0" smtClean="0"/>
          </a:p>
          <a:p>
            <a:r>
              <a:rPr lang="zh-TW" altLang="en-US" dirty="0"/>
              <a:t>定義多個軟體中介之間</a:t>
            </a:r>
            <a:r>
              <a:rPr lang="zh-TW" altLang="en-US" dirty="0" smtClean="0"/>
              <a:t>的互動方式</a:t>
            </a:r>
            <a:endParaRPr lang="en-US" altLang="zh-TW" dirty="0" smtClean="0"/>
          </a:p>
          <a:p>
            <a:pPr lvl="1"/>
            <a:r>
              <a:rPr lang="zh-TW" altLang="en-US" dirty="0"/>
              <a:t>僅定義了一個介面，而不涉及應用程式在實作過程中的具體</a:t>
            </a:r>
            <a:r>
              <a:rPr lang="zh-TW" altLang="en-US" dirty="0" smtClean="0"/>
              <a:t>操作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可以進行的呼叫（</a:t>
            </a:r>
            <a:r>
              <a:rPr lang="en-US" altLang="zh-TW" dirty="0" smtClean="0"/>
              <a:t>call</a:t>
            </a:r>
            <a:r>
              <a:rPr lang="zh-TW" altLang="en-US" dirty="0" smtClean="0"/>
              <a:t>）或請求（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）的種類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如何</a:t>
            </a:r>
            <a:r>
              <a:rPr lang="zh-TW" altLang="en-US" dirty="0"/>
              <a:t>進行</a:t>
            </a:r>
            <a:r>
              <a:rPr lang="zh-TW" altLang="en-US" dirty="0" smtClean="0"/>
              <a:t>呼叫或</a:t>
            </a:r>
            <a:r>
              <a:rPr lang="zh-TW" altLang="en-US" dirty="0"/>
              <a:t>發出</a:t>
            </a:r>
            <a:r>
              <a:rPr lang="zh-TW" altLang="en-US" dirty="0" smtClean="0"/>
              <a:t>請求應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</a:t>
            </a:r>
            <a:r>
              <a:rPr lang="zh-TW" altLang="en-US" dirty="0"/>
              <a:t>的資料</a:t>
            </a:r>
            <a:r>
              <a:rPr lang="zh-TW" altLang="en-US" dirty="0" smtClean="0"/>
              <a:t>格式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應</a:t>
            </a:r>
            <a:r>
              <a:rPr lang="zh-TW" altLang="en-US" dirty="0"/>
              <a:t>遵循的</a:t>
            </a:r>
            <a:r>
              <a:rPr lang="zh-TW" altLang="en-US" dirty="0" smtClean="0"/>
              <a:t>慣例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0690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Places API</a:t>
            </a:r>
            <a:r>
              <a:rPr lang="zh-TW" altLang="en-US" sz="4400" dirty="0" smtClean="0"/>
              <a:t>自動完成查詢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places_autocomplete_query</a:t>
            </a:r>
            <a:r>
              <a:rPr lang="en-US" altLang="zh-TW" dirty="0" smtClean="0"/>
              <a:t>(“</a:t>
            </a:r>
            <a:r>
              <a:rPr lang="zh-TW" altLang="en-US" dirty="0" smtClean="0"/>
              <a:t>查詢關鍵字</a:t>
            </a:r>
            <a:r>
              <a:rPr lang="en-US" altLang="zh-TW" dirty="0" smtClean="0"/>
              <a:t>")</a:t>
            </a:r>
          </a:p>
          <a:p>
            <a:pPr lvl="1"/>
            <a:r>
              <a:rPr lang="zh-TW" altLang="en-US" dirty="0"/>
              <a:t>查詢自動完成</a:t>
            </a:r>
            <a:r>
              <a:rPr lang="zh-TW" altLang="en-US" dirty="0" smtClean="0"/>
              <a:t>服務提供使用者</a:t>
            </a:r>
            <a:r>
              <a:rPr lang="zh-TW" altLang="en-US" dirty="0"/>
              <a:t>不必搜尋特定</a:t>
            </a:r>
            <a:r>
              <a:rPr lang="zh-TW" altLang="en-US" dirty="0" smtClean="0"/>
              <a:t>地點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</a:t>
            </a:r>
            <a:r>
              <a:rPr lang="zh-TW" altLang="en-US" dirty="0"/>
              <a:t>根據類別進行搜尋 </a:t>
            </a:r>
            <a:r>
              <a:rPr lang="en-US" altLang="zh-TW" dirty="0"/>
              <a:t>(</a:t>
            </a:r>
            <a:r>
              <a:rPr lang="zh-TW" altLang="en-US" dirty="0"/>
              <a:t>例如</a:t>
            </a:r>
            <a:r>
              <a:rPr lang="zh-TW" altLang="en-US" dirty="0" smtClean="0"/>
              <a:t>「紐約市附近</a:t>
            </a:r>
            <a:r>
              <a:rPr lang="zh-TW" altLang="en-US" dirty="0"/>
              <a:t>的披薩店」</a:t>
            </a:r>
            <a:r>
              <a:rPr lang="en-US" altLang="zh-TW" dirty="0"/>
              <a:t>)</a:t>
            </a:r>
            <a:r>
              <a:rPr lang="zh-TW" altLang="en-US" dirty="0"/>
              <a:t>，並且利用與字串相符的建議查詢來</a:t>
            </a:r>
            <a:r>
              <a:rPr lang="zh-TW" altLang="en-US" dirty="0" smtClean="0"/>
              <a:t>回應</a:t>
            </a:r>
            <a:endParaRPr lang="en-US" altLang="zh-TW" dirty="0" smtClean="0"/>
          </a:p>
          <a:p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 err="1"/>
              <a:t>gmaps</a:t>
            </a:r>
            <a:r>
              <a:rPr lang="en-US" altLang="zh-TW" dirty="0"/>
              <a:t>=</a:t>
            </a:r>
            <a:r>
              <a:rPr lang="en-US" altLang="zh-TW" dirty="0" err="1"/>
              <a:t>googlemaps.Client</a:t>
            </a:r>
            <a:r>
              <a:rPr lang="en-US" altLang="zh-TW" dirty="0"/>
              <a:t>(key=“key")</a:t>
            </a:r>
          </a:p>
          <a:p>
            <a:pPr lvl="1"/>
            <a:r>
              <a:rPr lang="en-US" altLang="zh-TW" dirty="0" err="1"/>
              <a:t>gmaps.places_autocomplete_query</a:t>
            </a:r>
            <a:r>
              <a:rPr lang="en-US" altLang="zh-TW" dirty="0"/>
              <a:t>("pizza near New York")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206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運用</a:t>
            </a:r>
            <a:r>
              <a:rPr lang="en-US" altLang="zh-TW" dirty="0" smtClean="0"/>
              <a:t>Google Map API</a:t>
            </a:r>
            <a:r>
              <a:rPr lang="zh-TW" altLang="en-US" dirty="0" smtClean="0"/>
              <a:t>來規劃並推薦一日台北旅遊行程</a:t>
            </a:r>
            <a:endParaRPr lang="en-US" altLang="zh-TW" dirty="0"/>
          </a:p>
          <a:p>
            <a:pPr lvl="1"/>
            <a:r>
              <a:rPr lang="zh-TW" altLang="en-US" dirty="0" smtClean="0"/>
              <a:t>查詢第一個景點台北</a:t>
            </a:r>
            <a:r>
              <a:rPr lang="en-US" altLang="zh-TW" dirty="0" smtClean="0"/>
              <a:t>101</a:t>
            </a:r>
            <a:r>
              <a:rPr lang="zh-TW" altLang="en-US" dirty="0" smtClean="0"/>
              <a:t>，從</a:t>
            </a:r>
            <a:r>
              <a:rPr lang="zh-TW" altLang="en-US" dirty="0"/>
              <a:t>這個景點開始你的一日行程規劃</a:t>
            </a:r>
            <a:endParaRPr lang="en-US" altLang="zh-TW" dirty="0"/>
          </a:p>
          <a:p>
            <a:pPr lvl="1"/>
            <a:r>
              <a:rPr lang="zh-TW" altLang="en-US" dirty="0" smtClean="0"/>
              <a:t>行程規劃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早餐餐廳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推薦景點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午餐餐廳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推薦景點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晚餐餐廳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住宿飯店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</a:t>
            </a:r>
            <a:r>
              <a:rPr lang="zh-TW" altLang="en-US" dirty="0"/>
              <a:t>個景</a:t>
            </a:r>
            <a:r>
              <a:rPr lang="zh-TW" altLang="en-US" dirty="0" smtClean="0"/>
              <a:t>點和餐廳之間</a:t>
            </a:r>
            <a:r>
              <a:rPr lang="zh-TW" altLang="en-US" dirty="0"/>
              <a:t>相互的距離不能</a:t>
            </a:r>
            <a:r>
              <a:rPr lang="zh-TW" altLang="en-US" dirty="0" smtClean="0"/>
              <a:t>超過</a:t>
            </a:r>
            <a:r>
              <a:rPr lang="en-US" altLang="zh-TW" dirty="0" smtClean="0"/>
              <a:t>20</a:t>
            </a:r>
            <a:r>
              <a:rPr lang="zh-TW" altLang="en-US" dirty="0" smtClean="0"/>
              <a:t>公里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推薦原因不限制，可以根據評分、距離等等</a:t>
            </a:r>
            <a:endParaRPr lang="en-US" altLang="zh-TW" dirty="0" smtClean="0"/>
          </a:p>
          <a:p>
            <a:r>
              <a:rPr lang="zh-TW" altLang="en-US" dirty="0" smtClean="0"/>
              <a:t>請將規劃好的行程裡的景點和餐廳資訊儲存起來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至少要包含景點名稱、景點地址、景點照片等資訊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55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Web API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/>
              <a:t>Web Application </a:t>
            </a:r>
            <a:r>
              <a:rPr lang="zh-TW" altLang="en-US" dirty="0"/>
              <a:t>的開發情境下的 </a:t>
            </a:r>
            <a:r>
              <a:rPr lang="en-US" altLang="zh-TW" dirty="0"/>
              <a:t>API </a:t>
            </a:r>
            <a:r>
              <a:rPr lang="zh-TW" altLang="en-US" dirty="0"/>
              <a:t>被稱為 </a:t>
            </a:r>
            <a:r>
              <a:rPr lang="en-US" altLang="zh-TW" dirty="0"/>
              <a:t>Web </a:t>
            </a:r>
            <a:r>
              <a:rPr lang="en-US" altLang="zh-TW" dirty="0" smtClean="0"/>
              <a:t>API</a:t>
            </a:r>
          </a:p>
          <a:p>
            <a:r>
              <a:rPr lang="zh-TW" altLang="en-US" dirty="0"/>
              <a:t>客戶端和伺服器端會透過 </a:t>
            </a:r>
            <a:r>
              <a:rPr lang="en-US" altLang="zh-TW" dirty="0"/>
              <a:t>HTTP </a:t>
            </a:r>
            <a:r>
              <a:rPr lang="zh-TW" altLang="en-US" dirty="0"/>
              <a:t>通訊協定來進行請求與</a:t>
            </a:r>
            <a:r>
              <a:rPr lang="zh-TW" altLang="en-US" dirty="0" smtClean="0"/>
              <a:t>回應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206" y="3264347"/>
            <a:ext cx="6020640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7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Google Map API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建立</a:t>
            </a:r>
            <a:r>
              <a:rPr lang="zh-TW" altLang="en-US" dirty="0"/>
              <a:t>專案並加入</a:t>
            </a:r>
            <a:r>
              <a:rPr lang="en-US" altLang="zh-TW" dirty="0"/>
              <a:t>API</a:t>
            </a:r>
          </a:p>
          <a:p>
            <a:pPr lvl="1"/>
            <a:r>
              <a:rPr lang="zh-TW" altLang="en-US" dirty="0" smtClean="0"/>
              <a:t>進</a:t>
            </a:r>
            <a:r>
              <a:rPr lang="zh-TW" altLang="en-US" dirty="0"/>
              <a:t>到 </a:t>
            </a:r>
            <a:r>
              <a:rPr lang="en-US" altLang="zh-TW" dirty="0"/>
              <a:t>Google API</a:t>
            </a:r>
            <a:r>
              <a:rPr lang="zh-TW" altLang="en-US" dirty="0"/>
              <a:t>程式庫頁</a:t>
            </a:r>
            <a:r>
              <a:rPr lang="zh-TW" altLang="en-US" dirty="0" smtClean="0"/>
              <a:t>面</a:t>
            </a:r>
            <a:endParaRPr lang="zh-TW" altLang="en-US" dirty="0"/>
          </a:p>
          <a:p>
            <a:pPr lvl="1"/>
            <a:r>
              <a:rPr lang="zh-TW" altLang="en-US" dirty="0" smtClean="0"/>
              <a:t>搜尋</a:t>
            </a:r>
            <a:r>
              <a:rPr lang="zh-TW" altLang="en-US" dirty="0"/>
              <a:t>關鍵字 </a:t>
            </a:r>
            <a:r>
              <a:rPr lang="en-US" altLang="zh-TW" dirty="0"/>
              <a:t>"Maps</a:t>
            </a:r>
            <a:r>
              <a:rPr lang="en-US" altLang="zh-TW" dirty="0" smtClean="0"/>
              <a:t>"</a:t>
            </a:r>
            <a:endParaRPr lang="en-US" altLang="zh-TW" dirty="0"/>
          </a:p>
          <a:p>
            <a:pPr lvl="1"/>
            <a:r>
              <a:rPr lang="zh-TW" altLang="en-US" dirty="0" smtClean="0"/>
              <a:t>找到</a:t>
            </a:r>
            <a:r>
              <a:rPr lang="zh-TW" altLang="en-US" dirty="0"/>
              <a:t>要使用的</a:t>
            </a:r>
            <a:r>
              <a:rPr lang="en-US" altLang="zh-TW" dirty="0"/>
              <a:t>API (</a:t>
            </a:r>
            <a:r>
              <a:rPr lang="zh-TW" altLang="en-US" dirty="0"/>
              <a:t>如有</a:t>
            </a:r>
            <a:r>
              <a:rPr lang="en-US" altLang="zh-TW" dirty="0"/>
              <a:t>Places API, Geocoding API)</a:t>
            </a:r>
            <a:r>
              <a:rPr lang="zh-TW" altLang="en-US" dirty="0"/>
              <a:t>，進入之後再按</a:t>
            </a:r>
            <a:r>
              <a:rPr lang="zh-TW" altLang="en-US" dirty="0" smtClean="0"/>
              <a:t>啟用</a:t>
            </a:r>
            <a:endParaRPr lang="zh-TW" altLang="en-US" dirty="0"/>
          </a:p>
          <a:p>
            <a:pPr lvl="1"/>
            <a:r>
              <a:rPr lang="en-US" altLang="zh-TW" dirty="0" smtClean="0"/>
              <a:t>Google</a:t>
            </a:r>
            <a:r>
              <a:rPr lang="zh-TW" altLang="en-US" dirty="0"/>
              <a:t>會要求你建立</a:t>
            </a:r>
            <a:r>
              <a:rPr lang="en-US" altLang="zh-TW" dirty="0"/>
              <a:t>API</a:t>
            </a:r>
            <a:r>
              <a:rPr lang="zh-TW" altLang="en-US" dirty="0"/>
              <a:t>專案，按建立進入後，隨便取個名字新增專案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lvl="1"/>
            <a:r>
              <a:rPr lang="zh-TW" altLang="en-US" dirty="0" smtClean="0"/>
              <a:t>重複</a:t>
            </a:r>
            <a:r>
              <a:rPr lang="zh-TW" altLang="en-US" dirty="0"/>
              <a:t>步驟加入需要的</a:t>
            </a:r>
            <a:r>
              <a:rPr lang="en-US" altLang="zh-TW" dirty="0"/>
              <a:t>API</a:t>
            </a:r>
            <a:r>
              <a:rPr lang="zh-TW" altLang="en-US" dirty="0"/>
              <a:t>到專案裏頭，並確認</a:t>
            </a:r>
            <a:r>
              <a:rPr lang="en-US" altLang="zh-TW" dirty="0"/>
              <a:t>API</a:t>
            </a:r>
            <a:r>
              <a:rPr lang="zh-TW" altLang="en-US" dirty="0"/>
              <a:t>有正確加入專案</a:t>
            </a:r>
          </a:p>
        </p:txBody>
      </p:sp>
    </p:spTree>
    <p:extLst>
      <p:ext uri="{BB962C8B-B14F-4D97-AF65-F5344CB8AC3E}">
        <p14:creationId xmlns:p14="http://schemas.microsoft.com/office/powerpoint/2010/main" val="417193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Google Map API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取得</a:t>
            </a:r>
            <a:r>
              <a:rPr lang="en-US" altLang="zh-TW" dirty="0"/>
              <a:t>API</a:t>
            </a:r>
            <a:r>
              <a:rPr lang="zh-TW" altLang="en-US" dirty="0"/>
              <a:t>的</a:t>
            </a:r>
            <a:r>
              <a:rPr lang="en-US" altLang="zh-TW" dirty="0" smtClean="0"/>
              <a:t>key</a:t>
            </a:r>
          </a:p>
          <a:p>
            <a:pPr lvl="1"/>
            <a:r>
              <a:rPr lang="zh-TW" altLang="en-US" dirty="0"/>
              <a:t>進入</a:t>
            </a:r>
            <a:r>
              <a:rPr lang="en-US" altLang="zh-TW" dirty="0"/>
              <a:t>Google Maps </a:t>
            </a:r>
            <a:r>
              <a:rPr lang="en-US" altLang="zh-TW" dirty="0" err="1"/>
              <a:t>Plateform</a:t>
            </a:r>
            <a:r>
              <a:rPr lang="en-US" altLang="zh-TW" dirty="0"/>
              <a:t> </a:t>
            </a:r>
            <a:r>
              <a:rPr lang="zh-TW" altLang="en-US" dirty="0"/>
              <a:t>開發者頁面來取得</a:t>
            </a:r>
            <a:r>
              <a:rPr lang="en-US" altLang="zh-TW" dirty="0"/>
              <a:t>API Key</a:t>
            </a:r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276" y="2687125"/>
            <a:ext cx="5096586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3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在</a:t>
            </a:r>
            <a:r>
              <a:rPr lang="en-US" altLang="zh-TW" sz="4400" dirty="0" smtClean="0"/>
              <a:t>Python</a:t>
            </a:r>
            <a:r>
              <a:rPr lang="zh-TW" altLang="en-US" sz="4400" dirty="0" smtClean="0"/>
              <a:t>中使用</a:t>
            </a:r>
            <a:r>
              <a:rPr lang="en-US" altLang="zh-TW" sz="4400" dirty="0" smtClean="0"/>
              <a:t>Google Map API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Python </a:t>
            </a:r>
            <a:r>
              <a:rPr lang="en-US" altLang="zh-TW" dirty="0"/>
              <a:t>Client for Google Maps </a:t>
            </a:r>
            <a:r>
              <a:rPr lang="en-US" altLang="zh-TW" dirty="0" smtClean="0"/>
              <a:t>Services</a:t>
            </a:r>
          </a:p>
          <a:p>
            <a:pPr lvl="1"/>
            <a:r>
              <a:rPr lang="en-US" altLang="zh-TW" dirty="0"/>
              <a:t>pip3 </a:t>
            </a:r>
            <a:r>
              <a:rPr lang="en-US" altLang="zh-TW" dirty="0" smtClean="0"/>
              <a:t>install </a:t>
            </a:r>
            <a:r>
              <a:rPr lang="en-US" altLang="zh-TW" dirty="0" err="1" smtClean="0"/>
              <a:t>googlemaps</a:t>
            </a:r>
            <a:endParaRPr lang="en-US" altLang="zh-TW" dirty="0" smtClean="0"/>
          </a:p>
          <a:p>
            <a:r>
              <a:rPr lang="zh-TW" altLang="en-US" dirty="0" smtClean="0"/>
              <a:t>載入模組</a:t>
            </a:r>
            <a:endParaRPr lang="en-US" altLang="zh-TW" dirty="0"/>
          </a:p>
          <a:p>
            <a:pPr lvl="1"/>
            <a:r>
              <a:rPr lang="en-US" altLang="zh-TW" dirty="0"/>
              <a:t>import </a:t>
            </a:r>
            <a:r>
              <a:rPr lang="en-US" altLang="zh-TW" dirty="0" err="1" smtClean="0"/>
              <a:t>googlemaps</a:t>
            </a:r>
            <a:endParaRPr lang="en-US" altLang="zh-TW" dirty="0" smtClean="0"/>
          </a:p>
          <a:p>
            <a:r>
              <a:rPr lang="zh-TW" altLang="en-US" dirty="0" smtClean="0"/>
              <a:t>宣告</a:t>
            </a:r>
            <a:r>
              <a:rPr lang="en-US" altLang="zh-TW" dirty="0" smtClean="0"/>
              <a:t>map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en-US" altLang="zh-TW" dirty="0" err="1"/>
              <a:t>gmaps</a:t>
            </a:r>
            <a:r>
              <a:rPr lang="en-US" altLang="zh-TW" dirty="0"/>
              <a:t>=</a:t>
            </a:r>
            <a:r>
              <a:rPr lang="en-US" altLang="zh-TW" dirty="0" err="1"/>
              <a:t>googlemaps.Client</a:t>
            </a:r>
            <a:r>
              <a:rPr lang="en-US" altLang="zh-TW" dirty="0"/>
              <a:t>(key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你的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 key")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736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Map</a:t>
            </a:r>
            <a:br>
              <a:rPr lang="en-US" altLang="zh-TW" dirty="0"/>
            </a:br>
            <a:r>
              <a:rPr lang="en-US" altLang="zh-TW" sz="4400" dirty="0" smtClean="0"/>
              <a:t>Geocode </a:t>
            </a:r>
            <a:r>
              <a:rPr lang="en-US" altLang="zh-TW" sz="4400" dirty="0"/>
              <a:t>API</a:t>
            </a:r>
            <a:r>
              <a:rPr lang="zh-TW" altLang="en-US" sz="4400" dirty="0"/>
              <a:t>核心功能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44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Geocode API</a:t>
            </a:r>
            <a:endParaRPr lang="zh-TW" altLang="en-US" sz="44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Geocode API</a:t>
            </a:r>
            <a:r>
              <a:rPr lang="zh-TW" altLang="en-US" dirty="0"/>
              <a:t>主要提供</a:t>
            </a:r>
            <a:r>
              <a:rPr lang="zh-TW" altLang="en-US" dirty="0" smtClean="0"/>
              <a:t>地址、經緯度</a:t>
            </a:r>
            <a:r>
              <a:rPr lang="zh-TW" altLang="en-US" dirty="0"/>
              <a:t>座標或地點 </a:t>
            </a:r>
            <a:r>
              <a:rPr lang="en-US" altLang="zh-TW" dirty="0" smtClean="0"/>
              <a:t>ID</a:t>
            </a:r>
            <a:r>
              <a:rPr lang="zh-TW" altLang="en-US" dirty="0" smtClean="0"/>
              <a:t>的查詢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協調</a:t>
            </a:r>
            <a:r>
              <a:rPr lang="zh-TW" altLang="en-US" dirty="0"/>
              <a:t>地理</a:t>
            </a:r>
            <a:r>
              <a:rPr lang="zh-TW" altLang="en-US" dirty="0" smtClean="0"/>
              <a:t>編碼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反向地址查詢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地點 </a:t>
            </a:r>
            <a:r>
              <a:rPr lang="en-US" altLang="zh-TW" dirty="0"/>
              <a:t>ID </a:t>
            </a:r>
            <a:r>
              <a:rPr lang="zh-TW" altLang="en-US" dirty="0"/>
              <a:t>地理編碼</a:t>
            </a:r>
            <a:endParaRPr lang="en-US" altLang="zh-TW" dirty="0" smtClean="0"/>
          </a:p>
          <a:p>
            <a:r>
              <a:rPr lang="zh-TW" altLang="en-US" dirty="0"/>
              <a:t>返回地址或地點的地理編碼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1"/>
            <a:r>
              <a:rPr lang="zh-TW" altLang="en-US" dirty="0"/>
              <a:t>地址的地理</a:t>
            </a:r>
            <a:r>
              <a:rPr lang="zh-TW" altLang="en-US" dirty="0" smtClean="0"/>
              <a:t>座標</a:t>
            </a:r>
            <a:endParaRPr lang="zh-TW" altLang="en-US" dirty="0"/>
          </a:p>
          <a:p>
            <a:pPr lvl="1"/>
            <a:r>
              <a:rPr lang="zh-TW" altLang="en-US" dirty="0"/>
              <a:t>經緯度座標組的</a:t>
            </a:r>
            <a:r>
              <a:rPr lang="zh-TW" altLang="en-US" dirty="0" smtClean="0"/>
              <a:t>地址</a:t>
            </a:r>
            <a:endParaRPr lang="zh-TW" altLang="en-US" dirty="0"/>
          </a:p>
          <a:p>
            <a:pPr lvl="1"/>
            <a:r>
              <a:rPr lang="zh-TW" altLang="en-US" dirty="0"/>
              <a:t>地點 </a:t>
            </a:r>
            <a:r>
              <a:rPr lang="en-US" altLang="zh-TW" dirty="0"/>
              <a:t>ID </a:t>
            </a:r>
            <a:r>
              <a:rPr lang="zh-TW" altLang="en-US" dirty="0"/>
              <a:t>的地址</a:t>
            </a:r>
          </a:p>
        </p:txBody>
      </p:sp>
    </p:spTree>
    <p:extLst>
      <p:ext uri="{BB962C8B-B14F-4D97-AF65-F5344CB8AC3E}">
        <p14:creationId xmlns:p14="http://schemas.microsoft.com/office/powerpoint/2010/main" val="313881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559</TotalTime>
  <Words>1774</Words>
  <Application>Microsoft Office PowerPoint</Application>
  <PresentationFormat>寬螢幕</PresentationFormat>
  <Paragraphs>257</Paragraphs>
  <Slides>31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6" baseType="lpstr">
      <vt:lpstr>Euphemia</vt:lpstr>
      <vt:lpstr>Microsoft JhengHei UI</vt:lpstr>
      <vt:lpstr>Arial</vt:lpstr>
      <vt:lpstr>Wingdings</vt:lpstr>
      <vt:lpstr>數學 16x9</vt:lpstr>
      <vt:lpstr>網路程式設計 Web API</vt:lpstr>
      <vt:lpstr>應用程式介面 Application Programming Interface</vt:lpstr>
      <vt:lpstr>Application Programming Interface</vt:lpstr>
      <vt:lpstr>Web API</vt:lpstr>
      <vt:lpstr>Google Map API</vt:lpstr>
      <vt:lpstr>Google Map API</vt:lpstr>
      <vt:lpstr>在Python中使用Google Map API</vt:lpstr>
      <vt:lpstr>Google Map Geocode API核心功能</vt:lpstr>
      <vt:lpstr>Geocode API</vt:lpstr>
      <vt:lpstr>Geocode API查找地點</vt:lpstr>
      <vt:lpstr>Geocode API查找地點</vt:lpstr>
      <vt:lpstr>地理編碼與反向地理編碼結果</vt:lpstr>
      <vt:lpstr>地理編碼與反向地理編碼結果</vt:lpstr>
      <vt:lpstr>地理編碼與反向地理編碼結果</vt:lpstr>
      <vt:lpstr>完整的Type地址類型代碼</vt:lpstr>
      <vt:lpstr>完整的Type地址類型代碼</vt:lpstr>
      <vt:lpstr>地理編碼與反向地理編碼結果</vt:lpstr>
      <vt:lpstr>Geocode API查找地點</vt:lpstr>
      <vt:lpstr>Google Map Places API核心功能</vt:lpstr>
      <vt:lpstr>Places API核心功能</vt:lpstr>
      <vt:lpstr>Places API核心功能</vt:lpstr>
      <vt:lpstr>Places API地點查尋</vt:lpstr>
      <vt:lpstr>Places API地點查尋</vt:lpstr>
      <vt:lpstr>Places API地點查尋</vt:lpstr>
      <vt:lpstr>Places API 查詢地點詳細資訊</vt:lpstr>
      <vt:lpstr>Places API 鄰近地區查詢</vt:lpstr>
      <vt:lpstr>Places API 鄰近地區查詢</vt:lpstr>
      <vt:lpstr>Places API 地點id查詢</vt:lpstr>
      <vt:lpstr>Places API 地點相片搜尋</vt:lpstr>
      <vt:lpstr>Places API自動完成查詢</vt:lpstr>
      <vt:lpstr>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網路程式設計 Web API</dc:title>
  <dc:creator>Windows 使用者</dc:creator>
  <cp:lastModifiedBy>Windows 使用者</cp:lastModifiedBy>
  <cp:revision>111</cp:revision>
  <dcterms:created xsi:type="dcterms:W3CDTF">2023-05-06T05:30:50Z</dcterms:created>
  <dcterms:modified xsi:type="dcterms:W3CDTF">2023-05-12T09:05:54Z</dcterms:modified>
</cp:coreProperties>
</file>