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8" r:id="rId6"/>
    <p:sldId id="291" r:id="rId7"/>
    <p:sldId id="290" r:id="rId8"/>
    <p:sldId id="292" r:id="rId9"/>
    <p:sldId id="293" r:id="rId10"/>
    <p:sldId id="289" r:id="rId11"/>
    <p:sldId id="299" r:id="rId12"/>
    <p:sldId id="300" r:id="rId13"/>
    <p:sldId id="301" r:id="rId14"/>
    <p:sldId id="304"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5" r:id="rId31"/>
    <p:sldId id="326" r:id="rId32"/>
    <p:sldId id="327" r:id="rId33"/>
    <p:sldId id="328" r:id="rId34"/>
    <p:sldId id="329" r:id="rId35"/>
    <p:sldId id="330" r:id="rId36"/>
    <p:sldId id="421" r:id="rId37"/>
    <p:sldId id="332" r:id="rId38"/>
    <p:sldId id="333"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7" r:id="rId59"/>
    <p:sldId id="358" r:id="rId60"/>
    <p:sldId id="359" r:id="rId61"/>
    <p:sldId id="360" r:id="rId62"/>
    <p:sldId id="356" r:id="rId63"/>
    <p:sldId id="361" r:id="rId64"/>
    <p:sldId id="362" r:id="rId65"/>
    <p:sldId id="372" r:id="rId66"/>
    <p:sldId id="375" r:id="rId67"/>
    <p:sldId id="364" r:id="rId68"/>
    <p:sldId id="367" r:id="rId69"/>
    <p:sldId id="376" r:id="rId70"/>
    <p:sldId id="377" r:id="rId71"/>
    <p:sldId id="378" r:id="rId72"/>
    <p:sldId id="379" r:id="rId73"/>
    <p:sldId id="383" r:id="rId74"/>
    <p:sldId id="386" r:id="rId75"/>
    <p:sldId id="387" r:id="rId76"/>
    <p:sldId id="388" r:id="rId77"/>
    <p:sldId id="389" r:id="rId78"/>
    <p:sldId id="390" r:id="rId79"/>
    <p:sldId id="391" r:id="rId80"/>
    <p:sldId id="392" r:id="rId81"/>
    <p:sldId id="393" r:id="rId82"/>
    <p:sldId id="395" r:id="rId83"/>
    <p:sldId id="396" r:id="rId84"/>
    <p:sldId id="397" r:id="rId85"/>
    <p:sldId id="398" r:id="rId86"/>
    <p:sldId id="399" r:id="rId87"/>
    <p:sldId id="400" r:id="rId88"/>
    <p:sldId id="401" r:id="rId89"/>
    <p:sldId id="402" r:id="rId90"/>
    <p:sldId id="403" r:id="rId91"/>
    <p:sldId id="404" r:id="rId92"/>
    <p:sldId id="405" r:id="rId93"/>
    <p:sldId id="407" r:id="rId94"/>
    <p:sldId id="408" r:id="rId95"/>
    <p:sldId id="409" r:id="rId96"/>
    <p:sldId id="410" r:id="rId97"/>
    <p:sldId id="411" r:id="rId98"/>
    <p:sldId id="412" r:id="rId99"/>
    <p:sldId id="413" r:id="rId100"/>
    <p:sldId id="414" r:id="rId101"/>
    <p:sldId id="415" r:id="rId102"/>
    <p:sldId id="416" r:id="rId103"/>
    <p:sldId id="417" r:id="rId104"/>
    <p:sldId id="418" r:id="rId105"/>
    <p:sldId id="419" r:id="rId106"/>
    <p:sldId id="420" r:id="rId107"/>
    <p:sldId id="268" r:id="rId108"/>
    <p:sldId id="269" r:id="rId109"/>
    <p:sldId id="257" r:id="rId110"/>
    <p:sldId id="258" r:id="rId111"/>
    <p:sldId id="259" r:id="rId112"/>
    <p:sldId id="263" r:id="rId113"/>
    <p:sldId id="286" r:id="rId114"/>
    <p:sldId id="287" r:id="rId115"/>
    <p:sldId id="272" r:id="rId116"/>
    <p:sldId id="273" r:id="rId117"/>
    <p:sldId id="274" r:id="rId118"/>
    <p:sldId id="275" r:id="rId119"/>
    <p:sldId id="276" r:id="rId1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9" d="100"/>
          <a:sy n="109"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28889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548D9976-7DA3-4A46-B511-B63F3FB68907}" type="datetimeFigureOut">
              <a:rPr lang="zh-TW" altLang="en-US" smtClean="0"/>
              <a:t>2023/4/12</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314067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按一下以編輯母片標題</a:t>
            </a:r>
            <a:r>
              <a:rPr lang="en-US" altLang="zh-TW" dirty="0"/>
              <a:t/>
            </a:r>
            <a:br>
              <a:rPr lang="en-US" altLang="zh-TW" dirty="0"/>
            </a:br>
            <a:r>
              <a:rPr lang="zh-TW" altLang="en-US" dirty="0"/>
              <a:t>樣式</a:t>
            </a:r>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89273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548D9976-7DA3-4A46-B511-B63F3FB68907}" type="datetimeFigureOut">
              <a:rPr lang="zh-TW" altLang="en-US" smtClean="0"/>
              <a:t>2023/4/12</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F3FA19F-687B-456A-BB2D-963AC3C8260E}"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37925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3216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548D9976-7DA3-4A46-B511-B63F3FB68907}" type="datetimeFigureOut">
              <a:rPr lang="zh-TW" altLang="en-US" smtClean="0"/>
              <a:t>2023/4/12</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F3FA19F-687B-456A-BB2D-963AC3C8260E}"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23947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548D9976-7DA3-4A46-B511-B63F3FB68907}" type="datetimeFigureOut">
              <a:rPr lang="zh-TW" altLang="en-US" smtClean="0"/>
              <a:t>2023/4/12</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161531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548D9976-7DA3-4A46-B511-B63F3FB68907}" type="datetimeFigureOut">
              <a:rPr lang="zh-TW" altLang="en-US" smtClean="0"/>
              <a:t>2023/4/12</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243465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189432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398026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7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548D9976-7DA3-4A46-B511-B63F3FB68907}" type="datetimeFigureOut">
              <a:rPr lang="zh-TW" altLang="en-US" smtClean="0"/>
              <a:t>2023/4/12</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F3FA19F-687B-456A-BB2D-963AC3C8260E}" type="slidenum">
              <a:rPr lang="zh-TW" altLang="en-US" smtClean="0"/>
              <a:t>‹#›</a:t>
            </a:fld>
            <a:endParaRPr lang="zh-TW" altLang="en-US"/>
          </a:p>
        </p:txBody>
      </p:sp>
    </p:spTree>
    <p:extLst>
      <p:ext uri="{BB962C8B-B14F-4D97-AF65-F5344CB8AC3E}">
        <p14:creationId xmlns:p14="http://schemas.microsoft.com/office/powerpoint/2010/main" val="337675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網頁程式設計</a:t>
            </a:r>
            <a:br>
              <a:rPr lang="zh-TW" altLang="en-US" dirty="0"/>
            </a:br>
            <a:r>
              <a:rPr lang="zh-TW" altLang="en-US" sz="4400" dirty="0"/>
              <a:t>期中整理</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376503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solidFill>
                  <a:srgbClr val="C00000"/>
                </a:solidFill>
              </a:rPr>
              <a:t>HTML</a:t>
            </a:r>
            <a:r>
              <a:rPr lang="zh-TW" altLang="en-US" sz="4400" dirty="0">
                <a:solidFill>
                  <a:srgbClr val="C00000"/>
                </a:solidFill>
              </a:rPr>
              <a:t>標籤 </a:t>
            </a:r>
            <a:r>
              <a:rPr lang="en-US" altLang="zh-TW" sz="4400" dirty="0">
                <a:solidFill>
                  <a:srgbClr val="C00000"/>
                </a:solidFill>
              </a:rPr>
              <a:t>meta</a:t>
            </a:r>
            <a:endParaRPr lang="zh-TW" altLang="en-US" sz="4400" dirty="0">
              <a:solidFill>
                <a:srgbClr val="C00000"/>
              </a:solidFill>
            </a:endParaRPr>
          </a:p>
        </p:txBody>
      </p:sp>
      <p:sp>
        <p:nvSpPr>
          <p:cNvPr id="3" name="內容版面配置區 2"/>
          <p:cNvSpPr>
            <a:spLocks noGrp="1"/>
          </p:cNvSpPr>
          <p:nvPr>
            <p:ph idx="1"/>
          </p:nvPr>
        </p:nvSpPr>
        <p:spPr/>
        <p:txBody>
          <a:bodyPr/>
          <a:lstStyle/>
          <a:p>
            <a:r>
              <a:rPr lang="en-US" altLang="zh-TW" smtClean="0"/>
              <a:t>&lt;meta&gt;</a:t>
            </a:r>
            <a:r>
              <a:rPr lang="zh-TW" altLang="en-US" smtClean="0"/>
              <a:t> 文件相關資訊，沒有結束標籤</a:t>
            </a:r>
            <a:endParaRPr lang="en-US" altLang="zh-TW" smtClean="0"/>
          </a:p>
          <a:p>
            <a:pPr lvl="1"/>
            <a:r>
              <a:rPr lang="en-US" altLang="zh-TW" smtClean="0"/>
              <a:t>charset </a:t>
            </a:r>
            <a:r>
              <a:rPr lang="zh-TW" altLang="en-US" smtClean="0"/>
              <a:t> </a:t>
            </a:r>
            <a:r>
              <a:rPr lang="en-US" altLang="zh-TW" smtClean="0"/>
              <a:t>=&gt; </a:t>
            </a:r>
            <a:r>
              <a:rPr lang="zh-TW" altLang="en-US" smtClean="0"/>
              <a:t>設定編碼方式例如</a:t>
            </a:r>
            <a:r>
              <a:rPr lang="en-US" altLang="zh-TW" smtClean="0"/>
              <a:t>utf-8</a:t>
            </a:r>
            <a:r>
              <a:rPr lang="zh-TW" altLang="en-US" smtClean="0"/>
              <a:t> </a:t>
            </a:r>
            <a:r>
              <a:rPr lang="en-US" altLang="zh-TW" smtClean="0"/>
              <a:t>(HTML5</a:t>
            </a:r>
            <a:r>
              <a:rPr lang="zh-TW" altLang="en-US" smtClean="0"/>
              <a:t>新增</a:t>
            </a:r>
            <a:r>
              <a:rPr lang="en-US" altLang="zh-TW" smtClean="0"/>
              <a:t>)</a:t>
            </a:r>
          </a:p>
          <a:p>
            <a:pPr lvl="1"/>
            <a:r>
              <a:rPr lang="en-US" altLang="zh-TW" smtClean="0"/>
              <a:t>name</a:t>
            </a:r>
            <a:r>
              <a:rPr lang="zh-TW" altLang="en-US" smtClean="0"/>
              <a:t>  </a:t>
            </a:r>
            <a:r>
              <a:rPr lang="en-US" altLang="zh-TW" smtClean="0"/>
              <a:t>=&gt;</a:t>
            </a:r>
            <a:r>
              <a:rPr lang="zh-TW" altLang="en-US" smtClean="0"/>
              <a:t>設定</a:t>
            </a:r>
            <a:r>
              <a:rPr lang="en-US" altLang="zh-TW" smtClean="0"/>
              <a:t>metadata</a:t>
            </a:r>
            <a:r>
              <a:rPr lang="zh-TW" altLang="en-US" smtClean="0"/>
              <a:t>的名稱</a:t>
            </a:r>
            <a:endParaRPr lang="en-US" altLang="zh-TW" smtClean="0"/>
          </a:p>
          <a:p>
            <a:pPr lvl="2"/>
            <a:r>
              <a:rPr lang="zh-TW" altLang="en-US" smtClean="0"/>
              <a:t>常用屬性有</a:t>
            </a:r>
            <a:r>
              <a:rPr lang="en-US" altLang="zh-TW" smtClean="0"/>
              <a:t>author, description, generator, keywords, viewpoint, copyright </a:t>
            </a:r>
          </a:p>
          <a:p>
            <a:pPr lvl="1"/>
            <a:r>
              <a:rPr lang="en-US" altLang="zh-TW" smtClean="0"/>
              <a:t>content</a:t>
            </a:r>
            <a:r>
              <a:rPr lang="zh-TW" altLang="en-US" smtClean="0"/>
              <a:t> </a:t>
            </a:r>
            <a:r>
              <a:rPr lang="en-US" altLang="zh-TW" smtClean="0"/>
              <a:t>=&gt;</a:t>
            </a:r>
            <a:r>
              <a:rPr lang="zh-TW" altLang="en-US" smtClean="0"/>
              <a:t>設定</a:t>
            </a:r>
            <a:r>
              <a:rPr lang="en-US" altLang="zh-TW" smtClean="0"/>
              <a:t>metadata</a:t>
            </a:r>
            <a:r>
              <a:rPr lang="zh-TW" altLang="en-US" smtClean="0"/>
              <a:t>的內容</a:t>
            </a:r>
            <a:endParaRPr lang="en-US" altLang="zh-TW" smtClean="0"/>
          </a:p>
          <a:p>
            <a:pPr lvl="1"/>
            <a:r>
              <a:rPr lang="en-US" altLang="zh-TW" smtClean="0"/>
              <a:t>http-equiv =&gt;</a:t>
            </a:r>
            <a:r>
              <a:rPr lang="zh-TW" altLang="en-US" smtClean="0"/>
              <a:t>和</a:t>
            </a:r>
            <a:r>
              <a:rPr lang="en-US" altLang="zh-TW" smtClean="0"/>
              <a:t>name</a:t>
            </a:r>
            <a:r>
              <a:rPr lang="zh-TW" altLang="en-US" smtClean="0"/>
              <a:t>用途很像</a:t>
            </a:r>
            <a:endParaRPr lang="en-US" altLang="zh-TW" smtClean="0"/>
          </a:p>
          <a:p>
            <a:pPr lvl="2"/>
            <a:r>
              <a:rPr lang="zh-TW" altLang="en-US" smtClean="0"/>
              <a:t>可以設定網頁編碼、預設樣式、以及自動更新時間</a:t>
            </a:r>
            <a:endParaRPr lang="en-US" altLang="zh-TW" smtClean="0"/>
          </a:p>
          <a:p>
            <a:pPr lvl="2"/>
            <a:r>
              <a:rPr lang="zh-TW" altLang="en-US" smtClean="0"/>
              <a:t>常用屬性有</a:t>
            </a:r>
            <a:r>
              <a:rPr lang="en-US" altLang="zh-TW" smtClean="0"/>
              <a:t>Content-Type, Content-Language, Refresh, Pragma</a:t>
            </a:r>
          </a:p>
          <a:p>
            <a:pPr lvl="1"/>
            <a:endParaRPr lang="en-US" altLang="zh-TW" dirty="0"/>
          </a:p>
          <a:p>
            <a:pPr lvl="1"/>
            <a:endParaRPr lang="en-US" altLang="zh-TW" dirty="0"/>
          </a:p>
          <a:p>
            <a:pPr lvl="1"/>
            <a:endParaRPr lang="en-US" altLang="zh-TW" dirty="0"/>
          </a:p>
          <a:p>
            <a:pPr marL="365760" lvl="1" indent="0">
              <a:buNone/>
            </a:pPr>
            <a:endParaRPr lang="zh-TW" altLang="en-US" dirty="0"/>
          </a:p>
        </p:txBody>
      </p:sp>
    </p:spTree>
    <p:extLst>
      <p:ext uri="{BB962C8B-B14F-4D97-AF65-F5344CB8AC3E}">
        <p14:creationId xmlns:p14="http://schemas.microsoft.com/office/powerpoint/2010/main" val="180008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的垂直對齊方式</a:t>
            </a:r>
          </a:p>
        </p:txBody>
      </p:sp>
      <p:sp>
        <p:nvSpPr>
          <p:cNvPr id="3" name="內容版面配置區 2"/>
          <p:cNvSpPr>
            <a:spLocks noGrp="1"/>
          </p:cNvSpPr>
          <p:nvPr>
            <p:ph idx="1"/>
          </p:nvPr>
        </p:nvSpPr>
        <p:spPr/>
        <p:txBody>
          <a:bodyPr/>
          <a:lstStyle/>
          <a:p>
            <a:r>
              <a:rPr lang="en-US" altLang="zh-TW" dirty="0"/>
              <a:t>align-items: flex-end </a:t>
            </a:r>
            <a:r>
              <a:rPr lang="zh-TW" altLang="en-US" dirty="0"/>
              <a:t>對齊交錯軸線最末端</a:t>
            </a:r>
            <a:endParaRPr lang="en-US" altLang="zh-TW" dirty="0"/>
          </a:p>
          <a:p>
            <a:endParaRPr lang="en-US" altLang="zh-TW" dirty="0"/>
          </a:p>
          <a:p>
            <a:endParaRPr lang="en-US" altLang="zh-TW" dirty="0"/>
          </a:p>
          <a:p>
            <a:endParaRPr lang="en-US" altLang="zh-TW" dirty="0"/>
          </a:p>
          <a:p>
            <a:r>
              <a:rPr lang="en-US" altLang="zh-TW" dirty="0"/>
              <a:t>align-items: center </a:t>
            </a:r>
            <a:r>
              <a:rPr lang="zh-TW" altLang="en-US" dirty="0"/>
              <a:t>對齊交錯軸線中央</a:t>
            </a:r>
          </a:p>
        </p:txBody>
      </p:sp>
      <p:sp>
        <p:nvSpPr>
          <p:cNvPr id="5" name="矩形 4"/>
          <p:cNvSpPr/>
          <p:nvPr/>
        </p:nvSpPr>
        <p:spPr>
          <a:xfrm>
            <a:off x="3247053" y="2169955"/>
            <a:ext cx="4217437" cy="11937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446818" y="2589832"/>
            <a:ext cx="1175657" cy="6945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741861" y="2739122"/>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36904" y="2739122"/>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247053" y="4847841"/>
            <a:ext cx="4217437" cy="11937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446818" y="5097435"/>
            <a:ext cx="1175657" cy="6945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741861" y="5172080"/>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036904" y="5172374"/>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572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的垂直對齊方式</a:t>
            </a:r>
          </a:p>
        </p:txBody>
      </p:sp>
      <p:sp>
        <p:nvSpPr>
          <p:cNvPr id="3" name="內容版面配置區 2"/>
          <p:cNvSpPr>
            <a:spLocks noGrp="1"/>
          </p:cNvSpPr>
          <p:nvPr>
            <p:ph idx="1"/>
          </p:nvPr>
        </p:nvSpPr>
        <p:spPr/>
        <p:txBody>
          <a:bodyPr/>
          <a:lstStyle/>
          <a:p>
            <a:r>
              <a:rPr lang="en-US" altLang="zh-TW" dirty="0"/>
              <a:t>align-items: baseline </a:t>
            </a:r>
            <a:r>
              <a:rPr lang="zh-TW" altLang="en-US" dirty="0"/>
              <a:t>對齊內容物的基線，通常代表的是文字的底部</a:t>
            </a:r>
          </a:p>
        </p:txBody>
      </p:sp>
      <p:sp>
        <p:nvSpPr>
          <p:cNvPr id="4" name="矩形 3"/>
          <p:cNvSpPr/>
          <p:nvPr/>
        </p:nvSpPr>
        <p:spPr>
          <a:xfrm>
            <a:off x="3247053" y="3177661"/>
            <a:ext cx="4217437" cy="11937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3406629" y="3324911"/>
            <a:ext cx="1175657" cy="6945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項目</a:t>
            </a:r>
            <a:r>
              <a:rPr lang="en-US" altLang="zh-TW" dirty="0"/>
              <a:t>1</a:t>
            </a:r>
            <a:endParaRPr lang="zh-TW" altLang="en-US" dirty="0"/>
          </a:p>
        </p:txBody>
      </p:sp>
      <p:sp>
        <p:nvSpPr>
          <p:cNvPr id="6" name="矩形 5"/>
          <p:cNvSpPr/>
          <p:nvPr/>
        </p:nvSpPr>
        <p:spPr>
          <a:xfrm>
            <a:off x="4721766" y="3399556"/>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項目</a:t>
            </a:r>
            <a:r>
              <a:rPr lang="en-US" altLang="zh-TW" dirty="0"/>
              <a:t>2</a:t>
            </a:r>
            <a:endParaRPr lang="zh-TW" altLang="en-US" dirty="0"/>
          </a:p>
        </p:txBody>
      </p:sp>
      <p:sp>
        <p:nvSpPr>
          <p:cNvPr id="7" name="矩形 6"/>
          <p:cNvSpPr/>
          <p:nvPr/>
        </p:nvSpPr>
        <p:spPr>
          <a:xfrm>
            <a:off x="6036903" y="3399556"/>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項目</a:t>
            </a:r>
            <a:r>
              <a:rPr lang="en-US" altLang="zh-TW" dirty="0"/>
              <a:t>3</a:t>
            </a:r>
            <a:endParaRPr lang="zh-TW" altLang="en-US" dirty="0"/>
          </a:p>
        </p:txBody>
      </p:sp>
      <p:cxnSp>
        <p:nvCxnSpPr>
          <p:cNvPr id="9" name="直線接點 8"/>
          <p:cNvCxnSpPr/>
          <p:nvPr/>
        </p:nvCxnSpPr>
        <p:spPr>
          <a:xfrm>
            <a:off x="3069771" y="3774527"/>
            <a:ext cx="4553339"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12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solidFill>
                  <a:srgbClr val="C00000"/>
                </a:solidFill>
              </a:rPr>
              <a:t>Flex</a:t>
            </a:r>
            <a:r>
              <a:rPr lang="zh-TW" altLang="en-US" sz="4400" dirty="0">
                <a:solidFill>
                  <a:srgbClr val="C00000"/>
                </a:solidFill>
              </a:rPr>
              <a:t> </a:t>
            </a:r>
            <a:r>
              <a:rPr lang="en-US" altLang="zh-TW" sz="4400" dirty="0">
                <a:solidFill>
                  <a:srgbClr val="C00000"/>
                </a:solidFill>
              </a:rPr>
              <a:t>Item</a:t>
            </a:r>
            <a:r>
              <a:rPr lang="zh-TW" altLang="en-US" sz="4400" dirty="0">
                <a:solidFill>
                  <a:srgbClr val="C00000"/>
                </a:solidFill>
              </a:rPr>
              <a:t>的換行方式</a:t>
            </a:r>
          </a:p>
        </p:txBody>
      </p:sp>
      <p:sp>
        <p:nvSpPr>
          <p:cNvPr id="3" name="內容版面配置區 2"/>
          <p:cNvSpPr>
            <a:spLocks noGrp="1"/>
          </p:cNvSpPr>
          <p:nvPr>
            <p:ph idx="1"/>
          </p:nvPr>
        </p:nvSpPr>
        <p:spPr/>
        <p:txBody>
          <a:bodyPr>
            <a:normAutofit/>
          </a:bodyPr>
          <a:lstStyle/>
          <a:p>
            <a:r>
              <a:rPr lang="en-US" altLang="zh-TW" sz="3200" dirty="0">
                <a:solidFill>
                  <a:schemeClr val="accent1">
                    <a:lumMod val="50000"/>
                  </a:schemeClr>
                </a:solidFill>
              </a:rPr>
              <a:t>Flex-wrap: </a:t>
            </a:r>
            <a:r>
              <a:rPr lang="en-US" altLang="zh-TW" sz="3200" dirty="0" err="1">
                <a:solidFill>
                  <a:schemeClr val="accent1">
                    <a:lumMod val="50000"/>
                  </a:schemeClr>
                </a:solidFill>
              </a:rPr>
              <a:t>nowrap</a:t>
            </a:r>
            <a:r>
              <a:rPr lang="en-US" altLang="zh-TW" sz="3200" dirty="0">
                <a:solidFill>
                  <a:schemeClr val="accent1">
                    <a:lumMod val="50000"/>
                  </a:schemeClr>
                </a:solidFill>
              </a:rPr>
              <a:t> | wrap</a:t>
            </a:r>
            <a:r>
              <a:rPr lang="zh-TW" altLang="en-US" sz="3200" dirty="0">
                <a:solidFill>
                  <a:schemeClr val="accent1">
                    <a:lumMod val="50000"/>
                  </a:schemeClr>
                </a:solidFill>
              </a:rPr>
              <a:t> </a:t>
            </a:r>
            <a:r>
              <a:rPr lang="en-US" altLang="zh-TW" sz="3200" dirty="0">
                <a:solidFill>
                  <a:schemeClr val="accent1">
                    <a:lumMod val="50000"/>
                  </a:schemeClr>
                </a:solidFill>
              </a:rPr>
              <a:t>|</a:t>
            </a:r>
            <a:r>
              <a:rPr lang="zh-TW" altLang="en-US" sz="3200" dirty="0">
                <a:solidFill>
                  <a:schemeClr val="accent1">
                    <a:lumMod val="50000"/>
                  </a:schemeClr>
                </a:solidFill>
              </a:rPr>
              <a:t> </a:t>
            </a:r>
            <a:r>
              <a:rPr lang="en-US" altLang="zh-TW" sz="3200" dirty="0">
                <a:solidFill>
                  <a:schemeClr val="accent1">
                    <a:lumMod val="50000"/>
                  </a:schemeClr>
                </a:solidFill>
              </a:rPr>
              <a:t>wrap-reverse</a:t>
            </a:r>
          </a:p>
          <a:p>
            <a:pPr lvl="1"/>
            <a:r>
              <a:rPr lang="en-US" altLang="zh-TW" sz="2800" dirty="0" err="1">
                <a:solidFill>
                  <a:schemeClr val="accent1">
                    <a:lumMod val="50000"/>
                  </a:schemeClr>
                </a:solidFill>
              </a:rPr>
              <a:t>nowrap</a:t>
            </a:r>
            <a:r>
              <a:rPr lang="en-US" altLang="zh-TW" sz="2800" dirty="0">
                <a:solidFill>
                  <a:schemeClr val="accent1">
                    <a:lumMod val="50000"/>
                  </a:schemeClr>
                </a:solidFill>
              </a:rPr>
              <a:t>: </a:t>
            </a:r>
            <a:r>
              <a:rPr lang="zh-TW" altLang="en-US" sz="2800" dirty="0">
                <a:solidFill>
                  <a:schemeClr val="accent1">
                    <a:lumMod val="50000"/>
                  </a:schemeClr>
                </a:solidFill>
              </a:rPr>
              <a:t>不換行</a:t>
            </a:r>
            <a:endParaRPr lang="en-US" altLang="zh-TW" sz="2800" dirty="0">
              <a:solidFill>
                <a:schemeClr val="accent1">
                  <a:lumMod val="50000"/>
                </a:schemeClr>
              </a:solidFill>
            </a:endParaRPr>
          </a:p>
          <a:p>
            <a:pPr lvl="1"/>
            <a:r>
              <a:rPr lang="en-US" altLang="zh-TW" sz="2800" dirty="0">
                <a:solidFill>
                  <a:schemeClr val="accent1">
                    <a:lumMod val="50000"/>
                  </a:schemeClr>
                </a:solidFill>
              </a:rPr>
              <a:t>wrap: </a:t>
            </a:r>
            <a:r>
              <a:rPr lang="zh-TW" altLang="en-US" sz="2800" dirty="0">
                <a:solidFill>
                  <a:schemeClr val="accent1">
                    <a:lumMod val="50000"/>
                  </a:schemeClr>
                </a:solidFill>
              </a:rPr>
              <a:t>自動換行，由上往下</a:t>
            </a:r>
            <a:endParaRPr lang="en-US" altLang="zh-TW" sz="2800" dirty="0">
              <a:solidFill>
                <a:schemeClr val="accent1">
                  <a:lumMod val="50000"/>
                </a:schemeClr>
              </a:solidFill>
            </a:endParaRPr>
          </a:p>
          <a:p>
            <a:pPr lvl="1"/>
            <a:r>
              <a:rPr lang="en-US" altLang="zh-TW" sz="2800" dirty="0">
                <a:solidFill>
                  <a:schemeClr val="accent1">
                    <a:lumMod val="50000"/>
                  </a:schemeClr>
                </a:solidFill>
              </a:rPr>
              <a:t>wrap-reverse: </a:t>
            </a:r>
            <a:r>
              <a:rPr lang="zh-TW" altLang="en-US" sz="2800" dirty="0">
                <a:solidFill>
                  <a:schemeClr val="accent1">
                    <a:lumMod val="50000"/>
                  </a:schemeClr>
                </a:solidFill>
              </a:rPr>
              <a:t>自動換行，由下往上</a:t>
            </a:r>
          </a:p>
        </p:txBody>
      </p:sp>
    </p:spTree>
    <p:extLst>
      <p:ext uri="{BB962C8B-B14F-4D97-AF65-F5344CB8AC3E}">
        <p14:creationId xmlns:p14="http://schemas.microsoft.com/office/powerpoint/2010/main" val="238041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Flex Item</a:t>
            </a:r>
            <a:r>
              <a:rPr lang="zh-TW" altLang="en-US" sz="4400" dirty="0"/>
              <a:t>的多行對齊方式</a:t>
            </a:r>
            <a:r>
              <a:rPr lang="en-US" altLang="zh-TW" sz="4400" dirty="0"/>
              <a:t>(</a:t>
            </a:r>
            <a:r>
              <a:rPr lang="zh-TW" altLang="en-US" sz="4400" dirty="0"/>
              <a:t>對齊整個內容</a:t>
            </a:r>
            <a:r>
              <a:rPr lang="en-US" altLang="zh-TW" sz="4400" dirty="0"/>
              <a:t>)</a:t>
            </a:r>
            <a:endParaRPr lang="zh-TW" altLang="en-US" sz="4400" dirty="0"/>
          </a:p>
        </p:txBody>
      </p:sp>
      <p:sp>
        <p:nvSpPr>
          <p:cNvPr id="3" name="內容版面配置區 2"/>
          <p:cNvSpPr>
            <a:spLocks noGrp="1"/>
          </p:cNvSpPr>
          <p:nvPr>
            <p:ph idx="1"/>
          </p:nvPr>
        </p:nvSpPr>
        <p:spPr/>
        <p:txBody>
          <a:bodyPr/>
          <a:lstStyle/>
          <a:p>
            <a:r>
              <a:rPr lang="en-US" altLang="zh-TW" dirty="0"/>
              <a:t>align-content:</a:t>
            </a:r>
            <a:r>
              <a:rPr lang="zh-TW" altLang="en-US" dirty="0"/>
              <a:t> </a:t>
            </a:r>
            <a:r>
              <a:rPr lang="en-US" altLang="zh-TW" dirty="0"/>
              <a:t>flex-start | flex-end | center | space-between | space-around |</a:t>
            </a:r>
            <a:r>
              <a:rPr lang="zh-TW" altLang="en-US" dirty="0"/>
              <a:t> </a:t>
            </a:r>
            <a:r>
              <a:rPr lang="en-US" altLang="zh-TW" dirty="0"/>
              <a:t>stretch</a:t>
            </a:r>
          </a:p>
          <a:p>
            <a:pPr lvl="1"/>
            <a:r>
              <a:rPr lang="en-US" altLang="zh-TW" dirty="0"/>
              <a:t>flex-start </a:t>
            </a:r>
            <a:r>
              <a:rPr lang="en-US" altLang="zh-TW" dirty="0">
                <a:sym typeface="Wingdings" panose="05000000000000000000" pitchFamily="2" charset="2"/>
              </a:rPr>
              <a:t> </a:t>
            </a:r>
            <a:r>
              <a:rPr lang="zh-TW" altLang="en-US" dirty="0">
                <a:sym typeface="Wingdings" panose="05000000000000000000" pitchFamily="2" charset="2"/>
              </a:rPr>
              <a:t>對齊交錯軸線最前端</a:t>
            </a:r>
            <a:endParaRPr lang="en-US" altLang="zh-TW" dirty="0">
              <a:sym typeface="Wingdings" panose="05000000000000000000" pitchFamily="2" charset="2"/>
            </a:endParaRPr>
          </a:p>
          <a:p>
            <a:pPr lvl="1"/>
            <a:r>
              <a:rPr lang="en-US" altLang="zh-TW" dirty="0"/>
              <a:t>flex-end</a:t>
            </a:r>
            <a:r>
              <a:rPr lang="zh-TW" altLang="en-US" dirty="0"/>
              <a:t> </a:t>
            </a:r>
            <a:r>
              <a:rPr lang="en-US" altLang="zh-TW" dirty="0">
                <a:sym typeface="Wingdings" panose="05000000000000000000" pitchFamily="2" charset="2"/>
              </a:rPr>
              <a:t> </a:t>
            </a:r>
            <a:r>
              <a:rPr lang="zh-TW" altLang="en-US" dirty="0">
                <a:sym typeface="Wingdings" panose="05000000000000000000" pitchFamily="2" charset="2"/>
              </a:rPr>
              <a:t>對齊交錯軸線最末端</a:t>
            </a:r>
            <a:endParaRPr lang="en-US" altLang="zh-TW" dirty="0">
              <a:sym typeface="Wingdings" panose="05000000000000000000" pitchFamily="2" charset="2"/>
            </a:endParaRPr>
          </a:p>
          <a:p>
            <a:pPr lvl="1"/>
            <a:r>
              <a:rPr lang="en-US" altLang="zh-TW" dirty="0"/>
              <a:t>center</a:t>
            </a:r>
            <a:r>
              <a:rPr lang="zh-TW" altLang="en-US" dirty="0"/>
              <a:t> </a:t>
            </a:r>
            <a:r>
              <a:rPr lang="en-US" altLang="zh-TW" dirty="0">
                <a:sym typeface="Wingdings" panose="05000000000000000000" pitchFamily="2" charset="2"/>
              </a:rPr>
              <a:t> </a:t>
            </a:r>
            <a:r>
              <a:rPr lang="zh-TW" altLang="en-US" dirty="0">
                <a:sym typeface="Wingdings" panose="05000000000000000000" pitchFamily="2" charset="2"/>
              </a:rPr>
              <a:t>對齊交錯軸線中間</a:t>
            </a:r>
            <a:r>
              <a:rPr lang="en-US" altLang="zh-TW" dirty="0">
                <a:sym typeface="Wingdings" panose="05000000000000000000" pitchFamily="2" charset="2"/>
              </a:rPr>
              <a:t>(</a:t>
            </a:r>
            <a:r>
              <a:rPr lang="zh-TW" altLang="en-US" dirty="0">
                <a:sym typeface="Wingdings" panose="05000000000000000000" pitchFamily="2" charset="2"/>
              </a:rPr>
              <a:t>置中</a:t>
            </a:r>
            <a:r>
              <a:rPr lang="en-US" altLang="zh-TW" dirty="0">
                <a:sym typeface="Wingdings" panose="05000000000000000000" pitchFamily="2" charset="2"/>
              </a:rPr>
              <a:t>)</a:t>
            </a:r>
          </a:p>
          <a:p>
            <a:pPr lvl="1"/>
            <a:r>
              <a:rPr lang="en-US" altLang="zh-TW" dirty="0"/>
              <a:t>space-between</a:t>
            </a:r>
            <a:r>
              <a:rPr lang="zh-TW" altLang="en-US" dirty="0"/>
              <a:t> </a:t>
            </a:r>
            <a:r>
              <a:rPr lang="en-US" altLang="zh-TW" dirty="0">
                <a:sym typeface="Wingdings" panose="05000000000000000000" pitchFamily="2" charset="2"/>
              </a:rPr>
              <a:t></a:t>
            </a:r>
            <a:r>
              <a:rPr lang="zh-TW" altLang="en-US" dirty="0">
                <a:sym typeface="Wingdings" panose="05000000000000000000" pitchFamily="2" charset="2"/>
              </a:rPr>
              <a:t>第一行與最後一行分別對齊交錯軸線最前端與最末端，再以相等間隔排列剩下的</a:t>
            </a:r>
            <a:endParaRPr lang="en-US" altLang="zh-TW" dirty="0">
              <a:sym typeface="Wingdings" panose="05000000000000000000" pitchFamily="2" charset="2"/>
            </a:endParaRPr>
          </a:p>
          <a:p>
            <a:pPr lvl="1"/>
            <a:r>
              <a:rPr lang="en-US" altLang="zh-TW" dirty="0"/>
              <a:t>space-around</a:t>
            </a:r>
            <a:r>
              <a:rPr lang="zh-TW" altLang="en-US" dirty="0"/>
              <a:t> </a:t>
            </a:r>
            <a:r>
              <a:rPr lang="en-US" altLang="zh-TW" dirty="0">
                <a:sym typeface="Wingdings" panose="05000000000000000000" pitchFamily="2" charset="2"/>
              </a:rPr>
              <a:t></a:t>
            </a:r>
            <a:r>
              <a:rPr lang="zh-TW" altLang="en-US" dirty="0">
                <a:sym typeface="Wingdings" panose="05000000000000000000" pitchFamily="2" charset="2"/>
              </a:rPr>
              <a:t>每行平均分配每行間距</a:t>
            </a:r>
            <a:endParaRPr lang="en-US" altLang="zh-TW" dirty="0">
              <a:sym typeface="Wingdings" panose="05000000000000000000" pitchFamily="2" charset="2"/>
            </a:endParaRPr>
          </a:p>
          <a:p>
            <a:pPr lvl="1"/>
            <a:r>
              <a:rPr lang="en-US" altLang="zh-TW" dirty="0"/>
              <a:t>stretch </a:t>
            </a:r>
            <a:r>
              <a:rPr lang="en-US" altLang="zh-TW" dirty="0">
                <a:sym typeface="Wingdings" panose="05000000000000000000" pitchFamily="2" charset="2"/>
              </a:rPr>
              <a:t> </a:t>
            </a:r>
            <a:r>
              <a:rPr lang="zh-TW" altLang="en-US" dirty="0">
                <a:sym typeface="Wingdings" panose="05000000000000000000" pitchFamily="2" charset="2"/>
              </a:rPr>
              <a:t>延伸對齊到整個</a:t>
            </a:r>
            <a:r>
              <a:rPr lang="en-US" altLang="zh-TW" dirty="0">
                <a:sym typeface="Wingdings" panose="05000000000000000000" pitchFamily="2" charset="2"/>
              </a:rPr>
              <a:t>flexbox</a:t>
            </a:r>
            <a:r>
              <a:rPr lang="zh-TW" altLang="en-US" dirty="0">
                <a:sym typeface="Wingdings" panose="05000000000000000000" pitchFamily="2" charset="2"/>
              </a:rPr>
              <a:t>大小</a:t>
            </a:r>
            <a:endParaRPr lang="en-US" altLang="zh-TW" dirty="0">
              <a:sym typeface="Wingdings" panose="05000000000000000000" pitchFamily="2" charset="2"/>
            </a:endParaRPr>
          </a:p>
          <a:p>
            <a:pPr lvl="1"/>
            <a:endParaRPr lang="zh-TW" altLang="en-US" dirty="0"/>
          </a:p>
        </p:txBody>
      </p:sp>
    </p:spTree>
    <p:extLst>
      <p:ext uri="{BB962C8B-B14F-4D97-AF65-F5344CB8AC3E}">
        <p14:creationId xmlns:p14="http://schemas.microsoft.com/office/powerpoint/2010/main" val="384416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solidFill>
                  <a:srgbClr val="C00000"/>
                </a:solidFill>
              </a:rPr>
              <a:t>Grid Layout</a:t>
            </a:r>
            <a:r>
              <a:rPr lang="zh-TW" altLang="en-US" dirty="0">
                <a:solidFill>
                  <a:srgbClr val="C00000"/>
                </a:solidFill>
              </a:rPr>
              <a:t>格線版面設計</a:t>
            </a:r>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323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4400" dirty="0"/>
              <a:t>Grid Layout</a:t>
            </a:r>
            <a:r>
              <a:rPr lang="zh-TW" altLang="en-US" sz="4400" dirty="0"/>
              <a:t>格線版面</a:t>
            </a:r>
          </a:p>
        </p:txBody>
      </p:sp>
      <p:sp>
        <p:nvSpPr>
          <p:cNvPr id="5" name="內容版面配置區 4"/>
          <p:cNvSpPr>
            <a:spLocks noGrp="1"/>
          </p:cNvSpPr>
          <p:nvPr>
            <p:ph idx="1"/>
          </p:nvPr>
        </p:nvSpPr>
        <p:spPr/>
        <p:txBody>
          <a:bodyPr/>
          <a:lstStyle/>
          <a:p>
            <a:r>
              <a:rPr lang="en-US" altLang="zh-TW" dirty="0"/>
              <a:t>Grid </a:t>
            </a:r>
            <a:r>
              <a:rPr lang="zh-TW" altLang="en-US" dirty="0"/>
              <a:t>和 </a:t>
            </a:r>
            <a:r>
              <a:rPr lang="en-US" altLang="zh-TW" dirty="0"/>
              <a:t>Flex </a:t>
            </a:r>
            <a:r>
              <a:rPr lang="zh-TW" altLang="en-US" dirty="0"/>
              <a:t>最大不同之處，透過 </a:t>
            </a:r>
            <a:r>
              <a:rPr lang="en-US" altLang="zh-TW" dirty="0"/>
              <a:t>grid template </a:t>
            </a:r>
            <a:r>
              <a:rPr lang="zh-TW" altLang="en-US" dirty="0"/>
              <a:t>來定義版型的結構，分別由 </a:t>
            </a:r>
            <a:r>
              <a:rPr lang="en-US" altLang="zh-TW" dirty="0"/>
              <a:t>column </a:t>
            </a:r>
            <a:r>
              <a:rPr lang="zh-TW" altLang="en-US" dirty="0"/>
              <a:t>及 </a:t>
            </a:r>
            <a:r>
              <a:rPr lang="en-US" altLang="zh-TW" dirty="0"/>
              <a:t>row </a:t>
            </a:r>
            <a:r>
              <a:rPr lang="zh-TW" altLang="en-US" dirty="0"/>
              <a:t>定義出直排與橫列的格線，內容再依格線作安排</a:t>
            </a:r>
            <a:endParaRPr lang="en-US" altLang="zh-TW" dirty="0"/>
          </a:p>
          <a:p>
            <a:r>
              <a:rPr lang="en-US" altLang="zh-TW" dirty="0"/>
              <a:t>display: grid</a:t>
            </a:r>
            <a:r>
              <a:rPr lang="zh-TW" altLang="en-US" dirty="0"/>
              <a:t> </a:t>
            </a:r>
            <a:r>
              <a:rPr lang="en-US" altLang="zh-TW" dirty="0"/>
              <a:t>|</a:t>
            </a:r>
            <a:r>
              <a:rPr lang="zh-TW" altLang="en-US" dirty="0"/>
              <a:t> </a:t>
            </a:r>
            <a:r>
              <a:rPr lang="en-US" altLang="zh-TW" dirty="0"/>
              <a:t>inline-grid</a:t>
            </a:r>
          </a:p>
          <a:p>
            <a:pPr lvl="1"/>
            <a:r>
              <a:rPr lang="en-US" altLang="zh-TW" dirty="0"/>
              <a:t>grid : block</a:t>
            </a:r>
            <a:r>
              <a:rPr lang="zh-TW" altLang="en-US" dirty="0"/>
              <a:t>層級的</a:t>
            </a:r>
            <a:r>
              <a:rPr lang="en-US" altLang="zh-TW" dirty="0"/>
              <a:t>grid</a:t>
            </a:r>
          </a:p>
          <a:p>
            <a:pPr lvl="1"/>
            <a:r>
              <a:rPr lang="en-US" altLang="zh-TW" dirty="0"/>
              <a:t>inline gird : inline</a:t>
            </a:r>
            <a:r>
              <a:rPr lang="zh-TW" altLang="en-US" dirty="0"/>
              <a:t>層級的</a:t>
            </a:r>
            <a:r>
              <a:rPr lang="en-US" altLang="zh-TW" dirty="0"/>
              <a:t>grid</a:t>
            </a:r>
          </a:p>
          <a:p>
            <a:pPr lvl="1"/>
            <a:endParaRPr lang="zh-TW" altLang="en-US" dirty="0"/>
          </a:p>
        </p:txBody>
      </p:sp>
      <p:pic>
        <p:nvPicPr>
          <p:cNvPr id="6" name="圖片 5"/>
          <p:cNvPicPr>
            <a:picLocks noChangeAspect="1"/>
          </p:cNvPicPr>
          <p:nvPr/>
        </p:nvPicPr>
        <p:blipFill>
          <a:blip r:embed="rId2"/>
          <a:stretch>
            <a:fillRect/>
          </a:stretch>
        </p:blipFill>
        <p:spPr>
          <a:xfrm>
            <a:off x="6486526" y="2820994"/>
            <a:ext cx="4725059" cy="3467584"/>
          </a:xfrm>
          <a:prstGeom prst="rect">
            <a:avLst/>
          </a:prstGeom>
        </p:spPr>
      </p:pic>
      <p:sp>
        <p:nvSpPr>
          <p:cNvPr id="7" name="文字方塊 6"/>
          <p:cNvSpPr txBox="1"/>
          <p:nvPr/>
        </p:nvSpPr>
        <p:spPr>
          <a:xfrm>
            <a:off x="8017781" y="2549204"/>
            <a:ext cx="1795549" cy="369332"/>
          </a:xfrm>
          <a:prstGeom prst="rect">
            <a:avLst/>
          </a:prstGeom>
          <a:noFill/>
        </p:spPr>
        <p:txBody>
          <a:bodyPr wrap="square" rtlCol="0">
            <a:spAutoFit/>
          </a:bodyPr>
          <a:lstStyle/>
          <a:p>
            <a:r>
              <a:rPr lang="en-US" altLang="zh-TW" dirty="0"/>
              <a:t>.container</a:t>
            </a:r>
            <a:endParaRPr lang="zh-TW" altLang="en-US" dirty="0"/>
          </a:p>
        </p:txBody>
      </p:sp>
    </p:spTree>
    <p:extLst>
      <p:ext uri="{BB962C8B-B14F-4D97-AF65-F5344CB8AC3E}">
        <p14:creationId xmlns:p14="http://schemas.microsoft.com/office/powerpoint/2010/main" val="15457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Grid </a:t>
            </a:r>
            <a:r>
              <a:rPr lang="zh-TW" altLang="en-US" dirty="0"/>
              <a:t>父元素屬性</a:t>
            </a:r>
            <a:r>
              <a:rPr lang="en-US" altLang="zh-TW" dirty="0"/>
              <a:t/>
            </a:r>
            <a:br>
              <a:rPr lang="en-US" altLang="zh-TW" dirty="0"/>
            </a:br>
            <a:r>
              <a:rPr lang="en-US" altLang="zh-TW" sz="4400" dirty="0"/>
              <a:t>(Grid Container)</a:t>
            </a:r>
            <a:endParaRPr lang="zh-TW" altLang="en-US" sz="4400"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918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solidFill>
                  <a:srgbClr val="C00000"/>
                </a:solidFill>
              </a:rPr>
              <a:t>格線定義</a:t>
            </a:r>
          </a:p>
        </p:txBody>
      </p:sp>
      <p:sp>
        <p:nvSpPr>
          <p:cNvPr id="3" name="內容版面配置區 2"/>
          <p:cNvSpPr>
            <a:spLocks noGrp="1"/>
          </p:cNvSpPr>
          <p:nvPr>
            <p:ph idx="1"/>
          </p:nvPr>
        </p:nvSpPr>
        <p:spPr/>
        <p:txBody>
          <a:bodyPr/>
          <a:lstStyle/>
          <a:p>
            <a:r>
              <a:rPr lang="zh-TW" altLang="en-US" dirty="0"/>
              <a:t>定義欄位</a:t>
            </a:r>
            <a:endParaRPr lang="en-US" altLang="zh-TW" dirty="0"/>
          </a:p>
          <a:p>
            <a:pPr lvl="1"/>
            <a:r>
              <a:rPr lang="en-US" altLang="zh-TW" dirty="0"/>
              <a:t>grid-template-columns:</a:t>
            </a:r>
            <a:r>
              <a:rPr lang="zh-TW" altLang="en-US" dirty="0"/>
              <a:t> 長度 </a:t>
            </a:r>
            <a:r>
              <a:rPr lang="en-US" altLang="zh-TW" dirty="0"/>
              <a:t>|</a:t>
            </a:r>
            <a:r>
              <a:rPr lang="zh-TW" altLang="en-US" dirty="0"/>
              <a:t>  百分比 </a:t>
            </a:r>
            <a:r>
              <a:rPr lang="en-US" altLang="zh-TW" dirty="0"/>
              <a:t>| auto</a:t>
            </a:r>
            <a:r>
              <a:rPr lang="zh-TW" altLang="en-US" dirty="0"/>
              <a:t> </a:t>
            </a:r>
            <a:r>
              <a:rPr lang="en-US" altLang="zh-TW" dirty="0"/>
              <a:t>|</a:t>
            </a:r>
            <a:r>
              <a:rPr lang="zh-TW" altLang="en-US" dirty="0"/>
              <a:t> 分數 </a:t>
            </a:r>
            <a:r>
              <a:rPr lang="en-US" altLang="zh-TW" dirty="0"/>
              <a:t>(</a:t>
            </a:r>
            <a:r>
              <a:rPr lang="zh-TW" altLang="en-US" dirty="0"/>
              <a:t>分數的部分需使用 </a:t>
            </a:r>
            <a:r>
              <a:rPr lang="en-US" altLang="zh-TW" dirty="0" err="1"/>
              <a:t>fr</a:t>
            </a:r>
            <a:r>
              <a:rPr lang="en-US" altLang="zh-TW" dirty="0"/>
              <a:t> </a:t>
            </a:r>
            <a:r>
              <a:rPr lang="zh-TW" altLang="en-US" dirty="0"/>
              <a:t>單位</a:t>
            </a:r>
            <a:r>
              <a:rPr lang="en-US" altLang="zh-TW" dirty="0"/>
              <a:t>)</a:t>
            </a:r>
            <a:r>
              <a:rPr lang="zh-TW" altLang="en-US" dirty="0"/>
              <a:t> </a:t>
            </a:r>
            <a:endParaRPr lang="en-US" altLang="zh-TW" dirty="0"/>
          </a:p>
          <a:p>
            <a:pPr lvl="2"/>
            <a:r>
              <a:rPr lang="en-US" altLang="zh-TW" dirty="0" err="1"/>
              <a:t>fr</a:t>
            </a:r>
            <a:r>
              <a:rPr lang="zh-TW" altLang="en-US" dirty="0"/>
              <a:t>單位</a:t>
            </a:r>
            <a:r>
              <a:rPr lang="en-US" altLang="zh-TW" dirty="0"/>
              <a:t>:</a:t>
            </a:r>
            <a:r>
              <a:rPr lang="zh-TW" altLang="en-US" dirty="0"/>
              <a:t> 這個單位能夠將可用的 剩餘空間 做比例分割</a:t>
            </a:r>
            <a:endParaRPr lang="en-US" altLang="zh-TW" dirty="0"/>
          </a:p>
          <a:p>
            <a:pPr lvl="2"/>
            <a:r>
              <a:rPr lang="en-US" altLang="zh-TW" dirty="0"/>
              <a:t>1fr 2fr </a:t>
            </a:r>
            <a:r>
              <a:rPr lang="zh-TW" altLang="en-US" dirty="0"/>
              <a:t>為例，剩餘空間將被分割成兩個</a:t>
            </a:r>
            <a:r>
              <a:rPr lang="en-US" altLang="zh-TW" dirty="0"/>
              <a:t>1:2</a:t>
            </a:r>
            <a:r>
              <a:rPr lang="zh-TW" altLang="en-US" dirty="0"/>
              <a:t>的空間</a:t>
            </a:r>
            <a:endParaRPr lang="en-US" altLang="zh-TW" dirty="0"/>
          </a:p>
          <a:p>
            <a:pPr lvl="1"/>
            <a:r>
              <a:rPr lang="zh-TW" altLang="en-US" dirty="0"/>
              <a:t>格線可以自行取名</a:t>
            </a:r>
            <a:r>
              <a:rPr lang="en-US" altLang="zh-TW" dirty="0"/>
              <a:t>:</a:t>
            </a:r>
            <a:r>
              <a:rPr lang="zh-TW" altLang="en-US" dirty="0"/>
              <a:t> </a:t>
            </a:r>
            <a:r>
              <a:rPr lang="en-US" altLang="zh-TW" dirty="0"/>
              <a:t>[line-name] </a:t>
            </a:r>
          </a:p>
          <a:p>
            <a:pPr lvl="2"/>
            <a:r>
              <a:rPr lang="en-US" altLang="zh-TW" dirty="0"/>
              <a:t>[first] 40px [line2] 50px [line3] auto [col4-start] 50px [five] 40px [end]</a:t>
            </a:r>
          </a:p>
          <a:p>
            <a:pPr lvl="1"/>
            <a:r>
              <a:rPr lang="zh-TW" altLang="en-US" dirty="0"/>
              <a:t>重複格線</a:t>
            </a:r>
            <a:r>
              <a:rPr lang="en-US" altLang="zh-TW" dirty="0"/>
              <a:t>:</a:t>
            </a:r>
            <a:r>
              <a:rPr lang="zh-TW" altLang="en-US" dirty="0"/>
              <a:t> </a:t>
            </a:r>
            <a:r>
              <a:rPr lang="en-US" altLang="zh-TW" dirty="0"/>
              <a:t>repeat({</a:t>
            </a:r>
            <a:r>
              <a:rPr lang="zh-TW" altLang="en-US" dirty="0"/>
              <a:t>次數</a:t>
            </a:r>
            <a:r>
              <a:rPr lang="en-US" altLang="zh-TW" dirty="0"/>
              <a:t>}, {</a:t>
            </a:r>
            <a:r>
              <a:rPr lang="zh-TW" altLang="en-US" dirty="0"/>
              <a:t>格線</a:t>
            </a:r>
            <a:r>
              <a:rPr lang="en-US" altLang="zh-TW" dirty="0"/>
              <a:t>...} | {</a:t>
            </a:r>
            <a:r>
              <a:rPr lang="zh-TW" altLang="en-US" dirty="0"/>
              <a:t>格線</a:t>
            </a:r>
            <a:r>
              <a:rPr lang="en-US" altLang="zh-TW" dirty="0"/>
              <a:t>...})</a:t>
            </a:r>
          </a:p>
          <a:p>
            <a:pPr lvl="2"/>
            <a:r>
              <a:rPr lang="en-US" altLang="zh-TW" dirty="0"/>
              <a:t>repeat(2, [line] 40)</a:t>
            </a:r>
          </a:p>
          <a:p>
            <a:pPr marL="0" indent="0">
              <a:buNone/>
            </a:pPr>
            <a:endParaRPr lang="zh-TW" altLang="en-US" dirty="0"/>
          </a:p>
        </p:txBody>
      </p:sp>
    </p:spTree>
    <p:extLst>
      <p:ext uri="{BB962C8B-B14F-4D97-AF65-F5344CB8AC3E}">
        <p14:creationId xmlns:p14="http://schemas.microsoft.com/office/powerpoint/2010/main" val="37249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solidFill>
                  <a:srgbClr val="C00000"/>
                </a:solidFill>
              </a:rPr>
              <a:t>格線定義</a:t>
            </a:r>
          </a:p>
        </p:txBody>
      </p:sp>
      <p:sp>
        <p:nvSpPr>
          <p:cNvPr id="3" name="內容版面配置區 2"/>
          <p:cNvSpPr>
            <a:spLocks noGrp="1"/>
          </p:cNvSpPr>
          <p:nvPr>
            <p:ph idx="1"/>
          </p:nvPr>
        </p:nvSpPr>
        <p:spPr/>
        <p:txBody>
          <a:bodyPr/>
          <a:lstStyle/>
          <a:p>
            <a:r>
              <a:rPr lang="zh-TW" altLang="en-US" dirty="0"/>
              <a:t>定義列</a:t>
            </a:r>
            <a:endParaRPr lang="en-US" altLang="zh-TW" dirty="0"/>
          </a:p>
          <a:p>
            <a:pPr lvl="1"/>
            <a:r>
              <a:rPr lang="en-US" altLang="zh-TW" dirty="0"/>
              <a:t>grid-template-rows:</a:t>
            </a:r>
            <a:r>
              <a:rPr lang="zh-TW" altLang="en-US" dirty="0"/>
              <a:t>長度 </a:t>
            </a:r>
            <a:r>
              <a:rPr lang="en-US" altLang="zh-TW" dirty="0"/>
              <a:t>|</a:t>
            </a:r>
            <a:r>
              <a:rPr lang="zh-TW" altLang="en-US" dirty="0"/>
              <a:t>  百分比 </a:t>
            </a:r>
            <a:r>
              <a:rPr lang="en-US" altLang="zh-TW" dirty="0"/>
              <a:t>| auto |</a:t>
            </a:r>
            <a:r>
              <a:rPr lang="zh-TW" altLang="en-US" dirty="0"/>
              <a:t> 分數</a:t>
            </a:r>
            <a:endParaRPr lang="en-US" altLang="zh-TW" dirty="0"/>
          </a:p>
          <a:p>
            <a:pPr lvl="1"/>
            <a:r>
              <a:rPr lang="zh-TW" altLang="en-US" dirty="0"/>
              <a:t>也可以取名和使用重複寫法</a:t>
            </a:r>
            <a:endParaRPr lang="en-US" altLang="zh-TW" dirty="0"/>
          </a:p>
          <a:p>
            <a:r>
              <a:rPr lang="zh-TW" altLang="en-US" dirty="0"/>
              <a:t>格線間隔</a:t>
            </a:r>
            <a:endParaRPr lang="en-US" altLang="zh-TW" dirty="0"/>
          </a:p>
          <a:p>
            <a:pPr lvl="1"/>
            <a:r>
              <a:rPr lang="zh-TW" altLang="en-US" dirty="0"/>
              <a:t>定義格線的寬度</a:t>
            </a:r>
            <a:endParaRPr lang="en-US" altLang="zh-TW" dirty="0"/>
          </a:p>
          <a:p>
            <a:pPr lvl="1"/>
            <a:r>
              <a:rPr lang="en-US" altLang="zh-TW" dirty="0"/>
              <a:t>column-gap: </a:t>
            </a:r>
            <a:r>
              <a:rPr lang="zh-TW" altLang="en-US" dirty="0"/>
              <a:t>長度</a:t>
            </a:r>
            <a:endParaRPr lang="en-US" altLang="zh-TW" dirty="0"/>
          </a:p>
          <a:p>
            <a:pPr lvl="1"/>
            <a:r>
              <a:rPr lang="en-US" altLang="zh-TW" dirty="0"/>
              <a:t>row-gap:</a:t>
            </a:r>
            <a:r>
              <a:rPr lang="zh-TW" altLang="en-US" dirty="0"/>
              <a:t> 長度</a:t>
            </a:r>
            <a:endParaRPr lang="en-US" altLang="zh-TW" dirty="0"/>
          </a:p>
          <a:p>
            <a:endParaRPr lang="zh-TW" altLang="en-US" dirty="0"/>
          </a:p>
        </p:txBody>
      </p:sp>
      <p:pic>
        <p:nvPicPr>
          <p:cNvPr id="5" name="圖片 4"/>
          <p:cNvPicPr>
            <a:picLocks noChangeAspect="1"/>
          </p:cNvPicPr>
          <p:nvPr/>
        </p:nvPicPr>
        <p:blipFill>
          <a:blip r:embed="rId2"/>
          <a:stretch>
            <a:fillRect/>
          </a:stretch>
        </p:blipFill>
        <p:spPr>
          <a:xfrm>
            <a:off x="5218510" y="3444130"/>
            <a:ext cx="3400900" cy="2829320"/>
          </a:xfrm>
          <a:prstGeom prst="rect">
            <a:avLst/>
          </a:prstGeom>
        </p:spPr>
      </p:pic>
    </p:spTree>
    <p:extLst>
      <p:ext uri="{BB962C8B-B14F-4D97-AF65-F5344CB8AC3E}">
        <p14:creationId xmlns:p14="http://schemas.microsoft.com/office/powerpoint/2010/main" val="27257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Grid</a:t>
            </a:r>
            <a:r>
              <a:rPr lang="zh-TW" altLang="en-US" sz="4400" dirty="0"/>
              <a:t> 內容對齊方式</a:t>
            </a:r>
          </a:p>
        </p:txBody>
      </p:sp>
      <p:sp>
        <p:nvSpPr>
          <p:cNvPr id="3" name="內容版面配置區 2"/>
          <p:cNvSpPr>
            <a:spLocks noGrp="1"/>
          </p:cNvSpPr>
          <p:nvPr>
            <p:ph idx="1"/>
          </p:nvPr>
        </p:nvSpPr>
        <p:spPr/>
        <p:txBody>
          <a:bodyPr/>
          <a:lstStyle/>
          <a:p>
            <a:r>
              <a:rPr lang="zh-TW" altLang="en-US" dirty="0"/>
              <a:t>套用在父元素格線版面上</a:t>
            </a:r>
            <a:r>
              <a:rPr lang="en-US" altLang="zh-TW" dirty="0"/>
              <a:t>(</a:t>
            </a:r>
            <a:r>
              <a:rPr lang="zh-TW" altLang="en-US" dirty="0"/>
              <a:t>一次對齊所有項目</a:t>
            </a:r>
            <a:r>
              <a:rPr lang="en-US" altLang="zh-TW" dirty="0"/>
              <a:t>)</a:t>
            </a:r>
            <a:r>
              <a:rPr lang="zh-TW" altLang="en-US" dirty="0"/>
              <a:t>，基本上和</a:t>
            </a:r>
            <a:r>
              <a:rPr lang="en-US" altLang="zh-TW" dirty="0"/>
              <a:t>flex item</a:t>
            </a:r>
            <a:r>
              <a:rPr lang="zh-TW" altLang="en-US" dirty="0"/>
              <a:t>的對齊方式相同</a:t>
            </a:r>
            <a:endParaRPr lang="en-US" altLang="zh-TW" dirty="0"/>
          </a:p>
          <a:p>
            <a:r>
              <a:rPr lang="en-US" altLang="zh-TW" dirty="0"/>
              <a:t>justify-items:</a:t>
            </a:r>
            <a:r>
              <a:rPr lang="zh-TW" altLang="en-US" dirty="0"/>
              <a:t> </a:t>
            </a:r>
            <a:r>
              <a:rPr lang="en-US" altLang="zh-TW" dirty="0"/>
              <a:t>start | end | center | stretch;</a:t>
            </a:r>
          </a:p>
          <a:p>
            <a:pPr lvl="1"/>
            <a:r>
              <a:rPr lang="zh-TW" altLang="en-US" dirty="0"/>
              <a:t>全部子元素的水平對齊方式</a:t>
            </a:r>
            <a:endParaRPr lang="en-US" altLang="zh-TW" dirty="0"/>
          </a:p>
          <a:p>
            <a:r>
              <a:rPr lang="en-US" altLang="zh-TW" dirty="0"/>
              <a:t>align-content</a:t>
            </a:r>
            <a:endParaRPr lang="zh-TW" altLang="en-US" dirty="0"/>
          </a:p>
          <a:p>
            <a:pPr lvl="1"/>
            <a:r>
              <a:rPr lang="zh-TW" altLang="en-US" dirty="0"/>
              <a:t>全部子元素的垂直對齊方式</a:t>
            </a:r>
            <a:endParaRPr lang="en-US" altLang="zh-TW" dirty="0"/>
          </a:p>
          <a:p>
            <a:r>
              <a:rPr lang="en-US" altLang="zh-TW" dirty="0"/>
              <a:t>justify-content</a:t>
            </a:r>
          </a:p>
          <a:p>
            <a:pPr lvl="1"/>
            <a:r>
              <a:rPr lang="zh-TW" altLang="en-US" dirty="0"/>
              <a:t>子元素多行對齊方式</a:t>
            </a:r>
            <a:endParaRPr lang="en-US" altLang="zh-TW" dirty="0"/>
          </a:p>
        </p:txBody>
      </p:sp>
    </p:spTree>
    <p:extLst>
      <p:ext uri="{BB962C8B-B14F-4D97-AF65-F5344CB8AC3E}">
        <p14:creationId xmlns:p14="http://schemas.microsoft.com/office/powerpoint/2010/main" val="239252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標籤</a:t>
            </a:r>
            <a:r>
              <a:rPr lang="en-US" altLang="zh-TW" sz="4400" dirty="0"/>
              <a:t>-link</a:t>
            </a:r>
            <a:endParaRPr lang="zh-TW" altLang="en-US" sz="4400" dirty="0"/>
          </a:p>
        </p:txBody>
      </p:sp>
      <p:sp>
        <p:nvSpPr>
          <p:cNvPr id="3" name="內容版面配置區 2"/>
          <p:cNvSpPr>
            <a:spLocks noGrp="1"/>
          </p:cNvSpPr>
          <p:nvPr>
            <p:ph idx="1"/>
          </p:nvPr>
        </p:nvSpPr>
        <p:spPr>
          <a:xfrm>
            <a:off x="1593852" y="1600200"/>
            <a:ext cx="10219457" cy="4572000"/>
          </a:xfrm>
        </p:spPr>
        <p:txBody>
          <a:bodyPr>
            <a:normAutofit/>
          </a:bodyPr>
          <a:lstStyle/>
          <a:p>
            <a:r>
              <a:rPr lang="en-US" altLang="zh-TW" dirty="0"/>
              <a:t>&lt;link&gt;</a:t>
            </a:r>
            <a:r>
              <a:rPr lang="zh-TW" altLang="en-US" dirty="0"/>
              <a:t>載入或定義網頁中會用到的資源，沒有結束標籤</a:t>
            </a:r>
            <a:endParaRPr lang="en-US" altLang="zh-TW" dirty="0"/>
          </a:p>
          <a:p>
            <a:r>
              <a:rPr lang="zh-TW" altLang="en-US" dirty="0"/>
              <a:t>最常見應用就是導入 </a:t>
            </a:r>
            <a:r>
              <a:rPr lang="en-US" altLang="zh-TW" dirty="0" err="1"/>
              <a:t>css</a:t>
            </a:r>
            <a:r>
              <a:rPr lang="en-US" altLang="zh-TW" dirty="0"/>
              <a:t> </a:t>
            </a:r>
            <a:r>
              <a:rPr lang="zh-TW" altLang="en-US" dirty="0"/>
              <a:t>檔案</a:t>
            </a:r>
            <a:endParaRPr lang="en-US" altLang="zh-TW" dirty="0"/>
          </a:p>
          <a:p>
            <a:r>
              <a:rPr lang="en-US" altLang="zh-TW" dirty="0"/>
              <a:t>&lt;link </a:t>
            </a:r>
            <a:r>
              <a:rPr lang="en-US" altLang="zh-TW" dirty="0" err="1"/>
              <a:t>rel</a:t>
            </a:r>
            <a:r>
              <a:rPr lang="en-US" altLang="zh-TW" dirty="0"/>
              <a:t>="stylesheet" type="text/</a:t>
            </a:r>
            <a:r>
              <a:rPr lang="en-US" altLang="zh-TW" dirty="0" err="1"/>
              <a:t>css</a:t>
            </a:r>
            <a:r>
              <a:rPr lang="en-US" altLang="zh-TW" dirty="0"/>
              <a:t>" </a:t>
            </a:r>
            <a:r>
              <a:rPr lang="en-US" altLang="zh-TW" dirty="0" err="1"/>
              <a:t>href</a:t>
            </a:r>
            <a:r>
              <a:rPr lang="en-US" altLang="zh-TW" dirty="0"/>
              <a:t>=“mypage.css" /&gt;</a:t>
            </a:r>
          </a:p>
          <a:p>
            <a:pPr lvl="1"/>
            <a:r>
              <a:rPr lang="en-US" altLang="zh-TW" dirty="0" err="1"/>
              <a:t>rel</a:t>
            </a:r>
            <a:r>
              <a:rPr lang="en-US" altLang="zh-TW" dirty="0"/>
              <a:t>=“…“ </a:t>
            </a:r>
            <a:r>
              <a:rPr lang="zh-TW" altLang="en-US" dirty="0"/>
              <a:t>設定當前文件與連接資源的關係類型</a:t>
            </a:r>
            <a:endParaRPr lang="en-US" altLang="zh-TW" dirty="0"/>
          </a:p>
          <a:p>
            <a:pPr lvl="1"/>
            <a:r>
              <a:rPr lang="en-US" altLang="zh-TW" dirty="0" err="1"/>
              <a:t>href</a:t>
            </a:r>
            <a:r>
              <a:rPr lang="en-US" altLang="zh-TW" dirty="0"/>
              <a:t>=“…”</a:t>
            </a:r>
            <a:r>
              <a:rPr lang="zh-TW" altLang="en-US" dirty="0"/>
              <a:t> 設定資源的網址</a:t>
            </a:r>
            <a:endParaRPr lang="en-US" altLang="zh-TW" dirty="0"/>
          </a:p>
          <a:p>
            <a:pPr lvl="1"/>
            <a:r>
              <a:rPr lang="en-US" altLang="zh-TW" dirty="0"/>
              <a:t>type=“content-type”</a:t>
            </a:r>
            <a:r>
              <a:rPr lang="zh-TW" altLang="en-US" dirty="0"/>
              <a:t> 設定資源的內容類型</a:t>
            </a:r>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123279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justify-items</a:t>
            </a:r>
            <a:endParaRPr lang="zh-TW" altLang="en-US" sz="4400" dirty="0"/>
          </a:p>
        </p:txBody>
      </p:sp>
      <p:pic>
        <p:nvPicPr>
          <p:cNvPr id="4" name="圖片 3"/>
          <p:cNvPicPr>
            <a:picLocks noChangeAspect="1"/>
          </p:cNvPicPr>
          <p:nvPr/>
        </p:nvPicPr>
        <p:blipFill>
          <a:blip r:embed="rId2"/>
          <a:stretch>
            <a:fillRect/>
          </a:stretch>
        </p:blipFill>
        <p:spPr>
          <a:xfrm>
            <a:off x="2429009" y="2207148"/>
            <a:ext cx="3324689" cy="1247949"/>
          </a:xfrm>
          <a:prstGeom prst="rect">
            <a:avLst/>
          </a:prstGeom>
        </p:spPr>
      </p:pic>
      <p:pic>
        <p:nvPicPr>
          <p:cNvPr id="5" name="圖片 4"/>
          <p:cNvPicPr>
            <a:picLocks noChangeAspect="1"/>
          </p:cNvPicPr>
          <p:nvPr/>
        </p:nvPicPr>
        <p:blipFill>
          <a:blip r:embed="rId3"/>
          <a:stretch>
            <a:fillRect/>
          </a:stretch>
        </p:blipFill>
        <p:spPr>
          <a:xfrm>
            <a:off x="2429009" y="4369322"/>
            <a:ext cx="3372321" cy="1267002"/>
          </a:xfrm>
          <a:prstGeom prst="rect">
            <a:avLst/>
          </a:prstGeom>
        </p:spPr>
      </p:pic>
      <p:sp>
        <p:nvSpPr>
          <p:cNvPr id="6" name="矩形 5"/>
          <p:cNvSpPr/>
          <p:nvPr/>
        </p:nvSpPr>
        <p:spPr>
          <a:xfrm>
            <a:off x="2601201" y="1613140"/>
            <a:ext cx="2980303" cy="523220"/>
          </a:xfrm>
          <a:prstGeom prst="rect">
            <a:avLst/>
          </a:prstGeom>
        </p:spPr>
        <p:txBody>
          <a:bodyPr wrap="none">
            <a:spAutoFit/>
          </a:bodyPr>
          <a:lstStyle/>
          <a:p>
            <a:r>
              <a:rPr lang="en-US" altLang="zh-TW" sz="2800" dirty="0"/>
              <a:t>justify-items: start</a:t>
            </a:r>
          </a:p>
        </p:txBody>
      </p:sp>
      <p:sp>
        <p:nvSpPr>
          <p:cNvPr id="7" name="矩形 6"/>
          <p:cNvSpPr/>
          <p:nvPr/>
        </p:nvSpPr>
        <p:spPr>
          <a:xfrm>
            <a:off x="2673909" y="3800435"/>
            <a:ext cx="2882520" cy="523220"/>
          </a:xfrm>
          <a:prstGeom prst="rect">
            <a:avLst/>
          </a:prstGeom>
        </p:spPr>
        <p:txBody>
          <a:bodyPr wrap="none">
            <a:spAutoFit/>
          </a:bodyPr>
          <a:lstStyle/>
          <a:p>
            <a:r>
              <a:rPr lang="en-US" altLang="zh-TW" sz="2800" dirty="0"/>
              <a:t>justify-items: end</a:t>
            </a:r>
            <a:endParaRPr lang="zh-TW" altLang="en-US" sz="2800" dirty="0"/>
          </a:p>
        </p:txBody>
      </p:sp>
      <p:sp>
        <p:nvSpPr>
          <p:cNvPr id="9" name="矩形 8"/>
          <p:cNvSpPr/>
          <p:nvPr/>
        </p:nvSpPr>
        <p:spPr>
          <a:xfrm>
            <a:off x="7234259" y="1613140"/>
            <a:ext cx="3281668" cy="523220"/>
          </a:xfrm>
          <a:prstGeom prst="rect">
            <a:avLst/>
          </a:prstGeom>
        </p:spPr>
        <p:txBody>
          <a:bodyPr wrap="none">
            <a:spAutoFit/>
          </a:bodyPr>
          <a:lstStyle/>
          <a:p>
            <a:r>
              <a:rPr lang="en-US" altLang="zh-TW" sz="2800" dirty="0"/>
              <a:t>justify-items: center</a:t>
            </a:r>
            <a:endParaRPr lang="zh-TW" altLang="en-US" sz="2800" dirty="0"/>
          </a:p>
        </p:txBody>
      </p:sp>
      <p:pic>
        <p:nvPicPr>
          <p:cNvPr id="11" name="圖片 10"/>
          <p:cNvPicPr>
            <a:picLocks noChangeAspect="1"/>
          </p:cNvPicPr>
          <p:nvPr/>
        </p:nvPicPr>
        <p:blipFill>
          <a:blip r:embed="rId4"/>
          <a:stretch>
            <a:fillRect/>
          </a:stretch>
        </p:blipFill>
        <p:spPr>
          <a:xfrm>
            <a:off x="7169880" y="2197622"/>
            <a:ext cx="3410426" cy="1257475"/>
          </a:xfrm>
          <a:prstGeom prst="rect">
            <a:avLst/>
          </a:prstGeom>
        </p:spPr>
      </p:pic>
      <p:pic>
        <p:nvPicPr>
          <p:cNvPr id="12" name="圖片 11"/>
          <p:cNvPicPr>
            <a:picLocks noChangeAspect="1"/>
          </p:cNvPicPr>
          <p:nvPr/>
        </p:nvPicPr>
        <p:blipFill>
          <a:blip r:embed="rId5"/>
          <a:stretch>
            <a:fillRect/>
          </a:stretch>
        </p:blipFill>
        <p:spPr>
          <a:xfrm>
            <a:off x="7284196" y="4369322"/>
            <a:ext cx="3296110" cy="1219370"/>
          </a:xfrm>
          <a:prstGeom prst="rect">
            <a:avLst/>
          </a:prstGeom>
        </p:spPr>
      </p:pic>
      <p:sp>
        <p:nvSpPr>
          <p:cNvPr id="14" name="矩形 13"/>
          <p:cNvSpPr/>
          <p:nvPr/>
        </p:nvSpPr>
        <p:spPr>
          <a:xfrm>
            <a:off x="7252143" y="3789979"/>
            <a:ext cx="3360215" cy="523220"/>
          </a:xfrm>
          <a:prstGeom prst="rect">
            <a:avLst/>
          </a:prstGeom>
        </p:spPr>
        <p:txBody>
          <a:bodyPr wrap="none">
            <a:spAutoFit/>
          </a:bodyPr>
          <a:lstStyle/>
          <a:p>
            <a:r>
              <a:rPr lang="en-US" altLang="zh-TW" sz="2800" dirty="0"/>
              <a:t>justify-items: stretch</a:t>
            </a:r>
            <a:endParaRPr lang="zh-TW" altLang="en-US" sz="2800" dirty="0"/>
          </a:p>
        </p:txBody>
      </p:sp>
    </p:spTree>
    <p:extLst>
      <p:ext uri="{BB962C8B-B14F-4D97-AF65-F5344CB8AC3E}">
        <p14:creationId xmlns:p14="http://schemas.microsoft.com/office/powerpoint/2010/main" val="299782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align-content</a:t>
            </a:r>
            <a:endParaRPr lang="zh-TW" altLang="en-US" sz="4400" dirty="0"/>
          </a:p>
        </p:txBody>
      </p:sp>
      <p:sp>
        <p:nvSpPr>
          <p:cNvPr id="5" name="矩形 4"/>
          <p:cNvSpPr/>
          <p:nvPr/>
        </p:nvSpPr>
        <p:spPr>
          <a:xfrm>
            <a:off x="2704228" y="1644133"/>
            <a:ext cx="2823209" cy="523220"/>
          </a:xfrm>
          <a:prstGeom prst="rect">
            <a:avLst/>
          </a:prstGeom>
        </p:spPr>
        <p:txBody>
          <a:bodyPr wrap="none">
            <a:spAutoFit/>
          </a:bodyPr>
          <a:lstStyle/>
          <a:p>
            <a:r>
              <a:rPr lang="en-US" altLang="zh-TW" sz="2800" dirty="0"/>
              <a:t>align-items: start</a:t>
            </a:r>
            <a:endParaRPr lang="zh-TW" altLang="en-US" sz="2800" dirty="0"/>
          </a:p>
        </p:txBody>
      </p:sp>
      <p:pic>
        <p:nvPicPr>
          <p:cNvPr id="6" name="圖片 5"/>
          <p:cNvPicPr>
            <a:picLocks noChangeAspect="1"/>
          </p:cNvPicPr>
          <p:nvPr/>
        </p:nvPicPr>
        <p:blipFill>
          <a:blip r:embed="rId2"/>
          <a:stretch>
            <a:fillRect/>
          </a:stretch>
        </p:blipFill>
        <p:spPr>
          <a:xfrm>
            <a:off x="2439198" y="2167353"/>
            <a:ext cx="3353268" cy="1219370"/>
          </a:xfrm>
          <a:prstGeom prst="rect">
            <a:avLst/>
          </a:prstGeom>
        </p:spPr>
      </p:pic>
      <p:sp>
        <p:nvSpPr>
          <p:cNvPr id="8" name="矩形 7"/>
          <p:cNvSpPr/>
          <p:nvPr/>
        </p:nvSpPr>
        <p:spPr>
          <a:xfrm>
            <a:off x="2704228" y="3909943"/>
            <a:ext cx="2725426" cy="523220"/>
          </a:xfrm>
          <a:prstGeom prst="rect">
            <a:avLst/>
          </a:prstGeom>
        </p:spPr>
        <p:txBody>
          <a:bodyPr wrap="none">
            <a:spAutoFit/>
          </a:bodyPr>
          <a:lstStyle/>
          <a:p>
            <a:r>
              <a:rPr lang="en-US" altLang="zh-TW" sz="2800" dirty="0"/>
              <a:t>align-items: end</a:t>
            </a:r>
            <a:endParaRPr lang="zh-TW" altLang="en-US" sz="2800" dirty="0"/>
          </a:p>
        </p:txBody>
      </p:sp>
      <p:pic>
        <p:nvPicPr>
          <p:cNvPr id="9" name="圖片 8"/>
          <p:cNvPicPr>
            <a:picLocks noChangeAspect="1"/>
          </p:cNvPicPr>
          <p:nvPr/>
        </p:nvPicPr>
        <p:blipFill>
          <a:blip r:embed="rId3"/>
          <a:stretch>
            <a:fillRect/>
          </a:stretch>
        </p:blipFill>
        <p:spPr>
          <a:xfrm>
            <a:off x="2439198" y="4433163"/>
            <a:ext cx="3353268" cy="1219370"/>
          </a:xfrm>
          <a:prstGeom prst="rect">
            <a:avLst/>
          </a:prstGeom>
        </p:spPr>
      </p:pic>
      <p:sp>
        <p:nvSpPr>
          <p:cNvPr id="11" name="矩形 10"/>
          <p:cNvSpPr/>
          <p:nvPr/>
        </p:nvSpPr>
        <p:spPr>
          <a:xfrm>
            <a:off x="7276763" y="1644133"/>
            <a:ext cx="3124573" cy="523220"/>
          </a:xfrm>
          <a:prstGeom prst="rect">
            <a:avLst/>
          </a:prstGeom>
        </p:spPr>
        <p:txBody>
          <a:bodyPr wrap="none">
            <a:spAutoFit/>
          </a:bodyPr>
          <a:lstStyle/>
          <a:p>
            <a:r>
              <a:rPr lang="en-US" altLang="zh-TW" sz="2800" dirty="0"/>
              <a:t>align-items: center</a:t>
            </a:r>
            <a:endParaRPr lang="zh-TW" altLang="en-US" sz="2800" dirty="0"/>
          </a:p>
        </p:txBody>
      </p:sp>
      <p:pic>
        <p:nvPicPr>
          <p:cNvPr id="12" name="圖片 11"/>
          <p:cNvPicPr>
            <a:picLocks noChangeAspect="1"/>
          </p:cNvPicPr>
          <p:nvPr/>
        </p:nvPicPr>
        <p:blipFill>
          <a:blip r:embed="rId4"/>
          <a:stretch>
            <a:fillRect/>
          </a:stretch>
        </p:blipFill>
        <p:spPr>
          <a:xfrm>
            <a:off x="7152888" y="2138774"/>
            <a:ext cx="3372321" cy="1247949"/>
          </a:xfrm>
          <a:prstGeom prst="rect">
            <a:avLst/>
          </a:prstGeom>
        </p:spPr>
      </p:pic>
      <p:sp>
        <p:nvSpPr>
          <p:cNvPr id="13" name="矩形 12"/>
          <p:cNvSpPr/>
          <p:nvPr/>
        </p:nvSpPr>
        <p:spPr>
          <a:xfrm>
            <a:off x="7152888" y="3881364"/>
            <a:ext cx="3203121" cy="523220"/>
          </a:xfrm>
          <a:prstGeom prst="rect">
            <a:avLst/>
          </a:prstGeom>
        </p:spPr>
        <p:txBody>
          <a:bodyPr wrap="none">
            <a:spAutoFit/>
          </a:bodyPr>
          <a:lstStyle/>
          <a:p>
            <a:r>
              <a:rPr lang="en-US" altLang="zh-TW" sz="2800" dirty="0"/>
              <a:t>align-items: stretch</a:t>
            </a:r>
            <a:endParaRPr lang="zh-TW" altLang="en-US" sz="2800" dirty="0"/>
          </a:p>
        </p:txBody>
      </p:sp>
      <p:pic>
        <p:nvPicPr>
          <p:cNvPr id="14" name="圖片 13"/>
          <p:cNvPicPr>
            <a:picLocks noChangeAspect="1"/>
          </p:cNvPicPr>
          <p:nvPr/>
        </p:nvPicPr>
        <p:blipFill>
          <a:blip r:embed="rId5"/>
          <a:stretch>
            <a:fillRect/>
          </a:stretch>
        </p:blipFill>
        <p:spPr>
          <a:xfrm>
            <a:off x="7152888" y="4433163"/>
            <a:ext cx="3343742" cy="1228896"/>
          </a:xfrm>
          <a:prstGeom prst="rect">
            <a:avLst/>
          </a:prstGeom>
        </p:spPr>
      </p:pic>
    </p:spTree>
    <p:extLst>
      <p:ext uri="{BB962C8B-B14F-4D97-AF65-F5344CB8AC3E}">
        <p14:creationId xmlns:p14="http://schemas.microsoft.com/office/powerpoint/2010/main" val="96540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CSS</a:t>
            </a:r>
            <a:r>
              <a:rPr lang="zh-TW" altLang="en-US" dirty="0"/>
              <a:t>媒體查詢</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9200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媒體查詢</a:t>
            </a:r>
            <a:r>
              <a:rPr lang="en-US" altLang="zh-TW" sz="4400" dirty="0"/>
              <a:t>Media</a:t>
            </a:r>
            <a:endParaRPr lang="zh-TW" altLang="en-US" sz="4400" dirty="0"/>
          </a:p>
        </p:txBody>
      </p:sp>
      <p:sp>
        <p:nvSpPr>
          <p:cNvPr id="3" name="內容版面配置區 2"/>
          <p:cNvSpPr>
            <a:spLocks noGrp="1"/>
          </p:cNvSpPr>
          <p:nvPr>
            <p:ph idx="1"/>
          </p:nvPr>
        </p:nvSpPr>
        <p:spPr/>
        <p:txBody>
          <a:bodyPr>
            <a:normAutofit fontScale="92500" lnSpcReduction="10000"/>
          </a:bodyPr>
          <a:lstStyle/>
          <a:p>
            <a:r>
              <a:rPr lang="en-US" altLang="zh-TW" dirty="0"/>
              <a:t>HTML</a:t>
            </a:r>
            <a:r>
              <a:rPr lang="zh-TW" altLang="en-US" dirty="0"/>
              <a:t>和</a:t>
            </a:r>
            <a:r>
              <a:rPr lang="en-US" altLang="zh-TW" dirty="0"/>
              <a:t>CSS</a:t>
            </a:r>
            <a:r>
              <a:rPr lang="zh-TW" altLang="en-US" dirty="0"/>
              <a:t>允許網頁設計人員針對不同的媒體類型或媒體的規格特徵去訂做不同的樣式</a:t>
            </a:r>
            <a:endParaRPr lang="en-US" altLang="zh-TW" dirty="0"/>
          </a:p>
          <a:p>
            <a:r>
              <a:rPr lang="zh-TW" altLang="en-US" dirty="0"/>
              <a:t>媒體類型</a:t>
            </a:r>
            <a:endParaRPr lang="en-US" altLang="zh-TW" dirty="0"/>
          </a:p>
          <a:p>
            <a:pPr lvl="1"/>
            <a:r>
              <a:rPr lang="en-US" altLang="zh-TW" dirty="0"/>
              <a:t>all: </a:t>
            </a:r>
            <a:r>
              <a:rPr lang="zh-TW" altLang="en-US" dirty="0"/>
              <a:t>全部裝置</a:t>
            </a:r>
            <a:r>
              <a:rPr lang="en-US" altLang="zh-TW" dirty="0"/>
              <a:t>(</a:t>
            </a:r>
            <a:r>
              <a:rPr lang="zh-TW" altLang="en-US" dirty="0"/>
              <a:t>預設</a:t>
            </a:r>
            <a:r>
              <a:rPr lang="en-US" altLang="zh-TW" dirty="0"/>
              <a:t>)</a:t>
            </a:r>
          </a:p>
          <a:p>
            <a:pPr lvl="1"/>
            <a:r>
              <a:rPr lang="en-US" altLang="zh-TW" dirty="0"/>
              <a:t>screen: </a:t>
            </a:r>
            <a:r>
              <a:rPr lang="zh-TW" altLang="en-US" dirty="0"/>
              <a:t>螢幕類型</a:t>
            </a:r>
            <a:endParaRPr lang="en-US" altLang="zh-TW" dirty="0"/>
          </a:p>
          <a:p>
            <a:pPr lvl="1"/>
            <a:r>
              <a:rPr lang="en-US" altLang="zh-TW" dirty="0"/>
              <a:t>print:</a:t>
            </a:r>
            <a:r>
              <a:rPr lang="zh-TW" altLang="en-US" dirty="0"/>
              <a:t> 列印裝置，包含預覽列印的功能</a:t>
            </a:r>
            <a:endParaRPr lang="en-US" altLang="zh-TW" dirty="0"/>
          </a:p>
          <a:p>
            <a:pPr lvl="1"/>
            <a:r>
              <a:rPr lang="en-US" altLang="zh-TW" dirty="0"/>
              <a:t>speech: </a:t>
            </a:r>
            <a:r>
              <a:rPr lang="zh-TW" altLang="en-US" dirty="0"/>
              <a:t>語音合成器</a:t>
            </a:r>
            <a:endParaRPr lang="en-US" altLang="zh-TW" dirty="0"/>
          </a:p>
          <a:p>
            <a:r>
              <a:rPr lang="zh-TW" altLang="en-US" dirty="0"/>
              <a:t>媒體查詢功能可以用來檢查許多事情，例如：</a:t>
            </a:r>
          </a:p>
          <a:p>
            <a:pPr lvl="1"/>
            <a:r>
              <a:rPr lang="zh-TW" altLang="en-US" dirty="0"/>
              <a:t>可視區域寬度與高度</a:t>
            </a:r>
          </a:p>
          <a:p>
            <a:pPr lvl="1"/>
            <a:r>
              <a:rPr lang="zh-TW" altLang="en-US" dirty="0"/>
              <a:t>裝置的寬度與高度</a:t>
            </a:r>
          </a:p>
          <a:p>
            <a:pPr lvl="1"/>
            <a:r>
              <a:rPr lang="zh-TW" altLang="en-US" dirty="0"/>
              <a:t>裝置方向</a:t>
            </a:r>
            <a:endParaRPr lang="en-US" altLang="zh-TW" dirty="0"/>
          </a:p>
          <a:p>
            <a:pPr lvl="1"/>
            <a:r>
              <a:rPr lang="zh-TW" altLang="en-US" dirty="0"/>
              <a:t>裝置解析度</a:t>
            </a:r>
            <a:endParaRPr lang="en-US" altLang="zh-TW" dirty="0"/>
          </a:p>
          <a:p>
            <a:pPr lvl="1"/>
            <a:endParaRPr lang="en-US" altLang="zh-TW" dirty="0"/>
          </a:p>
        </p:txBody>
      </p:sp>
    </p:spTree>
    <p:extLst>
      <p:ext uri="{BB962C8B-B14F-4D97-AF65-F5344CB8AC3E}">
        <p14:creationId xmlns:p14="http://schemas.microsoft.com/office/powerpoint/2010/main" val="181746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媒體查詢語法</a:t>
            </a:r>
          </a:p>
        </p:txBody>
      </p:sp>
      <p:sp>
        <p:nvSpPr>
          <p:cNvPr id="3" name="內容版面配置區 2"/>
          <p:cNvSpPr>
            <a:spLocks noGrp="1"/>
          </p:cNvSpPr>
          <p:nvPr>
            <p:ph idx="1"/>
          </p:nvPr>
        </p:nvSpPr>
        <p:spPr/>
        <p:txBody>
          <a:bodyPr/>
          <a:lstStyle/>
          <a:p>
            <a:r>
              <a:rPr lang="en-US" altLang="zh-TW" dirty="0"/>
              <a:t>media </a:t>
            </a:r>
            <a:r>
              <a:rPr lang="zh-TW" altLang="en-US" dirty="0"/>
              <a:t>媒體類型 </a:t>
            </a:r>
            <a:r>
              <a:rPr lang="en-US" altLang="zh-TW" dirty="0"/>
              <a:t>and</a:t>
            </a:r>
            <a:r>
              <a:rPr lang="zh-TW" altLang="en-US" dirty="0"/>
              <a:t> 表達式</a:t>
            </a:r>
            <a:endParaRPr lang="en-US" altLang="zh-TW" dirty="0"/>
          </a:p>
          <a:p>
            <a:pPr lvl="1"/>
            <a:r>
              <a:rPr lang="en-US" altLang="zh-TW" dirty="0"/>
              <a:t>@media </a:t>
            </a:r>
            <a:r>
              <a:rPr lang="en-US" altLang="zh-TW" dirty="0" err="1">
                <a:solidFill>
                  <a:srgbClr val="C00000"/>
                </a:solidFill>
              </a:rPr>
              <a:t>not|onlymediatype</a:t>
            </a:r>
            <a:r>
              <a:rPr lang="en-US" altLang="zh-TW" dirty="0"/>
              <a:t> and </a:t>
            </a:r>
            <a:r>
              <a:rPr lang="en-US" altLang="zh-TW" dirty="0">
                <a:solidFill>
                  <a:schemeClr val="accent4">
                    <a:lumMod val="50000"/>
                  </a:schemeClr>
                </a:solidFill>
              </a:rPr>
              <a:t>(media feature) </a:t>
            </a:r>
            <a:r>
              <a:rPr lang="en-US" altLang="zh-TW" dirty="0"/>
              <a:t>{CSS-Code;}</a:t>
            </a:r>
          </a:p>
          <a:p>
            <a:r>
              <a:rPr lang="zh-TW" altLang="en-US" dirty="0"/>
              <a:t>在</a:t>
            </a:r>
            <a:r>
              <a:rPr lang="en-US" altLang="zh-TW" dirty="0"/>
              <a:t>link</a:t>
            </a:r>
            <a:r>
              <a:rPr lang="zh-TW" altLang="en-US" dirty="0"/>
              <a:t>元素裡面的</a:t>
            </a:r>
            <a:r>
              <a:rPr lang="en-US" altLang="zh-TW" dirty="0"/>
              <a:t>media</a:t>
            </a:r>
            <a:r>
              <a:rPr lang="zh-TW" altLang="en-US" dirty="0"/>
              <a:t>屬性 </a:t>
            </a:r>
            <a:endParaRPr lang="en-US" altLang="zh-TW" dirty="0"/>
          </a:p>
          <a:p>
            <a:pPr lvl="1"/>
            <a:r>
              <a:rPr lang="en-US" altLang="zh-TW" dirty="0"/>
              <a:t>&lt;link </a:t>
            </a:r>
            <a:r>
              <a:rPr lang="en-US" altLang="zh-TW" dirty="0" err="1"/>
              <a:t>rel</a:t>
            </a:r>
            <a:r>
              <a:rPr lang="en-US" altLang="zh-TW" dirty="0"/>
              <a:t>="stylesheet" media=" </a:t>
            </a:r>
            <a:r>
              <a:rPr lang="en-US" altLang="zh-TW" dirty="0" err="1">
                <a:solidFill>
                  <a:srgbClr val="C00000"/>
                </a:solidFill>
              </a:rPr>
              <a:t>mediatype</a:t>
            </a:r>
            <a:r>
              <a:rPr lang="en-US" altLang="zh-TW" dirty="0"/>
              <a:t> </a:t>
            </a:r>
            <a:r>
              <a:rPr lang="en-US" altLang="zh-TW" dirty="0" err="1"/>
              <a:t>and|not|only</a:t>
            </a:r>
            <a:r>
              <a:rPr lang="en-US" altLang="zh-TW" dirty="0"/>
              <a:t> </a:t>
            </a:r>
            <a:r>
              <a:rPr lang="en-US" altLang="zh-TW" dirty="0">
                <a:solidFill>
                  <a:schemeClr val="accent4">
                    <a:lumMod val="50000"/>
                  </a:schemeClr>
                </a:solidFill>
              </a:rPr>
              <a:t>(media feature )" </a:t>
            </a:r>
            <a:r>
              <a:rPr lang="en-US" altLang="zh-TW" dirty="0" err="1"/>
              <a:t>href</a:t>
            </a:r>
            <a:r>
              <a:rPr lang="en-US" altLang="zh-TW" dirty="0"/>
              <a:t>=" print.css "&gt;</a:t>
            </a:r>
          </a:p>
          <a:p>
            <a:pPr lvl="1"/>
            <a:endParaRPr lang="zh-TW" altLang="en-US" dirty="0"/>
          </a:p>
        </p:txBody>
      </p:sp>
    </p:spTree>
    <p:extLst>
      <p:ext uri="{BB962C8B-B14F-4D97-AF65-F5344CB8AC3E}">
        <p14:creationId xmlns:p14="http://schemas.microsoft.com/office/powerpoint/2010/main" val="188897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常見媒體特徵</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441661656"/>
              </p:ext>
            </p:extLst>
          </p:nvPr>
        </p:nvGraphicFramePr>
        <p:xfrm>
          <a:off x="1760904" y="1512276"/>
          <a:ext cx="9792189" cy="4617720"/>
        </p:xfrm>
        <a:graphic>
          <a:graphicData uri="http://schemas.openxmlformats.org/drawingml/2006/table">
            <a:tbl>
              <a:tblPr firstRow="1" bandRow="1">
                <a:tableStyleId>{5C22544A-7EE6-4342-B048-85BDC9FD1C3A}</a:tableStyleId>
              </a:tblPr>
              <a:tblGrid>
                <a:gridCol w="3602404">
                  <a:extLst>
                    <a:ext uri="{9D8B030D-6E8A-4147-A177-3AD203B41FA5}">
                      <a16:colId xmlns:a16="http://schemas.microsoft.com/office/drawing/2014/main" val="1943501375"/>
                    </a:ext>
                  </a:extLst>
                </a:gridCol>
                <a:gridCol w="4923692">
                  <a:extLst>
                    <a:ext uri="{9D8B030D-6E8A-4147-A177-3AD203B41FA5}">
                      <a16:colId xmlns:a16="http://schemas.microsoft.com/office/drawing/2014/main" val="10312835"/>
                    </a:ext>
                  </a:extLst>
                </a:gridCol>
                <a:gridCol w="1266093">
                  <a:extLst>
                    <a:ext uri="{9D8B030D-6E8A-4147-A177-3AD203B41FA5}">
                      <a16:colId xmlns:a16="http://schemas.microsoft.com/office/drawing/2014/main" val="2904698056"/>
                    </a:ext>
                  </a:extLst>
                </a:gridCol>
              </a:tblGrid>
              <a:tr h="370840">
                <a:tc>
                  <a:txBody>
                    <a:bodyPr/>
                    <a:lstStyle/>
                    <a:p>
                      <a:r>
                        <a:rPr lang="zh-TW" altLang="en-US" dirty="0"/>
                        <a:t>特徵與設定值</a:t>
                      </a:r>
                    </a:p>
                  </a:txBody>
                  <a:tcPr/>
                </a:tc>
                <a:tc>
                  <a:txBody>
                    <a:bodyPr/>
                    <a:lstStyle/>
                    <a:p>
                      <a:r>
                        <a:rPr lang="zh-TW" altLang="en-US" dirty="0"/>
                        <a:t>說明</a:t>
                      </a:r>
                    </a:p>
                  </a:txBody>
                  <a:tcPr/>
                </a:tc>
                <a:tc>
                  <a:txBody>
                    <a:bodyPr/>
                    <a:lstStyle/>
                    <a:p>
                      <a:r>
                        <a:rPr lang="en-US" altLang="zh-TW" dirty="0"/>
                        <a:t>min/max prefixes</a:t>
                      </a:r>
                      <a:endParaRPr lang="zh-TW" altLang="en-US" dirty="0"/>
                    </a:p>
                  </a:txBody>
                  <a:tcPr/>
                </a:tc>
                <a:extLst>
                  <a:ext uri="{0D108BD9-81ED-4DB2-BD59-A6C34878D82A}">
                    <a16:rowId xmlns:a16="http://schemas.microsoft.com/office/drawing/2014/main" val="4074450826"/>
                  </a:ext>
                </a:extLst>
              </a:tr>
              <a:tr h="370840">
                <a:tc>
                  <a:txBody>
                    <a:bodyPr/>
                    <a:lstStyle/>
                    <a:p>
                      <a:r>
                        <a:rPr lang="en-US" altLang="zh-TW" dirty="0">
                          <a:solidFill>
                            <a:srgbClr val="C00000"/>
                          </a:solidFill>
                        </a:rPr>
                        <a:t>width:</a:t>
                      </a:r>
                      <a:r>
                        <a:rPr lang="zh-TW" altLang="en-US" dirty="0">
                          <a:solidFill>
                            <a:srgbClr val="C00000"/>
                          </a:solidFill>
                        </a:rPr>
                        <a:t>長度</a:t>
                      </a:r>
                    </a:p>
                  </a:txBody>
                  <a:tcPr/>
                </a:tc>
                <a:tc>
                  <a:txBody>
                    <a:bodyPr/>
                    <a:lstStyle/>
                    <a:p>
                      <a:r>
                        <a:rPr lang="zh-TW" altLang="en-US" dirty="0">
                          <a:solidFill>
                            <a:srgbClr val="C00000"/>
                          </a:solidFill>
                        </a:rPr>
                        <a:t>可視區域的寬度</a:t>
                      </a:r>
                    </a:p>
                  </a:txBody>
                  <a:tcPr/>
                </a:tc>
                <a:tc>
                  <a:txBody>
                    <a:bodyPr/>
                    <a:lstStyle/>
                    <a:p>
                      <a:r>
                        <a:rPr lang="en-US" altLang="zh-TW" dirty="0">
                          <a:solidFill>
                            <a:srgbClr val="C00000"/>
                          </a:solidFill>
                        </a:rPr>
                        <a:t>yes</a:t>
                      </a:r>
                      <a:endParaRPr lang="zh-TW" altLang="en-US" dirty="0">
                        <a:solidFill>
                          <a:srgbClr val="C00000"/>
                        </a:solidFill>
                      </a:endParaRPr>
                    </a:p>
                  </a:txBody>
                  <a:tcPr/>
                </a:tc>
                <a:extLst>
                  <a:ext uri="{0D108BD9-81ED-4DB2-BD59-A6C34878D82A}">
                    <a16:rowId xmlns:a16="http://schemas.microsoft.com/office/drawing/2014/main" val="3179061717"/>
                  </a:ext>
                </a:extLst>
              </a:tr>
              <a:tr h="370840">
                <a:tc>
                  <a:txBody>
                    <a:bodyPr/>
                    <a:lstStyle/>
                    <a:p>
                      <a:r>
                        <a:rPr lang="en-US" altLang="zh-TW" dirty="0">
                          <a:solidFill>
                            <a:srgbClr val="C00000"/>
                          </a:solidFill>
                        </a:rPr>
                        <a:t>height:</a:t>
                      </a:r>
                      <a:r>
                        <a:rPr lang="zh-TW" altLang="en-US" dirty="0">
                          <a:solidFill>
                            <a:srgbClr val="C00000"/>
                          </a:solidFill>
                        </a:rPr>
                        <a:t>長度</a:t>
                      </a:r>
                    </a:p>
                  </a:txBody>
                  <a:tcPr/>
                </a:tc>
                <a:tc>
                  <a:txBody>
                    <a:bodyPr/>
                    <a:lstStyle/>
                    <a:p>
                      <a:r>
                        <a:rPr lang="zh-TW" altLang="en-US" dirty="0">
                          <a:solidFill>
                            <a:srgbClr val="C00000"/>
                          </a:solidFill>
                        </a:rPr>
                        <a:t>可視區域的高度</a:t>
                      </a:r>
                    </a:p>
                  </a:txBody>
                  <a:tcPr/>
                </a:tc>
                <a:tc>
                  <a:txBody>
                    <a:bodyPr/>
                    <a:lstStyle/>
                    <a:p>
                      <a:r>
                        <a:rPr lang="en-US" altLang="zh-TW" dirty="0">
                          <a:solidFill>
                            <a:srgbClr val="C00000"/>
                          </a:solidFill>
                        </a:rPr>
                        <a:t>yes</a:t>
                      </a:r>
                      <a:endParaRPr lang="zh-TW" altLang="en-US" dirty="0">
                        <a:solidFill>
                          <a:srgbClr val="C00000"/>
                        </a:solidFill>
                      </a:endParaRPr>
                    </a:p>
                  </a:txBody>
                  <a:tcPr/>
                </a:tc>
                <a:extLst>
                  <a:ext uri="{0D108BD9-81ED-4DB2-BD59-A6C34878D82A}">
                    <a16:rowId xmlns:a16="http://schemas.microsoft.com/office/drawing/2014/main" val="2164290075"/>
                  </a:ext>
                </a:extLst>
              </a:tr>
              <a:tr h="370840">
                <a:tc>
                  <a:txBody>
                    <a:bodyPr/>
                    <a:lstStyle/>
                    <a:p>
                      <a:r>
                        <a:rPr lang="en-US" altLang="zh-TW" dirty="0">
                          <a:solidFill>
                            <a:srgbClr val="C00000"/>
                          </a:solidFill>
                        </a:rPr>
                        <a:t>device-width</a:t>
                      </a:r>
                      <a:endParaRPr lang="zh-TW" altLang="en-US" dirty="0">
                        <a:solidFill>
                          <a:srgbClr val="C00000"/>
                        </a:solidFill>
                      </a:endParaRPr>
                    </a:p>
                  </a:txBody>
                  <a:tcPr/>
                </a:tc>
                <a:tc>
                  <a:txBody>
                    <a:bodyPr/>
                    <a:lstStyle/>
                    <a:p>
                      <a:r>
                        <a:rPr lang="zh-TW" altLang="en-US" dirty="0">
                          <a:solidFill>
                            <a:srgbClr val="C00000"/>
                          </a:solidFill>
                        </a:rPr>
                        <a:t>裝置螢幕的寬度</a:t>
                      </a:r>
                    </a:p>
                  </a:txBody>
                  <a:tcPr/>
                </a:tc>
                <a:tc>
                  <a:txBody>
                    <a:bodyPr/>
                    <a:lstStyle/>
                    <a:p>
                      <a:r>
                        <a:rPr lang="en-US" altLang="zh-TW" dirty="0">
                          <a:solidFill>
                            <a:srgbClr val="C00000"/>
                          </a:solidFill>
                        </a:rPr>
                        <a:t>yes</a:t>
                      </a:r>
                      <a:endParaRPr lang="zh-TW" altLang="en-US" dirty="0">
                        <a:solidFill>
                          <a:srgbClr val="C00000"/>
                        </a:solidFill>
                      </a:endParaRPr>
                    </a:p>
                  </a:txBody>
                  <a:tcPr/>
                </a:tc>
                <a:extLst>
                  <a:ext uri="{0D108BD9-81ED-4DB2-BD59-A6C34878D82A}">
                    <a16:rowId xmlns:a16="http://schemas.microsoft.com/office/drawing/2014/main" val="1760967722"/>
                  </a:ext>
                </a:extLst>
              </a:tr>
              <a:tr h="370840">
                <a:tc>
                  <a:txBody>
                    <a:bodyPr/>
                    <a:lstStyle/>
                    <a:p>
                      <a:r>
                        <a:rPr lang="en-US" altLang="zh-TW" dirty="0">
                          <a:solidFill>
                            <a:srgbClr val="C00000"/>
                          </a:solidFill>
                        </a:rPr>
                        <a:t>device-height</a:t>
                      </a:r>
                      <a:endParaRPr lang="zh-TW" altLang="en-US" dirty="0">
                        <a:solidFill>
                          <a:srgbClr val="C00000"/>
                        </a:solidFill>
                      </a:endParaRPr>
                    </a:p>
                  </a:txBody>
                  <a:tcPr/>
                </a:tc>
                <a:tc>
                  <a:txBody>
                    <a:bodyPr/>
                    <a:lstStyle/>
                    <a:p>
                      <a:r>
                        <a:rPr lang="zh-TW" altLang="en-US" dirty="0">
                          <a:solidFill>
                            <a:srgbClr val="C00000"/>
                          </a:solidFill>
                        </a:rPr>
                        <a:t>裝置螢幕的高度</a:t>
                      </a:r>
                    </a:p>
                  </a:txBody>
                  <a:tcPr/>
                </a:tc>
                <a:tc>
                  <a:txBody>
                    <a:bodyPr/>
                    <a:lstStyle/>
                    <a:p>
                      <a:r>
                        <a:rPr lang="en-US" altLang="zh-TW" dirty="0">
                          <a:solidFill>
                            <a:srgbClr val="C00000"/>
                          </a:solidFill>
                        </a:rPr>
                        <a:t>yes</a:t>
                      </a:r>
                      <a:endParaRPr lang="zh-TW" altLang="en-US" dirty="0">
                        <a:solidFill>
                          <a:srgbClr val="C00000"/>
                        </a:solidFill>
                      </a:endParaRPr>
                    </a:p>
                  </a:txBody>
                  <a:tcPr/>
                </a:tc>
                <a:extLst>
                  <a:ext uri="{0D108BD9-81ED-4DB2-BD59-A6C34878D82A}">
                    <a16:rowId xmlns:a16="http://schemas.microsoft.com/office/drawing/2014/main" val="4089649280"/>
                  </a:ext>
                </a:extLst>
              </a:tr>
              <a:tr h="370840">
                <a:tc>
                  <a:txBody>
                    <a:bodyPr/>
                    <a:lstStyle/>
                    <a:p>
                      <a:r>
                        <a:rPr lang="en-US" altLang="zh-TW" dirty="0"/>
                        <a:t>orientation: landscape | portrait </a:t>
                      </a:r>
                      <a:endParaRPr lang="zh-TW" altLang="en-US" dirty="0"/>
                    </a:p>
                  </a:txBody>
                  <a:tcPr/>
                </a:tc>
                <a:tc>
                  <a:txBody>
                    <a:bodyPr/>
                    <a:lstStyle/>
                    <a:p>
                      <a:r>
                        <a:rPr lang="zh-TW" altLang="en-US" dirty="0"/>
                        <a:t>裝置的方向</a:t>
                      </a:r>
                      <a:r>
                        <a:rPr lang="en-US" altLang="zh-TW" dirty="0"/>
                        <a:t>(</a:t>
                      </a:r>
                      <a:r>
                        <a:rPr lang="zh-TW" altLang="en-US" dirty="0"/>
                        <a:t>直向 </a:t>
                      </a:r>
                      <a:r>
                        <a:rPr lang="en-US" altLang="zh-TW" dirty="0"/>
                        <a:t>|</a:t>
                      </a:r>
                      <a:r>
                        <a:rPr lang="en-US" altLang="zh-TW" baseline="0" dirty="0"/>
                        <a:t> </a:t>
                      </a:r>
                      <a:r>
                        <a:rPr lang="zh-TW" altLang="en-US" baseline="0" dirty="0"/>
                        <a:t>橫向</a:t>
                      </a:r>
                      <a:r>
                        <a:rPr lang="en-US" altLang="zh-TW" dirty="0"/>
                        <a:t>)</a:t>
                      </a:r>
                      <a:endParaRPr lang="zh-TW" altLang="en-US" dirty="0"/>
                    </a:p>
                  </a:txBody>
                  <a:tcPr/>
                </a:tc>
                <a:tc>
                  <a:txBody>
                    <a:bodyPr/>
                    <a:lstStyle/>
                    <a:p>
                      <a:r>
                        <a:rPr lang="en-US" altLang="zh-TW" dirty="0"/>
                        <a:t>no</a:t>
                      </a:r>
                      <a:endParaRPr lang="zh-TW" altLang="en-US" dirty="0"/>
                    </a:p>
                  </a:txBody>
                  <a:tcPr/>
                </a:tc>
                <a:extLst>
                  <a:ext uri="{0D108BD9-81ED-4DB2-BD59-A6C34878D82A}">
                    <a16:rowId xmlns:a16="http://schemas.microsoft.com/office/drawing/2014/main" val="320301838"/>
                  </a:ext>
                </a:extLst>
              </a:tr>
              <a:tr h="370840">
                <a:tc>
                  <a:txBody>
                    <a:bodyPr/>
                    <a:lstStyle/>
                    <a:p>
                      <a:r>
                        <a:rPr lang="en-US" altLang="zh-TW" dirty="0"/>
                        <a:t>aspect-ratio: </a:t>
                      </a:r>
                      <a:r>
                        <a:rPr lang="zh-TW" altLang="en-US" dirty="0"/>
                        <a:t>比例</a:t>
                      </a:r>
                    </a:p>
                  </a:txBody>
                  <a:tcPr/>
                </a:tc>
                <a:tc>
                  <a:txBody>
                    <a:bodyPr/>
                    <a:lstStyle/>
                    <a:p>
                      <a:r>
                        <a:rPr lang="zh-TW" altLang="en-US" dirty="0"/>
                        <a:t>可視區域的寬高比</a:t>
                      </a:r>
                    </a:p>
                  </a:txBody>
                  <a:tcPr/>
                </a:tc>
                <a:tc>
                  <a:txBody>
                    <a:bodyPr/>
                    <a:lstStyle/>
                    <a:p>
                      <a:r>
                        <a:rPr lang="en-US" altLang="zh-TW" dirty="0"/>
                        <a:t>yes</a:t>
                      </a:r>
                      <a:endParaRPr lang="zh-TW" altLang="en-US" dirty="0"/>
                    </a:p>
                  </a:txBody>
                  <a:tcPr/>
                </a:tc>
                <a:extLst>
                  <a:ext uri="{0D108BD9-81ED-4DB2-BD59-A6C34878D82A}">
                    <a16:rowId xmlns:a16="http://schemas.microsoft.com/office/drawing/2014/main" val="669729008"/>
                  </a:ext>
                </a:extLst>
              </a:tr>
              <a:tr h="370840">
                <a:tc>
                  <a:txBody>
                    <a:bodyPr/>
                    <a:lstStyle/>
                    <a:p>
                      <a:r>
                        <a:rPr lang="en-US" altLang="zh-TW" sz="1800" b="0" i="0" kern="1200" dirty="0">
                          <a:solidFill>
                            <a:schemeClr val="dk1"/>
                          </a:solidFill>
                          <a:effectLst/>
                          <a:latin typeface="+mn-lt"/>
                          <a:ea typeface="+mn-ea"/>
                          <a:cs typeface="+mn-cs"/>
                        </a:rPr>
                        <a:t>device-aspect-ratio:</a:t>
                      </a:r>
                      <a:r>
                        <a:rPr lang="zh-TW" altLang="en-US" sz="1800" b="0" i="0" kern="1200" dirty="0">
                          <a:solidFill>
                            <a:schemeClr val="dk1"/>
                          </a:solidFill>
                          <a:effectLst/>
                          <a:latin typeface="+mn-lt"/>
                          <a:ea typeface="+mn-ea"/>
                          <a:cs typeface="+mn-cs"/>
                        </a:rPr>
                        <a:t> 比例</a:t>
                      </a:r>
                      <a:endParaRPr lang="zh-TW" altLang="en-US" dirty="0"/>
                    </a:p>
                  </a:txBody>
                  <a:tcPr/>
                </a:tc>
                <a:tc>
                  <a:txBody>
                    <a:bodyPr/>
                    <a:lstStyle/>
                    <a:p>
                      <a:r>
                        <a:rPr lang="zh-TW" altLang="en-US" dirty="0"/>
                        <a:t>裝置螢幕的寬高比</a:t>
                      </a:r>
                    </a:p>
                  </a:txBody>
                  <a:tcPr/>
                </a:tc>
                <a:tc>
                  <a:txBody>
                    <a:bodyPr/>
                    <a:lstStyle/>
                    <a:p>
                      <a:r>
                        <a:rPr lang="en-US" altLang="zh-TW" dirty="0"/>
                        <a:t>yes</a:t>
                      </a:r>
                      <a:endParaRPr lang="zh-TW" altLang="en-US" dirty="0"/>
                    </a:p>
                  </a:txBody>
                  <a:tcPr/>
                </a:tc>
                <a:extLst>
                  <a:ext uri="{0D108BD9-81ED-4DB2-BD59-A6C34878D82A}">
                    <a16:rowId xmlns:a16="http://schemas.microsoft.com/office/drawing/2014/main" val="464748087"/>
                  </a:ext>
                </a:extLst>
              </a:tr>
              <a:tr h="370840">
                <a:tc>
                  <a:txBody>
                    <a:bodyPr/>
                    <a:lstStyle/>
                    <a:p>
                      <a:r>
                        <a:rPr lang="en-US" altLang="zh-TW" dirty="0"/>
                        <a:t>resolution:</a:t>
                      </a:r>
                      <a:r>
                        <a:rPr lang="zh-TW" altLang="en-US" dirty="0"/>
                        <a:t> 解析度</a:t>
                      </a:r>
                    </a:p>
                  </a:txBody>
                  <a:tcPr/>
                </a:tc>
                <a:tc>
                  <a:txBody>
                    <a:bodyPr/>
                    <a:lstStyle/>
                    <a:p>
                      <a:r>
                        <a:rPr lang="zh-TW" altLang="en-US" dirty="0"/>
                        <a:t>裝置螢幕的解析度</a:t>
                      </a:r>
                      <a:r>
                        <a:rPr lang="zh-TW" altLang="en-US" dirty="0">
                          <a:latin typeface="Microsoft JhengHei UI" panose="020B0604030504040204" pitchFamily="34" charset="-120"/>
                          <a:ea typeface="Microsoft JhengHei UI" panose="020B0604030504040204" pitchFamily="34" charset="-120"/>
                        </a:rPr>
                        <a:t>，以</a:t>
                      </a:r>
                      <a:r>
                        <a:rPr lang="en-US" altLang="zh-TW" dirty="0">
                          <a:latin typeface="Microsoft JhengHei UI" panose="020B0604030504040204" pitchFamily="34" charset="-120"/>
                          <a:ea typeface="Microsoft JhengHei UI" panose="020B0604030504040204" pitchFamily="34" charset="-120"/>
                        </a:rPr>
                        <a:t>dpi</a:t>
                      </a:r>
                      <a:r>
                        <a:rPr lang="zh-TW" altLang="en-US" dirty="0">
                          <a:latin typeface="Microsoft JhengHei UI" panose="020B0604030504040204" pitchFamily="34" charset="-120"/>
                          <a:ea typeface="Microsoft JhengHei UI" panose="020B0604030504040204" pitchFamily="34" charset="-120"/>
                        </a:rPr>
                        <a:t>或</a:t>
                      </a:r>
                      <a:r>
                        <a:rPr lang="en-US" altLang="zh-TW" dirty="0" err="1">
                          <a:latin typeface="Microsoft JhengHei UI" panose="020B0604030504040204" pitchFamily="34" charset="-120"/>
                          <a:ea typeface="Microsoft JhengHei UI" panose="020B0604030504040204" pitchFamily="34" charset="-120"/>
                        </a:rPr>
                        <a:t>dpcm</a:t>
                      </a:r>
                      <a:r>
                        <a:rPr lang="zh-TW" altLang="en-US" dirty="0">
                          <a:latin typeface="Microsoft JhengHei UI" panose="020B0604030504040204" pitchFamily="34" charset="-120"/>
                          <a:ea typeface="Microsoft JhengHei UI" panose="020B0604030504040204" pitchFamily="34" charset="-120"/>
                        </a:rPr>
                        <a:t>為單位</a:t>
                      </a:r>
                      <a:endParaRPr lang="zh-TW" altLang="en-US" dirty="0"/>
                    </a:p>
                  </a:txBody>
                  <a:tcPr/>
                </a:tc>
                <a:tc>
                  <a:txBody>
                    <a:bodyPr/>
                    <a:lstStyle/>
                    <a:p>
                      <a:r>
                        <a:rPr lang="en-US" altLang="zh-TW" dirty="0"/>
                        <a:t>yes</a:t>
                      </a:r>
                      <a:endParaRPr lang="zh-TW" altLang="en-US" dirty="0"/>
                    </a:p>
                  </a:txBody>
                  <a:tcPr/>
                </a:tc>
                <a:extLst>
                  <a:ext uri="{0D108BD9-81ED-4DB2-BD59-A6C34878D82A}">
                    <a16:rowId xmlns:a16="http://schemas.microsoft.com/office/drawing/2014/main" val="4118860341"/>
                  </a:ext>
                </a:extLst>
              </a:tr>
              <a:tr h="370840">
                <a:tc>
                  <a:txBody>
                    <a:bodyPr/>
                    <a:lstStyle/>
                    <a:p>
                      <a:r>
                        <a:rPr lang="en-US" altLang="zh-TW"/>
                        <a:t>color:</a:t>
                      </a:r>
                      <a:r>
                        <a:rPr lang="zh-TW" altLang="en-US"/>
                        <a:t> 正整數或</a:t>
                      </a:r>
                      <a:r>
                        <a:rPr lang="en-US" altLang="zh-TW"/>
                        <a:t>0</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裝置螢幕的色彩位元數目</a:t>
                      </a:r>
                      <a:r>
                        <a:rPr lang="zh-TW" altLang="en-US" dirty="0">
                          <a:latin typeface="Microsoft JhengHei UI" panose="020B0604030504040204" pitchFamily="34" charset="-120"/>
                          <a:ea typeface="Microsoft JhengHei UI" panose="020B0604030504040204" pitchFamily="34" charset="-120"/>
                        </a:rPr>
                        <a:t>，</a:t>
                      </a:r>
                      <a:r>
                        <a:rPr lang="en-US" altLang="zh-TW" dirty="0">
                          <a:latin typeface="Microsoft JhengHei UI" panose="020B0604030504040204" pitchFamily="34" charset="-120"/>
                          <a:ea typeface="Microsoft JhengHei UI" panose="020B0604030504040204" pitchFamily="34" charset="-120"/>
                        </a:rPr>
                        <a:t>0</a:t>
                      </a:r>
                      <a:r>
                        <a:rPr lang="zh-TW" altLang="en-US" dirty="0">
                          <a:latin typeface="Microsoft JhengHei UI" panose="020B0604030504040204" pitchFamily="34" charset="-120"/>
                          <a:ea typeface="Microsoft JhengHei UI" panose="020B0604030504040204" pitchFamily="34" charset="-120"/>
                        </a:rPr>
                        <a:t>表示非彩色裝置</a:t>
                      </a:r>
                      <a:endParaRPr lang="zh-TW" altLang="en-US" dirty="0"/>
                    </a:p>
                  </a:txBody>
                  <a:tcPr/>
                </a:tc>
                <a:tc>
                  <a:txBody>
                    <a:bodyPr/>
                    <a:lstStyle/>
                    <a:p>
                      <a:r>
                        <a:rPr lang="en-US" altLang="zh-TW" dirty="0"/>
                        <a:t>yes</a:t>
                      </a:r>
                      <a:endParaRPr lang="zh-TW" altLang="en-US" dirty="0"/>
                    </a:p>
                  </a:txBody>
                  <a:tcPr/>
                </a:tc>
                <a:extLst>
                  <a:ext uri="{0D108BD9-81ED-4DB2-BD59-A6C34878D82A}">
                    <a16:rowId xmlns:a16="http://schemas.microsoft.com/office/drawing/2014/main" val="1044024038"/>
                  </a:ext>
                </a:extLst>
              </a:tr>
              <a:tr h="370840">
                <a:tc>
                  <a:txBody>
                    <a:bodyPr/>
                    <a:lstStyle/>
                    <a:p>
                      <a:r>
                        <a:rPr lang="en-US" altLang="zh-TW" dirty="0"/>
                        <a:t>color-index: </a:t>
                      </a:r>
                      <a:r>
                        <a:rPr lang="zh-TW" altLang="en-US" dirty="0"/>
                        <a:t>正整數或</a:t>
                      </a:r>
                      <a:r>
                        <a:rPr lang="en-US" altLang="zh-TW" dirty="0"/>
                        <a:t>0</a:t>
                      </a:r>
                      <a:endParaRPr lang="zh-TW" altLang="en-US" dirty="0"/>
                    </a:p>
                  </a:txBody>
                  <a:tcPr/>
                </a:tc>
                <a:tc>
                  <a:txBody>
                    <a:bodyPr/>
                    <a:lstStyle/>
                    <a:p>
                      <a:r>
                        <a:rPr lang="zh-TW" altLang="en-US" dirty="0"/>
                        <a:t>裝置螢幕的色彩索引位元數目</a:t>
                      </a:r>
                      <a:r>
                        <a:rPr lang="zh-TW" altLang="en-US" dirty="0">
                          <a:latin typeface="Microsoft JhengHei UI" panose="020B0604030504040204" pitchFamily="34" charset="-120"/>
                          <a:ea typeface="Microsoft JhengHei UI" panose="020B0604030504040204" pitchFamily="34" charset="-120"/>
                        </a:rPr>
                        <a:t>，</a:t>
                      </a:r>
                      <a:r>
                        <a:rPr lang="en-US" altLang="zh-TW" dirty="0">
                          <a:latin typeface="Microsoft JhengHei UI" panose="020B0604030504040204" pitchFamily="34" charset="-120"/>
                          <a:ea typeface="Microsoft JhengHei UI" panose="020B0604030504040204" pitchFamily="34" charset="-120"/>
                        </a:rPr>
                        <a:t>0</a:t>
                      </a:r>
                      <a:r>
                        <a:rPr lang="zh-TW" altLang="en-US" dirty="0">
                          <a:latin typeface="Microsoft JhengHei UI" panose="020B0604030504040204" pitchFamily="34" charset="-120"/>
                          <a:ea typeface="Microsoft JhengHei UI" panose="020B0604030504040204" pitchFamily="34" charset="-120"/>
                        </a:rPr>
                        <a:t>表示非彩色裝置</a:t>
                      </a:r>
                      <a:endParaRPr lang="zh-TW" altLang="en-US" dirty="0"/>
                    </a:p>
                  </a:txBody>
                  <a:tcPr/>
                </a:tc>
                <a:tc>
                  <a:txBody>
                    <a:bodyPr/>
                    <a:lstStyle/>
                    <a:p>
                      <a:r>
                        <a:rPr lang="en-US" altLang="zh-TW" dirty="0"/>
                        <a:t>yes</a:t>
                      </a:r>
                      <a:endParaRPr lang="zh-TW" altLang="en-US" dirty="0"/>
                    </a:p>
                  </a:txBody>
                  <a:tcPr/>
                </a:tc>
                <a:extLst>
                  <a:ext uri="{0D108BD9-81ED-4DB2-BD59-A6C34878D82A}">
                    <a16:rowId xmlns:a16="http://schemas.microsoft.com/office/drawing/2014/main" val="2372687661"/>
                  </a:ext>
                </a:extLst>
              </a:tr>
            </a:tbl>
          </a:graphicData>
        </a:graphic>
      </p:graphicFrame>
    </p:spTree>
    <p:extLst>
      <p:ext uri="{BB962C8B-B14F-4D97-AF65-F5344CB8AC3E}">
        <p14:creationId xmlns:p14="http://schemas.microsoft.com/office/powerpoint/2010/main" val="254668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媒體查詢</a:t>
            </a:r>
            <a:r>
              <a:rPr lang="en-US" altLang="zh-TW" sz="4400" dirty="0"/>
              <a:t>Example</a:t>
            </a:r>
            <a:endParaRPr lang="zh-TW" altLang="en-US" sz="4400" dirty="0"/>
          </a:p>
        </p:txBody>
      </p:sp>
      <p:sp>
        <p:nvSpPr>
          <p:cNvPr id="4" name="矩形 3"/>
          <p:cNvSpPr/>
          <p:nvPr/>
        </p:nvSpPr>
        <p:spPr>
          <a:xfrm>
            <a:off x="2059845" y="1417638"/>
            <a:ext cx="7661033" cy="2308324"/>
          </a:xfrm>
          <a:prstGeom prst="rect">
            <a:avLst/>
          </a:prstGeom>
        </p:spPr>
        <p:txBody>
          <a:bodyPr wrap="square">
            <a:spAutoFit/>
          </a:bodyPr>
          <a:lstStyle/>
          <a:p>
            <a:r>
              <a:rPr lang="en-US" altLang="zh-TW" sz="2400" dirty="0"/>
              <a:t>1. </a:t>
            </a:r>
            <a:r>
              <a:rPr lang="zh-TW" altLang="en-US" sz="2400" dirty="0"/>
              <a:t>如果媒體類型為</a:t>
            </a:r>
            <a:r>
              <a:rPr lang="en-US" altLang="zh-TW" sz="2400" dirty="0"/>
              <a:t>screen</a:t>
            </a:r>
            <a:r>
              <a:rPr lang="zh-TW" altLang="en-US" sz="2400" dirty="0"/>
              <a:t>且可視區域寬度大於</a:t>
            </a:r>
            <a:r>
              <a:rPr lang="en-US" altLang="zh-TW" sz="2400" dirty="0"/>
              <a:t>480px</a:t>
            </a:r>
          </a:p>
          <a:p>
            <a:r>
              <a:rPr lang="en-US" altLang="zh-TW" sz="2400" dirty="0"/>
              <a:t>@media screen and (min-width: 480px) {</a:t>
            </a:r>
          </a:p>
          <a:p>
            <a:r>
              <a:rPr lang="en-US" altLang="zh-TW" sz="2400" dirty="0"/>
              <a:t>    body {</a:t>
            </a:r>
          </a:p>
          <a:p>
            <a:r>
              <a:rPr lang="en-US" altLang="zh-TW" sz="2400" dirty="0"/>
              <a:t>        background-color: </a:t>
            </a:r>
            <a:r>
              <a:rPr lang="en-US" altLang="zh-TW" sz="2400" dirty="0" err="1"/>
              <a:t>lightgreen</a:t>
            </a:r>
            <a:r>
              <a:rPr lang="en-US" altLang="zh-TW" sz="2400" dirty="0"/>
              <a:t>;</a:t>
            </a:r>
          </a:p>
          <a:p>
            <a:r>
              <a:rPr lang="en-US" altLang="zh-TW" sz="2400" dirty="0"/>
              <a:t>    }</a:t>
            </a:r>
          </a:p>
          <a:p>
            <a:r>
              <a:rPr lang="en-US" altLang="zh-TW" sz="2400" dirty="0"/>
              <a:t>}</a:t>
            </a:r>
            <a:endParaRPr lang="zh-TW" altLang="en-US" sz="2400" dirty="0"/>
          </a:p>
        </p:txBody>
      </p:sp>
      <p:sp>
        <p:nvSpPr>
          <p:cNvPr id="5" name="矩形 4"/>
          <p:cNvSpPr/>
          <p:nvPr/>
        </p:nvSpPr>
        <p:spPr>
          <a:xfrm>
            <a:off x="2059845" y="4198561"/>
            <a:ext cx="8420586" cy="2308324"/>
          </a:xfrm>
          <a:prstGeom prst="rect">
            <a:avLst/>
          </a:prstGeom>
        </p:spPr>
        <p:txBody>
          <a:bodyPr wrap="square">
            <a:spAutoFit/>
          </a:bodyPr>
          <a:lstStyle/>
          <a:p>
            <a:r>
              <a:rPr lang="en-US" altLang="zh-TW" sz="2400" dirty="0"/>
              <a:t>2. </a:t>
            </a:r>
            <a:r>
              <a:rPr lang="zh-TW" altLang="en-US" sz="2400" dirty="0"/>
              <a:t>如果媒體類型只能是</a:t>
            </a:r>
            <a:r>
              <a:rPr lang="en-US" altLang="zh-TW" sz="2400" dirty="0"/>
              <a:t>screen</a:t>
            </a:r>
          </a:p>
          <a:p>
            <a:r>
              <a:rPr lang="en-US" altLang="zh-TW" sz="2400" dirty="0"/>
              <a:t>@media only screen and (max-width: 500px) {</a:t>
            </a:r>
          </a:p>
          <a:p>
            <a:r>
              <a:rPr lang="en-US" altLang="zh-TW" sz="2400" dirty="0"/>
              <a:t>    .</a:t>
            </a:r>
            <a:r>
              <a:rPr lang="en-US" altLang="zh-TW" sz="2400" dirty="0" err="1"/>
              <a:t>manu</a:t>
            </a:r>
            <a:r>
              <a:rPr lang="en-US" altLang="zh-TW" sz="2400" dirty="0"/>
              <a:t> {</a:t>
            </a:r>
          </a:p>
          <a:p>
            <a:r>
              <a:rPr lang="en-US" altLang="zh-TW" sz="2400" dirty="0"/>
              <a:t>        width:100%;</a:t>
            </a:r>
          </a:p>
          <a:p>
            <a:r>
              <a:rPr lang="en-US" altLang="zh-TW" sz="2400" dirty="0"/>
              <a:t>    }</a:t>
            </a:r>
          </a:p>
          <a:p>
            <a:r>
              <a:rPr lang="en-US" altLang="zh-TW" sz="2400" dirty="0"/>
              <a:t>}</a:t>
            </a:r>
            <a:endParaRPr lang="zh-TW" altLang="en-US" sz="2400" dirty="0"/>
          </a:p>
        </p:txBody>
      </p:sp>
    </p:spTree>
    <p:extLst>
      <p:ext uri="{BB962C8B-B14F-4D97-AF65-F5344CB8AC3E}">
        <p14:creationId xmlns:p14="http://schemas.microsoft.com/office/powerpoint/2010/main" val="78931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標籤</a:t>
            </a:r>
            <a:r>
              <a:rPr lang="en-US" altLang="zh-TW" sz="4400" dirty="0"/>
              <a:t>-style</a:t>
            </a:r>
            <a:endParaRPr lang="zh-TW" altLang="en-US" sz="4400" dirty="0"/>
          </a:p>
        </p:txBody>
      </p:sp>
      <p:sp>
        <p:nvSpPr>
          <p:cNvPr id="3" name="內容版面配置區 2"/>
          <p:cNvSpPr>
            <a:spLocks noGrp="1"/>
          </p:cNvSpPr>
          <p:nvPr>
            <p:ph idx="1"/>
          </p:nvPr>
        </p:nvSpPr>
        <p:spPr/>
        <p:txBody>
          <a:bodyPr/>
          <a:lstStyle/>
          <a:p>
            <a:r>
              <a:rPr lang="en-US" altLang="zh-TW" dirty="0"/>
              <a:t>&lt;style&gt; </a:t>
            </a:r>
            <a:r>
              <a:rPr lang="zh-TW" altLang="en-US" dirty="0"/>
              <a:t>用來設定 </a:t>
            </a:r>
            <a:r>
              <a:rPr lang="en-US" altLang="zh-TW" dirty="0"/>
              <a:t>HTML </a:t>
            </a:r>
            <a:r>
              <a:rPr lang="zh-TW" altLang="en-US" dirty="0"/>
              <a:t>文件的樣式</a:t>
            </a:r>
            <a:endParaRPr lang="en-US" altLang="zh-TW" dirty="0"/>
          </a:p>
          <a:p>
            <a:r>
              <a:rPr lang="zh-TW" altLang="en-US" dirty="0"/>
              <a:t>在 </a:t>
            </a:r>
            <a:r>
              <a:rPr lang="en-US" altLang="zh-TW" dirty="0"/>
              <a:t>&lt;style&gt; </a:t>
            </a:r>
            <a:r>
              <a:rPr lang="zh-TW" altLang="en-US" dirty="0"/>
              <a:t>裡面你可以寫 </a:t>
            </a:r>
            <a:r>
              <a:rPr lang="en-US" altLang="zh-TW" dirty="0"/>
              <a:t>CSS </a:t>
            </a:r>
            <a:r>
              <a:rPr lang="zh-TW" altLang="en-US" dirty="0"/>
              <a:t>來排版瀏覽器該怎麼渲染你的頁面。</a:t>
            </a:r>
            <a:endParaRPr lang="en-US" altLang="zh-TW" dirty="0"/>
          </a:p>
          <a:p>
            <a:r>
              <a:rPr lang="en-US" altLang="zh-TW" dirty="0"/>
              <a:t>Example</a:t>
            </a:r>
          </a:p>
          <a:p>
            <a:pPr marL="0" indent="0">
              <a:buNone/>
            </a:pPr>
            <a:r>
              <a:rPr lang="en-US" altLang="zh-TW" dirty="0"/>
              <a:t>&lt;style&gt;</a:t>
            </a:r>
          </a:p>
          <a:p>
            <a:pPr marL="0" indent="0">
              <a:buNone/>
            </a:pPr>
            <a:r>
              <a:rPr lang="en-US" altLang="zh-TW" dirty="0"/>
              <a:t>      body {background: </a:t>
            </a:r>
            <a:r>
              <a:rPr lang="en-US" altLang="zh-TW" dirty="0" err="1"/>
              <a:t>hotpink</a:t>
            </a:r>
            <a:r>
              <a:rPr lang="en-US" altLang="zh-TW" dirty="0"/>
              <a:t>;}</a:t>
            </a:r>
          </a:p>
          <a:p>
            <a:pPr marL="0" indent="0">
              <a:buNone/>
            </a:pPr>
            <a:r>
              <a:rPr lang="en-US" altLang="zh-TW" dirty="0"/>
              <a:t>&lt;/style&gt;</a:t>
            </a:r>
          </a:p>
          <a:p>
            <a:pPr lvl="1"/>
            <a:endParaRPr lang="zh-TW" altLang="en-US" dirty="0"/>
          </a:p>
        </p:txBody>
      </p:sp>
    </p:spTree>
    <p:extLst>
      <p:ext uri="{BB962C8B-B14F-4D97-AF65-F5344CB8AC3E}">
        <p14:creationId xmlns:p14="http://schemas.microsoft.com/office/powerpoint/2010/main" val="328813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HTML Body</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3651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Body</a:t>
            </a:r>
            <a:endParaRPr lang="zh-TW" altLang="en-US" sz="4400" dirty="0"/>
          </a:p>
        </p:txBody>
      </p:sp>
      <p:sp>
        <p:nvSpPr>
          <p:cNvPr id="3" name="內容版面配置區 2"/>
          <p:cNvSpPr>
            <a:spLocks noGrp="1"/>
          </p:cNvSpPr>
          <p:nvPr>
            <p:ph idx="1"/>
          </p:nvPr>
        </p:nvSpPr>
        <p:spPr/>
        <p:txBody>
          <a:bodyPr/>
          <a:lstStyle/>
          <a:p>
            <a:r>
              <a:rPr lang="en-US" altLang="zh-TW" dirty="0"/>
              <a:t>&lt;body&gt; </a:t>
            </a:r>
            <a:r>
              <a:rPr lang="zh-TW" altLang="en-US" dirty="0"/>
              <a:t>標籤作用上是當作一個容器，用來呈現網頁的主要內容。</a:t>
            </a:r>
            <a:endParaRPr lang="en-US" altLang="zh-TW" dirty="0"/>
          </a:p>
          <a:p>
            <a:r>
              <a:rPr lang="en-US" altLang="zh-TW" dirty="0"/>
              <a:t>&lt;body&gt; </a:t>
            </a:r>
            <a:r>
              <a:rPr lang="zh-TW" altLang="en-US" dirty="0"/>
              <a:t>裡面會包含有不同用途和語意的 </a:t>
            </a:r>
            <a:r>
              <a:rPr lang="en-US" altLang="zh-TW" dirty="0"/>
              <a:t>HTML</a:t>
            </a:r>
            <a:r>
              <a:rPr lang="zh-TW" altLang="en-US" dirty="0"/>
              <a:t>標籤</a:t>
            </a:r>
            <a:r>
              <a:rPr lang="en-US" altLang="zh-TW" dirty="0"/>
              <a:t>(tag) </a:t>
            </a:r>
            <a:r>
              <a:rPr lang="zh-TW" altLang="en-US" dirty="0"/>
              <a:t>來描述和架構出網頁內容。</a:t>
            </a:r>
            <a:endParaRPr lang="en-US" altLang="zh-TW" dirty="0"/>
          </a:p>
          <a:p>
            <a:pPr lvl="1"/>
            <a:r>
              <a:rPr lang="zh-TW" altLang="en-US" dirty="0"/>
              <a:t>結構化標籤</a:t>
            </a:r>
            <a:endParaRPr lang="en-US" altLang="zh-TW" dirty="0"/>
          </a:p>
          <a:p>
            <a:pPr lvl="1"/>
            <a:r>
              <a:rPr lang="zh-TW" altLang="en-US" dirty="0"/>
              <a:t>文字格式化標籤</a:t>
            </a:r>
            <a:endParaRPr lang="en-US" altLang="zh-TW" dirty="0"/>
          </a:p>
          <a:p>
            <a:pPr lvl="1"/>
            <a:r>
              <a:rPr lang="zh-TW" altLang="en-US" dirty="0"/>
              <a:t>資料編輯標籤</a:t>
            </a:r>
            <a:endParaRPr lang="en-US" altLang="zh-TW" dirty="0"/>
          </a:p>
          <a:p>
            <a:pPr lvl="1"/>
            <a:r>
              <a:rPr lang="zh-TW" altLang="en-US" dirty="0"/>
              <a:t>項目符號與編號</a:t>
            </a:r>
          </a:p>
        </p:txBody>
      </p:sp>
    </p:spTree>
    <p:extLst>
      <p:ext uri="{BB962C8B-B14F-4D97-AF65-F5344CB8AC3E}">
        <p14:creationId xmlns:p14="http://schemas.microsoft.com/office/powerpoint/2010/main" val="49453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 </a:t>
            </a:r>
            <a:r>
              <a:rPr lang="en-US" altLang="zh-TW" sz="4400" dirty="0"/>
              <a:t>Body</a:t>
            </a:r>
            <a:r>
              <a:rPr lang="zh-TW" altLang="en-US" sz="4400" dirty="0"/>
              <a:t>結構標籤</a:t>
            </a:r>
          </a:p>
        </p:txBody>
      </p:sp>
      <p:sp>
        <p:nvSpPr>
          <p:cNvPr id="3" name="內容版面配置區 2"/>
          <p:cNvSpPr>
            <a:spLocks noGrp="1"/>
          </p:cNvSpPr>
          <p:nvPr>
            <p:ph idx="1"/>
          </p:nvPr>
        </p:nvSpPr>
        <p:spPr/>
        <p:txBody>
          <a:bodyPr/>
          <a:lstStyle/>
          <a:p>
            <a:r>
              <a:rPr lang="en-US" altLang="zh-TW" b="1" dirty="0"/>
              <a:t>&lt;p&gt; </a:t>
            </a:r>
            <a:r>
              <a:rPr lang="zh-TW" altLang="en-US" b="1" dirty="0"/>
              <a:t>段落標籤</a:t>
            </a:r>
            <a:r>
              <a:rPr lang="en-US" altLang="zh-TW" b="1" dirty="0"/>
              <a:t>:</a:t>
            </a:r>
            <a:r>
              <a:rPr lang="zh-TW" altLang="en-US" b="1" dirty="0"/>
              <a:t> </a:t>
            </a:r>
            <a:r>
              <a:rPr lang="zh-TW" altLang="en-US" dirty="0"/>
              <a:t>這個標籤是用來描述一段文字段落 ，瀏覽器預設會在段落間幫你做換行和留邊距， 用</a:t>
            </a:r>
            <a:r>
              <a:rPr lang="en-US" altLang="zh-TW" dirty="0"/>
              <a:t>&lt;/p&gt;</a:t>
            </a:r>
            <a:r>
              <a:rPr lang="zh-TW" altLang="en-US" dirty="0"/>
              <a:t>表示段落結束。</a:t>
            </a:r>
            <a:endParaRPr lang="en-US" altLang="zh-TW" dirty="0"/>
          </a:p>
          <a:p>
            <a:pPr lvl="1"/>
            <a:r>
              <a:rPr lang="en-US" altLang="zh-TW" dirty="0"/>
              <a:t>Example: &lt;p&gt;</a:t>
            </a:r>
            <a:r>
              <a:rPr lang="zh-TW" altLang="en-US" dirty="0"/>
              <a:t>第一段</a:t>
            </a:r>
            <a:r>
              <a:rPr lang="en-US" altLang="zh-TW" dirty="0"/>
              <a:t>&lt;/p&gt;</a:t>
            </a:r>
          </a:p>
          <a:p>
            <a:r>
              <a:rPr lang="zh-TW" altLang="en-US" b="1" dirty="0"/>
              <a:t>標題標籤</a:t>
            </a:r>
            <a:r>
              <a:rPr lang="en-US" altLang="zh-TW" b="1" dirty="0"/>
              <a:t>&lt;h1&gt;-&lt;h6&gt;:</a:t>
            </a:r>
            <a:r>
              <a:rPr lang="zh-TW" altLang="en-US" b="1" dirty="0"/>
              <a:t> </a:t>
            </a:r>
            <a:r>
              <a:rPr lang="zh-TW" altLang="en-US" dirty="0"/>
              <a:t>用來定義 </a:t>
            </a:r>
            <a:r>
              <a:rPr lang="en-US" altLang="zh-TW" dirty="0"/>
              <a:t>HTML </a:t>
            </a:r>
            <a:r>
              <a:rPr lang="zh-TW" altLang="en-US" dirty="0"/>
              <a:t>文件內容的標題 </a:t>
            </a:r>
            <a:r>
              <a:rPr lang="en-US" altLang="zh-TW" dirty="0"/>
              <a:t>(heading)</a:t>
            </a:r>
            <a:r>
              <a:rPr lang="zh-TW" altLang="en-US" dirty="0"/>
              <a:t>，</a:t>
            </a:r>
            <a:r>
              <a:rPr lang="en-US" altLang="zh-TW" dirty="0"/>
              <a:t>1-6 </a:t>
            </a:r>
            <a:r>
              <a:rPr lang="zh-TW" altLang="en-US" dirty="0"/>
              <a:t>表示不同的重要程度，</a:t>
            </a:r>
            <a:r>
              <a:rPr lang="en-US" altLang="zh-TW" dirty="0"/>
              <a:t>&lt;h1&gt;</a:t>
            </a:r>
            <a:r>
              <a:rPr lang="zh-TW" altLang="en-US" dirty="0"/>
              <a:t>是最重要的，一般來說 </a:t>
            </a:r>
            <a:r>
              <a:rPr lang="en-US" altLang="zh-TW" dirty="0"/>
              <a:t>&lt;h1&gt; </a:t>
            </a:r>
            <a:r>
              <a:rPr lang="zh-TW" altLang="en-US" dirty="0"/>
              <a:t>在一個頁面只會出現一次，用於表示頁面的標題，其他的標題則從 </a:t>
            </a:r>
            <a:r>
              <a:rPr lang="en-US" altLang="zh-TW" dirty="0"/>
              <a:t>&lt;h2&gt; </a:t>
            </a:r>
            <a:r>
              <a:rPr lang="zh-TW" altLang="en-US" dirty="0"/>
              <a:t>開始。</a:t>
            </a:r>
            <a:endParaRPr lang="en-US" altLang="zh-TW" dirty="0"/>
          </a:p>
          <a:p>
            <a:pPr lvl="1"/>
            <a:r>
              <a:rPr lang="en-US" altLang="zh-TW" dirty="0"/>
              <a:t>Example&lt;h1&gt;</a:t>
            </a:r>
            <a:r>
              <a:rPr lang="zh-TW" altLang="en-US" dirty="0"/>
              <a:t>標題</a:t>
            </a:r>
            <a:r>
              <a:rPr lang="en-US" altLang="zh-TW" dirty="0"/>
              <a:t>1&lt;/h1&gt;</a:t>
            </a:r>
          </a:p>
          <a:p>
            <a:endParaRPr lang="zh-TW" altLang="en-US" b="1" dirty="0"/>
          </a:p>
          <a:p>
            <a:endParaRPr lang="zh-TW" altLang="en-US" dirty="0"/>
          </a:p>
        </p:txBody>
      </p:sp>
    </p:spTree>
    <p:extLst>
      <p:ext uri="{BB962C8B-B14F-4D97-AF65-F5344CB8AC3E}">
        <p14:creationId xmlns:p14="http://schemas.microsoft.com/office/powerpoint/2010/main" val="259605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 </a:t>
            </a:r>
            <a:r>
              <a:rPr lang="en-US" altLang="zh-TW" sz="4400" dirty="0"/>
              <a:t>Body</a:t>
            </a:r>
            <a:r>
              <a:rPr lang="zh-TW" altLang="en-US" sz="4400" dirty="0"/>
              <a:t>結構標籤</a:t>
            </a:r>
          </a:p>
        </p:txBody>
      </p:sp>
      <p:sp>
        <p:nvSpPr>
          <p:cNvPr id="3" name="內容版面配置區 2"/>
          <p:cNvSpPr>
            <a:spLocks noGrp="1"/>
          </p:cNvSpPr>
          <p:nvPr>
            <p:ph idx="1"/>
          </p:nvPr>
        </p:nvSpPr>
        <p:spPr/>
        <p:txBody>
          <a:bodyPr/>
          <a:lstStyle/>
          <a:p>
            <a:r>
              <a:rPr lang="en-US" altLang="zh-TW" b="1" dirty="0"/>
              <a:t>&lt;</a:t>
            </a:r>
            <a:r>
              <a:rPr lang="en-US" altLang="zh-TW" b="1" dirty="0" err="1"/>
              <a:t>hr</a:t>
            </a:r>
            <a:r>
              <a:rPr lang="en-US" altLang="zh-TW" b="1" dirty="0"/>
              <a:t>&gt;</a:t>
            </a:r>
            <a:r>
              <a:rPr lang="zh-TW" altLang="en-US" b="1" dirty="0"/>
              <a:t>標籤</a:t>
            </a:r>
            <a:r>
              <a:rPr lang="en-US" altLang="zh-TW" dirty="0"/>
              <a:t>:</a:t>
            </a:r>
            <a:r>
              <a:rPr lang="zh-TW" altLang="en-US" dirty="0"/>
              <a:t> 本身的語意是用來做文字段落的焦點或場景轉換 ，視覺效果上則是一條水平分隔線，沒有結束標籤。</a:t>
            </a:r>
            <a:endParaRPr lang="en-US" altLang="zh-TW" dirty="0"/>
          </a:p>
          <a:p>
            <a:r>
              <a:rPr lang="en-US" altLang="zh-TW" b="1" dirty="0"/>
              <a:t>&lt;</a:t>
            </a:r>
            <a:r>
              <a:rPr lang="en-US" altLang="zh-TW" b="1" dirty="0" err="1"/>
              <a:t>br</a:t>
            </a:r>
            <a:r>
              <a:rPr lang="en-US" altLang="zh-TW" b="1" dirty="0"/>
              <a:t>&gt; </a:t>
            </a:r>
            <a:r>
              <a:rPr lang="zh-TW" altLang="en-US" b="1" dirty="0"/>
              <a:t>換行標籤</a:t>
            </a:r>
            <a:r>
              <a:rPr lang="en-US" altLang="zh-TW" b="1" dirty="0"/>
              <a:t>:</a:t>
            </a:r>
            <a:r>
              <a:rPr lang="zh-TW" altLang="en-US" b="1" dirty="0"/>
              <a:t> </a:t>
            </a:r>
            <a:r>
              <a:rPr lang="zh-TW" altLang="en-US" dirty="0"/>
              <a:t>這個標籤實現文字換行功能，</a:t>
            </a:r>
            <a:r>
              <a:rPr lang="en-US" altLang="zh-TW" dirty="0"/>
              <a:t>&lt;</a:t>
            </a:r>
            <a:r>
              <a:rPr lang="en-US" altLang="zh-TW" dirty="0" err="1"/>
              <a:t>br</a:t>
            </a:r>
            <a:r>
              <a:rPr lang="en-US" altLang="zh-TW" dirty="0"/>
              <a:t>&gt;</a:t>
            </a:r>
            <a:r>
              <a:rPr lang="zh-TW" altLang="en-US" dirty="0"/>
              <a:t>不需要 結束標籤</a:t>
            </a:r>
            <a:r>
              <a:rPr lang="zh-TW" altLang="en-US" b="1" dirty="0"/>
              <a:t>。</a:t>
            </a:r>
            <a:endParaRPr lang="en-US" altLang="zh-TW" dirty="0"/>
          </a:p>
          <a:p>
            <a:r>
              <a:rPr lang="zh-TW" altLang="en-US" b="1" dirty="0"/>
              <a:t>註解標籤</a:t>
            </a:r>
            <a:r>
              <a:rPr lang="en-US" altLang="zh-TW" b="1" dirty="0"/>
              <a:t>:</a:t>
            </a:r>
            <a:r>
              <a:rPr lang="zh-TW" altLang="en-US" b="1" dirty="0"/>
              <a:t> </a:t>
            </a:r>
            <a:r>
              <a:rPr lang="en-US" altLang="zh-TW" b="1" dirty="0"/>
              <a:t>&lt;!-- </a:t>
            </a:r>
            <a:r>
              <a:rPr lang="zh-TW" altLang="en-US" b="1" dirty="0"/>
              <a:t>註解內容</a:t>
            </a:r>
            <a:r>
              <a:rPr lang="en-US" altLang="zh-TW" b="1" dirty="0"/>
              <a:t>--&gt;:</a:t>
            </a:r>
            <a:r>
              <a:rPr lang="zh-TW" altLang="en-US" b="1" dirty="0"/>
              <a:t> </a:t>
            </a:r>
            <a:r>
              <a:rPr lang="zh-TW" altLang="en-US" dirty="0"/>
              <a:t>添加註解，註解不會顯示在瀏覽器畫面上</a:t>
            </a:r>
            <a:endParaRPr lang="en-US" altLang="zh-TW" dirty="0"/>
          </a:p>
          <a:p>
            <a:endParaRPr lang="zh-TW" altLang="en-US" dirty="0"/>
          </a:p>
        </p:txBody>
      </p:sp>
    </p:spTree>
    <p:extLst>
      <p:ext uri="{BB962C8B-B14F-4D97-AF65-F5344CB8AC3E}">
        <p14:creationId xmlns:p14="http://schemas.microsoft.com/office/powerpoint/2010/main" val="405660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 </a:t>
            </a:r>
            <a:r>
              <a:rPr lang="en-US" altLang="zh-TW" sz="4400" dirty="0"/>
              <a:t>Body</a:t>
            </a:r>
            <a:r>
              <a:rPr lang="zh-TW" altLang="en-US" sz="4400" dirty="0"/>
              <a:t>結構標籤</a:t>
            </a:r>
          </a:p>
        </p:txBody>
      </p:sp>
      <p:sp>
        <p:nvSpPr>
          <p:cNvPr id="3" name="內容版面配置區 2"/>
          <p:cNvSpPr>
            <a:spLocks noGrp="1"/>
          </p:cNvSpPr>
          <p:nvPr>
            <p:ph idx="1"/>
          </p:nvPr>
        </p:nvSpPr>
        <p:spPr/>
        <p:txBody>
          <a:bodyPr>
            <a:normAutofit lnSpcReduction="10000"/>
          </a:bodyPr>
          <a:lstStyle/>
          <a:p>
            <a:r>
              <a:rPr lang="en-US" altLang="zh-TW" b="1" dirty="0"/>
              <a:t>&lt;div&gt; </a:t>
            </a:r>
            <a:r>
              <a:rPr lang="zh-TW" altLang="en-US" b="1" dirty="0"/>
              <a:t>標籤 </a:t>
            </a:r>
            <a:r>
              <a:rPr lang="en-US" altLang="zh-TW" dirty="0"/>
              <a:t>:</a:t>
            </a:r>
            <a:r>
              <a:rPr lang="zh-TW" altLang="en-US" dirty="0"/>
              <a:t> 這個標籤是用來當作容器 </a:t>
            </a:r>
            <a:r>
              <a:rPr lang="en-US" altLang="zh-TW" dirty="0"/>
              <a:t>(container)</a:t>
            </a:r>
            <a:r>
              <a:rPr lang="zh-TW" altLang="en-US" dirty="0"/>
              <a:t>，用來包裹其他 </a:t>
            </a:r>
            <a:r>
              <a:rPr lang="en-US" altLang="zh-TW" dirty="0"/>
              <a:t>HTML</a:t>
            </a:r>
            <a:r>
              <a:rPr lang="zh-TW" altLang="en-US" dirty="0"/>
              <a:t>，將 </a:t>
            </a:r>
            <a:r>
              <a:rPr lang="en-US" altLang="zh-TW" dirty="0"/>
              <a:t>HTML </a:t>
            </a:r>
            <a:r>
              <a:rPr lang="zh-TW" altLang="en-US" dirty="0"/>
              <a:t>文件的內容整理出不同獨立區塊 </a:t>
            </a:r>
            <a:r>
              <a:rPr lang="en-US" altLang="zh-TW" dirty="0"/>
              <a:t>(block)</a:t>
            </a:r>
          </a:p>
          <a:p>
            <a:pPr marL="0" indent="0">
              <a:buNone/>
            </a:pPr>
            <a:r>
              <a:rPr lang="en-US" altLang="zh-TW" dirty="0"/>
              <a:t>Example:</a:t>
            </a:r>
          </a:p>
          <a:p>
            <a:pPr marL="0" indent="0">
              <a:buNone/>
            </a:pPr>
            <a:r>
              <a:rPr lang="en-US" altLang="zh-TW" dirty="0"/>
              <a:t>&lt;div class="shadowbox"&gt;</a:t>
            </a:r>
          </a:p>
          <a:p>
            <a:pPr marL="0" indent="0">
              <a:buNone/>
            </a:pPr>
            <a:r>
              <a:rPr lang="en-US" altLang="zh-TW" dirty="0"/>
              <a:t>    &lt;p&gt;paragraph 1&lt;/p&gt;</a:t>
            </a:r>
          </a:p>
          <a:p>
            <a:pPr marL="0" indent="0">
              <a:buNone/>
            </a:pPr>
            <a:r>
              <a:rPr lang="en-US" altLang="zh-TW" dirty="0"/>
              <a:t>    &lt;p&gt;paragraph 2&lt;/p&gt;</a:t>
            </a:r>
          </a:p>
          <a:p>
            <a:pPr marL="0" indent="0">
              <a:buNone/>
            </a:pPr>
            <a:r>
              <a:rPr lang="en-US" altLang="zh-TW" dirty="0"/>
              <a:t>    &lt;p&gt;paragraph 3&lt;/p&gt;</a:t>
            </a:r>
          </a:p>
          <a:p>
            <a:pPr marL="0" indent="0">
              <a:buNone/>
            </a:pPr>
            <a:r>
              <a:rPr lang="en-US" altLang="zh-TW" dirty="0"/>
              <a:t>&lt;/div&gt;</a:t>
            </a:r>
            <a:endParaRPr lang="zh-TW" altLang="en-US" dirty="0"/>
          </a:p>
        </p:txBody>
      </p:sp>
    </p:spTree>
    <p:extLst>
      <p:ext uri="{BB962C8B-B14F-4D97-AF65-F5344CB8AC3E}">
        <p14:creationId xmlns:p14="http://schemas.microsoft.com/office/powerpoint/2010/main" val="317821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HTML5</a:t>
            </a:r>
            <a:r>
              <a:rPr lang="zh-TW" altLang="en-US" sz="4400" dirty="0"/>
              <a:t>新的結構標籤</a:t>
            </a:r>
          </a:p>
        </p:txBody>
      </p:sp>
      <p:graphicFrame>
        <p:nvGraphicFramePr>
          <p:cNvPr id="4" name="內容版面配置區 3"/>
          <p:cNvGraphicFramePr>
            <a:graphicFrameLocks noGrp="1"/>
          </p:cNvGraphicFramePr>
          <p:nvPr>
            <p:ph idx="1"/>
          </p:nvPr>
        </p:nvGraphicFramePr>
        <p:xfrm>
          <a:off x="1593852" y="1350816"/>
          <a:ext cx="9452842" cy="5497947"/>
        </p:xfrm>
        <a:graphic>
          <a:graphicData uri="http://schemas.openxmlformats.org/drawingml/2006/table">
            <a:tbl>
              <a:tblPr firstRow="1" bandRow="1">
                <a:tableStyleId>{5C22544A-7EE6-4342-B048-85BDC9FD1C3A}</a:tableStyleId>
              </a:tblPr>
              <a:tblGrid>
                <a:gridCol w="1712768">
                  <a:extLst>
                    <a:ext uri="{9D8B030D-6E8A-4147-A177-3AD203B41FA5}">
                      <a16:colId xmlns:a16="http://schemas.microsoft.com/office/drawing/2014/main" val="3154501106"/>
                    </a:ext>
                  </a:extLst>
                </a:gridCol>
                <a:gridCol w="7740074">
                  <a:extLst>
                    <a:ext uri="{9D8B030D-6E8A-4147-A177-3AD203B41FA5}">
                      <a16:colId xmlns:a16="http://schemas.microsoft.com/office/drawing/2014/main" val="81125462"/>
                    </a:ext>
                  </a:extLst>
                </a:gridCol>
              </a:tblGrid>
              <a:tr h="559666">
                <a:tc>
                  <a:txBody>
                    <a:bodyPr/>
                    <a:lstStyle/>
                    <a:p>
                      <a:r>
                        <a:rPr lang="zh-TW" altLang="en-US" dirty="0"/>
                        <a:t>結構標籤</a:t>
                      </a:r>
                    </a:p>
                  </a:txBody>
                  <a:tcPr/>
                </a:tc>
                <a:tc>
                  <a:txBody>
                    <a:bodyPr/>
                    <a:lstStyle/>
                    <a:p>
                      <a:r>
                        <a:rPr lang="zh-TW" altLang="en-US" dirty="0"/>
                        <a:t>功能說明</a:t>
                      </a:r>
                    </a:p>
                  </a:txBody>
                  <a:tcPr/>
                </a:tc>
                <a:extLst>
                  <a:ext uri="{0D108BD9-81ED-4DB2-BD59-A6C34878D82A}">
                    <a16:rowId xmlns:a16="http://schemas.microsoft.com/office/drawing/2014/main" val="4186614778"/>
                  </a:ext>
                </a:extLst>
              </a:tr>
              <a:tr h="559666">
                <a:tc>
                  <a:txBody>
                    <a:bodyPr/>
                    <a:lstStyle/>
                    <a:p>
                      <a:r>
                        <a:rPr lang="en-US" altLang="zh-TW" dirty="0"/>
                        <a:t>&lt;article&gt;</a:t>
                      </a:r>
                      <a:endParaRPr lang="zh-TW" altLang="en-US" dirty="0"/>
                    </a:p>
                  </a:txBody>
                  <a:tcPr/>
                </a:tc>
                <a:tc>
                  <a:txBody>
                    <a:bodyPr/>
                    <a:lstStyle/>
                    <a:p>
                      <a:r>
                        <a:rPr lang="zh-TW" altLang="en-US" dirty="0"/>
                        <a:t>用來描述這一區塊本身是獨立且完整的內容</a:t>
                      </a:r>
                      <a:r>
                        <a:rPr lang="zh-TW" altLang="en-US" dirty="0">
                          <a:latin typeface="Microsoft JhengHei UI" panose="020B0604030504040204" pitchFamily="34" charset="-120"/>
                          <a:ea typeface="Microsoft JhengHei UI" panose="020B0604030504040204" pitchFamily="34" charset="-120"/>
                        </a:rPr>
                        <a:t>，</a:t>
                      </a:r>
                      <a:r>
                        <a:rPr lang="zh-TW" altLang="en-US" dirty="0"/>
                        <a:t>例如部落格中的一篇文章、一則留言或一則新聞</a:t>
                      </a:r>
                    </a:p>
                  </a:txBody>
                  <a:tcPr/>
                </a:tc>
                <a:extLst>
                  <a:ext uri="{0D108BD9-81ED-4DB2-BD59-A6C34878D82A}">
                    <a16:rowId xmlns:a16="http://schemas.microsoft.com/office/drawing/2014/main" val="3590186053"/>
                  </a:ext>
                </a:extLst>
              </a:tr>
              <a:tr h="559666">
                <a:tc>
                  <a:txBody>
                    <a:bodyPr/>
                    <a:lstStyle/>
                    <a:p>
                      <a:r>
                        <a:rPr lang="en-US" altLang="zh-TW" dirty="0"/>
                        <a:t>&lt;section&gt;</a:t>
                      </a:r>
                      <a:endParaRPr lang="zh-TW" altLang="en-US" dirty="0"/>
                    </a:p>
                  </a:txBody>
                  <a:tcPr/>
                </a:tc>
                <a:tc>
                  <a:txBody>
                    <a:bodyPr/>
                    <a:lstStyle/>
                    <a:p>
                      <a:r>
                        <a:rPr lang="zh-TW" altLang="en-US" dirty="0"/>
                        <a:t>用在標示有明顯含義的區塊，例如將網頁的文本分割為不同的主題區塊</a:t>
                      </a:r>
                      <a:r>
                        <a:rPr lang="zh-TW" altLang="en-US" dirty="0">
                          <a:latin typeface="Microsoft JhengHei UI" panose="020B0604030504040204" pitchFamily="34" charset="-120"/>
                          <a:ea typeface="Microsoft JhengHei UI" panose="020B0604030504040204" pitchFamily="34" charset="-120"/>
                        </a:rPr>
                        <a:t>，</a:t>
                      </a:r>
                      <a:r>
                        <a:rPr lang="zh-TW" altLang="en-US" dirty="0"/>
                        <a:t>一般來說 </a:t>
                      </a:r>
                      <a:r>
                        <a:rPr lang="en-US" altLang="zh-TW" dirty="0"/>
                        <a:t>section </a:t>
                      </a:r>
                      <a:r>
                        <a:rPr lang="zh-TW" altLang="en-US" dirty="0"/>
                        <a:t>區塊中也會有自己的標題 </a:t>
                      </a:r>
                      <a:r>
                        <a:rPr lang="en-US" altLang="zh-TW" dirty="0"/>
                        <a:t>(h1-h6)</a:t>
                      </a:r>
                      <a:r>
                        <a:rPr lang="zh-TW" altLang="en-US" dirty="0"/>
                        <a:t>。</a:t>
                      </a:r>
                    </a:p>
                  </a:txBody>
                  <a:tcPr/>
                </a:tc>
                <a:extLst>
                  <a:ext uri="{0D108BD9-81ED-4DB2-BD59-A6C34878D82A}">
                    <a16:rowId xmlns:a16="http://schemas.microsoft.com/office/drawing/2014/main" val="3589834930"/>
                  </a:ext>
                </a:extLst>
              </a:tr>
              <a:tr h="457721">
                <a:tc>
                  <a:txBody>
                    <a:bodyPr/>
                    <a:lstStyle/>
                    <a:p>
                      <a:r>
                        <a:rPr lang="en-US" altLang="zh-TW" dirty="0"/>
                        <a:t>&lt;</a:t>
                      </a:r>
                      <a:r>
                        <a:rPr lang="en-US" altLang="zh-TW" dirty="0" err="1"/>
                        <a:t>nav</a:t>
                      </a:r>
                      <a:r>
                        <a:rPr lang="en-US" altLang="zh-TW" dirty="0"/>
                        <a:t>&gt;</a:t>
                      </a:r>
                      <a:endParaRPr lang="zh-TW" altLang="en-US" dirty="0"/>
                    </a:p>
                  </a:txBody>
                  <a:tcPr/>
                </a:tc>
                <a:tc>
                  <a:txBody>
                    <a:bodyPr/>
                    <a:lstStyle/>
                    <a:p>
                      <a:r>
                        <a:rPr lang="zh-TW" altLang="en-US" dirty="0"/>
                        <a:t>用來標示此網站或網頁的主要導覽連結</a:t>
                      </a:r>
                      <a:r>
                        <a:rPr lang="en-US" altLang="zh-TW" dirty="0"/>
                        <a:t>(</a:t>
                      </a:r>
                      <a:r>
                        <a:rPr lang="zh-TW" altLang="en-US" dirty="0"/>
                        <a:t>主菜單</a:t>
                      </a:r>
                      <a:r>
                        <a:rPr lang="en-US" altLang="zh-TW" dirty="0"/>
                        <a:t>)</a:t>
                      </a:r>
                      <a:endParaRPr lang="zh-TW" altLang="en-US" dirty="0"/>
                    </a:p>
                  </a:txBody>
                  <a:tcPr/>
                </a:tc>
                <a:extLst>
                  <a:ext uri="{0D108BD9-81ED-4DB2-BD59-A6C34878D82A}">
                    <a16:rowId xmlns:a16="http://schemas.microsoft.com/office/drawing/2014/main" val="3151197921"/>
                  </a:ext>
                </a:extLst>
              </a:tr>
              <a:tr h="559666">
                <a:tc>
                  <a:txBody>
                    <a:bodyPr/>
                    <a:lstStyle/>
                    <a:p>
                      <a:r>
                        <a:rPr lang="en-US" altLang="zh-TW" dirty="0"/>
                        <a:t>&lt;header&gt;</a:t>
                      </a:r>
                      <a:endParaRPr lang="zh-TW" altLang="en-US" dirty="0"/>
                    </a:p>
                  </a:txBody>
                  <a:tcPr/>
                </a:tc>
                <a:tc>
                  <a:txBody>
                    <a:bodyPr/>
                    <a:lstStyle/>
                    <a:p>
                      <a:r>
                        <a:rPr lang="zh-TW" altLang="en-US" dirty="0"/>
                        <a:t>用來定義一個頁首區塊，頁首區塊裡面可以有標題、介紹文字或像網頁最上方的網頁標頭區塊中會有網站名稱、</a:t>
                      </a:r>
                      <a:r>
                        <a:rPr lang="en-US" altLang="zh-TW" dirty="0"/>
                        <a:t>logo</a:t>
                      </a:r>
                      <a:r>
                        <a:rPr lang="zh-TW" altLang="en-US" dirty="0"/>
                        <a:t>、導覽連結、搜尋表單等內容。</a:t>
                      </a:r>
                    </a:p>
                  </a:txBody>
                  <a:tcPr/>
                </a:tc>
                <a:extLst>
                  <a:ext uri="{0D108BD9-81ED-4DB2-BD59-A6C34878D82A}">
                    <a16:rowId xmlns:a16="http://schemas.microsoft.com/office/drawing/2014/main" val="3946306114"/>
                  </a:ext>
                </a:extLst>
              </a:tr>
              <a:tr h="559666">
                <a:tc>
                  <a:txBody>
                    <a:bodyPr/>
                    <a:lstStyle/>
                    <a:p>
                      <a:r>
                        <a:rPr lang="en-US" altLang="zh-TW" dirty="0"/>
                        <a:t>&lt;footer&gt;</a:t>
                      </a:r>
                      <a:endParaRPr lang="zh-TW" altLang="en-US" dirty="0"/>
                    </a:p>
                  </a:txBody>
                  <a:tcPr/>
                </a:tc>
                <a:tc>
                  <a:txBody>
                    <a:bodyPr/>
                    <a:lstStyle/>
                    <a:p>
                      <a:r>
                        <a:rPr lang="zh-TW" altLang="en-US" dirty="0"/>
                        <a:t>用來定義一個頁尾或結尾區塊，常見的 </a:t>
                      </a:r>
                      <a:r>
                        <a:rPr lang="en-US" altLang="zh-TW" dirty="0"/>
                        <a:t>footer </a:t>
                      </a:r>
                      <a:r>
                        <a:rPr lang="zh-TW" altLang="en-US" dirty="0"/>
                        <a:t>是網頁最下面的頁尾區塊會包含作者、版權、聯絡方式等資訊。</a:t>
                      </a:r>
                    </a:p>
                  </a:txBody>
                  <a:tcPr/>
                </a:tc>
                <a:extLst>
                  <a:ext uri="{0D108BD9-81ED-4DB2-BD59-A6C34878D82A}">
                    <a16:rowId xmlns:a16="http://schemas.microsoft.com/office/drawing/2014/main" val="3683009764"/>
                  </a:ext>
                </a:extLst>
              </a:tr>
              <a:tr h="559666">
                <a:tc>
                  <a:txBody>
                    <a:bodyPr/>
                    <a:lstStyle/>
                    <a:p>
                      <a:r>
                        <a:rPr lang="en-US" altLang="zh-TW" dirty="0"/>
                        <a:t>&lt;aside&gt;</a:t>
                      </a:r>
                      <a:endParaRPr lang="zh-TW" altLang="en-US" dirty="0"/>
                    </a:p>
                  </a:txBody>
                  <a:tcPr/>
                </a:tc>
                <a:tc>
                  <a:txBody>
                    <a:bodyPr/>
                    <a:lstStyle/>
                    <a:p>
                      <a:r>
                        <a:rPr lang="zh-TW" altLang="en-US" dirty="0"/>
                        <a:t>表示此內容是跟主要內容沒直接關係的區塊 ，通常是作為頁面的額外資訊，常見放在 </a:t>
                      </a:r>
                      <a:r>
                        <a:rPr lang="en-US" altLang="zh-TW" dirty="0"/>
                        <a:t>&lt;aside&gt; </a:t>
                      </a:r>
                      <a:r>
                        <a:rPr lang="zh-TW" altLang="en-US" dirty="0"/>
                        <a:t>中的像是網頁側邊欄資訊、廣告等</a:t>
                      </a:r>
                    </a:p>
                  </a:txBody>
                  <a:tcPr/>
                </a:tc>
                <a:extLst>
                  <a:ext uri="{0D108BD9-81ED-4DB2-BD59-A6C34878D82A}">
                    <a16:rowId xmlns:a16="http://schemas.microsoft.com/office/drawing/2014/main" val="1441415481"/>
                  </a:ext>
                </a:extLst>
              </a:tr>
              <a:tr h="559666">
                <a:tc>
                  <a:txBody>
                    <a:bodyPr/>
                    <a:lstStyle/>
                    <a:p>
                      <a:r>
                        <a:rPr lang="en-US" altLang="zh-TW" dirty="0"/>
                        <a:t>&lt;main&gt;</a:t>
                      </a:r>
                      <a:endParaRPr lang="zh-TW" altLang="en-US" dirty="0"/>
                    </a:p>
                  </a:txBody>
                  <a:tcPr/>
                </a:tc>
                <a:tc>
                  <a:txBody>
                    <a:bodyPr/>
                    <a:lstStyle/>
                    <a:p>
                      <a:r>
                        <a:rPr lang="zh-TW" altLang="en-US" dirty="0"/>
                        <a:t>用來放頁面主要資訊的區塊 </a:t>
                      </a:r>
                      <a:r>
                        <a:rPr lang="en-US" altLang="zh-TW" dirty="0"/>
                        <a:t>(main content of the body)</a:t>
                      </a:r>
                      <a:r>
                        <a:rPr lang="zh-TW" altLang="en-US" dirty="0"/>
                        <a:t>，而每個頁面中只能有一個 </a:t>
                      </a:r>
                      <a:r>
                        <a:rPr lang="en-US" altLang="zh-TW" dirty="0"/>
                        <a:t>&lt;main&gt;</a:t>
                      </a:r>
                      <a:r>
                        <a:rPr lang="zh-TW" altLang="en-US" dirty="0"/>
                        <a:t>！</a:t>
                      </a:r>
                    </a:p>
                  </a:txBody>
                  <a:tcPr/>
                </a:tc>
                <a:extLst>
                  <a:ext uri="{0D108BD9-81ED-4DB2-BD59-A6C34878D82A}">
                    <a16:rowId xmlns:a16="http://schemas.microsoft.com/office/drawing/2014/main" val="2526938389"/>
                  </a:ext>
                </a:extLst>
              </a:tr>
              <a:tr h="559666">
                <a:tc>
                  <a:txBody>
                    <a:bodyPr/>
                    <a:lstStyle/>
                    <a:p>
                      <a:r>
                        <a:rPr lang="en-US" altLang="zh-TW" dirty="0"/>
                        <a:t>&lt;figure&gt;</a:t>
                      </a:r>
                    </a:p>
                    <a:p>
                      <a:r>
                        <a:rPr lang="en-US" altLang="zh-TW" dirty="0"/>
                        <a:t>&lt;</a:t>
                      </a:r>
                      <a:r>
                        <a:rPr lang="en-US" altLang="zh-TW" dirty="0" err="1"/>
                        <a:t>figcaption</a:t>
                      </a:r>
                      <a:r>
                        <a:rPr lang="en-US" altLang="zh-TW" dirty="0"/>
                        <a:t>&gt;</a:t>
                      </a:r>
                      <a:endParaRPr lang="zh-TW" altLang="en-US" dirty="0"/>
                    </a:p>
                  </a:txBody>
                  <a:tcPr/>
                </a:tc>
                <a:tc>
                  <a:txBody>
                    <a:bodyPr/>
                    <a:lstStyle/>
                    <a:p>
                      <a:r>
                        <a:rPr lang="zh-TW" altLang="en-US" dirty="0"/>
                        <a:t>標示在主要內容中所參考引用的獨立內容，例如圖片、影片、程式碼等</a:t>
                      </a:r>
                    </a:p>
                  </a:txBody>
                  <a:tcPr/>
                </a:tc>
                <a:extLst>
                  <a:ext uri="{0D108BD9-81ED-4DB2-BD59-A6C34878D82A}">
                    <a16:rowId xmlns:a16="http://schemas.microsoft.com/office/drawing/2014/main" val="1864233218"/>
                  </a:ext>
                </a:extLst>
              </a:tr>
            </a:tbl>
          </a:graphicData>
        </a:graphic>
      </p:graphicFrame>
    </p:spTree>
    <p:extLst>
      <p:ext uri="{BB962C8B-B14F-4D97-AF65-F5344CB8AC3E}">
        <p14:creationId xmlns:p14="http://schemas.microsoft.com/office/powerpoint/2010/main" val="75516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超連結</a:t>
            </a:r>
          </a:p>
        </p:txBody>
      </p:sp>
      <p:sp>
        <p:nvSpPr>
          <p:cNvPr id="3" name="內容版面配置區 2"/>
          <p:cNvSpPr>
            <a:spLocks noGrp="1"/>
          </p:cNvSpPr>
          <p:nvPr>
            <p:ph idx="1"/>
          </p:nvPr>
        </p:nvSpPr>
        <p:spPr/>
        <p:txBody>
          <a:bodyPr>
            <a:normAutofit/>
          </a:bodyPr>
          <a:lstStyle/>
          <a:p>
            <a:pPr marL="246888" lvl="2">
              <a:spcBef>
                <a:spcPts val="1400"/>
              </a:spcBef>
            </a:pPr>
            <a:r>
              <a:rPr lang="zh-TW" altLang="en-US" sz="2800" dirty="0"/>
              <a:t>連結到外部的網站</a:t>
            </a:r>
            <a:endParaRPr lang="en-US" altLang="zh-TW" sz="2800" dirty="0"/>
          </a:p>
          <a:p>
            <a:pPr marL="612648" lvl="3">
              <a:spcBef>
                <a:spcPts val="1400"/>
              </a:spcBef>
            </a:pPr>
            <a:r>
              <a:rPr lang="en-US" altLang="zh-TW" sz="2400" dirty="0"/>
              <a:t>&lt;a </a:t>
            </a:r>
            <a:r>
              <a:rPr lang="en-US" altLang="zh-TW" sz="2400" dirty="0" err="1"/>
              <a:t>href</a:t>
            </a:r>
            <a:r>
              <a:rPr lang="en-US" altLang="zh-TW" sz="2400" dirty="0"/>
              <a:t>="https://www.google.com.tw/"&gt;</a:t>
            </a:r>
            <a:r>
              <a:rPr lang="zh-TW" altLang="en-US" sz="2400" dirty="0"/>
              <a:t>連線到</a:t>
            </a:r>
            <a:r>
              <a:rPr lang="en-US" altLang="zh-TW" sz="2400" dirty="0"/>
              <a:t>Google&lt;/a&gt;</a:t>
            </a:r>
          </a:p>
          <a:p>
            <a:pPr marL="246888" lvl="2">
              <a:spcBef>
                <a:spcPts val="1400"/>
              </a:spcBef>
            </a:pPr>
            <a:r>
              <a:rPr lang="zh-TW" altLang="en-US" sz="2800" dirty="0"/>
              <a:t>連結到網站內其他的頁面</a:t>
            </a:r>
            <a:endParaRPr lang="en-US" altLang="zh-TW" sz="2800" dirty="0"/>
          </a:p>
          <a:p>
            <a:pPr marL="612648" lvl="3">
              <a:spcBef>
                <a:spcPts val="1400"/>
              </a:spcBef>
            </a:pPr>
            <a:r>
              <a:rPr lang="en-US" altLang="zh-TW" sz="2400" dirty="0"/>
              <a:t>&lt;a </a:t>
            </a:r>
            <a:r>
              <a:rPr lang="en-US" altLang="zh-TW" sz="2400" dirty="0" err="1"/>
              <a:t>href</a:t>
            </a:r>
            <a:r>
              <a:rPr lang="en-US" altLang="zh-TW" sz="2400" dirty="0"/>
              <a:t>="pre.html"&gt;</a:t>
            </a:r>
            <a:r>
              <a:rPr lang="zh-TW" altLang="en-US" sz="2400" dirty="0"/>
              <a:t>連結到</a:t>
            </a:r>
            <a:r>
              <a:rPr lang="en-US" altLang="zh-TW" sz="2400" dirty="0"/>
              <a:t>pre.html</a:t>
            </a:r>
            <a:r>
              <a:rPr lang="zh-TW" altLang="en-US" sz="2400" dirty="0"/>
              <a:t>網頁</a:t>
            </a:r>
            <a:r>
              <a:rPr lang="en-US" altLang="zh-TW" sz="2400" dirty="0"/>
              <a:t>&lt;/a&gt;</a:t>
            </a:r>
          </a:p>
          <a:p>
            <a:pPr marL="246888" lvl="2">
              <a:spcBef>
                <a:spcPts val="1400"/>
              </a:spcBef>
            </a:pPr>
            <a:r>
              <a:rPr lang="zh-TW" altLang="en-US" sz="2800" dirty="0"/>
              <a:t>連結到某個位置並下載檔案</a:t>
            </a:r>
            <a:endParaRPr lang="en-US" altLang="zh-TW" sz="2800" dirty="0"/>
          </a:p>
          <a:p>
            <a:pPr marL="612648" lvl="3">
              <a:spcBef>
                <a:spcPts val="1400"/>
              </a:spcBef>
            </a:pPr>
            <a:r>
              <a:rPr lang="en-US" altLang="zh-TW" sz="2400" dirty="0"/>
              <a:t>&lt;a </a:t>
            </a:r>
            <a:r>
              <a:rPr lang="en-US" altLang="zh-TW" sz="2400" dirty="0" err="1"/>
              <a:t>href</a:t>
            </a:r>
            <a:r>
              <a:rPr lang="en-US" altLang="zh-TW" sz="2400" dirty="0"/>
              <a:t>="</a:t>
            </a:r>
            <a:r>
              <a:rPr lang="en-US" altLang="zh-TW" sz="2400" dirty="0" err="1"/>
              <a:t>poem.rar</a:t>
            </a:r>
            <a:r>
              <a:rPr lang="en-US" altLang="zh-TW" sz="2400" dirty="0"/>
              <a:t>" download&gt;</a:t>
            </a:r>
            <a:r>
              <a:rPr lang="zh-TW" altLang="en-US" sz="2400" dirty="0"/>
              <a:t>下載</a:t>
            </a:r>
            <a:r>
              <a:rPr lang="en-US" altLang="zh-TW" sz="2400" dirty="0" err="1"/>
              <a:t>poem.rar</a:t>
            </a:r>
            <a:r>
              <a:rPr lang="zh-TW" altLang="en-US" sz="2400" dirty="0"/>
              <a:t>檔案</a:t>
            </a:r>
            <a:r>
              <a:rPr lang="en-US" altLang="zh-TW" sz="2400" dirty="0"/>
              <a:t>&lt;/a&gt;</a:t>
            </a:r>
          </a:p>
          <a:p>
            <a:pPr marL="246888" lvl="2">
              <a:spcBef>
                <a:spcPts val="1400"/>
              </a:spcBef>
            </a:pPr>
            <a:r>
              <a:rPr lang="zh-TW" altLang="en-US" sz="2800" dirty="0"/>
              <a:t>開啟</a:t>
            </a:r>
            <a:r>
              <a:rPr lang="en-US" altLang="zh-TW" sz="2800" dirty="0"/>
              <a:t>E-mail</a:t>
            </a:r>
            <a:r>
              <a:rPr lang="zh-TW" altLang="en-US" sz="2800" dirty="0"/>
              <a:t>程式並寫信給某人</a:t>
            </a:r>
            <a:endParaRPr lang="en-US" altLang="zh-TW" sz="2800" dirty="0"/>
          </a:p>
          <a:p>
            <a:pPr marL="612648" lvl="3">
              <a:spcBef>
                <a:spcPts val="1400"/>
              </a:spcBef>
            </a:pPr>
            <a:r>
              <a:rPr lang="en-US" altLang="zh-TW" sz="2400" dirty="0"/>
              <a:t>&lt;a </a:t>
            </a:r>
            <a:r>
              <a:rPr lang="en-US" altLang="zh-TW" sz="2400" dirty="0" err="1"/>
              <a:t>href</a:t>
            </a:r>
            <a:r>
              <a:rPr lang="en-US" altLang="zh-TW" sz="2400" dirty="0"/>
              <a:t>="mailto:jean@mail.lucky.com"&gt;</a:t>
            </a:r>
            <a:r>
              <a:rPr lang="zh-TW" altLang="en-US" sz="2400" dirty="0"/>
              <a:t>寫信給客服</a:t>
            </a:r>
            <a:r>
              <a:rPr lang="en-US" altLang="zh-TW" sz="2400" dirty="0"/>
              <a:t>&lt;/a&gt;</a:t>
            </a:r>
          </a:p>
          <a:p>
            <a:endParaRPr lang="zh-TW" altLang="en-US" sz="3200" dirty="0"/>
          </a:p>
        </p:txBody>
      </p:sp>
    </p:spTree>
    <p:extLst>
      <p:ext uri="{BB962C8B-B14F-4D97-AF65-F5344CB8AC3E}">
        <p14:creationId xmlns:p14="http://schemas.microsoft.com/office/powerpoint/2010/main" val="25707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HTML5</a:t>
            </a:r>
            <a:endParaRPr lang="zh-TW" altLang="en-US" sz="4400" dirty="0"/>
          </a:p>
        </p:txBody>
      </p:sp>
      <p:sp>
        <p:nvSpPr>
          <p:cNvPr id="3" name="內容版面配置區 2"/>
          <p:cNvSpPr>
            <a:spLocks noGrp="1"/>
          </p:cNvSpPr>
          <p:nvPr>
            <p:ph idx="1"/>
          </p:nvPr>
        </p:nvSpPr>
        <p:spPr/>
        <p:txBody>
          <a:bodyPr>
            <a:normAutofit fontScale="92500"/>
          </a:bodyPr>
          <a:lstStyle/>
          <a:p>
            <a:r>
              <a:rPr lang="en-US" altLang="zh-TW" dirty="0"/>
              <a:t>HTML5</a:t>
            </a:r>
            <a:r>
              <a:rPr lang="zh-TW" altLang="en-US" dirty="0"/>
              <a:t>是</a:t>
            </a:r>
            <a:r>
              <a:rPr lang="en-US" altLang="zh-TW" dirty="0"/>
              <a:t>HTML</a:t>
            </a:r>
            <a:r>
              <a:rPr lang="zh-TW" altLang="en-US" dirty="0"/>
              <a:t>最新的修訂版本，由全球資訊網協會（</a:t>
            </a:r>
            <a:r>
              <a:rPr lang="en-US" altLang="zh-TW" dirty="0"/>
              <a:t>W3C</a:t>
            </a:r>
            <a:r>
              <a:rPr lang="zh-TW" altLang="en-US" dirty="0"/>
              <a:t>）於</a:t>
            </a:r>
            <a:r>
              <a:rPr lang="en-US" altLang="zh-TW" dirty="0"/>
              <a:t>2014</a:t>
            </a:r>
            <a:r>
              <a:rPr lang="zh-TW" altLang="en-US" dirty="0"/>
              <a:t>年</a:t>
            </a:r>
            <a:r>
              <a:rPr lang="en-US" altLang="zh-TW" dirty="0"/>
              <a:t>10</a:t>
            </a:r>
            <a:r>
              <a:rPr lang="zh-TW" altLang="en-US" dirty="0"/>
              <a:t>月完成標準制定</a:t>
            </a:r>
            <a:endParaRPr lang="en-US" altLang="zh-TW" dirty="0"/>
          </a:p>
          <a:p>
            <a:r>
              <a:rPr lang="zh-TW" altLang="en-US" dirty="0"/>
              <a:t>廣義論及</a:t>
            </a:r>
            <a:r>
              <a:rPr lang="en-US" altLang="zh-TW" dirty="0"/>
              <a:t>HTML5</a:t>
            </a:r>
            <a:r>
              <a:rPr lang="zh-TW" altLang="en-US" dirty="0"/>
              <a:t>時，實際指的是包括</a:t>
            </a:r>
            <a:r>
              <a:rPr lang="en-US" altLang="zh-TW" dirty="0"/>
              <a:t>HTML</a:t>
            </a:r>
            <a:r>
              <a:rPr lang="zh-TW" altLang="en-US" dirty="0"/>
              <a:t>、</a:t>
            </a:r>
            <a:r>
              <a:rPr lang="en-US" altLang="zh-TW" dirty="0"/>
              <a:t>CSS</a:t>
            </a:r>
            <a:r>
              <a:rPr lang="zh-TW" altLang="en-US" dirty="0"/>
              <a:t>和</a:t>
            </a:r>
            <a:r>
              <a:rPr lang="en-US" altLang="zh-TW" dirty="0"/>
              <a:t>JavaScript</a:t>
            </a:r>
            <a:r>
              <a:rPr lang="zh-TW" altLang="en-US" dirty="0"/>
              <a:t>在內的一套技術組合。它希望能夠減少網頁瀏覽器對於需要外掛程式的豐富性網路應用服務（</a:t>
            </a:r>
            <a:r>
              <a:rPr lang="en-US" altLang="zh-TW" dirty="0"/>
              <a:t>Plug-in-Based Rich Internet Application</a:t>
            </a:r>
            <a:r>
              <a:rPr lang="zh-TW" altLang="en-US" dirty="0"/>
              <a:t>，</a:t>
            </a:r>
            <a:r>
              <a:rPr lang="en-US" altLang="zh-TW" dirty="0"/>
              <a:t>RIA</a:t>
            </a:r>
            <a:r>
              <a:rPr lang="zh-TW" altLang="en-US" dirty="0"/>
              <a:t>），並且提供更多能有效加強網路應用的標準集</a:t>
            </a:r>
            <a:endParaRPr lang="en-US" altLang="zh-TW" dirty="0"/>
          </a:p>
          <a:p>
            <a:r>
              <a:rPr lang="zh-TW" altLang="en-US" dirty="0"/>
              <a:t>一些過時的</a:t>
            </a:r>
            <a:r>
              <a:rPr lang="en-US" altLang="zh-TW" dirty="0"/>
              <a:t>HTML 4.01</a:t>
            </a:r>
            <a:r>
              <a:rPr lang="zh-TW" altLang="en-US" dirty="0"/>
              <a:t>標記將取消，其中包括純粹用作顯示效果的標記，例如</a:t>
            </a:r>
            <a:r>
              <a:rPr lang="en-US" altLang="zh-TW" dirty="0"/>
              <a:t>&lt;font&gt;</a:t>
            </a:r>
            <a:r>
              <a:rPr lang="zh-TW" altLang="en-US" dirty="0"/>
              <a:t>和</a:t>
            </a:r>
            <a:r>
              <a:rPr lang="en-US" altLang="zh-TW" dirty="0"/>
              <a:t>&lt;center&gt;</a:t>
            </a:r>
            <a:r>
              <a:rPr lang="zh-TW" altLang="en-US" dirty="0"/>
              <a:t>，因為它們已經被</a:t>
            </a:r>
            <a:r>
              <a:rPr lang="en-US" altLang="zh-TW" dirty="0"/>
              <a:t>CSS</a:t>
            </a:r>
            <a:r>
              <a:rPr lang="zh-TW" altLang="en-US" dirty="0"/>
              <a:t>取代，還有一些透過</a:t>
            </a:r>
            <a:r>
              <a:rPr lang="en-US" altLang="zh-TW" dirty="0"/>
              <a:t>DOM</a:t>
            </a:r>
            <a:r>
              <a:rPr lang="zh-TW" altLang="en-US" dirty="0"/>
              <a:t>的網路行為。</a:t>
            </a:r>
            <a:endParaRPr lang="en-US" altLang="zh-TW" dirty="0"/>
          </a:p>
          <a:p>
            <a:r>
              <a:rPr lang="en-US" altLang="zh-TW" dirty="0"/>
              <a:t>HTML5</a:t>
            </a:r>
            <a:r>
              <a:rPr lang="zh-TW" altLang="en-US" dirty="0"/>
              <a:t>提供了一些新的元素和屬性，反映典型的現代用法網站。</a:t>
            </a:r>
            <a:endParaRPr lang="en-US" altLang="zh-TW" dirty="0"/>
          </a:p>
          <a:p>
            <a:pPr lvl="1"/>
            <a:endParaRPr lang="zh-TW" altLang="en-US" dirty="0"/>
          </a:p>
        </p:txBody>
      </p:sp>
    </p:spTree>
    <p:extLst>
      <p:ext uri="{BB962C8B-B14F-4D97-AF65-F5344CB8AC3E}">
        <p14:creationId xmlns:p14="http://schemas.microsoft.com/office/powerpoint/2010/main" val="342533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solidFill>
                  <a:srgbClr val="C00000"/>
                </a:solidFill>
              </a:rPr>
              <a:t>頁內標籤超連結</a:t>
            </a:r>
          </a:p>
        </p:txBody>
      </p:sp>
      <p:sp>
        <p:nvSpPr>
          <p:cNvPr id="3" name="內容版面配置區 2"/>
          <p:cNvSpPr>
            <a:spLocks noGrp="1"/>
          </p:cNvSpPr>
          <p:nvPr>
            <p:ph idx="1"/>
          </p:nvPr>
        </p:nvSpPr>
        <p:spPr/>
        <p:txBody>
          <a:bodyPr/>
          <a:lstStyle/>
          <a:p>
            <a:r>
              <a:rPr lang="zh-TW" altLang="en-US" dirty="0"/>
              <a:t>在對應的地方加上</a:t>
            </a:r>
            <a:r>
              <a:rPr lang="en-US" altLang="zh-TW" dirty="0"/>
              <a:t>id</a:t>
            </a:r>
            <a:r>
              <a:rPr lang="zh-TW" altLang="en-US" dirty="0"/>
              <a:t>屬性，以設定為一的識別字作為識別</a:t>
            </a:r>
            <a:endParaRPr lang="en-US" altLang="zh-TW" dirty="0"/>
          </a:p>
          <a:p>
            <a:pPr lvl="1"/>
            <a:r>
              <a:rPr lang="en-US" altLang="zh-TW" dirty="0"/>
              <a:t>&lt;article id="news"&gt;</a:t>
            </a:r>
          </a:p>
          <a:p>
            <a:r>
              <a:rPr lang="zh-TW" altLang="en-US" dirty="0"/>
              <a:t>在使用超連結的</a:t>
            </a:r>
            <a:r>
              <a:rPr lang="en-US" altLang="zh-TW" dirty="0" err="1"/>
              <a:t>href</a:t>
            </a:r>
            <a:r>
              <a:rPr lang="zh-TW" altLang="en-US" dirty="0"/>
              <a:t>屬性設定所連結的</a:t>
            </a:r>
            <a:r>
              <a:rPr lang="en-US" altLang="zh-TW" dirty="0"/>
              <a:t>id</a:t>
            </a:r>
          </a:p>
          <a:p>
            <a:pPr lvl="1"/>
            <a:r>
              <a:rPr lang="en-US" altLang="zh-TW" dirty="0"/>
              <a:t>&lt;a </a:t>
            </a:r>
            <a:r>
              <a:rPr lang="en-US" altLang="zh-TW" dirty="0" err="1"/>
              <a:t>href</a:t>
            </a:r>
            <a:r>
              <a:rPr lang="en-US" altLang="zh-TW" dirty="0"/>
              <a:t>="#news"&gt;</a:t>
            </a:r>
            <a:r>
              <a:rPr lang="zh-TW" altLang="en-US" dirty="0"/>
              <a:t>最新消息</a:t>
            </a:r>
            <a:r>
              <a:rPr lang="en-US" altLang="zh-TW" dirty="0"/>
              <a:t>&lt;/a&gt;</a:t>
            </a:r>
            <a:endParaRPr lang="zh-TW" altLang="en-US" dirty="0"/>
          </a:p>
        </p:txBody>
      </p:sp>
    </p:spTree>
    <p:extLst>
      <p:ext uri="{BB962C8B-B14F-4D97-AF65-F5344CB8AC3E}">
        <p14:creationId xmlns:p14="http://schemas.microsoft.com/office/powerpoint/2010/main" val="273071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solidFill>
                  <a:srgbClr val="C00000"/>
                </a:solidFill>
              </a:rPr>
              <a:t>Manu</a:t>
            </a:r>
            <a:r>
              <a:rPr lang="zh-TW" altLang="en-US" sz="4400" dirty="0">
                <a:solidFill>
                  <a:srgbClr val="C00000"/>
                </a:solidFill>
              </a:rPr>
              <a:t>頁內標籤連結</a:t>
            </a:r>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a:t>&lt;</a:t>
            </a:r>
            <a:r>
              <a:rPr lang="en-US" altLang="zh-TW" dirty="0" err="1"/>
              <a:t>nav</a:t>
            </a:r>
            <a:r>
              <a:rPr lang="en-US" altLang="zh-TW" dirty="0"/>
              <a:t>&gt;</a:t>
            </a:r>
          </a:p>
          <a:p>
            <a:pPr marL="0" indent="0">
              <a:buNone/>
            </a:pPr>
            <a:r>
              <a:rPr lang="en-US" altLang="zh-TW" dirty="0" smtClean="0"/>
              <a:t>    &lt;</a:t>
            </a:r>
            <a:r>
              <a:rPr lang="en-US" altLang="zh-TW" dirty="0" err="1" smtClean="0"/>
              <a:t>ul</a:t>
            </a:r>
            <a:r>
              <a:rPr lang="en-US" altLang="zh-TW" dirty="0" smtClean="0"/>
              <a:t>&gt;</a:t>
            </a:r>
          </a:p>
          <a:p>
            <a:pPr marL="0" indent="0">
              <a:buNone/>
            </a:pPr>
            <a:r>
              <a:rPr lang="en-US" altLang="zh-TW" dirty="0" smtClean="0"/>
              <a:t>        &lt;li&gt;&lt;a </a:t>
            </a:r>
            <a:r>
              <a:rPr lang="en-US" altLang="zh-TW" dirty="0" err="1" smtClean="0"/>
              <a:t>href</a:t>
            </a:r>
            <a:r>
              <a:rPr lang="en-US" altLang="zh-TW" dirty="0" smtClean="0"/>
              <a:t>="#news"&gt;</a:t>
            </a:r>
            <a:r>
              <a:rPr lang="zh-TW" altLang="en-US" dirty="0" smtClean="0"/>
              <a:t>最新消息</a:t>
            </a:r>
            <a:r>
              <a:rPr lang="en-US" altLang="zh-TW" dirty="0" smtClean="0"/>
              <a:t>&lt;/a&gt;&lt;/li&gt;</a:t>
            </a:r>
          </a:p>
          <a:p>
            <a:pPr marL="0" indent="0">
              <a:buNone/>
            </a:pPr>
            <a:r>
              <a:rPr lang="en-US" altLang="zh-TW" dirty="0" smtClean="0"/>
              <a:t>        </a:t>
            </a:r>
            <a:r>
              <a:rPr lang="en-US" altLang="zh-TW" dirty="0"/>
              <a:t>&lt;li&gt;&lt;a </a:t>
            </a:r>
            <a:r>
              <a:rPr lang="en-US" altLang="zh-TW" dirty="0" err="1"/>
              <a:t>href</a:t>
            </a:r>
            <a:r>
              <a:rPr lang="en-US" altLang="zh-TW" dirty="0"/>
              <a:t>="#concept"&gt;</a:t>
            </a:r>
            <a:r>
              <a:rPr lang="zh-TW" altLang="en-US" dirty="0"/>
              <a:t>基本概念</a:t>
            </a:r>
            <a:r>
              <a:rPr lang="en-US" altLang="zh-TW" dirty="0"/>
              <a:t>&lt;/a&gt;&lt;/li&gt;</a:t>
            </a:r>
          </a:p>
          <a:p>
            <a:pPr marL="0" indent="0">
              <a:buNone/>
            </a:pPr>
            <a:r>
              <a:rPr lang="en-US" altLang="zh-TW" dirty="0"/>
              <a:t>        &lt;li&gt;&lt;a </a:t>
            </a:r>
            <a:r>
              <a:rPr lang="en-US" altLang="zh-TW" dirty="0" err="1"/>
              <a:t>href</a:t>
            </a:r>
            <a:r>
              <a:rPr lang="en-US" altLang="zh-TW" dirty="0"/>
              <a:t>="#video"&gt;</a:t>
            </a:r>
            <a:r>
              <a:rPr lang="zh-TW" altLang="en-US" dirty="0"/>
              <a:t>教學影片</a:t>
            </a:r>
            <a:r>
              <a:rPr lang="en-US" altLang="zh-TW" dirty="0"/>
              <a:t>&lt;/a&gt;&lt;/li&gt;</a:t>
            </a:r>
          </a:p>
          <a:p>
            <a:pPr marL="0" indent="0">
              <a:buNone/>
            </a:pPr>
            <a:r>
              <a:rPr lang="en-US" altLang="zh-TW" dirty="0"/>
              <a:t>        &lt;li&gt;&lt;a </a:t>
            </a:r>
            <a:r>
              <a:rPr lang="en-US" altLang="zh-TW" dirty="0" err="1"/>
              <a:t>href</a:t>
            </a:r>
            <a:r>
              <a:rPr lang="en-US" altLang="zh-TW" dirty="0"/>
              <a:t>="#html"&gt;</a:t>
            </a:r>
            <a:r>
              <a:rPr lang="zh-TW" altLang="en-US" dirty="0"/>
              <a:t>認識</a:t>
            </a:r>
            <a:r>
              <a:rPr lang="en-US" altLang="zh-TW" dirty="0"/>
              <a:t>HTML&lt;/a&gt;&lt;/li&gt;</a:t>
            </a:r>
          </a:p>
          <a:p>
            <a:pPr marL="0" indent="0">
              <a:buNone/>
            </a:pPr>
            <a:r>
              <a:rPr lang="en-US" altLang="zh-TW" dirty="0"/>
              <a:t>        &lt;li&gt;&lt;a </a:t>
            </a:r>
            <a:r>
              <a:rPr lang="en-US" altLang="zh-TW" dirty="0" err="1"/>
              <a:t>href</a:t>
            </a:r>
            <a:r>
              <a:rPr lang="en-US" altLang="zh-TW" dirty="0"/>
              <a:t>="#</a:t>
            </a:r>
            <a:r>
              <a:rPr lang="en-US" altLang="zh-TW" dirty="0" err="1"/>
              <a:t>css</a:t>
            </a:r>
            <a:r>
              <a:rPr lang="en-US" altLang="zh-TW" dirty="0"/>
              <a:t>"&gt;</a:t>
            </a:r>
            <a:r>
              <a:rPr lang="zh-TW" altLang="en-US" dirty="0"/>
              <a:t>認識</a:t>
            </a:r>
            <a:r>
              <a:rPr lang="en-US" altLang="zh-TW" dirty="0"/>
              <a:t>CSS&lt;/a&gt;&lt;/li&gt;</a:t>
            </a:r>
          </a:p>
          <a:p>
            <a:pPr marL="0" indent="0">
              <a:buNone/>
            </a:pPr>
            <a:r>
              <a:rPr lang="en-US" altLang="zh-TW" dirty="0"/>
              <a:t>    &lt;/</a:t>
            </a:r>
            <a:r>
              <a:rPr lang="en-US" altLang="zh-TW" dirty="0" err="1"/>
              <a:t>ul</a:t>
            </a:r>
            <a:r>
              <a:rPr lang="en-US" altLang="zh-TW" dirty="0"/>
              <a:t>&gt;</a:t>
            </a:r>
          </a:p>
          <a:p>
            <a:pPr marL="0" indent="0">
              <a:buNone/>
            </a:pPr>
            <a:r>
              <a:rPr lang="en-US" altLang="zh-TW" dirty="0"/>
              <a:t>&lt;/</a:t>
            </a:r>
            <a:r>
              <a:rPr lang="en-US" altLang="zh-TW" dirty="0" err="1"/>
              <a:t>nav</a:t>
            </a:r>
            <a:r>
              <a:rPr lang="en-US" altLang="zh-TW" dirty="0"/>
              <a:t>&gt;</a:t>
            </a:r>
            <a:endParaRPr lang="zh-TW" altLang="en-US" dirty="0"/>
          </a:p>
        </p:txBody>
      </p:sp>
    </p:spTree>
    <p:extLst>
      <p:ext uri="{BB962C8B-B14F-4D97-AF65-F5344CB8AC3E}">
        <p14:creationId xmlns:p14="http://schemas.microsoft.com/office/powerpoint/2010/main" val="812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Manu</a:t>
            </a:r>
            <a:r>
              <a:rPr lang="zh-TW" altLang="en-US" sz="4400" dirty="0"/>
              <a:t>連結其他網頁</a:t>
            </a:r>
          </a:p>
        </p:txBody>
      </p:sp>
      <p:sp>
        <p:nvSpPr>
          <p:cNvPr id="3" name="內容版面配置區 2"/>
          <p:cNvSpPr>
            <a:spLocks noGrp="1"/>
          </p:cNvSpPr>
          <p:nvPr>
            <p:ph idx="1"/>
          </p:nvPr>
        </p:nvSpPr>
        <p:spPr/>
        <p:txBody>
          <a:bodyPr/>
          <a:lstStyle/>
          <a:p>
            <a:pPr marL="0" indent="0">
              <a:buNone/>
            </a:pPr>
            <a:r>
              <a:rPr lang="en-US" altLang="zh-TW" dirty="0"/>
              <a:t>&lt;</a:t>
            </a:r>
            <a:r>
              <a:rPr lang="en-US" altLang="zh-TW" dirty="0" err="1"/>
              <a:t>nav</a:t>
            </a:r>
            <a:r>
              <a:rPr lang="en-US" altLang="zh-TW" dirty="0"/>
              <a:t>&gt;</a:t>
            </a:r>
          </a:p>
          <a:p>
            <a:pPr marL="0" indent="0">
              <a:buNone/>
            </a:pPr>
            <a:r>
              <a:rPr lang="zh-TW" altLang="en-US" dirty="0"/>
              <a:t>    </a:t>
            </a:r>
            <a:r>
              <a:rPr lang="en-US" altLang="zh-TW" dirty="0"/>
              <a:t>&lt;</a:t>
            </a:r>
            <a:r>
              <a:rPr lang="en-US" altLang="zh-TW" dirty="0" err="1"/>
              <a:t>ul</a:t>
            </a:r>
            <a:r>
              <a:rPr lang="en-US" altLang="zh-TW" dirty="0"/>
              <a:t>&gt;</a:t>
            </a:r>
          </a:p>
          <a:p>
            <a:pPr marL="0" indent="0">
              <a:buNone/>
            </a:pPr>
            <a:r>
              <a:rPr lang="zh-TW" altLang="en-US" dirty="0"/>
              <a:t>        </a:t>
            </a:r>
            <a:r>
              <a:rPr lang="en-US" altLang="zh-TW" dirty="0"/>
              <a:t>&lt;li&gt;&lt;a </a:t>
            </a:r>
            <a:r>
              <a:rPr lang="en-US" altLang="zh-TW" dirty="0" err="1"/>
              <a:t>href</a:t>
            </a:r>
            <a:r>
              <a:rPr lang="en-US" altLang="zh-TW" dirty="0"/>
              <a:t>="products.html"&gt;</a:t>
            </a:r>
            <a:r>
              <a:rPr lang="zh-TW" altLang="en-US" dirty="0"/>
              <a:t>產品型錄</a:t>
            </a:r>
            <a:r>
              <a:rPr lang="en-US" altLang="zh-TW" dirty="0"/>
              <a:t>&lt;/a&gt;&lt;/li&gt;</a:t>
            </a:r>
          </a:p>
          <a:p>
            <a:pPr marL="0" indent="0">
              <a:buNone/>
            </a:pPr>
            <a:r>
              <a:rPr lang="zh-TW" altLang="en-US" dirty="0"/>
              <a:t>        </a:t>
            </a:r>
            <a:r>
              <a:rPr lang="en-US" altLang="zh-TW" dirty="0"/>
              <a:t>&lt;li&gt;&lt;a </a:t>
            </a:r>
            <a:r>
              <a:rPr lang="en-US" altLang="zh-TW" dirty="0" err="1"/>
              <a:t>href</a:t>
            </a:r>
            <a:r>
              <a:rPr lang="en-US" altLang="zh-TW" dirty="0"/>
              <a:t>="stores.html"&gt;</a:t>
            </a:r>
            <a:r>
              <a:rPr lang="zh-TW" altLang="en-US" dirty="0"/>
              <a:t>銷售門市</a:t>
            </a:r>
            <a:r>
              <a:rPr lang="en-US" altLang="zh-TW" dirty="0"/>
              <a:t>&lt;/a&gt;&lt;/li&gt;</a:t>
            </a:r>
          </a:p>
          <a:p>
            <a:pPr marL="0" indent="0">
              <a:buNone/>
            </a:pPr>
            <a:r>
              <a:rPr lang="zh-TW" altLang="en-US" dirty="0"/>
              <a:t>        </a:t>
            </a:r>
            <a:r>
              <a:rPr lang="en-US" altLang="zh-TW" dirty="0"/>
              <a:t>&lt;li&gt;&lt;a </a:t>
            </a:r>
            <a:r>
              <a:rPr lang="en-US" altLang="zh-TW" dirty="0" err="1"/>
              <a:t>href</a:t>
            </a:r>
            <a:r>
              <a:rPr lang="en-US" altLang="zh-TW" dirty="0"/>
              <a:t>="about.html"&gt;</a:t>
            </a:r>
            <a:r>
              <a:rPr lang="zh-TW" altLang="en-US" dirty="0"/>
              <a:t>關於我們</a:t>
            </a:r>
            <a:r>
              <a:rPr lang="en-US" altLang="zh-TW" dirty="0"/>
              <a:t>&lt;/a&gt;&lt;/li&gt;</a:t>
            </a:r>
          </a:p>
          <a:p>
            <a:pPr marL="0" indent="0">
              <a:buNone/>
            </a:pPr>
            <a:r>
              <a:rPr lang="zh-TW" altLang="en-US" dirty="0"/>
              <a:t>    </a:t>
            </a:r>
            <a:r>
              <a:rPr lang="en-US" altLang="zh-TW" dirty="0"/>
              <a:t>&lt;/</a:t>
            </a:r>
            <a:r>
              <a:rPr lang="en-US" altLang="zh-TW" dirty="0" err="1"/>
              <a:t>ul</a:t>
            </a:r>
            <a:r>
              <a:rPr lang="en-US" altLang="zh-TW" dirty="0"/>
              <a:t>&gt;</a:t>
            </a:r>
          </a:p>
          <a:p>
            <a:pPr marL="0" indent="0">
              <a:buNone/>
            </a:pPr>
            <a:r>
              <a:rPr lang="en-US" altLang="zh-TW" dirty="0"/>
              <a:t>&lt;/</a:t>
            </a:r>
            <a:r>
              <a:rPr lang="en-US" altLang="zh-TW" dirty="0" err="1"/>
              <a:t>nav</a:t>
            </a:r>
            <a:r>
              <a:rPr lang="en-US" altLang="zh-TW" dirty="0"/>
              <a:t>&gt;</a:t>
            </a:r>
          </a:p>
          <a:p>
            <a:endParaRPr lang="zh-TW" altLang="en-US" dirty="0"/>
          </a:p>
        </p:txBody>
      </p:sp>
    </p:spTree>
    <p:extLst>
      <p:ext uri="{BB962C8B-B14F-4D97-AF65-F5344CB8AC3E}">
        <p14:creationId xmlns:p14="http://schemas.microsoft.com/office/powerpoint/2010/main" val="292134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76082-3A15-A718-8A33-CA53A85EB491}"/>
              </a:ext>
            </a:extLst>
          </p:cNvPr>
          <p:cNvSpPr>
            <a:spLocks noGrp="1"/>
          </p:cNvSpPr>
          <p:nvPr>
            <p:ph type="title"/>
          </p:nvPr>
        </p:nvSpPr>
        <p:spPr/>
        <p:txBody>
          <a:bodyPr>
            <a:normAutofit/>
          </a:bodyPr>
          <a:lstStyle/>
          <a:p>
            <a:r>
              <a:rPr lang="en-US" altLang="zh-TW" sz="4400" dirty="0">
                <a:solidFill>
                  <a:srgbClr val="C00000"/>
                </a:solidFill>
              </a:rPr>
              <a:t>HTML </a:t>
            </a:r>
            <a:r>
              <a:rPr lang="zh-TW" altLang="en-US" sz="4400" dirty="0">
                <a:solidFill>
                  <a:srgbClr val="C00000"/>
                </a:solidFill>
              </a:rPr>
              <a:t>表格 </a:t>
            </a:r>
            <a:r>
              <a:rPr lang="en-US" altLang="zh-TW" sz="4400" dirty="0">
                <a:solidFill>
                  <a:srgbClr val="C00000"/>
                </a:solidFill>
              </a:rPr>
              <a:t>(table)</a:t>
            </a:r>
            <a:endParaRPr lang="zh-TW" altLang="en-US" sz="4400" dirty="0">
              <a:solidFill>
                <a:srgbClr val="C00000"/>
              </a:solidFill>
            </a:endParaRPr>
          </a:p>
        </p:txBody>
      </p:sp>
      <p:sp>
        <p:nvSpPr>
          <p:cNvPr id="3" name="內容版面配置區 2">
            <a:extLst>
              <a:ext uri="{FF2B5EF4-FFF2-40B4-BE49-F238E27FC236}">
                <a16:creationId xmlns:a16="http://schemas.microsoft.com/office/drawing/2014/main" id="{CB89C188-8662-045D-B933-281B95F74D7C}"/>
              </a:ext>
            </a:extLst>
          </p:cNvPr>
          <p:cNvSpPr>
            <a:spLocks noGrp="1"/>
          </p:cNvSpPr>
          <p:nvPr>
            <p:ph idx="1"/>
          </p:nvPr>
        </p:nvSpPr>
        <p:spPr/>
        <p:txBody>
          <a:bodyPr/>
          <a:lstStyle/>
          <a:p>
            <a:r>
              <a:rPr lang="en-US" altLang="zh-TW" dirty="0"/>
              <a:t>&lt;table&gt; </a:t>
            </a:r>
            <a:r>
              <a:rPr lang="zh-TW" altLang="en-US" dirty="0"/>
              <a:t>標籤做為表格的容器 </a:t>
            </a:r>
            <a:r>
              <a:rPr lang="en-US" altLang="zh-TW" dirty="0"/>
              <a:t>(container)</a:t>
            </a:r>
            <a:r>
              <a:rPr lang="zh-TW" altLang="en-US" dirty="0"/>
              <a:t>，裡面有不同用途的標籤像是 </a:t>
            </a:r>
            <a:r>
              <a:rPr lang="en-US" altLang="zh-TW" dirty="0"/>
              <a:t>&lt;tr&gt;, &lt;td&gt; </a:t>
            </a:r>
            <a:r>
              <a:rPr lang="zh-TW" altLang="en-US" dirty="0"/>
              <a:t>組成一個完整的表格。</a:t>
            </a:r>
            <a:endParaRPr lang="en-US" altLang="zh-TW" dirty="0"/>
          </a:p>
          <a:p>
            <a:r>
              <a:rPr lang="en-US" altLang="zh-TW" dirty="0"/>
              <a:t>&lt;caption&gt; </a:t>
            </a:r>
            <a:r>
              <a:rPr lang="zh-TW" altLang="en-US" dirty="0"/>
              <a:t>放在 </a:t>
            </a:r>
            <a:r>
              <a:rPr lang="en-US" altLang="zh-TW" dirty="0"/>
              <a:t>&lt;table&gt; </a:t>
            </a:r>
            <a:r>
              <a:rPr lang="zh-TW" altLang="en-US" dirty="0"/>
              <a:t>中最前面的第一個標籤，用來說明表格的標題，而一個表格只能有一個標題。</a:t>
            </a:r>
            <a:endParaRPr lang="en-US" altLang="zh-TW" dirty="0"/>
          </a:p>
          <a:p>
            <a:r>
              <a:rPr lang="en-US" altLang="zh-TW" dirty="0"/>
              <a:t>&lt;tr&gt;: </a:t>
            </a:r>
            <a:r>
              <a:rPr lang="zh-TW" altLang="en-US" dirty="0"/>
              <a:t>定義表格有幾個橫列</a:t>
            </a:r>
            <a:endParaRPr lang="en-US" altLang="zh-TW" dirty="0"/>
          </a:p>
          <a:p>
            <a:r>
              <a:rPr lang="en-US" altLang="zh-TW" dirty="0"/>
              <a:t>&lt;td&gt;: </a:t>
            </a:r>
            <a:r>
              <a:rPr lang="zh-TW" altLang="en-US" dirty="0"/>
              <a:t>用來定義表格有幾個欄位</a:t>
            </a:r>
            <a:r>
              <a:rPr lang="en-US" altLang="zh-TW" dirty="0"/>
              <a:t>(</a:t>
            </a:r>
            <a:r>
              <a:rPr lang="zh-TW" altLang="en-US" dirty="0"/>
              <a:t>直行</a:t>
            </a:r>
            <a:r>
              <a:rPr lang="en-US" altLang="zh-TW" dirty="0"/>
              <a:t>)</a:t>
            </a:r>
            <a:r>
              <a:rPr lang="zh-TW" altLang="en-US" dirty="0"/>
              <a:t>，裡面就是放實際單元格的資料</a:t>
            </a:r>
            <a:endParaRPr lang="en-US" altLang="zh-TW" dirty="0"/>
          </a:p>
          <a:p>
            <a:r>
              <a:rPr lang="en-US" altLang="zh-TW" dirty="0"/>
              <a:t>&lt;</a:t>
            </a:r>
            <a:r>
              <a:rPr lang="en-US" altLang="zh-TW" dirty="0" err="1"/>
              <a:t>th</a:t>
            </a:r>
            <a:r>
              <a:rPr lang="en-US" altLang="zh-TW" dirty="0"/>
              <a:t>&gt;: </a:t>
            </a:r>
            <a:r>
              <a:rPr lang="zh-TW" altLang="en-US" dirty="0"/>
              <a:t>欄位標題</a:t>
            </a:r>
          </a:p>
        </p:txBody>
      </p:sp>
    </p:spTree>
    <p:extLst>
      <p:ext uri="{BB962C8B-B14F-4D97-AF65-F5344CB8AC3E}">
        <p14:creationId xmlns:p14="http://schemas.microsoft.com/office/powerpoint/2010/main" val="146655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BAA8374-A8F6-1968-F7EB-7CB80E199DE2}"/>
              </a:ext>
            </a:extLst>
          </p:cNvPr>
          <p:cNvSpPr>
            <a:spLocks noGrp="1"/>
          </p:cNvSpPr>
          <p:nvPr>
            <p:ph idx="1"/>
          </p:nvPr>
        </p:nvSpPr>
        <p:spPr>
          <a:xfrm>
            <a:off x="1593852" y="195943"/>
            <a:ext cx="9785349" cy="6825343"/>
          </a:xfrm>
        </p:spPr>
        <p:txBody>
          <a:bodyPr>
            <a:normAutofit fontScale="92500" lnSpcReduction="20000"/>
          </a:bodyPr>
          <a:lstStyle/>
          <a:p>
            <a:pPr marL="0" indent="0">
              <a:spcBef>
                <a:spcPts val="300"/>
              </a:spcBef>
              <a:buNone/>
            </a:pPr>
            <a:r>
              <a:rPr lang="en-US" altLang="zh-TW" b="0" i="0" dirty="0">
                <a:solidFill>
                  <a:srgbClr val="000080"/>
                </a:solidFill>
                <a:effectLst/>
                <a:latin typeface="+mn-ea"/>
                <a:ea typeface="+mn-ea"/>
              </a:rPr>
              <a:t>&lt;table&gt;</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國家</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首都</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人口</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語言</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USA</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Washington D.C.</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309 million</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English</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Sweden</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Stockholm</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9 million</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Swedish</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&lt;/table&gt;</a:t>
            </a:r>
            <a:endParaRPr lang="zh-TW" altLang="en-US" dirty="0">
              <a:latin typeface="+mn-ea"/>
              <a:ea typeface="+mn-ea"/>
            </a:endParaRPr>
          </a:p>
        </p:txBody>
      </p:sp>
      <p:pic>
        <p:nvPicPr>
          <p:cNvPr id="11" name="圖片 10">
            <a:extLst>
              <a:ext uri="{FF2B5EF4-FFF2-40B4-BE49-F238E27FC236}">
                <a16:creationId xmlns:a16="http://schemas.microsoft.com/office/drawing/2014/main" id="{A4A67350-4108-2080-E903-ECAC3C90D388}"/>
              </a:ext>
            </a:extLst>
          </p:cNvPr>
          <p:cNvPicPr>
            <a:picLocks noChangeAspect="1"/>
          </p:cNvPicPr>
          <p:nvPr/>
        </p:nvPicPr>
        <p:blipFill>
          <a:blip r:embed="rId2"/>
          <a:stretch>
            <a:fillRect/>
          </a:stretch>
        </p:blipFill>
        <p:spPr>
          <a:xfrm>
            <a:off x="4791803" y="1165190"/>
            <a:ext cx="7398529" cy="1414723"/>
          </a:xfrm>
          <a:prstGeom prst="rect">
            <a:avLst/>
          </a:prstGeom>
        </p:spPr>
      </p:pic>
    </p:spTree>
    <p:extLst>
      <p:ext uri="{BB962C8B-B14F-4D97-AF65-F5344CB8AC3E}">
        <p14:creationId xmlns:p14="http://schemas.microsoft.com/office/powerpoint/2010/main" val="134593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C78AF3-82AC-8650-1339-EB8B8A61F8D0}"/>
              </a:ext>
            </a:extLst>
          </p:cNvPr>
          <p:cNvSpPr>
            <a:spLocks noGrp="1"/>
          </p:cNvSpPr>
          <p:nvPr>
            <p:ph type="title"/>
          </p:nvPr>
        </p:nvSpPr>
        <p:spPr/>
        <p:txBody>
          <a:bodyPr>
            <a:normAutofit/>
          </a:bodyPr>
          <a:lstStyle/>
          <a:p>
            <a:r>
              <a:rPr lang="en-US" altLang="zh-TW" sz="4400" dirty="0">
                <a:solidFill>
                  <a:srgbClr val="C00000"/>
                </a:solidFill>
              </a:rPr>
              <a:t>HTML </a:t>
            </a:r>
            <a:r>
              <a:rPr lang="zh-TW" altLang="en-US" sz="4400" dirty="0">
                <a:solidFill>
                  <a:srgbClr val="C00000"/>
                </a:solidFill>
              </a:rPr>
              <a:t>表格</a:t>
            </a:r>
            <a:r>
              <a:rPr lang="en-US" altLang="zh-TW" sz="4400" dirty="0">
                <a:solidFill>
                  <a:srgbClr val="C00000"/>
                </a:solidFill>
              </a:rPr>
              <a:t>-</a:t>
            </a:r>
            <a:r>
              <a:rPr lang="zh-TW" altLang="en-US" sz="4400" dirty="0">
                <a:solidFill>
                  <a:srgbClr val="C00000"/>
                </a:solidFill>
              </a:rPr>
              <a:t>合併儲存格</a:t>
            </a:r>
          </a:p>
        </p:txBody>
      </p:sp>
      <p:sp>
        <p:nvSpPr>
          <p:cNvPr id="3" name="內容版面配置區 2">
            <a:extLst>
              <a:ext uri="{FF2B5EF4-FFF2-40B4-BE49-F238E27FC236}">
                <a16:creationId xmlns:a16="http://schemas.microsoft.com/office/drawing/2014/main" id="{DCEA9DAE-FDE7-7C01-4F89-D34C40233BCE}"/>
              </a:ext>
            </a:extLst>
          </p:cNvPr>
          <p:cNvSpPr>
            <a:spLocks noGrp="1"/>
          </p:cNvSpPr>
          <p:nvPr>
            <p:ph idx="1"/>
          </p:nvPr>
        </p:nvSpPr>
        <p:spPr/>
        <p:txBody>
          <a:bodyPr/>
          <a:lstStyle/>
          <a:p>
            <a:r>
              <a:rPr lang="en-US" altLang="zh-TW" dirty="0"/>
              <a:t>&lt;td </a:t>
            </a:r>
            <a:r>
              <a:rPr lang="en-US" altLang="zh-TW" dirty="0" err="1"/>
              <a:t>rowspan</a:t>
            </a:r>
            <a:r>
              <a:rPr lang="en-US" altLang="zh-TW" dirty="0"/>
              <a:t>="</a:t>
            </a:r>
            <a:r>
              <a:rPr lang="zh-TW" altLang="en-US" dirty="0"/>
              <a:t>要合併幾個橫列</a:t>
            </a:r>
            <a:r>
              <a:rPr lang="en-US" altLang="zh-TW" dirty="0"/>
              <a:t>"&gt;</a:t>
            </a:r>
          </a:p>
          <a:p>
            <a:pPr lvl="1"/>
            <a:r>
              <a:rPr lang="en-US" altLang="zh-TW" dirty="0" err="1"/>
              <a:t>rowspan</a:t>
            </a:r>
            <a:r>
              <a:rPr lang="en-US" altLang="zh-TW" dirty="0"/>
              <a:t>="0",</a:t>
            </a:r>
            <a:r>
              <a:rPr lang="zh-TW" altLang="en-US" dirty="0"/>
              <a:t> </a:t>
            </a:r>
            <a:r>
              <a:rPr lang="en-US" altLang="zh-TW" dirty="0"/>
              <a:t> </a:t>
            </a:r>
            <a:r>
              <a:rPr lang="zh-TW" altLang="en-US" dirty="0"/>
              <a:t>表示從這列開始合併到最後一列</a:t>
            </a:r>
            <a:endParaRPr lang="en-US" altLang="zh-TW" dirty="0"/>
          </a:p>
          <a:p>
            <a:endParaRPr lang="en-US" altLang="zh-TW" dirty="0"/>
          </a:p>
          <a:p>
            <a:r>
              <a:rPr lang="en-US" altLang="zh-TW" dirty="0"/>
              <a:t>&lt;td </a:t>
            </a:r>
            <a:r>
              <a:rPr lang="en-US" altLang="zh-TW" dirty="0" err="1"/>
              <a:t>colspan</a:t>
            </a:r>
            <a:r>
              <a:rPr lang="en-US" altLang="zh-TW" dirty="0"/>
              <a:t>=</a:t>
            </a:r>
            <a:r>
              <a:rPr lang="zh-TW" altLang="en-US" dirty="0"/>
              <a:t> </a:t>
            </a:r>
            <a:r>
              <a:rPr lang="en-US" altLang="zh-TW" dirty="0"/>
              <a:t>“</a:t>
            </a:r>
            <a:r>
              <a:rPr lang="zh-TW" altLang="en-US" dirty="0"/>
              <a:t>要合併幾個欄位</a:t>
            </a:r>
            <a:r>
              <a:rPr lang="en-US" altLang="zh-TW" dirty="0"/>
              <a:t>"&gt;</a:t>
            </a:r>
          </a:p>
          <a:p>
            <a:pPr lvl="1"/>
            <a:r>
              <a:rPr lang="zh-TW" altLang="en-US" dirty="0"/>
              <a:t>你 </a:t>
            </a:r>
            <a:r>
              <a:rPr lang="en-US" altLang="zh-TW" dirty="0" err="1"/>
              <a:t>colspan</a:t>
            </a:r>
            <a:r>
              <a:rPr lang="en-US" altLang="zh-TW" dirty="0"/>
              <a:t> </a:t>
            </a:r>
            <a:r>
              <a:rPr lang="zh-TW" altLang="en-US" dirty="0"/>
              <a:t>合併幾欄位，該儲存格緊接著的同一列 </a:t>
            </a:r>
            <a:r>
              <a:rPr lang="en-US" altLang="zh-TW" dirty="0"/>
              <a:t>&lt;</a:t>
            </a:r>
            <a:r>
              <a:rPr lang="en-US" altLang="zh-TW" dirty="0" err="1"/>
              <a:t>tr</a:t>
            </a:r>
            <a:r>
              <a:rPr lang="en-US" altLang="zh-TW" dirty="0"/>
              <a:t>&gt; </a:t>
            </a:r>
            <a:r>
              <a:rPr lang="zh-TW" altLang="en-US" dirty="0"/>
              <a:t>後面的幾個 </a:t>
            </a:r>
            <a:r>
              <a:rPr lang="en-US" altLang="zh-TW" dirty="0"/>
              <a:t>&lt;td&gt; </a:t>
            </a:r>
            <a:r>
              <a:rPr lang="zh-TW" altLang="en-US" dirty="0"/>
              <a:t>就要省略不寫</a:t>
            </a:r>
            <a:endParaRPr lang="en-US" altLang="zh-TW" dirty="0"/>
          </a:p>
          <a:p>
            <a:pPr lvl="1"/>
            <a:r>
              <a:rPr lang="zh-TW" altLang="en-US" dirty="0"/>
              <a:t>沒有</a:t>
            </a:r>
            <a:r>
              <a:rPr lang="en-US" altLang="zh-TW" dirty="0" err="1"/>
              <a:t>colspan</a:t>
            </a:r>
            <a:r>
              <a:rPr lang="en-US" altLang="zh-TW" dirty="0"/>
              <a:t>=“0”</a:t>
            </a:r>
            <a:r>
              <a:rPr lang="zh-TW" altLang="en-US" dirty="0"/>
              <a:t>用法</a:t>
            </a:r>
            <a:endParaRPr lang="en-US" altLang="zh-TW" dirty="0"/>
          </a:p>
          <a:p>
            <a:pPr lvl="1"/>
            <a:r>
              <a:rPr lang="zh-TW" altLang="en-US" dirty="0"/>
              <a:t>可以用</a:t>
            </a:r>
            <a:r>
              <a:rPr lang="en-US" altLang="zh-TW" dirty="0" err="1"/>
              <a:t>colspan</a:t>
            </a:r>
            <a:r>
              <a:rPr lang="en-US" altLang="zh-TW" dirty="0"/>
              <a:t>=100%</a:t>
            </a:r>
            <a:r>
              <a:rPr lang="zh-TW" altLang="en-US" dirty="0"/>
              <a:t>來表示合併所有欄位</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60647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a:t>
            </a:r>
          </a:p>
        </p:txBody>
      </p:sp>
      <p:sp>
        <p:nvSpPr>
          <p:cNvPr id="3" name="內容版面配置區 2"/>
          <p:cNvSpPr>
            <a:spLocks noGrp="1"/>
          </p:cNvSpPr>
          <p:nvPr>
            <p:ph idx="1"/>
          </p:nvPr>
        </p:nvSpPr>
        <p:spPr/>
        <p:txBody>
          <a:bodyPr/>
          <a:lstStyle/>
          <a:p>
            <a:r>
              <a:rPr lang="zh-TW" altLang="en-US" dirty="0"/>
              <a:t>表單很常是用來讓使用者輸入資料，這些資料可以和伺服器互動，例如表單內容填完後可以傳回遠端伺服器 </a:t>
            </a:r>
            <a:r>
              <a:rPr lang="en-US" altLang="zh-TW" dirty="0"/>
              <a:t>(web server)</a:t>
            </a:r>
            <a:r>
              <a:rPr lang="zh-TW" altLang="en-US" dirty="0"/>
              <a:t>，像常見的購物車表單。</a:t>
            </a:r>
            <a:endParaRPr lang="en-US" altLang="zh-TW" dirty="0"/>
          </a:p>
          <a:p>
            <a:r>
              <a:rPr lang="en-US" altLang="zh-TW" dirty="0"/>
              <a:t>&lt;form&gt; </a:t>
            </a:r>
            <a:r>
              <a:rPr lang="zh-TW" altLang="en-US" dirty="0"/>
              <a:t>標籤是用來建立一個 </a:t>
            </a:r>
            <a:r>
              <a:rPr lang="en-US" altLang="zh-TW" dirty="0"/>
              <a:t>HTML </a:t>
            </a:r>
            <a:r>
              <a:rPr lang="zh-TW" altLang="en-US" dirty="0"/>
              <a:t>表單，</a:t>
            </a:r>
            <a:r>
              <a:rPr lang="en-US" altLang="zh-TW" dirty="0"/>
              <a:t>&lt;form&gt; </a:t>
            </a:r>
            <a:r>
              <a:rPr lang="zh-TW" altLang="en-US" dirty="0"/>
              <a:t>做為表單的容器，裡面還會有不同用途的其他標籤來建構出完整的表單內容。</a:t>
            </a:r>
            <a:endParaRPr lang="en-US" altLang="zh-TW" dirty="0"/>
          </a:p>
          <a:p>
            <a:pPr lvl="1"/>
            <a:endParaRPr lang="zh-TW" altLang="en-US" dirty="0"/>
          </a:p>
        </p:txBody>
      </p:sp>
    </p:spTree>
    <p:extLst>
      <p:ext uri="{BB962C8B-B14F-4D97-AF65-F5344CB8AC3E}">
        <p14:creationId xmlns:p14="http://schemas.microsoft.com/office/powerpoint/2010/main" val="287864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表單元素</a:t>
            </a:r>
          </a:p>
        </p:txBody>
      </p:sp>
      <p:sp>
        <p:nvSpPr>
          <p:cNvPr id="3" name="內容版面配置區 2"/>
          <p:cNvSpPr>
            <a:spLocks noGrp="1"/>
          </p:cNvSpPr>
          <p:nvPr>
            <p:ph idx="1"/>
          </p:nvPr>
        </p:nvSpPr>
        <p:spPr/>
        <p:txBody>
          <a:bodyPr>
            <a:normAutofit/>
          </a:bodyPr>
          <a:lstStyle/>
          <a:p>
            <a:r>
              <a:rPr lang="en-US" altLang="zh-TW" sz="3200" dirty="0"/>
              <a:t>&lt;input&gt; </a:t>
            </a:r>
            <a:r>
              <a:rPr lang="zh-TW" altLang="en-US" sz="3200" dirty="0"/>
              <a:t>輸入欄位當中可用的屬性 </a:t>
            </a:r>
            <a:endParaRPr lang="en-US" altLang="zh-TW" sz="3200" dirty="0"/>
          </a:p>
          <a:p>
            <a:endParaRPr lang="en-US" altLang="zh-TW" sz="3200" dirty="0"/>
          </a:p>
        </p:txBody>
      </p:sp>
      <p:graphicFrame>
        <p:nvGraphicFramePr>
          <p:cNvPr id="6" name="表格 5">
            <a:extLst>
              <a:ext uri="{FF2B5EF4-FFF2-40B4-BE49-F238E27FC236}">
                <a16:creationId xmlns:a16="http://schemas.microsoft.com/office/drawing/2014/main" id="{06E4881A-4401-5418-41FF-0FD766356F33}"/>
              </a:ext>
            </a:extLst>
          </p:cNvPr>
          <p:cNvGraphicFramePr>
            <a:graphicFrameLocks noGrp="1"/>
          </p:cNvGraphicFramePr>
          <p:nvPr/>
        </p:nvGraphicFramePr>
        <p:xfrm>
          <a:off x="1696123" y="2293560"/>
          <a:ext cx="9935045" cy="4162103"/>
        </p:xfrm>
        <a:graphic>
          <a:graphicData uri="http://schemas.openxmlformats.org/drawingml/2006/table">
            <a:tbl>
              <a:tblPr firstRow="1" bandRow="1">
                <a:tableStyleId>{5C22544A-7EE6-4342-B048-85BDC9FD1C3A}</a:tableStyleId>
              </a:tblPr>
              <a:tblGrid>
                <a:gridCol w="1841027">
                  <a:extLst>
                    <a:ext uri="{9D8B030D-6E8A-4147-A177-3AD203B41FA5}">
                      <a16:colId xmlns:a16="http://schemas.microsoft.com/office/drawing/2014/main" val="886300192"/>
                    </a:ext>
                  </a:extLst>
                </a:gridCol>
                <a:gridCol w="8094018">
                  <a:extLst>
                    <a:ext uri="{9D8B030D-6E8A-4147-A177-3AD203B41FA5}">
                      <a16:colId xmlns:a16="http://schemas.microsoft.com/office/drawing/2014/main" val="3388766826"/>
                    </a:ext>
                  </a:extLst>
                </a:gridCol>
              </a:tblGrid>
              <a:tr h="422668">
                <a:tc>
                  <a:txBody>
                    <a:bodyPr/>
                    <a:lstStyle/>
                    <a:p>
                      <a:r>
                        <a:rPr lang="zh-TW" altLang="en-US" dirty="0"/>
                        <a:t>屬性</a:t>
                      </a:r>
                    </a:p>
                  </a:txBody>
                  <a:tcPr/>
                </a:tc>
                <a:tc>
                  <a:txBody>
                    <a:bodyPr/>
                    <a:lstStyle/>
                    <a:p>
                      <a:r>
                        <a:rPr lang="zh-TW" altLang="en-US" dirty="0"/>
                        <a:t>說明</a:t>
                      </a:r>
                    </a:p>
                  </a:txBody>
                  <a:tcPr/>
                </a:tc>
                <a:extLst>
                  <a:ext uri="{0D108BD9-81ED-4DB2-BD59-A6C34878D82A}">
                    <a16:rowId xmlns:a16="http://schemas.microsoft.com/office/drawing/2014/main" val="3364144491"/>
                  </a:ext>
                </a:extLst>
              </a:tr>
              <a:tr h="428538">
                <a:tc>
                  <a:txBody>
                    <a:bodyPr/>
                    <a:lstStyle/>
                    <a:p>
                      <a:r>
                        <a:rPr lang="en-US" altLang="zh-TW" sz="1800" dirty="0"/>
                        <a:t>type</a:t>
                      </a:r>
                      <a:endParaRPr lang="zh-TW" altLang="en-US" dirty="0"/>
                    </a:p>
                  </a:txBody>
                  <a:tcPr/>
                </a:tc>
                <a:tc>
                  <a:txBody>
                    <a:bodyPr/>
                    <a:lstStyle/>
                    <a:p>
                      <a:r>
                        <a:rPr lang="zh-TW" altLang="en-US" dirty="0"/>
                        <a:t>用來指明不同的用法功能</a:t>
                      </a:r>
                    </a:p>
                  </a:txBody>
                  <a:tcPr/>
                </a:tc>
                <a:extLst>
                  <a:ext uri="{0D108BD9-81ED-4DB2-BD59-A6C34878D82A}">
                    <a16:rowId xmlns:a16="http://schemas.microsoft.com/office/drawing/2014/main" val="506915990"/>
                  </a:ext>
                </a:extLst>
              </a:tr>
              <a:tr h="428538">
                <a:tc>
                  <a:txBody>
                    <a:bodyPr/>
                    <a:lstStyle/>
                    <a:p>
                      <a:r>
                        <a:rPr lang="en-US" altLang="zh-TW" sz="1800" dirty="0"/>
                        <a:t>value</a:t>
                      </a:r>
                      <a:endParaRPr lang="zh-TW" altLang="en-US" dirty="0"/>
                    </a:p>
                  </a:txBody>
                  <a:tcPr/>
                </a:tc>
                <a:tc>
                  <a:txBody>
                    <a:bodyPr/>
                    <a:lstStyle/>
                    <a:p>
                      <a:r>
                        <a:rPr lang="zh-TW" altLang="en-US" dirty="0"/>
                        <a:t>用來指定一個預設值</a:t>
                      </a:r>
                    </a:p>
                  </a:txBody>
                  <a:tcPr/>
                </a:tc>
                <a:extLst>
                  <a:ext uri="{0D108BD9-81ED-4DB2-BD59-A6C34878D82A}">
                    <a16:rowId xmlns:a16="http://schemas.microsoft.com/office/drawing/2014/main" val="100278478"/>
                  </a:ext>
                </a:extLst>
              </a:tr>
              <a:tr h="739669">
                <a:tc>
                  <a:txBody>
                    <a:bodyPr/>
                    <a:lstStyle/>
                    <a:p>
                      <a:r>
                        <a:rPr lang="en-US" altLang="zh-TW" sz="1800" dirty="0"/>
                        <a:t>name</a:t>
                      </a:r>
                      <a:endParaRPr lang="zh-TW" altLang="en-US" dirty="0"/>
                    </a:p>
                  </a:txBody>
                  <a:tcPr/>
                </a:tc>
                <a:tc>
                  <a:txBody>
                    <a:bodyPr/>
                    <a:lstStyle/>
                    <a:p>
                      <a:r>
                        <a:rPr lang="zh-TW" altLang="en-US" dirty="0"/>
                        <a:t>用來指定送出去的該筆資料要用什麼名稱，目的是讓遠端伺服器才能透過明確定義好的名稱去取出對應的欄位值</a:t>
                      </a:r>
                    </a:p>
                  </a:txBody>
                  <a:tcPr/>
                </a:tc>
                <a:extLst>
                  <a:ext uri="{0D108BD9-81ED-4DB2-BD59-A6C34878D82A}">
                    <a16:rowId xmlns:a16="http://schemas.microsoft.com/office/drawing/2014/main" val="1442112367"/>
                  </a:ext>
                </a:extLst>
              </a:tr>
              <a:tr h="428538">
                <a:tc>
                  <a:txBody>
                    <a:bodyPr/>
                    <a:lstStyle/>
                    <a:p>
                      <a:r>
                        <a:rPr lang="en-US" altLang="zh-TW" sz="1800" dirty="0"/>
                        <a:t>disabled</a:t>
                      </a:r>
                      <a:endParaRPr lang="zh-TW" altLang="en-US" dirty="0"/>
                    </a:p>
                  </a:txBody>
                  <a:tcPr/>
                </a:tc>
                <a:tc>
                  <a:txBody>
                    <a:bodyPr/>
                    <a:lstStyle/>
                    <a:p>
                      <a:r>
                        <a:rPr lang="zh-TW" altLang="en-US" dirty="0"/>
                        <a:t>將元件設定為禁用狀態</a:t>
                      </a:r>
                    </a:p>
                  </a:txBody>
                  <a:tcPr/>
                </a:tc>
                <a:extLst>
                  <a:ext uri="{0D108BD9-81ED-4DB2-BD59-A6C34878D82A}">
                    <a16:rowId xmlns:a16="http://schemas.microsoft.com/office/drawing/2014/main" val="1926998741"/>
                  </a:ext>
                </a:extLst>
              </a:tr>
              <a:tr h="428538">
                <a:tc>
                  <a:txBody>
                    <a:bodyPr/>
                    <a:lstStyle/>
                    <a:p>
                      <a:r>
                        <a:rPr lang="en-US" altLang="zh-TW" sz="1800" dirty="0" err="1"/>
                        <a:t>readonly</a:t>
                      </a:r>
                      <a:endParaRPr lang="zh-TW" altLang="en-US" dirty="0"/>
                    </a:p>
                  </a:txBody>
                  <a:tcPr/>
                </a:tc>
                <a:tc>
                  <a:txBody>
                    <a:bodyPr/>
                    <a:lstStyle/>
                    <a:p>
                      <a:r>
                        <a:rPr lang="zh-TW" altLang="en-US" dirty="0"/>
                        <a:t>將元件設為唯獨不可更改內容的狀態</a:t>
                      </a:r>
                    </a:p>
                  </a:txBody>
                  <a:tcPr/>
                </a:tc>
                <a:extLst>
                  <a:ext uri="{0D108BD9-81ED-4DB2-BD59-A6C34878D82A}">
                    <a16:rowId xmlns:a16="http://schemas.microsoft.com/office/drawing/2014/main" val="318761582"/>
                  </a:ext>
                </a:extLst>
              </a:tr>
              <a:tr h="428538">
                <a:tc>
                  <a:txBody>
                    <a:bodyPr/>
                    <a:lstStyle/>
                    <a:p>
                      <a:r>
                        <a:rPr lang="en-US" altLang="zh-TW" sz="1800" dirty="0"/>
                        <a:t>autocomplete</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是否啟用瀏覽器自動完成功能</a:t>
                      </a:r>
                    </a:p>
                  </a:txBody>
                  <a:tcPr/>
                </a:tc>
                <a:extLst>
                  <a:ext uri="{0D108BD9-81ED-4DB2-BD59-A6C34878D82A}">
                    <a16:rowId xmlns:a16="http://schemas.microsoft.com/office/drawing/2014/main" val="2465293358"/>
                  </a:ext>
                </a:extLst>
              </a:tr>
              <a:tr h="428538">
                <a:tc>
                  <a:txBody>
                    <a:bodyPr/>
                    <a:lstStyle/>
                    <a:p>
                      <a:r>
                        <a:rPr lang="en-US" altLang="zh-TW" sz="1800" dirty="0"/>
                        <a:t>autofocus</a:t>
                      </a:r>
                      <a:endParaRPr lang="zh-TW" altLang="en-US" dirty="0"/>
                    </a:p>
                  </a:txBody>
                  <a:tcPr/>
                </a:tc>
                <a:tc>
                  <a:txBody>
                    <a:bodyPr/>
                    <a:lstStyle/>
                    <a:p>
                      <a:r>
                        <a:rPr lang="zh-TW" altLang="en-US" dirty="0"/>
                        <a:t>當頁面載入後，自動聚焦在此欄位上</a:t>
                      </a:r>
                    </a:p>
                  </a:txBody>
                  <a:tcPr/>
                </a:tc>
                <a:extLst>
                  <a:ext uri="{0D108BD9-81ED-4DB2-BD59-A6C34878D82A}">
                    <a16:rowId xmlns:a16="http://schemas.microsoft.com/office/drawing/2014/main" val="1479020102"/>
                  </a:ext>
                </a:extLst>
              </a:tr>
              <a:tr h="428538">
                <a:tc>
                  <a:txBody>
                    <a:bodyPr/>
                    <a:lstStyle/>
                    <a:p>
                      <a:r>
                        <a:rPr lang="en-US" altLang="zh-TW" sz="1800" dirty="0"/>
                        <a:t>required</a:t>
                      </a:r>
                      <a:endParaRPr lang="zh-TW" altLang="en-US" dirty="0"/>
                    </a:p>
                  </a:txBody>
                  <a:tcPr/>
                </a:tc>
                <a:tc>
                  <a:txBody>
                    <a:bodyPr/>
                    <a:lstStyle/>
                    <a:p>
                      <a:r>
                        <a:rPr lang="zh-TW" altLang="en-US" dirty="0"/>
                        <a:t>指定為必填欄位</a:t>
                      </a:r>
                    </a:p>
                  </a:txBody>
                  <a:tcPr/>
                </a:tc>
                <a:extLst>
                  <a:ext uri="{0D108BD9-81ED-4DB2-BD59-A6C34878D82A}">
                    <a16:rowId xmlns:a16="http://schemas.microsoft.com/office/drawing/2014/main" val="4044312614"/>
                  </a:ext>
                </a:extLst>
              </a:tr>
            </a:tbl>
          </a:graphicData>
        </a:graphic>
      </p:graphicFrame>
    </p:spTree>
    <p:extLst>
      <p:ext uri="{BB962C8B-B14F-4D97-AF65-F5344CB8AC3E}">
        <p14:creationId xmlns:p14="http://schemas.microsoft.com/office/powerpoint/2010/main" val="43492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 </a:t>
            </a:r>
            <a:r>
              <a:rPr lang="en-US" altLang="zh-TW" sz="4400" dirty="0"/>
              <a:t/>
            </a:r>
            <a:br>
              <a:rPr lang="en-US" altLang="zh-TW" sz="4400" dirty="0"/>
            </a:br>
            <a:r>
              <a:rPr lang="en-US" altLang="zh-TW" sz="4400" dirty="0"/>
              <a:t>input</a:t>
            </a:r>
            <a:r>
              <a:rPr lang="zh-TW" altLang="en-US" sz="4400" dirty="0"/>
              <a:t>屬性</a:t>
            </a:r>
            <a:r>
              <a:rPr lang="en-US" altLang="zh-TW" sz="4400" dirty="0"/>
              <a:t>-type</a:t>
            </a:r>
            <a:r>
              <a:rPr lang="zh-TW" altLang="en-US" sz="4400" dirty="0"/>
              <a:t>類型</a:t>
            </a:r>
          </a:p>
        </p:txBody>
      </p:sp>
      <p:sp>
        <p:nvSpPr>
          <p:cNvPr id="3" name="內容版面配置區 2"/>
          <p:cNvSpPr>
            <a:spLocks noGrp="1"/>
          </p:cNvSpPr>
          <p:nvPr>
            <p:ph idx="1"/>
          </p:nvPr>
        </p:nvSpPr>
        <p:spPr/>
        <p:txBody>
          <a:bodyPr/>
          <a:lstStyle/>
          <a:p>
            <a:r>
              <a:rPr lang="en-US" altLang="zh-TW" dirty="0"/>
              <a:t>text: </a:t>
            </a:r>
            <a:r>
              <a:rPr lang="zh-TW" altLang="en-US" dirty="0"/>
              <a:t>文字輸入欄位</a:t>
            </a:r>
            <a:endParaRPr lang="en-US" altLang="zh-TW" dirty="0"/>
          </a:p>
          <a:p>
            <a:pPr lvl="1"/>
            <a:r>
              <a:rPr lang="en-US" altLang="zh-TW" dirty="0"/>
              <a:t>type </a:t>
            </a:r>
            <a:r>
              <a:rPr lang="zh-TW" altLang="en-US" dirty="0"/>
              <a:t>預設上就是 </a:t>
            </a:r>
            <a:r>
              <a:rPr lang="en-US" altLang="zh-TW" dirty="0"/>
              <a:t>text</a:t>
            </a:r>
            <a:r>
              <a:rPr lang="zh-TW" altLang="en-US" dirty="0"/>
              <a:t>，所以也可以省略不寫，沒 </a:t>
            </a:r>
            <a:r>
              <a:rPr lang="en-US" altLang="zh-TW" dirty="0"/>
              <a:t>type </a:t>
            </a:r>
            <a:r>
              <a:rPr lang="zh-TW" altLang="en-US" dirty="0"/>
              <a:t>時其實就是 </a:t>
            </a:r>
            <a:r>
              <a:rPr lang="en-US" altLang="zh-TW" dirty="0"/>
              <a:t>text</a:t>
            </a:r>
          </a:p>
          <a:p>
            <a:r>
              <a:rPr lang="en-US" altLang="zh-TW" dirty="0"/>
              <a:t>password: </a:t>
            </a:r>
            <a:r>
              <a:rPr lang="zh-TW" altLang="en-US" dirty="0"/>
              <a:t>密碼輸入欄位</a:t>
            </a:r>
            <a:endParaRPr lang="en-US" altLang="zh-TW" dirty="0"/>
          </a:p>
          <a:p>
            <a:pPr lvl="1"/>
            <a:r>
              <a:rPr lang="zh-TW" altLang="en-US" dirty="0"/>
              <a:t>和 </a:t>
            </a:r>
            <a:r>
              <a:rPr lang="en-US" altLang="zh-TW" dirty="0"/>
              <a:t>text </a:t>
            </a:r>
            <a:r>
              <a:rPr lang="zh-TW" altLang="en-US" dirty="0"/>
              <a:t>的差別是，使用者輸入的內容不會被明碼顯示在螢幕畫面中</a:t>
            </a:r>
            <a:endParaRPr lang="en-US" altLang="zh-TW" dirty="0"/>
          </a:p>
          <a:p>
            <a:r>
              <a:rPr lang="en-US" altLang="zh-TW" dirty="0"/>
              <a:t>placeholder: </a:t>
            </a:r>
            <a:r>
              <a:rPr lang="zh-TW" altLang="en-US" dirty="0"/>
              <a:t>提示使用者的訊息</a:t>
            </a:r>
            <a:endParaRPr lang="en-US" altLang="zh-TW" dirty="0"/>
          </a:p>
          <a:p>
            <a:r>
              <a:rPr lang="en-US" altLang="zh-TW" dirty="0"/>
              <a:t>submit:</a:t>
            </a:r>
            <a:r>
              <a:rPr lang="zh-TW" altLang="en-US" dirty="0"/>
              <a:t>表單的送出按鈕</a:t>
            </a:r>
            <a:endParaRPr lang="en-US" altLang="zh-TW" dirty="0"/>
          </a:p>
          <a:p>
            <a:pPr lvl="1"/>
            <a:r>
              <a:rPr lang="zh-TW" altLang="en-US" dirty="0"/>
              <a:t>當使用者點了 </a:t>
            </a:r>
            <a:r>
              <a:rPr lang="en-US" altLang="zh-TW" dirty="0"/>
              <a:t>submit button </a:t>
            </a:r>
            <a:r>
              <a:rPr lang="zh-TW" altLang="en-US" dirty="0"/>
              <a:t>就會送出該表單給遠端的伺服器，用 </a:t>
            </a:r>
            <a:r>
              <a:rPr lang="en-US" altLang="zh-TW" dirty="0"/>
              <a:t>value </a:t>
            </a:r>
            <a:r>
              <a:rPr lang="zh-TW" altLang="en-US" dirty="0"/>
              <a:t>屬性可以設定按鈕名稱。</a:t>
            </a:r>
            <a:endParaRPr lang="en-US" altLang="zh-TW" dirty="0"/>
          </a:p>
        </p:txBody>
      </p:sp>
    </p:spTree>
    <p:extLst>
      <p:ext uri="{BB962C8B-B14F-4D97-AF65-F5344CB8AC3E}">
        <p14:creationId xmlns:p14="http://schemas.microsoft.com/office/powerpoint/2010/main" val="108884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 </a:t>
            </a:r>
            <a:r>
              <a:rPr lang="en-US" altLang="zh-TW" sz="4400" dirty="0"/>
              <a:t/>
            </a:r>
            <a:br>
              <a:rPr lang="en-US" altLang="zh-TW" sz="4400" dirty="0"/>
            </a:br>
            <a:r>
              <a:rPr lang="en-US" altLang="zh-TW" sz="4400" dirty="0"/>
              <a:t>input</a:t>
            </a:r>
            <a:r>
              <a:rPr lang="zh-TW" altLang="en-US" sz="4400" dirty="0"/>
              <a:t>屬性</a:t>
            </a:r>
            <a:r>
              <a:rPr lang="en-US" altLang="zh-TW" sz="4400" dirty="0"/>
              <a:t>-type</a:t>
            </a:r>
            <a:r>
              <a:rPr lang="zh-TW" altLang="en-US" sz="4400" dirty="0"/>
              <a:t>特定的輸入內容</a:t>
            </a:r>
          </a:p>
        </p:txBody>
      </p:sp>
      <p:sp>
        <p:nvSpPr>
          <p:cNvPr id="3" name="內容版面配置區 2"/>
          <p:cNvSpPr>
            <a:spLocks noGrp="1"/>
          </p:cNvSpPr>
          <p:nvPr>
            <p:ph idx="1"/>
          </p:nvPr>
        </p:nvSpPr>
        <p:spPr/>
        <p:txBody>
          <a:bodyPr>
            <a:normAutofit/>
          </a:bodyPr>
          <a:lstStyle/>
          <a:p>
            <a:r>
              <a:rPr lang="en-US" altLang="zh-TW" dirty="0" err="1"/>
              <a:t>tel</a:t>
            </a:r>
            <a:r>
              <a:rPr lang="en-US" altLang="zh-TW" dirty="0"/>
              <a:t>: </a:t>
            </a:r>
            <a:r>
              <a:rPr lang="zh-TW" altLang="en-US" dirty="0"/>
              <a:t>電話號碼輸入欄位</a:t>
            </a:r>
            <a:endParaRPr lang="en-US" altLang="zh-TW" dirty="0"/>
          </a:p>
          <a:p>
            <a:r>
              <a:rPr lang="en-US" altLang="zh-TW" dirty="0"/>
              <a:t>url: </a:t>
            </a:r>
            <a:r>
              <a:rPr lang="zh-TW" altLang="en-US" dirty="0"/>
              <a:t>網址輸入欄位</a:t>
            </a:r>
            <a:endParaRPr lang="en-US" altLang="zh-TW" dirty="0"/>
          </a:p>
          <a:p>
            <a:r>
              <a:rPr lang="en-US" altLang="zh-TW" dirty="0"/>
              <a:t>email:</a:t>
            </a:r>
            <a:r>
              <a:rPr lang="zh-TW" altLang="en-US" dirty="0"/>
              <a:t>電子郵件輸入欄位</a:t>
            </a:r>
            <a:endParaRPr lang="en-US" altLang="zh-TW" dirty="0"/>
          </a:p>
          <a:p>
            <a:r>
              <a:rPr lang="en-US" altLang="zh-TW" dirty="0"/>
              <a:t>number:</a:t>
            </a:r>
            <a:r>
              <a:rPr lang="zh-TW" altLang="en-US" dirty="0"/>
              <a:t> 只允許輸入數字欄位</a:t>
            </a:r>
            <a:endParaRPr lang="en-US" altLang="zh-TW" dirty="0"/>
          </a:p>
          <a:p>
            <a:pPr lvl="1"/>
            <a:r>
              <a:rPr lang="en-US" altLang="zh-TW" dirty="0"/>
              <a:t>max: </a:t>
            </a:r>
            <a:r>
              <a:rPr lang="zh-TW" altLang="en-US" dirty="0"/>
              <a:t>可以輸入的最大值</a:t>
            </a:r>
          </a:p>
          <a:p>
            <a:pPr lvl="1"/>
            <a:r>
              <a:rPr lang="en-US" altLang="zh-TW" dirty="0"/>
              <a:t>min: </a:t>
            </a:r>
            <a:r>
              <a:rPr lang="zh-TW" altLang="en-US" dirty="0"/>
              <a:t>可以輸入的最小值</a:t>
            </a:r>
          </a:p>
          <a:p>
            <a:pPr lvl="1"/>
            <a:r>
              <a:rPr lang="en-US" altLang="zh-TW" dirty="0"/>
              <a:t>step: </a:t>
            </a:r>
            <a:r>
              <a:rPr lang="zh-TW" altLang="en-US" dirty="0"/>
              <a:t>設定一個數字，用來控制數字元件一次跳動的幅度；或在送出表單之前，瀏覽器會對欄位做驗證，數字需要符合 </a:t>
            </a:r>
            <a:r>
              <a:rPr lang="en-US" altLang="zh-TW" dirty="0"/>
              <a:t>step </a:t>
            </a:r>
            <a:r>
              <a:rPr lang="zh-TW" altLang="en-US" dirty="0"/>
              <a:t>設定的跳動區間</a:t>
            </a:r>
            <a:endParaRPr lang="en-US" altLang="zh-TW" dirty="0"/>
          </a:p>
        </p:txBody>
      </p:sp>
    </p:spTree>
    <p:extLst>
      <p:ext uri="{BB962C8B-B14F-4D97-AF65-F5344CB8AC3E}">
        <p14:creationId xmlns:p14="http://schemas.microsoft.com/office/powerpoint/2010/main" val="20563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852" y="131619"/>
            <a:ext cx="9785349" cy="1239837"/>
          </a:xfrm>
        </p:spPr>
        <p:txBody>
          <a:bodyPr>
            <a:normAutofit/>
          </a:bodyPr>
          <a:lstStyle/>
          <a:p>
            <a:r>
              <a:rPr lang="en-US" altLang="zh-TW" sz="4000" dirty="0"/>
              <a:t>HTML</a:t>
            </a:r>
            <a:r>
              <a:rPr lang="zh-TW" altLang="en-US" sz="4000" dirty="0"/>
              <a:t>基礎架構</a:t>
            </a:r>
          </a:p>
        </p:txBody>
      </p:sp>
      <p:sp>
        <p:nvSpPr>
          <p:cNvPr id="3" name="內容版面配置區 2"/>
          <p:cNvSpPr>
            <a:spLocks noGrp="1"/>
          </p:cNvSpPr>
          <p:nvPr>
            <p:ph idx="1"/>
          </p:nvPr>
        </p:nvSpPr>
        <p:spPr/>
        <p:txBody>
          <a:bodyPr/>
          <a:lstStyle/>
          <a:p>
            <a:r>
              <a:rPr lang="zh-TW" altLang="en-US" dirty="0"/>
              <a:t>文件宣告</a:t>
            </a:r>
            <a:endParaRPr lang="en-US" altLang="zh-TW" dirty="0"/>
          </a:p>
          <a:p>
            <a:r>
              <a:rPr lang="zh-TW" altLang="en-US" dirty="0"/>
              <a:t>基本上 </a:t>
            </a:r>
            <a:r>
              <a:rPr lang="en-US" altLang="zh-TW" dirty="0"/>
              <a:t>&lt;head&gt; </a:t>
            </a:r>
            <a:r>
              <a:rPr lang="zh-TW" altLang="en-US" dirty="0"/>
              <a:t>裡面的內容都不是給”人”看得，而是給機器運作、搜尋用得。</a:t>
            </a:r>
            <a:endParaRPr lang="en-US" altLang="zh-TW" dirty="0"/>
          </a:p>
          <a:p>
            <a:r>
              <a:rPr lang="zh-TW" altLang="en-US" dirty="0"/>
              <a:t>主要放置用來告訴搜尋引擎，這個網頁有什麼樣的內容、控制網頁與外部程式碼的連結、定義網頁使用的樣式等等。</a:t>
            </a:r>
            <a:endParaRPr lang="en-US" altLang="zh-TW" dirty="0"/>
          </a:p>
          <a:p>
            <a:r>
              <a:rPr lang="en-US" altLang="zh-TW" dirty="0"/>
              <a:t>HTML5</a:t>
            </a:r>
            <a:r>
              <a:rPr lang="zh-TW" altLang="en-US" dirty="0"/>
              <a:t>常用的標籤有 </a:t>
            </a:r>
            <a:r>
              <a:rPr lang="en-US" altLang="zh-TW" dirty="0"/>
              <a:t>&lt;title&gt;</a:t>
            </a:r>
            <a:r>
              <a:rPr lang="zh-TW" altLang="en-US" dirty="0"/>
              <a:t>、</a:t>
            </a:r>
            <a:r>
              <a:rPr lang="en-US" altLang="zh-TW" dirty="0"/>
              <a:t>&lt;meta&gt;</a:t>
            </a:r>
            <a:r>
              <a:rPr lang="zh-TW" altLang="en-US" dirty="0"/>
              <a:t>、</a:t>
            </a:r>
            <a:r>
              <a:rPr lang="en-US" altLang="zh-TW" dirty="0"/>
              <a:t>&lt;link&gt;</a:t>
            </a:r>
            <a:r>
              <a:rPr lang="zh-TW" altLang="en-US" dirty="0"/>
              <a:t>、</a:t>
            </a:r>
            <a:r>
              <a:rPr lang="en-US" altLang="zh-TW" dirty="0"/>
              <a:t>&lt;script&gt;</a:t>
            </a:r>
            <a:r>
              <a:rPr lang="zh-TW" altLang="en-US" dirty="0"/>
              <a:t>、</a:t>
            </a:r>
            <a:r>
              <a:rPr lang="en-US" altLang="zh-TW" dirty="0"/>
              <a:t>&lt;style&gt;</a:t>
            </a:r>
            <a:r>
              <a:rPr lang="zh-TW" altLang="en-US" dirty="0"/>
              <a:t>、</a:t>
            </a:r>
            <a:r>
              <a:rPr lang="en-US" altLang="zh-TW" dirty="0"/>
              <a:t>&lt;base&gt; </a:t>
            </a:r>
            <a:r>
              <a:rPr lang="zh-TW" altLang="en-US" dirty="0"/>
              <a:t>等等</a:t>
            </a:r>
            <a:endParaRPr lang="en-US" altLang="zh-TW" dirty="0"/>
          </a:p>
          <a:p>
            <a:r>
              <a:rPr lang="zh-TW" altLang="en-US" dirty="0"/>
              <a:t>網頁真正會跑給使用者看的東西全部都在 </a:t>
            </a:r>
            <a:r>
              <a:rPr lang="en-US" altLang="zh-TW" dirty="0"/>
              <a:t>&lt;body&gt;</a:t>
            </a:r>
          </a:p>
          <a:p>
            <a:endParaRPr lang="zh-TW" altLang="en-US" dirty="0"/>
          </a:p>
        </p:txBody>
      </p:sp>
    </p:spTree>
    <p:extLst>
      <p:ext uri="{BB962C8B-B14F-4D97-AF65-F5344CB8AC3E}">
        <p14:creationId xmlns:p14="http://schemas.microsoft.com/office/powerpoint/2010/main" val="54821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 </a:t>
            </a:r>
            <a:r>
              <a:rPr lang="en-US" altLang="zh-TW" sz="4400" dirty="0"/>
              <a:t/>
            </a:r>
            <a:br>
              <a:rPr lang="en-US" altLang="zh-TW" sz="4400" dirty="0"/>
            </a:br>
            <a:r>
              <a:rPr lang="en-US" altLang="zh-TW" sz="4400" dirty="0"/>
              <a:t>input</a:t>
            </a:r>
            <a:r>
              <a:rPr lang="zh-TW" altLang="en-US" sz="4400" dirty="0"/>
              <a:t>屬性</a:t>
            </a:r>
            <a:r>
              <a:rPr lang="en-US" altLang="zh-TW" sz="4400" dirty="0"/>
              <a:t>- type</a:t>
            </a:r>
            <a:r>
              <a:rPr lang="zh-TW" altLang="en-US" sz="4400" dirty="0"/>
              <a:t>時間的輸入</a:t>
            </a:r>
          </a:p>
        </p:txBody>
      </p:sp>
      <p:sp>
        <p:nvSpPr>
          <p:cNvPr id="3" name="內容版面配置區 2"/>
          <p:cNvSpPr>
            <a:spLocks noGrp="1"/>
          </p:cNvSpPr>
          <p:nvPr>
            <p:ph idx="1"/>
          </p:nvPr>
        </p:nvSpPr>
        <p:spPr/>
        <p:txBody>
          <a:bodyPr>
            <a:normAutofit fontScale="92500" lnSpcReduction="10000"/>
          </a:bodyPr>
          <a:lstStyle/>
          <a:p>
            <a:r>
              <a:rPr lang="en-US" altLang="zh-TW" dirty="0"/>
              <a:t>date:</a:t>
            </a:r>
            <a:r>
              <a:rPr lang="zh-TW" altLang="en-US" dirty="0"/>
              <a:t>日期輸入欄位</a:t>
            </a:r>
            <a:endParaRPr lang="en-US" altLang="zh-TW" dirty="0"/>
          </a:p>
          <a:p>
            <a:pPr lvl="1"/>
            <a:r>
              <a:rPr lang="zh-TW" altLang="en-US" dirty="0"/>
              <a:t>日期的格式為 </a:t>
            </a:r>
            <a:r>
              <a:rPr lang="en-US" altLang="zh-TW" dirty="0" err="1"/>
              <a:t>yyyy</a:t>
            </a:r>
            <a:r>
              <a:rPr lang="en-US" altLang="zh-TW" dirty="0"/>
              <a:t>-mm-</a:t>
            </a:r>
            <a:r>
              <a:rPr lang="en-US" altLang="zh-TW" dirty="0" err="1"/>
              <a:t>dd</a:t>
            </a:r>
            <a:endParaRPr lang="en-US" altLang="zh-TW" dirty="0"/>
          </a:p>
          <a:p>
            <a:pPr lvl="1"/>
            <a:r>
              <a:rPr lang="en-US" altLang="zh-TW" dirty="0"/>
              <a:t>max: </a:t>
            </a:r>
            <a:r>
              <a:rPr lang="zh-TW" altLang="en-US" dirty="0"/>
              <a:t>可以輸入的最晚日期</a:t>
            </a:r>
          </a:p>
          <a:p>
            <a:pPr lvl="1"/>
            <a:r>
              <a:rPr lang="en-US" altLang="zh-TW" dirty="0"/>
              <a:t>min: </a:t>
            </a:r>
            <a:r>
              <a:rPr lang="zh-TW" altLang="en-US" dirty="0"/>
              <a:t>可以輸入的最早日期</a:t>
            </a:r>
          </a:p>
          <a:p>
            <a:pPr lvl="1"/>
            <a:r>
              <a:rPr lang="en-US" altLang="zh-TW" dirty="0"/>
              <a:t>step: </a:t>
            </a:r>
            <a:r>
              <a:rPr lang="zh-TW" altLang="en-US" dirty="0"/>
              <a:t>設定一個數字，用來控制日期元件一次跳動的幅度；或在送出表單之前，瀏覽器會對日期欄位做驗證，日期需要符合 </a:t>
            </a:r>
            <a:r>
              <a:rPr lang="en-US" altLang="zh-TW" dirty="0"/>
              <a:t>step </a:t>
            </a:r>
            <a:r>
              <a:rPr lang="zh-TW" altLang="en-US" dirty="0"/>
              <a:t>設定的跳動區間</a:t>
            </a:r>
            <a:endParaRPr lang="en-US" altLang="zh-TW" dirty="0"/>
          </a:p>
          <a:p>
            <a:r>
              <a:rPr lang="en-US" altLang="zh-TW" dirty="0"/>
              <a:t>Time</a:t>
            </a:r>
          </a:p>
          <a:p>
            <a:pPr lvl="1"/>
            <a:r>
              <a:rPr lang="zh-TW" altLang="en-US" dirty="0"/>
              <a:t>時間的格式為</a:t>
            </a:r>
            <a:r>
              <a:rPr lang="en-US" altLang="zh-TW" dirty="0" err="1"/>
              <a:t>hh:mm</a:t>
            </a:r>
            <a:endParaRPr lang="zh-TW" altLang="en-US" dirty="0"/>
          </a:p>
          <a:p>
            <a:pPr lvl="1"/>
            <a:r>
              <a:rPr lang="en-US" altLang="zh-TW" dirty="0"/>
              <a:t>max: </a:t>
            </a:r>
            <a:r>
              <a:rPr lang="zh-TW" altLang="en-US" dirty="0"/>
              <a:t>可以輸入的最晚時間</a:t>
            </a:r>
          </a:p>
          <a:p>
            <a:pPr lvl="1"/>
            <a:r>
              <a:rPr lang="en-US" altLang="zh-TW" dirty="0"/>
              <a:t>min: </a:t>
            </a:r>
            <a:r>
              <a:rPr lang="zh-TW" altLang="en-US" dirty="0"/>
              <a:t>可以輸入的最早時間</a:t>
            </a:r>
          </a:p>
          <a:p>
            <a:pPr lvl="1"/>
            <a:r>
              <a:rPr lang="en-US" altLang="zh-TW" dirty="0"/>
              <a:t>step: </a:t>
            </a:r>
            <a:r>
              <a:rPr lang="zh-TW" altLang="en-US" dirty="0"/>
              <a:t>設定一個數字，用來控制時間元件一次跳動的幅度；或在送出表單之前，瀏覽器會對時間欄位做驗證，時間需要符合 </a:t>
            </a:r>
            <a:r>
              <a:rPr lang="en-US" altLang="zh-TW" dirty="0"/>
              <a:t>step </a:t>
            </a:r>
            <a:r>
              <a:rPr lang="zh-TW" altLang="en-US" dirty="0"/>
              <a:t>設定的跳動區間</a:t>
            </a:r>
          </a:p>
        </p:txBody>
      </p:sp>
    </p:spTree>
    <p:extLst>
      <p:ext uri="{BB962C8B-B14F-4D97-AF65-F5344CB8AC3E}">
        <p14:creationId xmlns:p14="http://schemas.microsoft.com/office/powerpoint/2010/main" val="421847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a:t>
            </a:r>
            <a:r>
              <a:rPr lang="en-US" altLang="zh-TW" sz="4400" dirty="0"/>
              <a:t/>
            </a:r>
            <a:br>
              <a:rPr lang="en-US" altLang="zh-TW" sz="4400" dirty="0"/>
            </a:br>
            <a:r>
              <a:rPr lang="en-US" altLang="zh-TW" sz="4400" dirty="0"/>
              <a:t>input</a:t>
            </a:r>
            <a:r>
              <a:rPr lang="zh-TW" altLang="en-US" sz="4400" dirty="0"/>
              <a:t>屬性</a:t>
            </a:r>
            <a:r>
              <a:rPr lang="en-US" altLang="zh-TW" sz="4400" dirty="0"/>
              <a:t>- type</a:t>
            </a:r>
            <a:r>
              <a:rPr lang="zh-TW" altLang="en-US" sz="4400" dirty="0"/>
              <a:t> 選擇型輸入</a:t>
            </a:r>
          </a:p>
        </p:txBody>
      </p:sp>
      <p:sp>
        <p:nvSpPr>
          <p:cNvPr id="3" name="內容版面配置區 2"/>
          <p:cNvSpPr>
            <a:spLocks noGrp="1"/>
          </p:cNvSpPr>
          <p:nvPr>
            <p:ph idx="1"/>
          </p:nvPr>
        </p:nvSpPr>
        <p:spPr/>
        <p:txBody>
          <a:bodyPr/>
          <a:lstStyle/>
          <a:p>
            <a:r>
              <a:rPr lang="en-US" altLang="zh-TW" dirty="0"/>
              <a:t>checkbox: </a:t>
            </a:r>
            <a:r>
              <a:rPr lang="zh-TW" altLang="en-US" dirty="0"/>
              <a:t>核取方塊 </a:t>
            </a:r>
            <a:endParaRPr lang="en-US" altLang="zh-TW" dirty="0"/>
          </a:p>
          <a:p>
            <a:pPr lvl="1"/>
            <a:r>
              <a:rPr lang="zh-TW" altLang="en-US" dirty="0"/>
              <a:t>用來讓使用者勾選某個選項是否成立，可以再搭配 </a:t>
            </a:r>
            <a:r>
              <a:rPr lang="en-US" altLang="zh-TW" dirty="0"/>
              <a:t>value </a:t>
            </a:r>
            <a:r>
              <a:rPr lang="zh-TW" altLang="en-US" dirty="0"/>
              <a:t>屬性 </a:t>
            </a:r>
            <a:r>
              <a:rPr lang="en-US" altLang="zh-TW" dirty="0"/>
              <a:t>(</a:t>
            </a:r>
            <a:r>
              <a:rPr lang="zh-TW" altLang="en-US" dirty="0"/>
              <a:t>預設值是 </a:t>
            </a:r>
            <a:r>
              <a:rPr lang="en-US" altLang="zh-TW" dirty="0"/>
              <a:t>"on") </a:t>
            </a:r>
            <a:r>
              <a:rPr lang="zh-TW" altLang="en-US" dirty="0"/>
              <a:t>來指定當使用者勾選此方塊時要傳送給遠端伺服器什麼值。</a:t>
            </a:r>
            <a:endParaRPr lang="en-US" altLang="zh-TW" dirty="0"/>
          </a:p>
          <a:p>
            <a:r>
              <a:rPr lang="en-US" altLang="zh-TW" dirty="0"/>
              <a:t>radio: </a:t>
            </a:r>
            <a:r>
              <a:rPr lang="zh-TW" altLang="en-US" dirty="0"/>
              <a:t>選項按鈕</a:t>
            </a:r>
            <a:endParaRPr lang="en-US" altLang="zh-TW" dirty="0"/>
          </a:p>
          <a:p>
            <a:pPr lvl="1"/>
            <a:r>
              <a:rPr lang="zh-TW" altLang="en-US" dirty="0"/>
              <a:t>用來處理表單中有多選一時的情況，搭配 </a:t>
            </a:r>
            <a:r>
              <a:rPr lang="en-US" altLang="zh-TW" dirty="0"/>
              <a:t>value </a:t>
            </a:r>
            <a:r>
              <a:rPr lang="zh-TW" altLang="en-US" dirty="0"/>
              <a:t>屬性來指定當使用者選取此選項時要傳送給遠端伺服器什麼值。</a:t>
            </a:r>
            <a:endParaRPr lang="en-US" altLang="zh-TW" dirty="0"/>
          </a:p>
          <a:p>
            <a:r>
              <a:rPr lang="en-US" altLang="zh-TW" dirty="0"/>
              <a:t>reset:</a:t>
            </a:r>
            <a:r>
              <a:rPr lang="zh-TW" altLang="en-US" dirty="0"/>
              <a:t> 重設按鈕</a:t>
            </a:r>
            <a:endParaRPr lang="en-US" altLang="zh-TW" dirty="0"/>
          </a:p>
          <a:p>
            <a:pPr lvl="1"/>
            <a:r>
              <a:rPr lang="zh-TW" altLang="en-US" dirty="0"/>
              <a:t>讓使用者點了可以重設表單內容回到初始狀態，而 </a:t>
            </a:r>
            <a:r>
              <a:rPr lang="en-US" altLang="zh-TW" dirty="0"/>
              <a:t>value </a:t>
            </a:r>
            <a:r>
              <a:rPr lang="zh-TW" altLang="en-US" dirty="0"/>
              <a:t>屬性可以設定 </a:t>
            </a:r>
            <a:r>
              <a:rPr lang="en-US" altLang="zh-TW" dirty="0"/>
              <a:t>reset </a:t>
            </a:r>
            <a:r>
              <a:rPr lang="zh-TW" altLang="en-US" dirty="0"/>
              <a:t>按鈕的名稱</a:t>
            </a:r>
          </a:p>
        </p:txBody>
      </p:sp>
    </p:spTree>
    <p:extLst>
      <p:ext uri="{BB962C8B-B14F-4D97-AF65-F5344CB8AC3E}">
        <p14:creationId xmlns:p14="http://schemas.microsoft.com/office/powerpoint/2010/main" val="388910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a:t>
            </a:r>
            <a:r>
              <a:rPr lang="en-US" altLang="zh-TW" sz="4400" dirty="0"/>
              <a:t/>
            </a:r>
            <a:br>
              <a:rPr lang="en-US" altLang="zh-TW" sz="4400" dirty="0"/>
            </a:br>
            <a:r>
              <a:rPr lang="en-US" altLang="zh-TW" sz="4400" dirty="0"/>
              <a:t>input</a:t>
            </a:r>
            <a:r>
              <a:rPr lang="zh-TW" altLang="en-US" sz="4400" dirty="0"/>
              <a:t>屬性</a:t>
            </a:r>
            <a:r>
              <a:rPr lang="en-US" altLang="zh-TW" sz="4400" dirty="0"/>
              <a:t>- type</a:t>
            </a:r>
            <a:r>
              <a:rPr lang="zh-TW" altLang="en-US" sz="4400" dirty="0"/>
              <a:t> 選擇型輸入</a:t>
            </a:r>
          </a:p>
        </p:txBody>
      </p:sp>
      <p:sp>
        <p:nvSpPr>
          <p:cNvPr id="3" name="內容版面配置區 2"/>
          <p:cNvSpPr>
            <a:spLocks noGrp="1"/>
          </p:cNvSpPr>
          <p:nvPr>
            <p:ph idx="1"/>
          </p:nvPr>
        </p:nvSpPr>
        <p:spPr/>
        <p:txBody>
          <a:bodyPr/>
          <a:lstStyle/>
          <a:p>
            <a:r>
              <a:rPr lang="en-US" altLang="zh-TW" dirty="0"/>
              <a:t>range:</a:t>
            </a:r>
            <a:r>
              <a:rPr lang="zh-TW" altLang="en-US" dirty="0"/>
              <a:t>數字範圍滑動選取欄位</a:t>
            </a:r>
            <a:endParaRPr lang="en-US" altLang="zh-TW" dirty="0"/>
          </a:p>
          <a:p>
            <a:pPr lvl="1"/>
            <a:r>
              <a:rPr lang="zh-TW" altLang="en-US" dirty="0"/>
              <a:t>讓使用者用滑動的方式在一個數字區間內選擇出一個值，可以應用在對數字精準度要求不高的場景，像是調整音量大小。</a:t>
            </a:r>
            <a:endParaRPr lang="en-US" altLang="zh-TW" dirty="0"/>
          </a:p>
          <a:p>
            <a:pPr lvl="1"/>
            <a:r>
              <a:rPr lang="en-US" altLang="zh-TW" dirty="0"/>
              <a:t>max: </a:t>
            </a:r>
            <a:r>
              <a:rPr lang="zh-TW" altLang="en-US" dirty="0"/>
              <a:t>範圍中可選的最大值</a:t>
            </a:r>
          </a:p>
          <a:p>
            <a:pPr lvl="1"/>
            <a:r>
              <a:rPr lang="en-US" altLang="zh-TW" dirty="0"/>
              <a:t>min: </a:t>
            </a:r>
            <a:r>
              <a:rPr lang="zh-TW" altLang="en-US" dirty="0"/>
              <a:t>範圍中可選的最小值</a:t>
            </a:r>
          </a:p>
          <a:p>
            <a:pPr lvl="1"/>
            <a:r>
              <a:rPr lang="en-US" altLang="zh-TW" dirty="0"/>
              <a:t>step: </a:t>
            </a:r>
            <a:r>
              <a:rPr lang="zh-TW" altLang="en-US" dirty="0"/>
              <a:t>設定一個數字，用來控制元件數字一次跳動的幅度；或在送出表單之前，瀏覽器會對欄位做驗證，數字需要符合 </a:t>
            </a:r>
            <a:r>
              <a:rPr lang="en-US" altLang="zh-TW" dirty="0"/>
              <a:t>step </a:t>
            </a:r>
            <a:r>
              <a:rPr lang="zh-TW" altLang="en-US" dirty="0"/>
              <a:t>設定的跳動區間</a:t>
            </a:r>
            <a:endParaRPr lang="en-US" altLang="zh-TW" dirty="0"/>
          </a:p>
          <a:p>
            <a:r>
              <a:rPr lang="en-US" altLang="zh-TW" dirty="0"/>
              <a:t>color:</a:t>
            </a:r>
            <a:r>
              <a:rPr lang="zh-TW" altLang="en-US" dirty="0"/>
              <a:t>顏色選擇器</a:t>
            </a:r>
            <a:endParaRPr lang="en-US" altLang="zh-TW" dirty="0"/>
          </a:p>
          <a:p>
            <a:pPr lvl="1"/>
            <a:r>
              <a:rPr lang="zh-TW" altLang="en-US" dirty="0"/>
              <a:t>用來讓使用者挑選顏色，顏色的格式為 </a:t>
            </a:r>
            <a:r>
              <a:rPr lang="en-US" altLang="zh-TW" dirty="0"/>
              <a:t>#</a:t>
            </a:r>
            <a:r>
              <a:rPr lang="en-US" altLang="zh-TW" dirty="0" err="1"/>
              <a:t>rrggbb</a:t>
            </a:r>
            <a:r>
              <a:rPr lang="zh-TW" altLang="en-US" dirty="0"/>
              <a:t>。</a:t>
            </a:r>
          </a:p>
        </p:txBody>
      </p:sp>
    </p:spTree>
    <p:extLst>
      <p:ext uri="{BB962C8B-B14F-4D97-AF65-F5344CB8AC3E}">
        <p14:creationId xmlns:p14="http://schemas.microsoft.com/office/powerpoint/2010/main" val="33384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D540EDA-BC79-E8A7-60DE-8028F1730BD7}"/>
              </a:ext>
            </a:extLst>
          </p:cNvPr>
          <p:cNvSpPr>
            <a:spLocks noGrp="1"/>
          </p:cNvSpPr>
          <p:nvPr>
            <p:ph type="title"/>
          </p:nvPr>
        </p:nvSpPr>
        <p:spPr/>
        <p:txBody>
          <a:bodyPr/>
          <a:lstStyle/>
          <a:p>
            <a:r>
              <a:rPr lang="zh-TW" altLang="en-US" sz="5400" dirty="0"/>
              <a:t>階層式樣式表</a:t>
            </a:r>
            <a:r>
              <a:rPr lang="en-US" altLang="zh-TW" sz="5400" dirty="0"/>
              <a:t/>
            </a:r>
            <a:br>
              <a:rPr lang="en-US" altLang="zh-TW" sz="5400" dirty="0"/>
            </a:br>
            <a:r>
              <a:rPr lang="en-US" altLang="zh-TW" sz="4400" dirty="0"/>
              <a:t>Cascading Style Sheets, CSS</a:t>
            </a:r>
            <a:endParaRPr lang="zh-TW" altLang="en-US" dirty="0"/>
          </a:p>
        </p:txBody>
      </p:sp>
      <p:sp>
        <p:nvSpPr>
          <p:cNvPr id="5" name="文字版面配置區 4">
            <a:extLst>
              <a:ext uri="{FF2B5EF4-FFF2-40B4-BE49-F238E27FC236}">
                <a16:creationId xmlns:a16="http://schemas.microsoft.com/office/drawing/2014/main" id="{BB64CF6A-3411-8DAB-5B9E-B2B330E5C1D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45866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74F0CA-1951-7C8B-836D-E0CDBA26721F}"/>
              </a:ext>
            </a:extLst>
          </p:cNvPr>
          <p:cNvSpPr>
            <a:spLocks noGrp="1"/>
          </p:cNvSpPr>
          <p:nvPr>
            <p:ph type="title"/>
          </p:nvPr>
        </p:nvSpPr>
        <p:spPr/>
        <p:txBody>
          <a:bodyPr>
            <a:normAutofit/>
          </a:bodyPr>
          <a:lstStyle/>
          <a:p>
            <a:r>
              <a:rPr lang="en-US" altLang="zh-TW" sz="4400" dirty="0"/>
              <a:t>CSS</a:t>
            </a:r>
            <a:r>
              <a:rPr lang="zh-TW" altLang="en-US" sz="4400" dirty="0"/>
              <a:t>語法</a:t>
            </a:r>
          </a:p>
        </p:txBody>
      </p:sp>
      <p:sp>
        <p:nvSpPr>
          <p:cNvPr id="3" name="內容版面配置區 2">
            <a:extLst>
              <a:ext uri="{FF2B5EF4-FFF2-40B4-BE49-F238E27FC236}">
                <a16:creationId xmlns:a16="http://schemas.microsoft.com/office/drawing/2014/main" id="{2484CCF5-8771-92DE-1428-087888D66D3F}"/>
              </a:ext>
            </a:extLst>
          </p:cNvPr>
          <p:cNvSpPr>
            <a:spLocks noGrp="1"/>
          </p:cNvSpPr>
          <p:nvPr>
            <p:ph idx="1"/>
          </p:nvPr>
        </p:nvSpPr>
        <p:spPr/>
        <p:txBody>
          <a:bodyPr>
            <a:normAutofit/>
          </a:bodyPr>
          <a:lstStyle/>
          <a:p>
            <a:r>
              <a:rPr lang="en-US" altLang="zh-TW" sz="3200" dirty="0"/>
              <a:t>CSS</a:t>
            </a:r>
            <a:r>
              <a:rPr lang="zh-TW" altLang="en-US" sz="3200" dirty="0"/>
              <a:t>是由一條一條的規則所組成，而規則包含選擇器與宣告</a:t>
            </a:r>
            <a:endParaRPr lang="en-US" altLang="zh-TW" sz="3200" dirty="0"/>
          </a:p>
          <a:p>
            <a:r>
              <a:rPr lang="zh-TW" altLang="en-US" sz="3200" dirty="0"/>
              <a:t>選擇器</a:t>
            </a:r>
            <a:r>
              <a:rPr lang="en-US" altLang="zh-TW" sz="3200" dirty="0"/>
              <a:t>: </a:t>
            </a:r>
          </a:p>
          <a:p>
            <a:pPr lvl="1"/>
            <a:r>
              <a:rPr lang="zh-TW" altLang="en-US" sz="2800" dirty="0"/>
              <a:t>用來設定要套用規則的對象</a:t>
            </a:r>
            <a:endParaRPr lang="en-US" altLang="zh-TW" sz="2800" dirty="0"/>
          </a:p>
          <a:p>
            <a:r>
              <a:rPr lang="zh-TW" altLang="en-US" sz="3200" dirty="0"/>
              <a:t>宣告</a:t>
            </a:r>
            <a:r>
              <a:rPr lang="en-US" altLang="zh-TW" sz="3200" dirty="0"/>
              <a:t>:</a:t>
            </a:r>
            <a:r>
              <a:rPr lang="zh-TW" altLang="en-US" sz="3200" dirty="0"/>
              <a:t> </a:t>
            </a:r>
            <a:endParaRPr lang="en-US" altLang="zh-TW" sz="3200" dirty="0"/>
          </a:p>
          <a:p>
            <a:pPr lvl="1"/>
            <a:r>
              <a:rPr lang="zh-TW" altLang="en-US" sz="2800" dirty="0"/>
              <a:t>用來設定樣式內容，裡面包含屬性</a:t>
            </a:r>
            <a:r>
              <a:rPr lang="en-US" altLang="zh-TW" sz="2800" dirty="0"/>
              <a:t>(property)</a:t>
            </a:r>
            <a:r>
              <a:rPr lang="zh-TW" altLang="en-US" sz="2800" dirty="0"/>
              <a:t>與相對應的值</a:t>
            </a:r>
            <a:r>
              <a:rPr lang="en-US" altLang="zh-TW" sz="2800" dirty="0"/>
              <a:t>(value)</a:t>
            </a:r>
            <a:r>
              <a:rPr lang="zh-TW" altLang="en-US" sz="2800" dirty="0"/>
              <a:t>，以冒號 </a:t>
            </a:r>
            <a:r>
              <a:rPr lang="en-US" altLang="zh-TW" sz="2800" dirty="0"/>
              <a:t>“:”</a:t>
            </a:r>
            <a:r>
              <a:rPr lang="zh-TW" altLang="en-US" sz="2800" dirty="0"/>
              <a:t> 連接</a:t>
            </a:r>
            <a:endParaRPr lang="en-US" altLang="zh-TW" sz="2800" dirty="0"/>
          </a:p>
          <a:p>
            <a:pPr lvl="1"/>
            <a:r>
              <a:rPr lang="zh-TW" altLang="en-US" sz="2800" dirty="0"/>
              <a:t>屬性宣告個數可以不只一個，多個屬性中間以分號 </a:t>
            </a:r>
            <a:r>
              <a:rPr lang="en-US" altLang="zh-TW" sz="2800" dirty="0"/>
              <a:t>”;” </a:t>
            </a:r>
            <a:r>
              <a:rPr lang="zh-TW" altLang="en-US" sz="2800" dirty="0"/>
              <a:t>隔開</a:t>
            </a:r>
            <a:endParaRPr lang="en-US" altLang="zh-TW" sz="2800" dirty="0"/>
          </a:p>
          <a:p>
            <a:endParaRPr lang="zh-TW" altLang="en-US" sz="3200" dirty="0"/>
          </a:p>
        </p:txBody>
      </p:sp>
    </p:spTree>
    <p:extLst>
      <p:ext uri="{BB962C8B-B14F-4D97-AF65-F5344CB8AC3E}">
        <p14:creationId xmlns:p14="http://schemas.microsoft.com/office/powerpoint/2010/main" val="24642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D75A00-7FEF-22B1-DBA9-D2AD558EE439}"/>
              </a:ext>
            </a:extLst>
          </p:cNvPr>
          <p:cNvSpPr>
            <a:spLocks noGrp="1"/>
          </p:cNvSpPr>
          <p:nvPr>
            <p:ph type="title"/>
          </p:nvPr>
        </p:nvSpPr>
        <p:spPr/>
        <p:txBody>
          <a:bodyPr>
            <a:normAutofit/>
          </a:bodyPr>
          <a:lstStyle/>
          <a:p>
            <a:r>
              <a:rPr lang="en-US" altLang="zh-TW" sz="4400" dirty="0"/>
              <a:t>CSS</a:t>
            </a:r>
            <a:r>
              <a:rPr lang="zh-TW" altLang="en-US" sz="4400" dirty="0"/>
              <a:t>語法</a:t>
            </a:r>
          </a:p>
        </p:txBody>
      </p:sp>
      <p:sp>
        <p:nvSpPr>
          <p:cNvPr id="4" name="矩形 3">
            <a:extLst>
              <a:ext uri="{FF2B5EF4-FFF2-40B4-BE49-F238E27FC236}">
                <a16:creationId xmlns:a16="http://schemas.microsoft.com/office/drawing/2014/main" id="{3912EF08-4F0D-85EB-BC8D-374D4540D36F}"/>
              </a:ext>
            </a:extLst>
          </p:cNvPr>
          <p:cNvSpPr/>
          <p:nvPr/>
        </p:nvSpPr>
        <p:spPr>
          <a:xfrm>
            <a:off x="1248553" y="2706860"/>
            <a:ext cx="10475945" cy="830997"/>
          </a:xfrm>
          <a:prstGeom prst="rect">
            <a:avLst/>
          </a:prstGeom>
          <a:noFill/>
        </p:spPr>
        <p:txBody>
          <a:bodyPr wrap="none" lIns="91440" tIns="45720" rIns="91440" bIns="45720">
            <a:spAutoFit/>
          </a:bodyPr>
          <a:lstStyle/>
          <a:p>
            <a:pPr algn="ctr"/>
            <a:r>
              <a:rPr lang="en-US" altLang="zh-TW" sz="4800" dirty="0">
                <a:solidFill>
                  <a:srgbClr val="0070C0"/>
                </a:solidFill>
              </a:rPr>
              <a:t>body</a:t>
            </a:r>
            <a:r>
              <a:rPr lang="en-US" altLang="zh-TW" sz="4800" dirty="0"/>
              <a:t> {</a:t>
            </a:r>
            <a:r>
              <a:rPr lang="en-US" altLang="zh-TW" sz="4800" dirty="0">
                <a:solidFill>
                  <a:srgbClr val="FF6699"/>
                </a:solidFill>
              </a:rPr>
              <a:t>color</a:t>
            </a:r>
            <a:r>
              <a:rPr lang="en-US" altLang="zh-TW" sz="4800" dirty="0"/>
              <a:t>: </a:t>
            </a:r>
            <a:r>
              <a:rPr lang="en-US" altLang="zh-TW" sz="4800" dirty="0">
                <a:solidFill>
                  <a:schemeClr val="accent2">
                    <a:lumMod val="50000"/>
                  </a:schemeClr>
                </a:solidFill>
              </a:rPr>
              <a:t>white</a:t>
            </a:r>
            <a:r>
              <a:rPr lang="en-US" altLang="zh-TW" sz="4800" dirty="0"/>
              <a:t>; </a:t>
            </a:r>
            <a:r>
              <a:rPr lang="en-US" altLang="zh-TW" sz="4800" dirty="0">
                <a:solidFill>
                  <a:srgbClr val="FF6699"/>
                </a:solidFill>
              </a:rPr>
              <a:t>background</a:t>
            </a:r>
            <a:r>
              <a:rPr lang="en-US" altLang="zh-TW" sz="4800" dirty="0"/>
              <a:t>: </a:t>
            </a:r>
            <a:r>
              <a:rPr lang="en-US" altLang="zh-TW" sz="4800" dirty="0">
                <a:solidFill>
                  <a:schemeClr val="accent2">
                    <a:lumMod val="50000"/>
                  </a:schemeClr>
                </a:solidFill>
              </a:rPr>
              <a:t>red</a:t>
            </a:r>
            <a:r>
              <a:rPr lang="en-US" altLang="zh-TW" sz="4800" dirty="0"/>
              <a:t>;}</a:t>
            </a:r>
            <a:endParaRPr lang="zh-TW" altLang="en-US" sz="4800" dirty="0"/>
          </a:p>
        </p:txBody>
      </p:sp>
      <p:sp>
        <p:nvSpPr>
          <p:cNvPr id="6" name="左中括弧 5">
            <a:extLst>
              <a:ext uri="{FF2B5EF4-FFF2-40B4-BE49-F238E27FC236}">
                <a16:creationId xmlns:a16="http://schemas.microsoft.com/office/drawing/2014/main" id="{93C8EAFD-105A-D5D9-0CA4-B85094238EC2}"/>
              </a:ext>
            </a:extLst>
          </p:cNvPr>
          <p:cNvSpPr/>
          <p:nvPr/>
        </p:nvSpPr>
        <p:spPr>
          <a:xfrm rot="5400000">
            <a:off x="7180063" y="-1492278"/>
            <a:ext cx="181375" cy="8216904"/>
          </a:xfrm>
          <a:prstGeom prst="lef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AC8DA34-37B6-0261-13E8-A8CAEDDAF719}"/>
              </a:ext>
            </a:extLst>
          </p:cNvPr>
          <p:cNvSpPr txBox="1"/>
          <p:nvPr/>
        </p:nvSpPr>
        <p:spPr>
          <a:xfrm>
            <a:off x="6640286" y="1996550"/>
            <a:ext cx="1055914" cy="461665"/>
          </a:xfrm>
          <a:prstGeom prst="rect">
            <a:avLst/>
          </a:prstGeom>
          <a:noFill/>
        </p:spPr>
        <p:txBody>
          <a:bodyPr wrap="square" rtlCol="0">
            <a:spAutoFit/>
          </a:bodyPr>
          <a:lstStyle/>
          <a:p>
            <a:r>
              <a:rPr lang="zh-TW" altLang="en-US" sz="2400" dirty="0"/>
              <a:t>宣告</a:t>
            </a:r>
          </a:p>
        </p:txBody>
      </p:sp>
      <p:sp>
        <p:nvSpPr>
          <p:cNvPr id="8" name="左中括弧 7">
            <a:extLst>
              <a:ext uri="{FF2B5EF4-FFF2-40B4-BE49-F238E27FC236}">
                <a16:creationId xmlns:a16="http://schemas.microsoft.com/office/drawing/2014/main" id="{14BCFC48-9F75-AE2C-F57C-0A8CD7B64733}"/>
              </a:ext>
            </a:extLst>
          </p:cNvPr>
          <p:cNvSpPr/>
          <p:nvPr/>
        </p:nvSpPr>
        <p:spPr>
          <a:xfrm rot="5400000">
            <a:off x="6347430" y="-2916688"/>
            <a:ext cx="192012" cy="9871531"/>
          </a:xfrm>
          <a:prstGeom prst="lef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93A74C72-BC2C-2F4D-5346-A9FAC06C45BE}"/>
              </a:ext>
            </a:extLst>
          </p:cNvPr>
          <p:cNvSpPr txBox="1"/>
          <p:nvPr/>
        </p:nvSpPr>
        <p:spPr>
          <a:xfrm>
            <a:off x="5870090" y="1366375"/>
            <a:ext cx="1232870" cy="461665"/>
          </a:xfrm>
          <a:prstGeom prst="rect">
            <a:avLst/>
          </a:prstGeom>
          <a:noFill/>
        </p:spPr>
        <p:txBody>
          <a:bodyPr wrap="square" rtlCol="0">
            <a:spAutoFit/>
          </a:bodyPr>
          <a:lstStyle/>
          <a:p>
            <a:r>
              <a:rPr lang="zh-TW" altLang="en-US" sz="2400" dirty="0"/>
              <a:t>規則</a:t>
            </a:r>
          </a:p>
        </p:txBody>
      </p:sp>
      <p:sp>
        <p:nvSpPr>
          <p:cNvPr id="10" name="左中括弧 9">
            <a:extLst>
              <a:ext uri="{FF2B5EF4-FFF2-40B4-BE49-F238E27FC236}">
                <a16:creationId xmlns:a16="http://schemas.microsoft.com/office/drawing/2014/main" id="{C7962086-E609-399A-2531-18E89E4A3CEF}"/>
              </a:ext>
            </a:extLst>
          </p:cNvPr>
          <p:cNvSpPr/>
          <p:nvPr/>
        </p:nvSpPr>
        <p:spPr>
          <a:xfrm rot="5400000">
            <a:off x="1988541" y="2050175"/>
            <a:ext cx="175816" cy="1137558"/>
          </a:xfrm>
          <a:prstGeom prst="lef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3CA7F928-CD76-7231-8E18-EA698EBB3E11}"/>
              </a:ext>
            </a:extLst>
          </p:cNvPr>
          <p:cNvSpPr txBox="1"/>
          <p:nvPr/>
        </p:nvSpPr>
        <p:spPr>
          <a:xfrm>
            <a:off x="1510974" y="2076754"/>
            <a:ext cx="1393371" cy="461665"/>
          </a:xfrm>
          <a:prstGeom prst="rect">
            <a:avLst/>
          </a:prstGeom>
          <a:noFill/>
        </p:spPr>
        <p:txBody>
          <a:bodyPr wrap="square" rtlCol="0">
            <a:spAutoFit/>
          </a:bodyPr>
          <a:lstStyle/>
          <a:p>
            <a:r>
              <a:rPr lang="zh-TW" altLang="en-US" sz="2400" dirty="0"/>
              <a:t>選擇器</a:t>
            </a:r>
          </a:p>
        </p:txBody>
      </p:sp>
      <p:sp>
        <p:nvSpPr>
          <p:cNvPr id="12" name="右中括弧 11">
            <a:extLst>
              <a:ext uri="{FF2B5EF4-FFF2-40B4-BE49-F238E27FC236}">
                <a16:creationId xmlns:a16="http://schemas.microsoft.com/office/drawing/2014/main" id="{DA7C2EAE-AD34-2E7C-F570-164BF71BC629}"/>
              </a:ext>
            </a:extLst>
          </p:cNvPr>
          <p:cNvSpPr/>
          <p:nvPr/>
        </p:nvSpPr>
        <p:spPr>
          <a:xfrm rot="5400000">
            <a:off x="3772121" y="3003947"/>
            <a:ext cx="200942" cy="1420588"/>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右中括弧 12">
            <a:extLst>
              <a:ext uri="{FF2B5EF4-FFF2-40B4-BE49-F238E27FC236}">
                <a16:creationId xmlns:a16="http://schemas.microsoft.com/office/drawing/2014/main" id="{4F768A0F-A375-E35A-9E71-A159180F21D4}"/>
              </a:ext>
            </a:extLst>
          </p:cNvPr>
          <p:cNvSpPr/>
          <p:nvPr/>
        </p:nvSpPr>
        <p:spPr>
          <a:xfrm rot="5400000">
            <a:off x="5632671" y="3003947"/>
            <a:ext cx="200942" cy="1420588"/>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4196FE39-A3D8-04B7-40EF-E1B28B0099D6}"/>
              </a:ext>
            </a:extLst>
          </p:cNvPr>
          <p:cNvSpPr txBox="1"/>
          <p:nvPr/>
        </p:nvSpPr>
        <p:spPr>
          <a:xfrm>
            <a:off x="3449409" y="3898800"/>
            <a:ext cx="846365" cy="461665"/>
          </a:xfrm>
          <a:prstGeom prst="rect">
            <a:avLst/>
          </a:prstGeom>
          <a:noFill/>
        </p:spPr>
        <p:txBody>
          <a:bodyPr wrap="square" rtlCol="0">
            <a:spAutoFit/>
          </a:bodyPr>
          <a:lstStyle/>
          <a:p>
            <a:r>
              <a:rPr lang="zh-TW" altLang="en-US" sz="2400" dirty="0"/>
              <a:t>屬性</a:t>
            </a:r>
          </a:p>
        </p:txBody>
      </p:sp>
      <p:sp>
        <p:nvSpPr>
          <p:cNvPr id="15" name="文字方塊 14">
            <a:extLst>
              <a:ext uri="{FF2B5EF4-FFF2-40B4-BE49-F238E27FC236}">
                <a16:creationId xmlns:a16="http://schemas.microsoft.com/office/drawing/2014/main" id="{D1A810FD-8682-4FD5-123E-DA7442AF586E}"/>
              </a:ext>
            </a:extLst>
          </p:cNvPr>
          <p:cNvSpPr txBox="1"/>
          <p:nvPr/>
        </p:nvSpPr>
        <p:spPr>
          <a:xfrm>
            <a:off x="5453076" y="3898800"/>
            <a:ext cx="560131" cy="461665"/>
          </a:xfrm>
          <a:prstGeom prst="rect">
            <a:avLst/>
          </a:prstGeom>
          <a:noFill/>
        </p:spPr>
        <p:txBody>
          <a:bodyPr wrap="square" rtlCol="0">
            <a:spAutoFit/>
          </a:bodyPr>
          <a:lstStyle/>
          <a:p>
            <a:r>
              <a:rPr lang="zh-TW" altLang="en-US" sz="2400" dirty="0"/>
              <a:t>值</a:t>
            </a:r>
          </a:p>
        </p:txBody>
      </p:sp>
      <p:sp>
        <p:nvSpPr>
          <p:cNvPr id="16" name="右中括弧 15">
            <a:extLst>
              <a:ext uri="{FF2B5EF4-FFF2-40B4-BE49-F238E27FC236}">
                <a16:creationId xmlns:a16="http://schemas.microsoft.com/office/drawing/2014/main" id="{81325A2A-F0C9-058A-A12C-294F6B0DC35B}"/>
              </a:ext>
            </a:extLst>
          </p:cNvPr>
          <p:cNvSpPr/>
          <p:nvPr/>
        </p:nvSpPr>
        <p:spPr>
          <a:xfrm rot="5400000">
            <a:off x="8310556" y="2186613"/>
            <a:ext cx="200942" cy="3055259"/>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右中括弧 16">
            <a:extLst>
              <a:ext uri="{FF2B5EF4-FFF2-40B4-BE49-F238E27FC236}">
                <a16:creationId xmlns:a16="http://schemas.microsoft.com/office/drawing/2014/main" id="{E2B5F469-7517-E949-D632-B2ED1D5DF548}"/>
              </a:ext>
            </a:extLst>
          </p:cNvPr>
          <p:cNvSpPr/>
          <p:nvPr/>
        </p:nvSpPr>
        <p:spPr>
          <a:xfrm rot="5400000">
            <a:off x="10717842" y="3221861"/>
            <a:ext cx="210952" cy="974758"/>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BC76E7E0-2F7A-96A5-C481-D5127DA3C137}"/>
              </a:ext>
            </a:extLst>
          </p:cNvPr>
          <p:cNvSpPr txBox="1"/>
          <p:nvPr/>
        </p:nvSpPr>
        <p:spPr>
          <a:xfrm>
            <a:off x="8080753" y="3900514"/>
            <a:ext cx="1000686" cy="461665"/>
          </a:xfrm>
          <a:prstGeom prst="rect">
            <a:avLst/>
          </a:prstGeom>
          <a:noFill/>
        </p:spPr>
        <p:txBody>
          <a:bodyPr wrap="square" rtlCol="0">
            <a:spAutoFit/>
          </a:bodyPr>
          <a:lstStyle/>
          <a:p>
            <a:r>
              <a:rPr lang="zh-TW" altLang="en-US" sz="2400" dirty="0"/>
              <a:t>屬性</a:t>
            </a:r>
          </a:p>
        </p:txBody>
      </p:sp>
      <p:sp>
        <p:nvSpPr>
          <p:cNvPr id="19" name="文字方塊 18">
            <a:extLst>
              <a:ext uri="{FF2B5EF4-FFF2-40B4-BE49-F238E27FC236}">
                <a16:creationId xmlns:a16="http://schemas.microsoft.com/office/drawing/2014/main" id="{E67CD48E-62F3-D07F-54F7-AB03AFDD8C22}"/>
              </a:ext>
            </a:extLst>
          </p:cNvPr>
          <p:cNvSpPr txBox="1"/>
          <p:nvPr/>
        </p:nvSpPr>
        <p:spPr>
          <a:xfrm>
            <a:off x="10593072" y="3889629"/>
            <a:ext cx="662262" cy="461665"/>
          </a:xfrm>
          <a:prstGeom prst="rect">
            <a:avLst/>
          </a:prstGeom>
          <a:noFill/>
        </p:spPr>
        <p:txBody>
          <a:bodyPr wrap="square" rtlCol="0">
            <a:spAutoFit/>
          </a:bodyPr>
          <a:lstStyle/>
          <a:p>
            <a:r>
              <a:rPr lang="zh-TW" altLang="en-US" sz="2400" dirty="0"/>
              <a:t>值</a:t>
            </a:r>
          </a:p>
        </p:txBody>
      </p:sp>
    </p:spTree>
    <p:extLst>
      <p:ext uri="{BB962C8B-B14F-4D97-AF65-F5344CB8AC3E}">
        <p14:creationId xmlns:p14="http://schemas.microsoft.com/office/powerpoint/2010/main" val="168945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CSS</a:t>
            </a:r>
            <a:r>
              <a:rPr lang="zh-TW" altLang="en-US" dirty="0"/>
              <a:t>套用方法</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13074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045876-0A42-ECA3-77D3-73F85C77D34D}"/>
              </a:ext>
            </a:extLst>
          </p:cNvPr>
          <p:cNvSpPr>
            <a:spLocks noGrp="1"/>
          </p:cNvSpPr>
          <p:nvPr>
            <p:ph type="title"/>
          </p:nvPr>
        </p:nvSpPr>
        <p:spPr/>
        <p:txBody>
          <a:bodyPr>
            <a:normAutofit/>
          </a:bodyPr>
          <a:lstStyle/>
          <a:p>
            <a:r>
              <a:rPr lang="zh-TW" altLang="en-US" sz="4400" dirty="0"/>
              <a:t>如何套用</a:t>
            </a:r>
            <a:r>
              <a:rPr lang="en-US" altLang="zh-TW" sz="4400" dirty="0"/>
              <a:t>CSS  </a:t>
            </a:r>
            <a:endParaRPr lang="zh-TW" altLang="en-US" sz="4400" dirty="0"/>
          </a:p>
        </p:txBody>
      </p:sp>
      <p:sp>
        <p:nvSpPr>
          <p:cNvPr id="3" name="內容版面配置區 2">
            <a:extLst>
              <a:ext uri="{FF2B5EF4-FFF2-40B4-BE49-F238E27FC236}">
                <a16:creationId xmlns:a16="http://schemas.microsoft.com/office/drawing/2014/main" id="{38A87392-C360-4B40-ABC8-1ADDB1056303}"/>
              </a:ext>
            </a:extLst>
          </p:cNvPr>
          <p:cNvSpPr>
            <a:spLocks noGrp="1"/>
          </p:cNvSpPr>
          <p:nvPr>
            <p:ph idx="1"/>
          </p:nvPr>
        </p:nvSpPr>
        <p:spPr>
          <a:xfrm>
            <a:off x="1593852" y="1600199"/>
            <a:ext cx="9785349" cy="4767943"/>
          </a:xfrm>
        </p:spPr>
        <p:txBody>
          <a:bodyPr>
            <a:normAutofit fontScale="92500" lnSpcReduction="20000"/>
          </a:bodyPr>
          <a:lstStyle/>
          <a:p>
            <a:r>
              <a:rPr lang="zh-TW" altLang="en-US" sz="3300" dirty="0"/>
              <a:t>行內樣式套用</a:t>
            </a:r>
            <a:endParaRPr lang="en-US" altLang="zh-TW" sz="3300" dirty="0"/>
          </a:p>
          <a:p>
            <a:pPr lvl="1"/>
            <a:r>
              <a:rPr lang="zh-TW" altLang="en-US" sz="2800" dirty="0"/>
              <a:t>直接在</a:t>
            </a:r>
            <a:r>
              <a:rPr lang="en-US" altLang="zh-TW" sz="2800" dirty="0"/>
              <a:t>HTML</a:t>
            </a:r>
            <a:r>
              <a:rPr lang="zh-TW" altLang="en-US" sz="2800" dirty="0"/>
              <a:t>元素裡用</a:t>
            </a:r>
            <a:r>
              <a:rPr lang="en-US" altLang="zh-TW" sz="2800" dirty="0"/>
              <a:t>style</a:t>
            </a:r>
            <a:r>
              <a:rPr lang="zh-TW" altLang="en-US" sz="2800" dirty="0"/>
              <a:t>屬性來設定</a:t>
            </a:r>
            <a:r>
              <a:rPr lang="en-US" altLang="zh-TW" sz="2800" dirty="0"/>
              <a:t>CSS</a:t>
            </a:r>
          </a:p>
          <a:p>
            <a:pPr marL="0" indent="0">
              <a:buNone/>
            </a:pPr>
            <a:r>
              <a:rPr lang="en-US" altLang="zh-TW" sz="2400" b="0" dirty="0">
                <a:solidFill>
                  <a:schemeClr val="tx1">
                    <a:lumMod val="75000"/>
                  </a:schemeClr>
                </a:solidFill>
                <a:effectLst/>
              </a:rPr>
              <a:t>&lt;!DOCTYPE html&gt; </a:t>
            </a:r>
          </a:p>
          <a:p>
            <a:pPr marL="0" indent="0">
              <a:buNone/>
            </a:pPr>
            <a:r>
              <a:rPr lang="en-US" altLang="zh-TW" sz="2400" b="0" dirty="0">
                <a:solidFill>
                  <a:schemeClr val="tx1">
                    <a:lumMod val="75000"/>
                  </a:schemeClr>
                </a:solidFill>
                <a:effectLst/>
              </a:rPr>
              <a:t>&lt;html&gt;</a:t>
            </a:r>
          </a:p>
          <a:p>
            <a:pPr marL="0" indent="0">
              <a:buNone/>
            </a:pPr>
            <a:r>
              <a:rPr lang="en-US" altLang="zh-TW" sz="2400" dirty="0">
                <a:solidFill>
                  <a:schemeClr val="tx1">
                    <a:lumMod val="75000"/>
                  </a:schemeClr>
                </a:solidFill>
              </a:rPr>
              <a:t>    </a:t>
            </a:r>
            <a:r>
              <a:rPr lang="en-US" altLang="zh-TW" sz="2400" b="0" dirty="0">
                <a:solidFill>
                  <a:schemeClr val="tx1">
                    <a:lumMod val="75000"/>
                  </a:schemeClr>
                </a:solidFill>
                <a:effectLst/>
              </a:rPr>
              <a:t>&lt;head&gt;</a:t>
            </a:r>
          </a:p>
          <a:p>
            <a:pPr marL="0" indent="0">
              <a:buNone/>
            </a:pPr>
            <a:r>
              <a:rPr lang="en-US" altLang="zh-TW" sz="2400" b="0" dirty="0">
                <a:solidFill>
                  <a:schemeClr val="tx1">
                    <a:lumMod val="75000"/>
                  </a:schemeClr>
                </a:solidFill>
                <a:effectLst/>
              </a:rPr>
              <a:t>        &lt;meta charset="utf-8"&gt;</a:t>
            </a:r>
          </a:p>
          <a:p>
            <a:pPr marL="0" indent="0">
              <a:buNone/>
            </a:pPr>
            <a:r>
              <a:rPr lang="en-US" altLang="zh-TW" sz="2400" b="0" dirty="0">
                <a:solidFill>
                  <a:schemeClr val="tx1">
                    <a:lumMod val="75000"/>
                  </a:schemeClr>
                </a:solidFill>
                <a:effectLst/>
              </a:rPr>
              <a:t>    &lt;/head&gt;</a:t>
            </a:r>
          </a:p>
          <a:p>
            <a:pPr marL="0" indent="0">
              <a:buNone/>
            </a:pPr>
            <a:r>
              <a:rPr lang="en-US" altLang="zh-TW" sz="2400" b="0" dirty="0">
                <a:solidFill>
                  <a:schemeClr val="tx1">
                    <a:lumMod val="75000"/>
                  </a:schemeClr>
                </a:solidFill>
                <a:effectLst/>
              </a:rPr>
              <a:t>    &lt;body</a:t>
            </a:r>
            <a:r>
              <a:rPr lang="zh-TW" altLang="en-US" sz="2400" dirty="0">
                <a:solidFill>
                  <a:schemeClr val="tx1">
                    <a:lumMod val="75000"/>
                  </a:schemeClr>
                </a:solidFill>
              </a:rPr>
              <a:t> </a:t>
            </a:r>
            <a:r>
              <a:rPr lang="en-US" altLang="zh-TW" sz="2400" dirty="0">
                <a:solidFill>
                  <a:srgbClr val="FF6699"/>
                </a:solidFill>
              </a:rPr>
              <a:t>style=</a:t>
            </a:r>
            <a:r>
              <a:rPr lang="en-US" altLang="zh-TW" sz="2400" b="0" dirty="0">
                <a:solidFill>
                  <a:srgbClr val="FF6699"/>
                </a:solidFill>
                <a:effectLst/>
              </a:rPr>
              <a:t>“color: white background: </a:t>
            </a:r>
            <a:r>
              <a:rPr lang="en-US" altLang="zh-TW" sz="2400" b="0" dirty="0" err="1">
                <a:solidFill>
                  <a:srgbClr val="FF6699"/>
                </a:solidFill>
                <a:effectLst/>
              </a:rPr>
              <a:t>deepskyblue</a:t>
            </a:r>
            <a:r>
              <a:rPr lang="en-US" altLang="zh-TW" sz="2400" b="0" dirty="0">
                <a:solidFill>
                  <a:srgbClr val="FF6699"/>
                </a:solidFill>
                <a:effectLst/>
              </a:rPr>
              <a:t>;"</a:t>
            </a:r>
            <a:r>
              <a:rPr lang="en-US" altLang="zh-TW" sz="2400" b="0" dirty="0">
                <a:solidFill>
                  <a:schemeClr val="tx1">
                    <a:lumMod val="75000"/>
                  </a:schemeClr>
                </a:solidFill>
                <a:effectLst/>
              </a:rPr>
              <a:t>&gt;</a:t>
            </a:r>
          </a:p>
          <a:p>
            <a:pPr marL="0" indent="0">
              <a:buNone/>
            </a:pPr>
            <a:r>
              <a:rPr lang="en-US" altLang="zh-TW" sz="2400" dirty="0">
                <a:solidFill>
                  <a:schemeClr val="tx1">
                    <a:lumMod val="75000"/>
                  </a:schemeClr>
                </a:solidFill>
              </a:rPr>
              <a:t>        &lt;h1&gt;Hello, CSS3&lt;/h1&gt;</a:t>
            </a:r>
            <a:endParaRPr lang="en-US" altLang="zh-TW" sz="2400" b="0" dirty="0">
              <a:solidFill>
                <a:schemeClr val="tx1">
                  <a:lumMod val="75000"/>
                </a:schemeClr>
              </a:solidFill>
              <a:effectLst/>
            </a:endParaRPr>
          </a:p>
          <a:p>
            <a:pPr marL="0" indent="0">
              <a:buNone/>
            </a:pPr>
            <a:r>
              <a:rPr lang="en-US" altLang="zh-TW" sz="2400" b="0" dirty="0">
                <a:solidFill>
                  <a:schemeClr val="tx1">
                    <a:lumMod val="75000"/>
                  </a:schemeClr>
                </a:solidFill>
                <a:effectLst/>
              </a:rPr>
              <a:t>    &lt;/body&gt;</a:t>
            </a:r>
          </a:p>
          <a:p>
            <a:pPr marL="0" indent="0">
              <a:buNone/>
            </a:pPr>
            <a:r>
              <a:rPr lang="en-US" altLang="zh-TW" sz="2400" b="0" dirty="0">
                <a:solidFill>
                  <a:schemeClr val="tx1">
                    <a:lumMod val="75000"/>
                  </a:schemeClr>
                </a:solidFill>
                <a:effectLst/>
              </a:rPr>
              <a:t>&lt;/html&gt;</a:t>
            </a:r>
          </a:p>
          <a:p>
            <a:endParaRPr lang="zh-TW" altLang="en-US" dirty="0"/>
          </a:p>
        </p:txBody>
      </p:sp>
    </p:spTree>
    <p:extLst>
      <p:ext uri="{BB962C8B-B14F-4D97-AF65-F5344CB8AC3E}">
        <p14:creationId xmlns:p14="http://schemas.microsoft.com/office/powerpoint/2010/main" val="222492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F54D01-0A0E-D82B-0EF5-F0827B8131D4}"/>
              </a:ext>
            </a:extLst>
          </p:cNvPr>
          <p:cNvSpPr>
            <a:spLocks noGrp="1"/>
          </p:cNvSpPr>
          <p:nvPr>
            <p:ph type="title"/>
          </p:nvPr>
        </p:nvSpPr>
        <p:spPr/>
        <p:txBody>
          <a:bodyPr>
            <a:normAutofit/>
          </a:bodyPr>
          <a:lstStyle/>
          <a:p>
            <a:r>
              <a:rPr lang="zh-TW" altLang="en-US" sz="4400" dirty="0"/>
              <a:t>如何套用</a:t>
            </a:r>
            <a:r>
              <a:rPr lang="en-US" altLang="zh-TW" sz="4400" dirty="0"/>
              <a:t>CSS </a:t>
            </a:r>
            <a:endParaRPr lang="zh-TW" altLang="en-US" sz="4400" dirty="0"/>
          </a:p>
        </p:txBody>
      </p:sp>
      <p:sp>
        <p:nvSpPr>
          <p:cNvPr id="3" name="內容版面配置區 2">
            <a:extLst>
              <a:ext uri="{FF2B5EF4-FFF2-40B4-BE49-F238E27FC236}">
                <a16:creationId xmlns:a16="http://schemas.microsoft.com/office/drawing/2014/main" id="{86C39D1B-9B7A-85CC-0183-BFB0CC32DA10}"/>
              </a:ext>
            </a:extLst>
          </p:cNvPr>
          <p:cNvSpPr>
            <a:spLocks noGrp="1"/>
          </p:cNvSpPr>
          <p:nvPr>
            <p:ph idx="1"/>
          </p:nvPr>
        </p:nvSpPr>
        <p:spPr/>
        <p:txBody>
          <a:bodyPr>
            <a:normAutofit/>
          </a:bodyPr>
          <a:lstStyle/>
          <a:p>
            <a:r>
              <a:rPr lang="zh-TW" altLang="en-US" sz="3200" dirty="0"/>
              <a:t>內部樣式表</a:t>
            </a:r>
            <a:endParaRPr lang="en-US" altLang="zh-TW" sz="3200" dirty="0"/>
          </a:p>
          <a:p>
            <a:pPr lvl="1"/>
            <a:r>
              <a:rPr lang="zh-TW" altLang="en-US" sz="2800" dirty="0"/>
              <a:t>在</a:t>
            </a:r>
            <a:r>
              <a:rPr lang="en-US" altLang="zh-TW" sz="2800" dirty="0"/>
              <a:t>&lt;head&gt;</a:t>
            </a:r>
            <a:r>
              <a:rPr lang="zh-TW" altLang="en-US" sz="2800" dirty="0"/>
              <a:t>裡面使用</a:t>
            </a:r>
            <a:r>
              <a:rPr lang="en-US" altLang="zh-TW" sz="2800" dirty="0"/>
              <a:t>&lt;style&gt;</a:t>
            </a:r>
            <a:r>
              <a:rPr lang="zh-TW" altLang="en-US" sz="2800" dirty="0"/>
              <a:t>元素嵌入</a:t>
            </a:r>
            <a:r>
              <a:rPr lang="en-US" altLang="zh-TW" sz="2800" dirty="0"/>
              <a:t>CSS</a:t>
            </a:r>
          </a:p>
          <a:p>
            <a:pPr marL="0" indent="0">
              <a:buNone/>
            </a:pPr>
            <a:r>
              <a:rPr lang="en-US" altLang="zh-TW" sz="2400" b="0" dirty="0">
                <a:solidFill>
                  <a:schemeClr val="tx1">
                    <a:lumMod val="75000"/>
                  </a:schemeClr>
                </a:solidFill>
                <a:effectLst/>
              </a:rPr>
              <a:t>&lt;head&gt;</a:t>
            </a:r>
          </a:p>
          <a:p>
            <a:pPr marL="0" indent="0">
              <a:buNone/>
            </a:pPr>
            <a:r>
              <a:rPr lang="en-US" altLang="zh-TW" sz="2400" b="0" dirty="0">
                <a:solidFill>
                  <a:schemeClr val="tx1">
                    <a:lumMod val="75000"/>
                  </a:schemeClr>
                </a:solidFill>
                <a:effectLst/>
              </a:rPr>
              <a:t>    &lt;meta charset="utf-8"&gt;</a:t>
            </a:r>
          </a:p>
          <a:p>
            <a:pPr marL="0" indent="0">
              <a:buNone/>
            </a:pPr>
            <a:r>
              <a:rPr lang="en-US" altLang="zh-TW" sz="2400" dirty="0">
                <a:solidFill>
                  <a:srgbClr val="FF6699"/>
                </a:solidFill>
              </a:rPr>
              <a:t>    &lt;style&gt;</a:t>
            </a:r>
          </a:p>
          <a:p>
            <a:pPr marL="0" indent="0">
              <a:buNone/>
            </a:pPr>
            <a:r>
              <a:rPr lang="en-US" altLang="zh-TW" sz="2400" dirty="0">
                <a:solidFill>
                  <a:srgbClr val="FF6699"/>
                </a:solidFill>
              </a:rPr>
              <a:t>            body={</a:t>
            </a:r>
            <a:r>
              <a:rPr lang="en-US" altLang="zh-TW" sz="2400" b="0" dirty="0">
                <a:solidFill>
                  <a:srgbClr val="FF6699"/>
                </a:solidFill>
                <a:effectLst/>
              </a:rPr>
              <a:t>color: white background: </a:t>
            </a:r>
            <a:r>
              <a:rPr lang="en-US" altLang="zh-TW" sz="2400" b="0" dirty="0" err="1">
                <a:solidFill>
                  <a:srgbClr val="FF6699"/>
                </a:solidFill>
                <a:effectLst/>
              </a:rPr>
              <a:t>deepskyblue</a:t>
            </a:r>
            <a:r>
              <a:rPr lang="en-US" altLang="zh-TW" sz="2400" b="0" dirty="0">
                <a:solidFill>
                  <a:srgbClr val="FF6699"/>
                </a:solidFill>
                <a:effectLst/>
              </a:rPr>
              <a:t>;}</a:t>
            </a:r>
            <a:endParaRPr lang="en-US" altLang="zh-TW" sz="2400" dirty="0">
              <a:solidFill>
                <a:srgbClr val="FF6699"/>
              </a:solidFill>
            </a:endParaRPr>
          </a:p>
          <a:p>
            <a:pPr marL="0" indent="0">
              <a:buNone/>
            </a:pPr>
            <a:r>
              <a:rPr lang="en-US" altLang="zh-TW" sz="2400" b="0" dirty="0">
                <a:solidFill>
                  <a:srgbClr val="FF6699"/>
                </a:solidFill>
                <a:effectLst/>
              </a:rPr>
              <a:t>    &lt;/style&gt;</a:t>
            </a:r>
          </a:p>
          <a:p>
            <a:pPr marL="0" indent="0">
              <a:buNone/>
            </a:pPr>
            <a:r>
              <a:rPr lang="en-US" altLang="zh-TW" sz="2400" b="0" dirty="0">
                <a:solidFill>
                  <a:schemeClr val="tx1">
                    <a:lumMod val="75000"/>
                  </a:schemeClr>
                </a:solidFill>
                <a:effectLst/>
              </a:rPr>
              <a:t>&lt;/head&gt;</a:t>
            </a:r>
          </a:p>
          <a:p>
            <a:pPr lvl="1"/>
            <a:endParaRPr lang="en-US" altLang="zh-TW" dirty="0"/>
          </a:p>
        </p:txBody>
      </p:sp>
    </p:spTree>
    <p:extLst>
      <p:ext uri="{BB962C8B-B14F-4D97-AF65-F5344CB8AC3E}">
        <p14:creationId xmlns:p14="http://schemas.microsoft.com/office/powerpoint/2010/main" val="133172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C2415-7A5A-399C-BEA4-0E4AA0F821E2}"/>
              </a:ext>
            </a:extLst>
          </p:cNvPr>
          <p:cNvSpPr>
            <a:spLocks noGrp="1"/>
          </p:cNvSpPr>
          <p:nvPr>
            <p:ph type="title"/>
          </p:nvPr>
        </p:nvSpPr>
        <p:spPr/>
        <p:txBody>
          <a:bodyPr>
            <a:normAutofit/>
          </a:bodyPr>
          <a:lstStyle/>
          <a:p>
            <a:r>
              <a:rPr lang="zh-TW" altLang="en-US" sz="4400" dirty="0"/>
              <a:t>如何套用</a:t>
            </a:r>
            <a:r>
              <a:rPr lang="en-US" altLang="zh-TW" sz="4400" dirty="0"/>
              <a:t>CSS </a:t>
            </a:r>
            <a:endParaRPr lang="zh-TW" altLang="en-US" sz="4400" dirty="0"/>
          </a:p>
        </p:txBody>
      </p:sp>
      <p:sp>
        <p:nvSpPr>
          <p:cNvPr id="3" name="內容版面配置區 2">
            <a:extLst>
              <a:ext uri="{FF2B5EF4-FFF2-40B4-BE49-F238E27FC236}">
                <a16:creationId xmlns:a16="http://schemas.microsoft.com/office/drawing/2014/main" id="{5A41CBD9-7E10-FDB6-0F65-DDD3DCE4F3AF}"/>
              </a:ext>
            </a:extLst>
          </p:cNvPr>
          <p:cNvSpPr>
            <a:spLocks noGrp="1"/>
          </p:cNvSpPr>
          <p:nvPr>
            <p:ph idx="1"/>
          </p:nvPr>
        </p:nvSpPr>
        <p:spPr/>
        <p:txBody>
          <a:bodyPr>
            <a:normAutofit/>
          </a:bodyPr>
          <a:lstStyle/>
          <a:p>
            <a:r>
              <a:rPr lang="zh-TW" altLang="en-US" sz="3200" dirty="0"/>
              <a:t>外部樣式表</a:t>
            </a:r>
            <a:endParaRPr lang="en-US" altLang="zh-TW" sz="3200" dirty="0"/>
          </a:p>
          <a:p>
            <a:pPr lvl="1"/>
            <a:r>
              <a:rPr lang="zh-TW" altLang="en-US" sz="2800" dirty="0"/>
              <a:t>將</a:t>
            </a:r>
            <a:r>
              <a:rPr lang="en-US" altLang="zh-TW" sz="2800" dirty="0"/>
              <a:t>CSS</a:t>
            </a:r>
            <a:r>
              <a:rPr lang="zh-TW" altLang="en-US" sz="2800" dirty="0"/>
              <a:t>獨立寫成一個檔案，然後在</a:t>
            </a:r>
            <a:r>
              <a:rPr lang="en-US" altLang="zh-TW" sz="2800" dirty="0"/>
              <a:t>&lt;head&gt;</a:t>
            </a:r>
            <a:r>
              <a:rPr lang="zh-TW" altLang="en-US" sz="2800" dirty="0"/>
              <a:t>裡面用</a:t>
            </a:r>
            <a:r>
              <a:rPr lang="en-US" altLang="zh-TW" sz="2800" dirty="0"/>
              <a:t>&lt;link&gt;</a:t>
            </a:r>
            <a:r>
              <a:rPr lang="zh-TW" altLang="en-US" sz="2800" dirty="0"/>
              <a:t>元素來連結</a:t>
            </a:r>
            <a:r>
              <a:rPr lang="en-US" altLang="zh-TW" sz="2800" dirty="0"/>
              <a:t>CSS</a:t>
            </a:r>
            <a:r>
              <a:rPr lang="zh-TW" altLang="en-US" sz="2800" dirty="0"/>
              <a:t>檔案</a:t>
            </a:r>
            <a:endParaRPr lang="en-US" altLang="zh-TW" sz="2800" dirty="0"/>
          </a:p>
          <a:p>
            <a:pPr marL="0" indent="0">
              <a:buNone/>
            </a:pPr>
            <a:r>
              <a:rPr lang="en-US" altLang="zh-TW" sz="2800" b="0" dirty="0">
                <a:solidFill>
                  <a:schemeClr val="tx1">
                    <a:lumMod val="75000"/>
                  </a:schemeClr>
                </a:solidFill>
                <a:effectLst/>
              </a:rPr>
              <a:t>&lt;head&gt;</a:t>
            </a:r>
          </a:p>
          <a:p>
            <a:pPr marL="0" indent="0">
              <a:buNone/>
            </a:pPr>
            <a:r>
              <a:rPr lang="en-US" altLang="zh-TW" sz="2800" b="0" dirty="0">
                <a:solidFill>
                  <a:schemeClr val="tx1">
                    <a:lumMod val="75000"/>
                  </a:schemeClr>
                </a:solidFill>
                <a:effectLst/>
              </a:rPr>
              <a:t>    &lt;meta charset="utf-8"&gt;</a:t>
            </a:r>
          </a:p>
          <a:p>
            <a:pPr marL="0" indent="0">
              <a:buNone/>
            </a:pPr>
            <a:r>
              <a:rPr lang="en-US" altLang="zh-TW" sz="2800" dirty="0">
                <a:solidFill>
                  <a:srgbClr val="FF6699"/>
                </a:solidFill>
              </a:rPr>
              <a:t>    &lt;link </a:t>
            </a:r>
            <a:r>
              <a:rPr lang="en-US" altLang="zh-TW" sz="2800" dirty="0" err="1">
                <a:solidFill>
                  <a:srgbClr val="FF6699"/>
                </a:solidFill>
              </a:rPr>
              <a:t>rel</a:t>
            </a:r>
            <a:r>
              <a:rPr lang="en-US" altLang="zh-TW" sz="2800" dirty="0">
                <a:solidFill>
                  <a:srgbClr val="FF6699"/>
                </a:solidFill>
              </a:rPr>
              <a:t>=“stylesheet” </a:t>
            </a:r>
            <a:r>
              <a:rPr lang="en-US" altLang="zh-TW" sz="2800" dirty="0" err="1">
                <a:solidFill>
                  <a:srgbClr val="FF6699"/>
                </a:solidFill>
              </a:rPr>
              <a:t>href</a:t>
            </a:r>
            <a:r>
              <a:rPr lang="en-US" altLang="zh-TW" sz="2800" dirty="0">
                <a:solidFill>
                  <a:srgbClr val="FF6699"/>
                </a:solidFill>
              </a:rPr>
              <a:t>=“body.css” type=“text/</a:t>
            </a:r>
            <a:r>
              <a:rPr lang="en-US" altLang="zh-TW" sz="2800" dirty="0" err="1">
                <a:solidFill>
                  <a:srgbClr val="FF6699"/>
                </a:solidFill>
              </a:rPr>
              <a:t>css</a:t>
            </a:r>
            <a:r>
              <a:rPr lang="en-US" altLang="zh-TW" sz="2800" dirty="0">
                <a:solidFill>
                  <a:srgbClr val="FF6699"/>
                </a:solidFill>
              </a:rPr>
              <a:t>”&gt;</a:t>
            </a:r>
          </a:p>
          <a:p>
            <a:pPr marL="0" indent="0">
              <a:buNone/>
            </a:pPr>
            <a:r>
              <a:rPr lang="en-US" altLang="zh-TW" sz="2800" b="0" dirty="0">
                <a:solidFill>
                  <a:schemeClr val="tx1">
                    <a:lumMod val="75000"/>
                  </a:schemeClr>
                </a:solidFill>
                <a:effectLst/>
              </a:rPr>
              <a:t>&lt;/head&gt;</a:t>
            </a:r>
          </a:p>
          <a:p>
            <a:pPr marL="0" indent="0">
              <a:buNone/>
            </a:pPr>
            <a:endParaRPr lang="zh-TW" altLang="en-US" dirty="0"/>
          </a:p>
        </p:txBody>
      </p:sp>
    </p:spTree>
    <p:extLst>
      <p:ext uri="{BB962C8B-B14F-4D97-AF65-F5344CB8AC3E}">
        <p14:creationId xmlns:p14="http://schemas.microsoft.com/office/powerpoint/2010/main" val="11368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a:t>
            </a:r>
            <a:r>
              <a:rPr lang="zh-TW" altLang="en-US" dirty="0"/>
              <a:t>範例程式碼</a:t>
            </a:r>
          </a:p>
        </p:txBody>
      </p:sp>
      <p:sp>
        <p:nvSpPr>
          <p:cNvPr id="3" name="內容版面配置區 2"/>
          <p:cNvSpPr>
            <a:spLocks noGrp="1"/>
          </p:cNvSpPr>
          <p:nvPr>
            <p:ph idx="1"/>
          </p:nvPr>
        </p:nvSpPr>
        <p:spPr/>
        <p:txBody>
          <a:bodyPr/>
          <a:lstStyle/>
          <a:p>
            <a:pPr marL="0" indent="0">
              <a:buNone/>
            </a:pPr>
            <a:r>
              <a:rPr lang="en-US" altLang="zh-TW" dirty="0"/>
              <a:t>&lt;HTML&gt;</a:t>
            </a:r>
          </a:p>
          <a:p>
            <a:pPr marL="0" indent="0">
              <a:buNone/>
            </a:pPr>
            <a:r>
              <a:rPr lang="en-US" altLang="zh-TW" dirty="0"/>
              <a:t>	&lt;HEAD&gt;</a:t>
            </a:r>
          </a:p>
          <a:p>
            <a:pPr marL="0" indent="0">
              <a:buNone/>
            </a:pPr>
            <a:r>
              <a:rPr lang="en-US" altLang="zh-TW" dirty="0"/>
              <a:t>	&lt;TITLE&gt;The title of the webpage&lt;/TITLE&gt; 	&lt;/HEAD&gt;</a:t>
            </a:r>
          </a:p>
          <a:p>
            <a:pPr marL="0" indent="0">
              <a:buNone/>
            </a:pPr>
            <a:r>
              <a:rPr lang="en-US" altLang="zh-TW" dirty="0"/>
              <a:t>	&lt;BODY</a:t>
            </a:r>
            <a:r>
              <a:rPr lang="en-US" altLang="zh-TW"/>
              <a:t>&gt; &lt;p&gt;Body </a:t>
            </a:r>
            <a:r>
              <a:rPr lang="en-US" altLang="zh-TW" dirty="0"/>
              <a:t>of </a:t>
            </a:r>
            <a:r>
              <a:rPr lang="en-US" altLang="zh-TW"/>
              <a:t>the webpage&lt;/p&gt;</a:t>
            </a:r>
            <a:endParaRPr lang="en-US" altLang="zh-TW" dirty="0"/>
          </a:p>
          <a:p>
            <a:pPr marL="0" indent="0">
              <a:buNone/>
            </a:pPr>
            <a:r>
              <a:rPr lang="en-US" altLang="zh-TW" dirty="0"/>
              <a:t>	&lt;/BODY&gt;</a:t>
            </a:r>
          </a:p>
          <a:p>
            <a:pPr marL="0" indent="0">
              <a:buNone/>
            </a:pPr>
            <a:r>
              <a:rPr lang="en-US" altLang="zh-TW" dirty="0"/>
              <a:t>&lt;/HTML&gt;</a:t>
            </a:r>
            <a:endParaRPr lang="zh-TW" altLang="en-US" dirty="0"/>
          </a:p>
        </p:txBody>
      </p:sp>
    </p:spTree>
    <p:extLst>
      <p:ext uri="{BB962C8B-B14F-4D97-AF65-F5344CB8AC3E}">
        <p14:creationId xmlns:p14="http://schemas.microsoft.com/office/powerpoint/2010/main" val="10337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如何套用</a:t>
            </a:r>
            <a:r>
              <a:rPr lang="en-US" altLang="zh-TW" sz="4400" dirty="0"/>
              <a:t>CSS </a:t>
            </a:r>
            <a:endParaRPr lang="zh-TW" altLang="en-US" sz="4400" dirty="0"/>
          </a:p>
        </p:txBody>
      </p:sp>
      <p:sp>
        <p:nvSpPr>
          <p:cNvPr id="3" name="內容版面配置區 2"/>
          <p:cNvSpPr>
            <a:spLocks noGrp="1"/>
          </p:cNvSpPr>
          <p:nvPr>
            <p:ph idx="1"/>
          </p:nvPr>
        </p:nvSpPr>
        <p:spPr/>
        <p:txBody>
          <a:bodyPr/>
          <a:lstStyle/>
          <a:p>
            <a:r>
              <a:rPr lang="zh-TW" altLang="en-US" dirty="0"/>
              <a:t>外部樣式表</a:t>
            </a:r>
            <a:endParaRPr lang="en-US" altLang="zh-TW" dirty="0"/>
          </a:p>
          <a:p>
            <a:r>
              <a:rPr lang="en-US" altLang="zh-TW" dirty="0"/>
              <a:t>&lt;head&gt;</a:t>
            </a:r>
            <a:br>
              <a:rPr lang="en-US" altLang="zh-TW" dirty="0"/>
            </a:br>
            <a:r>
              <a:rPr lang="zh-TW" altLang="en-US" dirty="0"/>
              <a:t>    </a:t>
            </a:r>
            <a:r>
              <a:rPr lang="en-US" altLang="zh-TW" dirty="0"/>
              <a:t>&lt;style&gt;</a:t>
            </a:r>
            <a:br>
              <a:rPr lang="en-US" altLang="zh-TW" dirty="0"/>
            </a:br>
            <a:r>
              <a:rPr lang="en-US" altLang="zh-TW" dirty="0"/>
              <a:t>	</a:t>
            </a:r>
            <a:r>
              <a:rPr lang="zh-TW" altLang="en-US" dirty="0"/>
              <a:t>    </a:t>
            </a:r>
            <a:r>
              <a:rPr lang="en-US" altLang="zh-TW" dirty="0">
                <a:solidFill>
                  <a:srgbClr val="FF6699"/>
                </a:solidFill>
              </a:rPr>
              <a:t>@import </a:t>
            </a:r>
            <a:r>
              <a:rPr lang="en-US" altLang="zh-TW" dirty="0" err="1">
                <a:solidFill>
                  <a:srgbClr val="FF6699"/>
                </a:solidFill>
              </a:rPr>
              <a:t>url</a:t>
            </a:r>
            <a:r>
              <a:rPr lang="en-US" altLang="zh-TW" dirty="0">
                <a:solidFill>
                  <a:srgbClr val="FF6699"/>
                </a:solidFill>
              </a:rPr>
              <a:t>(</a:t>
            </a:r>
            <a:r>
              <a:rPr lang="zh-TW" altLang="en-US" dirty="0">
                <a:solidFill>
                  <a:srgbClr val="FF6699"/>
                </a:solidFill>
              </a:rPr>
              <a:t>外部</a:t>
            </a:r>
            <a:r>
              <a:rPr lang="en-US" altLang="zh-TW" dirty="0" err="1">
                <a:solidFill>
                  <a:srgbClr val="FF6699"/>
                </a:solidFill>
              </a:rPr>
              <a:t>css</a:t>
            </a:r>
            <a:r>
              <a:rPr lang="zh-TW" altLang="en-US" dirty="0">
                <a:solidFill>
                  <a:srgbClr val="FF6699"/>
                </a:solidFill>
              </a:rPr>
              <a:t>檔案的路徑</a:t>
            </a:r>
            <a:r>
              <a:rPr lang="en-US" altLang="zh-TW" dirty="0">
                <a:solidFill>
                  <a:srgbClr val="FF6699"/>
                </a:solidFill>
              </a:rPr>
              <a:t>);</a:t>
            </a:r>
            <a:r>
              <a:rPr lang="zh-TW" altLang="en-US" dirty="0">
                <a:solidFill>
                  <a:srgbClr val="FF6699"/>
                </a:solidFill>
              </a:rPr>
              <a:t/>
            </a:r>
            <a:br>
              <a:rPr lang="zh-TW" altLang="en-US" dirty="0">
                <a:solidFill>
                  <a:srgbClr val="FF6699"/>
                </a:solidFill>
              </a:rPr>
            </a:br>
            <a:r>
              <a:rPr lang="zh-TW" altLang="en-US" dirty="0"/>
              <a:t>    </a:t>
            </a:r>
            <a:r>
              <a:rPr lang="en-US" altLang="zh-TW" dirty="0"/>
              <a:t>&lt;/style&gt;</a:t>
            </a:r>
            <a:br>
              <a:rPr lang="en-US" altLang="zh-TW" dirty="0"/>
            </a:br>
            <a:r>
              <a:rPr lang="en-US" altLang="zh-TW" dirty="0"/>
              <a:t>&lt;/head&gt;</a:t>
            </a:r>
            <a:endParaRPr lang="zh-TW" altLang="en-US" dirty="0"/>
          </a:p>
        </p:txBody>
      </p:sp>
    </p:spTree>
    <p:extLst>
      <p:ext uri="{BB962C8B-B14F-4D97-AF65-F5344CB8AC3E}">
        <p14:creationId xmlns:p14="http://schemas.microsoft.com/office/powerpoint/2010/main" val="159757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solidFill>
                  <a:srgbClr val="C00000"/>
                </a:solidFill>
              </a:rPr>
              <a:t>選擇器介紹</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3993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96E59-1C45-2915-038B-08A8E8756C16}"/>
              </a:ext>
            </a:extLst>
          </p:cNvPr>
          <p:cNvSpPr>
            <a:spLocks noGrp="1"/>
          </p:cNvSpPr>
          <p:nvPr>
            <p:ph type="title"/>
          </p:nvPr>
        </p:nvSpPr>
        <p:spPr/>
        <p:txBody>
          <a:bodyPr>
            <a:normAutofit/>
          </a:bodyPr>
          <a:lstStyle/>
          <a:p>
            <a:r>
              <a:rPr lang="zh-TW" altLang="en-US" sz="4400" dirty="0"/>
              <a:t>選擇器的不同類型</a:t>
            </a:r>
          </a:p>
        </p:txBody>
      </p:sp>
      <p:sp>
        <p:nvSpPr>
          <p:cNvPr id="3" name="內容版面配置區 2">
            <a:extLst>
              <a:ext uri="{FF2B5EF4-FFF2-40B4-BE49-F238E27FC236}">
                <a16:creationId xmlns:a16="http://schemas.microsoft.com/office/drawing/2014/main" id="{52520A1F-B8C2-6186-CA8F-3AE3F896BC72}"/>
              </a:ext>
            </a:extLst>
          </p:cNvPr>
          <p:cNvSpPr>
            <a:spLocks noGrp="1"/>
          </p:cNvSpPr>
          <p:nvPr>
            <p:ph idx="1"/>
          </p:nvPr>
        </p:nvSpPr>
        <p:spPr/>
        <p:txBody>
          <a:bodyPr>
            <a:normAutofit/>
          </a:bodyPr>
          <a:lstStyle/>
          <a:p>
            <a:r>
              <a:rPr lang="zh-TW" altLang="en-US" sz="3200" dirty="0">
                <a:solidFill>
                  <a:schemeClr val="tx1">
                    <a:lumMod val="75000"/>
                  </a:schemeClr>
                </a:solidFill>
              </a:rPr>
              <a:t>萬用選擇器</a:t>
            </a:r>
            <a:endParaRPr lang="en-US" altLang="zh-TW" sz="3200" dirty="0">
              <a:solidFill>
                <a:schemeClr val="tx1">
                  <a:lumMod val="75000"/>
                </a:schemeClr>
              </a:solidFill>
            </a:endParaRPr>
          </a:p>
          <a:p>
            <a:pPr lvl="1"/>
            <a:r>
              <a:rPr lang="zh-TW" altLang="en-US" sz="2800" dirty="0">
                <a:solidFill>
                  <a:schemeClr val="tx1">
                    <a:lumMod val="75000"/>
                  </a:schemeClr>
                </a:solidFill>
              </a:rPr>
              <a:t>* 代表套用在</a:t>
            </a:r>
            <a:r>
              <a:rPr lang="en-US" altLang="zh-TW" sz="2800" dirty="0">
                <a:solidFill>
                  <a:schemeClr val="tx1">
                    <a:lumMod val="75000"/>
                  </a:schemeClr>
                </a:solidFill>
              </a:rPr>
              <a:t>HTML</a:t>
            </a:r>
            <a:r>
              <a:rPr lang="zh-TW" altLang="en-US" sz="2800" dirty="0">
                <a:solidFill>
                  <a:schemeClr val="tx1">
                    <a:lumMod val="75000"/>
                  </a:schemeClr>
                </a:solidFill>
              </a:rPr>
              <a:t>文件內所有的元素</a:t>
            </a:r>
            <a:endParaRPr lang="en-US" altLang="zh-TW" sz="2800" dirty="0">
              <a:solidFill>
                <a:schemeClr val="tx1">
                  <a:lumMod val="75000"/>
                </a:schemeClr>
              </a:solidFill>
            </a:endParaRPr>
          </a:p>
          <a:p>
            <a:pPr marL="0" indent="0">
              <a:buNone/>
            </a:pPr>
            <a:r>
              <a:rPr lang="en-US" altLang="zh-TW" sz="3200" dirty="0">
                <a:solidFill>
                  <a:schemeClr val="tx1">
                    <a:lumMod val="75000"/>
                  </a:schemeClr>
                </a:solidFill>
              </a:rPr>
              <a:t>Example</a:t>
            </a:r>
          </a:p>
          <a:p>
            <a:pPr marL="365760" lvl="1" indent="0">
              <a:buNone/>
            </a:pPr>
            <a:r>
              <a:rPr lang="en-US" altLang="zh-TW" sz="2800" dirty="0">
                <a:solidFill>
                  <a:schemeClr val="tx1">
                    <a:lumMod val="75000"/>
                  </a:schemeClr>
                </a:solidFill>
              </a:rPr>
              <a:t>* {</a:t>
            </a:r>
          </a:p>
          <a:p>
            <a:pPr marL="365760" lvl="1" indent="0">
              <a:buNone/>
            </a:pPr>
            <a:r>
              <a:rPr lang="en-US" altLang="zh-TW" sz="2800" dirty="0">
                <a:solidFill>
                  <a:schemeClr val="tx1">
                    <a:lumMod val="75000"/>
                  </a:schemeClr>
                </a:solidFill>
              </a:rPr>
              <a:t>	padding: 0; </a:t>
            </a:r>
          </a:p>
          <a:p>
            <a:pPr marL="365760" lvl="1" indent="0">
              <a:buNone/>
            </a:pPr>
            <a:r>
              <a:rPr lang="en-US" altLang="zh-TW" sz="2800" dirty="0">
                <a:solidFill>
                  <a:schemeClr val="tx1">
                    <a:lumMod val="75000"/>
                  </a:schemeClr>
                </a:solidFill>
              </a:rPr>
              <a:t>	margin: 0;</a:t>
            </a:r>
          </a:p>
          <a:p>
            <a:pPr marL="365760" lvl="1" indent="0">
              <a:buNone/>
            </a:pPr>
            <a:r>
              <a:rPr lang="en-US" altLang="zh-TW" sz="2800" dirty="0">
                <a:solidFill>
                  <a:schemeClr val="tx1">
                    <a:lumMod val="75000"/>
                  </a:schemeClr>
                </a:solidFill>
              </a:rPr>
              <a:t>}</a:t>
            </a:r>
          </a:p>
          <a:p>
            <a:pPr marL="365760" lvl="1" indent="0">
              <a:buNone/>
            </a:pPr>
            <a:endParaRPr lang="zh-TW" altLang="en-US" sz="2800" dirty="0">
              <a:solidFill>
                <a:schemeClr val="tx1">
                  <a:lumMod val="75000"/>
                </a:schemeClr>
              </a:solidFill>
            </a:endParaRPr>
          </a:p>
        </p:txBody>
      </p:sp>
    </p:spTree>
    <p:extLst>
      <p:ext uri="{BB962C8B-B14F-4D97-AF65-F5344CB8AC3E}">
        <p14:creationId xmlns:p14="http://schemas.microsoft.com/office/powerpoint/2010/main" val="201770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96E59-1C45-2915-038B-08A8E8756C16}"/>
              </a:ext>
            </a:extLst>
          </p:cNvPr>
          <p:cNvSpPr>
            <a:spLocks noGrp="1"/>
          </p:cNvSpPr>
          <p:nvPr>
            <p:ph type="title"/>
          </p:nvPr>
        </p:nvSpPr>
        <p:spPr/>
        <p:txBody>
          <a:bodyPr>
            <a:normAutofit/>
          </a:bodyPr>
          <a:lstStyle/>
          <a:p>
            <a:r>
              <a:rPr lang="zh-TW" altLang="en-US" sz="4400" dirty="0">
                <a:solidFill>
                  <a:srgbClr val="C00000"/>
                </a:solidFill>
              </a:rPr>
              <a:t>選擇器的不同類型</a:t>
            </a:r>
          </a:p>
        </p:txBody>
      </p:sp>
      <p:sp>
        <p:nvSpPr>
          <p:cNvPr id="3" name="內容版面配置區 2">
            <a:extLst>
              <a:ext uri="{FF2B5EF4-FFF2-40B4-BE49-F238E27FC236}">
                <a16:creationId xmlns:a16="http://schemas.microsoft.com/office/drawing/2014/main" id="{52520A1F-B8C2-6186-CA8F-3AE3F896BC72}"/>
              </a:ext>
            </a:extLst>
          </p:cNvPr>
          <p:cNvSpPr>
            <a:spLocks noGrp="1"/>
          </p:cNvSpPr>
          <p:nvPr>
            <p:ph idx="1"/>
          </p:nvPr>
        </p:nvSpPr>
        <p:spPr/>
        <p:txBody>
          <a:bodyPr>
            <a:normAutofit/>
          </a:bodyPr>
          <a:lstStyle/>
          <a:p>
            <a:r>
              <a:rPr lang="zh-TW" altLang="en-US" sz="3200" dirty="0">
                <a:solidFill>
                  <a:schemeClr val="tx1">
                    <a:lumMod val="75000"/>
                  </a:schemeClr>
                </a:solidFill>
              </a:rPr>
              <a:t>元素</a:t>
            </a:r>
            <a:r>
              <a:rPr lang="en-US" altLang="zh-TW" sz="3200" dirty="0">
                <a:solidFill>
                  <a:schemeClr val="tx1">
                    <a:lumMod val="75000"/>
                  </a:schemeClr>
                </a:solidFill>
              </a:rPr>
              <a:t>(</a:t>
            </a:r>
            <a:r>
              <a:rPr lang="zh-TW" altLang="en-US" sz="3200" dirty="0">
                <a:solidFill>
                  <a:schemeClr val="tx1">
                    <a:lumMod val="75000"/>
                  </a:schemeClr>
                </a:solidFill>
              </a:rPr>
              <a:t>標籤</a:t>
            </a:r>
            <a:r>
              <a:rPr lang="en-US" altLang="zh-TW" sz="3200" dirty="0">
                <a:solidFill>
                  <a:schemeClr val="tx1">
                    <a:lumMod val="75000"/>
                  </a:schemeClr>
                </a:solidFill>
              </a:rPr>
              <a:t>)</a:t>
            </a:r>
            <a:r>
              <a:rPr lang="zh-TW" altLang="en-US" sz="3200" dirty="0">
                <a:solidFill>
                  <a:schemeClr val="tx1">
                    <a:lumMod val="75000"/>
                  </a:schemeClr>
                </a:solidFill>
              </a:rPr>
              <a:t>選擇器</a:t>
            </a:r>
            <a:endParaRPr lang="en-US" altLang="zh-TW" sz="3200" dirty="0">
              <a:solidFill>
                <a:schemeClr val="tx1">
                  <a:lumMod val="75000"/>
                </a:schemeClr>
              </a:solidFill>
            </a:endParaRPr>
          </a:p>
          <a:p>
            <a:pPr lvl="1"/>
            <a:r>
              <a:rPr lang="zh-TW" altLang="en-US" sz="2800" dirty="0">
                <a:solidFill>
                  <a:schemeClr val="tx1">
                    <a:lumMod val="75000"/>
                  </a:schemeClr>
                </a:solidFill>
              </a:rPr>
              <a:t>例如</a:t>
            </a:r>
            <a:r>
              <a:rPr lang="en-US" altLang="zh-TW" sz="2800" dirty="0">
                <a:solidFill>
                  <a:schemeClr val="tx1">
                    <a:lumMod val="75000"/>
                  </a:schemeClr>
                </a:solidFill>
              </a:rPr>
              <a:t>:</a:t>
            </a:r>
            <a:r>
              <a:rPr lang="zh-TW" altLang="en-US" sz="2800" dirty="0">
                <a:solidFill>
                  <a:schemeClr val="tx1">
                    <a:lumMod val="75000"/>
                  </a:schemeClr>
                </a:solidFill>
              </a:rPr>
              <a:t> </a:t>
            </a:r>
            <a:r>
              <a:rPr lang="en-US" altLang="zh-TW" sz="2800" dirty="0">
                <a:solidFill>
                  <a:schemeClr val="tx1">
                    <a:lumMod val="75000"/>
                  </a:schemeClr>
                </a:solidFill>
              </a:rPr>
              <a:t>&lt;p&gt;</a:t>
            </a:r>
            <a:r>
              <a:rPr lang="zh-TW" altLang="en-US" sz="2800" dirty="0">
                <a:solidFill>
                  <a:schemeClr val="tx1">
                    <a:lumMod val="75000"/>
                  </a:schemeClr>
                </a:solidFill>
              </a:rPr>
              <a:t>、</a:t>
            </a:r>
            <a:r>
              <a:rPr lang="en-US" altLang="zh-TW" sz="2800" dirty="0">
                <a:solidFill>
                  <a:schemeClr val="tx1">
                    <a:lumMod val="75000"/>
                  </a:schemeClr>
                </a:solidFill>
              </a:rPr>
              <a:t>&lt;h1&gt;</a:t>
            </a:r>
            <a:r>
              <a:rPr lang="zh-TW" altLang="en-US" sz="2800" dirty="0">
                <a:solidFill>
                  <a:schemeClr val="tx1">
                    <a:lumMod val="75000"/>
                  </a:schemeClr>
                </a:solidFill>
              </a:rPr>
              <a:t>、</a:t>
            </a:r>
            <a:r>
              <a:rPr lang="en-US" altLang="zh-TW" sz="2800" dirty="0">
                <a:solidFill>
                  <a:schemeClr val="tx1">
                    <a:lumMod val="75000"/>
                  </a:schemeClr>
                </a:solidFill>
              </a:rPr>
              <a:t>&lt;body&gt;</a:t>
            </a:r>
          </a:p>
          <a:p>
            <a:r>
              <a:rPr lang="en-US" altLang="zh-TW" sz="3200" b="0" i="0" dirty="0">
                <a:solidFill>
                  <a:schemeClr val="tx1">
                    <a:lumMod val="75000"/>
                  </a:schemeClr>
                </a:solidFill>
                <a:effectLst/>
              </a:rPr>
              <a:t>ID </a:t>
            </a:r>
            <a:r>
              <a:rPr lang="zh-TW" altLang="en-US" sz="3200" b="0" i="0" dirty="0">
                <a:solidFill>
                  <a:schemeClr val="tx1">
                    <a:lumMod val="75000"/>
                  </a:schemeClr>
                </a:solidFill>
                <a:effectLst/>
              </a:rPr>
              <a:t>選擇器</a:t>
            </a:r>
            <a:endParaRPr lang="en-US" altLang="zh-TW" sz="3200" b="0" i="0" dirty="0">
              <a:solidFill>
                <a:schemeClr val="tx1">
                  <a:lumMod val="75000"/>
                </a:schemeClr>
              </a:solidFill>
              <a:effectLst/>
            </a:endParaRPr>
          </a:p>
          <a:p>
            <a:pPr lvl="1"/>
            <a:r>
              <a:rPr lang="zh-TW" altLang="en-US" sz="2800" b="0" i="0" dirty="0">
                <a:solidFill>
                  <a:schemeClr val="tx1">
                    <a:lumMod val="75000"/>
                  </a:schemeClr>
                </a:solidFill>
                <a:effectLst/>
              </a:rPr>
              <a:t>例如</a:t>
            </a:r>
            <a:r>
              <a:rPr lang="en-US" altLang="zh-TW" sz="2800" b="0" i="0" dirty="0">
                <a:solidFill>
                  <a:schemeClr val="tx1">
                    <a:lumMod val="75000"/>
                  </a:schemeClr>
                </a:solidFill>
                <a:effectLst/>
              </a:rPr>
              <a:t>:</a:t>
            </a:r>
            <a:r>
              <a:rPr lang="zh-TW" altLang="en-US" sz="2800" b="0" i="0" dirty="0">
                <a:solidFill>
                  <a:schemeClr val="tx1">
                    <a:lumMod val="75000"/>
                  </a:schemeClr>
                </a:solidFill>
                <a:effectLst/>
              </a:rPr>
              <a:t> </a:t>
            </a:r>
            <a:r>
              <a:rPr lang="en-US" altLang="zh-TW" sz="2800" b="0" i="0" dirty="0">
                <a:solidFill>
                  <a:schemeClr val="tx1">
                    <a:lumMod val="75000"/>
                  </a:schemeClr>
                </a:solidFill>
                <a:effectLst/>
              </a:rPr>
              <a:t>#my-id</a:t>
            </a:r>
            <a:r>
              <a:rPr lang="zh-TW" altLang="en-US" sz="2800" b="0" i="0" dirty="0">
                <a:solidFill>
                  <a:schemeClr val="tx1">
                    <a:lumMod val="75000"/>
                  </a:schemeClr>
                </a:solidFill>
                <a:effectLst/>
              </a:rPr>
              <a:t> </a:t>
            </a:r>
            <a:endParaRPr lang="en-US" altLang="zh-TW" sz="2800" b="0" i="0" dirty="0">
              <a:solidFill>
                <a:schemeClr val="tx1">
                  <a:lumMod val="75000"/>
                </a:schemeClr>
              </a:solidFill>
              <a:effectLst/>
            </a:endParaRPr>
          </a:p>
          <a:p>
            <a:r>
              <a:rPr lang="en-US" altLang="zh-TW" sz="3200" dirty="0">
                <a:solidFill>
                  <a:schemeClr val="tx1">
                    <a:lumMod val="75000"/>
                  </a:schemeClr>
                </a:solidFill>
              </a:rPr>
              <a:t>Class </a:t>
            </a:r>
            <a:r>
              <a:rPr lang="zh-TW" altLang="en-US" sz="3200" dirty="0">
                <a:solidFill>
                  <a:schemeClr val="tx1">
                    <a:lumMod val="75000"/>
                  </a:schemeClr>
                </a:solidFill>
              </a:rPr>
              <a:t>選擇器</a:t>
            </a:r>
            <a:endParaRPr lang="en-US" altLang="zh-TW" sz="3200" dirty="0">
              <a:solidFill>
                <a:schemeClr val="tx1">
                  <a:lumMod val="75000"/>
                </a:schemeClr>
              </a:solidFill>
            </a:endParaRPr>
          </a:p>
          <a:p>
            <a:pPr lvl="1"/>
            <a:r>
              <a:rPr lang="zh-TW" altLang="en-US" sz="2800" dirty="0">
                <a:solidFill>
                  <a:schemeClr val="tx1">
                    <a:lumMod val="75000"/>
                  </a:schemeClr>
                </a:solidFill>
              </a:rPr>
              <a:t>例如</a:t>
            </a:r>
            <a:r>
              <a:rPr lang="en-US" altLang="zh-TW" sz="2800" dirty="0">
                <a:solidFill>
                  <a:schemeClr val="tx1">
                    <a:lumMod val="75000"/>
                  </a:schemeClr>
                </a:solidFill>
              </a:rPr>
              <a:t>:</a:t>
            </a:r>
            <a:r>
              <a:rPr lang="zh-TW" altLang="en-US" sz="2800" dirty="0">
                <a:solidFill>
                  <a:schemeClr val="tx1">
                    <a:lumMod val="75000"/>
                  </a:schemeClr>
                </a:solidFill>
              </a:rPr>
              <a:t> </a:t>
            </a:r>
            <a:r>
              <a:rPr lang="en-US" altLang="zh-TW" sz="2800" dirty="0">
                <a:solidFill>
                  <a:schemeClr val="tx1">
                    <a:lumMod val="75000"/>
                  </a:schemeClr>
                </a:solidFill>
              </a:rPr>
              <a:t>.my-class</a:t>
            </a:r>
          </a:p>
          <a:p>
            <a:r>
              <a:rPr lang="zh-TW" altLang="en-US" sz="3200" dirty="0">
                <a:solidFill>
                  <a:schemeClr val="tx1">
                    <a:lumMod val="75000"/>
                  </a:schemeClr>
                </a:solidFill>
              </a:rPr>
              <a:t>屬性選擇器</a:t>
            </a:r>
            <a:endParaRPr lang="en-US" altLang="zh-TW" sz="3200" dirty="0">
              <a:solidFill>
                <a:schemeClr val="tx1">
                  <a:lumMod val="75000"/>
                </a:schemeClr>
              </a:solidFill>
            </a:endParaRPr>
          </a:p>
          <a:p>
            <a:pPr lvl="1"/>
            <a:r>
              <a:rPr lang="zh-TW" altLang="en-US" sz="2800" dirty="0">
                <a:solidFill>
                  <a:schemeClr val="tx1">
                    <a:lumMod val="75000"/>
                  </a:schemeClr>
                </a:solidFill>
              </a:rPr>
              <a:t>例如</a:t>
            </a:r>
            <a:r>
              <a:rPr lang="en-US" altLang="zh-TW" sz="2800" dirty="0">
                <a:solidFill>
                  <a:schemeClr val="tx1">
                    <a:lumMod val="75000"/>
                  </a:schemeClr>
                </a:solidFill>
              </a:rPr>
              <a:t>:</a:t>
            </a:r>
            <a:r>
              <a:rPr lang="zh-TW" altLang="en-US" sz="2800" dirty="0">
                <a:solidFill>
                  <a:schemeClr val="tx1">
                    <a:lumMod val="75000"/>
                  </a:schemeClr>
                </a:solidFill>
              </a:rPr>
              <a:t> </a:t>
            </a:r>
            <a:r>
              <a:rPr lang="en-US" altLang="zh-TW" sz="2800" dirty="0" err="1">
                <a:solidFill>
                  <a:schemeClr val="tx1">
                    <a:lumMod val="75000"/>
                  </a:schemeClr>
                </a:solidFill>
              </a:rPr>
              <a:t>img</a:t>
            </a:r>
            <a:r>
              <a:rPr lang="en-US" altLang="zh-TW" sz="2800" dirty="0">
                <a:solidFill>
                  <a:schemeClr val="tx1">
                    <a:lumMod val="75000"/>
                  </a:schemeClr>
                </a:solidFill>
              </a:rPr>
              <a:t>[</a:t>
            </a:r>
            <a:r>
              <a:rPr lang="en-US" altLang="zh-TW" sz="2800" dirty="0" err="1">
                <a:solidFill>
                  <a:schemeClr val="tx1">
                    <a:lumMod val="75000"/>
                  </a:schemeClr>
                </a:solidFill>
              </a:rPr>
              <a:t>src</a:t>
            </a:r>
            <a:r>
              <a:rPr lang="en-US" altLang="zh-TW" sz="2800" dirty="0">
                <a:solidFill>
                  <a:schemeClr val="tx1">
                    <a:lumMod val="75000"/>
                  </a:schemeClr>
                </a:solidFill>
              </a:rPr>
              <a:t>]</a:t>
            </a:r>
          </a:p>
          <a:p>
            <a:endParaRPr lang="zh-TW" altLang="en-US" sz="3200" dirty="0">
              <a:solidFill>
                <a:schemeClr val="tx1">
                  <a:lumMod val="75000"/>
                </a:schemeClr>
              </a:solidFill>
            </a:endParaRPr>
          </a:p>
        </p:txBody>
      </p:sp>
    </p:spTree>
    <p:extLst>
      <p:ext uri="{BB962C8B-B14F-4D97-AF65-F5344CB8AC3E}">
        <p14:creationId xmlns:p14="http://schemas.microsoft.com/office/powerpoint/2010/main" val="362141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0772EF-EF35-6372-AD4D-91C84BCB0BF0}"/>
              </a:ext>
            </a:extLst>
          </p:cNvPr>
          <p:cNvSpPr>
            <a:spLocks noGrp="1"/>
          </p:cNvSpPr>
          <p:nvPr>
            <p:ph type="title"/>
          </p:nvPr>
        </p:nvSpPr>
        <p:spPr/>
        <p:txBody>
          <a:bodyPr>
            <a:normAutofit/>
          </a:bodyPr>
          <a:lstStyle/>
          <a:p>
            <a:r>
              <a:rPr lang="zh-TW" altLang="en-US" sz="4400" dirty="0"/>
              <a:t>元素選擇器</a:t>
            </a:r>
          </a:p>
        </p:txBody>
      </p:sp>
      <p:sp>
        <p:nvSpPr>
          <p:cNvPr id="3" name="內容版面配置區 2">
            <a:extLst>
              <a:ext uri="{FF2B5EF4-FFF2-40B4-BE49-F238E27FC236}">
                <a16:creationId xmlns:a16="http://schemas.microsoft.com/office/drawing/2014/main" id="{9B105474-EB9A-FFAA-3E98-F8F620F67625}"/>
              </a:ext>
            </a:extLst>
          </p:cNvPr>
          <p:cNvSpPr>
            <a:spLocks noGrp="1"/>
          </p:cNvSpPr>
          <p:nvPr>
            <p:ph idx="1"/>
          </p:nvPr>
        </p:nvSpPr>
        <p:spPr/>
        <p:txBody>
          <a:bodyPr/>
          <a:lstStyle/>
          <a:p>
            <a:r>
              <a:rPr lang="zh-TW" altLang="en-US" dirty="0"/>
              <a:t>指定</a:t>
            </a:r>
            <a:r>
              <a:rPr lang="zh-TW" altLang="en-US" dirty="0">
                <a:solidFill>
                  <a:srgbClr val="C00000"/>
                </a:solidFill>
              </a:rPr>
              <a:t>某個元素</a:t>
            </a:r>
            <a:r>
              <a:rPr lang="zh-TW" altLang="en-US" dirty="0"/>
              <a:t>作為套用該</a:t>
            </a:r>
            <a:r>
              <a:rPr lang="en-US" altLang="zh-TW" dirty="0"/>
              <a:t>CSS</a:t>
            </a:r>
            <a:r>
              <a:rPr lang="zh-TW" altLang="en-US" dirty="0"/>
              <a:t>規則的對象</a:t>
            </a:r>
            <a:endParaRPr lang="en-US" altLang="zh-TW" dirty="0"/>
          </a:p>
          <a:p>
            <a:pPr marL="0" indent="0">
              <a:buNone/>
            </a:pPr>
            <a:r>
              <a:rPr lang="en-US" altLang="zh-TW" dirty="0"/>
              <a:t>Example</a:t>
            </a:r>
          </a:p>
          <a:p>
            <a:pPr marL="0" indent="0">
              <a:buNone/>
            </a:pPr>
            <a:r>
              <a:rPr lang="en-US" altLang="zh-TW" dirty="0"/>
              <a:t>    h1{color: blue;}</a:t>
            </a:r>
          </a:p>
          <a:p>
            <a:pPr marL="0" indent="0">
              <a:buNone/>
            </a:pPr>
            <a:r>
              <a:rPr lang="en-US" altLang="zh-TW" dirty="0"/>
              <a:t>    p {color: blue;}</a:t>
            </a:r>
          </a:p>
          <a:p>
            <a:pPr marL="0" indent="0">
              <a:buNone/>
            </a:pPr>
            <a:r>
              <a:rPr lang="en-US" altLang="zh-TW" dirty="0"/>
              <a:t>    body{color: blue;}</a:t>
            </a:r>
            <a:endParaRPr lang="zh-TW" altLang="en-US" dirty="0"/>
          </a:p>
        </p:txBody>
      </p:sp>
    </p:spTree>
    <p:extLst>
      <p:ext uri="{BB962C8B-B14F-4D97-AF65-F5344CB8AC3E}">
        <p14:creationId xmlns:p14="http://schemas.microsoft.com/office/powerpoint/2010/main" val="404722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ID</a:t>
            </a:r>
            <a:r>
              <a:rPr lang="zh-TW" altLang="en-US" sz="4400" dirty="0"/>
              <a:t>選擇器</a:t>
            </a:r>
          </a:p>
        </p:txBody>
      </p:sp>
      <p:sp>
        <p:nvSpPr>
          <p:cNvPr id="3" name="內容版面配置區 2"/>
          <p:cNvSpPr>
            <a:spLocks noGrp="1"/>
          </p:cNvSpPr>
          <p:nvPr>
            <p:ph idx="1"/>
          </p:nvPr>
        </p:nvSpPr>
        <p:spPr/>
        <p:txBody>
          <a:bodyPr/>
          <a:lstStyle/>
          <a:p>
            <a:r>
              <a:rPr lang="zh-TW" altLang="en-US" dirty="0"/>
              <a:t>選擇</a:t>
            </a:r>
            <a:r>
              <a:rPr lang="zh-TW" altLang="en-US" dirty="0">
                <a:solidFill>
                  <a:srgbClr val="C00000"/>
                </a:solidFill>
              </a:rPr>
              <a:t>符合指定</a:t>
            </a:r>
            <a:r>
              <a:rPr lang="en-US" altLang="zh-TW" dirty="0">
                <a:solidFill>
                  <a:srgbClr val="C00000"/>
                </a:solidFill>
              </a:rPr>
              <a:t>ID</a:t>
            </a:r>
            <a:r>
              <a:rPr lang="zh-TW" altLang="en-US" dirty="0"/>
              <a:t>的</a:t>
            </a:r>
            <a:r>
              <a:rPr lang="zh-TW" altLang="en-US" dirty="0">
                <a:solidFill>
                  <a:srgbClr val="C00000"/>
                </a:solidFill>
              </a:rPr>
              <a:t>元素</a:t>
            </a:r>
            <a:r>
              <a:rPr lang="zh-TW" altLang="en-US" dirty="0"/>
              <a:t>作為套用該</a:t>
            </a:r>
            <a:r>
              <a:rPr lang="en-US" altLang="zh-TW" dirty="0"/>
              <a:t>CSS</a:t>
            </a:r>
            <a:r>
              <a:rPr lang="zh-TW" altLang="en-US" dirty="0"/>
              <a:t>規則的對象</a:t>
            </a:r>
            <a:endParaRPr lang="en-US" altLang="zh-TW" dirty="0"/>
          </a:p>
          <a:p>
            <a:r>
              <a:rPr lang="zh-TW" altLang="en-US" dirty="0"/>
              <a:t>需搭配</a:t>
            </a:r>
            <a:r>
              <a:rPr lang="en-US" altLang="zh-TW" dirty="0"/>
              <a:t>HTML</a:t>
            </a:r>
            <a:r>
              <a:rPr lang="zh-TW" altLang="en-US" dirty="0"/>
              <a:t>指定</a:t>
            </a:r>
            <a:r>
              <a:rPr lang="en-US" altLang="zh-TW" dirty="0"/>
              <a:t>ID</a:t>
            </a:r>
            <a:r>
              <a:rPr lang="zh-TW" altLang="en-US" dirty="0"/>
              <a:t>的語法來作用</a:t>
            </a:r>
            <a:endParaRPr lang="en-US" altLang="zh-TW" dirty="0"/>
          </a:p>
          <a:p>
            <a:pPr marL="0" indent="0">
              <a:buNone/>
            </a:pPr>
            <a:r>
              <a:rPr lang="zh-TW" altLang="en-US" dirty="0"/>
              <a:t>用法</a:t>
            </a:r>
            <a:endParaRPr lang="en-US" altLang="zh-TW" dirty="0"/>
          </a:p>
          <a:p>
            <a:pPr marL="0" indent="0">
              <a:buNone/>
            </a:pPr>
            <a:r>
              <a:rPr lang="en-US" altLang="zh-TW" dirty="0"/>
              <a:t>#</a:t>
            </a:r>
            <a:r>
              <a:rPr lang="en-US" altLang="zh-TW" dirty="0" err="1"/>
              <a:t>my_id</a:t>
            </a:r>
            <a:r>
              <a:rPr lang="en-US" altLang="zh-TW" dirty="0"/>
              <a:t> {color: blue;}</a:t>
            </a:r>
          </a:p>
          <a:p>
            <a:pPr marL="0" indent="0">
              <a:buNone/>
            </a:pPr>
            <a:endParaRPr lang="en-US" altLang="zh-TW" dirty="0"/>
          </a:p>
          <a:p>
            <a:pPr marL="0" indent="0">
              <a:buNone/>
            </a:pPr>
            <a:r>
              <a:rPr lang="en-US" altLang="zh-TW" dirty="0"/>
              <a:t>&lt;p id=“</a:t>
            </a:r>
            <a:r>
              <a:rPr lang="en-US" altLang="zh-TW" dirty="0" err="1"/>
              <a:t>my_id</a:t>
            </a:r>
            <a:r>
              <a:rPr lang="en-US" altLang="zh-TW" dirty="0"/>
              <a:t>”&gt;</a:t>
            </a:r>
            <a:r>
              <a:rPr lang="zh-TW" altLang="en-US" dirty="0"/>
              <a:t>文章簡介</a:t>
            </a:r>
            <a:r>
              <a:rPr lang="en-US" altLang="zh-TW" dirty="0"/>
              <a:t>&lt;/p&gt;</a:t>
            </a:r>
            <a:endParaRPr lang="zh-TW" altLang="en-US" dirty="0"/>
          </a:p>
        </p:txBody>
      </p:sp>
    </p:spTree>
    <p:extLst>
      <p:ext uri="{BB962C8B-B14F-4D97-AF65-F5344CB8AC3E}">
        <p14:creationId xmlns:p14="http://schemas.microsoft.com/office/powerpoint/2010/main" val="38820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Class </a:t>
            </a:r>
            <a:r>
              <a:rPr lang="zh-TW" altLang="en-US" dirty="0"/>
              <a:t>選擇器</a:t>
            </a:r>
          </a:p>
        </p:txBody>
      </p:sp>
      <p:sp>
        <p:nvSpPr>
          <p:cNvPr id="3" name="內容版面配置區 2"/>
          <p:cNvSpPr>
            <a:spLocks noGrp="1"/>
          </p:cNvSpPr>
          <p:nvPr>
            <p:ph idx="1"/>
          </p:nvPr>
        </p:nvSpPr>
        <p:spPr/>
        <p:txBody>
          <a:bodyPr/>
          <a:lstStyle/>
          <a:p>
            <a:r>
              <a:rPr lang="zh-TW" altLang="en-US" dirty="0"/>
              <a:t>選擇</a:t>
            </a:r>
            <a:r>
              <a:rPr lang="zh-TW" altLang="en-US" dirty="0">
                <a:solidFill>
                  <a:srgbClr val="C00000"/>
                </a:solidFill>
              </a:rPr>
              <a:t>符合指定類別</a:t>
            </a:r>
            <a:r>
              <a:rPr lang="zh-TW" altLang="en-US" dirty="0"/>
              <a:t>的</a:t>
            </a:r>
            <a:r>
              <a:rPr lang="zh-TW" altLang="en-US" dirty="0">
                <a:solidFill>
                  <a:srgbClr val="C00000"/>
                </a:solidFill>
              </a:rPr>
              <a:t>元素</a:t>
            </a:r>
            <a:r>
              <a:rPr lang="zh-TW" altLang="en-US" dirty="0"/>
              <a:t>作為套用該</a:t>
            </a:r>
            <a:r>
              <a:rPr lang="en-US" altLang="zh-TW" dirty="0"/>
              <a:t>CSS</a:t>
            </a:r>
            <a:r>
              <a:rPr lang="zh-TW" altLang="en-US" dirty="0"/>
              <a:t>規則的對象</a:t>
            </a:r>
            <a:endParaRPr lang="en-US" altLang="zh-TW" dirty="0"/>
          </a:p>
          <a:p>
            <a:r>
              <a:rPr lang="zh-TW" altLang="en-US" dirty="0"/>
              <a:t>需搭配</a:t>
            </a:r>
            <a:r>
              <a:rPr lang="en-US" altLang="zh-TW" dirty="0"/>
              <a:t>HTML</a:t>
            </a:r>
            <a:r>
              <a:rPr lang="zh-TW" altLang="en-US" dirty="0"/>
              <a:t>指定</a:t>
            </a:r>
            <a:r>
              <a:rPr lang="en-US" altLang="zh-TW" dirty="0"/>
              <a:t>Class</a:t>
            </a:r>
            <a:r>
              <a:rPr lang="zh-TW" altLang="en-US" dirty="0"/>
              <a:t>的語法來作用</a:t>
            </a:r>
            <a:endParaRPr lang="en-US" altLang="zh-TW" dirty="0"/>
          </a:p>
          <a:p>
            <a:pPr marL="0" indent="0">
              <a:buNone/>
            </a:pPr>
            <a:r>
              <a:rPr lang="zh-TW" altLang="en-US" sz="2400" dirty="0"/>
              <a:t>用法</a:t>
            </a:r>
            <a:endParaRPr lang="en-US" altLang="zh-TW" sz="2400" dirty="0"/>
          </a:p>
          <a:p>
            <a:pPr marL="0" indent="0">
              <a:buNone/>
            </a:pPr>
            <a:r>
              <a:rPr lang="en-US" altLang="zh-TW" sz="2400" dirty="0"/>
              <a:t>.water {background: </a:t>
            </a:r>
            <a:r>
              <a:rPr lang="en-US" altLang="zh-TW" sz="2400" dirty="0" err="1"/>
              <a:t>lightblue</a:t>
            </a:r>
            <a:r>
              <a:rPr lang="en-US" altLang="zh-TW" sz="2400" dirty="0"/>
              <a:t>;}</a:t>
            </a:r>
          </a:p>
          <a:p>
            <a:pPr marL="0" indent="0">
              <a:buNone/>
            </a:pPr>
            <a:r>
              <a:rPr lang="en-US" altLang="zh-TW" sz="2400" dirty="0"/>
              <a:t>.wood {background: brown;}</a:t>
            </a:r>
          </a:p>
          <a:p>
            <a:pPr marL="0" indent="0">
              <a:buNone/>
            </a:pPr>
            <a:endParaRPr lang="en-US" altLang="zh-TW" sz="2400" dirty="0"/>
          </a:p>
          <a:p>
            <a:pPr marL="0" indent="0">
              <a:buNone/>
            </a:pPr>
            <a:r>
              <a:rPr lang="en-US" altLang="zh-TW" sz="2400" dirty="0"/>
              <a:t>&lt;p class=“water”&gt;</a:t>
            </a:r>
            <a:r>
              <a:rPr lang="zh-TW" altLang="en-US" sz="2400" dirty="0"/>
              <a:t>水的顏色</a:t>
            </a:r>
            <a:r>
              <a:rPr lang="en-US" altLang="zh-TW" sz="2400" dirty="0"/>
              <a:t>&lt;\p&gt;</a:t>
            </a:r>
          </a:p>
          <a:p>
            <a:pPr marL="0" indent="0">
              <a:buNone/>
            </a:pPr>
            <a:r>
              <a:rPr lang="en-US" altLang="zh-TW" sz="2400" dirty="0"/>
              <a:t>&lt;p class=“wood”&gt;</a:t>
            </a:r>
            <a:r>
              <a:rPr lang="zh-TW" altLang="en-US" sz="2400" dirty="0"/>
              <a:t>木頭的顏色</a:t>
            </a:r>
            <a:r>
              <a:rPr lang="en-US" altLang="zh-TW" sz="2400" dirty="0"/>
              <a:t>&lt;\p&gt;</a:t>
            </a:r>
            <a:endParaRPr lang="zh-TW" altLang="en-US" sz="2400" dirty="0"/>
          </a:p>
        </p:txBody>
      </p:sp>
    </p:spTree>
    <p:extLst>
      <p:ext uri="{BB962C8B-B14F-4D97-AF65-F5344CB8AC3E}">
        <p14:creationId xmlns:p14="http://schemas.microsoft.com/office/powerpoint/2010/main" val="162199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lstStyle/>
          <a:p>
            <a:r>
              <a:rPr lang="zh-TW" altLang="en-US" dirty="0"/>
              <a:t>屬性選擇器可以將</a:t>
            </a:r>
            <a:r>
              <a:rPr lang="en-US" altLang="zh-TW" dirty="0"/>
              <a:t>CSS</a:t>
            </a:r>
            <a:r>
              <a:rPr lang="zh-TW" altLang="en-US" dirty="0"/>
              <a:t>規則套用在</a:t>
            </a:r>
            <a:r>
              <a:rPr lang="zh-TW" altLang="en-US" dirty="0">
                <a:solidFill>
                  <a:srgbClr val="C00000"/>
                </a:solidFill>
              </a:rPr>
              <a:t>有設定某個屬性</a:t>
            </a:r>
            <a:r>
              <a:rPr lang="zh-TW" altLang="en-US" dirty="0">
                <a:solidFill>
                  <a:schemeClr val="tx1">
                    <a:lumMod val="75000"/>
                  </a:schemeClr>
                </a:solidFill>
              </a:rPr>
              <a:t>的</a:t>
            </a:r>
            <a:r>
              <a:rPr lang="zh-TW" altLang="en-US" dirty="0">
                <a:solidFill>
                  <a:srgbClr val="C00000"/>
                </a:solidFill>
              </a:rPr>
              <a:t>元素</a:t>
            </a:r>
            <a:r>
              <a:rPr lang="zh-TW" altLang="en-US" dirty="0"/>
              <a:t>上</a:t>
            </a:r>
            <a:endParaRPr lang="en-US" altLang="zh-TW" dirty="0"/>
          </a:p>
          <a:p>
            <a:pPr marL="0" indent="0">
              <a:buNone/>
            </a:pPr>
            <a:r>
              <a:rPr lang="zh-TW" altLang="en-US" sz="2400" dirty="0"/>
              <a:t>用法</a:t>
            </a:r>
            <a:endParaRPr lang="en-US" altLang="zh-TW" sz="2400" dirty="0"/>
          </a:p>
          <a:p>
            <a:pPr marL="0" indent="0">
              <a:buNone/>
            </a:pPr>
            <a:r>
              <a:rPr lang="en-US" altLang="zh-TW" sz="2400" dirty="0"/>
              <a:t>[class] {color: blue; }</a:t>
            </a:r>
          </a:p>
          <a:p>
            <a:pPr marL="0" indent="0">
              <a:buNone/>
            </a:pPr>
            <a:endParaRPr lang="en-US" altLang="zh-TW" sz="2400" dirty="0"/>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 </a:t>
            </a:r>
          </a:p>
          <a:p>
            <a:pPr marL="0" indent="0">
              <a:buNone/>
            </a:pPr>
            <a:r>
              <a:rPr lang="en-US" altLang="zh-TW" sz="2400" dirty="0">
                <a:solidFill>
                  <a:srgbClr val="0070C0"/>
                </a:solidFill>
              </a:rPr>
              <a:t>    &lt;li class=“banana”&gt;</a:t>
            </a:r>
            <a:r>
              <a:rPr lang="zh-TW" altLang="en-US" sz="2400" dirty="0">
                <a:solidFill>
                  <a:srgbClr val="0070C0"/>
                </a:solidFill>
              </a:rPr>
              <a:t>香蕉</a:t>
            </a:r>
            <a:r>
              <a:rPr lang="en-US" altLang="zh-TW" sz="2400" dirty="0">
                <a:solidFill>
                  <a:srgbClr val="0070C0"/>
                </a:solidFill>
              </a:rPr>
              <a:t>&lt;/li&gt;</a:t>
            </a:r>
          </a:p>
          <a:p>
            <a:pPr marL="0" indent="0">
              <a:buNone/>
            </a:pPr>
            <a:r>
              <a:rPr lang="en-US" altLang="zh-TW" sz="2400" dirty="0"/>
              <a:t>&lt;/</a:t>
            </a:r>
            <a:r>
              <a:rPr lang="en-US" altLang="zh-TW" sz="2400" dirty="0" err="1"/>
              <a:t>ul</a:t>
            </a:r>
            <a:r>
              <a:rPr lang="en-US" altLang="zh-TW" sz="2400" dirty="0"/>
              <a:t>&gt;</a:t>
            </a:r>
          </a:p>
          <a:p>
            <a:pPr marL="0" indent="0">
              <a:buNone/>
            </a:pPr>
            <a:endParaRPr lang="zh-TW" altLang="en-US" sz="2400" dirty="0"/>
          </a:p>
        </p:txBody>
      </p:sp>
      <p:sp>
        <p:nvSpPr>
          <p:cNvPr id="4" name="矩形 3"/>
          <p:cNvSpPr/>
          <p:nvPr/>
        </p:nvSpPr>
        <p:spPr>
          <a:xfrm>
            <a:off x="2401099" y="4193309"/>
            <a:ext cx="766974" cy="90516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8134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normAutofit/>
          </a:bodyPr>
          <a:lstStyle/>
          <a:p>
            <a:r>
              <a:rPr lang="zh-TW" altLang="en-US" dirty="0"/>
              <a:t>屬性選擇器可選擇將規則套用在符合</a:t>
            </a:r>
            <a:r>
              <a:rPr lang="zh-TW" altLang="en-US" dirty="0">
                <a:solidFill>
                  <a:srgbClr val="C00000"/>
                </a:solidFill>
              </a:rPr>
              <a:t>指定屬性的指定值</a:t>
            </a:r>
            <a:r>
              <a:rPr lang="zh-TW" altLang="en-US" dirty="0"/>
              <a:t>的元素上</a:t>
            </a:r>
            <a:endParaRPr lang="en-US" altLang="zh-TW" dirty="0"/>
          </a:p>
          <a:p>
            <a:pPr marL="0" indent="0">
              <a:buNone/>
            </a:pPr>
            <a:r>
              <a:rPr lang="zh-TW" altLang="en-US" sz="2400" dirty="0"/>
              <a:t>用法</a:t>
            </a:r>
            <a:endParaRPr lang="en-US" altLang="zh-TW" sz="2400" dirty="0"/>
          </a:p>
          <a:p>
            <a:pPr marL="0" indent="0">
              <a:buNone/>
            </a:pPr>
            <a:r>
              <a:rPr lang="en-US" altLang="zh-TW" sz="2400" dirty="0"/>
              <a:t>[class=“apple”] {color: blue;}</a:t>
            </a:r>
          </a:p>
          <a:p>
            <a:pPr marL="0" indent="0">
              <a:buNone/>
            </a:pPr>
            <a:endParaRPr lang="en-US" altLang="zh-TW" sz="2400" dirty="0"/>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 </a:t>
            </a:r>
          </a:p>
          <a:p>
            <a:pPr marL="0" indent="0">
              <a:buNone/>
            </a:pPr>
            <a:r>
              <a:rPr lang="en-US" altLang="zh-TW" sz="2400" dirty="0"/>
              <a:t>    &lt;li class=“banana”&gt;</a:t>
            </a:r>
            <a:r>
              <a:rPr lang="zh-TW" altLang="en-US" sz="2400" dirty="0"/>
              <a:t>香蕉</a:t>
            </a:r>
            <a:r>
              <a:rPr lang="en-US" altLang="zh-TW" sz="2400" dirty="0"/>
              <a:t>&lt;/li&gt;</a:t>
            </a:r>
          </a:p>
          <a:p>
            <a:pPr marL="0" indent="0">
              <a:buNone/>
            </a:pPr>
            <a:r>
              <a:rPr lang="en-US" altLang="zh-TW" sz="2400" dirty="0"/>
              <a:t>&lt;/</a:t>
            </a:r>
            <a:r>
              <a:rPr lang="en-US" altLang="zh-TW" sz="2400" dirty="0" err="1"/>
              <a:t>ul</a:t>
            </a:r>
            <a:r>
              <a:rPr lang="en-US" altLang="zh-TW" sz="2400" dirty="0"/>
              <a:t>&gt;</a:t>
            </a:r>
            <a:endParaRPr lang="zh-TW" altLang="en-US" sz="2400" dirty="0"/>
          </a:p>
          <a:p>
            <a:pPr marL="0" indent="0">
              <a:buNone/>
            </a:pPr>
            <a:endParaRPr lang="zh-TW" altLang="en-US" dirty="0"/>
          </a:p>
        </p:txBody>
      </p:sp>
    </p:spTree>
    <p:extLst>
      <p:ext uri="{BB962C8B-B14F-4D97-AF65-F5344CB8AC3E}">
        <p14:creationId xmlns:p14="http://schemas.microsoft.com/office/powerpoint/2010/main" val="293596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normAutofit fontScale="92500" lnSpcReduction="10000"/>
          </a:bodyPr>
          <a:lstStyle/>
          <a:p>
            <a:r>
              <a:rPr lang="zh-TW" altLang="en-US" sz="3000" dirty="0">
                <a:solidFill>
                  <a:schemeClr val="tx1">
                    <a:lumMod val="75000"/>
                  </a:schemeClr>
                </a:solidFill>
              </a:rPr>
              <a:t>屬性選擇器可選擇將規則套用在符合指定屬性的值為</a:t>
            </a:r>
            <a:r>
              <a:rPr lang="zh-TW" altLang="en-US" sz="3000" dirty="0">
                <a:solidFill>
                  <a:srgbClr val="C00000"/>
                </a:solidFill>
              </a:rPr>
              <a:t>指定值</a:t>
            </a:r>
            <a:r>
              <a:rPr lang="zh-TW" altLang="en-US" sz="3000" dirty="0">
                <a:solidFill>
                  <a:schemeClr val="tx1">
                    <a:lumMod val="75000"/>
                  </a:schemeClr>
                </a:solidFill>
              </a:rPr>
              <a:t>或以</a:t>
            </a:r>
            <a:r>
              <a:rPr lang="zh-TW" altLang="en-US" sz="3000" dirty="0">
                <a:solidFill>
                  <a:srgbClr val="C00000"/>
                </a:solidFill>
              </a:rPr>
              <a:t>空白字元隔開且包含某個值</a:t>
            </a:r>
            <a:r>
              <a:rPr lang="zh-TW" altLang="en-US" sz="3000" dirty="0"/>
              <a:t>的元素上</a:t>
            </a:r>
            <a:endParaRPr lang="en-US" altLang="zh-TW" sz="3000" dirty="0"/>
          </a:p>
          <a:p>
            <a:pPr marL="0" indent="0">
              <a:buNone/>
            </a:pPr>
            <a:r>
              <a:rPr lang="zh-TW" altLang="en-US" dirty="0"/>
              <a:t>用法</a:t>
            </a:r>
            <a:endParaRPr lang="en-US" altLang="zh-TW" dirty="0"/>
          </a:p>
          <a:p>
            <a:pPr marL="0" indent="0">
              <a:buNone/>
            </a:pPr>
            <a:r>
              <a:rPr lang="en-US" altLang="zh-TW" sz="2400" dirty="0"/>
              <a:t>[class~=“apple”] {color: blue;</a:t>
            </a:r>
            <a:r>
              <a:rPr lang="zh-TW" altLang="en-US" sz="2400" dirty="0"/>
              <a:t> </a:t>
            </a:r>
            <a:r>
              <a:rPr lang="en-US" altLang="zh-TW" sz="2400" dirty="0"/>
              <a:t>}</a:t>
            </a:r>
          </a:p>
          <a:p>
            <a:pPr marL="0" indent="0">
              <a:buNone/>
            </a:pPr>
            <a:endParaRPr lang="en-US" altLang="zh-TW" sz="2400" dirty="0"/>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 </a:t>
            </a:r>
          </a:p>
          <a:p>
            <a:pPr marL="0" indent="0">
              <a:buNone/>
            </a:pPr>
            <a:r>
              <a:rPr lang="en-US" altLang="zh-TW" sz="2400" dirty="0"/>
              <a:t>    &lt;li class=“banana”&gt;</a:t>
            </a:r>
            <a:r>
              <a:rPr lang="zh-TW" altLang="en-US" sz="2400" dirty="0"/>
              <a:t>香蕉</a:t>
            </a:r>
            <a:r>
              <a:rPr lang="en-US" altLang="zh-TW" sz="2400" dirty="0"/>
              <a:t>&lt;/li&gt;</a:t>
            </a:r>
          </a:p>
          <a:p>
            <a:pPr marL="0" indent="0">
              <a:buNone/>
            </a:pPr>
            <a:r>
              <a:rPr lang="zh-TW" altLang="en-US" sz="2400" dirty="0"/>
              <a:t>    </a:t>
            </a:r>
            <a:r>
              <a:rPr lang="en-US" altLang="zh-TW" sz="2400" dirty="0">
                <a:solidFill>
                  <a:srgbClr val="0070C0"/>
                </a:solidFill>
              </a:rPr>
              <a:t>&lt;li class=“apple</a:t>
            </a:r>
            <a:r>
              <a:rPr lang="zh-TW" altLang="en-US" sz="2400" dirty="0">
                <a:solidFill>
                  <a:srgbClr val="0070C0"/>
                </a:solidFill>
              </a:rPr>
              <a:t> </a:t>
            </a:r>
            <a:r>
              <a:rPr lang="en-US" altLang="zh-TW" sz="2400" dirty="0">
                <a:solidFill>
                  <a:srgbClr val="0070C0"/>
                </a:solidFill>
              </a:rPr>
              <a:t>milk”&gt;</a:t>
            </a:r>
            <a:r>
              <a:rPr lang="zh-TW" altLang="en-US" sz="2400" dirty="0">
                <a:solidFill>
                  <a:srgbClr val="0070C0"/>
                </a:solidFill>
              </a:rPr>
              <a:t>蘋果牛奶</a:t>
            </a:r>
            <a:r>
              <a:rPr lang="en-US" altLang="zh-TW" sz="2400" dirty="0">
                <a:solidFill>
                  <a:srgbClr val="0070C0"/>
                </a:solidFill>
              </a:rPr>
              <a:t>&lt;/li&gt;</a:t>
            </a:r>
          </a:p>
          <a:p>
            <a:pPr marL="0" indent="0">
              <a:buNone/>
            </a:pPr>
            <a:r>
              <a:rPr lang="en-US" altLang="zh-TW" sz="2400" dirty="0"/>
              <a:t>&lt;/</a:t>
            </a:r>
            <a:r>
              <a:rPr lang="en-US" altLang="zh-TW" sz="2400" dirty="0" err="1"/>
              <a:t>ul</a:t>
            </a:r>
            <a:r>
              <a:rPr lang="en-US" altLang="zh-TW" sz="2400" dirty="0"/>
              <a:t>&gt;</a:t>
            </a:r>
            <a:endParaRPr lang="zh-TW" altLang="en-US" sz="2400" dirty="0"/>
          </a:p>
          <a:p>
            <a:pPr marL="0" indent="0">
              <a:buNone/>
            </a:pPr>
            <a:endParaRPr lang="en-US" altLang="zh-TW" dirty="0"/>
          </a:p>
          <a:p>
            <a:endParaRPr lang="zh-TW" altLang="en-US" dirty="0"/>
          </a:p>
        </p:txBody>
      </p:sp>
    </p:spTree>
    <p:extLst>
      <p:ext uri="{BB962C8B-B14F-4D97-AF65-F5344CB8AC3E}">
        <p14:creationId xmlns:p14="http://schemas.microsoft.com/office/powerpoint/2010/main" val="295421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標籤</a:t>
            </a:r>
            <a:r>
              <a:rPr lang="en-US" altLang="zh-TW" sz="4400" dirty="0"/>
              <a:t>(tag)</a:t>
            </a:r>
            <a:r>
              <a:rPr lang="zh-TW" altLang="en-US" sz="4400" dirty="0"/>
              <a:t>與屬性</a:t>
            </a:r>
            <a:r>
              <a:rPr lang="en-US" altLang="zh-TW" sz="4400" dirty="0"/>
              <a:t>(attribute)</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標籤</a:t>
            </a:r>
            <a:r>
              <a:rPr lang="en-US" altLang="zh-TW" sz="3200" dirty="0"/>
              <a:t>(tag)</a:t>
            </a:r>
          </a:p>
          <a:p>
            <a:pPr lvl="1"/>
            <a:r>
              <a:rPr lang="zh-TW" altLang="en-US" sz="2800" dirty="0"/>
              <a:t>標示網頁上的內容或描述內容的性質</a:t>
            </a:r>
            <a:endParaRPr lang="en-US" altLang="zh-TW" sz="2800" dirty="0"/>
          </a:p>
          <a:p>
            <a:pPr lvl="1"/>
            <a:r>
              <a:rPr lang="en-US" altLang="zh-TW" sz="2800" dirty="0"/>
              <a:t>&lt;head&gt;</a:t>
            </a:r>
            <a:r>
              <a:rPr lang="zh-TW" altLang="en-US" sz="2800" dirty="0"/>
              <a:t>、</a:t>
            </a:r>
            <a:r>
              <a:rPr lang="en-US" altLang="zh-TW" sz="2800" dirty="0"/>
              <a:t>&lt;body&gt;</a:t>
            </a:r>
            <a:r>
              <a:rPr lang="zh-TW" altLang="en-US" sz="2800" dirty="0"/>
              <a:t> 、</a:t>
            </a:r>
            <a:r>
              <a:rPr lang="en-US" altLang="zh-TW" sz="2800" dirty="0"/>
              <a:t>&lt;header&gt;</a:t>
            </a:r>
            <a:r>
              <a:rPr lang="zh-TW" altLang="en-US" sz="2800" dirty="0"/>
              <a:t> 、</a:t>
            </a:r>
            <a:r>
              <a:rPr lang="en-US" altLang="zh-TW" sz="2800" dirty="0"/>
              <a:t>&lt;p&gt;</a:t>
            </a:r>
            <a:r>
              <a:rPr lang="zh-TW" altLang="en-US" sz="2800" dirty="0"/>
              <a:t> 、</a:t>
            </a:r>
            <a:r>
              <a:rPr lang="en-US" altLang="zh-TW" sz="2800" dirty="0"/>
              <a:t>&lt;</a:t>
            </a:r>
            <a:r>
              <a:rPr lang="en-US" altLang="zh-TW" sz="2800" dirty="0" err="1"/>
              <a:t>ul</a:t>
            </a:r>
            <a:r>
              <a:rPr lang="en-US" altLang="zh-TW" sz="2800" dirty="0"/>
              <a:t>&gt;</a:t>
            </a:r>
            <a:r>
              <a:rPr lang="zh-TW" altLang="en-US" sz="2800" dirty="0"/>
              <a:t> 、</a:t>
            </a:r>
            <a:r>
              <a:rPr lang="en-US" altLang="zh-TW" sz="2800" dirty="0"/>
              <a:t>&lt;a&gt;</a:t>
            </a:r>
            <a:r>
              <a:rPr lang="zh-TW" altLang="en-US" sz="2800" dirty="0"/>
              <a:t> 、 </a:t>
            </a:r>
            <a:r>
              <a:rPr lang="en-US" altLang="zh-TW" sz="2800" dirty="0"/>
              <a:t>&lt;table&gt;</a:t>
            </a:r>
            <a:r>
              <a:rPr lang="zh-TW" altLang="en-US" sz="2800" dirty="0"/>
              <a:t> 、</a:t>
            </a:r>
            <a:r>
              <a:rPr lang="en-US" altLang="zh-TW" sz="2800" dirty="0"/>
              <a:t>&lt;form&gt;</a:t>
            </a:r>
            <a:r>
              <a:rPr lang="zh-TW" altLang="en-US" sz="2800" dirty="0"/>
              <a:t> 、 </a:t>
            </a:r>
            <a:r>
              <a:rPr lang="en-US" altLang="zh-TW" sz="2800" dirty="0"/>
              <a:t>&lt;</a:t>
            </a:r>
            <a:r>
              <a:rPr lang="en-US" altLang="zh-TW" sz="2800" dirty="0" err="1"/>
              <a:t>img</a:t>
            </a:r>
            <a:r>
              <a:rPr lang="en-US" altLang="zh-TW" sz="2800" dirty="0"/>
              <a:t>&gt;</a:t>
            </a:r>
            <a:r>
              <a:rPr lang="zh-TW" altLang="en-US" sz="2800" dirty="0"/>
              <a:t>、 </a:t>
            </a:r>
            <a:r>
              <a:rPr lang="en-US" altLang="zh-TW" sz="2800" dirty="0"/>
              <a:t>&lt;video&gt;</a:t>
            </a:r>
            <a:r>
              <a:rPr lang="zh-TW" altLang="en-US" sz="2800" dirty="0"/>
              <a:t>等</a:t>
            </a:r>
            <a:endParaRPr lang="en-US" altLang="zh-TW" sz="2800" dirty="0"/>
          </a:p>
          <a:p>
            <a:r>
              <a:rPr lang="zh-TW" altLang="en-US" sz="3200" dirty="0"/>
              <a:t>屬性</a:t>
            </a:r>
            <a:r>
              <a:rPr lang="en-US" altLang="zh-TW" sz="3200" dirty="0"/>
              <a:t>(attribute)</a:t>
            </a:r>
          </a:p>
          <a:p>
            <a:pPr lvl="1"/>
            <a:r>
              <a:rPr lang="zh-TW" altLang="en-US" sz="2800" dirty="0"/>
              <a:t>超連結</a:t>
            </a:r>
            <a:endParaRPr lang="en-US" altLang="zh-TW" sz="2800" dirty="0"/>
          </a:p>
          <a:p>
            <a:pPr lvl="2"/>
            <a:r>
              <a:rPr lang="en-US" altLang="zh-TW" sz="2400" dirty="0"/>
              <a:t>&lt;a </a:t>
            </a:r>
            <a:r>
              <a:rPr lang="en-US" altLang="zh-TW" sz="2400" dirty="0" err="1"/>
              <a:t>href</a:t>
            </a:r>
            <a:r>
              <a:rPr lang="en-US" altLang="zh-TW" sz="2400" dirty="0"/>
              <a:t>=https://www.google.com&gt;Google</a:t>
            </a:r>
            <a:r>
              <a:rPr lang="zh-TW" altLang="en-US" sz="2400" dirty="0"/>
              <a:t>首頁</a:t>
            </a:r>
            <a:r>
              <a:rPr lang="en-US" altLang="zh-TW" sz="2400" dirty="0"/>
              <a:t>&lt;/a&gt;</a:t>
            </a:r>
          </a:p>
          <a:p>
            <a:pPr lvl="2"/>
            <a:endParaRPr lang="en-US" altLang="zh-TW" sz="2400" dirty="0"/>
          </a:p>
          <a:p>
            <a:r>
              <a:rPr lang="zh-TW" altLang="en-US" sz="3200" dirty="0"/>
              <a:t>元素</a:t>
            </a:r>
            <a:r>
              <a:rPr lang="en-US" altLang="zh-TW" sz="3200" dirty="0"/>
              <a:t>:</a:t>
            </a:r>
            <a:r>
              <a:rPr lang="zh-TW" altLang="en-US" sz="3200" dirty="0"/>
              <a:t> 包含開始標籤、內容以及結束標籤</a:t>
            </a:r>
          </a:p>
        </p:txBody>
      </p:sp>
      <p:sp>
        <p:nvSpPr>
          <p:cNvPr id="4" name="矩形 3"/>
          <p:cNvSpPr/>
          <p:nvPr/>
        </p:nvSpPr>
        <p:spPr>
          <a:xfrm>
            <a:off x="3103418" y="4493490"/>
            <a:ext cx="637309" cy="37407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868074" y="4965884"/>
            <a:ext cx="1107996" cy="369332"/>
          </a:xfrm>
          <a:prstGeom prst="rect">
            <a:avLst/>
          </a:prstGeom>
          <a:noFill/>
        </p:spPr>
        <p:txBody>
          <a:bodyPr wrap="none" rtlCol="0">
            <a:spAutoFit/>
          </a:bodyPr>
          <a:lstStyle/>
          <a:p>
            <a:r>
              <a:rPr lang="zh-TW" altLang="en-US" dirty="0">
                <a:solidFill>
                  <a:srgbClr val="C00000"/>
                </a:solidFill>
              </a:rPr>
              <a:t>屬性名稱</a:t>
            </a:r>
          </a:p>
        </p:txBody>
      </p:sp>
      <p:sp>
        <p:nvSpPr>
          <p:cNvPr id="6" name="矩形 5"/>
          <p:cNvSpPr/>
          <p:nvPr/>
        </p:nvSpPr>
        <p:spPr>
          <a:xfrm>
            <a:off x="3906983" y="4493491"/>
            <a:ext cx="3602182" cy="39716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061710" y="4977429"/>
            <a:ext cx="877163" cy="369332"/>
          </a:xfrm>
          <a:prstGeom prst="rect">
            <a:avLst/>
          </a:prstGeom>
          <a:noFill/>
        </p:spPr>
        <p:txBody>
          <a:bodyPr wrap="none" rtlCol="0">
            <a:spAutoFit/>
          </a:bodyPr>
          <a:lstStyle/>
          <a:p>
            <a:r>
              <a:rPr lang="zh-TW" altLang="en-US" dirty="0">
                <a:solidFill>
                  <a:srgbClr val="C00000"/>
                </a:solidFill>
              </a:rPr>
              <a:t>屬性值</a:t>
            </a:r>
          </a:p>
        </p:txBody>
      </p:sp>
      <p:sp>
        <p:nvSpPr>
          <p:cNvPr id="8" name="矩形 7"/>
          <p:cNvSpPr/>
          <p:nvPr/>
        </p:nvSpPr>
        <p:spPr>
          <a:xfrm>
            <a:off x="7675421" y="4495368"/>
            <a:ext cx="1732002" cy="39716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07416" y="4962604"/>
            <a:ext cx="646331" cy="369332"/>
          </a:xfrm>
          <a:prstGeom prst="rect">
            <a:avLst/>
          </a:prstGeom>
          <a:noFill/>
        </p:spPr>
        <p:txBody>
          <a:bodyPr wrap="none" rtlCol="0">
            <a:spAutoFit/>
          </a:bodyPr>
          <a:lstStyle/>
          <a:p>
            <a:r>
              <a:rPr lang="zh-TW" altLang="en-US" dirty="0">
                <a:solidFill>
                  <a:srgbClr val="C00000"/>
                </a:solidFill>
              </a:rPr>
              <a:t>內容</a:t>
            </a:r>
          </a:p>
        </p:txBody>
      </p:sp>
    </p:spTree>
    <p:extLst>
      <p:ext uri="{BB962C8B-B14F-4D97-AF65-F5344CB8AC3E}">
        <p14:creationId xmlns:p14="http://schemas.microsoft.com/office/powerpoint/2010/main" val="35228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normAutofit/>
          </a:bodyPr>
          <a:lstStyle/>
          <a:p>
            <a:r>
              <a:rPr lang="zh-TW" altLang="en-US" dirty="0"/>
              <a:t>屬性選擇器可選擇將規則套用在符合</a:t>
            </a:r>
            <a:r>
              <a:rPr lang="zh-TW" altLang="en-US" dirty="0">
                <a:solidFill>
                  <a:schemeClr val="accent1">
                    <a:lumMod val="50000"/>
                  </a:schemeClr>
                </a:solidFill>
              </a:rPr>
              <a:t>指定屬性為</a:t>
            </a:r>
            <a:r>
              <a:rPr lang="zh-TW" altLang="en-US" dirty="0">
                <a:solidFill>
                  <a:srgbClr val="C00000"/>
                </a:solidFill>
              </a:rPr>
              <a:t>指定值</a:t>
            </a:r>
            <a:r>
              <a:rPr lang="zh-TW" altLang="en-US" dirty="0">
                <a:solidFill>
                  <a:schemeClr val="accent1">
                    <a:lumMod val="50000"/>
                  </a:schemeClr>
                </a:solidFill>
              </a:rPr>
              <a:t>或</a:t>
            </a:r>
            <a:r>
              <a:rPr lang="zh-TW" altLang="en-US" dirty="0">
                <a:solidFill>
                  <a:srgbClr val="C00000"/>
                </a:solidFill>
              </a:rPr>
              <a:t>以</a:t>
            </a:r>
            <a:r>
              <a:rPr lang="en-US" altLang="zh-TW" dirty="0">
                <a:solidFill>
                  <a:srgbClr val="C00000"/>
                </a:solidFill>
              </a:rPr>
              <a:t>-</a:t>
            </a:r>
            <a:r>
              <a:rPr lang="zh-TW" altLang="en-US" dirty="0">
                <a:solidFill>
                  <a:srgbClr val="C00000"/>
                </a:solidFill>
              </a:rPr>
              <a:t>字元連接且包含指定值</a:t>
            </a:r>
            <a:r>
              <a:rPr lang="zh-TW" altLang="en-US" dirty="0">
                <a:solidFill>
                  <a:schemeClr val="accent1">
                    <a:lumMod val="50000"/>
                  </a:schemeClr>
                </a:solidFill>
              </a:rPr>
              <a:t>的元素上</a:t>
            </a:r>
            <a:endParaRPr lang="en-US" altLang="zh-TW" dirty="0">
              <a:solidFill>
                <a:schemeClr val="accent1">
                  <a:lumMod val="50000"/>
                </a:schemeClr>
              </a:solidFill>
            </a:endParaRPr>
          </a:p>
          <a:p>
            <a:pPr marL="0" indent="0">
              <a:buNone/>
            </a:pPr>
            <a:r>
              <a:rPr lang="zh-TW" altLang="en-US" sz="2400" dirty="0"/>
              <a:t>用法</a:t>
            </a:r>
            <a:endParaRPr lang="en-US" altLang="zh-TW" sz="2400" dirty="0"/>
          </a:p>
          <a:p>
            <a:pPr marL="0" indent="0">
              <a:buNone/>
            </a:pPr>
            <a:r>
              <a:rPr lang="en-US" altLang="zh-TW" sz="2400" dirty="0"/>
              <a:t>[class |= “apple”] {</a:t>
            </a:r>
            <a:r>
              <a:rPr lang="en-US" altLang="zh-TW" sz="2400" dirty="0" err="1"/>
              <a:t>color:blue</a:t>
            </a:r>
            <a:r>
              <a:rPr lang="en-US" altLang="zh-TW" sz="2400" dirty="0"/>
              <a:t>;}</a:t>
            </a:r>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 </a:t>
            </a:r>
          </a:p>
          <a:p>
            <a:pPr marL="0" indent="0">
              <a:buNone/>
            </a:pPr>
            <a:r>
              <a:rPr lang="en-US" altLang="zh-TW" sz="2400" dirty="0"/>
              <a:t>    &lt;li class=“apple and banana”&gt;</a:t>
            </a:r>
            <a:r>
              <a:rPr lang="zh-TW" altLang="en-US" sz="2400" dirty="0"/>
              <a:t>蘋果香蕉</a:t>
            </a:r>
            <a:r>
              <a:rPr lang="en-US" altLang="zh-TW" sz="2400" dirty="0"/>
              <a:t>&lt;/li&gt;</a:t>
            </a:r>
          </a:p>
          <a:p>
            <a:pPr marL="0" indent="0">
              <a:buNone/>
            </a:pPr>
            <a:r>
              <a:rPr lang="zh-TW" altLang="en-US" sz="2400" dirty="0"/>
              <a:t>    </a:t>
            </a:r>
            <a:r>
              <a:rPr lang="en-US" altLang="zh-TW" sz="2400" dirty="0">
                <a:solidFill>
                  <a:srgbClr val="0070C0"/>
                </a:solidFill>
              </a:rPr>
              <a:t>&lt;li class=“apple-milk”&gt;</a:t>
            </a:r>
            <a:r>
              <a:rPr lang="zh-TW" altLang="en-US" sz="2400" dirty="0">
                <a:solidFill>
                  <a:srgbClr val="0070C0"/>
                </a:solidFill>
              </a:rPr>
              <a:t>蘋果牛奶</a:t>
            </a:r>
            <a:r>
              <a:rPr lang="en-US" altLang="zh-TW" sz="2400" dirty="0">
                <a:solidFill>
                  <a:srgbClr val="0070C0"/>
                </a:solidFill>
              </a:rPr>
              <a:t>&lt;/li&gt;</a:t>
            </a:r>
          </a:p>
          <a:p>
            <a:pPr marL="0" indent="0">
              <a:buNone/>
            </a:pPr>
            <a:r>
              <a:rPr lang="en-US" altLang="zh-TW" sz="2400" dirty="0"/>
              <a:t>&lt;/</a:t>
            </a:r>
            <a:r>
              <a:rPr lang="en-US" altLang="zh-TW" sz="2400" dirty="0" err="1"/>
              <a:t>ul</a:t>
            </a:r>
            <a:r>
              <a:rPr lang="en-US" altLang="zh-TW" sz="2400" dirty="0"/>
              <a:t>&gt;</a:t>
            </a:r>
            <a:endParaRPr lang="zh-TW" altLang="en-US" sz="2400" dirty="0"/>
          </a:p>
          <a:p>
            <a:pPr marL="0" indent="0">
              <a:buNone/>
            </a:pPr>
            <a:endParaRPr lang="en-US" altLang="zh-TW" dirty="0"/>
          </a:p>
          <a:p>
            <a:endParaRPr lang="zh-TW" altLang="en-US" dirty="0"/>
          </a:p>
        </p:txBody>
      </p:sp>
    </p:spTree>
    <p:extLst>
      <p:ext uri="{BB962C8B-B14F-4D97-AF65-F5344CB8AC3E}">
        <p14:creationId xmlns:p14="http://schemas.microsoft.com/office/powerpoint/2010/main" val="366766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normAutofit/>
          </a:bodyPr>
          <a:lstStyle/>
          <a:p>
            <a:r>
              <a:rPr lang="zh-TW" altLang="en-US" dirty="0"/>
              <a:t>屬性選擇器可選擇將規則套用在符合</a:t>
            </a:r>
            <a:r>
              <a:rPr lang="zh-TW" altLang="en-US" dirty="0">
                <a:solidFill>
                  <a:srgbClr val="C00000"/>
                </a:solidFill>
              </a:rPr>
              <a:t>指定屬性的值是以某個值開頭</a:t>
            </a:r>
            <a:r>
              <a:rPr lang="zh-TW" altLang="en-US" dirty="0"/>
              <a:t>的元素上</a:t>
            </a:r>
            <a:endParaRPr lang="en-US" altLang="zh-TW" dirty="0"/>
          </a:p>
          <a:p>
            <a:pPr marL="0" indent="0">
              <a:buNone/>
            </a:pPr>
            <a:r>
              <a:rPr lang="zh-TW" altLang="en-US" sz="2400" dirty="0"/>
              <a:t>用法</a:t>
            </a:r>
            <a:endParaRPr lang="en-US" altLang="zh-TW" sz="2400" dirty="0"/>
          </a:p>
          <a:p>
            <a:pPr marL="0" indent="0">
              <a:buNone/>
            </a:pPr>
            <a:r>
              <a:rPr lang="en-US" altLang="zh-TW" sz="2400" dirty="0"/>
              <a:t>[class ^= “apple”] {</a:t>
            </a:r>
            <a:r>
              <a:rPr lang="en-US" altLang="zh-TW" sz="2400" dirty="0" err="1"/>
              <a:t>color:blue</a:t>
            </a:r>
            <a:r>
              <a:rPr lang="en-US" altLang="zh-TW" sz="2400" dirty="0"/>
              <a:t>;}</a:t>
            </a:r>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a:t>
            </a:r>
            <a:r>
              <a:rPr lang="en-US" altLang="zh-TW" sz="2400" dirty="0"/>
              <a:t> </a:t>
            </a:r>
          </a:p>
          <a:p>
            <a:pPr marL="0" indent="0">
              <a:buNone/>
            </a:pPr>
            <a:r>
              <a:rPr lang="en-US" altLang="zh-TW" sz="2400" dirty="0"/>
              <a:t>    </a:t>
            </a:r>
            <a:r>
              <a:rPr lang="en-US" altLang="zh-TW" sz="2400" dirty="0">
                <a:solidFill>
                  <a:srgbClr val="0070C0"/>
                </a:solidFill>
              </a:rPr>
              <a:t>&lt;li class=“apple and banana”&gt;</a:t>
            </a:r>
            <a:r>
              <a:rPr lang="zh-TW" altLang="en-US" sz="2400" dirty="0">
                <a:solidFill>
                  <a:srgbClr val="0070C0"/>
                </a:solidFill>
              </a:rPr>
              <a:t>蘋果香蕉</a:t>
            </a:r>
            <a:r>
              <a:rPr lang="en-US" altLang="zh-TW" sz="2400" dirty="0">
                <a:solidFill>
                  <a:srgbClr val="0070C0"/>
                </a:solidFill>
              </a:rPr>
              <a:t>&lt;/li&gt;</a:t>
            </a:r>
          </a:p>
          <a:p>
            <a:pPr marL="0" indent="0">
              <a:buNone/>
            </a:pPr>
            <a:r>
              <a:rPr lang="zh-TW" altLang="en-US" sz="2400" dirty="0">
                <a:solidFill>
                  <a:srgbClr val="0070C0"/>
                </a:solidFill>
              </a:rPr>
              <a:t>    </a:t>
            </a:r>
            <a:r>
              <a:rPr lang="en-US" altLang="zh-TW" sz="2400" dirty="0">
                <a:solidFill>
                  <a:srgbClr val="0070C0"/>
                </a:solidFill>
              </a:rPr>
              <a:t>&lt;li class=“</a:t>
            </a:r>
            <a:r>
              <a:rPr lang="en-US" altLang="zh-TW" sz="2400" dirty="0" err="1">
                <a:solidFill>
                  <a:srgbClr val="0070C0"/>
                </a:solidFill>
              </a:rPr>
              <a:t>appledhgmilk</a:t>
            </a:r>
            <a:r>
              <a:rPr lang="en-US" altLang="zh-TW" sz="2400" dirty="0">
                <a:solidFill>
                  <a:srgbClr val="0070C0"/>
                </a:solidFill>
              </a:rPr>
              <a:t>”&gt;</a:t>
            </a:r>
            <a:r>
              <a:rPr lang="zh-TW" altLang="en-US" sz="2400" dirty="0">
                <a:solidFill>
                  <a:srgbClr val="0070C0"/>
                </a:solidFill>
              </a:rPr>
              <a:t>蘋果牛奶</a:t>
            </a:r>
            <a:r>
              <a:rPr lang="en-US" altLang="zh-TW" sz="2400" dirty="0">
                <a:solidFill>
                  <a:srgbClr val="0070C0"/>
                </a:solidFill>
              </a:rPr>
              <a:t>&lt;/li&gt;</a:t>
            </a:r>
          </a:p>
          <a:p>
            <a:pPr marL="0" indent="0">
              <a:buNone/>
            </a:pPr>
            <a:r>
              <a:rPr lang="en-US" altLang="zh-TW" sz="2400" dirty="0"/>
              <a:t>&lt;/</a:t>
            </a:r>
            <a:r>
              <a:rPr lang="en-US" altLang="zh-TW" sz="2400" dirty="0" err="1"/>
              <a:t>ul</a:t>
            </a:r>
            <a:r>
              <a:rPr lang="en-US" altLang="zh-TW" sz="2400" dirty="0"/>
              <a:t>&gt;</a:t>
            </a:r>
            <a:endParaRPr lang="zh-TW" altLang="en-US" sz="2400" dirty="0"/>
          </a:p>
          <a:p>
            <a:endParaRPr lang="zh-TW" altLang="en-US" dirty="0"/>
          </a:p>
        </p:txBody>
      </p:sp>
    </p:spTree>
    <p:extLst>
      <p:ext uri="{BB962C8B-B14F-4D97-AF65-F5344CB8AC3E}">
        <p14:creationId xmlns:p14="http://schemas.microsoft.com/office/powerpoint/2010/main" val="19892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normAutofit/>
          </a:bodyPr>
          <a:lstStyle/>
          <a:p>
            <a:r>
              <a:rPr lang="zh-TW" altLang="en-US" dirty="0"/>
              <a:t>屬性選擇器可選擇將規則套用在符合</a:t>
            </a:r>
            <a:r>
              <a:rPr lang="zh-TW" altLang="en-US" dirty="0">
                <a:solidFill>
                  <a:srgbClr val="C00000"/>
                </a:solidFill>
              </a:rPr>
              <a:t>指定屬性的值是以某個值結尾</a:t>
            </a:r>
            <a:r>
              <a:rPr lang="zh-TW" altLang="en-US" dirty="0"/>
              <a:t>的元素上</a:t>
            </a:r>
            <a:endParaRPr lang="en-US" altLang="zh-TW" dirty="0"/>
          </a:p>
          <a:p>
            <a:pPr marL="0" indent="0">
              <a:buNone/>
            </a:pPr>
            <a:r>
              <a:rPr lang="zh-TW" altLang="en-US" sz="2400" dirty="0"/>
              <a:t>用法</a:t>
            </a:r>
            <a:endParaRPr lang="en-US" altLang="zh-TW" sz="2400" dirty="0"/>
          </a:p>
          <a:p>
            <a:pPr marL="0" indent="0">
              <a:buNone/>
            </a:pPr>
            <a:r>
              <a:rPr lang="en-US" altLang="zh-TW" sz="2400" dirty="0"/>
              <a:t>[class $= “apple”] {</a:t>
            </a:r>
            <a:r>
              <a:rPr lang="en-US" altLang="zh-TW" sz="2400" dirty="0" err="1"/>
              <a:t>color:blue</a:t>
            </a:r>
            <a:r>
              <a:rPr lang="en-US" altLang="zh-TW" sz="2400" dirty="0"/>
              <a:t>;}</a:t>
            </a:r>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 </a:t>
            </a:r>
          </a:p>
          <a:p>
            <a:pPr marL="0" indent="0">
              <a:buNone/>
            </a:pPr>
            <a:r>
              <a:rPr lang="en-US" altLang="zh-TW" sz="2400" dirty="0"/>
              <a:t>    &lt;li class=“apple and banana”&gt;</a:t>
            </a:r>
            <a:r>
              <a:rPr lang="zh-TW" altLang="en-US" sz="2400" dirty="0"/>
              <a:t>蘋果香蕉</a:t>
            </a:r>
            <a:r>
              <a:rPr lang="en-US" altLang="zh-TW" sz="2400" dirty="0"/>
              <a:t>&lt;/li&gt;</a:t>
            </a:r>
          </a:p>
          <a:p>
            <a:pPr marL="0" indent="0">
              <a:buNone/>
            </a:pPr>
            <a:r>
              <a:rPr lang="zh-TW" altLang="en-US" sz="2400" dirty="0"/>
              <a:t>    </a:t>
            </a:r>
            <a:r>
              <a:rPr lang="en-US" altLang="zh-TW" sz="2400" dirty="0"/>
              <a:t>&lt;li class=“</a:t>
            </a:r>
            <a:r>
              <a:rPr lang="en-US" altLang="zh-TW" sz="2400" dirty="0" err="1"/>
              <a:t>banaapple</a:t>
            </a:r>
            <a:r>
              <a:rPr lang="en-US" altLang="zh-TW" sz="2400" dirty="0"/>
              <a:t>”&gt;</a:t>
            </a:r>
            <a:r>
              <a:rPr lang="zh-TW" altLang="en-US" sz="2400" dirty="0"/>
              <a:t>蘋果牛奶</a:t>
            </a:r>
            <a:r>
              <a:rPr lang="en-US" altLang="zh-TW" sz="2400" dirty="0"/>
              <a:t>&lt;/li&gt;</a:t>
            </a:r>
          </a:p>
          <a:p>
            <a:pPr marL="0" indent="0">
              <a:buNone/>
            </a:pPr>
            <a:r>
              <a:rPr lang="en-US" altLang="zh-TW" sz="2400" dirty="0"/>
              <a:t>&lt;/</a:t>
            </a:r>
            <a:r>
              <a:rPr lang="en-US" altLang="zh-TW" sz="2400" dirty="0" err="1"/>
              <a:t>ul</a:t>
            </a:r>
            <a:r>
              <a:rPr lang="en-US" altLang="zh-TW" sz="2400" dirty="0"/>
              <a:t>&gt;</a:t>
            </a:r>
            <a:endParaRPr lang="zh-TW" altLang="en-US" sz="2400" dirty="0"/>
          </a:p>
          <a:p>
            <a:endParaRPr lang="zh-TW" altLang="en-US" dirty="0"/>
          </a:p>
        </p:txBody>
      </p:sp>
    </p:spTree>
    <p:extLst>
      <p:ext uri="{BB962C8B-B14F-4D97-AF65-F5344CB8AC3E}">
        <p14:creationId xmlns:p14="http://schemas.microsoft.com/office/powerpoint/2010/main" val="181071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屬性選擇器</a:t>
            </a:r>
          </a:p>
        </p:txBody>
      </p:sp>
      <p:sp>
        <p:nvSpPr>
          <p:cNvPr id="3" name="內容版面配置區 2"/>
          <p:cNvSpPr>
            <a:spLocks noGrp="1"/>
          </p:cNvSpPr>
          <p:nvPr>
            <p:ph idx="1"/>
          </p:nvPr>
        </p:nvSpPr>
        <p:spPr/>
        <p:txBody>
          <a:bodyPr>
            <a:normAutofit/>
          </a:bodyPr>
          <a:lstStyle/>
          <a:p>
            <a:r>
              <a:rPr lang="zh-TW" altLang="en-US" dirty="0"/>
              <a:t>屬性選擇器可選擇將規則套用在符合</a:t>
            </a:r>
            <a:r>
              <a:rPr lang="zh-TW" altLang="en-US" dirty="0">
                <a:solidFill>
                  <a:srgbClr val="C00000"/>
                </a:solidFill>
              </a:rPr>
              <a:t>指定屬性的值包含指定值</a:t>
            </a:r>
            <a:r>
              <a:rPr lang="zh-TW" altLang="en-US" dirty="0"/>
              <a:t>的元素上</a:t>
            </a:r>
            <a:endParaRPr lang="en-US" altLang="zh-TW" dirty="0"/>
          </a:p>
          <a:p>
            <a:pPr marL="0" indent="0">
              <a:buNone/>
            </a:pPr>
            <a:r>
              <a:rPr lang="zh-TW" altLang="en-US" sz="2400" dirty="0"/>
              <a:t>用法</a:t>
            </a:r>
            <a:endParaRPr lang="en-US" altLang="zh-TW" sz="2400" dirty="0"/>
          </a:p>
          <a:p>
            <a:pPr marL="0" indent="0">
              <a:buNone/>
            </a:pPr>
            <a:r>
              <a:rPr lang="en-US" altLang="zh-TW" sz="2400" dirty="0"/>
              <a:t>[class </a:t>
            </a:r>
            <a:r>
              <a:rPr lang="zh-TW" altLang="en-US" sz="2400" dirty="0"/>
              <a:t>*</a:t>
            </a:r>
            <a:r>
              <a:rPr lang="en-US" altLang="zh-TW" sz="2400" dirty="0"/>
              <a:t>= “apple”] {</a:t>
            </a:r>
            <a:r>
              <a:rPr lang="en-US" altLang="zh-TW" sz="2400" dirty="0" err="1"/>
              <a:t>color:blue</a:t>
            </a:r>
            <a:r>
              <a:rPr lang="en-US" altLang="zh-TW" sz="2400" dirty="0"/>
              <a:t>;}</a:t>
            </a:r>
          </a:p>
          <a:p>
            <a:pPr marL="0" indent="0">
              <a:buNone/>
            </a:pPr>
            <a:r>
              <a:rPr lang="en-US" altLang="zh-TW" sz="2400" dirty="0"/>
              <a:t>&lt;</a:t>
            </a:r>
            <a:r>
              <a:rPr lang="en-US" altLang="zh-TW" sz="2400" dirty="0" err="1"/>
              <a:t>ul</a:t>
            </a:r>
            <a:r>
              <a:rPr lang="en-US" altLang="zh-TW" sz="2400" dirty="0"/>
              <a:t>&gt;</a:t>
            </a:r>
          </a:p>
          <a:p>
            <a:pPr marL="0" indent="0">
              <a:buNone/>
            </a:pPr>
            <a:r>
              <a:rPr lang="en-US" altLang="zh-TW" sz="2400" dirty="0"/>
              <a:t>    </a:t>
            </a:r>
            <a:r>
              <a:rPr lang="en-US" altLang="zh-TW" sz="2400" dirty="0">
                <a:solidFill>
                  <a:srgbClr val="0070C0"/>
                </a:solidFill>
              </a:rPr>
              <a:t>&lt;li class=“apple”&gt;</a:t>
            </a:r>
            <a:r>
              <a:rPr lang="zh-TW" altLang="en-US" sz="2400" dirty="0">
                <a:solidFill>
                  <a:srgbClr val="0070C0"/>
                </a:solidFill>
              </a:rPr>
              <a:t>蘋果</a:t>
            </a:r>
            <a:r>
              <a:rPr lang="en-US" altLang="zh-TW" sz="2400" dirty="0">
                <a:solidFill>
                  <a:srgbClr val="0070C0"/>
                </a:solidFill>
              </a:rPr>
              <a:t>&lt;/li&gt; </a:t>
            </a:r>
          </a:p>
          <a:p>
            <a:pPr marL="0" indent="0">
              <a:buNone/>
            </a:pPr>
            <a:r>
              <a:rPr lang="en-US" altLang="zh-TW" sz="2400" dirty="0"/>
              <a:t>    </a:t>
            </a:r>
            <a:r>
              <a:rPr lang="en-US" altLang="zh-TW" sz="2400" dirty="0">
                <a:solidFill>
                  <a:srgbClr val="0070C0"/>
                </a:solidFill>
              </a:rPr>
              <a:t>&lt;li class=“apple and banana”&gt;</a:t>
            </a:r>
            <a:r>
              <a:rPr lang="zh-TW" altLang="en-US" sz="2400" dirty="0">
                <a:solidFill>
                  <a:srgbClr val="0070C0"/>
                </a:solidFill>
              </a:rPr>
              <a:t>蘋果香蕉</a:t>
            </a:r>
            <a:r>
              <a:rPr lang="en-US" altLang="zh-TW" sz="2400" dirty="0">
                <a:solidFill>
                  <a:srgbClr val="0070C0"/>
                </a:solidFill>
              </a:rPr>
              <a:t>&lt;/li&gt;</a:t>
            </a:r>
          </a:p>
          <a:p>
            <a:pPr marL="0" indent="0">
              <a:buNone/>
            </a:pPr>
            <a:r>
              <a:rPr lang="zh-TW" altLang="en-US" sz="2400" dirty="0">
                <a:solidFill>
                  <a:srgbClr val="0070C0"/>
                </a:solidFill>
              </a:rPr>
              <a:t>    </a:t>
            </a:r>
            <a:r>
              <a:rPr lang="en-US" altLang="zh-TW" sz="2400" dirty="0">
                <a:solidFill>
                  <a:srgbClr val="0070C0"/>
                </a:solidFill>
              </a:rPr>
              <a:t>&lt;li class=“apple-milk”&gt;</a:t>
            </a:r>
            <a:r>
              <a:rPr lang="zh-TW" altLang="en-US" sz="2400" dirty="0">
                <a:solidFill>
                  <a:srgbClr val="0070C0"/>
                </a:solidFill>
              </a:rPr>
              <a:t>蘋果牛奶</a:t>
            </a:r>
            <a:r>
              <a:rPr lang="en-US" altLang="zh-TW" sz="2400" dirty="0">
                <a:solidFill>
                  <a:srgbClr val="0070C0"/>
                </a:solidFill>
              </a:rPr>
              <a:t>&lt;/li&gt;</a:t>
            </a:r>
          </a:p>
          <a:p>
            <a:pPr marL="0" indent="0">
              <a:buNone/>
            </a:pPr>
            <a:r>
              <a:rPr lang="en-US" altLang="zh-TW" sz="2400" dirty="0"/>
              <a:t>&lt;/</a:t>
            </a:r>
            <a:r>
              <a:rPr lang="en-US" altLang="zh-TW" sz="2400" dirty="0" err="1"/>
              <a:t>ul</a:t>
            </a:r>
            <a:r>
              <a:rPr lang="en-US" altLang="zh-TW" sz="2400" dirty="0"/>
              <a:t>&gt;</a:t>
            </a:r>
            <a:endParaRPr lang="zh-TW" altLang="en-US" sz="2400" dirty="0"/>
          </a:p>
          <a:p>
            <a:endParaRPr lang="zh-TW" altLang="en-US" dirty="0"/>
          </a:p>
        </p:txBody>
      </p:sp>
    </p:spTree>
    <p:extLst>
      <p:ext uri="{BB962C8B-B14F-4D97-AF65-F5344CB8AC3E}">
        <p14:creationId xmlns:p14="http://schemas.microsoft.com/office/powerpoint/2010/main" val="329213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虛擬元素選擇器</a:t>
            </a:r>
          </a:p>
        </p:txBody>
      </p:sp>
      <p:sp>
        <p:nvSpPr>
          <p:cNvPr id="3" name="內容版面配置區 2"/>
          <p:cNvSpPr>
            <a:spLocks noGrp="1"/>
          </p:cNvSpPr>
          <p:nvPr>
            <p:ph idx="1"/>
          </p:nvPr>
        </p:nvSpPr>
        <p:spPr/>
        <p:txBody>
          <a:bodyPr/>
          <a:lstStyle/>
          <a:p>
            <a:r>
              <a:rPr lang="zh-TW" altLang="en-US" dirty="0"/>
              <a:t>虛擬元素可以將規則套用在指定元素的某個部分</a:t>
            </a:r>
            <a:endParaRPr lang="en-US" altLang="zh-TW" dirty="0"/>
          </a:p>
          <a:p>
            <a:r>
              <a:rPr lang="zh-TW" altLang="en-US" dirty="0"/>
              <a:t>常見的用法</a:t>
            </a:r>
            <a:endParaRPr lang="en-US" altLang="zh-TW" dirty="0"/>
          </a:p>
          <a:p>
            <a:pPr lvl="1"/>
            <a:r>
              <a:rPr lang="en-US" altLang="zh-TW" dirty="0"/>
              <a:t>::first-line </a:t>
            </a:r>
            <a:r>
              <a:rPr lang="en-US" altLang="zh-TW" dirty="0">
                <a:sym typeface="Wingdings" panose="05000000000000000000" pitchFamily="2" charset="2"/>
              </a:rPr>
              <a:t> </a:t>
            </a:r>
            <a:r>
              <a:rPr lang="zh-TW" altLang="en-US" dirty="0">
                <a:sym typeface="Wingdings" panose="05000000000000000000" pitchFamily="2" charset="2"/>
              </a:rPr>
              <a:t>元素的第一行</a:t>
            </a:r>
            <a:endParaRPr lang="en-US" altLang="zh-TW" dirty="0">
              <a:sym typeface="Wingdings" panose="05000000000000000000" pitchFamily="2" charset="2"/>
            </a:endParaRPr>
          </a:p>
          <a:p>
            <a:pPr lvl="1"/>
            <a:r>
              <a:rPr lang="en-US" altLang="zh-TW" dirty="0">
                <a:sym typeface="Wingdings" panose="05000000000000000000" pitchFamily="2" charset="2"/>
              </a:rPr>
              <a:t>::first-letter </a:t>
            </a:r>
            <a:r>
              <a:rPr lang="zh-TW" altLang="en-US" dirty="0">
                <a:sym typeface="Wingdings" panose="05000000000000000000" pitchFamily="2" charset="2"/>
              </a:rPr>
              <a:t> 元素的第一個字</a:t>
            </a:r>
            <a:endParaRPr lang="en-US" altLang="zh-TW" dirty="0">
              <a:sym typeface="Wingdings" panose="05000000000000000000" pitchFamily="2" charset="2"/>
            </a:endParaRPr>
          </a:p>
          <a:p>
            <a:pPr lvl="1"/>
            <a:r>
              <a:rPr lang="en-US" altLang="zh-TW" dirty="0">
                <a:sym typeface="Wingdings" panose="05000000000000000000" pitchFamily="2" charset="2"/>
              </a:rPr>
              <a:t>::before </a:t>
            </a:r>
            <a:r>
              <a:rPr lang="zh-TW" altLang="en-US" dirty="0">
                <a:sym typeface="Wingdings" panose="05000000000000000000" pitchFamily="2" charset="2"/>
              </a:rPr>
              <a:t> 在元素前面加上內容</a:t>
            </a:r>
            <a:endParaRPr lang="en-US" altLang="zh-TW" dirty="0">
              <a:sym typeface="Wingdings" panose="05000000000000000000" pitchFamily="2" charset="2"/>
            </a:endParaRPr>
          </a:p>
          <a:p>
            <a:pPr lvl="1"/>
            <a:r>
              <a:rPr lang="en-US" altLang="zh-TW">
                <a:sym typeface="Wingdings" panose="05000000000000000000" pitchFamily="2" charset="2"/>
              </a:rPr>
              <a:t>::</a:t>
            </a:r>
            <a:r>
              <a:rPr lang="en-US" altLang="zh-TW" dirty="0">
                <a:sym typeface="Wingdings" panose="05000000000000000000" pitchFamily="2" charset="2"/>
              </a:rPr>
              <a:t>after </a:t>
            </a:r>
            <a:r>
              <a:rPr lang="zh-TW" altLang="en-US" dirty="0">
                <a:sym typeface="Wingdings" panose="05000000000000000000" pitchFamily="2" charset="2"/>
              </a:rPr>
              <a:t> 在元素後面加上內容</a:t>
            </a:r>
            <a:endParaRPr lang="en-US" altLang="zh-TW" dirty="0">
              <a:sym typeface="Wingdings" panose="05000000000000000000" pitchFamily="2" charset="2"/>
            </a:endParaRPr>
          </a:p>
          <a:p>
            <a:pPr lvl="1"/>
            <a:r>
              <a:rPr lang="en-US" altLang="zh-TW" dirty="0">
                <a:sym typeface="Wingdings" panose="05000000000000000000" pitchFamily="2" charset="2"/>
              </a:rPr>
              <a:t>:link  </a:t>
            </a:r>
            <a:r>
              <a:rPr lang="zh-TW" altLang="en-US" dirty="0">
                <a:sym typeface="Wingdings" panose="05000000000000000000" pitchFamily="2" charset="2"/>
              </a:rPr>
              <a:t>尚未瀏覽的超連結</a:t>
            </a:r>
            <a:endParaRPr lang="en-US" altLang="zh-TW" dirty="0">
              <a:sym typeface="Wingdings" panose="05000000000000000000" pitchFamily="2" charset="2"/>
            </a:endParaRPr>
          </a:p>
          <a:p>
            <a:pPr lvl="1"/>
            <a:r>
              <a:rPr lang="en-US" altLang="zh-TW" dirty="0">
                <a:sym typeface="Wingdings" panose="05000000000000000000" pitchFamily="2" charset="2"/>
              </a:rPr>
              <a:t>:visited </a:t>
            </a:r>
            <a:r>
              <a:rPr lang="zh-TW" altLang="en-US" dirty="0">
                <a:sym typeface="Wingdings" panose="05000000000000000000" pitchFamily="2" charset="2"/>
              </a:rPr>
              <a:t>已經瀏覽的超連結</a:t>
            </a:r>
            <a:endParaRPr lang="en-US" altLang="zh-TW" dirty="0">
              <a:sym typeface="Wingdings" panose="05000000000000000000" pitchFamily="2" charset="2"/>
            </a:endParaRPr>
          </a:p>
          <a:p>
            <a:pPr lvl="1"/>
            <a:r>
              <a:rPr lang="en-US" altLang="zh-TW" dirty="0">
                <a:sym typeface="Wingdings" panose="05000000000000000000" pitchFamily="2" charset="2"/>
              </a:rPr>
              <a:t>:hover </a:t>
            </a:r>
            <a:r>
              <a:rPr lang="zh-TW" altLang="en-US" dirty="0">
                <a:sym typeface="Wingdings" panose="05000000000000000000" pitchFamily="2" charset="2"/>
              </a:rPr>
              <a:t> 指標移到但還沒點選</a:t>
            </a:r>
            <a:endParaRPr lang="en-US" altLang="zh-TW" dirty="0"/>
          </a:p>
          <a:p>
            <a:endParaRPr lang="zh-TW" altLang="en-US" dirty="0"/>
          </a:p>
        </p:txBody>
      </p:sp>
    </p:spTree>
    <p:extLst>
      <p:ext uri="{BB962C8B-B14F-4D97-AF65-F5344CB8AC3E}">
        <p14:creationId xmlns:p14="http://schemas.microsoft.com/office/powerpoint/2010/main" val="6234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4321DB-A2A0-8183-8670-D2B9A6063C4F}"/>
              </a:ext>
            </a:extLst>
          </p:cNvPr>
          <p:cNvSpPr>
            <a:spLocks noGrp="1"/>
          </p:cNvSpPr>
          <p:nvPr>
            <p:ph type="title"/>
          </p:nvPr>
        </p:nvSpPr>
        <p:spPr/>
        <p:txBody>
          <a:bodyPr/>
          <a:lstStyle/>
          <a:p>
            <a:r>
              <a:rPr lang="en-US" altLang="zh-TW" dirty="0"/>
              <a:t>CSS</a:t>
            </a:r>
            <a:r>
              <a:rPr lang="zh-TW" altLang="en-US" dirty="0"/>
              <a:t> 進階選擇器用法</a:t>
            </a:r>
          </a:p>
        </p:txBody>
      </p:sp>
      <p:sp>
        <p:nvSpPr>
          <p:cNvPr id="5" name="文字版面配置區 4">
            <a:extLst>
              <a:ext uri="{FF2B5EF4-FFF2-40B4-BE49-F238E27FC236}">
                <a16:creationId xmlns:a16="http://schemas.microsoft.com/office/drawing/2014/main" id="{CCF524E9-7434-EC2A-08C5-CE02C245224C}"/>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6562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6B6B7A-6B63-C803-C19E-88FD36AFED2B}"/>
              </a:ext>
            </a:extLst>
          </p:cNvPr>
          <p:cNvSpPr>
            <a:spLocks noGrp="1"/>
          </p:cNvSpPr>
          <p:nvPr>
            <p:ph type="title"/>
          </p:nvPr>
        </p:nvSpPr>
        <p:spPr/>
        <p:txBody>
          <a:bodyPr>
            <a:normAutofit/>
          </a:bodyPr>
          <a:lstStyle/>
          <a:p>
            <a:r>
              <a:rPr lang="en-US" altLang="zh-TW" sz="4400" dirty="0"/>
              <a:t>HTML</a:t>
            </a:r>
            <a:r>
              <a:rPr lang="zh-TW" altLang="en-US" sz="4400" dirty="0"/>
              <a:t>父元素和子元素</a:t>
            </a:r>
          </a:p>
        </p:txBody>
      </p:sp>
      <p:sp>
        <p:nvSpPr>
          <p:cNvPr id="5" name="內容版面配置區 4">
            <a:extLst>
              <a:ext uri="{FF2B5EF4-FFF2-40B4-BE49-F238E27FC236}">
                <a16:creationId xmlns:a16="http://schemas.microsoft.com/office/drawing/2014/main" id="{89BF32BF-85D1-DADD-A9B1-BAD95C739D27}"/>
              </a:ext>
            </a:extLst>
          </p:cNvPr>
          <p:cNvSpPr>
            <a:spLocks noGrp="1"/>
          </p:cNvSpPr>
          <p:nvPr>
            <p:ph idx="1"/>
          </p:nvPr>
        </p:nvSpPr>
        <p:spPr/>
        <p:txBody>
          <a:bodyPr/>
          <a:lstStyle/>
          <a:p>
            <a:pPr marL="0" indent="0">
              <a:buNone/>
            </a:pPr>
            <a:r>
              <a:rPr lang="en-US" altLang="zh-TW" dirty="0"/>
              <a:t>Example</a:t>
            </a:r>
            <a:endParaRPr lang="en-US" altLang="zh-TW" sz="2800" dirty="0">
              <a:latin typeface="Microsoft JhengHei UI" panose="020B0604030504040204" pitchFamily="34" charset="-120"/>
              <a:ea typeface="Microsoft JhengHei UI" panose="020B0604030504040204" pitchFamily="34" charset="-120"/>
            </a:endParaRPr>
          </a:p>
          <a:p>
            <a:pPr marL="0" indent="0">
              <a:buNone/>
            </a:pPr>
            <a:r>
              <a:rPr lang="en-US" altLang="zh-TW" sz="2800" dirty="0">
                <a:latin typeface="Microsoft JhengHei UI" panose="020B0604030504040204" pitchFamily="34" charset="-120"/>
                <a:ea typeface="Microsoft JhengHei UI" panose="020B0604030504040204" pitchFamily="34" charset="-120"/>
              </a:rPr>
              <a:t>&lt;div class="parent"&gt; </a:t>
            </a:r>
          </a:p>
          <a:p>
            <a:pPr marL="0" indent="0">
              <a:buNone/>
            </a:pPr>
            <a:r>
              <a:rPr lang="zh-TW" altLang="en-US" sz="2800" dirty="0">
                <a:latin typeface="Microsoft JhengHei UI" panose="020B0604030504040204" pitchFamily="34" charset="-120"/>
                <a:ea typeface="Microsoft JhengHei UI" panose="020B0604030504040204" pitchFamily="34" charset="-120"/>
              </a:rPr>
              <a:t>    </a:t>
            </a:r>
            <a:r>
              <a:rPr lang="en-US" altLang="zh-TW" sz="2800" dirty="0">
                <a:latin typeface="Microsoft JhengHei UI" panose="020B0604030504040204" pitchFamily="34" charset="-120"/>
                <a:ea typeface="Microsoft JhengHei UI" panose="020B0604030504040204" pitchFamily="34" charset="-120"/>
              </a:rPr>
              <a:t>&lt;div class="child1"&gt;&lt;/div&gt;</a:t>
            </a:r>
          </a:p>
          <a:p>
            <a:pPr marL="0" indent="0">
              <a:buNone/>
            </a:pPr>
            <a:r>
              <a:rPr lang="en-US" altLang="zh-TW" dirty="0"/>
              <a:t>	&lt;p&gt;&lt;/p&gt;</a:t>
            </a:r>
            <a:r>
              <a:rPr lang="en-US" altLang="zh-TW" sz="2800" dirty="0">
                <a:latin typeface="Microsoft JhengHei UI" panose="020B0604030504040204" pitchFamily="34" charset="-120"/>
                <a:ea typeface="Microsoft JhengHei UI" panose="020B0604030504040204" pitchFamily="34" charset="-120"/>
              </a:rPr>
              <a:t> </a:t>
            </a:r>
          </a:p>
          <a:p>
            <a:pPr marL="0" indent="0">
              <a:buNone/>
            </a:pPr>
            <a:r>
              <a:rPr lang="zh-TW" altLang="en-US" sz="2800" dirty="0">
                <a:latin typeface="Microsoft JhengHei UI" panose="020B0604030504040204" pitchFamily="34" charset="-120"/>
                <a:ea typeface="Microsoft JhengHei UI" panose="020B0604030504040204" pitchFamily="34" charset="-120"/>
              </a:rPr>
              <a:t>    </a:t>
            </a:r>
            <a:r>
              <a:rPr lang="en-US" altLang="zh-TW" sz="2800" dirty="0">
                <a:latin typeface="Microsoft JhengHei UI" panose="020B0604030504040204" pitchFamily="34" charset="-120"/>
                <a:ea typeface="Microsoft JhengHei UI" panose="020B0604030504040204" pitchFamily="34" charset="-120"/>
              </a:rPr>
              <a:t>&lt;div class="child2"&gt;&lt;/div&gt;</a:t>
            </a:r>
          </a:p>
          <a:p>
            <a:pPr marL="0" indent="0">
              <a:buNone/>
            </a:pPr>
            <a:r>
              <a:rPr lang="en-US" altLang="zh-TW" sz="2800" dirty="0">
                <a:latin typeface="Microsoft JhengHei UI" panose="020B0604030504040204" pitchFamily="34" charset="-120"/>
                <a:ea typeface="Microsoft JhengHei UI" panose="020B0604030504040204" pitchFamily="34" charset="-120"/>
              </a:rPr>
              <a:t>    &lt;div class="child3"&gt;&lt;/div&gt;</a:t>
            </a:r>
          </a:p>
          <a:p>
            <a:pPr marL="0" indent="0">
              <a:buNone/>
            </a:pPr>
            <a:r>
              <a:rPr lang="en-US" altLang="zh-TW" sz="2800" dirty="0">
                <a:latin typeface="Microsoft JhengHei UI" panose="020B0604030504040204" pitchFamily="34" charset="-120"/>
                <a:ea typeface="Microsoft JhengHei UI" panose="020B0604030504040204" pitchFamily="34" charset="-120"/>
              </a:rPr>
              <a:t>&lt;/div&gt;</a:t>
            </a:r>
            <a:endParaRPr lang="zh-TW" altLang="en-US" sz="2800" dirty="0">
              <a:latin typeface="Microsoft JhengHei UI" panose="020B0604030504040204" pitchFamily="34" charset="-120"/>
              <a:ea typeface="Microsoft JhengHei UI" panose="020B0604030504040204" pitchFamily="34" charset="-120"/>
            </a:endParaRPr>
          </a:p>
          <a:p>
            <a:endParaRPr lang="zh-TW" altLang="en-US" dirty="0"/>
          </a:p>
        </p:txBody>
      </p:sp>
    </p:spTree>
    <p:extLst>
      <p:ext uri="{BB962C8B-B14F-4D97-AF65-F5344CB8AC3E}">
        <p14:creationId xmlns:p14="http://schemas.microsoft.com/office/powerpoint/2010/main" val="11241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0C7347-2BE2-5355-DCC9-147A7BCF0359}"/>
              </a:ext>
            </a:extLst>
          </p:cNvPr>
          <p:cNvSpPr>
            <a:spLocks noGrp="1"/>
          </p:cNvSpPr>
          <p:nvPr>
            <p:ph type="title"/>
          </p:nvPr>
        </p:nvSpPr>
        <p:spPr/>
        <p:txBody>
          <a:bodyPr>
            <a:normAutofit/>
          </a:bodyPr>
          <a:lstStyle/>
          <a:p>
            <a:r>
              <a:rPr lang="en-US" altLang="zh-TW" sz="4400" dirty="0">
                <a:solidFill>
                  <a:srgbClr val="C00000"/>
                </a:solidFill>
              </a:rPr>
              <a:t>CSS </a:t>
            </a:r>
            <a:r>
              <a:rPr lang="zh-TW" altLang="en-US" sz="4400" dirty="0">
                <a:solidFill>
                  <a:srgbClr val="C00000"/>
                </a:solidFill>
              </a:rPr>
              <a:t>父子選擇器</a:t>
            </a:r>
          </a:p>
        </p:txBody>
      </p:sp>
      <p:sp>
        <p:nvSpPr>
          <p:cNvPr id="3" name="內容版面配置區 2">
            <a:extLst>
              <a:ext uri="{FF2B5EF4-FFF2-40B4-BE49-F238E27FC236}">
                <a16:creationId xmlns:a16="http://schemas.microsoft.com/office/drawing/2014/main" id="{5A134074-9EDA-8470-3D44-F4E849714079}"/>
              </a:ext>
            </a:extLst>
          </p:cNvPr>
          <p:cNvSpPr>
            <a:spLocks noGrp="1"/>
          </p:cNvSpPr>
          <p:nvPr>
            <p:ph idx="1"/>
          </p:nvPr>
        </p:nvSpPr>
        <p:spPr/>
        <p:txBody>
          <a:bodyPr>
            <a:normAutofit lnSpcReduction="10000"/>
          </a:bodyPr>
          <a:lstStyle/>
          <a:p>
            <a:r>
              <a:rPr lang="zh-TW" altLang="en-US" dirty="0"/>
              <a:t>可以同時指定選擇在某個父元素底下的某種子元素</a:t>
            </a:r>
            <a:endParaRPr lang="en-US" altLang="zh-TW" dirty="0"/>
          </a:p>
          <a:p>
            <a:pPr lvl="1"/>
            <a:r>
              <a:rPr lang="en-US" altLang="zh-TW" dirty="0"/>
              <a:t>div div{ </a:t>
            </a:r>
            <a:r>
              <a:rPr lang="en-US" altLang="zh-TW" dirty="0" err="1"/>
              <a:t>color:blue</a:t>
            </a:r>
            <a:r>
              <a:rPr lang="en-US" altLang="zh-TW" dirty="0"/>
              <a:t>; }</a:t>
            </a:r>
          </a:p>
          <a:p>
            <a:pPr lvl="1"/>
            <a:r>
              <a:rPr lang="en-US" altLang="zh-TW" dirty="0"/>
              <a:t>div </a:t>
            </a:r>
            <a:r>
              <a:rPr lang="en-US" altLang="zh-TW" dirty="0" err="1"/>
              <a:t>div</a:t>
            </a:r>
            <a:r>
              <a:rPr lang="en-US" altLang="zh-TW" dirty="0"/>
              <a:t> p{ </a:t>
            </a:r>
            <a:r>
              <a:rPr lang="en-US" altLang="zh-TW" dirty="0" err="1"/>
              <a:t>color:green</a:t>
            </a:r>
            <a:r>
              <a:rPr lang="en-US" altLang="zh-TW" dirty="0"/>
              <a:t>; }</a:t>
            </a:r>
          </a:p>
          <a:p>
            <a:pPr lvl="1"/>
            <a:r>
              <a:rPr lang="en-US" altLang="zh-TW" dirty="0"/>
              <a:t>.parent .child1 p{</a:t>
            </a:r>
            <a:r>
              <a:rPr lang="en-US" altLang="zh-TW" dirty="0" err="1"/>
              <a:t>color:green</a:t>
            </a:r>
            <a:r>
              <a:rPr lang="en-US" altLang="zh-TW" dirty="0"/>
              <a:t>;}</a:t>
            </a:r>
          </a:p>
          <a:p>
            <a:pPr lvl="1"/>
            <a:endParaRPr lang="en-US" altLang="zh-TW" dirty="0"/>
          </a:p>
          <a:p>
            <a:r>
              <a:rPr lang="zh-TW" altLang="en-US" dirty="0"/>
              <a:t>如果只想指定選擇父元素底下某一個子元素</a:t>
            </a:r>
            <a:endParaRPr lang="en-US" altLang="zh-TW" dirty="0"/>
          </a:p>
          <a:p>
            <a:pPr lvl="1"/>
            <a:r>
              <a:rPr lang="en-US" altLang="zh-TW" dirty="0"/>
              <a:t>CSS3</a:t>
            </a:r>
            <a:r>
              <a:rPr lang="zh-TW" altLang="en-US" dirty="0"/>
              <a:t>新增虛擬子元素選擇器</a:t>
            </a:r>
            <a:endParaRPr lang="en-US" altLang="zh-TW" dirty="0"/>
          </a:p>
          <a:p>
            <a:pPr lvl="1"/>
            <a:r>
              <a:rPr lang="en-US" altLang="zh-TW" dirty="0"/>
              <a:t>div </a:t>
            </a:r>
            <a:r>
              <a:rPr lang="en-US" altLang="zh-TW" dirty="0" err="1"/>
              <a:t>div:nth-child</a:t>
            </a:r>
            <a:r>
              <a:rPr lang="en-US" altLang="zh-TW" dirty="0"/>
              <a:t>(n) { </a:t>
            </a:r>
            <a:r>
              <a:rPr lang="en-US" altLang="zh-TW" dirty="0" err="1"/>
              <a:t>color:blue</a:t>
            </a:r>
            <a:r>
              <a:rPr lang="en-US" altLang="zh-TW" dirty="0"/>
              <a:t>; }</a:t>
            </a:r>
          </a:p>
          <a:p>
            <a:pPr lvl="1"/>
            <a:r>
              <a:rPr lang="en-US" altLang="zh-TW" dirty="0"/>
              <a:t>div </a:t>
            </a:r>
            <a:r>
              <a:rPr lang="en-US" altLang="zh-TW" dirty="0" err="1"/>
              <a:t>div:nth-child</a:t>
            </a:r>
            <a:r>
              <a:rPr lang="en-US" altLang="zh-TW" dirty="0"/>
              <a:t>(1) p { </a:t>
            </a:r>
            <a:r>
              <a:rPr lang="en-US" altLang="zh-TW" dirty="0" err="1"/>
              <a:t>color:green</a:t>
            </a:r>
            <a:r>
              <a:rPr lang="en-US" altLang="zh-TW" dirty="0"/>
              <a:t>; }</a:t>
            </a:r>
          </a:p>
          <a:p>
            <a:pPr lvl="1"/>
            <a:r>
              <a:rPr lang="en-US" altLang="zh-TW" dirty="0"/>
              <a:t>div </a:t>
            </a:r>
            <a:r>
              <a:rPr lang="en-US" altLang="zh-TW" dirty="0" err="1"/>
              <a:t>div:nth-child</a:t>
            </a:r>
            <a:r>
              <a:rPr lang="en-US" altLang="zh-TW" dirty="0"/>
              <a:t>(odd) p { </a:t>
            </a:r>
            <a:r>
              <a:rPr lang="en-US" altLang="zh-TW" dirty="0" err="1"/>
              <a:t>color:green</a:t>
            </a:r>
            <a:r>
              <a:rPr lang="en-US" altLang="zh-TW" dirty="0"/>
              <a:t>; }</a:t>
            </a:r>
          </a:p>
          <a:p>
            <a:pPr lvl="1"/>
            <a:r>
              <a:rPr lang="en-US" altLang="zh-TW" dirty="0"/>
              <a:t>div </a:t>
            </a:r>
            <a:r>
              <a:rPr lang="en-US" altLang="zh-TW" dirty="0" err="1"/>
              <a:t>div:nth-child</a:t>
            </a:r>
            <a:r>
              <a:rPr lang="en-US" altLang="zh-TW" dirty="0"/>
              <a:t>(even) p { </a:t>
            </a:r>
            <a:r>
              <a:rPr lang="en-US" altLang="zh-TW" dirty="0" err="1"/>
              <a:t>color:green</a:t>
            </a:r>
            <a:r>
              <a:rPr lang="en-US" altLang="zh-TW" dirty="0"/>
              <a:t>; }</a:t>
            </a:r>
          </a:p>
          <a:p>
            <a:pPr lvl="1"/>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289411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688AB2-C2BD-208E-23A2-713A3EE8EDE2}"/>
              </a:ext>
            </a:extLst>
          </p:cNvPr>
          <p:cNvSpPr>
            <a:spLocks noGrp="1"/>
          </p:cNvSpPr>
          <p:nvPr>
            <p:ph type="title"/>
          </p:nvPr>
        </p:nvSpPr>
        <p:spPr/>
        <p:txBody>
          <a:bodyPr>
            <a:normAutofit/>
          </a:bodyPr>
          <a:lstStyle/>
          <a:p>
            <a:r>
              <a:rPr lang="en-US" altLang="zh-TW" sz="4400" dirty="0">
                <a:solidFill>
                  <a:srgbClr val="C00000"/>
                </a:solidFill>
              </a:rPr>
              <a:t>CSS </a:t>
            </a:r>
            <a:r>
              <a:rPr lang="zh-TW" altLang="en-US" sz="4400" dirty="0">
                <a:solidFill>
                  <a:srgbClr val="C00000"/>
                </a:solidFill>
              </a:rPr>
              <a:t>多重類別選擇器</a:t>
            </a:r>
          </a:p>
        </p:txBody>
      </p:sp>
      <p:sp>
        <p:nvSpPr>
          <p:cNvPr id="3" name="內容版面配置區 2">
            <a:extLst>
              <a:ext uri="{FF2B5EF4-FFF2-40B4-BE49-F238E27FC236}">
                <a16:creationId xmlns:a16="http://schemas.microsoft.com/office/drawing/2014/main" id="{01EBEAF0-1B4E-504B-B1BD-0CFD83A0DBB1}"/>
              </a:ext>
            </a:extLst>
          </p:cNvPr>
          <p:cNvSpPr>
            <a:spLocks noGrp="1"/>
          </p:cNvSpPr>
          <p:nvPr>
            <p:ph idx="1"/>
          </p:nvPr>
        </p:nvSpPr>
        <p:spPr/>
        <p:txBody>
          <a:bodyPr/>
          <a:lstStyle/>
          <a:p>
            <a:r>
              <a:rPr lang="en-US" altLang="zh-TW" dirty="0"/>
              <a:t>HTML</a:t>
            </a:r>
            <a:r>
              <a:rPr lang="zh-TW" altLang="en-US" dirty="0"/>
              <a:t>多重類別宣告</a:t>
            </a:r>
            <a:endParaRPr lang="en-US" altLang="zh-TW" dirty="0"/>
          </a:p>
          <a:p>
            <a:pPr lvl="1"/>
            <a:r>
              <a:rPr lang="en-US" altLang="zh-TW" dirty="0"/>
              <a:t>&lt;div class="one two"&gt;&lt;/div&gt;</a:t>
            </a:r>
          </a:p>
          <a:p>
            <a:r>
              <a:rPr lang="en-US" altLang="zh-TW" dirty="0"/>
              <a:t>CSS</a:t>
            </a:r>
            <a:r>
              <a:rPr lang="zh-TW" altLang="en-US" dirty="0"/>
              <a:t>多重類別選擇器</a:t>
            </a:r>
            <a:endParaRPr lang="en-US" altLang="zh-TW" dirty="0"/>
          </a:p>
          <a:p>
            <a:pPr lvl="1"/>
            <a:r>
              <a:rPr lang="en-US" altLang="zh-TW" dirty="0"/>
              <a:t>.</a:t>
            </a:r>
            <a:r>
              <a:rPr lang="en-US" altLang="zh-TW" dirty="0" err="1"/>
              <a:t>one.two</a:t>
            </a:r>
            <a:r>
              <a:rPr lang="en-US" altLang="zh-TW" dirty="0"/>
              <a:t>{}    /*</a:t>
            </a:r>
            <a:r>
              <a:rPr lang="zh-TW" altLang="en-US" dirty="0"/>
              <a:t>兩個 </a:t>
            </a:r>
            <a:r>
              <a:rPr lang="en-US" altLang="zh-TW" dirty="0"/>
              <a:t>class </a:t>
            </a:r>
            <a:r>
              <a:rPr lang="zh-TW" altLang="en-US" dirty="0"/>
              <a:t>中沒有空格*</a:t>
            </a:r>
            <a:r>
              <a:rPr lang="en-US" altLang="zh-TW" dirty="0"/>
              <a:t>/</a:t>
            </a:r>
          </a:p>
          <a:p>
            <a:pPr lvl="2"/>
            <a:r>
              <a:rPr lang="zh-TW" altLang="en-US" dirty="0"/>
              <a:t>某個區塊必須同時具有 </a:t>
            </a:r>
            <a:r>
              <a:rPr lang="en-US" altLang="zh-TW" dirty="0"/>
              <a:t>one </a:t>
            </a:r>
            <a:r>
              <a:rPr lang="zh-TW" altLang="en-US" dirty="0"/>
              <a:t>和 </a:t>
            </a:r>
            <a:r>
              <a:rPr lang="en-US" altLang="zh-TW" dirty="0"/>
              <a:t>two </a:t>
            </a:r>
            <a:r>
              <a:rPr lang="zh-TW" altLang="en-US" dirty="0"/>
              <a:t>的 </a:t>
            </a:r>
            <a:r>
              <a:rPr lang="en-US" altLang="zh-TW" dirty="0"/>
              <a:t>class </a:t>
            </a:r>
            <a:r>
              <a:rPr lang="zh-TW" altLang="en-US" dirty="0"/>
              <a:t>時，才能被 </a:t>
            </a:r>
            <a:r>
              <a:rPr lang="en-US" altLang="zh-TW" dirty="0"/>
              <a:t>CSS </a:t>
            </a:r>
            <a:r>
              <a:rPr lang="zh-TW" altLang="en-US" dirty="0"/>
              <a:t>所選擇到到</a:t>
            </a:r>
            <a:endParaRPr lang="en-US" altLang="zh-TW" dirty="0"/>
          </a:p>
          <a:p>
            <a:pPr lvl="1"/>
            <a:r>
              <a:rPr lang="en-US" altLang="zh-TW" dirty="0"/>
              <a:t>.one</a:t>
            </a:r>
            <a:r>
              <a:rPr lang="zh-TW" altLang="en-US" dirty="0"/>
              <a:t> </a:t>
            </a:r>
            <a:r>
              <a:rPr lang="en-US" altLang="zh-TW" dirty="0"/>
              <a:t>.two{}     /*</a:t>
            </a:r>
            <a:r>
              <a:rPr lang="zh-TW" altLang="en-US" dirty="0"/>
              <a:t>兩個 </a:t>
            </a:r>
            <a:r>
              <a:rPr lang="en-US" altLang="zh-TW" dirty="0"/>
              <a:t>class </a:t>
            </a:r>
            <a:r>
              <a:rPr lang="zh-TW" altLang="en-US" dirty="0"/>
              <a:t>中有空格*</a:t>
            </a:r>
            <a:r>
              <a:rPr lang="en-US" altLang="zh-TW" dirty="0"/>
              <a:t>/</a:t>
            </a:r>
          </a:p>
          <a:p>
            <a:pPr lvl="2"/>
            <a:r>
              <a:rPr lang="zh-TW" altLang="en-US" dirty="0"/>
              <a:t>必須要是在 </a:t>
            </a:r>
            <a:r>
              <a:rPr lang="en-US" altLang="zh-TW" dirty="0"/>
              <a:t>one </a:t>
            </a:r>
            <a:r>
              <a:rPr lang="zh-TW" altLang="en-US" dirty="0"/>
              <a:t>裡面的 </a:t>
            </a:r>
            <a:r>
              <a:rPr lang="en-US" altLang="zh-TW" dirty="0"/>
              <a:t>two</a:t>
            </a:r>
            <a:r>
              <a:rPr lang="zh-TW" altLang="en-US" dirty="0"/>
              <a:t>，才會被選擇到</a:t>
            </a:r>
            <a:endParaRPr lang="en-US" altLang="zh-TW" dirty="0"/>
          </a:p>
          <a:p>
            <a:pPr lvl="1"/>
            <a:r>
              <a:rPr lang="en-US" altLang="zh-TW" dirty="0"/>
              <a:t>.one, .two{}   /*</a:t>
            </a:r>
            <a:r>
              <a:rPr lang="zh-TW" altLang="en-US" dirty="0"/>
              <a:t>兩個 </a:t>
            </a:r>
            <a:r>
              <a:rPr lang="en-US" altLang="zh-TW" dirty="0"/>
              <a:t>class </a:t>
            </a:r>
            <a:r>
              <a:rPr lang="zh-TW" altLang="en-US" dirty="0"/>
              <a:t>中出現逗號*</a:t>
            </a:r>
            <a:r>
              <a:rPr lang="en-US" altLang="zh-TW" dirty="0"/>
              <a:t>/</a:t>
            </a:r>
          </a:p>
          <a:p>
            <a:pPr lvl="2"/>
            <a:r>
              <a:rPr lang="en-US" altLang="zh-TW" dirty="0"/>
              <a:t>class </a:t>
            </a:r>
            <a:r>
              <a:rPr lang="zh-TW" altLang="en-US" dirty="0"/>
              <a:t>中有 </a:t>
            </a:r>
            <a:r>
              <a:rPr lang="en-US" altLang="zh-TW" dirty="0"/>
              <a:t>one </a:t>
            </a:r>
            <a:r>
              <a:rPr lang="zh-TW" altLang="en-US" dirty="0"/>
              <a:t>或 </a:t>
            </a:r>
            <a:r>
              <a:rPr lang="en-US" altLang="zh-TW" dirty="0"/>
              <a:t>two</a:t>
            </a:r>
            <a:r>
              <a:rPr lang="zh-TW" altLang="en-US" dirty="0"/>
              <a:t>，都會被編輯器所選擇到</a:t>
            </a:r>
          </a:p>
        </p:txBody>
      </p:sp>
    </p:spTree>
    <p:extLst>
      <p:ext uri="{BB962C8B-B14F-4D97-AF65-F5344CB8AC3E}">
        <p14:creationId xmlns:p14="http://schemas.microsoft.com/office/powerpoint/2010/main" val="408706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solidFill>
                  <a:srgbClr val="C00000"/>
                </a:solidFill>
              </a:rPr>
              <a:t>選擇器的</a:t>
            </a:r>
            <a:r>
              <a:rPr lang="en-US" altLang="zh-TW" sz="4400" dirty="0">
                <a:solidFill>
                  <a:srgbClr val="C00000"/>
                </a:solidFill>
              </a:rPr>
              <a:t>CSS</a:t>
            </a:r>
            <a:r>
              <a:rPr lang="zh-TW" altLang="en-US" sz="4400" dirty="0">
                <a:solidFill>
                  <a:srgbClr val="C00000"/>
                </a:solidFill>
              </a:rPr>
              <a:t>套用順序</a:t>
            </a:r>
          </a:p>
        </p:txBody>
      </p:sp>
      <p:sp>
        <p:nvSpPr>
          <p:cNvPr id="3" name="內容版面配置區 2"/>
          <p:cNvSpPr>
            <a:spLocks noGrp="1"/>
          </p:cNvSpPr>
          <p:nvPr>
            <p:ph idx="1"/>
          </p:nvPr>
        </p:nvSpPr>
        <p:spPr/>
        <p:txBody>
          <a:bodyPr>
            <a:normAutofit/>
          </a:bodyPr>
          <a:lstStyle/>
          <a:p>
            <a:r>
              <a:rPr lang="en-US" altLang="zh-TW" sz="3200" dirty="0"/>
              <a:t>id</a:t>
            </a:r>
            <a:r>
              <a:rPr lang="zh-TW" altLang="en-US" sz="3200" dirty="0"/>
              <a:t>選擇器 ＞ </a:t>
            </a:r>
            <a:r>
              <a:rPr lang="en-US" altLang="zh-TW" sz="3200" dirty="0"/>
              <a:t>class</a:t>
            </a:r>
            <a:r>
              <a:rPr lang="zh-TW" altLang="en-US" sz="3200" dirty="0"/>
              <a:t>選擇器</a:t>
            </a:r>
            <a:r>
              <a:rPr lang="en-US" altLang="zh-TW" sz="3200" dirty="0"/>
              <a:t>/</a:t>
            </a:r>
            <a:r>
              <a:rPr lang="zh-TW" altLang="en-US" sz="3200" dirty="0"/>
              <a:t>虛擬元素選擇器</a:t>
            </a:r>
            <a:r>
              <a:rPr lang="en-US" altLang="zh-TW" sz="3200" dirty="0"/>
              <a:t>/</a:t>
            </a:r>
            <a:r>
              <a:rPr lang="zh-TW" altLang="en-US" sz="3200" dirty="0"/>
              <a:t>屬性選擇器 ＞ 標籤元素選擇器 </a:t>
            </a:r>
            <a:r>
              <a:rPr lang="en-US" altLang="zh-TW" sz="3200" dirty="0"/>
              <a:t>&gt;</a:t>
            </a:r>
            <a:r>
              <a:rPr lang="zh-TW" altLang="en-US" sz="3200" dirty="0"/>
              <a:t> 萬用選擇器</a:t>
            </a:r>
            <a:r>
              <a:rPr lang="en-US" altLang="zh-TW" sz="3200" dirty="0"/>
              <a:t>&gt;</a:t>
            </a:r>
            <a:r>
              <a:rPr lang="zh-TW" altLang="en-US" sz="3200" dirty="0"/>
              <a:t>繼承父類</a:t>
            </a:r>
          </a:p>
        </p:txBody>
      </p:sp>
    </p:spTree>
    <p:extLst>
      <p:ext uri="{BB962C8B-B14F-4D97-AF65-F5344CB8AC3E}">
        <p14:creationId xmlns:p14="http://schemas.microsoft.com/office/powerpoint/2010/main" val="265080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solidFill>
                  <a:srgbClr val="C00000"/>
                </a:solidFill>
              </a:rPr>
              <a:t>全域屬性 </a:t>
            </a:r>
            <a:r>
              <a:rPr lang="en-US" altLang="zh-TW" sz="4400" dirty="0">
                <a:solidFill>
                  <a:srgbClr val="C00000"/>
                </a:solidFill>
              </a:rPr>
              <a:t>(global attributes)</a:t>
            </a:r>
            <a:endParaRPr lang="zh-TW" altLang="en-US" sz="4400" dirty="0">
              <a:solidFill>
                <a:srgbClr val="C00000"/>
              </a:solidFill>
            </a:endParaRPr>
          </a:p>
        </p:txBody>
      </p:sp>
      <p:sp>
        <p:nvSpPr>
          <p:cNvPr id="3" name="內容版面配置區 2"/>
          <p:cNvSpPr>
            <a:spLocks noGrp="1"/>
          </p:cNvSpPr>
          <p:nvPr>
            <p:ph idx="1"/>
          </p:nvPr>
        </p:nvSpPr>
        <p:spPr/>
        <p:txBody>
          <a:bodyPr>
            <a:normAutofit/>
          </a:bodyPr>
          <a:lstStyle/>
          <a:p>
            <a:r>
              <a:rPr lang="zh-TW" altLang="en-US" dirty="0"/>
              <a:t>所有的 </a:t>
            </a:r>
            <a:r>
              <a:rPr lang="en-US" altLang="zh-TW" dirty="0"/>
              <a:t>HTML </a:t>
            </a:r>
            <a:r>
              <a:rPr lang="zh-TW" altLang="en-US" dirty="0"/>
              <a:t>元素都有的屬性，我們稱做全域屬性 </a:t>
            </a:r>
            <a:r>
              <a:rPr lang="en-US" altLang="zh-TW" dirty="0"/>
              <a:t>(global attributes)</a:t>
            </a:r>
            <a:r>
              <a:rPr lang="zh-TW" altLang="en-US" dirty="0"/>
              <a:t>，可以在所有的元素中使用</a:t>
            </a:r>
            <a:endParaRPr lang="en-US" altLang="zh-TW" dirty="0"/>
          </a:p>
          <a:p>
            <a:r>
              <a:rPr lang="en-US" altLang="zh-TW" b="1" dirty="0"/>
              <a:t>id</a:t>
            </a:r>
            <a:r>
              <a:rPr lang="zh-TW" altLang="en-US" b="1" dirty="0"/>
              <a:t>元素唯一識別符號</a:t>
            </a:r>
            <a:r>
              <a:rPr lang="en-US" altLang="zh-TW" dirty="0"/>
              <a:t>:</a:t>
            </a:r>
            <a:r>
              <a:rPr lang="zh-TW" altLang="en-US" dirty="0"/>
              <a:t>用來設定 </a:t>
            </a:r>
            <a:r>
              <a:rPr lang="en-US" altLang="zh-TW" dirty="0"/>
              <a:t>HTML </a:t>
            </a:r>
            <a:r>
              <a:rPr lang="zh-TW" altLang="en-US" dirty="0"/>
              <a:t>元素的唯一識別符號 </a:t>
            </a:r>
            <a:r>
              <a:rPr lang="en-US" altLang="zh-TW" dirty="0"/>
              <a:t>(identifier)</a:t>
            </a:r>
            <a:r>
              <a:rPr lang="zh-TW" altLang="en-US" dirty="0"/>
              <a:t>，每個 </a:t>
            </a:r>
            <a:r>
              <a:rPr lang="en-US" altLang="zh-TW" dirty="0"/>
              <a:t>HTML </a:t>
            </a:r>
            <a:r>
              <a:rPr lang="zh-TW" altLang="en-US" dirty="0"/>
              <a:t>元素的 </a:t>
            </a:r>
            <a:r>
              <a:rPr lang="en-US" altLang="zh-TW" dirty="0"/>
              <a:t>id </a:t>
            </a:r>
            <a:r>
              <a:rPr lang="zh-TW" altLang="en-US" dirty="0"/>
              <a:t>需要是在整份 </a:t>
            </a:r>
            <a:r>
              <a:rPr lang="en-US" altLang="zh-TW" dirty="0"/>
              <a:t>HTML </a:t>
            </a:r>
            <a:r>
              <a:rPr lang="zh-TW" altLang="en-US" dirty="0"/>
              <a:t>文件中獨一無二 </a:t>
            </a:r>
            <a:r>
              <a:rPr lang="en-US" altLang="zh-TW" dirty="0"/>
              <a:t>(unique) </a:t>
            </a:r>
            <a:r>
              <a:rPr lang="zh-TW" altLang="en-US" dirty="0"/>
              <a:t>不可重複的</a:t>
            </a:r>
            <a:r>
              <a:rPr lang="zh-TW" altLang="en-US" dirty="0" smtClean="0"/>
              <a:t>。</a:t>
            </a:r>
            <a:endParaRPr lang="en-US" altLang="zh-TW" dirty="0" smtClean="0"/>
          </a:p>
          <a:p>
            <a:r>
              <a:rPr lang="en-US" altLang="zh-TW" b="1" dirty="0"/>
              <a:t>class </a:t>
            </a:r>
            <a:r>
              <a:rPr lang="zh-TW" altLang="en-US" b="1" dirty="0"/>
              <a:t>元素類別名稱</a:t>
            </a:r>
            <a:r>
              <a:rPr lang="en-US" altLang="zh-TW" b="1" dirty="0"/>
              <a:t>:</a:t>
            </a:r>
            <a:r>
              <a:rPr lang="zh-TW" altLang="en-US" dirty="0"/>
              <a:t>用來設定 </a:t>
            </a:r>
            <a:r>
              <a:rPr lang="en-US" altLang="zh-TW" dirty="0"/>
              <a:t>HTML </a:t>
            </a:r>
            <a:r>
              <a:rPr lang="zh-TW" altLang="en-US" dirty="0"/>
              <a:t>元素的類別名稱 </a:t>
            </a:r>
            <a:r>
              <a:rPr lang="en-US" altLang="zh-TW" dirty="0"/>
              <a:t>(class names)</a:t>
            </a:r>
            <a:r>
              <a:rPr lang="zh-TW" altLang="en-US" dirty="0"/>
              <a:t>，每一個 </a:t>
            </a:r>
            <a:r>
              <a:rPr lang="en-US" altLang="zh-TW" dirty="0"/>
              <a:t>HTML </a:t>
            </a:r>
            <a:r>
              <a:rPr lang="zh-TW" altLang="en-US" dirty="0"/>
              <a:t>元素可以有多個類別，你可以用空格分隔 </a:t>
            </a:r>
            <a:r>
              <a:rPr lang="en-US" altLang="zh-TW" dirty="0"/>
              <a:t>(space-separated) </a:t>
            </a:r>
            <a:r>
              <a:rPr lang="zh-TW" altLang="en-US" dirty="0"/>
              <a:t>開不同的類別名稱。</a:t>
            </a:r>
            <a:endParaRPr lang="en-US" altLang="zh-TW" dirty="0"/>
          </a:p>
          <a:p>
            <a:endParaRPr lang="en-US" altLang="zh-TW" dirty="0"/>
          </a:p>
        </p:txBody>
      </p:sp>
    </p:spTree>
    <p:extLst>
      <p:ext uri="{BB962C8B-B14F-4D97-AF65-F5344CB8AC3E}">
        <p14:creationId xmlns:p14="http://schemas.microsoft.com/office/powerpoint/2010/main" val="212597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樣式屬性</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7984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CSS</a:t>
            </a:r>
            <a:r>
              <a:rPr lang="zh-TW" altLang="en-US" sz="4400" dirty="0"/>
              <a:t> 色彩屬性</a:t>
            </a:r>
          </a:p>
        </p:txBody>
      </p:sp>
      <p:sp>
        <p:nvSpPr>
          <p:cNvPr id="3" name="內容版面配置區 2"/>
          <p:cNvSpPr>
            <a:spLocks noGrp="1"/>
          </p:cNvSpPr>
          <p:nvPr>
            <p:ph idx="1"/>
          </p:nvPr>
        </p:nvSpPr>
        <p:spPr>
          <a:xfrm>
            <a:off x="1593853" y="1600200"/>
            <a:ext cx="10090148" cy="4572000"/>
          </a:xfrm>
        </p:spPr>
        <p:txBody>
          <a:bodyPr>
            <a:normAutofit/>
          </a:bodyPr>
          <a:lstStyle/>
          <a:p>
            <a:r>
              <a:rPr lang="zh-TW" altLang="en-US" sz="3200" dirty="0"/>
              <a:t>前景色彩 </a:t>
            </a:r>
            <a:r>
              <a:rPr lang="en-US" altLang="zh-TW" sz="3200" dirty="0">
                <a:sym typeface="Wingdings" panose="05000000000000000000" pitchFamily="2" charset="2"/>
              </a:rPr>
              <a:t> </a:t>
            </a:r>
            <a:r>
              <a:rPr lang="en-US" altLang="zh-TW" sz="3200" dirty="0"/>
              <a:t>color</a:t>
            </a:r>
          </a:p>
          <a:p>
            <a:pPr lvl="1"/>
            <a:r>
              <a:rPr lang="en-US" altLang="zh-TW" sz="2800" dirty="0"/>
              <a:t>h1 {color: red; }</a:t>
            </a:r>
          </a:p>
          <a:p>
            <a:r>
              <a:rPr lang="zh-TW" altLang="en-US" sz="3200" dirty="0"/>
              <a:t>背景色彩 </a:t>
            </a:r>
            <a:r>
              <a:rPr lang="en-US" altLang="zh-TW" sz="3200" dirty="0">
                <a:sym typeface="Wingdings" panose="05000000000000000000" pitchFamily="2" charset="2"/>
              </a:rPr>
              <a:t> </a:t>
            </a:r>
            <a:r>
              <a:rPr lang="en-US" altLang="zh-TW" sz="3200" dirty="0"/>
              <a:t>background color</a:t>
            </a:r>
          </a:p>
          <a:p>
            <a:pPr lvl="1"/>
            <a:r>
              <a:rPr lang="en-US" altLang="zh-TW" sz="2800" dirty="0"/>
              <a:t>h1 {background: red; }</a:t>
            </a:r>
          </a:p>
          <a:p>
            <a:r>
              <a:rPr lang="zh-TW" altLang="en-US" sz="3200" dirty="0"/>
              <a:t>顏色的表示方法</a:t>
            </a:r>
            <a:endParaRPr lang="en-US" altLang="zh-TW" sz="3200" dirty="0"/>
          </a:p>
          <a:p>
            <a:pPr lvl="1"/>
            <a:r>
              <a:rPr lang="en-US" altLang="zh-TW" sz="2800" dirty="0"/>
              <a:t>red = #ff0000 = </a:t>
            </a:r>
            <a:r>
              <a:rPr lang="en-US" altLang="zh-TW" sz="2800" dirty="0" err="1"/>
              <a:t>rgba</a:t>
            </a:r>
            <a:r>
              <a:rPr lang="en-US" altLang="zh-TW" sz="2800" dirty="0"/>
              <a:t>(255, 0, 0, </a:t>
            </a:r>
            <a:r>
              <a:rPr lang="zh-TW" altLang="en-US" sz="2800" dirty="0"/>
              <a:t>透明度</a:t>
            </a:r>
            <a:r>
              <a:rPr lang="en-US" altLang="zh-TW" sz="2800" dirty="0"/>
              <a:t>0.0-1.0)</a:t>
            </a:r>
          </a:p>
          <a:p>
            <a:pPr lvl="1"/>
            <a:r>
              <a:rPr lang="en-US" altLang="zh-TW" sz="2800" dirty="0" err="1"/>
              <a:t>hsl</a:t>
            </a:r>
            <a:r>
              <a:rPr lang="en-US" altLang="zh-TW" sz="2800" dirty="0"/>
              <a:t>(</a:t>
            </a:r>
            <a:r>
              <a:rPr lang="zh-TW" altLang="en-US" sz="2800" dirty="0"/>
              <a:t>色相</a:t>
            </a:r>
            <a:r>
              <a:rPr lang="en-US" altLang="zh-TW" sz="2800" dirty="0"/>
              <a:t>, </a:t>
            </a:r>
            <a:r>
              <a:rPr lang="zh-TW" altLang="en-US" sz="2800" dirty="0"/>
              <a:t>飽和度</a:t>
            </a:r>
            <a:r>
              <a:rPr lang="en-US" altLang="zh-TW" sz="2800" dirty="0"/>
              <a:t>, </a:t>
            </a:r>
            <a:r>
              <a:rPr lang="zh-TW" altLang="en-US" sz="2800" dirty="0"/>
              <a:t>亮度</a:t>
            </a:r>
            <a:r>
              <a:rPr lang="en-US" altLang="zh-TW" sz="2800" dirty="0"/>
              <a:t>) </a:t>
            </a:r>
            <a:r>
              <a:rPr lang="en-US" altLang="zh-TW" sz="2800" dirty="0">
                <a:sym typeface="Wingdings" panose="05000000000000000000" pitchFamily="2" charset="2"/>
              </a:rPr>
              <a:t> </a:t>
            </a:r>
            <a:r>
              <a:rPr lang="en-US" altLang="zh-TW" sz="2800" dirty="0" err="1"/>
              <a:t>hsl</a:t>
            </a:r>
            <a:r>
              <a:rPr lang="en-US" altLang="zh-TW" sz="2800" dirty="0"/>
              <a:t>(0, 100%, 50%)</a:t>
            </a:r>
          </a:p>
          <a:p>
            <a:pPr lvl="1"/>
            <a:r>
              <a:rPr lang="en-US" altLang="zh-TW" sz="2800" dirty="0" err="1"/>
              <a:t>hsla</a:t>
            </a:r>
            <a:r>
              <a:rPr lang="en-US" altLang="zh-TW" sz="2800" dirty="0"/>
              <a:t>(</a:t>
            </a:r>
            <a:r>
              <a:rPr lang="zh-TW" altLang="en-US" sz="2800" dirty="0"/>
              <a:t>色相</a:t>
            </a:r>
            <a:r>
              <a:rPr lang="en-US" altLang="zh-TW" sz="2800" dirty="0"/>
              <a:t>, </a:t>
            </a:r>
            <a:r>
              <a:rPr lang="zh-TW" altLang="en-US" sz="2800" dirty="0"/>
              <a:t>飽和度</a:t>
            </a:r>
            <a:r>
              <a:rPr lang="en-US" altLang="zh-TW" sz="2800" dirty="0"/>
              <a:t>, </a:t>
            </a:r>
            <a:r>
              <a:rPr lang="zh-TW" altLang="en-US" sz="2800" dirty="0"/>
              <a:t>亮度</a:t>
            </a:r>
            <a:r>
              <a:rPr lang="en-US" altLang="zh-TW" sz="2800" dirty="0"/>
              <a:t>, </a:t>
            </a:r>
            <a:r>
              <a:rPr lang="zh-TW" altLang="en-US" sz="2800" dirty="0"/>
              <a:t>透明度</a:t>
            </a:r>
            <a:r>
              <a:rPr lang="en-US" altLang="zh-TW" sz="2800" dirty="0"/>
              <a:t>)</a:t>
            </a:r>
            <a:r>
              <a:rPr lang="zh-TW" altLang="en-US" sz="2800" dirty="0"/>
              <a:t> </a:t>
            </a:r>
            <a:r>
              <a:rPr lang="en-US" altLang="zh-TW" sz="2800" dirty="0">
                <a:sym typeface="Wingdings" panose="05000000000000000000" pitchFamily="2" charset="2"/>
              </a:rPr>
              <a:t> </a:t>
            </a:r>
            <a:r>
              <a:rPr lang="en-US" altLang="zh-TW" sz="2800" dirty="0" err="1">
                <a:sym typeface="Wingdings" panose="05000000000000000000" pitchFamily="2" charset="2"/>
              </a:rPr>
              <a:t>hsla</a:t>
            </a:r>
            <a:r>
              <a:rPr lang="en-US" altLang="zh-TW" sz="2800" dirty="0">
                <a:sym typeface="Wingdings" panose="05000000000000000000" pitchFamily="2" charset="2"/>
              </a:rPr>
              <a:t>(0, 100%, 50%, 0.5)</a:t>
            </a:r>
            <a:endParaRPr lang="en-US" altLang="zh-TW" sz="2800" dirty="0"/>
          </a:p>
          <a:p>
            <a:endParaRPr lang="zh-TW" altLang="en-US" sz="3200" dirty="0"/>
          </a:p>
        </p:txBody>
      </p:sp>
    </p:spTree>
    <p:extLst>
      <p:ext uri="{BB962C8B-B14F-4D97-AF65-F5344CB8AC3E}">
        <p14:creationId xmlns:p14="http://schemas.microsoft.com/office/powerpoint/2010/main" val="81787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CSS</a:t>
            </a:r>
            <a:r>
              <a:rPr lang="zh-TW" altLang="en-US" sz="4400" dirty="0"/>
              <a:t> 背景樣式</a:t>
            </a:r>
          </a:p>
        </p:txBody>
      </p:sp>
      <p:sp>
        <p:nvSpPr>
          <p:cNvPr id="3" name="內容版面配置區 2"/>
          <p:cNvSpPr>
            <a:spLocks noGrp="1"/>
          </p:cNvSpPr>
          <p:nvPr>
            <p:ph idx="1"/>
          </p:nvPr>
        </p:nvSpPr>
        <p:spPr/>
        <p:txBody>
          <a:bodyPr/>
          <a:lstStyle/>
          <a:p>
            <a:r>
              <a:rPr lang="zh-TW" altLang="en-US" dirty="0"/>
              <a:t>設定背景圖片</a:t>
            </a:r>
            <a:endParaRPr lang="en-US" altLang="zh-TW" dirty="0"/>
          </a:p>
          <a:p>
            <a:pPr lvl="1"/>
            <a:r>
              <a:rPr lang="en-US" altLang="zh-TW" dirty="0"/>
              <a:t>background-image: </a:t>
            </a:r>
            <a:r>
              <a:rPr lang="en-US" altLang="zh-TW" dirty="0" err="1"/>
              <a:t>url</a:t>
            </a:r>
            <a:r>
              <a:rPr lang="en-US" altLang="zh-TW" dirty="0"/>
              <a:t>(</a:t>
            </a:r>
            <a:r>
              <a:rPr lang="zh-TW" altLang="en-US" dirty="0"/>
              <a:t>圖檔名稱</a:t>
            </a:r>
            <a:r>
              <a:rPr lang="en-US" altLang="zh-TW" dirty="0"/>
              <a:t>)</a:t>
            </a:r>
          </a:p>
          <a:p>
            <a:r>
              <a:rPr lang="zh-TW" altLang="en-US" dirty="0"/>
              <a:t>結合背景色彩和背景圖片</a:t>
            </a:r>
            <a:endParaRPr lang="en-US" altLang="zh-TW" dirty="0"/>
          </a:p>
          <a:p>
            <a:pPr lvl="1"/>
            <a:r>
              <a:rPr lang="en-US" altLang="zh-TW" dirty="0"/>
              <a:t>background color</a:t>
            </a:r>
          </a:p>
          <a:p>
            <a:pPr lvl="1"/>
            <a:r>
              <a:rPr lang="en-US" altLang="zh-TW" dirty="0"/>
              <a:t>background-image</a:t>
            </a:r>
          </a:p>
          <a:p>
            <a:endParaRPr lang="en-US" altLang="zh-TW" dirty="0"/>
          </a:p>
          <a:p>
            <a:endParaRPr lang="en-US" altLang="zh-TW" dirty="0"/>
          </a:p>
          <a:p>
            <a:pPr lvl="1"/>
            <a:endParaRPr lang="zh-TW" altLang="en-US" dirty="0"/>
          </a:p>
        </p:txBody>
      </p:sp>
    </p:spTree>
    <p:extLst>
      <p:ext uri="{BB962C8B-B14F-4D97-AF65-F5344CB8AC3E}">
        <p14:creationId xmlns:p14="http://schemas.microsoft.com/office/powerpoint/2010/main" val="198486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CSS</a:t>
            </a:r>
            <a:r>
              <a:rPr lang="zh-TW" altLang="en-US" sz="4400" dirty="0"/>
              <a:t> 背景樣式</a:t>
            </a:r>
          </a:p>
        </p:txBody>
      </p:sp>
      <p:sp>
        <p:nvSpPr>
          <p:cNvPr id="3" name="內容版面配置區 2"/>
          <p:cNvSpPr>
            <a:spLocks noGrp="1"/>
          </p:cNvSpPr>
          <p:nvPr>
            <p:ph idx="1"/>
          </p:nvPr>
        </p:nvSpPr>
        <p:spPr/>
        <p:txBody>
          <a:bodyPr>
            <a:normAutofit/>
          </a:bodyPr>
          <a:lstStyle/>
          <a:p>
            <a:r>
              <a:rPr lang="zh-TW" altLang="en-US" sz="3200" dirty="0"/>
              <a:t>設定圖片大小</a:t>
            </a:r>
            <a:endParaRPr lang="en-US" altLang="zh-TW" sz="3200" dirty="0"/>
          </a:p>
          <a:p>
            <a:pPr lvl="1"/>
            <a:r>
              <a:rPr lang="en-US" altLang="zh-TW" sz="2800" dirty="0"/>
              <a:t>background-size</a:t>
            </a:r>
          </a:p>
          <a:p>
            <a:pPr lvl="2"/>
            <a:r>
              <a:rPr lang="en-US" altLang="zh-TW" sz="2400" dirty="0"/>
              <a:t>[</a:t>
            </a:r>
            <a:r>
              <a:rPr lang="zh-TW" altLang="en-US" sz="2400" dirty="0"/>
              <a:t>長度</a:t>
            </a:r>
            <a:r>
              <a:rPr lang="en-US" altLang="zh-TW" sz="2400" dirty="0"/>
              <a:t>|</a:t>
            </a:r>
            <a:r>
              <a:rPr lang="zh-TW" altLang="en-US" sz="2400" dirty="0"/>
              <a:t>百分比</a:t>
            </a:r>
            <a:r>
              <a:rPr lang="en-US" altLang="zh-TW" sz="2400" dirty="0"/>
              <a:t>|auto] </a:t>
            </a:r>
          </a:p>
          <a:p>
            <a:pPr lvl="2"/>
            <a:r>
              <a:rPr lang="en-US" altLang="zh-TW" sz="2400" dirty="0"/>
              <a:t>contain </a:t>
            </a:r>
            <a:r>
              <a:rPr lang="en-US" altLang="zh-TW" sz="2400" dirty="0">
                <a:sym typeface="Wingdings" panose="05000000000000000000" pitchFamily="2" charset="2"/>
              </a:rPr>
              <a:t> </a:t>
            </a:r>
            <a:r>
              <a:rPr lang="zh-TW" altLang="en-US" sz="2400" dirty="0">
                <a:sym typeface="Wingdings" panose="05000000000000000000" pitchFamily="2" charset="2"/>
              </a:rPr>
              <a:t>背景圖片大小剛好符合</a:t>
            </a:r>
            <a:r>
              <a:rPr lang="en-US" altLang="zh-TW" sz="2400" dirty="0">
                <a:sym typeface="Wingdings" panose="05000000000000000000" pitchFamily="2" charset="2"/>
              </a:rPr>
              <a:t>html</a:t>
            </a:r>
            <a:r>
              <a:rPr lang="zh-TW" altLang="en-US" sz="2400" dirty="0">
                <a:sym typeface="Wingdings" panose="05000000000000000000" pitchFamily="2" charset="2"/>
              </a:rPr>
              <a:t>元素的區塊範圍</a:t>
            </a:r>
            <a:endParaRPr lang="en-US" altLang="zh-TW" sz="2400" dirty="0"/>
          </a:p>
          <a:p>
            <a:pPr lvl="2"/>
            <a:r>
              <a:rPr lang="en-US" altLang="zh-TW" sz="2400" dirty="0"/>
              <a:t>cover </a:t>
            </a:r>
            <a:r>
              <a:rPr lang="en-US" altLang="zh-TW" sz="2400" dirty="0">
                <a:sym typeface="Wingdings" panose="05000000000000000000" pitchFamily="2" charset="2"/>
              </a:rPr>
              <a:t> </a:t>
            </a:r>
            <a:r>
              <a:rPr lang="zh-TW" altLang="en-US" sz="2400" dirty="0">
                <a:sym typeface="Wingdings" panose="05000000000000000000" pitchFamily="2" charset="2"/>
              </a:rPr>
              <a:t>背景圖片大小覆蓋整個</a:t>
            </a:r>
            <a:r>
              <a:rPr lang="en-US" altLang="zh-TW" sz="2400" dirty="0">
                <a:sym typeface="Wingdings" panose="05000000000000000000" pitchFamily="2" charset="2"/>
              </a:rPr>
              <a:t>html</a:t>
            </a:r>
            <a:r>
              <a:rPr lang="zh-TW" altLang="en-US" sz="2400" dirty="0">
                <a:sym typeface="Wingdings" panose="05000000000000000000" pitchFamily="2" charset="2"/>
              </a:rPr>
              <a:t>元素的區塊範圍</a:t>
            </a:r>
            <a:r>
              <a:rPr lang="en-US" altLang="zh-TW" sz="2400" dirty="0">
                <a:sym typeface="Wingdings" panose="05000000000000000000" pitchFamily="2" charset="2"/>
              </a:rPr>
              <a:t>(</a:t>
            </a:r>
            <a:r>
              <a:rPr lang="zh-TW" altLang="en-US" sz="2400" dirty="0">
                <a:sym typeface="Wingdings" panose="05000000000000000000" pitchFamily="2" charset="2"/>
              </a:rPr>
              <a:t>等比例縮放，超出範圍的裁掉</a:t>
            </a:r>
            <a:r>
              <a:rPr lang="en-US" altLang="zh-TW" sz="2400" dirty="0">
                <a:sym typeface="Wingdings" panose="05000000000000000000" pitchFamily="2" charset="2"/>
              </a:rPr>
              <a:t>)</a:t>
            </a:r>
            <a:endParaRPr lang="zh-TW" altLang="en-US" sz="2400" dirty="0"/>
          </a:p>
        </p:txBody>
      </p:sp>
    </p:spTree>
    <p:extLst>
      <p:ext uri="{BB962C8B-B14F-4D97-AF65-F5344CB8AC3E}">
        <p14:creationId xmlns:p14="http://schemas.microsoft.com/office/powerpoint/2010/main" val="33689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CSS</a:t>
            </a:r>
            <a:r>
              <a:rPr lang="zh-TW" altLang="en-US" sz="4400" dirty="0"/>
              <a:t> 文字風格屬性</a:t>
            </a:r>
          </a:p>
        </p:txBody>
      </p:sp>
      <p:sp>
        <p:nvSpPr>
          <p:cNvPr id="3" name="內容版面配置區 2"/>
          <p:cNvSpPr>
            <a:spLocks noGrp="1"/>
          </p:cNvSpPr>
          <p:nvPr>
            <p:ph idx="1"/>
          </p:nvPr>
        </p:nvSpPr>
        <p:spPr/>
        <p:txBody>
          <a:bodyPr>
            <a:normAutofit/>
          </a:bodyPr>
          <a:lstStyle/>
          <a:p>
            <a:r>
              <a:rPr lang="zh-TW" altLang="en-US" sz="3200" dirty="0"/>
              <a:t>文字字型</a:t>
            </a:r>
            <a:endParaRPr lang="en-US" altLang="zh-TW" sz="3200" dirty="0"/>
          </a:p>
          <a:p>
            <a:pPr lvl="1"/>
            <a:r>
              <a:rPr lang="en-US" altLang="zh-TW" sz="2800" dirty="0"/>
              <a:t>font-family: </a:t>
            </a:r>
            <a:r>
              <a:rPr lang="zh-TW" altLang="en-US" sz="2800" dirty="0"/>
              <a:t>標楷體</a:t>
            </a:r>
            <a:r>
              <a:rPr lang="en-US" altLang="zh-TW" sz="2800" dirty="0"/>
              <a:t>, </a:t>
            </a:r>
            <a:r>
              <a:rPr lang="zh-TW" altLang="en-US" sz="2800" dirty="0"/>
              <a:t>微軟正黑體</a:t>
            </a:r>
            <a:r>
              <a:rPr lang="en-US" altLang="zh-TW" sz="2800" dirty="0"/>
              <a:t>, …</a:t>
            </a:r>
          </a:p>
          <a:p>
            <a:r>
              <a:rPr lang="zh-TW" altLang="en-US" dirty="0"/>
              <a:t>文字大小</a:t>
            </a:r>
            <a:endParaRPr lang="en-US" altLang="zh-TW" dirty="0"/>
          </a:p>
          <a:p>
            <a:pPr lvl="1"/>
            <a:r>
              <a:rPr lang="en-US" altLang="zh-TW" dirty="0"/>
              <a:t>font-size: </a:t>
            </a:r>
            <a:r>
              <a:rPr lang="zh-TW" altLang="en-US" dirty="0"/>
              <a:t>度量單位 </a:t>
            </a:r>
            <a:r>
              <a:rPr lang="en-US" altLang="zh-TW" dirty="0"/>
              <a:t>|</a:t>
            </a:r>
            <a:r>
              <a:rPr lang="zh-TW" altLang="en-US" dirty="0"/>
              <a:t>  絕對大小 </a:t>
            </a:r>
            <a:r>
              <a:rPr lang="en-US" altLang="zh-TW" dirty="0"/>
              <a:t>|</a:t>
            </a:r>
            <a:r>
              <a:rPr lang="zh-TW" altLang="en-US" dirty="0"/>
              <a:t> 相對大小 </a:t>
            </a:r>
            <a:r>
              <a:rPr lang="en-US" altLang="zh-TW" dirty="0"/>
              <a:t>|</a:t>
            </a:r>
            <a:r>
              <a:rPr lang="zh-TW" altLang="en-US" dirty="0"/>
              <a:t> 百分比</a:t>
            </a:r>
            <a:endParaRPr lang="en-US" altLang="zh-TW" dirty="0"/>
          </a:p>
          <a:p>
            <a:r>
              <a:rPr lang="zh-TW" altLang="en-US" sz="3200" dirty="0"/>
              <a:t>文字樣式 </a:t>
            </a:r>
            <a:endParaRPr lang="en-US" altLang="zh-TW" sz="3200" dirty="0"/>
          </a:p>
          <a:p>
            <a:pPr lvl="1"/>
            <a:r>
              <a:rPr lang="en-US" altLang="zh-TW" sz="2800" dirty="0"/>
              <a:t>font-style</a:t>
            </a:r>
            <a:r>
              <a:rPr lang="zh-TW" altLang="en-US" sz="2800" dirty="0"/>
              <a:t>  </a:t>
            </a:r>
            <a:endParaRPr lang="en-US" altLang="zh-TW" sz="2800" dirty="0"/>
          </a:p>
          <a:p>
            <a:r>
              <a:rPr lang="zh-TW" altLang="en-US" sz="3200" dirty="0"/>
              <a:t>文字粗細</a:t>
            </a:r>
            <a:endParaRPr lang="en-US" altLang="zh-TW" sz="3200" dirty="0"/>
          </a:p>
          <a:p>
            <a:pPr lvl="1"/>
            <a:r>
              <a:rPr lang="en-US" altLang="zh-TW" sz="2800" dirty="0"/>
              <a:t>font-weight</a:t>
            </a:r>
          </a:p>
          <a:p>
            <a:endParaRPr lang="en-US" altLang="zh-TW" sz="3200" dirty="0"/>
          </a:p>
        </p:txBody>
      </p:sp>
    </p:spTree>
    <p:extLst>
      <p:ext uri="{BB962C8B-B14F-4D97-AF65-F5344CB8AC3E}">
        <p14:creationId xmlns:p14="http://schemas.microsoft.com/office/powerpoint/2010/main" val="41688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CSS</a:t>
            </a:r>
            <a:r>
              <a:rPr lang="zh-TW" altLang="en-US" sz="4400" dirty="0"/>
              <a:t> 文字格式屬性</a:t>
            </a:r>
          </a:p>
        </p:txBody>
      </p:sp>
      <p:sp>
        <p:nvSpPr>
          <p:cNvPr id="3" name="內容版面配置區 2"/>
          <p:cNvSpPr>
            <a:spLocks noGrp="1"/>
          </p:cNvSpPr>
          <p:nvPr>
            <p:ph idx="1"/>
          </p:nvPr>
        </p:nvSpPr>
        <p:spPr/>
        <p:txBody>
          <a:bodyPr>
            <a:normAutofit/>
          </a:bodyPr>
          <a:lstStyle/>
          <a:p>
            <a:r>
              <a:rPr lang="zh-TW" altLang="en-US" sz="3200" dirty="0"/>
              <a:t>首行縮排 </a:t>
            </a:r>
            <a:endParaRPr lang="en-US" altLang="zh-TW" sz="3200" dirty="0"/>
          </a:p>
          <a:p>
            <a:pPr lvl="1"/>
            <a:r>
              <a:rPr lang="en-US" altLang="zh-TW" sz="2800" dirty="0"/>
              <a:t>text-indent: </a:t>
            </a:r>
            <a:r>
              <a:rPr lang="zh-TW" altLang="en-US" sz="2800" dirty="0"/>
              <a:t>度量單位 </a:t>
            </a:r>
            <a:r>
              <a:rPr lang="en-US" altLang="zh-TW" sz="2800" dirty="0"/>
              <a:t>|</a:t>
            </a:r>
            <a:r>
              <a:rPr lang="zh-TW" altLang="en-US" sz="2800" dirty="0"/>
              <a:t> 百分比</a:t>
            </a:r>
            <a:endParaRPr lang="en-US" altLang="zh-TW" sz="2800" dirty="0"/>
          </a:p>
          <a:p>
            <a:pPr lvl="2"/>
            <a:r>
              <a:rPr lang="zh-TW" altLang="en-US" sz="3200" dirty="0" smtClean="0"/>
              <a:t>文字</a:t>
            </a:r>
            <a:r>
              <a:rPr lang="zh-TW" altLang="en-US" sz="3200" dirty="0"/>
              <a:t>對齊</a:t>
            </a:r>
            <a:endParaRPr lang="en-US" altLang="zh-TW" sz="3200" dirty="0"/>
          </a:p>
          <a:p>
            <a:pPr lvl="1"/>
            <a:r>
              <a:rPr lang="en-US" altLang="zh-TW" sz="2800" dirty="0"/>
              <a:t>text-align: </a:t>
            </a:r>
            <a:r>
              <a:rPr lang="zh-TW" altLang="en-US" sz="2800" dirty="0"/>
              <a:t>對齊方式</a:t>
            </a:r>
            <a:endParaRPr lang="en-US" altLang="zh-TW" sz="2800" dirty="0"/>
          </a:p>
          <a:p>
            <a:pPr lvl="2"/>
            <a:r>
              <a:rPr lang="en-US" altLang="zh-TW" sz="2400" dirty="0"/>
              <a:t>left, right, </a:t>
            </a:r>
            <a:r>
              <a:rPr lang="en-US" altLang="zh-TW" sz="2400" dirty="0" smtClean="0"/>
              <a:t>center, start</a:t>
            </a:r>
            <a:r>
              <a:rPr lang="en-US" altLang="zh-TW" sz="2400" dirty="0"/>
              <a:t>, </a:t>
            </a:r>
            <a:r>
              <a:rPr lang="en-US" altLang="zh-TW" sz="2400" dirty="0" smtClean="0"/>
              <a:t>end, justify</a:t>
            </a:r>
            <a:endParaRPr lang="en-US" altLang="zh-TW" sz="2400" dirty="0"/>
          </a:p>
        </p:txBody>
      </p:sp>
    </p:spTree>
    <p:extLst>
      <p:ext uri="{BB962C8B-B14F-4D97-AF65-F5344CB8AC3E}">
        <p14:creationId xmlns:p14="http://schemas.microsoft.com/office/powerpoint/2010/main" val="290817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CSS Box Model</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91858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CSS</a:t>
            </a:r>
            <a:r>
              <a:rPr lang="zh-TW" altLang="en-US" sz="4400" dirty="0"/>
              <a:t> </a:t>
            </a:r>
            <a:r>
              <a:rPr lang="en-US" altLang="zh-TW" sz="4400" dirty="0"/>
              <a:t>BOX Model</a:t>
            </a:r>
            <a:endParaRPr lang="zh-TW" altLang="en-US" sz="4400" dirty="0"/>
          </a:p>
        </p:txBody>
      </p:sp>
      <p:sp>
        <p:nvSpPr>
          <p:cNvPr id="3" name="內容版面配置區 2"/>
          <p:cNvSpPr>
            <a:spLocks noGrp="1"/>
          </p:cNvSpPr>
          <p:nvPr>
            <p:ph idx="1"/>
          </p:nvPr>
        </p:nvSpPr>
        <p:spPr/>
        <p:txBody>
          <a:bodyPr/>
          <a:lstStyle/>
          <a:p>
            <a:r>
              <a:rPr lang="en-US" altLang="zh-TW" dirty="0"/>
              <a:t>Box model </a:t>
            </a:r>
            <a:r>
              <a:rPr lang="zh-TW" altLang="en-US" dirty="0"/>
              <a:t>是將每個</a:t>
            </a:r>
            <a:r>
              <a:rPr lang="en-US" altLang="zh-TW" dirty="0"/>
              <a:t>html</a:t>
            </a:r>
            <a:r>
              <a:rPr lang="zh-TW" altLang="en-US" dirty="0"/>
              <a:t>元素看成一個方形的盒子</a:t>
            </a:r>
            <a:endParaRPr lang="en-US" altLang="zh-TW" dirty="0"/>
          </a:p>
          <a:p>
            <a:r>
              <a:rPr lang="en-US" altLang="zh-TW" dirty="0"/>
              <a:t>Box</a:t>
            </a:r>
            <a:r>
              <a:rPr lang="zh-TW" altLang="en-US" dirty="0"/>
              <a:t> </a:t>
            </a:r>
            <a:r>
              <a:rPr lang="en-US" altLang="zh-TW" dirty="0"/>
              <a:t>structure</a:t>
            </a:r>
          </a:p>
          <a:p>
            <a:pPr lvl="1"/>
            <a:r>
              <a:rPr lang="en-US" altLang="zh-TW" dirty="0"/>
              <a:t>Content: </a:t>
            </a:r>
            <a:r>
              <a:rPr lang="zh-TW" altLang="en-US" dirty="0"/>
              <a:t>資料內容本身</a:t>
            </a:r>
            <a:endParaRPr lang="en-US" altLang="zh-TW" dirty="0"/>
          </a:p>
          <a:p>
            <a:pPr lvl="1"/>
            <a:r>
              <a:rPr lang="en-US" altLang="zh-TW" dirty="0"/>
              <a:t>Padding:</a:t>
            </a:r>
            <a:r>
              <a:rPr lang="zh-TW" altLang="en-US" dirty="0"/>
              <a:t> 留白，環繞在內容四周的部分</a:t>
            </a:r>
            <a:endParaRPr lang="en-US" altLang="zh-TW" dirty="0"/>
          </a:p>
          <a:p>
            <a:pPr lvl="1"/>
            <a:r>
              <a:rPr lang="en-US" altLang="zh-TW" dirty="0"/>
              <a:t>Border:</a:t>
            </a:r>
            <a:r>
              <a:rPr lang="zh-TW" altLang="en-US" dirty="0"/>
              <a:t> 框線，加在留白區域外圍的線條</a:t>
            </a:r>
            <a:endParaRPr lang="en-US" altLang="zh-TW" dirty="0"/>
          </a:p>
          <a:p>
            <a:pPr lvl="1"/>
            <a:r>
              <a:rPr lang="en-US" altLang="zh-TW" dirty="0"/>
              <a:t>Margin: </a:t>
            </a:r>
            <a:r>
              <a:rPr lang="zh-TW" altLang="en-US" dirty="0"/>
              <a:t>邊界，控制</a:t>
            </a:r>
            <a:r>
              <a:rPr lang="en-US" altLang="zh-TW" dirty="0"/>
              <a:t>html</a:t>
            </a:r>
            <a:r>
              <a:rPr lang="zh-TW" altLang="en-US" dirty="0"/>
              <a:t>元素彼此之間的距離</a:t>
            </a:r>
            <a:endParaRPr lang="en-US" altLang="zh-TW" dirty="0"/>
          </a:p>
          <a:p>
            <a:pPr lvl="1"/>
            <a:endParaRPr lang="en-US" altLang="zh-TW" dirty="0"/>
          </a:p>
          <a:p>
            <a:endParaRPr lang="zh-TW" altLang="en-US" dirty="0"/>
          </a:p>
        </p:txBody>
      </p:sp>
      <p:pic>
        <p:nvPicPr>
          <p:cNvPr id="5" name="圖片 4">
            <a:extLst>
              <a:ext uri="{FF2B5EF4-FFF2-40B4-BE49-F238E27FC236}">
                <a16:creationId xmlns:a16="http://schemas.microsoft.com/office/drawing/2014/main" id="{1A3D64FB-DCDA-CE38-B635-B41D5E404AB4}"/>
              </a:ext>
            </a:extLst>
          </p:cNvPr>
          <p:cNvPicPr>
            <a:picLocks noChangeAspect="1"/>
          </p:cNvPicPr>
          <p:nvPr/>
        </p:nvPicPr>
        <p:blipFill>
          <a:blip r:embed="rId2"/>
          <a:stretch>
            <a:fillRect/>
          </a:stretch>
        </p:blipFill>
        <p:spPr>
          <a:xfrm>
            <a:off x="2584603" y="4320246"/>
            <a:ext cx="2550815" cy="2146724"/>
          </a:xfrm>
          <a:prstGeom prst="rect">
            <a:avLst/>
          </a:prstGeom>
        </p:spPr>
      </p:pic>
    </p:spTree>
    <p:extLst>
      <p:ext uri="{BB962C8B-B14F-4D97-AF65-F5344CB8AC3E}">
        <p14:creationId xmlns:p14="http://schemas.microsoft.com/office/powerpoint/2010/main" val="386343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49D7BB-C5B0-FB37-CB83-8D811FBA5F90}"/>
              </a:ext>
            </a:extLst>
          </p:cNvPr>
          <p:cNvSpPr>
            <a:spLocks noGrp="1"/>
          </p:cNvSpPr>
          <p:nvPr>
            <p:ph type="title"/>
          </p:nvPr>
        </p:nvSpPr>
        <p:spPr/>
        <p:txBody>
          <a:bodyPr>
            <a:normAutofit/>
          </a:bodyPr>
          <a:lstStyle/>
          <a:p>
            <a:r>
              <a:rPr lang="en-US" altLang="zh-TW" sz="4400" dirty="0"/>
              <a:t>Margin</a:t>
            </a:r>
            <a:r>
              <a:rPr lang="zh-TW" altLang="en-US" sz="4400" dirty="0"/>
              <a:t>邊界屬性</a:t>
            </a:r>
          </a:p>
        </p:txBody>
      </p:sp>
      <p:sp>
        <p:nvSpPr>
          <p:cNvPr id="3" name="內容版面配置區 2">
            <a:extLst>
              <a:ext uri="{FF2B5EF4-FFF2-40B4-BE49-F238E27FC236}">
                <a16:creationId xmlns:a16="http://schemas.microsoft.com/office/drawing/2014/main" id="{37349FA9-F644-BBAC-35D9-0BD1EE953D27}"/>
              </a:ext>
            </a:extLst>
          </p:cNvPr>
          <p:cNvSpPr>
            <a:spLocks noGrp="1"/>
          </p:cNvSpPr>
          <p:nvPr>
            <p:ph idx="1"/>
          </p:nvPr>
        </p:nvSpPr>
        <p:spPr/>
        <p:txBody>
          <a:bodyPr/>
          <a:lstStyle/>
          <a:p>
            <a:r>
              <a:rPr lang="en-US" altLang="zh-TW" dirty="0"/>
              <a:t>margin:</a:t>
            </a:r>
            <a:r>
              <a:rPr lang="zh-TW" altLang="en-US" dirty="0"/>
              <a:t> 以下屬性值預設都為</a:t>
            </a:r>
            <a:r>
              <a:rPr lang="en-US" altLang="zh-TW" dirty="0"/>
              <a:t>0</a:t>
            </a:r>
          </a:p>
          <a:p>
            <a:pPr lvl="1"/>
            <a:r>
              <a:rPr lang="en-US" altLang="zh-TW" dirty="0"/>
              <a:t>margin-top </a:t>
            </a:r>
            <a:r>
              <a:rPr lang="zh-TW" altLang="en-US" dirty="0"/>
              <a:t>長度 </a:t>
            </a:r>
            <a:r>
              <a:rPr lang="en-US" altLang="zh-TW" dirty="0"/>
              <a:t>|</a:t>
            </a:r>
            <a:r>
              <a:rPr lang="zh-TW" altLang="en-US" dirty="0"/>
              <a:t> 百分比 </a:t>
            </a:r>
            <a:r>
              <a:rPr lang="en-US" altLang="zh-TW" dirty="0"/>
              <a:t>| auto </a:t>
            </a:r>
            <a:r>
              <a:rPr lang="en-US" altLang="zh-TW" dirty="0">
                <a:sym typeface="Wingdings" panose="05000000000000000000" pitchFamily="2" charset="2"/>
              </a:rPr>
              <a:t> p{margin-top: 10px}</a:t>
            </a:r>
            <a:endParaRPr lang="en-US" altLang="zh-TW" dirty="0"/>
          </a:p>
          <a:p>
            <a:pPr lvl="1"/>
            <a:r>
              <a:rPr lang="en-US" altLang="zh-TW" dirty="0"/>
              <a:t>margin-bottom </a:t>
            </a:r>
          </a:p>
          <a:p>
            <a:pPr lvl="1"/>
            <a:r>
              <a:rPr lang="en-US" altLang="zh-TW" dirty="0"/>
              <a:t>margin-left</a:t>
            </a:r>
          </a:p>
          <a:p>
            <a:pPr lvl="1"/>
            <a:r>
              <a:rPr lang="en-US" altLang="zh-TW" dirty="0"/>
              <a:t>margin-right</a:t>
            </a:r>
          </a:p>
          <a:p>
            <a:r>
              <a:rPr lang="en-US" altLang="zh-TW" dirty="0"/>
              <a:t>margin: value1 value2 value3 value4</a:t>
            </a:r>
          </a:p>
          <a:p>
            <a:pPr lvl="1"/>
            <a:r>
              <a:rPr lang="zh-TW" altLang="en-US" dirty="0"/>
              <a:t>只有一個值</a:t>
            </a:r>
            <a:r>
              <a:rPr lang="en-US" altLang="zh-TW" dirty="0"/>
              <a:t>:</a:t>
            </a:r>
            <a:r>
              <a:rPr lang="zh-TW" altLang="en-US" dirty="0"/>
              <a:t> 套用到全部邊界</a:t>
            </a:r>
            <a:endParaRPr lang="en-US" altLang="zh-TW" dirty="0"/>
          </a:p>
          <a:p>
            <a:pPr lvl="1"/>
            <a:r>
              <a:rPr lang="zh-TW" altLang="en-US" dirty="0"/>
              <a:t>兩個值</a:t>
            </a:r>
            <a:r>
              <a:rPr lang="en-US" altLang="zh-TW" dirty="0"/>
              <a:t>:</a:t>
            </a:r>
            <a:r>
              <a:rPr lang="zh-TW" altLang="en-US" dirty="0"/>
              <a:t> 第一個值套用到上下邊界，第二個值套用到左右邊界</a:t>
            </a:r>
            <a:endParaRPr lang="en-US" altLang="zh-TW" dirty="0"/>
          </a:p>
          <a:p>
            <a:pPr lvl="1"/>
            <a:r>
              <a:rPr lang="zh-TW" altLang="en-US" dirty="0"/>
              <a:t>三個值</a:t>
            </a:r>
            <a:r>
              <a:rPr lang="en-US" altLang="zh-TW" dirty="0"/>
              <a:t>:</a:t>
            </a:r>
            <a:r>
              <a:rPr lang="zh-TW" altLang="en-US" dirty="0"/>
              <a:t> 上邊界 左右邊界 下邊界</a:t>
            </a:r>
            <a:endParaRPr lang="en-US" altLang="zh-TW" dirty="0"/>
          </a:p>
          <a:p>
            <a:pPr lvl="1"/>
            <a:r>
              <a:rPr lang="zh-TW" altLang="en-US" dirty="0"/>
              <a:t>四個值</a:t>
            </a:r>
            <a:r>
              <a:rPr lang="en-US" altLang="zh-TW" dirty="0"/>
              <a:t>:</a:t>
            </a:r>
            <a:r>
              <a:rPr lang="zh-TW" altLang="en-US" dirty="0"/>
              <a:t> 上邊界 右邊界 下邊界 左邊界</a:t>
            </a:r>
            <a:endParaRPr lang="en-US" altLang="zh-TW" dirty="0"/>
          </a:p>
        </p:txBody>
      </p:sp>
    </p:spTree>
    <p:extLst>
      <p:ext uri="{BB962C8B-B14F-4D97-AF65-F5344CB8AC3E}">
        <p14:creationId xmlns:p14="http://schemas.microsoft.com/office/powerpoint/2010/main" val="277635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E7746-7F63-F7C8-BEA8-D8CBAD060C01}"/>
              </a:ext>
            </a:extLst>
          </p:cNvPr>
          <p:cNvSpPr>
            <a:spLocks noGrp="1"/>
          </p:cNvSpPr>
          <p:nvPr>
            <p:ph type="title"/>
          </p:nvPr>
        </p:nvSpPr>
        <p:spPr/>
        <p:txBody>
          <a:bodyPr>
            <a:normAutofit/>
          </a:bodyPr>
          <a:lstStyle/>
          <a:p>
            <a:r>
              <a:rPr lang="en-US" altLang="zh-TW" sz="4400" dirty="0"/>
              <a:t>Padding</a:t>
            </a:r>
            <a:r>
              <a:rPr lang="zh-TW" altLang="en-US" sz="4400" dirty="0"/>
              <a:t>留白屬性</a:t>
            </a:r>
          </a:p>
        </p:txBody>
      </p:sp>
      <p:sp>
        <p:nvSpPr>
          <p:cNvPr id="3" name="內容版面配置區 2">
            <a:extLst>
              <a:ext uri="{FF2B5EF4-FFF2-40B4-BE49-F238E27FC236}">
                <a16:creationId xmlns:a16="http://schemas.microsoft.com/office/drawing/2014/main" id="{896AC1BD-34E7-D1DB-CBB2-762A8E3332FF}"/>
              </a:ext>
            </a:extLst>
          </p:cNvPr>
          <p:cNvSpPr>
            <a:spLocks noGrp="1"/>
          </p:cNvSpPr>
          <p:nvPr>
            <p:ph idx="1"/>
          </p:nvPr>
        </p:nvSpPr>
        <p:spPr/>
        <p:txBody>
          <a:bodyPr/>
          <a:lstStyle/>
          <a:p>
            <a:r>
              <a:rPr lang="en-US" altLang="zh-TW" dirty="0"/>
              <a:t>Padding:</a:t>
            </a:r>
            <a:r>
              <a:rPr lang="zh-TW" altLang="en-US" dirty="0"/>
              <a:t>以下屬性值預設都為</a:t>
            </a:r>
            <a:r>
              <a:rPr lang="en-US" altLang="zh-TW" dirty="0"/>
              <a:t>0</a:t>
            </a:r>
          </a:p>
          <a:p>
            <a:pPr lvl="1"/>
            <a:r>
              <a:rPr lang="en-US" altLang="zh-TW" dirty="0"/>
              <a:t>padding-top: </a:t>
            </a:r>
            <a:r>
              <a:rPr lang="zh-TW" altLang="en-US" dirty="0"/>
              <a:t>長度 </a:t>
            </a:r>
            <a:r>
              <a:rPr lang="en-US" altLang="zh-TW" dirty="0"/>
              <a:t>|</a:t>
            </a:r>
            <a:r>
              <a:rPr lang="zh-TW" altLang="en-US" dirty="0"/>
              <a:t> 百分比 </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a:sym typeface="Wingdings" panose="05000000000000000000" pitchFamily="2" charset="2"/>
              </a:rPr>
              <a:t>p {padding-top: 10%;}</a:t>
            </a:r>
            <a:endParaRPr lang="en-US" altLang="zh-TW" dirty="0"/>
          </a:p>
          <a:p>
            <a:pPr lvl="1"/>
            <a:r>
              <a:rPr lang="en-US" altLang="zh-TW" dirty="0"/>
              <a:t>padding-bottom</a:t>
            </a:r>
          </a:p>
          <a:p>
            <a:pPr lvl="1"/>
            <a:r>
              <a:rPr lang="en-US" altLang="zh-TW" dirty="0"/>
              <a:t>padding-left</a:t>
            </a:r>
          </a:p>
          <a:p>
            <a:pPr lvl="1"/>
            <a:r>
              <a:rPr lang="en-US" altLang="zh-TW" dirty="0"/>
              <a:t>padding-right </a:t>
            </a:r>
          </a:p>
          <a:p>
            <a:r>
              <a:rPr lang="en-US" altLang="zh-TW" dirty="0"/>
              <a:t>padding: value1 value2 value3 value4</a:t>
            </a:r>
          </a:p>
          <a:p>
            <a:pPr lvl="1"/>
            <a:r>
              <a:rPr lang="zh-TW" altLang="en-US" dirty="0"/>
              <a:t>只有一個值</a:t>
            </a:r>
            <a:r>
              <a:rPr lang="en-US" altLang="zh-TW" dirty="0"/>
              <a:t>:</a:t>
            </a:r>
            <a:r>
              <a:rPr lang="zh-TW" altLang="en-US" dirty="0"/>
              <a:t> 套用到全部留白</a:t>
            </a:r>
            <a:endParaRPr lang="en-US" altLang="zh-TW" dirty="0"/>
          </a:p>
          <a:p>
            <a:pPr lvl="1"/>
            <a:r>
              <a:rPr lang="zh-TW" altLang="en-US" dirty="0"/>
              <a:t>兩個值</a:t>
            </a:r>
            <a:r>
              <a:rPr lang="en-US" altLang="zh-TW" dirty="0"/>
              <a:t>:</a:t>
            </a:r>
            <a:r>
              <a:rPr lang="zh-TW" altLang="en-US" dirty="0"/>
              <a:t> 第一個值套用到上下留白，第二個值套用到左右留白</a:t>
            </a:r>
            <a:endParaRPr lang="en-US" altLang="zh-TW" dirty="0"/>
          </a:p>
          <a:p>
            <a:pPr lvl="1"/>
            <a:r>
              <a:rPr lang="zh-TW" altLang="en-US" dirty="0"/>
              <a:t>三個值</a:t>
            </a:r>
            <a:r>
              <a:rPr lang="en-US" altLang="zh-TW" dirty="0"/>
              <a:t>:</a:t>
            </a:r>
            <a:r>
              <a:rPr lang="zh-TW" altLang="en-US" dirty="0"/>
              <a:t> 上留白 左右留白 下留白</a:t>
            </a:r>
            <a:endParaRPr lang="en-US" altLang="zh-TW" dirty="0"/>
          </a:p>
          <a:p>
            <a:pPr lvl="1"/>
            <a:r>
              <a:rPr lang="zh-TW" altLang="en-US" dirty="0"/>
              <a:t>四個值</a:t>
            </a:r>
            <a:r>
              <a:rPr lang="en-US" altLang="zh-TW" dirty="0"/>
              <a:t>:</a:t>
            </a:r>
            <a:r>
              <a:rPr lang="zh-TW" altLang="en-US" dirty="0"/>
              <a:t> 上留白 右留白 下留白 左留白</a:t>
            </a:r>
            <a:endParaRPr lang="en-US" altLang="zh-TW" dirty="0"/>
          </a:p>
          <a:p>
            <a:endParaRPr lang="zh-TW" altLang="en-US" dirty="0"/>
          </a:p>
        </p:txBody>
      </p:sp>
    </p:spTree>
    <p:extLst>
      <p:ext uri="{BB962C8B-B14F-4D97-AF65-F5344CB8AC3E}">
        <p14:creationId xmlns:p14="http://schemas.microsoft.com/office/powerpoint/2010/main" val="167297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solidFill>
                  <a:srgbClr val="C00000"/>
                </a:solidFill>
              </a:rPr>
              <a:t>全域屬性 </a:t>
            </a:r>
            <a:r>
              <a:rPr lang="en-US" altLang="zh-TW" sz="4400" dirty="0">
                <a:solidFill>
                  <a:srgbClr val="C00000"/>
                </a:solidFill>
              </a:rPr>
              <a:t>(global attributes)</a:t>
            </a:r>
            <a:endParaRPr lang="zh-TW" altLang="en-US" sz="4400" dirty="0">
              <a:solidFill>
                <a:srgbClr val="C00000"/>
              </a:solidFill>
            </a:endParaRPr>
          </a:p>
        </p:txBody>
      </p:sp>
      <p:sp>
        <p:nvSpPr>
          <p:cNvPr id="3" name="內容版面配置區 2"/>
          <p:cNvSpPr>
            <a:spLocks noGrp="1"/>
          </p:cNvSpPr>
          <p:nvPr>
            <p:ph idx="1"/>
          </p:nvPr>
        </p:nvSpPr>
        <p:spPr/>
        <p:txBody>
          <a:bodyPr/>
          <a:lstStyle/>
          <a:p>
            <a:r>
              <a:rPr lang="en-US" altLang="zh-TW" b="1" dirty="0"/>
              <a:t>style </a:t>
            </a:r>
            <a:r>
              <a:rPr lang="zh-TW" altLang="en-US" b="1" dirty="0"/>
              <a:t>樣式</a:t>
            </a:r>
            <a:r>
              <a:rPr lang="en-US" altLang="zh-TW" b="1" dirty="0"/>
              <a:t>: </a:t>
            </a:r>
            <a:r>
              <a:rPr lang="zh-TW" altLang="en-US" dirty="0"/>
              <a:t>用來直接設定該 </a:t>
            </a:r>
            <a:r>
              <a:rPr lang="en-US" altLang="zh-TW" dirty="0"/>
              <a:t>HTML </a:t>
            </a:r>
            <a:r>
              <a:rPr lang="zh-TW" altLang="en-US" dirty="0"/>
              <a:t>元素的 </a:t>
            </a:r>
            <a:r>
              <a:rPr lang="en-US" altLang="zh-TW" dirty="0"/>
              <a:t>CSS </a:t>
            </a:r>
            <a:r>
              <a:rPr lang="zh-TW" altLang="en-US" dirty="0"/>
              <a:t>樣式 </a:t>
            </a:r>
            <a:r>
              <a:rPr lang="en-US" altLang="zh-TW" dirty="0"/>
              <a:t>(inline style)</a:t>
            </a:r>
            <a:r>
              <a:rPr lang="zh-TW" altLang="en-US" dirty="0"/>
              <a:t>，而用 </a:t>
            </a:r>
            <a:r>
              <a:rPr lang="en-US" altLang="zh-TW" dirty="0"/>
              <a:t>style </a:t>
            </a:r>
            <a:r>
              <a:rPr lang="zh-TW" altLang="en-US" dirty="0"/>
              <a:t>屬性設定的 </a:t>
            </a:r>
            <a:r>
              <a:rPr lang="en-US" altLang="zh-TW" dirty="0"/>
              <a:t>CSS </a:t>
            </a:r>
            <a:r>
              <a:rPr lang="zh-TW" altLang="en-US" dirty="0"/>
              <a:t>優先權是最高的，會蓋過寫在 </a:t>
            </a:r>
            <a:r>
              <a:rPr lang="en-US" altLang="zh-TW" dirty="0"/>
              <a:t>&lt;style&gt; </a:t>
            </a:r>
            <a:r>
              <a:rPr lang="zh-TW" altLang="en-US" dirty="0"/>
              <a:t>或外部樣式表中的樣式</a:t>
            </a:r>
            <a:r>
              <a:rPr lang="zh-TW" altLang="en-US" dirty="0" smtClean="0"/>
              <a:t>。</a:t>
            </a:r>
            <a:endParaRPr lang="en-US" altLang="zh-TW" dirty="0" smtClean="0"/>
          </a:p>
          <a:p>
            <a:r>
              <a:rPr lang="en-US" altLang="zh-TW" b="1" dirty="0"/>
              <a:t>data-*</a:t>
            </a:r>
            <a:r>
              <a:rPr lang="zh-TW" altLang="en-US" dirty="0"/>
              <a:t>是用來存放自定義的資料 </a:t>
            </a:r>
            <a:r>
              <a:rPr lang="en-US" altLang="zh-TW" dirty="0"/>
              <a:t>(custom data attributes)</a:t>
            </a:r>
            <a:r>
              <a:rPr lang="zh-TW" altLang="en-US" dirty="0"/>
              <a:t>，通常是用來和 </a:t>
            </a:r>
            <a:r>
              <a:rPr lang="en-US" altLang="zh-TW" dirty="0"/>
              <a:t>JavaScript </a:t>
            </a:r>
            <a:r>
              <a:rPr lang="zh-TW" altLang="en-US" dirty="0"/>
              <a:t>存取互動</a:t>
            </a:r>
            <a:r>
              <a:rPr lang="zh-TW" altLang="en-US" dirty="0" smtClean="0"/>
              <a:t>。</a:t>
            </a:r>
            <a:endParaRPr lang="en-US" altLang="zh-TW" dirty="0" smtClean="0"/>
          </a:p>
          <a:p>
            <a:r>
              <a:rPr lang="en-US" altLang="zh-TW" b="1" dirty="0" err="1"/>
              <a:t>dir</a:t>
            </a:r>
            <a:r>
              <a:rPr lang="en-US" altLang="zh-TW" b="1" dirty="0"/>
              <a:t> </a:t>
            </a:r>
            <a:r>
              <a:rPr lang="zh-TW" altLang="en-US" b="1" dirty="0"/>
              <a:t>文字方向</a:t>
            </a:r>
            <a:r>
              <a:rPr lang="en-US" altLang="zh-TW" dirty="0"/>
              <a:t>:</a:t>
            </a:r>
            <a:r>
              <a:rPr lang="zh-TW" altLang="en-US" dirty="0"/>
              <a:t> 用來設定語言文字的方向</a:t>
            </a:r>
            <a:r>
              <a:rPr lang="zh-TW" altLang="en-US" dirty="0" smtClean="0"/>
              <a:t>順序</a:t>
            </a:r>
            <a:endParaRPr lang="en-US" altLang="zh-TW" dirty="0" smtClean="0"/>
          </a:p>
          <a:p>
            <a:r>
              <a:rPr lang="en-US" altLang="zh-TW" b="1" dirty="0" err="1"/>
              <a:t>lang</a:t>
            </a:r>
            <a:r>
              <a:rPr lang="en-US" altLang="zh-TW" b="1" dirty="0"/>
              <a:t>: </a:t>
            </a:r>
            <a:r>
              <a:rPr lang="zh-TW" altLang="en-US" dirty="0"/>
              <a:t>用來提供網頁內容的語言資訊，聲明一個 </a:t>
            </a:r>
            <a:r>
              <a:rPr lang="en-US" altLang="zh-TW" dirty="0"/>
              <a:t>HTML </a:t>
            </a:r>
            <a:r>
              <a:rPr lang="zh-TW" altLang="en-US" dirty="0"/>
              <a:t>元素的內容是用什麼語言 </a:t>
            </a:r>
            <a:r>
              <a:rPr lang="en-US" altLang="zh-TW" dirty="0"/>
              <a:t>(language</a:t>
            </a:r>
            <a:r>
              <a:rPr lang="en-US" altLang="zh-TW" dirty="0" smtClean="0"/>
              <a:t>)</a:t>
            </a:r>
            <a:r>
              <a:rPr lang="zh-TW" altLang="en-US" dirty="0"/>
              <a:t> 。</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220035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C8407D-944C-0EF3-810A-2EE25FB6CFA6}"/>
              </a:ext>
            </a:extLst>
          </p:cNvPr>
          <p:cNvSpPr>
            <a:spLocks noGrp="1"/>
          </p:cNvSpPr>
          <p:nvPr>
            <p:ph type="title"/>
          </p:nvPr>
        </p:nvSpPr>
        <p:spPr/>
        <p:txBody>
          <a:bodyPr>
            <a:normAutofit/>
          </a:bodyPr>
          <a:lstStyle/>
          <a:p>
            <a:r>
              <a:rPr lang="en-US" altLang="zh-TW" sz="4400" dirty="0"/>
              <a:t>Border</a:t>
            </a:r>
            <a:r>
              <a:rPr lang="zh-TW" altLang="en-US" sz="4400" dirty="0"/>
              <a:t>框線屬性</a:t>
            </a:r>
          </a:p>
        </p:txBody>
      </p:sp>
      <p:sp>
        <p:nvSpPr>
          <p:cNvPr id="3" name="內容版面配置區 2">
            <a:extLst>
              <a:ext uri="{FF2B5EF4-FFF2-40B4-BE49-F238E27FC236}">
                <a16:creationId xmlns:a16="http://schemas.microsoft.com/office/drawing/2014/main" id="{F39D5339-8C09-F16C-C143-D53293FB32C0}"/>
              </a:ext>
            </a:extLst>
          </p:cNvPr>
          <p:cNvSpPr>
            <a:spLocks noGrp="1"/>
          </p:cNvSpPr>
          <p:nvPr>
            <p:ph idx="1"/>
          </p:nvPr>
        </p:nvSpPr>
        <p:spPr/>
        <p:txBody>
          <a:bodyPr/>
          <a:lstStyle/>
          <a:p>
            <a:r>
              <a:rPr lang="en-US" altLang="zh-TW" dirty="0"/>
              <a:t>border-width</a:t>
            </a:r>
            <a:r>
              <a:rPr lang="zh-TW" altLang="en-US" dirty="0"/>
              <a:t>框線寬度</a:t>
            </a:r>
            <a:endParaRPr lang="en-US" altLang="zh-TW" dirty="0"/>
          </a:p>
          <a:p>
            <a:pPr lvl="1"/>
            <a:r>
              <a:rPr lang="en-US" altLang="zh-TW" dirty="0"/>
              <a:t>border-top-width: thin | medium | thick |</a:t>
            </a:r>
            <a:r>
              <a:rPr lang="zh-TW" altLang="en-US" dirty="0"/>
              <a:t> 長度</a:t>
            </a:r>
            <a:endParaRPr lang="en-US" altLang="zh-TW" dirty="0"/>
          </a:p>
          <a:p>
            <a:pPr lvl="1"/>
            <a:r>
              <a:rPr lang="en-US" altLang="zh-TW" dirty="0"/>
              <a:t>border-bottom-width</a:t>
            </a:r>
          </a:p>
          <a:p>
            <a:pPr lvl="1"/>
            <a:r>
              <a:rPr lang="en-US" altLang="zh-TW" dirty="0"/>
              <a:t>border-left-width</a:t>
            </a:r>
          </a:p>
          <a:p>
            <a:pPr lvl="1"/>
            <a:r>
              <a:rPr lang="en-US" altLang="zh-TW" dirty="0"/>
              <a:t>border-right-width</a:t>
            </a:r>
          </a:p>
          <a:p>
            <a:r>
              <a:rPr lang="en-US" altLang="zh-TW" dirty="0"/>
              <a:t>border-width : value1 value2 value3 value4</a:t>
            </a:r>
          </a:p>
          <a:p>
            <a:pPr lvl="1"/>
            <a:r>
              <a:rPr lang="zh-TW" altLang="en-US" dirty="0"/>
              <a:t>套用規則同邊界和留白</a:t>
            </a:r>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19402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DA18C1-F619-C0D2-8B0D-1BA4E392C794}"/>
              </a:ext>
            </a:extLst>
          </p:cNvPr>
          <p:cNvSpPr>
            <a:spLocks noGrp="1"/>
          </p:cNvSpPr>
          <p:nvPr>
            <p:ph type="title"/>
          </p:nvPr>
        </p:nvSpPr>
        <p:spPr/>
        <p:txBody>
          <a:bodyPr>
            <a:normAutofit/>
          </a:bodyPr>
          <a:lstStyle/>
          <a:p>
            <a:r>
              <a:rPr lang="en-US" altLang="zh-TW" sz="4400" dirty="0"/>
              <a:t>Box</a:t>
            </a:r>
            <a:r>
              <a:rPr lang="zh-TW" altLang="en-US" sz="4400" dirty="0"/>
              <a:t>的大小套用類型</a:t>
            </a:r>
          </a:p>
        </p:txBody>
      </p:sp>
      <p:sp>
        <p:nvSpPr>
          <p:cNvPr id="3" name="內容版面配置區 2">
            <a:extLst>
              <a:ext uri="{FF2B5EF4-FFF2-40B4-BE49-F238E27FC236}">
                <a16:creationId xmlns:a16="http://schemas.microsoft.com/office/drawing/2014/main" id="{A21FE70B-43D6-FE9A-2C5C-1F030019ECAE}"/>
              </a:ext>
            </a:extLst>
          </p:cNvPr>
          <p:cNvSpPr>
            <a:spLocks noGrp="1"/>
          </p:cNvSpPr>
          <p:nvPr>
            <p:ph idx="1"/>
          </p:nvPr>
        </p:nvSpPr>
        <p:spPr/>
        <p:txBody>
          <a:bodyPr/>
          <a:lstStyle/>
          <a:p>
            <a:r>
              <a:rPr lang="en-US" altLang="zh-TW" dirty="0"/>
              <a:t>box-sizing: content-box | border-box</a:t>
            </a:r>
          </a:p>
          <a:p>
            <a:r>
              <a:rPr lang="en-US" altLang="zh-TW" dirty="0"/>
              <a:t>box-sizing: content-box</a:t>
            </a:r>
          </a:p>
          <a:p>
            <a:pPr lvl="1"/>
            <a:r>
              <a:rPr lang="en-US" altLang="zh-TW" dirty="0"/>
              <a:t> </a:t>
            </a:r>
            <a:r>
              <a:rPr lang="zh-TW" altLang="en-US" dirty="0"/>
              <a:t>這個是預設屬性，就是我們一般作用得模式</a:t>
            </a:r>
            <a:endParaRPr lang="en-US" altLang="zh-TW" dirty="0"/>
          </a:p>
          <a:p>
            <a:r>
              <a:rPr lang="en-US" altLang="zh-TW" dirty="0"/>
              <a:t>box-sizing: border-box</a:t>
            </a:r>
          </a:p>
          <a:p>
            <a:pPr lvl="1"/>
            <a:r>
              <a:rPr lang="zh-TW" altLang="en-US" dirty="0"/>
              <a:t>這個屬性的話，就會把 </a:t>
            </a:r>
            <a:r>
              <a:rPr lang="en-US" altLang="zh-TW" dirty="0"/>
              <a:t>padding </a:t>
            </a:r>
            <a:r>
              <a:rPr lang="zh-TW" altLang="en-US" dirty="0"/>
              <a:t>等地考慮進來，而自動做內縮調整</a:t>
            </a:r>
          </a:p>
        </p:txBody>
      </p:sp>
    </p:spTree>
    <p:extLst>
      <p:ext uri="{BB962C8B-B14F-4D97-AF65-F5344CB8AC3E}">
        <p14:creationId xmlns:p14="http://schemas.microsoft.com/office/powerpoint/2010/main" val="402285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A356E5-36FA-D586-FF3A-754B81AD54CA}"/>
              </a:ext>
            </a:extLst>
          </p:cNvPr>
          <p:cNvSpPr>
            <a:spLocks noGrp="1"/>
          </p:cNvSpPr>
          <p:nvPr>
            <p:ph type="title"/>
          </p:nvPr>
        </p:nvSpPr>
        <p:spPr/>
        <p:txBody>
          <a:bodyPr>
            <a:normAutofit/>
          </a:bodyPr>
          <a:lstStyle/>
          <a:p>
            <a:r>
              <a:rPr lang="en-US" altLang="zh-TW" sz="4400" dirty="0"/>
              <a:t>Box</a:t>
            </a:r>
            <a:r>
              <a:rPr lang="zh-TW" altLang="en-US" sz="4400" dirty="0"/>
              <a:t>的內容寬度和高度</a:t>
            </a:r>
          </a:p>
        </p:txBody>
      </p:sp>
      <p:sp>
        <p:nvSpPr>
          <p:cNvPr id="3" name="內容版面配置區 2">
            <a:extLst>
              <a:ext uri="{FF2B5EF4-FFF2-40B4-BE49-F238E27FC236}">
                <a16:creationId xmlns:a16="http://schemas.microsoft.com/office/drawing/2014/main" id="{4C6D7BAC-8C48-B6FC-308E-624C25DF9FA2}"/>
              </a:ext>
            </a:extLst>
          </p:cNvPr>
          <p:cNvSpPr>
            <a:spLocks noGrp="1"/>
          </p:cNvSpPr>
          <p:nvPr>
            <p:ph idx="1"/>
          </p:nvPr>
        </p:nvSpPr>
        <p:spPr/>
        <p:txBody>
          <a:bodyPr/>
          <a:lstStyle/>
          <a:p>
            <a:r>
              <a:rPr lang="en-US" altLang="zh-TW" dirty="0"/>
              <a:t>width: </a:t>
            </a:r>
            <a:r>
              <a:rPr lang="zh-TW" altLang="en-US" dirty="0"/>
              <a:t>長度 </a:t>
            </a:r>
            <a:r>
              <a:rPr lang="en-US" altLang="zh-TW" dirty="0"/>
              <a:t>| </a:t>
            </a:r>
            <a:r>
              <a:rPr lang="zh-TW" altLang="en-US" dirty="0"/>
              <a:t>百分比 </a:t>
            </a:r>
            <a:r>
              <a:rPr lang="en-US" altLang="zh-TW" dirty="0"/>
              <a:t>|</a:t>
            </a:r>
            <a:r>
              <a:rPr lang="zh-TW" altLang="en-US" dirty="0"/>
              <a:t> </a:t>
            </a:r>
            <a:r>
              <a:rPr lang="en-US" altLang="zh-TW" dirty="0"/>
              <a:t>auto</a:t>
            </a:r>
          </a:p>
          <a:p>
            <a:r>
              <a:rPr lang="en-US" altLang="zh-TW" dirty="0"/>
              <a:t>height: </a:t>
            </a:r>
            <a:r>
              <a:rPr lang="zh-TW" altLang="en-US" dirty="0"/>
              <a:t>長度 </a:t>
            </a:r>
            <a:r>
              <a:rPr lang="en-US" altLang="zh-TW" dirty="0"/>
              <a:t>|</a:t>
            </a:r>
            <a:r>
              <a:rPr lang="zh-TW" altLang="en-US" dirty="0"/>
              <a:t> 百分比 </a:t>
            </a:r>
            <a:r>
              <a:rPr lang="en-US" altLang="zh-TW" dirty="0"/>
              <a:t>|</a:t>
            </a:r>
            <a:r>
              <a:rPr lang="zh-TW" altLang="en-US" dirty="0"/>
              <a:t> </a:t>
            </a:r>
            <a:r>
              <a:rPr lang="en-US" altLang="zh-TW" dirty="0"/>
              <a:t>auto</a:t>
            </a:r>
          </a:p>
          <a:p>
            <a:r>
              <a:rPr lang="en-US" altLang="zh-TW" dirty="0"/>
              <a:t>min-width: </a:t>
            </a:r>
            <a:r>
              <a:rPr lang="zh-TW" altLang="en-US" dirty="0"/>
              <a:t>長度 </a:t>
            </a:r>
            <a:r>
              <a:rPr lang="en-US" altLang="zh-TW" dirty="0"/>
              <a:t>|</a:t>
            </a:r>
            <a:r>
              <a:rPr lang="zh-TW" altLang="en-US" dirty="0"/>
              <a:t> 百分比 </a:t>
            </a:r>
            <a:r>
              <a:rPr lang="en-US" altLang="zh-TW" dirty="0"/>
              <a:t>|</a:t>
            </a:r>
            <a:r>
              <a:rPr lang="zh-TW" altLang="en-US" dirty="0"/>
              <a:t> </a:t>
            </a:r>
            <a:r>
              <a:rPr lang="en-US" altLang="zh-TW" dirty="0"/>
              <a:t>auto</a:t>
            </a:r>
          </a:p>
          <a:p>
            <a:r>
              <a:rPr lang="en-US" altLang="zh-TW" dirty="0"/>
              <a:t>max-width: </a:t>
            </a:r>
            <a:r>
              <a:rPr lang="zh-TW" altLang="en-US" dirty="0"/>
              <a:t>長度 </a:t>
            </a:r>
            <a:r>
              <a:rPr lang="en-US" altLang="zh-TW" dirty="0"/>
              <a:t>|</a:t>
            </a:r>
            <a:r>
              <a:rPr lang="zh-TW" altLang="en-US" dirty="0"/>
              <a:t> 百分比 </a:t>
            </a:r>
            <a:r>
              <a:rPr lang="en-US" altLang="zh-TW" dirty="0"/>
              <a:t>|</a:t>
            </a:r>
            <a:r>
              <a:rPr lang="zh-TW" altLang="en-US" dirty="0"/>
              <a:t> </a:t>
            </a:r>
            <a:r>
              <a:rPr lang="en-US" altLang="zh-TW" dirty="0"/>
              <a:t>auto</a:t>
            </a:r>
          </a:p>
          <a:p>
            <a:r>
              <a:rPr lang="en-US" altLang="zh-TW" dirty="0"/>
              <a:t>min-height: </a:t>
            </a:r>
            <a:r>
              <a:rPr lang="zh-TW" altLang="en-US" dirty="0"/>
              <a:t>長度 </a:t>
            </a:r>
            <a:r>
              <a:rPr lang="en-US" altLang="zh-TW" dirty="0"/>
              <a:t>|</a:t>
            </a:r>
            <a:r>
              <a:rPr lang="zh-TW" altLang="en-US" dirty="0"/>
              <a:t> 百分比 </a:t>
            </a:r>
            <a:r>
              <a:rPr lang="en-US" altLang="zh-TW" dirty="0"/>
              <a:t>|</a:t>
            </a:r>
            <a:r>
              <a:rPr lang="zh-TW" altLang="en-US" dirty="0"/>
              <a:t> </a:t>
            </a:r>
            <a:r>
              <a:rPr lang="en-US" altLang="zh-TW" dirty="0"/>
              <a:t>auto</a:t>
            </a:r>
          </a:p>
          <a:p>
            <a:r>
              <a:rPr lang="en-US" altLang="zh-TW" dirty="0"/>
              <a:t>max-height: </a:t>
            </a:r>
            <a:r>
              <a:rPr lang="zh-TW" altLang="en-US" dirty="0"/>
              <a:t>長度 </a:t>
            </a:r>
            <a:r>
              <a:rPr lang="en-US" altLang="zh-TW" dirty="0"/>
              <a:t>|</a:t>
            </a:r>
            <a:r>
              <a:rPr lang="zh-TW" altLang="en-US" dirty="0"/>
              <a:t> 百分比 </a:t>
            </a:r>
            <a:r>
              <a:rPr lang="en-US" altLang="zh-TW" dirty="0"/>
              <a:t>|</a:t>
            </a:r>
            <a:r>
              <a:rPr lang="zh-TW" altLang="en-US" dirty="0"/>
              <a:t> </a:t>
            </a:r>
            <a:r>
              <a:rPr lang="en-US" altLang="zh-TW" dirty="0"/>
              <a:t>auto</a:t>
            </a:r>
          </a:p>
          <a:p>
            <a:r>
              <a:rPr lang="en-US" altLang="zh-TW" dirty="0"/>
              <a:t>overflow: visible | hidden</a:t>
            </a:r>
            <a:r>
              <a:rPr lang="zh-TW" altLang="en-US" dirty="0"/>
              <a:t> </a:t>
            </a:r>
            <a:r>
              <a:rPr lang="en-US" altLang="zh-TW" dirty="0"/>
              <a:t>| scroll | auto</a:t>
            </a:r>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36623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的長度和寬度計算</a:t>
            </a:r>
          </a:p>
        </p:txBody>
      </p:sp>
      <p:sp>
        <p:nvSpPr>
          <p:cNvPr id="3" name="內容版面配置區 2"/>
          <p:cNvSpPr>
            <a:spLocks noGrp="1"/>
          </p:cNvSpPr>
          <p:nvPr>
            <p:ph idx="1"/>
          </p:nvPr>
        </p:nvSpPr>
        <p:spPr/>
        <p:txBody>
          <a:bodyPr/>
          <a:lstStyle/>
          <a:p>
            <a:r>
              <a:rPr lang="en-US" altLang="zh-TW" dirty="0"/>
              <a:t>content-box</a:t>
            </a:r>
          </a:p>
          <a:p>
            <a:pPr lvl="1"/>
            <a:r>
              <a:rPr lang="zh-TW" altLang="en-US" dirty="0"/>
              <a:t>總寬度</a:t>
            </a:r>
            <a:r>
              <a:rPr lang="en-US" altLang="zh-TW" dirty="0"/>
              <a:t>= </a:t>
            </a:r>
            <a:r>
              <a:rPr lang="zh-TW" altLang="en-US" dirty="0"/>
              <a:t>內容寬度</a:t>
            </a:r>
            <a:r>
              <a:rPr lang="en-US" altLang="zh-TW" dirty="0"/>
              <a:t> + </a:t>
            </a:r>
            <a:r>
              <a:rPr lang="zh-TW" altLang="en-US" dirty="0"/>
              <a:t>左留白寬度 </a:t>
            </a:r>
            <a:r>
              <a:rPr lang="en-US" altLang="zh-TW" dirty="0"/>
              <a:t>+ </a:t>
            </a:r>
            <a:r>
              <a:rPr lang="zh-TW" altLang="en-US" dirty="0"/>
              <a:t>右留白寬度</a:t>
            </a:r>
            <a:r>
              <a:rPr lang="en-US" altLang="zh-TW" dirty="0"/>
              <a:t>+ </a:t>
            </a:r>
            <a:r>
              <a:rPr lang="zh-TW" altLang="en-US" dirty="0"/>
              <a:t>左框線寬度</a:t>
            </a:r>
            <a:r>
              <a:rPr lang="en-US" altLang="zh-TW" dirty="0"/>
              <a:t>+ </a:t>
            </a:r>
            <a:r>
              <a:rPr lang="zh-TW" altLang="en-US" dirty="0"/>
              <a:t>右框線寬度</a:t>
            </a:r>
            <a:r>
              <a:rPr lang="en-US" altLang="zh-TW" dirty="0"/>
              <a:t>+ </a:t>
            </a:r>
            <a:r>
              <a:rPr lang="zh-TW" altLang="en-US" dirty="0"/>
              <a:t>左邊界寬度</a:t>
            </a:r>
            <a:r>
              <a:rPr lang="en-US" altLang="zh-TW" dirty="0"/>
              <a:t>+ </a:t>
            </a:r>
            <a:r>
              <a:rPr lang="zh-TW" altLang="en-US" dirty="0"/>
              <a:t>右邊界寬度</a:t>
            </a:r>
            <a:endParaRPr lang="en-US" altLang="zh-TW" dirty="0"/>
          </a:p>
          <a:p>
            <a:pPr lvl="1"/>
            <a:r>
              <a:rPr lang="zh-TW" altLang="en-US" dirty="0"/>
              <a:t>總高度</a:t>
            </a:r>
            <a:r>
              <a:rPr lang="en-US" altLang="zh-TW" dirty="0"/>
              <a:t>= </a:t>
            </a:r>
            <a:r>
              <a:rPr lang="zh-TW" altLang="en-US" dirty="0"/>
              <a:t>內容高度 </a:t>
            </a:r>
            <a:r>
              <a:rPr lang="en-US" altLang="zh-TW" dirty="0"/>
              <a:t>+</a:t>
            </a:r>
            <a:r>
              <a:rPr lang="zh-TW" altLang="en-US" dirty="0"/>
              <a:t> 上留白高度 </a:t>
            </a:r>
            <a:r>
              <a:rPr lang="en-US" altLang="zh-TW" dirty="0"/>
              <a:t>+</a:t>
            </a:r>
            <a:r>
              <a:rPr lang="zh-TW" altLang="en-US" dirty="0"/>
              <a:t> 下留白高度 </a:t>
            </a:r>
            <a:r>
              <a:rPr lang="en-US" altLang="zh-TW" dirty="0"/>
              <a:t>+</a:t>
            </a:r>
            <a:r>
              <a:rPr lang="zh-TW" altLang="en-US" dirty="0"/>
              <a:t> 上框線高度 </a:t>
            </a:r>
            <a:r>
              <a:rPr lang="en-US" altLang="zh-TW" dirty="0"/>
              <a:t>+</a:t>
            </a:r>
            <a:r>
              <a:rPr lang="zh-TW" altLang="en-US" dirty="0"/>
              <a:t> 下框線高度 </a:t>
            </a:r>
            <a:r>
              <a:rPr lang="en-US" altLang="zh-TW" dirty="0"/>
              <a:t>+</a:t>
            </a:r>
            <a:r>
              <a:rPr lang="zh-TW" altLang="en-US" dirty="0"/>
              <a:t> 上邊界高度 </a:t>
            </a:r>
            <a:r>
              <a:rPr lang="en-US" altLang="zh-TW" dirty="0"/>
              <a:t>+</a:t>
            </a:r>
            <a:r>
              <a:rPr lang="zh-TW" altLang="en-US" dirty="0"/>
              <a:t> 下邊界高度</a:t>
            </a:r>
            <a:endParaRPr lang="en-US" altLang="zh-TW" dirty="0"/>
          </a:p>
          <a:p>
            <a:r>
              <a:rPr lang="en-US" altLang="zh-TW" dirty="0"/>
              <a:t>border-box</a:t>
            </a:r>
          </a:p>
          <a:p>
            <a:pPr lvl="1"/>
            <a:r>
              <a:rPr lang="zh-TW" altLang="en-US" dirty="0"/>
              <a:t>總寬度 </a:t>
            </a:r>
            <a:r>
              <a:rPr lang="en-US" altLang="zh-TW" dirty="0"/>
              <a:t>= </a:t>
            </a:r>
            <a:r>
              <a:rPr lang="zh-TW" altLang="en-US" dirty="0"/>
              <a:t>內容寬度</a:t>
            </a:r>
            <a:endParaRPr lang="en-US" altLang="zh-TW" dirty="0"/>
          </a:p>
          <a:p>
            <a:pPr lvl="1"/>
            <a:r>
              <a:rPr lang="zh-TW" altLang="en-US" dirty="0"/>
              <a:t>總高度 </a:t>
            </a:r>
            <a:r>
              <a:rPr lang="en-US" altLang="zh-TW" dirty="0"/>
              <a:t>=</a:t>
            </a:r>
            <a:r>
              <a:rPr lang="zh-TW" altLang="en-US" dirty="0"/>
              <a:t> 內容高度</a:t>
            </a:r>
          </a:p>
        </p:txBody>
      </p:sp>
      <p:sp>
        <p:nvSpPr>
          <p:cNvPr id="5" name="文字方塊 4"/>
          <p:cNvSpPr txBox="1"/>
          <p:nvPr/>
        </p:nvSpPr>
        <p:spPr>
          <a:xfrm>
            <a:off x="6858000" y="3824654"/>
            <a:ext cx="2980303" cy="1754326"/>
          </a:xfrm>
          <a:prstGeom prst="rect">
            <a:avLst/>
          </a:prstGeom>
          <a:noFill/>
        </p:spPr>
        <p:txBody>
          <a:bodyPr wrap="none" rtlCol="0">
            <a:spAutoFit/>
          </a:bodyPr>
          <a:lstStyle/>
          <a:p>
            <a:r>
              <a:rPr lang="en-US" altLang="zh-TW" dirty="0"/>
              <a:t>div{</a:t>
            </a:r>
          </a:p>
          <a:p>
            <a:r>
              <a:rPr lang="en-US" altLang="zh-TW" dirty="0"/>
              <a:t>        width: 320px;</a:t>
            </a:r>
          </a:p>
          <a:p>
            <a:r>
              <a:rPr lang="en-US" altLang="zh-TW" dirty="0"/>
              <a:t>        padding: 10px;</a:t>
            </a:r>
          </a:p>
          <a:p>
            <a:r>
              <a:rPr lang="en-US" altLang="zh-TW" dirty="0"/>
              <a:t>        border: 5px solid gray;</a:t>
            </a:r>
          </a:p>
          <a:p>
            <a:r>
              <a:rPr lang="en-US" altLang="zh-TW" dirty="0"/>
              <a:t>        margin: 0; </a:t>
            </a:r>
          </a:p>
          <a:p>
            <a:r>
              <a:rPr lang="en-US" altLang="zh-TW" dirty="0"/>
              <a:t>}</a:t>
            </a:r>
            <a:endParaRPr lang="zh-TW" altLang="en-US" dirty="0"/>
          </a:p>
        </p:txBody>
      </p:sp>
    </p:spTree>
    <p:extLst>
      <p:ext uri="{BB962C8B-B14F-4D97-AF65-F5344CB8AC3E}">
        <p14:creationId xmlns:p14="http://schemas.microsoft.com/office/powerpoint/2010/main" val="265093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BOX</a:t>
            </a:r>
            <a:r>
              <a:rPr lang="zh-TW" altLang="en-US" dirty="0"/>
              <a:t>的顯示層級</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54863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E6ECE8-D481-4262-CCFB-372D7BD2E4EA}"/>
              </a:ext>
            </a:extLst>
          </p:cNvPr>
          <p:cNvSpPr>
            <a:spLocks noGrp="1"/>
          </p:cNvSpPr>
          <p:nvPr>
            <p:ph type="title"/>
          </p:nvPr>
        </p:nvSpPr>
        <p:spPr/>
        <p:txBody>
          <a:bodyPr>
            <a:normAutofit/>
          </a:bodyPr>
          <a:lstStyle/>
          <a:p>
            <a:r>
              <a:rPr lang="en-US" altLang="zh-TW" sz="4400" dirty="0"/>
              <a:t>HTML</a:t>
            </a:r>
            <a:r>
              <a:rPr lang="zh-TW" altLang="en-US" sz="4400" dirty="0"/>
              <a:t>元素層級</a:t>
            </a:r>
          </a:p>
        </p:txBody>
      </p:sp>
      <p:sp>
        <p:nvSpPr>
          <p:cNvPr id="3" name="內容版面配置區 2">
            <a:extLst>
              <a:ext uri="{FF2B5EF4-FFF2-40B4-BE49-F238E27FC236}">
                <a16:creationId xmlns:a16="http://schemas.microsoft.com/office/drawing/2014/main" id="{0A15881E-6BA6-5D58-45BE-151ECB5F1AE8}"/>
              </a:ext>
            </a:extLst>
          </p:cNvPr>
          <p:cNvSpPr>
            <a:spLocks noGrp="1"/>
          </p:cNvSpPr>
          <p:nvPr>
            <p:ph idx="1"/>
          </p:nvPr>
        </p:nvSpPr>
        <p:spPr/>
        <p:txBody>
          <a:bodyPr/>
          <a:lstStyle/>
          <a:p>
            <a:r>
              <a:rPr lang="en-US" altLang="zh-TW" dirty="0"/>
              <a:t>Block level(</a:t>
            </a:r>
            <a:r>
              <a:rPr lang="zh-TW" altLang="en-US" dirty="0"/>
              <a:t>區塊層級元素</a:t>
            </a:r>
            <a:r>
              <a:rPr lang="en-US" altLang="zh-TW" dirty="0"/>
              <a:t>)</a:t>
            </a:r>
          </a:p>
          <a:p>
            <a:pPr lvl="1"/>
            <a:r>
              <a:rPr lang="en-US" altLang="zh-TW" dirty="0"/>
              <a:t>&lt;div&gt;</a:t>
            </a:r>
            <a:r>
              <a:rPr lang="zh-TW" altLang="en-US" dirty="0"/>
              <a:t>、</a:t>
            </a:r>
            <a:r>
              <a:rPr lang="en-US" altLang="zh-TW" dirty="0"/>
              <a:t>&lt;h1&gt;~&lt;h6&gt;</a:t>
            </a:r>
            <a:r>
              <a:rPr lang="zh-TW" altLang="en-US" dirty="0"/>
              <a:t>、</a:t>
            </a:r>
            <a:r>
              <a:rPr lang="en-US" altLang="zh-TW" dirty="0"/>
              <a:t>&lt;p&gt;</a:t>
            </a:r>
            <a:r>
              <a:rPr lang="zh-TW" altLang="en-US" dirty="0"/>
              <a:t>、</a:t>
            </a:r>
            <a:r>
              <a:rPr lang="en-US" altLang="zh-TW" dirty="0"/>
              <a:t>&lt;</a:t>
            </a:r>
            <a:r>
              <a:rPr lang="en-US" altLang="zh-TW" dirty="0" err="1"/>
              <a:t>ol</a:t>
            </a:r>
            <a:r>
              <a:rPr lang="en-US" altLang="zh-TW" dirty="0"/>
              <a:t>&gt;</a:t>
            </a:r>
            <a:r>
              <a:rPr lang="zh-TW" altLang="en-US" dirty="0"/>
              <a:t>、</a:t>
            </a:r>
            <a:r>
              <a:rPr lang="en-US" altLang="zh-TW" dirty="0"/>
              <a:t>&lt;</a:t>
            </a:r>
            <a:r>
              <a:rPr lang="en-US" altLang="zh-TW" dirty="0" err="1"/>
              <a:t>ul</a:t>
            </a:r>
            <a:r>
              <a:rPr lang="en-US" altLang="zh-TW" dirty="0"/>
              <a:t>&gt;</a:t>
            </a:r>
            <a:r>
              <a:rPr lang="zh-TW" altLang="en-US" dirty="0"/>
              <a:t>、</a:t>
            </a:r>
            <a:r>
              <a:rPr lang="en-US" altLang="zh-TW" dirty="0"/>
              <a:t>&lt;li&gt;</a:t>
            </a:r>
            <a:r>
              <a:rPr lang="zh-TW" altLang="en-US" dirty="0"/>
              <a:t>、</a:t>
            </a:r>
            <a:r>
              <a:rPr lang="en-US" altLang="zh-TW" dirty="0"/>
              <a:t>&lt;table&gt;</a:t>
            </a:r>
            <a:r>
              <a:rPr lang="zh-TW" altLang="en-US" dirty="0"/>
              <a:t>、</a:t>
            </a:r>
            <a:r>
              <a:rPr lang="en-US" altLang="zh-TW" dirty="0"/>
              <a:t>&lt;form&gt;</a:t>
            </a:r>
            <a:r>
              <a:rPr lang="zh-TW" altLang="en-US" dirty="0"/>
              <a:t>、</a:t>
            </a:r>
            <a:r>
              <a:rPr lang="en-US" altLang="zh-TW" dirty="0"/>
              <a:t>&lt;section&gt;</a:t>
            </a:r>
            <a:r>
              <a:rPr lang="zh-TW" altLang="en-US" dirty="0"/>
              <a:t>、</a:t>
            </a:r>
            <a:r>
              <a:rPr lang="en-US" altLang="zh-TW" dirty="0"/>
              <a:t>&lt;article&gt;</a:t>
            </a:r>
          </a:p>
          <a:p>
            <a:pPr lvl="1"/>
            <a:r>
              <a:rPr lang="zh-TW" altLang="en-US" dirty="0"/>
              <a:t>元素的內容在瀏覽器中會另起一行</a:t>
            </a:r>
            <a:endParaRPr lang="en-US" altLang="zh-TW" dirty="0"/>
          </a:p>
          <a:p>
            <a:pPr lvl="1"/>
            <a:endParaRPr lang="en-US" altLang="zh-TW" dirty="0"/>
          </a:p>
          <a:p>
            <a:r>
              <a:rPr lang="en-US" altLang="zh-TW" dirty="0"/>
              <a:t>Inline level(</a:t>
            </a:r>
            <a:r>
              <a:rPr lang="zh-TW" altLang="en-US" dirty="0"/>
              <a:t>行內層級</a:t>
            </a:r>
            <a:r>
              <a:rPr lang="en-US" altLang="zh-TW" dirty="0"/>
              <a:t>)</a:t>
            </a:r>
          </a:p>
          <a:p>
            <a:pPr lvl="1"/>
            <a:r>
              <a:rPr lang="en-US" altLang="zh-TW" dirty="0"/>
              <a:t>&lt;span&gt;</a:t>
            </a:r>
            <a:r>
              <a:rPr lang="zh-TW" altLang="en-US" dirty="0"/>
              <a:t>、</a:t>
            </a:r>
            <a:r>
              <a:rPr lang="en-US" altLang="zh-TW" dirty="0"/>
              <a:t>&lt;</a:t>
            </a:r>
            <a:r>
              <a:rPr lang="en-US" altLang="zh-TW" dirty="0" err="1"/>
              <a:t>i</a:t>
            </a:r>
            <a:r>
              <a:rPr lang="en-US" altLang="zh-TW" dirty="0"/>
              <a:t>&gt;</a:t>
            </a:r>
            <a:r>
              <a:rPr lang="zh-TW" altLang="en-US" dirty="0"/>
              <a:t>、</a:t>
            </a:r>
            <a:r>
              <a:rPr lang="en-US" altLang="zh-TW" dirty="0"/>
              <a:t>&lt;b&gt;</a:t>
            </a:r>
            <a:r>
              <a:rPr lang="zh-TW" altLang="en-US" dirty="0"/>
              <a:t>、</a:t>
            </a:r>
            <a:r>
              <a:rPr lang="en-US" altLang="zh-TW" dirty="0"/>
              <a:t>&lt;</a:t>
            </a:r>
            <a:r>
              <a:rPr lang="en-US" altLang="zh-TW" dirty="0" err="1"/>
              <a:t>img</a:t>
            </a:r>
            <a:r>
              <a:rPr lang="en-US" altLang="zh-TW" dirty="0"/>
              <a:t>&gt;</a:t>
            </a:r>
            <a:r>
              <a:rPr lang="zh-TW" altLang="en-US" dirty="0"/>
              <a:t>、</a:t>
            </a:r>
            <a:r>
              <a:rPr lang="en-US" altLang="zh-TW" dirty="0"/>
              <a:t>&lt;a&gt;</a:t>
            </a:r>
            <a:r>
              <a:rPr lang="zh-TW" altLang="en-US" dirty="0"/>
              <a:t>、</a:t>
            </a:r>
            <a:r>
              <a:rPr lang="en-US" altLang="zh-TW" dirty="0"/>
              <a:t>&lt;sub&gt;</a:t>
            </a:r>
            <a:r>
              <a:rPr lang="zh-TW" altLang="en-US" dirty="0"/>
              <a:t>等</a:t>
            </a:r>
            <a:endParaRPr lang="en-US" altLang="zh-TW" dirty="0"/>
          </a:p>
          <a:p>
            <a:pPr lvl="1"/>
            <a:r>
              <a:rPr lang="zh-TW" altLang="en-US" dirty="0"/>
              <a:t>元素在瀏覽器中不會另起一行</a:t>
            </a:r>
            <a:endParaRPr lang="en-US" altLang="zh-TW" dirty="0"/>
          </a:p>
        </p:txBody>
      </p:sp>
    </p:spTree>
    <p:extLst>
      <p:ext uri="{BB962C8B-B14F-4D97-AF65-F5344CB8AC3E}">
        <p14:creationId xmlns:p14="http://schemas.microsoft.com/office/powerpoint/2010/main" val="374258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 元素的顯示層級</a:t>
            </a:r>
          </a:p>
        </p:txBody>
      </p:sp>
      <p:sp>
        <p:nvSpPr>
          <p:cNvPr id="3" name="內容版面配置區 2"/>
          <p:cNvSpPr>
            <a:spLocks noGrp="1"/>
          </p:cNvSpPr>
          <p:nvPr>
            <p:ph idx="1"/>
          </p:nvPr>
        </p:nvSpPr>
        <p:spPr>
          <a:xfrm>
            <a:off x="1593852" y="1600199"/>
            <a:ext cx="9785349" cy="4835769"/>
          </a:xfrm>
        </p:spPr>
        <p:txBody>
          <a:bodyPr>
            <a:normAutofit lnSpcReduction="10000"/>
          </a:bodyPr>
          <a:lstStyle/>
          <a:p>
            <a:r>
              <a:rPr lang="en-US" altLang="zh-TW" dirty="0"/>
              <a:t>HTML</a:t>
            </a:r>
            <a:r>
              <a:rPr lang="zh-TW" altLang="en-US" dirty="0"/>
              <a:t>已經有預設的顯示層級，但是我們還是可以用</a:t>
            </a:r>
            <a:r>
              <a:rPr lang="en-US" altLang="zh-TW" dirty="0"/>
              <a:t>CSS</a:t>
            </a:r>
            <a:r>
              <a:rPr lang="zh-TW" altLang="en-US" dirty="0"/>
              <a:t>來加以變更</a:t>
            </a:r>
            <a:endParaRPr lang="en-US" altLang="zh-TW" dirty="0"/>
          </a:p>
          <a:p>
            <a:r>
              <a:rPr lang="en-US" altLang="zh-TW" dirty="0"/>
              <a:t>display: </a:t>
            </a:r>
            <a:r>
              <a:rPr lang="zh-TW" altLang="en-US" dirty="0"/>
              <a:t>改變元素的顯示層級或特性</a:t>
            </a:r>
            <a:endParaRPr lang="en-US" altLang="zh-TW" dirty="0"/>
          </a:p>
          <a:p>
            <a:pPr lvl="1"/>
            <a:r>
              <a:rPr lang="en-US" altLang="zh-TW" dirty="0"/>
              <a:t>block: </a:t>
            </a:r>
            <a:r>
              <a:rPr lang="zh-TW" altLang="en-US" dirty="0"/>
              <a:t>將元素設定為區塊層級，我們可以設定其寬度、高度、留白與邊界</a:t>
            </a:r>
            <a:endParaRPr lang="en-US" altLang="zh-TW" dirty="0"/>
          </a:p>
          <a:p>
            <a:pPr lvl="1"/>
            <a:r>
              <a:rPr lang="en-US" altLang="zh-TW" dirty="0"/>
              <a:t>Inline-box: </a:t>
            </a:r>
            <a:r>
              <a:rPr lang="zh-TW" altLang="en-US" dirty="0"/>
              <a:t>將元素設定為行內層級，無法設定其寬度、高度，元素的寬高由它的內容撐開，可設定留白和邊界，但實際上會影響版面的只有水平方向</a:t>
            </a:r>
            <a:endParaRPr lang="en-US" altLang="zh-TW" dirty="0"/>
          </a:p>
          <a:p>
            <a:pPr lvl="1"/>
            <a:r>
              <a:rPr lang="en-US" altLang="zh-TW" dirty="0"/>
              <a:t>Inline-block: </a:t>
            </a:r>
            <a:r>
              <a:rPr lang="zh-TW" altLang="en-US" dirty="0"/>
              <a:t>令元素設定為像行內層級一樣不換行，但是我們可以設定其寬度、高度、留白與邊界</a:t>
            </a:r>
            <a:endParaRPr lang="en-US" altLang="zh-TW" dirty="0"/>
          </a:p>
          <a:p>
            <a:pPr lvl="1"/>
            <a:r>
              <a:rPr lang="en-US" altLang="zh-TW" dirty="0"/>
              <a:t>none: </a:t>
            </a:r>
            <a:r>
              <a:rPr lang="zh-TW" altLang="en-US" dirty="0"/>
              <a:t>不顯示</a:t>
            </a:r>
            <a:endParaRPr lang="en-US" altLang="zh-TW" dirty="0"/>
          </a:p>
          <a:p>
            <a:pPr lvl="1"/>
            <a:r>
              <a:rPr lang="en-US" altLang="zh-TW" dirty="0"/>
              <a:t>flex: </a:t>
            </a:r>
            <a:r>
              <a:rPr lang="zh-TW" altLang="en-US" dirty="0"/>
              <a:t>令元素依照</a:t>
            </a:r>
            <a:r>
              <a:rPr lang="en-US" altLang="zh-TW" dirty="0"/>
              <a:t>Flexbox Model</a:t>
            </a:r>
            <a:r>
              <a:rPr lang="zh-TW" altLang="en-US" dirty="0"/>
              <a:t>編排內容</a:t>
            </a:r>
            <a:endParaRPr lang="en-US" altLang="zh-TW" dirty="0"/>
          </a:p>
          <a:p>
            <a:pPr lvl="1"/>
            <a:r>
              <a:rPr lang="en-US" altLang="zh-TW" dirty="0"/>
              <a:t>grid:</a:t>
            </a:r>
            <a:r>
              <a:rPr lang="zh-TW" altLang="en-US" dirty="0"/>
              <a:t> 令元素依照</a:t>
            </a:r>
            <a:r>
              <a:rPr lang="en-US" altLang="zh-TW" dirty="0"/>
              <a:t>grid model</a:t>
            </a:r>
            <a:r>
              <a:rPr lang="zh-TW" altLang="en-US" dirty="0"/>
              <a:t>編排內容</a:t>
            </a:r>
            <a:endParaRPr lang="en-US" altLang="zh-TW" dirty="0"/>
          </a:p>
          <a:p>
            <a:pPr lvl="1"/>
            <a:endParaRPr lang="zh-TW" altLang="en-US" dirty="0"/>
          </a:p>
        </p:txBody>
      </p:sp>
    </p:spTree>
    <p:extLst>
      <p:ext uri="{BB962C8B-B14F-4D97-AF65-F5344CB8AC3E}">
        <p14:creationId xmlns:p14="http://schemas.microsoft.com/office/powerpoint/2010/main" val="150425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BOX</a:t>
            </a:r>
            <a:r>
              <a:rPr lang="zh-TW" altLang="en-US" dirty="0"/>
              <a:t>的定位方式</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49004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a:t>
            </a:r>
          </a:p>
        </p:txBody>
      </p:sp>
      <p:sp>
        <p:nvSpPr>
          <p:cNvPr id="3" name="內容版面配置區 2"/>
          <p:cNvSpPr>
            <a:spLocks noGrp="1"/>
          </p:cNvSpPr>
          <p:nvPr>
            <p:ph idx="1"/>
          </p:nvPr>
        </p:nvSpPr>
        <p:spPr/>
        <p:txBody>
          <a:bodyPr/>
          <a:lstStyle/>
          <a:p>
            <a:r>
              <a:rPr lang="en-US" altLang="zh-TW" dirty="0"/>
              <a:t>position: static | relative | absolute | fixed</a:t>
            </a:r>
          </a:p>
          <a:p>
            <a:r>
              <a:rPr lang="en-US" altLang="zh-TW" dirty="0"/>
              <a:t>static: </a:t>
            </a:r>
            <a:r>
              <a:rPr lang="zh-TW" altLang="en-US" dirty="0"/>
              <a:t>正常順序</a:t>
            </a:r>
            <a:endParaRPr lang="en-US" altLang="zh-TW" dirty="0"/>
          </a:p>
          <a:p>
            <a:r>
              <a:rPr lang="en-US" altLang="zh-TW" dirty="0"/>
              <a:t>relative:</a:t>
            </a:r>
            <a:r>
              <a:rPr lang="zh-TW" altLang="en-US" dirty="0"/>
              <a:t>相對定位，也就是相對於正常順序來定位</a:t>
            </a:r>
            <a:endParaRPr lang="en-US" altLang="zh-TW" dirty="0"/>
          </a:p>
          <a:p>
            <a:r>
              <a:rPr lang="en-US" altLang="zh-TW" dirty="0"/>
              <a:t>absolute: </a:t>
            </a:r>
            <a:r>
              <a:rPr lang="zh-TW" altLang="en-US" dirty="0"/>
              <a:t>絕對定位</a:t>
            </a:r>
            <a:endParaRPr lang="en-US" altLang="zh-TW" dirty="0"/>
          </a:p>
          <a:p>
            <a:r>
              <a:rPr lang="en-US" altLang="zh-TW" dirty="0"/>
              <a:t>fixed: </a:t>
            </a:r>
            <a:r>
              <a:rPr lang="zh-TW" altLang="en-US" dirty="0"/>
              <a:t>固定定位，屬於絕對定位方式的另一種形式，差別在於</a:t>
            </a:r>
            <a:r>
              <a:rPr lang="en-US" altLang="zh-TW" dirty="0"/>
              <a:t>box</a:t>
            </a:r>
            <a:r>
              <a:rPr lang="zh-TW" altLang="en-US" dirty="0"/>
              <a:t>會顯示在固定的位置，不會隨著內容捲動</a:t>
            </a:r>
          </a:p>
        </p:txBody>
      </p:sp>
    </p:spTree>
    <p:extLst>
      <p:ext uri="{BB962C8B-B14F-4D97-AF65-F5344CB8AC3E}">
        <p14:creationId xmlns:p14="http://schemas.microsoft.com/office/powerpoint/2010/main" val="161766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a:t>
            </a:r>
            <a:r>
              <a:rPr lang="zh-TW" altLang="en-US" sz="4400" dirty="0"/>
              <a:t>正常順序</a:t>
            </a:r>
          </a:p>
        </p:txBody>
      </p:sp>
      <p:sp>
        <p:nvSpPr>
          <p:cNvPr id="3" name="內容版面配置區 2"/>
          <p:cNvSpPr>
            <a:spLocks noGrp="1"/>
          </p:cNvSpPr>
          <p:nvPr>
            <p:ph idx="1"/>
          </p:nvPr>
        </p:nvSpPr>
        <p:spPr>
          <a:xfrm>
            <a:off x="1593852" y="1600200"/>
            <a:ext cx="5979965" cy="4572000"/>
          </a:xfrm>
        </p:spPr>
        <p:txBody>
          <a:bodyPr>
            <a:normAutofit/>
          </a:bodyPr>
          <a:lstStyle/>
          <a:p>
            <a:r>
              <a:rPr lang="zh-TW" altLang="en-US" sz="3200" dirty="0"/>
              <a:t>父元素和子元素皆為</a:t>
            </a:r>
            <a:r>
              <a:rPr lang="en-US" altLang="zh-TW" sz="3200" dirty="0"/>
              <a:t>block box</a:t>
            </a:r>
            <a:r>
              <a:rPr lang="zh-TW" altLang="en-US" sz="3200" dirty="0"/>
              <a:t>的定位</a:t>
            </a:r>
            <a:endParaRPr lang="en-US" altLang="zh-TW" sz="3200" dirty="0"/>
          </a:p>
          <a:p>
            <a:pPr lvl="1"/>
            <a:r>
              <a:rPr lang="zh-TW" altLang="en-US" sz="2800" dirty="0"/>
              <a:t>元素寬度預設占滿父元素寬度</a:t>
            </a:r>
            <a:r>
              <a:rPr lang="en-US" altLang="zh-TW" sz="2800" dirty="0"/>
              <a:t>100%</a:t>
            </a:r>
          </a:p>
          <a:p>
            <a:pPr lvl="1"/>
            <a:r>
              <a:rPr lang="zh-TW" altLang="en-US" sz="2800" dirty="0"/>
              <a:t>子元素會顯示在父元素內</a:t>
            </a:r>
            <a:endParaRPr lang="en-US" altLang="zh-TW" sz="2800" dirty="0"/>
          </a:p>
          <a:p>
            <a:pPr lvl="2"/>
            <a:r>
              <a:rPr lang="zh-TW" altLang="en-US" sz="2400" dirty="0"/>
              <a:t>根據指定的寬度和高度來顯示</a:t>
            </a:r>
            <a:endParaRPr lang="en-US" altLang="zh-TW" sz="2400" dirty="0"/>
          </a:p>
          <a:p>
            <a:pPr lvl="2"/>
            <a:r>
              <a:rPr lang="zh-TW" altLang="en-US" sz="2400" dirty="0"/>
              <a:t>沒有指定就是預設佔滿父元素的寬度</a:t>
            </a:r>
          </a:p>
        </p:txBody>
      </p:sp>
      <p:sp>
        <p:nvSpPr>
          <p:cNvPr id="5" name="矩形 4"/>
          <p:cNvSpPr/>
          <p:nvPr/>
        </p:nvSpPr>
        <p:spPr>
          <a:xfrm>
            <a:off x="7703127" y="3309878"/>
            <a:ext cx="6373091" cy="2862322"/>
          </a:xfrm>
          <a:prstGeom prst="rect">
            <a:avLst/>
          </a:prstGeom>
        </p:spPr>
        <p:txBody>
          <a:bodyPr wrap="square">
            <a:spAutoFit/>
          </a:bodyPr>
          <a:lstStyle/>
          <a:p>
            <a:r>
              <a:rPr lang="en-US" altLang="zh-TW" sz="2000" dirty="0">
                <a:latin typeface="Microsoft JhengHei UI" panose="020B0604030504040204" pitchFamily="34" charset="-120"/>
                <a:ea typeface="Microsoft JhengHei UI" panose="020B0604030504040204" pitchFamily="34" charset="-120"/>
              </a:rPr>
              <a:t>.parent {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height:200px;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width:200px;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background-color:</a:t>
            </a:r>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#A3AADE; </a:t>
            </a:r>
          </a:p>
          <a:p>
            <a:r>
              <a:rPr lang="en-US" altLang="zh-TW" sz="2000" dirty="0">
                <a:latin typeface="Microsoft JhengHei UI" panose="020B0604030504040204" pitchFamily="34" charset="-120"/>
                <a:ea typeface="Microsoft JhengHei UI" panose="020B0604030504040204" pitchFamily="34" charset="-120"/>
              </a:rPr>
              <a:t>} </a:t>
            </a:r>
          </a:p>
          <a:p>
            <a:r>
              <a:rPr lang="en-US" altLang="zh-TW" sz="2000" dirty="0">
                <a:latin typeface="Microsoft JhengHei UI" panose="020B0604030504040204" pitchFamily="34" charset="-120"/>
                <a:ea typeface="Microsoft JhengHei UI" panose="020B0604030504040204" pitchFamily="34" charset="-120"/>
              </a:rPr>
              <a:t>.child {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solidFill>
                  <a:srgbClr val="C00000"/>
                </a:solidFill>
                <a:latin typeface="Microsoft JhengHei UI" panose="020B0604030504040204" pitchFamily="34" charset="-120"/>
                <a:ea typeface="Microsoft JhengHei UI" panose="020B0604030504040204" pitchFamily="34" charset="-120"/>
              </a:rPr>
              <a:t>height:70px;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background-color: pink; </a:t>
            </a:r>
          </a:p>
          <a:p>
            <a:r>
              <a:rPr lang="en-US" altLang="zh-TW" sz="2000" dirty="0">
                <a:latin typeface="Microsoft JhengHei UI" panose="020B0604030504040204" pitchFamily="34" charset="-120"/>
                <a:ea typeface="Microsoft JhengHei UI" panose="020B0604030504040204" pitchFamily="34" charset="-120"/>
              </a:rPr>
              <a:t>}</a:t>
            </a:r>
            <a:endParaRPr lang="zh-TW" altLang="en-US" sz="2000" dirty="0">
              <a:latin typeface="Microsoft JhengHei UI" panose="020B0604030504040204" pitchFamily="34" charset="-120"/>
              <a:ea typeface="Microsoft JhengHei UI" panose="020B0604030504040204" pitchFamily="34" charset="-120"/>
            </a:endParaRPr>
          </a:p>
        </p:txBody>
      </p:sp>
      <p:sp>
        <p:nvSpPr>
          <p:cNvPr id="6" name="矩形 5"/>
          <p:cNvSpPr/>
          <p:nvPr/>
        </p:nvSpPr>
        <p:spPr>
          <a:xfrm>
            <a:off x="7703127" y="1947208"/>
            <a:ext cx="3701654" cy="1015663"/>
          </a:xfrm>
          <a:prstGeom prst="rect">
            <a:avLst/>
          </a:prstGeom>
        </p:spPr>
        <p:txBody>
          <a:bodyPr wrap="none">
            <a:spAutoFit/>
          </a:bodyPr>
          <a:lstStyle/>
          <a:p>
            <a:r>
              <a:rPr lang="en-US" altLang="zh-TW" sz="2000" dirty="0">
                <a:latin typeface="Microsoft JhengHei UI" panose="020B0604030504040204" pitchFamily="34" charset="-120"/>
                <a:ea typeface="Microsoft JhengHei UI" panose="020B0604030504040204" pitchFamily="34" charset="-120"/>
              </a:rPr>
              <a:t>&lt;div class="parent"&gt;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&lt;div class="child"&gt;&lt;/div&gt; </a:t>
            </a:r>
          </a:p>
          <a:p>
            <a:r>
              <a:rPr lang="en-US" altLang="zh-TW" sz="2000" dirty="0">
                <a:latin typeface="Microsoft JhengHei UI" panose="020B0604030504040204" pitchFamily="34" charset="-120"/>
                <a:ea typeface="Microsoft JhengHei UI" panose="020B0604030504040204" pitchFamily="34" charset="-120"/>
              </a:rPr>
              <a:t>&lt;/div&gt;</a:t>
            </a:r>
            <a:endParaRPr lang="zh-TW" altLang="en-US" sz="2000" dirty="0">
              <a:latin typeface="Microsoft JhengHei UI" panose="020B0604030504040204" pitchFamily="34" charset="-120"/>
              <a:ea typeface="Microsoft JhengHei UI" panose="020B0604030504040204" pitchFamily="34" charset="-120"/>
            </a:endParaRPr>
          </a:p>
        </p:txBody>
      </p:sp>
      <p:pic>
        <p:nvPicPr>
          <p:cNvPr id="9" name="圖片 8"/>
          <p:cNvPicPr>
            <a:picLocks noChangeAspect="1"/>
          </p:cNvPicPr>
          <p:nvPr/>
        </p:nvPicPr>
        <p:blipFill>
          <a:blip r:embed="rId2"/>
          <a:stretch>
            <a:fillRect/>
          </a:stretch>
        </p:blipFill>
        <p:spPr>
          <a:xfrm>
            <a:off x="6030845" y="4652718"/>
            <a:ext cx="1025737" cy="2082557"/>
          </a:xfrm>
          <a:prstGeom prst="rect">
            <a:avLst/>
          </a:prstGeom>
        </p:spPr>
      </p:pic>
    </p:spTree>
    <p:extLst>
      <p:ext uri="{BB962C8B-B14F-4D97-AF65-F5344CB8AC3E}">
        <p14:creationId xmlns:p14="http://schemas.microsoft.com/office/powerpoint/2010/main" val="46199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HTML Head</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8752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 </a:t>
            </a:r>
            <a:r>
              <a:rPr lang="zh-TW" altLang="en-US" sz="4400" dirty="0"/>
              <a:t>正常順序</a:t>
            </a:r>
          </a:p>
        </p:txBody>
      </p:sp>
      <p:sp>
        <p:nvSpPr>
          <p:cNvPr id="3" name="內容版面配置區 2"/>
          <p:cNvSpPr>
            <a:spLocks noGrp="1"/>
          </p:cNvSpPr>
          <p:nvPr>
            <p:ph idx="1"/>
          </p:nvPr>
        </p:nvSpPr>
        <p:spPr/>
        <p:txBody>
          <a:bodyPr/>
          <a:lstStyle/>
          <a:p>
            <a:r>
              <a:rPr lang="en-US" altLang="zh-TW" dirty="0"/>
              <a:t>Inline box</a:t>
            </a:r>
            <a:r>
              <a:rPr lang="zh-TW" altLang="en-US" dirty="0"/>
              <a:t>的位置會依照水平方向排列，而</a:t>
            </a:r>
            <a:r>
              <a:rPr lang="en-US" altLang="zh-TW" dirty="0"/>
              <a:t>inline box</a:t>
            </a:r>
            <a:r>
              <a:rPr lang="zh-TW" altLang="en-US" dirty="0"/>
              <a:t>彼此之間的距離是以左右留白、左右框線和左右邊界來界定</a:t>
            </a:r>
            <a:endParaRPr lang="en-US" altLang="zh-TW" dirty="0"/>
          </a:p>
          <a:p>
            <a:pPr lvl="1"/>
            <a:r>
              <a:rPr lang="zh-TW" altLang="en-US" dirty="0"/>
              <a:t>圖中是有設定</a:t>
            </a:r>
            <a:r>
              <a:rPr lang="en-US" altLang="zh-TW" dirty="0"/>
              <a:t>padding</a:t>
            </a:r>
            <a:r>
              <a:rPr lang="zh-TW" altLang="en-US" dirty="0"/>
              <a:t>和</a:t>
            </a:r>
            <a:r>
              <a:rPr lang="en-US" altLang="zh-TW" dirty="0"/>
              <a:t>margin</a:t>
            </a:r>
            <a:r>
              <a:rPr lang="zh-TW" altLang="en-US" dirty="0"/>
              <a:t>所以整個</a:t>
            </a:r>
            <a:r>
              <a:rPr lang="en-US" altLang="zh-TW" dirty="0"/>
              <a:t>inline box</a:t>
            </a:r>
            <a:r>
              <a:rPr lang="zh-TW" altLang="en-US" dirty="0"/>
              <a:t>會被上下撐開，但不會影響排版</a:t>
            </a:r>
            <a:endParaRPr lang="en-US" altLang="zh-TW" dirty="0"/>
          </a:p>
          <a:p>
            <a:pPr lvl="1"/>
            <a:endParaRPr lang="zh-TW" altLang="en-US" dirty="0"/>
          </a:p>
        </p:txBody>
      </p:sp>
      <p:pic>
        <p:nvPicPr>
          <p:cNvPr id="4" name="圖片 3"/>
          <p:cNvPicPr>
            <a:picLocks noChangeAspect="1"/>
          </p:cNvPicPr>
          <p:nvPr/>
        </p:nvPicPr>
        <p:blipFill>
          <a:blip r:embed="rId2"/>
          <a:stretch>
            <a:fillRect/>
          </a:stretch>
        </p:blipFill>
        <p:spPr>
          <a:xfrm>
            <a:off x="2889313" y="3886200"/>
            <a:ext cx="6845991" cy="1859657"/>
          </a:xfrm>
          <a:prstGeom prst="rect">
            <a:avLst/>
          </a:prstGeom>
        </p:spPr>
      </p:pic>
    </p:spTree>
    <p:extLst>
      <p:ext uri="{BB962C8B-B14F-4D97-AF65-F5344CB8AC3E}">
        <p14:creationId xmlns:p14="http://schemas.microsoft.com/office/powerpoint/2010/main" val="363273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a:t>
            </a:r>
            <a:r>
              <a:rPr lang="zh-TW" altLang="en-US" sz="4400" dirty="0"/>
              <a:t>正常順序</a:t>
            </a:r>
          </a:p>
        </p:txBody>
      </p:sp>
      <p:sp>
        <p:nvSpPr>
          <p:cNvPr id="3" name="內容版面配置區 2"/>
          <p:cNvSpPr>
            <a:spLocks noGrp="1"/>
          </p:cNvSpPr>
          <p:nvPr>
            <p:ph idx="1"/>
          </p:nvPr>
        </p:nvSpPr>
        <p:spPr>
          <a:xfrm>
            <a:off x="1593852" y="1600200"/>
            <a:ext cx="5979965" cy="4572000"/>
          </a:xfrm>
        </p:spPr>
        <p:txBody>
          <a:bodyPr>
            <a:normAutofit/>
          </a:bodyPr>
          <a:lstStyle/>
          <a:p>
            <a:r>
              <a:rPr lang="zh-TW" altLang="en-US" dirty="0"/>
              <a:t>父元素為</a:t>
            </a:r>
            <a:r>
              <a:rPr lang="en-US" altLang="zh-TW" dirty="0"/>
              <a:t>block box</a:t>
            </a:r>
            <a:r>
              <a:rPr lang="zh-TW" altLang="en-US" dirty="0"/>
              <a:t>而子元素為</a:t>
            </a:r>
            <a:r>
              <a:rPr lang="en-US" altLang="zh-TW" dirty="0"/>
              <a:t>inline box</a:t>
            </a:r>
            <a:r>
              <a:rPr lang="zh-TW" altLang="en-US" dirty="0"/>
              <a:t>的定位</a:t>
            </a:r>
            <a:endParaRPr lang="en-US" altLang="zh-TW" dirty="0"/>
          </a:p>
          <a:p>
            <a:pPr lvl="1"/>
            <a:r>
              <a:rPr lang="zh-TW" altLang="en-US" dirty="0"/>
              <a:t>子元素會顯示在父元素內</a:t>
            </a:r>
            <a:endParaRPr lang="en-US" altLang="zh-TW" dirty="0"/>
          </a:p>
          <a:p>
            <a:pPr lvl="2"/>
            <a:r>
              <a:rPr lang="zh-TW" altLang="en-US" dirty="0"/>
              <a:t>根據指定的寬度水平來顯示</a:t>
            </a:r>
            <a:endParaRPr lang="en-US" altLang="zh-TW" dirty="0"/>
          </a:p>
          <a:p>
            <a:pPr lvl="2"/>
            <a:r>
              <a:rPr lang="zh-TW" altLang="en-US" dirty="0"/>
              <a:t>如果第二個子元素顯示時會超過父元素的寬度就會換行</a:t>
            </a:r>
          </a:p>
        </p:txBody>
      </p:sp>
      <p:sp>
        <p:nvSpPr>
          <p:cNvPr id="5" name="矩形 4"/>
          <p:cNvSpPr/>
          <p:nvPr/>
        </p:nvSpPr>
        <p:spPr>
          <a:xfrm>
            <a:off x="7703127" y="3309878"/>
            <a:ext cx="6373091" cy="3170099"/>
          </a:xfrm>
          <a:prstGeom prst="rect">
            <a:avLst/>
          </a:prstGeom>
        </p:spPr>
        <p:txBody>
          <a:bodyPr wrap="square">
            <a:spAutoFit/>
          </a:bodyPr>
          <a:lstStyle/>
          <a:p>
            <a:r>
              <a:rPr lang="en-US" altLang="zh-TW" sz="2000" dirty="0">
                <a:latin typeface="Microsoft JhengHei UI" panose="020B0604030504040204" pitchFamily="34" charset="-120"/>
                <a:ea typeface="Microsoft JhengHei UI" panose="020B0604030504040204" pitchFamily="34" charset="-120"/>
              </a:rPr>
              <a:t>.parent {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height:200px;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width:200px;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background-color:</a:t>
            </a:r>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#A3AADE; </a:t>
            </a:r>
          </a:p>
          <a:p>
            <a:r>
              <a:rPr lang="en-US" altLang="zh-TW" sz="2000" dirty="0">
                <a:latin typeface="Microsoft JhengHei UI" panose="020B0604030504040204" pitchFamily="34" charset="-120"/>
                <a:ea typeface="Microsoft JhengHei UI" panose="020B0604030504040204" pitchFamily="34" charset="-120"/>
              </a:rPr>
              <a:t>} </a:t>
            </a:r>
          </a:p>
          <a:p>
            <a:r>
              <a:rPr lang="en-US" altLang="zh-TW" sz="2000" dirty="0">
                <a:latin typeface="Microsoft JhengHei UI" panose="020B0604030504040204" pitchFamily="34" charset="-120"/>
                <a:ea typeface="Microsoft JhengHei UI" panose="020B0604030504040204" pitchFamily="34" charset="-120"/>
              </a:rPr>
              <a:t>.child { </a:t>
            </a:r>
            <a:r>
              <a:rPr lang="en-US" altLang="zh-TW" sz="2000" dirty="0">
                <a:solidFill>
                  <a:srgbClr val="C00000"/>
                </a:solidFill>
                <a:latin typeface="Microsoft JhengHei UI" panose="020B0604030504040204" pitchFamily="34" charset="-120"/>
                <a:ea typeface="Microsoft JhengHei UI" panose="020B0604030504040204" pitchFamily="34" charset="-120"/>
              </a:rPr>
              <a:t> </a:t>
            </a:r>
          </a:p>
          <a:p>
            <a:r>
              <a:rPr lang="en-US" altLang="zh-TW" sz="2000" dirty="0">
                <a:solidFill>
                  <a:srgbClr val="C00000"/>
                </a:solidFill>
                <a:latin typeface="Microsoft JhengHei UI" panose="020B0604030504040204" pitchFamily="34" charset="-120"/>
                <a:ea typeface="Microsoft JhengHei UI" panose="020B0604030504040204" pitchFamily="34" charset="-120"/>
              </a:rPr>
              <a:t>    width:80px;</a:t>
            </a:r>
          </a:p>
          <a:p>
            <a:r>
              <a:rPr lang="en-US" altLang="zh-TW" sz="2000" dirty="0">
                <a:solidFill>
                  <a:srgbClr val="C00000"/>
                </a:solidFill>
                <a:latin typeface="Microsoft JhengHei UI" panose="020B0604030504040204" pitchFamily="34" charset="-120"/>
                <a:ea typeface="Microsoft JhengHei UI" panose="020B0604030504040204" pitchFamily="34" charset="-120"/>
              </a:rPr>
              <a:t>    </a:t>
            </a:r>
            <a:r>
              <a:rPr lang="en-US" altLang="zh-TW" sz="2000" dirty="0" err="1">
                <a:solidFill>
                  <a:srgbClr val="C00000"/>
                </a:solidFill>
                <a:latin typeface="Microsoft JhengHei UI" panose="020B0604030504040204" pitchFamily="34" charset="-120"/>
                <a:ea typeface="Microsoft JhengHei UI" panose="020B0604030504040204" pitchFamily="34" charset="-120"/>
              </a:rPr>
              <a:t>display:inline-block</a:t>
            </a:r>
            <a:r>
              <a:rPr lang="en-US" altLang="zh-TW" sz="2000" dirty="0">
                <a:solidFill>
                  <a:srgbClr val="C00000"/>
                </a:solidFill>
                <a:latin typeface="Microsoft JhengHei UI" panose="020B0604030504040204" pitchFamily="34" charset="-120"/>
                <a:ea typeface="Microsoft JhengHei UI" panose="020B0604030504040204" pitchFamily="34" charset="-120"/>
              </a:rPr>
              <a:t>;</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background-color: pink; </a:t>
            </a:r>
          </a:p>
          <a:p>
            <a:r>
              <a:rPr lang="en-US" altLang="zh-TW" sz="2000" dirty="0">
                <a:latin typeface="Microsoft JhengHei UI" panose="020B0604030504040204" pitchFamily="34" charset="-120"/>
                <a:ea typeface="Microsoft JhengHei UI" panose="020B0604030504040204" pitchFamily="34" charset="-120"/>
              </a:rPr>
              <a:t>}</a:t>
            </a:r>
            <a:endParaRPr lang="zh-TW" altLang="en-US" sz="2000" dirty="0">
              <a:latin typeface="Microsoft JhengHei UI" panose="020B0604030504040204" pitchFamily="34" charset="-120"/>
              <a:ea typeface="Microsoft JhengHei UI" panose="020B0604030504040204" pitchFamily="34" charset="-120"/>
            </a:endParaRPr>
          </a:p>
        </p:txBody>
      </p:sp>
      <p:sp>
        <p:nvSpPr>
          <p:cNvPr id="6" name="矩形 5"/>
          <p:cNvSpPr/>
          <p:nvPr/>
        </p:nvSpPr>
        <p:spPr>
          <a:xfrm>
            <a:off x="7703127" y="1947208"/>
            <a:ext cx="3701654" cy="1015663"/>
          </a:xfrm>
          <a:prstGeom prst="rect">
            <a:avLst/>
          </a:prstGeom>
        </p:spPr>
        <p:txBody>
          <a:bodyPr wrap="none">
            <a:spAutoFit/>
          </a:bodyPr>
          <a:lstStyle/>
          <a:p>
            <a:r>
              <a:rPr lang="en-US" altLang="zh-TW" sz="2000" dirty="0">
                <a:latin typeface="Microsoft JhengHei UI" panose="020B0604030504040204" pitchFamily="34" charset="-120"/>
                <a:ea typeface="Microsoft JhengHei UI" panose="020B0604030504040204" pitchFamily="34" charset="-120"/>
              </a:rPr>
              <a:t>&lt;div class="parent"&gt; </a:t>
            </a:r>
          </a:p>
          <a:p>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&lt;div class="child"&gt;&lt;/div&gt; </a:t>
            </a:r>
          </a:p>
          <a:p>
            <a:r>
              <a:rPr lang="en-US" altLang="zh-TW" sz="2000" dirty="0">
                <a:latin typeface="Microsoft JhengHei UI" panose="020B0604030504040204" pitchFamily="34" charset="-120"/>
                <a:ea typeface="Microsoft JhengHei UI" panose="020B0604030504040204" pitchFamily="34" charset="-120"/>
              </a:rPr>
              <a:t>&lt;/div&gt;</a:t>
            </a:r>
            <a:endParaRPr lang="zh-TW" altLang="en-US" sz="2000" dirty="0">
              <a:latin typeface="Microsoft JhengHei UI" panose="020B0604030504040204" pitchFamily="34" charset="-120"/>
              <a:ea typeface="Microsoft JhengHei UI" panose="020B0604030504040204" pitchFamily="34" charset="-120"/>
            </a:endParaRPr>
          </a:p>
        </p:txBody>
      </p:sp>
      <p:pic>
        <p:nvPicPr>
          <p:cNvPr id="4" name="圖片 3"/>
          <p:cNvPicPr>
            <a:picLocks noChangeAspect="1"/>
          </p:cNvPicPr>
          <p:nvPr/>
        </p:nvPicPr>
        <p:blipFill>
          <a:blip r:embed="rId2"/>
          <a:stretch>
            <a:fillRect/>
          </a:stretch>
        </p:blipFill>
        <p:spPr>
          <a:xfrm>
            <a:off x="5063128" y="4285987"/>
            <a:ext cx="1886213" cy="1886213"/>
          </a:xfrm>
          <a:prstGeom prst="rect">
            <a:avLst/>
          </a:prstGeom>
        </p:spPr>
      </p:pic>
    </p:spTree>
    <p:extLst>
      <p:ext uri="{BB962C8B-B14F-4D97-AF65-F5344CB8AC3E}">
        <p14:creationId xmlns:p14="http://schemas.microsoft.com/office/powerpoint/2010/main" val="26554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a:t>
            </a:r>
            <a:r>
              <a:rPr lang="zh-TW" altLang="en-US" sz="4400" dirty="0"/>
              <a:t>正常順序</a:t>
            </a:r>
          </a:p>
        </p:txBody>
      </p:sp>
      <p:sp>
        <p:nvSpPr>
          <p:cNvPr id="3" name="內容版面配置區 2"/>
          <p:cNvSpPr>
            <a:spLocks noGrp="1"/>
          </p:cNvSpPr>
          <p:nvPr>
            <p:ph idx="1"/>
          </p:nvPr>
        </p:nvSpPr>
        <p:spPr>
          <a:xfrm>
            <a:off x="1593853" y="1600200"/>
            <a:ext cx="6183166" cy="4572000"/>
          </a:xfrm>
        </p:spPr>
        <p:txBody>
          <a:bodyPr/>
          <a:lstStyle/>
          <a:p>
            <a:r>
              <a:rPr lang="en-US" altLang="zh-TW" dirty="0"/>
              <a:t>inline-block</a:t>
            </a:r>
          </a:p>
          <a:p>
            <a:pPr lvl="1"/>
            <a:r>
              <a:rPr lang="zh-TW" altLang="en-US" dirty="0"/>
              <a:t>像 </a:t>
            </a:r>
            <a:r>
              <a:rPr lang="en-US" altLang="zh-TW" dirty="0"/>
              <a:t>inline </a:t>
            </a:r>
            <a:r>
              <a:rPr lang="zh-TW" altLang="en-US" dirty="0"/>
              <a:t>可以併排</a:t>
            </a:r>
          </a:p>
          <a:p>
            <a:pPr lvl="1"/>
            <a:r>
              <a:rPr lang="zh-TW" altLang="en-US" dirty="0"/>
              <a:t>像 </a:t>
            </a:r>
            <a:r>
              <a:rPr lang="en-US" altLang="zh-TW" dirty="0"/>
              <a:t>block </a:t>
            </a:r>
            <a:r>
              <a:rPr lang="zh-TW" altLang="en-US" dirty="0"/>
              <a:t>可以調整各種屬性</a:t>
            </a:r>
            <a:endParaRPr lang="en-US" altLang="zh-TW" dirty="0"/>
          </a:p>
          <a:p>
            <a:pPr lvl="1"/>
            <a:r>
              <a:rPr lang="en-US" altLang="zh-TW" dirty="0"/>
              <a:t>inline-block </a:t>
            </a:r>
            <a:r>
              <a:rPr lang="zh-TW" altLang="en-US" dirty="0"/>
              <a:t>跟 </a:t>
            </a:r>
            <a:r>
              <a:rPr lang="en-US" altLang="zh-TW" dirty="0"/>
              <a:t>block </a:t>
            </a:r>
            <a:r>
              <a:rPr lang="zh-TW" altLang="en-US" dirty="0"/>
              <a:t>最大的差異就在於 </a:t>
            </a:r>
            <a:r>
              <a:rPr lang="en-US" altLang="zh-TW" dirty="0"/>
              <a:t>inline-block </a:t>
            </a:r>
            <a:r>
              <a:rPr lang="zh-TW" altLang="en-US" dirty="0"/>
              <a:t>可以併排</a:t>
            </a:r>
          </a:p>
        </p:txBody>
      </p:sp>
      <p:pic>
        <p:nvPicPr>
          <p:cNvPr id="4" name="圖片 3"/>
          <p:cNvPicPr>
            <a:picLocks noChangeAspect="1"/>
          </p:cNvPicPr>
          <p:nvPr/>
        </p:nvPicPr>
        <p:blipFill>
          <a:blip r:embed="rId2"/>
          <a:stretch>
            <a:fillRect/>
          </a:stretch>
        </p:blipFill>
        <p:spPr>
          <a:xfrm>
            <a:off x="8121493" y="1812636"/>
            <a:ext cx="2248214" cy="2181529"/>
          </a:xfrm>
          <a:prstGeom prst="rect">
            <a:avLst/>
          </a:prstGeom>
        </p:spPr>
      </p:pic>
      <p:sp>
        <p:nvSpPr>
          <p:cNvPr id="5" name="矩形 4"/>
          <p:cNvSpPr/>
          <p:nvPr/>
        </p:nvSpPr>
        <p:spPr>
          <a:xfrm>
            <a:off x="2207492" y="4323437"/>
            <a:ext cx="6096000" cy="2031325"/>
          </a:xfrm>
          <a:prstGeom prst="rect">
            <a:avLst/>
          </a:prstGeom>
        </p:spPr>
        <p:txBody>
          <a:bodyPr>
            <a:spAutoFit/>
          </a:bodyPr>
          <a:lstStyle/>
          <a:p>
            <a:r>
              <a:rPr lang="en-US" altLang="zh-TW" dirty="0"/>
              <a:t>#box {</a:t>
            </a:r>
          </a:p>
          <a:p>
            <a:r>
              <a:rPr lang="en-US" altLang="zh-TW" dirty="0"/>
              <a:t> width: 100px;</a:t>
            </a:r>
          </a:p>
          <a:p>
            <a:r>
              <a:rPr lang="en-US" altLang="zh-TW" dirty="0"/>
              <a:t> height: 100px;</a:t>
            </a:r>
          </a:p>
          <a:p>
            <a:r>
              <a:rPr lang="en-US" altLang="zh-TW" dirty="0"/>
              <a:t> background: orange; </a:t>
            </a:r>
          </a:p>
          <a:p>
            <a:r>
              <a:rPr lang="en-US" altLang="zh-TW" dirty="0"/>
              <a:t> margin: 10px;</a:t>
            </a:r>
          </a:p>
          <a:p>
            <a:r>
              <a:rPr lang="en-US" altLang="zh-TW" dirty="0"/>
              <a:t> display: inline-block;</a:t>
            </a:r>
          </a:p>
          <a:p>
            <a:r>
              <a:rPr lang="en-US" altLang="zh-TW" dirty="0"/>
              <a:t>}</a:t>
            </a:r>
            <a:endParaRPr lang="zh-TW" altLang="en-US" dirty="0"/>
          </a:p>
        </p:txBody>
      </p:sp>
    </p:spTree>
    <p:extLst>
      <p:ext uri="{BB962C8B-B14F-4D97-AF65-F5344CB8AC3E}">
        <p14:creationId xmlns:p14="http://schemas.microsoft.com/office/powerpoint/2010/main" val="6324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 </a:t>
            </a:r>
            <a:r>
              <a:rPr lang="zh-TW" altLang="en-US" sz="4400" dirty="0"/>
              <a:t>相對定位</a:t>
            </a:r>
          </a:p>
        </p:txBody>
      </p:sp>
      <p:sp>
        <p:nvSpPr>
          <p:cNvPr id="3" name="內容版面配置區 2"/>
          <p:cNvSpPr>
            <a:spLocks noGrp="1"/>
          </p:cNvSpPr>
          <p:nvPr>
            <p:ph idx="1"/>
          </p:nvPr>
        </p:nvSpPr>
        <p:spPr/>
        <p:txBody>
          <a:bodyPr/>
          <a:lstStyle/>
          <a:p>
            <a:r>
              <a:rPr lang="zh-TW" altLang="en-US" dirty="0"/>
              <a:t>可以用以下的屬性來設定</a:t>
            </a:r>
            <a:r>
              <a:rPr lang="en-US" altLang="zh-TW" dirty="0"/>
              <a:t>box</a:t>
            </a:r>
            <a:r>
              <a:rPr lang="zh-TW" altLang="en-US" dirty="0"/>
              <a:t>在畫面中上下左右的位移量</a:t>
            </a:r>
            <a:endParaRPr lang="en-US" altLang="zh-TW" dirty="0"/>
          </a:p>
          <a:p>
            <a:pPr lvl="1"/>
            <a:r>
              <a:rPr lang="en-US" altLang="zh-TW" dirty="0"/>
              <a:t>top: </a:t>
            </a:r>
            <a:r>
              <a:rPr lang="zh-TW" altLang="en-US" dirty="0"/>
              <a:t>長度 </a:t>
            </a:r>
            <a:r>
              <a:rPr lang="en-US" altLang="zh-TW" dirty="0"/>
              <a:t>|</a:t>
            </a:r>
            <a:r>
              <a:rPr lang="zh-TW" altLang="en-US" dirty="0"/>
              <a:t> 百分比 </a:t>
            </a:r>
            <a:r>
              <a:rPr lang="en-US" altLang="zh-TW" dirty="0"/>
              <a:t>| auto</a:t>
            </a:r>
          </a:p>
          <a:p>
            <a:pPr lvl="1"/>
            <a:r>
              <a:rPr lang="en-US" altLang="zh-TW" dirty="0"/>
              <a:t>right: </a:t>
            </a:r>
            <a:r>
              <a:rPr lang="zh-TW" altLang="en-US" dirty="0"/>
              <a:t>長度 </a:t>
            </a:r>
            <a:r>
              <a:rPr lang="en-US" altLang="zh-TW" dirty="0"/>
              <a:t>|</a:t>
            </a:r>
            <a:r>
              <a:rPr lang="zh-TW" altLang="en-US" dirty="0"/>
              <a:t> 百分比 </a:t>
            </a:r>
            <a:r>
              <a:rPr lang="en-US" altLang="zh-TW" dirty="0"/>
              <a:t>| auto</a:t>
            </a:r>
          </a:p>
          <a:p>
            <a:pPr lvl="1"/>
            <a:r>
              <a:rPr lang="en-US" altLang="zh-TW" dirty="0"/>
              <a:t>bottom: </a:t>
            </a:r>
            <a:r>
              <a:rPr lang="zh-TW" altLang="en-US" dirty="0"/>
              <a:t>長度 </a:t>
            </a:r>
            <a:r>
              <a:rPr lang="en-US" altLang="zh-TW" dirty="0"/>
              <a:t>|</a:t>
            </a:r>
            <a:r>
              <a:rPr lang="zh-TW" altLang="en-US" dirty="0"/>
              <a:t> 百分比 </a:t>
            </a:r>
            <a:r>
              <a:rPr lang="en-US" altLang="zh-TW" dirty="0"/>
              <a:t>| auto</a:t>
            </a:r>
          </a:p>
          <a:p>
            <a:pPr lvl="1"/>
            <a:r>
              <a:rPr lang="en-US" altLang="zh-TW" dirty="0"/>
              <a:t>left: </a:t>
            </a:r>
            <a:r>
              <a:rPr lang="zh-TW" altLang="en-US" dirty="0"/>
              <a:t>長度 </a:t>
            </a:r>
            <a:r>
              <a:rPr lang="en-US" altLang="zh-TW" dirty="0"/>
              <a:t>|</a:t>
            </a:r>
            <a:r>
              <a:rPr lang="zh-TW" altLang="en-US" dirty="0"/>
              <a:t> 百分比 </a:t>
            </a:r>
            <a:r>
              <a:rPr lang="en-US" altLang="zh-TW" dirty="0"/>
              <a:t>| auto</a:t>
            </a:r>
          </a:p>
        </p:txBody>
      </p:sp>
      <p:sp>
        <p:nvSpPr>
          <p:cNvPr id="4" name="矩形 3"/>
          <p:cNvSpPr/>
          <p:nvPr/>
        </p:nvSpPr>
        <p:spPr>
          <a:xfrm>
            <a:off x="2268415" y="4563208"/>
            <a:ext cx="2628900" cy="888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7845669" y="4563206"/>
            <a:ext cx="2628900" cy="888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268415" y="4563206"/>
            <a:ext cx="1300356" cy="369332"/>
          </a:xfrm>
          <a:prstGeom prst="rect">
            <a:avLst/>
          </a:prstGeom>
          <a:noFill/>
        </p:spPr>
        <p:txBody>
          <a:bodyPr wrap="none" rtlCol="0">
            <a:spAutoFit/>
          </a:bodyPr>
          <a:lstStyle/>
          <a:p>
            <a:r>
              <a:rPr lang="en-US" altLang="zh-TW" dirty="0"/>
              <a:t>Inline box1</a:t>
            </a:r>
            <a:endParaRPr lang="zh-TW" altLang="en-US" dirty="0"/>
          </a:p>
        </p:txBody>
      </p:sp>
      <p:grpSp>
        <p:nvGrpSpPr>
          <p:cNvPr id="11" name="群組 10"/>
          <p:cNvGrpSpPr/>
          <p:nvPr/>
        </p:nvGrpSpPr>
        <p:grpSpPr>
          <a:xfrm>
            <a:off x="5571878" y="4906161"/>
            <a:ext cx="2628900" cy="888025"/>
            <a:chOff x="5093676" y="4563206"/>
            <a:chExt cx="2628900" cy="888025"/>
          </a:xfrm>
        </p:grpSpPr>
        <p:sp>
          <p:nvSpPr>
            <p:cNvPr id="5" name="矩形 4"/>
            <p:cNvSpPr/>
            <p:nvPr/>
          </p:nvSpPr>
          <p:spPr>
            <a:xfrm>
              <a:off x="5093676" y="4563207"/>
              <a:ext cx="2628900" cy="888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128392" y="4563206"/>
              <a:ext cx="1300356" cy="369332"/>
            </a:xfrm>
            <a:prstGeom prst="rect">
              <a:avLst/>
            </a:prstGeom>
            <a:noFill/>
          </p:spPr>
          <p:txBody>
            <a:bodyPr wrap="none" rtlCol="0">
              <a:spAutoFit/>
            </a:bodyPr>
            <a:lstStyle/>
            <a:p>
              <a:r>
                <a:rPr lang="en-US" altLang="zh-TW" dirty="0"/>
                <a:t>Inline box2</a:t>
              </a:r>
              <a:endParaRPr lang="zh-TW" altLang="en-US" dirty="0"/>
            </a:p>
          </p:txBody>
        </p:sp>
      </p:grpSp>
      <p:sp>
        <p:nvSpPr>
          <p:cNvPr id="9" name="文字方塊 8"/>
          <p:cNvSpPr txBox="1"/>
          <p:nvPr/>
        </p:nvSpPr>
        <p:spPr>
          <a:xfrm>
            <a:off x="7867876" y="4572024"/>
            <a:ext cx="1300356" cy="369332"/>
          </a:xfrm>
          <a:prstGeom prst="rect">
            <a:avLst/>
          </a:prstGeom>
          <a:noFill/>
        </p:spPr>
        <p:txBody>
          <a:bodyPr wrap="none" rtlCol="0">
            <a:spAutoFit/>
          </a:bodyPr>
          <a:lstStyle/>
          <a:p>
            <a:r>
              <a:rPr lang="en-US" altLang="zh-TW" dirty="0"/>
              <a:t>Inline box3</a:t>
            </a:r>
            <a:endParaRPr lang="zh-TW" altLang="en-US" dirty="0"/>
          </a:p>
        </p:txBody>
      </p:sp>
      <p:cxnSp>
        <p:nvCxnSpPr>
          <p:cNvPr id="13" name="直線單箭頭接點 12"/>
          <p:cNvCxnSpPr/>
          <p:nvPr/>
        </p:nvCxnSpPr>
        <p:spPr>
          <a:xfrm flipH="1">
            <a:off x="6146711" y="4520965"/>
            <a:ext cx="4707" cy="38519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256772" y="4520965"/>
            <a:ext cx="1197764" cy="369332"/>
          </a:xfrm>
          <a:prstGeom prst="rect">
            <a:avLst/>
          </a:prstGeom>
          <a:noFill/>
        </p:spPr>
        <p:txBody>
          <a:bodyPr wrap="none" rtlCol="0">
            <a:spAutoFit/>
          </a:bodyPr>
          <a:lstStyle/>
          <a:p>
            <a:r>
              <a:rPr lang="en-US" altLang="zh-TW" dirty="0">
                <a:solidFill>
                  <a:srgbClr val="C00000"/>
                </a:solidFill>
              </a:rPr>
              <a:t>top: 20px </a:t>
            </a:r>
            <a:endParaRPr lang="zh-TW" altLang="en-US" dirty="0">
              <a:solidFill>
                <a:srgbClr val="C00000"/>
              </a:solidFill>
            </a:endParaRPr>
          </a:p>
        </p:txBody>
      </p:sp>
      <p:cxnSp>
        <p:nvCxnSpPr>
          <p:cNvPr id="20" name="直線單箭頭接點 19"/>
          <p:cNvCxnSpPr/>
          <p:nvPr/>
        </p:nvCxnSpPr>
        <p:spPr>
          <a:xfrm>
            <a:off x="5218545" y="5090827"/>
            <a:ext cx="35333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840374" y="4629163"/>
            <a:ext cx="1184940" cy="369332"/>
          </a:xfrm>
          <a:prstGeom prst="rect">
            <a:avLst/>
          </a:prstGeom>
        </p:spPr>
        <p:txBody>
          <a:bodyPr wrap="none">
            <a:spAutoFit/>
          </a:bodyPr>
          <a:lstStyle/>
          <a:p>
            <a:r>
              <a:rPr lang="en-US" altLang="zh-TW" dirty="0">
                <a:solidFill>
                  <a:srgbClr val="C00000"/>
                </a:solidFill>
              </a:rPr>
              <a:t>left: 10px </a:t>
            </a:r>
            <a:endParaRPr lang="zh-TW" altLang="en-US" dirty="0">
              <a:solidFill>
                <a:srgbClr val="C00000"/>
              </a:solidFill>
            </a:endParaRPr>
          </a:p>
        </p:txBody>
      </p:sp>
      <p:sp>
        <p:nvSpPr>
          <p:cNvPr id="22" name="文字方塊 21"/>
          <p:cNvSpPr txBox="1"/>
          <p:nvPr/>
        </p:nvSpPr>
        <p:spPr>
          <a:xfrm>
            <a:off x="8017164" y="2682238"/>
            <a:ext cx="2576945" cy="1477328"/>
          </a:xfrm>
          <a:prstGeom prst="rect">
            <a:avLst/>
          </a:prstGeom>
          <a:noFill/>
        </p:spPr>
        <p:txBody>
          <a:bodyPr wrap="square" rtlCol="0">
            <a:spAutoFit/>
          </a:bodyPr>
          <a:lstStyle/>
          <a:p>
            <a:r>
              <a:rPr lang="en-US" altLang="zh-TW" dirty="0">
                <a:solidFill>
                  <a:srgbClr val="C00000"/>
                </a:solidFill>
              </a:rPr>
              <a:t>#inlineBox2{</a:t>
            </a:r>
          </a:p>
          <a:p>
            <a:r>
              <a:rPr lang="en-US" altLang="zh-TW" dirty="0">
                <a:solidFill>
                  <a:srgbClr val="C00000"/>
                </a:solidFill>
              </a:rPr>
              <a:t>    position : relative;</a:t>
            </a:r>
          </a:p>
          <a:p>
            <a:r>
              <a:rPr lang="en-US" altLang="zh-TW" dirty="0">
                <a:solidFill>
                  <a:srgbClr val="C00000"/>
                </a:solidFill>
              </a:rPr>
              <a:t>    top: 20px;</a:t>
            </a:r>
          </a:p>
          <a:p>
            <a:r>
              <a:rPr lang="en-US" altLang="zh-TW" dirty="0">
                <a:solidFill>
                  <a:srgbClr val="C00000"/>
                </a:solidFill>
              </a:rPr>
              <a:t>    left: 10px;</a:t>
            </a:r>
          </a:p>
          <a:p>
            <a:r>
              <a:rPr lang="en-US" altLang="zh-TW" dirty="0">
                <a:solidFill>
                  <a:srgbClr val="C00000"/>
                </a:solidFill>
              </a:rPr>
              <a:t>}</a:t>
            </a:r>
            <a:endParaRPr lang="zh-TW" altLang="en-US" dirty="0">
              <a:solidFill>
                <a:srgbClr val="C00000"/>
              </a:solidFill>
            </a:endParaRPr>
          </a:p>
        </p:txBody>
      </p:sp>
    </p:spTree>
    <p:extLst>
      <p:ext uri="{BB962C8B-B14F-4D97-AF65-F5344CB8AC3E}">
        <p14:creationId xmlns:p14="http://schemas.microsoft.com/office/powerpoint/2010/main" val="29614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a:t>
            </a:r>
            <a:r>
              <a:rPr lang="zh-TW" altLang="en-US" sz="4400" dirty="0"/>
              <a:t> 絕對定位</a:t>
            </a:r>
          </a:p>
        </p:txBody>
      </p:sp>
      <p:sp>
        <p:nvSpPr>
          <p:cNvPr id="3" name="內容版面配置區 2"/>
          <p:cNvSpPr>
            <a:spLocks noGrp="1"/>
          </p:cNvSpPr>
          <p:nvPr>
            <p:ph idx="1"/>
          </p:nvPr>
        </p:nvSpPr>
        <p:spPr/>
        <p:txBody>
          <a:bodyPr/>
          <a:lstStyle/>
          <a:p>
            <a:r>
              <a:rPr lang="en-US" altLang="zh-TW" dirty="0"/>
              <a:t>position: absolute;</a:t>
            </a:r>
          </a:p>
          <a:p>
            <a:r>
              <a:rPr lang="zh-TW" altLang="en-US" dirty="0"/>
              <a:t>會將</a:t>
            </a:r>
            <a:r>
              <a:rPr lang="en-US" altLang="zh-TW" dirty="0"/>
              <a:t>html</a:t>
            </a:r>
            <a:r>
              <a:rPr lang="zh-TW" altLang="en-US" dirty="0"/>
              <a:t>元素的</a:t>
            </a:r>
            <a:r>
              <a:rPr lang="en-US" altLang="zh-TW" dirty="0"/>
              <a:t>box</a:t>
            </a:r>
            <a:r>
              <a:rPr lang="zh-TW" altLang="en-US" dirty="0"/>
              <a:t>從正常順序中抽離出來，顯示在指定的位置上，而其它依照正常順序顯示的元素會當絕對定位的元素不存在</a:t>
            </a:r>
            <a:endParaRPr lang="en-US" altLang="zh-TW" dirty="0"/>
          </a:p>
          <a:p>
            <a:r>
              <a:rPr lang="zh-TW" altLang="en-US" dirty="0"/>
              <a:t>可以用</a:t>
            </a:r>
            <a:r>
              <a:rPr lang="en-US" altLang="zh-TW" dirty="0"/>
              <a:t>top</a:t>
            </a:r>
            <a:r>
              <a:rPr lang="zh-TW" altLang="en-US" dirty="0"/>
              <a:t>、</a:t>
            </a:r>
            <a:r>
              <a:rPr lang="en-US" altLang="zh-TW" dirty="0"/>
              <a:t>right</a:t>
            </a:r>
            <a:r>
              <a:rPr lang="zh-TW" altLang="en-US" dirty="0"/>
              <a:t> 、</a:t>
            </a:r>
            <a:r>
              <a:rPr lang="en-US" altLang="zh-TW" dirty="0"/>
              <a:t>bottom</a:t>
            </a:r>
            <a:r>
              <a:rPr lang="zh-TW" altLang="en-US" dirty="0"/>
              <a:t> 、</a:t>
            </a:r>
            <a:r>
              <a:rPr lang="en-US" altLang="zh-TW" dirty="0"/>
              <a:t>left</a:t>
            </a:r>
            <a:r>
              <a:rPr lang="zh-TW" altLang="en-US" dirty="0"/>
              <a:t>屬性來做定位</a:t>
            </a:r>
            <a:endParaRPr lang="en-US" altLang="zh-TW" dirty="0"/>
          </a:p>
          <a:p>
            <a:pPr lvl="1"/>
            <a:r>
              <a:rPr lang="zh-TW" altLang="en-US" dirty="0"/>
              <a:t>水平或垂直位移長度</a:t>
            </a:r>
            <a:endParaRPr lang="en-US" altLang="zh-TW" dirty="0"/>
          </a:p>
          <a:p>
            <a:pPr lvl="1"/>
            <a:r>
              <a:rPr lang="en-US" altLang="zh-TW" dirty="0"/>
              <a:t>top: </a:t>
            </a:r>
            <a:r>
              <a:rPr lang="zh-TW" altLang="en-US" dirty="0"/>
              <a:t>長度</a:t>
            </a:r>
            <a:endParaRPr lang="en-US" altLang="zh-TW" dirty="0"/>
          </a:p>
          <a:p>
            <a:pPr lvl="1"/>
            <a:r>
              <a:rPr lang="en-US" altLang="zh-TW" dirty="0"/>
              <a:t>right: </a:t>
            </a:r>
            <a:r>
              <a:rPr lang="zh-TW" altLang="en-US" dirty="0"/>
              <a:t>長度</a:t>
            </a:r>
            <a:endParaRPr lang="en-US" altLang="zh-TW" dirty="0"/>
          </a:p>
          <a:p>
            <a:pPr lvl="1"/>
            <a:r>
              <a:rPr lang="en-US" altLang="zh-TW" dirty="0"/>
              <a:t>bottom:</a:t>
            </a:r>
            <a:r>
              <a:rPr lang="zh-TW" altLang="en-US" dirty="0"/>
              <a:t> 長度</a:t>
            </a:r>
            <a:endParaRPr lang="en-US" altLang="zh-TW" dirty="0"/>
          </a:p>
          <a:p>
            <a:pPr lvl="1"/>
            <a:r>
              <a:rPr lang="en-US" altLang="zh-TW" dirty="0"/>
              <a:t>left: </a:t>
            </a:r>
            <a:r>
              <a:rPr lang="zh-TW" altLang="en-US" dirty="0"/>
              <a:t>長度</a:t>
            </a:r>
          </a:p>
        </p:txBody>
      </p:sp>
    </p:spTree>
    <p:extLst>
      <p:ext uri="{BB962C8B-B14F-4D97-AF65-F5344CB8AC3E}">
        <p14:creationId xmlns:p14="http://schemas.microsoft.com/office/powerpoint/2010/main" val="6001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Box</a:t>
            </a:r>
            <a:r>
              <a:rPr lang="zh-TW" altLang="en-US" sz="4400" dirty="0"/>
              <a:t>定位方式 </a:t>
            </a:r>
            <a:r>
              <a:rPr lang="en-US" altLang="zh-TW" sz="4400" dirty="0"/>
              <a:t>–</a:t>
            </a:r>
            <a:r>
              <a:rPr lang="zh-TW" altLang="en-US" sz="4400" dirty="0"/>
              <a:t> 固定定位</a:t>
            </a:r>
          </a:p>
        </p:txBody>
      </p:sp>
      <p:sp>
        <p:nvSpPr>
          <p:cNvPr id="3" name="內容版面配置區 2"/>
          <p:cNvSpPr>
            <a:spLocks noGrp="1"/>
          </p:cNvSpPr>
          <p:nvPr>
            <p:ph idx="1"/>
          </p:nvPr>
        </p:nvSpPr>
        <p:spPr/>
        <p:txBody>
          <a:bodyPr/>
          <a:lstStyle/>
          <a:p>
            <a:r>
              <a:rPr lang="en-US" altLang="zh-TW" dirty="0"/>
              <a:t>position: fixed;</a:t>
            </a:r>
          </a:p>
          <a:p>
            <a:r>
              <a:rPr lang="zh-TW" altLang="en-US" dirty="0"/>
              <a:t>屬於絕對定位的一種方式，和絕對定位的差別在於</a:t>
            </a:r>
            <a:r>
              <a:rPr lang="en-US" altLang="zh-TW" dirty="0"/>
              <a:t>HTML</a:t>
            </a:r>
            <a:r>
              <a:rPr lang="zh-TW" altLang="en-US" dirty="0"/>
              <a:t>元素的</a:t>
            </a:r>
            <a:r>
              <a:rPr lang="en-US" altLang="zh-TW" dirty="0"/>
              <a:t>box</a:t>
            </a:r>
            <a:r>
              <a:rPr lang="zh-TW" altLang="en-US" dirty="0"/>
              <a:t>會顯示在固定的位置，不會隨著內容捲動</a:t>
            </a:r>
            <a:endParaRPr lang="en-US" altLang="zh-TW" dirty="0"/>
          </a:p>
          <a:p>
            <a:r>
              <a:rPr lang="zh-TW" altLang="en-US" dirty="0"/>
              <a:t>可以用</a:t>
            </a:r>
            <a:r>
              <a:rPr lang="en-US" altLang="zh-TW" dirty="0"/>
              <a:t>top</a:t>
            </a:r>
            <a:r>
              <a:rPr lang="zh-TW" altLang="en-US" dirty="0"/>
              <a:t>、</a:t>
            </a:r>
            <a:r>
              <a:rPr lang="en-US" altLang="zh-TW" dirty="0"/>
              <a:t>right</a:t>
            </a:r>
            <a:r>
              <a:rPr lang="zh-TW" altLang="en-US" dirty="0"/>
              <a:t> 、</a:t>
            </a:r>
            <a:r>
              <a:rPr lang="en-US" altLang="zh-TW" dirty="0"/>
              <a:t>bottom</a:t>
            </a:r>
            <a:r>
              <a:rPr lang="zh-TW" altLang="en-US" dirty="0"/>
              <a:t> 、</a:t>
            </a:r>
            <a:r>
              <a:rPr lang="en-US" altLang="zh-TW" dirty="0"/>
              <a:t>left</a:t>
            </a:r>
            <a:r>
              <a:rPr lang="zh-TW" altLang="en-US" dirty="0"/>
              <a:t>屬性來做定位</a:t>
            </a:r>
            <a:endParaRPr lang="en-US" altLang="zh-TW" dirty="0"/>
          </a:p>
          <a:p>
            <a:pPr lvl="1"/>
            <a:r>
              <a:rPr lang="zh-TW" altLang="en-US" dirty="0"/>
              <a:t>水平或垂直位移長度</a:t>
            </a:r>
            <a:endParaRPr lang="en-US" altLang="zh-TW" dirty="0"/>
          </a:p>
          <a:p>
            <a:pPr lvl="1"/>
            <a:r>
              <a:rPr lang="en-US" altLang="zh-TW" dirty="0"/>
              <a:t>top: </a:t>
            </a:r>
            <a:r>
              <a:rPr lang="zh-TW" altLang="en-US" dirty="0"/>
              <a:t>長度</a:t>
            </a:r>
            <a:endParaRPr lang="en-US" altLang="zh-TW" dirty="0"/>
          </a:p>
          <a:p>
            <a:pPr lvl="1"/>
            <a:r>
              <a:rPr lang="en-US" altLang="zh-TW" dirty="0"/>
              <a:t>right: </a:t>
            </a:r>
            <a:r>
              <a:rPr lang="zh-TW" altLang="en-US" dirty="0"/>
              <a:t>長度</a:t>
            </a:r>
            <a:endParaRPr lang="en-US" altLang="zh-TW" dirty="0"/>
          </a:p>
          <a:p>
            <a:pPr lvl="1"/>
            <a:r>
              <a:rPr lang="en-US" altLang="zh-TW" dirty="0"/>
              <a:t>bottom:</a:t>
            </a:r>
            <a:r>
              <a:rPr lang="zh-TW" altLang="en-US" dirty="0"/>
              <a:t> 長度</a:t>
            </a:r>
            <a:endParaRPr lang="en-US" altLang="zh-TW" dirty="0"/>
          </a:p>
          <a:p>
            <a:pPr lvl="1"/>
            <a:r>
              <a:rPr lang="en-US" altLang="zh-TW" dirty="0"/>
              <a:t>left: </a:t>
            </a:r>
            <a:r>
              <a:rPr lang="zh-TW" altLang="en-US" dirty="0"/>
              <a:t>長度</a:t>
            </a:r>
          </a:p>
          <a:p>
            <a:endParaRPr lang="zh-TW" altLang="en-US" dirty="0"/>
          </a:p>
        </p:txBody>
      </p:sp>
    </p:spTree>
    <p:extLst>
      <p:ext uri="{BB962C8B-B14F-4D97-AF65-F5344CB8AC3E}">
        <p14:creationId xmlns:p14="http://schemas.microsoft.com/office/powerpoint/2010/main" val="21014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Z-index</a:t>
            </a:r>
            <a:r>
              <a:rPr lang="zh-TW" altLang="en-US" sz="4400" dirty="0"/>
              <a:t>重疊順序</a:t>
            </a:r>
          </a:p>
        </p:txBody>
      </p:sp>
      <p:sp>
        <p:nvSpPr>
          <p:cNvPr id="3" name="內容版面配置區 2"/>
          <p:cNvSpPr>
            <a:spLocks noGrp="1"/>
          </p:cNvSpPr>
          <p:nvPr>
            <p:ph idx="1"/>
          </p:nvPr>
        </p:nvSpPr>
        <p:spPr/>
        <p:txBody>
          <a:bodyPr/>
          <a:lstStyle/>
          <a:p>
            <a:r>
              <a:rPr lang="en-US" altLang="zh-TW" dirty="0"/>
              <a:t>z-index</a:t>
            </a:r>
            <a:r>
              <a:rPr lang="zh-TW" altLang="en-US" dirty="0"/>
              <a:t>屬性用來設定</a:t>
            </a:r>
            <a:r>
              <a:rPr lang="en-US" altLang="zh-TW" dirty="0"/>
              <a:t>HTML</a:t>
            </a:r>
            <a:r>
              <a:rPr lang="zh-TW" altLang="en-US" dirty="0"/>
              <a:t>元素的重疊順序</a:t>
            </a:r>
            <a:endParaRPr lang="en-US" altLang="zh-TW" dirty="0"/>
          </a:p>
          <a:p>
            <a:r>
              <a:rPr lang="en-US" altLang="zh-TW" dirty="0"/>
              <a:t>z-index:</a:t>
            </a:r>
            <a:r>
              <a:rPr lang="zh-TW" altLang="en-US" dirty="0"/>
              <a:t> </a:t>
            </a:r>
            <a:r>
              <a:rPr lang="en-US" altLang="zh-TW" dirty="0"/>
              <a:t>auto | </a:t>
            </a:r>
            <a:r>
              <a:rPr lang="zh-TW" altLang="en-US" dirty="0"/>
              <a:t>整數</a:t>
            </a:r>
            <a:endParaRPr lang="en-US" altLang="zh-TW" dirty="0"/>
          </a:p>
          <a:p>
            <a:pPr lvl="1"/>
            <a:r>
              <a:rPr lang="en-US" altLang="zh-TW" dirty="0"/>
              <a:t>auto</a:t>
            </a:r>
            <a:r>
              <a:rPr lang="zh-TW" altLang="en-US" dirty="0"/>
              <a:t>為預設</a:t>
            </a:r>
            <a:endParaRPr lang="en-US" altLang="zh-TW" dirty="0"/>
          </a:p>
          <a:p>
            <a:pPr lvl="1"/>
            <a:r>
              <a:rPr lang="zh-TW" altLang="en-US" dirty="0"/>
              <a:t>數字較大的會顯示在較上面的層面</a:t>
            </a:r>
          </a:p>
        </p:txBody>
      </p:sp>
    </p:spTree>
    <p:extLst>
      <p:ext uri="{BB962C8B-B14F-4D97-AF65-F5344CB8AC3E}">
        <p14:creationId xmlns:p14="http://schemas.microsoft.com/office/powerpoint/2010/main" val="234576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solidFill>
                  <a:srgbClr val="C00000"/>
                </a:solidFill>
              </a:rPr>
              <a:t>Flex Layout</a:t>
            </a:r>
            <a:r>
              <a:rPr lang="zh-TW" altLang="en-US" dirty="0">
                <a:solidFill>
                  <a:srgbClr val="C00000"/>
                </a:solidFill>
              </a:rPr>
              <a:t>彈性版面設計 </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2050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Box Layout </a:t>
            </a:r>
            <a:r>
              <a:rPr lang="zh-TW" altLang="en-US" sz="4400" dirty="0"/>
              <a:t>彈性版面 </a:t>
            </a:r>
          </a:p>
        </p:txBody>
      </p:sp>
      <p:sp>
        <p:nvSpPr>
          <p:cNvPr id="3" name="內容版面配置區 2"/>
          <p:cNvSpPr>
            <a:spLocks noGrp="1"/>
          </p:cNvSpPr>
          <p:nvPr>
            <p:ph idx="1"/>
          </p:nvPr>
        </p:nvSpPr>
        <p:spPr/>
        <p:txBody>
          <a:bodyPr/>
          <a:lstStyle/>
          <a:p>
            <a:r>
              <a:rPr lang="en-US" altLang="zh-TW" dirty="0"/>
              <a:t>Flexbox</a:t>
            </a:r>
            <a:r>
              <a:rPr lang="zh-TW" altLang="en-US" dirty="0"/>
              <a:t> 顧名思義就是彈性的盒子</a:t>
            </a:r>
            <a:endParaRPr lang="en-US" altLang="zh-TW" dirty="0"/>
          </a:p>
          <a:p>
            <a:pPr lvl="1"/>
            <a:r>
              <a:rPr lang="en-US" altLang="zh-TW" dirty="0"/>
              <a:t>Flex Container(</a:t>
            </a:r>
            <a:r>
              <a:rPr lang="zh-TW" altLang="en-US" dirty="0"/>
              <a:t>彈性容器</a:t>
            </a:r>
            <a:r>
              <a:rPr lang="en-US" altLang="zh-TW" dirty="0"/>
              <a:t>)</a:t>
            </a:r>
            <a:r>
              <a:rPr lang="zh-TW" altLang="en-US" dirty="0"/>
              <a:t>作為彈性版面的父元素容器</a:t>
            </a:r>
            <a:endParaRPr lang="en-US" altLang="zh-TW" dirty="0"/>
          </a:p>
          <a:p>
            <a:pPr lvl="1"/>
            <a:r>
              <a:rPr lang="en-US" altLang="zh-TW" dirty="0"/>
              <a:t>Flex Item(</a:t>
            </a:r>
            <a:r>
              <a:rPr lang="zh-TW" altLang="en-US" dirty="0"/>
              <a:t>彈性項目</a:t>
            </a:r>
            <a:r>
              <a:rPr lang="en-US" altLang="zh-TW" dirty="0"/>
              <a:t>)</a:t>
            </a:r>
            <a:r>
              <a:rPr lang="zh-TW" altLang="en-US" dirty="0"/>
              <a:t>放在</a:t>
            </a:r>
            <a:r>
              <a:rPr lang="en-US" altLang="zh-TW" dirty="0"/>
              <a:t>container</a:t>
            </a:r>
            <a:r>
              <a:rPr lang="zh-TW" altLang="en-US" dirty="0"/>
              <a:t>裡面的子元素，一個父元素可以放多個子元素</a:t>
            </a:r>
          </a:p>
          <a:p>
            <a:r>
              <a:rPr lang="en-US" altLang="zh-TW" dirty="0"/>
              <a:t>Flexbox </a:t>
            </a:r>
            <a:r>
              <a:rPr lang="zh-TW" altLang="en-US" dirty="0"/>
              <a:t>具有主軸起點、終點、尺寸與交錯軸起點、終點、尺寸的特性可以進行布局規畫</a:t>
            </a:r>
          </a:p>
        </p:txBody>
      </p:sp>
      <p:pic>
        <p:nvPicPr>
          <p:cNvPr id="4" name="圖片 3"/>
          <p:cNvPicPr>
            <a:picLocks noChangeAspect="1"/>
          </p:cNvPicPr>
          <p:nvPr/>
        </p:nvPicPr>
        <p:blipFill>
          <a:blip r:embed="rId2"/>
          <a:stretch>
            <a:fillRect/>
          </a:stretch>
        </p:blipFill>
        <p:spPr>
          <a:xfrm>
            <a:off x="3116674" y="4180113"/>
            <a:ext cx="5969367" cy="2584580"/>
          </a:xfrm>
          <a:prstGeom prst="rect">
            <a:avLst/>
          </a:prstGeom>
        </p:spPr>
      </p:pic>
    </p:spTree>
    <p:extLst>
      <p:ext uri="{BB962C8B-B14F-4D97-AF65-F5344CB8AC3E}">
        <p14:creationId xmlns:p14="http://schemas.microsoft.com/office/powerpoint/2010/main" val="424171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彈性版面 </a:t>
            </a:r>
            <a:r>
              <a:rPr lang="en-US" altLang="zh-TW" sz="4400" dirty="0"/>
              <a:t>Flex Box Layout</a:t>
            </a:r>
            <a:endParaRPr lang="zh-TW" altLang="en-US" sz="4400" dirty="0"/>
          </a:p>
        </p:txBody>
      </p:sp>
      <p:sp>
        <p:nvSpPr>
          <p:cNvPr id="3" name="內容版面配置區 2"/>
          <p:cNvSpPr>
            <a:spLocks noGrp="1"/>
          </p:cNvSpPr>
          <p:nvPr>
            <p:ph idx="1"/>
          </p:nvPr>
        </p:nvSpPr>
        <p:spPr/>
        <p:txBody>
          <a:bodyPr/>
          <a:lstStyle/>
          <a:p>
            <a:r>
              <a:rPr lang="en-US" altLang="zh-TW" dirty="0"/>
              <a:t>Flex Box</a:t>
            </a:r>
            <a:r>
              <a:rPr lang="zh-TW" altLang="en-US" dirty="0"/>
              <a:t>的設定方式和排序</a:t>
            </a:r>
          </a:p>
        </p:txBody>
      </p:sp>
      <p:sp>
        <p:nvSpPr>
          <p:cNvPr id="5" name="矩形 4"/>
          <p:cNvSpPr/>
          <p:nvPr/>
        </p:nvSpPr>
        <p:spPr>
          <a:xfrm>
            <a:off x="2073664" y="2757859"/>
            <a:ext cx="4341846" cy="1631216"/>
          </a:xfrm>
          <a:prstGeom prst="rect">
            <a:avLst/>
          </a:prstGeom>
        </p:spPr>
        <p:txBody>
          <a:bodyPr wrap="square">
            <a:spAutoFit/>
          </a:bodyPr>
          <a:lstStyle/>
          <a:p>
            <a:r>
              <a:rPr lang="en-US" altLang="zh-TW" sz="2000" dirty="0"/>
              <a:t>&lt;div class="container"&gt;</a:t>
            </a:r>
          </a:p>
          <a:p>
            <a:r>
              <a:rPr lang="en-US" altLang="zh-TW" sz="2000" dirty="0"/>
              <a:t>   &lt;div class=“item1”&gt;</a:t>
            </a:r>
            <a:r>
              <a:rPr lang="zh-TW" altLang="en-US" sz="2000" dirty="0"/>
              <a:t>項目</a:t>
            </a:r>
            <a:r>
              <a:rPr lang="en-US" altLang="zh-TW" sz="2000" dirty="0"/>
              <a:t>1&lt;/div&gt;</a:t>
            </a:r>
          </a:p>
          <a:p>
            <a:r>
              <a:rPr lang="en-US" altLang="zh-TW" sz="2000" dirty="0"/>
              <a:t>   &lt;div class=“item2”&gt;</a:t>
            </a:r>
            <a:r>
              <a:rPr lang="zh-TW" altLang="en-US" sz="2000" dirty="0"/>
              <a:t>項目</a:t>
            </a:r>
            <a:r>
              <a:rPr lang="en-US" altLang="zh-TW" sz="2000" dirty="0"/>
              <a:t>2&lt;/div&gt;</a:t>
            </a:r>
          </a:p>
          <a:p>
            <a:r>
              <a:rPr lang="en-US" altLang="zh-TW" sz="2000" dirty="0"/>
              <a:t>   &lt;div class=“item3”&gt;</a:t>
            </a:r>
            <a:r>
              <a:rPr lang="zh-TW" altLang="en-US" sz="2000" dirty="0"/>
              <a:t>項目</a:t>
            </a:r>
            <a:r>
              <a:rPr lang="en-US" altLang="zh-TW" sz="2000" dirty="0"/>
              <a:t>3&lt;/div&gt;</a:t>
            </a:r>
          </a:p>
          <a:p>
            <a:r>
              <a:rPr lang="en-US" altLang="zh-TW" sz="2000" dirty="0"/>
              <a:t>&lt;/div&gt;</a:t>
            </a:r>
            <a:endParaRPr lang="zh-TW" altLang="en-US" sz="2000" dirty="0"/>
          </a:p>
        </p:txBody>
      </p:sp>
      <p:sp>
        <p:nvSpPr>
          <p:cNvPr id="6" name="矩形 5"/>
          <p:cNvSpPr/>
          <p:nvPr/>
        </p:nvSpPr>
        <p:spPr>
          <a:xfrm>
            <a:off x="7044612" y="2537928"/>
            <a:ext cx="3741576" cy="36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項目</a:t>
            </a:r>
            <a:r>
              <a:rPr lang="en-US" altLang="zh-TW" dirty="0"/>
              <a:t>1</a:t>
            </a:r>
            <a:endParaRPr lang="zh-TW" altLang="en-US" dirty="0"/>
          </a:p>
        </p:txBody>
      </p:sp>
      <p:sp>
        <p:nvSpPr>
          <p:cNvPr id="7" name="矩形 6"/>
          <p:cNvSpPr/>
          <p:nvPr/>
        </p:nvSpPr>
        <p:spPr>
          <a:xfrm>
            <a:off x="7044612" y="3016899"/>
            <a:ext cx="3741576" cy="36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項目</a:t>
            </a:r>
            <a:r>
              <a:rPr lang="en-US" altLang="zh-TW" dirty="0"/>
              <a:t>2</a:t>
            </a:r>
            <a:endParaRPr lang="zh-TW" altLang="en-US" dirty="0"/>
          </a:p>
        </p:txBody>
      </p:sp>
      <p:sp>
        <p:nvSpPr>
          <p:cNvPr id="8" name="矩形 7"/>
          <p:cNvSpPr/>
          <p:nvPr/>
        </p:nvSpPr>
        <p:spPr>
          <a:xfrm>
            <a:off x="7037354" y="3473288"/>
            <a:ext cx="3741576" cy="36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項目</a:t>
            </a:r>
            <a:r>
              <a:rPr lang="en-US" altLang="zh-TW" dirty="0"/>
              <a:t>3</a:t>
            </a:r>
            <a:endParaRPr lang="zh-TW" altLang="en-US" dirty="0"/>
          </a:p>
        </p:txBody>
      </p:sp>
      <p:sp>
        <p:nvSpPr>
          <p:cNvPr id="9" name="文字方塊 8"/>
          <p:cNvSpPr txBox="1"/>
          <p:nvPr/>
        </p:nvSpPr>
        <p:spPr>
          <a:xfrm>
            <a:off x="6969967" y="2122348"/>
            <a:ext cx="1107996" cy="369332"/>
          </a:xfrm>
          <a:prstGeom prst="rect">
            <a:avLst/>
          </a:prstGeom>
          <a:noFill/>
        </p:spPr>
        <p:txBody>
          <a:bodyPr wrap="none" rtlCol="0">
            <a:spAutoFit/>
          </a:bodyPr>
          <a:lstStyle/>
          <a:p>
            <a:r>
              <a:rPr lang="zh-TW" altLang="en-US" dirty="0"/>
              <a:t>正常順序</a:t>
            </a:r>
          </a:p>
        </p:txBody>
      </p:sp>
      <p:sp>
        <p:nvSpPr>
          <p:cNvPr id="10" name="文字方塊 9"/>
          <p:cNvSpPr txBox="1"/>
          <p:nvPr/>
        </p:nvSpPr>
        <p:spPr>
          <a:xfrm>
            <a:off x="6969967" y="4448949"/>
            <a:ext cx="1107996" cy="369332"/>
          </a:xfrm>
          <a:prstGeom prst="rect">
            <a:avLst/>
          </a:prstGeom>
          <a:noFill/>
        </p:spPr>
        <p:txBody>
          <a:bodyPr wrap="none" rtlCol="0">
            <a:spAutoFit/>
          </a:bodyPr>
          <a:lstStyle/>
          <a:p>
            <a:r>
              <a:rPr lang="zh-TW" altLang="en-US" dirty="0"/>
              <a:t>彈性容器</a:t>
            </a:r>
          </a:p>
        </p:txBody>
      </p:sp>
      <p:sp>
        <p:nvSpPr>
          <p:cNvPr id="11" name="矩形 10"/>
          <p:cNvSpPr/>
          <p:nvPr/>
        </p:nvSpPr>
        <p:spPr>
          <a:xfrm>
            <a:off x="6969967" y="4949399"/>
            <a:ext cx="1107996" cy="36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項目</a:t>
            </a:r>
            <a:r>
              <a:rPr lang="en-US" altLang="zh-TW" dirty="0"/>
              <a:t>1</a:t>
            </a:r>
            <a:endParaRPr lang="zh-TW" altLang="en-US" dirty="0"/>
          </a:p>
        </p:txBody>
      </p:sp>
      <p:sp>
        <p:nvSpPr>
          <p:cNvPr id="12" name="矩形 11"/>
          <p:cNvSpPr/>
          <p:nvPr/>
        </p:nvSpPr>
        <p:spPr>
          <a:xfrm>
            <a:off x="8186057" y="4949811"/>
            <a:ext cx="1181878" cy="36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項目</a:t>
            </a:r>
            <a:r>
              <a:rPr lang="en-US" altLang="zh-TW" dirty="0"/>
              <a:t>2</a:t>
            </a:r>
            <a:endParaRPr lang="zh-TW" altLang="en-US" dirty="0"/>
          </a:p>
        </p:txBody>
      </p:sp>
      <p:sp>
        <p:nvSpPr>
          <p:cNvPr id="13" name="矩形 12"/>
          <p:cNvSpPr/>
          <p:nvPr/>
        </p:nvSpPr>
        <p:spPr>
          <a:xfrm>
            <a:off x="9476029" y="4949398"/>
            <a:ext cx="1226183" cy="36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項目</a:t>
            </a:r>
            <a:r>
              <a:rPr lang="en-US" altLang="zh-TW" dirty="0"/>
              <a:t>3</a:t>
            </a:r>
            <a:endParaRPr lang="zh-TW" altLang="en-US" dirty="0"/>
          </a:p>
        </p:txBody>
      </p:sp>
      <p:sp>
        <p:nvSpPr>
          <p:cNvPr id="14" name="文字方塊 13"/>
          <p:cNvSpPr txBox="1"/>
          <p:nvPr/>
        </p:nvSpPr>
        <p:spPr>
          <a:xfrm>
            <a:off x="2073664" y="4422420"/>
            <a:ext cx="1710725" cy="923330"/>
          </a:xfrm>
          <a:prstGeom prst="rect">
            <a:avLst/>
          </a:prstGeom>
          <a:noFill/>
        </p:spPr>
        <p:txBody>
          <a:bodyPr wrap="none" rtlCol="0">
            <a:spAutoFit/>
          </a:bodyPr>
          <a:lstStyle/>
          <a:p>
            <a:r>
              <a:rPr lang="en-US" altLang="zh-TW" dirty="0"/>
              <a:t>.container {</a:t>
            </a:r>
          </a:p>
          <a:p>
            <a:r>
              <a:rPr lang="en-US" altLang="zh-TW" dirty="0"/>
              <a:t>    display: flex;</a:t>
            </a:r>
          </a:p>
          <a:p>
            <a:r>
              <a:rPr lang="en-US" altLang="zh-TW" dirty="0"/>
              <a:t>}</a:t>
            </a:r>
            <a:endParaRPr lang="zh-TW" altLang="en-US" dirty="0"/>
          </a:p>
        </p:txBody>
      </p:sp>
      <p:sp>
        <p:nvSpPr>
          <p:cNvPr id="4" name="矩形 3">
            <a:extLst>
              <a:ext uri="{FF2B5EF4-FFF2-40B4-BE49-F238E27FC236}">
                <a16:creationId xmlns:a16="http://schemas.microsoft.com/office/drawing/2014/main" id="{15F5F619-8059-481E-76D4-8A04A5470EDD}"/>
              </a:ext>
            </a:extLst>
          </p:cNvPr>
          <p:cNvSpPr/>
          <p:nvPr/>
        </p:nvSpPr>
        <p:spPr>
          <a:xfrm>
            <a:off x="6963746" y="2464960"/>
            <a:ext cx="3925078" cy="159880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254E7B01-E977-E5BE-DA02-06F913744520}"/>
              </a:ext>
            </a:extLst>
          </p:cNvPr>
          <p:cNvSpPr/>
          <p:nvPr/>
        </p:nvSpPr>
        <p:spPr>
          <a:xfrm>
            <a:off x="6945603" y="4828203"/>
            <a:ext cx="3925078" cy="620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6548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標籤 </a:t>
            </a:r>
            <a:r>
              <a:rPr lang="en-US" altLang="zh-TW" sz="4400" dirty="0"/>
              <a:t>title</a:t>
            </a:r>
            <a:endParaRPr lang="zh-TW" altLang="en-US" sz="4400" dirty="0"/>
          </a:p>
        </p:txBody>
      </p:sp>
      <p:sp>
        <p:nvSpPr>
          <p:cNvPr id="3" name="內容版面配置區 2"/>
          <p:cNvSpPr>
            <a:spLocks noGrp="1"/>
          </p:cNvSpPr>
          <p:nvPr>
            <p:ph idx="1"/>
          </p:nvPr>
        </p:nvSpPr>
        <p:spPr/>
        <p:txBody>
          <a:bodyPr/>
          <a:lstStyle/>
          <a:p>
            <a:r>
              <a:rPr lang="en-US" altLang="zh-TW" dirty="0"/>
              <a:t>&lt;title&gt;</a:t>
            </a:r>
            <a:r>
              <a:rPr lang="zh-TW" altLang="en-US" dirty="0"/>
              <a:t>我的網頁</a:t>
            </a:r>
            <a:r>
              <a:rPr lang="en-US" altLang="zh-TW" dirty="0"/>
              <a:t>&lt;/title&gt; </a:t>
            </a:r>
          </a:p>
          <a:p>
            <a:pPr lvl="1"/>
            <a:r>
              <a:rPr lang="zh-TW" altLang="en-US" dirty="0"/>
              <a:t>文件標題，此標題會顯示在瀏覽器的標題列或索引標籤</a:t>
            </a:r>
          </a:p>
        </p:txBody>
      </p:sp>
    </p:spTree>
    <p:extLst>
      <p:ext uri="{BB962C8B-B14F-4D97-AF65-F5344CB8AC3E}">
        <p14:creationId xmlns:p14="http://schemas.microsoft.com/office/powerpoint/2010/main" val="178176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27F25C0-E790-D48A-9D99-90CB22ADA780}"/>
              </a:ext>
            </a:extLst>
          </p:cNvPr>
          <p:cNvSpPr>
            <a:spLocks noGrp="1"/>
          </p:cNvSpPr>
          <p:nvPr>
            <p:ph type="title"/>
          </p:nvPr>
        </p:nvSpPr>
        <p:spPr/>
        <p:txBody>
          <a:bodyPr>
            <a:normAutofit/>
          </a:bodyPr>
          <a:lstStyle/>
          <a:p>
            <a:r>
              <a:rPr lang="en-US" altLang="zh-TW" sz="4800" dirty="0"/>
              <a:t>Flex Container(</a:t>
            </a:r>
            <a:r>
              <a:rPr lang="zh-TW" altLang="en-US" sz="4800" dirty="0"/>
              <a:t>父元素</a:t>
            </a:r>
            <a:r>
              <a:rPr lang="en-US" altLang="zh-TW" sz="4800" dirty="0"/>
              <a:t>)</a:t>
            </a:r>
            <a:r>
              <a:rPr lang="zh-TW" altLang="en-US" sz="4800" dirty="0"/>
              <a:t>屬性</a:t>
            </a:r>
          </a:p>
        </p:txBody>
      </p:sp>
      <p:sp>
        <p:nvSpPr>
          <p:cNvPr id="5" name="文字版面配置區 4">
            <a:extLst>
              <a:ext uri="{FF2B5EF4-FFF2-40B4-BE49-F238E27FC236}">
                <a16:creationId xmlns:a16="http://schemas.microsoft.com/office/drawing/2014/main" id="{2F32EBF7-5E2F-7F61-28C5-61BD9C9DB87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11440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Box</a:t>
            </a:r>
            <a:r>
              <a:rPr lang="zh-TW" altLang="en-US" sz="4400" dirty="0"/>
              <a:t> </a:t>
            </a:r>
            <a:r>
              <a:rPr lang="en-US" altLang="zh-TW" sz="4400" dirty="0"/>
              <a:t>Container</a:t>
            </a:r>
            <a:r>
              <a:rPr lang="zh-TW" altLang="en-US" sz="4400" dirty="0"/>
              <a:t>屬性 </a:t>
            </a:r>
            <a:r>
              <a:rPr lang="en-US" altLang="zh-TW" sz="4400" dirty="0"/>
              <a:t>display</a:t>
            </a:r>
            <a:endParaRPr lang="zh-TW" altLang="en-US" sz="4400" dirty="0"/>
          </a:p>
        </p:txBody>
      </p:sp>
      <p:sp>
        <p:nvSpPr>
          <p:cNvPr id="3" name="內容版面配置區 2"/>
          <p:cNvSpPr>
            <a:spLocks noGrp="1"/>
          </p:cNvSpPr>
          <p:nvPr>
            <p:ph idx="1"/>
          </p:nvPr>
        </p:nvSpPr>
        <p:spPr/>
        <p:txBody>
          <a:bodyPr/>
          <a:lstStyle/>
          <a:p>
            <a:r>
              <a:rPr lang="en-US" altLang="zh-TW" dirty="0"/>
              <a:t>display: flex</a:t>
            </a:r>
            <a:r>
              <a:rPr lang="zh-TW" altLang="en-US" dirty="0"/>
              <a:t> </a:t>
            </a:r>
            <a:endParaRPr lang="en-US" altLang="zh-TW" dirty="0"/>
          </a:p>
          <a:p>
            <a:pPr lvl="1"/>
            <a:r>
              <a:rPr lang="zh-TW" altLang="en-US" dirty="0"/>
              <a:t>當在 </a:t>
            </a:r>
            <a:r>
              <a:rPr lang="en-US" altLang="zh-TW" dirty="0"/>
              <a:t>display </a:t>
            </a:r>
            <a:r>
              <a:rPr lang="zh-TW" altLang="en-US" dirty="0"/>
              <a:t>屬性宣告 </a:t>
            </a:r>
            <a:r>
              <a:rPr lang="en-US" altLang="zh-TW" dirty="0"/>
              <a:t>flex</a:t>
            </a:r>
            <a:r>
              <a:rPr lang="zh-TW" altLang="en-US" dirty="0"/>
              <a:t>，如果沒有設定寬高，彈性容器會像 </a:t>
            </a:r>
            <a:r>
              <a:rPr lang="en-US" altLang="zh-TW" dirty="0"/>
              <a:t>block </a:t>
            </a:r>
            <a:r>
              <a:rPr lang="zh-TW" altLang="en-US" dirty="0"/>
              <a:t>一樣佔據了整行。</a:t>
            </a:r>
            <a:endParaRPr lang="en-US" altLang="zh-TW" dirty="0"/>
          </a:p>
          <a:p>
            <a:pPr lvl="1"/>
            <a:endParaRPr lang="en-US" altLang="zh-TW" dirty="0"/>
          </a:p>
          <a:p>
            <a:pPr lvl="1"/>
            <a:endParaRPr lang="en-US" altLang="zh-TW" dirty="0"/>
          </a:p>
          <a:p>
            <a:pPr lvl="1"/>
            <a:endParaRPr lang="en-US" altLang="zh-TW" dirty="0"/>
          </a:p>
          <a:p>
            <a:pPr lvl="1"/>
            <a:r>
              <a:rPr lang="zh-TW" altLang="en-US" dirty="0"/>
              <a:t>第二個彈性容器出現，就會像</a:t>
            </a:r>
            <a:r>
              <a:rPr lang="en-US" altLang="zh-TW" dirty="0"/>
              <a:t>block</a:t>
            </a:r>
            <a:r>
              <a:rPr lang="zh-TW" altLang="en-US" dirty="0"/>
              <a:t>把第二個彈性容器放到下一行</a:t>
            </a:r>
          </a:p>
        </p:txBody>
      </p:sp>
      <p:sp>
        <p:nvSpPr>
          <p:cNvPr id="5" name="矩形 4"/>
          <p:cNvSpPr/>
          <p:nvPr/>
        </p:nvSpPr>
        <p:spPr>
          <a:xfrm>
            <a:off x="2146041" y="2967135"/>
            <a:ext cx="5066522"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332653" y="3069771"/>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694922" y="3069771"/>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5057191" y="3083767"/>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146041" y="4640428"/>
            <a:ext cx="5066522"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32653" y="4743064"/>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694922" y="4743064"/>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057191" y="475706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146041" y="5470852"/>
            <a:ext cx="5066522"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332653" y="5573488"/>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694922" y="5573488"/>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057191" y="5587484"/>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3213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Box Container</a:t>
            </a:r>
            <a:r>
              <a:rPr lang="zh-TW" altLang="en-US" sz="4400" dirty="0"/>
              <a:t>屬性 </a:t>
            </a:r>
            <a:r>
              <a:rPr lang="en-US" altLang="zh-TW" sz="4400" dirty="0"/>
              <a:t>display</a:t>
            </a:r>
            <a:endParaRPr lang="zh-TW" altLang="en-US" sz="4400" dirty="0"/>
          </a:p>
        </p:txBody>
      </p:sp>
      <p:sp>
        <p:nvSpPr>
          <p:cNvPr id="3" name="內容版面配置區 2"/>
          <p:cNvSpPr>
            <a:spLocks noGrp="1"/>
          </p:cNvSpPr>
          <p:nvPr>
            <p:ph idx="1"/>
          </p:nvPr>
        </p:nvSpPr>
        <p:spPr/>
        <p:txBody>
          <a:bodyPr/>
          <a:lstStyle/>
          <a:p>
            <a:r>
              <a:rPr lang="en-US" altLang="zh-TW" dirty="0"/>
              <a:t>display: inline-flex</a:t>
            </a:r>
          </a:p>
          <a:p>
            <a:pPr lvl="1"/>
            <a:r>
              <a:rPr lang="zh-TW" altLang="en-US" dirty="0"/>
              <a:t>當在 </a:t>
            </a:r>
            <a:r>
              <a:rPr lang="en-US" altLang="zh-TW" dirty="0"/>
              <a:t>display </a:t>
            </a:r>
            <a:r>
              <a:rPr lang="zh-TW" altLang="en-US" dirty="0"/>
              <a:t>屬性宣告 </a:t>
            </a:r>
            <a:r>
              <a:rPr lang="en-US" altLang="zh-TW" dirty="0"/>
              <a:t>inline-flex</a:t>
            </a:r>
            <a:r>
              <a:rPr lang="zh-TW" altLang="en-US" dirty="0"/>
              <a:t>，如果沒有設定寬高，彈性容器會像 </a:t>
            </a:r>
            <a:r>
              <a:rPr lang="en-US" altLang="zh-TW" dirty="0"/>
              <a:t>inline-block </a:t>
            </a:r>
            <a:r>
              <a:rPr lang="zh-TW" altLang="en-US" dirty="0"/>
              <a:t>一樣被其中的子元素彈性項目的尺寸撐開</a:t>
            </a:r>
            <a:endParaRPr lang="en-US" altLang="zh-TW" dirty="0"/>
          </a:p>
          <a:p>
            <a:pPr lvl="1"/>
            <a:endParaRPr lang="en-US" altLang="zh-TW" dirty="0"/>
          </a:p>
          <a:p>
            <a:pPr lvl="1"/>
            <a:endParaRPr lang="en-US" altLang="zh-TW" dirty="0"/>
          </a:p>
          <a:p>
            <a:pPr lvl="1"/>
            <a:endParaRPr lang="en-US" altLang="zh-TW" dirty="0"/>
          </a:p>
          <a:p>
            <a:pPr lvl="1"/>
            <a:r>
              <a:rPr lang="zh-TW" altLang="en-US" dirty="0"/>
              <a:t>第二個彈性容器出現，它就會像 </a:t>
            </a:r>
            <a:r>
              <a:rPr lang="en-US" altLang="zh-TW" dirty="0"/>
              <a:t>inline-block </a:t>
            </a:r>
            <a:r>
              <a:rPr lang="zh-TW" altLang="en-US" dirty="0"/>
              <a:t>和第二個彈性容器併排</a:t>
            </a:r>
            <a:r>
              <a:rPr lang="en-US" altLang="zh-TW" dirty="0"/>
              <a:t>(</a:t>
            </a:r>
            <a:r>
              <a:rPr lang="zh-TW" altLang="en-US" dirty="0"/>
              <a:t>如果畫面寬度可以放得下</a:t>
            </a:r>
            <a:r>
              <a:rPr lang="en-US" altLang="zh-TW" dirty="0"/>
              <a:t>)</a:t>
            </a:r>
          </a:p>
          <a:p>
            <a:endParaRPr lang="zh-TW" altLang="en-US" dirty="0"/>
          </a:p>
        </p:txBody>
      </p:sp>
      <p:sp>
        <p:nvSpPr>
          <p:cNvPr id="4" name="矩形 3"/>
          <p:cNvSpPr/>
          <p:nvPr/>
        </p:nvSpPr>
        <p:spPr>
          <a:xfrm>
            <a:off x="2146041" y="2967135"/>
            <a:ext cx="4264090"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332653" y="3069771"/>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694922" y="3069771"/>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057191" y="3083767"/>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146041" y="4837926"/>
            <a:ext cx="4264090"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32653" y="494056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694922" y="494056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057191" y="4954558"/>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487886" y="4837926"/>
            <a:ext cx="4264090"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74498" y="494056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8036767" y="494056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9399036" y="4954558"/>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6955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彈性項目的排序方向</a:t>
            </a:r>
            <a:endParaRPr lang="en-US" altLang="zh-TW" sz="4400" dirty="0"/>
          </a:p>
        </p:txBody>
      </p:sp>
      <p:sp>
        <p:nvSpPr>
          <p:cNvPr id="3" name="內容版面配置區 2"/>
          <p:cNvSpPr>
            <a:spLocks noGrp="1"/>
          </p:cNvSpPr>
          <p:nvPr>
            <p:ph idx="1"/>
          </p:nvPr>
        </p:nvSpPr>
        <p:spPr/>
        <p:txBody>
          <a:bodyPr>
            <a:normAutofit/>
          </a:bodyPr>
          <a:lstStyle/>
          <a:p>
            <a:r>
              <a:rPr lang="en-US" altLang="zh-TW" dirty="0"/>
              <a:t>flex-direction: row | row-reverse | column | column-reverse</a:t>
            </a:r>
          </a:p>
          <a:p>
            <a:pPr lvl="1"/>
            <a:r>
              <a:rPr lang="en-US" altLang="zh-TW" dirty="0"/>
              <a:t>row</a:t>
            </a:r>
            <a:r>
              <a:rPr lang="en-US" altLang="zh-TW" dirty="0">
                <a:sym typeface="Wingdings" panose="05000000000000000000" pitchFamily="2" charset="2"/>
              </a:rPr>
              <a:t></a:t>
            </a:r>
            <a:r>
              <a:rPr lang="zh-TW" altLang="en-US" dirty="0">
                <a:sym typeface="Wingdings" panose="05000000000000000000" pitchFamily="2" charset="2"/>
              </a:rPr>
              <a:t>由左往右</a:t>
            </a:r>
            <a:endParaRPr lang="en-US" altLang="zh-TW" dirty="0">
              <a:sym typeface="Wingdings" panose="05000000000000000000" pitchFamily="2" charset="2"/>
            </a:endParaRPr>
          </a:p>
          <a:p>
            <a:pPr lvl="1"/>
            <a:r>
              <a:rPr lang="en-US" altLang="zh-TW" dirty="0">
                <a:sym typeface="Wingdings" panose="05000000000000000000" pitchFamily="2" charset="2"/>
              </a:rPr>
              <a:t>row-reverse</a:t>
            </a:r>
            <a:r>
              <a:rPr lang="zh-TW" altLang="en-US" dirty="0">
                <a:sym typeface="Wingdings" panose="05000000000000000000" pitchFamily="2" charset="2"/>
              </a:rPr>
              <a:t>由右往左</a:t>
            </a:r>
            <a:endParaRPr lang="en-US" altLang="zh-TW" dirty="0">
              <a:sym typeface="Wingdings" panose="05000000000000000000" pitchFamily="2" charset="2"/>
            </a:endParaRPr>
          </a:p>
          <a:p>
            <a:pPr lvl="1"/>
            <a:r>
              <a:rPr lang="en-US" altLang="zh-TW" dirty="0">
                <a:sym typeface="Wingdings" panose="05000000000000000000" pitchFamily="2" charset="2"/>
              </a:rPr>
              <a:t>column</a:t>
            </a:r>
            <a:r>
              <a:rPr lang="zh-TW" altLang="en-US" dirty="0">
                <a:sym typeface="Wingdings" panose="05000000000000000000" pitchFamily="2" charset="2"/>
              </a:rPr>
              <a:t>由上往下</a:t>
            </a:r>
            <a:endParaRPr lang="en-US" altLang="zh-TW" dirty="0">
              <a:sym typeface="Wingdings" panose="05000000000000000000" pitchFamily="2" charset="2"/>
            </a:endParaRPr>
          </a:p>
          <a:p>
            <a:pPr lvl="1"/>
            <a:r>
              <a:rPr lang="en-US" altLang="zh-TW" dirty="0">
                <a:sym typeface="Wingdings" panose="05000000000000000000" pitchFamily="2" charset="2"/>
              </a:rPr>
              <a:t>column-reverse</a:t>
            </a:r>
            <a:r>
              <a:rPr lang="zh-TW" altLang="en-US" dirty="0">
                <a:sym typeface="Wingdings" panose="05000000000000000000" pitchFamily="2" charset="2"/>
              </a:rPr>
              <a:t>由下往上</a:t>
            </a:r>
            <a:endParaRPr lang="en-US" altLang="zh-TW" dirty="0">
              <a:sym typeface="Wingdings" panose="05000000000000000000" pitchFamily="2" charset="2"/>
            </a:endParaRPr>
          </a:p>
        </p:txBody>
      </p:sp>
    </p:spTree>
    <p:extLst>
      <p:ext uri="{BB962C8B-B14F-4D97-AF65-F5344CB8AC3E}">
        <p14:creationId xmlns:p14="http://schemas.microsoft.com/office/powerpoint/2010/main" val="308971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的水平對齊方式</a:t>
            </a:r>
          </a:p>
        </p:txBody>
      </p:sp>
      <p:sp>
        <p:nvSpPr>
          <p:cNvPr id="3" name="內容版面配置區 2"/>
          <p:cNvSpPr>
            <a:spLocks noGrp="1"/>
          </p:cNvSpPr>
          <p:nvPr>
            <p:ph idx="1"/>
          </p:nvPr>
        </p:nvSpPr>
        <p:spPr/>
        <p:txBody>
          <a:bodyPr/>
          <a:lstStyle/>
          <a:p>
            <a:r>
              <a:rPr lang="en-US" altLang="zh-TW" dirty="0"/>
              <a:t> justify-content: flex-start | flex-end | center | space-between | space-around | space-evenly | start | end | left | right; </a:t>
            </a:r>
          </a:p>
          <a:p>
            <a:pPr lvl="1"/>
            <a:r>
              <a:rPr lang="en-US" altLang="zh-TW" dirty="0"/>
              <a:t>flex-start </a:t>
            </a:r>
            <a:r>
              <a:rPr lang="en-US" altLang="zh-TW" dirty="0">
                <a:sym typeface="Wingdings" panose="05000000000000000000" pitchFamily="2" charset="2"/>
              </a:rPr>
              <a:t> </a:t>
            </a:r>
            <a:r>
              <a:rPr lang="zh-TW" altLang="en-US" dirty="0">
                <a:sym typeface="Wingdings" panose="05000000000000000000" pitchFamily="2" charset="2"/>
              </a:rPr>
              <a:t>對齊主軸線開頭</a:t>
            </a:r>
            <a:endParaRPr lang="en-US" altLang="zh-TW" dirty="0">
              <a:sym typeface="Wingdings" panose="05000000000000000000" pitchFamily="2" charset="2"/>
            </a:endParaRPr>
          </a:p>
          <a:p>
            <a:pPr lvl="1"/>
            <a:r>
              <a:rPr lang="en-US" altLang="zh-TW" dirty="0">
                <a:sym typeface="Wingdings" panose="05000000000000000000" pitchFamily="2" charset="2"/>
              </a:rPr>
              <a:t>flex-end </a:t>
            </a:r>
            <a:r>
              <a:rPr lang="zh-TW" altLang="en-US" dirty="0"/>
              <a:t>對齊主軸線尾端</a:t>
            </a:r>
            <a:endParaRPr lang="en-US" altLang="zh-TW" dirty="0"/>
          </a:p>
          <a:p>
            <a:pPr lvl="1"/>
            <a:r>
              <a:rPr lang="en-US" altLang="zh-TW" dirty="0"/>
              <a:t>center </a:t>
            </a:r>
            <a:r>
              <a:rPr lang="en-US" altLang="zh-TW" dirty="0">
                <a:sym typeface="Wingdings" panose="05000000000000000000" pitchFamily="2" charset="2"/>
              </a:rPr>
              <a:t></a:t>
            </a:r>
            <a:r>
              <a:rPr lang="zh-TW" altLang="en-US" dirty="0">
                <a:sym typeface="Wingdings" panose="05000000000000000000" pitchFamily="2" charset="2"/>
              </a:rPr>
              <a:t> 對齊主軸線中央</a:t>
            </a:r>
            <a:endParaRPr lang="en-US" altLang="zh-TW" dirty="0">
              <a:sym typeface="Wingdings" panose="05000000000000000000" pitchFamily="2" charset="2"/>
            </a:endParaRPr>
          </a:p>
          <a:p>
            <a:pPr lvl="1"/>
            <a:r>
              <a:rPr lang="en-US" altLang="zh-TW" dirty="0"/>
              <a:t>space-between </a:t>
            </a:r>
            <a:r>
              <a:rPr lang="en-US" altLang="zh-TW" dirty="0">
                <a:sym typeface="Wingdings" panose="05000000000000000000" pitchFamily="2" charset="2"/>
              </a:rPr>
              <a:t> </a:t>
            </a:r>
            <a:r>
              <a:rPr lang="zh-TW" altLang="en-US" dirty="0">
                <a:sym typeface="Wingdings" panose="05000000000000000000" pitchFamily="2" charset="2"/>
              </a:rPr>
              <a:t>將空白空間分配在東西之間</a:t>
            </a:r>
            <a:endParaRPr lang="en-US" altLang="zh-TW" dirty="0">
              <a:sym typeface="Wingdings" panose="05000000000000000000" pitchFamily="2" charset="2"/>
            </a:endParaRPr>
          </a:p>
          <a:p>
            <a:pPr lvl="1"/>
            <a:r>
              <a:rPr lang="en-US" altLang="zh-TW" dirty="0">
                <a:sym typeface="Wingdings" panose="05000000000000000000" pitchFamily="2" charset="2"/>
              </a:rPr>
              <a:t>space-around  </a:t>
            </a:r>
            <a:r>
              <a:rPr lang="zh-TW" altLang="en-US" dirty="0">
                <a:sym typeface="Wingdings" panose="05000000000000000000" pitchFamily="2" charset="2"/>
              </a:rPr>
              <a:t>將空白空間分配在東西兩側</a:t>
            </a:r>
            <a:endParaRPr lang="en-US" altLang="zh-TW" dirty="0">
              <a:sym typeface="Wingdings" panose="05000000000000000000" pitchFamily="2" charset="2"/>
            </a:endParaRPr>
          </a:p>
          <a:p>
            <a:pPr lvl="1"/>
            <a:r>
              <a:rPr lang="en-US" altLang="zh-TW" dirty="0">
                <a:sym typeface="Wingdings" panose="05000000000000000000" pitchFamily="2" charset="2"/>
              </a:rPr>
              <a:t>space-evenly  </a:t>
            </a:r>
            <a:r>
              <a:rPr lang="zh-TW" altLang="en-US" dirty="0">
                <a:sym typeface="Wingdings" panose="05000000000000000000" pitchFamily="2" charset="2"/>
              </a:rPr>
              <a:t>將空白剩下的空間均勻分配</a:t>
            </a:r>
            <a:endParaRPr lang="zh-TW" altLang="en-US" dirty="0"/>
          </a:p>
        </p:txBody>
      </p:sp>
    </p:spTree>
    <p:extLst>
      <p:ext uri="{BB962C8B-B14F-4D97-AF65-F5344CB8AC3E}">
        <p14:creationId xmlns:p14="http://schemas.microsoft.com/office/powerpoint/2010/main" val="419826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的水平對齊方式</a:t>
            </a:r>
          </a:p>
        </p:txBody>
      </p:sp>
      <p:sp>
        <p:nvSpPr>
          <p:cNvPr id="3" name="內容版面配置區 2"/>
          <p:cNvSpPr>
            <a:spLocks noGrp="1"/>
          </p:cNvSpPr>
          <p:nvPr>
            <p:ph idx="1"/>
          </p:nvPr>
        </p:nvSpPr>
        <p:spPr/>
        <p:txBody>
          <a:bodyPr/>
          <a:lstStyle/>
          <a:p>
            <a:r>
              <a:rPr lang="en-US" altLang="zh-TW" dirty="0"/>
              <a:t>justify-content: flex-start </a:t>
            </a:r>
            <a:r>
              <a:rPr lang="zh-TW" altLang="en-US" dirty="0"/>
              <a:t>預設值，對齊主軸線最前端</a:t>
            </a:r>
            <a:endParaRPr lang="en-US" altLang="zh-TW" dirty="0"/>
          </a:p>
          <a:p>
            <a:endParaRPr lang="en-US" altLang="zh-TW" dirty="0"/>
          </a:p>
          <a:p>
            <a:endParaRPr lang="en-US" altLang="zh-TW" dirty="0"/>
          </a:p>
          <a:p>
            <a:endParaRPr lang="en-US" altLang="zh-TW" dirty="0"/>
          </a:p>
          <a:p>
            <a:r>
              <a:rPr lang="en-US" altLang="zh-TW" dirty="0"/>
              <a:t>justify-content: flex-end </a:t>
            </a:r>
            <a:r>
              <a:rPr lang="zh-TW" altLang="en-US" dirty="0"/>
              <a:t>對齊主軸線最終端</a:t>
            </a:r>
          </a:p>
        </p:txBody>
      </p:sp>
      <p:sp>
        <p:nvSpPr>
          <p:cNvPr id="5" name="矩形 4"/>
          <p:cNvSpPr/>
          <p:nvPr/>
        </p:nvSpPr>
        <p:spPr>
          <a:xfrm>
            <a:off x="2313991" y="2360646"/>
            <a:ext cx="5505061"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444618" y="246328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699585" y="246328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4935890" y="246328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13991" y="4743063"/>
            <a:ext cx="5505061"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963759" y="4845699"/>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229808" y="4845699"/>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486526" y="4845699"/>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230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的水平對齊方式</a:t>
            </a:r>
          </a:p>
        </p:txBody>
      </p:sp>
      <p:sp>
        <p:nvSpPr>
          <p:cNvPr id="3" name="內容版面配置區 2"/>
          <p:cNvSpPr>
            <a:spLocks noGrp="1"/>
          </p:cNvSpPr>
          <p:nvPr>
            <p:ph idx="1"/>
          </p:nvPr>
        </p:nvSpPr>
        <p:spPr/>
        <p:txBody>
          <a:bodyPr/>
          <a:lstStyle/>
          <a:p>
            <a:r>
              <a:rPr lang="en-US" altLang="zh-TW" dirty="0"/>
              <a:t>justify-content: center </a:t>
            </a:r>
            <a:r>
              <a:rPr lang="zh-TW" altLang="en-US" dirty="0"/>
              <a:t>對齊主軸線中央</a:t>
            </a:r>
            <a:endParaRPr lang="en-US" altLang="zh-TW" dirty="0"/>
          </a:p>
          <a:p>
            <a:endParaRPr lang="en-US" altLang="zh-TW" dirty="0"/>
          </a:p>
          <a:p>
            <a:endParaRPr lang="en-US" altLang="zh-TW" dirty="0"/>
          </a:p>
          <a:p>
            <a:endParaRPr lang="en-US" altLang="zh-TW" dirty="0"/>
          </a:p>
          <a:p>
            <a:r>
              <a:rPr lang="en-US" altLang="zh-TW" dirty="0"/>
              <a:t>justify-content: space-around </a:t>
            </a:r>
            <a:r>
              <a:rPr lang="zh-TW" altLang="en-US" dirty="0"/>
              <a:t>對齊中軸，平均分配空白寬度和間距</a:t>
            </a:r>
          </a:p>
        </p:txBody>
      </p:sp>
      <p:sp>
        <p:nvSpPr>
          <p:cNvPr id="5" name="矩形 4"/>
          <p:cNvSpPr/>
          <p:nvPr/>
        </p:nvSpPr>
        <p:spPr>
          <a:xfrm>
            <a:off x="2313991" y="2379308"/>
            <a:ext cx="5505061"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209729" y="2481944"/>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478692" y="2481944"/>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5747655" y="2481944"/>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13991" y="5069634"/>
            <a:ext cx="5505061"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621900" y="517227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478692" y="517227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335483" y="517227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的水平對齊方式</a:t>
            </a:r>
          </a:p>
        </p:txBody>
      </p:sp>
      <p:sp>
        <p:nvSpPr>
          <p:cNvPr id="3" name="內容版面配置區 2"/>
          <p:cNvSpPr>
            <a:spLocks noGrp="1"/>
          </p:cNvSpPr>
          <p:nvPr>
            <p:ph idx="1"/>
          </p:nvPr>
        </p:nvSpPr>
        <p:spPr/>
        <p:txBody>
          <a:bodyPr>
            <a:normAutofit/>
          </a:bodyPr>
          <a:lstStyle/>
          <a:p>
            <a:r>
              <a:rPr lang="en-US" altLang="zh-TW" dirty="0"/>
              <a:t>justify-content: space-between </a:t>
            </a:r>
            <a:r>
              <a:rPr lang="zh-TW" altLang="en-US" dirty="0"/>
              <a:t>平均分配空白，第一項和最後一項靠邊緣</a:t>
            </a:r>
            <a:endParaRPr lang="en-US" altLang="zh-TW" dirty="0"/>
          </a:p>
          <a:p>
            <a:endParaRPr lang="en-US" altLang="zh-TW" dirty="0"/>
          </a:p>
          <a:p>
            <a:endParaRPr lang="en-US" altLang="zh-TW" dirty="0"/>
          </a:p>
          <a:p>
            <a:pPr marL="246888" lvl="1">
              <a:spcBef>
                <a:spcPts val="1400"/>
              </a:spcBef>
              <a:buFont typeface="Euphemia" pitchFamily="34" charset="0"/>
              <a:buChar char="›"/>
            </a:pPr>
            <a:endParaRPr lang="en-US" altLang="zh-TW" sz="2800" dirty="0">
              <a:sym typeface="Wingdings" panose="05000000000000000000" pitchFamily="2" charset="2"/>
            </a:endParaRPr>
          </a:p>
          <a:p>
            <a:pPr marL="246888" lvl="1">
              <a:spcBef>
                <a:spcPts val="1400"/>
              </a:spcBef>
              <a:buFont typeface="Euphemia" pitchFamily="34" charset="0"/>
              <a:buChar char="›"/>
            </a:pPr>
            <a:r>
              <a:rPr lang="en-US" altLang="zh-TW" sz="2800" dirty="0"/>
              <a:t>justify-content: </a:t>
            </a:r>
            <a:r>
              <a:rPr lang="en-US" altLang="zh-TW" sz="2800" dirty="0">
                <a:sym typeface="Wingdings" panose="05000000000000000000" pitchFamily="2" charset="2"/>
              </a:rPr>
              <a:t>space-evenly  </a:t>
            </a:r>
            <a:r>
              <a:rPr lang="zh-TW" altLang="en-US" sz="2800" dirty="0">
                <a:sym typeface="Wingdings" panose="05000000000000000000" pitchFamily="2" charset="2"/>
              </a:rPr>
              <a:t>將空白剩下的空間均勻分配</a:t>
            </a:r>
            <a:endParaRPr lang="zh-TW" altLang="en-US" sz="2800" dirty="0"/>
          </a:p>
          <a:p>
            <a:endParaRPr lang="zh-TW" altLang="en-US" dirty="0"/>
          </a:p>
        </p:txBody>
      </p:sp>
      <p:sp>
        <p:nvSpPr>
          <p:cNvPr id="4" name="矩形 3"/>
          <p:cNvSpPr/>
          <p:nvPr/>
        </p:nvSpPr>
        <p:spPr>
          <a:xfrm>
            <a:off x="2332651" y="2774304"/>
            <a:ext cx="5505061"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486606" y="287694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497352" y="287694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508098" y="2876940"/>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332651" y="5265576"/>
            <a:ext cx="5505061" cy="8304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827173" y="536821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497352" y="536821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167531" y="5368212"/>
            <a:ext cx="1175657" cy="5971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302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的垂直對齊方式</a:t>
            </a:r>
          </a:p>
        </p:txBody>
      </p:sp>
      <p:sp>
        <p:nvSpPr>
          <p:cNvPr id="3" name="內容版面配置區 2"/>
          <p:cNvSpPr>
            <a:spLocks noGrp="1"/>
          </p:cNvSpPr>
          <p:nvPr>
            <p:ph idx="1"/>
          </p:nvPr>
        </p:nvSpPr>
        <p:spPr/>
        <p:txBody>
          <a:bodyPr/>
          <a:lstStyle/>
          <a:p>
            <a:r>
              <a:rPr lang="en-US" altLang="zh-TW" dirty="0"/>
              <a:t>align-items: stretch | flex-start | flex-end | center | baseline | first baseline | last baseline | start | end | self-start | self-end; </a:t>
            </a:r>
          </a:p>
          <a:p>
            <a:pPr lvl="1"/>
            <a:r>
              <a:rPr lang="en-US" altLang="zh-TW" dirty="0"/>
              <a:t>stretch</a:t>
            </a:r>
            <a:r>
              <a:rPr lang="zh-TW" altLang="en-US" dirty="0"/>
              <a:t> </a:t>
            </a:r>
            <a:r>
              <a:rPr lang="en-US" altLang="zh-TW" dirty="0">
                <a:sym typeface="Wingdings" panose="05000000000000000000" pitchFamily="2" charset="2"/>
              </a:rPr>
              <a:t> </a:t>
            </a:r>
            <a:r>
              <a:rPr lang="zh-TW" altLang="en-US" dirty="0">
                <a:sym typeface="Wingdings" panose="05000000000000000000" pitchFamily="2" charset="2"/>
              </a:rPr>
              <a:t>延伸，將內容元素撐開至 </a:t>
            </a:r>
            <a:r>
              <a:rPr lang="en-US" altLang="zh-TW" dirty="0">
                <a:sym typeface="Wingdings" panose="05000000000000000000" pitchFamily="2" charset="2"/>
              </a:rPr>
              <a:t>flexbox </a:t>
            </a:r>
            <a:r>
              <a:rPr lang="zh-TW" altLang="en-US" dirty="0">
                <a:sym typeface="Wingdings" panose="05000000000000000000" pitchFamily="2" charset="2"/>
              </a:rPr>
              <a:t>大小</a:t>
            </a:r>
            <a:endParaRPr lang="en-US" altLang="zh-TW" dirty="0">
              <a:sym typeface="Wingdings" panose="05000000000000000000" pitchFamily="2" charset="2"/>
            </a:endParaRPr>
          </a:p>
          <a:p>
            <a:pPr lvl="1"/>
            <a:r>
              <a:rPr lang="en-US" altLang="zh-TW" dirty="0">
                <a:sym typeface="Wingdings" panose="05000000000000000000" pitchFamily="2" charset="2"/>
              </a:rPr>
              <a:t>flex-start</a:t>
            </a:r>
            <a:r>
              <a:rPr lang="zh-TW" altLang="en-US" dirty="0">
                <a:sym typeface="Wingdings" panose="05000000000000000000" pitchFamily="2" charset="2"/>
              </a:rPr>
              <a:t> </a:t>
            </a:r>
            <a:r>
              <a:rPr lang="en-US" altLang="zh-TW" dirty="0">
                <a:sym typeface="Wingdings" panose="05000000000000000000" pitchFamily="2" charset="2"/>
              </a:rPr>
              <a:t> </a:t>
            </a:r>
            <a:r>
              <a:rPr lang="zh-TW" altLang="en-US" dirty="0">
                <a:sym typeface="Wingdings" panose="05000000000000000000" pitchFamily="2" charset="2"/>
              </a:rPr>
              <a:t>對齊交錯軸線最前端</a:t>
            </a:r>
            <a:endParaRPr lang="en-US" altLang="zh-TW" dirty="0">
              <a:sym typeface="Wingdings" panose="05000000000000000000" pitchFamily="2" charset="2"/>
            </a:endParaRPr>
          </a:p>
          <a:p>
            <a:pPr lvl="1"/>
            <a:r>
              <a:rPr lang="en-US" altLang="zh-TW" dirty="0">
                <a:sym typeface="Wingdings" panose="05000000000000000000" pitchFamily="2" charset="2"/>
              </a:rPr>
              <a:t>flex-end  </a:t>
            </a:r>
            <a:r>
              <a:rPr lang="zh-TW" altLang="en-US" dirty="0">
                <a:sym typeface="Wingdings" panose="05000000000000000000" pitchFamily="2" charset="2"/>
              </a:rPr>
              <a:t>對齊交錯軸線最末端</a:t>
            </a:r>
            <a:endParaRPr lang="en-US" altLang="zh-TW" dirty="0">
              <a:sym typeface="Wingdings" panose="05000000000000000000" pitchFamily="2" charset="2"/>
            </a:endParaRPr>
          </a:p>
          <a:p>
            <a:pPr lvl="1"/>
            <a:r>
              <a:rPr lang="en-US" altLang="zh-TW" dirty="0"/>
              <a:t>center </a:t>
            </a:r>
            <a:r>
              <a:rPr lang="en-US" altLang="zh-TW" dirty="0">
                <a:sym typeface="Wingdings" panose="05000000000000000000" pitchFamily="2" charset="2"/>
              </a:rPr>
              <a:t> </a:t>
            </a:r>
            <a:r>
              <a:rPr lang="zh-TW" altLang="en-US" dirty="0"/>
              <a:t>對齊交錯軸線中央</a:t>
            </a:r>
            <a:endParaRPr lang="en-US" altLang="zh-TW" dirty="0"/>
          </a:p>
          <a:p>
            <a:pPr lvl="1"/>
            <a:r>
              <a:rPr lang="en-US" altLang="zh-TW" dirty="0"/>
              <a:t>baseline </a:t>
            </a:r>
            <a:r>
              <a:rPr lang="en-US" altLang="zh-TW" dirty="0">
                <a:sym typeface="Wingdings" panose="05000000000000000000" pitchFamily="2" charset="2"/>
              </a:rPr>
              <a:t> </a:t>
            </a:r>
            <a:r>
              <a:rPr lang="zh-TW" altLang="en-US" dirty="0"/>
              <a:t>對齊內容物的基線</a:t>
            </a:r>
          </a:p>
        </p:txBody>
      </p:sp>
    </p:spTree>
    <p:extLst>
      <p:ext uri="{BB962C8B-B14F-4D97-AF65-F5344CB8AC3E}">
        <p14:creationId xmlns:p14="http://schemas.microsoft.com/office/powerpoint/2010/main" val="54566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Flex Item</a:t>
            </a:r>
            <a:r>
              <a:rPr lang="zh-TW" altLang="en-US" sz="4400" dirty="0"/>
              <a:t>的垂直對齊方式</a:t>
            </a:r>
          </a:p>
        </p:txBody>
      </p:sp>
      <p:sp>
        <p:nvSpPr>
          <p:cNvPr id="3" name="內容版面配置區 2"/>
          <p:cNvSpPr>
            <a:spLocks noGrp="1"/>
          </p:cNvSpPr>
          <p:nvPr>
            <p:ph idx="1"/>
          </p:nvPr>
        </p:nvSpPr>
        <p:spPr/>
        <p:txBody>
          <a:bodyPr/>
          <a:lstStyle/>
          <a:p>
            <a:r>
              <a:rPr lang="en-US" altLang="zh-TW" dirty="0"/>
              <a:t>align-items: stretch </a:t>
            </a:r>
            <a:r>
              <a:rPr lang="zh-TW" altLang="en-US" dirty="0"/>
              <a:t>預設值，將內容元素撐開至 </a:t>
            </a:r>
            <a:r>
              <a:rPr lang="en-US" altLang="zh-TW" dirty="0"/>
              <a:t>flexbox </a:t>
            </a:r>
            <a:r>
              <a:rPr lang="zh-TW" altLang="en-US" dirty="0"/>
              <a:t>大小</a:t>
            </a:r>
            <a:endParaRPr lang="en-US" altLang="zh-TW" dirty="0"/>
          </a:p>
          <a:p>
            <a:endParaRPr lang="en-US" altLang="zh-TW" dirty="0"/>
          </a:p>
          <a:p>
            <a:endParaRPr lang="en-US" altLang="zh-TW" dirty="0"/>
          </a:p>
          <a:p>
            <a:r>
              <a:rPr lang="en-US" altLang="zh-TW" dirty="0"/>
              <a:t>align-items: flex-start </a:t>
            </a:r>
            <a:r>
              <a:rPr lang="zh-TW" altLang="en-US" dirty="0"/>
              <a:t>對齊交錯軸線最前端</a:t>
            </a:r>
          </a:p>
        </p:txBody>
      </p:sp>
      <p:sp>
        <p:nvSpPr>
          <p:cNvPr id="4" name="矩形 3"/>
          <p:cNvSpPr/>
          <p:nvPr/>
        </p:nvSpPr>
        <p:spPr>
          <a:xfrm>
            <a:off x="3219061" y="2276668"/>
            <a:ext cx="4217437" cy="11937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3470986" y="2369973"/>
            <a:ext cx="1175657" cy="10077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739949" y="2369973"/>
            <a:ext cx="1175657" cy="10077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008912" y="2369973"/>
            <a:ext cx="1175657" cy="10077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219061" y="4427963"/>
            <a:ext cx="4217437" cy="11937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470986" y="4521268"/>
            <a:ext cx="1175657" cy="6945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39949" y="4521268"/>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008912" y="4521268"/>
            <a:ext cx="1175657" cy="5452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23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20A1CF906A96C42BA0745A61ABF5CDA" ma:contentTypeVersion="11" ma:contentTypeDescription="建立新的文件。" ma:contentTypeScope="" ma:versionID="e0fc99a7ce7e5ba7634d606d976cd14f">
  <xsd:schema xmlns:xsd="http://www.w3.org/2001/XMLSchema" xmlns:xs="http://www.w3.org/2001/XMLSchema" xmlns:p="http://schemas.microsoft.com/office/2006/metadata/properties" xmlns:ns2="a2faab3f-0144-490c-85f8-f6bd42df1124" xmlns:ns3="e5e40dcc-1855-4d86-84c6-0eea8f1917d6" targetNamespace="http://schemas.microsoft.com/office/2006/metadata/properties" ma:root="true" ma:fieldsID="5b294c558f82d50fa0074791f34960b9" ns2:_="" ns3:_="">
    <xsd:import namespace="a2faab3f-0144-490c-85f8-f6bd42df1124"/>
    <xsd:import namespace="e5e40dcc-1855-4d86-84c6-0eea8f1917d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faab3f-0144-490c-85f8-f6bd42df11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影像標籤" ma:readOnly="false" ma:fieldId="{5cf76f15-5ced-4ddc-b409-7134ff3c332f}" ma:taxonomyMulti="true" ma:sspId="66ba74fd-f5e9-4fee-846e-021d60482e78"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e40dcc-1855-4d86-84c6-0eea8f1917d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72b9939-5b9c-4031-be1a-7f09c0dff4d2}" ma:internalName="TaxCatchAll" ma:showField="CatchAllData" ma:web="e5e40dcc-1855-4d86-84c6-0eea8f1917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2faab3f-0144-490c-85f8-f6bd42df1124">
      <Terms xmlns="http://schemas.microsoft.com/office/infopath/2007/PartnerControls"/>
    </lcf76f155ced4ddcb4097134ff3c332f>
    <TaxCatchAll xmlns="e5e40dcc-1855-4d86-84c6-0eea8f1917d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0A736A-8F10-4F6A-9D94-150E28BB3B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faab3f-0144-490c-85f8-f6bd42df1124"/>
    <ds:schemaRef ds:uri="e5e40dcc-1855-4d86-84c6-0eea8f191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9D3596-05C9-4066-864E-7997DCA3AB32}">
  <ds:schemaRefs>
    <ds:schemaRef ds:uri="http://schemas.microsoft.com/office/2006/metadata/properties"/>
    <ds:schemaRef ds:uri="http://schemas.microsoft.com/office/infopath/2007/PartnerControls"/>
    <ds:schemaRef ds:uri="a2faab3f-0144-490c-85f8-f6bd42df1124"/>
    <ds:schemaRef ds:uri="e5e40dcc-1855-4d86-84c6-0eea8f1917d6"/>
  </ds:schemaRefs>
</ds:datastoreItem>
</file>

<file path=customXml/itemProps3.xml><?xml version="1.0" encoding="utf-8"?>
<ds:datastoreItem xmlns:ds="http://schemas.openxmlformats.org/officeDocument/2006/customXml" ds:itemID="{9D262711-7BB3-4795-B928-620EB12B96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NUTC Course ppt template</Template>
  <TotalTime>8135</TotalTime>
  <Words>6908</Words>
  <Application>Microsoft Office PowerPoint</Application>
  <PresentationFormat>寬螢幕</PresentationFormat>
  <Paragraphs>878</Paragraphs>
  <Slides>116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116</vt:i4>
      </vt:variant>
    </vt:vector>
  </HeadingPairs>
  <TitlesOfParts>
    <vt:vector size="121" baseType="lpstr">
      <vt:lpstr>Euphemia</vt:lpstr>
      <vt:lpstr>Microsoft JhengHei UI</vt:lpstr>
      <vt:lpstr>Arial</vt:lpstr>
      <vt:lpstr>Wingdings</vt:lpstr>
      <vt:lpstr>數學 16x9</vt:lpstr>
      <vt:lpstr>網頁程式設計 期中整理</vt:lpstr>
      <vt:lpstr>HTML5</vt:lpstr>
      <vt:lpstr>HTML基礎架構</vt:lpstr>
      <vt:lpstr>HTML範例程式碼</vt:lpstr>
      <vt:lpstr>標籤(tag)與屬性(attribute)</vt:lpstr>
      <vt:lpstr>全域屬性 (global attributes)</vt:lpstr>
      <vt:lpstr>全域屬性 (global attributes)</vt:lpstr>
      <vt:lpstr>HTML Head</vt:lpstr>
      <vt:lpstr>HTML標籤 title</vt:lpstr>
      <vt:lpstr>HTML標籤 meta</vt:lpstr>
      <vt:lpstr>HTML標籤-link</vt:lpstr>
      <vt:lpstr>HTML標籤-style</vt:lpstr>
      <vt:lpstr>HTML Body</vt:lpstr>
      <vt:lpstr>HTML Body</vt:lpstr>
      <vt:lpstr>HTML Body結構標籤</vt:lpstr>
      <vt:lpstr>HTML Body結構標籤</vt:lpstr>
      <vt:lpstr>HTML Body結構標籤</vt:lpstr>
      <vt:lpstr>HTML5新的結構標籤</vt:lpstr>
      <vt:lpstr>超連結</vt:lpstr>
      <vt:lpstr>頁內標籤超連結</vt:lpstr>
      <vt:lpstr>Manu頁內標籤連結</vt:lpstr>
      <vt:lpstr>Manu連結其他網頁</vt:lpstr>
      <vt:lpstr>HTML 表格 (table)</vt:lpstr>
      <vt:lpstr>PowerPoint 簡報</vt:lpstr>
      <vt:lpstr>HTML 表格-合併儲存格</vt:lpstr>
      <vt:lpstr>HTML 表單</vt:lpstr>
      <vt:lpstr>HTML 表單元素</vt:lpstr>
      <vt:lpstr>HTML 表單  input屬性-type類型</vt:lpstr>
      <vt:lpstr>HTML 表單  input屬性-type特定的輸入內容</vt:lpstr>
      <vt:lpstr>HTML 表單  input屬性- type時間的輸入</vt:lpstr>
      <vt:lpstr>HTML 表單 input屬性- type 選擇型輸入</vt:lpstr>
      <vt:lpstr>HTML 表單 input屬性- type 選擇型輸入</vt:lpstr>
      <vt:lpstr>階層式樣式表 Cascading Style Sheets, CSS</vt:lpstr>
      <vt:lpstr>CSS語法</vt:lpstr>
      <vt:lpstr>CSS語法</vt:lpstr>
      <vt:lpstr>CSS套用方法</vt:lpstr>
      <vt:lpstr>如何套用CSS  </vt:lpstr>
      <vt:lpstr>如何套用CSS </vt:lpstr>
      <vt:lpstr>如何套用CSS </vt:lpstr>
      <vt:lpstr>如何套用CSS </vt:lpstr>
      <vt:lpstr>選擇器介紹</vt:lpstr>
      <vt:lpstr>選擇器的不同類型</vt:lpstr>
      <vt:lpstr>選擇器的不同類型</vt:lpstr>
      <vt:lpstr>元素選擇器</vt:lpstr>
      <vt:lpstr>ID選擇器</vt:lpstr>
      <vt:lpstr>Class 選擇器</vt:lpstr>
      <vt:lpstr>屬性選擇器</vt:lpstr>
      <vt:lpstr>屬性選擇器</vt:lpstr>
      <vt:lpstr>屬性選擇器</vt:lpstr>
      <vt:lpstr>屬性選擇器</vt:lpstr>
      <vt:lpstr>屬性選擇器</vt:lpstr>
      <vt:lpstr>屬性選擇器</vt:lpstr>
      <vt:lpstr>屬性選擇器</vt:lpstr>
      <vt:lpstr>虛擬元素選擇器</vt:lpstr>
      <vt:lpstr>CSS 進階選擇器用法</vt:lpstr>
      <vt:lpstr>HTML父元素和子元素</vt:lpstr>
      <vt:lpstr>CSS 父子選擇器</vt:lpstr>
      <vt:lpstr>CSS 多重類別選擇器</vt:lpstr>
      <vt:lpstr>選擇器的CSS套用順序</vt:lpstr>
      <vt:lpstr>樣式屬性</vt:lpstr>
      <vt:lpstr>CSS 色彩屬性</vt:lpstr>
      <vt:lpstr>CSS 背景樣式</vt:lpstr>
      <vt:lpstr>CSS 背景樣式</vt:lpstr>
      <vt:lpstr>CSS 文字風格屬性</vt:lpstr>
      <vt:lpstr>CSS 文字格式屬性</vt:lpstr>
      <vt:lpstr>CSS Box Model</vt:lpstr>
      <vt:lpstr>CSS BOX Model</vt:lpstr>
      <vt:lpstr>Margin邊界屬性</vt:lpstr>
      <vt:lpstr>Padding留白屬性</vt:lpstr>
      <vt:lpstr>Border框線屬性</vt:lpstr>
      <vt:lpstr>Box的大小套用類型</vt:lpstr>
      <vt:lpstr>Box的內容寬度和高度</vt:lpstr>
      <vt:lpstr>Box的長度和寬度計算</vt:lpstr>
      <vt:lpstr>BOX的顯示層級</vt:lpstr>
      <vt:lpstr>HTML元素層級</vt:lpstr>
      <vt:lpstr>BOX 元素的顯示層級</vt:lpstr>
      <vt:lpstr>BOX的定位方式</vt:lpstr>
      <vt:lpstr>BOX定位方式</vt:lpstr>
      <vt:lpstr>Box定位方式 -正常順序</vt:lpstr>
      <vt:lpstr>Box定位方式 - 正常順序</vt:lpstr>
      <vt:lpstr>Box定位方式 -正常順序</vt:lpstr>
      <vt:lpstr>Box定位方式 -正常順序</vt:lpstr>
      <vt:lpstr>Box定位方式 - 相對定位</vt:lpstr>
      <vt:lpstr>Box定位方式 - 絕對定位</vt:lpstr>
      <vt:lpstr>Box定位方式 – 固定定位</vt:lpstr>
      <vt:lpstr>Z-index重疊順序</vt:lpstr>
      <vt:lpstr>Flex Layout彈性版面設計 </vt:lpstr>
      <vt:lpstr>Flex Box Layout 彈性版面 </vt:lpstr>
      <vt:lpstr>彈性版面 Flex Box Layout</vt:lpstr>
      <vt:lpstr>Flex Container(父元素)屬性</vt:lpstr>
      <vt:lpstr>Flex Box Container屬性 display</vt:lpstr>
      <vt:lpstr>Flex Box Container屬性 display</vt:lpstr>
      <vt:lpstr>Flex Item彈性項目的排序方向</vt:lpstr>
      <vt:lpstr>Flex Item的水平對齊方式</vt:lpstr>
      <vt:lpstr>Flex Item的水平對齊方式</vt:lpstr>
      <vt:lpstr>Flex Item的水平對齊方式</vt:lpstr>
      <vt:lpstr>Flex Item的水平對齊方式</vt:lpstr>
      <vt:lpstr>Flex Item的垂直對齊方式</vt:lpstr>
      <vt:lpstr>Flex Item的垂直對齊方式</vt:lpstr>
      <vt:lpstr>Flex Item的垂直對齊方式</vt:lpstr>
      <vt:lpstr>Flex Item的垂直對齊方式</vt:lpstr>
      <vt:lpstr>Flex Item的換行方式</vt:lpstr>
      <vt:lpstr>Flex Item的多行對齊方式(對齊整個內容)</vt:lpstr>
      <vt:lpstr>Grid Layout格線版面設計</vt:lpstr>
      <vt:lpstr>Grid Layout格線版面</vt:lpstr>
      <vt:lpstr>Grid 父元素屬性 (Grid Container)</vt:lpstr>
      <vt:lpstr>格線定義</vt:lpstr>
      <vt:lpstr>格線定義</vt:lpstr>
      <vt:lpstr>Grid 內容對齊方式</vt:lpstr>
      <vt:lpstr>justify-items</vt:lpstr>
      <vt:lpstr>align-content</vt:lpstr>
      <vt:lpstr>CSS媒體查詢</vt:lpstr>
      <vt:lpstr>媒體查詢Media</vt:lpstr>
      <vt:lpstr>媒體查詢語法</vt:lpstr>
      <vt:lpstr>常見媒體特徵</vt:lpstr>
      <vt:lpstr>媒體查詢Example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134</cp:revision>
  <dcterms:created xsi:type="dcterms:W3CDTF">2023-03-29T11:35:01Z</dcterms:created>
  <dcterms:modified xsi:type="dcterms:W3CDTF">2023-04-12T12:47:46Z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0x010100620A1CF906A96C42BA0745A61ABF5CDA</vt:lpwstr>
  </property>
</Properties>
</file>