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9" r:id="rId3"/>
    <p:sldId id="257" r:id="rId4"/>
    <p:sldId id="291" r:id="rId5"/>
    <p:sldId id="258" r:id="rId6"/>
    <p:sldId id="285" r:id="rId7"/>
    <p:sldId id="286" r:id="rId8"/>
    <p:sldId id="287" r:id="rId9"/>
    <p:sldId id="292" r:id="rId10"/>
    <p:sldId id="293" r:id="rId11"/>
    <p:sldId id="261" r:id="rId12"/>
    <p:sldId id="262" r:id="rId13"/>
    <p:sldId id="263" r:id="rId14"/>
    <p:sldId id="264" r:id="rId15"/>
    <p:sldId id="268" r:id="rId16"/>
    <p:sldId id="267" r:id="rId17"/>
    <p:sldId id="266" r:id="rId18"/>
    <p:sldId id="269" r:id="rId19"/>
    <p:sldId id="270" r:id="rId20"/>
    <p:sldId id="271" r:id="rId21"/>
    <p:sldId id="272" r:id="rId22"/>
    <p:sldId id="273" r:id="rId23"/>
    <p:sldId id="274" r:id="rId24"/>
    <p:sldId id="276" r:id="rId25"/>
    <p:sldId id="294" r:id="rId26"/>
    <p:sldId id="295" r:id="rId27"/>
    <p:sldId id="296" r:id="rId28"/>
    <p:sldId id="297" r:id="rId29"/>
    <p:sldId id="298" r:id="rId3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8" name="矩形 7"/>
          <p:cNvSpPr/>
          <p:nvPr/>
        </p:nvSpPr>
        <p:spPr bwMode="ltGray">
          <a:xfrm>
            <a:off x="11582401"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11277601" y="5638800"/>
            <a:ext cx="3048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0" name="矩形 9"/>
          <p:cNvSpPr/>
          <p:nvPr/>
        </p:nvSpPr>
        <p:spPr bwMode="ltGray">
          <a:xfrm>
            <a:off x="1219201"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1" name="矩形 10"/>
          <p:cNvSpPr/>
          <p:nvPr/>
        </p:nvSpPr>
        <p:spPr bwMode="gray">
          <a:xfrm>
            <a:off x="0" y="0"/>
            <a:ext cx="121920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2" name="矩形 11"/>
          <p:cNvSpPr/>
          <p:nvPr/>
        </p:nvSpPr>
        <p:spPr bwMode="ltGray">
          <a:xfrm>
            <a:off x="1" y="5638800"/>
            <a:ext cx="12192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3" name="直線接點​​ 12"/>
          <p:cNvCxnSpPr/>
          <p:nvPr/>
        </p:nvCxnSpPr>
        <p:spPr bwMode="white">
          <a:xfrm>
            <a:off x="11576308"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bwMode="black">
          <a:xfrm>
            <a:off x="0" y="5643132"/>
            <a:ext cx="1216469"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5" name="直線接點​​ 14"/>
          <p:cNvCxnSpPr/>
          <p:nvPr/>
        </p:nvCxnSpPr>
        <p:spPr bwMode="white">
          <a:xfrm>
            <a:off x="121920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white">
          <a:xfrm>
            <a:off x="1" y="5631204"/>
            <a:ext cx="18288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ctrTitle"/>
          </p:nvPr>
        </p:nvSpPr>
        <p:spPr>
          <a:xfrm>
            <a:off x="2429302" y="1600201"/>
            <a:ext cx="8468548" cy="2680127"/>
          </a:xfrm>
        </p:spPr>
        <p:txBody>
          <a:bodyPr rtlCol="0">
            <a:noAutofit/>
          </a:bodyPr>
          <a:lstStyle>
            <a:lvl1pPr>
              <a:defRPr sz="5400">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副標題 2"/>
          <p:cNvSpPr>
            <a:spLocks noGrp="1"/>
          </p:cNvSpPr>
          <p:nvPr>
            <p:ph type="subTitle" idx="1"/>
          </p:nvPr>
        </p:nvSpPr>
        <p:spPr>
          <a:xfrm>
            <a:off x="2429302" y="4344916"/>
            <a:ext cx="7518400" cy="1116085"/>
          </a:xfrm>
        </p:spPr>
        <p:txBody>
          <a:bodyPr rtlCol="0">
            <a:normAutofit/>
          </a:bodyPr>
          <a:lstStyle>
            <a:lvl1pPr marL="0" indent="0" algn="l">
              <a:spcBef>
                <a:spcPts val="0"/>
              </a:spcBef>
              <a:buNone/>
              <a:defRPr sz="3200">
                <a:solidFill>
                  <a:schemeClr val="tx1"/>
                </a:solidFill>
                <a:latin typeface="Microsoft JhengHei UI" panose="020B0604030504040204" pitchFamily="34" charset="-120"/>
                <a:ea typeface="Microsoft JhengHei UI" panose="020B0604030504040204"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TW" altLang="en-US" smtClean="0"/>
              <a:t>按一下以編輯母片副標題樣式</a:t>
            </a:r>
            <a:endParaRPr lang="zh-TW" altLang="en-US" dirty="0"/>
          </a:p>
        </p:txBody>
      </p:sp>
      <p:sp>
        <p:nvSpPr>
          <p:cNvPr id="4" name="日期預留位置 3"/>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0F76539C-DFBE-4A98-840A-B1FBC917804B}" type="datetimeFigureOut">
              <a:rPr lang="zh-TW" altLang="en-US" smtClean="0"/>
              <a:t>2023/3/1</a:t>
            </a:fld>
            <a:endParaRPr lang="zh-TW" altLang="en-US"/>
          </a:p>
        </p:txBody>
      </p:sp>
      <p:sp>
        <p:nvSpPr>
          <p:cNvPr id="5" name="頁尾預留位置 4"/>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a:xfrm>
            <a:off x="10669191" y="6356352"/>
            <a:ext cx="609600" cy="365125"/>
          </a:xfrm>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B6F881DB-4F80-49CB-A056-6F132EDAF833}" type="slidenum">
              <a:rPr lang="zh-TW" altLang="en-US" smtClean="0"/>
              <a:t>‹#›</a:t>
            </a:fld>
            <a:endParaRPr lang="zh-TW" altLang="en-US"/>
          </a:p>
        </p:txBody>
      </p:sp>
      <p:pic>
        <p:nvPicPr>
          <p:cNvPr id="18" name="圖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93819" y="116632"/>
            <a:ext cx="1005224" cy="1008112"/>
          </a:xfrm>
          <a:prstGeom prst="rect">
            <a:avLst/>
          </a:prstGeom>
        </p:spPr>
      </p:pic>
    </p:spTree>
    <p:extLst>
      <p:ext uri="{BB962C8B-B14F-4D97-AF65-F5344CB8AC3E}">
        <p14:creationId xmlns:p14="http://schemas.microsoft.com/office/powerpoint/2010/main" val="4244584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smtClean="0"/>
              <a:t>按一下以編輯母片標題樣式</a:t>
            </a:r>
            <a:endParaRPr lang="zh-TW" altLang="en-US" dirty="0"/>
          </a:p>
        </p:txBody>
      </p:sp>
      <p:sp>
        <p:nvSpPr>
          <p:cNvPr id="3" name="直排文字預留位置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日期預留位置 3"/>
          <p:cNvSpPr>
            <a:spLocks noGrp="1"/>
          </p:cNvSpPr>
          <p:nvPr>
            <p:ph type="dt" sz="half" idx="10"/>
          </p:nvPr>
        </p:nvSpPr>
        <p:spPr/>
        <p:txBody>
          <a:bodyPr rtlCol="0"/>
          <a:lstStyle>
            <a:lvl1pPr>
              <a:defRPr/>
            </a:lvl1pPr>
          </a:lstStyle>
          <a:p>
            <a:fld id="{0F76539C-DFBE-4A98-840A-B1FBC917804B}" type="datetimeFigureOut">
              <a:rPr lang="zh-TW" altLang="en-US" smtClean="0"/>
              <a:t>2023/3/1</a:t>
            </a:fld>
            <a:endParaRPr lang="zh-TW" altLang="en-US"/>
          </a:p>
        </p:txBody>
      </p:sp>
      <p:sp>
        <p:nvSpPr>
          <p:cNvPr id="5" name="頁尾預留位置 4"/>
          <p:cNvSpPr>
            <a:spLocks noGrp="1"/>
          </p:cNvSpPr>
          <p:nvPr>
            <p:ph type="ftr" sz="quarter" idx="11"/>
          </p:nvPr>
        </p:nvSpPr>
        <p:spPr/>
        <p:txBody>
          <a:bodyPr rtlCol="0"/>
          <a:lstStyle/>
          <a:p>
            <a:endParaRPr lang="zh-TW" altLang="en-US"/>
          </a:p>
        </p:txBody>
      </p:sp>
      <p:sp>
        <p:nvSpPr>
          <p:cNvPr id="6" name="投影片編號預留位置 5"/>
          <p:cNvSpPr>
            <a:spLocks noGrp="1"/>
          </p:cNvSpPr>
          <p:nvPr>
            <p:ph type="sldNum" sz="quarter" idx="12"/>
          </p:nvPr>
        </p:nvSpPr>
        <p:spPr/>
        <p:txBody>
          <a:bodyPr rtlCol="0"/>
          <a:lstStyle/>
          <a:p>
            <a:fld id="{B6F881DB-4F80-49CB-A056-6F132EDAF833}" type="slidenum">
              <a:rPr lang="zh-TW" altLang="en-US" smtClean="0"/>
              <a:t>‹#›</a:t>
            </a:fld>
            <a:endParaRPr lang="zh-TW" altLang="en-US"/>
          </a:p>
        </p:txBody>
      </p:sp>
    </p:spTree>
    <p:extLst>
      <p:ext uri="{BB962C8B-B14F-4D97-AF65-F5344CB8AC3E}">
        <p14:creationId xmlns:p14="http://schemas.microsoft.com/office/powerpoint/2010/main" val="559135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矩形 6"/>
          <p:cNvSpPr/>
          <p:nvPr/>
        </p:nvSpPr>
        <p:spPr bwMode="black">
          <a:xfrm>
            <a:off x="11887200"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ltGray">
          <a:xfrm>
            <a:off x="617304"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0" y="0"/>
            <a:ext cx="6096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0" name="矩形 9"/>
          <p:cNvSpPr/>
          <p:nvPr/>
        </p:nvSpPr>
        <p:spPr bwMode="black">
          <a:xfrm>
            <a:off x="617304" y="736219"/>
            <a:ext cx="6096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1" name="直線接點 10"/>
          <p:cNvCxnSpPr/>
          <p:nvPr/>
        </p:nvCxnSpPr>
        <p:spPr bwMode="white">
          <a:xfrm>
            <a:off x="617304" y="7362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white">
          <a:xfrm>
            <a:off x="617304" y="13458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336" y="898064"/>
            <a:ext cx="336023" cy="294174"/>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4" name="直線接點​ 13"/>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直排標題 1"/>
          <p:cNvSpPr>
            <a:spLocks noGrp="1"/>
          </p:cNvSpPr>
          <p:nvPr>
            <p:ph type="title" orient="vert" hasCustomPrompt="1"/>
          </p:nvPr>
        </p:nvSpPr>
        <p:spPr>
          <a:xfrm>
            <a:off x="9602112" y="685800"/>
            <a:ext cx="1787992" cy="5486400"/>
          </a:xfrm>
        </p:spPr>
        <p:txBody>
          <a:bodyPr vert="eaVert"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dirty="0"/>
              <a:t>按一下以編輯母片</a:t>
            </a:r>
            <a:r>
              <a:rPr lang="zh-TW" altLang="en-US" dirty="0" smtClean="0"/>
              <a:t>標題</a:t>
            </a:r>
            <a:r>
              <a:rPr lang="en-US" altLang="zh-TW" dirty="0" smtClean="0"/>
              <a:t/>
            </a:r>
            <a:br>
              <a:rPr lang="en-US" altLang="zh-TW" dirty="0" smtClean="0"/>
            </a:br>
            <a:r>
              <a:rPr lang="zh-TW" altLang="en-US" dirty="0" smtClean="0"/>
              <a:t>樣式</a:t>
            </a:r>
            <a:endParaRPr lang="zh-TW" altLang="en-US" dirty="0"/>
          </a:p>
        </p:txBody>
      </p:sp>
      <p:sp>
        <p:nvSpPr>
          <p:cNvPr id="3" name="直排文字預留位置 2"/>
          <p:cNvSpPr>
            <a:spLocks noGrp="1"/>
          </p:cNvSpPr>
          <p:nvPr>
            <p:ph type="body" orient="vert" idx="1"/>
          </p:nvPr>
        </p:nvSpPr>
        <p:spPr>
          <a:xfrm>
            <a:off x="1599030" y="685800"/>
            <a:ext cx="7850643" cy="5486400"/>
          </a:xfrm>
        </p:spPr>
        <p:txBody>
          <a:bodyPr vert="eaVert"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日期預留位置 3"/>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0F76539C-DFBE-4A98-840A-B1FBC917804B}" type="datetimeFigureOut">
              <a:rPr lang="zh-TW" altLang="en-US" smtClean="0"/>
              <a:t>2023/3/1</a:t>
            </a:fld>
            <a:endParaRPr lang="zh-TW" altLang="en-US"/>
          </a:p>
        </p:txBody>
      </p:sp>
      <p:sp>
        <p:nvSpPr>
          <p:cNvPr id="5" name="頁尾預留位置 4"/>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B6F881DB-4F80-49CB-A056-6F132EDAF833}" type="slidenum">
              <a:rPr lang="zh-TW" altLang="en-US" smtClean="0"/>
              <a:t>‹#›</a:t>
            </a:fld>
            <a:endParaRPr lang="zh-TW" altLang="en-US"/>
          </a:p>
        </p:txBody>
      </p:sp>
    </p:spTree>
    <p:extLst>
      <p:ext uri="{BB962C8B-B14F-4D97-AF65-F5344CB8AC3E}">
        <p14:creationId xmlns:p14="http://schemas.microsoft.com/office/powerpoint/2010/main" val="927840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smtClean="0"/>
              <a:t>按一下以編輯母片標題樣式</a:t>
            </a:r>
            <a:endParaRPr lang="zh-TW" altLang="en-US" dirty="0"/>
          </a:p>
        </p:txBody>
      </p:sp>
      <p:sp>
        <p:nvSpPr>
          <p:cNvPr id="3" name="內容預留位置 2"/>
          <p:cNvSpPr>
            <a:spLocks noGrp="1"/>
          </p:cNvSpPr>
          <p:nvPr>
            <p:ph idx="1"/>
          </p:nvPr>
        </p:nvSpPr>
        <p:spPr/>
        <p:txBody>
          <a:bodyPr rtlCol="0"/>
          <a:lstStyle>
            <a:lvl5pPr>
              <a:defRPr/>
            </a:lvl5pPr>
            <a:lvl6pPr>
              <a:defRPr/>
            </a:lvl6pPr>
            <a:lvl7pPr>
              <a:defRPr/>
            </a:lvl7pPr>
            <a:lvl8pPr>
              <a:defRPr/>
            </a:lvl8pPr>
            <a:lvl9pPr>
              <a:defRPr/>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日期預留位置 3"/>
          <p:cNvSpPr>
            <a:spLocks noGrp="1"/>
          </p:cNvSpPr>
          <p:nvPr>
            <p:ph type="dt" sz="half" idx="10"/>
          </p:nvPr>
        </p:nvSpPr>
        <p:spPr/>
        <p:txBody>
          <a:bodyPr rtlCol="0"/>
          <a:lstStyle>
            <a:lvl1pPr>
              <a:defRPr/>
            </a:lvl1pPr>
          </a:lstStyle>
          <a:p>
            <a:fld id="{0F76539C-DFBE-4A98-840A-B1FBC917804B}" type="datetimeFigureOut">
              <a:rPr lang="zh-TW" altLang="en-US" smtClean="0"/>
              <a:t>2023/3/1</a:t>
            </a:fld>
            <a:endParaRPr lang="zh-TW" altLang="en-US"/>
          </a:p>
        </p:txBody>
      </p:sp>
      <p:sp>
        <p:nvSpPr>
          <p:cNvPr id="5" name="頁尾預留位置 4"/>
          <p:cNvSpPr>
            <a:spLocks noGrp="1"/>
          </p:cNvSpPr>
          <p:nvPr>
            <p:ph type="ftr" sz="quarter" idx="11"/>
          </p:nvPr>
        </p:nvSpPr>
        <p:spPr/>
        <p:txBody>
          <a:bodyPr rtlCol="0"/>
          <a:lstStyle/>
          <a:p>
            <a:endParaRPr lang="zh-TW" altLang="en-US"/>
          </a:p>
        </p:txBody>
      </p:sp>
      <p:sp>
        <p:nvSpPr>
          <p:cNvPr id="6" name="投影片編號預留位置 5"/>
          <p:cNvSpPr>
            <a:spLocks noGrp="1"/>
          </p:cNvSpPr>
          <p:nvPr>
            <p:ph type="sldNum" sz="quarter" idx="12"/>
          </p:nvPr>
        </p:nvSpPr>
        <p:spPr/>
        <p:txBody>
          <a:bodyPr rtlCol="0"/>
          <a:lstStyle/>
          <a:p>
            <a:fld id="{B6F881DB-4F80-49CB-A056-6F132EDAF833}" type="slidenum">
              <a:rPr lang="zh-TW" altLang="en-US" smtClean="0"/>
              <a:t>‹#›</a:t>
            </a:fld>
            <a:endParaRPr lang="zh-TW" altLang="en-US"/>
          </a:p>
        </p:txBody>
      </p:sp>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5782" y="44624"/>
            <a:ext cx="1005224" cy="1008112"/>
          </a:xfrm>
          <a:prstGeom prst="rect">
            <a:avLst/>
          </a:prstGeom>
        </p:spPr>
      </p:pic>
    </p:spTree>
    <p:extLst>
      <p:ext uri="{BB962C8B-B14F-4D97-AF65-F5344CB8AC3E}">
        <p14:creationId xmlns:p14="http://schemas.microsoft.com/office/powerpoint/2010/main" val="4185152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19" name="矩形 18"/>
          <p:cNvSpPr/>
          <p:nvPr/>
        </p:nvSpPr>
        <p:spPr bwMode="black">
          <a:xfrm>
            <a:off x="11582401"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0" name="矩形 19"/>
          <p:cNvSpPr/>
          <p:nvPr/>
        </p:nvSpPr>
        <p:spPr bwMode="gray">
          <a:xfrm>
            <a:off x="11277601" y="5638800"/>
            <a:ext cx="3048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4" name="矩形 23"/>
          <p:cNvSpPr/>
          <p:nvPr/>
        </p:nvSpPr>
        <p:spPr bwMode="gray">
          <a:xfrm>
            <a:off x="1216469"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1" name="矩形 20"/>
          <p:cNvSpPr/>
          <p:nvPr/>
        </p:nvSpPr>
        <p:spPr bwMode="ltGray">
          <a:xfrm>
            <a:off x="1" y="5638800"/>
            <a:ext cx="12192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22" name="直線接點 21"/>
          <p:cNvCxnSpPr/>
          <p:nvPr/>
        </p:nvCxnSpPr>
        <p:spPr bwMode="white">
          <a:xfrm>
            <a:off x="11576308"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bwMode="black">
          <a:xfrm>
            <a:off x="0" y="5643132"/>
            <a:ext cx="1216469"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23" name="直線接點​​ 22"/>
          <p:cNvCxnSpPr/>
          <p:nvPr/>
        </p:nvCxnSpPr>
        <p:spPr bwMode="white">
          <a:xfrm>
            <a:off x="1216469"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bwMode="black">
          <a:xfrm>
            <a:off x="11582401" y="0"/>
            <a:ext cx="6096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7" name="矩形 26"/>
          <p:cNvSpPr/>
          <p:nvPr/>
        </p:nvSpPr>
        <p:spPr bwMode="gray">
          <a:xfrm>
            <a:off x="11277601" y="0"/>
            <a:ext cx="3048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8" name="矩形 27"/>
          <p:cNvSpPr/>
          <p:nvPr/>
        </p:nvSpPr>
        <p:spPr bwMode="gray">
          <a:xfrm>
            <a:off x="1219201" y="0"/>
            <a:ext cx="6096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9" name="矩形 28"/>
          <p:cNvSpPr/>
          <p:nvPr/>
        </p:nvSpPr>
        <p:spPr>
          <a:xfrm>
            <a:off x="-2" y="0"/>
            <a:ext cx="121920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30" name="矩形 29"/>
          <p:cNvSpPr/>
          <p:nvPr/>
        </p:nvSpPr>
        <p:spPr bwMode="ltGray">
          <a:xfrm>
            <a:off x="1" y="0"/>
            <a:ext cx="12192000"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31" name="直線接點 30"/>
          <p:cNvCxnSpPr/>
          <p:nvPr/>
        </p:nvCxnSpPr>
        <p:spPr bwMode="white">
          <a:xfrm>
            <a:off x="11576308"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bwMode="black">
          <a:xfrm>
            <a:off x="0" y="0"/>
            <a:ext cx="1216469"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33" name="直線接點 32"/>
          <p:cNvCxnSpPr/>
          <p:nvPr/>
        </p:nvCxnSpPr>
        <p:spPr bwMode="white">
          <a:xfrm>
            <a:off x="1219202"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a:xfrm>
            <a:off x="1599029" y="1600201"/>
            <a:ext cx="8460402" cy="2654064"/>
          </a:xfrm>
        </p:spPr>
        <p:txBody>
          <a:bodyPr rtlCol="0" anchor="b">
            <a:normAutofit/>
          </a:bodyPr>
          <a:lstStyle>
            <a:lvl1pPr algn="l">
              <a:defRPr sz="5400" b="0" cap="none" baseline="0">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文字預留位置 2"/>
          <p:cNvSpPr>
            <a:spLocks noGrp="1"/>
          </p:cNvSpPr>
          <p:nvPr>
            <p:ph type="body" idx="1"/>
          </p:nvPr>
        </p:nvSpPr>
        <p:spPr>
          <a:xfrm>
            <a:off x="1599030" y="4259997"/>
            <a:ext cx="7266515" cy="1150203"/>
          </a:xfrm>
        </p:spPr>
        <p:txBody>
          <a:bodyPr rtlCol="0" anchor="t">
            <a:normAutofit/>
          </a:bodyPr>
          <a:lstStyle>
            <a:lvl1pPr marL="0" indent="0">
              <a:spcBef>
                <a:spcPts val="0"/>
              </a:spcBef>
              <a:buNone/>
              <a:defRPr sz="3200">
                <a:solidFill>
                  <a:schemeClr val="tx1"/>
                </a:solidFill>
                <a:latin typeface="Microsoft JhengHei UI" panose="020B0604030504040204" pitchFamily="34" charset="-120"/>
                <a:ea typeface="Microsoft JhengHei UI" panose="020B0604030504040204" pitchFamily="34" charset="-12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smtClean="0"/>
              <a:t>編輯母片文字樣式</a:t>
            </a:r>
          </a:p>
        </p:txBody>
      </p:sp>
      <p:sp>
        <p:nvSpPr>
          <p:cNvPr id="4" name="日期預留位置 3"/>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0F76539C-DFBE-4A98-840A-B1FBC917804B}" type="datetimeFigureOut">
              <a:rPr lang="zh-TW" altLang="en-US" smtClean="0"/>
              <a:t>2023/3/1</a:t>
            </a:fld>
            <a:endParaRPr lang="zh-TW" altLang="en-US"/>
          </a:p>
        </p:txBody>
      </p:sp>
      <p:sp>
        <p:nvSpPr>
          <p:cNvPr id="5" name="頁尾預留位置 4"/>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a:xfrm>
            <a:off x="10669350" y="6356352"/>
            <a:ext cx="609600" cy="365125"/>
          </a:xfrm>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B6F881DB-4F80-49CB-A056-6F132EDAF833}" type="slidenum">
              <a:rPr lang="zh-TW" altLang="en-US" smtClean="0"/>
              <a:t>‹#›</a:t>
            </a:fld>
            <a:endParaRPr lang="zh-TW" altLang="en-US"/>
          </a:p>
        </p:txBody>
      </p:sp>
      <p:pic>
        <p:nvPicPr>
          <p:cNvPr id="25" name="圖片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3696" y="692696"/>
            <a:ext cx="1005224" cy="1008112"/>
          </a:xfrm>
          <a:prstGeom prst="rect">
            <a:avLst/>
          </a:prstGeom>
        </p:spPr>
      </p:pic>
    </p:spTree>
    <p:extLst>
      <p:ext uri="{BB962C8B-B14F-4D97-AF65-F5344CB8AC3E}">
        <p14:creationId xmlns:p14="http://schemas.microsoft.com/office/powerpoint/2010/main" val="1321347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smtClean="0"/>
              <a:t>按一下以編輯母片標題樣式</a:t>
            </a:r>
            <a:endParaRPr lang="zh-TW" altLang="en-US" dirty="0"/>
          </a:p>
        </p:txBody>
      </p:sp>
      <p:sp>
        <p:nvSpPr>
          <p:cNvPr id="3" name="內容預留位置 2"/>
          <p:cNvSpPr>
            <a:spLocks noGrp="1"/>
          </p:cNvSpPr>
          <p:nvPr>
            <p:ph sz="half" idx="1"/>
          </p:nvPr>
        </p:nvSpPr>
        <p:spPr>
          <a:xfrm>
            <a:off x="1593851" y="1600200"/>
            <a:ext cx="4815840"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內容預留位置 3"/>
          <p:cNvSpPr>
            <a:spLocks noGrp="1"/>
          </p:cNvSpPr>
          <p:nvPr>
            <p:ph sz="half" idx="2"/>
          </p:nvPr>
        </p:nvSpPr>
        <p:spPr>
          <a:xfrm>
            <a:off x="6563360" y="1600200"/>
            <a:ext cx="4815840"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5" name="日期預留位置 4"/>
          <p:cNvSpPr>
            <a:spLocks noGrp="1"/>
          </p:cNvSpPr>
          <p:nvPr>
            <p:ph type="dt" sz="half" idx="10"/>
          </p:nvPr>
        </p:nvSpPr>
        <p:spPr/>
        <p:txBody>
          <a:bodyPr rtlCol="0"/>
          <a:lstStyle>
            <a:lvl1pPr>
              <a:defRPr/>
            </a:lvl1pPr>
          </a:lstStyle>
          <a:p>
            <a:fld id="{0F76539C-DFBE-4A98-840A-B1FBC917804B}" type="datetimeFigureOut">
              <a:rPr lang="zh-TW" altLang="en-US" smtClean="0"/>
              <a:t>2023/3/1</a:t>
            </a:fld>
            <a:endParaRPr lang="zh-TW" altLang="en-US"/>
          </a:p>
        </p:txBody>
      </p:sp>
      <p:sp>
        <p:nvSpPr>
          <p:cNvPr id="6" name="頁尾預留位置 5"/>
          <p:cNvSpPr>
            <a:spLocks noGrp="1"/>
          </p:cNvSpPr>
          <p:nvPr>
            <p:ph type="ftr" sz="quarter" idx="11"/>
          </p:nvPr>
        </p:nvSpPr>
        <p:spPr/>
        <p:txBody>
          <a:bodyPr rtlCol="0"/>
          <a:lstStyle/>
          <a:p>
            <a:endParaRPr lang="zh-TW" altLang="en-US"/>
          </a:p>
        </p:txBody>
      </p:sp>
      <p:sp>
        <p:nvSpPr>
          <p:cNvPr id="7" name="投影片編號預留位置 6"/>
          <p:cNvSpPr>
            <a:spLocks noGrp="1"/>
          </p:cNvSpPr>
          <p:nvPr>
            <p:ph type="sldNum" sz="quarter" idx="12"/>
          </p:nvPr>
        </p:nvSpPr>
        <p:spPr/>
        <p:txBody>
          <a:bodyPr rtlCol="0"/>
          <a:lstStyle/>
          <a:p>
            <a:fld id="{B6F881DB-4F80-49CB-A056-6F132EDAF833}" type="slidenum">
              <a:rPr lang="zh-TW" altLang="en-US" smtClean="0"/>
              <a:t>‹#›</a:t>
            </a:fld>
            <a:endParaRPr lang="zh-TW" altLang="en-US"/>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69600" y="44624"/>
            <a:ext cx="1005224" cy="1008112"/>
          </a:xfrm>
          <a:prstGeom prst="rect">
            <a:avLst/>
          </a:prstGeom>
        </p:spPr>
      </p:pic>
    </p:spTree>
    <p:extLst>
      <p:ext uri="{BB962C8B-B14F-4D97-AF65-F5344CB8AC3E}">
        <p14:creationId xmlns:p14="http://schemas.microsoft.com/office/powerpoint/2010/main" val="3023279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smtClean="0"/>
              <a:t>按一下以編輯母片標題樣式</a:t>
            </a:r>
            <a:endParaRPr lang="zh-TW" altLang="en-US" dirty="0"/>
          </a:p>
        </p:txBody>
      </p:sp>
      <p:sp>
        <p:nvSpPr>
          <p:cNvPr id="3" name="文字預留位置 2"/>
          <p:cNvSpPr>
            <a:spLocks noGrp="1"/>
          </p:cNvSpPr>
          <p:nvPr>
            <p:ph type="body" idx="1"/>
          </p:nvPr>
        </p:nvSpPr>
        <p:spPr>
          <a:xfrm>
            <a:off x="1593851" y="1499616"/>
            <a:ext cx="4820143"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smtClean="0"/>
              <a:t>編輯母片文字樣式</a:t>
            </a:r>
          </a:p>
        </p:txBody>
      </p:sp>
      <p:sp>
        <p:nvSpPr>
          <p:cNvPr id="4" name="內容預留位置 3"/>
          <p:cNvSpPr>
            <a:spLocks noGrp="1"/>
          </p:cNvSpPr>
          <p:nvPr>
            <p:ph sz="half" idx="2"/>
          </p:nvPr>
        </p:nvSpPr>
        <p:spPr>
          <a:xfrm>
            <a:off x="1593851" y="2514707"/>
            <a:ext cx="4815840" cy="365749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5" name="文字預留位置 4"/>
          <p:cNvSpPr>
            <a:spLocks noGrp="1"/>
          </p:cNvSpPr>
          <p:nvPr>
            <p:ph type="body" sz="quarter" idx="3"/>
          </p:nvPr>
        </p:nvSpPr>
        <p:spPr>
          <a:xfrm>
            <a:off x="6559057" y="1499616"/>
            <a:ext cx="4820143"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smtClean="0"/>
              <a:t>編輯母片文字樣式</a:t>
            </a:r>
          </a:p>
        </p:txBody>
      </p:sp>
      <p:sp>
        <p:nvSpPr>
          <p:cNvPr id="6" name="內容預留位置 5"/>
          <p:cNvSpPr>
            <a:spLocks noGrp="1"/>
          </p:cNvSpPr>
          <p:nvPr>
            <p:ph sz="quarter" idx="4"/>
          </p:nvPr>
        </p:nvSpPr>
        <p:spPr>
          <a:xfrm>
            <a:off x="6559057" y="2514600"/>
            <a:ext cx="4820143" cy="3655568"/>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7" name="日期預留位置 6"/>
          <p:cNvSpPr>
            <a:spLocks noGrp="1"/>
          </p:cNvSpPr>
          <p:nvPr>
            <p:ph type="dt" sz="half" idx="10"/>
          </p:nvPr>
        </p:nvSpPr>
        <p:spPr/>
        <p:txBody>
          <a:bodyPr rtlCol="0"/>
          <a:lstStyle>
            <a:lvl1pPr>
              <a:defRPr/>
            </a:lvl1pPr>
          </a:lstStyle>
          <a:p>
            <a:fld id="{0F76539C-DFBE-4A98-840A-B1FBC917804B}" type="datetimeFigureOut">
              <a:rPr lang="zh-TW" altLang="en-US" smtClean="0"/>
              <a:t>2023/3/1</a:t>
            </a:fld>
            <a:endParaRPr lang="zh-TW" altLang="en-US"/>
          </a:p>
        </p:txBody>
      </p:sp>
      <p:sp>
        <p:nvSpPr>
          <p:cNvPr id="8" name="頁尾預留位置 7"/>
          <p:cNvSpPr>
            <a:spLocks noGrp="1"/>
          </p:cNvSpPr>
          <p:nvPr>
            <p:ph type="ftr" sz="quarter" idx="11"/>
          </p:nvPr>
        </p:nvSpPr>
        <p:spPr/>
        <p:txBody>
          <a:bodyPr rtlCol="0"/>
          <a:lstStyle/>
          <a:p>
            <a:endParaRPr lang="zh-TW" altLang="en-US"/>
          </a:p>
        </p:txBody>
      </p:sp>
      <p:sp>
        <p:nvSpPr>
          <p:cNvPr id="9" name="投影片編號預留位置 8"/>
          <p:cNvSpPr>
            <a:spLocks noGrp="1"/>
          </p:cNvSpPr>
          <p:nvPr>
            <p:ph type="sldNum" sz="quarter" idx="12"/>
          </p:nvPr>
        </p:nvSpPr>
        <p:spPr/>
        <p:txBody>
          <a:bodyPr rtlCol="0"/>
          <a:lstStyle/>
          <a:p>
            <a:fld id="{B6F881DB-4F80-49CB-A056-6F132EDAF833}" type="slidenum">
              <a:rPr lang="zh-TW" altLang="en-US" smtClean="0"/>
              <a:t>‹#›</a:t>
            </a:fld>
            <a:endParaRPr lang="zh-TW" altLang="en-US"/>
          </a:p>
        </p:txBody>
      </p:sp>
    </p:spTree>
    <p:extLst>
      <p:ext uri="{BB962C8B-B14F-4D97-AF65-F5344CB8AC3E}">
        <p14:creationId xmlns:p14="http://schemas.microsoft.com/office/powerpoint/2010/main" val="1431737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smtClean="0"/>
              <a:t>按一下以編輯母片標題樣式</a:t>
            </a:r>
            <a:endParaRPr lang="zh-TW" altLang="en-US" dirty="0"/>
          </a:p>
        </p:txBody>
      </p:sp>
      <p:sp>
        <p:nvSpPr>
          <p:cNvPr id="3" name="日期預留位置 2"/>
          <p:cNvSpPr>
            <a:spLocks noGrp="1"/>
          </p:cNvSpPr>
          <p:nvPr>
            <p:ph type="dt" sz="half" idx="10"/>
          </p:nvPr>
        </p:nvSpPr>
        <p:spPr/>
        <p:txBody>
          <a:bodyPr rtlCol="0"/>
          <a:lstStyle>
            <a:lvl1pPr>
              <a:defRPr/>
            </a:lvl1pPr>
          </a:lstStyle>
          <a:p>
            <a:fld id="{0F76539C-DFBE-4A98-840A-B1FBC917804B}" type="datetimeFigureOut">
              <a:rPr lang="zh-TW" altLang="en-US" smtClean="0"/>
              <a:t>2023/3/1</a:t>
            </a:fld>
            <a:endParaRPr lang="zh-TW" altLang="en-US"/>
          </a:p>
        </p:txBody>
      </p:sp>
      <p:sp>
        <p:nvSpPr>
          <p:cNvPr id="4" name="頁尾預留位置 3"/>
          <p:cNvSpPr>
            <a:spLocks noGrp="1"/>
          </p:cNvSpPr>
          <p:nvPr>
            <p:ph type="ftr" sz="quarter" idx="11"/>
          </p:nvPr>
        </p:nvSpPr>
        <p:spPr/>
        <p:txBody>
          <a:bodyPr rtlCol="0"/>
          <a:lstStyle/>
          <a:p>
            <a:endParaRPr lang="zh-TW" altLang="en-US"/>
          </a:p>
        </p:txBody>
      </p:sp>
      <p:sp>
        <p:nvSpPr>
          <p:cNvPr id="5" name="投影片編號預留位置 4"/>
          <p:cNvSpPr>
            <a:spLocks noGrp="1"/>
          </p:cNvSpPr>
          <p:nvPr>
            <p:ph type="sldNum" sz="quarter" idx="12"/>
          </p:nvPr>
        </p:nvSpPr>
        <p:spPr/>
        <p:txBody>
          <a:bodyPr rtlCol="0"/>
          <a:lstStyle/>
          <a:p>
            <a:fld id="{B6F881DB-4F80-49CB-A056-6F132EDAF833}" type="slidenum">
              <a:rPr lang="zh-TW" altLang="en-US" smtClean="0"/>
              <a:t>‹#›</a:t>
            </a:fld>
            <a:endParaRPr lang="zh-TW" altLang="en-US"/>
          </a:p>
        </p:txBody>
      </p:sp>
    </p:spTree>
    <p:extLst>
      <p:ext uri="{BB962C8B-B14F-4D97-AF65-F5344CB8AC3E}">
        <p14:creationId xmlns:p14="http://schemas.microsoft.com/office/powerpoint/2010/main" val="1510668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bwMode="ltGray">
          <a:xfrm>
            <a:off x="626403" y="0"/>
            <a:ext cx="30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6" name="矩形 5"/>
          <p:cNvSpPr/>
          <p:nvPr/>
        </p:nvSpPr>
        <p:spPr bwMode="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7" name="直線接點​​ 6"/>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bwMode="gray">
          <a:xfrm>
            <a:off x="10972800" y="0"/>
            <a:ext cx="92286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black">
          <a:xfrm>
            <a:off x="11895662"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日期預留位置 1"/>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0F76539C-DFBE-4A98-840A-B1FBC917804B}" type="datetimeFigureOut">
              <a:rPr lang="zh-TW" altLang="en-US" smtClean="0"/>
              <a:t>2023/3/1</a:t>
            </a:fld>
            <a:endParaRPr lang="zh-TW" altLang="en-US"/>
          </a:p>
        </p:txBody>
      </p:sp>
      <p:sp>
        <p:nvSpPr>
          <p:cNvPr id="3" name="頁尾預留位置 2"/>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4" name="投影片編號預留位置 3"/>
          <p:cNvSpPr>
            <a:spLocks noGrp="1"/>
          </p:cNvSpPr>
          <p:nvPr>
            <p:ph type="sldNum" sz="quarter" idx="12"/>
          </p:nvPr>
        </p:nvSpPr>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stStyle>
          <a:p>
            <a:fld id="{B6F881DB-4F80-49CB-A056-6F132EDAF833}" type="slidenum">
              <a:rPr lang="zh-TW" altLang="en-US" smtClean="0"/>
              <a:t>‹#›</a:t>
            </a:fld>
            <a:endParaRPr lang="zh-TW" altLang="en-US"/>
          </a:p>
        </p:txBody>
      </p:sp>
    </p:spTree>
    <p:extLst>
      <p:ext uri="{BB962C8B-B14F-4D97-AF65-F5344CB8AC3E}">
        <p14:creationId xmlns:p14="http://schemas.microsoft.com/office/powerpoint/2010/main" val="173047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矩形 7"/>
          <p:cNvSpPr/>
          <p:nvPr/>
        </p:nvSpPr>
        <p:spPr bwMode="gray">
          <a:xfrm>
            <a:off x="621955" y="0"/>
            <a:ext cx="414879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lt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0" name="直線接點 9"/>
          <p:cNvCxnSpPr/>
          <p:nvPr/>
        </p:nvCxnSpPr>
        <p:spPr bwMode="white">
          <a:xfrm>
            <a:off x="62195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bwMode="gray">
          <a:xfrm>
            <a:off x="11887200" y="0"/>
            <a:ext cx="3048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bwMode="white">
          <a:xfrm>
            <a:off x="1074520" y="381000"/>
            <a:ext cx="3294280" cy="1371600"/>
          </a:xfrm>
        </p:spPr>
        <p:txBody>
          <a:bodyPr rtlCol="0" anchor="b">
            <a:normAutofit/>
          </a:bodyPr>
          <a:lstStyle>
            <a:lvl1pPr algn="l">
              <a:defRPr sz="2800" b="0" cap="all" baseline="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內容預留位置 2"/>
          <p:cNvSpPr>
            <a:spLocks noGrp="1"/>
          </p:cNvSpPr>
          <p:nvPr>
            <p:ph idx="1"/>
          </p:nvPr>
        </p:nvSpPr>
        <p:spPr>
          <a:xfrm>
            <a:off x="5181600" y="482600"/>
            <a:ext cx="6197600" cy="5689600"/>
          </a:xfrm>
        </p:spPr>
        <p:txBody>
          <a:bodyPr rtlCol="0">
            <a:normAutofit/>
          </a:bodyPr>
          <a:lstStyle>
            <a:lvl1pPr>
              <a:defRPr sz="2800">
                <a:latin typeface="Microsoft JhengHei UI" panose="020B0604030504040204" pitchFamily="34" charset="-120"/>
                <a:ea typeface="Microsoft JhengHei UI" panose="020B0604030504040204" pitchFamily="34" charset="-120"/>
              </a:defRPr>
            </a:lvl1pPr>
            <a:lvl2pPr>
              <a:defRPr sz="2400">
                <a:latin typeface="Microsoft JhengHei UI" panose="020B0604030504040204" pitchFamily="34" charset="-120"/>
                <a:ea typeface="Microsoft JhengHei UI" panose="020B0604030504040204" pitchFamily="34" charset="-120"/>
              </a:defRPr>
            </a:lvl2pPr>
            <a:lvl3pPr>
              <a:defRPr sz="2000">
                <a:latin typeface="Microsoft JhengHei UI" panose="020B0604030504040204" pitchFamily="34" charset="-120"/>
                <a:ea typeface="Microsoft JhengHei UI" panose="020B0604030504040204" pitchFamily="34" charset="-120"/>
              </a:defRPr>
            </a:lvl3pPr>
            <a:lvl4pPr>
              <a:defRPr sz="1800">
                <a:latin typeface="Microsoft JhengHei UI" panose="020B0604030504040204" pitchFamily="34" charset="-120"/>
                <a:ea typeface="Microsoft JhengHei UI" panose="020B0604030504040204" pitchFamily="34" charset="-120"/>
              </a:defRPr>
            </a:lvl4pPr>
            <a:lvl5pPr>
              <a:defRPr sz="1800">
                <a:latin typeface="Microsoft JhengHei UI" panose="020B0604030504040204" pitchFamily="34" charset="-120"/>
                <a:ea typeface="Microsoft JhengHei UI" panose="020B0604030504040204" pitchFamily="34" charset="-120"/>
              </a:defRPr>
            </a:lvl5pPr>
            <a:lvl6pPr>
              <a:defRPr sz="1800"/>
            </a:lvl6pPr>
            <a:lvl7pPr>
              <a:defRPr sz="1800"/>
            </a:lvl7pPr>
            <a:lvl8pPr>
              <a:defRPr sz="1800" baseline="0"/>
            </a:lvl8pPr>
            <a:lvl9pPr>
              <a:defRPr sz="1800" baseline="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文字預留位置 3"/>
          <p:cNvSpPr>
            <a:spLocks noGrp="1"/>
          </p:cNvSpPr>
          <p:nvPr>
            <p:ph type="body" sz="half" idx="2"/>
          </p:nvPr>
        </p:nvSpPr>
        <p:spPr bwMode="white">
          <a:xfrm>
            <a:off x="1074520" y="1828800"/>
            <a:ext cx="3294280" cy="4343400"/>
          </a:xfrm>
        </p:spPr>
        <p:txBody>
          <a:bodyPr rtlCol="0">
            <a:normAutofit/>
          </a:bodyPr>
          <a:lstStyle>
            <a:lvl1pPr marL="0" indent="0">
              <a:buNone/>
              <a:defRPr sz="2000">
                <a:solidFill>
                  <a:schemeClr val="bg1"/>
                </a:solidFill>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smtClean="0"/>
              <a:t>編輯母片文字樣式</a:t>
            </a:r>
          </a:p>
        </p:txBody>
      </p:sp>
      <p:sp>
        <p:nvSpPr>
          <p:cNvPr id="5" name="日期預留位置 4"/>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0F76539C-DFBE-4A98-840A-B1FBC917804B}" type="datetimeFigureOut">
              <a:rPr lang="zh-TW" altLang="en-US" smtClean="0"/>
              <a:t>2023/3/1</a:t>
            </a:fld>
            <a:endParaRPr lang="zh-TW" altLang="en-US"/>
          </a:p>
        </p:txBody>
      </p:sp>
      <p:sp>
        <p:nvSpPr>
          <p:cNvPr id="6" name="頁尾預留位置 5"/>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7" name="投影片編號預留位置 6"/>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B6F881DB-4F80-49CB-A056-6F132EDAF833}" type="slidenum">
              <a:rPr lang="zh-TW" altLang="en-US" smtClean="0"/>
              <a:t>‹#›</a:t>
            </a:fld>
            <a:endParaRPr lang="zh-TW" altLang="en-US"/>
          </a:p>
        </p:txBody>
      </p:sp>
    </p:spTree>
    <p:extLst>
      <p:ext uri="{BB962C8B-B14F-4D97-AF65-F5344CB8AC3E}">
        <p14:creationId xmlns:p14="http://schemas.microsoft.com/office/powerpoint/2010/main" val="1754110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矩形 10"/>
          <p:cNvSpPr/>
          <p:nvPr/>
        </p:nvSpPr>
        <p:spPr bwMode="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black">
          <a:xfrm>
            <a:off x="11887200" y="0"/>
            <a:ext cx="3048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ltGray">
          <a:xfrm>
            <a:off x="4876800" y="0"/>
            <a:ext cx="701886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a:xfrm>
            <a:off x="1074520" y="381000"/>
            <a:ext cx="3294280" cy="1371600"/>
          </a:xfrm>
        </p:spPr>
        <p:txBody>
          <a:bodyPr rtlCol="0" anchor="b">
            <a:normAutofit/>
          </a:bodyPr>
          <a:lstStyle>
            <a:lvl1pPr algn="l">
              <a:defRPr sz="2800" b="0" cap="all" baseline="0">
                <a:solidFill>
                  <a:schemeClr val="tx1">
                    <a:lumMod val="75000"/>
                  </a:schemeClr>
                </a:solidFill>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圖片預留位置 2" descr="要新增影像的空白預留位置。按一下預留位置，然後選取您要新增的影像"/>
          <p:cNvSpPr>
            <a:spLocks noGrp="1"/>
          </p:cNvSpPr>
          <p:nvPr>
            <p:ph type="pic" idx="1"/>
          </p:nvPr>
        </p:nvSpPr>
        <p:spPr bwMode="auto">
          <a:xfrm>
            <a:off x="5181600" y="482600"/>
            <a:ext cx="6197600" cy="5689600"/>
          </a:xfrm>
          <a:ln w="19050">
            <a:solidFill>
              <a:schemeClr val="bg1"/>
            </a:solidFill>
          </a:ln>
        </p:spPr>
        <p:txBody>
          <a:bodyPr rtlCol="0">
            <a:normAutofit/>
          </a:bodyPr>
          <a:lstStyle>
            <a:lvl1pPr marL="0" indent="0">
              <a:buNone/>
              <a:defRPr sz="2800" baseline="0">
                <a:solidFill>
                  <a:schemeClr val="tx2"/>
                </a:solidFill>
                <a:latin typeface="Microsoft JhengHei UI" panose="020B0604030504040204" pitchFamily="34" charset="-120"/>
                <a:ea typeface="Microsoft JhengHei UI" panose="020B0604030504040204" pitchFamily="34" charset="-12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smtClean="0"/>
              <a:t>按一下圖示以新增圖片</a:t>
            </a:r>
            <a:endParaRPr lang="zh-TW" altLang="en-US" dirty="0"/>
          </a:p>
        </p:txBody>
      </p:sp>
      <p:sp>
        <p:nvSpPr>
          <p:cNvPr id="4" name="文字預留位置 3"/>
          <p:cNvSpPr>
            <a:spLocks noGrp="1"/>
          </p:cNvSpPr>
          <p:nvPr>
            <p:ph type="body" sz="half" idx="2"/>
          </p:nvPr>
        </p:nvSpPr>
        <p:spPr>
          <a:xfrm>
            <a:off x="1074520" y="1828800"/>
            <a:ext cx="3294280" cy="4343400"/>
          </a:xfrm>
        </p:spPr>
        <p:txBody>
          <a:bodyPr rtlCol="0">
            <a:normAutofit/>
          </a:bodyPr>
          <a:lstStyle>
            <a:lvl1pPr marL="0" indent="0">
              <a:buNone/>
              <a:defRPr sz="2000">
                <a:solidFill>
                  <a:schemeClr val="tx1"/>
                </a:solidFill>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smtClean="0"/>
              <a:t>編輯母片文字樣式</a:t>
            </a:r>
          </a:p>
        </p:txBody>
      </p:sp>
      <p:sp>
        <p:nvSpPr>
          <p:cNvPr id="5" name="日期預留位置 4"/>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0F76539C-DFBE-4A98-840A-B1FBC917804B}" type="datetimeFigureOut">
              <a:rPr lang="zh-TW" altLang="en-US" smtClean="0"/>
              <a:t>2023/3/1</a:t>
            </a:fld>
            <a:endParaRPr lang="zh-TW" altLang="en-US"/>
          </a:p>
        </p:txBody>
      </p:sp>
      <p:sp>
        <p:nvSpPr>
          <p:cNvPr id="6" name="頁尾預留位置 5"/>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7" name="投影片編號預留位置 6"/>
          <p:cNvSpPr>
            <a:spLocks noGrp="1"/>
          </p:cNvSpPr>
          <p:nvPr>
            <p:ph type="sldNum" sz="quarter" idx="12"/>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B6F881DB-4F80-49CB-A056-6F132EDAF833}" type="slidenum">
              <a:rPr lang="zh-TW" altLang="en-US" smtClean="0"/>
              <a:t>‹#›</a:t>
            </a:fld>
            <a:endParaRPr lang="zh-TW" altLang="en-US"/>
          </a:p>
        </p:txBody>
      </p:sp>
      <p:cxnSp>
        <p:nvCxnSpPr>
          <p:cNvPr id="10" name="直線接點 9"/>
          <p:cNvCxnSpPr/>
          <p:nvPr/>
        </p:nvCxnSpPr>
        <p:spPr bwMode="white">
          <a:xfrm>
            <a:off x="1188296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7817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p:nvSpPr>
        <p:spPr bwMode="gray">
          <a:xfrm>
            <a:off x="11887200"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ltGray">
          <a:xfrm>
            <a:off x="617304"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0" y="0"/>
            <a:ext cx="6096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3" name="矩形 12"/>
          <p:cNvSpPr/>
          <p:nvPr/>
        </p:nvSpPr>
        <p:spPr bwMode="black">
          <a:xfrm>
            <a:off x="617304" y="736219"/>
            <a:ext cx="6096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4" name="直線接點​ 13"/>
          <p:cNvCxnSpPr/>
          <p:nvPr/>
        </p:nvCxnSpPr>
        <p:spPr bwMode="white">
          <a:xfrm>
            <a:off x="617304" y="7362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white">
          <a:xfrm>
            <a:off x="617304" y="13458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預留位置 1"/>
          <p:cNvSpPr>
            <a:spLocks noGrp="1"/>
          </p:cNvSpPr>
          <p:nvPr>
            <p:ph type="title"/>
          </p:nvPr>
        </p:nvSpPr>
        <p:spPr>
          <a:xfrm>
            <a:off x="1593852" y="177801"/>
            <a:ext cx="9785349" cy="1239837"/>
          </a:xfrm>
          <a:prstGeom prst="rect">
            <a:avLst/>
          </a:prstGeom>
        </p:spPr>
        <p:txBody>
          <a:bodyPr vert="horz" lIns="91440" tIns="45720" rIns="91440" bIns="45720" rtlCol="0" anchor="b">
            <a:normAutofit/>
          </a:bodyPr>
          <a:lstStyle/>
          <a:p>
            <a:pPr rtl="0"/>
            <a:r>
              <a:rPr lang="zh-TW" altLang="en-US" dirty="0"/>
              <a:t>按一下以編輯母片標題樣式</a:t>
            </a:r>
          </a:p>
        </p:txBody>
      </p:sp>
      <p:sp>
        <p:nvSpPr>
          <p:cNvPr id="3" name="文字預留位置 2"/>
          <p:cNvSpPr>
            <a:spLocks noGrp="1"/>
          </p:cNvSpPr>
          <p:nvPr>
            <p:ph type="body" idx="1"/>
          </p:nvPr>
        </p:nvSpPr>
        <p:spPr>
          <a:xfrm>
            <a:off x="1593852" y="1600200"/>
            <a:ext cx="9785349" cy="4572000"/>
          </a:xfrm>
          <a:prstGeom prst="rect">
            <a:avLst/>
          </a:prstGeom>
        </p:spPr>
        <p:txBody>
          <a:bodyPr vert="horz" lIns="91440" tIns="45720" rIns="91440" bIns="45720" rtlCol="0">
            <a:normAutofit/>
          </a:bodyPr>
          <a:lstStyle/>
          <a:p>
            <a:pPr lvl="0" rtl="0"/>
            <a:r>
              <a:rPr lang="zh-TW" altLang="en-US" dirty="0"/>
              <a:t>按一下以編輯母片文字樣式</a:t>
            </a:r>
          </a:p>
          <a:p>
            <a:pPr lvl="1" rtl="0"/>
            <a:r>
              <a:rPr lang="zh-TW" altLang="en-US" dirty="0"/>
              <a:t>第二層</a:t>
            </a:r>
          </a:p>
          <a:p>
            <a:pPr lvl="2" rtl="0"/>
            <a:r>
              <a:rPr lang="zh-TW" altLang="en-US" dirty="0"/>
              <a:t>第三層</a:t>
            </a:r>
          </a:p>
          <a:p>
            <a:pPr lvl="3" rtl="0"/>
            <a:r>
              <a:rPr lang="zh-TW" altLang="en-US" dirty="0"/>
              <a:t>第四層</a:t>
            </a:r>
          </a:p>
          <a:p>
            <a:pPr lvl="4" rtl="0"/>
            <a:r>
              <a:rPr lang="zh-TW" altLang="en-US" dirty="0"/>
              <a:t>第五層</a:t>
            </a:r>
          </a:p>
        </p:txBody>
      </p:sp>
      <p:sp>
        <p:nvSpPr>
          <p:cNvPr id="4" name="日期預留位置 3"/>
          <p:cNvSpPr>
            <a:spLocks noGrp="1"/>
          </p:cNvSpPr>
          <p:nvPr>
            <p:ph type="dt" sz="half" idx="2"/>
          </p:nvPr>
        </p:nvSpPr>
        <p:spPr>
          <a:xfrm>
            <a:off x="5028922" y="6356352"/>
            <a:ext cx="1371878" cy="365125"/>
          </a:xfrm>
          <a:prstGeom prst="rect">
            <a:avLst/>
          </a:prstGeom>
        </p:spPr>
        <p:txBody>
          <a:bodyPr vert="horz" lIns="91440" tIns="45720" rIns="91440" bIns="45720" rtlCol="0" anchor="ctr"/>
          <a:lstStyle>
            <a:lvl1pPr algn="l">
              <a:defRPr sz="1200" cap="all" baseline="0">
                <a:solidFill>
                  <a:schemeClr val="tx1"/>
                </a:solidFill>
                <a:latin typeface="Microsoft JhengHei UI" panose="020B0604030504040204" pitchFamily="34" charset="-120"/>
                <a:ea typeface="Microsoft JhengHei UI" panose="020B0604030504040204" pitchFamily="34" charset="-120"/>
              </a:defRPr>
            </a:lvl1pPr>
          </a:lstStyle>
          <a:p>
            <a:fld id="{0F76539C-DFBE-4A98-840A-B1FBC917804B}" type="datetimeFigureOut">
              <a:rPr lang="zh-TW" altLang="en-US" smtClean="0"/>
              <a:t>2023/3/1</a:t>
            </a:fld>
            <a:endParaRPr lang="zh-TW" altLang="en-US"/>
          </a:p>
        </p:txBody>
      </p:sp>
      <p:sp>
        <p:nvSpPr>
          <p:cNvPr id="5" name="頁尾預留位置 4"/>
          <p:cNvSpPr>
            <a:spLocks noGrp="1"/>
          </p:cNvSpPr>
          <p:nvPr>
            <p:ph type="ftr" sz="quarter" idx="3"/>
          </p:nvPr>
        </p:nvSpPr>
        <p:spPr>
          <a:xfrm>
            <a:off x="6597652" y="6356352"/>
            <a:ext cx="3975100" cy="365125"/>
          </a:xfrm>
          <a:prstGeom prst="rect">
            <a:avLst/>
          </a:prstGeom>
        </p:spPr>
        <p:txBody>
          <a:bodyPr vert="horz" lIns="91440" tIns="45720" rIns="91440" bIns="45720" rtlCol="0" anchor="ctr"/>
          <a:lstStyle>
            <a:lvl1pPr algn="ctr">
              <a:defRPr sz="1200" cap="all" baseline="0">
                <a:solidFill>
                  <a:schemeClr val="tx1"/>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4"/>
          </p:nvPr>
        </p:nvSpPr>
        <p:spPr>
          <a:xfrm>
            <a:off x="10769601" y="6356352"/>
            <a:ext cx="609600" cy="365125"/>
          </a:xfrm>
          <a:prstGeom prst="rect">
            <a:avLst/>
          </a:prstGeom>
        </p:spPr>
        <p:txBody>
          <a:bodyPr vert="horz" lIns="91440" tIns="45720" rIns="91440" bIns="45720" rtlCol="0" anchor="ctr"/>
          <a:lstStyle>
            <a:lvl1pPr algn="r">
              <a:defRPr sz="1200" cap="all" baseline="0">
                <a:solidFill>
                  <a:schemeClr val="tx1"/>
                </a:solidFill>
                <a:latin typeface="Microsoft JhengHei UI" panose="020B0604030504040204" pitchFamily="34" charset="-120"/>
                <a:ea typeface="Microsoft JhengHei UI" panose="020B0604030504040204" pitchFamily="34" charset="-120"/>
              </a:defRPr>
            </a:lvl1pPr>
          </a:lstStyle>
          <a:p>
            <a:fld id="{B6F881DB-4F80-49CB-A056-6F132EDAF833}" type="slidenum">
              <a:rPr lang="zh-TW" altLang="en-US" smtClean="0"/>
              <a:t>‹#›</a:t>
            </a:fld>
            <a:endParaRPr lang="zh-TW" altLang="en-US"/>
          </a:p>
        </p:txBody>
      </p:sp>
    </p:spTree>
    <p:extLst>
      <p:ext uri="{BB962C8B-B14F-4D97-AF65-F5344CB8AC3E}">
        <p14:creationId xmlns:p14="http://schemas.microsoft.com/office/powerpoint/2010/main" val="32458342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chemeClr val="tx1">
              <a:lumMod val="75000"/>
            </a:schemeClr>
          </a:solidFill>
          <a:latin typeface="Microsoft JhengHei UI" panose="020B0604030504040204" pitchFamily="34" charset="-120"/>
          <a:ea typeface="Microsoft JhengHei UI" panose="020B0604030504040204" pitchFamily="34" charset="-120"/>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icrosoft JhengHei UI" panose="020B0604030504040204" pitchFamily="34" charset="-120"/>
          <a:ea typeface="Microsoft JhengHei UI" panose="020B0604030504040204" pitchFamily="34" charset="-120"/>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網頁程式設計</a:t>
            </a:r>
            <a:r>
              <a:rPr lang="en-US" altLang="zh-TW" dirty="0" smtClean="0"/>
              <a:t/>
            </a:r>
            <a:br>
              <a:rPr lang="en-US" altLang="zh-TW" dirty="0" smtClean="0"/>
            </a:br>
            <a:r>
              <a:rPr lang="zh-TW" altLang="en-US" sz="4400" dirty="0"/>
              <a:t>簡介</a:t>
            </a:r>
            <a:endParaRPr lang="zh-TW" altLang="en-US" sz="4800" dirty="0"/>
          </a:p>
        </p:txBody>
      </p:sp>
      <p:sp>
        <p:nvSpPr>
          <p:cNvPr id="3" name="副標題 2"/>
          <p:cNvSpPr>
            <a:spLocks noGrp="1"/>
          </p:cNvSpPr>
          <p:nvPr>
            <p:ph type="subTitle" idx="1"/>
          </p:nvPr>
        </p:nvSpPr>
        <p:spPr/>
        <p:txBody>
          <a:bodyPr/>
          <a:lstStyle/>
          <a:p>
            <a:r>
              <a:rPr lang="en-US" altLang="zh-TW" dirty="0" smtClean="0"/>
              <a:t>Instructor:</a:t>
            </a:r>
            <a:r>
              <a:rPr lang="zh-TW" altLang="en-US" dirty="0" smtClean="0"/>
              <a:t> 馬豪尚</a:t>
            </a:r>
            <a:endParaRPr lang="zh-TW" altLang="en-US" dirty="0"/>
          </a:p>
        </p:txBody>
      </p:sp>
    </p:spTree>
    <p:extLst>
      <p:ext uri="{BB962C8B-B14F-4D97-AF65-F5344CB8AC3E}">
        <p14:creationId xmlns:p14="http://schemas.microsoft.com/office/powerpoint/2010/main" val="350742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超文字傳輸協定</a:t>
            </a:r>
            <a:r>
              <a:rPr lang="en-US" altLang="zh-TW" sz="4400" dirty="0"/>
              <a:t>(HTTP)</a:t>
            </a:r>
            <a:endParaRPr lang="zh-TW" altLang="en-US" sz="4400" dirty="0"/>
          </a:p>
        </p:txBody>
      </p:sp>
      <p:sp>
        <p:nvSpPr>
          <p:cNvPr id="3" name="內容版面配置區 2"/>
          <p:cNvSpPr>
            <a:spLocks noGrp="1"/>
          </p:cNvSpPr>
          <p:nvPr>
            <p:ph idx="1"/>
          </p:nvPr>
        </p:nvSpPr>
        <p:spPr/>
        <p:txBody>
          <a:bodyPr/>
          <a:lstStyle/>
          <a:p>
            <a:r>
              <a:rPr lang="zh-TW" altLang="en-US" sz="3600" dirty="0"/>
              <a:t>伺服器回應</a:t>
            </a:r>
            <a:endParaRPr lang="en-US" altLang="zh-TW" sz="3600" dirty="0"/>
          </a:p>
          <a:p>
            <a:pPr lvl="1"/>
            <a:r>
              <a:rPr lang="en-US" altLang="zh-TW" dirty="0"/>
              <a:t>1XX:</a:t>
            </a:r>
            <a:r>
              <a:rPr lang="zh-TW" altLang="en-US" dirty="0"/>
              <a:t> 訊息類 </a:t>
            </a:r>
            <a:r>
              <a:rPr lang="en-US" altLang="zh-TW" dirty="0"/>
              <a:t>(</a:t>
            </a:r>
            <a:r>
              <a:rPr lang="zh-TW" altLang="en-US" dirty="0"/>
              <a:t>收到請求，請求者繼續執行操作</a:t>
            </a:r>
            <a:r>
              <a:rPr lang="en-US" altLang="zh-TW" dirty="0"/>
              <a:t>)</a:t>
            </a:r>
          </a:p>
          <a:p>
            <a:pPr lvl="1"/>
            <a:r>
              <a:rPr lang="en-US" altLang="zh-TW" dirty="0"/>
              <a:t>2XX: </a:t>
            </a:r>
            <a:r>
              <a:rPr lang="zh-TW" altLang="en-US" dirty="0"/>
              <a:t>成功類 </a:t>
            </a:r>
            <a:r>
              <a:rPr lang="en-US" altLang="zh-TW" dirty="0"/>
              <a:t>(</a:t>
            </a:r>
            <a:r>
              <a:rPr lang="zh-TW" altLang="en-US" dirty="0"/>
              <a:t>操作被成功接受並處理</a:t>
            </a:r>
            <a:r>
              <a:rPr lang="en-US" altLang="zh-TW" dirty="0"/>
              <a:t>)</a:t>
            </a:r>
            <a:r>
              <a:rPr lang="zh-TW" altLang="en-US" dirty="0"/>
              <a:t>，例如：</a:t>
            </a:r>
            <a:r>
              <a:rPr lang="en-US" altLang="zh-TW" dirty="0"/>
              <a:t>200 </a:t>
            </a:r>
            <a:r>
              <a:rPr lang="zh-TW" altLang="en-US" dirty="0"/>
              <a:t>成功回應</a:t>
            </a:r>
          </a:p>
          <a:p>
            <a:pPr lvl="1"/>
            <a:r>
              <a:rPr lang="en-US" altLang="zh-TW" dirty="0"/>
              <a:t>3XX: </a:t>
            </a:r>
            <a:r>
              <a:rPr lang="zh-TW" altLang="en-US" dirty="0"/>
              <a:t>重定向類 </a:t>
            </a:r>
            <a:r>
              <a:rPr lang="en-US" altLang="zh-TW" dirty="0"/>
              <a:t>(</a:t>
            </a:r>
            <a:r>
              <a:rPr lang="zh-TW" altLang="en-US" dirty="0"/>
              <a:t>需進一步操作才能完成</a:t>
            </a:r>
            <a:r>
              <a:rPr lang="en-US" altLang="zh-TW" dirty="0"/>
              <a:t>)</a:t>
            </a:r>
            <a:r>
              <a:rPr lang="zh-TW" altLang="en-US" dirty="0"/>
              <a:t>，例如：</a:t>
            </a:r>
            <a:r>
              <a:rPr lang="en-US" altLang="zh-TW" dirty="0"/>
              <a:t>301 </a:t>
            </a:r>
            <a:r>
              <a:rPr lang="zh-TW" altLang="en-US" dirty="0"/>
              <a:t>成功轉向</a:t>
            </a:r>
          </a:p>
          <a:p>
            <a:pPr lvl="1"/>
            <a:r>
              <a:rPr lang="en-US" altLang="zh-TW" dirty="0"/>
              <a:t>4XX: </a:t>
            </a:r>
            <a:r>
              <a:rPr lang="zh-TW" altLang="en-US" dirty="0"/>
              <a:t>客戶端錯誤類 </a:t>
            </a:r>
            <a:r>
              <a:rPr lang="en-US" altLang="zh-TW" dirty="0"/>
              <a:t>(</a:t>
            </a:r>
            <a:r>
              <a:rPr lang="zh-TW" altLang="en-US" dirty="0"/>
              <a:t>請求語法錯誤或無法完成請求</a:t>
            </a:r>
            <a:r>
              <a:rPr lang="en-US" altLang="zh-TW" dirty="0"/>
              <a:t>)</a:t>
            </a:r>
            <a:r>
              <a:rPr lang="zh-TW" altLang="en-US" dirty="0"/>
              <a:t>，例如：</a:t>
            </a:r>
            <a:r>
              <a:rPr lang="en-US" altLang="zh-TW" dirty="0"/>
              <a:t>404 </a:t>
            </a:r>
            <a:r>
              <a:rPr lang="zh-TW" altLang="en-US" dirty="0"/>
              <a:t>找不到資源</a:t>
            </a:r>
          </a:p>
          <a:p>
            <a:pPr lvl="1"/>
            <a:r>
              <a:rPr lang="en-US" altLang="zh-TW" dirty="0"/>
              <a:t>5XX: </a:t>
            </a:r>
            <a:r>
              <a:rPr lang="zh-TW" altLang="en-US" dirty="0"/>
              <a:t>伺服器錯誤類 </a:t>
            </a:r>
            <a:r>
              <a:rPr lang="en-US" altLang="zh-TW" dirty="0"/>
              <a:t>(</a:t>
            </a:r>
            <a:r>
              <a:rPr lang="zh-TW" altLang="en-US" dirty="0"/>
              <a:t>後端的問題</a:t>
            </a:r>
            <a:r>
              <a:rPr lang="en-US" altLang="zh-TW" dirty="0"/>
              <a:t>)</a:t>
            </a:r>
            <a:r>
              <a:rPr lang="zh-TW" altLang="en-US" dirty="0"/>
              <a:t>，例如：</a:t>
            </a:r>
            <a:r>
              <a:rPr lang="en-US" altLang="zh-TW" dirty="0"/>
              <a:t>500 </a:t>
            </a:r>
            <a:r>
              <a:rPr lang="zh-TW" altLang="en-US" dirty="0"/>
              <a:t>伺服器錯誤</a:t>
            </a:r>
          </a:p>
          <a:p>
            <a:endParaRPr lang="zh-TW" altLang="en-US" dirty="0"/>
          </a:p>
        </p:txBody>
      </p:sp>
    </p:spTree>
    <p:extLst>
      <p:ext uri="{BB962C8B-B14F-4D97-AF65-F5344CB8AC3E}">
        <p14:creationId xmlns:p14="http://schemas.microsoft.com/office/powerpoint/2010/main" val="2874869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sz="4400" dirty="0"/>
              <a:t>標準通用</a:t>
            </a:r>
            <a:r>
              <a:rPr lang="zh-TW" altLang="en-US" sz="4400" dirty="0" smtClean="0"/>
              <a:t>標記式語言</a:t>
            </a:r>
            <a:r>
              <a:rPr lang="en-US" altLang="zh-TW" sz="4400" dirty="0" smtClean="0"/>
              <a:t/>
            </a:r>
            <a:br>
              <a:rPr lang="en-US" altLang="zh-TW" sz="4400" dirty="0" smtClean="0"/>
            </a:br>
            <a:r>
              <a:rPr lang="en-US" altLang="zh-TW" sz="4400" dirty="0" smtClean="0"/>
              <a:t>(</a:t>
            </a:r>
            <a:r>
              <a:rPr lang="en-US" altLang="zh-TW" dirty="0" smtClean="0"/>
              <a:t>Standard </a:t>
            </a:r>
            <a:r>
              <a:rPr lang="en-US" altLang="zh-TW" dirty="0"/>
              <a:t>Generalized Markup </a:t>
            </a:r>
            <a:r>
              <a:rPr lang="en-US" altLang="zh-TW" dirty="0" smtClean="0"/>
              <a:t>Language, SGML)</a:t>
            </a:r>
            <a:endParaRPr lang="zh-TW" altLang="en-US" sz="4400" dirty="0"/>
          </a:p>
        </p:txBody>
      </p:sp>
      <p:sp>
        <p:nvSpPr>
          <p:cNvPr id="3" name="內容版面配置區 2"/>
          <p:cNvSpPr>
            <a:spLocks noGrp="1"/>
          </p:cNvSpPr>
          <p:nvPr>
            <p:ph idx="1"/>
          </p:nvPr>
        </p:nvSpPr>
        <p:spPr/>
        <p:txBody>
          <a:bodyPr>
            <a:normAutofit/>
          </a:bodyPr>
          <a:lstStyle/>
          <a:p>
            <a:r>
              <a:rPr lang="zh-TW" altLang="en-US" dirty="0"/>
              <a:t>由</a:t>
            </a:r>
            <a:r>
              <a:rPr lang="en-US" altLang="zh-TW" dirty="0"/>
              <a:t>IBM </a:t>
            </a:r>
            <a:r>
              <a:rPr lang="zh-TW" altLang="en-US" dirty="0"/>
              <a:t>在 </a:t>
            </a:r>
            <a:r>
              <a:rPr lang="en-US" altLang="zh-TW" dirty="0"/>
              <a:t>1960 </a:t>
            </a:r>
            <a:r>
              <a:rPr lang="zh-TW" altLang="en-US" dirty="0" smtClean="0"/>
              <a:t>年代基於通用標記式語言所開發的，是</a:t>
            </a:r>
            <a:r>
              <a:rPr lang="zh-TW" altLang="en-US" dirty="0"/>
              <a:t>一種將</a:t>
            </a:r>
            <a:r>
              <a:rPr lang="zh-TW" altLang="en-US" dirty="0" smtClean="0"/>
              <a:t>文字以及</a:t>
            </a:r>
            <a:r>
              <a:rPr lang="zh-TW" altLang="en-US" dirty="0"/>
              <a:t>文字相關的其他資訊結合起來，展現出關於該網頁結構和資料的電腦文字編碼</a:t>
            </a:r>
            <a:endParaRPr lang="en-US" altLang="zh-TW" dirty="0" smtClean="0"/>
          </a:p>
          <a:p>
            <a:r>
              <a:rPr lang="en-US" altLang="zh-TW" dirty="0" smtClean="0"/>
              <a:t>SGML</a:t>
            </a:r>
            <a:r>
              <a:rPr lang="zh-TW" altLang="en-US" dirty="0" smtClean="0"/>
              <a:t>是標記</a:t>
            </a:r>
            <a:r>
              <a:rPr lang="zh-TW" altLang="en-US" dirty="0"/>
              <a:t>式語言的元語言，甚至可以定義不必採用</a:t>
            </a:r>
            <a:r>
              <a:rPr lang="en-US" altLang="zh-TW" dirty="0"/>
              <a:t>&lt; &gt;</a:t>
            </a:r>
            <a:r>
              <a:rPr lang="zh-TW" altLang="en-US" dirty="0"/>
              <a:t>的常規方式。由於它的複雜，因而難以</a:t>
            </a:r>
            <a:r>
              <a:rPr lang="zh-TW" altLang="en-US" dirty="0" smtClean="0"/>
              <a:t>普及，同時也是一個國際</a:t>
            </a:r>
            <a:r>
              <a:rPr lang="zh-TW" altLang="en-US" dirty="0"/>
              <a:t>標準 </a:t>
            </a:r>
            <a:r>
              <a:rPr lang="en-US" altLang="zh-TW" dirty="0"/>
              <a:t>(ISO 8879:1986) </a:t>
            </a:r>
          </a:p>
          <a:p>
            <a:r>
              <a:rPr lang="zh-TW" altLang="en-US" dirty="0" smtClean="0"/>
              <a:t>後來的</a:t>
            </a:r>
            <a:r>
              <a:rPr lang="en-US" altLang="zh-TW" dirty="0" smtClean="0"/>
              <a:t>HTML</a:t>
            </a:r>
            <a:r>
              <a:rPr lang="zh-TW" altLang="en-US" dirty="0" smtClean="0"/>
              <a:t>和</a:t>
            </a:r>
            <a:r>
              <a:rPr lang="en-US" altLang="zh-TW" dirty="0" smtClean="0"/>
              <a:t>XML</a:t>
            </a:r>
            <a:r>
              <a:rPr lang="zh-TW" altLang="en-US" dirty="0" smtClean="0"/>
              <a:t>都是由這個語言延伸而來</a:t>
            </a:r>
            <a:endParaRPr lang="zh-TW" altLang="en-US" dirty="0"/>
          </a:p>
        </p:txBody>
      </p:sp>
    </p:spTree>
    <p:extLst>
      <p:ext uri="{BB962C8B-B14F-4D97-AF65-F5344CB8AC3E}">
        <p14:creationId xmlns:p14="http://schemas.microsoft.com/office/powerpoint/2010/main" val="2936649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SGML</a:t>
            </a:r>
            <a:r>
              <a:rPr lang="zh-TW" altLang="en-US" sz="4400" dirty="0"/>
              <a:t>標準通用標記式語言</a:t>
            </a:r>
          </a:p>
        </p:txBody>
      </p:sp>
      <p:sp>
        <p:nvSpPr>
          <p:cNvPr id="3" name="內容版面配置區 2"/>
          <p:cNvSpPr>
            <a:spLocks noGrp="1"/>
          </p:cNvSpPr>
          <p:nvPr>
            <p:ph idx="1"/>
          </p:nvPr>
        </p:nvSpPr>
        <p:spPr/>
        <p:txBody>
          <a:bodyPr/>
          <a:lstStyle/>
          <a:p>
            <a:r>
              <a:rPr lang="en-US" altLang="zh-TW" dirty="0" smtClean="0"/>
              <a:t>SGML</a:t>
            </a:r>
            <a:r>
              <a:rPr lang="zh-TW" altLang="en-US" dirty="0" smtClean="0"/>
              <a:t>文件包含三個部分</a:t>
            </a:r>
            <a:endParaRPr lang="en-US" altLang="zh-TW" dirty="0"/>
          </a:p>
          <a:p>
            <a:pPr lvl="1"/>
            <a:r>
              <a:rPr lang="zh-TW" altLang="en-US" dirty="0" smtClean="0"/>
              <a:t>宣告</a:t>
            </a:r>
            <a:r>
              <a:rPr lang="en-US" altLang="zh-TW" dirty="0" smtClean="0"/>
              <a:t>(Declaration)</a:t>
            </a:r>
            <a:r>
              <a:rPr lang="zh-TW" altLang="en-US" dirty="0" smtClean="0"/>
              <a:t>：</a:t>
            </a:r>
            <a:r>
              <a:rPr lang="zh-TW" altLang="en-US" dirty="0"/>
              <a:t>指定哪些字符和分隔符可能出現在應用</a:t>
            </a:r>
            <a:r>
              <a:rPr lang="zh-TW" altLang="en-US" dirty="0" smtClean="0"/>
              <a:t>程序</a:t>
            </a:r>
            <a:endParaRPr lang="en-US" altLang="zh-TW" dirty="0" smtClean="0"/>
          </a:p>
          <a:p>
            <a:pPr lvl="1"/>
            <a:r>
              <a:rPr lang="zh-TW" altLang="en-US" dirty="0" smtClean="0"/>
              <a:t>文件類型定義</a:t>
            </a:r>
            <a:r>
              <a:rPr lang="en-US" altLang="zh-TW" dirty="0" smtClean="0"/>
              <a:t>(Document Type Definition)</a:t>
            </a:r>
            <a:r>
              <a:rPr lang="zh-TW" altLang="en-US" dirty="0" smtClean="0"/>
              <a:t>：</a:t>
            </a:r>
            <a:r>
              <a:rPr lang="zh-TW" altLang="en-US" dirty="0"/>
              <a:t>定義標記結構的</a:t>
            </a:r>
            <a:r>
              <a:rPr lang="zh-TW" altLang="en-US" dirty="0" smtClean="0"/>
              <a:t>語法</a:t>
            </a:r>
            <a:endParaRPr lang="en-US" altLang="zh-TW" dirty="0" smtClean="0"/>
          </a:p>
          <a:p>
            <a:pPr lvl="1"/>
            <a:r>
              <a:rPr lang="zh-TW" altLang="en-US" dirty="0" smtClean="0"/>
              <a:t>文件標示：加上標籤處理過後的實際</a:t>
            </a:r>
            <a:r>
              <a:rPr lang="zh-TW" altLang="en-US" dirty="0"/>
              <a:t>文</a:t>
            </a:r>
            <a:r>
              <a:rPr lang="zh-TW" altLang="en-US" dirty="0" smtClean="0"/>
              <a:t>本</a:t>
            </a:r>
            <a:endParaRPr lang="en-US" altLang="zh-TW" dirty="0" smtClean="0"/>
          </a:p>
          <a:p>
            <a:r>
              <a:rPr lang="en-US" altLang="zh-TW" dirty="0"/>
              <a:t>SGML</a:t>
            </a:r>
            <a:r>
              <a:rPr lang="zh-TW" altLang="en-US" dirty="0"/>
              <a:t>與</a:t>
            </a:r>
            <a:r>
              <a:rPr lang="en-US" altLang="zh-TW" dirty="0"/>
              <a:t>HTML</a:t>
            </a:r>
            <a:r>
              <a:rPr lang="zh-TW" altLang="en-US" dirty="0"/>
              <a:t>最大的不同在於</a:t>
            </a:r>
            <a:r>
              <a:rPr lang="en-US" altLang="zh-TW" dirty="0"/>
              <a:t>SGML</a:t>
            </a:r>
            <a:r>
              <a:rPr lang="zh-TW" altLang="en-US" dirty="0"/>
              <a:t>中並沒有定義資料顯示格式的資訊，例如文字的字型、大小與格式，但標籤可以定義出文件的架構</a:t>
            </a:r>
          </a:p>
        </p:txBody>
      </p:sp>
    </p:spTree>
    <p:extLst>
      <p:ext uri="{BB962C8B-B14F-4D97-AF65-F5344CB8AC3E}">
        <p14:creationId xmlns:p14="http://schemas.microsoft.com/office/powerpoint/2010/main" val="10536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宣告</a:t>
            </a:r>
            <a:endParaRPr lang="zh-TW" altLang="en-US" sz="4400" dirty="0"/>
          </a:p>
        </p:txBody>
      </p:sp>
      <p:sp>
        <p:nvSpPr>
          <p:cNvPr id="3" name="內容版面配置區 2"/>
          <p:cNvSpPr>
            <a:spLocks noGrp="1"/>
          </p:cNvSpPr>
          <p:nvPr>
            <p:ph idx="1"/>
          </p:nvPr>
        </p:nvSpPr>
        <p:spPr/>
        <p:txBody>
          <a:bodyPr/>
          <a:lstStyle/>
          <a:p>
            <a:endParaRPr lang="zh-TW" altLang="en-US" dirty="0"/>
          </a:p>
        </p:txBody>
      </p:sp>
      <p:pic>
        <p:nvPicPr>
          <p:cNvPr id="5" name="圖片 4"/>
          <p:cNvPicPr>
            <a:picLocks noChangeAspect="1"/>
          </p:cNvPicPr>
          <p:nvPr/>
        </p:nvPicPr>
        <p:blipFill>
          <a:blip r:embed="rId2"/>
          <a:stretch>
            <a:fillRect/>
          </a:stretch>
        </p:blipFill>
        <p:spPr>
          <a:xfrm>
            <a:off x="1653201" y="1417638"/>
            <a:ext cx="6339970" cy="5180661"/>
          </a:xfrm>
          <a:prstGeom prst="rect">
            <a:avLst/>
          </a:prstGeom>
        </p:spPr>
      </p:pic>
    </p:spTree>
    <p:extLst>
      <p:ext uri="{BB962C8B-B14F-4D97-AF65-F5344CB8AC3E}">
        <p14:creationId xmlns:p14="http://schemas.microsoft.com/office/powerpoint/2010/main" val="3063263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文件</a:t>
            </a:r>
            <a:r>
              <a:rPr lang="zh-TW" altLang="en-US" sz="4400" dirty="0"/>
              <a:t>類型</a:t>
            </a:r>
            <a:r>
              <a:rPr lang="zh-TW" altLang="en-US" sz="4400" dirty="0" smtClean="0"/>
              <a:t>定義</a:t>
            </a:r>
            <a:r>
              <a:rPr lang="en-US" altLang="zh-TW" sz="4400" dirty="0" smtClean="0"/>
              <a:t>(DTD)</a:t>
            </a:r>
            <a:endParaRPr lang="zh-TW" altLang="en-US" sz="4400" dirty="0"/>
          </a:p>
        </p:txBody>
      </p:sp>
      <p:sp>
        <p:nvSpPr>
          <p:cNvPr id="4" name="內容版面配置區 3"/>
          <p:cNvSpPr>
            <a:spLocks noGrp="1"/>
          </p:cNvSpPr>
          <p:nvPr>
            <p:ph idx="1"/>
          </p:nvPr>
        </p:nvSpPr>
        <p:spPr>
          <a:xfrm>
            <a:off x="1593852" y="1600200"/>
            <a:ext cx="10011994" cy="4572000"/>
          </a:xfrm>
        </p:spPr>
        <p:txBody>
          <a:bodyPr>
            <a:normAutofit fontScale="92500"/>
          </a:bodyPr>
          <a:lstStyle/>
          <a:p>
            <a:r>
              <a:rPr lang="en-US" altLang="zh-TW" sz="3200" dirty="0"/>
              <a:t>DTD</a:t>
            </a:r>
            <a:r>
              <a:rPr lang="zh-TW" altLang="en-US" sz="3200" dirty="0"/>
              <a:t>有四個組成如下</a:t>
            </a:r>
            <a:r>
              <a:rPr lang="zh-TW" altLang="en-US" sz="3200" dirty="0" smtClean="0"/>
              <a:t>：</a:t>
            </a:r>
            <a:endParaRPr lang="en-US" altLang="zh-TW" sz="3200" dirty="0" smtClean="0"/>
          </a:p>
          <a:p>
            <a:r>
              <a:rPr lang="zh-TW" altLang="en-US" sz="2800" dirty="0" smtClean="0"/>
              <a:t>元素</a:t>
            </a:r>
            <a:r>
              <a:rPr lang="zh-TW" altLang="en-US" sz="2800" dirty="0"/>
              <a:t>（</a:t>
            </a:r>
            <a:r>
              <a:rPr lang="en-US" altLang="zh-TW" sz="2800" dirty="0"/>
              <a:t>Elements</a:t>
            </a:r>
            <a:r>
              <a:rPr lang="zh-TW" altLang="en-US" sz="2800" dirty="0" smtClean="0"/>
              <a:t>）</a:t>
            </a:r>
            <a:r>
              <a:rPr lang="en-US" altLang="zh-TW" sz="2800" dirty="0" smtClean="0"/>
              <a:t>:</a:t>
            </a:r>
            <a:r>
              <a:rPr lang="zh-TW" altLang="en-US" sz="2800" dirty="0" smtClean="0"/>
              <a:t> 定義</a:t>
            </a:r>
            <a:endParaRPr lang="zh-TW" altLang="en-US" sz="2800" dirty="0"/>
          </a:p>
          <a:p>
            <a:pPr lvl="1"/>
            <a:r>
              <a:rPr lang="en-US" altLang="zh-TW" sz="2800" dirty="0"/>
              <a:t>&lt;!ELEMENT </a:t>
            </a:r>
            <a:r>
              <a:rPr lang="zh-TW" altLang="en-US" sz="2800" dirty="0"/>
              <a:t>元素</a:t>
            </a:r>
            <a:r>
              <a:rPr lang="zh-TW" altLang="en-US" sz="2800" dirty="0" smtClean="0"/>
              <a:t>名稱 元素</a:t>
            </a:r>
            <a:r>
              <a:rPr lang="zh-TW" altLang="en-US" sz="2800" dirty="0"/>
              <a:t>內容</a:t>
            </a:r>
            <a:r>
              <a:rPr lang="en-US" altLang="zh-TW" sz="2800" dirty="0" smtClean="0"/>
              <a:t>&gt;</a:t>
            </a:r>
          </a:p>
          <a:p>
            <a:r>
              <a:rPr lang="zh-TW" altLang="en-US" sz="3200" dirty="0" smtClean="0"/>
              <a:t>屬性</a:t>
            </a:r>
            <a:r>
              <a:rPr lang="zh-TW" altLang="en-US" sz="3200" dirty="0"/>
              <a:t>（</a:t>
            </a:r>
            <a:r>
              <a:rPr lang="en-US" altLang="zh-TW" sz="3200" dirty="0"/>
              <a:t>Attribute</a:t>
            </a:r>
            <a:r>
              <a:rPr lang="zh-TW" altLang="en-US" sz="3200" dirty="0" smtClean="0"/>
              <a:t>）</a:t>
            </a:r>
            <a:endParaRPr lang="en-US" altLang="zh-TW" sz="3200" dirty="0" smtClean="0"/>
          </a:p>
          <a:p>
            <a:pPr lvl="1"/>
            <a:r>
              <a:rPr lang="en-US" altLang="zh-TW" sz="2800" dirty="0"/>
              <a:t>&lt;!ATTLIST </a:t>
            </a:r>
            <a:r>
              <a:rPr lang="zh-TW" altLang="en-US" sz="2800" dirty="0"/>
              <a:t>元素名稱、屬性名稱、屬性值型態、屬性的內定值</a:t>
            </a:r>
            <a:r>
              <a:rPr lang="en-US" altLang="zh-TW" sz="2800" dirty="0" smtClean="0"/>
              <a:t>&gt;</a:t>
            </a:r>
            <a:endParaRPr lang="zh-TW" altLang="en-US" sz="2800" dirty="0"/>
          </a:p>
          <a:p>
            <a:r>
              <a:rPr lang="zh-TW" altLang="en-US" sz="3200" dirty="0"/>
              <a:t>實體（</a:t>
            </a:r>
            <a:r>
              <a:rPr lang="en-US" altLang="zh-TW" sz="3200" dirty="0"/>
              <a:t>Entities</a:t>
            </a:r>
            <a:r>
              <a:rPr lang="zh-TW" altLang="en-US" sz="3200" dirty="0" smtClean="0"/>
              <a:t>）</a:t>
            </a:r>
            <a:endParaRPr lang="en-US" altLang="zh-TW" sz="3200" dirty="0" smtClean="0"/>
          </a:p>
          <a:p>
            <a:pPr lvl="1"/>
            <a:r>
              <a:rPr lang="en-US" altLang="zh-TW" sz="2800" dirty="0"/>
              <a:t>&lt;!ENTITY </a:t>
            </a:r>
            <a:r>
              <a:rPr lang="zh-TW" altLang="en-US" sz="2800" dirty="0"/>
              <a:t>實體名稱　實體內容</a:t>
            </a:r>
            <a:r>
              <a:rPr lang="en-US" altLang="zh-TW" sz="2800" dirty="0"/>
              <a:t>&gt;</a:t>
            </a:r>
            <a:endParaRPr lang="zh-TW" altLang="en-US" sz="2800" dirty="0"/>
          </a:p>
          <a:p>
            <a:r>
              <a:rPr lang="zh-TW" altLang="en-US" sz="3200" dirty="0"/>
              <a:t>注釋（</a:t>
            </a:r>
            <a:r>
              <a:rPr lang="en-US" altLang="zh-TW" sz="3200" dirty="0"/>
              <a:t>Comments</a:t>
            </a:r>
            <a:r>
              <a:rPr lang="zh-TW" altLang="en-US" sz="3200" dirty="0" smtClean="0"/>
              <a:t>）</a:t>
            </a:r>
            <a:endParaRPr lang="en-US" altLang="zh-TW" sz="3200" dirty="0" smtClean="0"/>
          </a:p>
          <a:p>
            <a:pPr lvl="1"/>
            <a:r>
              <a:rPr lang="en-US" altLang="zh-TW" sz="2800" dirty="0"/>
              <a:t>&lt;!-- </a:t>
            </a:r>
            <a:r>
              <a:rPr lang="zh-TW" altLang="en-US" sz="2800" dirty="0"/>
              <a:t>註解內容 </a:t>
            </a:r>
            <a:r>
              <a:rPr lang="en-US" altLang="zh-TW" sz="2800" dirty="0"/>
              <a:t>--&gt;</a:t>
            </a:r>
            <a:endParaRPr lang="zh-TW" altLang="en-US" sz="2800" dirty="0"/>
          </a:p>
        </p:txBody>
      </p:sp>
    </p:spTree>
    <p:extLst>
      <p:ext uri="{BB962C8B-B14F-4D97-AF65-F5344CB8AC3E}">
        <p14:creationId xmlns:p14="http://schemas.microsoft.com/office/powerpoint/2010/main" val="3831853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可延伸標記式語言</a:t>
            </a:r>
            <a:r>
              <a:rPr lang="en-US" altLang="zh-TW" dirty="0"/>
              <a:t/>
            </a:r>
            <a:br>
              <a:rPr lang="en-US" altLang="zh-TW" dirty="0"/>
            </a:br>
            <a:r>
              <a:rPr lang="en-US" altLang="zh-TW" dirty="0"/>
              <a:t>(Extensible Markup Language, XML)</a:t>
            </a:r>
            <a:endParaRPr lang="zh-TW" altLang="en-US" dirty="0"/>
          </a:p>
        </p:txBody>
      </p:sp>
      <p:sp>
        <p:nvSpPr>
          <p:cNvPr id="3" name="內容版面配置區 2"/>
          <p:cNvSpPr>
            <a:spLocks noGrp="1"/>
          </p:cNvSpPr>
          <p:nvPr>
            <p:ph idx="1"/>
          </p:nvPr>
        </p:nvSpPr>
        <p:spPr/>
        <p:txBody>
          <a:bodyPr/>
          <a:lstStyle/>
          <a:p>
            <a:r>
              <a:rPr lang="en-US" altLang="zh-TW" dirty="0"/>
              <a:t>XML</a:t>
            </a:r>
            <a:r>
              <a:rPr lang="zh-TW" altLang="en-US" dirty="0"/>
              <a:t>是從標準通用標記式語言（</a:t>
            </a:r>
            <a:r>
              <a:rPr lang="en-US" altLang="zh-TW" dirty="0"/>
              <a:t>SGML</a:t>
            </a:r>
            <a:r>
              <a:rPr lang="zh-TW" altLang="en-US" dirty="0"/>
              <a:t>）中簡化修改出來</a:t>
            </a:r>
            <a:r>
              <a:rPr lang="zh-TW" altLang="en-US" dirty="0" smtClean="0"/>
              <a:t>的</a:t>
            </a:r>
            <a:endParaRPr lang="en-US" altLang="zh-TW" dirty="0" smtClean="0"/>
          </a:p>
          <a:p>
            <a:r>
              <a:rPr lang="en-US" altLang="zh-TW" dirty="0"/>
              <a:t>XML</a:t>
            </a:r>
            <a:r>
              <a:rPr lang="zh-TW" altLang="en-US" dirty="0"/>
              <a:t>被提出是為了有一個更</a:t>
            </a:r>
            <a:r>
              <a:rPr lang="zh-TW" altLang="en-US" dirty="0" smtClean="0"/>
              <a:t>中立</a:t>
            </a:r>
            <a:r>
              <a:rPr lang="zh-TW" altLang="en-US" dirty="0"/>
              <a:t>的方式，讓客戶端自行決定要</a:t>
            </a:r>
            <a:r>
              <a:rPr lang="zh-TW" altLang="en-US" dirty="0" smtClean="0"/>
              <a:t>如何</a:t>
            </a:r>
            <a:r>
              <a:rPr lang="zh-TW" altLang="en-US" dirty="0"/>
              <a:t>消化、呈現從伺服器端所提供的資訊</a:t>
            </a:r>
            <a:r>
              <a:rPr lang="zh-TW" altLang="en-US" dirty="0" smtClean="0"/>
              <a:t>。</a:t>
            </a:r>
            <a:endParaRPr lang="en-US" altLang="zh-TW" dirty="0" smtClean="0"/>
          </a:p>
          <a:p>
            <a:r>
              <a:rPr lang="en-US" altLang="zh-TW" dirty="0" smtClean="0"/>
              <a:t>XML</a:t>
            </a:r>
            <a:r>
              <a:rPr lang="zh-TW" altLang="en-US" dirty="0"/>
              <a:t>從</a:t>
            </a:r>
            <a:r>
              <a:rPr lang="en-US" altLang="zh-TW" dirty="0"/>
              <a:t>1995</a:t>
            </a:r>
            <a:r>
              <a:rPr lang="zh-TW" altLang="en-US" dirty="0"/>
              <a:t>年開始有其雛形，並向</a:t>
            </a:r>
            <a:r>
              <a:rPr lang="en-US" altLang="zh-TW" dirty="0"/>
              <a:t>W3C</a:t>
            </a:r>
            <a:r>
              <a:rPr lang="zh-TW" altLang="en-US" dirty="0"/>
              <a:t>（全球資訊網聯盟）提案，而在</a:t>
            </a:r>
            <a:r>
              <a:rPr lang="en-US" altLang="zh-TW" dirty="0"/>
              <a:t>1998</a:t>
            </a:r>
            <a:r>
              <a:rPr lang="zh-TW" altLang="en-US" dirty="0"/>
              <a:t>年二月發佈為</a:t>
            </a:r>
            <a:r>
              <a:rPr lang="en-US" altLang="zh-TW" dirty="0"/>
              <a:t>W3C</a:t>
            </a:r>
            <a:r>
              <a:rPr lang="zh-TW" altLang="en-US" dirty="0"/>
              <a:t>的標準（</a:t>
            </a:r>
            <a:r>
              <a:rPr lang="en-US" altLang="zh-TW" dirty="0"/>
              <a:t>XML1.0</a:t>
            </a:r>
            <a:r>
              <a:rPr lang="zh-TW" altLang="en-US" dirty="0" smtClean="0"/>
              <a:t>）</a:t>
            </a:r>
            <a:endParaRPr lang="en-US" altLang="zh-TW" dirty="0" smtClean="0"/>
          </a:p>
          <a:p>
            <a:r>
              <a:rPr lang="en-US" altLang="zh-TW" dirty="0"/>
              <a:t>XML</a:t>
            </a:r>
            <a:r>
              <a:rPr lang="zh-TW" altLang="en-US" dirty="0"/>
              <a:t>設計是用來傳送和攜帶資料資訊，不用於表現和展示資料</a:t>
            </a:r>
            <a:endParaRPr lang="en-US" altLang="zh-TW" dirty="0" smtClean="0"/>
          </a:p>
        </p:txBody>
      </p:sp>
    </p:spTree>
    <p:extLst>
      <p:ext uri="{BB962C8B-B14F-4D97-AF65-F5344CB8AC3E}">
        <p14:creationId xmlns:p14="http://schemas.microsoft.com/office/powerpoint/2010/main" val="2577005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XML</a:t>
            </a:r>
            <a:r>
              <a:rPr lang="zh-TW" altLang="en-US" sz="4400" dirty="0" smtClean="0"/>
              <a:t>文件的組成</a:t>
            </a:r>
            <a:endParaRPr lang="zh-TW" altLang="en-US" sz="4400" dirty="0"/>
          </a:p>
        </p:txBody>
      </p:sp>
      <p:sp>
        <p:nvSpPr>
          <p:cNvPr id="5" name="內容版面配置區 4"/>
          <p:cNvSpPr>
            <a:spLocks noGrp="1"/>
          </p:cNvSpPr>
          <p:nvPr>
            <p:ph idx="1"/>
          </p:nvPr>
        </p:nvSpPr>
        <p:spPr/>
        <p:txBody>
          <a:bodyPr/>
          <a:lstStyle/>
          <a:p>
            <a:r>
              <a:rPr lang="zh-TW" altLang="en-US" dirty="0"/>
              <a:t>文件</a:t>
            </a:r>
            <a:r>
              <a:rPr lang="zh-TW" altLang="en-US" dirty="0" smtClean="0"/>
              <a:t>宣告</a:t>
            </a:r>
            <a:r>
              <a:rPr lang="en-US" altLang="zh-TW" dirty="0" smtClean="0"/>
              <a:t>(Declaration):</a:t>
            </a:r>
            <a:r>
              <a:rPr lang="zh-TW" altLang="en-US" dirty="0" smtClean="0"/>
              <a:t>定義</a:t>
            </a:r>
            <a:r>
              <a:rPr lang="en-US" altLang="zh-TW" dirty="0"/>
              <a:t>XML</a:t>
            </a:r>
            <a:r>
              <a:rPr lang="zh-TW" altLang="en-US" dirty="0"/>
              <a:t>文件的版本和使用的字碼集</a:t>
            </a:r>
            <a:endParaRPr lang="en-US" altLang="zh-TW" dirty="0" smtClean="0"/>
          </a:p>
          <a:p>
            <a:r>
              <a:rPr lang="zh-TW" altLang="en-US" dirty="0" smtClean="0"/>
              <a:t>標籤</a:t>
            </a:r>
            <a:r>
              <a:rPr lang="en-US" altLang="zh-TW" dirty="0"/>
              <a:t>(Tag)</a:t>
            </a:r>
            <a:r>
              <a:rPr lang="zh-TW" altLang="en-US" dirty="0"/>
              <a:t>：</a:t>
            </a:r>
            <a:r>
              <a:rPr lang="en-US" altLang="zh-TW" dirty="0"/>
              <a:t>XML</a:t>
            </a:r>
            <a:r>
              <a:rPr lang="zh-TW" altLang="en-US" dirty="0"/>
              <a:t>能夠自己定義標籤，一個標籤是用來標示文件的部分內容，例如：標籤</a:t>
            </a:r>
            <a:r>
              <a:rPr lang="en-US" altLang="zh-TW" dirty="0"/>
              <a:t>&lt;code&gt;</a:t>
            </a:r>
            <a:r>
              <a:rPr lang="zh-TW" altLang="en-US" dirty="0"/>
              <a:t>、</a:t>
            </a:r>
            <a:r>
              <a:rPr lang="en-US" altLang="zh-TW" dirty="0"/>
              <a:t>&lt;title&gt;</a:t>
            </a:r>
            <a:r>
              <a:rPr lang="zh-TW" altLang="en-US" dirty="0"/>
              <a:t>和</a:t>
            </a:r>
            <a:r>
              <a:rPr lang="en-US" altLang="zh-TW" dirty="0"/>
              <a:t>&lt;price&gt;</a:t>
            </a:r>
            <a:r>
              <a:rPr lang="zh-TW" altLang="en-US" dirty="0"/>
              <a:t>等，標籤分為開頭標籤</a:t>
            </a:r>
            <a:r>
              <a:rPr lang="en-US" altLang="zh-TW" dirty="0"/>
              <a:t>&lt;code&gt;</a:t>
            </a:r>
            <a:r>
              <a:rPr lang="zh-TW" altLang="en-US" dirty="0"/>
              <a:t>和結尾標籤</a:t>
            </a:r>
            <a:r>
              <a:rPr lang="en-US" altLang="zh-TW" dirty="0"/>
              <a:t>&lt;/code&gt;</a:t>
            </a:r>
            <a:r>
              <a:rPr lang="zh-TW" altLang="en-US" dirty="0" smtClean="0"/>
              <a:t>。</a:t>
            </a:r>
            <a:endParaRPr lang="en-US" altLang="zh-TW" dirty="0" smtClean="0"/>
          </a:p>
          <a:p>
            <a:r>
              <a:rPr lang="zh-TW" altLang="en-US" dirty="0"/>
              <a:t>元素</a:t>
            </a:r>
            <a:r>
              <a:rPr lang="en-US" altLang="zh-TW" dirty="0"/>
              <a:t>(Element)</a:t>
            </a:r>
            <a:r>
              <a:rPr lang="zh-TW" altLang="en-US" dirty="0"/>
              <a:t>：</a:t>
            </a:r>
            <a:r>
              <a:rPr lang="en-US" altLang="zh-TW" dirty="0"/>
              <a:t>XML</a:t>
            </a:r>
            <a:r>
              <a:rPr lang="zh-TW" altLang="en-US" dirty="0"/>
              <a:t>元素為整個文件的主要架構，元素的本身可以是標籤加上文字內容，或是元素內包含有其它的元素，元素是一個完整的項目，它包含標籤、屬性、開始標籤和結尾標籤內的文字內容和結尾標籤。</a:t>
            </a:r>
          </a:p>
        </p:txBody>
      </p:sp>
    </p:spTree>
    <p:extLst>
      <p:ext uri="{BB962C8B-B14F-4D97-AF65-F5344CB8AC3E}">
        <p14:creationId xmlns:p14="http://schemas.microsoft.com/office/powerpoint/2010/main" val="1547676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half" idx="2"/>
          </p:nvPr>
        </p:nvSpPr>
        <p:spPr>
          <a:xfrm>
            <a:off x="5682060" y="1447656"/>
            <a:ext cx="6481886" cy="4906108"/>
          </a:xfrm>
        </p:spPr>
        <p:txBody>
          <a:bodyPr>
            <a:normAutofit fontScale="77500" lnSpcReduction="20000"/>
          </a:bodyPr>
          <a:lstStyle/>
          <a:p>
            <a:pPr marL="0" indent="0">
              <a:spcBef>
                <a:spcPts val="300"/>
              </a:spcBef>
              <a:buNone/>
            </a:pPr>
            <a:r>
              <a:rPr lang="en-US" altLang="zh-TW" sz="2400" dirty="0"/>
              <a:t>01: &lt;?xml version="1.0" encoding="Big5"?&gt; </a:t>
            </a:r>
            <a:endParaRPr lang="en-US" altLang="zh-TW" sz="2400" dirty="0" smtClean="0"/>
          </a:p>
          <a:p>
            <a:pPr marL="0" indent="0">
              <a:spcBef>
                <a:spcPts val="300"/>
              </a:spcBef>
              <a:buNone/>
            </a:pPr>
            <a:r>
              <a:rPr lang="en-US" altLang="zh-TW" sz="2400" dirty="0" smtClean="0"/>
              <a:t>02</a:t>
            </a:r>
            <a:r>
              <a:rPr lang="en-US" altLang="zh-TW" sz="2400" dirty="0"/>
              <a:t>: &lt;!--</a:t>
            </a:r>
            <a:r>
              <a:rPr lang="zh-TW" altLang="en-US" sz="2400" dirty="0"/>
              <a:t>網頁製作徹底研究系列</a:t>
            </a:r>
            <a:r>
              <a:rPr lang="en-US" altLang="zh-TW" sz="2400" dirty="0"/>
              <a:t>--&gt; </a:t>
            </a:r>
            <a:endParaRPr lang="en-US" altLang="zh-TW" sz="2400" dirty="0" smtClean="0"/>
          </a:p>
          <a:p>
            <a:pPr marL="0" indent="0">
              <a:spcBef>
                <a:spcPts val="300"/>
              </a:spcBef>
              <a:buNone/>
            </a:pPr>
            <a:r>
              <a:rPr lang="en-US" altLang="zh-TW" sz="2400" dirty="0" smtClean="0"/>
              <a:t>03</a:t>
            </a:r>
            <a:r>
              <a:rPr lang="en-US" altLang="zh-TW" sz="2400" dirty="0"/>
              <a:t>: &lt;booklist&gt; </a:t>
            </a:r>
            <a:endParaRPr lang="en-US" altLang="zh-TW" sz="2400" dirty="0" smtClean="0"/>
          </a:p>
          <a:p>
            <a:pPr marL="0" indent="0">
              <a:spcBef>
                <a:spcPts val="300"/>
              </a:spcBef>
              <a:buNone/>
            </a:pPr>
            <a:r>
              <a:rPr lang="en-US" altLang="zh-TW" sz="2400" dirty="0" smtClean="0"/>
              <a:t>04</a:t>
            </a:r>
            <a:r>
              <a:rPr lang="en-US" altLang="zh-TW" sz="2400" dirty="0"/>
              <a:t>:    &lt;book&gt; </a:t>
            </a:r>
            <a:endParaRPr lang="en-US" altLang="zh-TW" sz="2400" dirty="0" smtClean="0"/>
          </a:p>
          <a:p>
            <a:pPr marL="0" indent="0">
              <a:spcBef>
                <a:spcPts val="300"/>
              </a:spcBef>
              <a:buNone/>
            </a:pPr>
            <a:r>
              <a:rPr lang="en-US" altLang="zh-TW" sz="2400" dirty="0" smtClean="0"/>
              <a:t>05</a:t>
            </a:r>
            <a:r>
              <a:rPr lang="en-US" altLang="zh-TW" sz="2400" dirty="0"/>
              <a:t>:       &lt;code&gt;F8915&lt;/code&gt; </a:t>
            </a:r>
            <a:endParaRPr lang="en-US" altLang="zh-TW" sz="2400" dirty="0" smtClean="0"/>
          </a:p>
          <a:p>
            <a:pPr marL="0" indent="0">
              <a:spcBef>
                <a:spcPts val="300"/>
              </a:spcBef>
              <a:buNone/>
            </a:pPr>
            <a:r>
              <a:rPr lang="en-US" altLang="zh-TW" sz="2400" dirty="0" smtClean="0"/>
              <a:t>06</a:t>
            </a:r>
            <a:r>
              <a:rPr lang="en-US" altLang="zh-TW" sz="2400" dirty="0"/>
              <a:t>:       &lt;title</a:t>
            </a:r>
            <a:r>
              <a:rPr lang="en-US" altLang="zh-TW" sz="2400" dirty="0" smtClean="0"/>
              <a:t>&gt;</a:t>
            </a:r>
            <a:r>
              <a:rPr lang="zh-TW" altLang="en-US" sz="2400" dirty="0" smtClean="0"/>
              <a:t>網頁</a:t>
            </a:r>
            <a:r>
              <a:rPr lang="zh-TW" altLang="en-US" sz="2400" dirty="0"/>
              <a:t>製作徹底研究</a:t>
            </a:r>
            <a:r>
              <a:rPr lang="en-US" altLang="zh-TW" sz="2400" dirty="0"/>
              <a:t>&lt;/title&gt; </a:t>
            </a:r>
            <a:endParaRPr lang="en-US" altLang="zh-TW" sz="2400" dirty="0" smtClean="0"/>
          </a:p>
          <a:p>
            <a:pPr marL="0" indent="0">
              <a:spcBef>
                <a:spcPts val="300"/>
              </a:spcBef>
              <a:buNone/>
            </a:pPr>
            <a:r>
              <a:rPr lang="en-US" altLang="zh-TW" sz="2400" dirty="0" smtClean="0"/>
              <a:t>07</a:t>
            </a:r>
            <a:r>
              <a:rPr lang="en-US" altLang="zh-TW" sz="2400" dirty="0"/>
              <a:t>:       &lt;</a:t>
            </a:r>
            <a:r>
              <a:rPr lang="en-US" altLang="zh-TW" sz="2400" dirty="0" err="1"/>
              <a:t>authorlist</a:t>
            </a:r>
            <a:r>
              <a:rPr lang="en-US" altLang="zh-TW" sz="2400" dirty="0"/>
              <a:t>&gt; </a:t>
            </a:r>
            <a:endParaRPr lang="en-US" altLang="zh-TW" sz="2400" dirty="0" smtClean="0"/>
          </a:p>
          <a:p>
            <a:pPr marL="0" indent="0">
              <a:spcBef>
                <a:spcPts val="300"/>
              </a:spcBef>
              <a:buNone/>
            </a:pPr>
            <a:r>
              <a:rPr lang="en-US" altLang="zh-TW" sz="2400" dirty="0" smtClean="0"/>
              <a:t>08</a:t>
            </a:r>
            <a:r>
              <a:rPr lang="en-US" altLang="zh-TW" sz="2400" dirty="0"/>
              <a:t>:           &lt;author&gt;</a:t>
            </a:r>
            <a:r>
              <a:rPr lang="zh-TW" altLang="en-US" sz="2400" dirty="0"/>
              <a:t>陳會安</a:t>
            </a:r>
            <a:r>
              <a:rPr lang="en-US" altLang="zh-TW" sz="2400" dirty="0"/>
              <a:t>&lt;/author&gt; </a:t>
            </a:r>
            <a:endParaRPr lang="en-US" altLang="zh-TW" sz="2400" dirty="0" smtClean="0"/>
          </a:p>
          <a:p>
            <a:pPr marL="0" indent="0">
              <a:spcBef>
                <a:spcPts val="300"/>
              </a:spcBef>
              <a:buNone/>
            </a:pPr>
            <a:r>
              <a:rPr lang="en-US" altLang="zh-TW" sz="2400" dirty="0" smtClean="0"/>
              <a:t>09</a:t>
            </a:r>
            <a:r>
              <a:rPr lang="en-US" altLang="zh-TW" sz="2400" dirty="0"/>
              <a:t>:       &lt;/</a:t>
            </a:r>
            <a:r>
              <a:rPr lang="en-US" altLang="zh-TW" sz="2400" dirty="0" err="1"/>
              <a:t>authorlist</a:t>
            </a:r>
            <a:r>
              <a:rPr lang="en-US" altLang="zh-TW" sz="2400" dirty="0"/>
              <a:t>&gt; </a:t>
            </a:r>
            <a:endParaRPr lang="en-US" altLang="zh-TW" sz="2400" dirty="0" smtClean="0"/>
          </a:p>
          <a:p>
            <a:pPr marL="0" indent="0">
              <a:spcBef>
                <a:spcPts val="300"/>
              </a:spcBef>
              <a:buNone/>
            </a:pPr>
            <a:r>
              <a:rPr lang="en-US" altLang="zh-TW" sz="2400" dirty="0" smtClean="0"/>
              <a:t>10</a:t>
            </a:r>
            <a:r>
              <a:rPr lang="en-US" altLang="zh-TW" sz="2400" dirty="0"/>
              <a:t>:       &lt;price&gt;580&lt;/price&gt; </a:t>
            </a:r>
            <a:endParaRPr lang="en-US" altLang="zh-TW" sz="2400" dirty="0" smtClean="0"/>
          </a:p>
          <a:p>
            <a:pPr marL="0" indent="0">
              <a:spcBef>
                <a:spcPts val="300"/>
              </a:spcBef>
              <a:buNone/>
            </a:pPr>
            <a:r>
              <a:rPr lang="en-US" altLang="zh-TW" sz="2400" dirty="0" smtClean="0"/>
              <a:t>11</a:t>
            </a:r>
            <a:r>
              <a:rPr lang="en-US" altLang="zh-TW" sz="2400" dirty="0"/>
              <a:t>:    &lt;/book&gt; </a:t>
            </a:r>
            <a:endParaRPr lang="en-US" altLang="zh-TW" sz="2400" dirty="0" smtClean="0"/>
          </a:p>
          <a:p>
            <a:pPr marL="0" indent="0">
              <a:spcBef>
                <a:spcPts val="300"/>
              </a:spcBef>
              <a:buNone/>
            </a:pPr>
            <a:r>
              <a:rPr lang="en-US" altLang="zh-TW" sz="2400" dirty="0" smtClean="0"/>
              <a:t>12</a:t>
            </a:r>
            <a:r>
              <a:rPr lang="en-US" altLang="zh-TW" sz="2400" dirty="0"/>
              <a:t>:    &lt;book&gt; </a:t>
            </a:r>
            <a:endParaRPr lang="en-US" altLang="zh-TW" sz="2400" dirty="0" smtClean="0"/>
          </a:p>
          <a:p>
            <a:pPr marL="0" indent="0">
              <a:spcBef>
                <a:spcPts val="300"/>
              </a:spcBef>
              <a:buNone/>
            </a:pPr>
            <a:r>
              <a:rPr lang="en-US" altLang="zh-TW" sz="2400" dirty="0" smtClean="0"/>
              <a:t>13</a:t>
            </a:r>
            <a:r>
              <a:rPr lang="en-US" altLang="zh-TW" sz="2400" dirty="0"/>
              <a:t>:       &lt;code&gt;F8916&lt;/code&gt; </a:t>
            </a:r>
            <a:endParaRPr lang="en-US" altLang="zh-TW" sz="2400" dirty="0" smtClean="0"/>
          </a:p>
          <a:p>
            <a:pPr marL="0" indent="0">
              <a:spcBef>
                <a:spcPts val="300"/>
              </a:spcBef>
              <a:buNone/>
            </a:pPr>
            <a:r>
              <a:rPr lang="en-US" altLang="zh-TW" sz="2400" dirty="0" smtClean="0"/>
              <a:t>14</a:t>
            </a:r>
            <a:r>
              <a:rPr lang="en-US" altLang="zh-TW" sz="2400" dirty="0"/>
              <a:t>:       &lt;title</a:t>
            </a:r>
            <a:r>
              <a:rPr lang="en-US" altLang="zh-TW" sz="2400" dirty="0" smtClean="0"/>
              <a:t>&gt;</a:t>
            </a:r>
            <a:r>
              <a:rPr lang="zh-TW" altLang="en-US" sz="2400" dirty="0" smtClean="0"/>
              <a:t>網站</a:t>
            </a:r>
            <a:r>
              <a:rPr lang="zh-TW" altLang="en-US" sz="2400" dirty="0"/>
              <a:t>架設徹底研究</a:t>
            </a:r>
            <a:r>
              <a:rPr lang="en-US" altLang="zh-TW" sz="2400" dirty="0"/>
              <a:t>&lt;/title&gt; </a:t>
            </a:r>
            <a:endParaRPr lang="en-US" altLang="zh-TW" sz="2400" dirty="0" smtClean="0"/>
          </a:p>
          <a:p>
            <a:pPr marL="0" indent="0">
              <a:spcBef>
                <a:spcPts val="300"/>
              </a:spcBef>
              <a:buNone/>
            </a:pPr>
            <a:r>
              <a:rPr lang="en-US" altLang="zh-TW" sz="2400" dirty="0" smtClean="0"/>
              <a:t>15</a:t>
            </a:r>
            <a:r>
              <a:rPr lang="en-US" altLang="zh-TW" sz="2400" dirty="0"/>
              <a:t>:       &lt;</a:t>
            </a:r>
            <a:r>
              <a:rPr lang="en-US" altLang="zh-TW" sz="2400" dirty="0" err="1"/>
              <a:t>authorlist</a:t>
            </a:r>
            <a:r>
              <a:rPr lang="en-US" altLang="zh-TW" sz="2400" dirty="0"/>
              <a:t>&gt; </a:t>
            </a:r>
            <a:endParaRPr lang="en-US" altLang="zh-TW" sz="2400" dirty="0" smtClean="0"/>
          </a:p>
          <a:p>
            <a:pPr marL="0" indent="0">
              <a:spcBef>
                <a:spcPts val="300"/>
              </a:spcBef>
              <a:buNone/>
            </a:pPr>
            <a:r>
              <a:rPr lang="en-US" altLang="zh-TW" sz="2400" dirty="0" smtClean="0"/>
              <a:t>16</a:t>
            </a:r>
            <a:r>
              <a:rPr lang="en-US" altLang="zh-TW" sz="2400" dirty="0"/>
              <a:t>:           &lt;author&gt;</a:t>
            </a:r>
            <a:r>
              <a:rPr lang="zh-TW" altLang="en-US" sz="2400" dirty="0"/>
              <a:t>陳會安</a:t>
            </a:r>
            <a:r>
              <a:rPr lang="en-US" altLang="zh-TW" sz="2400" dirty="0"/>
              <a:t>&lt;/author&gt; </a:t>
            </a:r>
            <a:endParaRPr lang="en-US" altLang="zh-TW" sz="2400" dirty="0" smtClean="0"/>
          </a:p>
          <a:p>
            <a:pPr marL="0" indent="0">
              <a:spcBef>
                <a:spcPts val="300"/>
              </a:spcBef>
              <a:buNone/>
            </a:pPr>
            <a:r>
              <a:rPr lang="en-US" altLang="zh-TW" sz="2400" dirty="0" smtClean="0"/>
              <a:t>17</a:t>
            </a:r>
            <a:r>
              <a:rPr lang="en-US" altLang="zh-TW" sz="2400" dirty="0"/>
              <a:t>:       &lt;/</a:t>
            </a:r>
            <a:r>
              <a:rPr lang="en-US" altLang="zh-TW" sz="2400" dirty="0" err="1"/>
              <a:t>authorlist</a:t>
            </a:r>
            <a:r>
              <a:rPr lang="en-US" altLang="zh-TW" sz="2400" dirty="0"/>
              <a:t>&gt; </a:t>
            </a:r>
            <a:endParaRPr lang="en-US" altLang="zh-TW" sz="2400" dirty="0" smtClean="0"/>
          </a:p>
          <a:p>
            <a:pPr marL="0" indent="0">
              <a:spcBef>
                <a:spcPts val="300"/>
              </a:spcBef>
              <a:buNone/>
            </a:pPr>
            <a:r>
              <a:rPr lang="en-US" altLang="zh-TW" sz="2400" dirty="0" smtClean="0"/>
              <a:t>18</a:t>
            </a:r>
            <a:r>
              <a:rPr lang="en-US" altLang="zh-TW" sz="2400" dirty="0"/>
              <a:t>:       &lt;price&gt;550&lt;/price&gt; </a:t>
            </a:r>
            <a:endParaRPr lang="en-US" altLang="zh-TW" sz="2400" dirty="0" smtClean="0"/>
          </a:p>
          <a:p>
            <a:pPr marL="0" indent="0">
              <a:spcBef>
                <a:spcPts val="300"/>
              </a:spcBef>
              <a:buNone/>
            </a:pPr>
            <a:r>
              <a:rPr lang="en-US" altLang="zh-TW" sz="2400" dirty="0" smtClean="0"/>
              <a:t>19</a:t>
            </a:r>
            <a:r>
              <a:rPr lang="en-US" altLang="zh-TW" sz="2400" dirty="0"/>
              <a:t>:    &lt;/book&gt; </a:t>
            </a:r>
            <a:endParaRPr lang="en-US" altLang="zh-TW" sz="2400" dirty="0" smtClean="0"/>
          </a:p>
          <a:p>
            <a:pPr marL="0" indent="0">
              <a:spcBef>
                <a:spcPts val="300"/>
              </a:spcBef>
              <a:buNone/>
            </a:pPr>
            <a:r>
              <a:rPr lang="en-US" altLang="zh-TW" sz="2400" dirty="0" smtClean="0"/>
              <a:t>20</a:t>
            </a:r>
            <a:r>
              <a:rPr lang="en-US" altLang="zh-TW" sz="2400" dirty="0"/>
              <a:t>: &lt;/booklist&gt;</a:t>
            </a:r>
            <a:endParaRPr lang="zh-TW" altLang="en-US" sz="2400" dirty="0"/>
          </a:p>
        </p:txBody>
      </p:sp>
      <p:sp>
        <p:nvSpPr>
          <p:cNvPr id="3" name="內容版面配置區 2"/>
          <p:cNvSpPr>
            <a:spLocks noGrp="1"/>
          </p:cNvSpPr>
          <p:nvPr>
            <p:ph sz="half" idx="1"/>
          </p:nvPr>
        </p:nvSpPr>
        <p:spPr>
          <a:xfrm>
            <a:off x="1593851" y="1600200"/>
            <a:ext cx="4234294" cy="4572000"/>
          </a:xfrm>
        </p:spPr>
        <p:txBody>
          <a:bodyPr>
            <a:noAutofit/>
          </a:bodyPr>
          <a:lstStyle/>
          <a:p>
            <a:r>
              <a:rPr lang="zh-TW" altLang="en-US" dirty="0">
                <a:solidFill>
                  <a:srgbClr val="C00000"/>
                </a:solidFill>
              </a:rPr>
              <a:t>文件</a:t>
            </a:r>
            <a:r>
              <a:rPr lang="zh-TW" altLang="en-US" dirty="0" smtClean="0">
                <a:solidFill>
                  <a:srgbClr val="C00000"/>
                </a:solidFill>
              </a:rPr>
              <a:t>宣告</a:t>
            </a:r>
            <a:endParaRPr lang="en-US" altLang="zh-TW" dirty="0" smtClean="0">
              <a:solidFill>
                <a:srgbClr val="C00000"/>
              </a:solidFill>
            </a:endParaRPr>
          </a:p>
          <a:p>
            <a:pPr lvl="1"/>
            <a:r>
              <a:rPr lang="zh-TW" altLang="en-US" dirty="0"/>
              <a:t>定義</a:t>
            </a:r>
            <a:r>
              <a:rPr lang="en-US" altLang="zh-TW" dirty="0"/>
              <a:t>XML</a:t>
            </a:r>
            <a:r>
              <a:rPr lang="zh-TW" altLang="en-US" dirty="0"/>
              <a:t>文件的版本和使用的字碼集</a:t>
            </a:r>
            <a:endParaRPr lang="en-US" altLang="zh-TW" dirty="0" smtClean="0"/>
          </a:p>
          <a:p>
            <a:r>
              <a:rPr lang="zh-TW" altLang="en-US" dirty="0" smtClean="0">
                <a:solidFill>
                  <a:schemeClr val="accent4">
                    <a:lumMod val="75000"/>
                  </a:schemeClr>
                </a:solidFill>
              </a:rPr>
              <a:t>根標籤</a:t>
            </a:r>
            <a:endParaRPr lang="en-US" altLang="zh-TW" dirty="0" smtClean="0">
              <a:solidFill>
                <a:schemeClr val="accent4">
                  <a:lumMod val="75000"/>
                </a:schemeClr>
              </a:solidFill>
            </a:endParaRPr>
          </a:p>
          <a:p>
            <a:pPr lvl="1"/>
            <a:r>
              <a:rPr lang="zh-TW" altLang="en-US" dirty="0"/>
              <a:t>定義樹狀結構的根節點</a:t>
            </a:r>
            <a:endParaRPr lang="en-US" altLang="zh-TW" dirty="0" smtClean="0"/>
          </a:p>
          <a:p>
            <a:r>
              <a:rPr lang="zh-TW" altLang="en-US" dirty="0" smtClean="0">
                <a:solidFill>
                  <a:srgbClr val="00B0F0"/>
                </a:solidFill>
              </a:rPr>
              <a:t>元素</a:t>
            </a:r>
            <a:endParaRPr lang="en-US" altLang="zh-TW" dirty="0" smtClean="0">
              <a:solidFill>
                <a:srgbClr val="00B0F0"/>
              </a:solidFill>
            </a:endParaRPr>
          </a:p>
          <a:p>
            <a:pPr lvl="1"/>
            <a:r>
              <a:rPr lang="zh-TW" altLang="en-US" dirty="0"/>
              <a:t>根</a:t>
            </a:r>
            <a:r>
              <a:rPr lang="zh-TW" altLang="en-US" dirty="0" smtClean="0"/>
              <a:t>元素下的</a:t>
            </a:r>
            <a:r>
              <a:rPr lang="zh-TW" altLang="en-US" dirty="0"/>
              <a:t>子</a:t>
            </a:r>
            <a:r>
              <a:rPr lang="zh-TW" altLang="en-US" dirty="0" smtClean="0"/>
              <a:t>元素，也可定義子元素底下的子元素</a:t>
            </a:r>
            <a:endParaRPr lang="en-US" altLang="zh-TW" dirty="0" smtClean="0"/>
          </a:p>
          <a:p>
            <a:endParaRPr lang="zh-TW" altLang="en-US" dirty="0"/>
          </a:p>
        </p:txBody>
      </p:sp>
      <p:cxnSp>
        <p:nvCxnSpPr>
          <p:cNvPr id="23" name="直線單箭頭接點 22"/>
          <p:cNvCxnSpPr>
            <a:stCxn id="43" idx="3"/>
          </p:cNvCxnSpPr>
          <p:nvPr/>
        </p:nvCxnSpPr>
        <p:spPr>
          <a:xfrm flipV="1">
            <a:off x="8904348" y="3230631"/>
            <a:ext cx="2407137" cy="504697"/>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a:off x="9192019" y="2559876"/>
            <a:ext cx="2070279" cy="695907"/>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a:off x="9887170" y="3255783"/>
            <a:ext cx="1375128" cy="0"/>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a:stCxn id="22" idx="3"/>
          </p:cNvCxnSpPr>
          <p:nvPr/>
        </p:nvCxnSpPr>
        <p:spPr>
          <a:xfrm>
            <a:off x="10574734" y="2782381"/>
            <a:ext cx="722826" cy="473402"/>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flipV="1">
            <a:off x="11092873" y="3230631"/>
            <a:ext cx="169425" cy="336331"/>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normAutofit fontScale="90000"/>
          </a:bodyPr>
          <a:lstStyle/>
          <a:p>
            <a:r>
              <a:rPr lang="zh-TW" altLang="en-US" dirty="0"/>
              <a:t>可延伸標記式</a:t>
            </a:r>
            <a:r>
              <a:rPr lang="zh-TW" altLang="en-US" dirty="0" smtClean="0"/>
              <a:t>語言</a:t>
            </a:r>
            <a:r>
              <a:rPr lang="en-US" altLang="zh-TW" dirty="0" smtClean="0"/>
              <a:t/>
            </a:r>
            <a:br>
              <a:rPr lang="en-US" altLang="zh-TW" dirty="0" smtClean="0"/>
            </a:br>
            <a:r>
              <a:rPr lang="en-US" altLang="zh-TW" dirty="0" smtClean="0"/>
              <a:t>(</a:t>
            </a:r>
            <a:r>
              <a:rPr lang="en-US" altLang="zh-TW" dirty="0"/>
              <a:t>Extensible Markup </a:t>
            </a:r>
            <a:r>
              <a:rPr lang="en-US" altLang="zh-TW" dirty="0" smtClean="0"/>
              <a:t>Language, XML)</a:t>
            </a:r>
            <a:endParaRPr lang="zh-TW" altLang="en-US" dirty="0"/>
          </a:p>
        </p:txBody>
      </p:sp>
      <p:sp>
        <p:nvSpPr>
          <p:cNvPr id="5" name="矩形 4"/>
          <p:cNvSpPr/>
          <p:nvPr/>
        </p:nvSpPr>
        <p:spPr>
          <a:xfrm>
            <a:off x="6137386" y="1430072"/>
            <a:ext cx="4598377" cy="246185"/>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p:cNvCxnSpPr/>
          <p:nvPr/>
        </p:nvCxnSpPr>
        <p:spPr>
          <a:xfrm flipH="1">
            <a:off x="3445164" y="1553164"/>
            <a:ext cx="2692223" cy="284872"/>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137386" y="1934574"/>
            <a:ext cx="1635014" cy="212436"/>
          </a:xfrm>
          <a:prstGeom prst="rect">
            <a:avLst/>
          </a:prstGeom>
          <a:noFill/>
          <a:ln w="254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直線單箭頭接點 8"/>
          <p:cNvCxnSpPr>
            <a:stCxn id="8" idx="1"/>
          </p:cNvCxnSpPr>
          <p:nvPr/>
        </p:nvCxnSpPr>
        <p:spPr>
          <a:xfrm flipH="1">
            <a:off x="3112655" y="2040792"/>
            <a:ext cx="3024731" cy="1081099"/>
          </a:xfrm>
          <a:prstGeom prst="straightConnector1">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6355998" y="2192891"/>
            <a:ext cx="4736875" cy="1908156"/>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6486526" y="2422910"/>
            <a:ext cx="2685183" cy="222399"/>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a:off x="6540002" y="2919452"/>
            <a:ext cx="3347168" cy="672662"/>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p:cNvSpPr/>
          <p:nvPr/>
        </p:nvSpPr>
        <p:spPr>
          <a:xfrm>
            <a:off x="6507579" y="2668616"/>
            <a:ext cx="4067155" cy="227530"/>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矩形 42"/>
          <p:cNvSpPr/>
          <p:nvPr/>
        </p:nvSpPr>
        <p:spPr>
          <a:xfrm>
            <a:off x="6545888" y="3592114"/>
            <a:ext cx="2358460" cy="286428"/>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矩形 51"/>
          <p:cNvSpPr/>
          <p:nvPr/>
        </p:nvSpPr>
        <p:spPr>
          <a:xfrm>
            <a:off x="11297560" y="3071117"/>
            <a:ext cx="646331" cy="369332"/>
          </a:xfrm>
          <a:prstGeom prst="rect">
            <a:avLst/>
          </a:prstGeom>
        </p:spPr>
        <p:txBody>
          <a:bodyPr wrap="none">
            <a:spAutoFit/>
          </a:bodyPr>
          <a:lstStyle/>
          <a:p>
            <a:r>
              <a:rPr lang="zh-TW" altLang="en-US" dirty="0" smtClean="0">
                <a:solidFill>
                  <a:srgbClr val="00B0F0"/>
                </a:solidFill>
              </a:rPr>
              <a:t>元素</a:t>
            </a:r>
            <a:endParaRPr lang="en-US" altLang="zh-TW" dirty="0" smtClean="0">
              <a:solidFill>
                <a:srgbClr val="00B0F0"/>
              </a:solidFill>
            </a:endParaRPr>
          </a:p>
        </p:txBody>
      </p:sp>
    </p:spTree>
    <p:extLst>
      <p:ext uri="{BB962C8B-B14F-4D97-AF65-F5344CB8AC3E}">
        <p14:creationId xmlns:p14="http://schemas.microsoft.com/office/powerpoint/2010/main" val="347163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超文本標記</a:t>
            </a:r>
            <a:r>
              <a:rPr lang="zh-TW" altLang="en-US" dirty="0" smtClean="0"/>
              <a:t>語言</a:t>
            </a:r>
            <a:r>
              <a:rPr lang="en-US" altLang="zh-TW" dirty="0"/>
              <a:t/>
            </a:r>
            <a:br>
              <a:rPr lang="en-US" altLang="zh-TW" dirty="0"/>
            </a:br>
            <a:r>
              <a:rPr lang="en-US" altLang="zh-TW" dirty="0" smtClean="0"/>
              <a:t>(</a:t>
            </a:r>
            <a:r>
              <a:rPr lang="en-US" altLang="zh-TW" dirty="0" err="1" smtClean="0"/>
              <a:t>HyperText</a:t>
            </a:r>
            <a:r>
              <a:rPr lang="en-US" altLang="zh-TW" dirty="0" smtClean="0"/>
              <a:t> </a:t>
            </a:r>
            <a:r>
              <a:rPr lang="en-US" altLang="zh-TW" dirty="0"/>
              <a:t>Markup </a:t>
            </a:r>
            <a:r>
              <a:rPr lang="en-US" altLang="zh-TW" dirty="0" smtClean="0"/>
              <a:t>Language, HTML</a:t>
            </a:r>
            <a:r>
              <a:rPr lang="zh-TW" altLang="en-US" dirty="0"/>
              <a:t>）</a:t>
            </a:r>
          </a:p>
        </p:txBody>
      </p:sp>
      <p:sp>
        <p:nvSpPr>
          <p:cNvPr id="6" name="內容版面配置區 5"/>
          <p:cNvSpPr>
            <a:spLocks noGrp="1"/>
          </p:cNvSpPr>
          <p:nvPr>
            <p:ph idx="1"/>
          </p:nvPr>
        </p:nvSpPr>
        <p:spPr/>
        <p:txBody>
          <a:bodyPr/>
          <a:lstStyle/>
          <a:p>
            <a:r>
              <a:rPr lang="en-US" altLang="zh-TW" dirty="0"/>
              <a:t>HTML</a:t>
            </a:r>
            <a:r>
              <a:rPr lang="zh-TW" altLang="en-US" dirty="0"/>
              <a:t>是一種基礎技術，常與</a:t>
            </a:r>
            <a:r>
              <a:rPr lang="en-US" altLang="zh-TW" dirty="0"/>
              <a:t>CSS</a:t>
            </a:r>
            <a:r>
              <a:rPr lang="zh-TW" altLang="en-US" dirty="0"/>
              <a:t>、</a:t>
            </a:r>
            <a:r>
              <a:rPr lang="en-US" altLang="zh-TW" dirty="0"/>
              <a:t>JavaScript</a:t>
            </a:r>
            <a:r>
              <a:rPr lang="zh-TW" altLang="en-US" dirty="0"/>
              <a:t>一起被眾多網站用於設計網頁、網頁應用程式以及行動應用程式的使用者</a:t>
            </a:r>
            <a:r>
              <a:rPr lang="zh-TW" altLang="en-US" dirty="0" smtClean="0"/>
              <a:t>介面</a:t>
            </a:r>
            <a:endParaRPr lang="en-US" altLang="zh-TW" dirty="0" smtClean="0"/>
          </a:p>
          <a:p>
            <a:r>
              <a:rPr lang="en-US" altLang="zh-TW" dirty="0"/>
              <a:t>HTML </a:t>
            </a:r>
            <a:r>
              <a:rPr lang="zh-TW" altLang="en-US" dirty="0"/>
              <a:t>的目的是呈現和顯示</a:t>
            </a:r>
            <a:r>
              <a:rPr lang="zh-TW" altLang="en-US" dirty="0" smtClean="0"/>
              <a:t>資料</a:t>
            </a:r>
            <a:r>
              <a:rPr lang="zh-TW" altLang="en-US" dirty="0"/>
              <a:t>， </a:t>
            </a:r>
            <a:r>
              <a:rPr lang="en-US" altLang="zh-TW" dirty="0" smtClean="0"/>
              <a:t>XML </a:t>
            </a:r>
            <a:r>
              <a:rPr lang="zh-TW" altLang="en-US" dirty="0" smtClean="0"/>
              <a:t>則是攜帶和</a:t>
            </a:r>
            <a:r>
              <a:rPr lang="zh-TW" altLang="en-US" dirty="0"/>
              <a:t>傳輸資料</a:t>
            </a:r>
            <a:r>
              <a:rPr lang="zh-TW" altLang="en-US" dirty="0" smtClean="0"/>
              <a:t>。</a:t>
            </a:r>
            <a:endParaRPr lang="en-US" altLang="zh-TW" dirty="0" smtClean="0"/>
          </a:p>
          <a:p>
            <a:r>
              <a:rPr lang="en-US" altLang="zh-TW" dirty="0"/>
              <a:t>HTML </a:t>
            </a:r>
            <a:r>
              <a:rPr lang="zh-TW" altLang="en-US" dirty="0"/>
              <a:t>具有預先定義的標籤，但使用者可以在 </a:t>
            </a:r>
            <a:r>
              <a:rPr lang="en-US" altLang="zh-TW" dirty="0"/>
              <a:t>XML </a:t>
            </a:r>
            <a:r>
              <a:rPr lang="zh-TW" altLang="en-US" dirty="0"/>
              <a:t>中建立和定義自己的標籤。</a:t>
            </a:r>
            <a:endParaRPr lang="en-US" altLang="zh-TW" dirty="0" smtClean="0"/>
          </a:p>
          <a:p>
            <a:endParaRPr lang="zh-TW" altLang="en-US" dirty="0"/>
          </a:p>
        </p:txBody>
      </p:sp>
    </p:spTree>
    <p:extLst>
      <p:ext uri="{BB962C8B-B14F-4D97-AF65-F5344CB8AC3E}">
        <p14:creationId xmlns:p14="http://schemas.microsoft.com/office/powerpoint/2010/main" val="2324974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HTML </a:t>
            </a:r>
            <a:r>
              <a:rPr lang="zh-TW" altLang="en-US" sz="4400" dirty="0" smtClean="0"/>
              <a:t>發展背景</a:t>
            </a:r>
            <a:endParaRPr lang="zh-TW" altLang="en-US" sz="4400" dirty="0"/>
          </a:p>
        </p:txBody>
      </p:sp>
      <p:sp>
        <p:nvSpPr>
          <p:cNvPr id="3" name="內容版面配置區 2"/>
          <p:cNvSpPr>
            <a:spLocks noGrp="1"/>
          </p:cNvSpPr>
          <p:nvPr>
            <p:ph idx="1"/>
          </p:nvPr>
        </p:nvSpPr>
        <p:spPr/>
        <p:txBody>
          <a:bodyPr/>
          <a:lstStyle/>
          <a:p>
            <a:r>
              <a:rPr lang="en-US" altLang="zh-TW" dirty="0"/>
              <a:t>HTML </a:t>
            </a:r>
            <a:r>
              <a:rPr lang="zh-TW" altLang="en-US" dirty="0"/>
              <a:t>最初是由 </a:t>
            </a:r>
            <a:r>
              <a:rPr lang="en-US" altLang="zh-TW" dirty="0"/>
              <a:t>Tim Berners-Lee </a:t>
            </a:r>
            <a:r>
              <a:rPr lang="zh-TW" altLang="en-US" dirty="0"/>
              <a:t>在歐洲核子</a:t>
            </a:r>
            <a:r>
              <a:rPr lang="zh-TW" altLang="en-US" dirty="0" smtClean="0"/>
              <a:t>研究中心</a:t>
            </a:r>
            <a:r>
              <a:rPr lang="en-US" altLang="zh-TW" dirty="0" smtClean="0"/>
              <a:t>(CERN) </a:t>
            </a:r>
            <a:r>
              <a:rPr lang="zh-TW" altLang="en-US" dirty="0"/>
              <a:t>開發的</a:t>
            </a:r>
            <a:r>
              <a:rPr lang="zh-TW" altLang="en-US" dirty="0" smtClean="0"/>
              <a:t>以</a:t>
            </a:r>
            <a:r>
              <a:rPr lang="en-US" altLang="zh-TW" dirty="0" smtClean="0"/>
              <a:t>SGML</a:t>
            </a:r>
            <a:r>
              <a:rPr lang="zh-TW" altLang="en-US" dirty="0" smtClean="0"/>
              <a:t>為基礎規範的</a:t>
            </a:r>
            <a:r>
              <a:rPr lang="zh-TW" altLang="en-US" dirty="0"/>
              <a:t>一個應用程式，並因 </a:t>
            </a:r>
            <a:r>
              <a:rPr lang="en-US" altLang="zh-TW" dirty="0" smtClean="0"/>
              <a:t>Mosaic </a:t>
            </a:r>
            <a:r>
              <a:rPr lang="zh-TW" altLang="en-US" dirty="0"/>
              <a:t>瀏覽器而</a:t>
            </a:r>
            <a:r>
              <a:rPr lang="zh-TW" altLang="en-US" dirty="0" smtClean="0"/>
              <a:t>流行，</a:t>
            </a:r>
            <a:r>
              <a:rPr lang="en-US" altLang="zh-TW" dirty="0"/>
              <a:t>1993</a:t>
            </a:r>
            <a:r>
              <a:rPr lang="zh-TW" altLang="en-US" dirty="0"/>
              <a:t>年中期網際網路工程任務組（</a:t>
            </a:r>
            <a:r>
              <a:rPr lang="en-US" altLang="zh-TW" dirty="0"/>
              <a:t>IETF</a:t>
            </a:r>
            <a:r>
              <a:rPr lang="zh-TW" altLang="en-US" dirty="0"/>
              <a:t>）發布首個</a:t>
            </a:r>
            <a:r>
              <a:rPr lang="en-US" altLang="zh-TW" dirty="0"/>
              <a:t>HTML</a:t>
            </a:r>
            <a:r>
              <a:rPr lang="zh-TW" altLang="en-US" dirty="0"/>
              <a:t>規範的提案</a:t>
            </a:r>
            <a:r>
              <a:rPr lang="zh-TW" altLang="en-US" dirty="0" smtClean="0"/>
              <a:t>。</a:t>
            </a:r>
            <a:endParaRPr lang="en-US" altLang="zh-TW" dirty="0" smtClean="0"/>
          </a:p>
          <a:p>
            <a:r>
              <a:rPr lang="en-US" altLang="zh-TW" dirty="0"/>
              <a:t>HTML 2.0 </a:t>
            </a:r>
            <a:endParaRPr lang="en-US" altLang="zh-TW" dirty="0" smtClean="0"/>
          </a:p>
          <a:p>
            <a:pPr lvl="1"/>
            <a:r>
              <a:rPr lang="en-US" altLang="zh-TW" dirty="0" smtClean="0"/>
              <a:t>IETF</a:t>
            </a:r>
            <a:r>
              <a:rPr lang="zh-TW" altLang="en-US" dirty="0"/>
              <a:t>建立一個</a:t>
            </a:r>
            <a:r>
              <a:rPr lang="en-US" altLang="zh-TW" dirty="0"/>
              <a:t>HTML</a:t>
            </a:r>
            <a:r>
              <a:rPr lang="zh-TW" altLang="en-US" dirty="0"/>
              <a:t>工作群組，並在</a:t>
            </a:r>
            <a:r>
              <a:rPr lang="en-US" altLang="zh-TW" dirty="0"/>
              <a:t>1995</a:t>
            </a:r>
            <a:r>
              <a:rPr lang="zh-TW" altLang="en-US" dirty="0"/>
              <a:t>年</a:t>
            </a:r>
            <a:r>
              <a:rPr lang="zh-TW" altLang="en-US" dirty="0" smtClean="0"/>
              <a:t>完成</a:t>
            </a:r>
            <a:r>
              <a:rPr lang="en-US" altLang="zh-TW" dirty="0" smtClean="0"/>
              <a:t>“HTML 2.0”</a:t>
            </a:r>
            <a:r>
              <a:rPr lang="zh-TW" altLang="en-US" dirty="0" smtClean="0"/>
              <a:t> ，並追加了表單、表格等規範</a:t>
            </a:r>
            <a:endParaRPr lang="en-US" altLang="zh-TW" dirty="0"/>
          </a:p>
          <a:p>
            <a:r>
              <a:rPr lang="en-US" altLang="zh-TW" dirty="0" smtClean="0"/>
              <a:t>1996</a:t>
            </a:r>
            <a:r>
              <a:rPr lang="zh-TW" altLang="en-US" dirty="0" smtClean="0"/>
              <a:t>起</a:t>
            </a:r>
            <a:r>
              <a:rPr lang="zh-TW" altLang="en-US" dirty="0"/>
              <a:t>，</a:t>
            </a:r>
            <a:r>
              <a:rPr lang="en-US" altLang="zh-TW" dirty="0" smtClean="0"/>
              <a:t>HTML</a:t>
            </a:r>
            <a:r>
              <a:rPr lang="zh-TW" altLang="en-US" dirty="0" smtClean="0"/>
              <a:t>的規範就由</a:t>
            </a:r>
            <a:r>
              <a:rPr lang="zh-TW" altLang="en-US" dirty="0"/>
              <a:t>全球資訊網協會（</a:t>
            </a:r>
            <a:r>
              <a:rPr lang="en-US" altLang="zh-TW" dirty="0"/>
              <a:t>W3C</a:t>
            </a:r>
            <a:r>
              <a:rPr lang="zh-TW" altLang="en-US" dirty="0" smtClean="0"/>
              <a:t>）來管理和維護</a:t>
            </a:r>
            <a:endParaRPr lang="en-US" altLang="zh-TW" dirty="0" smtClean="0"/>
          </a:p>
          <a:p>
            <a:endParaRPr lang="zh-TW" altLang="en-US" dirty="0"/>
          </a:p>
        </p:txBody>
      </p:sp>
    </p:spTree>
    <p:extLst>
      <p:ext uri="{BB962C8B-B14F-4D97-AF65-F5344CB8AC3E}">
        <p14:creationId xmlns:p14="http://schemas.microsoft.com/office/powerpoint/2010/main" val="230900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Teams</a:t>
            </a:r>
            <a:r>
              <a:rPr lang="zh-TW" altLang="en-US" dirty="0" smtClean="0"/>
              <a:t>團隊</a:t>
            </a:r>
            <a:endParaRPr lang="zh-TW" altLang="en-US" dirty="0"/>
          </a:p>
        </p:txBody>
      </p:sp>
      <p:sp>
        <p:nvSpPr>
          <p:cNvPr id="3" name="內容版面配置區 2"/>
          <p:cNvSpPr>
            <a:spLocks noGrp="1"/>
          </p:cNvSpPr>
          <p:nvPr>
            <p:ph idx="1"/>
          </p:nvPr>
        </p:nvSpPr>
        <p:spPr/>
        <p:txBody>
          <a:bodyPr/>
          <a:lstStyle/>
          <a:p>
            <a:r>
              <a:rPr lang="zh-TW" altLang="en-US" dirty="0" smtClean="0"/>
              <a:t>代碼</a:t>
            </a:r>
            <a:endParaRPr lang="en-US" altLang="zh-TW" dirty="0" smtClean="0"/>
          </a:p>
          <a:p>
            <a:pPr lvl="1"/>
            <a:r>
              <a:rPr lang="en-US" altLang="zh-TW" b="1" dirty="0" smtClean="0"/>
              <a:t>811vc7f</a:t>
            </a:r>
            <a:endParaRPr lang="zh-TW" altLang="en-US" dirty="0"/>
          </a:p>
        </p:txBody>
      </p:sp>
    </p:spTree>
    <p:extLst>
      <p:ext uri="{BB962C8B-B14F-4D97-AF65-F5344CB8AC3E}">
        <p14:creationId xmlns:p14="http://schemas.microsoft.com/office/powerpoint/2010/main" val="1825599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HTML </a:t>
            </a:r>
            <a:r>
              <a:rPr lang="zh-TW" altLang="en-US" sz="4400" dirty="0"/>
              <a:t>發展背景</a:t>
            </a:r>
          </a:p>
        </p:txBody>
      </p:sp>
      <p:sp>
        <p:nvSpPr>
          <p:cNvPr id="3" name="內容版面配置區 2"/>
          <p:cNvSpPr>
            <a:spLocks noGrp="1"/>
          </p:cNvSpPr>
          <p:nvPr>
            <p:ph idx="1"/>
          </p:nvPr>
        </p:nvSpPr>
        <p:spPr/>
        <p:txBody>
          <a:bodyPr>
            <a:normAutofit fontScale="92500" lnSpcReduction="10000"/>
          </a:bodyPr>
          <a:lstStyle/>
          <a:p>
            <a:r>
              <a:rPr lang="en-US" altLang="zh-TW" dirty="0"/>
              <a:t>HTML 3</a:t>
            </a:r>
          </a:p>
          <a:p>
            <a:pPr lvl="1"/>
            <a:r>
              <a:rPr lang="en-US" altLang="zh-TW" dirty="0" smtClean="0"/>
              <a:t>1997</a:t>
            </a:r>
            <a:r>
              <a:rPr lang="zh-TW" altLang="en-US" dirty="0" smtClean="0"/>
              <a:t>年初</a:t>
            </a:r>
            <a:r>
              <a:rPr lang="en-US" altLang="zh-TW" dirty="0" smtClean="0"/>
              <a:t>HTML 3.2</a:t>
            </a:r>
            <a:r>
              <a:rPr lang="zh-TW" altLang="en-US" dirty="0" smtClean="0"/>
              <a:t>作為</a:t>
            </a:r>
            <a:r>
              <a:rPr lang="en-US" altLang="zh-TW" dirty="0"/>
              <a:t>W3C</a:t>
            </a:r>
            <a:r>
              <a:rPr lang="zh-TW" altLang="en-US" dirty="0"/>
              <a:t>推薦標準發布。這是首個完全由</a:t>
            </a:r>
            <a:r>
              <a:rPr lang="en-US" altLang="zh-TW" dirty="0"/>
              <a:t>W3C</a:t>
            </a:r>
            <a:r>
              <a:rPr lang="zh-TW" altLang="en-US" dirty="0"/>
              <a:t>開發並標準化的版本</a:t>
            </a:r>
            <a:r>
              <a:rPr lang="zh-TW" altLang="en-US" dirty="0" smtClean="0"/>
              <a:t>，</a:t>
            </a:r>
            <a:r>
              <a:rPr lang="en-US" altLang="zh-TW" dirty="0" smtClean="0"/>
              <a:t>HTML </a:t>
            </a:r>
            <a:r>
              <a:rPr lang="en-US" altLang="zh-TW" dirty="0"/>
              <a:t>3.2</a:t>
            </a:r>
            <a:r>
              <a:rPr lang="zh-TW" altLang="en-US" dirty="0"/>
              <a:t>完全去除數學公式，協調各種專有擴充，並採用網景設計的大多數視覺標記標籤</a:t>
            </a:r>
            <a:r>
              <a:rPr lang="zh-TW" altLang="en-US" dirty="0" smtClean="0"/>
              <a:t>。</a:t>
            </a:r>
            <a:endParaRPr lang="en-US" altLang="zh-TW" dirty="0" smtClean="0"/>
          </a:p>
          <a:p>
            <a:r>
              <a:rPr lang="en-US" altLang="zh-TW" dirty="0"/>
              <a:t>HTML </a:t>
            </a:r>
            <a:r>
              <a:rPr lang="en-US" altLang="zh-TW" dirty="0" smtClean="0"/>
              <a:t>4</a:t>
            </a:r>
          </a:p>
          <a:p>
            <a:pPr lvl="1"/>
            <a:r>
              <a:rPr lang="en-US" altLang="zh-TW" dirty="0" smtClean="0"/>
              <a:t>1997</a:t>
            </a:r>
            <a:r>
              <a:rPr lang="zh-TW" altLang="en-US" dirty="0" smtClean="0"/>
              <a:t>年底</a:t>
            </a:r>
            <a:r>
              <a:rPr lang="en-US" altLang="zh-TW" dirty="0" smtClean="0"/>
              <a:t>HTML 4.0</a:t>
            </a:r>
            <a:r>
              <a:rPr lang="zh-TW" altLang="en-US" dirty="0" smtClean="0"/>
              <a:t>作為</a:t>
            </a:r>
            <a:r>
              <a:rPr lang="en-US" altLang="zh-TW" dirty="0"/>
              <a:t>W3C</a:t>
            </a:r>
            <a:r>
              <a:rPr lang="zh-TW" altLang="en-US" dirty="0"/>
              <a:t>推薦標準發布。它提供三種變化：</a:t>
            </a:r>
          </a:p>
          <a:p>
            <a:pPr lvl="1"/>
            <a:r>
              <a:rPr lang="zh-TW" altLang="en-US" dirty="0"/>
              <a:t>嚴格，過時的元素被禁止。</a:t>
            </a:r>
          </a:p>
          <a:p>
            <a:pPr lvl="1"/>
            <a:r>
              <a:rPr lang="zh-TW" altLang="en-US" dirty="0"/>
              <a:t>過渡，過時的元素被允許。</a:t>
            </a:r>
          </a:p>
          <a:p>
            <a:pPr lvl="1"/>
            <a:r>
              <a:rPr lang="zh-TW" altLang="en-US" dirty="0" smtClean="0"/>
              <a:t>框架</a:t>
            </a:r>
            <a:r>
              <a:rPr lang="zh-TW" altLang="en-US" dirty="0"/>
              <a:t>集，大多只與框架相關的元素被允許</a:t>
            </a:r>
            <a:r>
              <a:rPr lang="zh-TW" altLang="en-US" dirty="0" smtClean="0"/>
              <a:t>。</a:t>
            </a:r>
            <a:endParaRPr lang="en-US" altLang="zh-TW" dirty="0" smtClean="0"/>
          </a:p>
          <a:p>
            <a:r>
              <a:rPr lang="zh-TW" altLang="en-US" dirty="0"/>
              <a:t>「</a:t>
            </a:r>
            <a:r>
              <a:rPr lang="en-US" altLang="zh-TW" dirty="0"/>
              <a:t>XHTML</a:t>
            </a:r>
            <a:r>
              <a:rPr lang="zh-TW" altLang="en-US" dirty="0"/>
              <a:t>」</a:t>
            </a:r>
            <a:r>
              <a:rPr lang="en-US" altLang="zh-TW" dirty="0"/>
              <a:t>(</a:t>
            </a:r>
            <a:r>
              <a:rPr lang="en-US" altLang="zh-TW" dirty="0" err="1"/>
              <a:t>eXtensibleHyperTextMarkup</a:t>
            </a:r>
            <a:r>
              <a:rPr lang="en-US" altLang="zh-TW" dirty="0"/>
              <a:t> Language</a:t>
            </a:r>
            <a:r>
              <a:rPr lang="en-US" altLang="zh-TW" dirty="0" smtClean="0"/>
              <a:t>)</a:t>
            </a:r>
          </a:p>
          <a:p>
            <a:pPr lvl="1"/>
            <a:r>
              <a:rPr lang="en-US" altLang="zh-TW" dirty="0" smtClean="0"/>
              <a:t>2000</a:t>
            </a:r>
            <a:r>
              <a:rPr lang="zh-TW" altLang="en-US" dirty="0" smtClean="0"/>
              <a:t>年初</a:t>
            </a:r>
            <a:r>
              <a:rPr lang="zh-TW" altLang="en-US" dirty="0"/>
              <a:t>， </a:t>
            </a:r>
            <a:r>
              <a:rPr lang="en-US" altLang="zh-TW" dirty="0" smtClean="0"/>
              <a:t>W3C</a:t>
            </a:r>
            <a:r>
              <a:rPr lang="zh-TW" altLang="en-US" dirty="0"/>
              <a:t>所制定用來取代</a:t>
            </a:r>
            <a:r>
              <a:rPr lang="en-US" altLang="zh-TW" dirty="0"/>
              <a:t>HTML 4.0</a:t>
            </a:r>
            <a:r>
              <a:rPr lang="zh-TW" altLang="en-US" dirty="0"/>
              <a:t>版的下一個世代</a:t>
            </a:r>
            <a:r>
              <a:rPr lang="en-US" altLang="zh-TW" dirty="0" smtClean="0"/>
              <a:t>HTML</a:t>
            </a:r>
          </a:p>
          <a:p>
            <a:pPr lvl="1"/>
            <a:r>
              <a:rPr lang="zh-TW" altLang="en-US" dirty="0" smtClean="0"/>
              <a:t>結合</a:t>
            </a:r>
            <a:r>
              <a:rPr lang="en-US" altLang="zh-TW" dirty="0" smtClean="0"/>
              <a:t>XML</a:t>
            </a:r>
            <a:r>
              <a:rPr lang="zh-TW" altLang="en-US" dirty="0" smtClean="0"/>
              <a:t>和</a:t>
            </a:r>
            <a:r>
              <a:rPr lang="en-US" altLang="zh-TW" dirty="0" smtClean="0"/>
              <a:t>HTML4.0</a:t>
            </a:r>
            <a:r>
              <a:rPr lang="zh-TW" altLang="en-US" dirty="0" smtClean="0"/>
              <a:t>版的標籤</a:t>
            </a:r>
            <a:endParaRPr lang="zh-TW" altLang="en-US" dirty="0"/>
          </a:p>
        </p:txBody>
      </p:sp>
    </p:spTree>
    <p:extLst>
      <p:ext uri="{BB962C8B-B14F-4D97-AF65-F5344CB8AC3E}">
        <p14:creationId xmlns:p14="http://schemas.microsoft.com/office/powerpoint/2010/main" val="2179663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HTML </a:t>
            </a:r>
            <a:r>
              <a:rPr lang="zh-TW" altLang="en-US" sz="4400" dirty="0"/>
              <a:t>發展背景</a:t>
            </a:r>
          </a:p>
        </p:txBody>
      </p:sp>
      <p:sp>
        <p:nvSpPr>
          <p:cNvPr id="3" name="內容版面配置區 2"/>
          <p:cNvSpPr>
            <a:spLocks noGrp="1"/>
          </p:cNvSpPr>
          <p:nvPr>
            <p:ph idx="1"/>
          </p:nvPr>
        </p:nvSpPr>
        <p:spPr/>
        <p:txBody>
          <a:bodyPr>
            <a:normAutofit fontScale="92500"/>
          </a:bodyPr>
          <a:lstStyle/>
          <a:p>
            <a:r>
              <a:rPr lang="en-US" altLang="zh-TW" dirty="0" smtClean="0"/>
              <a:t>HTML5</a:t>
            </a:r>
            <a:r>
              <a:rPr lang="zh-TW" altLang="en-US" dirty="0" smtClean="0"/>
              <a:t>是</a:t>
            </a:r>
            <a:r>
              <a:rPr lang="en-US" altLang="zh-TW" dirty="0"/>
              <a:t>HTML</a:t>
            </a:r>
            <a:r>
              <a:rPr lang="zh-TW" altLang="en-US" dirty="0"/>
              <a:t>最新的修訂版本，由全球資訊網協會（</a:t>
            </a:r>
            <a:r>
              <a:rPr lang="en-US" altLang="zh-TW" dirty="0"/>
              <a:t>W3C</a:t>
            </a:r>
            <a:r>
              <a:rPr lang="zh-TW" altLang="en-US" dirty="0"/>
              <a:t>）於</a:t>
            </a:r>
            <a:r>
              <a:rPr lang="en-US" altLang="zh-TW" dirty="0"/>
              <a:t>2014</a:t>
            </a:r>
            <a:r>
              <a:rPr lang="zh-TW" altLang="en-US" dirty="0"/>
              <a:t>年</a:t>
            </a:r>
            <a:r>
              <a:rPr lang="en-US" altLang="zh-TW" dirty="0"/>
              <a:t>10</a:t>
            </a:r>
            <a:r>
              <a:rPr lang="zh-TW" altLang="en-US" dirty="0"/>
              <a:t>月完成標準</a:t>
            </a:r>
            <a:r>
              <a:rPr lang="zh-TW" altLang="en-US" dirty="0" smtClean="0"/>
              <a:t>制定</a:t>
            </a:r>
            <a:endParaRPr lang="en-US" altLang="zh-TW" dirty="0" smtClean="0"/>
          </a:p>
          <a:p>
            <a:r>
              <a:rPr lang="zh-TW" altLang="en-US" dirty="0"/>
              <a:t>廣義論及</a:t>
            </a:r>
            <a:r>
              <a:rPr lang="en-US" altLang="zh-TW" dirty="0"/>
              <a:t>HTML5</a:t>
            </a:r>
            <a:r>
              <a:rPr lang="zh-TW" altLang="en-US" dirty="0"/>
              <a:t>時，實際指的是包括</a:t>
            </a:r>
            <a:r>
              <a:rPr lang="en-US" altLang="zh-TW" dirty="0"/>
              <a:t>HTML</a:t>
            </a:r>
            <a:r>
              <a:rPr lang="zh-TW" altLang="en-US" dirty="0"/>
              <a:t>、</a:t>
            </a:r>
            <a:r>
              <a:rPr lang="en-US" altLang="zh-TW" dirty="0"/>
              <a:t>CSS</a:t>
            </a:r>
            <a:r>
              <a:rPr lang="zh-TW" altLang="en-US" dirty="0"/>
              <a:t>和</a:t>
            </a:r>
            <a:r>
              <a:rPr lang="en-US" altLang="zh-TW" dirty="0"/>
              <a:t>JavaScript</a:t>
            </a:r>
            <a:r>
              <a:rPr lang="zh-TW" altLang="en-US" dirty="0"/>
              <a:t>在內的一套技術組合。它希望能夠減少網頁瀏覽器對於需要外掛程式的豐富性網路應用服務（</a:t>
            </a:r>
            <a:r>
              <a:rPr lang="en-US" altLang="zh-TW" dirty="0"/>
              <a:t>Plug-in-Based Rich Internet Application</a:t>
            </a:r>
            <a:r>
              <a:rPr lang="zh-TW" altLang="en-US" dirty="0"/>
              <a:t>，</a:t>
            </a:r>
            <a:r>
              <a:rPr lang="en-US" altLang="zh-TW" dirty="0"/>
              <a:t>RIA</a:t>
            </a:r>
            <a:r>
              <a:rPr lang="zh-TW" altLang="en-US" dirty="0"/>
              <a:t>），並且提供更多能有效加強網路應用的標準</a:t>
            </a:r>
            <a:r>
              <a:rPr lang="zh-TW" altLang="en-US" dirty="0" smtClean="0"/>
              <a:t>集</a:t>
            </a:r>
            <a:endParaRPr lang="en-US" altLang="zh-TW" dirty="0" smtClean="0"/>
          </a:p>
          <a:p>
            <a:r>
              <a:rPr lang="zh-TW" altLang="en-US" dirty="0" smtClean="0"/>
              <a:t>一些</a:t>
            </a:r>
            <a:r>
              <a:rPr lang="zh-TW" altLang="en-US" dirty="0"/>
              <a:t>過時的</a:t>
            </a:r>
            <a:r>
              <a:rPr lang="en-US" altLang="zh-TW" dirty="0"/>
              <a:t>HTML 4.01</a:t>
            </a:r>
            <a:r>
              <a:rPr lang="zh-TW" altLang="en-US" dirty="0"/>
              <a:t>標記將取消，其中包括純粹用作顯示效果的標記</a:t>
            </a:r>
            <a:r>
              <a:rPr lang="zh-TW" altLang="en-US" dirty="0" smtClean="0"/>
              <a:t>，</a:t>
            </a:r>
            <a:r>
              <a:rPr lang="zh-TW" altLang="en-US" dirty="0"/>
              <a:t>例</a:t>
            </a:r>
            <a:r>
              <a:rPr lang="zh-TW" altLang="en-US" dirty="0" smtClean="0"/>
              <a:t>如</a:t>
            </a:r>
            <a:r>
              <a:rPr lang="en-US" altLang="zh-TW" dirty="0"/>
              <a:t>&lt;font&gt;</a:t>
            </a:r>
            <a:r>
              <a:rPr lang="zh-TW" altLang="en-US" dirty="0"/>
              <a:t>和</a:t>
            </a:r>
            <a:r>
              <a:rPr lang="en-US" altLang="zh-TW" dirty="0"/>
              <a:t>&lt;center&gt;</a:t>
            </a:r>
            <a:r>
              <a:rPr lang="zh-TW" altLang="en-US" dirty="0"/>
              <a:t>，因為它們已經被</a:t>
            </a:r>
            <a:r>
              <a:rPr lang="en-US" altLang="zh-TW" dirty="0"/>
              <a:t>CSS</a:t>
            </a:r>
            <a:r>
              <a:rPr lang="zh-TW" altLang="en-US" dirty="0" smtClean="0"/>
              <a:t>取代</a:t>
            </a:r>
            <a:r>
              <a:rPr lang="zh-TW" altLang="en-US" dirty="0"/>
              <a:t>，</a:t>
            </a:r>
            <a:r>
              <a:rPr lang="zh-TW" altLang="en-US" dirty="0" smtClean="0"/>
              <a:t>還有</a:t>
            </a:r>
            <a:r>
              <a:rPr lang="zh-TW" altLang="en-US" dirty="0"/>
              <a:t>一些透過</a:t>
            </a:r>
            <a:r>
              <a:rPr lang="en-US" altLang="zh-TW" dirty="0"/>
              <a:t>DOM</a:t>
            </a:r>
            <a:r>
              <a:rPr lang="zh-TW" altLang="en-US" dirty="0"/>
              <a:t>的網路</a:t>
            </a:r>
            <a:r>
              <a:rPr lang="zh-TW" altLang="en-US" dirty="0" smtClean="0"/>
              <a:t>行為。</a:t>
            </a:r>
            <a:endParaRPr lang="en-US" altLang="zh-TW" dirty="0" smtClean="0"/>
          </a:p>
          <a:p>
            <a:r>
              <a:rPr lang="en-US" altLang="zh-TW" dirty="0"/>
              <a:t>HTML5</a:t>
            </a:r>
            <a:r>
              <a:rPr lang="zh-TW" altLang="en-US" dirty="0"/>
              <a:t>提供了一些新的元素和屬性，反映典型的現代用法網站。</a:t>
            </a:r>
            <a:endParaRPr lang="en-US" altLang="zh-TW" dirty="0"/>
          </a:p>
          <a:p>
            <a:pPr lvl="1"/>
            <a:endParaRPr lang="zh-TW" altLang="en-US" dirty="0"/>
          </a:p>
        </p:txBody>
      </p:sp>
    </p:spTree>
    <p:extLst>
      <p:ext uri="{BB962C8B-B14F-4D97-AF65-F5344CB8AC3E}">
        <p14:creationId xmlns:p14="http://schemas.microsoft.com/office/powerpoint/2010/main" val="342533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一個簡單</a:t>
            </a:r>
            <a:r>
              <a:rPr lang="zh-TW" altLang="en-US" dirty="0" smtClean="0"/>
              <a:t>的</a:t>
            </a:r>
            <a:r>
              <a:rPr lang="en-US" altLang="zh-TW" dirty="0" smtClean="0"/>
              <a:t>HTML</a:t>
            </a:r>
            <a:r>
              <a:rPr lang="zh-TW" altLang="en-US" dirty="0" smtClean="0"/>
              <a:t>網站範例</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903781" y="1600200"/>
            <a:ext cx="8653581" cy="4989694"/>
          </a:xfrm>
          <a:prstGeom prst="rect">
            <a:avLst/>
          </a:prstGeom>
        </p:spPr>
      </p:pic>
    </p:spTree>
    <p:extLst>
      <p:ext uri="{BB962C8B-B14F-4D97-AF65-F5344CB8AC3E}">
        <p14:creationId xmlns:p14="http://schemas.microsoft.com/office/powerpoint/2010/main" val="32173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HTML</a:t>
            </a:r>
            <a:r>
              <a:rPr lang="zh-TW" altLang="en-US" dirty="0" smtClean="0"/>
              <a:t>範例程式碼</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&lt;</a:t>
            </a:r>
            <a:r>
              <a:rPr lang="en-US" altLang="zh-TW" dirty="0"/>
              <a:t>HTML&gt;</a:t>
            </a:r>
          </a:p>
          <a:p>
            <a:pPr marL="0" indent="0">
              <a:buNone/>
            </a:pPr>
            <a:r>
              <a:rPr lang="en-US" altLang="zh-TW" dirty="0" smtClean="0"/>
              <a:t>	&lt;</a:t>
            </a:r>
            <a:r>
              <a:rPr lang="en-US" altLang="zh-TW" dirty="0"/>
              <a:t>HEAD&gt;</a:t>
            </a:r>
          </a:p>
          <a:p>
            <a:pPr marL="0" indent="0">
              <a:buNone/>
            </a:pPr>
            <a:r>
              <a:rPr lang="en-US" altLang="zh-TW" dirty="0" smtClean="0"/>
              <a:t>	&lt;</a:t>
            </a:r>
            <a:r>
              <a:rPr lang="en-US" altLang="zh-TW" dirty="0"/>
              <a:t>TITLE&gt;The title of the webpage&lt;/TITLE&gt; </a:t>
            </a:r>
            <a:r>
              <a:rPr lang="en-US" altLang="zh-TW" dirty="0" smtClean="0"/>
              <a:t>	&lt;/</a:t>
            </a:r>
            <a:r>
              <a:rPr lang="en-US" altLang="zh-TW" dirty="0"/>
              <a:t>HEAD&gt;</a:t>
            </a:r>
          </a:p>
          <a:p>
            <a:pPr marL="0" indent="0">
              <a:buNone/>
            </a:pPr>
            <a:r>
              <a:rPr lang="en-US" altLang="zh-TW" dirty="0" smtClean="0"/>
              <a:t>	&lt;</a:t>
            </a:r>
            <a:r>
              <a:rPr lang="en-US" altLang="zh-TW" dirty="0"/>
              <a:t>BODY</a:t>
            </a:r>
            <a:r>
              <a:rPr lang="en-US" altLang="zh-TW"/>
              <a:t>&gt; </a:t>
            </a:r>
            <a:r>
              <a:rPr lang="en-US" altLang="zh-TW" smtClean="0"/>
              <a:t>&lt;p&gt;Body </a:t>
            </a:r>
            <a:r>
              <a:rPr lang="en-US" altLang="zh-TW" dirty="0"/>
              <a:t>of </a:t>
            </a:r>
            <a:r>
              <a:rPr lang="en-US" altLang="zh-TW"/>
              <a:t>the </a:t>
            </a:r>
            <a:r>
              <a:rPr lang="en-US" altLang="zh-TW" smtClean="0"/>
              <a:t>webpage&lt;/p&gt;</a:t>
            </a:r>
            <a:endParaRPr lang="en-US" altLang="zh-TW" dirty="0"/>
          </a:p>
          <a:p>
            <a:pPr marL="0" indent="0">
              <a:buNone/>
            </a:pPr>
            <a:r>
              <a:rPr lang="en-US" altLang="zh-TW" dirty="0" smtClean="0"/>
              <a:t>	&lt;/</a:t>
            </a:r>
            <a:r>
              <a:rPr lang="en-US" altLang="zh-TW" dirty="0"/>
              <a:t>BODY&gt;</a:t>
            </a:r>
          </a:p>
          <a:p>
            <a:pPr marL="0" indent="0">
              <a:buNone/>
            </a:pPr>
            <a:r>
              <a:rPr lang="en-US" altLang="zh-TW" dirty="0" smtClean="0"/>
              <a:t>&lt;/</a:t>
            </a:r>
            <a:r>
              <a:rPr lang="en-US" altLang="zh-TW" dirty="0"/>
              <a:t>HTML&gt;</a:t>
            </a:r>
            <a:endParaRPr lang="zh-TW" altLang="en-US" dirty="0"/>
          </a:p>
        </p:txBody>
      </p:sp>
    </p:spTree>
    <p:extLst>
      <p:ext uri="{BB962C8B-B14F-4D97-AF65-F5344CB8AC3E}">
        <p14:creationId xmlns:p14="http://schemas.microsoft.com/office/powerpoint/2010/main" val="1033764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93852" y="131619"/>
            <a:ext cx="9785349" cy="1239837"/>
          </a:xfrm>
        </p:spPr>
        <p:txBody>
          <a:bodyPr>
            <a:normAutofit/>
          </a:bodyPr>
          <a:lstStyle/>
          <a:p>
            <a:r>
              <a:rPr lang="en-US" altLang="zh-TW" sz="4000" dirty="0" smtClean="0"/>
              <a:t>HTML</a:t>
            </a:r>
            <a:r>
              <a:rPr lang="zh-TW" altLang="en-US" sz="4000" dirty="0" smtClean="0"/>
              <a:t>基礎架構</a:t>
            </a:r>
            <a:endParaRPr lang="zh-TW" altLang="en-US" sz="4000" dirty="0"/>
          </a:p>
        </p:txBody>
      </p:sp>
      <p:sp>
        <p:nvSpPr>
          <p:cNvPr id="3" name="內容版面配置區 2"/>
          <p:cNvSpPr>
            <a:spLocks noGrp="1"/>
          </p:cNvSpPr>
          <p:nvPr>
            <p:ph idx="1"/>
          </p:nvPr>
        </p:nvSpPr>
        <p:spPr/>
        <p:txBody>
          <a:bodyPr/>
          <a:lstStyle/>
          <a:p>
            <a:r>
              <a:rPr lang="zh-TW" altLang="en-US" dirty="0" smtClean="0"/>
              <a:t>文件宣告</a:t>
            </a:r>
            <a:endParaRPr lang="en-US" altLang="zh-TW" dirty="0" smtClean="0"/>
          </a:p>
          <a:p>
            <a:r>
              <a:rPr lang="zh-TW" altLang="en-US" dirty="0" smtClean="0"/>
              <a:t>基本上 </a:t>
            </a:r>
            <a:r>
              <a:rPr lang="en-US" altLang="zh-TW" dirty="0"/>
              <a:t>&lt;head&gt; </a:t>
            </a:r>
            <a:r>
              <a:rPr lang="zh-TW" altLang="en-US" dirty="0"/>
              <a:t>裡面的內容都不是給”人”看得，而是給機器運作、</a:t>
            </a:r>
            <a:r>
              <a:rPr lang="zh-TW" altLang="en-US" dirty="0" smtClean="0"/>
              <a:t>搜尋</a:t>
            </a:r>
            <a:r>
              <a:rPr lang="zh-TW" altLang="en-US" dirty="0"/>
              <a:t>用得</a:t>
            </a:r>
            <a:r>
              <a:rPr lang="zh-TW" altLang="en-US" dirty="0" smtClean="0"/>
              <a:t>。</a:t>
            </a:r>
            <a:endParaRPr lang="en-US" altLang="zh-TW" dirty="0" smtClean="0"/>
          </a:p>
          <a:p>
            <a:r>
              <a:rPr lang="zh-TW" altLang="en-US" dirty="0"/>
              <a:t>主要</a:t>
            </a:r>
            <a:r>
              <a:rPr lang="zh-TW" altLang="en-US" dirty="0" smtClean="0"/>
              <a:t>放置用來</a:t>
            </a:r>
            <a:r>
              <a:rPr lang="zh-TW" altLang="en-US" dirty="0"/>
              <a:t>告訴</a:t>
            </a:r>
            <a:r>
              <a:rPr lang="zh-TW" altLang="en-US" dirty="0" smtClean="0"/>
              <a:t>搜尋引擎</a:t>
            </a:r>
            <a:r>
              <a:rPr lang="zh-TW" altLang="en-US" dirty="0"/>
              <a:t>，</a:t>
            </a:r>
            <a:r>
              <a:rPr lang="zh-TW" altLang="en-US" dirty="0" smtClean="0"/>
              <a:t>這個</a:t>
            </a:r>
            <a:r>
              <a:rPr lang="zh-TW" altLang="en-US" dirty="0"/>
              <a:t>網頁有什麼樣的內容、控制網頁與外部程式碼的連結、定義網頁使用的樣式</a:t>
            </a:r>
            <a:r>
              <a:rPr lang="zh-TW" altLang="en-US" dirty="0" smtClean="0"/>
              <a:t>等等</a:t>
            </a:r>
            <a:r>
              <a:rPr lang="zh-TW" altLang="en-US" dirty="0"/>
              <a:t>。</a:t>
            </a:r>
            <a:endParaRPr lang="en-US" altLang="zh-TW" dirty="0"/>
          </a:p>
          <a:p>
            <a:r>
              <a:rPr lang="en-US" altLang="zh-TW" dirty="0" smtClean="0"/>
              <a:t>HTML5</a:t>
            </a:r>
            <a:r>
              <a:rPr lang="zh-TW" altLang="en-US" dirty="0" smtClean="0"/>
              <a:t>常用</a:t>
            </a:r>
            <a:r>
              <a:rPr lang="zh-TW" altLang="en-US" dirty="0"/>
              <a:t>的標籤有 </a:t>
            </a:r>
            <a:r>
              <a:rPr lang="en-US" altLang="zh-TW" dirty="0"/>
              <a:t>&lt;title&gt;</a:t>
            </a:r>
            <a:r>
              <a:rPr lang="zh-TW" altLang="en-US" dirty="0"/>
              <a:t>、</a:t>
            </a:r>
            <a:r>
              <a:rPr lang="en-US" altLang="zh-TW" dirty="0"/>
              <a:t>&lt;meta&gt;</a:t>
            </a:r>
            <a:r>
              <a:rPr lang="zh-TW" altLang="en-US" dirty="0"/>
              <a:t>、</a:t>
            </a:r>
            <a:r>
              <a:rPr lang="en-US" altLang="zh-TW" dirty="0"/>
              <a:t>&lt;link&gt;</a:t>
            </a:r>
            <a:r>
              <a:rPr lang="zh-TW" altLang="en-US" dirty="0"/>
              <a:t>、</a:t>
            </a:r>
            <a:r>
              <a:rPr lang="en-US" altLang="zh-TW" dirty="0"/>
              <a:t>&lt;script&gt;</a:t>
            </a:r>
            <a:r>
              <a:rPr lang="zh-TW" altLang="en-US" dirty="0"/>
              <a:t>、</a:t>
            </a:r>
            <a:r>
              <a:rPr lang="en-US" altLang="zh-TW" dirty="0"/>
              <a:t>&lt;style&gt;</a:t>
            </a:r>
            <a:r>
              <a:rPr lang="zh-TW" altLang="en-US" dirty="0"/>
              <a:t>、</a:t>
            </a:r>
            <a:r>
              <a:rPr lang="en-US" altLang="zh-TW" dirty="0"/>
              <a:t>&lt;base&gt; </a:t>
            </a:r>
            <a:r>
              <a:rPr lang="zh-TW" altLang="en-US" dirty="0" smtClean="0"/>
              <a:t>等等</a:t>
            </a:r>
            <a:endParaRPr lang="en-US" altLang="zh-TW" dirty="0" smtClean="0"/>
          </a:p>
          <a:p>
            <a:r>
              <a:rPr lang="zh-TW" altLang="en-US" dirty="0"/>
              <a:t>網頁真正會跑給使用者看的東西全部都在 </a:t>
            </a:r>
            <a:r>
              <a:rPr lang="en-US" altLang="zh-TW" dirty="0"/>
              <a:t>&lt;body</a:t>
            </a:r>
            <a:r>
              <a:rPr lang="en-US" altLang="zh-TW" dirty="0" smtClean="0"/>
              <a:t>&gt;</a:t>
            </a:r>
          </a:p>
          <a:p>
            <a:endParaRPr lang="zh-TW" altLang="en-US" dirty="0"/>
          </a:p>
        </p:txBody>
      </p:sp>
    </p:spTree>
    <p:extLst>
      <p:ext uri="{BB962C8B-B14F-4D97-AF65-F5344CB8AC3E}">
        <p14:creationId xmlns:p14="http://schemas.microsoft.com/office/powerpoint/2010/main" val="548216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sz="4400" dirty="0"/>
              <a:t>階層式樣式</a:t>
            </a:r>
            <a:r>
              <a:rPr lang="zh-TW" altLang="en-US" sz="4400" dirty="0" smtClean="0"/>
              <a:t>表</a:t>
            </a:r>
            <a:r>
              <a:rPr lang="en-US" altLang="zh-TW" sz="4400" dirty="0"/>
              <a:t/>
            </a:r>
            <a:br>
              <a:rPr lang="en-US" altLang="zh-TW" sz="4400" dirty="0"/>
            </a:br>
            <a:r>
              <a:rPr lang="en-US" altLang="zh-TW" sz="4400" dirty="0"/>
              <a:t>Cascading Style </a:t>
            </a:r>
            <a:r>
              <a:rPr lang="en-US" altLang="zh-TW" sz="4400" dirty="0" smtClean="0"/>
              <a:t>Sheets, CSS</a:t>
            </a:r>
            <a:endParaRPr lang="zh-TW" altLang="en-US" sz="4400" dirty="0"/>
          </a:p>
        </p:txBody>
      </p:sp>
      <p:sp>
        <p:nvSpPr>
          <p:cNvPr id="3" name="內容版面配置區 2"/>
          <p:cNvSpPr>
            <a:spLocks noGrp="1"/>
          </p:cNvSpPr>
          <p:nvPr>
            <p:ph idx="1"/>
          </p:nvPr>
        </p:nvSpPr>
        <p:spPr/>
        <p:txBody>
          <a:bodyPr>
            <a:normAutofit/>
          </a:bodyPr>
          <a:lstStyle/>
          <a:p>
            <a:r>
              <a:rPr lang="en-US" altLang="zh-TW" dirty="0" smtClean="0"/>
              <a:t>CSS</a:t>
            </a:r>
            <a:r>
              <a:rPr lang="zh-TW" altLang="en-US" dirty="0" smtClean="0"/>
              <a:t>是</a:t>
            </a:r>
            <a:r>
              <a:rPr lang="zh-TW" altLang="en-US" dirty="0"/>
              <a:t>一種用來為結構化</a:t>
            </a:r>
            <a:r>
              <a:rPr lang="zh-TW" altLang="en-US" dirty="0" smtClean="0"/>
              <a:t>文件，添加樣式</a:t>
            </a:r>
            <a:r>
              <a:rPr lang="zh-TW" altLang="en-US" dirty="0"/>
              <a:t>（字型、間距和顏色等）的電腦</a:t>
            </a:r>
            <a:r>
              <a:rPr lang="zh-TW" altLang="en-US" dirty="0" smtClean="0"/>
              <a:t>語言，其不能</a:t>
            </a:r>
            <a:r>
              <a:rPr lang="zh-TW" altLang="en-US" dirty="0"/>
              <a:t>單獨使用，必須與</a:t>
            </a:r>
            <a:r>
              <a:rPr lang="en-US" altLang="zh-TW" dirty="0"/>
              <a:t>HTML</a:t>
            </a:r>
            <a:r>
              <a:rPr lang="zh-TW" altLang="en-US" dirty="0"/>
              <a:t>文件或</a:t>
            </a:r>
            <a:r>
              <a:rPr lang="en-US" altLang="zh-TW" dirty="0"/>
              <a:t>XML</a:t>
            </a:r>
            <a:r>
              <a:rPr lang="zh-TW" altLang="en-US" dirty="0"/>
              <a:t>一同</a:t>
            </a:r>
            <a:r>
              <a:rPr lang="zh-TW" altLang="en-US" dirty="0" smtClean="0"/>
              <a:t>應用</a:t>
            </a:r>
            <a:r>
              <a:rPr lang="zh-TW" altLang="en-US" dirty="0"/>
              <a:t>。</a:t>
            </a:r>
            <a:endParaRPr lang="en-US" altLang="zh-TW" dirty="0"/>
          </a:p>
          <a:p>
            <a:r>
              <a:rPr lang="en-US" altLang="zh-TW" dirty="0" smtClean="0"/>
              <a:t>CSS</a:t>
            </a:r>
            <a:r>
              <a:rPr lang="zh-TW" altLang="en-US" dirty="0"/>
              <a:t>不僅可以靜態地修飾網頁，還可以配合各種手稿語言動態地對網頁各元素進行格式化</a:t>
            </a:r>
            <a:r>
              <a:rPr lang="zh-TW" altLang="en-US" dirty="0" smtClean="0"/>
              <a:t>。</a:t>
            </a:r>
            <a:endParaRPr lang="en-US" altLang="zh-TW" dirty="0" smtClean="0"/>
          </a:p>
          <a:p>
            <a:r>
              <a:rPr lang="en-US" altLang="zh-TW" dirty="0" smtClean="0"/>
              <a:t>CSS </a:t>
            </a:r>
            <a:r>
              <a:rPr lang="zh-TW" altLang="en-US" dirty="0"/>
              <a:t>能夠對網頁中元素位置的排版進行像素級精確控制，支援幾乎所有的字型字號樣式，擁有對網頁物件和模型樣式編輯的能力。</a:t>
            </a:r>
          </a:p>
        </p:txBody>
      </p:sp>
    </p:spTree>
    <p:extLst>
      <p:ext uri="{BB962C8B-B14F-4D97-AF65-F5344CB8AC3E}">
        <p14:creationId xmlns:p14="http://schemas.microsoft.com/office/powerpoint/2010/main" val="1805911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CSS</a:t>
            </a:r>
            <a:endParaRPr lang="zh-TW" altLang="en-US" sz="4400" dirty="0"/>
          </a:p>
        </p:txBody>
      </p:sp>
      <p:sp>
        <p:nvSpPr>
          <p:cNvPr id="3" name="內容版面配置區 2"/>
          <p:cNvSpPr>
            <a:spLocks noGrp="1"/>
          </p:cNvSpPr>
          <p:nvPr>
            <p:ph idx="1"/>
          </p:nvPr>
        </p:nvSpPr>
        <p:spPr/>
        <p:txBody>
          <a:bodyPr/>
          <a:lstStyle/>
          <a:p>
            <a:r>
              <a:rPr lang="en-US" altLang="zh-TW" dirty="0" smtClean="0"/>
              <a:t>CSS</a:t>
            </a:r>
            <a:r>
              <a:rPr lang="zh-TW" altLang="en-US" dirty="0"/>
              <a:t>最重要的功能</a:t>
            </a:r>
            <a:r>
              <a:rPr lang="zh-TW" altLang="en-US" dirty="0" smtClean="0"/>
              <a:t>為是讓網頁開發者能將</a:t>
            </a:r>
            <a:r>
              <a:rPr lang="zh-TW" altLang="en-US" dirty="0"/>
              <a:t>檔案的內容與它的顯示分隔開</a:t>
            </a:r>
            <a:r>
              <a:rPr lang="zh-TW" altLang="en-US" dirty="0" smtClean="0"/>
              <a:t>來，以此簡化</a:t>
            </a:r>
            <a:r>
              <a:rPr lang="en-US" altLang="zh-TW" dirty="0"/>
              <a:t>HTML</a:t>
            </a:r>
            <a:r>
              <a:rPr lang="zh-TW" altLang="en-US" dirty="0" smtClean="0"/>
              <a:t>檔案，使得更容易維護</a:t>
            </a:r>
            <a:endParaRPr lang="en-US" altLang="zh-TW" dirty="0" smtClean="0"/>
          </a:p>
          <a:p>
            <a:pPr marL="0" indent="0">
              <a:buNone/>
            </a:pPr>
            <a:r>
              <a:rPr lang="zh-TW" altLang="en-US" dirty="0" smtClean="0"/>
              <a:t>傳統的</a:t>
            </a:r>
            <a:r>
              <a:rPr lang="en-US" altLang="zh-TW" dirty="0" smtClean="0"/>
              <a:t>HTML</a:t>
            </a:r>
          </a:p>
          <a:p>
            <a:pPr marL="0" indent="0">
              <a:buNone/>
            </a:pPr>
            <a:r>
              <a:rPr lang="en-US" altLang="zh-TW" dirty="0" smtClean="0"/>
              <a:t>&lt;</a:t>
            </a:r>
            <a:r>
              <a:rPr lang="en-US" altLang="zh-TW" dirty="0"/>
              <a:t>H2&gt;&lt;font color="red" </a:t>
            </a:r>
            <a:r>
              <a:rPr lang="en-US" altLang="zh-TW" dirty="0" err="1"/>
              <a:t>bgcolor</a:t>
            </a:r>
            <a:r>
              <a:rPr lang="en-US" altLang="zh-TW" dirty="0"/>
              <a:t>="white"&gt;&lt;</a:t>
            </a:r>
            <a:r>
              <a:rPr lang="en-US" altLang="zh-TW" dirty="0" err="1"/>
              <a:t>i</a:t>
            </a:r>
            <a:r>
              <a:rPr lang="en-US" altLang="zh-TW" dirty="0"/>
              <a:t>&gt;</a:t>
            </a:r>
            <a:r>
              <a:rPr lang="zh-TW" altLang="en-US" dirty="0"/>
              <a:t>使用</a:t>
            </a:r>
            <a:r>
              <a:rPr lang="en-US" altLang="zh-TW" dirty="0"/>
              <a:t>CSS&lt;/</a:t>
            </a:r>
            <a:r>
              <a:rPr lang="en-US" altLang="zh-TW" dirty="0" err="1"/>
              <a:t>i</a:t>
            </a:r>
            <a:r>
              <a:rPr lang="en-US" altLang="zh-TW" dirty="0"/>
              <a:t>&gt;&lt;/font&gt;&lt;/H2</a:t>
            </a:r>
            <a:r>
              <a:rPr lang="en-US" altLang="zh-TW" dirty="0" smtClean="0"/>
              <a:t>&gt;</a:t>
            </a:r>
          </a:p>
          <a:p>
            <a:pPr marL="0" indent="0">
              <a:buNone/>
            </a:pPr>
            <a:r>
              <a:rPr lang="zh-TW" altLang="en-US" dirty="0" smtClean="0"/>
              <a:t>使用</a:t>
            </a:r>
            <a:r>
              <a:rPr lang="en-US" altLang="zh-TW" dirty="0" smtClean="0"/>
              <a:t>CSS</a:t>
            </a:r>
            <a:r>
              <a:rPr lang="zh-TW" altLang="en-US" dirty="0" smtClean="0"/>
              <a:t>的</a:t>
            </a:r>
            <a:r>
              <a:rPr lang="en-US" altLang="zh-TW" dirty="0" smtClean="0"/>
              <a:t>HTML</a:t>
            </a:r>
          </a:p>
          <a:p>
            <a:pPr marL="0" indent="0">
              <a:buNone/>
            </a:pPr>
            <a:r>
              <a:rPr lang="en-US" altLang="zh-TW" dirty="0"/>
              <a:t>&lt;H2&gt;</a:t>
            </a:r>
            <a:r>
              <a:rPr lang="zh-TW" altLang="en-US" dirty="0"/>
              <a:t>使用</a:t>
            </a:r>
            <a:r>
              <a:rPr lang="en-US" altLang="zh-TW" dirty="0"/>
              <a:t>CSS&lt;/H2</a:t>
            </a:r>
            <a:r>
              <a:rPr lang="en-US" altLang="zh-TW" dirty="0" smtClean="0"/>
              <a:t>&gt;</a:t>
            </a:r>
          </a:p>
          <a:p>
            <a:pPr marL="0" indent="0">
              <a:buNone/>
            </a:pPr>
            <a:r>
              <a:rPr lang="en-US" altLang="zh-TW" dirty="0"/>
              <a:t>H2 { </a:t>
            </a:r>
            <a:r>
              <a:rPr lang="en-US" altLang="zh-TW" dirty="0">
                <a:solidFill>
                  <a:srgbClr val="C00000"/>
                </a:solidFill>
              </a:rPr>
              <a:t>color: red</a:t>
            </a:r>
            <a:r>
              <a:rPr lang="en-US" altLang="zh-TW" dirty="0"/>
              <a:t>; </a:t>
            </a:r>
            <a:r>
              <a:rPr lang="en-US" altLang="zh-TW" dirty="0">
                <a:solidFill>
                  <a:schemeClr val="accent4">
                    <a:lumMod val="75000"/>
                  </a:schemeClr>
                </a:solidFill>
              </a:rPr>
              <a:t>background: white</a:t>
            </a:r>
            <a:r>
              <a:rPr lang="en-US" altLang="zh-TW" dirty="0"/>
              <a:t>; </a:t>
            </a:r>
            <a:r>
              <a:rPr lang="en-US" altLang="zh-TW" dirty="0">
                <a:solidFill>
                  <a:srgbClr val="0070C0"/>
                </a:solidFill>
              </a:rPr>
              <a:t>font-style: italic</a:t>
            </a:r>
            <a:r>
              <a:rPr lang="en-US" altLang="zh-TW" dirty="0"/>
              <a:t>; }</a:t>
            </a:r>
            <a:endParaRPr lang="zh-TW" altLang="en-US" dirty="0"/>
          </a:p>
        </p:txBody>
      </p:sp>
    </p:spTree>
    <p:extLst>
      <p:ext uri="{BB962C8B-B14F-4D97-AF65-F5344CB8AC3E}">
        <p14:creationId xmlns:p14="http://schemas.microsoft.com/office/powerpoint/2010/main" val="1212638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JavaScript</a:t>
            </a:r>
            <a:endParaRPr lang="zh-TW" altLang="en-US" sz="4400" dirty="0"/>
          </a:p>
        </p:txBody>
      </p:sp>
      <p:sp>
        <p:nvSpPr>
          <p:cNvPr id="3" name="內容版面配置區 2"/>
          <p:cNvSpPr>
            <a:spLocks noGrp="1"/>
          </p:cNvSpPr>
          <p:nvPr>
            <p:ph idx="1"/>
          </p:nvPr>
        </p:nvSpPr>
        <p:spPr/>
        <p:txBody>
          <a:bodyPr/>
          <a:lstStyle/>
          <a:p>
            <a:r>
              <a:rPr lang="en-US" altLang="zh-TW" dirty="0"/>
              <a:t>JavaScript </a:t>
            </a:r>
            <a:r>
              <a:rPr lang="zh-TW" altLang="en-US" dirty="0"/>
              <a:t>是一種腳本，也能稱它為程式語言，可以讓你在網頁中實現出複雜的功能</a:t>
            </a:r>
            <a:r>
              <a:rPr lang="zh-TW" altLang="en-US" dirty="0" smtClean="0"/>
              <a:t>。</a:t>
            </a:r>
            <a:endParaRPr lang="en-US" altLang="zh-TW" dirty="0" smtClean="0"/>
          </a:p>
          <a:p>
            <a:r>
              <a:rPr lang="en-US" altLang="zh-TW" dirty="0"/>
              <a:t>JavaScript</a:t>
            </a:r>
            <a:r>
              <a:rPr lang="zh-TW" altLang="en-US" dirty="0"/>
              <a:t>的基本特點</a:t>
            </a:r>
            <a:endParaRPr lang="en-US" altLang="zh-TW" dirty="0" smtClean="0"/>
          </a:p>
          <a:p>
            <a:pPr lvl="1"/>
            <a:r>
              <a:rPr lang="zh-TW" altLang="en-US" dirty="0" smtClean="0"/>
              <a:t>是</a:t>
            </a:r>
            <a:r>
              <a:rPr lang="zh-TW" altLang="en-US" dirty="0"/>
              <a:t>一種解釋性程式語言（代碼不進行預編譯</a:t>
            </a:r>
            <a:r>
              <a:rPr lang="zh-TW" altLang="en-US" dirty="0" smtClean="0"/>
              <a:t>）。</a:t>
            </a:r>
            <a:endParaRPr lang="zh-TW" altLang="en-US" dirty="0"/>
          </a:p>
          <a:p>
            <a:pPr lvl="1"/>
            <a:r>
              <a:rPr lang="zh-TW" altLang="en-US" dirty="0"/>
              <a:t>主要用來向</a:t>
            </a:r>
            <a:r>
              <a:rPr lang="en-US" altLang="zh-TW" dirty="0"/>
              <a:t>HTML</a:t>
            </a:r>
            <a:r>
              <a:rPr lang="zh-TW" altLang="en-US" dirty="0"/>
              <a:t>頁面添加互動</a:t>
            </a:r>
            <a:r>
              <a:rPr lang="zh-TW" altLang="en-US" dirty="0" smtClean="0"/>
              <a:t>行為。</a:t>
            </a:r>
            <a:endParaRPr lang="zh-TW" altLang="en-US" dirty="0"/>
          </a:p>
          <a:p>
            <a:pPr lvl="1"/>
            <a:r>
              <a:rPr lang="zh-TW" altLang="en-US" dirty="0"/>
              <a:t>可以直接嵌入</a:t>
            </a:r>
            <a:r>
              <a:rPr lang="en-US" altLang="zh-TW" dirty="0"/>
              <a:t>HTML</a:t>
            </a:r>
            <a:r>
              <a:rPr lang="zh-TW" altLang="en-US" dirty="0"/>
              <a:t>頁面，但寫成單獨的</a:t>
            </a:r>
            <a:r>
              <a:rPr lang="en-US" altLang="zh-TW" dirty="0" err="1"/>
              <a:t>js</a:t>
            </a:r>
            <a:r>
              <a:rPr lang="zh-TW" altLang="en-US" dirty="0"/>
              <a:t>檔案有利於結構和行為的分離。</a:t>
            </a:r>
          </a:p>
        </p:txBody>
      </p:sp>
    </p:spTree>
    <p:extLst>
      <p:ext uri="{BB962C8B-B14F-4D97-AF65-F5344CB8AC3E}">
        <p14:creationId xmlns:p14="http://schemas.microsoft.com/office/powerpoint/2010/main" val="235326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JavaScript</a:t>
            </a:r>
            <a:endParaRPr lang="zh-TW" altLang="en-US" sz="4400" dirty="0"/>
          </a:p>
        </p:txBody>
      </p:sp>
      <p:sp>
        <p:nvSpPr>
          <p:cNvPr id="3" name="內容版面配置區 2"/>
          <p:cNvSpPr>
            <a:spLocks noGrp="1"/>
          </p:cNvSpPr>
          <p:nvPr>
            <p:ph idx="1"/>
          </p:nvPr>
        </p:nvSpPr>
        <p:spPr/>
        <p:txBody>
          <a:bodyPr/>
          <a:lstStyle/>
          <a:p>
            <a:r>
              <a:rPr lang="en-US" altLang="zh-TW" dirty="0"/>
              <a:t>JavaScript</a:t>
            </a:r>
            <a:r>
              <a:rPr lang="zh-TW" altLang="en-US" dirty="0"/>
              <a:t>常用來完成以下</a:t>
            </a:r>
            <a:r>
              <a:rPr lang="zh-TW" altLang="en-US" dirty="0" smtClean="0"/>
              <a:t>任務</a:t>
            </a:r>
            <a:endParaRPr lang="en-US" altLang="zh-TW" dirty="0" smtClean="0"/>
          </a:p>
          <a:p>
            <a:pPr lvl="1"/>
            <a:r>
              <a:rPr lang="zh-TW" altLang="en-US" dirty="0"/>
              <a:t>嵌入動態文字於</a:t>
            </a:r>
            <a:r>
              <a:rPr lang="en-US" altLang="zh-TW" dirty="0"/>
              <a:t>HTML</a:t>
            </a:r>
            <a:r>
              <a:rPr lang="zh-TW" altLang="en-US" dirty="0"/>
              <a:t>頁</a:t>
            </a:r>
            <a:r>
              <a:rPr lang="zh-TW" altLang="en-US" dirty="0" smtClean="0"/>
              <a:t>面</a:t>
            </a:r>
            <a:endParaRPr lang="zh-TW" altLang="en-US" dirty="0"/>
          </a:p>
          <a:p>
            <a:pPr lvl="1"/>
            <a:r>
              <a:rPr lang="zh-TW" altLang="en-US" dirty="0"/>
              <a:t>對瀏覽器事件作出</a:t>
            </a:r>
            <a:r>
              <a:rPr lang="zh-TW" altLang="en-US" dirty="0" smtClean="0"/>
              <a:t>回應</a:t>
            </a:r>
            <a:endParaRPr lang="zh-TW" altLang="en-US" dirty="0"/>
          </a:p>
          <a:p>
            <a:pPr lvl="1"/>
            <a:r>
              <a:rPr lang="zh-TW" altLang="en-US" dirty="0"/>
              <a:t>讀寫</a:t>
            </a:r>
            <a:r>
              <a:rPr lang="en-US" altLang="zh-TW" dirty="0"/>
              <a:t>HTML</a:t>
            </a:r>
            <a:r>
              <a:rPr lang="zh-TW" altLang="en-US" dirty="0" smtClean="0"/>
              <a:t>元素</a:t>
            </a:r>
            <a:endParaRPr lang="zh-TW" altLang="en-US" dirty="0"/>
          </a:p>
          <a:p>
            <a:pPr lvl="1"/>
            <a:r>
              <a:rPr lang="zh-TW" altLang="en-US" dirty="0"/>
              <a:t>在資料被提交到伺服器之前驗證</a:t>
            </a:r>
            <a:r>
              <a:rPr lang="zh-TW" altLang="en-US" dirty="0" smtClean="0"/>
              <a:t>資料</a:t>
            </a:r>
            <a:endParaRPr lang="zh-TW" altLang="en-US" dirty="0"/>
          </a:p>
          <a:p>
            <a:pPr lvl="1"/>
            <a:r>
              <a:rPr lang="zh-TW" altLang="en-US" dirty="0"/>
              <a:t>檢測訪客的瀏覽器</a:t>
            </a:r>
            <a:r>
              <a:rPr lang="zh-TW" altLang="en-US" dirty="0" smtClean="0"/>
              <a:t>資訊</a:t>
            </a:r>
            <a:endParaRPr lang="zh-TW" altLang="en-US" dirty="0"/>
          </a:p>
          <a:p>
            <a:pPr lvl="1"/>
            <a:r>
              <a:rPr lang="zh-TW" altLang="en-US" dirty="0"/>
              <a:t>控制</a:t>
            </a:r>
            <a:r>
              <a:rPr lang="en-US" altLang="zh-TW" dirty="0"/>
              <a:t>Cookie</a:t>
            </a:r>
            <a:r>
              <a:rPr lang="zh-TW" altLang="en-US" dirty="0"/>
              <a:t>，包括建立和修改</a:t>
            </a:r>
            <a:r>
              <a:rPr lang="zh-TW" altLang="en-US" dirty="0" smtClean="0"/>
              <a:t>等</a:t>
            </a:r>
            <a:endParaRPr lang="zh-TW" altLang="en-US" dirty="0"/>
          </a:p>
        </p:txBody>
      </p:sp>
    </p:spTree>
    <p:extLst>
      <p:ext uri="{BB962C8B-B14F-4D97-AF65-F5344CB8AC3E}">
        <p14:creationId xmlns:p14="http://schemas.microsoft.com/office/powerpoint/2010/main" val="4140527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PHP</a:t>
            </a:r>
            <a:endParaRPr lang="zh-TW" altLang="en-US" dirty="0"/>
          </a:p>
        </p:txBody>
      </p:sp>
      <p:sp>
        <p:nvSpPr>
          <p:cNvPr id="3" name="內容版面配置區 2"/>
          <p:cNvSpPr>
            <a:spLocks noGrp="1"/>
          </p:cNvSpPr>
          <p:nvPr>
            <p:ph idx="1"/>
          </p:nvPr>
        </p:nvSpPr>
        <p:spPr/>
        <p:txBody>
          <a:bodyPr/>
          <a:lstStyle/>
          <a:p>
            <a:r>
              <a:rPr lang="en-US" altLang="zh-TW" dirty="0" smtClean="0"/>
              <a:t>PHP</a:t>
            </a:r>
            <a:r>
              <a:rPr lang="zh-TW" altLang="en-US" dirty="0" smtClean="0"/>
              <a:t>是</a:t>
            </a:r>
            <a:r>
              <a:rPr lang="zh-TW" altLang="en-US" dirty="0"/>
              <a:t>一種開源的通用</a:t>
            </a:r>
            <a:r>
              <a:rPr lang="zh-TW" altLang="en-US" dirty="0" smtClean="0"/>
              <a:t>電腦</a:t>
            </a:r>
            <a:r>
              <a:rPr lang="zh-TW" altLang="en-US" dirty="0"/>
              <a:t>程式</a:t>
            </a:r>
            <a:r>
              <a:rPr lang="zh-TW" altLang="en-US" dirty="0" smtClean="0"/>
              <a:t>語言</a:t>
            </a:r>
            <a:r>
              <a:rPr lang="zh-TW" altLang="en-US" dirty="0"/>
              <a:t>，尤其適用於網路開發並可嵌入</a:t>
            </a:r>
            <a:r>
              <a:rPr lang="en-US" altLang="zh-TW" dirty="0"/>
              <a:t>HTML</a:t>
            </a:r>
            <a:r>
              <a:rPr lang="zh-TW" altLang="en-US" dirty="0"/>
              <a:t>中使用</a:t>
            </a:r>
            <a:r>
              <a:rPr lang="zh-TW" altLang="en-US" dirty="0" smtClean="0"/>
              <a:t>。</a:t>
            </a:r>
            <a:endParaRPr lang="en-US" altLang="zh-TW" dirty="0" smtClean="0"/>
          </a:p>
          <a:p>
            <a:r>
              <a:rPr lang="en-US" altLang="zh-TW" dirty="0" smtClean="0"/>
              <a:t>PHP</a:t>
            </a:r>
            <a:r>
              <a:rPr lang="zh-TW" altLang="en-US" dirty="0"/>
              <a:t>大多執行在網頁伺服器上，通過執行</a:t>
            </a:r>
            <a:r>
              <a:rPr lang="en-US" altLang="zh-TW" dirty="0"/>
              <a:t>PHP</a:t>
            </a:r>
            <a:r>
              <a:rPr lang="zh-TW" altLang="en-US" dirty="0"/>
              <a:t>程式碼來產生使用者瀏覽的網頁，也可以用來開發命令列指令碼程式和使用者端的</a:t>
            </a:r>
            <a:r>
              <a:rPr lang="en-US" altLang="zh-TW" dirty="0"/>
              <a:t>GUI</a:t>
            </a:r>
            <a:r>
              <a:rPr lang="zh-TW" altLang="en-US" dirty="0" smtClean="0"/>
              <a:t>應用程式。</a:t>
            </a:r>
            <a:endParaRPr lang="en-US" altLang="zh-TW" dirty="0" smtClean="0"/>
          </a:p>
          <a:p>
            <a:r>
              <a:rPr lang="en-US" altLang="zh-TW" dirty="0" smtClean="0"/>
              <a:t>PHP</a:t>
            </a:r>
            <a:r>
              <a:rPr lang="zh-TW" altLang="en-US" dirty="0" smtClean="0"/>
              <a:t>可以在許多的不同種的伺服器、作業系統、平台上執行，也可以和許多資料庫系統結合</a:t>
            </a:r>
            <a:r>
              <a:rPr lang="zh-TW" altLang="en-US" dirty="0"/>
              <a:t>。</a:t>
            </a:r>
            <a:endParaRPr lang="en-US" altLang="zh-TW" dirty="0"/>
          </a:p>
          <a:p>
            <a:endParaRPr lang="en-US" altLang="zh-TW" dirty="0" smtClean="0"/>
          </a:p>
          <a:p>
            <a:endParaRPr lang="en-US" altLang="zh-TW" dirty="0" smtClean="0"/>
          </a:p>
          <a:p>
            <a:endParaRPr lang="zh-TW" altLang="en-US" dirty="0"/>
          </a:p>
        </p:txBody>
      </p:sp>
    </p:spTree>
    <p:extLst>
      <p:ext uri="{BB962C8B-B14F-4D97-AF65-F5344CB8AC3E}">
        <p14:creationId xmlns:p14="http://schemas.microsoft.com/office/powerpoint/2010/main" val="126553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什麼是網際網路</a:t>
            </a:r>
            <a:r>
              <a:rPr lang="en-US" altLang="zh-TW" sz="4400" dirty="0" smtClean="0"/>
              <a:t>(Internet) ?</a:t>
            </a:r>
            <a:endParaRPr lang="zh-TW" altLang="en-US" sz="4400" dirty="0"/>
          </a:p>
        </p:txBody>
      </p:sp>
      <p:sp>
        <p:nvSpPr>
          <p:cNvPr id="3" name="內容版面配置區 2"/>
          <p:cNvSpPr>
            <a:spLocks noGrp="1"/>
          </p:cNvSpPr>
          <p:nvPr>
            <p:ph idx="1"/>
          </p:nvPr>
        </p:nvSpPr>
        <p:spPr/>
        <p:txBody>
          <a:bodyPr>
            <a:normAutofit/>
          </a:bodyPr>
          <a:lstStyle/>
          <a:p>
            <a:r>
              <a:rPr lang="zh-TW" altLang="en-US" dirty="0" smtClean="0"/>
              <a:t>網際網路實際上</a:t>
            </a:r>
            <a:r>
              <a:rPr lang="zh-TW" altLang="en-US" dirty="0"/>
              <a:t>並不是真正的網路</a:t>
            </a:r>
            <a:r>
              <a:rPr lang="zh-TW" altLang="en-US" dirty="0" smtClean="0"/>
              <a:t>，它是一個虛擬的概念</a:t>
            </a:r>
            <a:r>
              <a:rPr lang="zh-TW" altLang="en-US" dirty="0"/>
              <a:t>，</a:t>
            </a:r>
            <a:r>
              <a:rPr lang="zh-TW" altLang="en-US" dirty="0" smtClean="0"/>
              <a:t>是</a:t>
            </a:r>
            <a:r>
              <a:rPr lang="zh-TW" altLang="en-US" dirty="0"/>
              <a:t>由各種</a:t>
            </a:r>
            <a:r>
              <a:rPr lang="zh-TW" altLang="en-US" dirty="0" smtClean="0"/>
              <a:t>不同網路</a:t>
            </a:r>
            <a:r>
              <a:rPr lang="zh-TW" altLang="en-US" dirty="0"/>
              <a:t>之間所串而連成的</a:t>
            </a:r>
            <a:r>
              <a:rPr lang="zh-TW" altLang="en-US" dirty="0" smtClean="0"/>
              <a:t>一個單一</a:t>
            </a:r>
            <a:r>
              <a:rPr lang="zh-TW" altLang="en-US" dirty="0"/>
              <a:t>巨大國際</a:t>
            </a:r>
            <a:r>
              <a:rPr lang="zh-TW" altLang="en-US" dirty="0" smtClean="0"/>
              <a:t>網路，並在其上面提供</a:t>
            </a:r>
            <a:r>
              <a:rPr lang="zh-TW" altLang="en-US" dirty="0"/>
              <a:t>網路</a:t>
            </a:r>
            <a:r>
              <a:rPr lang="zh-TW" altLang="en-US" dirty="0" smtClean="0"/>
              <a:t>服務。</a:t>
            </a:r>
            <a:endParaRPr lang="en-US" altLang="zh-TW" dirty="0" smtClean="0"/>
          </a:p>
          <a:p>
            <a:r>
              <a:rPr lang="zh-TW" altLang="en-US" dirty="0"/>
              <a:t>為了能夠將各種不同網路連接</a:t>
            </a:r>
            <a:r>
              <a:rPr lang="zh-TW" altLang="en-US" dirty="0" smtClean="0"/>
              <a:t>起來，這些網路就必須以</a:t>
            </a:r>
            <a:r>
              <a:rPr lang="zh-TW" altLang="en-US" dirty="0"/>
              <a:t>一組</a:t>
            </a:r>
            <a:r>
              <a:rPr lang="zh-TW" altLang="en-US" dirty="0">
                <a:solidFill>
                  <a:srgbClr val="C00000"/>
                </a:solidFill>
              </a:rPr>
              <a:t>通用的協定</a:t>
            </a:r>
            <a:r>
              <a:rPr lang="zh-TW" altLang="en-US" dirty="0"/>
              <a:t>相連</a:t>
            </a:r>
            <a:r>
              <a:rPr lang="zh-TW" altLang="en-US" dirty="0" smtClean="0"/>
              <a:t>。</a:t>
            </a:r>
            <a:endParaRPr lang="en-US" altLang="zh-TW" dirty="0" smtClean="0"/>
          </a:p>
          <a:p>
            <a:endParaRPr lang="zh-TW" altLang="en-US" dirty="0" smtClean="0"/>
          </a:p>
        </p:txBody>
      </p:sp>
    </p:spTree>
    <p:extLst>
      <p:ext uri="{BB962C8B-B14F-4D97-AF65-F5344CB8AC3E}">
        <p14:creationId xmlns:p14="http://schemas.microsoft.com/office/powerpoint/2010/main" val="3536052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TCP/IP</a:t>
            </a:r>
            <a:r>
              <a:rPr lang="zh-TW" altLang="en-US" sz="4400" dirty="0" smtClean="0"/>
              <a:t> 四層模型架構</a:t>
            </a:r>
            <a:endParaRPr lang="zh-TW" altLang="en-US" sz="4400" dirty="0"/>
          </a:p>
        </p:txBody>
      </p:sp>
      <p:sp>
        <p:nvSpPr>
          <p:cNvPr id="3" name="內容版面配置區 2"/>
          <p:cNvSpPr>
            <a:spLocks noGrp="1"/>
          </p:cNvSpPr>
          <p:nvPr>
            <p:ph idx="1"/>
          </p:nvPr>
        </p:nvSpPr>
        <p:spPr/>
        <p:txBody>
          <a:bodyPr/>
          <a:lstStyle/>
          <a:p>
            <a:r>
              <a:rPr lang="zh-TW" altLang="en-US" dirty="0"/>
              <a:t>現</a:t>
            </a:r>
            <a:r>
              <a:rPr lang="zh-TW" altLang="en-US" dirty="0" smtClean="0"/>
              <a:t>如今， 網際網路泛指</a:t>
            </a:r>
            <a:r>
              <a:rPr lang="zh-TW" altLang="en-US" dirty="0"/>
              <a:t>以</a:t>
            </a:r>
            <a:r>
              <a:rPr lang="en-US" altLang="zh-TW" dirty="0"/>
              <a:t>TCP/IP</a:t>
            </a:r>
            <a:r>
              <a:rPr lang="zh-TW" altLang="en-US" dirty="0"/>
              <a:t>為主之通訊協定所架設而成之網路</a:t>
            </a:r>
          </a:p>
        </p:txBody>
      </p:sp>
      <p:pic>
        <p:nvPicPr>
          <p:cNvPr id="5" name="圖片 4"/>
          <p:cNvPicPr>
            <a:picLocks noChangeAspect="1"/>
          </p:cNvPicPr>
          <p:nvPr/>
        </p:nvPicPr>
        <p:blipFill>
          <a:blip r:embed="rId2"/>
          <a:stretch>
            <a:fillRect/>
          </a:stretch>
        </p:blipFill>
        <p:spPr>
          <a:xfrm>
            <a:off x="2730930" y="2445327"/>
            <a:ext cx="7151573" cy="4412673"/>
          </a:xfrm>
          <a:prstGeom prst="rect">
            <a:avLst/>
          </a:prstGeom>
        </p:spPr>
      </p:pic>
    </p:spTree>
    <p:extLst>
      <p:ext uri="{BB962C8B-B14F-4D97-AF65-F5344CB8AC3E}">
        <p14:creationId xmlns:p14="http://schemas.microsoft.com/office/powerpoint/2010/main" val="3656835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全球</a:t>
            </a:r>
            <a:r>
              <a:rPr lang="zh-TW" altLang="en-US" sz="4400" dirty="0" smtClean="0"/>
              <a:t>資訊網 </a:t>
            </a:r>
            <a:r>
              <a:rPr lang="en-US" altLang="zh-TW" sz="4400" dirty="0" smtClean="0"/>
              <a:t>(World </a:t>
            </a:r>
            <a:r>
              <a:rPr lang="en-US" altLang="zh-TW" sz="4400" dirty="0"/>
              <a:t>Wide Web</a:t>
            </a:r>
            <a:r>
              <a:rPr lang="en-US" altLang="zh-TW" sz="4400" dirty="0" smtClean="0"/>
              <a:t>)</a:t>
            </a:r>
            <a:endParaRPr lang="zh-TW" altLang="en-US" sz="4400" dirty="0"/>
          </a:p>
        </p:txBody>
      </p:sp>
      <p:sp>
        <p:nvSpPr>
          <p:cNvPr id="3" name="內容版面配置區 2"/>
          <p:cNvSpPr>
            <a:spLocks noGrp="1"/>
          </p:cNvSpPr>
          <p:nvPr>
            <p:ph idx="1"/>
          </p:nvPr>
        </p:nvSpPr>
        <p:spPr/>
        <p:txBody>
          <a:bodyPr>
            <a:normAutofit/>
          </a:bodyPr>
          <a:lstStyle/>
          <a:p>
            <a:r>
              <a:rPr lang="zh-TW" altLang="en-US" dirty="0"/>
              <a:t>全球</a:t>
            </a:r>
            <a:r>
              <a:rPr lang="zh-TW" altLang="en-US" dirty="0" smtClean="0"/>
              <a:t>資訊網是檔案</a:t>
            </a:r>
            <a:r>
              <a:rPr lang="zh-TW" altLang="en-US" dirty="0"/>
              <a:t>、圖片、多媒體和其他資源的全球</a:t>
            </a:r>
            <a:r>
              <a:rPr lang="zh-TW" altLang="en-US" dirty="0" smtClean="0"/>
              <a:t>集合，</a:t>
            </a:r>
            <a:r>
              <a:rPr lang="zh-TW" altLang="en-US" dirty="0"/>
              <a:t>可以理解為網際網路的一項服務，透過網際網路存取</a:t>
            </a:r>
            <a:r>
              <a:rPr lang="zh-TW" altLang="en-US" dirty="0" smtClean="0"/>
              <a:t>。</a:t>
            </a:r>
            <a:endParaRPr lang="en-US" altLang="zh-TW" dirty="0" smtClean="0"/>
          </a:p>
          <a:p>
            <a:r>
              <a:rPr lang="zh-TW" altLang="en-US" dirty="0"/>
              <a:t>使用統一資源標誌符</a:t>
            </a:r>
            <a:r>
              <a:rPr lang="zh-TW" altLang="en-US" dirty="0" smtClean="0"/>
              <a:t>標識</a:t>
            </a:r>
            <a:r>
              <a:rPr lang="en-US" altLang="zh-TW" dirty="0" smtClean="0"/>
              <a:t>(URL)</a:t>
            </a:r>
          </a:p>
          <a:p>
            <a:pPr lvl="1"/>
            <a:r>
              <a:rPr lang="zh-TW" altLang="en-US" dirty="0"/>
              <a:t>提供了一個全球命名標識系統，象徵性地標識服務、網頁伺服器、資料庫以及提供的檔案和</a:t>
            </a:r>
            <a:r>
              <a:rPr lang="zh-TW" altLang="en-US" dirty="0" smtClean="0"/>
              <a:t>資源</a:t>
            </a:r>
            <a:endParaRPr lang="en-US" altLang="zh-TW" dirty="0" smtClean="0"/>
          </a:p>
          <a:p>
            <a:r>
              <a:rPr lang="zh-TW" altLang="en-US" dirty="0" smtClean="0"/>
              <a:t>超</a:t>
            </a:r>
            <a:r>
              <a:rPr lang="zh-TW" altLang="en-US" dirty="0"/>
              <a:t>文字傳輸</a:t>
            </a:r>
            <a:r>
              <a:rPr lang="zh-TW" altLang="en-US" dirty="0" smtClean="0"/>
              <a:t>協定</a:t>
            </a:r>
            <a:r>
              <a:rPr lang="en-US" altLang="zh-TW" dirty="0" smtClean="0"/>
              <a:t>(HTTP</a:t>
            </a:r>
            <a:r>
              <a:rPr lang="en-US" altLang="zh-TW" dirty="0"/>
              <a:t>)</a:t>
            </a:r>
            <a:endParaRPr lang="en-US" altLang="zh-TW" dirty="0" smtClean="0"/>
          </a:p>
          <a:p>
            <a:pPr lvl="1"/>
            <a:r>
              <a:rPr lang="zh-TW" altLang="en-US" dirty="0" smtClean="0"/>
              <a:t>全球</a:t>
            </a:r>
            <a:r>
              <a:rPr lang="zh-TW" altLang="en-US" dirty="0"/>
              <a:t>資訊網的主要存取協定，全球資訊網的服務使用</a:t>
            </a:r>
            <a:r>
              <a:rPr lang="en-US" altLang="zh-TW" dirty="0"/>
              <a:t>HTTP</a:t>
            </a:r>
            <a:r>
              <a:rPr lang="zh-TW" altLang="en-US" dirty="0"/>
              <a:t>在軟體系統之間進行通訊和資料傳輸</a:t>
            </a:r>
            <a:endParaRPr lang="en-US" altLang="zh-TW" dirty="0" smtClean="0"/>
          </a:p>
          <a:p>
            <a:r>
              <a:rPr lang="zh-TW" altLang="en-US" dirty="0" smtClean="0"/>
              <a:t>超文字組成的系統，</a:t>
            </a:r>
            <a:r>
              <a:rPr lang="zh-TW" altLang="en-US" dirty="0"/>
              <a:t>定義</a:t>
            </a:r>
            <a:r>
              <a:rPr lang="zh-TW" altLang="en-US" dirty="0" smtClean="0"/>
              <a:t>在超文字標記語言</a:t>
            </a:r>
            <a:r>
              <a:rPr lang="en-US" altLang="zh-TW" dirty="0" smtClean="0"/>
              <a:t>(HTML)</a:t>
            </a:r>
            <a:r>
              <a:rPr lang="zh-TW" altLang="en-US" dirty="0" smtClean="0"/>
              <a:t>內</a:t>
            </a:r>
            <a:endParaRPr lang="en-US" altLang="zh-TW" dirty="0" smtClean="0"/>
          </a:p>
          <a:p>
            <a:pPr lvl="1"/>
            <a:r>
              <a:rPr lang="zh-TW" altLang="en-US" dirty="0" smtClean="0"/>
              <a:t>整體透過許多超連結互相連接，便於在資源之間導航</a:t>
            </a:r>
            <a:endParaRPr lang="zh-TW" altLang="en-US" dirty="0"/>
          </a:p>
        </p:txBody>
      </p:sp>
    </p:spTree>
    <p:extLst>
      <p:ext uri="{BB962C8B-B14F-4D97-AF65-F5344CB8AC3E}">
        <p14:creationId xmlns:p14="http://schemas.microsoft.com/office/powerpoint/2010/main" val="2174343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使用統一資源標誌符標識</a:t>
            </a:r>
            <a:r>
              <a:rPr lang="en-US" altLang="zh-TW" sz="4400" dirty="0"/>
              <a:t>(URL</a:t>
            </a:r>
            <a:r>
              <a:rPr lang="en-US" altLang="zh-TW" sz="4400" dirty="0" smtClean="0"/>
              <a:t>)</a:t>
            </a:r>
            <a:endParaRPr lang="zh-TW" altLang="en-US" sz="4400" dirty="0"/>
          </a:p>
        </p:txBody>
      </p:sp>
      <p:sp>
        <p:nvSpPr>
          <p:cNvPr id="3" name="內容版面配置區 2"/>
          <p:cNvSpPr>
            <a:spLocks noGrp="1"/>
          </p:cNvSpPr>
          <p:nvPr>
            <p:ph idx="1"/>
          </p:nvPr>
        </p:nvSpPr>
        <p:spPr>
          <a:xfrm>
            <a:off x="1593852" y="1600200"/>
            <a:ext cx="9194221" cy="4572000"/>
          </a:xfrm>
        </p:spPr>
        <p:txBody>
          <a:bodyPr>
            <a:normAutofit/>
          </a:bodyPr>
          <a:lstStyle/>
          <a:p>
            <a:r>
              <a:rPr lang="zh-TW" altLang="en-US" sz="3200" dirty="0" smtClean="0"/>
              <a:t>網路上的所有資源都是藉由一個</a:t>
            </a:r>
            <a:r>
              <a:rPr lang="en-US" altLang="zh-TW" sz="3200" dirty="0" smtClean="0"/>
              <a:t>URL</a:t>
            </a:r>
            <a:r>
              <a:rPr lang="zh-TW" altLang="en-US" sz="3200" dirty="0" smtClean="0"/>
              <a:t>來定位並存取</a:t>
            </a:r>
            <a:endParaRPr lang="en-US" altLang="zh-TW" sz="3200" dirty="0" smtClean="0"/>
          </a:p>
          <a:p>
            <a:r>
              <a:rPr lang="zh-TW" altLang="en-US" sz="3200" dirty="0" smtClean="0"/>
              <a:t>最早的</a:t>
            </a:r>
            <a:r>
              <a:rPr lang="en-US" altLang="zh-TW" sz="3200" dirty="0" smtClean="0"/>
              <a:t>URL</a:t>
            </a:r>
            <a:r>
              <a:rPr lang="zh-TW" altLang="en-US" sz="3200" dirty="0" smtClean="0"/>
              <a:t>為一長串的</a:t>
            </a:r>
            <a:r>
              <a:rPr lang="en-US" altLang="zh-TW" sz="3200" dirty="0" smtClean="0"/>
              <a:t>IP</a:t>
            </a:r>
            <a:r>
              <a:rPr lang="zh-TW" altLang="en-US" sz="3200" dirty="0" smtClean="0"/>
              <a:t>數字組成</a:t>
            </a:r>
            <a:endParaRPr lang="en-US" altLang="zh-TW" sz="3200" dirty="0" smtClean="0"/>
          </a:p>
          <a:p>
            <a:r>
              <a:rPr lang="zh-TW" altLang="en-US" sz="3200" dirty="0"/>
              <a:t>後來演變</a:t>
            </a:r>
            <a:r>
              <a:rPr lang="zh-TW" altLang="en-US" sz="3200" dirty="0" smtClean="0"/>
              <a:t>成使用較容易識別的網域名稱以及網域名稱伺服器</a:t>
            </a:r>
            <a:r>
              <a:rPr lang="en-US" altLang="zh-TW" sz="3200" dirty="0" smtClean="0"/>
              <a:t>(DNS)</a:t>
            </a:r>
            <a:r>
              <a:rPr lang="zh-TW" altLang="en-US" sz="3200" dirty="0" smtClean="0"/>
              <a:t>來轉換</a:t>
            </a:r>
            <a:r>
              <a:rPr lang="en-US" altLang="zh-TW" sz="3200" dirty="0" smtClean="0"/>
              <a:t>IP</a:t>
            </a:r>
            <a:r>
              <a:rPr lang="zh-TW" altLang="en-US" sz="3200" dirty="0" smtClean="0"/>
              <a:t>位置並提供網域名稱</a:t>
            </a:r>
            <a:endParaRPr lang="en-US" altLang="zh-TW" sz="3200" dirty="0" smtClean="0"/>
          </a:p>
        </p:txBody>
      </p:sp>
    </p:spTree>
    <p:extLst>
      <p:ext uri="{BB962C8B-B14F-4D97-AF65-F5344CB8AC3E}">
        <p14:creationId xmlns:p14="http://schemas.microsoft.com/office/powerpoint/2010/main" val="4114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使用統一資源標誌符標識</a:t>
            </a:r>
            <a:r>
              <a:rPr lang="en-US" altLang="zh-TW" sz="4400" dirty="0"/>
              <a:t>(URL)</a:t>
            </a:r>
            <a:endParaRPr lang="zh-TW" altLang="en-US" sz="4400" dirty="0"/>
          </a:p>
        </p:txBody>
      </p:sp>
      <p:sp>
        <p:nvSpPr>
          <p:cNvPr id="3" name="內容版面配置區 2"/>
          <p:cNvSpPr>
            <a:spLocks noGrp="1"/>
          </p:cNvSpPr>
          <p:nvPr>
            <p:ph idx="1"/>
          </p:nvPr>
        </p:nvSpPr>
        <p:spPr/>
        <p:txBody>
          <a:bodyPr/>
          <a:lstStyle/>
          <a:p>
            <a:r>
              <a:rPr lang="en-US" altLang="zh-TW" sz="3200" dirty="0"/>
              <a:t>URL </a:t>
            </a:r>
            <a:r>
              <a:rPr lang="zh-TW" altLang="en-US" sz="3200" dirty="0"/>
              <a:t>由三部分組成</a:t>
            </a:r>
            <a:endParaRPr lang="en-US" altLang="zh-TW" sz="3200" dirty="0"/>
          </a:p>
          <a:p>
            <a:pPr lvl="1"/>
            <a:r>
              <a:rPr lang="zh-TW" altLang="en-US" sz="2800" dirty="0"/>
              <a:t>傳輸</a:t>
            </a:r>
            <a:r>
              <a:rPr lang="zh-TW" altLang="en-US" sz="2800" dirty="0" smtClean="0"/>
              <a:t>協定 </a:t>
            </a:r>
            <a:r>
              <a:rPr lang="en-US" altLang="zh-TW" sz="2800" dirty="0"/>
              <a:t>(https, ftp)</a:t>
            </a:r>
          </a:p>
          <a:p>
            <a:pPr lvl="1"/>
            <a:r>
              <a:rPr lang="zh-TW" altLang="en-US" sz="2800" dirty="0"/>
              <a:t>網域</a:t>
            </a:r>
            <a:r>
              <a:rPr lang="zh-TW" altLang="en-US" sz="2800" dirty="0" smtClean="0"/>
              <a:t>名</a:t>
            </a:r>
            <a:r>
              <a:rPr lang="zh-TW" altLang="en-US" sz="2800" dirty="0"/>
              <a:t>稱</a:t>
            </a:r>
            <a:r>
              <a:rPr lang="zh-TW" altLang="en-US" sz="2800" dirty="0" smtClean="0"/>
              <a:t> </a:t>
            </a:r>
            <a:r>
              <a:rPr lang="en-US" altLang="zh-TW" sz="2800" dirty="0"/>
              <a:t>(www.domain.com)</a:t>
            </a:r>
          </a:p>
          <a:p>
            <a:pPr lvl="1"/>
            <a:r>
              <a:rPr lang="zh-TW" altLang="en-US" sz="2800" dirty="0"/>
              <a:t>文件路徑 </a:t>
            </a:r>
            <a:r>
              <a:rPr lang="en-US" altLang="zh-TW" sz="2800" dirty="0"/>
              <a:t>(/directory/file.html)</a:t>
            </a:r>
            <a:endParaRPr lang="zh-TW" altLang="en-US" sz="2800" dirty="0"/>
          </a:p>
          <a:p>
            <a:r>
              <a:rPr lang="en-US" altLang="zh-TW" dirty="0" smtClean="0"/>
              <a:t>Example: </a:t>
            </a:r>
          </a:p>
          <a:p>
            <a:pPr lvl="1"/>
            <a:r>
              <a:rPr lang="en-US" altLang="zh-TW" dirty="0" smtClean="0"/>
              <a:t>https</a:t>
            </a:r>
            <a:r>
              <a:rPr lang="en-US" altLang="zh-TW" dirty="0"/>
              <a:t>://en.wikipedia.org/wiki/URL</a:t>
            </a:r>
            <a:endParaRPr lang="zh-TW" altLang="en-US" dirty="0"/>
          </a:p>
        </p:txBody>
      </p:sp>
      <p:sp>
        <p:nvSpPr>
          <p:cNvPr id="4" name="矩形 3"/>
          <p:cNvSpPr/>
          <p:nvPr/>
        </p:nvSpPr>
        <p:spPr>
          <a:xfrm>
            <a:off x="2272146" y="4036291"/>
            <a:ext cx="812800" cy="434109"/>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1928180" y="4555898"/>
            <a:ext cx="1500732" cy="461665"/>
          </a:xfrm>
          <a:prstGeom prst="rect">
            <a:avLst/>
          </a:prstGeom>
        </p:spPr>
        <p:txBody>
          <a:bodyPr wrap="none">
            <a:spAutoFit/>
          </a:bodyPr>
          <a:lstStyle/>
          <a:p>
            <a:r>
              <a:rPr lang="zh-TW" altLang="en-US" sz="2400" dirty="0" smtClean="0">
                <a:solidFill>
                  <a:srgbClr val="C00000"/>
                </a:solidFill>
              </a:rPr>
              <a:t>傳輸協定 </a:t>
            </a:r>
            <a:endParaRPr lang="zh-TW" altLang="en-US" sz="2400" dirty="0">
              <a:solidFill>
                <a:srgbClr val="C00000"/>
              </a:solidFill>
            </a:endParaRPr>
          </a:p>
        </p:txBody>
      </p:sp>
      <p:sp>
        <p:nvSpPr>
          <p:cNvPr id="7" name="矩形 6"/>
          <p:cNvSpPr/>
          <p:nvPr/>
        </p:nvSpPr>
        <p:spPr>
          <a:xfrm>
            <a:off x="3362036" y="4036291"/>
            <a:ext cx="2313619" cy="434109"/>
          </a:xfrm>
          <a:prstGeom prst="rect">
            <a:avLst/>
          </a:prstGeom>
          <a:noFill/>
          <a:ln w="254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3763240" y="4555898"/>
            <a:ext cx="1500732" cy="461665"/>
          </a:xfrm>
          <a:prstGeom prst="rect">
            <a:avLst/>
          </a:prstGeom>
        </p:spPr>
        <p:txBody>
          <a:bodyPr wrap="none">
            <a:spAutoFit/>
          </a:bodyPr>
          <a:lstStyle/>
          <a:p>
            <a:r>
              <a:rPr lang="zh-TW" altLang="en-US" sz="2400" dirty="0">
                <a:solidFill>
                  <a:schemeClr val="accent4">
                    <a:lumMod val="75000"/>
                  </a:schemeClr>
                </a:solidFill>
              </a:rPr>
              <a:t>網域名稱 </a:t>
            </a:r>
          </a:p>
        </p:txBody>
      </p:sp>
      <p:sp>
        <p:nvSpPr>
          <p:cNvPr id="9" name="矩形 8"/>
          <p:cNvSpPr/>
          <p:nvPr/>
        </p:nvSpPr>
        <p:spPr>
          <a:xfrm>
            <a:off x="5675655" y="4555897"/>
            <a:ext cx="1500732" cy="461665"/>
          </a:xfrm>
          <a:prstGeom prst="rect">
            <a:avLst/>
          </a:prstGeom>
        </p:spPr>
        <p:txBody>
          <a:bodyPr wrap="none">
            <a:spAutoFit/>
          </a:bodyPr>
          <a:lstStyle/>
          <a:p>
            <a:r>
              <a:rPr lang="zh-TW" altLang="en-US" sz="2400" dirty="0">
                <a:solidFill>
                  <a:srgbClr val="00B0F0"/>
                </a:solidFill>
              </a:rPr>
              <a:t>文件路徑 </a:t>
            </a:r>
          </a:p>
        </p:txBody>
      </p:sp>
      <p:sp>
        <p:nvSpPr>
          <p:cNvPr id="10" name="矩形 9"/>
          <p:cNvSpPr/>
          <p:nvPr/>
        </p:nvSpPr>
        <p:spPr>
          <a:xfrm>
            <a:off x="5730319" y="4036291"/>
            <a:ext cx="1372446" cy="434109"/>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312458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超文字傳輸協定</a:t>
            </a:r>
            <a:r>
              <a:rPr lang="en-US" altLang="zh-TW" sz="4400" dirty="0"/>
              <a:t>(HTTP)</a:t>
            </a:r>
          </a:p>
        </p:txBody>
      </p:sp>
      <p:sp>
        <p:nvSpPr>
          <p:cNvPr id="3" name="內容版面配置區 2"/>
          <p:cNvSpPr>
            <a:spLocks noGrp="1"/>
          </p:cNvSpPr>
          <p:nvPr>
            <p:ph idx="1"/>
          </p:nvPr>
        </p:nvSpPr>
        <p:spPr/>
        <p:txBody>
          <a:bodyPr/>
          <a:lstStyle/>
          <a:p>
            <a:r>
              <a:rPr lang="zh-TW" altLang="en-US" dirty="0"/>
              <a:t>規範了客戶端請求與伺服器回應的標準，實際上是藉由 </a:t>
            </a:r>
            <a:r>
              <a:rPr lang="en-US" altLang="zh-TW" dirty="0"/>
              <a:t>TCP </a:t>
            </a:r>
            <a:r>
              <a:rPr lang="zh-TW" altLang="en-US" dirty="0"/>
              <a:t>作為資料的傳輸方式</a:t>
            </a:r>
            <a:r>
              <a:rPr lang="zh-TW" altLang="en-US" dirty="0" smtClean="0"/>
              <a:t>。</a:t>
            </a:r>
            <a:endParaRPr lang="en-US" altLang="zh-TW" dirty="0" smtClean="0"/>
          </a:p>
          <a:p>
            <a:r>
              <a:rPr lang="zh-TW" altLang="en-US" dirty="0"/>
              <a:t>例如使用者送出了一個請求</a:t>
            </a:r>
            <a:r>
              <a:rPr lang="zh-TW" altLang="en-US" dirty="0" smtClean="0"/>
              <a:t>，資料透過 </a:t>
            </a:r>
            <a:r>
              <a:rPr lang="en-US" altLang="zh-TW" dirty="0"/>
              <a:t>TCP </a:t>
            </a:r>
            <a:r>
              <a:rPr lang="zh-TW" altLang="en-US" dirty="0" smtClean="0"/>
              <a:t>協定傳遞</a:t>
            </a:r>
            <a:r>
              <a:rPr lang="zh-TW" altLang="en-US" dirty="0"/>
              <a:t>給伺服器，並等待伺服器回應；然而這個一來一往的傳輸過程，資料都是 </a:t>
            </a:r>
            <a:r>
              <a:rPr lang="zh-TW" altLang="en-US" dirty="0" smtClean="0"/>
              <a:t>明文</a:t>
            </a:r>
            <a:r>
              <a:rPr lang="zh-TW" altLang="en-US" dirty="0"/>
              <a:t>傳送</a:t>
            </a:r>
            <a:r>
              <a:rPr lang="zh-TW" altLang="en-US" dirty="0" smtClean="0"/>
              <a:t>。</a:t>
            </a:r>
            <a:endParaRPr lang="en-US" altLang="zh-TW" dirty="0" smtClean="0"/>
          </a:p>
          <a:p>
            <a:r>
              <a:rPr lang="en-US" altLang="zh-TW" dirty="0" smtClean="0"/>
              <a:t>HTTPS - </a:t>
            </a:r>
            <a:r>
              <a:rPr lang="zh-TW" altLang="en-US" dirty="0" smtClean="0"/>
              <a:t>加密過後的</a:t>
            </a:r>
            <a:r>
              <a:rPr lang="en-US" altLang="zh-TW" dirty="0" smtClean="0"/>
              <a:t>HTTP</a:t>
            </a:r>
          </a:p>
          <a:p>
            <a:endParaRPr lang="zh-TW" altLang="en-US" dirty="0"/>
          </a:p>
        </p:txBody>
      </p:sp>
      <p:pic>
        <p:nvPicPr>
          <p:cNvPr id="4" name="圖片 3"/>
          <p:cNvPicPr>
            <a:picLocks noChangeAspect="1"/>
          </p:cNvPicPr>
          <p:nvPr/>
        </p:nvPicPr>
        <p:blipFill>
          <a:blip r:embed="rId2"/>
          <a:stretch>
            <a:fillRect/>
          </a:stretch>
        </p:blipFill>
        <p:spPr>
          <a:xfrm>
            <a:off x="8698374" y="104566"/>
            <a:ext cx="1667108" cy="1495634"/>
          </a:xfrm>
          <a:prstGeom prst="rect">
            <a:avLst/>
          </a:prstGeom>
        </p:spPr>
      </p:pic>
    </p:spTree>
    <p:extLst>
      <p:ext uri="{BB962C8B-B14F-4D97-AF65-F5344CB8AC3E}">
        <p14:creationId xmlns:p14="http://schemas.microsoft.com/office/powerpoint/2010/main" val="104846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超文字傳輸協定</a:t>
            </a:r>
            <a:r>
              <a:rPr lang="en-US" altLang="zh-TW" sz="4400" dirty="0"/>
              <a:t>(HTTP)</a:t>
            </a:r>
            <a:endParaRPr lang="zh-TW" altLang="en-US" sz="4400" dirty="0"/>
          </a:p>
        </p:txBody>
      </p:sp>
      <p:sp>
        <p:nvSpPr>
          <p:cNvPr id="3" name="內容版面配置區 2"/>
          <p:cNvSpPr>
            <a:spLocks noGrp="1"/>
          </p:cNvSpPr>
          <p:nvPr>
            <p:ph idx="1"/>
          </p:nvPr>
        </p:nvSpPr>
        <p:spPr/>
        <p:txBody>
          <a:bodyPr>
            <a:normAutofit/>
          </a:bodyPr>
          <a:lstStyle/>
          <a:p>
            <a:r>
              <a:rPr lang="zh-TW" altLang="en-US" sz="3200" dirty="0"/>
              <a:t>使用者</a:t>
            </a:r>
            <a:r>
              <a:rPr lang="zh-TW" altLang="en-US" sz="3200" dirty="0" smtClean="0"/>
              <a:t>請求</a:t>
            </a:r>
            <a:endParaRPr lang="en-US" altLang="zh-TW" sz="3200" dirty="0" smtClean="0"/>
          </a:p>
          <a:p>
            <a:pPr lvl="1"/>
            <a:r>
              <a:rPr lang="en-US" altLang="zh-TW" sz="2800" dirty="0" smtClean="0"/>
              <a:t>GET:</a:t>
            </a:r>
            <a:r>
              <a:rPr lang="zh-TW" altLang="en-US" sz="2800" dirty="0" smtClean="0"/>
              <a:t> 向</a:t>
            </a:r>
            <a:r>
              <a:rPr lang="zh-TW" altLang="en-US" sz="2800" dirty="0"/>
              <a:t>指定的資源發出「顯示」</a:t>
            </a:r>
            <a:r>
              <a:rPr lang="zh-TW" altLang="en-US" sz="2800" dirty="0" smtClean="0"/>
              <a:t>請求</a:t>
            </a:r>
            <a:endParaRPr lang="en-US" altLang="zh-TW" sz="2800" dirty="0" smtClean="0"/>
          </a:p>
          <a:p>
            <a:pPr lvl="1"/>
            <a:r>
              <a:rPr lang="en-US" altLang="zh-TW" sz="2800" dirty="0" smtClean="0"/>
              <a:t>HEAD: </a:t>
            </a:r>
            <a:r>
              <a:rPr lang="zh-TW" altLang="en-US" sz="2800" dirty="0" smtClean="0"/>
              <a:t>與</a:t>
            </a:r>
            <a:r>
              <a:rPr lang="en-US" altLang="zh-TW" sz="2800" dirty="0"/>
              <a:t>GET</a:t>
            </a:r>
            <a:r>
              <a:rPr lang="zh-TW" altLang="en-US" sz="2800" dirty="0"/>
              <a:t>方法一樣，都是向伺服器發出指定資源的請求。只不過伺服器將不傳回資源的本文部份。</a:t>
            </a:r>
            <a:endParaRPr lang="en-US" altLang="zh-TW" sz="2800" dirty="0" smtClean="0"/>
          </a:p>
          <a:p>
            <a:pPr lvl="1"/>
            <a:r>
              <a:rPr lang="en-US" altLang="zh-TW" sz="2800" dirty="0" smtClean="0"/>
              <a:t>POST: </a:t>
            </a:r>
            <a:r>
              <a:rPr lang="zh-TW" altLang="en-US" sz="2800" dirty="0" smtClean="0"/>
              <a:t>向</a:t>
            </a:r>
            <a:r>
              <a:rPr lang="zh-TW" altLang="en-US" sz="2800" dirty="0"/>
              <a:t>指定資源提交資料，請求伺服器進行處理（例如提交表單或者上傳檔案）</a:t>
            </a:r>
            <a:r>
              <a:rPr lang="zh-TW" altLang="en-US" sz="2800" dirty="0" smtClean="0"/>
              <a:t>。</a:t>
            </a:r>
            <a:endParaRPr lang="en-US" altLang="zh-TW" sz="2800" dirty="0" smtClean="0"/>
          </a:p>
          <a:p>
            <a:pPr lvl="1"/>
            <a:r>
              <a:rPr lang="en-US" altLang="zh-TW" sz="2800" dirty="0" smtClean="0"/>
              <a:t>PUT: </a:t>
            </a:r>
            <a:r>
              <a:rPr lang="zh-TW" altLang="en-US" sz="2800" dirty="0" smtClean="0"/>
              <a:t>向</a:t>
            </a:r>
            <a:r>
              <a:rPr lang="zh-TW" altLang="en-US" sz="2800" dirty="0"/>
              <a:t>指定資源位置上傳其最新</a:t>
            </a:r>
            <a:r>
              <a:rPr lang="zh-TW" altLang="en-US" sz="2800" dirty="0" smtClean="0"/>
              <a:t>內容，若內容不存在則新增。</a:t>
            </a:r>
            <a:endParaRPr lang="en-US" altLang="zh-TW" sz="2800" dirty="0" smtClean="0"/>
          </a:p>
        </p:txBody>
      </p:sp>
    </p:spTree>
    <p:extLst>
      <p:ext uri="{BB962C8B-B14F-4D97-AF65-F5344CB8AC3E}">
        <p14:creationId xmlns:p14="http://schemas.microsoft.com/office/powerpoint/2010/main" val="2238344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數學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60_TF02787947.potx" id="{CA6F56C2-3862-459D-931B-5489B8C74ABE}" vid="{493EA9E0-9B5A-4828-8580-9A0678705664}"/>
    </a:ext>
  </a:extLst>
</a:theme>
</file>

<file path=docProps/app.xml><?xml version="1.0" encoding="utf-8"?>
<Properties xmlns="http://schemas.openxmlformats.org/officeDocument/2006/extended-properties" xmlns:vt="http://schemas.openxmlformats.org/officeDocument/2006/docPropsVTypes">
  <Template>ppt template</Template>
  <TotalTime>7312</TotalTime>
  <Words>2159</Words>
  <Application>Microsoft Office PowerPoint</Application>
  <PresentationFormat>寬螢幕</PresentationFormat>
  <Paragraphs>176</Paragraphs>
  <Slides>29</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29</vt:i4>
      </vt:variant>
    </vt:vector>
  </HeadingPairs>
  <TitlesOfParts>
    <vt:vector size="33" baseType="lpstr">
      <vt:lpstr>Euphemia</vt:lpstr>
      <vt:lpstr>Microsoft JhengHei UI</vt:lpstr>
      <vt:lpstr>Arial</vt:lpstr>
      <vt:lpstr>數學 16x9</vt:lpstr>
      <vt:lpstr>網頁程式設計 簡介</vt:lpstr>
      <vt:lpstr>Teams團隊</vt:lpstr>
      <vt:lpstr>什麼是網際網路(Internet) ?</vt:lpstr>
      <vt:lpstr>TCP/IP 四層模型架構</vt:lpstr>
      <vt:lpstr>全球資訊網 (World Wide Web)</vt:lpstr>
      <vt:lpstr>使用統一資源標誌符標識(URL)</vt:lpstr>
      <vt:lpstr>使用統一資源標誌符標識(URL)</vt:lpstr>
      <vt:lpstr>超文字傳輸協定(HTTP)</vt:lpstr>
      <vt:lpstr>超文字傳輸協定(HTTP)</vt:lpstr>
      <vt:lpstr>超文字傳輸協定(HTTP)</vt:lpstr>
      <vt:lpstr>標準通用標記式語言 (Standard Generalized Markup Language, SGML)</vt:lpstr>
      <vt:lpstr>SGML標準通用標記式語言</vt:lpstr>
      <vt:lpstr>宣告</vt:lpstr>
      <vt:lpstr>文件類型定義(DTD)</vt:lpstr>
      <vt:lpstr>可延伸標記式語言 (Extensible Markup Language, XML)</vt:lpstr>
      <vt:lpstr>XML文件的組成</vt:lpstr>
      <vt:lpstr>可延伸標記式語言 (Extensible Markup Language, XML)</vt:lpstr>
      <vt:lpstr>超文本標記語言 (HyperText Markup Language, HTML）</vt:lpstr>
      <vt:lpstr>HTML 發展背景</vt:lpstr>
      <vt:lpstr>HTML 發展背景</vt:lpstr>
      <vt:lpstr>HTML 發展背景</vt:lpstr>
      <vt:lpstr>一個簡單的HTML網站範例</vt:lpstr>
      <vt:lpstr>HTML範例程式碼</vt:lpstr>
      <vt:lpstr>HTML基礎架構</vt:lpstr>
      <vt:lpstr>階層式樣式表 Cascading Style Sheets, CSS</vt:lpstr>
      <vt:lpstr>CSS</vt:lpstr>
      <vt:lpstr>JavaScript</vt:lpstr>
      <vt:lpstr>JavaScript</vt:lpstr>
      <vt:lpstr>PHP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Windows 使用者</dc:creator>
  <cp:lastModifiedBy>Windows 使用者</cp:lastModifiedBy>
  <cp:revision>228</cp:revision>
  <dcterms:created xsi:type="dcterms:W3CDTF">2023-02-12T06:05:49Z</dcterms:created>
  <dcterms:modified xsi:type="dcterms:W3CDTF">2023-03-02T14:27:32Z</dcterms:modified>
</cp:coreProperties>
</file>