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0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59" r:id="rId17"/>
    <p:sldId id="257" r:id="rId18"/>
    <p:sldId id="258" r:id="rId19"/>
    <p:sldId id="272" r:id="rId20"/>
    <p:sldId id="271" r:id="rId21"/>
    <p:sldId id="273" r:id="rId22"/>
    <p:sldId id="276" r:id="rId23"/>
    <p:sldId id="275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4" r:id="rId33"/>
    <p:sldId id="291" r:id="rId34"/>
    <p:sldId id="286" r:id="rId35"/>
    <p:sldId id="287" r:id="rId36"/>
    <p:sldId id="289" r:id="rId37"/>
    <p:sldId id="290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DBE737-5C40-4A8B-9303-55D3EA4A1CC0}" v="72" dt="2023-05-11T05:08:09.643"/>
    <p1510:client id="{FB103AE3-4EE5-491B-A64B-F0800109C5CC}" v="13" dt="2023-05-11T05:23:31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馬豪尚" userId="S::hsma@ad1.nutc.edu.tw::869940d4-68fc-49d1-ad63-270e260baace" providerId="AD" clId="Web-{46DBE737-5C40-4A8B-9303-55D3EA4A1CC0}"/>
    <pc:docChg chg="addSld modSld">
      <pc:chgData name="馬豪尚" userId="S::hsma@ad1.nutc.edu.tw::869940d4-68fc-49d1-ad63-270e260baace" providerId="AD" clId="Web-{46DBE737-5C40-4A8B-9303-55D3EA4A1CC0}" dt="2023-05-11T05:08:09.643" v="70" actId="20577"/>
      <pc:docMkLst>
        <pc:docMk/>
      </pc:docMkLst>
      <pc:sldChg chg="modSp">
        <pc:chgData name="馬豪尚" userId="S::hsma@ad1.nutc.edu.tw::869940d4-68fc-49d1-ad63-270e260baace" providerId="AD" clId="Web-{46DBE737-5C40-4A8B-9303-55D3EA4A1CC0}" dt="2023-05-11T05:02:55.765" v="1" actId="20577"/>
        <pc:sldMkLst>
          <pc:docMk/>
          <pc:sldMk cId="486083413" sldId="285"/>
        </pc:sldMkLst>
        <pc:spChg chg="mod">
          <ac:chgData name="馬豪尚" userId="S::hsma@ad1.nutc.edu.tw::869940d4-68fc-49d1-ad63-270e260baace" providerId="AD" clId="Web-{46DBE737-5C40-4A8B-9303-55D3EA4A1CC0}" dt="2023-05-11T05:02:55.765" v="1" actId="20577"/>
          <ac:spMkLst>
            <pc:docMk/>
            <pc:sldMk cId="486083413" sldId="285"/>
            <ac:spMk id="3" creationId="{00000000-0000-0000-0000-000000000000}"/>
          </ac:spMkLst>
        </pc:spChg>
      </pc:sldChg>
      <pc:sldChg chg="modSp new">
        <pc:chgData name="馬豪尚" userId="S::hsma@ad1.nutc.edu.tw::869940d4-68fc-49d1-ad63-270e260baace" providerId="AD" clId="Web-{46DBE737-5C40-4A8B-9303-55D3EA4A1CC0}" dt="2023-05-11T05:08:09.643" v="70" actId="20577"/>
        <pc:sldMkLst>
          <pc:docMk/>
          <pc:sldMk cId="3335865670" sldId="291"/>
        </pc:sldMkLst>
        <pc:spChg chg="mod">
          <ac:chgData name="馬豪尚" userId="S::hsma@ad1.nutc.edu.tw::869940d4-68fc-49d1-ad63-270e260baace" providerId="AD" clId="Web-{46DBE737-5C40-4A8B-9303-55D3EA4A1CC0}" dt="2023-05-11T05:03:14.172" v="7" actId="20577"/>
          <ac:spMkLst>
            <pc:docMk/>
            <pc:sldMk cId="3335865670" sldId="291"/>
            <ac:spMk id="2" creationId="{923E5BE5-5835-F966-88AD-9F39505AC8D0}"/>
          </ac:spMkLst>
        </pc:spChg>
        <pc:spChg chg="mod">
          <ac:chgData name="馬豪尚" userId="S::hsma@ad1.nutc.edu.tw::869940d4-68fc-49d1-ad63-270e260baace" providerId="AD" clId="Web-{46DBE737-5C40-4A8B-9303-55D3EA4A1CC0}" dt="2023-05-11T05:08:09.643" v="70" actId="20577"/>
          <ac:spMkLst>
            <pc:docMk/>
            <pc:sldMk cId="3335865670" sldId="291"/>
            <ac:spMk id="3" creationId="{88AA020B-3A38-B17A-FA18-7D164C43E1A8}"/>
          </ac:spMkLst>
        </pc:spChg>
      </pc:sldChg>
    </pc:docChg>
  </pc:docChgLst>
  <pc:docChgLst>
    <pc:chgData name="馬豪尚" userId="S::hsma@ad1.nutc.edu.tw::869940d4-68fc-49d1-ad63-270e260baace" providerId="AD" clId="Web-{FB103AE3-4EE5-491B-A64B-F0800109C5CC}"/>
    <pc:docChg chg="modSld">
      <pc:chgData name="馬豪尚" userId="S::hsma@ad1.nutc.edu.tw::869940d4-68fc-49d1-ad63-270e260baace" providerId="AD" clId="Web-{FB103AE3-4EE5-491B-A64B-F0800109C5CC}" dt="2023-05-11T05:23:30.145" v="11" actId="20577"/>
      <pc:docMkLst>
        <pc:docMk/>
      </pc:docMkLst>
      <pc:sldChg chg="modSp">
        <pc:chgData name="馬豪尚" userId="S::hsma@ad1.nutc.edu.tw::869940d4-68fc-49d1-ad63-270e260baace" providerId="AD" clId="Web-{FB103AE3-4EE5-491B-A64B-F0800109C5CC}" dt="2023-05-11T05:23:30.145" v="11" actId="20577"/>
        <pc:sldMkLst>
          <pc:docMk/>
          <pc:sldMk cId="3438100333" sldId="258"/>
        </pc:sldMkLst>
        <pc:spChg chg="mod">
          <ac:chgData name="馬豪尚" userId="S::hsma@ad1.nutc.edu.tw::869940d4-68fc-49d1-ad63-270e260baace" providerId="AD" clId="Web-{FB103AE3-4EE5-491B-A64B-F0800109C5CC}" dt="2023-05-11T05:23:30.145" v="11" actId="20577"/>
          <ac:spMkLst>
            <pc:docMk/>
            <pc:sldMk cId="3438100333" sldId="258"/>
            <ac:spMk id="3" creationId="{00000000-0000-0000-0000-000000000000}"/>
          </ac:spMkLst>
        </pc:spChg>
      </pc:sldChg>
      <pc:sldChg chg="modSp">
        <pc:chgData name="馬豪尚" userId="S::hsma@ad1.nutc.edu.tw::869940d4-68fc-49d1-ad63-270e260baace" providerId="AD" clId="Web-{FB103AE3-4EE5-491B-A64B-F0800109C5CC}" dt="2023-05-11T05:23:11.270" v="2" actId="20577"/>
        <pc:sldMkLst>
          <pc:docMk/>
          <pc:sldMk cId="2788083349" sldId="259"/>
        </pc:sldMkLst>
        <pc:spChg chg="mod">
          <ac:chgData name="馬豪尚" userId="S::hsma@ad1.nutc.edu.tw::869940d4-68fc-49d1-ad63-270e260baace" providerId="AD" clId="Web-{FB103AE3-4EE5-491B-A64B-F0800109C5CC}" dt="2023-05-11T05:23:11.270" v="2" actId="20577"/>
          <ac:spMkLst>
            <pc:docMk/>
            <pc:sldMk cId="2788083349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7D29EFB-0C49-457E-9533-35A7D93C1393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47A6A96-EE04-47EC-85F3-82A65171E0F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3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D29EFB-0C49-457E-9533-35A7D93C1393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47A6A96-EE04-47EC-85F3-82A65171E0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36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</a:t>
            </a:r>
            <a:br>
              <a:rPr lang="en-US" altLang="zh-TW" dirty="0"/>
            </a:br>
            <a:r>
              <a:rPr lang="zh-TW" altLang="en-US" dirty="0"/>
              <a:t>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7D29EFB-0C49-457E-9533-35A7D93C1393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47A6A96-EE04-47EC-85F3-82A65171E0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12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D29EFB-0C49-457E-9533-35A7D93C1393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47A6A96-EE04-47EC-85F3-82A65171E0F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0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7D29EFB-0C49-457E-9533-35A7D93C1393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47A6A96-EE04-47EC-85F3-82A65171E0F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9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D29EFB-0C49-457E-9533-35A7D93C1393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47A6A96-EE04-47EC-85F3-82A65171E0F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9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D29EFB-0C49-457E-9533-35A7D93C1393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47A6A96-EE04-47EC-85F3-82A65171E0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37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D29EFB-0C49-457E-9533-35A7D93C1393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47A6A96-EE04-47EC-85F3-82A65171E0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33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7D29EFB-0C49-457E-9533-35A7D93C1393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47A6A96-EE04-47EC-85F3-82A65171E0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12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7D29EFB-0C49-457E-9533-35A7D93C1393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47A6A96-EE04-47EC-85F3-82A65171E0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33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7D29EFB-0C49-457E-9533-35A7D93C1393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47A6A96-EE04-47EC-85F3-82A65171E0F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87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7D29EFB-0C49-457E-9533-35A7D93C1393}" type="datetimeFigureOut">
              <a:rPr lang="zh-TW" altLang="en-US" smtClean="0"/>
              <a:t>2023/5/10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47A6A96-EE04-47EC-85F3-82A65171E0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89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網頁程式設計</a:t>
            </a:r>
            <a:br>
              <a:rPr lang="zh-TW" altLang="en-US" dirty="0"/>
            </a:br>
            <a:r>
              <a:rPr lang="en-US" altLang="zh-TW" dirty="0"/>
              <a:t>JavaScript</a:t>
            </a:r>
            <a:r>
              <a:rPr lang="zh-TW" altLang="en-US" dirty="0"/>
              <a:t>程式設計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64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</a:t>
            </a:r>
            <a:r>
              <a:rPr lang="zh-TW" altLang="en-US" sz="4400" dirty="0"/>
              <a:t>修改節點操作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Node.replaceChild</a:t>
            </a:r>
            <a:r>
              <a:rPr lang="en-US" altLang="zh-TW" dirty="0"/>
              <a:t>(</a:t>
            </a:r>
            <a:r>
              <a:rPr lang="en-US" altLang="zh-TW" dirty="0" err="1"/>
              <a:t>newChild</a:t>
            </a:r>
            <a:r>
              <a:rPr lang="en-US" altLang="zh-TW" dirty="0"/>
              <a:t>, </a:t>
            </a:r>
            <a:r>
              <a:rPr lang="en-US" altLang="zh-TW" dirty="0" err="1"/>
              <a:t>oldChild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用新節點來取代某個子節點</a:t>
            </a:r>
            <a:endParaRPr lang="en-US" altLang="zh-TW" dirty="0"/>
          </a:p>
          <a:p>
            <a:pPr lvl="1"/>
            <a:r>
              <a:rPr lang="zh-TW" altLang="en-US" dirty="0"/>
              <a:t>新節點可以是某個已存在的節點或是新建立的節點</a:t>
            </a:r>
            <a:endParaRPr lang="en-US" altLang="zh-TW" dirty="0"/>
          </a:p>
          <a:p>
            <a:pPr lvl="1"/>
            <a:r>
              <a:rPr lang="zh-TW" altLang="en-US" dirty="0"/>
              <a:t>會返回被取代的節點物件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Example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976580" y="3992663"/>
            <a:ext cx="74445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&lt;div id="container"&gt;&lt;div id="nested"&gt;12&lt;/div&gt;34&lt;/div&gt;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var</a:t>
            </a:r>
            <a:r>
              <a:rPr lang="en-US" altLang="zh-TW" sz="2000" dirty="0"/>
              <a:t> nested = </a:t>
            </a:r>
            <a:r>
              <a:rPr lang="en-US" altLang="zh-TW" sz="2000" dirty="0" err="1"/>
              <a:t>document.getElementById</a:t>
            </a:r>
            <a:r>
              <a:rPr lang="en-US" altLang="zh-TW" sz="2000" dirty="0"/>
              <a:t>('nested');</a:t>
            </a:r>
          </a:p>
          <a:p>
            <a:r>
              <a:rPr lang="en-US" altLang="zh-TW" sz="2000" dirty="0" err="1"/>
              <a:t>var</a:t>
            </a:r>
            <a:r>
              <a:rPr lang="en-US" altLang="zh-TW" sz="2000" dirty="0"/>
              <a:t> </a:t>
            </a:r>
            <a:r>
              <a:rPr lang="en-US" altLang="zh-TW" sz="2000" dirty="0" err="1"/>
              <a:t>parentDiv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nested.parentNode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 err="1"/>
              <a:t>var</a:t>
            </a:r>
            <a:r>
              <a:rPr lang="en-US" altLang="zh-TW" sz="2000" dirty="0"/>
              <a:t> </a:t>
            </a:r>
            <a:r>
              <a:rPr lang="en-US" altLang="zh-TW" sz="2000" dirty="0" err="1"/>
              <a:t>replacedNode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parentDiv.replaceChild</a:t>
            </a:r>
            <a:r>
              <a:rPr lang="en-US" altLang="zh-TW" sz="2000" dirty="0"/>
              <a:t>(</a:t>
            </a:r>
            <a:r>
              <a:rPr lang="en-US" altLang="zh-TW" sz="2000" dirty="0" err="1"/>
              <a:t>NewNode</a:t>
            </a:r>
            <a:r>
              <a:rPr lang="en-US" altLang="zh-TW" sz="2000" dirty="0"/>
              <a:t>, nested);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2594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</a:t>
            </a:r>
            <a:r>
              <a:rPr lang="zh-TW" altLang="en-US" sz="4400" dirty="0"/>
              <a:t>修改節點操作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Node.cloneNode</a:t>
            </a:r>
            <a:r>
              <a:rPr lang="en-US" altLang="zh-TW" dirty="0"/>
              <a:t>(false/true)</a:t>
            </a:r>
          </a:p>
          <a:p>
            <a:pPr lvl="1"/>
            <a:r>
              <a:rPr lang="zh-TW" altLang="en-US" dirty="0"/>
              <a:t>可以用來複製一個節點</a:t>
            </a:r>
            <a:endParaRPr lang="en-US" altLang="zh-TW" dirty="0"/>
          </a:p>
          <a:p>
            <a:pPr lvl="1"/>
            <a:r>
              <a:rPr lang="zh-TW" altLang="en-US" dirty="0"/>
              <a:t>預設不會複製節點的內容，可以傳入參數 </a:t>
            </a:r>
            <a:r>
              <a:rPr lang="en-US" altLang="zh-TW" dirty="0"/>
              <a:t>true </a:t>
            </a:r>
            <a:r>
              <a:rPr lang="zh-TW" altLang="en-US" dirty="0"/>
              <a:t>來複製節點的內容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Example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9709" y="344168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/>
              <a:t>&lt;div id="foo"&gt;&lt;span&gt;bar&lt;/span&gt;&lt;/div&gt;</a:t>
            </a:r>
          </a:p>
          <a:p>
            <a:endParaRPr lang="en-US" altLang="zh-TW" sz="2000" dirty="0"/>
          </a:p>
          <a:p>
            <a:r>
              <a:rPr lang="en-US" altLang="zh-TW" sz="2000" dirty="0"/>
              <a:t>&lt;script&gt;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var</a:t>
            </a:r>
            <a:r>
              <a:rPr lang="en-US" altLang="zh-TW" sz="2000" dirty="0"/>
              <a:t> foo = </a:t>
            </a:r>
            <a:r>
              <a:rPr lang="en-US" altLang="zh-TW" sz="2000" dirty="0" err="1"/>
              <a:t>document.getElementById</a:t>
            </a:r>
            <a:r>
              <a:rPr lang="en-US" altLang="zh-TW" sz="2000" dirty="0"/>
              <a:t>('foo');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foo.cloneNode</a:t>
            </a:r>
            <a:r>
              <a:rPr lang="en-US" altLang="zh-TW" sz="2000" dirty="0"/>
              <a:t>(false)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foo.cloneNode</a:t>
            </a:r>
            <a:r>
              <a:rPr lang="en-US" altLang="zh-TW" sz="2000" dirty="0"/>
              <a:t>(true)</a:t>
            </a:r>
          </a:p>
          <a:p>
            <a:r>
              <a:rPr lang="en-US" altLang="zh-TW" sz="2000" dirty="0"/>
              <a:t>&lt;/script&gt;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948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 HTML</a:t>
            </a:r>
            <a:r>
              <a:rPr lang="zh-TW" altLang="en-US" dirty="0"/>
              <a:t>屬性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7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HTML </a:t>
            </a:r>
            <a:r>
              <a:rPr lang="zh-TW" altLang="en-US" sz="4400" dirty="0"/>
              <a:t>屬性</a:t>
            </a:r>
            <a:r>
              <a:rPr lang="en-US" altLang="zh-TW" sz="4400" dirty="0"/>
              <a:t>(Attributes)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46380" indent="-246380"/>
            <a:r>
              <a:rPr lang="fr-FR" altLang="zh-TW" sz="3200" dirty="0"/>
              <a:t>DOM </a:t>
            </a:r>
            <a:r>
              <a:rPr lang="zh-TW" altLang="fr-FR" sz="3200" dirty="0"/>
              <a:t>中的</a:t>
            </a:r>
            <a:r>
              <a:rPr lang="zh-TW" altLang="en-US" sz="3200" dirty="0"/>
              <a:t>屬性</a:t>
            </a:r>
            <a:r>
              <a:rPr lang="en-US" altLang="zh-TW" sz="3200" dirty="0"/>
              <a:t>: </a:t>
            </a:r>
            <a:r>
              <a:rPr lang="fr-FR" altLang="zh-TW" sz="3200" dirty="0"/>
              <a:t>Properties </a:t>
            </a:r>
            <a:r>
              <a:rPr lang="zh-TW" altLang="fr-FR" sz="3200" dirty="0"/>
              <a:t>和 </a:t>
            </a:r>
            <a:r>
              <a:rPr lang="fr-FR" altLang="zh-TW" sz="3200" dirty="0"/>
              <a:t>Attributes </a:t>
            </a:r>
            <a:endParaRPr lang="zh-TW" altLang="en-US"/>
          </a:p>
          <a:p>
            <a:pPr marL="612140" lvl="1" indent="-246380"/>
            <a:r>
              <a:rPr lang="en-US" altLang="zh-TW" sz="2800" dirty="0"/>
              <a:t>Properties</a:t>
            </a:r>
            <a:r>
              <a:rPr lang="zh-TW" altLang="en-US" sz="2800" dirty="0"/>
              <a:t>是 </a:t>
            </a:r>
            <a:r>
              <a:rPr lang="en-US" altLang="zh-TW" sz="2800" dirty="0"/>
              <a:t>JavaScript DOM </a:t>
            </a:r>
            <a:r>
              <a:rPr lang="zh-TW" altLang="en-US" sz="2800" dirty="0"/>
              <a:t>物件上的屬性</a:t>
            </a:r>
            <a:endParaRPr lang="en-US" altLang="zh-TW" sz="2800" dirty="0"/>
          </a:p>
          <a:p>
            <a:pPr marL="977900" lvl="2" indent="-246380"/>
            <a:r>
              <a:rPr lang="en-US" altLang="zh-TW" sz="2400" dirty="0" err="1"/>
              <a:t>array.length</a:t>
            </a:r>
            <a:endParaRPr lang="en-US" altLang="zh-TW" sz="2400" dirty="0"/>
          </a:p>
          <a:p>
            <a:pPr marL="977900" lvl="2" indent="-246380"/>
            <a:r>
              <a:rPr lang="en-US" altLang="zh-TW" sz="2400" dirty="0" err="1"/>
              <a:t>window.innerWidth</a:t>
            </a:r>
            <a:endParaRPr lang="en-US" altLang="zh-TW" sz="2400" dirty="0"/>
          </a:p>
          <a:p>
            <a:pPr marL="977900" lvl="2" indent="-246380"/>
            <a:r>
              <a:rPr lang="en-US" altLang="zh-TW" sz="2400" dirty="0" err="1"/>
              <a:t>Node.firstChild</a:t>
            </a:r>
            <a:endParaRPr lang="en-US" altLang="zh-TW" sz="2400" dirty="0"/>
          </a:p>
          <a:p>
            <a:pPr marL="612140" lvl="1" indent="-246380"/>
            <a:r>
              <a:rPr lang="fr-FR" altLang="zh-TW" sz="2800" dirty="0"/>
              <a:t>Attributes </a:t>
            </a:r>
            <a:r>
              <a:rPr lang="zh-TW" altLang="en-US" sz="2800" dirty="0"/>
              <a:t>是</a:t>
            </a:r>
            <a:r>
              <a:rPr lang="fr-FR" altLang="zh-TW" sz="2800" dirty="0"/>
              <a:t>HTML </a:t>
            </a:r>
            <a:r>
              <a:rPr lang="zh-TW" altLang="en-US" sz="2800" dirty="0"/>
              <a:t>元素上的屬性</a:t>
            </a:r>
            <a:endParaRPr lang="en-US" altLang="zh-TW" sz="2800" dirty="0"/>
          </a:p>
          <a:p>
            <a:pPr marL="977900" lvl="2" indent="-246380"/>
            <a:r>
              <a:rPr lang="fr-FR" altLang="zh-TW" sz="2400" dirty="0">
                <a:latin typeface="Microsoft JhengHei UI"/>
                <a:ea typeface="Microsoft JhengHei UI"/>
              </a:rPr>
              <a:t>HTML </a:t>
            </a:r>
            <a:r>
              <a:rPr lang="zh-TW" altLang="en-US" sz="2400">
                <a:latin typeface="Microsoft JhengHei UI"/>
                <a:ea typeface="Microsoft JhengHei UI"/>
              </a:rPr>
              <a:t>標籤上的 </a:t>
            </a:r>
            <a:r>
              <a:rPr lang="fr-FR" altLang="zh-TW" sz="2400" dirty="0">
                <a:latin typeface="Microsoft JhengHei UI"/>
                <a:ea typeface="Microsoft JhengHei UI"/>
              </a:rPr>
              <a:t>id </a:t>
            </a:r>
            <a:r>
              <a:rPr lang="zh-TW" altLang="en-US" sz="2400">
                <a:latin typeface="Microsoft JhengHei UI"/>
                <a:ea typeface="Microsoft JhengHei UI"/>
              </a:rPr>
              <a:t>、</a:t>
            </a:r>
            <a:r>
              <a:rPr lang="fr-FR" altLang="zh-TW" sz="2400" dirty="0">
                <a:latin typeface="Microsoft JhengHei UI"/>
                <a:ea typeface="Microsoft JhengHei UI"/>
              </a:rPr>
              <a:t>class</a:t>
            </a:r>
            <a:r>
              <a:rPr lang="zh-TW" altLang="fr-FR" sz="2400">
                <a:latin typeface="Microsoft JhengHei UI"/>
                <a:ea typeface="Microsoft JhengHei UI"/>
              </a:rPr>
              <a:t>、</a:t>
            </a:r>
            <a:r>
              <a:rPr lang="en-US" altLang="zh-TW" sz="2400" dirty="0">
                <a:latin typeface="Microsoft JhengHei UI"/>
                <a:ea typeface="Microsoft JhengHei UI"/>
              </a:rPr>
              <a:t>value</a:t>
            </a:r>
            <a:r>
              <a:rPr lang="zh-TW" sz="2400">
                <a:latin typeface="Microsoft JhengHei UI"/>
                <a:ea typeface="Microsoft JhengHei UI"/>
              </a:rPr>
              <a:t>、name</a:t>
            </a:r>
            <a:r>
              <a:rPr lang="zh-TW" altLang="en-US" sz="2400">
                <a:latin typeface="Microsoft JhengHei UI"/>
                <a:ea typeface="Microsoft JhengHei UI"/>
              </a:rPr>
              <a:t>等</a:t>
            </a:r>
            <a:endParaRPr lang="fr-FR" altLang="zh-TW" sz="2400">
              <a:latin typeface="Microsoft JhengHei UI"/>
              <a:ea typeface="Microsoft JhengHei UI"/>
            </a:endParaRPr>
          </a:p>
          <a:p>
            <a:pPr marL="612140" lvl="1" indent="-246380"/>
            <a:endParaRPr lang="en-US" altLang="zh-TW" sz="2800" dirty="0"/>
          </a:p>
          <a:p>
            <a:pPr marL="612140" lvl="1" indent="-246380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808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HTML </a:t>
            </a:r>
            <a:r>
              <a:rPr lang="zh-TW" altLang="en-US" sz="4400" dirty="0"/>
              <a:t>屬性</a:t>
            </a:r>
            <a:r>
              <a:rPr lang="en-US" altLang="zh-TW" sz="4400" dirty="0"/>
              <a:t>(Attributes)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3000" dirty="0" err="1"/>
              <a:t>Element.hasAttribute</a:t>
            </a:r>
            <a:r>
              <a:rPr lang="en-US" altLang="zh-TW" sz="3000" dirty="0"/>
              <a:t>(</a:t>
            </a:r>
            <a:r>
              <a:rPr lang="en-US" altLang="zh-TW" sz="3000" dirty="0" err="1"/>
              <a:t>attrName</a:t>
            </a:r>
            <a:r>
              <a:rPr lang="en-US" altLang="zh-TW" sz="3000" dirty="0"/>
              <a:t>)</a:t>
            </a:r>
          </a:p>
          <a:p>
            <a:pPr lvl="1"/>
            <a:r>
              <a:rPr lang="zh-TW" altLang="en-US" sz="2600" dirty="0"/>
              <a:t>用來檢查 </a:t>
            </a:r>
            <a:r>
              <a:rPr lang="en-US" altLang="zh-TW" sz="2600" dirty="0"/>
              <a:t>HTML </a:t>
            </a:r>
            <a:r>
              <a:rPr lang="zh-TW" altLang="en-US" sz="2600" dirty="0"/>
              <a:t>元素是否有某個屬性</a:t>
            </a:r>
            <a:endParaRPr lang="en-US" altLang="zh-TW" sz="2600" dirty="0"/>
          </a:p>
          <a:p>
            <a:pPr lvl="1"/>
            <a:r>
              <a:rPr lang="zh-TW" altLang="en-US" sz="2600" dirty="0"/>
              <a:t>回傳</a:t>
            </a:r>
            <a:r>
              <a:rPr lang="en-US" altLang="zh-TW" sz="2600" dirty="0"/>
              <a:t>True/False</a:t>
            </a:r>
          </a:p>
          <a:p>
            <a:pPr marL="0" indent="0">
              <a:buNone/>
            </a:pPr>
            <a:r>
              <a:rPr lang="en-US" altLang="zh-TW" sz="3000" dirty="0"/>
              <a:t>Example</a:t>
            </a:r>
          </a:p>
          <a:p>
            <a:pPr marL="0" indent="0">
              <a:buNone/>
            </a:pPr>
            <a:r>
              <a:rPr lang="en-US" altLang="zh-TW" sz="2600" dirty="0"/>
              <a:t>&lt;a id=" goo" </a:t>
            </a:r>
            <a:r>
              <a:rPr lang="en-US" altLang="zh-TW" sz="2600" dirty="0" err="1"/>
              <a:t>href</a:t>
            </a:r>
            <a:r>
              <a:rPr lang="en-US" altLang="zh-TW" sz="2600" dirty="0"/>
              <a:t>="http://www.google.com/"&gt;google&lt;/a&gt;</a:t>
            </a:r>
          </a:p>
          <a:p>
            <a:pPr marL="0" indent="0">
              <a:buNone/>
            </a:pPr>
            <a:r>
              <a:rPr lang="en-US" altLang="zh-TW" sz="2600" dirty="0"/>
              <a:t>&lt;script&gt;</a:t>
            </a:r>
          </a:p>
          <a:p>
            <a:pPr marL="0" indent="0">
              <a:buNone/>
            </a:pPr>
            <a:r>
              <a:rPr lang="en-US" altLang="zh-TW" sz="2600" dirty="0"/>
              <a:t>    </a:t>
            </a:r>
            <a:r>
              <a:rPr lang="en-US" altLang="zh-TW" sz="2600" dirty="0" err="1"/>
              <a:t>var</a:t>
            </a:r>
            <a:r>
              <a:rPr lang="en-US" altLang="zh-TW" sz="2600" dirty="0"/>
              <a:t> goo = </a:t>
            </a:r>
            <a:r>
              <a:rPr lang="en-US" altLang="zh-TW" sz="2600" dirty="0" err="1"/>
              <a:t>document.getElementById</a:t>
            </a:r>
            <a:r>
              <a:rPr lang="en-US" altLang="zh-TW" sz="2600" dirty="0"/>
              <a:t>('goo');</a:t>
            </a:r>
          </a:p>
          <a:p>
            <a:pPr marL="0" indent="0">
              <a:buNone/>
            </a:pPr>
            <a:r>
              <a:rPr lang="en-US" altLang="zh-TW" sz="2600" dirty="0"/>
              <a:t>    </a:t>
            </a:r>
            <a:r>
              <a:rPr lang="en-US" altLang="zh-TW" sz="2600" dirty="0" err="1"/>
              <a:t>goo.hasAttribute</a:t>
            </a:r>
            <a:r>
              <a:rPr lang="en-US" altLang="zh-TW" sz="2600" dirty="0"/>
              <a:t>('xyz');</a:t>
            </a:r>
          </a:p>
          <a:p>
            <a:pPr marL="0" indent="0">
              <a:buNone/>
            </a:pPr>
            <a:r>
              <a:rPr lang="en-US" altLang="zh-TW" sz="2600" dirty="0"/>
              <a:t>    </a:t>
            </a:r>
            <a:r>
              <a:rPr lang="en-US" altLang="zh-TW" sz="2600" dirty="0" err="1"/>
              <a:t>goo.hasAttribute</a:t>
            </a:r>
            <a:r>
              <a:rPr lang="en-US" altLang="zh-TW" sz="2600" dirty="0"/>
              <a:t>('</a:t>
            </a:r>
            <a:r>
              <a:rPr lang="en-US" altLang="zh-TW" sz="2600" dirty="0" err="1"/>
              <a:t>href</a:t>
            </a:r>
            <a:r>
              <a:rPr lang="en-US" altLang="zh-TW" sz="2600" dirty="0"/>
              <a:t>');</a:t>
            </a:r>
          </a:p>
          <a:p>
            <a:pPr marL="0" indent="0">
              <a:buNone/>
            </a:pPr>
            <a:r>
              <a:rPr lang="en-US" altLang="zh-TW" sz="2600" dirty="0"/>
              <a:t>&lt;/script&gt;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05974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HTML </a:t>
            </a:r>
            <a:r>
              <a:rPr lang="zh-TW" altLang="en-US" sz="4400" dirty="0"/>
              <a:t>屬性</a:t>
            </a:r>
            <a:r>
              <a:rPr lang="en-US" altLang="zh-TW" sz="4400" dirty="0"/>
              <a:t>(Attributes)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46380" indent="-246380"/>
            <a:r>
              <a:rPr lang="en-US" altLang="zh-TW" dirty="0" err="1"/>
              <a:t>Element.getAttribute</a:t>
            </a:r>
            <a:r>
              <a:rPr lang="en-US" altLang="zh-TW" dirty="0"/>
              <a:t>(</a:t>
            </a:r>
            <a:r>
              <a:rPr lang="en-US" altLang="zh-TW" dirty="0" err="1"/>
              <a:t>attrName</a:t>
            </a:r>
            <a:r>
              <a:rPr lang="en-US" altLang="zh-TW" dirty="0"/>
              <a:t>)</a:t>
            </a:r>
            <a:endParaRPr lang="zh-TW" altLang="en-US"/>
          </a:p>
          <a:p>
            <a:pPr marL="612140" lvl="1" indent="-246380"/>
            <a:r>
              <a:rPr lang="zh-TW" altLang="en-US" dirty="0"/>
              <a:t>用來取得 </a:t>
            </a:r>
            <a:r>
              <a:rPr lang="en-US" altLang="zh-TW" dirty="0"/>
              <a:t>HTML </a:t>
            </a:r>
            <a:r>
              <a:rPr lang="zh-TW" altLang="en-US" dirty="0"/>
              <a:t>元素的屬性值</a:t>
            </a:r>
            <a:endParaRPr lang="en-US" altLang="zh-TW" dirty="0"/>
          </a:p>
          <a:p>
            <a:pPr marL="612140" lvl="1" indent="-246380"/>
            <a:r>
              <a:rPr lang="en-US" altLang="zh-TW" dirty="0" err="1">
                <a:latin typeface="Microsoft JhengHei UI"/>
                <a:ea typeface="Microsoft JhengHei UI"/>
              </a:rPr>
              <a:t>attrName</a:t>
            </a:r>
            <a:r>
              <a:rPr lang="zh-TW" altLang="en-US">
                <a:latin typeface="Microsoft JhengHei UI"/>
                <a:ea typeface="Microsoft JhengHei UI"/>
              </a:rPr>
              <a:t>為想取得的屬性</a:t>
            </a:r>
            <a:r>
              <a:rPr lang="en-US" altLang="zh-TW" dirty="0">
                <a:latin typeface="Microsoft JhengHei UI"/>
                <a:ea typeface="Microsoft JhengHei UI"/>
              </a:rPr>
              <a:t>(attribute)</a:t>
            </a:r>
            <a:r>
              <a:rPr lang="zh-TW" altLang="en-US">
                <a:latin typeface="Microsoft JhengHei UI"/>
                <a:ea typeface="Microsoft JhengHei UI"/>
              </a:rPr>
              <a:t>名稱</a:t>
            </a:r>
            <a:endParaRPr lang="en-US" altLang="zh-TW">
              <a:latin typeface="Microsoft JhengHei UI"/>
              <a:ea typeface="Microsoft JhengHei UI"/>
            </a:endParaRPr>
          </a:p>
          <a:p>
            <a:pPr marL="246380" indent="-246380"/>
            <a:r>
              <a:rPr lang="en-US" altLang="zh-TW" dirty="0"/>
              <a:t>Element</a:t>
            </a:r>
            <a:r>
              <a:rPr lang="zh-TW" altLang="en-US" dirty="0"/>
              <a:t>物件有提供一些屬性存取的方式</a:t>
            </a:r>
            <a:endParaRPr lang="en-US" altLang="zh-TW" dirty="0"/>
          </a:p>
          <a:p>
            <a:pPr marL="612140" lvl="1" indent="-246380"/>
            <a:r>
              <a:rPr lang="en-US" altLang="zh-TW" dirty="0"/>
              <a:t>Element.id</a:t>
            </a:r>
          </a:p>
          <a:p>
            <a:pPr marL="612140" lvl="1" indent="-246380"/>
            <a:r>
              <a:rPr lang="en-US" altLang="zh-TW" dirty="0" err="1"/>
              <a:t>Element.className</a:t>
            </a:r>
            <a:endParaRPr lang="en-US" altLang="zh-TW" dirty="0"/>
          </a:p>
          <a:p>
            <a:pPr marL="612140" lvl="1" indent="-246380"/>
            <a:r>
              <a:rPr lang="en-US" altLang="zh-TW" dirty="0" err="1"/>
              <a:t>Element.tagNmae</a:t>
            </a:r>
            <a:endParaRPr lang="en-US" altLang="zh-TW" dirty="0"/>
          </a:p>
          <a:p>
            <a:pPr marL="612140" lvl="1" indent="-246380"/>
            <a:r>
              <a:rPr lang="en-US" altLang="zh-TW" dirty="0" err="1"/>
              <a:t>Element.type</a:t>
            </a:r>
            <a:endParaRPr lang="en-US" altLang="zh-TW" dirty="0"/>
          </a:p>
          <a:p>
            <a:pPr marL="612140" lvl="1" indent="-246380"/>
            <a:r>
              <a:rPr lang="en-US" altLang="zh-TW" dirty="0" err="1"/>
              <a:t>Element.value</a:t>
            </a:r>
            <a:endParaRPr lang="en-US" altLang="zh-TW" dirty="0"/>
          </a:p>
          <a:p>
            <a:pPr marL="612140" lvl="1" indent="-246380"/>
            <a:r>
              <a:rPr lang="en-US" altLang="zh-TW" err="1">
                <a:latin typeface="Microsoft JhengHei UI"/>
                <a:ea typeface="Microsoft JhengHei UI"/>
              </a:rPr>
              <a:t>Element.href</a:t>
            </a:r>
            <a:endParaRPr lang="en-US" altLang="zh-TW">
              <a:latin typeface="Microsoft JhengHei UI"/>
              <a:ea typeface="Microsoft JhengHei UI"/>
            </a:endParaRPr>
          </a:p>
          <a:p>
            <a:pPr marL="612140" lvl="1" indent="-246380"/>
            <a:r>
              <a:rPr lang="en-US" dirty="0">
                <a:latin typeface="Microsoft JhengHei UI"/>
                <a:ea typeface="Microsoft JhengHei UI"/>
              </a:rPr>
              <a:t>Element.name</a:t>
            </a:r>
            <a:endParaRPr lang="en-US" altLang="zh-TW" dirty="0">
              <a:latin typeface="Microsoft JhengHei UI"/>
              <a:ea typeface="Microsoft JhengHei UI"/>
            </a:endParaRP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810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 HTML </a:t>
            </a:r>
            <a:r>
              <a:rPr lang="zh-TW" altLang="en-US" dirty="0"/>
              <a:t>屬性</a:t>
            </a:r>
            <a:r>
              <a:rPr lang="en-US" altLang="zh-TW" dirty="0"/>
              <a:t>(Attributes)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TW" sz="2800" dirty="0" err="1"/>
              <a:t>Element.attributes</a:t>
            </a:r>
            <a:endParaRPr lang="en-US" altLang="zh-TW" sz="2800" dirty="0"/>
          </a:p>
          <a:p>
            <a:pPr lvl="1"/>
            <a:r>
              <a:rPr lang="zh-TW" altLang="en-US" dirty="0"/>
              <a:t>可以取得 </a:t>
            </a:r>
            <a:r>
              <a:rPr lang="en-US" altLang="zh-TW" dirty="0"/>
              <a:t>HTML </a:t>
            </a:r>
            <a:r>
              <a:rPr lang="zh-TW" altLang="en-US" dirty="0"/>
              <a:t>元素上所有的屬性 </a:t>
            </a:r>
            <a:r>
              <a:rPr lang="en-US" altLang="zh-TW" dirty="0"/>
              <a:t>(attributes)</a:t>
            </a:r>
          </a:p>
          <a:p>
            <a:pPr lvl="1"/>
            <a:r>
              <a:rPr lang="en-US" altLang="zh-TW" dirty="0"/>
              <a:t>attributes </a:t>
            </a:r>
            <a:r>
              <a:rPr lang="zh-TW" altLang="en-US" dirty="0"/>
              <a:t>會返回一個 </a:t>
            </a:r>
            <a:r>
              <a:rPr lang="en-US" altLang="zh-TW" dirty="0"/>
              <a:t>key/value pair </a:t>
            </a:r>
            <a:r>
              <a:rPr lang="zh-TW" altLang="en-US" dirty="0"/>
              <a:t>的 </a:t>
            </a:r>
            <a:r>
              <a:rPr lang="en-US" altLang="zh-TW" dirty="0" err="1"/>
              <a:t>NamedNodeMap</a:t>
            </a:r>
            <a:r>
              <a:rPr lang="en-US" altLang="zh-TW" dirty="0"/>
              <a:t> </a:t>
            </a:r>
            <a:r>
              <a:rPr lang="zh-TW" altLang="en-US" dirty="0"/>
              <a:t>型態物件</a:t>
            </a:r>
            <a:endParaRPr lang="en-US" altLang="zh-TW" dirty="0"/>
          </a:p>
          <a:p>
            <a:pPr lvl="1"/>
            <a:r>
              <a:rPr lang="en-US" altLang="zh-TW" dirty="0" err="1"/>
              <a:t>NamedNodeMap</a:t>
            </a:r>
            <a:r>
              <a:rPr lang="en-US" altLang="zh-TW" dirty="0"/>
              <a:t> </a:t>
            </a:r>
            <a:r>
              <a:rPr lang="zh-TW" altLang="en-US" dirty="0"/>
              <a:t>物件的 </a:t>
            </a:r>
            <a:r>
              <a:rPr lang="en-US" altLang="zh-TW" dirty="0"/>
              <a:t>key </a:t>
            </a:r>
            <a:r>
              <a:rPr lang="zh-TW" altLang="en-US" dirty="0"/>
              <a:t>是一個字串表示屬性名稱，</a:t>
            </a:r>
            <a:r>
              <a:rPr lang="en-US" altLang="zh-TW" dirty="0"/>
              <a:t>value </a:t>
            </a:r>
            <a:r>
              <a:rPr lang="zh-TW" altLang="en-US" dirty="0"/>
              <a:t>則是一個 </a:t>
            </a:r>
            <a:r>
              <a:rPr lang="en-US" altLang="zh-TW" dirty="0" err="1"/>
              <a:t>Attr</a:t>
            </a:r>
            <a:r>
              <a:rPr lang="en-US" altLang="zh-TW" dirty="0"/>
              <a:t> </a:t>
            </a:r>
            <a:r>
              <a:rPr lang="zh-TW" altLang="en-US" dirty="0"/>
              <a:t>物件</a:t>
            </a:r>
            <a:endParaRPr lang="en-US" altLang="zh-TW" dirty="0"/>
          </a:p>
          <a:p>
            <a:pPr lvl="2"/>
            <a:r>
              <a:rPr lang="en-US" altLang="zh-TW" dirty="0" err="1"/>
              <a:t>Element.attributes</a:t>
            </a:r>
            <a:r>
              <a:rPr lang="en-US" altLang="zh-TW" dirty="0"/>
              <a:t>[‘id']</a:t>
            </a:r>
          </a:p>
          <a:p>
            <a:pPr lvl="1"/>
            <a:r>
              <a:rPr lang="en-US" altLang="zh-TW" dirty="0" err="1"/>
              <a:t>Attr</a:t>
            </a:r>
            <a:r>
              <a:rPr lang="en-US" altLang="zh-TW" dirty="0"/>
              <a:t> </a:t>
            </a:r>
            <a:r>
              <a:rPr lang="zh-TW" altLang="en-US" dirty="0"/>
              <a:t>物件上的 </a:t>
            </a:r>
            <a:r>
              <a:rPr lang="en-US" altLang="zh-TW" dirty="0"/>
              <a:t>name </a:t>
            </a:r>
            <a:r>
              <a:rPr lang="zh-TW" altLang="en-US" dirty="0"/>
              <a:t>屬性可以取得屬性名稱，</a:t>
            </a:r>
            <a:r>
              <a:rPr lang="en-US" altLang="zh-TW" dirty="0" err="1"/>
              <a:t>Attr</a:t>
            </a:r>
            <a:r>
              <a:rPr lang="en-US" altLang="zh-TW" dirty="0"/>
              <a:t> </a:t>
            </a:r>
            <a:r>
              <a:rPr lang="zh-TW" altLang="en-US" dirty="0"/>
              <a:t>物件上的 </a:t>
            </a:r>
            <a:r>
              <a:rPr lang="en-US" altLang="zh-TW" dirty="0"/>
              <a:t>value </a:t>
            </a:r>
            <a:r>
              <a:rPr lang="zh-TW" altLang="en-US" dirty="0"/>
              <a:t>屬性可以取得屬性值</a:t>
            </a:r>
            <a:endParaRPr lang="en-US" altLang="zh-TW" dirty="0"/>
          </a:p>
          <a:p>
            <a:pPr lvl="2"/>
            <a:r>
              <a:rPr lang="en-US" altLang="zh-TW" dirty="0" err="1"/>
              <a:t>Element.attributes</a:t>
            </a:r>
            <a:r>
              <a:rPr lang="en-US" altLang="zh-TW" dirty="0"/>
              <a:t>[‘id'].name </a:t>
            </a:r>
            <a:r>
              <a:rPr lang="en-US" altLang="zh-TW" dirty="0">
                <a:sym typeface="Wingdings" panose="05000000000000000000" pitchFamily="2" charset="2"/>
              </a:rPr>
              <a:t> id</a:t>
            </a:r>
          </a:p>
          <a:p>
            <a:pPr lvl="2"/>
            <a:r>
              <a:rPr lang="en-US" altLang="zh-TW" dirty="0" err="1"/>
              <a:t>Element.attributes</a:t>
            </a:r>
            <a:r>
              <a:rPr lang="en-US" altLang="zh-TW" dirty="0"/>
              <a:t>[‘id’].value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該元素節點的</a:t>
            </a:r>
            <a:r>
              <a:rPr lang="en-US" altLang="zh-TW" dirty="0">
                <a:sym typeface="Wingdings" panose="05000000000000000000" pitchFamily="2" charset="2"/>
              </a:rPr>
              <a:t>id</a:t>
            </a:r>
            <a:r>
              <a:rPr lang="zh-TW" altLang="en-US" dirty="0">
                <a:sym typeface="Wingdings" panose="05000000000000000000" pitchFamily="2" charset="2"/>
              </a:rPr>
              <a:t>屬性的值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3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HTML </a:t>
            </a:r>
            <a:r>
              <a:rPr lang="zh-TW" altLang="en-US" sz="4400" dirty="0"/>
              <a:t>屬性</a:t>
            </a:r>
            <a:r>
              <a:rPr lang="en-US" altLang="zh-TW" sz="4400" dirty="0"/>
              <a:t>(Attributes)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Element.setAttribute</a:t>
            </a:r>
            <a:r>
              <a:rPr lang="en-US" altLang="zh-TW" dirty="0"/>
              <a:t>(</a:t>
            </a:r>
            <a:r>
              <a:rPr lang="en-US" altLang="zh-TW" dirty="0" err="1"/>
              <a:t>attrName</a:t>
            </a:r>
            <a:r>
              <a:rPr lang="en-US" altLang="zh-TW" dirty="0"/>
              <a:t>, value)</a:t>
            </a:r>
          </a:p>
          <a:p>
            <a:pPr lvl="1"/>
            <a:r>
              <a:rPr lang="zh-TW" altLang="en-US" dirty="0"/>
              <a:t>用來新增 </a:t>
            </a:r>
            <a:r>
              <a:rPr lang="en-US" altLang="zh-TW" dirty="0"/>
              <a:t>HTML </a:t>
            </a:r>
            <a:r>
              <a:rPr lang="zh-TW" altLang="en-US" dirty="0"/>
              <a:t>元素的屬性，如果屬性已經存在則更新其值</a:t>
            </a:r>
            <a:endParaRPr lang="en-US" altLang="zh-TW" dirty="0"/>
          </a:p>
          <a:p>
            <a:pPr lvl="1"/>
            <a:r>
              <a:rPr lang="en-US" altLang="zh-TW" dirty="0" err="1"/>
              <a:t>attrName</a:t>
            </a:r>
            <a:r>
              <a:rPr lang="zh-TW" altLang="en-US" dirty="0"/>
              <a:t>為要增加屬性</a:t>
            </a:r>
            <a:r>
              <a:rPr lang="en-US" altLang="zh-TW" dirty="0"/>
              <a:t>(attribute)</a:t>
            </a:r>
            <a:r>
              <a:rPr lang="zh-TW" altLang="en-US" dirty="0"/>
              <a:t>的名稱</a:t>
            </a:r>
            <a:endParaRPr lang="en-US" altLang="zh-TW" dirty="0"/>
          </a:p>
          <a:p>
            <a:pPr lvl="1"/>
            <a:r>
              <a:rPr lang="en-US" altLang="zh-TW" dirty="0"/>
              <a:t>value</a:t>
            </a:r>
            <a:r>
              <a:rPr lang="zh-TW" altLang="en-US" dirty="0"/>
              <a:t>為屬性的值</a:t>
            </a:r>
            <a:endParaRPr lang="en-US" altLang="zh-TW" dirty="0"/>
          </a:p>
          <a:p>
            <a:r>
              <a:rPr lang="en-US" altLang="zh-TW" dirty="0" err="1"/>
              <a:t>Element.removeAttribute</a:t>
            </a:r>
            <a:r>
              <a:rPr lang="en-US" altLang="zh-TW" dirty="0"/>
              <a:t>(</a:t>
            </a:r>
            <a:r>
              <a:rPr lang="en-US" altLang="zh-TW" dirty="0" err="1"/>
              <a:t>attrName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用來移除 </a:t>
            </a:r>
            <a:r>
              <a:rPr lang="en-US" altLang="zh-TW" dirty="0"/>
              <a:t>HTML </a:t>
            </a:r>
            <a:r>
              <a:rPr lang="zh-TW" altLang="en-US" dirty="0"/>
              <a:t>元素的某個屬性</a:t>
            </a:r>
            <a:endParaRPr lang="en-US" altLang="zh-TW" dirty="0"/>
          </a:p>
          <a:p>
            <a:pPr lvl="1"/>
            <a:r>
              <a:rPr lang="en-US" altLang="zh-TW" dirty="0" err="1"/>
              <a:t>attrName</a:t>
            </a:r>
            <a:r>
              <a:rPr lang="zh-TW" altLang="en-US" dirty="0"/>
              <a:t>為要移除的屬性</a:t>
            </a:r>
            <a:r>
              <a:rPr lang="en-US" altLang="zh-TW" dirty="0"/>
              <a:t>(attribute)</a:t>
            </a:r>
            <a:r>
              <a:rPr lang="zh-TW" altLang="en-US" dirty="0"/>
              <a:t>的名稱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798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DOM Event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6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JavaScript Event</a:t>
            </a:r>
            <a:endParaRPr lang="zh-TW" altLang="en-US" sz="44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使用者在瀏覽網頁時會觸發很多事件 </a:t>
            </a:r>
            <a:r>
              <a:rPr lang="en-US" altLang="zh-TW" dirty="0"/>
              <a:t>(events) </a:t>
            </a:r>
            <a:r>
              <a:rPr lang="zh-TW" altLang="en-US" dirty="0"/>
              <a:t>的發生</a:t>
            </a:r>
            <a:endParaRPr lang="en-US" altLang="zh-TW" dirty="0"/>
          </a:p>
          <a:p>
            <a:pPr lvl="1"/>
            <a:r>
              <a:rPr lang="zh-TW" altLang="en-US" dirty="0"/>
              <a:t>按下滑鼠</a:t>
            </a:r>
            <a:endParaRPr lang="en-US" altLang="zh-TW" dirty="0"/>
          </a:p>
          <a:p>
            <a:pPr lvl="1"/>
            <a:r>
              <a:rPr lang="zh-TW" altLang="en-US" dirty="0"/>
              <a:t>按下鍵盤按鍵</a:t>
            </a:r>
            <a:endParaRPr lang="en-US" altLang="zh-TW" dirty="0"/>
          </a:p>
          <a:p>
            <a:pPr lvl="1"/>
            <a:r>
              <a:rPr lang="zh-TW" altLang="en-US" dirty="0"/>
              <a:t>圖片完成下載</a:t>
            </a:r>
            <a:endParaRPr lang="en-US" altLang="zh-TW" dirty="0"/>
          </a:p>
          <a:p>
            <a:pPr lvl="1"/>
            <a:r>
              <a:rPr lang="zh-TW" altLang="en-US" dirty="0"/>
              <a:t>表單欄位值被改變</a:t>
            </a:r>
            <a:endParaRPr lang="en-US" altLang="zh-TW" dirty="0"/>
          </a:p>
          <a:p>
            <a:r>
              <a:rPr lang="en-US" altLang="zh-TW" dirty="0"/>
              <a:t>DOM Event </a:t>
            </a:r>
            <a:r>
              <a:rPr lang="zh-TW" altLang="en-US" dirty="0"/>
              <a:t>定義很多種事件型態，讓你可以用 </a:t>
            </a:r>
            <a:r>
              <a:rPr lang="en-US" altLang="zh-TW" dirty="0"/>
              <a:t>JavaScript </a:t>
            </a:r>
            <a:r>
              <a:rPr lang="zh-TW" altLang="en-US" dirty="0"/>
              <a:t>來監聽 </a:t>
            </a:r>
            <a:r>
              <a:rPr lang="en-US" altLang="zh-TW" dirty="0"/>
              <a:t>(listen) </a:t>
            </a:r>
            <a:r>
              <a:rPr lang="zh-TW" altLang="en-US" dirty="0"/>
              <a:t>和處理 </a:t>
            </a:r>
            <a:r>
              <a:rPr lang="en-US" altLang="zh-TW" dirty="0"/>
              <a:t>(event handling) </a:t>
            </a:r>
            <a:r>
              <a:rPr lang="zh-TW" altLang="en-US" dirty="0"/>
              <a:t>這些事件</a:t>
            </a:r>
          </a:p>
        </p:txBody>
      </p:sp>
    </p:spTree>
    <p:extLst>
      <p:ext uri="{BB962C8B-B14F-4D97-AF65-F5344CB8AC3E}">
        <p14:creationId xmlns:p14="http://schemas.microsoft.com/office/powerpoint/2010/main" val="287190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 Tree</a:t>
            </a:r>
            <a:r>
              <a:rPr lang="zh-TW" altLang="en-US" dirty="0"/>
              <a:t>節點操作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21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使用者介面事件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使用者介面事件代表與操作瀏覽器相關的事件</a:t>
            </a: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497522"/>
              </p:ext>
            </p:extLst>
          </p:nvPr>
        </p:nvGraphicFramePr>
        <p:xfrm>
          <a:off x="2253672" y="2402840"/>
          <a:ext cx="81280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928">
                  <a:extLst>
                    <a:ext uri="{9D8B030D-6E8A-4147-A177-3AD203B41FA5}">
                      <a16:colId xmlns:a16="http://schemas.microsoft.com/office/drawing/2014/main" val="3865060034"/>
                    </a:ext>
                  </a:extLst>
                </a:gridCol>
                <a:gridCol w="5200072">
                  <a:extLst>
                    <a:ext uri="{9D8B030D-6E8A-4147-A177-3AD203B41FA5}">
                      <a16:colId xmlns:a16="http://schemas.microsoft.com/office/drawing/2014/main" val="3617921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83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當瀏覽器將網頁或圖片完成載入時會觸發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2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unload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當使用者關閉 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卸載</a:t>
                      </a:r>
                      <a:r>
                        <a:rPr lang="en-US" altLang="zh-TW" dirty="0"/>
                        <a:t>) </a:t>
                      </a:r>
                      <a:r>
                        <a:rPr lang="zh-TW" altLang="en-US" dirty="0"/>
                        <a:t>網頁之後會觸發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77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error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當圖片或文件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網頁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內容下載發生錯誤時會觸發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1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當視窗或框架大小被改變時會觸發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6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scroll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當瀏覽器視窗捲軸被拉動時會觸發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2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DOMContentLoaded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</a:t>
                      </a:r>
                      <a:r>
                        <a:rPr lang="en-US" altLang="zh-TW" dirty="0"/>
                        <a:t>HTML</a:t>
                      </a:r>
                      <a:r>
                        <a:rPr lang="zh-TW" altLang="en-US" dirty="0"/>
                        <a:t>文件載入完畢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不用等到樣式表、圖片或影片等資源載完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時會觸發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80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hashchange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</a:t>
                      </a:r>
                      <a:r>
                        <a:rPr lang="en-US" altLang="zh-TW" dirty="0"/>
                        <a:t>URL</a:t>
                      </a:r>
                      <a:r>
                        <a:rPr lang="zh-TW" altLang="en-US" dirty="0"/>
                        <a:t>中</a:t>
                      </a:r>
                      <a:r>
                        <a:rPr lang="en-US" altLang="zh-TW" dirty="0"/>
                        <a:t>#</a:t>
                      </a:r>
                      <a:r>
                        <a:rPr lang="zh-TW" altLang="en-US" dirty="0"/>
                        <a:t>符號後面的資料變更時會觸發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42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beforeunload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當視窗、文件和相關的資源即將離開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卸載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時會觸發此事件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，此時文件仍舊是看得到的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7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6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鍵盤事件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鍵盤事件表示與使用者操作鍵盤相關的事件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613140"/>
              </p:ext>
            </p:extLst>
          </p:nvPr>
        </p:nvGraphicFramePr>
        <p:xfrm>
          <a:off x="2179782" y="259464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273">
                  <a:extLst>
                    <a:ext uri="{9D8B030D-6E8A-4147-A177-3AD203B41FA5}">
                      <a16:colId xmlns:a16="http://schemas.microsoft.com/office/drawing/2014/main" val="3547781045"/>
                    </a:ext>
                  </a:extLst>
                </a:gridCol>
                <a:gridCol w="5264727">
                  <a:extLst>
                    <a:ext uri="{9D8B030D-6E8A-4147-A177-3AD203B41FA5}">
                      <a16:colId xmlns:a16="http://schemas.microsoft.com/office/drawing/2014/main" val="2149851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53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keydown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當使用者按下鍵盤按鍵時會觸發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31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keyup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當使用者按下並放開鍵盤按鍵時會觸發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5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keypress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當使用者按下並放開鍵盤按鍵後會觸發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541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99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滑鼠事件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滑鼠事件代表使用者操作滑鼠相關的事件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83891"/>
              </p:ext>
            </p:extLst>
          </p:nvPr>
        </p:nvGraphicFramePr>
        <p:xfrm>
          <a:off x="2096655" y="2373312"/>
          <a:ext cx="8128000" cy="361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255">
                  <a:extLst>
                    <a:ext uri="{9D8B030D-6E8A-4147-A177-3AD203B41FA5}">
                      <a16:colId xmlns:a16="http://schemas.microsoft.com/office/drawing/2014/main" val="3018586676"/>
                    </a:ext>
                  </a:extLst>
                </a:gridCol>
                <a:gridCol w="5421745">
                  <a:extLst>
                    <a:ext uri="{9D8B030D-6E8A-4147-A177-3AD203B41FA5}">
                      <a16:colId xmlns:a16="http://schemas.microsoft.com/office/drawing/2014/main" val="2919291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8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click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當使用者滑鼠點擊物件時會觸發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dblclick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當使用者滑鼠連點二下物件時會</a:t>
                      </a:r>
                      <a:r>
                        <a:rPr lang="zh-TW" altLang="en-US" dirty="0">
                          <a:effectLst/>
                        </a:rPr>
                        <a:t>觸發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7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mousedown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當使用者</a:t>
                      </a:r>
                      <a:r>
                        <a:rPr lang="zh-TW" altLang="en-US" dirty="0">
                          <a:effectLst/>
                        </a:rPr>
                        <a:t>按下滑鼠按鍵時</a:t>
                      </a:r>
                      <a:r>
                        <a:rPr lang="zh-TW" altLang="en-US" dirty="0"/>
                        <a:t>會</a:t>
                      </a:r>
                      <a:r>
                        <a:rPr lang="zh-TW" altLang="en-US" dirty="0">
                          <a:effectLst/>
                        </a:rPr>
                        <a:t>觸發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98518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mouseup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當使用者</a:t>
                      </a:r>
                      <a:r>
                        <a:rPr lang="zh-TW" altLang="en-US" dirty="0">
                          <a:effectLst/>
                        </a:rPr>
                        <a:t>放開滑鼠按鍵時</a:t>
                      </a:r>
                      <a:r>
                        <a:rPr lang="zh-TW" altLang="en-US" dirty="0"/>
                        <a:t>會</a:t>
                      </a:r>
                      <a:r>
                        <a:rPr lang="zh-TW" altLang="en-US" dirty="0">
                          <a:effectLst/>
                        </a:rPr>
                        <a:t>觸發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306857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mouseout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當使用者</a:t>
                      </a:r>
                      <a:r>
                        <a:rPr lang="zh-TW" altLang="en-US" dirty="0">
                          <a:effectLst/>
                        </a:rPr>
                        <a:t>滑鼠離開某物件四周時</a:t>
                      </a:r>
                      <a:r>
                        <a:rPr lang="zh-TW" altLang="en-US" dirty="0"/>
                        <a:t>會</a:t>
                      </a:r>
                      <a:r>
                        <a:rPr lang="zh-TW" altLang="en-US" dirty="0">
                          <a:effectLst/>
                        </a:rPr>
                        <a:t>觸發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84336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mouseover</a:t>
                      </a: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當使用者</a:t>
                      </a:r>
                      <a:r>
                        <a:rPr lang="zh-TW" altLang="en-US" dirty="0">
                          <a:effectLst/>
                        </a:rPr>
                        <a:t>滑鼠進入一個元素 </a:t>
                      </a:r>
                      <a:r>
                        <a:rPr lang="en-US" altLang="zh-TW" dirty="0">
                          <a:effectLst/>
                        </a:rPr>
                        <a:t>(</a:t>
                      </a:r>
                      <a:r>
                        <a:rPr lang="zh-TW" altLang="en-US" dirty="0">
                          <a:effectLst/>
                        </a:rPr>
                        <a:t>包含進入該元素中的子元素</a:t>
                      </a:r>
                      <a:r>
                        <a:rPr lang="en-US" altLang="zh-TW" dirty="0">
                          <a:effectLst/>
                        </a:rPr>
                        <a:t>) </a:t>
                      </a:r>
                      <a:r>
                        <a:rPr lang="zh-TW" altLang="en-US" dirty="0">
                          <a:effectLst/>
                        </a:rPr>
                        <a:t>四周時</a:t>
                      </a:r>
                      <a:r>
                        <a:rPr lang="zh-TW" altLang="en-US" dirty="0"/>
                        <a:t>會</a:t>
                      </a:r>
                      <a:r>
                        <a:rPr lang="zh-TW" altLang="en-US" dirty="0">
                          <a:effectLst/>
                        </a:rPr>
                        <a:t>觸發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602032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mousemove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當使用者</a:t>
                      </a:r>
                      <a:r>
                        <a:rPr lang="zh-TW" altLang="en-US" dirty="0">
                          <a:effectLst/>
                        </a:rPr>
                        <a:t>介於</a:t>
                      </a:r>
                      <a:r>
                        <a:rPr lang="en-US" altLang="zh-TW" dirty="0">
                          <a:effectLst/>
                        </a:rPr>
                        <a:t>over</a:t>
                      </a:r>
                      <a:r>
                        <a:rPr lang="zh-TW" altLang="en-US" dirty="0">
                          <a:effectLst/>
                        </a:rPr>
                        <a:t>跟</a:t>
                      </a:r>
                      <a:r>
                        <a:rPr lang="en-US" altLang="zh-TW" dirty="0">
                          <a:effectLst/>
                        </a:rPr>
                        <a:t>out</a:t>
                      </a:r>
                      <a:r>
                        <a:rPr lang="zh-TW" altLang="en-US" dirty="0">
                          <a:effectLst/>
                        </a:rPr>
                        <a:t>間的滑鼠移動行為</a:t>
                      </a: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427483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mousewheel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當使用者在元素上滾動滑鼠滾輪時會觸發</a:t>
                      </a:r>
                      <a:endParaRPr lang="zh-TW" alt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330549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28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表單事件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表單事件表示使用者操作表單的相關事件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06828"/>
              </p:ext>
            </p:extLst>
          </p:nvPr>
        </p:nvGraphicFramePr>
        <p:xfrm>
          <a:off x="2142837" y="2483802"/>
          <a:ext cx="81280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890">
                  <a:extLst>
                    <a:ext uri="{9D8B030D-6E8A-4147-A177-3AD203B41FA5}">
                      <a16:colId xmlns:a16="http://schemas.microsoft.com/office/drawing/2014/main" val="2387242740"/>
                    </a:ext>
                  </a:extLst>
                </a:gridCol>
                <a:gridCol w="5514110">
                  <a:extLst>
                    <a:ext uri="{9D8B030D-6E8A-4147-A177-3AD203B41FA5}">
                      <a16:colId xmlns:a16="http://schemas.microsoft.com/office/drawing/2014/main" val="1233253210"/>
                    </a:ext>
                  </a:extLst>
                </a:gridCol>
              </a:tblGrid>
              <a:tr h="323888">
                <a:tc>
                  <a:txBody>
                    <a:bodyPr/>
                    <a:lstStyle/>
                    <a:p>
                      <a:r>
                        <a:rPr lang="zh-TW" altLang="en-US" dirty="0"/>
                        <a:t>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0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</a:t>
                      </a:r>
                      <a:r>
                        <a:rPr lang="en-US" altLang="zh-TW" dirty="0"/>
                        <a:t>&lt;input&gt;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、</a:t>
                      </a:r>
                      <a:r>
                        <a:rPr lang="en-US" alt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&lt;select&gt;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或</a:t>
                      </a:r>
                      <a:r>
                        <a:rPr lang="en-US" alt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&lt;</a:t>
                      </a:r>
                      <a:r>
                        <a:rPr lang="en-US" altLang="zh-TW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textarea</a:t>
                      </a:r>
                      <a:r>
                        <a:rPr lang="en-US" alt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&gt;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等元素物件的值被輸入時</a:t>
                      </a:r>
                      <a:r>
                        <a:rPr lang="zh-TW" altLang="en-US" dirty="0"/>
                        <a:t>會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觸發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5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change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當</a:t>
                      </a:r>
                      <a:r>
                        <a:rPr lang="en-US" altLang="zh-TW" dirty="0"/>
                        <a:t>&lt;input&gt;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、</a:t>
                      </a:r>
                      <a:r>
                        <a:rPr lang="en-US" alt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&lt;select&gt;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或</a:t>
                      </a:r>
                      <a:r>
                        <a:rPr lang="en-US" alt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&lt;</a:t>
                      </a:r>
                      <a:r>
                        <a:rPr lang="en-US" altLang="zh-TW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textarea</a:t>
                      </a:r>
                      <a:r>
                        <a:rPr lang="en-US" alt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&gt;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等元素物件的值被變更時</a:t>
                      </a:r>
                      <a:r>
                        <a:rPr lang="zh-TW" altLang="en-US" dirty="0"/>
                        <a:t>會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觸發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67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submit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當使用者提交表單時會觸發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47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當使用者重設表單時會觸發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4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select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當使用者在表單欄位選取內容時會觸發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9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當使用者在表單欄位剪下內容時會觸發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1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copy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當使用者在表單欄位複製內容時會觸發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76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paste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當使用者在表單欄位貼上內容時會觸發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70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27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焦點事件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焦點事件表示當元素物件取得或失去焦點時的時候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840507"/>
              </p:ext>
            </p:extLst>
          </p:nvPr>
        </p:nvGraphicFramePr>
        <p:xfrm>
          <a:off x="2152073" y="284403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036">
                  <a:extLst>
                    <a:ext uri="{9D8B030D-6E8A-4147-A177-3AD203B41FA5}">
                      <a16:colId xmlns:a16="http://schemas.microsoft.com/office/drawing/2014/main" val="3365602122"/>
                    </a:ext>
                  </a:extLst>
                </a:gridCol>
                <a:gridCol w="5273964">
                  <a:extLst>
                    <a:ext uri="{9D8B030D-6E8A-4147-A177-3AD203B41FA5}">
                      <a16:colId xmlns:a16="http://schemas.microsoft.com/office/drawing/2014/main" val="122052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4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focus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當物件被點擊或取得焦點時會觸發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0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blur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當物件失去焦點時會觸發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007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0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事件處理之前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要進行事件處理時，先想以下三點</a:t>
            </a:r>
            <a:endParaRPr lang="en-US" altLang="zh-TW" dirty="0"/>
          </a:p>
          <a:p>
            <a:pPr lvl="1"/>
            <a:r>
              <a:rPr lang="zh-TW" altLang="en-US" dirty="0"/>
              <a:t>要由哪個元素觸發事件</a:t>
            </a:r>
            <a:endParaRPr lang="en-US" altLang="zh-TW" dirty="0"/>
          </a:p>
          <a:p>
            <a:pPr lvl="1"/>
            <a:r>
              <a:rPr lang="zh-TW" altLang="en-US" dirty="0"/>
              <a:t>要觸發哪種事件</a:t>
            </a:r>
            <a:endParaRPr lang="en-US" altLang="zh-TW" dirty="0"/>
          </a:p>
          <a:p>
            <a:pPr lvl="1"/>
            <a:r>
              <a:rPr lang="zh-TW" altLang="en-US" dirty="0"/>
              <a:t>被觸發的事件要繫結哪個事件處理程式</a:t>
            </a:r>
            <a:r>
              <a:rPr lang="en-US" altLang="zh-TW" dirty="0"/>
              <a:t>/</a:t>
            </a:r>
            <a:r>
              <a:rPr lang="zh-TW" altLang="en-US" dirty="0"/>
              <a:t>事件監聽程式</a:t>
            </a:r>
            <a:endParaRPr lang="en-US" altLang="zh-TW" dirty="0"/>
          </a:p>
          <a:p>
            <a:r>
              <a:rPr lang="zh-TW" altLang="en-US" dirty="0"/>
              <a:t>繫結的方法有以下三種</a:t>
            </a:r>
            <a:endParaRPr lang="en-US" altLang="zh-TW" dirty="0"/>
          </a:p>
          <a:p>
            <a:pPr lvl="1"/>
            <a:r>
              <a:rPr lang="zh-TW" altLang="en-US" dirty="0"/>
              <a:t>用</a:t>
            </a:r>
            <a:r>
              <a:rPr lang="en-US" altLang="zh-TW" dirty="0"/>
              <a:t>HTML</a:t>
            </a:r>
            <a:r>
              <a:rPr lang="zh-TW" altLang="en-US" dirty="0"/>
              <a:t>元素的事件屬性設定事件處理程式</a:t>
            </a:r>
            <a:endParaRPr lang="en-US" altLang="zh-TW" dirty="0"/>
          </a:p>
          <a:p>
            <a:pPr lvl="1"/>
            <a:r>
              <a:rPr lang="zh-TW" altLang="en-US" dirty="0"/>
              <a:t>傳統的</a:t>
            </a:r>
            <a:r>
              <a:rPr lang="en-US" altLang="zh-TW" dirty="0"/>
              <a:t>DOM</a:t>
            </a:r>
            <a:r>
              <a:rPr lang="zh-TW" altLang="en-US" dirty="0"/>
              <a:t>事件處理程式</a:t>
            </a:r>
            <a:endParaRPr lang="en-US" altLang="zh-TW" dirty="0"/>
          </a:p>
          <a:p>
            <a:pPr lvl="1"/>
            <a:r>
              <a:rPr lang="en-US" altLang="zh-TW" dirty="0"/>
              <a:t>DOM Level</a:t>
            </a:r>
            <a:r>
              <a:rPr lang="zh-TW" altLang="en-US" dirty="0"/>
              <a:t> </a:t>
            </a:r>
            <a:r>
              <a:rPr lang="en-US" altLang="zh-TW" dirty="0"/>
              <a:t>2 </a:t>
            </a:r>
            <a:r>
              <a:rPr lang="zh-TW" altLang="en-US" dirty="0"/>
              <a:t>事件監聽程式</a:t>
            </a:r>
          </a:p>
        </p:txBody>
      </p:sp>
    </p:spTree>
    <p:extLst>
      <p:ext uri="{BB962C8B-B14F-4D97-AF65-F5344CB8AC3E}">
        <p14:creationId xmlns:p14="http://schemas.microsoft.com/office/powerpoint/2010/main" val="326074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dirty="0"/>
              <a:t>用</a:t>
            </a:r>
            <a:r>
              <a:rPr lang="en-US" altLang="zh-TW" sz="4000" dirty="0"/>
              <a:t>HTML</a:t>
            </a:r>
            <a:r>
              <a:rPr lang="zh-TW" altLang="en-US" sz="4000" dirty="0"/>
              <a:t>元素的事件屬性</a:t>
            </a:r>
            <a:br>
              <a:rPr lang="en-US" altLang="zh-TW" sz="4000" dirty="0"/>
            </a:br>
            <a:r>
              <a:rPr lang="zh-TW" altLang="en-US" sz="4000" dirty="0"/>
              <a:t>設定事件處理程式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事件屬性的名稱</a:t>
            </a:r>
            <a:endParaRPr lang="en-US" altLang="zh-TW" sz="3200" dirty="0">
              <a:sym typeface="Wingdings" panose="05000000000000000000" pitchFamily="2" charset="2"/>
            </a:endParaRPr>
          </a:p>
          <a:p>
            <a:pPr lvl="1"/>
            <a:r>
              <a:rPr lang="zh-TW" altLang="en-US" sz="2800" dirty="0"/>
              <a:t>事件的名稱前面加上</a:t>
            </a:r>
            <a:r>
              <a:rPr lang="en-US" altLang="zh-TW" sz="2800" dirty="0"/>
              <a:t>on</a:t>
            </a:r>
            <a:r>
              <a:rPr lang="zh-TW" altLang="en-US" sz="2800" dirty="0"/>
              <a:t>，全部小寫</a:t>
            </a:r>
            <a:endParaRPr lang="en-US" altLang="zh-TW" sz="2800" dirty="0"/>
          </a:p>
          <a:p>
            <a:pPr lvl="2"/>
            <a:r>
              <a:rPr lang="en-US" altLang="zh-TW" sz="2400" dirty="0" err="1"/>
              <a:t>onclick</a:t>
            </a:r>
            <a:r>
              <a:rPr lang="en-US" altLang="zh-TW" sz="2400" dirty="0"/>
              <a:t>()</a:t>
            </a:r>
          </a:p>
          <a:p>
            <a:pPr lvl="2"/>
            <a:r>
              <a:rPr lang="en-US" altLang="zh-TW" sz="2400" dirty="0" err="1"/>
              <a:t>onmouseover</a:t>
            </a:r>
            <a:r>
              <a:rPr lang="en-US" altLang="zh-TW" sz="2400" dirty="0"/>
              <a:t>()</a:t>
            </a:r>
          </a:p>
          <a:p>
            <a:pPr lvl="2"/>
            <a:r>
              <a:rPr lang="en-US" altLang="zh-TW" sz="2400" dirty="0" err="1"/>
              <a:t>onkeydown</a:t>
            </a:r>
            <a:r>
              <a:rPr lang="en-US" altLang="zh-TW" sz="2400" dirty="0"/>
              <a:t>()</a:t>
            </a:r>
          </a:p>
          <a:p>
            <a:pPr marL="0" indent="0">
              <a:buNone/>
            </a:pPr>
            <a:r>
              <a:rPr lang="en-US" altLang="zh-TW" sz="3200" dirty="0"/>
              <a:t>Example</a:t>
            </a:r>
          </a:p>
          <a:p>
            <a:pPr marL="0" indent="0">
              <a:buNone/>
            </a:pP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2078181" y="4602125"/>
            <a:ext cx="9476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&lt;button type="button" </a:t>
            </a:r>
            <a:r>
              <a:rPr lang="en-US" altLang="zh-TW" sz="2000" dirty="0" err="1"/>
              <a:t>onclick</a:t>
            </a:r>
            <a:r>
              <a:rPr lang="en-US" altLang="zh-TW" sz="2000" dirty="0"/>
              <a:t>="</a:t>
            </a:r>
            <a:r>
              <a:rPr lang="en-US" altLang="zh-TW" sz="2000" dirty="0" err="1"/>
              <a:t>window.alert</a:t>
            </a:r>
            <a:r>
              <a:rPr lang="en-US" altLang="zh-TW" sz="2000" dirty="0"/>
              <a:t>('Hello, world!');"&gt;</a:t>
            </a:r>
            <a:r>
              <a:rPr lang="zh-TW" altLang="en-US" sz="2000" dirty="0"/>
              <a:t>顯示訊息</a:t>
            </a:r>
            <a:r>
              <a:rPr lang="en-US" altLang="zh-TW" sz="2000" dirty="0"/>
              <a:t>&lt;/button&gt;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078181" y="5233274"/>
            <a:ext cx="7340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&lt;button type="button" </a:t>
            </a:r>
            <a:r>
              <a:rPr lang="en-US" altLang="zh-TW" sz="2000" dirty="0" err="1"/>
              <a:t>onclick</a:t>
            </a:r>
            <a:r>
              <a:rPr lang="en-US" altLang="zh-TW" sz="2000" dirty="0"/>
              <a:t>="</a:t>
            </a:r>
            <a:r>
              <a:rPr lang="en-US" altLang="zh-TW" sz="2000" dirty="0" err="1"/>
              <a:t>showMsg</a:t>
            </a:r>
            <a:r>
              <a:rPr lang="en-US" altLang="zh-TW" sz="2000" dirty="0"/>
              <a:t>()"&gt;</a:t>
            </a:r>
            <a:r>
              <a:rPr lang="zh-TW" altLang="en-US" sz="2000" dirty="0"/>
              <a:t>顯示訊息</a:t>
            </a:r>
            <a:r>
              <a:rPr lang="en-US" altLang="zh-TW" sz="2000" dirty="0"/>
              <a:t>&lt;/button&gt;</a:t>
            </a:r>
            <a:endParaRPr lang="zh-TW" altLang="en-US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00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傳統</a:t>
            </a:r>
            <a:r>
              <a:rPr lang="en-US" altLang="zh-TW" sz="4400" dirty="0"/>
              <a:t>DOM</a:t>
            </a:r>
            <a:r>
              <a:rPr lang="zh-TW" altLang="en-US" sz="4400" dirty="0"/>
              <a:t>事件處理程式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不太建議用</a:t>
            </a:r>
            <a:r>
              <a:rPr lang="en-US" altLang="zh-TW" dirty="0"/>
              <a:t>HTML</a:t>
            </a:r>
            <a:r>
              <a:rPr lang="zh-TW" altLang="en-US" dirty="0"/>
              <a:t>元素上的屬性直接設定事件處理程式</a:t>
            </a:r>
            <a:endParaRPr lang="en-US" altLang="zh-TW" dirty="0"/>
          </a:p>
          <a:p>
            <a:pPr lvl="1"/>
            <a:r>
              <a:rPr lang="en-US" altLang="zh-TW" dirty="0"/>
              <a:t>Html</a:t>
            </a:r>
            <a:r>
              <a:rPr lang="zh-TW" altLang="en-US" dirty="0"/>
              <a:t>和</a:t>
            </a:r>
            <a:r>
              <a:rPr lang="en-US" altLang="zh-TW" dirty="0" err="1"/>
              <a:t>javascript</a:t>
            </a:r>
            <a:r>
              <a:rPr lang="zh-TW" altLang="en-US" dirty="0"/>
              <a:t>也應該要分開寫</a:t>
            </a:r>
            <a:r>
              <a:rPr lang="en-US" altLang="zh-TW" dirty="0"/>
              <a:t>(</a:t>
            </a:r>
            <a:r>
              <a:rPr lang="zh-TW" altLang="en-US" dirty="0"/>
              <a:t>和</a:t>
            </a:r>
            <a:r>
              <a:rPr lang="en-US" altLang="zh-TW" dirty="0"/>
              <a:t>CSS</a:t>
            </a:r>
            <a:r>
              <a:rPr lang="zh-TW" altLang="en-US" dirty="0"/>
              <a:t>一樣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9709" y="287492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&lt;button type="button" </a:t>
            </a:r>
            <a:r>
              <a:rPr lang="en-US" altLang="zh-TW" sz="2000" dirty="0" err="1"/>
              <a:t>onclick</a:t>
            </a:r>
            <a:r>
              <a:rPr lang="en-US" altLang="zh-TW" sz="2000" dirty="0"/>
              <a:t>="</a:t>
            </a:r>
            <a:r>
              <a:rPr lang="en-US" altLang="zh-TW" sz="2000" dirty="0" err="1"/>
              <a:t>window.alert</a:t>
            </a:r>
            <a:r>
              <a:rPr lang="en-US" altLang="zh-TW" sz="2000" dirty="0"/>
              <a:t>('Hello, world!');"&gt;</a:t>
            </a:r>
            <a:endParaRPr lang="zh-TW" altLang="en-US" sz="2000" dirty="0"/>
          </a:p>
        </p:txBody>
      </p:sp>
      <p:sp>
        <p:nvSpPr>
          <p:cNvPr id="5" name="向下箭號 4"/>
          <p:cNvSpPr/>
          <p:nvPr/>
        </p:nvSpPr>
        <p:spPr>
          <a:xfrm>
            <a:off x="5597236" y="3398982"/>
            <a:ext cx="415637" cy="240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28982" y="3799290"/>
            <a:ext cx="8229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&lt;button type=“button”</a:t>
            </a:r>
            <a:r>
              <a:rPr lang="zh-TW" altLang="en-US" sz="2000" dirty="0"/>
              <a:t> </a:t>
            </a:r>
            <a:r>
              <a:rPr lang="en-US" altLang="zh-TW" sz="2000" dirty="0"/>
              <a:t>id=“</a:t>
            </a:r>
            <a:r>
              <a:rPr lang="en-US" altLang="zh-TW" sz="2000" dirty="0" err="1"/>
              <a:t>btn</a:t>
            </a:r>
            <a:r>
              <a:rPr lang="en-US" altLang="zh-TW" sz="2000" dirty="0"/>
              <a:t>”&gt;</a:t>
            </a:r>
            <a:r>
              <a:rPr lang="zh-TW" altLang="en-US" sz="2000" dirty="0"/>
              <a:t>顯示訊息</a:t>
            </a:r>
            <a:r>
              <a:rPr lang="en-US" altLang="zh-TW" sz="2000" dirty="0"/>
              <a:t>&lt;/button&gt;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Js</a:t>
            </a:r>
            <a:r>
              <a:rPr lang="zh-TW" altLang="en-US" sz="2000" dirty="0"/>
              <a:t>檔案</a:t>
            </a:r>
            <a:endParaRPr lang="en-US" altLang="zh-TW" sz="2000" dirty="0"/>
          </a:p>
          <a:p>
            <a:r>
              <a:rPr lang="en-US" altLang="zh-TW" sz="2000" dirty="0" err="1"/>
              <a:t>var</a:t>
            </a:r>
            <a:r>
              <a:rPr lang="en-US" altLang="zh-TW" sz="2000" dirty="0"/>
              <a:t> </a:t>
            </a:r>
            <a:r>
              <a:rPr lang="en-US" altLang="zh-TW" sz="2000" dirty="0" err="1"/>
              <a:t>btn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document.getElementById</a:t>
            </a:r>
            <a:r>
              <a:rPr lang="en-US" altLang="zh-TW" sz="2000" dirty="0"/>
              <a:t>('</a:t>
            </a:r>
            <a:r>
              <a:rPr lang="en-US" altLang="zh-TW" sz="2000" dirty="0" err="1"/>
              <a:t>btn</a:t>
            </a:r>
            <a:r>
              <a:rPr lang="en-US" altLang="zh-TW" sz="2000" dirty="0"/>
              <a:t>');</a:t>
            </a:r>
          </a:p>
          <a:p>
            <a:r>
              <a:rPr lang="en-US" altLang="zh-TW" sz="2000" dirty="0" err="1"/>
              <a:t>btn.onclick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showMsg</a:t>
            </a:r>
            <a:r>
              <a:rPr lang="en-US" altLang="zh-TW" sz="2000" dirty="0"/>
              <a:t>;</a:t>
            </a:r>
          </a:p>
          <a:p>
            <a:endParaRPr lang="en-US" altLang="zh-TW" sz="2000" dirty="0"/>
          </a:p>
          <a:p>
            <a:r>
              <a:rPr lang="en-US" altLang="zh-TW" sz="2000" dirty="0"/>
              <a:t>function </a:t>
            </a:r>
            <a:r>
              <a:rPr lang="en-US" altLang="zh-TW" sz="2000" dirty="0" err="1"/>
              <a:t>showMsg</a:t>
            </a:r>
            <a:r>
              <a:rPr lang="en-US" altLang="zh-TW" sz="2000" dirty="0"/>
              <a:t>() {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window.alert</a:t>
            </a:r>
            <a:r>
              <a:rPr lang="en-US" altLang="zh-TW" sz="2000" dirty="0"/>
              <a:t>('Hello, world!');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848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Level 2 </a:t>
            </a:r>
            <a:r>
              <a:rPr lang="zh-TW" altLang="en-US" sz="4400" dirty="0"/>
              <a:t>事件監聽程式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46380" indent="-246380"/>
            <a:r>
              <a:rPr lang="en-US" altLang="zh-TW" dirty="0"/>
              <a:t>DOM Level 2</a:t>
            </a:r>
            <a:r>
              <a:rPr lang="zh-TW" altLang="en-US" dirty="0"/>
              <a:t>事件監聽程式是近年來比較常見的做法</a:t>
            </a:r>
            <a:endParaRPr lang="en-US" altLang="zh-TW" dirty="0"/>
          </a:p>
          <a:p>
            <a:pPr marL="246380" indent="-246380"/>
            <a:r>
              <a:rPr lang="zh-TW" altLang="en-US" dirty="0"/>
              <a:t>使用</a:t>
            </a:r>
            <a:r>
              <a:rPr lang="en-US" altLang="zh-TW" dirty="0"/>
              <a:t>DOM Level 2 </a:t>
            </a:r>
            <a:r>
              <a:rPr lang="zh-TW" altLang="en-US" dirty="0"/>
              <a:t>事件監聽程式最大優點</a:t>
            </a:r>
            <a:endParaRPr lang="en-US" altLang="zh-TW" dirty="0"/>
          </a:p>
          <a:p>
            <a:pPr marL="612140" lvl="1" indent="-246380"/>
            <a:r>
              <a:rPr lang="zh-TW" altLang="en-US" dirty="0"/>
              <a:t>可以針對同一個物件的同一種事件設定多個處理程序</a:t>
            </a:r>
            <a:endParaRPr lang="en-US" altLang="zh-TW" dirty="0"/>
          </a:p>
          <a:p>
            <a:pPr marL="612140" lvl="1" indent="-246380"/>
            <a:endParaRPr lang="zh-TW" altLang="en-US" dirty="0"/>
          </a:p>
          <a:p>
            <a:pPr marL="246380" indent="-246380"/>
            <a:endParaRPr lang="en-US" altLang="zh-TW" dirty="0"/>
          </a:p>
          <a:p>
            <a:pPr marL="246380" indent="-24638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608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Level 2 </a:t>
            </a:r>
            <a:r>
              <a:rPr lang="zh-TW" altLang="en-US" sz="4400" dirty="0"/>
              <a:t>事件監聽程式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使用在</a:t>
            </a:r>
            <a:r>
              <a:rPr lang="en-US" altLang="zh-TW" dirty="0" err="1"/>
              <a:t>addEventListener</a:t>
            </a:r>
            <a:r>
              <a:rPr lang="en-US" altLang="zh-TW" dirty="0"/>
              <a:t>(event, function[, </a:t>
            </a:r>
            <a:r>
              <a:rPr lang="en-US" altLang="zh-TW" dirty="0" err="1"/>
              <a:t>useCapture</a:t>
            </a:r>
            <a:r>
              <a:rPr lang="en-US" altLang="zh-TW" dirty="0"/>
              <a:t>])</a:t>
            </a:r>
          </a:p>
          <a:p>
            <a:pPr lvl="1"/>
            <a:r>
              <a:rPr lang="zh-TW" altLang="en-US" dirty="0"/>
              <a:t>監聽事件並設定事件處理程式</a:t>
            </a:r>
            <a:endParaRPr lang="en-US" altLang="zh-TW" dirty="0"/>
          </a:p>
          <a:p>
            <a:pPr lvl="1"/>
            <a:r>
              <a:rPr lang="en-US" altLang="zh-TW" dirty="0"/>
              <a:t>event</a:t>
            </a:r>
            <a:r>
              <a:rPr lang="zh-TW" altLang="en-US" dirty="0"/>
              <a:t>為監聽的事件名稱</a:t>
            </a:r>
            <a:endParaRPr lang="en-US" altLang="zh-TW" dirty="0"/>
          </a:p>
          <a:p>
            <a:pPr lvl="1"/>
            <a:r>
              <a:rPr lang="en-US" altLang="zh-TW" dirty="0"/>
              <a:t>function</a:t>
            </a:r>
            <a:r>
              <a:rPr lang="zh-TW" altLang="en-US" dirty="0"/>
              <a:t>為事件處理程式</a:t>
            </a:r>
            <a:endParaRPr lang="en-US" altLang="zh-TW" dirty="0"/>
          </a:p>
          <a:p>
            <a:pPr lvl="1"/>
            <a:r>
              <a:rPr lang="en-US" altLang="zh-TW" dirty="0" err="1"/>
              <a:t>useCapture</a:t>
            </a:r>
            <a:r>
              <a:rPr lang="zh-TW" altLang="en-US" dirty="0"/>
              <a:t>為選擇性參數，輸入為布林值</a:t>
            </a:r>
            <a:endParaRPr lang="en-US" altLang="zh-TW" dirty="0"/>
          </a:p>
          <a:p>
            <a:pPr lvl="2"/>
            <a:r>
              <a:rPr lang="zh-TW" altLang="en-US" dirty="0"/>
              <a:t>表示當內層和外層元素都有發生參數</a:t>
            </a:r>
            <a:r>
              <a:rPr lang="en-US" altLang="zh-TW" dirty="0"/>
              <a:t>event</a:t>
            </a:r>
            <a:r>
              <a:rPr lang="zh-TW" altLang="en-US" dirty="0"/>
              <a:t>指定的事件時，用來指定事件處理函數是要在 </a:t>
            </a:r>
            <a:r>
              <a:rPr lang="en-US" altLang="zh-TW" dirty="0"/>
              <a:t>Capturing </a:t>
            </a:r>
            <a:r>
              <a:rPr lang="zh-TW" altLang="en-US" dirty="0"/>
              <a:t>階段或 </a:t>
            </a:r>
            <a:r>
              <a:rPr lang="en-US" altLang="zh-TW" dirty="0"/>
              <a:t>Bubbling </a:t>
            </a:r>
            <a:r>
              <a:rPr lang="zh-TW" altLang="en-US" dirty="0"/>
              <a:t>階段被執行</a:t>
            </a:r>
            <a:endParaRPr lang="en-US" altLang="zh-TW" dirty="0"/>
          </a:p>
          <a:p>
            <a:pPr lvl="2"/>
            <a:r>
              <a:rPr lang="zh-TW" altLang="en-US" dirty="0"/>
              <a:t>預設是</a:t>
            </a:r>
            <a:r>
              <a:rPr lang="en-US" altLang="zh-TW" dirty="0"/>
              <a:t>false</a:t>
            </a:r>
            <a:r>
              <a:rPr lang="zh-TW" altLang="en-US" dirty="0"/>
              <a:t>，代表會從內層元素開始執行處理程式</a:t>
            </a:r>
            <a:endParaRPr lang="en-US" altLang="zh-TW" dirty="0"/>
          </a:p>
          <a:p>
            <a:pPr lvl="2"/>
            <a:r>
              <a:rPr lang="zh-TW" altLang="en-US" dirty="0"/>
              <a:t>輸入</a:t>
            </a:r>
            <a:r>
              <a:rPr lang="en-US" altLang="zh-TW" dirty="0"/>
              <a:t>true</a:t>
            </a:r>
            <a:r>
              <a:rPr lang="zh-TW" altLang="en-US" dirty="0"/>
              <a:t>值，代表會從外部元素開始執行處理程式</a:t>
            </a:r>
            <a:endParaRPr lang="en-US" altLang="zh-TW" dirty="0"/>
          </a:p>
          <a:p>
            <a:r>
              <a:rPr lang="zh-TW" altLang="en-US" dirty="0"/>
              <a:t>移除綁定的事件處理函數</a:t>
            </a:r>
            <a:endParaRPr lang="en-US" altLang="zh-TW" dirty="0"/>
          </a:p>
          <a:p>
            <a:pPr lvl="1"/>
            <a:r>
              <a:rPr lang="en-US" altLang="zh-TW" dirty="0" err="1"/>
              <a:t>removeEventListener</a:t>
            </a:r>
            <a:r>
              <a:rPr lang="en-US" altLang="zh-TW" dirty="0"/>
              <a:t>(event, function)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786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</a:t>
            </a:r>
            <a:r>
              <a:rPr lang="zh-TW" altLang="en-US" sz="4400" dirty="0"/>
              <a:t>查找元素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通常你要存取 </a:t>
            </a:r>
            <a:r>
              <a:rPr lang="en-US" altLang="zh-TW" dirty="0"/>
              <a:t>HTML </a:t>
            </a:r>
            <a:r>
              <a:rPr lang="zh-TW" altLang="en-US" dirty="0"/>
              <a:t>都是從 </a:t>
            </a:r>
            <a:r>
              <a:rPr lang="en-US" altLang="zh-TW" dirty="0"/>
              <a:t>document </a:t>
            </a:r>
            <a:r>
              <a:rPr lang="zh-TW" altLang="en-US" dirty="0"/>
              <a:t>物件開始。</a:t>
            </a:r>
            <a:endParaRPr lang="en-US" altLang="zh-TW" dirty="0"/>
          </a:p>
          <a:p>
            <a:r>
              <a:rPr lang="en-US" altLang="zh-TW" dirty="0" err="1"/>
              <a:t>document.getElementById</a:t>
            </a:r>
            <a:r>
              <a:rPr lang="en-US" altLang="zh-TW" dirty="0"/>
              <a:t>(id)</a:t>
            </a:r>
          </a:p>
          <a:p>
            <a:pPr lvl="1"/>
            <a:r>
              <a:rPr lang="zh-TW" altLang="en-US" dirty="0"/>
              <a:t> 用來</a:t>
            </a:r>
            <a:r>
              <a:rPr lang="zh-TW" altLang="en-US" dirty="0">
                <a:solidFill>
                  <a:srgbClr val="C00000"/>
                </a:solidFill>
              </a:rPr>
              <a:t>根據 </a:t>
            </a:r>
            <a:r>
              <a:rPr lang="en-US" altLang="zh-TW" dirty="0">
                <a:solidFill>
                  <a:srgbClr val="C00000"/>
                </a:solidFill>
              </a:rPr>
              <a:t>id </a:t>
            </a:r>
            <a:r>
              <a:rPr lang="zh-TW" altLang="en-US" dirty="0"/>
              <a:t>取得一個 </a:t>
            </a:r>
            <a:r>
              <a:rPr lang="en-US" altLang="zh-TW" dirty="0"/>
              <a:t>HTML </a:t>
            </a:r>
            <a:r>
              <a:rPr lang="zh-TW" altLang="en-US" dirty="0"/>
              <a:t>元素。</a:t>
            </a:r>
            <a:endParaRPr lang="en-US" altLang="zh-TW" dirty="0"/>
          </a:p>
          <a:p>
            <a:r>
              <a:rPr lang="en-US" altLang="zh-TW" dirty="0" err="1"/>
              <a:t>document.getElementsByTagName</a:t>
            </a:r>
            <a:r>
              <a:rPr lang="en-US" altLang="zh-TW" dirty="0"/>
              <a:t>(name)</a:t>
            </a:r>
          </a:p>
          <a:p>
            <a:pPr lvl="1"/>
            <a:r>
              <a:rPr lang="zh-TW" altLang="en-US" dirty="0"/>
              <a:t>用來</a:t>
            </a:r>
            <a:r>
              <a:rPr lang="zh-TW" altLang="en-US" dirty="0">
                <a:solidFill>
                  <a:srgbClr val="C00000"/>
                </a:solidFill>
              </a:rPr>
              <a:t>根據 </a:t>
            </a:r>
            <a:r>
              <a:rPr lang="en-US" altLang="zh-TW" dirty="0">
                <a:solidFill>
                  <a:srgbClr val="C00000"/>
                </a:solidFill>
              </a:rPr>
              <a:t>HTML </a:t>
            </a:r>
            <a:r>
              <a:rPr lang="zh-TW" altLang="en-US" dirty="0">
                <a:solidFill>
                  <a:srgbClr val="C00000"/>
                </a:solidFill>
              </a:rPr>
              <a:t>標籤 </a:t>
            </a:r>
            <a:r>
              <a:rPr lang="en-US" altLang="zh-TW" dirty="0">
                <a:solidFill>
                  <a:srgbClr val="C00000"/>
                </a:solidFill>
              </a:rPr>
              <a:t>(tag) </a:t>
            </a:r>
            <a:r>
              <a:rPr lang="zh-TW" altLang="en-US" dirty="0">
                <a:solidFill>
                  <a:srgbClr val="C00000"/>
                </a:solidFill>
              </a:rPr>
              <a:t>名稱</a:t>
            </a:r>
            <a:r>
              <a:rPr lang="zh-TW" altLang="en-US" dirty="0"/>
              <a:t>取得所有這個標籤的元素集合</a:t>
            </a:r>
            <a:endParaRPr lang="en-US" altLang="zh-TW" dirty="0"/>
          </a:p>
          <a:p>
            <a:pPr lvl="1"/>
            <a:r>
              <a:rPr lang="zh-TW" altLang="en-US" dirty="0"/>
              <a:t>返回的結果是一個像陣列 </a:t>
            </a:r>
            <a:r>
              <a:rPr lang="en-US" altLang="zh-TW" dirty="0"/>
              <a:t>(array) </a:t>
            </a:r>
            <a:r>
              <a:rPr lang="zh-TW" altLang="en-US" dirty="0"/>
              <a:t>的物件</a:t>
            </a:r>
            <a:endParaRPr lang="en-US" altLang="zh-TW" dirty="0"/>
          </a:p>
          <a:p>
            <a:pPr lvl="1"/>
            <a:r>
              <a:rPr lang="zh-TW" altLang="en-US" dirty="0"/>
              <a:t>每個 </a:t>
            </a:r>
            <a:r>
              <a:rPr lang="en-US" altLang="zh-TW" dirty="0"/>
              <a:t>HTML DOM </a:t>
            </a:r>
            <a:r>
              <a:rPr lang="zh-TW" altLang="en-US" dirty="0"/>
              <a:t>元素也有 </a:t>
            </a:r>
            <a:r>
              <a:rPr lang="en-US" altLang="zh-TW" dirty="0" err="1"/>
              <a:t>getElementsByTagName</a:t>
            </a:r>
            <a:r>
              <a:rPr lang="en-US" altLang="zh-TW" dirty="0"/>
              <a:t> </a:t>
            </a:r>
            <a:r>
              <a:rPr lang="zh-TW" altLang="en-US" dirty="0"/>
              <a:t>方法，用來找該元素下面的子元素</a:t>
            </a:r>
          </a:p>
        </p:txBody>
      </p:sp>
    </p:spTree>
    <p:extLst>
      <p:ext uri="{BB962C8B-B14F-4D97-AF65-F5344CB8AC3E}">
        <p14:creationId xmlns:p14="http://schemas.microsoft.com/office/powerpoint/2010/main" val="292797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3E5BE5-5835-F966-88AD-9F39505A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DOM Level 2 </a:t>
            </a:r>
            <a:r>
              <a:rPr lang="zh-TW" sz="4400"/>
              <a:t>事件監聽程式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A020B-3A38-B17A-FA18-7D164C43E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46380" indent="-246380"/>
            <a:r>
              <a:rPr lang="zh-TW" altLang="en-US">
                <a:latin typeface="Microsoft JhengHei UI"/>
                <a:ea typeface="Microsoft JhengHei UI"/>
              </a:rPr>
              <a:t>傳參數進要執行的函式</a:t>
            </a:r>
            <a:endParaRPr lang="zh-TW" altLang="en-US" dirty="0">
              <a:latin typeface="Microsoft JhengHei UI"/>
              <a:ea typeface="Microsoft JhengHei UI"/>
            </a:endParaRPr>
          </a:p>
          <a:p>
            <a:pPr marL="612140" lvl="1" indent="-246380"/>
            <a:r>
              <a:rPr lang="zh-TW" altLang="en-US">
                <a:latin typeface="Microsoft JhengHei UI"/>
                <a:ea typeface="Microsoft JhengHei UI"/>
              </a:rPr>
              <a:t>addEventListener(event, function</a:t>
            </a:r>
            <a:r>
              <a:rPr lang="zh-TW" altLang="en-US">
                <a:solidFill>
                  <a:srgbClr val="465562"/>
                </a:solidFill>
                <a:latin typeface="Microsoft JhengHei UI"/>
                <a:ea typeface="Microsoft JhengHei UI"/>
              </a:rPr>
              <a:t>_name</a:t>
            </a:r>
            <a:r>
              <a:rPr lang="zh-TW" altLang="en-US">
                <a:solidFill>
                  <a:srgbClr val="C00000"/>
                </a:solidFill>
                <a:latin typeface="Microsoft JhengHei UI"/>
                <a:ea typeface="Microsoft JhengHei UI"/>
              </a:rPr>
              <a:t>.bind(this, some_parameter)</a:t>
            </a:r>
            <a:r>
              <a:rPr lang="zh-TW" altLang="en-US">
                <a:solidFill>
                  <a:schemeClr val="accent1">
                    <a:lumMod val="50000"/>
                  </a:schemeClr>
                </a:solidFill>
                <a:latin typeface="Microsoft JhengHei UI"/>
                <a:ea typeface="Microsoft JhengHei UI"/>
              </a:rPr>
              <a:t>)</a:t>
            </a:r>
          </a:p>
          <a:p>
            <a:pPr marL="612140" lvl="1" indent="-246380"/>
            <a:r>
              <a:rPr lang="zh-TW" altLang="en-US">
                <a:solidFill>
                  <a:schemeClr val="accent1">
                    <a:lumMod val="50000"/>
                  </a:schemeClr>
                </a:solidFill>
                <a:latin typeface="Microsoft JhengHei UI"/>
                <a:ea typeface="Microsoft JhengHei UI"/>
              </a:rPr>
              <a:t>用function_name.bind()方法</a:t>
            </a:r>
          </a:p>
          <a:p>
            <a:pPr marL="977900" lvl="2" indent="-246380"/>
            <a:r>
              <a:rPr lang="zh-TW" altLang="en-US">
                <a:solidFill>
                  <a:schemeClr val="accent1">
                    <a:lumMod val="50000"/>
                  </a:schemeClr>
                </a:solidFill>
                <a:latin typeface="Microsoft JhengHei UI"/>
                <a:ea typeface="Microsoft JhengHei UI"/>
              </a:rPr>
              <a:t>會建立一個新函式</a:t>
            </a:r>
          </a:p>
          <a:p>
            <a:pPr marL="977900" lvl="2" indent="-246380"/>
            <a:r>
              <a:rPr lang="zh-TW">
                <a:solidFill>
                  <a:schemeClr val="accent1">
                    <a:lumMod val="50000"/>
                  </a:schemeClr>
                </a:solidFill>
                <a:latin typeface="Microsoft JhengHei UI"/>
                <a:ea typeface="Microsoft JhengHei UI"/>
              </a:rPr>
              <a:t>該函式被呼叫時，會將 this 關鍵字設為給定的參數</a:t>
            </a:r>
            <a:endParaRPr lang="zh-TW" dirty="0">
              <a:solidFill>
                <a:schemeClr val="accent1">
                  <a:lumMod val="50000"/>
                </a:schemeClr>
              </a:solidFill>
              <a:latin typeface="Microsoft JhengHei UI"/>
              <a:ea typeface="Microsoft JhengHei UI"/>
            </a:endParaRPr>
          </a:p>
          <a:p>
            <a:pPr marL="977900" lvl="2" indent="-246380"/>
            <a:r>
              <a:rPr lang="zh-TW">
                <a:solidFill>
                  <a:schemeClr val="accent1">
                    <a:lumMod val="50000"/>
                  </a:schemeClr>
                </a:solidFill>
                <a:latin typeface="Microsoft JhengHei UI"/>
                <a:ea typeface="Microsoft JhengHei UI"/>
              </a:rPr>
              <a:t>呼叫時，</a:t>
            </a:r>
            <a:r>
              <a:rPr lang="zh-TW" altLang="en-US">
                <a:solidFill>
                  <a:schemeClr val="accent1">
                    <a:lumMod val="50000"/>
                  </a:schemeClr>
                </a:solidFill>
                <a:latin typeface="Microsoft JhengHei UI"/>
                <a:ea typeface="Microsoft JhengHei UI"/>
              </a:rPr>
              <a:t>傳入</a:t>
            </a:r>
            <a:r>
              <a:rPr lang="zh-TW">
                <a:solidFill>
                  <a:schemeClr val="accent1">
                    <a:lumMod val="50000"/>
                  </a:schemeClr>
                </a:solidFill>
                <a:latin typeface="Microsoft JhengHei UI"/>
                <a:ea typeface="Microsoft JhengHei UI"/>
              </a:rPr>
              <a:t>給定順序的參數</a:t>
            </a:r>
            <a:endParaRPr lang="zh-TW" dirty="0">
              <a:solidFill>
                <a:schemeClr val="accent1">
                  <a:lumMod val="50000"/>
                </a:schemeClr>
              </a:solidFill>
              <a:latin typeface="Microsoft JhengHei UI"/>
              <a:ea typeface="Microsoft JhengHei UI"/>
            </a:endParaRPr>
          </a:p>
        </p:txBody>
      </p:sp>
    </p:spTree>
    <p:extLst>
      <p:ext uri="{BB962C8B-B14F-4D97-AF65-F5344CB8AC3E}">
        <p14:creationId xmlns:p14="http://schemas.microsoft.com/office/powerpoint/2010/main" val="333586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Event Bubbling (</a:t>
            </a:r>
            <a:r>
              <a:rPr lang="zh-TW" altLang="en-US" dirty="0"/>
              <a:t>事件氣泡</a:t>
            </a:r>
            <a:r>
              <a:rPr lang="en-US" altLang="zh-TW" dirty="0"/>
              <a:t>) </a:t>
            </a:r>
            <a:br>
              <a:rPr lang="en-US" altLang="zh-TW" dirty="0"/>
            </a:br>
            <a:r>
              <a:rPr lang="en-US" altLang="zh-TW" dirty="0"/>
              <a:t>vs Event Capturing (</a:t>
            </a:r>
            <a:r>
              <a:rPr lang="zh-TW" altLang="en-US" dirty="0"/>
              <a:t>事件捕捉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1" y="1600200"/>
            <a:ext cx="9656039" cy="4572000"/>
          </a:xfrm>
        </p:spPr>
        <p:txBody>
          <a:bodyPr>
            <a:normAutofit/>
          </a:bodyPr>
          <a:lstStyle/>
          <a:p>
            <a:r>
              <a:rPr lang="en-US" altLang="zh-TW" dirty="0"/>
              <a:t>DOM </a:t>
            </a:r>
            <a:r>
              <a:rPr lang="zh-TW" altLang="en-US" dirty="0"/>
              <a:t>中的事件有傳播 </a:t>
            </a:r>
            <a:r>
              <a:rPr lang="en-US" altLang="zh-TW" dirty="0"/>
              <a:t>(event flow) </a:t>
            </a:r>
            <a:r>
              <a:rPr lang="zh-TW" altLang="en-US" dirty="0"/>
              <a:t>的概念</a:t>
            </a:r>
            <a:endParaRPr lang="en-US" altLang="zh-TW" dirty="0"/>
          </a:p>
          <a:p>
            <a:pPr lvl="1"/>
            <a:r>
              <a:rPr lang="zh-TW" altLang="en-US" dirty="0"/>
              <a:t>當 </a:t>
            </a:r>
            <a:r>
              <a:rPr lang="en-US" altLang="zh-TW" dirty="0"/>
              <a:t>DOM </a:t>
            </a:r>
            <a:r>
              <a:rPr lang="zh-TW" altLang="en-US" dirty="0"/>
              <a:t>事件發生時，事件會先由外到內 </a:t>
            </a:r>
            <a:r>
              <a:rPr lang="en-US" altLang="zh-TW" dirty="0"/>
              <a:t>(capturing phase)</a:t>
            </a:r>
            <a:r>
              <a:rPr lang="zh-TW" altLang="en-US" dirty="0"/>
              <a:t>、再由內到外 </a:t>
            </a:r>
            <a:r>
              <a:rPr lang="en-US" altLang="zh-TW" dirty="0"/>
              <a:t>(bubbling phase) </a:t>
            </a:r>
            <a:r>
              <a:rPr lang="zh-TW" altLang="en-US" dirty="0"/>
              <a:t>的順序來傳播</a:t>
            </a:r>
            <a:endParaRPr lang="en-US" altLang="zh-TW" dirty="0"/>
          </a:p>
          <a:p>
            <a:pPr lvl="1"/>
            <a:r>
              <a:rPr lang="en-US" altLang="zh-TW" dirty="0"/>
              <a:t>Event Bubbling</a:t>
            </a:r>
          </a:p>
          <a:p>
            <a:pPr lvl="2"/>
            <a:r>
              <a:rPr lang="zh-TW" altLang="en-US" dirty="0"/>
              <a:t>當某個事件發生在某個</a:t>
            </a:r>
            <a:r>
              <a:rPr lang="en-US" altLang="zh-TW" dirty="0"/>
              <a:t>DOM</a:t>
            </a:r>
            <a:r>
              <a:rPr lang="zh-TW" altLang="en-US" dirty="0"/>
              <a:t>元素物件上（如：點擊），這個事件會先觸發該物件的事件處理程式，再觸發它的父元素物件的事件處理程式，一直觸發到最上層元素物件，像氣泡從下面浮出來一樣</a:t>
            </a:r>
            <a:endParaRPr lang="en-US" altLang="zh-TW" dirty="0"/>
          </a:p>
          <a:p>
            <a:pPr lvl="1"/>
            <a:r>
              <a:rPr lang="en-US" altLang="zh-TW" dirty="0"/>
              <a:t>Event capturing</a:t>
            </a:r>
          </a:p>
          <a:p>
            <a:pPr lvl="2"/>
            <a:r>
              <a:rPr lang="zh-TW" altLang="en-US" dirty="0"/>
              <a:t>和</a:t>
            </a:r>
            <a:r>
              <a:rPr lang="en-US" altLang="zh-TW" dirty="0"/>
              <a:t>Event bubbling</a:t>
            </a:r>
            <a:r>
              <a:rPr lang="zh-TW" altLang="en-US" dirty="0"/>
              <a:t>相反從最上層的元素物件的事件處理程式開始觸發，一直到事件發生的某個</a:t>
            </a:r>
            <a:r>
              <a:rPr lang="en-US" altLang="zh-TW" dirty="0"/>
              <a:t>DOM</a:t>
            </a:r>
            <a:r>
              <a:rPr lang="zh-TW" altLang="en-US" dirty="0"/>
              <a:t>元素物件上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650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Bubbling (</a:t>
            </a:r>
            <a:r>
              <a:rPr lang="zh-TW" altLang="en-US" dirty="0"/>
              <a:t>事件氣泡</a:t>
            </a:r>
            <a:r>
              <a:rPr lang="en-US" altLang="zh-TW" dirty="0"/>
              <a:t>) </a:t>
            </a:r>
            <a:br>
              <a:rPr lang="en-US" altLang="zh-TW" dirty="0"/>
            </a:br>
            <a:r>
              <a:rPr lang="en-US" altLang="zh-TW" dirty="0"/>
              <a:t>vs Event Capturing (</a:t>
            </a:r>
            <a:r>
              <a:rPr lang="zh-TW" altLang="en-US" dirty="0"/>
              <a:t>事件捕捉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6977495" cy="4572000"/>
          </a:xfrm>
        </p:spPr>
        <p:txBody>
          <a:bodyPr/>
          <a:lstStyle/>
          <a:p>
            <a:r>
              <a:rPr lang="zh-TW" altLang="en-US" dirty="0"/>
              <a:t>當使用者點擊 </a:t>
            </a:r>
            <a:r>
              <a:rPr lang="en-US" altLang="zh-TW" dirty="0"/>
              <a:t>li </a:t>
            </a:r>
            <a:r>
              <a:rPr lang="zh-TW" altLang="en-US" dirty="0"/>
              <a:t>元素時，事件觸發的順序是</a:t>
            </a:r>
            <a:endParaRPr lang="en-US" altLang="zh-TW" dirty="0"/>
          </a:p>
          <a:p>
            <a:pPr lvl="1"/>
            <a:r>
              <a:rPr lang="en-US" altLang="zh-TW" dirty="0"/>
              <a:t>Capturing </a:t>
            </a:r>
            <a:r>
              <a:rPr lang="zh-TW" altLang="en-US" dirty="0"/>
              <a:t>捕捉階段：</a:t>
            </a:r>
            <a:r>
              <a:rPr lang="en-US" altLang="zh-TW" dirty="0"/>
              <a:t>document -&gt; &lt;html&gt; -&gt; &lt;body&gt; -&gt; &lt;div&gt; -&gt; &lt;</a:t>
            </a:r>
            <a:r>
              <a:rPr lang="en-US" altLang="zh-TW" dirty="0" err="1"/>
              <a:t>ul</a:t>
            </a:r>
            <a:r>
              <a:rPr lang="en-US" altLang="zh-TW" dirty="0"/>
              <a:t>&gt; -&gt; &lt;li&gt;</a:t>
            </a:r>
          </a:p>
          <a:p>
            <a:pPr lvl="1"/>
            <a:r>
              <a:rPr lang="en-US" altLang="zh-TW" dirty="0"/>
              <a:t>Bubbling </a:t>
            </a:r>
            <a:r>
              <a:rPr lang="zh-TW" altLang="en-US" dirty="0"/>
              <a:t>氣泡階段：</a:t>
            </a:r>
            <a:r>
              <a:rPr lang="en-US" altLang="zh-TW" dirty="0"/>
              <a:t>&lt;li&gt; -&gt; &lt;</a:t>
            </a:r>
            <a:r>
              <a:rPr lang="en-US" altLang="zh-TW" dirty="0" err="1"/>
              <a:t>ul</a:t>
            </a:r>
            <a:r>
              <a:rPr lang="en-US" altLang="zh-TW" dirty="0"/>
              <a:t>&gt; -&gt; &lt;div&gt; -&gt; &lt;body&gt; -&gt; &lt;html&gt; -&gt; document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68510" y="1864004"/>
            <a:ext cx="32234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&lt;html&gt;</a:t>
            </a:r>
          </a:p>
          <a:p>
            <a:r>
              <a:rPr lang="en-US" altLang="zh-TW" dirty="0"/>
              <a:t>&lt;head&gt;</a:t>
            </a:r>
          </a:p>
          <a:p>
            <a:r>
              <a:rPr lang="en-US" altLang="zh-TW" dirty="0"/>
              <a:t>    &lt;title&gt;example&lt;/title&gt;</a:t>
            </a:r>
          </a:p>
          <a:p>
            <a:r>
              <a:rPr lang="en-US" altLang="zh-TW" dirty="0"/>
              <a:t>&lt;/head&gt;</a:t>
            </a:r>
          </a:p>
          <a:p>
            <a:r>
              <a:rPr lang="en-US" altLang="zh-TW" dirty="0"/>
              <a:t>&lt;body&gt;</a:t>
            </a:r>
          </a:p>
          <a:p>
            <a:r>
              <a:rPr lang="en-US" altLang="zh-TW" dirty="0"/>
              <a:t>    &lt;div&gt;</a:t>
            </a:r>
          </a:p>
          <a:p>
            <a:r>
              <a:rPr lang="en-US" altLang="zh-TW" dirty="0"/>
              <a:t>        &lt;</a:t>
            </a:r>
            <a:r>
              <a:rPr lang="en-US" altLang="zh-TW" dirty="0" err="1"/>
              <a:t>ul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          &lt;li&gt;&lt;/li&gt;</a:t>
            </a:r>
          </a:p>
          <a:p>
            <a:r>
              <a:rPr lang="en-US" altLang="zh-TW" dirty="0"/>
              <a:t>        &lt;/</a:t>
            </a:r>
            <a:r>
              <a:rPr lang="en-US" altLang="zh-TW" dirty="0" err="1"/>
              <a:t>ul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    &lt;/div&gt;</a:t>
            </a:r>
          </a:p>
          <a:p>
            <a:r>
              <a:rPr lang="en-US" altLang="zh-TW" dirty="0"/>
              <a:t>&lt;/body&gt;</a:t>
            </a:r>
          </a:p>
          <a:p>
            <a:r>
              <a:rPr lang="en-US" altLang="zh-TW" dirty="0"/>
              <a:t>&lt;/html&gt;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118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</a:t>
            </a:r>
            <a:r>
              <a:rPr lang="zh-TW" altLang="en-US" sz="4400" dirty="0"/>
              <a:t>停止事件傳遞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當我們想中斷</a:t>
            </a:r>
            <a:r>
              <a:rPr lang="en-US" altLang="zh-TW" dirty="0"/>
              <a:t>Capture Phase</a:t>
            </a:r>
            <a:r>
              <a:rPr lang="zh-TW" altLang="en-US" dirty="0"/>
              <a:t>或</a:t>
            </a:r>
            <a:r>
              <a:rPr lang="en-US" altLang="zh-TW" dirty="0"/>
              <a:t>Bubbling Phase</a:t>
            </a:r>
            <a:r>
              <a:rPr lang="zh-TW" altLang="en-US" dirty="0"/>
              <a:t>的傳遞</a:t>
            </a:r>
            <a:endParaRPr lang="en-US" altLang="zh-TW" dirty="0"/>
          </a:p>
          <a:p>
            <a:pPr lvl="1"/>
            <a:r>
              <a:rPr lang="en-US" altLang="zh-TW" dirty="0" err="1"/>
              <a:t>Event.stopPropagation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Event.stopImmediatePropagation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兩者的差別在於，如果今天</a:t>
            </a:r>
            <a:r>
              <a:rPr lang="en-US" altLang="zh-TW" dirty="0" err="1"/>
              <a:t>EventTarget</a:t>
            </a:r>
            <a:r>
              <a:rPr lang="zh-TW" altLang="en-US" dirty="0"/>
              <a:t>綁定了好幾個</a:t>
            </a:r>
            <a:r>
              <a:rPr lang="en-US" altLang="zh-TW" dirty="0"/>
              <a:t>listener</a:t>
            </a:r>
            <a:r>
              <a:rPr lang="zh-TW" altLang="en-US" dirty="0"/>
              <a:t>，想要停止全部與這個</a:t>
            </a:r>
            <a:r>
              <a:rPr lang="en-US" altLang="zh-TW" dirty="0" err="1"/>
              <a:t>EventTarget</a:t>
            </a:r>
            <a:r>
              <a:rPr lang="zh-TW" altLang="en-US" dirty="0"/>
              <a:t>有關的</a:t>
            </a:r>
            <a:r>
              <a:rPr lang="en-US" altLang="zh-TW" dirty="0"/>
              <a:t>listener</a:t>
            </a:r>
            <a:r>
              <a:rPr lang="zh-TW" altLang="en-US" dirty="0"/>
              <a:t>，就必須用</a:t>
            </a:r>
            <a:r>
              <a:rPr lang="en-US" altLang="zh-TW" dirty="0" err="1"/>
              <a:t>Event.stopImmediatePropagation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55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完成一個猜拳遊戲</a:t>
            </a:r>
            <a:endParaRPr lang="en-US" altLang="zh-TW" dirty="0"/>
          </a:p>
          <a:p>
            <a:r>
              <a:rPr lang="zh-TW" altLang="en-US" dirty="0"/>
              <a:t>這個遊戲由</a:t>
            </a:r>
            <a:r>
              <a:rPr lang="en-US" altLang="zh-TW" dirty="0"/>
              <a:t>mora.html, game.css, game.js</a:t>
            </a:r>
            <a:r>
              <a:rPr lang="zh-TW" altLang="en-US" dirty="0"/>
              <a:t>三個檔案完成</a:t>
            </a:r>
            <a:endParaRPr lang="en-US" altLang="zh-TW" dirty="0"/>
          </a:p>
          <a:p>
            <a:r>
              <a:rPr lang="zh-TW" altLang="en-US" dirty="0"/>
              <a:t>遊戲功能為</a:t>
            </a:r>
            <a:endParaRPr lang="en-US" altLang="zh-TW" dirty="0"/>
          </a:p>
          <a:p>
            <a:pPr lvl="1"/>
            <a:r>
              <a:rPr lang="zh-TW" altLang="en-US" dirty="0"/>
              <a:t>當我用滑鼠點擊某一個選項之後，判斷和電腦出的拳輸贏結果如何</a:t>
            </a:r>
            <a:endParaRPr lang="en-US" altLang="zh-TW" dirty="0"/>
          </a:p>
          <a:p>
            <a:r>
              <a:rPr lang="en-US" altLang="zh-TW" dirty="0"/>
              <a:t>Html</a:t>
            </a:r>
            <a:r>
              <a:rPr lang="zh-TW" altLang="en-US" dirty="0"/>
              <a:t>網頁內的區塊說明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html</a:t>
            </a:r>
            <a:r>
              <a:rPr lang="zh-TW" altLang="en-US" dirty="0"/>
              <a:t>內的</a:t>
            </a:r>
            <a:r>
              <a:rPr lang="en-US" altLang="zh-TW" dirty="0"/>
              <a:t>&lt;div id=“page1”&gt;</a:t>
            </a:r>
            <a:r>
              <a:rPr lang="zh-TW" altLang="en-US" dirty="0"/>
              <a:t>為顯示三個圖片物件</a:t>
            </a:r>
            <a:endParaRPr lang="en-US" altLang="zh-TW" dirty="0"/>
          </a:p>
          <a:p>
            <a:pPr lvl="1"/>
            <a:r>
              <a:rPr lang="en-US" altLang="zh-TW" dirty="0"/>
              <a:t>&lt;div id=“page2”&gt;&lt;/div&gt;</a:t>
            </a:r>
            <a:r>
              <a:rPr lang="zh-TW" altLang="en-US" dirty="0"/>
              <a:t>的這個區域要顯示遊戲結果</a:t>
            </a:r>
            <a:endParaRPr lang="en-US" altLang="zh-TW" dirty="0"/>
          </a:p>
          <a:p>
            <a:pPr lvl="1"/>
            <a:r>
              <a:rPr lang="en-US" altLang="zh-TW" dirty="0"/>
              <a:t>&lt;span id=“</a:t>
            </a:r>
            <a:r>
              <a:rPr lang="en-US" altLang="zh-TW" dirty="0" err="1"/>
              <a:t>winNum</a:t>
            </a:r>
            <a:r>
              <a:rPr lang="en-US" altLang="zh-TW" dirty="0"/>
              <a:t>”&gt;0&lt;/span&gt;</a:t>
            </a:r>
            <a:r>
              <a:rPr lang="zh-TW" altLang="en-US" dirty="0"/>
              <a:t>的區域顯示獲勝了幾次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144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</a:t>
            </a:r>
            <a:r>
              <a:rPr lang="zh-TW" altLang="en-US" sz="4400" dirty="0"/>
              <a:t>查找元素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document.getElementsByName</a:t>
            </a:r>
            <a:r>
              <a:rPr lang="en-US" altLang="zh-TW" dirty="0"/>
              <a:t>(name)</a:t>
            </a:r>
          </a:p>
          <a:p>
            <a:pPr lvl="1"/>
            <a:r>
              <a:rPr lang="zh-TW" altLang="en-US" dirty="0"/>
              <a:t>用來</a:t>
            </a:r>
            <a:r>
              <a:rPr lang="zh-TW" altLang="en-US" dirty="0">
                <a:solidFill>
                  <a:srgbClr val="C00000"/>
                </a:solidFill>
              </a:rPr>
              <a:t>取得特定名稱 </a:t>
            </a:r>
            <a:r>
              <a:rPr lang="en-US" altLang="zh-TW" dirty="0">
                <a:solidFill>
                  <a:srgbClr val="C00000"/>
                </a:solidFill>
              </a:rPr>
              <a:t>(name) </a:t>
            </a:r>
            <a:r>
              <a:rPr lang="zh-TW" altLang="en-US" dirty="0"/>
              <a:t>的 </a:t>
            </a:r>
            <a:r>
              <a:rPr lang="en-US" altLang="zh-TW" dirty="0"/>
              <a:t>HTML </a:t>
            </a:r>
            <a:r>
              <a:rPr lang="zh-TW" altLang="en-US" dirty="0"/>
              <a:t>元素集合</a:t>
            </a:r>
            <a:endParaRPr lang="en-US" altLang="zh-TW" dirty="0"/>
          </a:p>
          <a:p>
            <a:pPr lvl="1"/>
            <a:r>
              <a:rPr lang="zh-TW" altLang="en-US" dirty="0"/>
              <a:t>返回的結果是一個像陣列 </a:t>
            </a:r>
            <a:r>
              <a:rPr lang="en-US" altLang="zh-TW" dirty="0"/>
              <a:t>(array) </a:t>
            </a:r>
            <a:r>
              <a:rPr lang="zh-TW" altLang="en-US" dirty="0"/>
              <a:t>的物件</a:t>
            </a:r>
            <a:endParaRPr lang="en-US" altLang="zh-TW" dirty="0"/>
          </a:p>
          <a:p>
            <a:r>
              <a:rPr lang="en-US" altLang="zh-TW" dirty="0" err="1"/>
              <a:t>document.getElementsByClassName</a:t>
            </a:r>
            <a:r>
              <a:rPr lang="en-US" altLang="zh-TW" dirty="0"/>
              <a:t>(names)</a:t>
            </a:r>
          </a:p>
          <a:p>
            <a:pPr lvl="1"/>
            <a:r>
              <a:rPr lang="zh-TW" altLang="en-US" dirty="0"/>
              <a:t>用來</a:t>
            </a:r>
            <a:r>
              <a:rPr lang="zh-TW" altLang="en-US" dirty="0">
                <a:solidFill>
                  <a:srgbClr val="C00000"/>
                </a:solidFill>
              </a:rPr>
              <a:t>取得特定類別名稱 </a:t>
            </a:r>
            <a:r>
              <a:rPr lang="en-US" altLang="zh-TW" dirty="0">
                <a:solidFill>
                  <a:srgbClr val="C00000"/>
                </a:solidFill>
              </a:rPr>
              <a:t>(class name)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HTML </a:t>
            </a:r>
            <a:r>
              <a:rPr lang="zh-TW" altLang="en-US" dirty="0"/>
              <a:t>元素集合</a:t>
            </a:r>
            <a:endParaRPr lang="en-US" altLang="zh-TW" dirty="0"/>
          </a:p>
          <a:p>
            <a:pPr lvl="1"/>
            <a:r>
              <a:rPr lang="zh-TW" altLang="en-US" dirty="0"/>
              <a:t>返回的結果是一個像陣列 </a:t>
            </a:r>
            <a:r>
              <a:rPr lang="en-US" altLang="zh-TW" dirty="0"/>
              <a:t>(array) </a:t>
            </a:r>
            <a:r>
              <a:rPr lang="zh-TW" altLang="en-US" dirty="0"/>
              <a:t>的物件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98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</a:t>
            </a:r>
            <a:r>
              <a:rPr lang="zh-TW" altLang="en-US" sz="4400" dirty="0"/>
              <a:t>查找元素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document.querySelector</a:t>
            </a:r>
            <a:r>
              <a:rPr lang="en-US" altLang="zh-TW" dirty="0"/>
              <a:t>(selectors)</a:t>
            </a:r>
          </a:p>
          <a:p>
            <a:pPr lvl="1"/>
            <a:r>
              <a:rPr lang="zh-TW" altLang="en-US" dirty="0"/>
              <a:t>用 </a:t>
            </a:r>
            <a:r>
              <a:rPr lang="en-US" altLang="zh-TW" dirty="0"/>
              <a:t>CSS </a:t>
            </a:r>
            <a:r>
              <a:rPr lang="zh-TW" altLang="en-US" dirty="0"/>
              <a:t>選擇器 </a:t>
            </a:r>
            <a:r>
              <a:rPr lang="en-US" altLang="zh-TW" dirty="0"/>
              <a:t>(CSS selectors) </a:t>
            </a:r>
            <a:r>
              <a:rPr lang="zh-TW" altLang="en-US" dirty="0"/>
              <a:t>來尋找符合條件且第一個找到的 </a:t>
            </a:r>
            <a:r>
              <a:rPr lang="en-US" altLang="zh-TW" dirty="0"/>
              <a:t>HTML </a:t>
            </a:r>
            <a:r>
              <a:rPr lang="zh-TW" altLang="en-US" dirty="0"/>
              <a:t>元素</a:t>
            </a:r>
            <a:endParaRPr lang="en-US" altLang="zh-TW" dirty="0"/>
          </a:p>
          <a:p>
            <a:pPr lvl="1"/>
            <a:r>
              <a:rPr lang="zh-TW" altLang="en-US" dirty="0"/>
              <a:t>每個 </a:t>
            </a:r>
            <a:r>
              <a:rPr lang="en-US" altLang="zh-TW" dirty="0"/>
              <a:t>HTML DOM </a:t>
            </a:r>
            <a:r>
              <a:rPr lang="zh-TW" altLang="en-US" dirty="0"/>
              <a:t>元素也有 </a:t>
            </a:r>
            <a:r>
              <a:rPr lang="en-US" altLang="zh-TW" dirty="0" err="1"/>
              <a:t>querySelector</a:t>
            </a:r>
            <a:r>
              <a:rPr lang="en-US" altLang="zh-TW" dirty="0"/>
              <a:t> </a:t>
            </a:r>
            <a:r>
              <a:rPr lang="zh-TW" altLang="en-US" dirty="0"/>
              <a:t>方法，用來找該元素下面的子元素</a:t>
            </a:r>
            <a:endParaRPr lang="en-US" altLang="zh-TW" dirty="0"/>
          </a:p>
          <a:p>
            <a:r>
              <a:rPr lang="en-US" altLang="zh-TW" dirty="0" err="1"/>
              <a:t>document.querySelectorAll</a:t>
            </a:r>
            <a:r>
              <a:rPr lang="en-US" altLang="zh-TW" dirty="0"/>
              <a:t>(selectors)</a:t>
            </a:r>
          </a:p>
          <a:p>
            <a:pPr lvl="1"/>
            <a:r>
              <a:rPr lang="zh-TW" altLang="en-US" dirty="0"/>
              <a:t>可以用 </a:t>
            </a:r>
            <a:r>
              <a:rPr lang="en-US" altLang="zh-TW" dirty="0"/>
              <a:t>CSS </a:t>
            </a:r>
            <a:r>
              <a:rPr lang="zh-TW" altLang="en-US" dirty="0"/>
              <a:t>選擇器 </a:t>
            </a:r>
            <a:r>
              <a:rPr lang="en-US" altLang="zh-TW" dirty="0"/>
              <a:t>(CSS selectors) </a:t>
            </a:r>
            <a:r>
              <a:rPr lang="zh-TW" altLang="en-US" dirty="0"/>
              <a:t>來尋找所有符合條件的 </a:t>
            </a:r>
            <a:r>
              <a:rPr lang="en-US" altLang="zh-TW" dirty="0"/>
              <a:t>HTML </a:t>
            </a:r>
            <a:r>
              <a:rPr lang="zh-TW" altLang="en-US" dirty="0"/>
              <a:t>元素集合</a:t>
            </a:r>
            <a:endParaRPr lang="en-US" altLang="zh-TW" dirty="0"/>
          </a:p>
          <a:p>
            <a:pPr lvl="1"/>
            <a:r>
              <a:rPr lang="zh-TW" altLang="en-US" dirty="0"/>
              <a:t>返回的結果是一個像陣列 </a:t>
            </a:r>
            <a:r>
              <a:rPr lang="en-US" altLang="zh-TW" dirty="0"/>
              <a:t>(array) </a:t>
            </a:r>
            <a:r>
              <a:rPr lang="zh-TW" altLang="en-US" dirty="0"/>
              <a:t>的物件</a:t>
            </a:r>
            <a:endParaRPr lang="en-US" altLang="zh-TW" dirty="0"/>
          </a:p>
          <a:p>
            <a:pPr lvl="1"/>
            <a:r>
              <a:rPr lang="zh-TW" altLang="en-US" dirty="0"/>
              <a:t>每個 </a:t>
            </a:r>
            <a:r>
              <a:rPr lang="en-US" altLang="zh-TW" dirty="0"/>
              <a:t>HTML DOM </a:t>
            </a:r>
            <a:r>
              <a:rPr lang="zh-TW" altLang="en-US" dirty="0"/>
              <a:t>元素也有 </a:t>
            </a:r>
            <a:r>
              <a:rPr lang="en-US" altLang="zh-TW" dirty="0" err="1"/>
              <a:t>querySelectorAll</a:t>
            </a:r>
            <a:r>
              <a:rPr lang="en-US" altLang="zh-TW" dirty="0"/>
              <a:t> </a:t>
            </a:r>
            <a:r>
              <a:rPr lang="zh-TW" altLang="en-US" dirty="0"/>
              <a:t>方法，用來找該元素下面的子元素</a:t>
            </a:r>
          </a:p>
        </p:txBody>
      </p:sp>
    </p:spTree>
    <p:extLst>
      <p:ext uri="{BB962C8B-B14F-4D97-AF65-F5344CB8AC3E}">
        <p14:creationId xmlns:p14="http://schemas.microsoft.com/office/powerpoint/2010/main" val="35810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</a:t>
            </a:r>
            <a:r>
              <a:rPr lang="zh-TW" altLang="en-US" sz="4400" dirty="0"/>
              <a:t>新增節點操作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document.createElement</a:t>
            </a:r>
            <a:r>
              <a:rPr lang="en-US" altLang="zh-TW" dirty="0"/>
              <a:t>(</a:t>
            </a:r>
            <a:r>
              <a:rPr lang="en-US" altLang="zh-TW" dirty="0" err="1"/>
              <a:t>tagName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建立一個新的 </a:t>
            </a:r>
            <a:r>
              <a:rPr lang="en-US" altLang="zh-TW" dirty="0"/>
              <a:t>HTML </a:t>
            </a:r>
            <a:r>
              <a:rPr lang="zh-TW" altLang="en-US" dirty="0"/>
              <a:t>元素節點</a:t>
            </a:r>
            <a:endParaRPr lang="en-US" altLang="zh-TW" dirty="0"/>
          </a:p>
          <a:p>
            <a:pPr lvl="1"/>
            <a:r>
              <a:rPr lang="en-US" altLang="zh-TW" dirty="0" err="1"/>
              <a:t>tagName</a:t>
            </a:r>
            <a:r>
              <a:rPr lang="zh-TW" altLang="en-US" dirty="0"/>
              <a:t>為</a:t>
            </a:r>
            <a:r>
              <a:rPr lang="en-US" altLang="zh-TW" dirty="0"/>
              <a:t>HTML </a:t>
            </a:r>
            <a:r>
              <a:rPr lang="zh-TW" altLang="en-US" dirty="0"/>
              <a:t>元素標籤名稱</a:t>
            </a:r>
            <a:endParaRPr lang="en-US" altLang="zh-TW" dirty="0"/>
          </a:p>
          <a:p>
            <a:r>
              <a:rPr lang="en-US" altLang="zh-TW" dirty="0" err="1"/>
              <a:t>document.createTextNode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建立一個新的文字節點 </a:t>
            </a:r>
            <a:endParaRPr lang="en-US" altLang="zh-TW" dirty="0"/>
          </a:p>
          <a:p>
            <a:pPr lvl="1"/>
            <a:r>
              <a:rPr lang="en-US" altLang="zh-TW" dirty="0" err="1"/>
              <a:t>str</a:t>
            </a:r>
            <a:r>
              <a:rPr lang="zh-TW" altLang="en-US" dirty="0"/>
              <a:t>為文字節點的內容值</a:t>
            </a:r>
          </a:p>
        </p:txBody>
      </p:sp>
    </p:spTree>
    <p:extLst>
      <p:ext uri="{BB962C8B-B14F-4D97-AF65-F5344CB8AC3E}">
        <p14:creationId xmlns:p14="http://schemas.microsoft.com/office/powerpoint/2010/main" val="49925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</a:t>
            </a:r>
            <a:r>
              <a:rPr lang="zh-TW" altLang="en-US" sz="4400" dirty="0"/>
              <a:t>新增節點操作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Node.appendChild</a:t>
            </a:r>
            <a:r>
              <a:rPr lang="en-US" altLang="zh-TW" dirty="0"/>
              <a:t>(</a:t>
            </a:r>
            <a:r>
              <a:rPr lang="en-US" altLang="zh-TW" dirty="0" err="1"/>
              <a:t>aChild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插入一個新的子元素到現有子元素的最後面</a:t>
            </a:r>
            <a:endParaRPr lang="en-US" altLang="zh-TW" dirty="0"/>
          </a:p>
          <a:p>
            <a:pPr lvl="1"/>
            <a:r>
              <a:rPr lang="en-US" altLang="zh-TW" dirty="0" err="1"/>
              <a:t>aChild</a:t>
            </a:r>
            <a:r>
              <a:rPr lang="zh-TW" altLang="en-US" dirty="0"/>
              <a:t>為一個節點物件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Example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3EC8154-0F84-5D48-C6D9-0C7037F045EA}"/>
              </a:ext>
            </a:extLst>
          </p:cNvPr>
          <p:cNvSpPr txBox="1"/>
          <p:nvPr/>
        </p:nvSpPr>
        <p:spPr>
          <a:xfrm>
            <a:off x="8347144" y="3365239"/>
            <a:ext cx="139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Document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D8CA448-7B69-31A4-F808-5A6E9FAED4B7}"/>
              </a:ext>
            </a:extLst>
          </p:cNvPr>
          <p:cNvSpPr txBox="1"/>
          <p:nvPr/>
        </p:nvSpPr>
        <p:spPr>
          <a:xfrm>
            <a:off x="8760470" y="4035644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A27C0D-0EC8-41AB-B5DE-AFFE35D67B85}"/>
              </a:ext>
            </a:extLst>
          </p:cNvPr>
          <p:cNvSpPr txBox="1"/>
          <p:nvPr/>
        </p:nvSpPr>
        <p:spPr>
          <a:xfrm>
            <a:off x="8259396" y="5422084"/>
            <a:ext cx="78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text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A68CAE-E99C-79A2-77F2-EBCDE3BE18DD}"/>
              </a:ext>
            </a:extLst>
          </p:cNvPr>
          <p:cNvSpPr txBox="1"/>
          <p:nvPr/>
        </p:nvSpPr>
        <p:spPr>
          <a:xfrm>
            <a:off x="8259396" y="4728864"/>
            <a:ext cx="78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span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2D84535-2575-EFDE-805C-CEF0043D52A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044489" y="3734571"/>
            <a:ext cx="1" cy="30107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D354437-034C-F7C5-6E8E-A0D031CDAE3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8651942" y="4404976"/>
            <a:ext cx="392547" cy="32388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E68B99D-F60A-35FA-8D4B-375CBECBDA17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8651942" y="5098196"/>
            <a:ext cx="0" cy="32388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768182" y="3445485"/>
            <a:ext cx="614254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&lt;p id="foo"&gt;&lt;span id=“s1”&gt;first span&lt;/span&gt;&lt;/p&gt;</a:t>
            </a:r>
          </a:p>
          <a:p>
            <a:endParaRPr lang="en-US" altLang="zh-TW" sz="2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&lt;script&gt;</a:t>
            </a:r>
          </a:p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var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newDiv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=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document.createElement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('div');</a:t>
            </a:r>
          </a:p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var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newContent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=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document.createTextNode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('aa');</a:t>
            </a:r>
          </a:p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newDiv.appendChild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newContent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);</a:t>
            </a:r>
          </a:p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var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currentDiv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=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document.getElementById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('foo');</a:t>
            </a:r>
          </a:p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currentDiv.appendChild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(</a:t>
            </a:r>
            <a:r>
              <a:rPr lang="en-US" altLang="zh-TW" sz="2000" dirty="0" err="1">
                <a:solidFill>
                  <a:schemeClr val="accent1">
                    <a:lumMod val="50000"/>
                  </a:schemeClr>
                </a:solidFill>
                <a:latin typeface="+mn-ea"/>
              </a:rPr>
              <a:t>newDiv</a:t>
            </a:r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);</a:t>
            </a:r>
          </a:p>
          <a:p>
            <a:r>
              <a:rPr lang="en-US" altLang="zh-TW" sz="20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&lt;/script&gt;</a:t>
            </a:r>
          </a:p>
          <a:p>
            <a:endParaRPr lang="en-US" altLang="zh-TW" sz="200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CA27C0D-0EC8-41AB-B5DE-AFFE35D67B85}"/>
              </a:ext>
            </a:extLst>
          </p:cNvPr>
          <p:cNvSpPr txBox="1"/>
          <p:nvPr/>
        </p:nvSpPr>
        <p:spPr>
          <a:xfrm>
            <a:off x="9044488" y="5422084"/>
            <a:ext cx="78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C00000"/>
                </a:solidFill>
              </a:rPr>
              <a:t>text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CA68CAE-E99C-79A2-77F2-EBCDE3BE18DD}"/>
              </a:ext>
            </a:extLst>
          </p:cNvPr>
          <p:cNvSpPr txBox="1"/>
          <p:nvPr/>
        </p:nvSpPr>
        <p:spPr>
          <a:xfrm>
            <a:off x="9044488" y="4728864"/>
            <a:ext cx="78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C00000"/>
                </a:solidFill>
              </a:rPr>
              <a:t>div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54437-034C-F7C5-6E8E-A0D031CDAE3C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9044489" y="4404976"/>
            <a:ext cx="392545" cy="32388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E68B99D-F60A-35FA-8D4B-375CBECBDA17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>
            <a:off x="9437034" y="5098196"/>
            <a:ext cx="0" cy="323888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2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</a:t>
            </a:r>
            <a:r>
              <a:rPr lang="zh-TW" altLang="en-US" sz="4400" dirty="0"/>
              <a:t>新增節點操作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Node.insertBefore</a:t>
            </a:r>
            <a:r>
              <a:rPr lang="en-US" altLang="zh-TW" dirty="0"/>
              <a:t>(</a:t>
            </a:r>
            <a:r>
              <a:rPr lang="en-US" altLang="zh-TW" dirty="0" err="1"/>
              <a:t>newNode</a:t>
            </a:r>
            <a:r>
              <a:rPr lang="en-US" altLang="zh-TW" dirty="0"/>
              <a:t>, </a:t>
            </a:r>
            <a:r>
              <a:rPr lang="en-US" altLang="zh-TW" dirty="0" err="1"/>
              <a:t>referenceNode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將一個新的元素加到某個元素的前面</a:t>
            </a:r>
            <a:endParaRPr lang="en-US" altLang="zh-TW" dirty="0"/>
          </a:p>
          <a:p>
            <a:pPr lvl="1"/>
            <a:r>
              <a:rPr lang="en-US" altLang="zh-TW" dirty="0" err="1"/>
              <a:t>newNode</a:t>
            </a:r>
            <a:r>
              <a:rPr lang="zh-TW" altLang="en-US" dirty="0"/>
              <a:t>為要加入的節點物件</a:t>
            </a:r>
            <a:endParaRPr lang="en-US" altLang="zh-TW" dirty="0"/>
          </a:p>
          <a:p>
            <a:pPr lvl="1"/>
            <a:r>
              <a:rPr lang="en-US" altLang="zh-TW" dirty="0" err="1"/>
              <a:t>referenceNode</a:t>
            </a:r>
            <a:r>
              <a:rPr lang="zh-TW" altLang="en-US" dirty="0"/>
              <a:t>為參考位置的節點物件</a:t>
            </a:r>
            <a:endParaRPr lang="en-US" altLang="zh-TW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Example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3EC8154-0F84-5D48-C6D9-0C7037F045EA}"/>
              </a:ext>
            </a:extLst>
          </p:cNvPr>
          <p:cNvSpPr txBox="1"/>
          <p:nvPr/>
        </p:nvSpPr>
        <p:spPr>
          <a:xfrm>
            <a:off x="9547871" y="3540730"/>
            <a:ext cx="139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Document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8CA448-7B69-31A4-F808-5A6E9FAED4B7}"/>
              </a:ext>
            </a:extLst>
          </p:cNvPr>
          <p:cNvSpPr txBox="1"/>
          <p:nvPr/>
        </p:nvSpPr>
        <p:spPr>
          <a:xfrm>
            <a:off x="9961197" y="4211135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CA27C0D-0EC8-41AB-B5DE-AFFE35D67B85}"/>
              </a:ext>
            </a:extLst>
          </p:cNvPr>
          <p:cNvSpPr txBox="1"/>
          <p:nvPr/>
        </p:nvSpPr>
        <p:spPr>
          <a:xfrm>
            <a:off x="9460123" y="5597575"/>
            <a:ext cx="78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text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CA68CAE-E99C-79A2-77F2-EBCDE3BE18DD}"/>
              </a:ext>
            </a:extLst>
          </p:cNvPr>
          <p:cNvSpPr txBox="1"/>
          <p:nvPr/>
        </p:nvSpPr>
        <p:spPr>
          <a:xfrm>
            <a:off x="9460123" y="4904355"/>
            <a:ext cx="78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span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2D84535-2575-EFDE-805C-CEF0043D52A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0245216" y="3910062"/>
            <a:ext cx="1" cy="30107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D354437-034C-F7C5-6E8E-A0D031CDAE3C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9852669" y="4580467"/>
            <a:ext cx="392547" cy="32388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E68B99D-F60A-35FA-8D4B-375CBECBDA17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9852669" y="5273687"/>
            <a:ext cx="0" cy="32388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A27C0D-0EC8-41AB-B5DE-AFFE35D67B85}"/>
              </a:ext>
            </a:extLst>
          </p:cNvPr>
          <p:cNvSpPr txBox="1"/>
          <p:nvPr/>
        </p:nvSpPr>
        <p:spPr>
          <a:xfrm>
            <a:off x="8783559" y="5597575"/>
            <a:ext cx="78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C00000"/>
                </a:solidFill>
              </a:rPr>
              <a:t>text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CA68CAE-E99C-79A2-77F2-EBCDE3BE18DD}"/>
              </a:ext>
            </a:extLst>
          </p:cNvPr>
          <p:cNvSpPr txBox="1"/>
          <p:nvPr/>
        </p:nvSpPr>
        <p:spPr>
          <a:xfrm>
            <a:off x="8783559" y="4909188"/>
            <a:ext cx="78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C00000"/>
                </a:solidFill>
              </a:rPr>
              <a:t>div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D354437-034C-F7C5-6E8E-A0D031CDAE3C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9176105" y="4580467"/>
            <a:ext cx="1069111" cy="328721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9E68B99D-F60A-35FA-8D4B-375CBECBDA17}"/>
              </a:ext>
            </a:extLst>
          </p:cNvPr>
          <p:cNvCxnSpPr>
            <a:stCxn id="20" idx="2"/>
            <a:endCxn id="19" idx="0"/>
          </p:cNvCxnSpPr>
          <p:nvPr/>
        </p:nvCxnSpPr>
        <p:spPr>
          <a:xfrm>
            <a:off x="9176105" y="5278520"/>
            <a:ext cx="0" cy="319055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106867" y="4427301"/>
            <a:ext cx="577113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/>
              <a:t>var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currentDiv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document.getElementById</a:t>
            </a:r>
            <a:r>
              <a:rPr lang="en-US" altLang="zh-TW" sz="2000" dirty="0"/>
              <a:t>('foo');</a:t>
            </a:r>
          </a:p>
          <a:p>
            <a:r>
              <a:rPr lang="en-US" altLang="zh-TW" sz="2000" dirty="0" err="1"/>
              <a:t>var</a:t>
            </a:r>
            <a:r>
              <a:rPr lang="en-US" altLang="zh-TW" sz="2000" dirty="0"/>
              <a:t> span = </a:t>
            </a:r>
            <a:r>
              <a:rPr lang="en-US" altLang="zh-TW" sz="2000" dirty="0" err="1"/>
              <a:t>document.getElementById</a:t>
            </a:r>
            <a:r>
              <a:rPr lang="en-US" altLang="zh-TW" sz="2000" dirty="0"/>
              <a:t>('s1');</a:t>
            </a:r>
          </a:p>
          <a:p>
            <a:r>
              <a:rPr lang="en-US" altLang="zh-TW" sz="2000" dirty="0" err="1"/>
              <a:t>currentDiv.insertBefore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newDiv</a:t>
            </a:r>
            <a:r>
              <a:rPr lang="en-US" altLang="zh-TW" sz="2000" dirty="0"/>
              <a:t>, span);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1951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</a:t>
            </a:r>
            <a:r>
              <a:rPr lang="zh-TW" altLang="en-US" sz="4400" dirty="0"/>
              <a:t>刪除節點操作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Node.removeChild</a:t>
            </a:r>
            <a:r>
              <a:rPr lang="en-US" altLang="zh-TW" dirty="0"/>
              <a:t>(child).</a:t>
            </a:r>
          </a:p>
          <a:p>
            <a:pPr lvl="1"/>
            <a:r>
              <a:rPr lang="zh-TW" altLang="en-US" dirty="0"/>
              <a:t>用來移除 </a:t>
            </a:r>
            <a:r>
              <a:rPr lang="en-US" altLang="zh-TW" dirty="0"/>
              <a:t>DOM </a:t>
            </a:r>
            <a:r>
              <a:rPr lang="zh-TW" altLang="en-US" dirty="0"/>
              <a:t>節點，會返回移除的節點物件</a:t>
            </a:r>
            <a:endParaRPr lang="en-US" altLang="zh-TW" dirty="0"/>
          </a:p>
          <a:p>
            <a:pPr lvl="1"/>
            <a:r>
              <a:rPr lang="en-US" altLang="zh-TW" dirty="0"/>
              <a:t>child</a:t>
            </a:r>
            <a:r>
              <a:rPr lang="zh-TW" altLang="en-US" dirty="0"/>
              <a:t>為節點物件，</a:t>
            </a:r>
            <a:r>
              <a:rPr lang="en-US" altLang="zh-TW" dirty="0"/>
              <a:t>child</a:t>
            </a:r>
            <a:r>
              <a:rPr lang="zh-TW" altLang="en-US" dirty="0"/>
              <a:t>要是</a:t>
            </a:r>
            <a:r>
              <a:rPr lang="en-US" altLang="zh-TW" dirty="0"/>
              <a:t>Node</a:t>
            </a:r>
            <a:r>
              <a:rPr lang="zh-TW" altLang="en-US" dirty="0"/>
              <a:t>的子節點</a:t>
            </a:r>
            <a:endParaRPr lang="en-US" altLang="zh-TW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Example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0510" y="3960213"/>
            <a:ext cx="64331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&lt;div id="container"&gt;&lt;div id="nested"&gt;12&lt;/div&gt;34&lt;/div&gt;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var</a:t>
            </a:r>
            <a:r>
              <a:rPr lang="en-US" altLang="zh-TW" sz="2000" dirty="0"/>
              <a:t> container = </a:t>
            </a:r>
            <a:r>
              <a:rPr lang="en-US" altLang="zh-TW" sz="2000" dirty="0" err="1"/>
              <a:t>document.getElementById</a:t>
            </a:r>
            <a:r>
              <a:rPr lang="en-US" altLang="zh-TW" sz="2000" dirty="0"/>
              <a:t>('container');</a:t>
            </a:r>
          </a:p>
          <a:p>
            <a:r>
              <a:rPr lang="en-US" altLang="zh-TW" sz="2000" dirty="0" err="1"/>
              <a:t>var</a:t>
            </a:r>
            <a:r>
              <a:rPr lang="en-US" altLang="zh-TW" sz="2000" dirty="0"/>
              <a:t> nested = </a:t>
            </a:r>
            <a:r>
              <a:rPr lang="en-US" altLang="zh-TW" sz="2000" dirty="0" err="1"/>
              <a:t>document.getElementById</a:t>
            </a:r>
            <a:r>
              <a:rPr lang="en-US" altLang="zh-TW" sz="2000" dirty="0"/>
              <a:t>('nested');</a:t>
            </a:r>
          </a:p>
          <a:p>
            <a:r>
              <a:rPr lang="en-US" altLang="zh-TW" sz="2000" dirty="0" err="1"/>
              <a:t>var</a:t>
            </a:r>
            <a:r>
              <a:rPr lang="en-US" altLang="zh-TW" sz="2000" dirty="0"/>
              <a:t> garbage = </a:t>
            </a:r>
            <a:r>
              <a:rPr lang="en-US" altLang="zh-TW" sz="2000" dirty="0" err="1"/>
              <a:t>container.removeChild</a:t>
            </a:r>
            <a:r>
              <a:rPr lang="en-US" altLang="zh-TW" sz="2000" dirty="0"/>
              <a:t>(nested);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30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D29D52764D89E84B8994CEEEC95E7E54" ma:contentTypeVersion="2" ma:contentTypeDescription="建立新的文件。" ma:contentTypeScope="" ma:versionID="2ca47085941747fdf2296f7779db85cf">
  <xsd:schema xmlns:xsd="http://www.w3.org/2001/XMLSchema" xmlns:xs="http://www.w3.org/2001/XMLSchema" xmlns:p="http://schemas.microsoft.com/office/2006/metadata/properties" xmlns:ns2="7e9dc963-9531-498c-8400-20c1a46c10d2" targetNamespace="http://schemas.microsoft.com/office/2006/metadata/properties" ma:root="true" ma:fieldsID="8365bf31eeb71258dc8cca1c02ef5a5a" ns2:_="">
    <xsd:import namespace="7e9dc963-9531-498c-8400-20c1a46c10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c963-9531-498c-8400-20c1a46c10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5901F4-2E66-4D39-9A2E-449C41421C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1AE04B-C4F2-4568-9DBB-34A70A7847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5A8F55B-0A75-4AE5-A162-C77CC159E6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dc963-9531-498c-8400-20c1a46c1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4169</TotalTime>
  <Words>2149</Words>
  <Application>Microsoft Office PowerPoint</Application>
  <PresentationFormat>寬螢幕</PresentationFormat>
  <Paragraphs>324</Paragraphs>
  <Slides>34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數學 16x9</vt:lpstr>
      <vt:lpstr>網頁程式設計 JavaScript程式設計</vt:lpstr>
      <vt:lpstr>DOM Tree節點操作</vt:lpstr>
      <vt:lpstr>DOM 查找元素</vt:lpstr>
      <vt:lpstr>DOM 查找元素</vt:lpstr>
      <vt:lpstr>DOM 查找元素</vt:lpstr>
      <vt:lpstr>DOM 新增節點操作</vt:lpstr>
      <vt:lpstr>DOM 新增節點操作</vt:lpstr>
      <vt:lpstr>DOM新增節點操作</vt:lpstr>
      <vt:lpstr>DOM 刪除節點操作</vt:lpstr>
      <vt:lpstr>DOM 修改節點操作</vt:lpstr>
      <vt:lpstr>DOM 修改節點操作</vt:lpstr>
      <vt:lpstr>DOM HTML屬性</vt:lpstr>
      <vt:lpstr>DOM HTML 屬性(Attributes)</vt:lpstr>
      <vt:lpstr>DOM HTML 屬性(Attributes)</vt:lpstr>
      <vt:lpstr>DOM HTML 屬性(Attributes)</vt:lpstr>
      <vt:lpstr>DOM HTML 屬性(Attributes)</vt:lpstr>
      <vt:lpstr>DOM HTML 屬性(Attributes)</vt:lpstr>
      <vt:lpstr>JavaScript DOM Event</vt:lpstr>
      <vt:lpstr>JavaScript Event</vt:lpstr>
      <vt:lpstr>使用者介面事件</vt:lpstr>
      <vt:lpstr>鍵盤事件</vt:lpstr>
      <vt:lpstr>滑鼠事件</vt:lpstr>
      <vt:lpstr>表單事件</vt:lpstr>
      <vt:lpstr>焦點事件</vt:lpstr>
      <vt:lpstr>事件處理之前</vt:lpstr>
      <vt:lpstr>用HTML元素的事件屬性 設定事件處理程式</vt:lpstr>
      <vt:lpstr>傳統DOM事件處理程式</vt:lpstr>
      <vt:lpstr>DOM Level 2 事件監聽程式</vt:lpstr>
      <vt:lpstr>DOM Level 2 事件監聽程式</vt:lpstr>
      <vt:lpstr>DOM Level 2 事件監聽程式</vt:lpstr>
      <vt:lpstr>Event Bubbling (事件氣泡)  vs Event Capturing (事件捕捉)</vt:lpstr>
      <vt:lpstr>Event Bubbling (事件氣泡)  vs Event Capturing (事件捕捉)</vt:lpstr>
      <vt:lpstr>DOM 停止事件傳遞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 JavaScript程式設計</dc:title>
  <dc:creator>Windows 使用者</dc:creator>
  <cp:lastModifiedBy>Windows 使用者</cp:lastModifiedBy>
  <cp:revision>165</cp:revision>
  <dcterms:created xsi:type="dcterms:W3CDTF">2023-05-08T06:04:29Z</dcterms:created>
  <dcterms:modified xsi:type="dcterms:W3CDTF">2023-05-11T05:23:45Z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0x010100D29D52764D89E84B8994CEEEC95E7E54</vt:lpwstr>
  </property>
</Properties>
</file>