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6" r:id="rId11"/>
    <p:sldId id="267" r:id="rId12"/>
    <p:sldId id="297" r:id="rId13"/>
    <p:sldId id="268" r:id="rId14"/>
    <p:sldId id="269" r:id="rId15"/>
    <p:sldId id="270" r:id="rId16"/>
    <p:sldId id="272" r:id="rId17"/>
    <p:sldId id="271" r:id="rId18"/>
    <p:sldId id="280" r:id="rId19"/>
    <p:sldId id="274" r:id="rId20"/>
    <p:sldId id="275" r:id="rId21"/>
    <p:sldId id="276" r:id="rId22"/>
    <p:sldId id="279" r:id="rId23"/>
    <p:sldId id="277" r:id="rId24"/>
    <p:sldId id="278" r:id="rId25"/>
    <p:sldId id="282" r:id="rId26"/>
    <p:sldId id="284" r:id="rId27"/>
    <p:sldId id="285" r:id="rId28"/>
    <p:sldId id="283" r:id="rId29"/>
    <p:sldId id="286" r:id="rId30"/>
    <p:sldId id="288" r:id="rId31"/>
    <p:sldId id="289" r:id="rId32"/>
    <p:sldId id="301" r:id="rId33"/>
    <p:sldId id="300" r:id="rId34"/>
    <p:sldId id="303" r:id="rId35"/>
    <p:sldId id="290" r:id="rId36"/>
    <p:sldId id="291" r:id="rId37"/>
    <p:sldId id="292" r:id="rId38"/>
    <p:sldId id="293" r:id="rId39"/>
    <p:sldId id="294" r:id="rId40"/>
    <p:sldId id="298" r:id="rId41"/>
    <p:sldId id="295" r:id="rId42"/>
    <p:sldId id="299" r:id="rId4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1882446-3210-44F9-B762-93D81718FA84}" type="datetimeFigureOut">
              <a:rPr lang="zh-TW" altLang="en-US" smtClean="0"/>
              <a:t>2023/5/31</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93076BE4-3697-45D0-AD36-2BE134BAE5B9}"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383634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E1882446-3210-44F9-B762-93D81718FA84}" type="datetimeFigureOut">
              <a:rPr lang="zh-TW" altLang="en-US" smtClean="0"/>
              <a:t>2023/5/31</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93076BE4-3697-45D0-AD36-2BE134BAE5B9}" type="slidenum">
              <a:rPr lang="zh-TW" altLang="en-US" smtClean="0"/>
              <a:t>‹#›</a:t>
            </a:fld>
            <a:endParaRPr lang="zh-TW" altLang="en-US"/>
          </a:p>
        </p:txBody>
      </p:sp>
    </p:spTree>
    <p:extLst>
      <p:ext uri="{BB962C8B-B14F-4D97-AF65-F5344CB8AC3E}">
        <p14:creationId xmlns:p14="http://schemas.microsoft.com/office/powerpoint/2010/main" val="400310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1882446-3210-44F9-B762-93D81718FA84}" type="datetimeFigureOut">
              <a:rPr lang="zh-TW" altLang="en-US" smtClean="0"/>
              <a:t>2023/5/31</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93076BE4-3697-45D0-AD36-2BE134BAE5B9}" type="slidenum">
              <a:rPr lang="zh-TW" altLang="en-US" smtClean="0"/>
              <a:t>‹#›</a:t>
            </a:fld>
            <a:endParaRPr lang="zh-TW" altLang="en-US"/>
          </a:p>
        </p:txBody>
      </p:sp>
    </p:spTree>
    <p:extLst>
      <p:ext uri="{BB962C8B-B14F-4D97-AF65-F5344CB8AC3E}">
        <p14:creationId xmlns:p14="http://schemas.microsoft.com/office/powerpoint/2010/main" val="354907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E1882446-3210-44F9-B762-93D81718FA84}" type="datetimeFigureOut">
              <a:rPr lang="zh-TW" altLang="en-US" smtClean="0"/>
              <a:t>2023/5/31</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93076BE4-3697-45D0-AD36-2BE134BAE5B9}"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272641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1882446-3210-44F9-B762-93D81718FA84}" type="datetimeFigureOut">
              <a:rPr lang="zh-TW" altLang="en-US" smtClean="0"/>
              <a:t>2023/5/31</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93076BE4-3697-45D0-AD36-2BE134BAE5B9}"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392841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E1882446-3210-44F9-B762-93D81718FA84}" type="datetimeFigureOut">
              <a:rPr lang="zh-TW" altLang="en-US" smtClean="0"/>
              <a:t>2023/5/31</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93076BE4-3697-45D0-AD36-2BE134BAE5B9}"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398200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E1882446-3210-44F9-B762-93D81718FA84}" type="datetimeFigureOut">
              <a:rPr lang="zh-TW" altLang="en-US" smtClean="0"/>
              <a:t>2023/5/31</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93076BE4-3697-45D0-AD36-2BE134BAE5B9}" type="slidenum">
              <a:rPr lang="zh-TW" altLang="en-US" smtClean="0"/>
              <a:t>‹#›</a:t>
            </a:fld>
            <a:endParaRPr lang="zh-TW" altLang="en-US"/>
          </a:p>
        </p:txBody>
      </p:sp>
    </p:spTree>
    <p:extLst>
      <p:ext uri="{BB962C8B-B14F-4D97-AF65-F5344CB8AC3E}">
        <p14:creationId xmlns:p14="http://schemas.microsoft.com/office/powerpoint/2010/main" val="250374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E1882446-3210-44F9-B762-93D81718FA84}" type="datetimeFigureOut">
              <a:rPr lang="zh-TW" altLang="en-US" smtClean="0"/>
              <a:t>2023/5/31</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93076BE4-3697-45D0-AD36-2BE134BAE5B9}" type="slidenum">
              <a:rPr lang="zh-TW" altLang="en-US" smtClean="0"/>
              <a:t>‹#›</a:t>
            </a:fld>
            <a:endParaRPr lang="zh-TW" altLang="en-US"/>
          </a:p>
        </p:txBody>
      </p:sp>
    </p:spTree>
    <p:extLst>
      <p:ext uri="{BB962C8B-B14F-4D97-AF65-F5344CB8AC3E}">
        <p14:creationId xmlns:p14="http://schemas.microsoft.com/office/powerpoint/2010/main" val="320015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1882446-3210-44F9-B762-93D81718FA84}" type="datetimeFigureOut">
              <a:rPr lang="zh-TW" altLang="en-US" smtClean="0"/>
              <a:t>2023/5/31</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93076BE4-3697-45D0-AD36-2BE134BAE5B9}" type="slidenum">
              <a:rPr lang="zh-TW" altLang="en-US" smtClean="0"/>
              <a:t>‹#›</a:t>
            </a:fld>
            <a:endParaRPr lang="zh-TW" altLang="en-US"/>
          </a:p>
        </p:txBody>
      </p:sp>
    </p:spTree>
    <p:extLst>
      <p:ext uri="{BB962C8B-B14F-4D97-AF65-F5344CB8AC3E}">
        <p14:creationId xmlns:p14="http://schemas.microsoft.com/office/powerpoint/2010/main" val="40158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1882446-3210-44F9-B762-93D81718FA84}" type="datetimeFigureOut">
              <a:rPr lang="zh-TW" altLang="en-US" smtClean="0"/>
              <a:t>2023/5/31</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93076BE4-3697-45D0-AD36-2BE134BAE5B9}" type="slidenum">
              <a:rPr lang="zh-TW" altLang="en-US" smtClean="0"/>
              <a:t>‹#›</a:t>
            </a:fld>
            <a:endParaRPr lang="zh-TW" altLang="en-US"/>
          </a:p>
        </p:txBody>
      </p:sp>
    </p:spTree>
    <p:extLst>
      <p:ext uri="{BB962C8B-B14F-4D97-AF65-F5344CB8AC3E}">
        <p14:creationId xmlns:p14="http://schemas.microsoft.com/office/powerpoint/2010/main" val="152770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1882446-3210-44F9-B762-93D81718FA84}" type="datetimeFigureOut">
              <a:rPr lang="zh-TW" altLang="en-US" smtClean="0"/>
              <a:t>2023/5/31</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93076BE4-3697-45D0-AD36-2BE134BAE5B9}"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48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E1882446-3210-44F9-B762-93D81718FA84}" type="datetimeFigureOut">
              <a:rPr lang="zh-TW" altLang="en-US" smtClean="0"/>
              <a:t>2023/5/31</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93076BE4-3697-45D0-AD36-2BE134BAE5B9}" type="slidenum">
              <a:rPr lang="zh-TW" altLang="en-US" smtClean="0"/>
              <a:t>‹#›</a:t>
            </a:fld>
            <a:endParaRPr lang="zh-TW" altLang="en-US"/>
          </a:p>
        </p:txBody>
      </p:sp>
    </p:spTree>
    <p:extLst>
      <p:ext uri="{BB962C8B-B14F-4D97-AF65-F5344CB8AC3E}">
        <p14:creationId xmlns:p14="http://schemas.microsoft.com/office/powerpoint/2010/main" val="988987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網頁程式設計</a:t>
            </a:r>
            <a:br>
              <a:rPr lang="zh-TW" altLang="en-US" dirty="0"/>
            </a:br>
            <a:r>
              <a:rPr lang="en-US" altLang="zh-TW" sz="4400" smtClean="0"/>
              <a:t>PHP</a:t>
            </a:r>
            <a:r>
              <a:rPr lang="zh-TW" altLang="en-US" sz="4400" smtClean="0"/>
              <a:t>程式設計</a:t>
            </a:r>
            <a:endParaRPr lang="zh-TW" altLang="en-US" dirty="0"/>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a:p>
            <a:endParaRPr lang="zh-TW" altLang="en-US" dirty="0"/>
          </a:p>
          <a:p>
            <a:endParaRPr lang="zh-TW" altLang="en-US" dirty="0"/>
          </a:p>
          <a:p>
            <a:endParaRPr lang="zh-TW" altLang="en-US" dirty="0"/>
          </a:p>
          <a:p>
            <a:endParaRPr lang="zh-TW" altLang="en-US" dirty="0"/>
          </a:p>
          <a:p>
            <a:endParaRPr lang="zh-TW" altLang="en-US" dirty="0"/>
          </a:p>
          <a:p>
            <a:endParaRPr lang="zh-TW" altLang="en-US" dirty="0"/>
          </a:p>
        </p:txBody>
      </p:sp>
    </p:spTree>
    <p:extLst>
      <p:ext uri="{BB962C8B-B14F-4D97-AF65-F5344CB8AC3E}">
        <p14:creationId xmlns:p14="http://schemas.microsoft.com/office/powerpoint/2010/main" val="395974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第一個</a:t>
            </a:r>
            <a:r>
              <a:rPr lang="en-US" altLang="zh-TW" sz="4400" dirty="0"/>
              <a:t>PHP</a:t>
            </a:r>
            <a:r>
              <a:rPr lang="zh-TW" altLang="en-US" sz="4400" dirty="0"/>
              <a:t>程式</a:t>
            </a:r>
            <a:r>
              <a:rPr lang="en-US" altLang="zh-TW" sz="4400" dirty="0"/>
              <a:t>	</a:t>
            </a:r>
            <a:endParaRPr lang="zh-TW" altLang="en-US" sz="4400" dirty="0"/>
          </a:p>
        </p:txBody>
      </p:sp>
      <p:sp>
        <p:nvSpPr>
          <p:cNvPr id="4" name="矩形 3"/>
          <p:cNvSpPr/>
          <p:nvPr/>
        </p:nvSpPr>
        <p:spPr>
          <a:xfrm>
            <a:off x="2362200" y="1770995"/>
            <a:ext cx="6096000" cy="4093428"/>
          </a:xfrm>
          <a:prstGeom prst="rect">
            <a:avLst/>
          </a:prstGeom>
        </p:spPr>
        <p:txBody>
          <a:bodyPr>
            <a:spAutoFit/>
          </a:bodyPr>
          <a:lstStyle/>
          <a:p>
            <a:r>
              <a:rPr lang="en-US" altLang="zh-TW" sz="2000" dirty="0"/>
              <a:t>&lt;!DOCTYPE html&gt;</a:t>
            </a:r>
          </a:p>
          <a:p>
            <a:r>
              <a:rPr lang="en-US" altLang="zh-TW" sz="2000" dirty="0" smtClean="0"/>
              <a:t>&lt;</a:t>
            </a:r>
            <a:r>
              <a:rPr lang="en-US" altLang="zh-TW" sz="2000" dirty="0"/>
              <a:t>html&gt;</a:t>
            </a:r>
          </a:p>
          <a:p>
            <a:r>
              <a:rPr lang="en-US" altLang="zh-TW" sz="2000" dirty="0" smtClean="0"/>
              <a:t>    &lt;</a:t>
            </a:r>
            <a:r>
              <a:rPr lang="en-US" altLang="zh-TW" sz="2000" dirty="0"/>
              <a:t>head&gt;</a:t>
            </a:r>
          </a:p>
          <a:p>
            <a:r>
              <a:rPr lang="en-US" altLang="zh-TW" sz="2000" dirty="0" smtClean="0"/>
              <a:t>         &lt;</a:t>
            </a:r>
            <a:r>
              <a:rPr lang="en-US" altLang="zh-TW" sz="2000" dirty="0"/>
              <a:t>meta charset="utf-8" /&gt;</a:t>
            </a:r>
          </a:p>
          <a:p>
            <a:r>
              <a:rPr lang="en-US" altLang="zh-TW" sz="2000" dirty="0" smtClean="0"/>
              <a:t>         &lt;</a:t>
            </a:r>
            <a:r>
              <a:rPr lang="en-US" altLang="zh-TW" sz="2000" dirty="0"/>
              <a:t>title&gt;ch2-3.php&lt;/title&gt;</a:t>
            </a:r>
          </a:p>
          <a:p>
            <a:r>
              <a:rPr lang="en-US" altLang="zh-TW" sz="2000" dirty="0" smtClean="0"/>
              <a:t>    &lt;/</a:t>
            </a:r>
            <a:r>
              <a:rPr lang="en-US" altLang="zh-TW" sz="2000" dirty="0"/>
              <a:t>head&gt;</a:t>
            </a:r>
          </a:p>
          <a:p>
            <a:r>
              <a:rPr lang="en-US" altLang="zh-TW" sz="2000" dirty="0" smtClean="0"/>
              <a:t>    &lt;</a:t>
            </a:r>
            <a:r>
              <a:rPr lang="en-US" altLang="zh-TW" sz="2000" dirty="0"/>
              <a:t>body&gt;</a:t>
            </a:r>
          </a:p>
          <a:p>
            <a:r>
              <a:rPr lang="en-US" altLang="zh-TW" sz="2000" dirty="0" smtClean="0"/>
              <a:t>         &lt;</a:t>
            </a:r>
            <a:r>
              <a:rPr lang="en-US" altLang="zh-TW" sz="2000" dirty="0"/>
              <a:t>h2&gt;</a:t>
            </a:r>
            <a:r>
              <a:rPr lang="zh-TW" altLang="en-US" sz="2000" dirty="0"/>
              <a:t>我的</a:t>
            </a:r>
            <a:r>
              <a:rPr lang="en-US" altLang="zh-TW" sz="2000" dirty="0"/>
              <a:t>PHP</a:t>
            </a:r>
            <a:r>
              <a:rPr lang="zh-TW" altLang="en-US" sz="2000" dirty="0"/>
              <a:t>程式</a:t>
            </a:r>
            <a:r>
              <a:rPr lang="en-US" altLang="zh-TW" sz="2000" dirty="0"/>
              <a:t>&lt;/h2&gt;&lt;</a:t>
            </a:r>
            <a:r>
              <a:rPr lang="en-US" altLang="zh-TW" sz="2000" dirty="0" err="1"/>
              <a:t>br</a:t>
            </a:r>
            <a:r>
              <a:rPr lang="en-US" altLang="zh-TW" sz="2000" dirty="0"/>
              <a:t>/&gt;</a:t>
            </a:r>
          </a:p>
          <a:p>
            <a:r>
              <a:rPr lang="en-US" altLang="zh-TW" sz="2000" dirty="0" smtClean="0"/>
              <a:t>         &lt;?</a:t>
            </a:r>
            <a:r>
              <a:rPr lang="en-US" altLang="zh-TW" sz="2000" dirty="0" err="1"/>
              <a:t>php</a:t>
            </a:r>
            <a:endParaRPr lang="en-US" altLang="zh-TW" sz="2000" dirty="0"/>
          </a:p>
          <a:p>
            <a:r>
              <a:rPr lang="en-US" altLang="zh-TW" sz="2000" dirty="0" smtClean="0"/>
              <a:t>              echo “Hello </a:t>
            </a:r>
            <a:r>
              <a:rPr lang="en-US" altLang="zh-TW" sz="2000" dirty="0"/>
              <a:t>World</a:t>
            </a:r>
            <a:r>
              <a:rPr lang="en-US" altLang="zh-TW" sz="2000" dirty="0" smtClean="0"/>
              <a:t>!”</a:t>
            </a:r>
            <a:endParaRPr lang="en-US" altLang="zh-TW" sz="2000" dirty="0"/>
          </a:p>
          <a:p>
            <a:r>
              <a:rPr lang="en-US" altLang="zh-TW" sz="2000" dirty="0" smtClean="0"/>
              <a:t>         ?&gt;</a:t>
            </a:r>
            <a:endParaRPr lang="en-US" altLang="zh-TW" sz="2000" dirty="0"/>
          </a:p>
          <a:p>
            <a:r>
              <a:rPr lang="en-US" altLang="zh-TW" sz="2000" dirty="0" smtClean="0"/>
              <a:t>    &lt;/</a:t>
            </a:r>
            <a:r>
              <a:rPr lang="en-US" altLang="zh-TW" sz="2000" dirty="0"/>
              <a:t>body&gt;</a:t>
            </a:r>
          </a:p>
          <a:p>
            <a:r>
              <a:rPr lang="en-US" altLang="zh-TW" sz="2000" dirty="0"/>
              <a:t>&lt;/html&gt;</a:t>
            </a:r>
            <a:endParaRPr lang="zh-TW" altLang="en-US" sz="2000" dirty="0"/>
          </a:p>
        </p:txBody>
      </p:sp>
    </p:spTree>
    <p:extLst>
      <p:ext uri="{BB962C8B-B14F-4D97-AF65-F5344CB8AC3E}">
        <p14:creationId xmlns:p14="http://schemas.microsoft.com/office/powerpoint/2010/main" val="267329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程式的基本結構</a:t>
            </a:r>
            <a:endParaRPr lang="zh-TW" altLang="en-US" sz="4400" dirty="0"/>
          </a:p>
        </p:txBody>
      </p:sp>
      <p:sp>
        <p:nvSpPr>
          <p:cNvPr id="3" name="內容版面配置區 2"/>
          <p:cNvSpPr>
            <a:spLocks noGrp="1"/>
          </p:cNvSpPr>
          <p:nvPr>
            <p:ph idx="1"/>
          </p:nvPr>
        </p:nvSpPr>
        <p:spPr/>
        <p:txBody>
          <a:bodyPr/>
          <a:lstStyle/>
          <a:p>
            <a:r>
              <a:rPr lang="zh-TW" altLang="en-US" dirty="0"/>
              <a:t>由於</a:t>
            </a:r>
            <a:r>
              <a:rPr lang="en-US" altLang="zh-TW" dirty="0"/>
              <a:t>PHP</a:t>
            </a:r>
            <a:r>
              <a:rPr lang="zh-TW" altLang="en-US" dirty="0"/>
              <a:t>是可以內嵌於</a:t>
            </a:r>
            <a:r>
              <a:rPr lang="en-US" altLang="zh-TW" dirty="0"/>
              <a:t>HTML</a:t>
            </a:r>
            <a:r>
              <a:rPr lang="zh-TW" altLang="en-US" dirty="0"/>
              <a:t>的語言，有時一個檔案會同時具有</a:t>
            </a:r>
            <a:r>
              <a:rPr lang="en-US" altLang="zh-TW" dirty="0"/>
              <a:t>PHP</a:t>
            </a:r>
            <a:r>
              <a:rPr lang="zh-TW" altLang="en-US" dirty="0"/>
              <a:t>和</a:t>
            </a:r>
            <a:r>
              <a:rPr lang="en-US" altLang="zh-TW" dirty="0"/>
              <a:t>HTML</a:t>
            </a:r>
            <a:r>
              <a:rPr lang="zh-TW" altLang="en-US" dirty="0"/>
              <a:t>，你必須告訴電腦說那些部分需要用</a:t>
            </a:r>
            <a:r>
              <a:rPr lang="en-US" altLang="zh-TW" dirty="0"/>
              <a:t>PHP</a:t>
            </a:r>
            <a:r>
              <a:rPr lang="zh-TW" altLang="en-US" dirty="0"/>
              <a:t>語言來</a:t>
            </a:r>
            <a:r>
              <a:rPr lang="zh-TW" altLang="en-US" dirty="0" smtClean="0"/>
              <a:t>解析</a:t>
            </a:r>
            <a:endParaRPr lang="en-US" altLang="zh-TW" dirty="0" smtClean="0"/>
          </a:p>
          <a:p>
            <a:pPr lvl="1"/>
            <a:r>
              <a:rPr lang="en-US" altLang="zh-TW" dirty="0"/>
              <a:t>&lt;?</a:t>
            </a:r>
            <a:r>
              <a:rPr lang="en-US" altLang="zh-TW" dirty="0" err="1"/>
              <a:t>php</a:t>
            </a:r>
            <a:r>
              <a:rPr lang="en-US" altLang="zh-TW" dirty="0" smtClean="0"/>
              <a:t>...?&gt;</a:t>
            </a:r>
          </a:p>
          <a:p>
            <a:pPr lvl="1"/>
            <a:r>
              <a:rPr lang="zh-TW" altLang="en-US" dirty="0"/>
              <a:t>每</a:t>
            </a:r>
            <a:r>
              <a:rPr lang="zh-TW" altLang="en-US" dirty="0" smtClean="0"/>
              <a:t>一個</a:t>
            </a:r>
            <a:r>
              <a:rPr lang="zh-TW" altLang="en-US" dirty="0"/>
              <a:t>指令</a:t>
            </a:r>
            <a:r>
              <a:rPr lang="zh-TW" altLang="en-US" dirty="0" smtClean="0"/>
              <a:t>完成</a:t>
            </a:r>
            <a:r>
              <a:rPr lang="zh-TW" altLang="en-US" dirty="0"/>
              <a:t>後需要加</a:t>
            </a:r>
            <a:r>
              <a:rPr lang="zh-TW" altLang="en-US" dirty="0" smtClean="0"/>
              <a:t>分號來隔開</a:t>
            </a:r>
            <a:endParaRPr lang="en-US" altLang="zh-TW" dirty="0" smtClean="0"/>
          </a:p>
          <a:p>
            <a:r>
              <a:rPr lang="zh-TW" altLang="en-US" dirty="0" smtClean="0"/>
              <a:t>一個文件內的</a:t>
            </a:r>
            <a:r>
              <a:rPr lang="en-US" altLang="zh-TW" dirty="0" smtClean="0"/>
              <a:t>PHP</a:t>
            </a:r>
            <a:r>
              <a:rPr lang="zh-TW" altLang="en-US" dirty="0" smtClean="0"/>
              <a:t>程式是可以有很多個</a:t>
            </a:r>
            <a:r>
              <a:rPr lang="en-US" altLang="zh-TW" dirty="0" smtClean="0"/>
              <a:t>PHP</a:t>
            </a:r>
            <a:r>
              <a:rPr lang="zh-TW" altLang="en-US" dirty="0" smtClean="0"/>
              <a:t>語法區塊的，會照上到下順序執行</a:t>
            </a:r>
            <a:endParaRPr lang="en-US" altLang="zh-TW" dirty="0" smtClean="0"/>
          </a:p>
          <a:p>
            <a:r>
              <a:rPr lang="zh-TW" altLang="en-US" dirty="0" smtClean="0"/>
              <a:t>可以內嵌在</a:t>
            </a:r>
            <a:r>
              <a:rPr lang="en-US" altLang="zh-TW" dirty="0" smtClean="0"/>
              <a:t>HTML</a:t>
            </a:r>
            <a:r>
              <a:rPr lang="zh-TW" altLang="en-US" dirty="0" smtClean="0"/>
              <a:t>的標籤內來執行</a:t>
            </a:r>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238616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PHP</a:t>
            </a:r>
            <a:r>
              <a:rPr lang="zh-TW" altLang="en-US" dirty="0" smtClean="0"/>
              <a:t>基礎語法</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60823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變數</a:t>
            </a:r>
            <a:endParaRPr lang="zh-TW" altLang="en-US" sz="4400" dirty="0"/>
          </a:p>
        </p:txBody>
      </p:sp>
      <p:sp>
        <p:nvSpPr>
          <p:cNvPr id="3" name="內容版面配置區 2"/>
          <p:cNvSpPr>
            <a:spLocks noGrp="1"/>
          </p:cNvSpPr>
          <p:nvPr>
            <p:ph idx="1"/>
          </p:nvPr>
        </p:nvSpPr>
        <p:spPr/>
        <p:txBody>
          <a:bodyPr/>
          <a:lstStyle/>
          <a:p>
            <a:r>
              <a:rPr lang="en-US" altLang="zh-TW" dirty="0" smtClean="0"/>
              <a:t>PHP</a:t>
            </a:r>
            <a:r>
              <a:rPr lang="zh-TW" altLang="en-US" dirty="0" smtClean="0"/>
              <a:t>的變數不需要事先宣告，也不需要指定型態</a:t>
            </a:r>
            <a:endParaRPr lang="en-US" altLang="zh-TW" dirty="0" smtClean="0"/>
          </a:p>
          <a:p>
            <a:r>
              <a:rPr lang="zh-TW" altLang="en-US" dirty="0" smtClean="0"/>
              <a:t>使用時直接給予變數名稱和其值即可</a:t>
            </a:r>
            <a:endParaRPr lang="en-US" altLang="zh-TW" dirty="0" smtClean="0"/>
          </a:p>
          <a:p>
            <a:r>
              <a:rPr lang="zh-TW" altLang="en-US" dirty="0" smtClean="0"/>
              <a:t>變數</a:t>
            </a:r>
            <a:r>
              <a:rPr lang="zh-TW" altLang="en-US" dirty="0"/>
              <a:t>名稱前面必須要加上</a:t>
            </a:r>
            <a:r>
              <a:rPr lang="zh-TW" altLang="en-US" dirty="0">
                <a:solidFill>
                  <a:srgbClr val="C00000"/>
                </a:solidFill>
              </a:rPr>
              <a:t>錢字符號</a:t>
            </a:r>
          </a:p>
        </p:txBody>
      </p:sp>
      <p:pic>
        <p:nvPicPr>
          <p:cNvPr id="4" name="圖片 3"/>
          <p:cNvPicPr>
            <a:picLocks noChangeAspect="1"/>
          </p:cNvPicPr>
          <p:nvPr/>
        </p:nvPicPr>
        <p:blipFill>
          <a:blip r:embed="rId2"/>
          <a:stretch>
            <a:fillRect/>
          </a:stretch>
        </p:blipFill>
        <p:spPr>
          <a:xfrm>
            <a:off x="2966547" y="3756732"/>
            <a:ext cx="7039957" cy="2105319"/>
          </a:xfrm>
          <a:prstGeom prst="rect">
            <a:avLst/>
          </a:prstGeom>
        </p:spPr>
      </p:pic>
    </p:spTree>
    <p:extLst>
      <p:ext uri="{BB962C8B-B14F-4D97-AF65-F5344CB8AC3E}">
        <p14:creationId xmlns:p14="http://schemas.microsoft.com/office/powerpoint/2010/main" val="240562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變數的命名規則</a:t>
            </a:r>
          </a:p>
        </p:txBody>
      </p:sp>
      <p:sp>
        <p:nvSpPr>
          <p:cNvPr id="3" name="內容版面配置區 2"/>
          <p:cNvSpPr>
            <a:spLocks noGrp="1"/>
          </p:cNvSpPr>
          <p:nvPr>
            <p:ph idx="1"/>
          </p:nvPr>
        </p:nvSpPr>
        <p:spPr/>
        <p:txBody>
          <a:bodyPr/>
          <a:lstStyle/>
          <a:p>
            <a:r>
              <a:rPr lang="zh-TW" altLang="en-US" dirty="0"/>
              <a:t>可以加</a:t>
            </a:r>
            <a:r>
              <a:rPr lang="zh-TW" altLang="en-US" dirty="0" smtClean="0"/>
              <a:t>底線</a:t>
            </a:r>
            <a:endParaRPr lang="en-US" altLang="zh-TW" dirty="0" smtClean="0"/>
          </a:p>
          <a:p>
            <a:pPr lvl="1"/>
            <a:r>
              <a:rPr lang="zh-TW" altLang="en-US" dirty="0"/>
              <a:t>可以命名</a:t>
            </a:r>
            <a:r>
              <a:rPr lang="en-US" altLang="zh-TW" dirty="0"/>
              <a:t>$value</a:t>
            </a:r>
            <a:r>
              <a:rPr lang="zh-TW" altLang="en-US" dirty="0"/>
              <a:t>和</a:t>
            </a:r>
            <a:r>
              <a:rPr lang="en-US" altLang="zh-TW" dirty="0"/>
              <a:t>$_value</a:t>
            </a:r>
            <a:r>
              <a:rPr lang="zh-TW" altLang="en-US" dirty="0"/>
              <a:t>做區</a:t>
            </a:r>
            <a:r>
              <a:rPr lang="zh-TW" altLang="en-US" dirty="0" smtClean="0"/>
              <a:t>隔</a:t>
            </a:r>
            <a:endParaRPr lang="en-US" altLang="zh-TW" dirty="0" smtClean="0"/>
          </a:p>
          <a:p>
            <a:r>
              <a:rPr lang="zh-TW" altLang="en-US" dirty="0"/>
              <a:t>英文命名與語意化</a:t>
            </a:r>
            <a:r>
              <a:rPr lang="zh-TW" altLang="en-US" dirty="0" smtClean="0"/>
              <a:t>命名</a:t>
            </a:r>
            <a:endParaRPr lang="en-US" altLang="zh-TW" dirty="0" smtClean="0"/>
          </a:p>
          <a:p>
            <a:pPr lvl="1"/>
            <a:r>
              <a:rPr lang="zh-TW" altLang="en-US" dirty="0"/>
              <a:t>避免</a:t>
            </a:r>
            <a:r>
              <a:rPr lang="en-US" altLang="zh-TW" dirty="0"/>
              <a:t>$a1, $a2 </a:t>
            </a:r>
            <a:r>
              <a:rPr lang="zh-TW" altLang="en-US" dirty="0" smtClean="0"/>
              <a:t>之類</a:t>
            </a:r>
            <a:endParaRPr lang="en-US" altLang="zh-TW" dirty="0" smtClean="0"/>
          </a:p>
          <a:p>
            <a:r>
              <a:rPr lang="zh-TW" altLang="en-US" dirty="0" smtClean="0"/>
              <a:t>大小寫</a:t>
            </a:r>
            <a:r>
              <a:rPr lang="zh-TW" altLang="en-US" dirty="0"/>
              <a:t>不同視為不同</a:t>
            </a:r>
            <a:r>
              <a:rPr lang="zh-TW" altLang="en-US" dirty="0" smtClean="0"/>
              <a:t>變數</a:t>
            </a:r>
            <a:endParaRPr lang="en-US" altLang="zh-TW" dirty="0" smtClean="0"/>
          </a:p>
          <a:p>
            <a:pPr lvl="1"/>
            <a:r>
              <a:rPr lang="en-US" altLang="zh-TW" dirty="0"/>
              <a:t>$</a:t>
            </a:r>
            <a:r>
              <a:rPr lang="en-US" altLang="zh-TW" dirty="0" smtClean="0"/>
              <a:t>Value</a:t>
            </a:r>
            <a:r>
              <a:rPr lang="zh-TW" altLang="en-US" dirty="0" smtClean="0"/>
              <a:t>與</a:t>
            </a:r>
            <a:r>
              <a:rPr lang="en-US" altLang="zh-TW" dirty="0"/>
              <a:t>$</a:t>
            </a:r>
            <a:r>
              <a:rPr lang="en-US" altLang="zh-TW" dirty="0" smtClean="0"/>
              <a:t>value</a:t>
            </a:r>
            <a:r>
              <a:rPr lang="zh-TW" altLang="en-US" dirty="0" smtClean="0"/>
              <a:t>視為</a:t>
            </a:r>
            <a:r>
              <a:rPr lang="zh-TW" altLang="en-US" dirty="0"/>
              <a:t>不同</a:t>
            </a:r>
            <a:r>
              <a:rPr lang="zh-TW" altLang="en-US" dirty="0" smtClean="0"/>
              <a:t>變數</a:t>
            </a:r>
            <a:endParaRPr lang="en-US" altLang="zh-TW" dirty="0" smtClean="0"/>
          </a:p>
          <a:p>
            <a:r>
              <a:rPr lang="zh-TW" altLang="en-US" dirty="0" smtClean="0"/>
              <a:t>不能以</a:t>
            </a:r>
            <a:r>
              <a:rPr lang="zh-TW" altLang="en-US" dirty="0"/>
              <a:t>數字為</a:t>
            </a:r>
            <a:r>
              <a:rPr lang="zh-TW" altLang="en-US" dirty="0" smtClean="0"/>
              <a:t>開頭</a:t>
            </a:r>
            <a:endParaRPr lang="en-US" altLang="zh-TW" dirty="0" smtClean="0"/>
          </a:p>
          <a:p>
            <a:pPr lvl="1"/>
            <a:r>
              <a:rPr lang="en-US" altLang="zh-TW" dirty="0" smtClean="0"/>
              <a:t>$3value</a:t>
            </a:r>
            <a:endParaRPr lang="zh-TW" altLang="en-US" dirty="0"/>
          </a:p>
        </p:txBody>
      </p:sp>
    </p:spTree>
    <p:extLst>
      <p:ext uri="{BB962C8B-B14F-4D97-AF65-F5344CB8AC3E}">
        <p14:creationId xmlns:p14="http://schemas.microsoft.com/office/powerpoint/2010/main" val="380029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資料型態 </a:t>
            </a:r>
            <a:r>
              <a:rPr lang="en-US" altLang="zh-TW" sz="4400" dirty="0" smtClean="0"/>
              <a:t>– </a:t>
            </a:r>
            <a:r>
              <a:rPr lang="zh-TW" altLang="en-US" sz="4400" dirty="0" smtClean="0"/>
              <a:t>數值</a:t>
            </a:r>
            <a:endParaRPr lang="zh-TW" altLang="en-US" sz="4400" dirty="0"/>
          </a:p>
        </p:txBody>
      </p:sp>
      <p:sp>
        <p:nvSpPr>
          <p:cNvPr id="3" name="內容版面配置區 2"/>
          <p:cNvSpPr>
            <a:spLocks noGrp="1"/>
          </p:cNvSpPr>
          <p:nvPr>
            <p:ph idx="1"/>
          </p:nvPr>
        </p:nvSpPr>
        <p:spPr/>
        <p:txBody>
          <a:bodyPr/>
          <a:lstStyle/>
          <a:p>
            <a:r>
              <a:rPr lang="zh-TW" altLang="en-US" dirty="0" smtClean="0"/>
              <a:t>在</a:t>
            </a:r>
            <a:r>
              <a:rPr lang="en-US" altLang="zh-TW" dirty="0" smtClean="0"/>
              <a:t>PHP</a:t>
            </a:r>
            <a:r>
              <a:rPr lang="zh-TW" altLang="en-US" dirty="0" smtClean="0"/>
              <a:t>的數值資料型態有分成整數</a:t>
            </a:r>
            <a:r>
              <a:rPr lang="en-US" altLang="zh-TW" dirty="0" smtClean="0"/>
              <a:t>(Integers)</a:t>
            </a:r>
            <a:r>
              <a:rPr lang="zh-TW" altLang="en-US" dirty="0" smtClean="0"/>
              <a:t>和浮點數</a:t>
            </a:r>
            <a:r>
              <a:rPr lang="en-US" altLang="zh-TW" dirty="0" smtClean="0"/>
              <a:t>(float)</a:t>
            </a:r>
          </a:p>
          <a:p>
            <a:r>
              <a:rPr lang="en-US" altLang="zh-TW" dirty="0" smtClean="0"/>
              <a:t>Integers</a:t>
            </a:r>
            <a:r>
              <a:rPr lang="zh-TW" altLang="en-US" dirty="0" smtClean="0"/>
              <a:t>資料型態</a:t>
            </a:r>
            <a:endParaRPr lang="en-US" altLang="zh-TW" dirty="0" smtClean="0"/>
          </a:p>
          <a:p>
            <a:pPr lvl="1"/>
            <a:r>
              <a:rPr lang="zh-TW" altLang="en-US" dirty="0"/>
              <a:t>整數就是指 </a:t>
            </a:r>
            <a:r>
              <a:rPr lang="en-US" altLang="zh-TW" dirty="0"/>
              <a:t>0, 1, 2, 3, -1, -2  </a:t>
            </a:r>
            <a:r>
              <a:rPr lang="en-US" altLang="zh-TW" dirty="0" smtClean="0"/>
              <a:t>....</a:t>
            </a:r>
          </a:p>
          <a:p>
            <a:pPr lvl="1"/>
            <a:r>
              <a:rPr lang="zh-TW" altLang="en-US" dirty="0" smtClean="0"/>
              <a:t>整數範圍為</a:t>
            </a:r>
            <a:r>
              <a:rPr lang="en-US" altLang="zh-TW" dirty="0" smtClean="0"/>
              <a:t>-2147483648~2147483647</a:t>
            </a:r>
          </a:p>
          <a:p>
            <a:r>
              <a:rPr lang="en-US" altLang="zh-TW" dirty="0" smtClean="0"/>
              <a:t>Float</a:t>
            </a:r>
            <a:r>
              <a:rPr lang="zh-TW" altLang="en-US" dirty="0" smtClean="0"/>
              <a:t>資料型態</a:t>
            </a:r>
            <a:endParaRPr lang="en-US" altLang="zh-TW" dirty="0" smtClean="0"/>
          </a:p>
          <a:p>
            <a:pPr lvl="1"/>
            <a:r>
              <a:rPr lang="zh-TW" altLang="en-US" dirty="0" smtClean="0"/>
              <a:t>浮點</a:t>
            </a:r>
            <a:r>
              <a:rPr lang="zh-TW" altLang="en-US" dirty="0"/>
              <a:t>數就是 </a:t>
            </a:r>
            <a:r>
              <a:rPr lang="en-US" altLang="zh-TW" dirty="0"/>
              <a:t>1.1,  -1.2,  -9.8 </a:t>
            </a:r>
            <a:r>
              <a:rPr lang="en-US" altLang="zh-TW" dirty="0" smtClean="0"/>
              <a:t>....</a:t>
            </a:r>
            <a:r>
              <a:rPr lang="zh-TW" altLang="en-US" dirty="0" smtClean="0"/>
              <a:t>，</a:t>
            </a:r>
            <a:r>
              <a:rPr lang="zh-TW" altLang="en-US" dirty="0"/>
              <a:t>包含小數點的</a:t>
            </a:r>
            <a:r>
              <a:rPr lang="zh-TW" altLang="en-US" dirty="0" smtClean="0"/>
              <a:t>數字</a:t>
            </a:r>
            <a:endParaRPr lang="en-US" altLang="zh-TW" dirty="0" smtClean="0"/>
          </a:p>
          <a:p>
            <a:pPr lvl="1"/>
            <a:r>
              <a:rPr lang="zh-TW" altLang="en-US" dirty="0" smtClean="0"/>
              <a:t>精度可達到</a:t>
            </a:r>
            <a:r>
              <a:rPr lang="en-US" altLang="zh-TW" dirty="0" smtClean="0"/>
              <a:t>14</a:t>
            </a:r>
            <a:r>
              <a:rPr lang="zh-TW" altLang="en-US" dirty="0" smtClean="0"/>
              <a:t>位小數點</a:t>
            </a:r>
            <a:endParaRPr lang="zh-TW" altLang="en-US" dirty="0"/>
          </a:p>
        </p:txBody>
      </p:sp>
    </p:spTree>
    <p:extLst>
      <p:ext uri="{BB962C8B-B14F-4D97-AF65-F5344CB8AC3E}">
        <p14:creationId xmlns:p14="http://schemas.microsoft.com/office/powerpoint/2010/main" val="196887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資料型態 </a:t>
            </a:r>
            <a:r>
              <a:rPr lang="en-US" altLang="zh-TW" sz="4400" dirty="0"/>
              <a:t>– </a:t>
            </a:r>
            <a:r>
              <a:rPr lang="zh-TW" altLang="en-US" sz="4400" dirty="0" smtClean="0"/>
              <a:t>字串</a:t>
            </a:r>
            <a:endParaRPr lang="zh-TW" altLang="en-US" sz="4400" dirty="0"/>
          </a:p>
        </p:txBody>
      </p:sp>
      <p:sp>
        <p:nvSpPr>
          <p:cNvPr id="3" name="內容版面配置區 2"/>
          <p:cNvSpPr>
            <a:spLocks noGrp="1"/>
          </p:cNvSpPr>
          <p:nvPr>
            <p:ph idx="1"/>
          </p:nvPr>
        </p:nvSpPr>
        <p:spPr/>
        <p:txBody>
          <a:bodyPr/>
          <a:lstStyle/>
          <a:p>
            <a:r>
              <a:rPr lang="zh-TW" altLang="en-US" dirty="0"/>
              <a:t>字串（</a:t>
            </a:r>
            <a:r>
              <a:rPr lang="en-US" altLang="zh-TW" dirty="0"/>
              <a:t>String</a:t>
            </a:r>
            <a:r>
              <a:rPr lang="zh-TW" altLang="en-US" dirty="0"/>
              <a:t>）就是一連串的</a:t>
            </a:r>
            <a:r>
              <a:rPr lang="zh-TW" altLang="en-US" dirty="0" smtClean="0"/>
              <a:t>字元</a:t>
            </a:r>
            <a:endParaRPr lang="en-US" altLang="zh-TW" dirty="0" smtClean="0"/>
          </a:p>
          <a:p>
            <a:r>
              <a:rPr lang="zh-TW" altLang="en-US" dirty="0" smtClean="0"/>
              <a:t>可以</a:t>
            </a:r>
            <a:r>
              <a:rPr lang="zh-TW" altLang="en-US" dirty="0"/>
              <a:t>包含文字、數字、符號等，在字串的前後必須加上單引號或雙引號來做為標示，兩者不能混</a:t>
            </a:r>
            <a:r>
              <a:rPr lang="zh-TW" altLang="en-US" dirty="0" smtClean="0"/>
              <a:t>用</a:t>
            </a:r>
            <a:endParaRPr lang="en-US" altLang="zh-TW" dirty="0" smtClean="0"/>
          </a:p>
          <a:p>
            <a:r>
              <a:rPr lang="zh-TW" altLang="en-US" dirty="0" smtClean="0"/>
              <a:t>字串串接運算子是 </a:t>
            </a:r>
            <a:r>
              <a:rPr lang="en-US" altLang="zh-TW" dirty="0" smtClean="0"/>
              <a:t>“.” </a:t>
            </a:r>
            <a:r>
              <a:rPr lang="zh-TW" altLang="en-US" dirty="0" smtClean="0"/>
              <a:t>不是</a:t>
            </a:r>
            <a:r>
              <a:rPr lang="en-US" altLang="zh-TW" dirty="0" smtClean="0"/>
              <a:t>”+”</a:t>
            </a:r>
            <a:endParaRPr lang="en-US" altLang="zh-TW" dirty="0"/>
          </a:p>
          <a:p>
            <a:r>
              <a:rPr lang="zh-TW" altLang="en-US" dirty="0" smtClean="0"/>
              <a:t>跳脫字元</a:t>
            </a:r>
            <a:endParaRPr lang="en-US" altLang="zh-TW" dirty="0" smtClean="0"/>
          </a:p>
          <a:p>
            <a:pPr lvl="1"/>
            <a:endParaRPr lang="zh-TW" altLang="en-US" dirty="0"/>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71491273"/>
              </p:ext>
            </p:extLst>
          </p:nvPr>
        </p:nvGraphicFramePr>
        <p:xfrm>
          <a:off x="2826950" y="4318000"/>
          <a:ext cx="7112000" cy="1854200"/>
        </p:xfrm>
        <a:graphic>
          <a:graphicData uri="http://schemas.openxmlformats.org/drawingml/2006/table">
            <a:tbl>
              <a:tblPr firstRow="1" bandRow="1">
                <a:tableStyleId>{5C22544A-7EE6-4342-B048-85BDC9FD1C3A}</a:tableStyleId>
              </a:tblPr>
              <a:tblGrid>
                <a:gridCol w="1260763">
                  <a:extLst>
                    <a:ext uri="{9D8B030D-6E8A-4147-A177-3AD203B41FA5}">
                      <a16:colId xmlns:a16="http://schemas.microsoft.com/office/drawing/2014/main" val="1013553042"/>
                    </a:ext>
                  </a:extLst>
                </a:gridCol>
                <a:gridCol w="2202873">
                  <a:extLst>
                    <a:ext uri="{9D8B030D-6E8A-4147-A177-3AD203B41FA5}">
                      <a16:colId xmlns:a16="http://schemas.microsoft.com/office/drawing/2014/main" val="351124753"/>
                    </a:ext>
                  </a:extLst>
                </a:gridCol>
                <a:gridCol w="1256146">
                  <a:extLst>
                    <a:ext uri="{9D8B030D-6E8A-4147-A177-3AD203B41FA5}">
                      <a16:colId xmlns:a16="http://schemas.microsoft.com/office/drawing/2014/main" val="1240276789"/>
                    </a:ext>
                  </a:extLst>
                </a:gridCol>
                <a:gridCol w="2392218">
                  <a:extLst>
                    <a:ext uri="{9D8B030D-6E8A-4147-A177-3AD203B41FA5}">
                      <a16:colId xmlns:a16="http://schemas.microsoft.com/office/drawing/2014/main" val="800355884"/>
                    </a:ext>
                  </a:extLst>
                </a:gridCol>
              </a:tblGrid>
              <a:tr h="370840">
                <a:tc>
                  <a:txBody>
                    <a:bodyPr/>
                    <a:lstStyle/>
                    <a:p>
                      <a:r>
                        <a:rPr lang="zh-TW" altLang="en-US" dirty="0" smtClean="0"/>
                        <a:t>跳脫字元</a:t>
                      </a:r>
                      <a:endParaRPr lang="zh-TW" altLang="en-US" dirty="0"/>
                    </a:p>
                  </a:txBody>
                  <a:tcPr/>
                </a:tc>
                <a:tc>
                  <a:txBody>
                    <a:bodyPr/>
                    <a:lstStyle/>
                    <a:p>
                      <a:pPr algn="ctr"/>
                      <a:r>
                        <a:rPr lang="zh-TW" altLang="en-US" dirty="0" smtClean="0"/>
                        <a:t>意義</a:t>
                      </a:r>
                      <a:endParaRPr lang="zh-TW" altLang="en-US" dirty="0"/>
                    </a:p>
                  </a:txBody>
                  <a:tcPr/>
                </a:tc>
                <a:tc>
                  <a:txBody>
                    <a:bodyPr/>
                    <a:lstStyle/>
                    <a:p>
                      <a:r>
                        <a:rPr lang="zh-TW" altLang="en-US" dirty="0" smtClean="0"/>
                        <a:t>跳脫字元</a:t>
                      </a:r>
                      <a:endParaRPr lang="zh-TW" altLang="en-US" dirty="0"/>
                    </a:p>
                  </a:txBody>
                  <a:tcPr/>
                </a:tc>
                <a:tc>
                  <a:txBody>
                    <a:bodyPr/>
                    <a:lstStyle/>
                    <a:p>
                      <a:pPr algn="ctr"/>
                      <a:r>
                        <a:rPr lang="zh-TW" altLang="en-US" dirty="0" smtClean="0"/>
                        <a:t>意義</a:t>
                      </a:r>
                      <a:endParaRPr lang="zh-TW" altLang="en-US" dirty="0"/>
                    </a:p>
                  </a:txBody>
                  <a:tcPr/>
                </a:tc>
                <a:extLst>
                  <a:ext uri="{0D108BD9-81ED-4DB2-BD59-A6C34878D82A}">
                    <a16:rowId xmlns:a16="http://schemas.microsoft.com/office/drawing/2014/main" val="2084369324"/>
                  </a:ext>
                </a:extLst>
              </a:tr>
              <a:tr h="370840">
                <a:tc>
                  <a:txBody>
                    <a:bodyPr/>
                    <a:lstStyle/>
                    <a:p>
                      <a:r>
                        <a:rPr lang="en-US" altLang="zh-TW" dirty="0" smtClean="0"/>
                        <a:t>\’</a:t>
                      </a:r>
                      <a:endParaRPr lang="zh-TW" altLang="en-US" dirty="0"/>
                    </a:p>
                  </a:txBody>
                  <a:tcPr/>
                </a:tc>
                <a:tc>
                  <a:txBody>
                    <a:bodyPr/>
                    <a:lstStyle/>
                    <a:p>
                      <a:r>
                        <a:rPr lang="zh-TW" altLang="en-US" dirty="0" smtClean="0"/>
                        <a:t>單引號</a:t>
                      </a:r>
                      <a:endParaRPr lang="zh-TW" altLang="en-US" dirty="0"/>
                    </a:p>
                  </a:txBody>
                  <a:tcPr/>
                </a:tc>
                <a:tc>
                  <a:txBody>
                    <a:bodyPr/>
                    <a:lstStyle/>
                    <a:p>
                      <a:r>
                        <a:rPr lang="en-US" altLang="zh-TW" dirty="0" smtClean="0"/>
                        <a:t>\b</a:t>
                      </a:r>
                      <a:endParaRPr lang="zh-TW" altLang="en-US" dirty="0"/>
                    </a:p>
                  </a:txBody>
                  <a:tcPr/>
                </a:tc>
                <a:tc>
                  <a:txBody>
                    <a:bodyPr/>
                    <a:lstStyle/>
                    <a:p>
                      <a:r>
                        <a:rPr lang="zh-TW" altLang="en-US" dirty="0" smtClean="0"/>
                        <a:t>倒退鍵</a:t>
                      </a:r>
                      <a:r>
                        <a:rPr lang="en-US" altLang="zh-TW" dirty="0" smtClean="0"/>
                        <a:t>(backspace)</a:t>
                      </a:r>
                      <a:endParaRPr lang="zh-TW" altLang="en-US" dirty="0"/>
                    </a:p>
                  </a:txBody>
                  <a:tcPr/>
                </a:tc>
                <a:extLst>
                  <a:ext uri="{0D108BD9-81ED-4DB2-BD59-A6C34878D82A}">
                    <a16:rowId xmlns:a16="http://schemas.microsoft.com/office/drawing/2014/main" val="2764031856"/>
                  </a:ext>
                </a:extLst>
              </a:tr>
              <a:tr h="370840">
                <a:tc>
                  <a:txBody>
                    <a:bodyPr/>
                    <a:lstStyle/>
                    <a:p>
                      <a:r>
                        <a:rPr lang="en-US" altLang="zh-TW" dirty="0" smtClean="0"/>
                        <a:t>\’’</a:t>
                      </a:r>
                      <a:endParaRPr lang="zh-TW" altLang="en-US" dirty="0"/>
                    </a:p>
                  </a:txBody>
                  <a:tcPr/>
                </a:tc>
                <a:tc>
                  <a:txBody>
                    <a:bodyPr/>
                    <a:lstStyle/>
                    <a:p>
                      <a:r>
                        <a:rPr lang="zh-TW" altLang="en-US" dirty="0" smtClean="0"/>
                        <a:t>雙引號</a:t>
                      </a:r>
                      <a:endParaRPr lang="zh-TW" altLang="en-US" dirty="0"/>
                    </a:p>
                  </a:txBody>
                  <a:tcPr/>
                </a:tc>
                <a:tc>
                  <a:txBody>
                    <a:bodyPr/>
                    <a:lstStyle/>
                    <a:p>
                      <a:r>
                        <a:rPr lang="en-US" altLang="zh-TW" dirty="0" smtClean="0"/>
                        <a:t>\f</a:t>
                      </a:r>
                      <a:endParaRPr lang="zh-TW" altLang="en-US" dirty="0"/>
                    </a:p>
                  </a:txBody>
                  <a:tcPr/>
                </a:tc>
                <a:tc>
                  <a:txBody>
                    <a:bodyPr/>
                    <a:lstStyle/>
                    <a:p>
                      <a:r>
                        <a:rPr lang="zh-TW" altLang="en-US" dirty="0" smtClean="0"/>
                        <a:t>換頁</a:t>
                      </a:r>
                      <a:r>
                        <a:rPr lang="en-US" altLang="zh-TW" dirty="0" smtClean="0"/>
                        <a:t>(</a:t>
                      </a:r>
                      <a:r>
                        <a:rPr lang="en-US" altLang="zh-TW" dirty="0" err="1" smtClean="0"/>
                        <a:t>formfeed</a:t>
                      </a:r>
                      <a:r>
                        <a:rPr lang="en-US" altLang="zh-TW" dirty="0" smtClean="0"/>
                        <a:t>)</a:t>
                      </a:r>
                      <a:endParaRPr lang="zh-TW" altLang="en-US" dirty="0"/>
                    </a:p>
                  </a:txBody>
                  <a:tcPr/>
                </a:tc>
                <a:extLst>
                  <a:ext uri="{0D108BD9-81ED-4DB2-BD59-A6C34878D82A}">
                    <a16:rowId xmlns:a16="http://schemas.microsoft.com/office/drawing/2014/main" val="2488314439"/>
                  </a:ext>
                </a:extLst>
              </a:tr>
              <a:tr h="370840">
                <a:tc>
                  <a:txBody>
                    <a:bodyPr/>
                    <a:lstStyle/>
                    <a:p>
                      <a:r>
                        <a:rPr lang="en-US" altLang="zh-TW" dirty="0" smtClean="0"/>
                        <a:t>\\</a:t>
                      </a:r>
                      <a:endParaRPr lang="zh-TW" altLang="en-US" dirty="0"/>
                    </a:p>
                  </a:txBody>
                  <a:tcPr/>
                </a:tc>
                <a:tc>
                  <a:txBody>
                    <a:bodyPr/>
                    <a:lstStyle/>
                    <a:p>
                      <a:r>
                        <a:rPr lang="zh-TW" altLang="en-US" dirty="0" smtClean="0"/>
                        <a:t>反斜線</a:t>
                      </a:r>
                      <a:r>
                        <a:rPr lang="en-US" altLang="zh-TW" dirty="0" smtClean="0"/>
                        <a:t>(\)</a:t>
                      </a:r>
                      <a:endParaRPr lang="zh-TW" altLang="en-US" dirty="0"/>
                    </a:p>
                  </a:txBody>
                  <a:tcPr/>
                </a:tc>
                <a:tc>
                  <a:txBody>
                    <a:bodyPr/>
                    <a:lstStyle/>
                    <a:p>
                      <a:r>
                        <a:rPr lang="en-US" altLang="zh-TW" dirty="0" smtClean="0"/>
                        <a:t>\r</a:t>
                      </a:r>
                      <a:endParaRPr lang="zh-TW" altLang="en-US" dirty="0"/>
                    </a:p>
                  </a:txBody>
                  <a:tcPr/>
                </a:tc>
                <a:tc>
                  <a:txBody>
                    <a:bodyPr/>
                    <a:lstStyle/>
                    <a:p>
                      <a:r>
                        <a:rPr lang="zh-TW" altLang="en-US" dirty="0" smtClean="0"/>
                        <a:t>歸位</a:t>
                      </a:r>
                      <a:r>
                        <a:rPr lang="en-US" altLang="zh-TW" dirty="0" smtClean="0"/>
                        <a:t>(carriage return)</a:t>
                      </a:r>
                      <a:endParaRPr lang="zh-TW" altLang="en-US" dirty="0"/>
                    </a:p>
                  </a:txBody>
                  <a:tcPr/>
                </a:tc>
                <a:extLst>
                  <a:ext uri="{0D108BD9-81ED-4DB2-BD59-A6C34878D82A}">
                    <a16:rowId xmlns:a16="http://schemas.microsoft.com/office/drawing/2014/main" val="3000423546"/>
                  </a:ext>
                </a:extLst>
              </a:tr>
              <a:tr h="370840">
                <a:tc>
                  <a:txBody>
                    <a:bodyPr/>
                    <a:lstStyle/>
                    <a:p>
                      <a:r>
                        <a:rPr lang="en-US" altLang="zh-TW" dirty="0" smtClean="0"/>
                        <a:t>\n</a:t>
                      </a:r>
                      <a:endParaRPr lang="zh-TW" altLang="en-US" dirty="0"/>
                    </a:p>
                  </a:txBody>
                  <a:tcPr/>
                </a:tc>
                <a:tc>
                  <a:txBody>
                    <a:bodyPr/>
                    <a:lstStyle/>
                    <a:p>
                      <a:r>
                        <a:rPr lang="zh-TW" altLang="en-US" dirty="0" smtClean="0"/>
                        <a:t>換行字元</a:t>
                      </a:r>
                      <a:endParaRPr lang="zh-TW" altLang="en-US" dirty="0"/>
                    </a:p>
                  </a:txBody>
                  <a:tcPr/>
                </a:tc>
                <a:tc>
                  <a:txBody>
                    <a:bodyPr/>
                    <a:lstStyle/>
                    <a:p>
                      <a:r>
                        <a:rPr lang="en-US" altLang="zh-TW" dirty="0" smtClean="0"/>
                        <a:t>\t</a:t>
                      </a:r>
                      <a:endParaRPr lang="zh-TW" altLang="en-US" dirty="0"/>
                    </a:p>
                  </a:txBody>
                  <a:tcPr/>
                </a:tc>
                <a:tc>
                  <a:txBody>
                    <a:bodyPr/>
                    <a:lstStyle/>
                    <a:p>
                      <a:r>
                        <a:rPr lang="en-US" altLang="zh-TW" dirty="0" smtClean="0"/>
                        <a:t>Tab</a:t>
                      </a:r>
                      <a:r>
                        <a:rPr lang="zh-TW" altLang="en-US" dirty="0" smtClean="0"/>
                        <a:t>鍵</a:t>
                      </a:r>
                      <a:endParaRPr lang="zh-TW" altLang="en-US" dirty="0"/>
                    </a:p>
                  </a:txBody>
                  <a:tcPr/>
                </a:tc>
                <a:extLst>
                  <a:ext uri="{0D108BD9-81ED-4DB2-BD59-A6C34878D82A}">
                    <a16:rowId xmlns:a16="http://schemas.microsoft.com/office/drawing/2014/main" val="2008317384"/>
                  </a:ext>
                </a:extLst>
              </a:tr>
            </a:tbl>
          </a:graphicData>
        </a:graphic>
      </p:graphicFrame>
    </p:spTree>
    <p:extLst>
      <p:ext uri="{BB962C8B-B14F-4D97-AF65-F5344CB8AC3E}">
        <p14:creationId xmlns:p14="http://schemas.microsoft.com/office/powerpoint/2010/main" val="149487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資料型態 </a:t>
            </a:r>
            <a:r>
              <a:rPr lang="en-US" altLang="zh-TW" sz="4400" dirty="0"/>
              <a:t>– </a:t>
            </a:r>
            <a:r>
              <a:rPr lang="zh-TW" altLang="en-US" sz="4400" dirty="0" smtClean="0"/>
              <a:t>布林值</a:t>
            </a:r>
            <a:endParaRPr lang="zh-TW" altLang="en-US" sz="4400" dirty="0"/>
          </a:p>
        </p:txBody>
      </p:sp>
      <p:sp>
        <p:nvSpPr>
          <p:cNvPr id="3" name="內容版面配置區 2"/>
          <p:cNvSpPr>
            <a:spLocks noGrp="1"/>
          </p:cNvSpPr>
          <p:nvPr>
            <p:ph idx="1"/>
          </p:nvPr>
        </p:nvSpPr>
        <p:spPr/>
        <p:txBody>
          <a:bodyPr/>
          <a:lstStyle/>
          <a:p>
            <a:r>
              <a:rPr lang="zh-TW" altLang="en-US" dirty="0"/>
              <a:t>布林型別，只有兩種值</a:t>
            </a:r>
            <a:r>
              <a:rPr lang="en-US" altLang="zh-TW" dirty="0"/>
              <a:t>true/false</a:t>
            </a:r>
          </a:p>
          <a:p>
            <a:pPr lvl="1"/>
            <a:r>
              <a:rPr lang="zh-TW" altLang="en-US" dirty="0"/>
              <a:t>通常用在判斷式或運算式是否成立</a:t>
            </a:r>
          </a:p>
          <a:p>
            <a:r>
              <a:rPr lang="en-US" altLang="zh-TW" dirty="0"/>
              <a:t>PHP</a:t>
            </a:r>
            <a:r>
              <a:rPr lang="zh-TW" altLang="en-US" dirty="0"/>
              <a:t>中不區分大</a:t>
            </a:r>
            <a:r>
              <a:rPr lang="zh-TW" altLang="en-US" dirty="0" smtClean="0"/>
              <a:t>小寫</a:t>
            </a:r>
            <a:endParaRPr lang="en-US" altLang="zh-TW" dirty="0" smtClean="0"/>
          </a:p>
          <a:p>
            <a:pPr lvl="1"/>
            <a:r>
              <a:rPr lang="zh-TW" altLang="en-US" dirty="0" smtClean="0"/>
              <a:t>指</a:t>
            </a:r>
            <a:r>
              <a:rPr lang="en-US" altLang="zh-TW" dirty="0"/>
              <a:t>true</a:t>
            </a:r>
            <a:r>
              <a:rPr lang="zh-TW" altLang="en-US" dirty="0"/>
              <a:t>可寫成</a:t>
            </a:r>
            <a:r>
              <a:rPr lang="en-US" altLang="zh-TW" dirty="0"/>
              <a:t>True</a:t>
            </a:r>
            <a:r>
              <a:rPr lang="zh-TW" altLang="en-US" dirty="0"/>
              <a:t>、</a:t>
            </a:r>
            <a:r>
              <a:rPr lang="en-US" altLang="zh-TW" dirty="0"/>
              <a:t>TRUE</a:t>
            </a:r>
            <a:r>
              <a:rPr lang="zh-TW" altLang="en-US" dirty="0"/>
              <a:t>、 </a:t>
            </a:r>
            <a:r>
              <a:rPr lang="en-US" altLang="zh-TW" dirty="0" err="1"/>
              <a:t>TRue</a:t>
            </a:r>
            <a:r>
              <a:rPr lang="en-US" altLang="zh-TW" dirty="0"/>
              <a:t> </a:t>
            </a:r>
            <a:r>
              <a:rPr lang="zh-TW" altLang="en-US" dirty="0"/>
              <a:t>、</a:t>
            </a:r>
            <a:r>
              <a:rPr lang="en-US" altLang="zh-TW" dirty="0" err="1" smtClean="0"/>
              <a:t>TruE</a:t>
            </a:r>
            <a:endParaRPr lang="en-US" altLang="zh-TW" dirty="0" smtClean="0"/>
          </a:p>
          <a:p>
            <a:pPr lvl="1"/>
            <a:r>
              <a:rPr lang="zh-TW" altLang="en-US" dirty="0" smtClean="0"/>
              <a:t>建議</a:t>
            </a:r>
            <a:r>
              <a:rPr lang="zh-TW" altLang="en-US" dirty="0"/>
              <a:t>寫</a:t>
            </a:r>
            <a:r>
              <a:rPr lang="en-US" altLang="zh-TW" dirty="0"/>
              <a:t>true</a:t>
            </a:r>
            <a:r>
              <a:rPr lang="zh-TW" altLang="en-US" dirty="0"/>
              <a:t>。</a:t>
            </a:r>
          </a:p>
        </p:txBody>
      </p:sp>
    </p:spTree>
    <p:extLst>
      <p:ext uri="{BB962C8B-B14F-4D97-AF65-F5344CB8AC3E}">
        <p14:creationId xmlns:p14="http://schemas.microsoft.com/office/powerpoint/2010/main" val="151019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強迫型態轉換</a:t>
            </a:r>
            <a:endParaRPr lang="zh-TW" altLang="en-US" sz="4400" dirty="0"/>
          </a:p>
        </p:txBody>
      </p:sp>
      <p:sp>
        <p:nvSpPr>
          <p:cNvPr id="3" name="內容版面配置區 2"/>
          <p:cNvSpPr>
            <a:spLocks noGrp="1"/>
          </p:cNvSpPr>
          <p:nvPr>
            <p:ph idx="1"/>
          </p:nvPr>
        </p:nvSpPr>
        <p:spPr/>
        <p:txBody>
          <a:bodyPr/>
          <a:lstStyle/>
          <a:p>
            <a:endParaRPr lang="zh-TW" altLang="en-US"/>
          </a:p>
        </p:txBody>
      </p:sp>
      <p:graphicFrame>
        <p:nvGraphicFramePr>
          <p:cNvPr id="4" name="內容版面配置區 5"/>
          <p:cNvGraphicFramePr>
            <a:graphicFrameLocks/>
          </p:cNvGraphicFramePr>
          <p:nvPr>
            <p:extLst>
              <p:ext uri="{D42A27DB-BD31-4B8C-83A1-F6EECF244321}">
                <p14:modId xmlns:p14="http://schemas.microsoft.com/office/powerpoint/2010/main" val="3335523189"/>
              </p:ext>
            </p:extLst>
          </p:nvPr>
        </p:nvGraphicFramePr>
        <p:xfrm>
          <a:off x="2850125" y="2321614"/>
          <a:ext cx="5739958" cy="2755142"/>
        </p:xfrm>
        <a:graphic>
          <a:graphicData uri="http://schemas.openxmlformats.org/drawingml/2006/table">
            <a:tbl>
              <a:tblPr firstRow="1"/>
              <a:tblGrid>
                <a:gridCol w="2869979">
                  <a:extLst>
                    <a:ext uri="{9D8B030D-6E8A-4147-A177-3AD203B41FA5}">
                      <a16:colId xmlns:a16="http://schemas.microsoft.com/office/drawing/2014/main" val="4041191647"/>
                    </a:ext>
                  </a:extLst>
                </a:gridCol>
                <a:gridCol w="2869979">
                  <a:extLst>
                    <a:ext uri="{9D8B030D-6E8A-4147-A177-3AD203B41FA5}">
                      <a16:colId xmlns:a16="http://schemas.microsoft.com/office/drawing/2014/main" val="3851449251"/>
                    </a:ext>
                  </a:extLst>
                </a:gridCol>
              </a:tblGrid>
              <a:tr h="403531">
                <a:tc>
                  <a:txBody>
                    <a:bodyPr/>
                    <a:lstStyle/>
                    <a:p>
                      <a:pPr algn="l" fontAlgn="ctr"/>
                      <a:r>
                        <a:rPr lang="zh-TW" altLang="en-US" sz="2000" dirty="0" smtClean="0">
                          <a:solidFill>
                            <a:schemeClr val="accent1">
                              <a:lumMod val="50000"/>
                            </a:schemeClr>
                          </a:solidFill>
                          <a:effectLst/>
                          <a:latin typeface="+mn-ea"/>
                          <a:ea typeface="+mn-ea"/>
                        </a:rPr>
                        <a:t>型態迫換運算子</a:t>
                      </a:r>
                      <a:endParaRPr lang="zh-TW" alt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zh-TW" altLang="en-US" sz="2000" dirty="0" smtClean="0">
                          <a:solidFill>
                            <a:schemeClr val="accent1">
                              <a:lumMod val="50000"/>
                            </a:schemeClr>
                          </a:solidFill>
                          <a:effectLst/>
                          <a:latin typeface="+mn-ea"/>
                          <a:ea typeface="+mn-ea"/>
                        </a:rPr>
                        <a:t>說明</a:t>
                      </a:r>
                      <a:endParaRPr lang="zh-TW" alt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82956503"/>
                  </a:ext>
                </a:extLst>
              </a:tr>
              <a:tr h="403531">
                <a:tc>
                  <a:txBody>
                    <a:bodyPr/>
                    <a:lstStyle/>
                    <a:p>
                      <a:pPr fontAlgn="ctr"/>
                      <a:r>
                        <a:rPr lang="en-US" altLang="zh-TW" sz="2000" u="none" dirty="0" smtClean="0">
                          <a:solidFill>
                            <a:schemeClr val="accent1">
                              <a:lumMod val="50000"/>
                            </a:schemeClr>
                          </a:solidFill>
                          <a:effectLst/>
                          <a:latin typeface="+mn-ea"/>
                          <a:ea typeface="+mn-ea"/>
                        </a:rPr>
                        <a:t>(</a:t>
                      </a:r>
                      <a:r>
                        <a:rPr lang="en-US" altLang="zh-TW" sz="2000" u="none" dirty="0" err="1" smtClean="0">
                          <a:solidFill>
                            <a:schemeClr val="accent1">
                              <a:lumMod val="50000"/>
                            </a:schemeClr>
                          </a:solidFill>
                          <a:effectLst/>
                          <a:latin typeface="+mn-ea"/>
                          <a:ea typeface="+mn-ea"/>
                        </a:rPr>
                        <a:t>int</a:t>
                      </a:r>
                      <a:r>
                        <a:rPr lang="en-US" altLang="zh-TW" sz="2000" u="none" dirty="0" smtClean="0">
                          <a:solidFill>
                            <a:schemeClr val="accent1">
                              <a:lumMod val="50000"/>
                            </a:schemeClr>
                          </a:solidFill>
                          <a:effectLst/>
                          <a:latin typeface="+mn-ea"/>
                          <a:ea typeface="+mn-ea"/>
                        </a:rPr>
                        <a:t>)</a:t>
                      </a:r>
                      <a:r>
                        <a:rPr lang="zh-TW" altLang="en-US" sz="2000" u="none" dirty="0" smtClean="0">
                          <a:solidFill>
                            <a:schemeClr val="accent1">
                              <a:lumMod val="50000"/>
                            </a:schemeClr>
                          </a:solidFill>
                          <a:effectLst/>
                          <a:latin typeface="Microsoft JhengHei UI" panose="020B0604030504040204" pitchFamily="34" charset="-120"/>
                          <a:ea typeface="Microsoft JhengHei UI" panose="020B0604030504040204" pitchFamily="34" charset="-120"/>
                        </a:rPr>
                        <a:t>、</a:t>
                      </a:r>
                      <a:r>
                        <a:rPr lang="en-US" altLang="zh-TW" sz="2000" u="none" dirty="0" smtClean="0">
                          <a:solidFill>
                            <a:schemeClr val="accent1">
                              <a:lumMod val="50000"/>
                            </a:schemeClr>
                          </a:solidFill>
                          <a:effectLst/>
                          <a:latin typeface="+mn-ea"/>
                          <a:ea typeface="+mn-ea"/>
                        </a:rPr>
                        <a:t>(integer)</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zh-TW" altLang="en-US" sz="2000" dirty="0" smtClean="0">
                          <a:solidFill>
                            <a:schemeClr val="accent1">
                              <a:lumMod val="50000"/>
                            </a:schemeClr>
                          </a:solidFill>
                          <a:effectLst/>
                          <a:latin typeface="+mn-ea"/>
                          <a:ea typeface="+mn-ea"/>
                        </a:rPr>
                        <a:t>強迫轉換成整數</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26249722"/>
                  </a:ext>
                </a:extLst>
              </a:tr>
              <a:tr h="487020">
                <a:tc>
                  <a:txBody>
                    <a:bodyPr/>
                    <a:lstStyle/>
                    <a:p>
                      <a:pPr fontAlgn="ctr"/>
                      <a:r>
                        <a:rPr lang="en-US" altLang="zh-TW" sz="2000" u="none" dirty="0" smtClean="0">
                          <a:solidFill>
                            <a:schemeClr val="accent1">
                              <a:lumMod val="50000"/>
                            </a:schemeClr>
                          </a:solidFill>
                          <a:effectLst/>
                          <a:latin typeface="+mn-ea"/>
                          <a:ea typeface="+mn-ea"/>
                        </a:rPr>
                        <a:t>(real)</a:t>
                      </a:r>
                      <a:r>
                        <a:rPr lang="zh-TW" altLang="en-US" sz="2000" u="none" dirty="0" smtClean="0">
                          <a:solidFill>
                            <a:schemeClr val="accent1">
                              <a:lumMod val="50000"/>
                            </a:schemeClr>
                          </a:solidFill>
                          <a:effectLst/>
                          <a:latin typeface="Microsoft JhengHei UI" panose="020B0604030504040204" pitchFamily="34" charset="-120"/>
                          <a:ea typeface="Microsoft JhengHei UI" panose="020B0604030504040204" pitchFamily="34" charset="-120"/>
                        </a:rPr>
                        <a:t>、</a:t>
                      </a:r>
                      <a:r>
                        <a:rPr lang="en-US" altLang="zh-TW" sz="2000" u="none" dirty="0" smtClean="0">
                          <a:solidFill>
                            <a:schemeClr val="accent1">
                              <a:lumMod val="50000"/>
                            </a:schemeClr>
                          </a:solidFill>
                          <a:effectLst/>
                          <a:latin typeface="+mn-ea"/>
                          <a:ea typeface="+mn-ea"/>
                        </a:rPr>
                        <a:t>(double)</a:t>
                      </a:r>
                      <a:r>
                        <a:rPr lang="zh-TW" altLang="en-US" sz="2000" u="none" dirty="0" smtClean="0">
                          <a:solidFill>
                            <a:schemeClr val="accent1">
                              <a:lumMod val="50000"/>
                            </a:schemeClr>
                          </a:solidFill>
                          <a:effectLst/>
                          <a:latin typeface="Microsoft JhengHei UI" panose="020B0604030504040204" pitchFamily="34" charset="-120"/>
                          <a:ea typeface="Microsoft JhengHei UI" panose="020B0604030504040204" pitchFamily="34" charset="-120"/>
                        </a:rPr>
                        <a:t>、</a:t>
                      </a:r>
                      <a:r>
                        <a:rPr lang="en-US" altLang="zh-TW" sz="2000" u="none" dirty="0" smtClean="0">
                          <a:solidFill>
                            <a:schemeClr val="accent1">
                              <a:lumMod val="50000"/>
                            </a:schemeClr>
                          </a:solidFill>
                          <a:effectLst/>
                          <a:latin typeface="+mn-ea"/>
                          <a:ea typeface="+mn-ea"/>
                        </a:rPr>
                        <a:t>(float)</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zh-TW" altLang="en-US" sz="2000" dirty="0" smtClean="0">
                          <a:solidFill>
                            <a:schemeClr val="accent1">
                              <a:lumMod val="50000"/>
                            </a:schemeClr>
                          </a:solidFill>
                          <a:effectLst/>
                          <a:latin typeface="+mn-ea"/>
                          <a:ea typeface="+mn-ea"/>
                        </a:rPr>
                        <a:t>強迫轉換成浮點數</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48580479"/>
                  </a:ext>
                </a:extLst>
              </a:tr>
              <a:tr h="487020">
                <a:tc>
                  <a:txBody>
                    <a:bodyPr/>
                    <a:lstStyle/>
                    <a:p>
                      <a:pPr fontAlgn="ctr"/>
                      <a:r>
                        <a:rPr lang="en-US" altLang="zh-TW" sz="2000" u="none" dirty="0" smtClean="0">
                          <a:solidFill>
                            <a:schemeClr val="accent1">
                              <a:lumMod val="50000"/>
                            </a:schemeClr>
                          </a:solidFill>
                          <a:effectLst/>
                          <a:latin typeface="+mn-ea"/>
                          <a:ea typeface="+mn-ea"/>
                        </a:rPr>
                        <a:t>(string)</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zh-TW" altLang="en-US" sz="2000" dirty="0" smtClean="0">
                          <a:solidFill>
                            <a:schemeClr val="accent1">
                              <a:lumMod val="50000"/>
                            </a:schemeClr>
                          </a:solidFill>
                          <a:effectLst/>
                          <a:latin typeface="+mn-ea"/>
                          <a:ea typeface="+mn-ea"/>
                        </a:rPr>
                        <a:t>強迫轉換成字串</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28933156"/>
                  </a:ext>
                </a:extLst>
              </a:tr>
              <a:tr h="487020">
                <a:tc>
                  <a:txBody>
                    <a:bodyPr/>
                    <a:lstStyle/>
                    <a:p>
                      <a:pPr fontAlgn="ctr"/>
                      <a:r>
                        <a:rPr lang="en-US" altLang="zh-TW" sz="2000" u="none" dirty="0" smtClean="0">
                          <a:solidFill>
                            <a:schemeClr val="accent1">
                              <a:lumMod val="50000"/>
                            </a:schemeClr>
                          </a:solidFill>
                          <a:effectLst/>
                          <a:latin typeface="+mn-ea"/>
                          <a:ea typeface="+mn-ea"/>
                        </a:rPr>
                        <a:t>(array)</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zh-TW" altLang="en-US" sz="2000" dirty="0" smtClean="0">
                          <a:solidFill>
                            <a:schemeClr val="accent1">
                              <a:lumMod val="50000"/>
                            </a:schemeClr>
                          </a:solidFill>
                          <a:effectLst/>
                          <a:latin typeface="+mn-ea"/>
                          <a:ea typeface="+mn-ea"/>
                        </a:rPr>
                        <a:t>強迫轉換成陣列</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32076002"/>
                  </a:ext>
                </a:extLst>
              </a:tr>
              <a:tr h="487020">
                <a:tc>
                  <a:txBody>
                    <a:bodyPr/>
                    <a:lstStyle/>
                    <a:p>
                      <a:pPr fontAlgn="ctr"/>
                      <a:r>
                        <a:rPr lang="en-US" altLang="zh-TW" sz="2000" u="none" dirty="0" smtClean="0">
                          <a:solidFill>
                            <a:schemeClr val="accent1">
                              <a:lumMod val="50000"/>
                            </a:schemeClr>
                          </a:solidFill>
                          <a:effectLst/>
                          <a:latin typeface="+mn-ea"/>
                          <a:ea typeface="+mn-ea"/>
                        </a:rPr>
                        <a:t>(object)</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zh-TW" altLang="en-US" sz="2000" dirty="0" smtClean="0">
                          <a:solidFill>
                            <a:schemeClr val="accent1">
                              <a:lumMod val="50000"/>
                            </a:schemeClr>
                          </a:solidFill>
                          <a:effectLst/>
                          <a:latin typeface="+mn-ea"/>
                          <a:ea typeface="+mn-ea"/>
                        </a:rPr>
                        <a:t>強迫轉換成物件</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37642610"/>
                  </a:ext>
                </a:extLst>
              </a:tr>
            </a:tbl>
          </a:graphicData>
        </a:graphic>
      </p:graphicFrame>
    </p:spTree>
    <p:extLst>
      <p:ext uri="{BB962C8B-B14F-4D97-AF65-F5344CB8AC3E}">
        <p14:creationId xmlns:p14="http://schemas.microsoft.com/office/powerpoint/2010/main" val="211243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算術運算子</a:t>
            </a:r>
            <a:endParaRPr lang="zh-TW" altLang="en-US" sz="4400"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764364253"/>
              </p:ext>
            </p:extLst>
          </p:nvPr>
        </p:nvGraphicFramePr>
        <p:xfrm>
          <a:off x="2041236" y="1417638"/>
          <a:ext cx="8931564" cy="5472161"/>
        </p:xfrm>
        <a:graphic>
          <a:graphicData uri="http://schemas.openxmlformats.org/drawingml/2006/table">
            <a:tbl>
              <a:tblPr/>
              <a:tblGrid>
                <a:gridCol w="2164078">
                  <a:extLst>
                    <a:ext uri="{9D8B030D-6E8A-4147-A177-3AD203B41FA5}">
                      <a16:colId xmlns:a16="http://schemas.microsoft.com/office/drawing/2014/main" val="2382486538"/>
                    </a:ext>
                  </a:extLst>
                </a:gridCol>
                <a:gridCol w="3635271">
                  <a:extLst>
                    <a:ext uri="{9D8B030D-6E8A-4147-A177-3AD203B41FA5}">
                      <a16:colId xmlns:a16="http://schemas.microsoft.com/office/drawing/2014/main" val="619856971"/>
                    </a:ext>
                  </a:extLst>
                </a:gridCol>
                <a:gridCol w="3132215">
                  <a:extLst>
                    <a:ext uri="{9D8B030D-6E8A-4147-A177-3AD203B41FA5}">
                      <a16:colId xmlns:a16="http://schemas.microsoft.com/office/drawing/2014/main" val="3066322908"/>
                    </a:ext>
                  </a:extLst>
                </a:gridCol>
              </a:tblGrid>
              <a:tr h="231494">
                <a:tc>
                  <a:txBody>
                    <a:bodyPr/>
                    <a:lstStyle/>
                    <a:p>
                      <a:pPr algn="l" fontAlgn="ctr"/>
                      <a:r>
                        <a:rPr lang="zh-TW" altLang="en-US" sz="1800" dirty="0">
                          <a:solidFill>
                            <a:schemeClr val="accent1">
                              <a:lumMod val="50000"/>
                            </a:schemeClr>
                          </a:solidFill>
                          <a:effectLst/>
                        </a:rPr>
                        <a:t>運算子</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a:solidFill>
                            <a:schemeClr val="accent1">
                              <a:lumMod val="50000"/>
                            </a:schemeClr>
                          </a:solidFill>
                          <a:effectLst/>
                        </a:rPr>
                        <a:t>描述</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a:solidFill>
                            <a:schemeClr val="accent1">
                              <a:lumMod val="50000"/>
                            </a:schemeClr>
                          </a:solidFill>
                          <a:effectLst/>
                        </a:rPr>
                        <a:t>範例</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65889312"/>
                  </a:ext>
                </a:extLst>
              </a:tr>
              <a:tr h="442306">
                <a:tc>
                  <a:txBody>
                    <a:bodyPr/>
                    <a:lstStyle/>
                    <a:p>
                      <a:pPr fontAlgn="ctr"/>
                      <a:r>
                        <a:rPr lang="zh-TW" altLang="en-US" sz="1800" u="none" dirty="0" smtClean="0">
                          <a:solidFill>
                            <a:schemeClr val="accent1">
                              <a:lumMod val="50000"/>
                            </a:schemeClr>
                          </a:solidFill>
                          <a:effectLst/>
                        </a:rPr>
                        <a:t>加法 </a:t>
                      </a:r>
                      <a:r>
                        <a:rPr lang="en-US" altLang="zh-TW" sz="1800" u="none" dirty="0" smtClean="0">
                          <a:solidFill>
                            <a:schemeClr val="accent1">
                              <a:lumMod val="50000"/>
                            </a:schemeClr>
                          </a:solidFill>
                          <a:effectLst/>
                        </a:rPr>
                        <a:t>(+)</a:t>
                      </a:r>
                      <a:endParaRPr lang="en-US" altLang="zh-TW" sz="1800" u="none"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運算元相加</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smtClean="0">
                          <a:solidFill>
                            <a:schemeClr val="accent1">
                              <a:lumMod val="50000"/>
                            </a:schemeClr>
                          </a:solidFill>
                          <a:effectLst/>
                        </a:rPr>
                        <a:t>$x+$y, $x+3</a:t>
                      </a:r>
                      <a:endParaRPr lang="en-US" altLang="zh-TW"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36334773"/>
                  </a:ext>
                </a:extLst>
              </a:tr>
              <a:tr h="442306">
                <a:tc>
                  <a:txBody>
                    <a:bodyPr/>
                    <a:lstStyle/>
                    <a:p>
                      <a:pPr fontAlgn="ctr"/>
                      <a:r>
                        <a:rPr lang="zh-TW" altLang="en-US" sz="1800" u="none" dirty="0" smtClean="0">
                          <a:solidFill>
                            <a:schemeClr val="accent1">
                              <a:lumMod val="50000"/>
                            </a:schemeClr>
                          </a:solidFill>
                          <a:effectLst/>
                        </a:rPr>
                        <a:t>減法</a:t>
                      </a:r>
                      <a:r>
                        <a:rPr lang="zh-TW" altLang="en-US" sz="1800" u="none" dirty="0">
                          <a:solidFill>
                            <a:schemeClr val="accent1">
                              <a:lumMod val="50000"/>
                            </a:schemeClr>
                          </a:solidFill>
                          <a:effectLst/>
                        </a:rPr>
                        <a:t> </a:t>
                      </a:r>
                      <a:r>
                        <a:rPr lang="en-US" altLang="zh-TW" sz="1800" u="none"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運算元相減</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smtClean="0">
                          <a:solidFill>
                            <a:schemeClr val="accent1">
                              <a:lumMod val="50000"/>
                            </a:schemeClr>
                          </a:solidFill>
                          <a:effectLst/>
                        </a:rPr>
                        <a:t>$x-$y, $x-3</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06385228"/>
                  </a:ext>
                </a:extLst>
              </a:tr>
              <a:tr h="442306">
                <a:tc>
                  <a:txBody>
                    <a:bodyPr/>
                    <a:lstStyle/>
                    <a:p>
                      <a:pPr fontAlgn="ctr"/>
                      <a:r>
                        <a:rPr lang="zh-TW" altLang="en-US" sz="1800" u="none" dirty="0" smtClean="0">
                          <a:solidFill>
                            <a:schemeClr val="accent1">
                              <a:lumMod val="50000"/>
                            </a:schemeClr>
                          </a:solidFill>
                          <a:effectLst/>
                        </a:rPr>
                        <a:t>乘法</a:t>
                      </a:r>
                      <a:r>
                        <a:rPr lang="en-US" altLang="zh-TW" sz="1800" u="none" dirty="0" smtClean="0">
                          <a:solidFill>
                            <a:schemeClr val="accent1">
                              <a:lumMod val="50000"/>
                            </a:schemeClr>
                          </a:solidFill>
                          <a:effectLst/>
                        </a:rPr>
                        <a:t>(*)</a:t>
                      </a:r>
                      <a:endParaRPr lang="en-US" altLang="zh-TW" sz="1800" u="none"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運算元相乘</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smtClean="0">
                          <a:solidFill>
                            <a:schemeClr val="accent1">
                              <a:lumMod val="50000"/>
                            </a:schemeClr>
                          </a:solidFill>
                          <a:effectLst/>
                        </a:rPr>
                        <a:t>$x*$y, $x*3</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69434499"/>
                  </a:ext>
                </a:extLst>
              </a:tr>
              <a:tr h="442306">
                <a:tc>
                  <a:txBody>
                    <a:bodyPr/>
                    <a:lstStyle/>
                    <a:p>
                      <a:pPr fontAlgn="ctr"/>
                      <a:r>
                        <a:rPr lang="zh-TW" altLang="en-US" sz="1800" u="none" dirty="0" smtClean="0">
                          <a:solidFill>
                            <a:schemeClr val="accent1">
                              <a:lumMod val="50000"/>
                            </a:schemeClr>
                          </a:solidFill>
                          <a:effectLst/>
                        </a:rPr>
                        <a:t>除法</a:t>
                      </a:r>
                      <a:r>
                        <a:rPr lang="en-US" altLang="zh-TW" sz="1800" u="none" dirty="0" smtClean="0">
                          <a:solidFill>
                            <a:schemeClr val="accent1">
                              <a:lumMod val="50000"/>
                            </a:schemeClr>
                          </a:solidFill>
                          <a:effectLst/>
                        </a:rPr>
                        <a:t>(/)</a:t>
                      </a:r>
                      <a:endParaRPr lang="en-US" altLang="zh-TW" sz="1800" u="none"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運算元相除</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smtClean="0">
                          <a:solidFill>
                            <a:schemeClr val="accent1">
                              <a:lumMod val="50000"/>
                            </a:schemeClr>
                          </a:solidFill>
                          <a:effectLst/>
                        </a:rPr>
                        <a:t>$x/y, $x/3</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15482741"/>
                  </a:ext>
                </a:extLst>
              </a:tr>
              <a:tr h="1190489">
                <a:tc>
                  <a:txBody>
                    <a:bodyPr/>
                    <a:lstStyle/>
                    <a:p>
                      <a:pPr fontAlgn="ctr"/>
                      <a:r>
                        <a:rPr lang="zh-TW" altLang="en-US" sz="1800" u="none" dirty="0">
                          <a:solidFill>
                            <a:schemeClr val="accent1">
                              <a:lumMod val="50000"/>
                            </a:schemeClr>
                          </a:solidFill>
                          <a:effectLst/>
                        </a:rPr>
                        <a:t>增加 </a:t>
                      </a:r>
                      <a:r>
                        <a:rPr lang="en-US" altLang="zh-TW" sz="1800" u="none"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運算元</a:t>
                      </a:r>
                      <a:r>
                        <a:rPr lang="zh-TW" altLang="en-US" sz="1800" dirty="0">
                          <a:solidFill>
                            <a:schemeClr val="accent1">
                              <a:lumMod val="50000"/>
                            </a:schemeClr>
                          </a:solidFill>
                          <a:effectLst/>
                        </a:rPr>
                        <a:t>之前 </a:t>
                      </a:r>
                      <a:r>
                        <a:rPr lang="en-US" altLang="zh-TW" sz="1800" dirty="0" smtClean="0">
                          <a:solidFill>
                            <a:schemeClr val="accent1">
                              <a:lumMod val="50000"/>
                            </a:schemeClr>
                          </a:solidFill>
                          <a:effectLst/>
                        </a:rPr>
                        <a:t>(++$x</a:t>
                      </a:r>
                      <a:r>
                        <a:rPr lang="en-US" altLang="zh-TW" sz="1800" dirty="0">
                          <a:solidFill>
                            <a:schemeClr val="accent1">
                              <a:lumMod val="50000"/>
                            </a:schemeClr>
                          </a:solidFill>
                          <a:effectLst/>
                        </a:rPr>
                        <a:t>)</a:t>
                      </a:r>
                      <a:r>
                        <a:rPr lang="zh-TW" altLang="en-US" sz="1800" dirty="0">
                          <a:solidFill>
                            <a:schemeClr val="accent1">
                              <a:lumMod val="50000"/>
                            </a:schemeClr>
                          </a:solidFill>
                          <a:effectLst/>
                        </a:rPr>
                        <a:t>，</a:t>
                      </a:r>
                      <a:r>
                        <a:rPr lang="zh-TW" altLang="en-US" sz="1800" dirty="0" smtClean="0">
                          <a:solidFill>
                            <a:schemeClr val="accent1">
                              <a:lumMod val="50000"/>
                            </a:schemeClr>
                          </a:solidFill>
                          <a:effectLst/>
                        </a:rPr>
                        <a:t>會回傳運算元增加 </a:t>
                      </a:r>
                      <a:r>
                        <a:rPr lang="en-US" altLang="zh-TW" sz="1800" dirty="0">
                          <a:solidFill>
                            <a:schemeClr val="accent1">
                              <a:lumMod val="50000"/>
                            </a:schemeClr>
                          </a:solidFill>
                          <a:effectLst/>
                        </a:rPr>
                        <a:t>1 </a:t>
                      </a:r>
                      <a:r>
                        <a:rPr lang="zh-TW" altLang="en-US" sz="1800" dirty="0">
                          <a:solidFill>
                            <a:schemeClr val="accent1">
                              <a:lumMod val="50000"/>
                            </a:schemeClr>
                          </a:solidFill>
                          <a:effectLst/>
                        </a:rPr>
                        <a:t>後的值</a:t>
                      </a:r>
                      <a:r>
                        <a:rPr lang="en-US" altLang="zh-TW" sz="1800" dirty="0" smtClean="0">
                          <a:solidFill>
                            <a:schemeClr val="accent1">
                              <a:lumMod val="50000"/>
                            </a:schemeClr>
                          </a:solidFill>
                          <a:effectLst/>
                        </a:rPr>
                        <a:t>;</a:t>
                      </a:r>
                    </a:p>
                    <a:p>
                      <a:pPr fontAlgn="ctr"/>
                      <a:r>
                        <a:rPr lang="zh-TW" altLang="en-US" sz="1800" dirty="0" smtClean="0">
                          <a:solidFill>
                            <a:schemeClr val="accent1">
                              <a:lumMod val="50000"/>
                            </a:schemeClr>
                          </a:solidFill>
                          <a:effectLst/>
                        </a:rPr>
                        <a:t>在</a:t>
                      </a:r>
                      <a:r>
                        <a:rPr lang="zh-TW" altLang="en-US" sz="1800" dirty="0">
                          <a:solidFill>
                            <a:schemeClr val="accent1">
                              <a:lumMod val="50000"/>
                            </a:schemeClr>
                          </a:solidFill>
                          <a:effectLst/>
                        </a:rPr>
                        <a:t>運算元</a:t>
                      </a:r>
                      <a:r>
                        <a:rPr lang="zh-TW" altLang="en-US" sz="1800" dirty="0" smtClean="0">
                          <a:solidFill>
                            <a:schemeClr val="accent1">
                              <a:lumMod val="50000"/>
                            </a:schemeClr>
                          </a:solidFill>
                          <a:effectLst/>
                        </a:rPr>
                        <a:t>之後</a:t>
                      </a:r>
                      <a:r>
                        <a:rPr lang="en-US" altLang="zh-TW" sz="1800" dirty="0" smtClean="0">
                          <a:solidFill>
                            <a:schemeClr val="accent1">
                              <a:lumMod val="50000"/>
                            </a:schemeClr>
                          </a:solidFill>
                          <a:effectLst/>
                        </a:rPr>
                        <a:t>($x</a:t>
                      </a:r>
                      <a:r>
                        <a:rPr lang="en-US" altLang="zh-TW" sz="1800" dirty="0">
                          <a:solidFill>
                            <a:schemeClr val="accent1">
                              <a:lumMod val="50000"/>
                            </a:schemeClr>
                          </a:solidFill>
                          <a:effectLst/>
                        </a:rPr>
                        <a:t>++)</a:t>
                      </a:r>
                      <a:r>
                        <a:rPr lang="zh-TW" altLang="en-US" sz="1800" dirty="0">
                          <a:solidFill>
                            <a:schemeClr val="accent1">
                              <a:lumMod val="50000"/>
                            </a:schemeClr>
                          </a:solidFill>
                          <a:effectLst/>
                        </a:rPr>
                        <a:t>， 會回傳運算元加 </a:t>
                      </a:r>
                      <a:r>
                        <a:rPr lang="en-US" altLang="zh-TW" sz="1800" dirty="0">
                          <a:solidFill>
                            <a:schemeClr val="accent1">
                              <a:lumMod val="50000"/>
                            </a:schemeClr>
                          </a:solidFill>
                          <a:effectLst/>
                        </a:rPr>
                        <a:t>1 </a:t>
                      </a:r>
                      <a:r>
                        <a:rPr lang="zh-TW" altLang="en-US" sz="1800" dirty="0">
                          <a:solidFill>
                            <a:schemeClr val="accent1">
                              <a:lumMod val="50000"/>
                            </a:schemeClr>
                          </a:solidFill>
                          <a:effectLst/>
                        </a:rPr>
                        <a:t>前的值。</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a:solidFill>
                            <a:schemeClr val="accent1">
                              <a:lumMod val="50000"/>
                            </a:schemeClr>
                          </a:solidFill>
                          <a:effectLst/>
                        </a:rPr>
                        <a:t>假如 </a:t>
                      </a:r>
                      <a:r>
                        <a:rPr lang="en-US" altLang="zh-TW" sz="1800" dirty="0" smtClean="0">
                          <a:solidFill>
                            <a:schemeClr val="accent1">
                              <a:lumMod val="50000"/>
                            </a:schemeClr>
                          </a:solidFill>
                          <a:effectLst/>
                        </a:rPr>
                        <a:t>$x</a:t>
                      </a:r>
                      <a:r>
                        <a:rPr lang="zh-TW" altLang="en-US" sz="1800" dirty="0">
                          <a:solidFill>
                            <a:schemeClr val="accent1">
                              <a:lumMod val="50000"/>
                            </a:schemeClr>
                          </a:solidFill>
                          <a:effectLst/>
                        </a:rPr>
                        <a:t>是 </a:t>
                      </a:r>
                      <a:r>
                        <a:rPr lang="en-US" altLang="zh-TW" sz="1800" dirty="0">
                          <a:solidFill>
                            <a:schemeClr val="accent1">
                              <a:lumMod val="50000"/>
                            </a:schemeClr>
                          </a:solidFill>
                          <a:effectLst/>
                        </a:rPr>
                        <a:t>3</a:t>
                      </a:r>
                      <a:r>
                        <a:rPr lang="zh-TW" altLang="en-US" sz="1800" dirty="0">
                          <a:solidFill>
                            <a:schemeClr val="accent1">
                              <a:lumMod val="50000"/>
                            </a:schemeClr>
                          </a:solidFill>
                          <a:effectLst/>
                        </a:rPr>
                        <a:t>，那 </a:t>
                      </a:r>
                      <a:r>
                        <a:rPr lang="en-US" altLang="zh-TW" sz="1800" dirty="0" smtClean="0">
                          <a:solidFill>
                            <a:schemeClr val="accent1">
                              <a:lumMod val="50000"/>
                            </a:schemeClr>
                          </a:solidFill>
                          <a:effectLst/>
                        </a:rPr>
                        <a:t>++$x</a:t>
                      </a:r>
                      <a:r>
                        <a:rPr lang="en-US" altLang="zh-TW" sz="1800" dirty="0">
                          <a:solidFill>
                            <a:schemeClr val="accent1">
                              <a:lumMod val="50000"/>
                            </a:schemeClr>
                          </a:solidFill>
                          <a:effectLst/>
                        </a:rPr>
                        <a:t> </a:t>
                      </a:r>
                      <a:r>
                        <a:rPr lang="zh-TW" altLang="en-US" sz="1800" dirty="0">
                          <a:solidFill>
                            <a:schemeClr val="accent1">
                              <a:lumMod val="50000"/>
                            </a:schemeClr>
                          </a:solidFill>
                          <a:effectLst/>
                        </a:rPr>
                        <a:t>將把 </a:t>
                      </a:r>
                      <a:r>
                        <a:rPr lang="en-US" altLang="zh-TW" sz="1800" dirty="0" smtClean="0">
                          <a:solidFill>
                            <a:schemeClr val="accent1">
                              <a:lumMod val="50000"/>
                            </a:schemeClr>
                          </a:solidFill>
                          <a:effectLst/>
                        </a:rPr>
                        <a:t>$x</a:t>
                      </a:r>
                      <a:r>
                        <a:rPr lang="en-US" altLang="zh-TW" sz="1800" dirty="0">
                          <a:solidFill>
                            <a:schemeClr val="accent1">
                              <a:lumMod val="50000"/>
                            </a:schemeClr>
                          </a:solidFill>
                          <a:effectLst/>
                        </a:rPr>
                        <a:t> </a:t>
                      </a:r>
                      <a:r>
                        <a:rPr lang="zh-TW" altLang="en-US" sz="1800" dirty="0">
                          <a:solidFill>
                            <a:schemeClr val="accent1">
                              <a:lumMod val="50000"/>
                            </a:schemeClr>
                          </a:solidFill>
                          <a:effectLst/>
                        </a:rPr>
                        <a:t>設定為 </a:t>
                      </a:r>
                      <a:r>
                        <a:rPr lang="en-US" altLang="zh-TW" sz="1800" dirty="0">
                          <a:solidFill>
                            <a:schemeClr val="accent1">
                              <a:lumMod val="50000"/>
                            </a:schemeClr>
                          </a:solidFill>
                          <a:effectLst/>
                        </a:rPr>
                        <a:t>4 </a:t>
                      </a:r>
                      <a:r>
                        <a:rPr lang="zh-TW" altLang="en-US" sz="1800" dirty="0">
                          <a:solidFill>
                            <a:schemeClr val="accent1">
                              <a:lumMod val="50000"/>
                            </a:schemeClr>
                          </a:solidFill>
                          <a:effectLst/>
                        </a:rPr>
                        <a:t>並回傳 </a:t>
                      </a:r>
                      <a:r>
                        <a:rPr lang="en-US" altLang="zh-TW" sz="1800" dirty="0">
                          <a:solidFill>
                            <a:schemeClr val="accent1">
                              <a:lumMod val="50000"/>
                            </a:schemeClr>
                          </a:solidFill>
                          <a:effectLst/>
                        </a:rPr>
                        <a:t>4</a:t>
                      </a:r>
                      <a:r>
                        <a:rPr lang="zh-TW" altLang="en-US" sz="1800" dirty="0">
                          <a:solidFill>
                            <a:schemeClr val="accent1">
                              <a:lumMod val="50000"/>
                            </a:schemeClr>
                          </a:solidFill>
                          <a:effectLst/>
                        </a:rPr>
                        <a:t>，而 </a:t>
                      </a:r>
                      <a:r>
                        <a:rPr lang="en-US" altLang="zh-TW" sz="1800" dirty="0" smtClean="0">
                          <a:solidFill>
                            <a:schemeClr val="accent1">
                              <a:lumMod val="50000"/>
                            </a:schemeClr>
                          </a:solidFill>
                          <a:effectLst/>
                        </a:rPr>
                        <a:t>$x</a:t>
                      </a:r>
                      <a:r>
                        <a:rPr lang="en-US" altLang="zh-TW" sz="1800" dirty="0">
                          <a:solidFill>
                            <a:schemeClr val="accent1">
                              <a:lumMod val="50000"/>
                            </a:schemeClr>
                          </a:solidFill>
                          <a:effectLst/>
                        </a:rPr>
                        <a:t>++ </a:t>
                      </a:r>
                      <a:r>
                        <a:rPr lang="zh-TW" altLang="en-US" sz="1800" dirty="0">
                          <a:solidFill>
                            <a:schemeClr val="accent1">
                              <a:lumMod val="50000"/>
                            </a:schemeClr>
                          </a:solidFill>
                          <a:effectLst/>
                        </a:rPr>
                        <a:t>會回傳 </a:t>
                      </a:r>
                      <a:r>
                        <a:rPr lang="en-US" altLang="zh-TW" sz="1800" dirty="0">
                          <a:solidFill>
                            <a:schemeClr val="accent1">
                              <a:lumMod val="50000"/>
                            </a:schemeClr>
                          </a:solidFill>
                          <a:effectLst/>
                        </a:rPr>
                        <a:t>3 </a:t>
                      </a:r>
                      <a:r>
                        <a:rPr lang="zh-TW" altLang="en-US" sz="1800" dirty="0">
                          <a:solidFill>
                            <a:schemeClr val="accent1">
                              <a:lumMod val="50000"/>
                            </a:schemeClr>
                          </a:solidFill>
                          <a:effectLst/>
                        </a:rPr>
                        <a:t>， 接著才把 </a:t>
                      </a:r>
                      <a:r>
                        <a:rPr lang="en-US" altLang="zh-TW" sz="1800" dirty="0" smtClean="0">
                          <a:solidFill>
                            <a:schemeClr val="accent1">
                              <a:lumMod val="50000"/>
                            </a:schemeClr>
                          </a:solidFill>
                          <a:effectLst/>
                        </a:rPr>
                        <a:t>$x </a:t>
                      </a:r>
                      <a:r>
                        <a:rPr lang="zh-TW" altLang="en-US" sz="1800" dirty="0">
                          <a:solidFill>
                            <a:schemeClr val="accent1">
                              <a:lumMod val="50000"/>
                            </a:schemeClr>
                          </a:solidFill>
                          <a:effectLst/>
                        </a:rPr>
                        <a:t>設定為 </a:t>
                      </a:r>
                      <a:r>
                        <a:rPr lang="en-US" altLang="zh-TW" sz="1800" dirty="0">
                          <a:solidFill>
                            <a:schemeClr val="accent1">
                              <a:lumMod val="50000"/>
                            </a:schemeClr>
                          </a:solidFill>
                          <a:effectLst/>
                        </a:rPr>
                        <a:t>4</a:t>
                      </a:r>
                      <a:r>
                        <a:rPr lang="zh-TW" altLang="en-US" sz="1800"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48882326"/>
                  </a:ext>
                </a:extLst>
              </a:tr>
              <a:tr h="840509">
                <a:tc>
                  <a:txBody>
                    <a:bodyPr/>
                    <a:lstStyle/>
                    <a:p>
                      <a:pPr fontAlgn="ctr"/>
                      <a:r>
                        <a:rPr lang="zh-TW" altLang="en-US" sz="1800" u="none" dirty="0">
                          <a:solidFill>
                            <a:schemeClr val="accent1">
                              <a:lumMod val="50000"/>
                            </a:schemeClr>
                          </a:solidFill>
                          <a:effectLst/>
                        </a:rPr>
                        <a:t>減少 </a:t>
                      </a:r>
                      <a:r>
                        <a:rPr lang="en-US" altLang="zh-TW" sz="1800" u="none"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將</a:t>
                      </a:r>
                      <a:r>
                        <a:rPr lang="zh-TW" altLang="en-US" sz="1800" dirty="0">
                          <a:solidFill>
                            <a:schemeClr val="accent1">
                              <a:lumMod val="50000"/>
                            </a:schemeClr>
                          </a:solidFill>
                          <a:effectLst/>
                        </a:rPr>
                        <a:t>運算元減少 </a:t>
                      </a:r>
                      <a:r>
                        <a:rPr lang="en-US" altLang="zh-TW" sz="1800" dirty="0">
                          <a:solidFill>
                            <a:schemeClr val="accent1">
                              <a:lumMod val="50000"/>
                            </a:schemeClr>
                          </a:solidFill>
                          <a:effectLst/>
                        </a:rPr>
                        <a:t>1</a:t>
                      </a:r>
                      <a:r>
                        <a:rPr lang="zh-TW" altLang="en-US" sz="1800" dirty="0">
                          <a:solidFill>
                            <a:schemeClr val="accent1">
                              <a:lumMod val="50000"/>
                            </a:schemeClr>
                          </a:solidFill>
                          <a:effectLst/>
                        </a:rPr>
                        <a:t>。回傳值的情況與 增加運算元 相同。</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a:solidFill>
                            <a:schemeClr val="accent1">
                              <a:lumMod val="50000"/>
                            </a:schemeClr>
                          </a:solidFill>
                          <a:effectLst/>
                        </a:rPr>
                        <a:t>假如 </a:t>
                      </a:r>
                      <a:r>
                        <a:rPr lang="en-US" altLang="zh-TW" sz="1800" dirty="0" smtClean="0">
                          <a:solidFill>
                            <a:schemeClr val="accent1">
                              <a:lumMod val="50000"/>
                            </a:schemeClr>
                          </a:solidFill>
                          <a:effectLst/>
                        </a:rPr>
                        <a:t>$x</a:t>
                      </a:r>
                      <a:r>
                        <a:rPr lang="zh-TW" altLang="en-US" sz="1800" dirty="0">
                          <a:solidFill>
                            <a:schemeClr val="accent1">
                              <a:lumMod val="50000"/>
                            </a:schemeClr>
                          </a:solidFill>
                          <a:effectLst/>
                        </a:rPr>
                        <a:t>是 </a:t>
                      </a:r>
                      <a:r>
                        <a:rPr lang="en-US" altLang="zh-TW" sz="1800" dirty="0">
                          <a:solidFill>
                            <a:schemeClr val="accent1">
                              <a:lumMod val="50000"/>
                            </a:schemeClr>
                          </a:solidFill>
                          <a:effectLst/>
                        </a:rPr>
                        <a:t>3</a:t>
                      </a:r>
                      <a:r>
                        <a:rPr lang="zh-TW" altLang="en-US" sz="1800" dirty="0">
                          <a:solidFill>
                            <a:schemeClr val="accent1">
                              <a:lumMod val="50000"/>
                            </a:schemeClr>
                          </a:solidFill>
                          <a:effectLst/>
                        </a:rPr>
                        <a:t>，那 </a:t>
                      </a:r>
                      <a:r>
                        <a:rPr lang="en-US" altLang="zh-TW" sz="1800" dirty="0" smtClean="0">
                          <a:solidFill>
                            <a:schemeClr val="accent1">
                              <a:lumMod val="50000"/>
                            </a:schemeClr>
                          </a:solidFill>
                          <a:effectLst/>
                        </a:rPr>
                        <a:t>--$x</a:t>
                      </a:r>
                      <a:r>
                        <a:rPr lang="en-US" altLang="zh-TW" sz="1800" dirty="0">
                          <a:solidFill>
                            <a:schemeClr val="accent1">
                              <a:lumMod val="50000"/>
                            </a:schemeClr>
                          </a:solidFill>
                          <a:effectLst/>
                        </a:rPr>
                        <a:t> </a:t>
                      </a:r>
                      <a:r>
                        <a:rPr lang="zh-TW" altLang="en-US" sz="1800" dirty="0">
                          <a:solidFill>
                            <a:schemeClr val="accent1">
                              <a:lumMod val="50000"/>
                            </a:schemeClr>
                          </a:solidFill>
                          <a:effectLst/>
                        </a:rPr>
                        <a:t>將把 </a:t>
                      </a:r>
                      <a:r>
                        <a:rPr lang="en-US" altLang="zh-TW" sz="1800" dirty="0" smtClean="0">
                          <a:solidFill>
                            <a:schemeClr val="accent1">
                              <a:lumMod val="50000"/>
                            </a:schemeClr>
                          </a:solidFill>
                          <a:effectLst/>
                        </a:rPr>
                        <a:t>$x</a:t>
                      </a:r>
                      <a:r>
                        <a:rPr lang="en-US" altLang="zh-TW" sz="1800" dirty="0">
                          <a:solidFill>
                            <a:schemeClr val="accent1">
                              <a:lumMod val="50000"/>
                            </a:schemeClr>
                          </a:solidFill>
                          <a:effectLst/>
                        </a:rPr>
                        <a:t> </a:t>
                      </a:r>
                      <a:r>
                        <a:rPr lang="zh-TW" altLang="en-US" sz="1800" dirty="0">
                          <a:solidFill>
                            <a:schemeClr val="accent1">
                              <a:lumMod val="50000"/>
                            </a:schemeClr>
                          </a:solidFill>
                          <a:effectLst/>
                        </a:rPr>
                        <a:t>設定為 </a:t>
                      </a:r>
                      <a:r>
                        <a:rPr lang="en-US" altLang="zh-TW" sz="1800" dirty="0">
                          <a:solidFill>
                            <a:schemeClr val="accent1">
                              <a:lumMod val="50000"/>
                            </a:schemeClr>
                          </a:solidFill>
                          <a:effectLst/>
                        </a:rPr>
                        <a:t>2 </a:t>
                      </a:r>
                      <a:r>
                        <a:rPr lang="zh-TW" altLang="en-US" sz="1800" dirty="0">
                          <a:solidFill>
                            <a:schemeClr val="accent1">
                              <a:lumMod val="50000"/>
                            </a:schemeClr>
                          </a:solidFill>
                          <a:effectLst/>
                        </a:rPr>
                        <a:t>並回傳 </a:t>
                      </a:r>
                      <a:r>
                        <a:rPr lang="en-US" altLang="zh-TW" sz="1800" dirty="0">
                          <a:solidFill>
                            <a:schemeClr val="accent1">
                              <a:lumMod val="50000"/>
                            </a:schemeClr>
                          </a:solidFill>
                          <a:effectLst/>
                        </a:rPr>
                        <a:t>2</a:t>
                      </a:r>
                      <a:r>
                        <a:rPr lang="zh-TW" altLang="en-US" sz="1800" dirty="0">
                          <a:solidFill>
                            <a:schemeClr val="accent1">
                              <a:lumMod val="50000"/>
                            </a:schemeClr>
                          </a:solidFill>
                          <a:effectLst/>
                        </a:rPr>
                        <a:t>，而 </a:t>
                      </a:r>
                      <a:r>
                        <a:rPr lang="en-US" altLang="zh-TW" sz="1800" dirty="0" smtClean="0">
                          <a:solidFill>
                            <a:schemeClr val="accent1">
                              <a:lumMod val="50000"/>
                            </a:schemeClr>
                          </a:solidFill>
                          <a:effectLst/>
                        </a:rPr>
                        <a:t>$x-</a:t>
                      </a:r>
                      <a:r>
                        <a:rPr lang="en-US" altLang="zh-TW" sz="1800" dirty="0">
                          <a:solidFill>
                            <a:schemeClr val="accent1">
                              <a:lumMod val="50000"/>
                            </a:schemeClr>
                          </a:solidFill>
                          <a:effectLst/>
                        </a:rPr>
                        <a:t>- </a:t>
                      </a:r>
                      <a:r>
                        <a:rPr lang="zh-TW" altLang="en-US" sz="1800" dirty="0">
                          <a:solidFill>
                            <a:schemeClr val="accent1">
                              <a:lumMod val="50000"/>
                            </a:schemeClr>
                          </a:solidFill>
                          <a:effectLst/>
                        </a:rPr>
                        <a:t>會回傳 </a:t>
                      </a:r>
                      <a:r>
                        <a:rPr lang="en-US" altLang="zh-TW" sz="1800" dirty="0">
                          <a:solidFill>
                            <a:schemeClr val="accent1">
                              <a:lumMod val="50000"/>
                            </a:schemeClr>
                          </a:solidFill>
                          <a:effectLst/>
                        </a:rPr>
                        <a:t>3 </a:t>
                      </a:r>
                      <a:r>
                        <a:rPr lang="zh-TW" altLang="en-US" sz="1800" dirty="0">
                          <a:solidFill>
                            <a:schemeClr val="accent1">
                              <a:lumMod val="50000"/>
                            </a:schemeClr>
                          </a:solidFill>
                          <a:effectLst/>
                        </a:rPr>
                        <a:t>， 接著才把 </a:t>
                      </a:r>
                      <a:r>
                        <a:rPr lang="en-US" altLang="zh-TW" sz="1800" dirty="0" smtClean="0">
                          <a:solidFill>
                            <a:schemeClr val="accent1">
                              <a:lumMod val="50000"/>
                            </a:schemeClr>
                          </a:solidFill>
                          <a:effectLst/>
                        </a:rPr>
                        <a:t>$x </a:t>
                      </a:r>
                      <a:r>
                        <a:rPr lang="zh-TW" altLang="en-US" sz="1800" dirty="0">
                          <a:solidFill>
                            <a:schemeClr val="accent1">
                              <a:lumMod val="50000"/>
                            </a:schemeClr>
                          </a:solidFill>
                          <a:effectLst/>
                        </a:rPr>
                        <a:t>設定為 </a:t>
                      </a:r>
                      <a:r>
                        <a:rPr lang="en-US" altLang="zh-TW" sz="1800" dirty="0">
                          <a:solidFill>
                            <a:schemeClr val="accent1">
                              <a:lumMod val="50000"/>
                            </a:schemeClr>
                          </a:solidFill>
                          <a:effectLst/>
                        </a:rPr>
                        <a:t>2</a:t>
                      </a:r>
                      <a:r>
                        <a:rPr lang="zh-TW" altLang="en-US" sz="1800"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8028466"/>
                  </a:ext>
                </a:extLst>
              </a:tr>
              <a:tr h="418586">
                <a:tc>
                  <a:txBody>
                    <a:bodyPr/>
                    <a:lstStyle/>
                    <a:p>
                      <a:pPr fontAlgn="ctr"/>
                      <a:r>
                        <a:rPr lang="zh-TW" altLang="en-US" sz="1800" u="none" dirty="0">
                          <a:solidFill>
                            <a:schemeClr val="accent1">
                              <a:lumMod val="50000"/>
                            </a:schemeClr>
                          </a:solidFill>
                          <a:effectLst/>
                        </a:rPr>
                        <a:t>取餘數 </a:t>
                      </a:r>
                      <a:r>
                        <a:rPr lang="en-US" altLang="zh-TW" sz="1800" u="none"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回傳</a:t>
                      </a:r>
                      <a:r>
                        <a:rPr lang="zh-TW" altLang="en-US" sz="1800" dirty="0">
                          <a:solidFill>
                            <a:schemeClr val="accent1">
                              <a:lumMod val="50000"/>
                            </a:schemeClr>
                          </a:solidFill>
                          <a:effectLst/>
                        </a:rPr>
                        <a:t>兩個運算元相除後的餘數。</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a:solidFill>
                            <a:schemeClr val="accent1">
                              <a:lumMod val="50000"/>
                            </a:schemeClr>
                          </a:solidFill>
                          <a:effectLst/>
                        </a:rPr>
                        <a:t>12 % 5 </a:t>
                      </a:r>
                      <a:r>
                        <a:rPr lang="zh-TW" altLang="en-US" sz="1800" dirty="0">
                          <a:solidFill>
                            <a:schemeClr val="accent1">
                              <a:lumMod val="50000"/>
                            </a:schemeClr>
                          </a:solidFill>
                          <a:effectLst/>
                        </a:rPr>
                        <a:t>回傳 </a:t>
                      </a:r>
                      <a:r>
                        <a:rPr lang="en-US" altLang="zh-TW" sz="1800" dirty="0">
                          <a:solidFill>
                            <a:schemeClr val="accent1">
                              <a:lumMod val="50000"/>
                            </a:schemeClr>
                          </a:solidFill>
                          <a:effectLst/>
                        </a:rPr>
                        <a:t>2.</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16091253"/>
                  </a:ext>
                </a:extLst>
              </a:tr>
              <a:tr h="405114">
                <a:tc>
                  <a:txBody>
                    <a:bodyPr/>
                    <a:lstStyle/>
                    <a:p>
                      <a:pPr fontAlgn="ctr"/>
                      <a:r>
                        <a:rPr lang="zh-TW" altLang="en-US" sz="1800" u="none" dirty="0">
                          <a:solidFill>
                            <a:schemeClr val="accent1">
                              <a:lumMod val="50000"/>
                            </a:schemeClr>
                          </a:solidFill>
                          <a:effectLst/>
                        </a:rPr>
                        <a:t>指數運算子 </a:t>
                      </a:r>
                      <a:r>
                        <a:rPr lang="en-US" altLang="zh-TW" sz="1800" u="none" dirty="0">
                          <a:solidFill>
                            <a:schemeClr val="accent1">
                              <a:lumMod val="50000"/>
                            </a:schemeClr>
                          </a:solidFill>
                          <a:effectLst/>
                        </a:rPr>
                        <a:t>(**) </a:t>
                      </a:r>
                      <a:endParaRPr lang="zh-TW" altLang="en-US" sz="1800" u="none"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a:solidFill>
                            <a:schemeClr val="accent1">
                              <a:lumMod val="50000"/>
                            </a:schemeClr>
                          </a:solidFill>
                          <a:effectLst/>
                        </a:rPr>
                        <a:t>計算以 </a:t>
                      </a:r>
                      <a:r>
                        <a:rPr lang="en-US" sz="1800" dirty="0" smtClean="0">
                          <a:solidFill>
                            <a:schemeClr val="accent1">
                              <a:lumMod val="50000"/>
                            </a:schemeClr>
                          </a:solidFill>
                          <a:effectLst/>
                        </a:rPr>
                        <a:t>a </a:t>
                      </a:r>
                      <a:r>
                        <a:rPr lang="zh-TW" altLang="en-US" sz="1800" dirty="0">
                          <a:solidFill>
                            <a:schemeClr val="accent1">
                              <a:lumMod val="50000"/>
                            </a:schemeClr>
                          </a:solidFill>
                          <a:effectLst/>
                        </a:rPr>
                        <a:t>為底的 </a:t>
                      </a:r>
                      <a:r>
                        <a:rPr lang="en-US" sz="1800" dirty="0" smtClean="0">
                          <a:solidFill>
                            <a:schemeClr val="accent1">
                              <a:lumMod val="50000"/>
                            </a:schemeClr>
                          </a:solidFill>
                          <a:effectLst/>
                        </a:rPr>
                        <a:t>b</a:t>
                      </a:r>
                      <a:r>
                        <a:rPr lang="en-US" sz="1800" dirty="0">
                          <a:solidFill>
                            <a:schemeClr val="accent1">
                              <a:lumMod val="50000"/>
                            </a:schemeClr>
                          </a:solidFill>
                          <a:effectLst/>
                        </a:rPr>
                        <a:t> </a:t>
                      </a:r>
                      <a:r>
                        <a:rPr lang="zh-TW" altLang="en-US" sz="1800" dirty="0">
                          <a:solidFill>
                            <a:schemeClr val="accent1">
                              <a:lumMod val="50000"/>
                            </a:schemeClr>
                          </a:solidFill>
                          <a:effectLst/>
                        </a:rPr>
                        <a:t>次方， 也就是</a:t>
                      </a:r>
                      <a:r>
                        <a:rPr lang="en-US" altLang="zh-TW" sz="1800" dirty="0">
                          <a:solidFill>
                            <a:schemeClr val="accent1">
                              <a:lumMod val="50000"/>
                            </a:schemeClr>
                          </a:solidFill>
                          <a:effectLst/>
                        </a:rPr>
                        <a:t>, </a:t>
                      </a:r>
                      <a:r>
                        <a:rPr lang="en-US" sz="1800" dirty="0" err="1" smtClean="0">
                          <a:solidFill>
                            <a:schemeClr val="accent1">
                              <a:lumMod val="50000"/>
                            </a:schemeClr>
                          </a:solidFill>
                          <a:effectLst/>
                        </a:rPr>
                        <a:t>a^b</a:t>
                      </a:r>
                      <a:endParaRPr 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a:solidFill>
                            <a:schemeClr val="accent1">
                              <a:lumMod val="50000"/>
                            </a:schemeClr>
                          </a:solidFill>
                          <a:effectLst/>
                        </a:rPr>
                        <a:t>2 ** 3 </a:t>
                      </a:r>
                      <a:r>
                        <a:rPr lang="zh-TW" altLang="en-US" sz="1800" dirty="0">
                          <a:solidFill>
                            <a:schemeClr val="accent1">
                              <a:lumMod val="50000"/>
                            </a:schemeClr>
                          </a:solidFill>
                          <a:effectLst/>
                        </a:rPr>
                        <a:t>回傳 </a:t>
                      </a:r>
                      <a:r>
                        <a:rPr lang="en-US" altLang="zh-TW" sz="1800" dirty="0">
                          <a:solidFill>
                            <a:schemeClr val="accent1">
                              <a:lumMod val="50000"/>
                            </a:schemeClr>
                          </a:solidFill>
                          <a:effectLst/>
                        </a:rPr>
                        <a:t>8. 10 ** -1 </a:t>
                      </a:r>
                      <a:r>
                        <a:rPr lang="zh-TW" altLang="en-US" sz="1800" dirty="0">
                          <a:solidFill>
                            <a:schemeClr val="accent1">
                              <a:lumMod val="50000"/>
                            </a:schemeClr>
                          </a:solidFill>
                          <a:effectLst/>
                        </a:rPr>
                        <a:t>回傳 </a:t>
                      </a:r>
                      <a:r>
                        <a:rPr lang="en-US" altLang="zh-TW" sz="1800" dirty="0">
                          <a:solidFill>
                            <a:schemeClr val="accent1">
                              <a:lumMod val="50000"/>
                            </a:schemeClr>
                          </a:solidFill>
                          <a:effectLst/>
                        </a:rPr>
                        <a:t>0.1.</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52638642"/>
                  </a:ext>
                </a:extLst>
              </a:tr>
            </a:tbl>
          </a:graphicData>
        </a:graphic>
      </p:graphicFrame>
    </p:spTree>
    <p:extLst>
      <p:ext uri="{BB962C8B-B14F-4D97-AF65-F5344CB8AC3E}">
        <p14:creationId xmlns:p14="http://schemas.microsoft.com/office/powerpoint/2010/main" val="362678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XAMPP</a:t>
            </a:r>
            <a:r>
              <a:rPr lang="zh-TW" altLang="en-US" sz="4400" dirty="0" smtClean="0"/>
              <a:t>套件</a:t>
            </a:r>
            <a:endParaRPr lang="zh-TW" altLang="en-US" sz="4400" dirty="0"/>
          </a:p>
        </p:txBody>
      </p:sp>
      <p:sp>
        <p:nvSpPr>
          <p:cNvPr id="3" name="內容版面配置區 2"/>
          <p:cNvSpPr>
            <a:spLocks noGrp="1"/>
          </p:cNvSpPr>
          <p:nvPr>
            <p:ph idx="1"/>
          </p:nvPr>
        </p:nvSpPr>
        <p:spPr/>
        <p:txBody>
          <a:bodyPr/>
          <a:lstStyle/>
          <a:p>
            <a:r>
              <a:rPr lang="en-US" altLang="zh-TW" dirty="0"/>
              <a:t>XAMPP</a:t>
            </a:r>
            <a:r>
              <a:rPr lang="zh-TW" altLang="en-US" dirty="0"/>
              <a:t>是一套整合</a:t>
            </a:r>
            <a:r>
              <a:rPr lang="en-US" altLang="zh-TW" dirty="0"/>
              <a:t>Apache</a:t>
            </a:r>
            <a:r>
              <a:rPr lang="zh-TW" altLang="en-US" dirty="0"/>
              <a:t>網頁伺服器、</a:t>
            </a:r>
            <a:r>
              <a:rPr lang="en-US" altLang="zh-TW" dirty="0" err="1"/>
              <a:t>MariaDB</a:t>
            </a:r>
            <a:r>
              <a:rPr lang="zh-TW" altLang="en-US" dirty="0"/>
              <a:t>資料庫、</a:t>
            </a:r>
            <a:r>
              <a:rPr lang="en-US" altLang="zh-TW" dirty="0"/>
              <a:t>PHP</a:t>
            </a:r>
            <a:r>
              <a:rPr lang="zh-TW" altLang="en-US" dirty="0"/>
              <a:t>和</a:t>
            </a:r>
            <a:r>
              <a:rPr lang="en-US" altLang="zh-TW" dirty="0"/>
              <a:t>Perl</a:t>
            </a:r>
            <a:r>
              <a:rPr lang="zh-TW" altLang="en-US" dirty="0"/>
              <a:t>程式語言的架站工具整合包</a:t>
            </a:r>
          </a:p>
        </p:txBody>
      </p:sp>
      <p:pic>
        <p:nvPicPr>
          <p:cNvPr id="4" name="圖片 3"/>
          <p:cNvPicPr>
            <a:picLocks noChangeAspect="1"/>
          </p:cNvPicPr>
          <p:nvPr/>
        </p:nvPicPr>
        <p:blipFill>
          <a:blip r:embed="rId2"/>
          <a:stretch>
            <a:fillRect/>
          </a:stretch>
        </p:blipFill>
        <p:spPr>
          <a:xfrm>
            <a:off x="2869525" y="2479591"/>
            <a:ext cx="6154009" cy="4105848"/>
          </a:xfrm>
          <a:prstGeom prst="rect">
            <a:avLst/>
          </a:prstGeom>
        </p:spPr>
      </p:pic>
    </p:spTree>
    <p:extLst>
      <p:ext uri="{BB962C8B-B14F-4D97-AF65-F5344CB8AC3E}">
        <p14:creationId xmlns:p14="http://schemas.microsoft.com/office/powerpoint/2010/main" val="72802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1561" y="187037"/>
            <a:ext cx="9785349" cy="1239837"/>
          </a:xfrm>
        </p:spPr>
        <p:txBody>
          <a:bodyPr>
            <a:normAutofit/>
          </a:bodyPr>
          <a:lstStyle/>
          <a:p>
            <a:r>
              <a:rPr lang="en-US" altLang="zh-TW" sz="4400" dirty="0" smtClean="0"/>
              <a:t>PHP</a:t>
            </a:r>
            <a:r>
              <a:rPr lang="zh-TW" altLang="en-US" sz="4400" dirty="0" smtClean="0"/>
              <a:t>賦值運算子</a:t>
            </a:r>
            <a:endParaRPr lang="zh-TW" altLang="en-US" sz="4400"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486726132"/>
              </p:ext>
            </p:extLst>
          </p:nvPr>
        </p:nvGraphicFramePr>
        <p:xfrm>
          <a:off x="2041235" y="1609436"/>
          <a:ext cx="6003639" cy="3729182"/>
        </p:xfrm>
        <a:graphic>
          <a:graphicData uri="http://schemas.openxmlformats.org/drawingml/2006/table">
            <a:tbl>
              <a:tblPr firstRow="1"/>
              <a:tblGrid>
                <a:gridCol w="2001213">
                  <a:extLst>
                    <a:ext uri="{9D8B030D-6E8A-4147-A177-3AD203B41FA5}">
                      <a16:colId xmlns:a16="http://schemas.microsoft.com/office/drawing/2014/main" val="4041191647"/>
                    </a:ext>
                  </a:extLst>
                </a:gridCol>
                <a:gridCol w="2001213">
                  <a:extLst>
                    <a:ext uri="{9D8B030D-6E8A-4147-A177-3AD203B41FA5}">
                      <a16:colId xmlns:a16="http://schemas.microsoft.com/office/drawing/2014/main" val="3851449251"/>
                    </a:ext>
                  </a:extLst>
                </a:gridCol>
                <a:gridCol w="2001213">
                  <a:extLst>
                    <a:ext uri="{9D8B030D-6E8A-4147-A177-3AD203B41FA5}">
                      <a16:colId xmlns:a16="http://schemas.microsoft.com/office/drawing/2014/main" val="4119987063"/>
                    </a:ext>
                  </a:extLst>
                </a:gridCol>
              </a:tblGrid>
              <a:tr h="403531">
                <a:tc>
                  <a:txBody>
                    <a:bodyPr/>
                    <a:lstStyle/>
                    <a:p>
                      <a:pPr algn="l" fontAlgn="ctr"/>
                      <a:r>
                        <a:rPr lang="zh-TW" altLang="en-US" sz="2000" dirty="0">
                          <a:solidFill>
                            <a:schemeClr val="accent1">
                              <a:lumMod val="50000"/>
                            </a:schemeClr>
                          </a:solidFill>
                          <a:effectLst/>
                          <a:latin typeface="+mn-ea"/>
                          <a:ea typeface="+mn-ea"/>
                        </a:rPr>
                        <a:t>名稱</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zh-TW" altLang="en-US" sz="2000">
                          <a:solidFill>
                            <a:schemeClr val="accent1">
                              <a:lumMod val="50000"/>
                            </a:schemeClr>
                          </a:solidFill>
                          <a:effectLst/>
                          <a:latin typeface="+mn-ea"/>
                          <a:ea typeface="+mn-ea"/>
                        </a:rPr>
                        <a:t>簡化的運算子</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zh-TW" altLang="en-US" sz="2000">
                          <a:solidFill>
                            <a:schemeClr val="accent1">
                              <a:lumMod val="50000"/>
                            </a:schemeClr>
                          </a:solidFill>
                          <a:effectLst/>
                          <a:latin typeface="+mn-ea"/>
                          <a:ea typeface="+mn-ea"/>
                        </a:rPr>
                        <a:t>意義</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82956503"/>
                  </a:ext>
                </a:extLst>
              </a:tr>
              <a:tr h="403531">
                <a:tc>
                  <a:txBody>
                    <a:bodyPr/>
                    <a:lstStyle/>
                    <a:p>
                      <a:pPr fontAlgn="ctr"/>
                      <a:r>
                        <a:rPr lang="zh-TW" altLang="en-US" sz="2000" u="none" dirty="0">
                          <a:solidFill>
                            <a:schemeClr val="accent1">
                              <a:lumMod val="50000"/>
                            </a:schemeClr>
                          </a:solidFill>
                          <a:effectLst/>
                          <a:latin typeface="+mn-ea"/>
                          <a:ea typeface="+mn-ea"/>
                        </a:rPr>
                        <a:t>賦</a:t>
                      </a:r>
                      <a:r>
                        <a:rPr lang="zh-TW" altLang="en-US" sz="2000" u="none" dirty="0" smtClean="0">
                          <a:solidFill>
                            <a:schemeClr val="accent1">
                              <a:lumMod val="50000"/>
                            </a:schemeClr>
                          </a:solidFill>
                          <a:effectLst/>
                          <a:latin typeface="+mn-ea"/>
                          <a:ea typeface="+mn-ea"/>
                        </a:rPr>
                        <a:t>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altLang="zh-TW" sz="2000" dirty="0" smtClean="0">
                          <a:solidFill>
                            <a:schemeClr val="accent1">
                              <a:lumMod val="50000"/>
                            </a:schemeClr>
                          </a:solidFill>
                          <a:effectLst/>
                          <a:latin typeface="+mn-ea"/>
                          <a:ea typeface="+mn-ea"/>
                        </a:rPr>
                        <a:t>$</a:t>
                      </a: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26249722"/>
                  </a:ext>
                </a:extLst>
              </a:tr>
              <a:tr h="487020">
                <a:tc>
                  <a:txBody>
                    <a:bodyPr/>
                    <a:lstStyle/>
                    <a:p>
                      <a:pPr fontAlgn="ctr"/>
                      <a:r>
                        <a:rPr lang="zh-TW" altLang="en-US" sz="2000" u="none" dirty="0" smtClean="0">
                          <a:solidFill>
                            <a:schemeClr val="accent1">
                              <a:lumMod val="50000"/>
                            </a:schemeClr>
                          </a:solidFill>
                          <a:effectLst/>
                          <a:latin typeface="+mn-ea"/>
                          <a:ea typeface="+mn-ea"/>
                        </a:rPr>
                        <a:t>加法賦值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48580479"/>
                  </a:ext>
                </a:extLst>
              </a:tr>
              <a:tr h="487020">
                <a:tc>
                  <a:txBody>
                    <a:bodyPr/>
                    <a:lstStyle/>
                    <a:p>
                      <a:pPr fontAlgn="ctr"/>
                      <a:r>
                        <a:rPr lang="zh-TW" altLang="en-US" sz="2000" u="none" dirty="0" smtClean="0">
                          <a:solidFill>
                            <a:schemeClr val="accent1">
                              <a:lumMod val="50000"/>
                            </a:schemeClr>
                          </a:solidFill>
                          <a:effectLst/>
                          <a:latin typeface="+mn-ea"/>
                          <a:ea typeface="+mn-ea"/>
                        </a:rPr>
                        <a:t>減法賦值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28933156"/>
                  </a:ext>
                </a:extLst>
              </a:tr>
              <a:tr h="487020">
                <a:tc>
                  <a:txBody>
                    <a:bodyPr/>
                    <a:lstStyle/>
                    <a:p>
                      <a:pPr fontAlgn="ctr"/>
                      <a:r>
                        <a:rPr lang="zh-TW" altLang="en-US" sz="2000" u="none" dirty="0" smtClean="0">
                          <a:solidFill>
                            <a:schemeClr val="accent1">
                              <a:lumMod val="50000"/>
                            </a:schemeClr>
                          </a:solidFill>
                          <a:effectLst/>
                          <a:latin typeface="+mn-ea"/>
                          <a:ea typeface="+mn-ea"/>
                        </a:rPr>
                        <a:t>乘法賦值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altLang="zh-TW" sz="2000" dirty="0" smtClean="0">
                          <a:solidFill>
                            <a:schemeClr val="accent1">
                              <a:lumMod val="50000"/>
                            </a:schemeClr>
                          </a:solidFill>
                          <a:effectLst/>
                          <a:latin typeface="+mn-ea"/>
                          <a:ea typeface="+mn-ea"/>
                        </a:rPr>
                        <a:t>$</a:t>
                      </a: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altLang="zh-TW" sz="2000" dirty="0" smtClean="0">
                          <a:solidFill>
                            <a:schemeClr val="accent1">
                              <a:lumMod val="50000"/>
                            </a:schemeClr>
                          </a:solidFill>
                          <a:effectLst/>
                          <a:latin typeface="+mn-ea"/>
                          <a:ea typeface="+mn-ea"/>
                        </a:rPr>
                        <a:t>$</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altLang="zh-TW" sz="2000" dirty="0" smtClean="0">
                          <a:solidFill>
                            <a:schemeClr val="accent1">
                              <a:lumMod val="50000"/>
                            </a:schemeClr>
                          </a:solidFill>
                          <a:effectLst/>
                          <a:latin typeface="+mn-ea"/>
                          <a:ea typeface="+mn-ea"/>
                        </a:rPr>
                        <a:t>$</a:t>
                      </a: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32076002"/>
                  </a:ext>
                </a:extLst>
              </a:tr>
              <a:tr h="487020">
                <a:tc>
                  <a:txBody>
                    <a:bodyPr/>
                    <a:lstStyle/>
                    <a:p>
                      <a:pPr fontAlgn="ctr"/>
                      <a:r>
                        <a:rPr lang="zh-TW" altLang="en-US" sz="2000" u="none" dirty="0" smtClean="0">
                          <a:solidFill>
                            <a:schemeClr val="accent1">
                              <a:lumMod val="50000"/>
                            </a:schemeClr>
                          </a:solidFill>
                          <a:effectLst/>
                          <a:latin typeface="+mn-ea"/>
                          <a:ea typeface="+mn-ea"/>
                        </a:rPr>
                        <a:t>除法賦值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37642610"/>
                  </a:ext>
                </a:extLst>
              </a:tr>
              <a:tr h="487020">
                <a:tc>
                  <a:txBody>
                    <a:bodyPr/>
                    <a:lstStyle/>
                    <a:p>
                      <a:pPr fontAlgn="ctr"/>
                      <a:r>
                        <a:rPr lang="zh-TW" altLang="en-US" sz="2000" u="none" dirty="0" smtClean="0">
                          <a:solidFill>
                            <a:schemeClr val="accent1">
                              <a:lumMod val="50000"/>
                            </a:schemeClr>
                          </a:solidFill>
                          <a:effectLst/>
                          <a:latin typeface="+mn-ea"/>
                          <a:ea typeface="+mn-ea"/>
                        </a:rPr>
                        <a:t>餘數賦值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47177428"/>
                  </a:ext>
                </a:extLst>
              </a:tr>
              <a:tr h="487020">
                <a:tc>
                  <a:txBody>
                    <a:bodyPr/>
                    <a:lstStyle/>
                    <a:p>
                      <a:pPr fontAlgn="ctr"/>
                      <a:r>
                        <a:rPr lang="zh-TW" altLang="en-US" sz="2000" u="none" dirty="0" smtClean="0">
                          <a:solidFill>
                            <a:schemeClr val="accent1">
                              <a:lumMod val="50000"/>
                            </a:schemeClr>
                          </a:solidFill>
                          <a:effectLst/>
                          <a:latin typeface="+mn-ea"/>
                          <a:ea typeface="+mn-ea"/>
                        </a:rPr>
                        <a:t>指數賦值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$x </a:t>
                      </a:r>
                      <a:r>
                        <a:rPr lang="en-US" sz="2000" dirty="0">
                          <a:solidFill>
                            <a:schemeClr val="accent1">
                              <a:lumMod val="50000"/>
                            </a:schemeClr>
                          </a:solidFill>
                          <a:effectLst/>
                          <a:latin typeface="+mn-ea"/>
                          <a:ea typeface="+mn-ea"/>
                        </a:rPr>
                        <a:t>** </a:t>
                      </a:r>
                      <a:r>
                        <a:rPr lang="en-US" sz="2000" dirty="0" smtClean="0">
                          <a:solidFill>
                            <a:schemeClr val="accent1">
                              <a:lumMod val="50000"/>
                            </a:schemeClr>
                          </a:solidFill>
                          <a:effectLst/>
                          <a:latin typeface="+mn-ea"/>
                          <a:ea typeface="+mn-ea"/>
                        </a:rPr>
                        <a:t>$y</a:t>
                      </a:r>
                      <a:endParaRPr lang="en-US" sz="2000"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52647117"/>
                  </a:ext>
                </a:extLst>
              </a:tr>
            </a:tbl>
          </a:graphicData>
        </a:graphic>
      </p:graphicFrame>
    </p:spTree>
    <p:extLst>
      <p:ext uri="{BB962C8B-B14F-4D97-AF65-F5344CB8AC3E}">
        <p14:creationId xmlns:p14="http://schemas.microsoft.com/office/powerpoint/2010/main" val="127279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比較</a:t>
            </a:r>
            <a:r>
              <a:rPr lang="zh-TW" altLang="en-US" sz="4400" dirty="0"/>
              <a:t>運算子</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728447213"/>
              </p:ext>
            </p:extLst>
          </p:nvPr>
        </p:nvGraphicFramePr>
        <p:xfrm>
          <a:off x="1791856" y="1600200"/>
          <a:ext cx="8161036" cy="4695799"/>
        </p:xfrm>
        <a:graphic>
          <a:graphicData uri="http://schemas.openxmlformats.org/drawingml/2006/table">
            <a:tbl>
              <a:tblPr/>
              <a:tblGrid>
                <a:gridCol w="2929613">
                  <a:extLst>
                    <a:ext uri="{9D8B030D-6E8A-4147-A177-3AD203B41FA5}">
                      <a16:colId xmlns:a16="http://schemas.microsoft.com/office/drawing/2014/main" val="1559999358"/>
                    </a:ext>
                  </a:extLst>
                </a:gridCol>
                <a:gridCol w="5231423">
                  <a:extLst>
                    <a:ext uri="{9D8B030D-6E8A-4147-A177-3AD203B41FA5}">
                      <a16:colId xmlns:a16="http://schemas.microsoft.com/office/drawing/2014/main" val="27622527"/>
                    </a:ext>
                  </a:extLst>
                </a:gridCol>
              </a:tblGrid>
              <a:tr h="210207">
                <a:tc>
                  <a:txBody>
                    <a:bodyPr/>
                    <a:lstStyle/>
                    <a:p>
                      <a:pPr algn="l" fontAlgn="ctr"/>
                      <a:r>
                        <a:rPr lang="zh-TW" altLang="en-US" sz="1800" u="none" dirty="0">
                          <a:effectLst/>
                        </a:rPr>
                        <a:t>運算子</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u="none" dirty="0">
                          <a:effectLst/>
                        </a:rPr>
                        <a:t>描述</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4869691"/>
                  </a:ext>
                </a:extLst>
              </a:tr>
              <a:tr h="367862">
                <a:tc>
                  <a:txBody>
                    <a:bodyPr/>
                    <a:lstStyle/>
                    <a:p>
                      <a:pPr fontAlgn="ctr"/>
                      <a:r>
                        <a:rPr lang="zh-TW" altLang="en-US" sz="1800" u="none" dirty="0">
                          <a:effectLst/>
                        </a:rPr>
                        <a:t>等於 </a:t>
                      </a:r>
                      <a:r>
                        <a:rPr lang="en-US" altLang="zh-TW"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a:effectLst/>
                        </a:rPr>
                        <a:t>假如運算元等價就回傳 </a:t>
                      </a:r>
                      <a:r>
                        <a:rPr lang="en-US" altLang="zh-TW" sz="1800" u="none">
                          <a:effectLst/>
                        </a:rPr>
                        <a:t>True</a:t>
                      </a:r>
                      <a:r>
                        <a:rPr lang="zh-TW" altLang="en-US" sz="1800" u="none">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89008728"/>
                  </a:ext>
                </a:extLst>
              </a:tr>
              <a:tr h="840828">
                <a:tc>
                  <a:txBody>
                    <a:bodyPr/>
                    <a:lstStyle/>
                    <a:p>
                      <a:pPr fontAlgn="ctr"/>
                      <a:r>
                        <a:rPr lang="zh-TW" altLang="en-US" sz="1800" u="none" dirty="0">
                          <a:effectLst/>
                        </a:rPr>
                        <a:t>嚴格等於 </a:t>
                      </a:r>
                      <a:r>
                        <a:rPr lang="en-US" altLang="zh-TW"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假如運算元具有相同型態且等價則回傳 </a:t>
                      </a:r>
                      <a:r>
                        <a:rPr lang="en-US" sz="1800" u="none" dirty="0">
                          <a:effectLst/>
                        </a:rPr>
                        <a:t>True</a:t>
                      </a:r>
                      <a:r>
                        <a:rPr lang="en-US" sz="1800" u="none" dirty="0" smtClean="0">
                          <a:effectLst/>
                        </a:rPr>
                        <a:t>。</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5515056"/>
                  </a:ext>
                </a:extLst>
              </a:tr>
              <a:tr h="530630">
                <a:tc>
                  <a:txBody>
                    <a:bodyPr/>
                    <a:lstStyle/>
                    <a:p>
                      <a:pPr fontAlgn="ctr"/>
                      <a:r>
                        <a:rPr lang="zh-TW" altLang="en-US" sz="1800" u="none" dirty="0">
                          <a:effectLst/>
                        </a:rPr>
                        <a:t>不等於 </a:t>
                      </a:r>
                      <a:r>
                        <a:rPr lang="en-US" altLang="zh-TW"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a:t>
                      </a:r>
                      <a:r>
                        <a:rPr lang="zh-TW" altLang="en-US" sz="1800" u="none" dirty="0" smtClean="0">
                          <a:effectLst/>
                        </a:rPr>
                        <a:t>運算元不等價</a:t>
                      </a:r>
                      <a:r>
                        <a:rPr lang="zh-TW" altLang="en-US" sz="1800" u="none" dirty="0">
                          <a:effectLst/>
                        </a:rPr>
                        <a:t>就回傳 </a:t>
                      </a:r>
                      <a:r>
                        <a:rPr lang="en-US" altLang="zh-TW" sz="1800" u="none" dirty="0">
                          <a:effectLst/>
                        </a:rPr>
                        <a:t>True</a:t>
                      </a:r>
                      <a:r>
                        <a:rPr lang="zh-TW" altLang="en-US"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68549735"/>
                  </a:ext>
                </a:extLst>
              </a:tr>
              <a:tr h="527539">
                <a:tc>
                  <a:txBody>
                    <a:bodyPr/>
                    <a:lstStyle/>
                    <a:p>
                      <a:pPr fontAlgn="ctr"/>
                      <a:r>
                        <a:rPr lang="zh-TW" altLang="en-US" sz="1800" u="none" dirty="0" smtClean="0">
                          <a:effectLst/>
                        </a:rPr>
                        <a:t>不等於</a:t>
                      </a:r>
                      <a:r>
                        <a:rPr lang="en-US" altLang="zh-TW" sz="1800" u="none" dirty="0" smtClean="0">
                          <a:effectLst/>
                        </a:rPr>
                        <a:t>(&lt;&gt;)</a:t>
                      </a:r>
                      <a:endParaRPr lang="en-US" altLang="zh-TW"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800" u="none" dirty="0" smtClean="0">
                          <a:effectLst/>
                        </a:rPr>
                        <a:t>假如運算元不等價就回傳 </a:t>
                      </a:r>
                      <a:r>
                        <a:rPr lang="en-US" altLang="zh-TW" sz="1800" u="none" dirty="0" smtClean="0">
                          <a:effectLst/>
                        </a:rPr>
                        <a:t>True</a:t>
                      </a:r>
                      <a:r>
                        <a:rPr lang="zh-TW" altLang="en-US" sz="1800" u="none" dirty="0" smtClean="0">
                          <a:effectLst/>
                        </a:rPr>
                        <a:t>。</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7324038"/>
                  </a:ext>
                </a:extLst>
              </a:tr>
              <a:tr h="525517">
                <a:tc>
                  <a:txBody>
                    <a:bodyPr/>
                    <a:lstStyle/>
                    <a:p>
                      <a:pPr fontAlgn="ctr"/>
                      <a:r>
                        <a:rPr lang="zh-TW" altLang="en-US" sz="1800" u="none" dirty="0">
                          <a:effectLst/>
                        </a:rPr>
                        <a:t>大於 </a:t>
                      </a:r>
                      <a:r>
                        <a:rPr lang="en-US" altLang="zh-TW" sz="1800" u="none" dirty="0">
                          <a:effectLst/>
                        </a:rPr>
                        <a:t>(&gt;)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假如左方運算元大於右方運算元，回傳 </a:t>
                      </a:r>
                      <a:r>
                        <a:rPr lang="en-US" altLang="zh-TW" sz="1800" u="none" dirty="0">
                          <a:effectLst/>
                        </a:rPr>
                        <a:t>True</a:t>
                      </a:r>
                      <a:r>
                        <a:rPr lang="zh-TW" altLang="en-US"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3538405"/>
                  </a:ext>
                </a:extLst>
              </a:tr>
              <a:tr h="525517">
                <a:tc>
                  <a:txBody>
                    <a:bodyPr/>
                    <a:lstStyle/>
                    <a:p>
                      <a:pPr fontAlgn="ctr"/>
                      <a:r>
                        <a:rPr lang="zh-TW" altLang="en-US" sz="1800" u="none" dirty="0">
                          <a:effectLst/>
                        </a:rPr>
                        <a:t>大於或等於 </a:t>
                      </a:r>
                      <a:r>
                        <a:rPr lang="en-US" altLang="zh-TW" sz="1800" u="none" dirty="0">
                          <a:effectLst/>
                        </a:rPr>
                        <a:t>(&gt;=)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假如左方運算元大於或等於右方運算元，回傳 </a:t>
                      </a:r>
                      <a:r>
                        <a:rPr lang="en-US" altLang="zh-TW" sz="1800" u="none" dirty="0">
                          <a:effectLst/>
                        </a:rPr>
                        <a:t>True</a:t>
                      </a:r>
                      <a:r>
                        <a:rPr lang="zh-TW" altLang="en-US"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48869071"/>
                  </a:ext>
                </a:extLst>
              </a:tr>
              <a:tr h="525517">
                <a:tc>
                  <a:txBody>
                    <a:bodyPr/>
                    <a:lstStyle/>
                    <a:p>
                      <a:pPr fontAlgn="ctr"/>
                      <a:r>
                        <a:rPr lang="zh-TW" altLang="en-US" sz="1800" u="none" dirty="0">
                          <a:effectLst/>
                        </a:rPr>
                        <a:t>小於 </a:t>
                      </a:r>
                      <a:r>
                        <a:rPr lang="en-US" altLang="zh-TW" sz="1800" u="none" dirty="0">
                          <a:effectLst/>
                        </a:rPr>
                        <a:t>(&lt;)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假如左方運算元小於右方運算元，回傳 </a:t>
                      </a:r>
                      <a:r>
                        <a:rPr lang="en-US" altLang="zh-TW" sz="1800" u="none" dirty="0">
                          <a:effectLst/>
                        </a:rPr>
                        <a:t>True</a:t>
                      </a:r>
                      <a:r>
                        <a:rPr lang="zh-TW" altLang="en-US"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97765046"/>
                  </a:ext>
                </a:extLst>
              </a:tr>
              <a:tr h="525517">
                <a:tc>
                  <a:txBody>
                    <a:bodyPr/>
                    <a:lstStyle/>
                    <a:p>
                      <a:pPr fontAlgn="ctr"/>
                      <a:r>
                        <a:rPr lang="zh-TW" altLang="en-US" sz="1800" u="none" dirty="0">
                          <a:effectLst/>
                        </a:rPr>
                        <a:t>小於或等於 </a:t>
                      </a:r>
                      <a:r>
                        <a:rPr lang="en-US" altLang="zh-TW" sz="1800" u="none" dirty="0">
                          <a:effectLst/>
                        </a:rPr>
                        <a:t>(&lt;=)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假如左方運算元小於或等於右方運算元，回傳 </a:t>
                      </a:r>
                      <a:r>
                        <a:rPr lang="en-US" altLang="zh-TW" sz="1800" u="none" dirty="0">
                          <a:effectLst/>
                        </a:rPr>
                        <a:t>True</a:t>
                      </a:r>
                      <a:r>
                        <a:rPr lang="zh-TW" altLang="en-US"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37132454"/>
                  </a:ext>
                </a:extLst>
              </a:tr>
            </a:tbl>
          </a:graphicData>
        </a:graphic>
      </p:graphicFrame>
    </p:spTree>
    <p:extLst>
      <p:ext uri="{BB962C8B-B14F-4D97-AF65-F5344CB8AC3E}">
        <p14:creationId xmlns:p14="http://schemas.microsoft.com/office/powerpoint/2010/main" val="102767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太空船運算子</a:t>
            </a:r>
            <a:endParaRPr lang="zh-TW" altLang="en-US" sz="4400" dirty="0"/>
          </a:p>
        </p:txBody>
      </p:sp>
      <p:sp>
        <p:nvSpPr>
          <p:cNvPr id="3" name="內容版面配置區 2"/>
          <p:cNvSpPr>
            <a:spLocks noGrp="1"/>
          </p:cNvSpPr>
          <p:nvPr>
            <p:ph idx="1"/>
          </p:nvPr>
        </p:nvSpPr>
        <p:spPr/>
        <p:txBody>
          <a:bodyPr/>
          <a:lstStyle/>
          <a:p>
            <a:r>
              <a:rPr lang="en-US" altLang="zh-TW" dirty="0" smtClean="0"/>
              <a:t>Combined Comparison Operator</a:t>
            </a:r>
          </a:p>
          <a:p>
            <a:r>
              <a:rPr lang="en-US" altLang="zh-TW" dirty="0" smtClean="0"/>
              <a:t>PHP7</a:t>
            </a:r>
            <a:r>
              <a:rPr lang="zh-TW" altLang="en-US" dirty="0" smtClean="0"/>
              <a:t>版以後才支援這個運算子</a:t>
            </a:r>
            <a:endParaRPr lang="zh-TW" altLang="en-US" dirty="0"/>
          </a:p>
        </p:txBody>
      </p:sp>
      <p:graphicFrame>
        <p:nvGraphicFramePr>
          <p:cNvPr id="4" name="內容版面配置區 3"/>
          <p:cNvGraphicFramePr>
            <a:graphicFrameLocks/>
          </p:cNvGraphicFramePr>
          <p:nvPr>
            <p:extLst>
              <p:ext uri="{D42A27DB-BD31-4B8C-83A1-F6EECF244321}">
                <p14:modId xmlns:p14="http://schemas.microsoft.com/office/powerpoint/2010/main" val="3181302614"/>
              </p:ext>
            </p:extLst>
          </p:nvPr>
        </p:nvGraphicFramePr>
        <p:xfrm>
          <a:off x="2312378" y="3147848"/>
          <a:ext cx="8062546" cy="1476704"/>
        </p:xfrm>
        <a:graphic>
          <a:graphicData uri="http://schemas.openxmlformats.org/drawingml/2006/table">
            <a:tbl>
              <a:tblPr/>
              <a:tblGrid>
                <a:gridCol w="1529862">
                  <a:extLst>
                    <a:ext uri="{9D8B030D-6E8A-4147-A177-3AD203B41FA5}">
                      <a16:colId xmlns:a16="http://schemas.microsoft.com/office/drawing/2014/main" val="1559999358"/>
                    </a:ext>
                  </a:extLst>
                </a:gridCol>
                <a:gridCol w="3710354">
                  <a:extLst>
                    <a:ext uri="{9D8B030D-6E8A-4147-A177-3AD203B41FA5}">
                      <a16:colId xmlns:a16="http://schemas.microsoft.com/office/drawing/2014/main" val="27622527"/>
                    </a:ext>
                  </a:extLst>
                </a:gridCol>
                <a:gridCol w="2822330">
                  <a:extLst>
                    <a:ext uri="{9D8B030D-6E8A-4147-A177-3AD203B41FA5}">
                      <a16:colId xmlns:a16="http://schemas.microsoft.com/office/drawing/2014/main" val="1924128898"/>
                    </a:ext>
                  </a:extLst>
                </a:gridCol>
              </a:tblGrid>
              <a:tr h="210207">
                <a:tc>
                  <a:txBody>
                    <a:bodyPr/>
                    <a:lstStyle/>
                    <a:p>
                      <a:pPr algn="l" fontAlgn="ctr"/>
                      <a:r>
                        <a:rPr lang="zh-TW" altLang="en-US" sz="1800" u="none" dirty="0" smtClean="0">
                          <a:effectLst/>
                        </a:rPr>
                        <a:t>太空船運算子</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u="none" dirty="0">
                          <a:effectLst/>
                        </a:rPr>
                        <a:t>描述</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u="none" dirty="0" smtClean="0">
                          <a:effectLst/>
                        </a:rPr>
                        <a:t>範例</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4869691"/>
                  </a:ext>
                </a:extLst>
              </a:tr>
              <a:tr h="473228">
                <a:tc>
                  <a:txBody>
                    <a:bodyPr/>
                    <a:lstStyle/>
                    <a:p>
                      <a:pPr fontAlgn="ctr"/>
                      <a:r>
                        <a:rPr lang="en-US" altLang="zh-TW" sz="1800" u="none" dirty="0" smtClean="0">
                          <a:effectLst/>
                        </a:rPr>
                        <a:t>&lt;=&gt;</a:t>
                      </a:r>
                      <a:endParaRPr lang="en-US" altLang="zh-TW"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可以比較左右兩個運算式的運算元</a:t>
                      </a:r>
                      <a:r>
                        <a:rPr lang="zh-TW" altLang="en-US" sz="1800" u="none" dirty="0" smtClean="0">
                          <a:effectLst/>
                          <a:latin typeface="Microsoft JhengHei UI" panose="020B0604030504040204" pitchFamily="34" charset="-120"/>
                          <a:ea typeface="Microsoft JhengHei UI" panose="020B0604030504040204" pitchFamily="34" charset="-120"/>
                        </a:rPr>
                        <a:t>，如果兩個運算元相等就傳回</a:t>
                      </a:r>
                      <a:r>
                        <a:rPr lang="en-US" altLang="zh-TW" sz="1800" u="none" dirty="0" smtClean="0">
                          <a:effectLst/>
                          <a:latin typeface="Microsoft JhengHei UI" panose="020B0604030504040204" pitchFamily="34" charset="-120"/>
                          <a:ea typeface="Microsoft JhengHei UI" panose="020B0604030504040204" pitchFamily="34" charset="-120"/>
                        </a:rPr>
                        <a:t>0</a:t>
                      </a:r>
                      <a:r>
                        <a:rPr lang="zh-TW" altLang="en-US" sz="1800" u="none" dirty="0" smtClean="0">
                          <a:effectLst/>
                          <a:latin typeface="Microsoft JhengHei UI" panose="020B0604030504040204" pitchFamily="34" charset="-120"/>
                          <a:ea typeface="Microsoft JhengHei UI" panose="020B0604030504040204" pitchFamily="34" charset="-120"/>
                        </a:rPr>
                        <a:t>；左邊大就傳回</a:t>
                      </a:r>
                      <a:r>
                        <a:rPr lang="en-US" altLang="zh-TW" sz="1800" u="none" dirty="0" smtClean="0">
                          <a:effectLst/>
                          <a:latin typeface="Microsoft JhengHei UI" panose="020B0604030504040204" pitchFamily="34" charset="-120"/>
                          <a:ea typeface="Microsoft JhengHei UI" panose="020B0604030504040204" pitchFamily="34" charset="-120"/>
                        </a:rPr>
                        <a:t>1</a:t>
                      </a:r>
                      <a:r>
                        <a:rPr lang="zh-TW" altLang="en-US" sz="1800" u="none" dirty="0" smtClean="0">
                          <a:effectLst/>
                          <a:latin typeface="Microsoft JhengHei UI" panose="020B0604030504040204" pitchFamily="34" charset="-120"/>
                          <a:ea typeface="Microsoft JhengHei UI" panose="020B0604030504040204" pitchFamily="34" charset="-120"/>
                        </a:rPr>
                        <a:t>；右邊大則傳回</a:t>
                      </a:r>
                      <a:r>
                        <a:rPr lang="en-US" altLang="zh-TW" sz="1800" u="none" dirty="0" smtClean="0">
                          <a:effectLst/>
                          <a:latin typeface="Microsoft JhengHei UI" panose="020B0604030504040204" pitchFamily="34" charset="-120"/>
                          <a:ea typeface="Microsoft JhengHei UI" panose="020B0604030504040204" pitchFamily="34" charset="-120"/>
                        </a:rPr>
                        <a:t>-1</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u="none" dirty="0" smtClean="0">
                          <a:effectLst/>
                        </a:rPr>
                        <a:t>$a</a:t>
                      </a:r>
                      <a:r>
                        <a:rPr lang="en-US" altLang="zh-TW" sz="1800" u="none" baseline="0" dirty="0" smtClean="0">
                          <a:effectLst/>
                        </a:rPr>
                        <a:t> &lt;=&gt;</a:t>
                      </a:r>
                      <a:r>
                        <a:rPr lang="zh-TW" altLang="en-US" sz="1800" u="none" baseline="0" dirty="0" smtClean="0">
                          <a:effectLst/>
                        </a:rPr>
                        <a:t> </a:t>
                      </a:r>
                      <a:r>
                        <a:rPr lang="en-US" altLang="zh-TW" sz="1800" u="none" baseline="0" dirty="0" smtClean="0">
                          <a:effectLst/>
                        </a:rPr>
                        <a:t>$b</a:t>
                      </a:r>
                    </a:p>
                    <a:p>
                      <a:pPr fontAlgn="ctr"/>
                      <a:r>
                        <a:rPr lang="zh-TW" altLang="en-US" sz="1800" u="none" baseline="0" dirty="0" smtClean="0">
                          <a:effectLst/>
                        </a:rPr>
                        <a:t>若</a:t>
                      </a:r>
                      <a:r>
                        <a:rPr lang="en-US" altLang="zh-TW" sz="1800" u="none" baseline="0" dirty="0" smtClean="0">
                          <a:effectLst/>
                        </a:rPr>
                        <a:t>$a</a:t>
                      </a:r>
                      <a:r>
                        <a:rPr lang="zh-TW" altLang="en-US" sz="1800" u="none" baseline="0" dirty="0" smtClean="0">
                          <a:effectLst/>
                        </a:rPr>
                        <a:t> </a:t>
                      </a:r>
                      <a:r>
                        <a:rPr lang="en-US" altLang="zh-TW" sz="1800" u="none" baseline="0" dirty="0" smtClean="0">
                          <a:effectLst/>
                        </a:rPr>
                        <a:t>&lt;</a:t>
                      </a:r>
                      <a:r>
                        <a:rPr lang="zh-TW" altLang="en-US" sz="1800" u="none" baseline="0" dirty="0" smtClean="0">
                          <a:effectLst/>
                        </a:rPr>
                        <a:t> </a:t>
                      </a:r>
                      <a:r>
                        <a:rPr lang="en-US" altLang="zh-TW" sz="1800" u="none" baseline="0" dirty="0" smtClean="0">
                          <a:effectLst/>
                        </a:rPr>
                        <a:t>$b</a:t>
                      </a:r>
                      <a:r>
                        <a:rPr lang="zh-TW" altLang="en-US" sz="1800" u="none" baseline="0" dirty="0" smtClean="0">
                          <a:effectLst/>
                        </a:rPr>
                        <a:t>    回傳</a:t>
                      </a:r>
                      <a:r>
                        <a:rPr lang="en-US" altLang="zh-TW" sz="1800" u="none" baseline="0" dirty="0" smtClean="0">
                          <a:effectLst/>
                        </a:rPr>
                        <a:t>-1</a:t>
                      </a:r>
                    </a:p>
                    <a:p>
                      <a:pPr fontAlgn="ctr"/>
                      <a:r>
                        <a:rPr lang="zh-TW" altLang="en-US" sz="1800" u="none" baseline="0" dirty="0" smtClean="0">
                          <a:effectLst/>
                        </a:rPr>
                        <a:t>若</a:t>
                      </a:r>
                      <a:r>
                        <a:rPr lang="en-US" altLang="zh-TW" sz="1800" u="none" baseline="0" dirty="0" smtClean="0">
                          <a:effectLst/>
                        </a:rPr>
                        <a:t>$a</a:t>
                      </a:r>
                      <a:r>
                        <a:rPr lang="zh-TW" altLang="en-US" sz="1800" u="none" baseline="0" dirty="0" smtClean="0">
                          <a:effectLst/>
                        </a:rPr>
                        <a:t> </a:t>
                      </a:r>
                      <a:r>
                        <a:rPr lang="en-US" altLang="zh-TW" sz="1800" u="none" baseline="0" dirty="0" smtClean="0">
                          <a:effectLst/>
                        </a:rPr>
                        <a:t>==</a:t>
                      </a:r>
                      <a:r>
                        <a:rPr lang="zh-TW" altLang="en-US" sz="1800" u="none" baseline="0" dirty="0" smtClean="0">
                          <a:effectLst/>
                        </a:rPr>
                        <a:t> </a:t>
                      </a:r>
                      <a:r>
                        <a:rPr lang="en-US" altLang="zh-TW" sz="1800" u="none" baseline="0" dirty="0" smtClean="0">
                          <a:effectLst/>
                        </a:rPr>
                        <a:t>$b</a:t>
                      </a:r>
                      <a:r>
                        <a:rPr lang="zh-TW" altLang="en-US" sz="1800" u="none" baseline="0" dirty="0" smtClean="0">
                          <a:effectLst/>
                        </a:rPr>
                        <a:t>  回傳</a:t>
                      </a:r>
                      <a:r>
                        <a:rPr lang="en-US" altLang="zh-TW" sz="1800" u="none" baseline="0" dirty="0" smtClean="0">
                          <a:effectLst/>
                        </a:rPr>
                        <a:t>0</a:t>
                      </a:r>
                    </a:p>
                    <a:p>
                      <a:pPr fontAlgn="ctr"/>
                      <a:r>
                        <a:rPr lang="zh-TW" altLang="en-US" sz="1800" u="none" baseline="0" dirty="0" smtClean="0">
                          <a:effectLst/>
                        </a:rPr>
                        <a:t>若</a:t>
                      </a:r>
                      <a:r>
                        <a:rPr lang="en-US" altLang="zh-TW" sz="1800" u="none" baseline="0" dirty="0" smtClean="0">
                          <a:effectLst/>
                        </a:rPr>
                        <a:t>$a &gt; $b </a:t>
                      </a:r>
                      <a:r>
                        <a:rPr lang="zh-TW" altLang="en-US" sz="1800" u="none" baseline="0" dirty="0" smtClean="0">
                          <a:effectLst/>
                        </a:rPr>
                        <a:t>   回傳</a:t>
                      </a:r>
                      <a:r>
                        <a:rPr lang="en-US" altLang="zh-TW" sz="1800" u="none" baseline="0" dirty="0" smtClean="0">
                          <a:effectLst/>
                        </a:rPr>
                        <a:t>1</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89008728"/>
                  </a:ext>
                </a:extLst>
              </a:tr>
            </a:tbl>
          </a:graphicData>
        </a:graphic>
      </p:graphicFrame>
    </p:spTree>
    <p:extLst>
      <p:ext uri="{BB962C8B-B14F-4D97-AF65-F5344CB8AC3E}">
        <p14:creationId xmlns:p14="http://schemas.microsoft.com/office/powerpoint/2010/main" val="21407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邏輯</a:t>
            </a:r>
            <a:r>
              <a:rPr lang="zh-TW" altLang="en-US" sz="4400" dirty="0"/>
              <a:t>運算子</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619663017"/>
              </p:ext>
            </p:extLst>
          </p:nvPr>
        </p:nvGraphicFramePr>
        <p:xfrm>
          <a:off x="2096651" y="2109546"/>
          <a:ext cx="8636005" cy="3830495"/>
        </p:xfrm>
        <a:graphic>
          <a:graphicData uri="http://schemas.openxmlformats.org/drawingml/2006/table">
            <a:tbl>
              <a:tblPr/>
              <a:tblGrid>
                <a:gridCol w="2072997">
                  <a:extLst>
                    <a:ext uri="{9D8B030D-6E8A-4147-A177-3AD203B41FA5}">
                      <a16:colId xmlns:a16="http://schemas.microsoft.com/office/drawing/2014/main" val="476491423"/>
                    </a:ext>
                  </a:extLst>
                </a:gridCol>
                <a:gridCol w="2637554">
                  <a:extLst>
                    <a:ext uri="{9D8B030D-6E8A-4147-A177-3AD203B41FA5}">
                      <a16:colId xmlns:a16="http://schemas.microsoft.com/office/drawing/2014/main" val="3243460243"/>
                    </a:ext>
                  </a:extLst>
                </a:gridCol>
                <a:gridCol w="3925454">
                  <a:extLst>
                    <a:ext uri="{9D8B030D-6E8A-4147-A177-3AD203B41FA5}">
                      <a16:colId xmlns:a16="http://schemas.microsoft.com/office/drawing/2014/main" val="2647983197"/>
                    </a:ext>
                  </a:extLst>
                </a:gridCol>
              </a:tblGrid>
              <a:tr h="299803">
                <a:tc>
                  <a:txBody>
                    <a:bodyPr/>
                    <a:lstStyle/>
                    <a:p>
                      <a:pPr algn="l" fontAlgn="ctr"/>
                      <a:r>
                        <a:rPr lang="zh-TW" altLang="en-US" sz="2000" dirty="0" smtClean="0">
                          <a:effectLst/>
                          <a:latin typeface="+mn-ea"/>
                          <a:ea typeface="+mn-ea"/>
                        </a:rPr>
                        <a:t>運算子</a:t>
                      </a:r>
                      <a:endParaRPr lang="en-US" sz="2000" dirty="0">
                        <a:effectLst/>
                        <a:latin typeface="+mn-ea"/>
                        <a:ea typeface="+mn-ea"/>
                      </a:endParaRP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2000" u="none" dirty="0" smtClean="0">
                          <a:effectLst/>
                        </a:rPr>
                        <a:t>使用方法</a:t>
                      </a:r>
                      <a:endParaRPr lang="zh-TW" altLang="en-US" sz="2000" u="none" dirty="0">
                        <a:effectLst/>
                      </a:endParaRP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2000" u="none" dirty="0" smtClean="0">
                          <a:effectLst/>
                        </a:rPr>
                        <a:t>描述</a:t>
                      </a:r>
                      <a:endParaRPr lang="zh-TW" altLang="en-US" sz="2000" u="none" dirty="0">
                        <a:effectLst/>
                      </a:endParaRP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41946742"/>
                  </a:ext>
                </a:extLst>
              </a:tr>
              <a:tr h="1306850">
                <a:tc>
                  <a:txBody>
                    <a:bodyPr/>
                    <a:lstStyle/>
                    <a:p>
                      <a:pPr fontAlgn="ctr"/>
                      <a:r>
                        <a:rPr lang="zh-TW" altLang="en-US" sz="2000" b="0" u="none" dirty="0">
                          <a:effectLst/>
                          <a:latin typeface="+mn-ea"/>
                          <a:ea typeface="+mn-ea"/>
                        </a:rPr>
                        <a:t>邏輯 </a:t>
                      </a:r>
                      <a:r>
                        <a:rPr lang="en-US" sz="2000" b="0" u="none" dirty="0">
                          <a:effectLst/>
                          <a:latin typeface="+mn-ea"/>
                          <a:ea typeface="+mn-ea"/>
                        </a:rPr>
                        <a:t>AND </a:t>
                      </a:r>
                      <a:r>
                        <a:rPr lang="en-US" sz="2000" b="0" u="none" dirty="0" smtClean="0">
                          <a:effectLst/>
                          <a:latin typeface="+mn-ea"/>
                          <a:ea typeface="+mn-ea"/>
                        </a:rPr>
                        <a:t>(and)</a:t>
                      </a:r>
                      <a:endParaRPr lang="en-US" sz="2000" b="0" u="none" dirty="0">
                        <a:effectLst/>
                        <a:latin typeface="+mn-ea"/>
                        <a:ea typeface="+mn-ea"/>
                      </a:endParaRP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2000" dirty="0">
                          <a:effectLst/>
                          <a:latin typeface="+mn-ea"/>
                          <a:ea typeface="+mn-ea"/>
                        </a:rPr>
                        <a:t>運算式</a:t>
                      </a:r>
                      <a:r>
                        <a:rPr lang="en-US" altLang="zh-TW" sz="2000" dirty="0">
                          <a:effectLst/>
                          <a:latin typeface="+mn-ea"/>
                          <a:ea typeface="+mn-ea"/>
                        </a:rPr>
                        <a:t>1 </a:t>
                      </a:r>
                      <a:r>
                        <a:rPr lang="en-US" altLang="zh-TW" sz="2000" dirty="0" smtClean="0">
                          <a:effectLst/>
                          <a:latin typeface="+mn-ea"/>
                          <a:ea typeface="+mn-ea"/>
                        </a:rPr>
                        <a:t>and </a:t>
                      </a:r>
                      <a:r>
                        <a:rPr lang="zh-TW" altLang="en-US" sz="2000" dirty="0">
                          <a:effectLst/>
                          <a:latin typeface="+mn-ea"/>
                          <a:ea typeface="+mn-ea"/>
                        </a:rPr>
                        <a:t>運算式</a:t>
                      </a:r>
                      <a:r>
                        <a:rPr lang="en-US" altLang="zh-TW" sz="2000" dirty="0">
                          <a:effectLst/>
                          <a:latin typeface="+mn-ea"/>
                          <a:ea typeface="+mn-ea"/>
                        </a:rPr>
                        <a:t>2</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2000" dirty="0" smtClean="0">
                          <a:effectLst/>
                          <a:latin typeface="+mn-ea"/>
                          <a:ea typeface="+mn-ea"/>
                        </a:rPr>
                        <a:t>只有在兩</a:t>
                      </a:r>
                      <a:r>
                        <a:rPr lang="zh-TW" altLang="en-US" sz="2000" dirty="0">
                          <a:effectLst/>
                          <a:latin typeface="+mn-ea"/>
                          <a:ea typeface="+mn-ea"/>
                        </a:rPr>
                        <a:t>個運算元都是 </a:t>
                      </a:r>
                      <a:r>
                        <a:rPr lang="en-US" altLang="zh-TW" sz="2000" dirty="0">
                          <a:effectLst/>
                          <a:latin typeface="+mn-ea"/>
                          <a:ea typeface="+mn-ea"/>
                        </a:rPr>
                        <a:t>True </a:t>
                      </a:r>
                      <a:r>
                        <a:rPr lang="zh-TW" altLang="en-US" sz="2000" dirty="0">
                          <a:effectLst/>
                          <a:latin typeface="+mn-ea"/>
                          <a:ea typeface="+mn-ea"/>
                        </a:rPr>
                        <a:t>時才會回傳 </a:t>
                      </a:r>
                      <a:r>
                        <a:rPr lang="en-US" altLang="zh-TW" sz="2000" dirty="0">
                          <a:effectLst/>
                          <a:latin typeface="+mn-ea"/>
                          <a:ea typeface="+mn-ea"/>
                        </a:rPr>
                        <a:t>True</a:t>
                      </a:r>
                      <a:r>
                        <a:rPr lang="zh-TW" altLang="en-US" sz="2000" dirty="0">
                          <a:effectLst/>
                          <a:latin typeface="+mn-ea"/>
                          <a:ea typeface="+mn-ea"/>
                        </a:rPr>
                        <a:t>，否則回傳 </a:t>
                      </a:r>
                      <a:r>
                        <a:rPr lang="en-US" altLang="zh-TW" sz="2000" dirty="0">
                          <a:effectLst/>
                          <a:latin typeface="+mn-ea"/>
                          <a:ea typeface="+mn-ea"/>
                        </a:rPr>
                        <a:t>false</a:t>
                      </a:r>
                      <a:r>
                        <a:rPr lang="zh-TW" altLang="en-US" sz="2000" dirty="0">
                          <a:effectLst/>
                          <a:latin typeface="+mn-ea"/>
                          <a:ea typeface="+mn-ea"/>
                        </a:rPr>
                        <a:t>。</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19809928"/>
                  </a:ext>
                </a:extLst>
              </a:tr>
              <a:tr h="1154545">
                <a:tc>
                  <a:txBody>
                    <a:bodyPr/>
                    <a:lstStyle/>
                    <a:p>
                      <a:pPr fontAlgn="ctr"/>
                      <a:r>
                        <a:rPr lang="zh-TW" altLang="en-US" sz="2000" b="0" u="none" dirty="0">
                          <a:effectLst/>
                          <a:latin typeface="+mn-ea"/>
                          <a:ea typeface="+mn-ea"/>
                        </a:rPr>
                        <a:t>邏輯 </a:t>
                      </a:r>
                      <a:r>
                        <a:rPr lang="en-US" sz="2000" b="0" u="none" dirty="0">
                          <a:effectLst/>
                          <a:latin typeface="+mn-ea"/>
                          <a:ea typeface="+mn-ea"/>
                        </a:rPr>
                        <a:t>OR </a:t>
                      </a:r>
                      <a:r>
                        <a:rPr lang="en-US" sz="2000" b="0" u="none" dirty="0" smtClean="0">
                          <a:effectLst/>
                          <a:latin typeface="+mn-ea"/>
                          <a:ea typeface="+mn-ea"/>
                        </a:rPr>
                        <a:t>(or)</a:t>
                      </a:r>
                      <a:endParaRPr lang="en-US" sz="2000" b="0" u="none" dirty="0">
                        <a:effectLst/>
                        <a:latin typeface="+mn-ea"/>
                        <a:ea typeface="+mn-ea"/>
                      </a:endParaRP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2000" dirty="0">
                          <a:effectLst/>
                          <a:latin typeface="+mn-ea"/>
                          <a:ea typeface="+mn-ea"/>
                        </a:rPr>
                        <a:t>運算式</a:t>
                      </a:r>
                      <a:r>
                        <a:rPr lang="en-US" altLang="zh-TW" sz="2000" dirty="0">
                          <a:effectLst/>
                          <a:latin typeface="+mn-ea"/>
                          <a:ea typeface="+mn-ea"/>
                        </a:rPr>
                        <a:t>1 </a:t>
                      </a:r>
                      <a:r>
                        <a:rPr lang="en-US" altLang="zh-TW" sz="2000" dirty="0" smtClean="0">
                          <a:effectLst/>
                          <a:latin typeface="+mn-ea"/>
                          <a:ea typeface="+mn-ea"/>
                        </a:rPr>
                        <a:t>or </a:t>
                      </a:r>
                      <a:r>
                        <a:rPr lang="zh-TW" altLang="en-US" sz="2000" dirty="0">
                          <a:effectLst/>
                          <a:latin typeface="+mn-ea"/>
                          <a:ea typeface="+mn-ea"/>
                        </a:rPr>
                        <a:t>運算式</a:t>
                      </a:r>
                      <a:r>
                        <a:rPr lang="en-US" altLang="zh-TW" sz="2000" dirty="0">
                          <a:effectLst/>
                          <a:latin typeface="+mn-ea"/>
                          <a:ea typeface="+mn-ea"/>
                        </a:rPr>
                        <a:t>2</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2000" smtClean="0">
                          <a:effectLst/>
                          <a:latin typeface="+mn-ea"/>
                          <a:ea typeface="+mn-ea"/>
                        </a:rPr>
                        <a:t>在</a:t>
                      </a:r>
                      <a:r>
                        <a:rPr lang="zh-TW" altLang="en-US" sz="2000" dirty="0" smtClean="0">
                          <a:effectLst/>
                          <a:latin typeface="+mn-ea"/>
                          <a:ea typeface="+mn-ea"/>
                        </a:rPr>
                        <a:t>兩</a:t>
                      </a:r>
                      <a:r>
                        <a:rPr lang="zh-TW" altLang="en-US" sz="2000" dirty="0">
                          <a:effectLst/>
                          <a:latin typeface="+mn-ea"/>
                          <a:ea typeface="+mn-ea"/>
                        </a:rPr>
                        <a:t>個運算元有任一個是 </a:t>
                      </a:r>
                      <a:r>
                        <a:rPr lang="en-US" altLang="zh-TW" sz="2000" dirty="0">
                          <a:effectLst/>
                          <a:latin typeface="+mn-ea"/>
                          <a:ea typeface="+mn-ea"/>
                        </a:rPr>
                        <a:t>True </a:t>
                      </a:r>
                      <a:r>
                        <a:rPr lang="zh-TW" altLang="en-US" sz="2000" dirty="0">
                          <a:effectLst/>
                          <a:latin typeface="+mn-ea"/>
                          <a:ea typeface="+mn-ea"/>
                        </a:rPr>
                        <a:t>時就會回傳 </a:t>
                      </a:r>
                      <a:r>
                        <a:rPr lang="en-US" altLang="zh-TW" sz="2000" dirty="0">
                          <a:effectLst/>
                          <a:latin typeface="+mn-ea"/>
                          <a:ea typeface="+mn-ea"/>
                        </a:rPr>
                        <a:t>True</a:t>
                      </a:r>
                      <a:r>
                        <a:rPr lang="zh-TW" altLang="en-US" sz="2000" dirty="0">
                          <a:effectLst/>
                          <a:latin typeface="+mn-ea"/>
                          <a:ea typeface="+mn-ea"/>
                        </a:rPr>
                        <a:t>，否則回傳 </a:t>
                      </a:r>
                      <a:r>
                        <a:rPr lang="en-US" altLang="zh-TW" sz="2000" dirty="0">
                          <a:effectLst/>
                          <a:latin typeface="+mn-ea"/>
                          <a:ea typeface="+mn-ea"/>
                        </a:rPr>
                        <a:t>false</a:t>
                      </a:r>
                      <a:r>
                        <a:rPr lang="zh-TW" altLang="en-US" sz="2000" dirty="0">
                          <a:effectLst/>
                          <a:latin typeface="+mn-ea"/>
                          <a:ea typeface="+mn-ea"/>
                        </a:rPr>
                        <a:t>。</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8994111"/>
                  </a:ext>
                </a:extLst>
              </a:tr>
              <a:tr h="974361">
                <a:tc>
                  <a:txBody>
                    <a:bodyPr/>
                    <a:lstStyle/>
                    <a:p>
                      <a:pPr fontAlgn="ctr"/>
                      <a:r>
                        <a:rPr lang="zh-TW" altLang="en-US" sz="2000" b="0" u="none" dirty="0">
                          <a:effectLst/>
                          <a:latin typeface="+mn-ea"/>
                          <a:ea typeface="+mn-ea"/>
                        </a:rPr>
                        <a:t>邏輯 </a:t>
                      </a:r>
                      <a:r>
                        <a:rPr lang="en-US" sz="2000" b="0" u="none" dirty="0">
                          <a:effectLst/>
                          <a:latin typeface="+mn-ea"/>
                          <a:ea typeface="+mn-ea"/>
                        </a:rPr>
                        <a:t>NOT (!)</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2000">
                          <a:effectLst/>
                          <a:latin typeface="+mn-ea"/>
                          <a:ea typeface="+mn-ea"/>
                        </a:rPr>
                        <a:t>!</a:t>
                      </a:r>
                      <a:r>
                        <a:rPr lang="zh-TW" altLang="en-US" sz="2000">
                          <a:effectLst/>
                          <a:latin typeface="+mn-ea"/>
                          <a:ea typeface="+mn-ea"/>
                        </a:rPr>
                        <a:t>運算式</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2000" dirty="0">
                          <a:effectLst/>
                          <a:latin typeface="+mn-ea"/>
                          <a:ea typeface="+mn-ea"/>
                        </a:rPr>
                        <a:t>假如單一個運算元能被轉換成 </a:t>
                      </a:r>
                      <a:r>
                        <a:rPr lang="en-US" altLang="zh-TW" sz="2000" dirty="0">
                          <a:effectLst/>
                          <a:latin typeface="+mn-ea"/>
                          <a:ea typeface="+mn-ea"/>
                        </a:rPr>
                        <a:t>True </a:t>
                      </a:r>
                      <a:r>
                        <a:rPr lang="zh-TW" altLang="en-US" sz="2000" dirty="0">
                          <a:effectLst/>
                          <a:latin typeface="+mn-ea"/>
                          <a:ea typeface="+mn-ea"/>
                        </a:rPr>
                        <a:t>時，回傳</a:t>
                      </a:r>
                      <a:r>
                        <a:rPr lang="en-US" altLang="zh-TW" sz="2000" dirty="0">
                          <a:effectLst/>
                          <a:latin typeface="+mn-ea"/>
                          <a:ea typeface="+mn-ea"/>
                        </a:rPr>
                        <a:t>false </a:t>
                      </a:r>
                      <a:r>
                        <a:rPr lang="zh-TW" altLang="en-US" sz="2000" dirty="0">
                          <a:effectLst/>
                          <a:latin typeface="+mn-ea"/>
                          <a:ea typeface="+mn-ea"/>
                        </a:rPr>
                        <a:t>， 不然回傳 </a:t>
                      </a:r>
                      <a:r>
                        <a:rPr lang="en-US" altLang="zh-TW" sz="2000" dirty="0">
                          <a:effectLst/>
                          <a:latin typeface="+mn-ea"/>
                          <a:ea typeface="+mn-ea"/>
                        </a:rPr>
                        <a:t>true</a:t>
                      </a:r>
                      <a:r>
                        <a:rPr lang="zh-TW" altLang="en-US" sz="2000" dirty="0">
                          <a:effectLst/>
                          <a:latin typeface="+mn-ea"/>
                          <a:ea typeface="+mn-ea"/>
                        </a:rPr>
                        <a:t>。</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7559364"/>
                  </a:ext>
                </a:extLst>
              </a:tr>
            </a:tbl>
          </a:graphicData>
        </a:graphic>
      </p:graphicFrame>
    </p:spTree>
    <p:extLst>
      <p:ext uri="{BB962C8B-B14F-4D97-AF65-F5344CB8AC3E}">
        <p14:creationId xmlns:p14="http://schemas.microsoft.com/office/powerpoint/2010/main" val="394077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位元運算子</a:t>
            </a:r>
            <a:endParaRPr lang="zh-TW" altLang="en-US" sz="4400"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796660652"/>
              </p:ext>
            </p:extLst>
          </p:nvPr>
        </p:nvGraphicFramePr>
        <p:xfrm>
          <a:off x="2438400" y="1600200"/>
          <a:ext cx="8515927" cy="4117491"/>
        </p:xfrm>
        <a:graphic>
          <a:graphicData uri="http://schemas.openxmlformats.org/drawingml/2006/table">
            <a:tbl>
              <a:tblPr/>
              <a:tblGrid>
                <a:gridCol w="2482221">
                  <a:extLst>
                    <a:ext uri="{9D8B030D-6E8A-4147-A177-3AD203B41FA5}">
                      <a16:colId xmlns:a16="http://schemas.microsoft.com/office/drawing/2014/main" val="705378017"/>
                    </a:ext>
                  </a:extLst>
                </a:gridCol>
                <a:gridCol w="2071699">
                  <a:extLst>
                    <a:ext uri="{9D8B030D-6E8A-4147-A177-3AD203B41FA5}">
                      <a16:colId xmlns:a16="http://schemas.microsoft.com/office/drawing/2014/main" val="3624888575"/>
                    </a:ext>
                  </a:extLst>
                </a:gridCol>
                <a:gridCol w="3962007">
                  <a:extLst>
                    <a:ext uri="{9D8B030D-6E8A-4147-A177-3AD203B41FA5}">
                      <a16:colId xmlns:a16="http://schemas.microsoft.com/office/drawing/2014/main" val="2480014841"/>
                    </a:ext>
                  </a:extLst>
                </a:gridCol>
              </a:tblGrid>
              <a:tr h="268941">
                <a:tc>
                  <a:txBody>
                    <a:bodyPr/>
                    <a:lstStyle/>
                    <a:p>
                      <a:pPr algn="l" fontAlgn="ctr"/>
                      <a:r>
                        <a:rPr lang="zh-TW" altLang="en-US" sz="1800">
                          <a:effectLst/>
                        </a:rPr>
                        <a:t>運算子</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a:effectLst/>
                        </a:rPr>
                        <a:t>用法</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a:effectLst/>
                        </a:rPr>
                        <a:t>描述</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66103993"/>
                  </a:ext>
                </a:extLst>
              </a:tr>
              <a:tr h="672353">
                <a:tc>
                  <a:txBody>
                    <a:bodyPr/>
                    <a:lstStyle/>
                    <a:p>
                      <a:pPr fontAlgn="ctr"/>
                      <a:r>
                        <a:rPr lang="zh-TW" altLang="en-US" sz="1800" u="none" dirty="0">
                          <a:effectLst/>
                        </a:rPr>
                        <a:t>位元 </a:t>
                      </a:r>
                      <a:r>
                        <a:rPr lang="en-US" sz="1800" u="none" dirty="0">
                          <a:effectLst/>
                        </a:rPr>
                        <a:t>AND</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smtClean="0">
                          <a:effectLst/>
                        </a:rPr>
                        <a:t>$</a:t>
                      </a:r>
                      <a:r>
                        <a:rPr lang="en-US" sz="1800" dirty="0" smtClean="0">
                          <a:effectLst/>
                        </a:rPr>
                        <a:t>a </a:t>
                      </a:r>
                      <a:r>
                        <a:rPr lang="en-US" sz="1800" dirty="0">
                          <a:effectLst/>
                        </a:rPr>
                        <a:t>&amp; </a:t>
                      </a:r>
                      <a:r>
                        <a:rPr lang="en-US" altLang="zh-TW" sz="1800" dirty="0" smtClean="0">
                          <a:effectLst/>
                        </a:rPr>
                        <a:t>$</a:t>
                      </a:r>
                      <a:r>
                        <a:rPr lang="en-US" sz="1800" dirty="0" smtClean="0">
                          <a:effectLst/>
                        </a:rPr>
                        <a:t>b</a:t>
                      </a:r>
                      <a:endParaRPr lang="en-US" sz="1800" dirty="0">
                        <a:effectLst/>
                      </a:endParaRP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回傳兩個運算元對於每個 </a:t>
                      </a:r>
                      <a:r>
                        <a:rPr lang="en-US" altLang="zh-TW" sz="1800">
                          <a:effectLst/>
                        </a:rPr>
                        <a:t>bit </a:t>
                      </a:r>
                      <a:r>
                        <a:rPr lang="zh-TW" altLang="en-US" sz="1800">
                          <a:effectLst/>
                        </a:rPr>
                        <a:t>做 </a:t>
                      </a:r>
                      <a:r>
                        <a:rPr lang="en-US" altLang="zh-TW" sz="1800">
                          <a:effectLst/>
                        </a:rPr>
                        <a:t>AND </a:t>
                      </a:r>
                      <a:r>
                        <a:rPr lang="zh-TW" altLang="en-US" sz="1800">
                          <a:effectLst/>
                        </a:rPr>
                        <a:t>的結果。</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43094191"/>
                  </a:ext>
                </a:extLst>
              </a:tr>
              <a:tr h="470647">
                <a:tc>
                  <a:txBody>
                    <a:bodyPr/>
                    <a:lstStyle/>
                    <a:p>
                      <a:pPr fontAlgn="ctr"/>
                      <a:r>
                        <a:rPr lang="zh-TW" altLang="en-US" sz="1800" u="none" dirty="0">
                          <a:effectLst/>
                        </a:rPr>
                        <a:t>位元 </a:t>
                      </a:r>
                      <a:r>
                        <a:rPr lang="en-US" sz="1800" u="none" dirty="0">
                          <a:effectLst/>
                        </a:rPr>
                        <a:t>OR</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dirty="0" smtClean="0">
                          <a:effectLst/>
                        </a:rPr>
                        <a:t>$a </a:t>
                      </a:r>
                      <a:r>
                        <a:rPr lang="en-US" sz="1800" dirty="0">
                          <a:effectLst/>
                        </a:rPr>
                        <a:t>| </a:t>
                      </a:r>
                      <a:r>
                        <a:rPr lang="en-US" sz="1800" dirty="0" smtClean="0">
                          <a:effectLst/>
                        </a:rPr>
                        <a:t>$b</a:t>
                      </a:r>
                      <a:endParaRPr lang="en-US" sz="1800" dirty="0">
                        <a:effectLst/>
                      </a:endParaRP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回傳兩個運算元對於每個 </a:t>
                      </a:r>
                      <a:r>
                        <a:rPr lang="en-US" altLang="zh-TW" sz="1800">
                          <a:effectLst/>
                        </a:rPr>
                        <a:t>bit </a:t>
                      </a:r>
                      <a:r>
                        <a:rPr lang="zh-TW" altLang="en-US" sz="1800">
                          <a:effectLst/>
                        </a:rPr>
                        <a:t>做 </a:t>
                      </a:r>
                      <a:r>
                        <a:rPr lang="en-US" altLang="zh-TW" sz="1800">
                          <a:effectLst/>
                        </a:rPr>
                        <a:t>OR </a:t>
                      </a:r>
                      <a:r>
                        <a:rPr lang="zh-TW" altLang="en-US" sz="1800">
                          <a:effectLst/>
                        </a:rPr>
                        <a:t>的結果。</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6883049"/>
                  </a:ext>
                </a:extLst>
              </a:tr>
              <a:tr h="672353">
                <a:tc>
                  <a:txBody>
                    <a:bodyPr/>
                    <a:lstStyle/>
                    <a:p>
                      <a:pPr fontAlgn="ctr"/>
                      <a:r>
                        <a:rPr lang="zh-TW" altLang="en-US" sz="1800" u="none" dirty="0">
                          <a:effectLst/>
                        </a:rPr>
                        <a:t>位元 </a:t>
                      </a:r>
                      <a:r>
                        <a:rPr lang="en-US" sz="1800" u="none" dirty="0">
                          <a:effectLst/>
                        </a:rPr>
                        <a:t>XOR</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dirty="0" smtClean="0">
                          <a:effectLst/>
                        </a:rPr>
                        <a:t>$a </a:t>
                      </a:r>
                      <a:r>
                        <a:rPr lang="en-US" sz="1800" dirty="0">
                          <a:effectLst/>
                        </a:rPr>
                        <a:t>^ </a:t>
                      </a:r>
                      <a:r>
                        <a:rPr lang="en-US" sz="1800" dirty="0" smtClean="0">
                          <a:effectLst/>
                        </a:rPr>
                        <a:t>$b</a:t>
                      </a:r>
                      <a:endParaRPr lang="en-US" sz="1800" dirty="0">
                        <a:effectLst/>
                      </a:endParaRP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回傳兩個運算元對於每個 </a:t>
                      </a:r>
                      <a:r>
                        <a:rPr lang="en-US" altLang="zh-TW" sz="1800">
                          <a:effectLst/>
                        </a:rPr>
                        <a:t>bit </a:t>
                      </a:r>
                      <a:r>
                        <a:rPr lang="zh-TW" altLang="en-US" sz="1800">
                          <a:effectLst/>
                        </a:rPr>
                        <a:t>做 </a:t>
                      </a:r>
                      <a:r>
                        <a:rPr lang="en-US" altLang="zh-TW" sz="1800">
                          <a:effectLst/>
                        </a:rPr>
                        <a:t>XOR </a:t>
                      </a:r>
                      <a:r>
                        <a:rPr lang="zh-TW" altLang="en-US" sz="1800">
                          <a:effectLst/>
                        </a:rPr>
                        <a:t>的結果。</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9340585"/>
                  </a:ext>
                </a:extLst>
              </a:tr>
              <a:tr h="470647">
                <a:tc>
                  <a:txBody>
                    <a:bodyPr/>
                    <a:lstStyle/>
                    <a:p>
                      <a:pPr fontAlgn="ctr"/>
                      <a:r>
                        <a:rPr lang="zh-TW" altLang="en-US" sz="1800" u="none" dirty="0">
                          <a:effectLst/>
                        </a:rPr>
                        <a:t>位元 </a:t>
                      </a:r>
                      <a:r>
                        <a:rPr lang="en-US" sz="1800" u="none" dirty="0">
                          <a:effectLst/>
                        </a:rPr>
                        <a:t>NOT</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dirty="0">
                          <a:effectLst/>
                        </a:rPr>
                        <a:t>~ </a:t>
                      </a:r>
                      <a:r>
                        <a:rPr lang="en-US" sz="1800" dirty="0" smtClean="0">
                          <a:effectLst/>
                        </a:rPr>
                        <a:t>$a</a:t>
                      </a:r>
                      <a:endParaRPr lang="en-US" sz="1800" dirty="0">
                        <a:effectLst/>
                      </a:endParaRP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將運算元中的每個 </a:t>
                      </a:r>
                      <a:r>
                        <a:rPr lang="en-US" altLang="zh-TW" sz="1800">
                          <a:effectLst/>
                        </a:rPr>
                        <a:t>bit </a:t>
                      </a:r>
                      <a:r>
                        <a:rPr lang="zh-TW" altLang="en-US" sz="1800">
                          <a:effectLst/>
                        </a:rPr>
                        <a:t>反轉</a:t>
                      </a:r>
                      <a:r>
                        <a:rPr lang="en-US" altLang="zh-TW" sz="1800">
                          <a:effectLst/>
                        </a:rPr>
                        <a:t>(1-&gt;0,0-&gt;1)</a:t>
                      </a:r>
                      <a:r>
                        <a:rPr lang="zh-TW" altLang="en-US" sz="1800">
                          <a:effectLst/>
                        </a:rPr>
                        <a:t>。</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1325832"/>
                  </a:ext>
                </a:extLst>
              </a:tr>
              <a:tr h="672353">
                <a:tc>
                  <a:txBody>
                    <a:bodyPr/>
                    <a:lstStyle/>
                    <a:p>
                      <a:pPr fontAlgn="ctr"/>
                      <a:r>
                        <a:rPr lang="zh-TW" altLang="en-US" sz="1800" u="none" dirty="0">
                          <a:effectLst/>
                        </a:rPr>
                        <a:t>左移</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dirty="0" smtClean="0">
                          <a:effectLst/>
                        </a:rPr>
                        <a:t>$a </a:t>
                      </a:r>
                      <a:r>
                        <a:rPr lang="en-US" sz="1800" dirty="0">
                          <a:effectLst/>
                        </a:rPr>
                        <a:t>&lt;&lt; </a:t>
                      </a:r>
                      <a:r>
                        <a:rPr lang="en-US" altLang="zh-TW" sz="1800" dirty="0" smtClean="0">
                          <a:effectLst/>
                        </a:rPr>
                        <a:t>$</a:t>
                      </a:r>
                      <a:r>
                        <a:rPr lang="en-US" sz="1800" dirty="0" smtClean="0">
                          <a:effectLst/>
                        </a:rPr>
                        <a:t>b</a:t>
                      </a:r>
                      <a:endParaRPr lang="en-US" sz="1800" dirty="0">
                        <a:effectLst/>
                      </a:endParaRP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將 </a:t>
                      </a:r>
                      <a:r>
                        <a:rPr lang="en-US" altLang="zh-TW" sz="1800">
                          <a:effectLst/>
                        </a:rPr>
                        <a:t>a </a:t>
                      </a:r>
                      <a:r>
                        <a:rPr lang="zh-TW" altLang="en-US" sz="1800">
                          <a:effectLst/>
                        </a:rPr>
                        <a:t>的每個 </a:t>
                      </a:r>
                      <a:r>
                        <a:rPr lang="en-US" altLang="zh-TW" sz="1800">
                          <a:effectLst/>
                        </a:rPr>
                        <a:t>bit </a:t>
                      </a:r>
                      <a:r>
                        <a:rPr lang="zh-TW" altLang="en-US" sz="1800">
                          <a:effectLst/>
                        </a:rPr>
                        <a:t>向左移動 </a:t>
                      </a:r>
                      <a:r>
                        <a:rPr lang="en-US" altLang="zh-TW" sz="1800">
                          <a:effectLst/>
                        </a:rPr>
                        <a:t>b </a:t>
                      </a:r>
                      <a:r>
                        <a:rPr lang="zh-TW" altLang="en-US" sz="1800">
                          <a:effectLst/>
                        </a:rPr>
                        <a:t>個 </a:t>
                      </a:r>
                      <a:r>
                        <a:rPr lang="en-US" altLang="zh-TW" sz="1800">
                          <a:effectLst/>
                        </a:rPr>
                        <a:t>bits</a:t>
                      </a:r>
                      <a:r>
                        <a:rPr lang="zh-TW" altLang="en-US" sz="1800">
                          <a:effectLst/>
                        </a:rPr>
                        <a:t>，空餘的位數以 </a:t>
                      </a:r>
                      <a:r>
                        <a:rPr lang="en-US" altLang="zh-TW" sz="1800">
                          <a:effectLst/>
                        </a:rPr>
                        <a:t>0 </a:t>
                      </a:r>
                      <a:r>
                        <a:rPr lang="zh-TW" altLang="en-US" sz="1800">
                          <a:effectLst/>
                        </a:rPr>
                        <a:t>填滿。</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12520324"/>
                  </a:ext>
                </a:extLst>
              </a:tr>
              <a:tr h="672353">
                <a:tc>
                  <a:txBody>
                    <a:bodyPr/>
                    <a:lstStyle/>
                    <a:p>
                      <a:pPr fontAlgn="ctr"/>
                      <a:r>
                        <a:rPr lang="zh-TW" altLang="en-US" sz="1800" u="none" dirty="0" smtClean="0">
                          <a:effectLst/>
                        </a:rPr>
                        <a:t>右</a:t>
                      </a:r>
                      <a:r>
                        <a:rPr lang="zh-TW" altLang="en-US" sz="1800" u="none" dirty="0">
                          <a:effectLst/>
                        </a:rPr>
                        <a:t>移</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smtClean="0">
                          <a:effectLst/>
                        </a:rPr>
                        <a:t>$</a:t>
                      </a:r>
                      <a:r>
                        <a:rPr lang="en-US" sz="1800" dirty="0" smtClean="0">
                          <a:effectLst/>
                        </a:rPr>
                        <a:t>a </a:t>
                      </a:r>
                      <a:r>
                        <a:rPr lang="en-US" sz="1800" dirty="0">
                          <a:effectLst/>
                        </a:rPr>
                        <a:t>&gt;&gt; </a:t>
                      </a:r>
                      <a:r>
                        <a:rPr lang="en-US" altLang="zh-TW" sz="1800" dirty="0" smtClean="0">
                          <a:effectLst/>
                        </a:rPr>
                        <a:t>$</a:t>
                      </a:r>
                      <a:r>
                        <a:rPr lang="en-US" sz="1800" dirty="0" smtClean="0">
                          <a:effectLst/>
                        </a:rPr>
                        <a:t>b</a:t>
                      </a:r>
                      <a:endParaRPr lang="en-US" sz="1800" dirty="0">
                        <a:effectLst/>
                      </a:endParaRP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a:effectLst/>
                        </a:rPr>
                        <a:t>將 </a:t>
                      </a:r>
                      <a:r>
                        <a:rPr lang="en-US" altLang="zh-TW" sz="1800" dirty="0">
                          <a:effectLst/>
                        </a:rPr>
                        <a:t>a </a:t>
                      </a:r>
                      <a:r>
                        <a:rPr lang="zh-TW" altLang="en-US" sz="1800" dirty="0">
                          <a:effectLst/>
                        </a:rPr>
                        <a:t>的每個 </a:t>
                      </a:r>
                      <a:r>
                        <a:rPr lang="en-US" altLang="zh-TW" sz="1800" dirty="0">
                          <a:effectLst/>
                        </a:rPr>
                        <a:t>bit </a:t>
                      </a:r>
                      <a:r>
                        <a:rPr lang="zh-TW" altLang="en-US" sz="1800" dirty="0">
                          <a:effectLst/>
                        </a:rPr>
                        <a:t>向右移動 </a:t>
                      </a:r>
                      <a:r>
                        <a:rPr lang="en-US" altLang="zh-TW" sz="1800" dirty="0">
                          <a:effectLst/>
                        </a:rPr>
                        <a:t>b </a:t>
                      </a:r>
                      <a:r>
                        <a:rPr lang="zh-TW" altLang="en-US" sz="1800" dirty="0">
                          <a:effectLst/>
                        </a:rPr>
                        <a:t>個 </a:t>
                      </a:r>
                      <a:r>
                        <a:rPr lang="en-US" altLang="zh-TW" sz="1800" dirty="0">
                          <a:effectLst/>
                        </a:rPr>
                        <a:t>bits</a:t>
                      </a:r>
                      <a:r>
                        <a:rPr lang="zh-TW" altLang="en-US" sz="1800" dirty="0">
                          <a:effectLst/>
                        </a:rPr>
                        <a:t>，空餘位數以最高位補滿。</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13077020"/>
                  </a:ext>
                </a:extLst>
              </a:tr>
            </a:tbl>
          </a:graphicData>
        </a:graphic>
      </p:graphicFrame>
    </p:spTree>
    <p:extLst>
      <p:ext uri="{BB962C8B-B14F-4D97-AF65-F5344CB8AC3E}">
        <p14:creationId xmlns:p14="http://schemas.microsoft.com/office/powerpoint/2010/main" val="110226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smtClean="0"/>
              <a:t>流程控制</a:t>
            </a:r>
            <a:endParaRPr lang="zh-TW" altLang="en-US" sz="4400" dirty="0"/>
          </a:p>
        </p:txBody>
      </p:sp>
      <p:sp>
        <p:nvSpPr>
          <p:cNvPr id="3" name="內容版面配置區 2"/>
          <p:cNvSpPr>
            <a:spLocks noGrp="1"/>
          </p:cNvSpPr>
          <p:nvPr>
            <p:ph idx="1"/>
          </p:nvPr>
        </p:nvSpPr>
        <p:spPr/>
        <p:txBody>
          <a:bodyPr>
            <a:normAutofit lnSpcReduction="10000"/>
          </a:bodyPr>
          <a:lstStyle/>
          <a:p>
            <a:r>
              <a:rPr lang="zh-TW" altLang="en-US" dirty="0" smtClean="0"/>
              <a:t>循序結構</a:t>
            </a:r>
            <a:endParaRPr lang="en-US" altLang="zh-TW" dirty="0" smtClean="0"/>
          </a:p>
          <a:p>
            <a:pPr lvl="1"/>
            <a:r>
              <a:rPr lang="zh-TW" altLang="en-US" dirty="0" smtClean="0"/>
              <a:t>程式是從上到下循序一個任務接著一個任務執行</a:t>
            </a:r>
            <a:endParaRPr lang="en-US" altLang="zh-TW" dirty="0" smtClean="0"/>
          </a:p>
          <a:p>
            <a:r>
              <a:rPr lang="zh-TW" altLang="en-US" dirty="0" smtClean="0"/>
              <a:t>選擇結構</a:t>
            </a:r>
            <a:endParaRPr lang="en-US" altLang="zh-TW" dirty="0" smtClean="0"/>
          </a:p>
          <a:p>
            <a:pPr lvl="1"/>
            <a:r>
              <a:rPr lang="zh-TW" altLang="en-US" dirty="0"/>
              <a:t>用來檢查條件</a:t>
            </a:r>
            <a:r>
              <a:rPr lang="zh-TW" altLang="en-US" dirty="0" smtClean="0"/>
              <a:t>式，根據結果的值來執行不同的敘述</a:t>
            </a:r>
            <a:endParaRPr lang="en-US" altLang="zh-TW" dirty="0" smtClean="0"/>
          </a:p>
          <a:p>
            <a:pPr lvl="1"/>
            <a:r>
              <a:rPr lang="zh-TW" altLang="en-US" dirty="0" smtClean="0"/>
              <a:t>例如</a:t>
            </a:r>
            <a:r>
              <a:rPr lang="en-US" altLang="zh-TW" dirty="0" smtClean="0"/>
              <a:t>: if…else</a:t>
            </a:r>
            <a:r>
              <a:rPr lang="zh-TW" altLang="en-US" dirty="0" smtClean="0"/>
              <a:t>、</a:t>
            </a:r>
            <a:r>
              <a:rPr lang="en-US" altLang="zh-TW" dirty="0" smtClean="0"/>
              <a:t>switch</a:t>
            </a:r>
            <a:r>
              <a:rPr lang="zh-TW" altLang="en-US" dirty="0" smtClean="0"/>
              <a:t>、</a:t>
            </a:r>
            <a:r>
              <a:rPr lang="en-US" altLang="zh-TW" dirty="0" smtClean="0">
                <a:solidFill>
                  <a:srgbClr val="C00000"/>
                </a:solidFill>
              </a:rPr>
              <a:t>match</a:t>
            </a:r>
          </a:p>
          <a:p>
            <a:r>
              <a:rPr lang="zh-TW" altLang="en-US" dirty="0"/>
              <a:t>迴圈</a:t>
            </a:r>
            <a:r>
              <a:rPr lang="zh-TW" altLang="en-US" dirty="0" smtClean="0"/>
              <a:t>結構</a:t>
            </a:r>
            <a:endParaRPr lang="en-US" altLang="zh-TW" dirty="0" smtClean="0"/>
          </a:p>
          <a:p>
            <a:pPr lvl="1"/>
            <a:r>
              <a:rPr lang="zh-TW" altLang="en-US" dirty="0"/>
              <a:t>用來</a:t>
            </a:r>
            <a:r>
              <a:rPr lang="zh-TW" altLang="en-US" dirty="0" smtClean="0"/>
              <a:t>重複執行指定的敘述</a:t>
            </a:r>
            <a:endParaRPr lang="en-US" altLang="zh-TW" dirty="0" smtClean="0"/>
          </a:p>
          <a:p>
            <a:pPr lvl="1"/>
            <a:r>
              <a:rPr lang="zh-TW" altLang="en-US" dirty="0" smtClean="0"/>
              <a:t>例如</a:t>
            </a:r>
            <a:r>
              <a:rPr lang="en-US" altLang="zh-TW" dirty="0" smtClean="0"/>
              <a:t>:</a:t>
            </a:r>
            <a:r>
              <a:rPr lang="zh-TW" altLang="en-US" dirty="0" smtClean="0"/>
              <a:t> </a:t>
            </a:r>
            <a:r>
              <a:rPr lang="en-US" altLang="zh-TW" dirty="0" smtClean="0"/>
              <a:t>for</a:t>
            </a:r>
            <a:r>
              <a:rPr lang="zh-TW" altLang="en-US" dirty="0" smtClean="0"/>
              <a:t>、</a:t>
            </a:r>
            <a:r>
              <a:rPr lang="en-US" altLang="zh-TW" dirty="0" smtClean="0"/>
              <a:t>while</a:t>
            </a:r>
            <a:r>
              <a:rPr lang="zh-TW" altLang="en-US" dirty="0" smtClean="0"/>
              <a:t>、</a:t>
            </a:r>
            <a:r>
              <a:rPr lang="en-US" altLang="zh-TW" dirty="0" smtClean="0"/>
              <a:t>do…while</a:t>
            </a:r>
          </a:p>
          <a:p>
            <a:pPr lvl="1"/>
            <a:r>
              <a:rPr lang="en-US" altLang="zh-TW" dirty="0"/>
              <a:t>break</a:t>
            </a:r>
            <a:r>
              <a:rPr lang="zh-TW" altLang="en-US" dirty="0"/>
              <a:t>和</a:t>
            </a:r>
            <a:r>
              <a:rPr lang="en-US" altLang="zh-TW" dirty="0"/>
              <a:t>continue</a:t>
            </a:r>
            <a:r>
              <a:rPr lang="zh-TW" altLang="en-US" dirty="0"/>
              <a:t>指令</a:t>
            </a:r>
            <a:endParaRPr lang="en-US" altLang="zh-TW" dirty="0"/>
          </a:p>
          <a:p>
            <a:pPr lvl="2"/>
            <a:r>
              <a:rPr lang="en-US" altLang="zh-TW" dirty="0"/>
              <a:t>break</a:t>
            </a:r>
            <a:r>
              <a:rPr lang="zh-TW" altLang="en-US" dirty="0"/>
              <a:t>為跳出迴圈</a:t>
            </a:r>
            <a:endParaRPr lang="en-US" altLang="zh-TW" dirty="0"/>
          </a:p>
          <a:p>
            <a:pPr lvl="2"/>
            <a:r>
              <a:rPr lang="en-US" altLang="zh-TW" dirty="0"/>
              <a:t>continue</a:t>
            </a:r>
            <a:r>
              <a:rPr lang="zh-TW" altLang="en-US" dirty="0"/>
              <a:t>為在迴圈內跳過後面的敘述，直接返回迴圈的開頭</a:t>
            </a:r>
          </a:p>
          <a:p>
            <a:pPr lvl="1"/>
            <a:endParaRPr lang="en-US" altLang="zh-TW" dirty="0" smtClean="0"/>
          </a:p>
        </p:txBody>
      </p:sp>
    </p:spTree>
    <p:extLst>
      <p:ext uri="{BB962C8B-B14F-4D97-AF65-F5344CB8AC3E}">
        <p14:creationId xmlns:p14="http://schemas.microsoft.com/office/powerpoint/2010/main" val="39507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選擇結構 </a:t>
            </a:r>
            <a:r>
              <a:rPr lang="en-US" altLang="zh-TW" sz="4400" dirty="0" smtClean="0"/>
              <a:t>– if…</a:t>
            </a:r>
            <a:r>
              <a:rPr lang="en-US" altLang="zh-TW" sz="4400" dirty="0" err="1" smtClean="0"/>
              <a:t>elseif</a:t>
            </a:r>
            <a:r>
              <a:rPr lang="en-US" altLang="zh-TW" sz="4400" dirty="0" smtClean="0"/>
              <a:t> </a:t>
            </a:r>
            <a:endParaRPr lang="zh-TW" altLang="en-US" sz="4400" dirty="0"/>
          </a:p>
        </p:txBody>
      </p:sp>
      <p:sp>
        <p:nvSpPr>
          <p:cNvPr id="3" name="內容版面配置區 2"/>
          <p:cNvSpPr>
            <a:spLocks noGrp="1"/>
          </p:cNvSpPr>
          <p:nvPr>
            <p:ph idx="1"/>
          </p:nvPr>
        </p:nvSpPr>
        <p:spPr/>
        <p:txBody>
          <a:bodyPr/>
          <a:lstStyle/>
          <a:p>
            <a:r>
              <a:rPr lang="zh-TW" altLang="en-US" dirty="0" smtClean="0"/>
              <a:t>條件式要用小括弧包起來</a:t>
            </a:r>
            <a:endParaRPr lang="en-US" altLang="zh-TW" dirty="0" smtClean="0"/>
          </a:p>
          <a:p>
            <a:r>
              <a:rPr lang="zh-TW" altLang="en-US" dirty="0"/>
              <a:t>執行</a:t>
            </a:r>
            <a:r>
              <a:rPr lang="zh-TW" altLang="en-US" dirty="0" smtClean="0"/>
              <a:t>的動作用大括弧包起來</a:t>
            </a:r>
            <a:endParaRPr lang="zh-TW" altLang="en-US" dirty="0"/>
          </a:p>
        </p:txBody>
      </p:sp>
      <p:sp>
        <p:nvSpPr>
          <p:cNvPr id="8" name="文字方塊 7"/>
          <p:cNvSpPr txBox="1"/>
          <p:nvPr/>
        </p:nvSpPr>
        <p:spPr>
          <a:xfrm>
            <a:off x="1863970" y="2916713"/>
            <a:ext cx="5134739" cy="1815882"/>
          </a:xfrm>
          <a:prstGeom prst="rect">
            <a:avLst/>
          </a:prstGeom>
          <a:noFill/>
        </p:spPr>
        <p:txBody>
          <a:bodyPr wrap="none" rtlCol="0">
            <a:spAutoFit/>
          </a:bodyPr>
          <a:lstStyle/>
          <a:p>
            <a:r>
              <a:rPr lang="en-US" altLang="zh-TW" sz="2800" dirty="0" smtClean="0"/>
              <a:t>If (</a:t>
            </a:r>
            <a:r>
              <a:rPr lang="zh-TW" altLang="en-US" sz="2800" dirty="0" smtClean="0"/>
              <a:t> 條件 </a:t>
            </a:r>
            <a:r>
              <a:rPr lang="en-US" altLang="zh-TW" sz="2800" dirty="0" smtClean="0"/>
              <a:t>)</a:t>
            </a:r>
          </a:p>
          <a:p>
            <a:r>
              <a:rPr lang="en-US" altLang="zh-TW" sz="2800" dirty="0" smtClean="0"/>
              <a:t>{</a:t>
            </a:r>
            <a:r>
              <a:rPr lang="zh-TW" altLang="en-US" sz="2800" dirty="0" smtClean="0"/>
              <a:t>條件成立時執行的動作</a:t>
            </a:r>
            <a:r>
              <a:rPr lang="en-US" altLang="zh-TW" sz="2800" dirty="0" smtClean="0"/>
              <a:t>;</a:t>
            </a:r>
          </a:p>
          <a:p>
            <a:r>
              <a:rPr lang="en-US" altLang="zh-TW" sz="2800" dirty="0" smtClean="0"/>
              <a:t>}else{</a:t>
            </a:r>
            <a:r>
              <a:rPr lang="zh-TW" altLang="en-US" sz="2800" dirty="0" smtClean="0"/>
              <a:t>條件不成立時執行的動作</a:t>
            </a:r>
            <a:r>
              <a:rPr lang="en-US" altLang="zh-TW" sz="2800" dirty="0" smtClean="0"/>
              <a:t>;</a:t>
            </a:r>
          </a:p>
          <a:p>
            <a:r>
              <a:rPr lang="en-US" altLang="zh-TW" sz="2800" dirty="0" smtClean="0"/>
              <a:t>}</a:t>
            </a:r>
            <a:endParaRPr lang="zh-TW" altLang="en-US" sz="2800" dirty="0"/>
          </a:p>
        </p:txBody>
      </p:sp>
    </p:spTree>
    <p:extLst>
      <p:ext uri="{BB962C8B-B14F-4D97-AF65-F5344CB8AC3E}">
        <p14:creationId xmlns:p14="http://schemas.microsoft.com/office/powerpoint/2010/main" val="250010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選擇結構 </a:t>
            </a:r>
            <a:r>
              <a:rPr lang="en-US" altLang="zh-TW" sz="4400" dirty="0"/>
              <a:t>– </a:t>
            </a:r>
            <a:r>
              <a:rPr lang="en-US" altLang="zh-TW" sz="4400" dirty="0" smtClean="0"/>
              <a:t>switch</a:t>
            </a:r>
            <a:endParaRPr lang="zh-TW" altLang="en-US" sz="4400" dirty="0"/>
          </a:p>
        </p:txBody>
      </p:sp>
      <p:sp>
        <p:nvSpPr>
          <p:cNvPr id="3" name="內容版面配置區 2"/>
          <p:cNvSpPr>
            <a:spLocks noGrp="1"/>
          </p:cNvSpPr>
          <p:nvPr>
            <p:ph idx="1"/>
          </p:nvPr>
        </p:nvSpPr>
        <p:spPr/>
        <p:txBody>
          <a:bodyPr/>
          <a:lstStyle/>
          <a:p>
            <a:r>
              <a:rPr lang="en-US" altLang="zh-TW" dirty="0" smtClean="0"/>
              <a:t>switch</a:t>
            </a:r>
            <a:r>
              <a:rPr lang="zh-TW" altLang="en-US" dirty="0" smtClean="0"/>
              <a:t>多選一條件敘述，依照符合條件來執行不同區塊的程式碼</a:t>
            </a:r>
            <a:endParaRPr lang="en-US" altLang="zh-TW" dirty="0" smtClean="0"/>
          </a:p>
          <a:p>
            <a:endParaRPr lang="zh-TW" altLang="en-US" dirty="0"/>
          </a:p>
        </p:txBody>
      </p:sp>
      <p:sp>
        <p:nvSpPr>
          <p:cNvPr id="4" name="文字方塊 3"/>
          <p:cNvSpPr txBox="1"/>
          <p:nvPr/>
        </p:nvSpPr>
        <p:spPr>
          <a:xfrm>
            <a:off x="2062745" y="2731637"/>
            <a:ext cx="5429692" cy="3046988"/>
          </a:xfrm>
          <a:prstGeom prst="rect">
            <a:avLst/>
          </a:prstGeom>
          <a:noFill/>
        </p:spPr>
        <p:txBody>
          <a:bodyPr wrap="none" rtlCol="0">
            <a:spAutoFit/>
          </a:bodyPr>
          <a:lstStyle/>
          <a:p>
            <a:r>
              <a:rPr lang="en-US" altLang="zh-TW" sz="2400" dirty="0" smtClean="0"/>
              <a:t>switch( </a:t>
            </a:r>
            <a:r>
              <a:rPr lang="zh-TW" altLang="en-US" sz="2400" dirty="0"/>
              <a:t>變數</a:t>
            </a:r>
            <a:r>
              <a:rPr lang="zh-TW" altLang="en-US" sz="2400" dirty="0" smtClean="0"/>
              <a:t> </a:t>
            </a:r>
            <a:r>
              <a:rPr lang="en-US" altLang="zh-TW" sz="2400" dirty="0" smtClean="0"/>
              <a:t>){</a:t>
            </a:r>
          </a:p>
          <a:p>
            <a:r>
              <a:rPr lang="zh-TW" altLang="en-US" sz="2400" dirty="0"/>
              <a:t> </a:t>
            </a:r>
            <a:r>
              <a:rPr lang="zh-TW" altLang="en-US" sz="2400" dirty="0" smtClean="0"/>
              <a:t>   </a:t>
            </a:r>
            <a:r>
              <a:rPr lang="en-US" altLang="zh-TW" sz="2400" dirty="0" smtClean="0"/>
              <a:t>case</a:t>
            </a:r>
            <a:r>
              <a:rPr lang="zh-TW" altLang="en-US" sz="2400" dirty="0" smtClean="0"/>
              <a:t> </a:t>
            </a:r>
            <a:r>
              <a:rPr lang="en-US" altLang="zh-TW" sz="2400" dirty="0" smtClean="0"/>
              <a:t>‘</a:t>
            </a:r>
            <a:r>
              <a:rPr lang="zh-TW" altLang="en-US" sz="2400" dirty="0" smtClean="0"/>
              <a:t>某個值</a:t>
            </a:r>
            <a:r>
              <a:rPr lang="en-US" altLang="zh-TW" sz="2400" dirty="0" smtClean="0"/>
              <a:t>’:</a:t>
            </a:r>
          </a:p>
          <a:p>
            <a:r>
              <a:rPr lang="en-US" altLang="zh-TW" sz="2400" dirty="0" smtClean="0"/>
              <a:t>        </a:t>
            </a:r>
            <a:r>
              <a:rPr lang="zh-TW" altLang="en-US" sz="2400" dirty="0" smtClean="0"/>
              <a:t>當變數符合某個值時執行的動作</a:t>
            </a:r>
            <a:r>
              <a:rPr lang="en-US" altLang="zh-TW" sz="2400" dirty="0" smtClean="0"/>
              <a:t>;  </a:t>
            </a:r>
          </a:p>
          <a:p>
            <a:r>
              <a:rPr lang="en-US" altLang="zh-TW" sz="2400" dirty="0" smtClean="0"/>
              <a:t>        break;</a:t>
            </a:r>
          </a:p>
          <a:p>
            <a:r>
              <a:rPr lang="en-US" altLang="zh-TW" sz="2400" dirty="0"/>
              <a:t> </a:t>
            </a:r>
            <a:r>
              <a:rPr lang="en-US" altLang="zh-TW" sz="2400" dirty="0" smtClean="0"/>
              <a:t>   case ‘</a:t>
            </a:r>
            <a:r>
              <a:rPr lang="zh-TW" altLang="en-US" sz="2400" dirty="0"/>
              <a:t>某個</a:t>
            </a:r>
            <a:r>
              <a:rPr lang="zh-TW" altLang="en-US" sz="2400" dirty="0" smtClean="0"/>
              <a:t>值</a:t>
            </a:r>
            <a:r>
              <a:rPr lang="en-US" altLang="zh-TW" sz="2400" dirty="0" smtClean="0"/>
              <a:t>2’:</a:t>
            </a:r>
          </a:p>
          <a:p>
            <a:r>
              <a:rPr lang="zh-TW" altLang="en-US" sz="2400" dirty="0" smtClean="0"/>
              <a:t>        當</a:t>
            </a:r>
            <a:r>
              <a:rPr lang="zh-TW" altLang="en-US" sz="2400" dirty="0"/>
              <a:t>變數符合某個</a:t>
            </a:r>
            <a:r>
              <a:rPr lang="zh-TW" altLang="en-US" sz="2400" dirty="0" smtClean="0"/>
              <a:t>值</a:t>
            </a:r>
            <a:r>
              <a:rPr lang="en-US" altLang="zh-TW" sz="2400" dirty="0" smtClean="0"/>
              <a:t>2</a:t>
            </a:r>
            <a:r>
              <a:rPr lang="zh-TW" altLang="en-US" sz="2400" dirty="0" smtClean="0"/>
              <a:t>時</a:t>
            </a:r>
            <a:r>
              <a:rPr lang="zh-TW" altLang="en-US" sz="2400" dirty="0"/>
              <a:t>執行的動作</a:t>
            </a:r>
            <a:r>
              <a:rPr lang="en-US" altLang="zh-TW" sz="2400" dirty="0" smtClean="0"/>
              <a:t>;</a:t>
            </a:r>
          </a:p>
          <a:p>
            <a:r>
              <a:rPr lang="en-US" altLang="zh-TW" sz="2400" dirty="0"/>
              <a:t> </a:t>
            </a:r>
            <a:r>
              <a:rPr lang="en-US" altLang="zh-TW" sz="2400" dirty="0" smtClean="0"/>
              <a:t>       break;</a:t>
            </a:r>
          </a:p>
          <a:p>
            <a:r>
              <a:rPr lang="en-US" altLang="zh-TW" sz="2400" dirty="0" smtClean="0"/>
              <a:t>}</a:t>
            </a:r>
            <a:endParaRPr lang="zh-TW" altLang="en-US" sz="2400" dirty="0"/>
          </a:p>
        </p:txBody>
      </p:sp>
    </p:spTree>
    <p:extLst>
      <p:ext uri="{BB962C8B-B14F-4D97-AF65-F5344CB8AC3E}">
        <p14:creationId xmlns:p14="http://schemas.microsoft.com/office/powerpoint/2010/main" val="390208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選擇結構 </a:t>
            </a:r>
            <a:r>
              <a:rPr lang="en-US" altLang="zh-TW" sz="4400" dirty="0" smtClean="0"/>
              <a:t>-match</a:t>
            </a:r>
            <a:endParaRPr lang="zh-TW" altLang="en-US" sz="4400" dirty="0"/>
          </a:p>
        </p:txBody>
      </p:sp>
      <p:sp>
        <p:nvSpPr>
          <p:cNvPr id="3" name="內容版面配置區 2"/>
          <p:cNvSpPr>
            <a:spLocks noGrp="1"/>
          </p:cNvSpPr>
          <p:nvPr>
            <p:ph idx="1"/>
          </p:nvPr>
        </p:nvSpPr>
        <p:spPr/>
        <p:txBody>
          <a:bodyPr/>
          <a:lstStyle/>
          <a:p>
            <a:r>
              <a:rPr lang="en-US" altLang="zh-TW" dirty="0" smtClean="0"/>
              <a:t>Match</a:t>
            </a:r>
            <a:r>
              <a:rPr lang="zh-TW" altLang="en-US" dirty="0" smtClean="0"/>
              <a:t>是</a:t>
            </a:r>
            <a:r>
              <a:rPr lang="en-US" altLang="zh-TW" dirty="0" smtClean="0"/>
              <a:t>PHP8</a:t>
            </a:r>
            <a:r>
              <a:rPr lang="zh-TW" altLang="en-US" dirty="0" smtClean="0"/>
              <a:t>才支援的選擇結構語法</a:t>
            </a:r>
            <a:endParaRPr lang="en-US" altLang="zh-TW" dirty="0" smtClean="0"/>
          </a:p>
          <a:p>
            <a:r>
              <a:rPr lang="zh-TW" altLang="en-US" dirty="0" smtClean="0"/>
              <a:t>可以取代</a:t>
            </a:r>
            <a:r>
              <a:rPr lang="en-US" altLang="zh-TW" dirty="0" smtClean="0"/>
              <a:t>switch</a:t>
            </a:r>
            <a:r>
              <a:rPr lang="zh-TW" altLang="en-US" dirty="0" smtClean="0"/>
              <a:t>和</a:t>
            </a:r>
            <a:r>
              <a:rPr lang="en-US" altLang="zh-TW" dirty="0" smtClean="0"/>
              <a:t>if/</a:t>
            </a:r>
            <a:r>
              <a:rPr lang="en-US" altLang="zh-TW" dirty="0" err="1" smtClean="0"/>
              <a:t>elseif</a:t>
            </a:r>
            <a:r>
              <a:rPr lang="zh-TW" altLang="en-US" dirty="0" smtClean="0"/>
              <a:t>多選一條件的功能來</a:t>
            </a:r>
            <a:r>
              <a:rPr lang="zh-TW" altLang="en-US" dirty="0" smtClean="0">
                <a:solidFill>
                  <a:srgbClr val="C00000"/>
                </a:solidFill>
              </a:rPr>
              <a:t>指定變數值</a:t>
            </a:r>
            <a:endParaRPr lang="en-US" altLang="zh-TW" dirty="0" smtClean="0">
              <a:solidFill>
                <a:srgbClr val="C00000"/>
              </a:solidFill>
            </a:endParaRPr>
          </a:p>
          <a:p>
            <a:r>
              <a:rPr lang="zh-TW" altLang="en-US" dirty="0" smtClean="0">
                <a:solidFill>
                  <a:schemeClr val="accent1">
                    <a:lumMod val="50000"/>
                  </a:schemeClr>
                </a:solidFill>
              </a:rPr>
              <a:t>使用時機為當你有一個想多選一判斷的變數或條件時</a:t>
            </a:r>
            <a:endParaRPr lang="en-US" altLang="zh-TW" dirty="0" smtClean="0">
              <a:solidFill>
                <a:schemeClr val="accent1">
                  <a:lumMod val="50000"/>
                </a:schemeClr>
              </a:solidFill>
            </a:endParaRPr>
          </a:p>
          <a:p>
            <a:r>
              <a:rPr lang="zh-TW" altLang="en-US" dirty="0" smtClean="0"/>
              <a:t>條件</a:t>
            </a:r>
            <a:r>
              <a:rPr lang="zh-TW" altLang="en-US" dirty="0"/>
              <a:t>式和條件成立之後的指定變數值用 </a:t>
            </a:r>
            <a:r>
              <a:rPr lang="en-US" altLang="zh-TW" dirty="0"/>
              <a:t>“=&gt;” </a:t>
            </a:r>
            <a:r>
              <a:rPr lang="zh-TW" altLang="en-US" dirty="0"/>
              <a:t>來</a:t>
            </a:r>
            <a:r>
              <a:rPr lang="zh-TW" altLang="en-US" dirty="0" smtClean="0"/>
              <a:t>連接</a:t>
            </a:r>
            <a:endParaRPr lang="en-US" altLang="zh-TW" dirty="0" smtClean="0"/>
          </a:p>
          <a:p>
            <a:r>
              <a:rPr lang="en-US" altLang="zh-TW" dirty="0"/>
              <a:t>Match</a:t>
            </a:r>
            <a:r>
              <a:rPr lang="zh-TW" altLang="en-US" dirty="0"/>
              <a:t>運算式並不需要</a:t>
            </a:r>
            <a:r>
              <a:rPr lang="en-US" altLang="zh-TW" dirty="0"/>
              <a:t>’case’</a:t>
            </a:r>
            <a:r>
              <a:rPr lang="zh-TW" altLang="en-US" dirty="0"/>
              <a:t>和</a:t>
            </a:r>
            <a:r>
              <a:rPr lang="en-US" altLang="zh-TW" dirty="0"/>
              <a:t>’break’</a:t>
            </a:r>
            <a:r>
              <a:rPr lang="zh-TW" altLang="en-US" dirty="0"/>
              <a:t>的結構，而是在大括號中使用 </a:t>
            </a:r>
            <a:r>
              <a:rPr lang="en-US" altLang="zh-TW" dirty="0"/>
              <a:t>” , ”</a:t>
            </a:r>
            <a:r>
              <a:rPr lang="zh-TW" altLang="en-US" dirty="0"/>
              <a:t> 逗點來分隔多個</a:t>
            </a:r>
            <a:r>
              <a:rPr lang="zh-TW" altLang="en-US" dirty="0" smtClean="0"/>
              <a:t>條件</a:t>
            </a:r>
            <a:endParaRPr lang="en-US" altLang="zh-TW" dirty="0"/>
          </a:p>
          <a:p>
            <a:r>
              <a:rPr lang="zh-TW" altLang="en-US" dirty="0"/>
              <a:t>預設</a:t>
            </a:r>
            <a:r>
              <a:rPr lang="en-US" altLang="zh-TW" dirty="0"/>
              <a:t>default</a:t>
            </a:r>
            <a:r>
              <a:rPr lang="zh-TW" altLang="en-US" dirty="0"/>
              <a:t>是例外條件，表示沒有符合的條件時指定該值</a:t>
            </a:r>
          </a:p>
          <a:p>
            <a:endParaRPr lang="zh-TW" altLang="en-US" dirty="0" smtClean="0">
              <a:solidFill>
                <a:schemeClr val="accent1">
                  <a:lumMod val="50000"/>
                </a:schemeClr>
              </a:solidFill>
            </a:endParaRPr>
          </a:p>
        </p:txBody>
      </p:sp>
    </p:spTree>
    <p:extLst>
      <p:ext uri="{BB962C8B-B14F-4D97-AF65-F5344CB8AC3E}">
        <p14:creationId xmlns:p14="http://schemas.microsoft.com/office/powerpoint/2010/main" val="276946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選擇結構 </a:t>
            </a:r>
            <a:r>
              <a:rPr lang="en-US" altLang="zh-TW" sz="4400" dirty="0"/>
              <a:t>-match</a:t>
            </a:r>
            <a:endParaRPr lang="zh-TW" altLang="en-US" sz="4400" dirty="0"/>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zh-TW" altLang="en-US" dirty="0"/>
          </a:p>
        </p:txBody>
      </p:sp>
      <p:sp>
        <p:nvSpPr>
          <p:cNvPr id="4" name="矩形 3"/>
          <p:cNvSpPr/>
          <p:nvPr/>
        </p:nvSpPr>
        <p:spPr>
          <a:xfrm>
            <a:off x="2673595" y="3820258"/>
            <a:ext cx="6096000" cy="1938992"/>
          </a:xfrm>
          <a:prstGeom prst="rect">
            <a:avLst/>
          </a:prstGeom>
        </p:spPr>
        <p:txBody>
          <a:bodyPr>
            <a:spAutoFit/>
          </a:bodyPr>
          <a:lstStyle/>
          <a:p>
            <a:r>
              <a:rPr lang="en-US" altLang="zh-TW" sz="2400" dirty="0"/>
              <a:t>$</a:t>
            </a:r>
            <a:r>
              <a:rPr lang="zh-TW" altLang="en-US" sz="2400" dirty="0"/>
              <a:t>指定變數 </a:t>
            </a:r>
            <a:r>
              <a:rPr lang="en-US" altLang="zh-TW" sz="2400" dirty="0"/>
              <a:t>=</a:t>
            </a:r>
            <a:r>
              <a:rPr lang="zh-TW" altLang="en-US" sz="2400" dirty="0"/>
              <a:t> </a:t>
            </a:r>
            <a:r>
              <a:rPr lang="en-US" altLang="zh-TW" sz="2400" dirty="0" smtClean="0"/>
              <a:t>match(true){</a:t>
            </a:r>
            <a:endParaRPr lang="en-US" altLang="zh-TW" sz="2400" dirty="0"/>
          </a:p>
          <a:p>
            <a:r>
              <a:rPr lang="zh-TW" altLang="en-US" sz="2400" dirty="0"/>
              <a:t>        </a:t>
            </a:r>
            <a:r>
              <a:rPr lang="en-US" altLang="zh-TW" sz="2400" dirty="0" smtClean="0"/>
              <a:t>‘</a:t>
            </a:r>
            <a:r>
              <a:rPr lang="zh-TW" altLang="en-US" sz="2400" dirty="0" smtClean="0"/>
              <a:t>條件</a:t>
            </a:r>
            <a:r>
              <a:rPr lang="en-US" altLang="zh-TW" sz="2400" dirty="0" smtClean="0"/>
              <a:t>1’</a:t>
            </a:r>
            <a:r>
              <a:rPr lang="zh-TW" altLang="en-US" sz="2400" dirty="0" smtClean="0"/>
              <a:t> </a:t>
            </a:r>
            <a:r>
              <a:rPr lang="en-US" altLang="zh-TW" sz="2400" dirty="0"/>
              <a:t>=&gt;</a:t>
            </a:r>
            <a:r>
              <a:rPr lang="zh-TW" altLang="en-US" sz="2400" dirty="0"/>
              <a:t> </a:t>
            </a:r>
            <a:r>
              <a:rPr lang="en-US" altLang="zh-TW" sz="2400" dirty="0"/>
              <a:t>‘</a:t>
            </a:r>
            <a:r>
              <a:rPr lang="zh-TW" altLang="en-US" sz="2400" dirty="0"/>
              <a:t>給指定變數的結果值</a:t>
            </a:r>
            <a:r>
              <a:rPr lang="en-US" altLang="zh-TW" sz="2400" dirty="0"/>
              <a:t>’,</a:t>
            </a:r>
          </a:p>
          <a:p>
            <a:r>
              <a:rPr lang="en-US" altLang="zh-TW" sz="2400" dirty="0"/>
              <a:t>        </a:t>
            </a:r>
            <a:r>
              <a:rPr lang="en-US" altLang="zh-TW" sz="2400" dirty="0" smtClean="0"/>
              <a:t>‘</a:t>
            </a:r>
            <a:r>
              <a:rPr lang="zh-TW" altLang="en-US" sz="2400" dirty="0" smtClean="0"/>
              <a:t>條件</a:t>
            </a:r>
            <a:r>
              <a:rPr lang="en-US" altLang="zh-TW" sz="2400" dirty="0" smtClean="0"/>
              <a:t>2’</a:t>
            </a:r>
            <a:r>
              <a:rPr lang="zh-TW" altLang="en-US" sz="2400" dirty="0" smtClean="0"/>
              <a:t> </a:t>
            </a:r>
            <a:r>
              <a:rPr lang="en-US" altLang="zh-TW" sz="2400" dirty="0"/>
              <a:t>=&gt;</a:t>
            </a:r>
            <a:r>
              <a:rPr lang="zh-TW" altLang="en-US" sz="2400" dirty="0"/>
              <a:t> </a:t>
            </a:r>
            <a:r>
              <a:rPr lang="en-US" altLang="zh-TW" sz="2400" dirty="0"/>
              <a:t>‘</a:t>
            </a:r>
            <a:r>
              <a:rPr lang="zh-TW" altLang="en-US" sz="2400" dirty="0"/>
              <a:t>給指定變數的結果值</a:t>
            </a:r>
            <a:r>
              <a:rPr lang="en-US" altLang="zh-TW" sz="2400" dirty="0"/>
              <a:t>’,</a:t>
            </a:r>
          </a:p>
          <a:p>
            <a:r>
              <a:rPr lang="en-US" altLang="zh-TW" sz="2400" dirty="0"/>
              <a:t>        default =&gt; ‘</a:t>
            </a:r>
            <a:r>
              <a:rPr lang="zh-TW" altLang="en-US" sz="2400" dirty="0"/>
              <a:t>預設給指定變數的值</a:t>
            </a:r>
            <a:r>
              <a:rPr lang="en-US" altLang="zh-TW" sz="2400" dirty="0"/>
              <a:t>’        </a:t>
            </a:r>
          </a:p>
          <a:p>
            <a:r>
              <a:rPr lang="en-US" altLang="zh-TW" sz="2400" dirty="0"/>
              <a:t>}</a:t>
            </a:r>
            <a:endParaRPr lang="zh-TW" altLang="en-US" sz="2400" dirty="0"/>
          </a:p>
        </p:txBody>
      </p:sp>
      <p:sp>
        <p:nvSpPr>
          <p:cNvPr id="5" name="文字方塊 4"/>
          <p:cNvSpPr txBox="1"/>
          <p:nvPr/>
        </p:nvSpPr>
        <p:spPr>
          <a:xfrm>
            <a:off x="2673595" y="1600200"/>
            <a:ext cx="5894371" cy="1938992"/>
          </a:xfrm>
          <a:prstGeom prst="rect">
            <a:avLst/>
          </a:prstGeom>
          <a:noFill/>
        </p:spPr>
        <p:txBody>
          <a:bodyPr wrap="none" rtlCol="0">
            <a:spAutoFit/>
          </a:bodyPr>
          <a:lstStyle/>
          <a:p>
            <a:r>
              <a:rPr lang="en-US" altLang="zh-TW" sz="2400" dirty="0" smtClean="0"/>
              <a:t>$</a:t>
            </a:r>
            <a:r>
              <a:rPr lang="zh-TW" altLang="en-US" sz="2400" dirty="0" smtClean="0"/>
              <a:t>指定變數 </a:t>
            </a:r>
            <a:r>
              <a:rPr lang="en-US" altLang="zh-TW" sz="2400" dirty="0" smtClean="0"/>
              <a:t>=</a:t>
            </a:r>
            <a:r>
              <a:rPr lang="zh-TW" altLang="en-US" sz="2400" dirty="0" smtClean="0"/>
              <a:t> </a:t>
            </a:r>
            <a:r>
              <a:rPr lang="en-US" altLang="zh-TW" sz="2400" dirty="0" smtClean="0"/>
              <a:t>match(</a:t>
            </a:r>
            <a:r>
              <a:rPr lang="zh-TW" altLang="en-US" sz="2400" dirty="0" smtClean="0"/>
              <a:t>判斷變數</a:t>
            </a:r>
            <a:r>
              <a:rPr lang="en-US" altLang="zh-TW" sz="2400" dirty="0" smtClean="0"/>
              <a:t>){</a:t>
            </a:r>
          </a:p>
          <a:p>
            <a:r>
              <a:rPr lang="zh-TW" altLang="en-US" sz="2400" dirty="0" smtClean="0"/>
              <a:t>        </a:t>
            </a:r>
            <a:r>
              <a:rPr lang="en-US" altLang="zh-TW" sz="2400" dirty="0" smtClean="0"/>
              <a:t>‘</a:t>
            </a:r>
            <a:r>
              <a:rPr lang="zh-TW" altLang="en-US" sz="2400" dirty="0" smtClean="0"/>
              <a:t>某個值</a:t>
            </a:r>
            <a:r>
              <a:rPr lang="en-US" altLang="zh-TW" sz="2400" dirty="0" smtClean="0"/>
              <a:t>’</a:t>
            </a:r>
            <a:r>
              <a:rPr lang="zh-TW" altLang="en-US" sz="2400" dirty="0" smtClean="0"/>
              <a:t> </a:t>
            </a:r>
            <a:r>
              <a:rPr lang="en-US" altLang="zh-TW" sz="2400" dirty="0" smtClean="0"/>
              <a:t>=&gt;</a:t>
            </a:r>
            <a:r>
              <a:rPr lang="zh-TW" altLang="en-US" sz="2400" dirty="0" smtClean="0"/>
              <a:t> </a:t>
            </a:r>
            <a:r>
              <a:rPr lang="en-US" altLang="zh-TW" sz="2400" dirty="0" smtClean="0"/>
              <a:t>‘</a:t>
            </a:r>
            <a:r>
              <a:rPr lang="zh-TW" altLang="en-US" sz="2400" dirty="0" smtClean="0"/>
              <a:t>給指定變數的結果值</a:t>
            </a:r>
            <a:r>
              <a:rPr lang="en-US" altLang="zh-TW" sz="2400" dirty="0" smtClean="0"/>
              <a:t>’,</a:t>
            </a:r>
          </a:p>
          <a:p>
            <a:r>
              <a:rPr lang="en-US" altLang="zh-TW" sz="2400" dirty="0" smtClean="0"/>
              <a:t>        </a:t>
            </a:r>
            <a:r>
              <a:rPr lang="en-US" altLang="zh-TW" sz="2400" dirty="0"/>
              <a:t>‘</a:t>
            </a:r>
            <a:r>
              <a:rPr lang="zh-TW" altLang="en-US" sz="2400" dirty="0"/>
              <a:t>某個</a:t>
            </a:r>
            <a:r>
              <a:rPr lang="zh-TW" altLang="en-US" sz="2400" dirty="0" smtClean="0"/>
              <a:t>值</a:t>
            </a:r>
            <a:r>
              <a:rPr lang="en-US" altLang="zh-TW" sz="2400" dirty="0" smtClean="0"/>
              <a:t>2’</a:t>
            </a:r>
            <a:r>
              <a:rPr lang="zh-TW" altLang="en-US" sz="2400" dirty="0" smtClean="0"/>
              <a:t> </a:t>
            </a:r>
            <a:r>
              <a:rPr lang="en-US" altLang="zh-TW" sz="2400" dirty="0"/>
              <a:t>=&gt;</a:t>
            </a:r>
            <a:r>
              <a:rPr lang="zh-TW" altLang="en-US" sz="2400" dirty="0"/>
              <a:t> </a:t>
            </a:r>
            <a:r>
              <a:rPr lang="en-US" altLang="zh-TW" sz="2400" dirty="0"/>
              <a:t>‘</a:t>
            </a:r>
            <a:r>
              <a:rPr lang="zh-TW" altLang="en-US" sz="2400" dirty="0"/>
              <a:t>給指定變數的結果值</a:t>
            </a:r>
            <a:r>
              <a:rPr lang="en-US" altLang="zh-TW" sz="2400" dirty="0" smtClean="0"/>
              <a:t>’,</a:t>
            </a:r>
            <a:endParaRPr lang="en-US" altLang="zh-TW" sz="2400" dirty="0"/>
          </a:p>
          <a:p>
            <a:r>
              <a:rPr lang="en-US" altLang="zh-TW" sz="2400" dirty="0" smtClean="0"/>
              <a:t>        default =&gt; ‘</a:t>
            </a:r>
            <a:r>
              <a:rPr lang="zh-TW" altLang="en-US" sz="2400" dirty="0" smtClean="0"/>
              <a:t>預設給指定變數的值</a:t>
            </a:r>
            <a:r>
              <a:rPr lang="en-US" altLang="zh-TW" sz="2400" dirty="0" smtClean="0"/>
              <a:t>’        </a:t>
            </a:r>
            <a:endParaRPr lang="en-US" altLang="zh-TW" sz="2400" dirty="0"/>
          </a:p>
          <a:p>
            <a:r>
              <a:rPr lang="en-US" altLang="zh-TW" sz="2400" dirty="0" smtClean="0"/>
              <a:t>}</a:t>
            </a:r>
            <a:endParaRPr lang="zh-TW" altLang="en-US" sz="2400" dirty="0"/>
          </a:p>
        </p:txBody>
      </p:sp>
    </p:spTree>
    <p:extLst>
      <p:ext uri="{BB962C8B-B14F-4D97-AF65-F5344CB8AC3E}">
        <p14:creationId xmlns:p14="http://schemas.microsoft.com/office/powerpoint/2010/main" val="278938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XAMPP</a:t>
            </a:r>
            <a:r>
              <a:rPr lang="zh-TW" altLang="en-US" sz="4400" dirty="0" smtClean="0"/>
              <a:t>套件控制面板</a:t>
            </a:r>
            <a:endParaRPr lang="zh-TW" altLang="en-US" sz="4400" dirty="0"/>
          </a:p>
        </p:txBody>
      </p:sp>
      <p:sp>
        <p:nvSpPr>
          <p:cNvPr id="3" name="內容版面配置區 2"/>
          <p:cNvSpPr>
            <a:spLocks noGrp="1"/>
          </p:cNvSpPr>
          <p:nvPr>
            <p:ph idx="1"/>
          </p:nvPr>
        </p:nvSpPr>
        <p:spPr/>
        <p:txBody>
          <a:bodyPr/>
          <a:lstStyle/>
          <a:p>
            <a:r>
              <a:rPr lang="zh-TW" altLang="en-US" dirty="0" smtClean="0"/>
              <a:t>透過控制面板可以開啟</a:t>
            </a:r>
            <a:r>
              <a:rPr lang="en-US" altLang="zh-TW" dirty="0" smtClean="0"/>
              <a:t>Apache</a:t>
            </a:r>
            <a:r>
              <a:rPr lang="zh-TW" altLang="en-US" dirty="0" smtClean="0"/>
              <a:t>、</a:t>
            </a:r>
            <a:r>
              <a:rPr lang="en-US" altLang="zh-TW" dirty="0" smtClean="0"/>
              <a:t>MySQL</a:t>
            </a:r>
            <a:r>
              <a:rPr lang="zh-TW" altLang="en-US" dirty="0" smtClean="0"/>
              <a:t>或其他的服務功能</a:t>
            </a:r>
            <a:endParaRPr lang="zh-TW" altLang="en-US" dirty="0"/>
          </a:p>
        </p:txBody>
      </p:sp>
      <p:pic>
        <p:nvPicPr>
          <p:cNvPr id="4" name="圖片 3"/>
          <p:cNvPicPr>
            <a:picLocks noChangeAspect="1"/>
          </p:cNvPicPr>
          <p:nvPr/>
        </p:nvPicPr>
        <p:blipFill>
          <a:blip r:embed="rId2"/>
          <a:stretch>
            <a:fillRect/>
          </a:stretch>
        </p:blipFill>
        <p:spPr>
          <a:xfrm>
            <a:off x="3040593" y="2288275"/>
            <a:ext cx="6392167" cy="4163006"/>
          </a:xfrm>
          <a:prstGeom prst="rect">
            <a:avLst/>
          </a:prstGeom>
        </p:spPr>
      </p:pic>
    </p:spTree>
    <p:extLst>
      <p:ext uri="{BB962C8B-B14F-4D97-AF65-F5344CB8AC3E}">
        <p14:creationId xmlns:p14="http://schemas.microsoft.com/office/powerpoint/2010/main" val="271656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迴圈結構</a:t>
            </a:r>
            <a:endParaRPr lang="zh-TW" altLang="en-US" sz="4400" dirty="0"/>
          </a:p>
        </p:txBody>
      </p:sp>
      <p:sp>
        <p:nvSpPr>
          <p:cNvPr id="3" name="內容版面配置區 2"/>
          <p:cNvSpPr>
            <a:spLocks noGrp="1"/>
          </p:cNvSpPr>
          <p:nvPr>
            <p:ph idx="1"/>
          </p:nvPr>
        </p:nvSpPr>
        <p:spPr/>
        <p:txBody>
          <a:bodyPr/>
          <a:lstStyle/>
          <a:p>
            <a:r>
              <a:rPr lang="en-US" altLang="zh-TW" dirty="0"/>
              <a:t>f</a:t>
            </a:r>
            <a:r>
              <a:rPr lang="en-US" altLang="zh-TW" dirty="0" smtClean="0"/>
              <a:t>or</a:t>
            </a:r>
            <a:r>
              <a:rPr lang="zh-TW" altLang="en-US" dirty="0"/>
              <a:t>迴</a:t>
            </a:r>
            <a:r>
              <a:rPr lang="zh-TW" altLang="en-US" dirty="0" smtClean="0"/>
              <a:t>圈 </a:t>
            </a:r>
            <a:r>
              <a:rPr lang="en-US" altLang="zh-TW" dirty="0" smtClean="0">
                <a:sym typeface="Wingdings" panose="05000000000000000000" pitchFamily="2" charset="2"/>
              </a:rPr>
              <a:t> </a:t>
            </a:r>
            <a:r>
              <a:rPr lang="zh-TW" altLang="en-US" dirty="0" smtClean="0"/>
              <a:t>控制執行次數的迴圈結構</a:t>
            </a:r>
            <a:endParaRPr lang="en-US" altLang="zh-TW" dirty="0" smtClean="0"/>
          </a:p>
          <a:p>
            <a:pPr lvl="1"/>
            <a:r>
              <a:rPr lang="en-US" altLang="zh-TW" dirty="0"/>
              <a:t>f</a:t>
            </a:r>
            <a:r>
              <a:rPr lang="en-US" altLang="zh-TW" dirty="0" smtClean="0"/>
              <a:t>or ( $</a:t>
            </a:r>
            <a:r>
              <a:rPr lang="en-US" altLang="zh-TW" dirty="0" err="1" smtClean="0"/>
              <a:t>i</a:t>
            </a:r>
            <a:r>
              <a:rPr lang="en-US" altLang="zh-TW" dirty="0" smtClean="0"/>
              <a:t>=0; $</a:t>
            </a:r>
            <a:r>
              <a:rPr lang="en-US" altLang="zh-TW" dirty="0" err="1" smtClean="0"/>
              <a:t>i</a:t>
            </a:r>
            <a:r>
              <a:rPr lang="en-US" altLang="zh-TW" dirty="0" smtClean="0"/>
              <a:t> &lt; 10; $++){</a:t>
            </a:r>
            <a:r>
              <a:rPr lang="zh-TW" altLang="en-US" dirty="0" smtClean="0"/>
              <a:t>執行的動作</a:t>
            </a:r>
            <a:r>
              <a:rPr lang="en-US" altLang="zh-TW" dirty="0" smtClean="0"/>
              <a:t>;}</a:t>
            </a:r>
          </a:p>
          <a:p>
            <a:r>
              <a:rPr lang="en-US" altLang="zh-TW" dirty="0" smtClean="0"/>
              <a:t>while</a:t>
            </a:r>
            <a:r>
              <a:rPr lang="zh-TW" altLang="en-US" dirty="0"/>
              <a:t>迴</a:t>
            </a:r>
            <a:r>
              <a:rPr lang="zh-TW" altLang="en-US" dirty="0" smtClean="0"/>
              <a:t>圈 </a:t>
            </a:r>
            <a:r>
              <a:rPr lang="en-US" altLang="zh-TW" dirty="0" smtClean="0">
                <a:sym typeface="Wingdings" panose="05000000000000000000" pitchFamily="2" charset="2"/>
              </a:rPr>
              <a:t> </a:t>
            </a:r>
            <a:r>
              <a:rPr lang="zh-TW" altLang="en-US" dirty="0" smtClean="0">
                <a:sym typeface="Wingdings" panose="05000000000000000000" pitchFamily="2" charset="2"/>
              </a:rPr>
              <a:t>用條件式判斷是否進入迴圈執行動作</a:t>
            </a:r>
            <a:endParaRPr lang="en-US" altLang="zh-TW" dirty="0" smtClean="0">
              <a:sym typeface="Wingdings" panose="05000000000000000000" pitchFamily="2" charset="2"/>
            </a:endParaRPr>
          </a:p>
          <a:p>
            <a:pPr lvl="1"/>
            <a:r>
              <a:rPr lang="en-US" altLang="zh-TW" dirty="0">
                <a:sym typeface="Wingdings" panose="05000000000000000000" pitchFamily="2" charset="2"/>
              </a:rPr>
              <a:t>w</a:t>
            </a:r>
            <a:r>
              <a:rPr lang="en-US" altLang="zh-TW" dirty="0" smtClean="0">
                <a:sym typeface="Wingdings" panose="05000000000000000000" pitchFamily="2" charset="2"/>
              </a:rPr>
              <a:t>hile( </a:t>
            </a:r>
            <a:r>
              <a:rPr lang="zh-TW" altLang="en-US" dirty="0" smtClean="0">
                <a:sym typeface="Wingdings" panose="05000000000000000000" pitchFamily="2" charset="2"/>
              </a:rPr>
              <a:t>條件 </a:t>
            </a:r>
            <a:r>
              <a:rPr lang="en-US" altLang="zh-TW" dirty="0" smtClean="0">
                <a:sym typeface="Wingdings" panose="05000000000000000000" pitchFamily="2" charset="2"/>
              </a:rPr>
              <a:t>) {</a:t>
            </a:r>
            <a:r>
              <a:rPr lang="zh-TW" altLang="en-US" dirty="0" smtClean="0">
                <a:sym typeface="Wingdings" panose="05000000000000000000" pitchFamily="2" charset="2"/>
              </a:rPr>
              <a:t>執行的動作</a:t>
            </a:r>
            <a:r>
              <a:rPr lang="en-US" altLang="zh-TW" dirty="0" smtClean="0">
                <a:sym typeface="Wingdings" panose="05000000000000000000" pitchFamily="2" charset="2"/>
              </a:rPr>
              <a:t>;}</a:t>
            </a:r>
          </a:p>
          <a:p>
            <a:r>
              <a:rPr lang="en-US" altLang="zh-TW" dirty="0" smtClean="0"/>
              <a:t>do…while</a:t>
            </a:r>
            <a:r>
              <a:rPr lang="zh-TW" altLang="en-US" dirty="0" smtClean="0"/>
              <a:t>迴圈  </a:t>
            </a:r>
            <a:r>
              <a:rPr lang="en-US" altLang="zh-TW" dirty="0" smtClean="0">
                <a:sym typeface="Wingdings" panose="05000000000000000000" pitchFamily="2" charset="2"/>
              </a:rPr>
              <a:t> </a:t>
            </a:r>
            <a:r>
              <a:rPr lang="zh-TW" altLang="en-US" dirty="0" smtClean="0">
                <a:sym typeface="Wingdings" panose="05000000000000000000" pitchFamily="2" charset="2"/>
              </a:rPr>
              <a:t>先進入回圈內執行一次之後再用條件式判斷是否再次進入迴圈</a:t>
            </a:r>
            <a:endParaRPr lang="en-US" altLang="zh-TW" dirty="0" smtClean="0">
              <a:sym typeface="Wingdings" panose="05000000000000000000" pitchFamily="2" charset="2"/>
            </a:endParaRPr>
          </a:p>
          <a:p>
            <a:pPr lvl="1"/>
            <a:r>
              <a:rPr lang="en-US" altLang="zh-TW" dirty="0" smtClean="0">
                <a:sym typeface="Wingdings" panose="05000000000000000000" pitchFamily="2" charset="2"/>
              </a:rPr>
              <a:t>do{</a:t>
            </a:r>
            <a:r>
              <a:rPr lang="zh-TW" altLang="en-US" dirty="0" smtClean="0">
                <a:sym typeface="Wingdings" panose="05000000000000000000" pitchFamily="2" charset="2"/>
              </a:rPr>
              <a:t>執行的動作</a:t>
            </a:r>
            <a:r>
              <a:rPr lang="en-US" altLang="zh-TW" dirty="0" smtClean="0">
                <a:sym typeface="Wingdings" panose="05000000000000000000" pitchFamily="2" charset="2"/>
              </a:rPr>
              <a:t>;} while(</a:t>
            </a:r>
            <a:r>
              <a:rPr lang="zh-TW" altLang="en-US" dirty="0" smtClean="0">
                <a:sym typeface="Wingdings" panose="05000000000000000000" pitchFamily="2" charset="2"/>
              </a:rPr>
              <a:t>條件</a:t>
            </a:r>
            <a:r>
              <a:rPr lang="en-US" altLang="zh-TW" dirty="0" smtClean="0">
                <a:sym typeface="Wingdings" panose="05000000000000000000" pitchFamily="2" charset="2"/>
              </a:rPr>
              <a:t>)</a:t>
            </a:r>
          </a:p>
          <a:p>
            <a:r>
              <a:rPr lang="en-US" altLang="zh-TW" dirty="0" err="1" smtClean="0"/>
              <a:t>foreach</a:t>
            </a:r>
            <a:r>
              <a:rPr lang="en-US" altLang="zh-TW" dirty="0" smtClean="0"/>
              <a:t>()</a:t>
            </a:r>
            <a:r>
              <a:rPr lang="zh-TW" altLang="en-US" dirty="0" smtClean="0"/>
              <a:t>迴圈 </a:t>
            </a:r>
            <a:r>
              <a:rPr lang="en-US" altLang="zh-TW" dirty="0" smtClean="0">
                <a:sym typeface="Wingdings" panose="05000000000000000000" pitchFamily="2" charset="2"/>
              </a:rPr>
              <a:t> </a:t>
            </a:r>
            <a:r>
              <a:rPr lang="zh-TW" altLang="en-US" dirty="0" smtClean="0">
                <a:sym typeface="Wingdings" panose="05000000000000000000" pitchFamily="2" charset="2"/>
              </a:rPr>
              <a:t>通常用來遍歷陣列中的值</a:t>
            </a:r>
            <a:endParaRPr lang="en-US" altLang="zh-TW" dirty="0" smtClean="0">
              <a:sym typeface="Wingdings" panose="05000000000000000000" pitchFamily="2" charset="2"/>
            </a:endParaRPr>
          </a:p>
          <a:p>
            <a:pPr lvl="1"/>
            <a:r>
              <a:rPr lang="en-US" altLang="zh-TW" dirty="0" err="1" smtClean="0">
                <a:sym typeface="Wingdings" panose="05000000000000000000" pitchFamily="2" charset="2"/>
              </a:rPr>
              <a:t>foreach</a:t>
            </a:r>
            <a:r>
              <a:rPr lang="en-US" altLang="zh-TW" dirty="0" smtClean="0">
                <a:sym typeface="Wingdings" panose="05000000000000000000" pitchFamily="2" charset="2"/>
              </a:rPr>
              <a:t>($</a:t>
            </a:r>
            <a:r>
              <a:rPr lang="zh-TW" altLang="en-US" dirty="0" smtClean="0">
                <a:sym typeface="Wingdings" panose="05000000000000000000" pitchFamily="2" charset="2"/>
              </a:rPr>
              <a:t>陣列變數 </a:t>
            </a:r>
            <a:r>
              <a:rPr lang="en-US" altLang="zh-TW" dirty="0" smtClean="0">
                <a:sym typeface="Wingdings" panose="05000000000000000000" pitchFamily="2" charset="2"/>
              </a:rPr>
              <a:t>as $</a:t>
            </a:r>
            <a:r>
              <a:rPr lang="zh-TW" altLang="en-US" dirty="0" smtClean="0">
                <a:sym typeface="Wingdings" panose="05000000000000000000" pitchFamily="2" charset="2"/>
              </a:rPr>
              <a:t>指陣列元素的變數</a:t>
            </a:r>
            <a:r>
              <a:rPr lang="en-US" altLang="zh-TW" dirty="0" smtClean="0">
                <a:sym typeface="Wingdings" panose="05000000000000000000" pitchFamily="2" charset="2"/>
              </a:rPr>
              <a:t>)</a:t>
            </a:r>
            <a:endParaRPr lang="en-US" altLang="zh-TW" dirty="0" smtClean="0"/>
          </a:p>
          <a:p>
            <a:pPr lvl="1"/>
            <a:endParaRPr lang="zh-TW" altLang="en-US" dirty="0"/>
          </a:p>
        </p:txBody>
      </p:sp>
    </p:spTree>
    <p:extLst>
      <p:ext uri="{BB962C8B-B14F-4D97-AF65-F5344CB8AC3E}">
        <p14:creationId xmlns:p14="http://schemas.microsoft.com/office/powerpoint/2010/main" val="11423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smtClean="0"/>
              <a:t>函數</a:t>
            </a:r>
            <a:endParaRPr lang="zh-TW" altLang="en-US" sz="4400" dirty="0"/>
          </a:p>
        </p:txBody>
      </p:sp>
      <p:sp>
        <p:nvSpPr>
          <p:cNvPr id="3" name="內容版面配置區 2"/>
          <p:cNvSpPr>
            <a:spLocks noGrp="1"/>
          </p:cNvSpPr>
          <p:nvPr>
            <p:ph idx="1"/>
          </p:nvPr>
        </p:nvSpPr>
        <p:spPr/>
        <p:txBody>
          <a:bodyPr/>
          <a:lstStyle/>
          <a:p>
            <a:r>
              <a:rPr lang="zh-TW" altLang="en-US" dirty="0" smtClean="0"/>
              <a:t>函數是將一段具有某種功能或可以重複使用的敘述寫成獨立的程式區塊，供後續呼叫使用</a:t>
            </a:r>
            <a:endParaRPr lang="en-US" altLang="zh-TW" dirty="0" smtClean="0"/>
          </a:p>
          <a:p>
            <a:r>
              <a:rPr lang="zh-TW" altLang="en-US" dirty="0" smtClean="0"/>
              <a:t>使用者自訂函數</a:t>
            </a:r>
            <a:endParaRPr lang="en-US" altLang="zh-TW" dirty="0" smtClean="0"/>
          </a:p>
          <a:p>
            <a:pPr lvl="1"/>
            <a:r>
              <a:rPr lang="zh-TW" altLang="en-US" dirty="0"/>
              <a:t>使用</a:t>
            </a:r>
            <a:r>
              <a:rPr lang="en-US" altLang="zh-TW" dirty="0"/>
              <a:t>function</a:t>
            </a:r>
            <a:r>
              <a:rPr lang="zh-TW" altLang="en-US" dirty="0"/>
              <a:t>來宣告</a:t>
            </a:r>
            <a:r>
              <a:rPr lang="zh-TW" altLang="en-US" dirty="0" smtClean="0"/>
              <a:t>函數</a:t>
            </a:r>
            <a:endParaRPr lang="en-US" altLang="zh-TW" dirty="0"/>
          </a:p>
          <a:p>
            <a:pPr marL="0" indent="0">
              <a:buNone/>
            </a:pPr>
            <a:r>
              <a:rPr lang="en-US" altLang="zh-TW" dirty="0"/>
              <a:t>Example</a:t>
            </a:r>
          </a:p>
          <a:p>
            <a:pPr marL="365760" lvl="1" indent="0">
              <a:buNone/>
            </a:pPr>
            <a:r>
              <a:rPr lang="en-US" altLang="zh-TW" sz="2000" dirty="0"/>
              <a:t>function </a:t>
            </a:r>
            <a:r>
              <a:rPr lang="zh-TW" altLang="en-US" sz="2000" dirty="0" smtClean="0"/>
              <a:t>函數名稱</a:t>
            </a:r>
            <a:r>
              <a:rPr lang="en-US" altLang="zh-TW" sz="2000" dirty="0"/>
              <a:t>(</a:t>
            </a:r>
            <a:r>
              <a:rPr lang="zh-TW" altLang="en-US" sz="2000" dirty="0"/>
              <a:t>傳入參數</a:t>
            </a:r>
            <a:r>
              <a:rPr lang="en-US" altLang="zh-TW" sz="2000" dirty="0"/>
              <a:t>){</a:t>
            </a:r>
          </a:p>
          <a:p>
            <a:pPr marL="365760" lvl="1" indent="0">
              <a:buNone/>
            </a:pPr>
            <a:r>
              <a:rPr lang="en-US" altLang="zh-TW" sz="2000" dirty="0"/>
              <a:t>	</a:t>
            </a:r>
            <a:r>
              <a:rPr lang="zh-TW" altLang="en-US" sz="2000" dirty="0"/>
              <a:t>描述</a:t>
            </a:r>
            <a:r>
              <a:rPr lang="en-US" altLang="zh-TW" sz="2000" dirty="0"/>
              <a:t>;</a:t>
            </a:r>
          </a:p>
          <a:p>
            <a:pPr marL="365760" lvl="1" indent="0">
              <a:buNone/>
            </a:pPr>
            <a:r>
              <a:rPr lang="en-US" altLang="zh-TW" sz="2000" dirty="0"/>
              <a:t>	return </a:t>
            </a:r>
            <a:r>
              <a:rPr lang="zh-TW" altLang="en-US" sz="2000" dirty="0"/>
              <a:t>傳回值</a:t>
            </a:r>
            <a:r>
              <a:rPr lang="en-US" altLang="zh-TW" sz="2000" dirty="0"/>
              <a:t>;</a:t>
            </a:r>
          </a:p>
          <a:p>
            <a:pPr marL="365760" lvl="1" indent="0">
              <a:buNone/>
            </a:pPr>
            <a:r>
              <a:rPr lang="en-US" altLang="zh-TW" sz="2000" dirty="0"/>
              <a:t>}</a:t>
            </a:r>
            <a:endParaRPr lang="zh-TW" altLang="en-US" sz="2000" dirty="0"/>
          </a:p>
          <a:p>
            <a:endParaRPr lang="en-US" altLang="zh-TW" dirty="0" smtClean="0"/>
          </a:p>
        </p:txBody>
      </p:sp>
    </p:spTree>
    <p:extLst>
      <p:ext uri="{BB962C8B-B14F-4D97-AF65-F5344CB8AC3E}">
        <p14:creationId xmlns:p14="http://schemas.microsoft.com/office/powerpoint/2010/main" val="349089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時間函數</a:t>
            </a:r>
          </a:p>
        </p:txBody>
      </p:sp>
      <p:sp>
        <p:nvSpPr>
          <p:cNvPr id="3" name="內容版面配置區 2"/>
          <p:cNvSpPr>
            <a:spLocks noGrp="1"/>
          </p:cNvSpPr>
          <p:nvPr>
            <p:ph idx="1"/>
          </p:nvPr>
        </p:nvSpPr>
        <p:spPr/>
        <p:txBody>
          <a:bodyPr/>
          <a:lstStyle/>
          <a:p>
            <a:r>
              <a:rPr lang="en-US" altLang="zh-TW" dirty="0"/>
              <a:t>time</a:t>
            </a:r>
            <a:r>
              <a:rPr lang="en-US" altLang="zh-TW" dirty="0" smtClean="0"/>
              <a:t>()</a:t>
            </a:r>
          </a:p>
          <a:p>
            <a:pPr lvl="1"/>
            <a:r>
              <a:rPr lang="zh-TW" altLang="en-US" dirty="0"/>
              <a:t>返回當前時間的</a:t>
            </a:r>
            <a:r>
              <a:rPr lang="en-US" altLang="zh-TW" dirty="0"/>
              <a:t>Unix </a:t>
            </a:r>
            <a:r>
              <a:rPr lang="zh-TW" altLang="en-US" dirty="0"/>
              <a:t>時間</a:t>
            </a:r>
            <a:r>
              <a:rPr lang="zh-TW" altLang="en-US" dirty="0" smtClean="0"/>
              <a:t>戳</a:t>
            </a:r>
            <a:endParaRPr lang="en-US" altLang="zh-TW" dirty="0" smtClean="0"/>
          </a:p>
          <a:p>
            <a:pPr lvl="1"/>
            <a:r>
              <a:rPr lang="en-US" altLang="zh-TW" dirty="0"/>
              <a:t>time() </a:t>
            </a:r>
            <a:r>
              <a:rPr lang="zh-TW" altLang="en-US" dirty="0"/>
              <a:t>函數返回自</a:t>
            </a:r>
            <a:r>
              <a:rPr lang="en-US" altLang="zh-TW" dirty="0"/>
              <a:t>Unix </a:t>
            </a:r>
            <a:r>
              <a:rPr lang="zh-TW" altLang="en-US" dirty="0"/>
              <a:t>紀元（</a:t>
            </a:r>
            <a:r>
              <a:rPr lang="en-US" altLang="zh-TW" dirty="0"/>
              <a:t>January 1 1970 00:00:00 GMT</a:t>
            </a:r>
            <a:r>
              <a:rPr lang="zh-TW" altLang="en-US" dirty="0"/>
              <a:t>）起的當前時間的秒</a:t>
            </a:r>
            <a:r>
              <a:rPr lang="zh-TW" altLang="en-US" dirty="0" smtClean="0"/>
              <a:t>數</a:t>
            </a:r>
            <a:endParaRPr lang="en-US" altLang="zh-TW" dirty="0" smtClean="0"/>
          </a:p>
          <a:p>
            <a:r>
              <a:rPr lang="en-US" altLang="zh-TW" dirty="0" err="1" smtClean="0"/>
              <a:t>mktime</a:t>
            </a:r>
            <a:r>
              <a:rPr lang="en-US" altLang="zh-TW" dirty="0" smtClean="0"/>
              <a:t>(hour,</a:t>
            </a:r>
            <a:r>
              <a:rPr lang="zh-TW" altLang="en-US" dirty="0" smtClean="0"/>
              <a:t> </a:t>
            </a:r>
            <a:r>
              <a:rPr lang="en-US" altLang="zh-TW" dirty="0" smtClean="0"/>
              <a:t>minute,</a:t>
            </a:r>
            <a:r>
              <a:rPr lang="zh-TW" altLang="en-US" dirty="0" smtClean="0"/>
              <a:t> </a:t>
            </a:r>
            <a:r>
              <a:rPr lang="en-US" altLang="zh-TW" dirty="0" smtClean="0"/>
              <a:t>second,</a:t>
            </a:r>
            <a:r>
              <a:rPr lang="zh-TW" altLang="en-US" dirty="0" smtClean="0"/>
              <a:t> </a:t>
            </a:r>
            <a:r>
              <a:rPr lang="en-US" altLang="zh-TW" dirty="0" smtClean="0"/>
              <a:t>month,</a:t>
            </a:r>
            <a:r>
              <a:rPr lang="zh-TW" altLang="en-US" dirty="0" smtClean="0"/>
              <a:t> </a:t>
            </a:r>
            <a:r>
              <a:rPr lang="en-US" altLang="zh-TW" dirty="0" smtClean="0"/>
              <a:t>day,</a:t>
            </a:r>
            <a:r>
              <a:rPr lang="zh-TW" altLang="en-US" dirty="0" smtClean="0"/>
              <a:t> </a:t>
            </a:r>
            <a:r>
              <a:rPr lang="en-US" altLang="zh-TW" dirty="0" smtClean="0"/>
              <a:t>year</a:t>
            </a:r>
            <a:r>
              <a:rPr lang="en-US" altLang="zh-TW" dirty="0"/>
              <a:t>) </a:t>
            </a:r>
            <a:r>
              <a:rPr lang="zh-TW" altLang="en-US" dirty="0"/>
              <a:t>創建</a:t>
            </a:r>
            <a:r>
              <a:rPr lang="zh-TW" altLang="en-US" dirty="0" smtClean="0"/>
              <a:t>日期</a:t>
            </a:r>
            <a:endParaRPr lang="en-US" altLang="zh-TW" dirty="0" smtClean="0"/>
          </a:p>
          <a:p>
            <a:pPr lvl="1"/>
            <a:r>
              <a:rPr lang="zh-TW" altLang="en-US" dirty="0"/>
              <a:t>返回一個日期的</a:t>
            </a:r>
            <a:r>
              <a:rPr lang="en-US" altLang="zh-TW" dirty="0" smtClean="0"/>
              <a:t>U</a:t>
            </a:r>
            <a:r>
              <a:rPr lang="en-US" altLang="zh-TW" dirty="0"/>
              <a:t>nix</a:t>
            </a:r>
            <a:r>
              <a:rPr lang="en-US" altLang="zh-TW" dirty="0" smtClean="0"/>
              <a:t> </a:t>
            </a:r>
            <a:r>
              <a:rPr lang="zh-TW" altLang="en-US" dirty="0"/>
              <a:t>時間戳</a:t>
            </a:r>
          </a:p>
        </p:txBody>
      </p:sp>
    </p:spTree>
    <p:extLst>
      <p:ext uri="{BB962C8B-B14F-4D97-AF65-F5344CB8AC3E}">
        <p14:creationId xmlns:p14="http://schemas.microsoft.com/office/powerpoint/2010/main" val="72125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時間函數</a:t>
            </a:r>
            <a:endParaRPr lang="zh-TW" altLang="en-US" sz="4400" dirty="0"/>
          </a:p>
        </p:txBody>
      </p:sp>
      <p:sp>
        <p:nvSpPr>
          <p:cNvPr id="3" name="內容版面配置區 2"/>
          <p:cNvSpPr>
            <a:spLocks noGrp="1"/>
          </p:cNvSpPr>
          <p:nvPr>
            <p:ph idx="1"/>
          </p:nvPr>
        </p:nvSpPr>
        <p:spPr/>
        <p:txBody>
          <a:bodyPr/>
          <a:lstStyle/>
          <a:p>
            <a:r>
              <a:rPr lang="en-US" altLang="zh-TW" dirty="0" smtClean="0"/>
              <a:t>date(format,</a:t>
            </a:r>
            <a:r>
              <a:rPr lang="zh-TW" altLang="en-US" dirty="0" smtClean="0"/>
              <a:t> </a:t>
            </a:r>
            <a:r>
              <a:rPr lang="en-US" altLang="zh-TW" dirty="0" smtClean="0"/>
              <a:t>timestamp)</a:t>
            </a:r>
          </a:p>
          <a:p>
            <a:pPr lvl="1"/>
            <a:r>
              <a:rPr lang="zh-TW" altLang="en-US" dirty="0" smtClean="0"/>
              <a:t>用來把</a:t>
            </a:r>
            <a:r>
              <a:rPr lang="zh-TW" altLang="en-US" dirty="0"/>
              <a:t>時間戳格式化為更易讀的日期和時間</a:t>
            </a:r>
            <a:endParaRPr lang="en-US" altLang="zh-TW" dirty="0" smtClean="0"/>
          </a:p>
          <a:p>
            <a:pPr lvl="1"/>
            <a:r>
              <a:rPr lang="en-US" altLang="zh-TW" dirty="0" smtClean="0"/>
              <a:t>format</a:t>
            </a:r>
            <a:r>
              <a:rPr lang="zh-TW" altLang="en-US" dirty="0" smtClean="0"/>
              <a:t>是指定時間函數中的時間格式，必要參數</a:t>
            </a:r>
            <a:endParaRPr lang="en-US" altLang="zh-TW" dirty="0" smtClean="0"/>
          </a:p>
          <a:p>
            <a:pPr lvl="2"/>
            <a:r>
              <a:rPr lang="zh-TW" altLang="en-US" dirty="0" smtClean="0"/>
              <a:t>可自訂顯示格式</a:t>
            </a:r>
            <a:r>
              <a:rPr lang="en-US" altLang="zh-TW" dirty="0" smtClean="0"/>
              <a:t>:</a:t>
            </a:r>
            <a:r>
              <a:rPr lang="zh-TW" altLang="en-US" dirty="0" smtClean="0"/>
              <a:t> </a:t>
            </a:r>
            <a:r>
              <a:rPr lang="en-US" altLang="zh-TW" dirty="0"/>
              <a:t>"Y/m/d</a:t>
            </a:r>
            <a:r>
              <a:rPr lang="en-US" altLang="zh-TW" dirty="0" smtClean="0"/>
              <a:t>"</a:t>
            </a:r>
            <a:r>
              <a:rPr lang="zh-TW" altLang="en-US" dirty="0" smtClean="0"/>
              <a:t>、</a:t>
            </a:r>
            <a:r>
              <a:rPr lang="en-US" altLang="zh-TW" dirty="0"/>
              <a:t>"</a:t>
            </a:r>
            <a:r>
              <a:rPr lang="en-US" altLang="zh-TW" dirty="0" err="1"/>
              <a:t>Ymd</a:t>
            </a:r>
            <a:r>
              <a:rPr lang="en-US" altLang="zh-TW" dirty="0" smtClean="0"/>
              <a:t>"</a:t>
            </a:r>
            <a:r>
              <a:rPr lang="zh-TW" altLang="en-US" dirty="0" smtClean="0"/>
              <a:t>、</a:t>
            </a:r>
            <a:r>
              <a:rPr lang="en-US" altLang="zh-TW" dirty="0" smtClean="0"/>
              <a:t>”1”</a:t>
            </a:r>
            <a:r>
              <a:rPr lang="zh-TW" altLang="en-US" dirty="0" smtClean="0"/>
              <a:t> 、</a:t>
            </a:r>
            <a:r>
              <a:rPr lang="en-US" altLang="zh-TW" dirty="0"/>
              <a:t>"h:i:sa"</a:t>
            </a:r>
            <a:endParaRPr lang="en-US" altLang="zh-TW" dirty="0" smtClean="0"/>
          </a:p>
          <a:p>
            <a:pPr lvl="1"/>
            <a:r>
              <a:rPr lang="en-US" altLang="zh-TW" dirty="0" smtClean="0"/>
              <a:t>timestamp</a:t>
            </a:r>
            <a:r>
              <a:rPr lang="zh-TW" altLang="en-US" dirty="0"/>
              <a:t>為指定時間點的參數，選擇性參數，若沒有指定</a:t>
            </a:r>
            <a:r>
              <a:rPr lang="zh-TW" altLang="en-US" dirty="0" smtClean="0"/>
              <a:t>則使用伺服器</a:t>
            </a:r>
            <a:r>
              <a:rPr lang="zh-TW" altLang="en-US" dirty="0"/>
              <a:t>的當前日期</a:t>
            </a:r>
            <a:r>
              <a:rPr lang="en-US" altLang="zh-TW" dirty="0"/>
              <a:t>/</a:t>
            </a:r>
            <a:r>
              <a:rPr lang="zh-TW" altLang="en-US" dirty="0" smtClean="0"/>
              <a:t>時間</a:t>
            </a:r>
            <a:endParaRPr lang="en-US" altLang="zh-TW" dirty="0" smtClean="0"/>
          </a:p>
          <a:p>
            <a:pPr lvl="1"/>
            <a:endParaRPr lang="en-US" altLang="zh-TW" dirty="0" smtClean="0"/>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38210802"/>
              </p:ext>
            </p:extLst>
          </p:nvPr>
        </p:nvGraphicFramePr>
        <p:xfrm>
          <a:off x="2339732" y="4193931"/>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611232103"/>
                    </a:ext>
                  </a:extLst>
                </a:gridCol>
                <a:gridCol w="2032000">
                  <a:extLst>
                    <a:ext uri="{9D8B030D-6E8A-4147-A177-3AD203B41FA5}">
                      <a16:colId xmlns:a16="http://schemas.microsoft.com/office/drawing/2014/main" val="3536857573"/>
                    </a:ext>
                  </a:extLst>
                </a:gridCol>
                <a:gridCol w="2032000">
                  <a:extLst>
                    <a:ext uri="{9D8B030D-6E8A-4147-A177-3AD203B41FA5}">
                      <a16:colId xmlns:a16="http://schemas.microsoft.com/office/drawing/2014/main" val="3828157623"/>
                    </a:ext>
                  </a:extLst>
                </a:gridCol>
                <a:gridCol w="2032000">
                  <a:extLst>
                    <a:ext uri="{9D8B030D-6E8A-4147-A177-3AD203B41FA5}">
                      <a16:colId xmlns:a16="http://schemas.microsoft.com/office/drawing/2014/main" val="449150369"/>
                    </a:ext>
                  </a:extLst>
                </a:gridCol>
              </a:tblGrid>
              <a:tr h="370840">
                <a:tc>
                  <a:txBody>
                    <a:bodyPr/>
                    <a:lstStyle/>
                    <a:p>
                      <a:r>
                        <a:rPr lang="zh-TW" altLang="en-US" dirty="0" smtClean="0"/>
                        <a:t>時間單位</a:t>
                      </a:r>
                      <a:endParaRPr lang="zh-TW" altLang="en-US" dirty="0"/>
                    </a:p>
                  </a:txBody>
                  <a:tcPr/>
                </a:tc>
                <a:tc>
                  <a:txBody>
                    <a:bodyPr/>
                    <a:lstStyle/>
                    <a:p>
                      <a:r>
                        <a:rPr lang="zh-TW" altLang="en-US" dirty="0" smtClean="0"/>
                        <a:t>意義</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時間單位</a:t>
                      </a:r>
                      <a:endParaRPr lang="zh-TW" altLang="en-US" dirty="0"/>
                    </a:p>
                  </a:txBody>
                  <a:tcPr/>
                </a:tc>
                <a:tc>
                  <a:txBody>
                    <a:bodyPr/>
                    <a:lstStyle/>
                    <a:p>
                      <a:r>
                        <a:rPr lang="zh-TW" altLang="en-US" dirty="0" smtClean="0"/>
                        <a:t>意義</a:t>
                      </a:r>
                      <a:endParaRPr lang="zh-TW" altLang="en-US" dirty="0"/>
                    </a:p>
                  </a:txBody>
                  <a:tcPr/>
                </a:tc>
                <a:extLst>
                  <a:ext uri="{0D108BD9-81ED-4DB2-BD59-A6C34878D82A}">
                    <a16:rowId xmlns:a16="http://schemas.microsoft.com/office/drawing/2014/main" val="4114462569"/>
                  </a:ext>
                </a:extLst>
              </a:tr>
              <a:tr h="370840">
                <a:tc>
                  <a:txBody>
                    <a:bodyPr/>
                    <a:lstStyle/>
                    <a:p>
                      <a:r>
                        <a:rPr lang="en-US" altLang="zh-TW" dirty="0" smtClean="0"/>
                        <a:t>d</a:t>
                      </a:r>
                      <a:endParaRPr lang="zh-TW" altLang="en-US" dirty="0"/>
                    </a:p>
                  </a:txBody>
                  <a:tcPr/>
                </a:tc>
                <a:tc>
                  <a:txBody>
                    <a:bodyPr/>
                    <a:lstStyle/>
                    <a:p>
                      <a:r>
                        <a:rPr lang="zh-TW" altLang="en-US" dirty="0" smtClean="0"/>
                        <a:t>日</a:t>
                      </a:r>
                      <a:r>
                        <a:rPr lang="en-US" altLang="zh-TW" dirty="0" smtClean="0"/>
                        <a:t>(01-31)</a:t>
                      </a:r>
                      <a:endParaRPr lang="zh-TW" altLang="en-US" dirty="0"/>
                    </a:p>
                  </a:txBody>
                  <a:tcPr/>
                </a:tc>
                <a:tc>
                  <a:txBody>
                    <a:bodyPr/>
                    <a:lstStyle/>
                    <a:p>
                      <a:r>
                        <a:rPr lang="en-US" altLang="zh-TW" dirty="0" smtClean="0"/>
                        <a:t>h</a:t>
                      </a:r>
                      <a:endParaRPr lang="zh-TW" altLang="en-US" dirty="0"/>
                    </a:p>
                  </a:txBody>
                  <a:tcPr/>
                </a:tc>
                <a:tc>
                  <a:txBody>
                    <a:bodyPr/>
                    <a:lstStyle/>
                    <a:p>
                      <a:r>
                        <a:rPr lang="zh-TW" altLang="en-US" dirty="0" smtClean="0"/>
                        <a:t>小時</a:t>
                      </a:r>
                      <a:r>
                        <a:rPr lang="en-US" altLang="zh-TW" dirty="0" smtClean="0"/>
                        <a:t>(</a:t>
                      </a:r>
                      <a:r>
                        <a:rPr lang="zh-TW" altLang="en-US" dirty="0" smtClean="0"/>
                        <a:t>幾點</a:t>
                      </a:r>
                      <a:r>
                        <a:rPr lang="en-US" altLang="zh-TW" dirty="0" smtClean="0"/>
                        <a:t>)</a:t>
                      </a:r>
                      <a:endParaRPr lang="zh-TW" altLang="en-US" dirty="0"/>
                    </a:p>
                  </a:txBody>
                  <a:tcPr/>
                </a:tc>
                <a:extLst>
                  <a:ext uri="{0D108BD9-81ED-4DB2-BD59-A6C34878D82A}">
                    <a16:rowId xmlns:a16="http://schemas.microsoft.com/office/drawing/2014/main" val="2416548651"/>
                  </a:ext>
                </a:extLst>
              </a:tr>
              <a:tr h="370840">
                <a:tc>
                  <a:txBody>
                    <a:bodyPr/>
                    <a:lstStyle/>
                    <a:p>
                      <a:r>
                        <a:rPr lang="en-US" altLang="zh-TW" dirty="0" smtClean="0"/>
                        <a:t>m</a:t>
                      </a:r>
                      <a:endParaRPr lang="zh-TW" altLang="en-US" dirty="0"/>
                    </a:p>
                  </a:txBody>
                  <a:tcPr/>
                </a:tc>
                <a:tc>
                  <a:txBody>
                    <a:bodyPr/>
                    <a:lstStyle/>
                    <a:p>
                      <a:r>
                        <a:rPr lang="zh-TW" altLang="en-US" dirty="0" smtClean="0"/>
                        <a:t>月份</a:t>
                      </a:r>
                      <a:r>
                        <a:rPr lang="en-US" altLang="zh-TW" dirty="0" smtClean="0"/>
                        <a:t>(01-12)</a:t>
                      </a:r>
                      <a:endParaRPr lang="zh-TW" altLang="en-US" dirty="0"/>
                    </a:p>
                  </a:txBody>
                  <a:tcPr/>
                </a:tc>
                <a:tc>
                  <a:txBody>
                    <a:bodyPr/>
                    <a:lstStyle/>
                    <a:p>
                      <a:r>
                        <a:rPr lang="en-US" altLang="zh-TW" dirty="0" err="1" smtClean="0"/>
                        <a:t>i</a:t>
                      </a:r>
                      <a:endParaRPr lang="zh-TW" altLang="en-US" dirty="0"/>
                    </a:p>
                  </a:txBody>
                  <a:tcPr/>
                </a:tc>
                <a:tc>
                  <a:txBody>
                    <a:bodyPr/>
                    <a:lstStyle/>
                    <a:p>
                      <a:r>
                        <a:rPr lang="zh-TW" altLang="en-US" dirty="0" smtClean="0"/>
                        <a:t>分鐘</a:t>
                      </a:r>
                      <a:endParaRPr lang="zh-TW" altLang="en-US" dirty="0"/>
                    </a:p>
                  </a:txBody>
                  <a:tcPr/>
                </a:tc>
                <a:extLst>
                  <a:ext uri="{0D108BD9-81ED-4DB2-BD59-A6C34878D82A}">
                    <a16:rowId xmlns:a16="http://schemas.microsoft.com/office/drawing/2014/main" val="321539108"/>
                  </a:ext>
                </a:extLst>
              </a:tr>
              <a:tr h="370840">
                <a:tc>
                  <a:txBody>
                    <a:bodyPr/>
                    <a:lstStyle/>
                    <a:p>
                      <a:r>
                        <a:rPr lang="en-US" altLang="zh-TW" dirty="0" smtClean="0"/>
                        <a:t>Y</a:t>
                      </a:r>
                      <a:endParaRPr lang="zh-TW" altLang="en-US" dirty="0"/>
                    </a:p>
                  </a:txBody>
                  <a:tcPr/>
                </a:tc>
                <a:tc>
                  <a:txBody>
                    <a:bodyPr/>
                    <a:lstStyle/>
                    <a:p>
                      <a:r>
                        <a:rPr lang="zh-TW" altLang="en-US" dirty="0" smtClean="0"/>
                        <a:t>年</a:t>
                      </a:r>
                      <a:r>
                        <a:rPr lang="en-US" altLang="zh-TW" dirty="0" smtClean="0"/>
                        <a:t>(</a:t>
                      </a:r>
                      <a:r>
                        <a:rPr lang="zh-TW" altLang="en-US" dirty="0" smtClean="0"/>
                        <a:t>四位數</a:t>
                      </a:r>
                      <a:r>
                        <a:rPr lang="en-US" altLang="zh-TW" dirty="0" smtClean="0"/>
                        <a:t>)</a:t>
                      </a:r>
                      <a:endParaRPr lang="zh-TW" altLang="en-US" dirty="0"/>
                    </a:p>
                  </a:txBody>
                  <a:tcPr/>
                </a:tc>
                <a:tc>
                  <a:txBody>
                    <a:bodyPr/>
                    <a:lstStyle/>
                    <a:p>
                      <a:r>
                        <a:rPr lang="en-US" altLang="zh-TW" dirty="0" smtClean="0"/>
                        <a:t>s</a:t>
                      </a:r>
                      <a:endParaRPr lang="zh-TW" altLang="en-US" dirty="0"/>
                    </a:p>
                  </a:txBody>
                  <a:tcPr/>
                </a:tc>
                <a:tc>
                  <a:txBody>
                    <a:bodyPr/>
                    <a:lstStyle/>
                    <a:p>
                      <a:r>
                        <a:rPr lang="zh-TW" altLang="en-US" dirty="0" smtClean="0"/>
                        <a:t>秒</a:t>
                      </a:r>
                      <a:endParaRPr lang="zh-TW" altLang="en-US" dirty="0"/>
                    </a:p>
                  </a:txBody>
                  <a:tcPr/>
                </a:tc>
                <a:extLst>
                  <a:ext uri="{0D108BD9-81ED-4DB2-BD59-A6C34878D82A}">
                    <a16:rowId xmlns:a16="http://schemas.microsoft.com/office/drawing/2014/main" val="1765717499"/>
                  </a:ext>
                </a:extLst>
              </a:tr>
              <a:tr h="370840">
                <a:tc>
                  <a:txBody>
                    <a:bodyPr/>
                    <a:lstStyle/>
                    <a:p>
                      <a:r>
                        <a:rPr lang="en-US" altLang="zh-TW" dirty="0" smtClean="0"/>
                        <a:t>1</a:t>
                      </a:r>
                      <a:endParaRPr lang="zh-TW" altLang="en-US" dirty="0"/>
                    </a:p>
                  </a:txBody>
                  <a:tcPr/>
                </a:tc>
                <a:tc>
                  <a:txBody>
                    <a:bodyPr/>
                    <a:lstStyle/>
                    <a:p>
                      <a:r>
                        <a:rPr lang="zh-TW" altLang="en-US" dirty="0" smtClean="0"/>
                        <a:t>星期幾</a:t>
                      </a:r>
                      <a:endParaRPr lang="zh-TW" altLang="en-US" dirty="0"/>
                    </a:p>
                  </a:txBody>
                  <a:tcPr/>
                </a:tc>
                <a:tc>
                  <a:txBody>
                    <a:bodyPr/>
                    <a:lstStyle/>
                    <a:p>
                      <a:r>
                        <a:rPr lang="en-US" altLang="zh-TW" dirty="0" smtClean="0"/>
                        <a:t>a</a:t>
                      </a:r>
                      <a:endParaRPr lang="zh-TW" altLang="en-US" dirty="0"/>
                    </a:p>
                  </a:txBody>
                  <a:tcPr/>
                </a:tc>
                <a:tc>
                  <a:txBody>
                    <a:bodyPr/>
                    <a:lstStyle/>
                    <a:p>
                      <a:r>
                        <a:rPr lang="en-US" altLang="zh-TW" dirty="0" smtClean="0"/>
                        <a:t>am/pm</a:t>
                      </a:r>
                      <a:endParaRPr lang="zh-TW" altLang="en-US" dirty="0"/>
                    </a:p>
                  </a:txBody>
                  <a:tcPr/>
                </a:tc>
                <a:extLst>
                  <a:ext uri="{0D108BD9-81ED-4DB2-BD59-A6C34878D82A}">
                    <a16:rowId xmlns:a16="http://schemas.microsoft.com/office/drawing/2014/main" val="81316681"/>
                  </a:ext>
                </a:extLst>
              </a:tr>
            </a:tbl>
          </a:graphicData>
        </a:graphic>
      </p:graphicFrame>
    </p:spTree>
    <p:extLst>
      <p:ext uri="{BB962C8B-B14F-4D97-AF65-F5344CB8AC3E}">
        <p14:creationId xmlns:p14="http://schemas.microsoft.com/office/powerpoint/2010/main" val="154116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一些常用的內建函數</a:t>
            </a:r>
          </a:p>
        </p:txBody>
      </p:sp>
      <p:sp>
        <p:nvSpPr>
          <p:cNvPr id="3" name="內容版面配置區 2"/>
          <p:cNvSpPr>
            <a:spLocks noGrp="1"/>
          </p:cNvSpPr>
          <p:nvPr>
            <p:ph idx="1"/>
          </p:nvPr>
        </p:nvSpPr>
        <p:spPr/>
        <p:txBody>
          <a:bodyPr>
            <a:normAutofit lnSpcReduction="10000"/>
          </a:bodyPr>
          <a:lstStyle/>
          <a:p>
            <a:r>
              <a:rPr lang="en-US" altLang="zh-TW" dirty="0"/>
              <a:t>e</a:t>
            </a:r>
            <a:r>
              <a:rPr lang="en-US" altLang="zh-TW" dirty="0" smtClean="0"/>
              <a:t>cho “string”</a:t>
            </a:r>
          </a:p>
          <a:p>
            <a:pPr lvl="1"/>
            <a:r>
              <a:rPr lang="zh-TW" altLang="en-US" dirty="0"/>
              <a:t>在網頁中印</a:t>
            </a:r>
            <a:r>
              <a:rPr lang="zh-TW" altLang="en-US" dirty="0" smtClean="0"/>
              <a:t>出一個字串</a:t>
            </a:r>
            <a:endParaRPr lang="en-US" altLang="zh-TW" dirty="0" smtClean="0"/>
          </a:p>
          <a:p>
            <a:r>
              <a:rPr lang="en-US" altLang="zh-TW" dirty="0" err="1" smtClean="0"/>
              <a:t>var_dump</a:t>
            </a:r>
            <a:r>
              <a:rPr lang="en-US" altLang="zh-TW" dirty="0" smtClean="0"/>
              <a:t>($</a:t>
            </a:r>
            <a:r>
              <a:rPr lang="en-US" altLang="zh-TW" dirty="0" err="1" smtClean="0"/>
              <a:t>var</a:t>
            </a:r>
            <a:r>
              <a:rPr lang="en-US" altLang="zh-TW" dirty="0" smtClean="0"/>
              <a:t>) </a:t>
            </a:r>
            <a:endParaRPr lang="en-US" altLang="zh-TW" dirty="0">
              <a:sym typeface="Wingdings" panose="05000000000000000000" pitchFamily="2" charset="2"/>
            </a:endParaRPr>
          </a:p>
          <a:p>
            <a:pPr lvl="1"/>
            <a:r>
              <a:rPr lang="zh-TW" altLang="en-US" dirty="0">
                <a:sym typeface="Wingdings" panose="05000000000000000000" pitchFamily="2" charset="2"/>
              </a:rPr>
              <a:t>返回</a:t>
            </a:r>
            <a:r>
              <a:rPr lang="en-US" altLang="zh-TW" dirty="0">
                <a:sym typeface="Wingdings" panose="05000000000000000000" pitchFamily="2" charset="2"/>
              </a:rPr>
              <a:t>$</a:t>
            </a:r>
            <a:r>
              <a:rPr lang="en-US" altLang="zh-TW" dirty="0" err="1">
                <a:sym typeface="Wingdings" panose="05000000000000000000" pitchFamily="2" charset="2"/>
              </a:rPr>
              <a:t>var</a:t>
            </a:r>
            <a:r>
              <a:rPr lang="zh-TW" altLang="en-US" dirty="0">
                <a:sym typeface="Wingdings" panose="05000000000000000000" pitchFamily="2" charset="2"/>
              </a:rPr>
              <a:t>變數的資料型態</a:t>
            </a:r>
            <a:endParaRPr lang="en-US" altLang="zh-TW" dirty="0"/>
          </a:p>
          <a:p>
            <a:r>
              <a:rPr lang="en-US" altLang="zh-TW" dirty="0" smtClean="0"/>
              <a:t>rand($</a:t>
            </a:r>
            <a:r>
              <a:rPr lang="en-US" altLang="zh-TW" dirty="0" err="1" smtClean="0"/>
              <a:t>min,$max</a:t>
            </a:r>
            <a:r>
              <a:rPr lang="en-US" altLang="zh-TW" dirty="0" smtClean="0"/>
              <a:t>)</a:t>
            </a:r>
            <a:r>
              <a:rPr lang="zh-TW" altLang="en-US" dirty="0" smtClean="0"/>
              <a:t> </a:t>
            </a:r>
            <a:endParaRPr lang="en-US" altLang="zh-TW" dirty="0" smtClean="0"/>
          </a:p>
          <a:p>
            <a:pPr lvl="1"/>
            <a:r>
              <a:rPr lang="zh-TW" altLang="en-US" dirty="0" smtClean="0">
                <a:sym typeface="Wingdings" panose="05000000000000000000" pitchFamily="2" charset="2"/>
              </a:rPr>
              <a:t>隨機</a:t>
            </a:r>
            <a:r>
              <a:rPr lang="zh-TW" altLang="en-US" dirty="0">
                <a:sym typeface="Wingdings" panose="05000000000000000000" pitchFamily="2" charset="2"/>
              </a:rPr>
              <a:t>產生</a:t>
            </a:r>
            <a:r>
              <a:rPr lang="zh-TW" altLang="en-US" dirty="0" smtClean="0">
                <a:sym typeface="Wingdings" panose="05000000000000000000" pitchFamily="2" charset="2"/>
              </a:rPr>
              <a:t>一個範圍由</a:t>
            </a:r>
            <a:r>
              <a:rPr lang="en-US" altLang="zh-TW" dirty="0" smtClean="0">
                <a:sym typeface="Wingdings" panose="05000000000000000000" pitchFamily="2" charset="2"/>
              </a:rPr>
              <a:t>$min~$max</a:t>
            </a:r>
            <a:r>
              <a:rPr lang="zh-TW" altLang="en-US" dirty="0" smtClean="0">
                <a:sym typeface="Wingdings" panose="05000000000000000000" pitchFamily="2" charset="2"/>
              </a:rPr>
              <a:t>的亂數</a:t>
            </a:r>
            <a:endParaRPr lang="en-US" altLang="zh-TW" dirty="0" smtClean="0">
              <a:sym typeface="Wingdings" panose="05000000000000000000" pitchFamily="2" charset="2"/>
            </a:endParaRPr>
          </a:p>
          <a:p>
            <a:r>
              <a:rPr lang="en-US" altLang="zh-TW" dirty="0" smtClean="0"/>
              <a:t>ceil($</a:t>
            </a:r>
            <a:r>
              <a:rPr lang="en-US" altLang="zh-TW" dirty="0" err="1" smtClean="0"/>
              <a:t>num</a:t>
            </a:r>
            <a:r>
              <a:rPr lang="en-US" altLang="zh-TW" dirty="0" smtClean="0"/>
              <a:t>)</a:t>
            </a:r>
            <a:r>
              <a:rPr lang="zh-TW" altLang="en-US" dirty="0" smtClean="0"/>
              <a:t>、</a:t>
            </a:r>
            <a:r>
              <a:rPr lang="en-US" altLang="zh-TW" dirty="0" smtClean="0"/>
              <a:t>floor(</a:t>
            </a:r>
            <a:r>
              <a:rPr lang="en-US" altLang="zh-TW" dirty="0"/>
              <a:t>$</a:t>
            </a:r>
            <a:r>
              <a:rPr lang="en-US" altLang="zh-TW" dirty="0" err="1"/>
              <a:t>num</a:t>
            </a:r>
            <a:r>
              <a:rPr lang="en-US" altLang="zh-TW" dirty="0" smtClean="0"/>
              <a:t>)</a:t>
            </a:r>
            <a:r>
              <a:rPr lang="zh-TW" altLang="en-US" dirty="0" smtClean="0"/>
              <a:t>、</a:t>
            </a:r>
            <a:r>
              <a:rPr lang="en-US" altLang="zh-TW" dirty="0" smtClean="0"/>
              <a:t>round(</a:t>
            </a:r>
            <a:r>
              <a:rPr lang="en-US" altLang="zh-TW" dirty="0"/>
              <a:t>$</a:t>
            </a:r>
            <a:r>
              <a:rPr lang="en-US" altLang="zh-TW" dirty="0" err="1"/>
              <a:t>num</a:t>
            </a:r>
            <a:r>
              <a:rPr lang="en-US" altLang="zh-TW" dirty="0" smtClean="0"/>
              <a:t>)</a:t>
            </a:r>
          </a:p>
          <a:p>
            <a:pPr lvl="1"/>
            <a:r>
              <a:rPr lang="zh-TW" altLang="en-US" dirty="0" smtClean="0"/>
              <a:t>對一個數值</a:t>
            </a:r>
            <a:r>
              <a:rPr lang="en-US" altLang="zh-TW" dirty="0" smtClean="0"/>
              <a:t>$</a:t>
            </a:r>
            <a:r>
              <a:rPr lang="en-US" altLang="zh-TW" dirty="0" err="1" smtClean="0"/>
              <a:t>num</a:t>
            </a:r>
            <a:r>
              <a:rPr lang="zh-TW" altLang="en-US" dirty="0" smtClean="0"/>
              <a:t>做無條件進位</a:t>
            </a:r>
            <a:r>
              <a:rPr lang="zh-TW" altLang="en-US" dirty="0"/>
              <a:t>、</a:t>
            </a:r>
            <a:r>
              <a:rPr lang="zh-TW" altLang="en-US" dirty="0" smtClean="0"/>
              <a:t>無條件捨去、四捨五入</a:t>
            </a:r>
            <a:endParaRPr lang="en-US" altLang="zh-TW" dirty="0" smtClean="0"/>
          </a:p>
          <a:p>
            <a:r>
              <a:rPr lang="en-US" altLang="zh-TW" dirty="0" smtClean="0"/>
              <a:t>count($array)</a:t>
            </a:r>
          </a:p>
          <a:p>
            <a:pPr lvl="1"/>
            <a:r>
              <a:rPr lang="zh-TW" altLang="en-US" dirty="0"/>
              <a:t>計算陣列內的元素數量</a:t>
            </a:r>
          </a:p>
        </p:txBody>
      </p:sp>
    </p:spTree>
    <p:extLst>
      <p:ext uri="{BB962C8B-B14F-4D97-AF65-F5344CB8AC3E}">
        <p14:creationId xmlns:p14="http://schemas.microsoft.com/office/powerpoint/2010/main" val="88747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陣列</a:t>
            </a:r>
            <a:endParaRPr lang="zh-TW" altLang="en-US" sz="4400" dirty="0"/>
          </a:p>
        </p:txBody>
      </p:sp>
      <p:sp>
        <p:nvSpPr>
          <p:cNvPr id="3" name="內容版面配置區 2"/>
          <p:cNvSpPr>
            <a:spLocks noGrp="1"/>
          </p:cNvSpPr>
          <p:nvPr>
            <p:ph idx="1"/>
          </p:nvPr>
        </p:nvSpPr>
        <p:spPr/>
        <p:txBody>
          <a:bodyPr>
            <a:normAutofit/>
          </a:bodyPr>
          <a:lstStyle/>
          <a:p>
            <a:r>
              <a:rPr lang="en-US" altLang="zh-TW" dirty="0" smtClean="0"/>
              <a:t>Array </a:t>
            </a:r>
            <a:r>
              <a:rPr lang="zh-TW" altLang="en-US" dirty="0" smtClean="0"/>
              <a:t>資料型態是一個</a:t>
            </a:r>
            <a:r>
              <a:rPr lang="zh-TW" altLang="en-US" dirty="0"/>
              <a:t>用來儲存多數値的一個</a:t>
            </a:r>
            <a:r>
              <a:rPr lang="zh-TW" altLang="en-US" dirty="0" smtClean="0"/>
              <a:t>變數</a:t>
            </a:r>
            <a:endParaRPr lang="en-US" altLang="zh-TW" dirty="0" smtClean="0"/>
          </a:p>
          <a:p>
            <a:r>
              <a:rPr lang="zh-TW" altLang="en-US" dirty="0" smtClean="0"/>
              <a:t>可以分成一般索引陣列和使用者自訂索引陣列</a:t>
            </a:r>
            <a:endParaRPr lang="en-US" altLang="zh-TW" dirty="0" smtClean="0"/>
          </a:p>
          <a:p>
            <a:r>
              <a:rPr lang="zh-TW" altLang="en-US" dirty="0"/>
              <a:t>一般索引陣列</a:t>
            </a:r>
            <a:endParaRPr lang="en-US" altLang="zh-TW" dirty="0" smtClean="0"/>
          </a:p>
          <a:p>
            <a:pPr lvl="1"/>
            <a:r>
              <a:rPr lang="en-US" altLang="zh-TW" dirty="0" smtClean="0"/>
              <a:t>$</a:t>
            </a:r>
            <a:r>
              <a:rPr lang="en-US" altLang="zh-TW" dirty="0"/>
              <a:t>a=array("</a:t>
            </a:r>
            <a:r>
              <a:rPr lang="zh-TW" altLang="en-US" dirty="0"/>
              <a:t>第一個値</a:t>
            </a:r>
            <a:r>
              <a:rPr lang="en-US" altLang="zh-TW" dirty="0"/>
              <a:t>","</a:t>
            </a:r>
            <a:r>
              <a:rPr lang="zh-TW" altLang="en-US" dirty="0"/>
              <a:t>第二個値</a:t>
            </a:r>
            <a:r>
              <a:rPr lang="en-US" altLang="zh-TW" dirty="0"/>
              <a:t>","</a:t>
            </a:r>
            <a:r>
              <a:rPr lang="zh-TW" altLang="en-US" dirty="0"/>
              <a:t>第三個値</a:t>
            </a:r>
            <a:r>
              <a:rPr lang="en-US" altLang="zh-TW" dirty="0" smtClean="0"/>
              <a:t>");</a:t>
            </a:r>
          </a:p>
          <a:p>
            <a:r>
              <a:rPr lang="zh-TW" altLang="en-US" dirty="0" smtClean="0"/>
              <a:t>使用者自訂索引陣列</a:t>
            </a:r>
            <a:r>
              <a:rPr lang="en-US" altLang="zh-TW" dirty="0" smtClean="0"/>
              <a:t>(</a:t>
            </a:r>
            <a:r>
              <a:rPr lang="zh-TW" altLang="en-US" dirty="0" smtClean="0"/>
              <a:t>關聯陣列</a:t>
            </a:r>
            <a:r>
              <a:rPr lang="en-US" altLang="zh-TW" dirty="0" smtClean="0"/>
              <a:t>associative arrays)</a:t>
            </a:r>
          </a:p>
          <a:p>
            <a:pPr lvl="1"/>
            <a:r>
              <a:rPr lang="en-US" altLang="zh-TW" dirty="0"/>
              <a:t>$</a:t>
            </a:r>
            <a:r>
              <a:rPr lang="en-US" altLang="zh-TW" dirty="0" smtClean="0"/>
              <a:t>a=array(</a:t>
            </a:r>
            <a:r>
              <a:rPr lang="zh-TW" altLang="en-US" dirty="0" smtClean="0"/>
              <a:t> </a:t>
            </a:r>
            <a:r>
              <a:rPr lang="en-US" altLang="zh-TW" dirty="0" smtClean="0"/>
              <a:t>key1</a:t>
            </a:r>
            <a:r>
              <a:rPr lang="en-US" altLang="zh-TW" dirty="0"/>
              <a:t>=&gt;value1</a:t>
            </a:r>
            <a:r>
              <a:rPr lang="en-US" altLang="zh-TW" dirty="0" smtClean="0"/>
              <a:t>,</a:t>
            </a:r>
            <a:r>
              <a:rPr lang="zh-TW" altLang="en-US" dirty="0" smtClean="0"/>
              <a:t> </a:t>
            </a:r>
            <a:r>
              <a:rPr lang="en-US" altLang="zh-TW" dirty="0" smtClean="0"/>
              <a:t>key2</a:t>
            </a:r>
            <a:r>
              <a:rPr lang="en-US" altLang="zh-TW" dirty="0"/>
              <a:t>=&gt;value2</a:t>
            </a:r>
            <a:r>
              <a:rPr lang="en-US" altLang="zh-TW" dirty="0" smtClean="0"/>
              <a:t>,</a:t>
            </a:r>
            <a:r>
              <a:rPr lang="zh-TW" altLang="en-US" dirty="0" smtClean="0"/>
              <a:t> </a:t>
            </a:r>
            <a:r>
              <a:rPr lang="en-US" altLang="zh-TW" dirty="0" smtClean="0"/>
              <a:t>key3</a:t>
            </a:r>
            <a:r>
              <a:rPr lang="en-US" altLang="zh-TW" dirty="0"/>
              <a:t>=&gt;</a:t>
            </a:r>
            <a:r>
              <a:rPr lang="en-US" altLang="zh-TW" dirty="0" smtClean="0"/>
              <a:t>value3);</a:t>
            </a:r>
          </a:p>
          <a:p>
            <a:pPr lvl="1"/>
            <a:r>
              <a:rPr lang="zh-TW" altLang="en-US" dirty="0" smtClean="0"/>
              <a:t>索引鍵值式不能重複的</a:t>
            </a:r>
            <a:endParaRPr lang="en-US" altLang="zh-TW" dirty="0" smtClean="0"/>
          </a:p>
          <a:p>
            <a:endParaRPr lang="zh-TW" altLang="en-US" dirty="0"/>
          </a:p>
        </p:txBody>
      </p:sp>
    </p:spTree>
    <p:extLst>
      <p:ext uri="{BB962C8B-B14F-4D97-AF65-F5344CB8AC3E}">
        <p14:creationId xmlns:p14="http://schemas.microsoft.com/office/powerpoint/2010/main" val="241503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索引陣列</a:t>
            </a:r>
            <a:endParaRPr lang="zh-TW" altLang="en-US" sz="4400" dirty="0"/>
          </a:p>
        </p:txBody>
      </p:sp>
      <p:sp>
        <p:nvSpPr>
          <p:cNvPr id="3" name="內容版面配置區 2"/>
          <p:cNvSpPr>
            <a:spLocks noGrp="1"/>
          </p:cNvSpPr>
          <p:nvPr>
            <p:ph idx="1"/>
          </p:nvPr>
        </p:nvSpPr>
        <p:spPr/>
        <p:txBody>
          <a:bodyPr>
            <a:normAutofit lnSpcReduction="10000"/>
          </a:bodyPr>
          <a:lstStyle/>
          <a:p>
            <a:r>
              <a:rPr lang="zh-TW" altLang="en-US" sz="3200" dirty="0" smtClean="0"/>
              <a:t>陣列不需要事先宣告</a:t>
            </a:r>
            <a:endParaRPr lang="en-US" altLang="zh-TW" sz="3200" dirty="0" smtClean="0"/>
          </a:p>
          <a:p>
            <a:r>
              <a:rPr lang="zh-TW" altLang="en-US" sz="3200" dirty="0"/>
              <a:t>兩種</a:t>
            </a:r>
            <a:r>
              <a:rPr lang="zh-TW" altLang="en-US" sz="3200" dirty="0" smtClean="0"/>
              <a:t>創建</a:t>
            </a:r>
            <a:r>
              <a:rPr lang="zh-TW" altLang="en-US" sz="3200" dirty="0"/>
              <a:t>索引</a:t>
            </a:r>
            <a:r>
              <a:rPr lang="zh-TW" altLang="en-US" sz="3200" dirty="0" smtClean="0"/>
              <a:t>陣列方法</a:t>
            </a:r>
            <a:endParaRPr lang="en-US" altLang="zh-TW" sz="3200" dirty="0" smtClean="0"/>
          </a:p>
          <a:p>
            <a:pPr lvl="1"/>
            <a:r>
              <a:rPr lang="zh-TW" altLang="en-US" sz="2800" dirty="0" smtClean="0"/>
              <a:t>沒有指定索引值</a:t>
            </a:r>
            <a:r>
              <a:rPr lang="en-US" altLang="zh-TW" sz="2800" dirty="0" smtClean="0"/>
              <a:t>(</a:t>
            </a:r>
            <a:r>
              <a:rPr lang="zh-TW" altLang="en-US" sz="2800" dirty="0" smtClean="0"/>
              <a:t>像</a:t>
            </a:r>
            <a:r>
              <a:rPr lang="en-US" altLang="zh-TW" sz="2800" dirty="0" smtClean="0"/>
              <a:t>python append)</a:t>
            </a:r>
          </a:p>
          <a:p>
            <a:pPr lvl="2"/>
            <a:r>
              <a:rPr lang="en-US" altLang="zh-TW" sz="2400" dirty="0" smtClean="0"/>
              <a:t>$name[]=“Allen”;</a:t>
            </a:r>
          </a:p>
          <a:p>
            <a:pPr lvl="2"/>
            <a:r>
              <a:rPr lang="en-US" altLang="zh-TW" sz="2400" dirty="0" smtClean="0"/>
              <a:t>$name[]=“Kevin”;</a:t>
            </a:r>
          </a:p>
          <a:p>
            <a:pPr lvl="2"/>
            <a:r>
              <a:rPr lang="en-US" altLang="zh-TW" sz="2400" dirty="0" smtClean="0"/>
              <a:t>$name[]=“Peggy”;</a:t>
            </a:r>
          </a:p>
          <a:p>
            <a:pPr lvl="1"/>
            <a:r>
              <a:rPr lang="zh-TW" altLang="en-US" sz="2800" dirty="0" smtClean="0"/>
              <a:t>可指定索引值來將元素加入陣列</a:t>
            </a:r>
            <a:endParaRPr lang="en-US" altLang="zh-TW" sz="2800" dirty="0" smtClean="0"/>
          </a:p>
          <a:p>
            <a:pPr lvl="2"/>
            <a:r>
              <a:rPr lang="en-US" altLang="zh-TW" sz="2400" dirty="0" smtClean="0"/>
              <a:t>$name[3] = “Alex”;</a:t>
            </a:r>
          </a:p>
          <a:p>
            <a:r>
              <a:rPr lang="zh-TW" altLang="en-US" dirty="0"/>
              <a:t>一維索引陣列取值</a:t>
            </a:r>
            <a:endParaRPr lang="en-US" altLang="zh-TW" dirty="0"/>
          </a:p>
          <a:p>
            <a:pPr lvl="1"/>
            <a:r>
              <a:rPr lang="en-US" altLang="zh-TW" dirty="0"/>
              <a:t>$array[</a:t>
            </a:r>
            <a:r>
              <a:rPr lang="zh-TW" altLang="en-US" dirty="0"/>
              <a:t>索引值</a:t>
            </a:r>
            <a:r>
              <a:rPr lang="en-US" altLang="zh-TW" dirty="0"/>
              <a:t>]</a:t>
            </a:r>
            <a:endParaRPr lang="zh-TW" altLang="en-US" dirty="0"/>
          </a:p>
        </p:txBody>
      </p:sp>
    </p:spTree>
    <p:extLst>
      <p:ext uri="{BB962C8B-B14F-4D97-AF65-F5344CB8AC3E}">
        <p14:creationId xmlns:p14="http://schemas.microsoft.com/office/powerpoint/2010/main" val="306496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索引</a:t>
            </a:r>
            <a:r>
              <a:rPr lang="zh-TW" altLang="en-US" sz="4400" dirty="0"/>
              <a:t>陣列</a:t>
            </a:r>
          </a:p>
        </p:txBody>
      </p:sp>
      <p:sp>
        <p:nvSpPr>
          <p:cNvPr id="3" name="內容版面配置區 2"/>
          <p:cNvSpPr>
            <a:spLocks noGrp="1"/>
          </p:cNvSpPr>
          <p:nvPr>
            <p:ph idx="1"/>
          </p:nvPr>
        </p:nvSpPr>
        <p:spPr/>
        <p:txBody>
          <a:bodyPr/>
          <a:lstStyle/>
          <a:p>
            <a:r>
              <a:rPr lang="en-US" altLang="zh-TW" dirty="0" smtClean="0"/>
              <a:t>PHP</a:t>
            </a:r>
            <a:r>
              <a:rPr lang="zh-TW" altLang="en-US" dirty="0" smtClean="0"/>
              <a:t>有提供索引陣列的相關函式</a:t>
            </a:r>
            <a:endParaRPr lang="en-US" altLang="zh-TW" dirty="0" smtClean="0"/>
          </a:p>
          <a:p>
            <a:pPr lvl="1"/>
            <a:r>
              <a:rPr lang="zh-TW" altLang="en-US" dirty="0" smtClean="0"/>
              <a:t>擴充、刪除、取代、反轉等</a:t>
            </a:r>
            <a:endParaRPr lang="en-US" altLang="zh-TW" dirty="0" smtClean="0"/>
          </a:p>
          <a:p>
            <a:r>
              <a:rPr lang="zh-TW" altLang="en-US" dirty="0" smtClean="0"/>
              <a:t>新增元素到陣列中</a:t>
            </a:r>
            <a:endParaRPr lang="en-US" altLang="zh-TW" dirty="0" smtClean="0"/>
          </a:p>
          <a:p>
            <a:pPr lvl="1"/>
            <a:r>
              <a:rPr lang="en-US" altLang="zh-TW" dirty="0" err="1" smtClean="0"/>
              <a:t>array_unshift</a:t>
            </a:r>
            <a:r>
              <a:rPr lang="en-US" altLang="zh-TW" dirty="0" smtClean="0"/>
              <a:t>($array, $</a:t>
            </a:r>
            <a:r>
              <a:rPr lang="en-US" altLang="zh-TW" dirty="0" err="1" smtClean="0"/>
              <a:t>ele</a:t>
            </a:r>
            <a:r>
              <a:rPr lang="en-US" altLang="zh-TW" dirty="0" smtClean="0"/>
              <a:t>)</a:t>
            </a:r>
            <a:r>
              <a:rPr lang="zh-TW" altLang="en-US" dirty="0" smtClean="0"/>
              <a:t> </a:t>
            </a:r>
            <a:r>
              <a:rPr lang="en-US" altLang="zh-TW" dirty="0" smtClean="0">
                <a:sym typeface="Wingdings" panose="05000000000000000000" pitchFamily="2" charset="2"/>
              </a:rPr>
              <a:t> </a:t>
            </a:r>
            <a:r>
              <a:rPr lang="zh-TW" altLang="en-US" dirty="0" smtClean="0"/>
              <a:t>插入</a:t>
            </a:r>
            <a:r>
              <a:rPr lang="zh-TW" altLang="en-US" dirty="0"/>
              <a:t>新</a:t>
            </a:r>
            <a:r>
              <a:rPr lang="zh-TW" altLang="en-US" dirty="0" smtClean="0"/>
              <a:t>元素</a:t>
            </a:r>
            <a:r>
              <a:rPr lang="zh-TW" altLang="en-US" dirty="0"/>
              <a:t>到</a:t>
            </a:r>
            <a:r>
              <a:rPr lang="zh-TW" altLang="en-US" dirty="0" smtClean="0"/>
              <a:t>陣列最前端</a:t>
            </a:r>
            <a:endParaRPr lang="en-US" altLang="zh-TW" dirty="0" smtClean="0"/>
          </a:p>
          <a:p>
            <a:pPr lvl="1"/>
            <a:r>
              <a:rPr lang="en-US" altLang="zh-TW" dirty="0" err="1" smtClean="0"/>
              <a:t>array_push</a:t>
            </a:r>
            <a:r>
              <a:rPr lang="en-US" altLang="zh-TW" dirty="0" smtClean="0"/>
              <a:t>($array, $</a:t>
            </a:r>
            <a:r>
              <a:rPr lang="en-US" altLang="zh-TW" dirty="0" err="1" smtClean="0"/>
              <a:t>ele</a:t>
            </a:r>
            <a:r>
              <a:rPr lang="en-US" altLang="zh-TW" dirty="0" smtClean="0"/>
              <a:t>) </a:t>
            </a:r>
            <a:r>
              <a:rPr lang="en-US" altLang="zh-TW" dirty="0" smtClean="0">
                <a:sym typeface="Wingdings" panose="05000000000000000000" pitchFamily="2" charset="2"/>
              </a:rPr>
              <a:t></a:t>
            </a:r>
            <a:r>
              <a:rPr lang="zh-TW" altLang="en-US" dirty="0"/>
              <a:t>插入新元素到陣列</a:t>
            </a:r>
            <a:r>
              <a:rPr lang="zh-TW" altLang="en-US" dirty="0" smtClean="0"/>
              <a:t>最</a:t>
            </a:r>
            <a:r>
              <a:rPr lang="zh-TW" altLang="en-US" dirty="0"/>
              <a:t>末</a:t>
            </a:r>
            <a:r>
              <a:rPr lang="zh-TW" altLang="en-US" dirty="0" smtClean="0"/>
              <a:t>端</a:t>
            </a:r>
            <a:endParaRPr lang="en-US" altLang="zh-TW" dirty="0"/>
          </a:p>
          <a:p>
            <a:pPr lvl="1"/>
            <a:r>
              <a:rPr lang="en-US" altLang="zh-TW" dirty="0" err="1" smtClean="0"/>
              <a:t>array_pad</a:t>
            </a:r>
            <a:r>
              <a:rPr lang="en-US" altLang="zh-TW" dirty="0" smtClean="0"/>
              <a:t>($array, $length, $value) </a:t>
            </a:r>
            <a:r>
              <a:rPr lang="en-US" altLang="zh-TW" dirty="0" smtClean="0">
                <a:sym typeface="Wingdings" panose="05000000000000000000" pitchFamily="2" charset="2"/>
              </a:rPr>
              <a:t> </a:t>
            </a:r>
            <a:r>
              <a:rPr lang="zh-TW" altLang="en-US" dirty="0" smtClean="0">
                <a:sym typeface="Wingdings" panose="05000000000000000000" pitchFamily="2" charset="2"/>
              </a:rPr>
              <a:t>將陣列以</a:t>
            </a:r>
            <a:r>
              <a:rPr lang="en-US" altLang="zh-TW" dirty="0" smtClean="0">
                <a:sym typeface="Wingdings" panose="05000000000000000000" pitchFamily="2" charset="2"/>
              </a:rPr>
              <a:t>$value</a:t>
            </a:r>
            <a:r>
              <a:rPr lang="zh-TW" altLang="en-US" dirty="0" smtClean="0">
                <a:sym typeface="Wingdings" panose="05000000000000000000" pitchFamily="2" charset="2"/>
              </a:rPr>
              <a:t>填滿至陣列長度為</a:t>
            </a:r>
            <a:r>
              <a:rPr lang="en-US" altLang="zh-TW" dirty="0" smtClean="0">
                <a:sym typeface="Wingdings" panose="05000000000000000000" pitchFamily="2" charset="2"/>
              </a:rPr>
              <a:t>$length</a:t>
            </a:r>
          </a:p>
          <a:p>
            <a:pPr lvl="1"/>
            <a:endParaRPr lang="en-US" altLang="zh-TW" dirty="0" smtClean="0"/>
          </a:p>
          <a:p>
            <a:pPr lvl="1"/>
            <a:endParaRPr lang="zh-TW" altLang="en-US" dirty="0"/>
          </a:p>
        </p:txBody>
      </p:sp>
    </p:spTree>
    <p:extLst>
      <p:ext uri="{BB962C8B-B14F-4D97-AF65-F5344CB8AC3E}">
        <p14:creationId xmlns:p14="http://schemas.microsoft.com/office/powerpoint/2010/main" val="55263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索引</a:t>
            </a:r>
            <a:r>
              <a:rPr lang="zh-TW" altLang="en-US" sz="4400" dirty="0"/>
              <a:t>陣列</a:t>
            </a:r>
          </a:p>
        </p:txBody>
      </p:sp>
      <p:sp>
        <p:nvSpPr>
          <p:cNvPr id="3" name="內容版面配置區 2"/>
          <p:cNvSpPr>
            <a:spLocks noGrp="1"/>
          </p:cNvSpPr>
          <p:nvPr>
            <p:ph idx="1"/>
          </p:nvPr>
        </p:nvSpPr>
        <p:spPr/>
        <p:txBody>
          <a:bodyPr/>
          <a:lstStyle/>
          <a:p>
            <a:r>
              <a:rPr lang="zh-TW" altLang="en-US" dirty="0" smtClean="0"/>
              <a:t>刪除或取代陣列內的元素</a:t>
            </a:r>
            <a:endParaRPr lang="en-US" altLang="zh-TW" dirty="0" smtClean="0"/>
          </a:p>
          <a:p>
            <a:pPr lvl="1"/>
            <a:r>
              <a:rPr lang="en-US" altLang="zh-TW" dirty="0" err="1" smtClean="0"/>
              <a:t>array_unique</a:t>
            </a:r>
            <a:r>
              <a:rPr lang="en-US" altLang="zh-TW" dirty="0" smtClean="0"/>
              <a:t>($array) </a:t>
            </a:r>
            <a:r>
              <a:rPr lang="en-US" altLang="zh-TW" dirty="0" smtClean="0">
                <a:sym typeface="Wingdings" panose="05000000000000000000" pitchFamily="2" charset="2"/>
              </a:rPr>
              <a:t></a:t>
            </a:r>
            <a:r>
              <a:rPr lang="zh-TW" altLang="en-US" dirty="0" smtClean="0">
                <a:sym typeface="Wingdings" panose="05000000000000000000" pitchFamily="2" charset="2"/>
              </a:rPr>
              <a:t>刪除陣列中重複的元素</a:t>
            </a:r>
            <a:endParaRPr lang="en-US" altLang="zh-TW" dirty="0" smtClean="0">
              <a:sym typeface="Wingdings" panose="05000000000000000000" pitchFamily="2" charset="2"/>
            </a:endParaRPr>
          </a:p>
          <a:p>
            <a:pPr lvl="1"/>
            <a:r>
              <a:rPr lang="en-US" altLang="zh-TW" dirty="0" err="1" smtClean="0"/>
              <a:t>array_splice</a:t>
            </a:r>
            <a:r>
              <a:rPr lang="en-US" altLang="zh-TW" dirty="0" smtClean="0"/>
              <a:t>($array, $offset, $</a:t>
            </a:r>
            <a:r>
              <a:rPr lang="en-US" altLang="zh-TW" dirty="0" err="1" smtClean="0"/>
              <a:t>len</a:t>
            </a:r>
            <a:r>
              <a:rPr lang="en-US" altLang="zh-TW" dirty="0" smtClean="0"/>
              <a:t>, $</a:t>
            </a:r>
            <a:r>
              <a:rPr lang="en-US" altLang="zh-TW" dirty="0" err="1" smtClean="0"/>
              <a:t>arr_rp</a:t>
            </a:r>
            <a:r>
              <a:rPr lang="en-US" altLang="zh-TW" dirty="0" smtClean="0"/>
              <a:t>) </a:t>
            </a:r>
            <a:r>
              <a:rPr lang="en-US" altLang="zh-TW" dirty="0" smtClean="0">
                <a:sym typeface="Wingdings" panose="05000000000000000000" pitchFamily="2" charset="2"/>
              </a:rPr>
              <a:t> </a:t>
            </a:r>
            <a:r>
              <a:rPr lang="zh-TW" altLang="en-US" dirty="0" smtClean="0">
                <a:sym typeface="Wingdings" panose="05000000000000000000" pitchFamily="2" charset="2"/>
              </a:rPr>
              <a:t>刪除陣列中從</a:t>
            </a:r>
            <a:r>
              <a:rPr lang="en-US" altLang="zh-TW" dirty="0" smtClean="0">
                <a:sym typeface="Wingdings" panose="05000000000000000000" pitchFamily="2" charset="2"/>
              </a:rPr>
              <a:t>$offset</a:t>
            </a:r>
            <a:r>
              <a:rPr lang="zh-TW" altLang="en-US" dirty="0" smtClean="0">
                <a:sym typeface="Wingdings" panose="05000000000000000000" pitchFamily="2" charset="2"/>
              </a:rPr>
              <a:t>位置開始刪除參數</a:t>
            </a:r>
            <a:r>
              <a:rPr lang="en-US" altLang="zh-TW" dirty="0" smtClean="0">
                <a:sym typeface="Wingdings" panose="05000000000000000000" pitchFamily="2" charset="2"/>
              </a:rPr>
              <a:t>$</a:t>
            </a:r>
            <a:r>
              <a:rPr lang="en-US" altLang="zh-TW" dirty="0" err="1" smtClean="0">
                <a:sym typeface="Wingdings" panose="05000000000000000000" pitchFamily="2" charset="2"/>
              </a:rPr>
              <a:t>len</a:t>
            </a:r>
            <a:r>
              <a:rPr lang="zh-TW" altLang="en-US" dirty="0" smtClean="0">
                <a:sym typeface="Wingdings" panose="05000000000000000000" pitchFamily="2" charset="2"/>
              </a:rPr>
              <a:t>個元素，如果有輸入</a:t>
            </a:r>
            <a:r>
              <a:rPr lang="en-US" altLang="zh-TW" dirty="0" smtClean="0">
                <a:sym typeface="Wingdings" panose="05000000000000000000" pitchFamily="2" charset="2"/>
              </a:rPr>
              <a:t>$</a:t>
            </a:r>
            <a:r>
              <a:rPr lang="en-US" altLang="zh-TW" dirty="0" err="1" smtClean="0">
                <a:sym typeface="Wingdings" panose="05000000000000000000" pitchFamily="2" charset="2"/>
              </a:rPr>
              <a:t>arr_rp</a:t>
            </a:r>
            <a:r>
              <a:rPr lang="zh-TW" altLang="en-US" dirty="0" smtClean="0">
                <a:sym typeface="Wingdings" panose="05000000000000000000" pitchFamily="2" charset="2"/>
              </a:rPr>
              <a:t>變數，代表刪除的元素要以這個變數的內容來取代</a:t>
            </a:r>
            <a:endParaRPr lang="en-US" altLang="zh-TW" dirty="0" smtClean="0">
              <a:sym typeface="Wingdings" panose="05000000000000000000" pitchFamily="2" charset="2"/>
            </a:endParaRPr>
          </a:p>
          <a:p>
            <a:r>
              <a:rPr lang="zh-TW" altLang="en-US" dirty="0" smtClean="0"/>
              <a:t>排序和反轉陣列</a:t>
            </a:r>
            <a:endParaRPr lang="en-US" altLang="zh-TW" dirty="0" smtClean="0"/>
          </a:p>
          <a:p>
            <a:pPr lvl="1"/>
            <a:r>
              <a:rPr lang="en-US" altLang="zh-TW" dirty="0" smtClean="0"/>
              <a:t>sort($array) </a:t>
            </a:r>
            <a:r>
              <a:rPr lang="en-US" altLang="zh-TW" dirty="0" smtClean="0">
                <a:sym typeface="Wingdings" panose="05000000000000000000" pitchFamily="2" charset="2"/>
              </a:rPr>
              <a:t></a:t>
            </a:r>
            <a:r>
              <a:rPr lang="zh-TW" altLang="en-US" dirty="0" smtClean="0">
                <a:sym typeface="Wingdings" panose="05000000000000000000" pitchFamily="2" charset="2"/>
              </a:rPr>
              <a:t>排序陣列中的元素</a:t>
            </a:r>
            <a:endParaRPr lang="en-US" altLang="zh-TW" dirty="0" smtClean="0">
              <a:sym typeface="Wingdings" panose="05000000000000000000" pitchFamily="2" charset="2"/>
            </a:endParaRPr>
          </a:p>
          <a:p>
            <a:pPr lvl="1"/>
            <a:r>
              <a:rPr lang="en-US" altLang="zh-TW" dirty="0" err="1"/>
              <a:t>array_reverse</a:t>
            </a:r>
            <a:r>
              <a:rPr lang="en-US" altLang="zh-TW" dirty="0" smtClean="0"/>
              <a:t>($array) </a:t>
            </a:r>
            <a:r>
              <a:rPr lang="en-US" altLang="zh-TW" dirty="0" smtClean="0">
                <a:sym typeface="Wingdings" panose="05000000000000000000" pitchFamily="2" charset="2"/>
              </a:rPr>
              <a:t></a:t>
            </a:r>
            <a:r>
              <a:rPr lang="zh-TW" altLang="en-US" dirty="0" smtClean="0">
                <a:sym typeface="Wingdings" panose="05000000000000000000" pitchFamily="2" charset="2"/>
              </a:rPr>
              <a:t> 反轉陣列中的元素順序</a:t>
            </a:r>
            <a:endParaRPr lang="zh-TW" altLang="en-US" dirty="0"/>
          </a:p>
        </p:txBody>
      </p:sp>
    </p:spTree>
    <p:extLst>
      <p:ext uri="{BB962C8B-B14F-4D97-AF65-F5344CB8AC3E}">
        <p14:creationId xmlns:p14="http://schemas.microsoft.com/office/powerpoint/2010/main" val="396500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字串函式</a:t>
            </a:r>
            <a:endParaRPr lang="zh-TW" altLang="en-US" sz="4400" dirty="0"/>
          </a:p>
        </p:txBody>
      </p:sp>
      <p:sp>
        <p:nvSpPr>
          <p:cNvPr id="3" name="內容版面配置區 2"/>
          <p:cNvSpPr>
            <a:spLocks noGrp="1"/>
          </p:cNvSpPr>
          <p:nvPr>
            <p:ph idx="1"/>
          </p:nvPr>
        </p:nvSpPr>
        <p:spPr/>
        <p:txBody>
          <a:bodyPr/>
          <a:lstStyle/>
          <a:p>
            <a:r>
              <a:rPr lang="zh-TW" altLang="en-US" dirty="0" smtClean="0"/>
              <a:t>常用的字串處理函式</a:t>
            </a:r>
            <a:endParaRPr lang="en-US" altLang="zh-TW" dirty="0" smtClean="0"/>
          </a:p>
          <a:p>
            <a:pPr lvl="1"/>
            <a:r>
              <a:rPr lang="en-US" altLang="zh-TW" dirty="0" err="1"/>
              <a:t>strlen</a:t>
            </a:r>
            <a:r>
              <a:rPr lang="en-US" altLang="zh-TW" dirty="0" smtClean="0"/>
              <a:t>($string) </a:t>
            </a:r>
            <a:r>
              <a:rPr lang="en-US" altLang="zh-TW" dirty="0" smtClean="0">
                <a:sym typeface="Wingdings" panose="05000000000000000000" pitchFamily="2" charset="2"/>
              </a:rPr>
              <a:t></a:t>
            </a:r>
            <a:r>
              <a:rPr lang="zh-TW" altLang="en-US" dirty="0" smtClean="0">
                <a:sym typeface="Wingdings" panose="05000000000000000000" pitchFamily="2" charset="2"/>
              </a:rPr>
              <a:t> 回傳字串的長度</a:t>
            </a:r>
            <a:endParaRPr lang="en-US" altLang="zh-TW" dirty="0" smtClean="0">
              <a:sym typeface="Wingdings" panose="05000000000000000000" pitchFamily="2" charset="2"/>
            </a:endParaRPr>
          </a:p>
          <a:p>
            <a:pPr lvl="1"/>
            <a:r>
              <a:rPr lang="en-US" altLang="zh-TW" dirty="0" smtClean="0">
                <a:sym typeface="Wingdings" panose="05000000000000000000" pitchFamily="2" charset="2"/>
              </a:rPr>
              <a:t>trim($string) </a:t>
            </a:r>
            <a:r>
              <a:rPr lang="zh-TW" altLang="en-US" dirty="0" smtClean="0">
                <a:sym typeface="Wingdings" panose="05000000000000000000" pitchFamily="2" charset="2"/>
              </a:rPr>
              <a:t>刪除字串前後的空白字元</a:t>
            </a:r>
            <a:endParaRPr lang="en-US" altLang="zh-TW" dirty="0" smtClean="0">
              <a:sym typeface="Wingdings" panose="05000000000000000000" pitchFamily="2" charset="2"/>
            </a:endParaRPr>
          </a:p>
          <a:p>
            <a:pPr lvl="1"/>
            <a:r>
              <a:rPr lang="en-US" altLang="zh-TW" dirty="0" err="1" smtClean="0">
                <a:sym typeface="Wingdings" panose="05000000000000000000" pitchFamily="2" charset="2"/>
              </a:rPr>
              <a:t>ltrim</a:t>
            </a:r>
            <a:r>
              <a:rPr lang="en-US" altLang="zh-TW" dirty="0" smtClean="0">
                <a:sym typeface="Wingdings" panose="05000000000000000000" pitchFamily="2" charset="2"/>
              </a:rPr>
              <a:t>($string)  </a:t>
            </a:r>
            <a:r>
              <a:rPr lang="zh-TW" altLang="en-US" dirty="0" smtClean="0">
                <a:sym typeface="Wingdings" panose="05000000000000000000" pitchFamily="2" charset="2"/>
              </a:rPr>
              <a:t>刪除字串開頭的空白字元</a:t>
            </a:r>
            <a:endParaRPr lang="en-US" altLang="zh-TW" dirty="0" smtClean="0">
              <a:sym typeface="Wingdings" panose="05000000000000000000" pitchFamily="2" charset="2"/>
            </a:endParaRPr>
          </a:p>
          <a:p>
            <a:pPr lvl="1"/>
            <a:r>
              <a:rPr lang="en-US" altLang="zh-TW" dirty="0" err="1" smtClean="0">
                <a:sym typeface="Wingdings" panose="05000000000000000000" pitchFamily="2" charset="2"/>
              </a:rPr>
              <a:t>rtrim</a:t>
            </a:r>
            <a:r>
              <a:rPr lang="en-US" altLang="zh-TW" dirty="0" smtClean="0">
                <a:sym typeface="Wingdings" panose="05000000000000000000" pitchFamily="2" charset="2"/>
              </a:rPr>
              <a:t>($string)  </a:t>
            </a:r>
            <a:r>
              <a:rPr lang="zh-TW" altLang="en-US" dirty="0" smtClean="0">
                <a:sym typeface="Wingdings" panose="05000000000000000000" pitchFamily="2" charset="2"/>
              </a:rPr>
              <a:t>刪除字串結尾的空白字元</a:t>
            </a:r>
            <a:endParaRPr lang="en-US" altLang="zh-TW" dirty="0" smtClean="0">
              <a:sym typeface="Wingdings" panose="05000000000000000000" pitchFamily="2" charset="2"/>
            </a:endParaRPr>
          </a:p>
          <a:p>
            <a:pPr lvl="1"/>
            <a:r>
              <a:rPr lang="en-US" altLang="zh-TW" dirty="0" err="1">
                <a:sym typeface="Wingdings" panose="05000000000000000000" pitchFamily="2" charset="2"/>
              </a:rPr>
              <a:t>strrev</a:t>
            </a:r>
            <a:r>
              <a:rPr lang="en-US" altLang="zh-TW" dirty="0" smtClean="0">
                <a:sym typeface="Wingdings" panose="05000000000000000000" pitchFamily="2" charset="2"/>
              </a:rPr>
              <a:t>($string)  </a:t>
            </a:r>
            <a:r>
              <a:rPr lang="zh-TW" altLang="en-US" dirty="0" smtClean="0">
                <a:sym typeface="Wingdings" panose="05000000000000000000" pitchFamily="2" charset="2"/>
              </a:rPr>
              <a:t>反轉字串</a:t>
            </a:r>
            <a:r>
              <a:rPr lang="en-US" altLang="zh-TW" dirty="0" smtClean="0">
                <a:sym typeface="Wingdings" panose="05000000000000000000" pitchFamily="2" charset="2"/>
              </a:rPr>
              <a:t> </a:t>
            </a:r>
          </a:p>
          <a:p>
            <a:pPr lvl="1"/>
            <a:r>
              <a:rPr lang="en-US" altLang="zh-TW" dirty="0" err="1" smtClean="0"/>
              <a:t>strpos</a:t>
            </a:r>
            <a:r>
              <a:rPr lang="en-US" altLang="zh-TW" dirty="0" smtClean="0"/>
              <a:t>($string, $query) </a:t>
            </a:r>
            <a:r>
              <a:rPr lang="en-US" altLang="zh-TW" dirty="0" smtClean="0">
                <a:sym typeface="Wingdings" panose="05000000000000000000" pitchFamily="2" charset="2"/>
              </a:rPr>
              <a:t> </a:t>
            </a:r>
            <a:r>
              <a:rPr lang="zh-TW" altLang="en-US" dirty="0" smtClean="0">
                <a:sym typeface="Wingdings" panose="05000000000000000000" pitchFamily="2" charset="2"/>
              </a:rPr>
              <a:t>搜尋</a:t>
            </a:r>
            <a:r>
              <a:rPr lang="en-US" altLang="zh-TW" dirty="0" smtClean="0">
                <a:sym typeface="Wingdings" panose="05000000000000000000" pitchFamily="2" charset="2"/>
              </a:rPr>
              <a:t>$query</a:t>
            </a:r>
            <a:r>
              <a:rPr lang="zh-TW" altLang="en-US" dirty="0" smtClean="0">
                <a:sym typeface="Wingdings" panose="05000000000000000000" pitchFamily="2" charset="2"/>
              </a:rPr>
              <a:t>在</a:t>
            </a:r>
            <a:r>
              <a:rPr lang="en-US" altLang="zh-TW" dirty="0" smtClean="0">
                <a:sym typeface="Wingdings" panose="05000000000000000000" pitchFamily="2" charset="2"/>
              </a:rPr>
              <a:t>$string</a:t>
            </a:r>
            <a:r>
              <a:rPr lang="zh-TW" altLang="en-US" dirty="0" smtClean="0">
                <a:sym typeface="Wingdings" panose="05000000000000000000" pitchFamily="2" charset="2"/>
              </a:rPr>
              <a:t>中第一次出現的索引位置</a:t>
            </a:r>
            <a:endParaRPr lang="en-US" altLang="zh-TW" dirty="0" smtClean="0">
              <a:sym typeface="Wingdings" panose="05000000000000000000" pitchFamily="2" charset="2"/>
            </a:endParaRPr>
          </a:p>
          <a:p>
            <a:pPr lvl="1"/>
            <a:r>
              <a:rPr lang="en-US" altLang="zh-TW" dirty="0" err="1" smtClean="0"/>
              <a:t>substr</a:t>
            </a:r>
            <a:r>
              <a:rPr lang="en-US" altLang="zh-TW" dirty="0" smtClean="0"/>
              <a:t>($string, $</a:t>
            </a:r>
            <a:r>
              <a:rPr lang="en-US" altLang="zh-TW" dirty="0" err="1" smtClean="0"/>
              <a:t>int</a:t>
            </a:r>
            <a:r>
              <a:rPr lang="en-US" altLang="zh-TW" dirty="0" smtClean="0"/>
              <a:t>) </a:t>
            </a:r>
            <a:r>
              <a:rPr lang="en-US" altLang="zh-TW" dirty="0" smtClean="0">
                <a:sym typeface="Wingdings" panose="05000000000000000000" pitchFamily="2" charset="2"/>
              </a:rPr>
              <a:t> </a:t>
            </a:r>
            <a:r>
              <a:rPr lang="zh-TW" altLang="en-US" dirty="0" smtClean="0">
                <a:sym typeface="Wingdings" panose="05000000000000000000" pitchFamily="2" charset="2"/>
              </a:rPr>
              <a:t>從字串</a:t>
            </a:r>
            <a:r>
              <a:rPr lang="en-US" altLang="zh-TW" dirty="0" smtClean="0">
                <a:sym typeface="Wingdings" panose="05000000000000000000" pitchFamily="2" charset="2"/>
              </a:rPr>
              <a:t>$</a:t>
            </a:r>
            <a:r>
              <a:rPr lang="en-US" altLang="zh-TW" dirty="0" err="1" smtClean="0">
                <a:sym typeface="Wingdings" panose="05000000000000000000" pitchFamily="2" charset="2"/>
              </a:rPr>
              <a:t>int</a:t>
            </a:r>
            <a:r>
              <a:rPr lang="zh-TW" altLang="en-US" dirty="0" smtClean="0">
                <a:sym typeface="Wingdings" panose="05000000000000000000" pitchFamily="2" charset="2"/>
              </a:rPr>
              <a:t>位置開始取出剩下長度的字串</a:t>
            </a:r>
            <a:endParaRPr lang="en-US" altLang="zh-TW" dirty="0" smtClean="0">
              <a:sym typeface="Wingdings" panose="05000000000000000000" pitchFamily="2" charset="2"/>
            </a:endParaRPr>
          </a:p>
          <a:p>
            <a:pPr lvl="1"/>
            <a:r>
              <a:rPr lang="en-US" altLang="zh-TW" dirty="0" err="1" smtClean="0"/>
              <a:t>substr_replace</a:t>
            </a:r>
            <a:r>
              <a:rPr lang="en-US" altLang="zh-TW" dirty="0" smtClean="0"/>
              <a:t>($string, $replace, $</a:t>
            </a:r>
            <a:r>
              <a:rPr lang="en-US" altLang="zh-TW" dirty="0" err="1" smtClean="0"/>
              <a:t>int</a:t>
            </a:r>
            <a:r>
              <a:rPr lang="en-US" altLang="zh-TW" dirty="0" smtClean="0"/>
              <a:t>) </a:t>
            </a:r>
            <a:r>
              <a:rPr lang="en-US" altLang="zh-TW" dirty="0" smtClean="0">
                <a:sym typeface="Wingdings" panose="05000000000000000000" pitchFamily="2" charset="2"/>
              </a:rPr>
              <a:t> </a:t>
            </a:r>
            <a:r>
              <a:rPr lang="zh-TW" altLang="en-US" dirty="0" smtClean="0">
                <a:sym typeface="Wingdings" panose="05000000000000000000" pitchFamily="2" charset="2"/>
              </a:rPr>
              <a:t>從字串</a:t>
            </a:r>
            <a:r>
              <a:rPr lang="en-US" altLang="zh-TW" dirty="0" smtClean="0">
                <a:sym typeface="Wingdings" panose="05000000000000000000" pitchFamily="2" charset="2"/>
              </a:rPr>
              <a:t>$</a:t>
            </a:r>
            <a:r>
              <a:rPr lang="en-US" altLang="zh-TW" dirty="0" err="1" smtClean="0">
                <a:sym typeface="Wingdings" panose="05000000000000000000" pitchFamily="2" charset="2"/>
              </a:rPr>
              <a:t>int</a:t>
            </a:r>
            <a:r>
              <a:rPr lang="zh-TW" altLang="en-US" dirty="0" smtClean="0">
                <a:sym typeface="Wingdings" panose="05000000000000000000" pitchFamily="2" charset="2"/>
              </a:rPr>
              <a:t>位置開始用</a:t>
            </a:r>
            <a:r>
              <a:rPr lang="en-US" altLang="zh-TW" dirty="0" smtClean="0">
                <a:sym typeface="Wingdings" panose="05000000000000000000" pitchFamily="2" charset="2"/>
              </a:rPr>
              <a:t>$replace</a:t>
            </a:r>
            <a:r>
              <a:rPr lang="zh-TW" altLang="en-US" dirty="0" smtClean="0">
                <a:sym typeface="Wingdings" panose="05000000000000000000" pitchFamily="2" charset="2"/>
              </a:rPr>
              <a:t>取代原本字串</a:t>
            </a:r>
            <a:r>
              <a:rPr lang="en-US" altLang="zh-TW" dirty="0" smtClean="0">
                <a:sym typeface="Wingdings" panose="05000000000000000000" pitchFamily="2" charset="2"/>
              </a:rPr>
              <a:t>$string</a:t>
            </a:r>
            <a:r>
              <a:rPr lang="zh-TW" altLang="en-US" dirty="0" smtClean="0">
                <a:sym typeface="Wingdings" panose="05000000000000000000" pitchFamily="2" charset="2"/>
              </a:rPr>
              <a:t>的內容</a:t>
            </a:r>
            <a:endParaRPr lang="zh-TW" altLang="en-US" dirty="0"/>
          </a:p>
        </p:txBody>
      </p:sp>
    </p:spTree>
    <p:extLst>
      <p:ext uri="{BB962C8B-B14F-4D97-AF65-F5344CB8AC3E}">
        <p14:creationId xmlns:p14="http://schemas.microsoft.com/office/powerpoint/2010/main" val="413686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XAMPP</a:t>
            </a:r>
            <a:r>
              <a:rPr lang="zh-TW" altLang="en-US" sz="4400" dirty="0"/>
              <a:t>套件控制面板</a:t>
            </a:r>
          </a:p>
        </p:txBody>
      </p:sp>
      <p:sp>
        <p:nvSpPr>
          <p:cNvPr id="3" name="內容版面配置區 2"/>
          <p:cNvSpPr>
            <a:spLocks noGrp="1"/>
          </p:cNvSpPr>
          <p:nvPr>
            <p:ph idx="1"/>
          </p:nvPr>
        </p:nvSpPr>
        <p:spPr/>
        <p:txBody>
          <a:bodyPr/>
          <a:lstStyle/>
          <a:p>
            <a:r>
              <a:rPr lang="zh-TW" altLang="en-US" dirty="0" smtClean="0"/>
              <a:t>修改</a:t>
            </a:r>
            <a:r>
              <a:rPr lang="en-US" altLang="zh-TW" dirty="0" smtClean="0"/>
              <a:t>Apache</a:t>
            </a:r>
            <a:r>
              <a:rPr lang="zh-TW" altLang="en-US" dirty="0" smtClean="0"/>
              <a:t>服務使用的通訊</a:t>
            </a:r>
            <a:r>
              <a:rPr lang="en-US" altLang="zh-TW" dirty="0" smtClean="0"/>
              <a:t>port</a:t>
            </a:r>
            <a:endParaRPr lang="zh-TW" altLang="en-US" dirty="0"/>
          </a:p>
        </p:txBody>
      </p:sp>
      <p:pic>
        <p:nvPicPr>
          <p:cNvPr id="4" name="圖片 3"/>
          <p:cNvPicPr>
            <a:picLocks noChangeAspect="1"/>
          </p:cNvPicPr>
          <p:nvPr/>
        </p:nvPicPr>
        <p:blipFill>
          <a:blip r:embed="rId2"/>
          <a:stretch>
            <a:fillRect/>
          </a:stretch>
        </p:blipFill>
        <p:spPr>
          <a:xfrm>
            <a:off x="2336067" y="2279889"/>
            <a:ext cx="6992326" cy="3581900"/>
          </a:xfrm>
          <a:prstGeom prst="rect">
            <a:avLst/>
          </a:prstGeom>
        </p:spPr>
      </p:pic>
    </p:spTree>
    <p:extLst>
      <p:ext uri="{BB962C8B-B14F-4D97-AF65-F5344CB8AC3E}">
        <p14:creationId xmlns:p14="http://schemas.microsoft.com/office/powerpoint/2010/main" val="315891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PHP</a:t>
            </a:r>
            <a:r>
              <a:rPr lang="zh-TW" altLang="en-US" sz="4400" dirty="0" smtClean="0"/>
              <a:t>預定變數</a:t>
            </a:r>
            <a:endParaRPr lang="zh-TW" altLang="en-US" sz="4400" dirty="0"/>
          </a:p>
        </p:txBody>
      </p:sp>
      <p:sp>
        <p:nvSpPr>
          <p:cNvPr id="3" name="內容版面配置區 2"/>
          <p:cNvSpPr>
            <a:spLocks noGrp="1"/>
          </p:cNvSpPr>
          <p:nvPr>
            <p:ph idx="1"/>
          </p:nvPr>
        </p:nvSpPr>
        <p:spPr/>
        <p:txBody>
          <a:bodyPr/>
          <a:lstStyle/>
          <a:p>
            <a:endParaRPr lang="zh-TW" altLang="en-US" dirty="0"/>
          </a:p>
        </p:txBody>
      </p:sp>
      <p:graphicFrame>
        <p:nvGraphicFramePr>
          <p:cNvPr id="5" name="內容版面配置區 3"/>
          <p:cNvGraphicFramePr>
            <a:graphicFrameLocks/>
          </p:cNvGraphicFramePr>
          <p:nvPr>
            <p:extLst>
              <p:ext uri="{D42A27DB-BD31-4B8C-83A1-F6EECF244321}">
                <p14:modId xmlns:p14="http://schemas.microsoft.com/office/powerpoint/2010/main" val="499990648"/>
              </p:ext>
            </p:extLst>
          </p:nvPr>
        </p:nvGraphicFramePr>
        <p:xfrm>
          <a:off x="2145980" y="1608992"/>
          <a:ext cx="8681092" cy="4891251"/>
        </p:xfrm>
        <a:graphic>
          <a:graphicData uri="http://schemas.openxmlformats.org/drawingml/2006/table">
            <a:tbl>
              <a:tblPr/>
              <a:tblGrid>
                <a:gridCol w="3116300">
                  <a:extLst>
                    <a:ext uri="{9D8B030D-6E8A-4147-A177-3AD203B41FA5}">
                      <a16:colId xmlns:a16="http://schemas.microsoft.com/office/drawing/2014/main" val="1559999358"/>
                    </a:ext>
                  </a:extLst>
                </a:gridCol>
                <a:gridCol w="5564792">
                  <a:extLst>
                    <a:ext uri="{9D8B030D-6E8A-4147-A177-3AD203B41FA5}">
                      <a16:colId xmlns:a16="http://schemas.microsoft.com/office/drawing/2014/main" val="27622527"/>
                    </a:ext>
                  </a:extLst>
                </a:gridCol>
              </a:tblGrid>
              <a:tr h="181516">
                <a:tc>
                  <a:txBody>
                    <a:bodyPr/>
                    <a:lstStyle/>
                    <a:p>
                      <a:pPr algn="l" fontAlgn="ctr"/>
                      <a:r>
                        <a:rPr lang="zh-TW" altLang="en-US" sz="1800" u="none" dirty="0" smtClean="0">
                          <a:effectLst/>
                        </a:rPr>
                        <a:t>變數名稱</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u="none" dirty="0">
                          <a:effectLst/>
                        </a:rPr>
                        <a:t>描述</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4869691"/>
                  </a:ext>
                </a:extLst>
              </a:tr>
              <a:tr h="367862">
                <a:tc>
                  <a:txBody>
                    <a:bodyPr/>
                    <a:lstStyle/>
                    <a:p>
                      <a:r>
                        <a:rPr lang="en-US" altLang="zh-TW" sz="1800" b="0" i="0" kern="1200" dirty="0" smtClean="0">
                          <a:solidFill>
                            <a:schemeClr val="tx1"/>
                          </a:solidFill>
                          <a:effectLst/>
                          <a:latin typeface="+mn-lt"/>
                          <a:ea typeface="+mn-ea"/>
                          <a:cs typeface="+mn-cs"/>
                        </a:rPr>
                        <a:t>$GLOBALS</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包含目前執行</a:t>
                      </a:r>
                      <a:r>
                        <a:rPr lang="en-US" altLang="zh-TW" sz="1800" u="none" dirty="0" smtClean="0">
                          <a:effectLst/>
                        </a:rPr>
                        <a:t>PHP</a:t>
                      </a:r>
                      <a:r>
                        <a:rPr lang="zh-TW" altLang="en-US" sz="1800" u="none" dirty="0" smtClean="0">
                          <a:effectLst/>
                        </a:rPr>
                        <a:t>程式的所有全域變數</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89008728"/>
                  </a:ext>
                </a:extLst>
              </a:tr>
              <a:tr h="527397">
                <a:tc>
                  <a:txBody>
                    <a:bodyPr/>
                    <a:lstStyle/>
                    <a:p>
                      <a:r>
                        <a:rPr lang="en-US" altLang="zh-TW" sz="1800" b="0" i="0" kern="1200" dirty="0" smtClean="0">
                          <a:solidFill>
                            <a:schemeClr val="tx1"/>
                          </a:solidFill>
                          <a:effectLst/>
                          <a:latin typeface="+mn-lt"/>
                          <a:ea typeface="+mn-ea"/>
                          <a:cs typeface="+mn-cs"/>
                        </a:rPr>
                        <a:t>$_SERVER</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u="none" dirty="0" smtClean="0">
                          <a:effectLst/>
                        </a:rPr>
                        <a:t>Web</a:t>
                      </a:r>
                      <a:r>
                        <a:rPr lang="zh-TW" altLang="en-US" sz="1800" u="none" dirty="0" smtClean="0">
                          <a:effectLst/>
                        </a:rPr>
                        <a:t>伺服器的系統資訊變數</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5515056"/>
                  </a:ext>
                </a:extLst>
              </a:tr>
              <a:tr h="530630">
                <a:tc>
                  <a:txBody>
                    <a:bodyPr/>
                    <a:lstStyle/>
                    <a:p>
                      <a:r>
                        <a:rPr lang="en-US" altLang="zh-TW" sz="1800" b="0" i="0" kern="1200" dirty="0" smtClean="0">
                          <a:solidFill>
                            <a:schemeClr val="tx1"/>
                          </a:solidFill>
                          <a:effectLst/>
                          <a:latin typeface="+mn-lt"/>
                          <a:ea typeface="+mn-ea"/>
                          <a:cs typeface="+mn-cs"/>
                        </a:rPr>
                        <a:t>$_REQUEST</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取得</a:t>
                      </a:r>
                      <a:r>
                        <a:rPr lang="en-US" altLang="zh-TW" sz="1800" u="none" dirty="0" smtClean="0">
                          <a:effectLst/>
                        </a:rPr>
                        <a:t>$_GET</a:t>
                      </a:r>
                      <a:r>
                        <a:rPr lang="zh-TW" altLang="en-US" sz="1800" u="none" dirty="0" smtClean="0">
                          <a:effectLst/>
                          <a:latin typeface="Microsoft JhengHei UI" panose="020B0604030504040204" pitchFamily="34" charset="-120"/>
                          <a:ea typeface="Microsoft JhengHei UI" panose="020B0604030504040204" pitchFamily="34" charset="-120"/>
                        </a:rPr>
                        <a:t>、</a:t>
                      </a:r>
                      <a:r>
                        <a:rPr lang="en-US" altLang="zh-TW" sz="1800" u="none" dirty="0" smtClean="0">
                          <a:effectLst/>
                          <a:latin typeface="Microsoft JhengHei UI" panose="020B0604030504040204" pitchFamily="34" charset="-120"/>
                          <a:ea typeface="Microsoft JhengHei UI" panose="020B0604030504040204" pitchFamily="34" charset="-120"/>
                        </a:rPr>
                        <a:t>$_POST</a:t>
                      </a:r>
                      <a:r>
                        <a:rPr lang="zh-TW" altLang="en-US" sz="1800" u="none" dirty="0" smtClean="0">
                          <a:effectLst/>
                          <a:latin typeface="Microsoft JhengHei UI" panose="020B0604030504040204" pitchFamily="34" charset="-120"/>
                          <a:ea typeface="Microsoft JhengHei UI" panose="020B0604030504040204" pitchFamily="34" charset="-120"/>
                        </a:rPr>
                        <a:t>、和</a:t>
                      </a:r>
                      <a:r>
                        <a:rPr lang="en-US" altLang="zh-TW" sz="1800" u="none" dirty="0" smtClean="0">
                          <a:effectLst/>
                          <a:latin typeface="Microsoft JhengHei UI" panose="020B0604030504040204" pitchFamily="34" charset="-120"/>
                          <a:ea typeface="Microsoft JhengHei UI" panose="020B0604030504040204" pitchFamily="34" charset="-120"/>
                        </a:rPr>
                        <a:t>$_COOKIE</a:t>
                      </a:r>
                      <a:r>
                        <a:rPr lang="zh-TW" altLang="en-US" sz="1800" u="none" dirty="0" smtClean="0">
                          <a:effectLst/>
                          <a:latin typeface="Microsoft JhengHei UI" panose="020B0604030504040204" pitchFamily="34" charset="-120"/>
                          <a:ea typeface="Microsoft JhengHei UI" panose="020B0604030504040204" pitchFamily="34" charset="-120"/>
                        </a:rPr>
                        <a:t>變數內容的陣列</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68549735"/>
                  </a:ext>
                </a:extLst>
              </a:tr>
              <a:tr h="797009">
                <a:tc>
                  <a:txBody>
                    <a:bodyPr/>
                    <a:lstStyle/>
                    <a:p>
                      <a:r>
                        <a:rPr lang="en-US" altLang="zh-TW" sz="1800" b="0" i="0" kern="1200" dirty="0" smtClean="0">
                          <a:solidFill>
                            <a:schemeClr val="tx1"/>
                          </a:solidFill>
                          <a:effectLst/>
                          <a:latin typeface="+mn-lt"/>
                          <a:ea typeface="+mn-ea"/>
                          <a:cs typeface="+mn-cs"/>
                        </a:rPr>
                        <a:t>$_POST</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800" u="none" dirty="0" smtClean="0">
                          <a:effectLst/>
                        </a:rPr>
                        <a:t>取得</a:t>
                      </a:r>
                      <a:r>
                        <a:rPr lang="en-US" altLang="zh-TW" sz="1800" u="none" dirty="0" smtClean="0">
                          <a:effectLst/>
                        </a:rPr>
                        <a:t>HTTP POST</a:t>
                      </a:r>
                      <a:r>
                        <a:rPr lang="zh-TW" altLang="en-US" sz="1800" u="none" dirty="0" smtClean="0">
                          <a:effectLst/>
                        </a:rPr>
                        <a:t>方法傳入的表單欄位值的關聯陣列</a:t>
                      </a:r>
                      <a:r>
                        <a:rPr lang="zh-TW" altLang="en-US" sz="1800" u="none" dirty="0" smtClean="0">
                          <a:effectLst/>
                          <a:latin typeface="Microsoft JhengHei UI" panose="020B0604030504040204" pitchFamily="34" charset="-120"/>
                          <a:ea typeface="Microsoft JhengHei UI" panose="020B0604030504040204" pitchFamily="34" charset="-120"/>
                        </a:rPr>
                        <a:t>，其鍵值為欄位名稱</a:t>
                      </a:r>
                      <a:endParaRPr lang="zh-TW" altLang="en-US" sz="1800" u="none" dirty="0" smtClean="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7324038"/>
                  </a:ext>
                </a:extLst>
              </a:tr>
              <a:tr h="764930">
                <a:tc>
                  <a:txBody>
                    <a:bodyPr/>
                    <a:lstStyle/>
                    <a:p>
                      <a:r>
                        <a:rPr lang="en-US" altLang="zh-TW" sz="1800" b="0" i="0" kern="1200" dirty="0" smtClean="0">
                          <a:solidFill>
                            <a:schemeClr val="tx1"/>
                          </a:solidFill>
                          <a:effectLst/>
                          <a:latin typeface="+mn-lt"/>
                          <a:ea typeface="+mn-ea"/>
                          <a:cs typeface="+mn-cs"/>
                        </a:rPr>
                        <a:t>$_GET</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800" u="none" dirty="0" smtClean="0">
                          <a:effectLst/>
                        </a:rPr>
                        <a:t>取得</a:t>
                      </a:r>
                      <a:r>
                        <a:rPr lang="en-US" altLang="zh-TW" sz="1800" u="none" dirty="0" smtClean="0">
                          <a:effectLst/>
                        </a:rPr>
                        <a:t>HTTP GET</a:t>
                      </a:r>
                      <a:r>
                        <a:rPr lang="zh-TW" altLang="en-US" sz="1800" u="none" dirty="0" smtClean="0">
                          <a:effectLst/>
                        </a:rPr>
                        <a:t>方法傳入的表單欄位值或</a:t>
                      </a:r>
                      <a:r>
                        <a:rPr lang="en-US" altLang="zh-TW" sz="1800" u="none" dirty="0" smtClean="0">
                          <a:effectLst/>
                        </a:rPr>
                        <a:t>URL</a:t>
                      </a:r>
                      <a:r>
                        <a:rPr lang="zh-TW" altLang="en-US" sz="1800" u="none" dirty="0" smtClean="0">
                          <a:effectLst/>
                        </a:rPr>
                        <a:t>參數的關聯陣列</a:t>
                      </a:r>
                      <a:r>
                        <a:rPr lang="zh-TW" altLang="en-US" sz="1800" u="none" dirty="0" smtClean="0">
                          <a:effectLst/>
                          <a:latin typeface="Microsoft JhengHei UI" panose="020B0604030504040204" pitchFamily="34" charset="-120"/>
                          <a:ea typeface="Microsoft JhengHei UI" panose="020B0604030504040204" pitchFamily="34" charset="-120"/>
                        </a:rPr>
                        <a:t>，其鍵值為欄位或參數名稱</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3538405"/>
                  </a:ext>
                </a:extLst>
              </a:tr>
              <a:tr h="525517">
                <a:tc>
                  <a:txBody>
                    <a:bodyPr/>
                    <a:lstStyle/>
                    <a:p>
                      <a:r>
                        <a:rPr lang="en-US" altLang="zh-TW" sz="1800" b="0" i="0" kern="1200" dirty="0" smtClean="0">
                          <a:solidFill>
                            <a:schemeClr val="tx1"/>
                          </a:solidFill>
                          <a:effectLst/>
                          <a:latin typeface="+mn-lt"/>
                          <a:ea typeface="+mn-ea"/>
                          <a:cs typeface="+mn-cs"/>
                        </a:rPr>
                        <a:t>$_FILES</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取得</a:t>
                      </a:r>
                      <a:r>
                        <a:rPr lang="en-US" altLang="zh-TW" sz="1800" u="none" dirty="0" smtClean="0">
                          <a:effectLst/>
                        </a:rPr>
                        <a:t>HTTP POST</a:t>
                      </a:r>
                      <a:r>
                        <a:rPr lang="zh-TW" altLang="en-US" sz="1800" u="none" dirty="0" smtClean="0">
                          <a:effectLst/>
                        </a:rPr>
                        <a:t>方法上傳檔案相關資訊的關聯陣列</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48869071"/>
                  </a:ext>
                </a:extLst>
              </a:tr>
              <a:tr h="525517">
                <a:tc>
                  <a:txBody>
                    <a:bodyPr/>
                    <a:lstStyle/>
                    <a:p>
                      <a:r>
                        <a:rPr lang="en-US" altLang="zh-TW" sz="1800" b="0" i="0" kern="1200" dirty="0" smtClean="0">
                          <a:solidFill>
                            <a:schemeClr val="tx1"/>
                          </a:solidFill>
                          <a:effectLst/>
                          <a:latin typeface="+mn-lt"/>
                          <a:ea typeface="+mn-ea"/>
                          <a:cs typeface="+mn-cs"/>
                        </a:rPr>
                        <a:t>$_ENV</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取得</a:t>
                      </a:r>
                      <a:r>
                        <a:rPr lang="en-US" altLang="zh-TW" sz="1800" u="none" dirty="0" smtClean="0">
                          <a:effectLst/>
                        </a:rPr>
                        <a:t>PHP</a:t>
                      </a:r>
                      <a:r>
                        <a:rPr lang="zh-TW" altLang="en-US" sz="1800" u="none" dirty="0" smtClean="0">
                          <a:effectLst/>
                        </a:rPr>
                        <a:t>執行時或</a:t>
                      </a:r>
                      <a:r>
                        <a:rPr lang="en-US" altLang="zh-TW" sz="1800" u="none" dirty="0" smtClean="0">
                          <a:effectLst/>
                        </a:rPr>
                        <a:t>CGI</a:t>
                      </a:r>
                      <a:r>
                        <a:rPr lang="zh-TW" altLang="en-US" sz="1800" u="none" dirty="0" smtClean="0">
                          <a:effectLst/>
                        </a:rPr>
                        <a:t>環境變數的關聯陣列</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97765046"/>
                  </a:ext>
                </a:extLst>
              </a:tr>
              <a:tr h="525517">
                <a:tc>
                  <a:txBody>
                    <a:bodyPr/>
                    <a:lstStyle/>
                    <a:p>
                      <a:r>
                        <a:rPr lang="en-US" altLang="zh-TW" sz="1800" b="0" i="0" kern="1200" dirty="0" smtClean="0">
                          <a:solidFill>
                            <a:schemeClr val="tx1"/>
                          </a:solidFill>
                          <a:effectLst/>
                          <a:latin typeface="+mn-lt"/>
                          <a:ea typeface="+mn-ea"/>
                          <a:cs typeface="+mn-cs"/>
                        </a:rPr>
                        <a:t>$_COOKIE</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取得</a:t>
                      </a:r>
                      <a:r>
                        <a:rPr lang="en-US" altLang="zh-TW" sz="1800" u="none" dirty="0" smtClean="0">
                          <a:effectLst/>
                        </a:rPr>
                        <a:t>HTTP</a:t>
                      </a:r>
                      <a:r>
                        <a:rPr lang="zh-TW" altLang="en-US" sz="1800" u="none" dirty="0" smtClean="0">
                          <a:effectLst/>
                        </a:rPr>
                        <a:t>傳遞</a:t>
                      </a:r>
                      <a:r>
                        <a:rPr lang="en-US" altLang="zh-TW" sz="1800" u="none" dirty="0" smtClean="0">
                          <a:effectLst/>
                        </a:rPr>
                        <a:t>cookie</a:t>
                      </a:r>
                      <a:r>
                        <a:rPr lang="zh-TW" altLang="en-US" sz="1800" u="none" dirty="0" smtClean="0">
                          <a:effectLst/>
                        </a:rPr>
                        <a:t>的關聯陣列</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37132454"/>
                  </a:ext>
                </a:extLst>
              </a:tr>
            </a:tbl>
          </a:graphicData>
        </a:graphic>
      </p:graphicFrame>
    </p:spTree>
    <p:extLst>
      <p:ext uri="{BB962C8B-B14F-4D97-AF65-F5344CB8AC3E}">
        <p14:creationId xmlns:p14="http://schemas.microsoft.com/office/powerpoint/2010/main" val="419135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PHP</a:t>
            </a:r>
            <a:r>
              <a:rPr lang="zh-TW" altLang="en-US" sz="4400" dirty="0"/>
              <a:t>預定變數</a:t>
            </a:r>
          </a:p>
        </p:txBody>
      </p:sp>
      <p:sp>
        <p:nvSpPr>
          <p:cNvPr id="3" name="內容版面配置區 2"/>
          <p:cNvSpPr>
            <a:spLocks noGrp="1"/>
          </p:cNvSpPr>
          <p:nvPr>
            <p:ph idx="1"/>
          </p:nvPr>
        </p:nvSpPr>
        <p:spPr/>
        <p:txBody>
          <a:bodyPr/>
          <a:lstStyle/>
          <a:p>
            <a:r>
              <a:rPr lang="zh-TW" altLang="en-US" dirty="0" smtClean="0"/>
              <a:t>伺服器的系統資訊變數</a:t>
            </a:r>
            <a:r>
              <a:rPr lang="en-US" altLang="zh-TW" dirty="0" smtClean="0"/>
              <a:t>$_SERVER</a:t>
            </a:r>
            <a:r>
              <a:rPr lang="zh-TW" altLang="en-US" dirty="0" smtClean="0"/>
              <a:t>內常用的資訊</a:t>
            </a:r>
            <a:endParaRPr lang="en-US" altLang="zh-TW" dirty="0" smtClean="0"/>
          </a:p>
          <a:p>
            <a:endParaRPr lang="en-US" altLang="zh-TW" dirty="0"/>
          </a:p>
          <a:p>
            <a:endParaRPr lang="zh-TW" altLang="en-US" dirty="0"/>
          </a:p>
        </p:txBody>
      </p:sp>
      <p:graphicFrame>
        <p:nvGraphicFramePr>
          <p:cNvPr id="4" name="內容版面配置區 3"/>
          <p:cNvGraphicFramePr>
            <a:graphicFrameLocks/>
          </p:cNvGraphicFramePr>
          <p:nvPr>
            <p:extLst>
              <p:ext uri="{D42A27DB-BD31-4B8C-83A1-F6EECF244321}">
                <p14:modId xmlns:p14="http://schemas.microsoft.com/office/powerpoint/2010/main" val="1849446093"/>
              </p:ext>
            </p:extLst>
          </p:nvPr>
        </p:nvGraphicFramePr>
        <p:xfrm>
          <a:off x="1926173" y="2077062"/>
          <a:ext cx="8681092" cy="4500864"/>
        </p:xfrm>
        <a:graphic>
          <a:graphicData uri="http://schemas.openxmlformats.org/drawingml/2006/table">
            <a:tbl>
              <a:tblPr/>
              <a:tblGrid>
                <a:gridCol w="4078974">
                  <a:extLst>
                    <a:ext uri="{9D8B030D-6E8A-4147-A177-3AD203B41FA5}">
                      <a16:colId xmlns:a16="http://schemas.microsoft.com/office/drawing/2014/main" val="1559999358"/>
                    </a:ext>
                  </a:extLst>
                </a:gridCol>
                <a:gridCol w="4602118">
                  <a:extLst>
                    <a:ext uri="{9D8B030D-6E8A-4147-A177-3AD203B41FA5}">
                      <a16:colId xmlns:a16="http://schemas.microsoft.com/office/drawing/2014/main" val="27622527"/>
                    </a:ext>
                  </a:extLst>
                </a:gridCol>
              </a:tblGrid>
              <a:tr h="384784">
                <a:tc>
                  <a:txBody>
                    <a:bodyPr/>
                    <a:lstStyle/>
                    <a:p>
                      <a:pPr algn="l" fontAlgn="ctr"/>
                      <a:r>
                        <a:rPr lang="zh-TW" altLang="en-US" sz="1800" u="none" dirty="0" smtClean="0">
                          <a:effectLst/>
                        </a:rPr>
                        <a:t>變數名稱</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u="none" dirty="0">
                          <a:effectLst/>
                        </a:rPr>
                        <a:t>描述</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4869691"/>
                  </a:ext>
                </a:extLst>
              </a:tr>
              <a:tr h="514510">
                <a:tc>
                  <a:txBody>
                    <a:bodyPr/>
                    <a:lstStyle/>
                    <a:p>
                      <a:r>
                        <a:rPr lang="en-US" altLang="zh-TW" sz="1800" b="0" i="0" kern="1200" dirty="0" smtClean="0">
                          <a:solidFill>
                            <a:schemeClr val="tx1"/>
                          </a:solidFill>
                          <a:effectLst/>
                          <a:latin typeface="+mn-lt"/>
                          <a:ea typeface="+mn-ea"/>
                          <a:cs typeface="+mn-cs"/>
                        </a:rPr>
                        <a:t>$_SERVER['PHP_SELF']</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返回當前執行的</a:t>
                      </a:r>
                      <a:r>
                        <a:rPr lang="en-US" altLang="zh-TW" sz="1800" u="none" dirty="0" smtClean="0">
                          <a:effectLst/>
                        </a:rPr>
                        <a:t>PHP</a:t>
                      </a:r>
                      <a:r>
                        <a:rPr lang="zh-TW" altLang="en-US" sz="1800" u="none" dirty="0" smtClean="0">
                          <a:effectLst/>
                        </a:rPr>
                        <a:t>檔案名</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89008728"/>
                  </a:ext>
                </a:extLst>
              </a:tr>
              <a:tr h="514510">
                <a:tc>
                  <a:txBody>
                    <a:bodyPr/>
                    <a:lstStyle/>
                    <a:p>
                      <a:r>
                        <a:rPr lang="en-US" altLang="zh-TW" sz="1800" b="0" i="0" kern="1200" dirty="0" smtClean="0">
                          <a:solidFill>
                            <a:schemeClr val="tx1"/>
                          </a:solidFill>
                          <a:effectLst/>
                          <a:latin typeface="+mn-lt"/>
                          <a:ea typeface="+mn-ea"/>
                          <a:cs typeface="+mn-cs"/>
                        </a:rPr>
                        <a:t>$_SERVER['GATEWAY_INTERFACE']</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返回伺服器使用的</a:t>
                      </a:r>
                      <a:r>
                        <a:rPr lang="en-US" altLang="zh-TW" sz="1800" u="none" dirty="0" smtClean="0">
                          <a:effectLst/>
                        </a:rPr>
                        <a:t>CGI</a:t>
                      </a:r>
                      <a:r>
                        <a:rPr lang="zh-TW" altLang="en-US" sz="1800" u="none" dirty="0" smtClean="0">
                          <a:effectLst/>
                        </a:rPr>
                        <a:t>的版本</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5515056"/>
                  </a:ext>
                </a:extLst>
              </a:tr>
              <a:tr h="514510">
                <a:tc>
                  <a:txBody>
                    <a:bodyPr/>
                    <a:lstStyle/>
                    <a:p>
                      <a:r>
                        <a:rPr lang="en-US" altLang="zh-TW" sz="1800" b="0" i="0" kern="1200" dirty="0" smtClean="0">
                          <a:solidFill>
                            <a:schemeClr val="tx1"/>
                          </a:solidFill>
                          <a:effectLst/>
                          <a:latin typeface="+mn-lt"/>
                          <a:ea typeface="+mn-ea"/>
                          <a:cs typeface="+mn-cs"/>
                        </a:rPr>
                        <a:t>$_SERVER['SERVER_NAME']</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返回伺服器的網域名稱或</a:t>
                      </a:r>
                      <a:r>
                        <a:rPr lang="en-US" altLang="zh-TW" sz="1800" u="none" dirty="0" smtClean="0">
                          <a:effectLst/>
                        </a:rPr>
                        <a:t>IP</a:t>
                      </a:r>
                      <a:r>
                        <a:rPr lang="zh-TW" altLang="en-US" sz="1800" u="none" dirty="0" smtClean="0">
                          <a:effectLst/>
                        </a:rPr>
                        <a:t>位置</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168821"/>
                  </a:ext>
                </a:extLst>
              </a:tr>
              <a:tr h="514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tx1"/>
                          </a:solidFill>
                          <a:effectLst/>
                          <a:latin typeface="+mn-lt"/>
                          <a:ea typeface="+mn-ea"/>
                          <a:cs typeface="+mn-cs"/>
                        </a:rPr>
                        <a:t>$_SERVER['SERVER_SOFTWARE']</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返回伺服器的軟體和版本</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70600431"/>
                  </a:ext>
                </a:extLst>
              </a:tr>
              <a:tr h="514510">
                <a:tc>
                  <a:txBody>
                    <a:bodyPr/>
                    <a:lstStyle/>
                    <a:p>
                      <a:r>
                        <a:rPr lang="en-US" altLang="zh-TW" sz="1800" b="0" i="0" kern="1200" dirty="0" smtClean="0">
                          <a:solidFill>
                            <a:schemeClr val="tx1"/>
                          </a:solidFill>
                          <a:effectLst/>
                          <a:latin typeface="+mn-lt"/>
                          <a:ea typeface="+mn-ea"/>
                          <a:cs typeface="+mn-cs"/>
                        </a:rPr>
                        <a:t>$_SERVER['REMOTE_ADDR'] </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smtClean="0">
                          <a:effectLst/>
                        </a:rPr>
                        <a:t>返回使用者端的</a:t>
                      </a:r>
                      <a:r>
                        <a:rPr lang="en-US" altLang="zh-TW" sz="1800" u="none" dirty="0" smtClean="0">
                          <a:effectLst/>
                        </a:rPr>
                        <a:t>IP</a:t>
                      </a:r>
                      <a:r>
                        <a:rPr lang="zh-TW" altLang="en-US" sz="1800" u="none" dirty="0" smtClean="0">
                          <a:effectLst/>
                        </a:rPr>
                        <a:t>位置</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7455429"/>
                  </a:ext>
                </a:extLst>
              </a:tr>
              <a:tr h="514510">
                <a:tc>
                  <a:txBody>
                    <a:bodyPr/>
                    <a:lstStyle/>
                    <a:p>
                      <a:r>
                        <a:rPr lang="en-US" altLang="zh-TW" sz="1800" b="0" i="0" kern="1200" dirty="0" smtClean="0">
                          <a:solidFill>
                            <a:schemeClr val="tx1"/>
                          </a:solidFill>
                          <a:effectLst/>
                          <a:latin typeface="+mn-lt"/>
                          <a:ea typeface="+mn-ea"/>
                          <a:cs typeface="+mn-cs"/>
                        </a:rPr>
                        <a:t>$_SERVER['REQUEST_METHOD']</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800" u="none" dirty="0" smtClean="0">
                          <a:effectLst/>
                        </a:rPr>
                        <a:t>返回使用者請求的方法</a:t>
                      </a:r>
                      <a:r>
                        <a:rPr lang="en-US" altLang="zh-TW" sz="1800" u="none" dirty="0" smtClean="0">
                          <a:effectLst/>
                        </a:rPr>
                        <a:t>(GET</a:t>
                      </a:r>
                      <a:r>
                        <a:rPr lang="en-US" altLang="zh-TW" sz="1800" u="none" baseline="0" dirty="0" smtClean="0">
                          <a:effectLst/>
                        </a:rPr>
                        <a:t>, PUT, POST</a:t>
                      </a:r>
                      <a:r>
                        <a:rPr lang="en-US" altLang="zh-TW" sz="1800" u="none" dirty="0" smtClean="0">
                          <a:effectLst/>
                        </a:rPr>
                        <a:t>)</a:t>
                      </a:r>
                      <a:endParaRPr lang="zh-TW" altLang="en-US" sz="1800" u="none" dirty="0" smtClean="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7324038"/>
                  </a:ext>
                </a:extLst>
              </a:tr>
              <a:tr h="514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tx1"/>
                          </a:solidFill>
                          <a:effectLst/>
                          <a:latin typeface="+mn-lt"/>
                          <a:ea typeface="+mn-ea"/>
                          <a:cs typeface="+mn-cs"/>
                        </a:rPr>
                        <a:t>$_SERVER['REQUEST_TIME']</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800" u="none" dirty="0" smtClean="0">
                          <a:effectLst/>
                        </a:rPr>
                        <a:t>返回使用者請求的時間</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61262389"/>
                  </a:ext>
                </a:extLst>
              </a:tr>
              <a:tr h="514510">
                <a:tc>
                  <a:txBody>
                    <a:bodyPr/>
                    <a:lstStyle/>
                    <a:p>
                      <a:r>
                        <a:rPr lang="en-US" altLang="zh-TW" sz="1800" b="0" i="0" kern="1200" dirty="0" smtClean="0">
                          <a:solidFill>
                            <a:schemeClr val="tx1"/>
                          </a:solidFill>
                          <a:effectLst/>
                          <a:latin typeface="+mn-lt"/>
                          <a:ea typeface="+mn-ea"/>
                          <a:cs typeface="+mn-cs"/>
                        </a:rPr>
                        <a:t>$_SERVER['QUERY_STRING']</a:t>
                      </a:r>
                      <a:endParaRPr lang="en-US" altLang="zh-TW" sz="1800" b="0" i="0" kern="1200" dirty="0">
                        <a:solidFill>
                          <a:schemeClr val="tx1"/>
                        </a:solidFill>
                        <a:effectLst/>
                        <a:latin typeface="+mn-lt"/>
                        <a:ea typeface="+mn-ea"/>
                        <a:cs typeface="+mn-cs"/>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800" u="none" dirty="0" smtClean="0">
                          <a:effectLst/>
                        </a:rPr>
                        <a:t>返回</a:t>
                      </a:r>
                      <a:r>
                        <a:rPr lang="en-US" altLang="zh-TW" sz="1800" u="none" dirty="0" smtClean="0">
                          <a:effectLst/>
                        </a:rPr>
                        <a:t>URL</a:t>
                      </a:r>
                      <a:r>
                        <a:rPr lang="zh-TW" altLang="en-US" sz="1800" u="none" dirty="0" smtClean="0">
                          <a:effectLst/>
                        </a:rPr>
                        <a:t>參數的資料</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3538405"/>
                  </a:ext>
                </a:extLst>
              </a:tr>
            </a:tbl>
          </a:graphicData>
        </a:graphic>
      </p:graphicFrame>
    </p:spTree>
    <p:extLst>
      <p:ext uri="{BB962C8B-B14F-4D97-AF65-F5344CB8AC3E}">
        <p14:creationId xmlns:p14="http://schemas.microsoft.com/office/powerpoint/2010/main" val="390857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endParaRPr lang="zh-TW" altLang="en-US" sz="4400" dirty="0"/>
          </a:p>
        </p:txBody>
      </p:sp>
      <p:sp>
        <p:nvSpPr>
          <p:cNvPr id="3" name="內容版面配置區 2"/>
          <p:cNvSpPr>
            <a:spLocks noGrp="1"/>
          </p:cNvSpPr>
          <p:nvPr>
            <p:ph idx="1"/>
          </p:nvPr>
        </p:nvSpPr>
        <p:spPr/>
        <p:txBody>
          <a:bodyPr/>
          <a:lstStyle/>
          <a:p>
            <a:r>
              <a:rPr lang="zh-TW" altLang="en-US" dirty="0" smtClean="0"/>
              <a:t>使用</a:t>
            </a:r>
            <a:r>
              <a:rPr lang="en-US" altLang="zh-TW" dirty="0" smtClean="0"/>
              <a:t>PHP</a:t>
            </a:r>
            <a:r>
              <a:rPr lang="zh-TW" altLang="en-US" dirty="0" smtClean="0"/>
              <a:t>完成一個找質數並控制印出的程式</a:t>
            </a:r>
            <a:endParaRPr lang="en-US" altLang="zh-TW" dirty="0" smtClean="0"/>
          </a:p>
          <a:p>
            <a:r>
              <a:rPr lang="zh-TW" altLang="en-US" dirty="0" smtClean="0"/>
              <a:t>隨機產生一個亂數</a:t>
            </a:r>
            <a:r>
              <a:rPr lang="en-US" altLang="zh-TW" dirty="0" smtClean="0"/>
              <a:t>(2-30)</a:t>
            </a:r>
            <a:r>
              <a:rPr lang="zh-TW" altLang="en-US" dirty="0" smtClean="0"/>
              <a:t>，找到小於該數的所有的整數質數</a:t>
            </a:r>
            <a:endParaRPr lang="zh-TW" altLang="en-US" dirty="0"/>
          </a:p>
          <a:p>
            <a:pPr lvl="1"/>
            <a:r>
              <a:rPr lang="zh-TW" altLang="en-US" dirty="0"/>
              <a:t>例如</a:t>
            </a:r>
            <a:r>
              <a:rPr lang="en-US" altLang="zh-TW" dirty="0" smtClean="0"/>
              <a:t>:</a:t>
            </a:r>
            <a:r>
              <a:rPr lang="zh-TW" altLang="en-US" dirty="0" smtClean="0"/>
              <a:t>亂數產生到</a:t>
            </a:r>
            <a:r>
              <a:rPr lang="en-US" altLang="zh-TW" dirty="0" smtClean="0"/>
              <a:t>5</a:t>
            </a:r>
            <a:r>
              <a:rPr lang="en-US" altLang="zh-TW" dirty="0"/>
              <a:t>, </a:t>
            </a:r>
            <a:r>
              <a:rPr lang="zh-TW" altLang="en-US" dirty="0"/>
              <a:t>會找到</a:t>
            </a:r>
            <a:r>
              <a:rPr lang="en-US" altLang="zh-TW" dirty="0"/>
              <a:t>2, 3, 5</a:t>
            </a:r>
            <a:r>
              <a:rPr lang="zh-TW" altLang="en-US" dirty="0"/>
              <a:t>三個質數</a:t>
            </a:r>
          </a:p>
          <a:p>
            <a:pPr lvl="1"/>
            <a:r>
              <a:rPr lang="zh-TW" altLang="en-US" dirty="0"/>
              <a:t>判斷一個數是否能被自身小的正整數</a:t>
            </a:r>
            <a:r>
              <a:rPr lang="en-US" altLang="zh-TW" dirty="0"/>
              <a:t>(</a:t>
            </a:r>
            <a:r>
              <a:rPr lang="zh-TW" altLang="en-US" dirty="0"/>
              <a:t>除了</a:t>
            </a:r>
            <a:r>
              <a:rPr lang="en-US" altLang="zh-TW" dirty="0"/>
              <a:t>1</a:t>
            </a:r>
            <a:r>
              <a:rPr lang="zh-TW" altLang="en-US" dirty="0"/>
              <a:t>和自身</a:t>
            </a:r>
            <a:r>
              <a:rPr lang="en-US" altLang="zh-TW" dirty="0"/>
              <a:t>)</a:t>
            </a:r>
            <a:r>
              <a:rPr lang="zh-TW" altLang="en-US" dirty="0"/>
              <a:t>整除</a:t>
            </a:r>
            <a:r>
              <a:rPr lang="en-US" altLang="zh-TW" dirty="0"/>
              <a:t>.</a:t>
            </a:r>
            <a:r>
              <a:rPr lang="zh-TW" altLang="en-US" dirty="0"/>
              <a:t>如果能整除則不是質數</a:t>
            </a:r>
            <a:r>
              <a:rPr lang="en-US" altLang="zh-TW" dirty="0"/>
              <a:t>,</a:t>
            </a:r>
            <a:r>
              <a:rPr lang="zh-TW" altLang="en-US" dirty="0"/>
              <a:t>否則</a:t>
            </a:r>
            <a:r>
              <a:rPr lang="zh-TW" altLang="en-US" dirty="0" smtClean="0"/>
              <a:t>反之</a:t>
            </a:r>
            <a:endParaRPr lang="en-US" altLang="zh-TW" dirty="0" smtClean="0"/>
          </a:p>
          <a:p>
            <a:r>
              <a:rPr lang="zh-TW" altLang="en-US" dirty="0" smtClean="0"/>
              <a:t>使用</a:t>
            </a:r>
            <a:r>
              <a:rPr lang="en-US" altLang="zh-TW" dirty="0" smtClean="0"/>
              <a:t>PHP</a:t>
            </a:r>
            <a:r>
              <a:rPr lang="zh-TW" altLang="en-US" dirty="0" smtClean="0"/>
              <a:t>來控制在網頁上印出的內容</a:t>
            </a:r>
            <a:endParaRPr lang="en-US" altLang="zh-TW" dirty="0" smtClean="0"/>
          </a:p>
          <a:p>
            <a:pPr lvl="1"/>
            <a:r>
              <a:rPr lang="zh-TW" altLang="en-US" dirty="0" smtClean="0"/>
              <a:t>印出找到的所有質數，但是印出的字體大小為該質數的數值</a:t>
            </a:r>
            <a:endParaRPr lang="en-US" altLang="zh-TW" dirty="0" smtClean="0"/>
          </a:p>
          <a:p>
            <a:pPr lvl="1"/>
            <a:r>
              <a:rPr lang="zh-TW" altLang="en-US" dirty="0" smtClean="0"/>
              <a:t>例如</a:t>
            </a:r>
            <a:r>
              <a:rPr lang="en-US" altLang="zh-TW" dirty="0" smtClean="0"/>
              <a:t>:</a:t>
            </a:r>
            <a:r>
              <a:rPr lang="zh-TW" altLang="en-US" dirty="0" smtClean="0"/>
              <a:t> 假設找到一個質數</a:t>
            </a:r>
            <a:r>
              <a:rPr lang="en-US" altLang="zh-TW" dirty="0" smtClean="0"/>
              <a:t>2</a:t>
            </a:r>
            <a:r>
              <a:rPr lang="zh-TW" altLang="en-US" dirty="0" smtClean="0"/>
              <a:t>，就要在網頁上印出字體大小為</a:t>
            </a:r>
            <a:r>
              <a:rPr lang="en-US" altLang="zh-TW" dirty="0" smtClean="0"/>
              <a:t>2</a:t>
            </a:r>
            <a:r>
              <a:rPr lang="zh-TW" altLang="en-US" dirty="0" smtClean="0"/>
              <a:t>的數字</a:t>
            </a:r>
            <a:r>
              <a:rPr lang="en-US" altLang="zh-TW" dirty="0" smtClean="0"/>
              <a:t>”2”</a:t>
            </a:r>
            <a:r>
              <a:rPr lang="zh-TW" altLang="en-US" dirty="0" smtClean="0"/>
              <a:t>，找到質數</a:t>
            </a:r>
            <a:r>
              <a:rPr lang="en-US" altLang="zh-TW" dirty="0" smtClean="0"/>
              <a:t>3</a:t>
            </a:r>
            <a:r>
              <a:rPr lang="zh-TW" altLang="en-US" dirty="0" smtClean="0"/>
              <a:t>，就要</a:t>
            </a:r>
            <a:r>
              <a:rPr lang="zh-TW" altLang="en-US" dirty="0"/>
              <a:t>在網頁上印出字體大小</a:t>
            </a:r>
            <a:r>
              <a:rPr lang="zh-TW" altLang="en-US" dirty="0" smtClean="0"/>
              <a:t>為</a:t>
            </a:r>
            <a:r>
              <a:rPr lang="en-US" altLang="zh-TW" dirty="0" smtClean="0"/>
              <a:t>3</a:t>
            </a:r>
            <a:r>
              <a:rPr lang="zh-TW" altLang="en-US" dirty="0" smtClean="0"/>
              <a:t>的</a:t>
            </a:r>
            <a:r>
              <a:rPr lang="zh-TW" altLang="en-US" dirty="0"/>
              <a:t>數字</a:t>
            </a:r>
            <a:r>
              <a:rPr lang="en-US" altLang="zh-TW" dirty="0" smtClean="0"/>
              <a:t>”3”</a:t>
            </a:r>
            <a:endParaRPr lang="zh-TW" altLang="en-US" dirty="0"/>
          </a:p>
          <a:p>
            <a:endParaRPr lang="zh-TW" altLang="en-US" dirty="0"/>
          </a:p>
        </p:txBody>
      </p:sp>
    </p:spTree>
    <p:extLst>
      <p:ext uri="{BB962C8B-B14F-4D97-AF65-F5344CB8AC3E}">
        <p14:creationId xmlns:p14="http://schemas.microsoft.com/office/powerpoint/2010/main" val="308978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XAMPP</a:t>
            </a:r>
            <a:r>
              <a:rPr lang="zh-TW" altLang="en-US" sz="4400" dirty="0"/>
              <a:t>套件控制面板</a:t>
            </a:r>
          </a:p>
        </p:txBody>
      </p:sp>
      <p:sp>
        <p:nvSpPr>
          <p:cNvPr id="3" name="內容版面配置區 2"/>
          <p:cNvSpPr>
            <a:spLocks noGrp="1"/>
          </p:cNvSpPr>
          <p:nvPr>
            <p:ph idx="1"/>
          </p:nvPr>
        </p:nvSpPr>
        <p:spPr/>
        <p:txBody>
          <a:bodyPr/>
          <a:lstStyle/>
          <a:p>
            <a:r>
              <a:rPr lang="zh-TW" altLang="en-US" dirty="0" smtClean="0"/>
              <a:t>修改</a:t>
            </a:r>
            <a:r>
              <a:rPr lang="en-US" altLang="zh-TW" dirty="0"/>
              <a:t>Apache</a:t>
            </a:r>
            <a:r>
              <a:rPr lang="zh-TW" altLang="en-US" dirty="0" smtClean="0"/>
              <a:t>服務</a:t>
            </a:r>
            <a:r>
              <a:rPr lang="zh-TW" altLang="en-US" dirty="0"/>
              <a:t>使用的通訊</a:t>
            </a:r>
            <a:r>
              <a:rPr lang="en-US" altLang="zh-TW" dirty="0"/>
              <a:t>port</a:t>
            </a:r>
            <a:endParaRPr lang="zh-TW" altLang="en-US" dirty="0"/>
          </a:p>
          <a:p>
            <a:endParaRPr lang="zh-TW" altLang="en-US" dirty="0"/>
          </a:p>
        </p:txBody>
      </p:sp>
      <p:pic>
        <p:nvPicPr>
          <p:cNvPr id="4" name="圖片 3"/>
          <p:cNvPicPr>
            <a:picLocks noChangeAspect="1"/>
          </p:cNvPicPr>
          <p:nvPr/>
        </p:nvPicPr>
        <p:blipFill>
          <a:blip r:embed="rId2"/>
          <a:stretch>
            <a:fillRect/>
          </a:stretch>
        </p:blipFill>
        <p:spPr>
          <a:xfrm>
            <a:off x="2257686" y="2204203"/>
            <a:ext cx="6744641" cy="4229690"/>
          </a:xfrm>
          <a:prstGeom prst="rect">
            <a:avLst/>
          </a:prstGeom>
        </p:spPr>
      </p:pic>
    </p:spTree>
    <p:extLst>
      <p:ext uri="{BB962C8B-B14F-4D97-AF65-F5344CB8AC3E}">
        <p14:creationId xmlns:p14="http://schemas.microsoft.com/office/powerpoint/2010/main" val="190149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XAMPP</a:t>
            </a:r>
            <a:r>
              <a:rPr lang="zh-TW" altLang="en-US" sz="4400" dirty="0"/>
              <a:t>套件控制面板</a:t>
            </a:r>
          </a:p>
        </p:txBody>
      </p:sp>
      <p:sp>
        <p:nvSpPr>
          <p:cNvPr id="3" name="內容版面配置區 2"/>
          <p:cNvSpPr>
            <a:spLocks noGrp="1"/>
          </p:cNvSpPr>
          <p:nvPr>
            <p:ph idx="1"/>
          </p:nvPr>
        </p:nvSpPr>
        <p:spPr/>
        <p:txBody>
          <a:bodyPr/>
          <a:lstStyle/>
          <a:p>
            <a:r>
              <a:rPr lang="zh-TW" altLang="en-US" dirty="0" smtClean="0"/>
              <a:t>修改</a:t>
            </a:r>
            <a:r>
              <a:rPr lang="en-US" altLang="zh-TW" dirty="0" smtClean="0"/>
              <a:t>MySQL</a:t>
            </a:r>
            <a:r>
              <a:rPr lang="zh-TW" altLang="en-US" dirty="0" smtClean="0"/>
              <a:t>服務</a:t>
            </a:r>
            <a:r>
              <a:rPr lang="zh-TW" altLang="en-US" dirty="0"/>
              <a:t>使用的通訊</a:t>
            </a:r>
            <a:r>
              <a:rPr lang="en-US" altLang="zh-TW" dirty="0"/>
              <a:t>port</a:t>
            </a:r>
            <a:endParaRPr lang="zh-TW" altLang="en-US" dirty="0"/>
          </a:p>
          <a:p>
            <a:endParaRPr lang="zh-TW" altLang="en-US" dirty="0"/>
          </a:p>
          <a:p>
            <a:endParaRPr lang="zh-TW" altLang="en-US" dirty="0"/>
          </a:p>
        </p:txBody>
      </p:sp>
      <p:pic>
        <p:nvPicPr>
          <p:cNvPr id="4" name="圖片 3"/>
          <p:cNvPicPr>
            <a:picLocks noChangeAspect="1"/>
          </p:cNvPicPr>
          <p:nvPr/>
        </p:nvPicPr>
        <p:blipFill>
          <a:blip r:embed="rId2"/>
          <a:stretch>
            <a:fillRect/>
          </a:stretch>
        </p:blipFill>
        <p:spPr>
          <a:xfrm>
            <a:off x="2768766" y="2390247"/>
            <a:ext cx="6373114" cy="3781953"/>
          </a:xfrm>
          <a:prstGeom prst="rect">
            <a:avLst/>
          </a:prstGeom>
        </p:spPr>
      </p:pic>
    </p:spTree>
    <p:extLst>
      <p:ext uri="{BB962C8B-B14F-4D97-AF65-F5344CB8AC3E}">
        <p14:creationId xmlns:p14="http://schemas.microsoft.com/office/powerpoint/2010/main" val="405539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XAMPP</a:t>
            </a:r>
            <a:r>
              <a:rPr lang="zh-TW" altLang="en-US" sz="4400" dirty="0"/>
              <a:t>套件控制面板</a:t>
            </a:r>
          </a:p>
        </p:txBody>
      </p:sp>
      <p:sp>
        <p:nvSpPr>
          <p:cNvPr id="3" name="內容版面配置區 2"/>
          <p:cNvSpPr>
            <a:spLocks noGrp="1"/>
          </p:cNvSpPr>
          <p:nvPr>
            <p:ph idx="1"/>
          </p:nvPr>
        </p:nvSpPr>
        <p:spPr/>
        <p:txBody>
          <a:bodyPr/>
          <a:lstStyle/>
          <a:p>
            <a:r>
              <a:rPr lang="zh-TW" altLang="en-US" dirty="0"/>
              <a:t>修改</a:t>
            </a:r>
            <a:r>
              <a:rPr lang="en-US" altLang="zh-TW" dirty="0"/>
              <a:t>MySQL</a:t>
            </a:r>
            <a:r>
              <a:rPr lang="zh-TW" altLang="en-US" dirty="0"/>
              <a:t>服務使用的通訊</a:t>
            </a:r>
            <a:r>
              <a:rPr lang="en-US" altLang="zh-TW" dirty="0"/>
              <a:t>port</a:t>
            </a:r>
            <a:endParaRPr lang="zh-TW" altLang="en-US" dirty="0"/>
          </a:p>
          <a:p>
            <a:endParaRPr lang="zh-TW" altLang="en-US" dirty="0"/>
          </a:p>
          <a:p>
            <a:endParaRPr lang="zh-TW" altLang="en-US" dirty="0"/>
          </a:p>
          <a:p>
            <a:endParaRPr lang="zh-TW" altLang="en-US" dirty="0"/>
          </a:p>
        </p:txBody>
      </p:sp>
      <p:pic>
        <p:nvPicPr>
          <p:cNvPr id="5" name="圖片 4"/>
          <p:cNvPicPr>
            <a:picLocks noChangeAspect="1"/>
          </p:cNvPicPr>
          <p:nvPr/>
        </p:nvPicPr>
        <p:blipFill>
          <a:blip r:embed="rId2"/>
          <a:stretch>
            <a:fillRect/>
          </a:stretch>
        </p:blipFill>
        <p:spPr>
          <a:xfrm>
            <a:off x="3175103" y="2315775"/>
            <a:ext cx="5525271" cy="3791479"/>
          </a:xfrm>
          <a:prstGeom prst="rect">
            <a:avLst/>
          </a:prstGeom>
        </p:spPr>
      </p:pic>
    </p:spTree>
    <p:extLst>
      <p:ext uri="{BB962C8B-B14F-4D97-AF65-F5344CB8AC3E}">
        <p14:creationId xmlns:p14="http://schemas.microsoft.com/office/powerpoint/2010/main" val="10792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為什麼要用</a:t>
            </a:r>
            <a:r>
              <a:rPr lang="en-US" altLang="zh-TW" sz="4400" dirty="0" smtClean="0"/>
              <a:t>PHP</a:t>
            </a:r>
            <a:endParaRPr lang="zh-TW" altLang="en-US" sz="4400" dirty="0"/>
          </a:p>
        </p:txBody>
      </p:sp>
      <p:sp>
        <p:nvSpPr>
          <p:cNvPr id="3" name="內容版面配置區 2"/>
          <p:cNvSpPr>
            <a:spLocks noGrp="1"/>
          </p:cNvSpPr>
          <p:nvPr>
            <p:ph idx="1"/>
          </p:nvPr>
        </p:nvSpPr>
        <p:spPr/>
        <p:txBody>
          <a:bodyPr/>
          <a:lstStyle/>
          <a:p>
            <a:r>
              <a:rPr lang="en-US" altLang="zh-TW" dirty="0" smtClean="0"/>
              <a:t>HTML</a:t>
            </a:r>
            <a:r>
              <a:rPr lang="zh-TW" altLang="en-US" dirty="0" smtClean="0"/>
              <a:t>、</a:t>
            </a:r>
            <a:r>
              <a:rPr lang="en-US" altLang="zh-TW" dirty="0" smtClean="0"/>
              <a:t>CSS</a:t>
            </a:r>
            <a:r>
              <a:rPr lang="zh-TW" altLang="en-US" dirty="0" smtClean="0"/>
              <a:t>、</a:t>
            </a:r>
            <a:r>
              <a:rPr lang="en-US" altLang="zh-TW" dirty="0" smtClean="0"/>
              <a:t>JavaScript</a:t>
            </a:r>
            <a:r>
              <a:rPr lang="zh-TW" altLang="en-US" dirty="0" smtClean="0"/>
              <a:t>已經可以完成一個網站</a:t>
            </a:r>
            <a:endParaRPr lang="en-US" altLang="zh-TW" dirty="0" smtClean="0"/>
          </a:p>
          <a:p>
            <a:r>
              <a:rPr lang="en-US" altLang="zh-TW" dirty="0" smtClean="0"/>
              <a:t>PHP</a:t>
            </a:r>
            <a:r>
              <a:rPr lang="zh-TW" altLang="en-US" dirty="0" smtClean="0"/>
              <a:t>最大的目的</a:t>
            </a:r>
            <a:endParaRPr lang="en-US" altLang="zh-TW" dirty="0" smtClean="0"/>
          </a:p>
          <a:p>
            <a:pPr lvl="1"/>
            <a:r>
              <a:rPr lang="zh-TW" altLang="en-US" dirty="0" smtClean="0"/>
              <a:t>接收使用者傳送資料</a:t>
            </a:r>
            <a:endParaRPr lang="en-US" altLang="zh-TW" dirty="0" smtClean="0"/>
          </a:p>
          <a:p>
            <a:pPr lvl="1"/>
            <a:r>
              <a:rPr lang="zh-TW" altLang="en-US" dirty="0" smtClean="0"/>
              <a:t>傳送資料給使用者</a:t>
            </a:r>
            <a:endParaRPr lang="en-US" altLang="zh-TW" dirty="0" smtClean="0"/>
          </a:p>
          <a:p>
            <a:pPr lvl="1"/>
            <a:r>
              <a:rPr lang="en-US" altLang="zh-TW" dirty="0"/>
              <a:t>PHP</a:t>
            </a:r>
            <a:r>
              <a:rPr lang="zh-TW" altLang="en-US" dirty="0"/>
              <a:t>可以和許多資料庫系統</a:t>
            </a:r>
            <a:r>
              <a:rPr lang="zh-TW" altLang="en-US" dirty="0" smtClean="0"/>
              <a:t>結合去儲存資料</a:t>
            </a:r>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127401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第一個</a:t>
            </a:r>
            <a:r>
              <a:rPr lang="en-US" altLang="zh-TW" sz="4400" dirty="0" smtClean="0"/>
              <a:t>PHP</a:t>
            </a:r>
            <a:r>
              <a:rPr lang="zh-TW" altLang="en-US" sz="4400" dirty="0" smtClean="0"/>
              <a:t>程式</a:t>
            </a:r>
            <a:r>
              <a:rPr lang="en-US" altLang="zh-TW" sz="4400" dirty="0" smtClean="0"/>
              <a:t>	</a:t>
            </a:r>
            <a:endParaRPr lang="zh-TW" altLang="en-US" sz="4400" dirty="0"/>
          </a:p>
        </p:txBody>
      </p:sp>
      <p:sp>
        <p:nvSpPr>
          <p:cNvPr id="3" name="內容版面配置區 2"/>
          <p:cNvSpPr>
            <a:spLocks noGrp="1"/>
          </p:cNvSpPr>
          <p:nvPr>
            <p:ph idx="1"/>
          </p:nvPr>
        </p:nvSpPr>
        <p:spPr/>
        <p:txBody>
          <a:bodyPr/>
          <a:lstStyle/>
          <a:p>
            <a:r>
              <a:rPr lang="en-US" altLang="zh-TW" dirty="0" smtClean="0"/>
              <a:t>PHP</a:t>
            </a:r>
            <a:r>
              <a:rPr lang="zh-TW" altLang="en-US" dirty="0" smtClean="0"/>
              <a:t>程式語言基本寫法</a:t>
            </a:r>
            <a:endParaRPr lang="en-US" altLang="zh-TW" dirty="0" smtClean="0"/>
          </a:p>
          <a:p>
            <a:pPr lvl="1"/>
            <a:r>
              <a:rPr lang="en-US" altLang="zh-TW" dirty="0" smtClean="0"/>
              <a:t>PHP</a:t>
            </a:r>
            <a:r>
              <a:rPr lang="zh-TW" altLang="en-US" dirty="0" smtClean="0"/>
              <a:t>可以寫在</a:t>
            </a:r>
            <a:r>
              <a:rPr lang="en-US" altLang="zh-TW" dirty="0" smtClean="0"/>
              <a:t>HTML</a:t>
            </a:r>
            <a:r>
              <a:rPr lang="zh-TW" altLang="en-US" dirty="0"/>
              <a:t>文件裡</a:t>
            </a:r>
            <a:r>
              <a:rPr lang="zh-TW" altLang="en-US" dirty="0" smtClean="0"/>
              <a:t>，但副檔名一定要存成 </a:t>
            </a:r>
            <a:r>
              <a:rPr lang="en-US" altLang="zh-TW" dirty="0" smtClean="0"/>
              <a:t>.</a:t>
            </a:r>
            <a:r>
              <a:rPr lang="en-US" altLang="zh-TW" dirty="0" err="1" smtClean="0"/>
              <a:t>php</a:t>
            </a:r>
            <a:endParaRPr lang="en-US" altLang="zh-TW" dirty="0" smtClean="0"/>
          </a:p>
          <a:p>
            <a:pPr lvl="1"/>
            <a:r>
              <a:rPr lang="zh-TW" altLang="en-US" dirty="0" smtClean="0"/>
              <a:t>程式開始</a:t>
            </a:r>
            <a:r>
              <a:rPr lang="zh-TW" altLang="en-US" dirty="0"/>
              <a:t>與</a:t>
            </a:r>
            <a:r>
              <a:rPr lang="zh-TW" altLang="en-US" dirty="0" smtClean="0"/>
              <a:t>結束</a:t>
            </a:r>
            <a:endParaRPr lang="en-US" altLang="zh-TW" dirty="0" smtClean="0"/>
          </a:p>
          <a:p>
            <a:pPr lvl="2"/>
            <a:r>
              <a:rPr lang="en-US" altLang="zh-TW" dirty="0"/>
              <a:t>&lt;?</a:t>
            </a:r>
            <a:r>
              <a:rPr lang="en-US" altLang="zh-TW" dirty="0" err="1"/>
              <a:t>php</a:t>
            </a:r>
            <a:r>
              <a:rPr lang="en-US" altLang="zh-TW" dirty="0" smtClean="0"/>
              <a:t>...?&gt;</a:t>
            </a:r>
          </a:p>
          <a:p>
            <a:r>
              <a:rPr lang="zh-TW" altLang="en-US" dirty="0"/>
              <a:t>無法透過瀏覽器直接</a:t>
            </a:r>
            <a:r>
              <a:rPr lang="zh-TW" altLang="en-US" dirty="0" smtClean="0"/>
              <a:t>開啟檔案，因為</a:t>
            </a:r>
            <a:r>
              <a:rPr lang="en-US" altLang="zh-TW" dirty="0" smtClean="0"/>
              <a:t>PHP</a:t>
            </a:r>
            <a:r>
              <a:rPr lang="zh-TW" altLang="en-US" dirty="0" smtClean="0"/>
              <a:t>是在伺服器端執行</a:t>
            </a:r>
            <a:endParaRPr lang="en-US" altLang="zh-TW" dirty="0" smtClean="0"/>
          </a:p>
          <a:p>
            <a:pPr lvl="1"/>
            <a:r>
              <a:rPr lang="zh-TW" altLang="en-US" dirty="0" smtClean="0"/>
              <a:t>要將檔案放在</a:t>
            </a:r>
            <a:r>
              <a:rPr lang="zh-TW" altLang="en-US" dirty="0"/>
              <a:t>伺服器的某個</a:t>
            </a:r>
            <a:r>
              <a:rPr lang="zh-TW" altLang="en-US" dirty="0" smtClean="0"/>
              <a:t>位置下</a:t>
            </a:r>
            <a:endParaRPr lang="en-US" altLang="zh-TW" dirty="0" smtClean="0"/>
          </a:p>
          <a:p>
            <a:pPr lvl="2"/>
            <a:r>
              <a:rPr lang="en-US" altLang="zh-TW" dirty="0" smtClean="0"/>
              <a:t>./</a:t>
            </a:r>
            <a:r>
              <a:rPr lang="en-US" altLang="zh-TW" dirty="0" err="1" smtClean="0"/>
              <a:t>xampp</a:t>
            </a:r>
            <a:r>
              <a:rPr lang="en-US" altLang="zh-TW" dirty="0" smtClean="0"/>
              <a:t>/</a:t>
            </a:r>
            <a:r>
              <a:rPr lang="en-US" altLang="zh-TW" dirty="0" err="1" smtClean="0"/>
              <a:t>htdocs</a:t>
            </a:r>
            <a:r>
              <a:rPr lang="en-US" altLang="zh-TW" dirty="0" smtClean="0"/>
              <a:t>/</a:t>
            </a:r>
          </a:p>
          <a:p>
            <a:pPr lvl="1"/>
            <a:r>
              <a:rPr lang="zh-TW" altLang="en-US" dirty="0"/>
              <a:t>用瀏覽器的網址來指定路徑</a:t>
            </a:r>
            <a:r>
              <a:rPr lang="zh-TW" altLang="en-US" dirty="0" smtClean="0"/>
              <a:t>開啟，</a:t>
            </a:r>
            <a:r>
              <a:rPr lang="en-US" altLang="zh-TW" dirty="0" err="1" smtClean="0"/>
              <a:t>Xampp</a:t>
            </a:r>
            <a:r>
              <a:rPr lang="zh-TW" altLang="en-US" dirty="0" smtClean="0"/>
              <a:t>套件的預設網址路徑</a:t>
            </a:r>
            <a:endParaRPr lang="en-US" altLang="zh-TW" dirty="0" smtClean="0"/>
          </a:p>
          <a:p>
            <a:pPr lvl="2"/>
            <a:r>
              <a:rPr lang="en-US" altLang="zh-TW" dirty="0"/>
              <a:t>http://</a:t>
            </a:r>
            <a:r>
              <a:rPr lang="en-US" altLang="zh-TW" dirty="0" smtClean="0"/>
              <a:t>localhost:8080/xxx.php</a:t>
            </a:r>
            <a:endParaRPr lang="en-US" altLang="zh-TW" dirty="0"/>
          </a:p>
          <a:p>
            <a:endParaRPr lang="en-US" altLang="zh-TW" dirty="0"/>
          </a:p>
        </p:txBody>
      </p:sp>
    </p:spTree>
    <p:extLst>
      <p:ext uri="{BB962C8B-B14F-4D97-AF65-F5344CB8AC3E}">
        <p14:creationId xmlns:p14="http://schemas.microsoft.com/office/powerpoint/2010/main" val="98167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docProps/app.xml><?xml version="1.0" encoding="utf-8"?>
<Properties xmlns="http://schemas.openxmlformats.org/officeDocument/2006/extended-properties" xmlns:vt="http://schemas.openxmlformats.org/officeDocument/2006/docPropsVTypes">
  <Template>NUTC Course ppt template</Template>
  <TotalTime>4932</TotalTime>
  <Words>2945</Words>
  <Application>Microsoft Office PowerPoint</Application>
  <PresentationFormat>寬螢幕</PresentationFormat>
  <Paragraphs>443</Paragraphs>
  <Slides>42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42</vt:i4>
      </vt:variant>
    </vt:vector>
  </HeadingPairs>
  <TitlesOfParts>
    <vt:vector size="47" baseType="lpstr">
      <vt:lpstr>Euphemia</vt:lpstr>
      <vt:lpstr>Microsoft JhengHei UI</vt:lpstr>
      <vt:lpstr>Arial</vt:lpstr>
      <vt:lpstr>Wingdings</vt:lpstr>
      <vt:lpstr>數學 16x9</vt:lpstr>
      <vt:lpstr>網頁程式設計 PHP程式設計</vt:lpstr>
      <vt:lpstr>XAMPP套件</vt:lpstr>
      <vt:lpstr>XAMPP套件控制面板</vt:lpstr>
      <vt:lpstr>XAMPP套件控制面板</vt:lpstr>
      <vt:lpstr>XAMPP套件控制面板</vt:lpstr>
      <vt:lpstr>XAMPP套件控制面板</vt:lpstr>
      <vt:lpstr>XAMPP套件控制面板</vt:lpstr>
      <vt:lpstr>為什麼要用PHP</vt:lpstr>
      <vt:lpstr>第一個PHP程式 </vt:lpstr>
      <vt:lpstr>第一個PHP程式 </vt:lpstr>
      <vt:lpstr>PHP程式的基本結構</vt:lpstr>
      <vt:lpstr>PHP基礎語法</vt:lpstr>
      <vt:lpstr>PHP變數</vt:lpstr>
      <vt:lpstr>變數的命名規則</vt:lpstr>
      <vt:lpstr>PHP資料型態 – 數值</vt:lpstr>
      <vt:lpstr>PHP資料型態 – 字串</vt:lpstr>
      <vt:lpstr>PHP資料型態 – 布林值</vt:lpstr>
      <vt:lpstr>PHP強迫型態轉換</vt:lpstr>
      <vt:lpstr>PHP算術運算子</vt:lpstr>
      <vt:lpstr>PHP賦值運算子</vt:lpstr>
      <vt:lpstr>PHP比較運算子</vt:lpstr>
      <vt:lpstr>PHP太空船運算子</vt:lpstr>
      <vt:lpstr>PHP邏輯運算子</vt:lpstr>
      <vt:lpstr>位元運算子</vt:lpstr>
      <vt:lpstr>PHP流程控制</vt:lpstr>
      <vt:lpstr>PHP選擇結構 – if…elseif </vt:lpstr>
      <vt:lpstr>PHP選擇結構 – switch</vt:lpstr>
      <vt:lpstr>PHP選擇結構 -match</vt:lpstr>
      <vt:lpstr>PHP選擇結構 -match</vt:lpstr>
      <vt:lpstr>PHP迴圈結構</vt:lpstr>
      <vt:lpstr>PHP函數</vt:lpstr>
      <vt:lpstr>PHP時間函數</vt:lpstr>
      <vt:lpstr>PHP時間函數</vt:lpstr>
      <vt:lpstr>PHP一些常用的內建函數</vt:lpstr>
      <vt:lpstr>PHP陣列</vt:lpstr>
      <vt:lpstr>PHP索引陣列</vt:lpstr>
      <vt:lpstr>PHP索引陣列</vt:lpstr>
      <vt:lpstr>PHP索引陣列</vt:lpstr>
      <vt:lpstr>PHP字串函式</vt:lpstr>
      <vt:lpstr>PHP預定變數</vt:lpstr>
      <vt:lpstr>PHP預定變數</vt:lpstr>
      <vt:lpstr>練習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網頁程式設計 JavaScript程式設計</dc:title>
  <dc:creator>Windows 使用者</dc:creator>
  <cp:lastModifiedBy>Windows 使用者</cp:lastModifiedBy>
  <cp:revision>173</cp:revision>
  <dcterms:created xsi:type="dcterms:W3CDTF">2023-05-14T11:08:39Z</dcterms:created>
  <dcterms:modified xsi:type="dcterms:W3CDTF">2023-05-31T12:57:15Z</dcterms:modified>
</cp:coreProperties>
</file>