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3" r:id="rId6"/>
    <p:sldId id="281" r:id="rId7"/>
    <p:sldId id="258" r:id="rId8"/>
    <p:sldId id="259" r:id="rId9"/>
    <p:sldId id="260" r:id="rId10"/>
    <p:sldId id="261" r:id="rId11"/>
    <p:sldId id="262" r:id="rId12"/>
    <p:sldId id="257" r:id="rId13"/>
    <p:sldId id="264" r:id="rId14"/>
    <p:sldId id="263" r:id="rId15"/>
    <p:sldId id="265" r:id="rId16"/>
    <p:sldId id="268" r:id="rId17"/>
    <p:sldId id="269" r:id="rId18"/>
    <p:sldId id="266" r:id="rId19"/>
    <p:sldId id="267" r:id="rId20"/>
    <p:sldId id="280" r:id="rId21"/>
    <p:sldId id="284" r:id="rId22"/>
    <p:sldId id="282"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26798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52EDF792-545D-4403-A6E1-B9F6C66BAF79}" type="datetimeFigureOut">
              <a:rPr lang="zh-TW" altLang="en-US" smtClean="0"/>
              <a:t>2023/5/25</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241066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按一下以編輯母片標題</a:t>
            </a:r>
            <a:r>
              <a:rPr lang="en-US" altLang="zh-TW" dirty="0"/>
              <a:t/>
            </a:r>
            <a:br>
              <a:rPr lang="en-US" altLang="zh-TW" dirty="0"/>
            </a:br>
            <a:r>
              <a:rPr lang="zh-TW" altLang="en-US" dirty="0"/>
              <a:t>樣式</a:t>
            </a:r>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22160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52EDF792-545D-4403-A6E1-B9F6C66BAF79}" type="datetimeFigureOut">
              <a:rPr lang="zh-TW" altLang="en-US" smtClean="0"/>
              <a:t>2023/5/25</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00B3D34-105C-4B95-A423-8A675CA818D1}"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127377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237979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52EDF792-545D-4403-A6E1-B9F6C66BAF79}" type="datetimeFigureOut">
              <a:rPr lang="zh-TW" altLang="en-US" smtClean="0"/>
              <a:t>2023/5/25</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00B3D34-105C-4B95-A423-8A675CA818D1}"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296599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52EDF792-545D-4403-A6E1-B9F6C66BAF79}" type="datetimeFigureOut">
              <a:rPr lang="zh-TW" altLang="en-US" smtClean="0"/>
              <a:t>2023/5/25</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110640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52EDF792-545D-4403-A6E1-B9F6C66BAF79}" type="datetimeFigureOut">
              <a:rPr lang="zh-TW" altLang="en-US" smtClean="0"/>
              <a:t>2023/5/25</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6603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284878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34038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09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52EDF792-545D-4403-A6E1-B9F6C66BAF79}" type="datetimeFigureOut">
              <a:rPr lang="zh-TW" altLang="en-US" smtClean="0"/>
              <a:t>2023/5/25</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00B3D34-105C-4B95-A423-8A675CA818D1}" type="slidenum">
              <a:rPr lang="zh-TW" altLang="en-US" smtClean="0"/>
              <a:t>‹#›</a:t>
            </a:fld>
            <a:endParaRPr lang="zh-TW" altLang="en-US"/>
          </a:p>
        </p:txBody>
      </p:sp>
    </p:spTree>
    <p:extLst>
      <p:ext uri="{BB962C8B-B14F-4D97-AF65-F5344CB8AC3E}">
        <p14:creationId xmlns:p14="http://schemas.microsoft.com/office/powerpoint/2010/main" val="3275498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網頁程式設計</a:t>
            </a:r>
            <a:br>
              <a:rPr lang="zh-TW" altLang="en-US" dirty="0"/>
            </a:br>
            <a:r>
              <a:rPr lang="en-US" altLang="zh-TW" sz="4400" dirty="0"/>
              <a:t>PHP</a:t>
            </a:r>
            <a:r>
              <a:rPr lang="zh-TW" altLang="en-US" sz="4400" dirty="0"/>
              <a:t>程式設計</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p:txBody>
      </p:sp>
    </p:spTree>
    <p:extLst>
      <p:ext uri="{BB962C8B-B14F-4D97-AF65-F5344CB8AC3E}">
        <p14:creationId xmlns:p14="http://schemas.microsoft.com/office/powerpoint/2010/main" val="30035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GET vs. POST</a:t>
            </a:r>
            <a:endParaRPr lang="zh-TW" altLang="en-US" sz="4400" dirty="0"/>
          </a:p>
        </p:txBody>
      </p:sp>
      <p:sp>
        <p:nvSpPr>
          <p:cNvPr id="3" name="內容版面配置區 2"/>
          <p:cNvSpPr>
            <a:spLocks noGrp="1"/>
          </p:cNvSpPr>
          <p:nvPr>
            <p:ph idx="1"/>
          </p:nvPr>
        </p:nvSpPr>
        <p:spPr/>
        <p:txBody>
          <a:bodyPr>
            <a:normAutofit/>
          </a:bodyPr>
          <a:lstStyle/>
          <a:p>
            <a:r>
              <a:rPr lang="en-US" altLang="zh-TW" dirty="0"/>
              <a:t>$_GET </a:t>
            </a:r>
            <a:r>
              <a:rPr lang="zh-TW" altLang="en-US" dirty="0"/>
              <a:t>是通過</a:t>
            </a:r>
            <a:r>
              <a:rPr lang="en-US" altLang="zh-TW" dirty="0"/>
              <a:t>URL </a:t>
            </a:r>
            <a:r>
              <a:rPr lang="zh-TW" altLang="en-US" dirty="0"/>
              <a:t>參數來傳遞所包含的參數到伺服器上</a:t>
            </a:r>
            <a:endParaRPr lang="en-US" altLang="zh-TW" dirty="0"/>
          </a:p>
          <a:p>
            <a:pPr lvl="1"/>
            <a:r>
              <a:rPr lang="zh-TW" altLang="en-US" dirty="0"/>
              <a:t>所有參數名稱和值都會顯示在</a:t>
            </a:r>
            <a:r>
              <a:rPr lang="en-US" altLang="zh-TW" dirty="0"/>
              <a:t>URL </a:t>
            </a:r>
            <a:r>
              <a:rPr lang="zh-TW" altLang="en-US" dirty="0"/>
              <a:t>中</a:t>
            </a:r>
            <a:endParaRPr lang="en-US" altLang="zh-TW" dirty="0"/>
          </a:p>
          <a:p>
            <a:pPr lvl="1"/>
            <a:r>
              <a:rPr lang="zh-TW" altLang="en-US" dirty="0"/>
              <a:t>用</a:t>
            </a:r>
            <a:r>
              <a:rPr lang="en-US" altLang="zh-TW" dirty="0"/>
              <a:t>GET </a:t>
            </a:r>
            <a:r>
              <a:rPr lang="zh-TW" altLang="en-US" dirty="0"/>
              <a:t>方法從表單傳遞的資訊對任何人都是可見的</a:t>
            </a:r>
            <a:endParaRPr lang="en-US" altLang="zh-TW" dirty="0"/>
          </a:p>
          <a:p>
            <a:pPr lvl="1"/>
            <a:r>
              <a:rPr lang="zh-TW" altLang="en-US" dirty="0"/>
              <a:t>發送內容字符的數量也有限制，大約是</a:t>
            </a:r>
            <a:r>
              <a:rPr lang="en-US" altLang="zh-TW" dirty="0"/>
              <a:t>2000 </a:t>
            </a:r>
            <a:r>
              <a:rPr lang="zh-TW" altLang="en-US" dirty="0"/>
              <a:t>個字符</a:t>
            </a:r>
            <a:endParaRPr lang="en-US" altLang="zh-TW" dirty="0"/>
          </a:p>
          <a:p>
            <a:pPr lvl="1"/>
            <a:r>
              <a:rPr lang="zh-TW" altLang="en-US" dirty="0"/>
              <a:t>絕不能使用</a:t>
            </a:r>
            <a:r>
              <a:rPr lang="en-US" altLang="zh-TW" dirty="0"/>
              <a:t>GET </a:t>
            </a:r>
            <a:r>
              <a:rPr lang="zh-TW" altLang="en-US" dirty="0"/>
              <a:t>來發送密碼或其他敏感資訊</a:t>
            </a:r>
          </a:p>
          <a:p>
            <a:r>
              <a:rPr lang="en-US" altLang="zh-TW" dirty="0"/>
              <a:t>$_POST </a:t>
            </a:r>
            <a:r>
              <a:rPr lang="zh-TW" altLang="en-US" dirty="0"/>
              <a:t>是通過</a:t>
            </a:r>
            <a:r>
              <a:rPr lang="en-US" altLang="zh-TW" dirty="0"/>
              <a:t>HTTP POST </a:t>
            </a:r>
            <a:r>
              <a:rPr lang="zh-TW" altLang="en-US" dirty="0"/>
              <a:t>來傳遞</a:t>
            </a:r>
            <a:endParaRPr lang="en-US" altLang="zh-TW" dirty="0"/>
          </a:p>
          <a:p>
            <a:pPr lvl="1"/>
            <a:r>
              <a:rPr lang="zh-TW" altLang="en-US" dirty="0"/>
              <a:t>通過</a:t>
            </a:r>
            <a:r>
              <a:rPr lang="en-US" altLang="zh-TW" dirty="0"/>
              <a:t>POST </a:t>
            </a:r>
            <a:r>
              <a:rPr lang="zh-TW" altLang="en-US" dirty="0"/>
              <a:t>方法從表單發送的內容對其他人是不可見的</a:t>
            </a:r>
            <a:endParaRPr lang="en-US" altLang="zh-TW" dirty="0"/>
          </a:p>
          <a:p>
            <a:pPr lvl="1"/>
            <a:r>
              <a:rPr lang="zh-TW" altLang="en-US" dirty="0"/>
              <a:t>所有參數名稱和值會被嵌入</a:t>
            </a:r>
            <a:r>
              <a:rPr lang="en-US" altLang="zh-TW" dirty="0"/>
              <a:t>HTTP </a:t>
            </a:r>
            <a:r>
              <a:rPr lang="zh-TW" altLang="en-US" dirty="0"/>
              <a:t>請求中</a:t>
            </a:r>
            <a:endParaRPr lang="en-US" altLang="zh-TW" dirty="0"/>
          </a:p>
          <a:p>
            <a:pPr lvl="1"/>
            <a:r>
              <a:rPr lang="zh-TW" altLang="en-US" dirty="0"/>
              <a:t>發送內容字符的數量無限制</a:t>
            </a:r>
            <a:endParaRPr lang="en-US" altLang="zh-TW" dirty="0"/>
          </a:p>
          <a:p>
            <a:pPr lvl="1"/>
            <a:endParaRPr lang="zh-TW" altLang="en-US" dirty="0"/>
          </a:p>
        </p:txBody>
      </p:sp>
    </p:spTree>
    <p:extLst>
      <p:ext uri="{BB962C8B-B14F-4D97-AF65-F5344CB8AC3E}">
        <p14:creationId xmlns:p14="http://schemas.microsoft.com/office/powerpoint/2010/main" val="145028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取得</a:t>
            </a:r>
            <a:r>
              <a:rPr lang="en-US" altLang="zh-TW" sz="4400" dirty="0"/>
              <a:t>HTML</a:t>
            </a:r>
            <a:r>
              <a:rPr lang="zh-TW" altLang="en-US" sz="4400" dirty="0"/>
              <a:t>表單內容</a:t>
            </a:r>
          </a:p>
        </p:txBody>
      </p:sp>
      <p:sp>
        <p:nvSpPr>
          <p:cNvPr id="3" name="內容版面配置區 2"/>
          <p:cNvSpPr>
            <a:spLocks noGrp="1"/>
          </p:cNvSpPr>
          <p:nvPr>
            <p:ph idx="1"/>
          </p:nvPr>
        </p:nvSpPr>
        <p:spPr>
          <a:xfrm>
            <a:off x="1593852" y="3859822"/>
            <a:ext cx="9785349" cy="2312377"/>
          </a:xfrm>
        </p:spPr>
        <p:txBody>
          <a:bodyPr>
            <a:normAutofit/>
          </a:bodyPr>
          <a:lstStyle/>
          <a:p>
            <a:r>
              <a:rPr lang="en-US" altLang="zh-TW" sz="2400" dirty="0"/>
              <a:t>$_GET=array(name=&gt;</a:t>
            </a:r>
            <a:r>
              <a:rPr lang="zh-TW" altLang="en-US" sz="2400" dirty="0"/>
              <a:t>使用者輸入名稱</a:t>
            </a:r>
            <a:r>
              <a:rPr lang="en-US" altLang="zh-TW" sz="2400" dirty="0"/>
              <a:t>, email=&gt;</a:t>
            </a:r>
            <a:r>
              <a:rPr lang="zh-TW" altLang="en-US" sz="2400" dirty="0"/>
              <a:t>信箱</a:t>
            </a:r>
            <a:r>
              <a:rPr lang="en-US" altLang="zh-TW" sz="2400" dirty="0"/>
              <a:t>)</a:t>
            </a:r>
          </a:p>
          <a:p>
            <a:r>
              <a:rPr lang="en-US" altLang="zh-TW" sz="2400" dirty="0"/>
              <a:t>PHP</a:t>
            </a:r>
            <a:r>
              <a:rPr lang="zh-TW" altLang="en-US" sz="2400" dirty="0"/>
              <a:t>對關聯陣列取值</a:t>
            </a:r>
            <a:endParaRPr lang="en-US" altLang="zh-TW" sz="2400" dirty="0"/>
          </a:p>
          <a:p>
            <a:pPr lvl="1"/>
            <a:r>
              <a:rPr lang="en-US" altLang="zh-TW" sz="2000" dirty="0"/>
              <a:t>$_GET[‘name’]</a:t>
            </a:r>
          </a:p>
          <a:p>
            <a:pPr lvl="1"/>
            <a:r>
              <a:rPr lang="en-US" altLang="zh-TW" sz="2000" dirty="0"/>
              <a:t>$_GET[‘email’]</a:t>
            </a:r>
            <a:endParaRPr lang="zh-TW" altLang="en-US" sz="2000" dirty="0"/>
          </a:p>
        </p:txBody>
      </p:sp>
      <p:sp>
        <p:nvSpPr>
          <p:cNvPr id="4" name="矩形 3"/>
          <p:cNvSpPr/>
          <p:nvPr/>
        </p:nvSpPr>
        <p:spPr>
          <a:xfrm>
            <a:off x="1693985" y="1573714"/>
            <a:ext cx="6096000" cy="1938992"/>
          </a:xfrm>
          <a:prstGeom prst="rect">
            <a:avLst/>
          </a:prstGeom>
        </p:spPr>
        <p:txBody>
          <a:bodyPr>
            <a:spAutoFit/>
          </a:bodyPr>
          <a:lstStyle/>
          <a:p>
            <a:r>
              <a:rPr lang="en-US" altLang="zh-TW" sz="2000" dirty="0">
                <a:latin typeface="+mn-ea"/>
              </a:rPr>
              <a:t>HTML</a:t>
            </a:r>
            <a:r>
              <a:rPr lang="zh-TW" altLang="en-US" sz="2000" dirty="0">
                <a:latin typeface="+mn-ea"/>
              </a:rPr>
              <a:t>表單範例</a:t>
            </a:r>
            <a:endParaRPr lang="en-US" altLang="zh-TW" sz="2000" dirty="0">
              <a:latin typeface="+mn-ea"/>
            </a:endParaRPr>
          </a:p>
          <a:p>
            <a:r>
              <a:rPr lang="en-US" altLang="zh-TW" sz="2000" dirty="0">
                <a:latin typeface="+mn-ea"/>
              </a:rPr>
              <a:t>&lt;form action="</a:t>
            </a:r>
            <a:r>
              <a:rPr lang="en-US" altLang="zh-TW" sz="2000" dirty="0" err="1">
                <a:latin typeface="+mn-ea"/>
              </a:rPr>
              <a:t>welcome_get.php</a:t>
            </a:r>
            <a:r>
              <a:rPr lang="en-US" altLang="zh-TW" sz="2000" dirty="0">
                <a:latin typeface="+mn-ea"/>
              </a:rPr>
              <a:t>" method="get"&gt;</a:t>
            </a:r>
          </a:p>
          <a:p>
            <a:r>
              <a:rPr lang="zh-TW" altLang="en-US" sz="2000" dirty="0">
                <a:latin typeface="+mn-ea"/>
              </a:rPr>
              <a:t>    </a:t>
            </a:r>
            <a:r>
              <a:rPr lang="en-US" altLang="zh-TW" sz="2000" dirty="0">
                <a:latin typeface="+mn-ea"/>
              </a:rPr>
              <a:t>Name: &lt;input type="text" name="name"&gt;&lt;</a:t>
            </a:r>
            <a:r>
              <a:rPr lang="en-US" altLang="zh-TW" sz="2000" dirty="0" err="1">
                <a:latin typeface="+mn-ea"/>
              </a:rPr>
              <a:t>br</a:t>
            </a:r>
            <a:r>
              <a:rPr lang="en-US" altLang="zh-TW" sz="2000" dirty="0">
                <a:latin typeface="+mn-ea"/>
              </a:rPr>
              <a:t>&gt;</a:t>
            </a:r>
          </a:p>
          <a:p>
            <a:r>
              <a:rPr lang="zh-TW" altLang="en-US" sz="2000" dirty="0">
                <a:latin typeface="+mn-ea"/>
              </a:rPr>
              <a:t>    </a:t>
            </a:r>
            <a:r>
              <a:rPr lang="en-US" altLang="zh-TW" sz="2000" dirty="0">
                <a:latin typeface="+mn-ea"/>
              </a:rPr>
              <a:t>E-mail: &lt;input type="text" name="email"&gt;&lt;</a:t>
            </a:r>
            <a:r>
              <a:rPr lang="en-US" altLang="zh-TW" sz="2000" dirty="0" err="1">
                <a:latin typeface="+mn-ea"/>
              </a:rPr>
              <a:t>br</a:t>
            </a:r>
            <a:r>
              <a:rPr lang="en-US" altLang="zh-TW" sz="2000" dirty="0">
                <a:latin typeface="+mn-ea"/>
              </a:rPr>
              <a:t>&gt;</a:t>
            </a:r>
          </a:p>
          <a:p>
            <a:r>
              <a:rPr lang="zh-TW" altLang="en-US" sz="2000" dirty="0">
                <a:latin typeface="+mn-ea"/>
              </a:rPr>
              <a:t>    </a:t>
            </a:r>
            <a:r>
              <a:rPr lang="en-US" altLang="zh-TW" sz="2000" dirty="0">
                <a:latin typeface="+mn-ea"/>
              </a:rPr>
              <a:t>&lt;input type="submit"&gt;</a:t>
            </a:r>
          </a:p>
          <a:p>
            <a:r>
              <a:rPr lang="en-US" altLang="zh-TW" sz="2000" dirty="0">
                <a:latin typeface="+mn-ea"/>
              </a:rPr>
              <a:t>&lt;/form&gt;</a:t>
            </a:r>
            <a:endParaRPr lang="zh-TW" altLang="en-US" sz="2000" dirty="0">
              <a:latin typeface="+mn-ea"/>
            </a:endParaRPr>
          </a:p>
        </p:txBody>
      </p:sp>
      <p:sp>
        <p:nvSpPr>
          <p:cNvPr id="5" name="矩形 4"/>
          <p:cNvSpPr/>
          <p:nvPr/>
        </p:nvSpPr>
        <p:spPr>
          <a:xfrm>
            <a:off x="4906999" y="2233246"/>
            <a:ext cx="1670539" cy="26980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916232" y="2580362"/>
            <a:ext cx="1670539" cy="23672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558159" y="1924783"/>
            <a:ext cx="1670539" cy="269809"/>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8697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取得</a:t>
            </a:r>
            <a:r>
              <a:rPr lang="en-US" altLang="zh-TW" sz="4400" dirty="0"/>
              <a:t>HTML</a:t>
            </a:r>
            <a:r>
              <a:rPr lang="zh-TW" altLang="en-US" sz="4400" dirty="0"/>
              <a:t>表單內容</a:t>
            </a:r>
          </a:p>
        </p:txBody>
      </p:sp>
      <p:sp>
        <p:nvSpPr>
          <p:cNvPr id="3" name="內容版面配置區 2"/>
          <p:cNvSpPr>
            <a:spLocks noGrp="1"/>
          </p:cNvSpPr>
          <p:nvPr>
            <p:ph idx="1"/>
          </p:nvPr>
        </p:nvSpPr>
        <p:spPr>
          <a:xfrm>
            <a:off x="1593852" y="3859822"/>
            <a:ext cx="9785349" cy="2312377"/>
          </a:xfrm>
        </p:spPr>
        <p:txBody>
          <a:bodyPr>
            <a:normAutofit/>
          </a:bodyPr>
          <a:lstStyle/>
          <a:p>
            <a:r>
              <a:rPr lang="en-US" altLang="zh-TW" sz="2400" dirty="0"/>
              <a:t>$_POST=array(name=&gt;</a:t>
            </a:r>
            <a:r>
              <a:rPr lang="zh-TW" altLang="en-US" sz="2400" dirty="0"/>
              <a:t>使用者輸入名稱</a:t>
            </a:r>
            <a:r>
              <a:rPr lang="en-US" altLang="zh-TW" sz="2400" dirty="0"/>
              <a:t>, email=&gt;</a:t>
            </a:r>
            <a:r>
              <a:rPr lang="zh-TW" altLang="en-US" sz="2400" dirty="0"/>
              <a:t>信箱</a:t>
            </a:r>
            <a:r>
              <a:rPr lang="en-US" altLang="zh-TW" sz="2400" dirty="0"/>
              <a:t>)</a:t>
            </a:r>
          </a:p>
          <a:p>
            <a:r>
              <a:rPr lang="en-US" altLang="zh-TW" sz="2400" dirty="0"/>
              <a:t>PHP</a:t>
            </a:r>
            <a:r>
              <a:rPr lang="zh-TW" altLang="en-US" sz="2400" dirty="0"/>
              <a:t>對關聯陣列取值</a:t>
            </a:r>
            <a:endParaRPr lang="en-US" altLang="zh-TW" sz="2400" dirty="0"/>
          </a:p>
          <a:p>
            <a:pPr lvl="1"/>
            <a:r>
              <a:rPr lang="en-US" altLang="zh-TW" sz="2000" dirty="0"/>
              <a:t>$_POST[‘name’]</a:t>
            </a:r>
          </a:p>
          <a:p>
            <a:pPr lvl="1"/>
            <a:r>
              <a:rPr lang="en-US" altLang="zh-TW" sz="2000" dirty="0"/>
              <a:t>$_POST[‘email’]</a:t>
            </a:r>
            <a:endParaRPr lang="zh-TW" altLang="en-US" sz="2000" dirty="0"/>
          </a:p>
        </p:txBody>
      </p:sp>
      <p:sp>
        <p:nvSpPr>
          <p:cNvPr id="4" name="矩形 3"/>
          <p:cNvSpPr/>
          <p:nvPr/>
        </p:nvSpPr>
        <p:spPr>
          <a:xfrm>
            <a:off x="1693985" y="1573714"/>
            <a:ext cx="6096000" cy="1938992"/>
          </a:xfrm>
          <a:prstGeom prst="rect">
            <a:avLst/>
          </a:prstGeom>
        </p:spPr>
        <p:txBody>
          <a:bodyPr>
            <a:spAutoFit/>
          </a:bodyPr>
          <a:lstStyle/>
          <a:p>
            <a:r>
              <a:rPr lang="en-US" altLang="zh-TW" sz="2000" dirty="0">
                <a:latin typeface="+mn-ea"/>
              </a:rPr>
              <a:t>HTML</a:t>
            </a:r>
            <a:r>
              <a:rPr lang="zh-TW" altLang="en-US" sz="2000" dirty="0">
                <a:latin typeface="+mn-ea"/>
              </a:rPr>
              <a:t>表單範例</a:t>
            </a:r>
            <a:endParaRPr lang="en-US" altLang="zh-TW" sz="2000" dirty="0">
              <a:latin typeface="+mn-ea"/>
            </a:endParaRPr>
          </a:p>
          <a:p>
            <a:r>
              <a:rPr lang="en-US" altLang="zh-TW" sz="2000" dirty="0">
                <a:latin typeface="+mn-ea"/>
              </a:rPr>
              <a:t>&lt;form action="</a:t>
            </a:r>
            <a:r>
              <a:rPr lang="en-US" altLang="zh-TW" sz="2000" dirty="0" err="1">
                <a:latin typeface="+mn-ea"/>
              </a:rPr>
              <a:t>welcome_get.php</a:t>
            </a:r>
            <a:r>
              <a:rPr lang="en-US" altLang="zh-TW" sz="2000" dirty="0">
                <a:latin typeface="+mn-ea"/>
              </a:rPr>
              <a:t>" method=“post"&gt;</a:t>
            </a:r>
          </a:p>
          <a:p>
            <a:r>
              <a:rPr lang="zh-TW" altLang="en-US" sz="2000" dirty="0">
                <a:latin typeface="+mn-ea"/>
              </a:rPr>
              <a:t>    </a:t>
            </a:r>
            <a:r>
              <a:rPr lang="en-US" altLang="zh-TW" sz="2000" dirty="0">
                <a:latin typeface="+mn-ea"/>
              </a:rPr>
              <a:t>Name: &lt;input type="text" name="name"&gt;&lt;</a:t>
            </a:r>
            <a:r>
              <a:rPr lang="en-US" altLang="zh-TW" sz="2000" dirty="0" err="1">
                <a:latin typeface="+mn-ea"/>
              </a:rPr>
              <a:t>br</a:t>
            </a:r>
            <a:r>
              <a:rPr lang="en-US" altLang="zh-TW" sz="2000" dirty="0">
                <a:latin typeface="+mn-ea"/>
              </a:rPr>
              <a:t>&gt;</a:t>
            </a:r>
          </a:p>
          <a:p>
            <a:r>
              <a:rPr lang="zh-TW" altLang="en-US" sz="2000" dirty="0">
                <a:latin typeface="+mn-ea"/>
              </a:rPr>
              <a:t>    </a:t>
            </a:r>
            <a:r>
              <a:rPr lang="en-US" altLang="zh-TW" sz="2000" dirty="0">
                <a:latin typeface="+mn-ea"/>
              </a:rPr>
              <a:t>E-mail: &lt;input type="text" name="email"&gt;&lt;</a:t>
            </a:r>
            <a:r>
              <a:rPr lang="en-US" altLang="zh-TW" sz="2000" dirty="0" err="1">
                <a:latin typeface="+mn-ea"/>
              </a:rPr>
              <a:t>br</a:t>
            </a:r>
            <a:r>
              <a:rPr lang="en-US" altLang="zh-TW" sz="2000" dirty="0">
                <a:latin typeface="+mn-ea"/>
              </a:rPr>
              <a:t>&gt;</a:t>
            </a:r>
          </a:p>
          <a:p>
            <a:r>
              <a:rPr lang="zh-TW" altLang="en-US" sz="2000" dirty="0">
                <a:latin typeface="+mn-ea"/>
              </a:rPr>
              <a:t>    </a:t>
            </a:r>
            <a:r>
              <a:rPr lang="en-US" altLang="zh-TW" sz="2000" dirty="0">
                <a:latin typeface="+mn-ea"/>
              </a:rPr>
              <a:t>&lt;input type="submit"&gt;</a:t>
            </a:r>
          </a:p>
          <a:p>
            <a:r>
              <a:rPr lang="en-US" altLang="zh-TW" sz="2000" dirty="0">
                <a:latin typeface="+mn-ea"/>
              </a:rPr>
              <a:t>&lt;/form&gt;</a:t>
            </a:r>
            <a:endParaRPr lang="zh-TW" altLang="en-US" sz="2000" dirty="0">
              <a:latin typeface="+mn-ea"/>
            </a:endParaRPr>
          </a:p>
        </p:txBody>
      </p:sp>
      <p:sp>
        <p:nvSpPr>
          <p:cNvPr id="5" name="矩形 4"/>
          <p:cNvSpPr/>
          <p:nvPr/>
        </p:nvSpPr>
        <p:spPr>
          <a:xfrm>
            <a:off x="4851576" y="2233246"/>
            <a:ext cx="1670539" cy="26980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860810" y="2580362"/>
            <a:ext cx="1670539" cy="23672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595103" y="1924783"/>
            <a:ext cx="1670539" cy="269809"/>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857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a:t>
            </a:r>
            <a:r>
              <a:rPr lang="en-US" altLang="zh-TW" sz="4400" dirty="0"/>
              <a:t/>
            </a:r>
            <a:br>
              <a:rPr lang="en-US" altLang="zh-TW" sz="4400" dirty="0"/>
            </a:br>
            <a:r>
              <a:rPr lang="en-US" altLang="zh-TW" sz="4400" dirty="0"/>
              <a:t>input</a:t>
            </a:r>
            <a:r>
              <a:rPr lang="zh-TW" altLang="en-US" sz="4400" dirty="0"/>
              <a:t>屬性</a:t>
            </a:r>
            <a:r>
              <a:rPr lang="en-US" altLang="zh-TW" sz="4400" dirty="0"/>
              <a:t>- type</a:t>
            </a:r>
            <a:r>
              <a:rPr lang="zh-TW" altLang="en-US" sz="4400" dirty="0"/>
              <a:t> 選擇型輸入</a:t>
            </a:r>
          </a:p>
        </p:txBody>
      </p:sp>
      <p:sp>
        <p:nvSpPr>
          <p:cNvPr id="3" name="內容版面配置區 2"/>
          <p:cNvSpPr>
            <a:spLocks noGrp="1"/>
          </p:cNvSpPr>
          <p:nvPr>
            <p:ph idx="1"/>
          </p:nvPr>
        </p:nvSpPr>
        <p:spPr/>
        <p:txBody>
          <a:bodyPr/>
          <a:lstStyle/>
          <a:p>
            <a:r>
              <a:rPr lang="en-US" altLang="zh-TW" dirty="0"/>
              <a:t>checkbox: </a:t>
            </a:r>
            <a:r>
              <a:rPr lang="zh-TW" altLang="en-US" dirty="0"/>
              <a:t>核取方塊 </a:t>
            </a:r>
            <a:endParaRPr lang="en-US" altLang="zh-TW" dirty="0"/>
          </a:p>
          <a:p>
            <a:pPr lvl="1"/>
            <a:r>
              <a:rPr lang="zh-TW" altLang="en-US" dirty="0"/>
              <a:t>用來讓使用者勾選某個選項是否成立，可以再搭配 </a:t>
            </a:r>
            <a:r>
              <a:rPr lang="en-US" altLang="zh-TW" dirty="0"/>
              <a:t>value </a:t>
            </a:r>
            <a:r>
              <a:rPr lang="zh-TW" altLang="en-US" dirty="0"/>
              <a:t>屬性 </a:t>
            </a:r>
            <a:r>
              <a:rPr lang="en-US" altLang="zh-TW" dirty="0"/>
              <a:t>(</a:t>
            </a:r>
            <a:r>
              <a:rPr lang="zh-TW" altLang="en-US" dirty="0"/>
              <a:t>預設值是 </a:t>
            </a:r>
            <a:r>
              <a:rPr lang="en-US" altLang="zh-TW" dirty="0"/>
              <a:t>"on") </a:t>
            </a:r>
            <a:r>
              <a:rPr lang="zh-TW" altLang="en-US" dirty="0"/>
              <a:t>來指定當使用者勾選此方塊時要傳送給遠端伺服器什麼值。</a:t>
            </a:r>
            <a:endParaRPr lang="en-US" altLang="zh-TW" dirty="0"/>
          </a:p>
          <a:p>
            <a:r>
              <a:rPr lang="en-US" altLang="zh-TW" dirty="0"/>
              <a:t>radio: </a:t>
            </a:r>
            <a:r>
              <a:rPr lang="zh-TW" altLang="en-US" dirty="0"/>
              <a:t>選項按鈕</a:t>
            </a:r>
            <a:endParaRPr lang="en-US" altLang="zh-TW" dirty="0"/>
          </a:p>
          <a:p>
            <a:pPr lvl="1"/>
            <a:r>
              <a:rPr lang="zh-TW" altLang="en-US" dirty="0"/>
              <a:t>用來處理表單中有多選一時的情況，搭配 </a:t>
            </a:r>
            <a:r>
              <a:rPr lang="en-US" altLang="zh-TW" dirty="0"/>
              <a:t>value </a:t>
            </a:r>
            <a:r>
              <a:rPr lang="zh-TW" altLang="en-US" dirty="0"/>
              <a:t>屬性來指定當使用者選取此選項時要傳送給遠端伺服器什麼值。</a:t>
            </a:r>
            <a:endParaRPr lang="en-US" altLang="zh-TW" dirty="0"/>
          </a:p>
          <a:p>
            <a:r>
              <a:rPr lang="en-US" altLang="zh-TW" dirty="0"/>
              <a:t>reset:</a:t>
            </a:r>
            <a:r>
              <a:rPr lang="zh-TW" altLang="en-US" dirty="0"/>
              <a:t> 重設按鈕</a:t>
            </a:r>
            <a:endParaRPr lang="en-US" altLang="zh-TW" dirty="0"/>
          </a:p>
          <a:p>
            <a:pPr lvl="1"/>
            <a:r>
              <a:rPr lang="zh-TW" altLang="en-US" dirty="0"/>
              <a:t>讓使用者點了可以重設表單內容回到初始狀態，而 </a:t>
            </a:r>
            <a:r>
              <a:rPr lang="en-US" altLang="zh-TW" dirty="0"/>
              <a:t>value </a:t>
            </a:r>
            <a:r>
              <a:rPr lang="zh-TW" altLang="en-US" dirty="0"/>
              <a:t>屬性可以設定 </a:t>
            </a:r>
            <a:r>
              <a:rPr lang="en-US" altLang="zh-TW" dirty="0"/>
              <a:t>reset </a:t>
            </a:r>
            <a:r>
              <a:rPr lang="zh-TW" altLang="en-US" dirty="0"/>
              <a:t>按鈕的名稱</a:t>
            </a:r>
          </a:p>
        </p:txBody>
      </p:sp>
    </p:spTree>
    <p:extLst>
      <p:ext uri="{BB962C8B-B14F-4D97-AF65-F5344CB8AC3E}">
        <p14:creationId xmlns:p14="http://schemas.microsoft.com/office/powerpoint/2010/main" val="388895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a:t>
            </a:r>
            <a:r>
              <a:rPr lang="en-US" altLang="zh-TW" sz="4400" dirty="0"/>
              <a:t/>
            </a:r>
            <a:br>
              <a:rPr lang="en-US" altLang="zh-TW" sz="4400" dirty="0"/>
            </a:br>
            <a:r>
              <a:rPr lang="en-US" altLang="zh-TW" sz="4400" dirty="0"/>
              <a:t>input</a:t>
            </a:r>
            <a:r>
              <a:rPr lang="zh-TW" altLang="en-US" sz="4400" dirty="0"/>
              <a:t>屬性</a:t>
            </a:r>
            <a:r>
              <a:rPr lang="en-US" altLang="zh-TW" sz="4400" dirty="0"/>
              <a:t>- type</a:t>
            </a:r>
            <a:r>
              <a:rPr lang="zh-TW" altLang="en-US" sz="4400" dirty="0"/>
              <a:t> 選擇型輸入</a:t>
            </a:r>
          </a:p>
        </p:txBody>
      </p:sp>
      <p:sp>
        <p:nvSpPr>
          <p:cNvPr id="3" name="內容版面配置區 2"/>
          <p:cNvSpPr>
            <a:spLocks noGrp="1"/>
          </p:cNvSpPr>
          <p:nvPr>
            <p:ph idx="1"/>
          </p:nvPr>
        </p:nvSpPr>
        <p:spPr/>
        <p:txBody>
          <a:bodyPr/>
          <a:lstStyle/>
          <a:p>
            <a:r>
              <a:rPr lang="en-US" altLang="zh-TW" dirty="0"/>
              <a:t>range:</a:t>
            </a:r>
            <a:r>
              <a:rPr lang="zh-TW" altLang="en-US" dirty="0"/>
              <a:t>數字範圍滑動選取欄位</a:t>
            </a:r>
            <a:endParaRPr lang="en-US" altLang="zh-TW" dirty="0"/>
          </a:p>
          <a:p>
            <a:pPr lvl="1"/>
            <a:r>
              <a:rPr lang="zh-TW" altLang="en-US" dirty="0"/>
              <a:t>讓使用者用滑動的方式在一個數字區間內選擇出一個值，可以應用在對數字精準度要求不高的場景，像是調整音量大小。</a:t>
            </a:r>
            <a:endParaRPr lang="en-US" altLang="zh-TW" dirty="0"/>
          </a:p>
          <a:p>
            <a:pPr lvl="1"/>
            <a:r>
              <a:rPr lang="en-US" altLang="zh-TW" dirty="0"/>
              <a:t>max: </a:t>
            </a:r>
            <a:r>
              <a:rPr lang="zh-TW" altLang="en-US" dirty="0"/>
              <a:t>範圍中可選的最大值</a:t>
            </a:r>
          </a:p>
          <a:p>
            <a:pPr lvl="1"/>
            <a:r>
              <a:rPr lang="en-US" altLang="zh-TW" dirty="0"/>
              <a:t>min: </a:t>
            </a:r>
            <a:r>
              <a:rPr lang="zh-TW" altLang="en-US" dirty="0"/>
              <a:t>範圍中可選的最小值</a:t>
            </a:r>
          </a:p>
          <a:p>
            <a:pPr lvl="1"/>
            <a:r>
              <a:rPr lang="en-US" altLang="zh-TW" dirty="0"/>
              <a:t>step: </a:t>
            </a:r>
            <a:r>
              <a:rPr lang="zh-TW" altLang="en-US" dirty="0"/>
              <a:t>設定一個數字，用來控制元件數字一次跳動的幅度；或在送出表單之前，瀏覽器會對欄位做驗證，數字需要符合 </a:t>
            </a:r>
            <a:r>
              <a:rPr lang="en-US" altLang="zh-TW" dirty="0"/>
              <a:t>step </a:t>
            </a:r>
            <a:r>
              <a:rPr lang="zh-TW" altLang="en-US" dirty="0"/>
              <a:t>設定的跳動區間</a:t>
            </a:r>
            <a:endParaRPr lang="en-US" altLang="zh-TW" dirty="0"/>
          </a:p>
          <a:p>
            <a:r>
              <a:rPr lang="en-US" altLang="zh-TW" dirty="0"/>
              <a:t>color:</a:t>
            </a:r>
            <a:r>
              <a:rPr lang="zh-TW" altLang="en-US" dirty="0"/>
              <a:t>顏色選擇器</a:t>
            </a:r>
            <a:endParaRPr lang="en-US" altLang="zh-TW" dirty="0"/>
          </a:p>
          <a:p>
            <a:pPr lvl="1"/>
            <a:r>
              <a:rPr lang="zh-TW" altLang="en-US" dirty="0"/>
              <a:t>用來讓使用者挑選顏色，顏色的格式為 </a:t>
            </a:r>
            <a:r>
              <a:rPr lang="en-US" altLang="zh-TW" dirty="0"/>
              <a:t>#</a:t>
            </a:r>
            <a:r>
              <a:rPr lang="en-US" altLang="zh-TW" dirty="0" err="1"/>
              <a:t>rrggbb</a:t>
            </a:r>
            <a:r>
              <a:rPr lang="zh-TW" altLang="en-US" dirty="0"/>
              <a:t>。</a:t>
            </a:r>
          </a:p>
        </p:txBody>
      </p:sp>
    </p:spTree>
    <p:extLst>
      <p:ext uri="{BB962C8B-B14F-4D97-AF65-F5344CB8AC3E}">
        <p14:creationId xmlns:p14="http://schemas.microsoft.com/office/powerpoint/2010/main" val="370128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取得選擇型輸入的值</a:t>
            </a:r>
          </a:p>
        </p:txBody>
      </p:sp>
      <p:sp>
        <p:nvSpPr>
          <p:cNvPr id="3" name="內容版面配置區 2"/>
          <p:cNvSpPr>
            <a:spLocks noGrp="1"/>
          </p:cNvSpPr>
          <p:nvPr>
            <p:ph idx="1"/>
          </p:nvPr>
        </p:nvSpPr>
        <p:spPr>
          <a:xfrm>
            <a:off x="1501489" y="3721754"/>
            <a:ext cx="9785349" cy="2825827"/>
          </a:xfrm>
        </p:spPr>
        <p:txBody>
          <a:bodyPr/>
          <a:lstStyle/>
          <a:p>
            <a:r>
              <a:rPr lang="en-US" altLang="zh-TW" sz="2400" dirty="0"/>
              <a:t>$_GET=array(subscribe=&gt;”sunshine”)</a:t>
            </a:r>
          </a:p>
          <a:p>
            <a:r>
              <a:rPr lang="en-US" altLang="zh-TW" sz="2400" dirty="0"/>
              <a:t>PHP</a:t>
            </a:r>
            <a:r>
              <a:rPr lang="zh-TW" altLang="en-US" sz="2400" dirty="0"/>
              <a:t>對關聯陣列取值</a:t>
            </a:r>
            <a:endParaRPr lang="en-US" altLang="zh-TW" sz="2400" dirty="0"/>
          </a:p>
          <a:p>
            <a:pPr lvl="1"/>
            <a:r>
              <a:rPr lang="en-US" altLang="zh-TW" sz="2000" dirty="0"/>
              <a:t>$_GET[‘subscribe’]</a:t>
            </a:r>
          </a:p>
          <a:p>
            <a:endParaRPr lang="zh-TW" altLang="en-US" dirty="0"/>
          </a:p>
        </p:txBody>
      </p:sp>
      <p:sp>
        <p:nvSpPr>
          <p:cNvPr id="4" name="矩形 3"/>
          <p:cNvSpPr/>
          <p:nvPr/>
        </p:nvSpPr>
        <p:spPr>
          <a:xfrm>
            <a:off x="1593852" y="1600200"/>
            <a:ext cx="11586438" cy="1938992"/>
          </a:xfrm>
          <a:prstGeom prst="rect">
            <a:avLst/>
          </a:prstGeom>
        </p:spPr>
        <p:txBody>
          <a:bodyPr wrap="square">
            <a:spAutoFit/>
          </a:bodyPr>
          <a:lstStyle/>
          <a:p>
            <a:r>
              <a:rPr lang="en-US" altLang="zh-TW" sz="2000" dirty="0">
                <a:latin typeface="+mn-ea"/>
              </a:rPr>
              <a:t>Checkbox</a:t>
            </a:r>
            <a:r>
              <a:rPr lang="zh-TW" altLang="en-US" sz="2000" dirty="0">
                <a:latin typeface="+mn-ea"/>
              </a:rPr>
              <a:t>輸入表單</a:t>
            </a:r>
            <a:endParaRPr lang="en-US" altLang="zh-TW" sz="2000" dirty="0">
              <a:latin typeface="+mn-ea"/>
            </a:endParaRPr>
          </a:p>
          <a:p>
            <a:r>
              <a:rPr lang="en-US" altLang="zh-TW" sz="2000" dirty="0">
                <a:latin typeface="+mn-ea"/>
              </a:rPr>
              <a:t>&lt;</a:t>
            </a:r>
            <a:r>
              <a:rPr lang="en-US" altLang="zh-TW" sz="2000" dirty="0" smtClean="0">
                <a:latin typeface="+mn-ea"/>
              </a:rPr>
              <a:t>form</a:t>
            </a:r>
            <a:r>
              <a:rPr lang="zh-TW" altLang="en-US" sz="2000" dirty="0" smtClean="0">
                <a:latin typeface="+mn-ea"/>
              </a:rPr>
              <a:t> </a:t>
            </a:r>
            <a:r>
              <a:rPr lang="en-US" altLang="zh-TW" sz="2000" dirty="0">
                <a:latin typeface="+mn-ea"/>
              </a:rPr>
              <a:t>action</a:t>
            </a:r>
            <a:r>
              <a:rPr lang="en-US" altLang="zh-TW" sz="2000" dirty="0" smtClean="0">
                <a:latin typeface="+mn-ea"/>
              </a:rPr>
              <a:t>=“</a:t>
            </a:r>
            <a:r>
              <a:rPr lang="en-US" altLang="zh-TW" sz="2000" dirty="0" err="1" smtClean="0">
                <a:latin typeface="+mn-ea"/>
              </a:rPr>
              <a:t>form_get.php</a:t>
            </a:r>
            <a:r>
              <a:rPr lang="en-US" altLang="zh-TW" sz="2000" dirty="0">
                <a:latin typeface="+mn-ea"/>
              </a:rPr>
              <a:t>" method=“post"&gt;</a:t>
            </a:r>
          </a:p>
          <a:p>
            <a:r>
              <a:rPr lang="en-US" altLang="zh-TW" sz="2000" dirty="0">
                <a:latin typeface="+mn-ea"/>
              </a:rPr>
              <a:t>      &lt;input type="checkbox" name="subscribe" value=“sunshine"&gt; </a:t>
            </a:r>
            <a:r>
              <a:rPr lang="zh-TW" altLang="en-US" sz="2000" dirty="0">
                <a:latin typeface="+mn-ea"/>
              </a:rPr>
              <a:t>陽光文教基金會</a:t>
            </a:r>
            <a:r>
              <a:rPr lang="en-US" altLang="zh-TW" sz="2000" dirty="0">
                <a:latin typeface="+mn-ea"/>
              </a:rPr>
              <a:t>&lt;</a:t>
            </a:r>
            <a:r>
              <a:rPr lang="en-US" altLang="zh-TW" sz="2000" dirty="0" err="1">
                <a:latin typeface="+mn-ea"/>
              </a:rPr>
              <a:t>br</a:t>
            </a:r>
            <a:r>
              <a:rPr lang="en-US" altLang="zh-TW" sz="2000" dirty="0">
                <a:latin typeface="+mn-ea"/>
              </a:rPr>
              <a:t>&gt;</a:t>
            </a:r>
          </a:p>
          <a:p>
            <a:r>
              <a:rPr lang="en-US" altLang="zh-TW" sz="2000" dirty="0">
                <a:latin typeface="+mn-ea"/>
              </a:rPr>
              <a:t>      &lt;input type="checkbox" name="</a:t>
            </a:r>
            <a:r>
              <a:rPr lang="en-US" altLang="zh-TW" sz="2000" dirty="0" smtClean="0">
                <a:latin typeface="+mn-ea"/>
              </a:rPr>
              <a:t>subscribe2" </a:t>
            </a:r>
            <a:r>
              <a:rPr lang="en-US" altLang="zh-TW" sz="2000" dirty="0">
                <a:latin typeface="+mn-ea"/>
              </a:rPr>
              <a:t>value=“c-are-us"&gt; </a:t>
            </a:r>
            <a:r>
              <a:rPr lang="zh-TW" altLang="en-US" sz="2000" dirty="0">
                <a:latin typeface="+mn-ea"/>
              </a:rPr>
              <a:t>喜憨兒文教基金會</a:t>
            </a:r>
            <a:r>
              <a:rPr lang="en-US" altLang="zh-TW" sz="2000" dirty="0">
                <a:latin typeface="+mn-ea"/>
              </a:rPr>
              <a:t>&lt;</a:t>
            </a:r>
            <a:r>
              <a:rPr lang="en-US" altLang="zh-TW" sz="2000" dirty="0" err="1">
                <a:latin typeface="+mn-ea"/>
              </a:rPr>
              <a:t>br</a:t>
            </a:r>
            <a:r>
              <a:rPr lang="en-US" altLang="zh-TW" sz="2000" dirty="0">
                <a:latin typeface="+mn-ea"/>
              </a:rPr>
              <a:t>&gt;</a:t>
            </a:r>
          </a:p>
          <a:p>
            <a:r>
              <a:rPr lang="en-US" altLang="zh-TW" sz="2000" dirty="0">
                <a:latin typeface="+mn-ea"/>
              </a:rPr>
              <a:t>      &lt;input type="submit"&gt;</a:t>
            </a:r>
          </a:p>
          <a:p>
            <a:r>
              <a:rPr lang="en-US" altLang="zh-TW" sz="2000" dirty="0">
                <a:latin typeface="+mn-ea"/>
              </a:rPr>
              <a:t>&lt;/form&gt;</a:t>
            </a:r>
            <a:endParaRPr lang="zh-TW" altLang="en-US" sz="2000" dirty="0">
              <a:latin typeface="+mn-ea"/>
            </a:endParaRPr>
          </a:p>
        </p:txBody>
      </p:sp>
      <p:sp>
        <p:nvSpPr>
          <p:cNvPr id="5" name="矩形 4"/>
          <p:cNvSpPr/>
          <p:nvPr/>
        </p:nvSpPr>
        <p:spPr>
          <a:xfrm>
            <a:off x="4815987" y="2305259"/>
            <a:ext cx="2055868" cy="23672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6908800" y="2305259"/>
            <a:ext cx="2041236" cy="23672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307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取得</a:t>
            </a:r>
            <a:r>
              <a:rPr lang="en-US" altLang="zh-TW" sz="4400" dirty="0"/>
              <a:t>HTML</a:t>
            </a:r>
            <a:r>
              <a:rPr lang="zh-TW" altLang="en-US" sz="4400" dirty="0"/>
              <a:t>的</a:t>
            </a:r>
            <a:r>
              <a:rPr lang="en-US" altLang="zh-TW" sz="4400" dirty="0"/>
              <a:t>URL</a:t>
            </a:r>
            <a:r>
              <a:rPr lang="zh-TW" altLang="en-US" sz="4400" dirty="0"/>
              <a:t>參數</a:t>
            </a:r>
          </a:p>
        </p:txBody>
      </p:sp>
      <p:sp>
        <p:nvSpPr>
          <p:cNvPr id="3" name="內容版面配置區 2"/>
          <p:cNvSpPr>
            <a:spLocks noGrp="1"/>
          </p:cNvSpPr>
          <p:nvPr>
            <p:ph idx="1"/>
          </p:nvPr>
        </p:nvSpPr>
        <p:spPr>
          <a:xfrm>
            <a:off x="1593852" y="3539192"/>
            <a:ext cx="9785349" cy="2633008"/>
          </a:xfrm>
        </p:spPr>
        <p:txBody>
          <a:bodyPr>
            <a:normAutofit/>
          </a:bodyPr>
          <a:lstStyle/>
          <a:p>
            <a:r>
              <a:rPr lang="en-US" altLang="zh-TW" sz="2400" dirty="0"/>
              <a:t>$_GET=array(id=&gt;5612, Name=&gt;</a:t>
            </a:r>
            <a:r>
              <a:rPr lang="zh-TW" altLang="en-US" sz="2400" dirty="0"/>
              <a:t>陳允傑</a:t>
            </a:r>
            <a:r>
              <a:rPr lang="en-US" altLang="zh-TW" sz="2400" dirty="0"/>
              <a:t>)</a:t>
            </a:r>
          </a:p>
          <a:p>
            <a:r>
              <a:rPr lang="en-US" altLang="zh-TW" sz="2400" dirty="0"/>
              <a:t>PHP</a:t>
            </a:r>
            <a:r>
              <a:rPr lang="zh-TW" altLang="en-US" sz="2400" dirty="0"/>
              <a:t>對關聯陣列取值</a:t>
            </a:r>
            <a:endParaRPr lang="en-US" altLang="zh-TW" sz="2400" dirty="0"/>
          </a:p>
          <a:p>
            <a:pPr lvl="1"/>
            <a:r>
              <a:rPr lang="en-US" altLang="zh-TW" sz="2000" dirty="0"/>
              <a:t>$_GET[‘id’]</a:t>
            </a:r>
          </a:p>
          <a:p>
            <a:pPr lvl="1"/>
            <a:r>
              <a:rPr lang="en-US" altLang="zh-TW" sz="2000" dirty="0"/>
              <a:t>$_GET[‘Name’]</a:t>
            </a:r>
            <a:endParaRPr lang="zh-TW" altLang="en-US" sz="2000" dirty="0"/>
          </a:p>
          <a:p>
            <a:endParaRPr lang="en-US" altLang="zh-TW" sz="2400" dirty="0"/>
          </a:p>
          <a:p>
            <a:endParaRPr lang="zh-TW" altLang="en-US" sz="2400" dirty="0"/>
          </a:p>
        </p:txBody>
      </p:sp>
      <p:sp>
        <p:nvSpPr>
          <p:cNvPr id="4" name="矩形 3"/>
          <p:cNvSpPr/>
          <p:nvPr/>
        </p:nvSpPr>
        <p:spPr>
          <a:xfrm>
            <a:off x="1828800" y="1600200"/>
            <a:ext cx="7684656" cy="1631216"/>
          </a:xfrm>
          <a:prstGeom prst="rect">
            <a:avLst/>
          </a:prstGeom>
        </p:spPr>
        <p:txBody>
          <a:bodyPr wrap="square">
            <a:spAutoFit/>
          </a:bodyPr>
          <a:lstStyle/>
          <a:p>
            <a:r>
              <a:rPr lang="en-US" altLang="zh-TW" sz="2000" dirty="0"/>
              <a:t>Example</a:t>
            </a:r>
          </a:p>
          <a:p>
            <a:r>
              <a:rPr lang="en-US" altLang="zh-TW" sz="2000" dirty="0"/>
              <a:t>&lt;body&gt;</a:t>
            </a:r>
          </a:p>
          <a:p>
            <a:r>
              <a:rPr lang="en-US" altLang="zh-TW" sz="2000" dirty="0"/>
              <a:t>&lt;a </a:t>
            </a:r>
            <a:r>
              <a:rPr lang="en-US" altLang="zh-TW" sz="2000" dirty="0" err="1"/>
              <a:t>href</a:t>
            </a:r>
            <a:r>
              <a:rPr lang="en-US" altLang="zh-TW" sz="2000" dirty="0"/>
              <a:t>=“</a:t>
            </a:r>
            <a:r>
              <a:rPr lang="en-US" altLang="zh-TW" sz="2000" dirty="0" err="1"/>
              <a:t>geturl.php?Id</a:t>
            </a:r>
            <a:r>
              <a:rPr lang="en-US" altLang="zh-TW" sz="2000" dirty="0"/>
              <a:t>=5612&amp;amp;Name=</a:t>
            </a:r>
            <a:r>
              <a:rPr lang="zh-TW" altLang="en-US" sz="2000" dirty="0"/>
              <a:t>陳允傑</a:t>
            </a:r>
            <a:r>
              <a:rPr lang="en-US" altLang="zh-TW" sz="2000" dirty="0"/>
              <a:t>"&gt;</a:t>
            </a:r>
          </a:p>
          <a:p>
            <a:r>
              <a:rPr lang="zh-TW" altLang="en-US" sz="2000" dirty="0"/>
              <a:t>登入學校網站</a:t>
            </a:r>
            <a:r>
              <a:rPr lang="en-US" altLang="zh-TW" sz="2000" dirty="0"/>
              <a:t>&lt;/a&gt;</a:t>
            </a:r>
          </a:p>
          <a:p>
            <a:r>
              <a:rPr lang="en-US" altLang="zh-TW" sz="2000" dirty="0"/>
              <a:t>&lt;/body&gt;</a:t>
            </a:r>
            <a:endParaRPr lang="zh-TW" altLang="en-US" sz="2000" dirty="0"/>
          </a:p>
        </p:txBody>
      </p:sp>
    </p:spTree>
    <p:extLst>
      <p:ext uri="{BB962C8B-B14F-4D97-AF65-F5344CB8AC3E}">
        <p14:creationId xmlns:p14="http://schemas.microsoft.com/office/powerpoint/2010/main" val="359296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表單上傳檔案</a:t>
            </a:r>
          </a:p>
        </p:txBody>
      </p:sp>
      <p:sp>
        <p:nvSpPr>
          <p:cNvPr id="7" name="內容版面配置區 6">
            <a:extLst>
              <a:ext uri="{FF2B5EF4-FFF2-40B4-BE49-F238E27FC236}">
                <a16:creationId xmlns:a16="http://schemas.microsoft.com/office/drawing/2014/main" id="{4C2B6C95-C6A0-3167-4037-24F60BFC90E5}"/>
              </a:ext>
            </a:extLst>
          </p:cNvPr>
          <p:cNvSpPr>
            <a:spLocks noGrp="1"/>
          </p:cNvSpPr>
          <p:nvPr>
            <p:ph sz="half" idx="2"/>
          </p:nvPr>
        </p:nvSpPr>
        <p:spPr>
          <a:xfrm>
            <a:off x="1670685" y="1526310"/>
            <a:ext cx="9708515" cy="4572000"/>
          </a:xfrm>
        </p:spPr>
        <p:txBody>
          <a:bodyPr/>
          <a:lstStyle/>
          <a:p>
            <a:r>
              <a:rPr lang="zh-TW" altLang="en-US" dirty="0"/>
              <a:t>在</a:t>
            </a:r>
            <a:r>
              <a:rPr lang="en-US" altLang="zh-TW" dirty="0"/>
              <a:t>form</a:t>
            </a:r>
            <a:r>
              <a:rPr lang="zh-TW" altLang="en-US" dirty="0"/>
              <a:t>表單裡</a:t>
            </a:r>
            <a:endParaRPr lang="en-US" altLang="zh-TW" dirty="0"/>
          </a:p>
          <a:p>
            <a:pPr lvl="1"/>
            <a:r>
              <a:rPr lang="zh-TW" altLang="en-US" dirty="0"/>
              <a:t>加上</a:t>
            </a:r>
            <a:r>
              <a:rPr lang="en-US" altLang="zh-TW" dirty="0" err="1">
                <a:latin typeface="+mn-ea"/>
              </a:rPr>
              <a:t>enctype</a:t>
            </a:r>
            <a:r>
              <a:rPr lang="en-US" altLang="zh-TW" dirty="0">
                <a:latin typeface="+mn-ea"/>
              </a:rPr>
              <a:t>=“multipart/form-data"</a:t>
            </a:r>
            <a:endParaRPr lang="en-US" altLang="zh-TW" dirty="0"/>
          </a:p>
          <a:p>
            <a:r>
              <a:rPr lang="zh-TW" altLang="en-US" dirty="0"/>
              <a:t>在</a:t>
            </a:r>
            <a:r>
              <a:rPr lang="en-US" altLang="zh-TW" dirty="0"/>
              <a:t>Input </a:t>
            </a:r>
            <a:r>
              <a:rPr lang="zh-TW" altLang="en-US" dirty="0"/>
              <a:t>輸入欄位裡</a:t>
            </a:r>
            <a:endParaRPr lang="en-US" altLang="zh-TW" dirty="0"/>
          </a:p>
          <a:p>
            <a:pPr lvl="1"/>
            <a:r>
              <a:rPr lang="zh-TW" altLang="en-US" dirty="0"/>
              <a:t>指定</a:t>
            </a:r>
            <a:r>
              <a:rPr lang="en-US" altLang="zh-TW" dirty="0"/>
              <a:t>type</a:t>
            </a:r>
            <a:r>
              <a:rPr lang="zh-TW" altLang="en-US" dirty="0"/>
              <a:t>為</a:t>
            </a:r>
            <a:r>
              <a:rPr lang="en-US" altLang="zh-TW" dirty="0"/>
              <a:t>file</a:t>
            </a:r>
            <a:endParaRPr lang="zh-TW" altLang="en-US" dirty="0"/>
          </a:p>
          <a:p>
            <a:pPr lvl="1"/>
            <a:r>
              <a:rPr lang="en-US" altLang="zh-TW" dirty="0"/>
              <a:t>accept </a:t>
            </a:r>
            <a:r>
              <a:rPr lang="zh-TW" altLang="en-US" dirty="0"/>
              <a:t>屬性可以限制上傳檔案的類型</a:t>
            </a:r>
          </a:p>
        </p:txBody>
      </p:sp>
      <p:sp>
        <p:nvSpPr>
          <p:cNvPr id="5" name="文字方塊 4">
            <a:extLst>
              <a:ext uri="{FF2B5EF4-FFF2-40B4-BE49-F238E27FC236}">
                <a16:creationId xmlns:a16="http://schemas.microsoft.com/office/drawing/2014/main" id="{C11BF4C1-FE89-3E10-D016-ACC749564E93}"/>
              </a:ext>
            </a:extLst>
          </p:cNvPr>
          <p:cNvSpPr txBox="1"/>
          <p:nvPr/>
        </p:nvSpPr>
        <p:spPr>
          <a:xfrm>
            <a:off x="1769513" y="3898658"/>
            <a:ext cx="9510857" cy="2308324"/>
          </a:xfrm>
          <a:prstGeom prst="rect">
            <a:avLst/>
          </a:prstGeom>
          <a:noFill/>
        </p:spPr>
        <p:txBody>
          <a:bodyPr wrap="square">
            <a:spAutoFit/>
          </a:bodyPr>
          <a:lstStyle/>
          <a:p>
            <a:r>
              <a:rPr lang="en-US" altLang="zh-TW" sz="2400" dirty="0">
                <a:latin typeface="+mn-ea"/>
              </a:rPr>
              <a:t>Example</a:t>
            </a:r>
          </a:p>
          <a:p>
            <a:r>
              <a:rPr lang="en-US" altLang="zh-TW" sz="2400" dirty="0">
                <a:latin typeface="+mn-ea"/>
              </a:rPr>
              <a:t>&lt;form action=“</a:t>
            </a:r>
            <a:r>
              <a:rPr lang="en-US" altLang="zh-TW" sz="2400" dirty="0" err="1">
                <a:latin typeface="+mn-ea"/>
              </a:rPr>
              <a:t>file_get.php</a:t>
            </a:r>
            <a:r>
              <a:rPr lang="en-US" altLang="zh-TW" sz="2400" dirty="0">
                <a:latin typeface="+mn-ea"/>
              </a:rPr>
              <a:t>" method=“post“ </a:t>
            </a:r>
            <a:r>
              <a:rPr lang="en-US" altLang="zh-TW" sz="2400" dirty="0" err="1">
                <a:latin typeface="+mn-ea"/>
              </a:rPr>
              <a:t>enctype</a:t>
            </a:r>
            <a:r>
              <a:rPr lang="en-US" altLang="zh-TW" sz="2400" dirty="0">
                <a:latin typeface="+mn-ea"/>
              </a:rPr>
              <a:t>=“multipart/form-data"&gt;</a:t>
            </a:r>
          </a:p>
          <a:p>
            <a:r>
              <a:rPr lang="en-US" altLang="zh-TW" sz="2400" dirty="0">
                <a:latin typeface="+mn-ea"/>
              </a:rPr>
              <a:t>    &lt;input type="file“  id="file-uploader“ accept=“.jpg .</a:t>
            </a:r>
            <a:r>
              <a:rPr lang="en-US" altLang="zh-TW" sz="2400" dirty="0" err="1">
                <a:latin typeface="+mn-ea"/>
              </a:rPr>
              <a:t>png</a:t>
            </a:r>
            <a:r>
              <a:rPr lang="en-US" altLang="zh-TW" sz="2400" dirty="0">
                <a:latin typeface="+mn-ea"/>
              </a:rPr>
              <a:t>"&gt;</a:t>
            </a:r>
          </a:p>
          <a:p>
            <a:r>
              <a:rPr lang="en-US" altLang="zh-TW" sz="2400" dirty="0">
                <a:latin typeface="+mn-ea"/>
              </a:rPr>
              <a:t>    &lt;input type="submit"&gt;</a:t>
            </a:r>
          </a:p>
          <a:p>
            <a:r>
              <a:rPr lang="en-US" altLang="zh-TW" sz="2400" dirty="0">
                <a:latin typeface="+mn-ea"/>
              </a:rPr>
              <a:t>&lt;/form&gt;</a:t>
            </a:r>
            <a:endParaRPr lang="zh-TW" altLang="en-US" sz="2400" dirty="0">
              <a:latin typeface="+mn-ea"/>
            </a:endParaRPr>
          </a:p>
        </p:txBody>
      </p:sp>
    </p:spTree>
    <p:extLst>
      <p:ext uri="{BB962C8B-B14F-4D97-AF65-F5344CB8AC3E}">
        <p14:creationId xmlns:p14="http://schemas.microsoft.com/office/powerpoint/2010/main" val="339237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51EECC1-AFA1-194A-20BF-024F3DFAF06F}"/>
              </a:ext>
            </a:extLst>
          </p:cNvPr>
          <p:cNvSpPr>
            <a:spLocks noGrp="1"/>
          </p:cNvSpPr>
          <p:nvPr>
            <p:ph type="title"/>
          </p:nvPr>
        </p:nvSpPr>
        <p:spPr/>
        <p:txBody>
          <a:bodyPr>
            <a:normAutofit/>
          </a:bodyPr>
          <a:lstStyle/>
          <a:p>
            <a:r>
              <a:rPr lang="en-US" altLang="zh-TW" sz="4400" dirty="0"/>
              <a:t>PHP</a:t>
            </a:r>
            <a:r>
              <a:rPr lang="zh-TW" altLang="en-US" sz="4400" dirty="0"/>
              <a:t>取得上傳檔案內容</a:t>
            </a:r>
          </a:p>
        </p:txBody>
      </p:sp>
      <p:sp>
        <p:nvSpPr>
          <p:cNvPr id="6" name="內容版面配置區 5">
            <a:extLst>
              <a:ext uri="{FF2B5EF4-FFF2-40B4-BE49-F238E27FC236}">
                <a16:creationId xmlns:a16="http://schemas.microsoft.com/office/drawing/2014/main" id="{F3282A49-5170-9F55-34E5-5C0945D42F13}"/>
              </a:ext>
            </a:extLst>
          </p:cNvPr>
          <p:cNvSpPr>
            <a:spLocks noGrp="1"/>
          </p:cNvSpPr>
          <p:nvPr>
            <p:ph idx="1"/>
          </p:nvPr>
        </p:nvSpPr>
        <p:spPr/>
        <p:txBody>
          <a:bodyPr/>
          <a:lstStyle/>
          <a:p>
            <a:r>
              <a:rPr lang="zh-TW" altLang="en-US" dirty="0"/>
              <a:t>用表單送出的</a:t>
            </a:r>
            <a:r>
              <a:rPr lang="en-US" altLang="zh-TW" dirty="0"/>
              <a:t>POST</a:t>
            </a:r>
            <a:r>
              <a:rPr lang="zh-TW" altLang="en-US" dirty="0"/>
              <a:t>請求上傳檔案內容會存在</a:t>
            </a:r>
            <a:r>
              <a:rPr lang="en-US" altLang="zh-TW" dirty="0"/>
              <a:t>$_FILES</a:t>
            </a:r>
            <a:r>
              <a:rPr lang="zh-TW" altLang="en-US" dirty="0"/>
              <a:t>變數裡</a:t>
            </a:r>
            <a:endParaRPr lang="en-US" altLang="zh-TW" dirty="0"/>
          </a:p>
          <a:p>
            <a:pPr lvl="1"/>
            <a:r>
              <a:rPr lang="en-US" altLang="zh-TW" dirty="0"/>
              <a:t>$_FILES[“file”] </a:t>
            </a:r>
            <a:r>
              <a:rPr lang="en-US" altLang="zh-TW" dirty="0">
                <a:sym typeface="Wingdings" panose="05000000000000000000" pitchFamily="2" charset="2"/>
              </a:rPr>
              <a:t> file</a:t>
            </a:r>
            <a:r>
              <a:rPr lang="zh-TW" altLang="en-US" dirty="0">
                <a:sym typeface="Wingdings" panose="05000000000000000000" pitchFamily="2" charset="2"/>
              </a:rPr>
              <a:t>為上傳檔案的名稱</a:t>
            </a:r>
            <a:endParaRPr lang="en-US" altLang="zh-TW" dirty="0"/>
          </a:p>
          <a:p>
            <a:r>
              <a:rPr lang="zh-TW" altLang="en-US" dirty="0"/>
              <a:t>確認檔案是否上傳成功</a:t>
            </a:r>
            <a:endParaRPr lang="en-US" altLang="zh-TW" dirty="0"/>
          </a:p>
          <a:p>
            <a:pPr lvl="1"/>
            <a:r>
              <a:rPr lang="en-US" altLang="zh-TW" dirty="0"/>
              <a:t>$_FILES[‘</a:t>
            </a:r>
            <a:r>
              <a:rPr lang="en-US" altLang="zh-TW" dirty="0" err="1"/>
              <a:t>my_file</a:t>
            </a:r>
            <a:r>
              <a:rPr lang="en-US" altLang="zh-TW" dirty="0"/>
              <a:t>’][‘error‘]</a:t>
            </a:r>
            <a:r>
              <a:rPr lang="zh-TW" altLang="en-US" dirty="0"/>
              <a:t> </a:t>
            </a:r>
            <a:r>
              <a:rPr lang="en-US" altLang="zh-TW" dirty="0">
                <a:sym typeface="Wingdings" panose="05000000000000000000" pitchFamily="2" charset="2"/>
              </a:rPr>
              <a:t> </a:t>
            </a:r>
            <a:r>
              <a:rPr lang="zh-TW" altLang="en-US" dirty="0">
                <a:sym typeface="Wingdings" panose="05000000000000000000" pitchFamily="2" charset="2"/>
              </a:rPr>
              <a:t>成功的話會儲存</a:t>
            </a:r>
            <a:r>
              <a:rPr lang="en-US" altLang="zh-TW" dirty="0">
                <a:sym typeface="Wingdings" panose="05000000000000000000" pitchFamily="2" charset="2"/>
              </a:rPr>
              <a:t>UPLOAD_ERR_OK</a:t>
            </a:r>
            <a:r>
              <a:rPr lang="zh-TW" altLang="en-US" dirty="0">
                <a:sym typeface="Wingdings" panose="05000000000000000000" pitchFamily="2" charset="2"/>
              </a:rPr>
              <a:t>值</a:t>
            </a:r>
            <a:endParaRPr lang="en-US" altLang="zh-TW" dirty="0"/>
          </a:p>
          <a:p>
            <a:r>
              <a:rPr lang="zh-TW" altLang="en-US" dirty="0"/>
              <a:t>取得上傳檔案的資訊</a:t>
            </a:r>
            <a:endParaRPr lang="en-US" altLang="zh-TW" dirty="0"/>
          </a:p>
          <a:p>
            <a:pPr lvl="1"/>
            <a:r>
              <a:rPr lang="en-US" altLang="zh-TW" dirty="0"/>
              <a:t>$_FILES[“file”][“name”]</a:t>
            </a:r>
            <a:r>
              <a:rPr lang="zh-TW" altLang="en-US" dirty="0"/>
              <a:t> </a:t>
            </a:r>
            <a:r>
              <a:rPr lang="en-US" altLang="zh-TW" dirty="0">
                <a:sym typeface="Wingdings" panose="05000000000000000000" pitchFamily="2" charset="2"/>
              </a:rPr>
              <a:t> </a:t>
            </a:r>
            <a:r>
              <a:rPr lang="zh-TW" altLang="en-US" dirty="0">
                <a:sym typeface="Wingdings" panose="05000000000000000000" pitchFamily="2" charset="2"/>
              </a:rPr>
              <a:t>檔案名稱</a:t>
            </a:r>
            <a:endParaRPr lang="en-US" altLang="zh-TW" dirty="0">
              <a:sym typeface="Wingdings" panose="05000000000000000000" pitchFamily="2" charset="2"/>
            </a:endParaRPr>
          </a:p>
          <a:p>
            <a:pPr lvl="1"/>
            <a:r>
              <a:rPr lang="en-US" altLang="zh-TW" dirty="0"/>
              <a:t>$_FILES[“file”][“type”] </a:t>
            </a:r>
            <a:r>
              <a:rPr lang="en-US" altLang="zh-TW" dirty="0">
                <a:sym typeface="Wingdings" panose="05000000000000000000" pitchFamily="2" charset="2"/>
              </a:rPr>
              <a:t> </a:t>
            </a:r>
            <a:r>
              <a:rPr lang="zh-TW" altLang="en-US" dirty="0">
                <a:sym typeface="Wingdings" panose="05000000000000000000" pitchFamily="2" charset="2"/>
              </a:rPr>
              <a:t>檔案類型</a:t>
            </a:r>
            <a:endParaRPr lang="en-US" altLang="zh-TW" dirty="0"/>
          </a:p>
          <a:p>
            <a:pPr lvl="1"/>
            <a:r>
              <a:rPr lang="en-US" altLang="zh-TW" dirty="0"/>
              <a:t>$_FILES[“file”][“size”]</a:t>
            </a:r>
            <a:r>
              <a:rPr lang="zh-TW" altLang="en-US" dirty="0"/>
              <a:t> </a:t>
            </a:r>
            <a:r>
              <a:rPr lang="en-US" altLang="zh-TW" dirty="0">
                <a:sym typeface="Wingdings" panose="05000000000000000000" pitchFamily="2" charset="2"/>
              </a:rPr>
              <a:t> </a:t>
            </a:r>
            <a:r>
              <a:rPr lang="zh-TW" altLang="en-US" dirty="0">
                <a:sym typeface="Wingdings" panose="05000000000000000000" pitchFamily="2" charset="2"/>
              </a:rPr>
              <a:t>檔案大小</a:t>
            </a:r>
            <a:endParaRPr lang="en-US" altLang="zh-TW" dirty="0"/>
          </a:p>
          <a:p>
            <a:pPr lvl="1"/>
            <a:r>
              <a:rPr lang="en-US" altLang="zh-TW" dirty="0"/>
              <a:t>$_FILES[“file”][“</a:t>
            </a:r>
            <a:r>
              <a:rPr lang="en-US" altLang="zh-TW" dirty="0" err="1"/>
              <a:t>tmp_name</a:t>
            </a:r>
            <a:r>
              <a:rPr lang="en-US" altLang="zh-TW" dirty="0"/>
              <a:t>”] </a:t>
            </a:r>
            <a:r>
              <a:rPr lang="en-US" altLang="zh-TW" dirty="0">
                <a:sym typeface="Wingdings" panose="05000000000000000000" pitchFamily="2" charset="2"/>
              </a:rPr>
              <a:t> </a:t>
            </a:r>
            <a:r>
              <a:rPr lang="zh-TW" altLang="en-US" dirty="0">
                <a:sym typeface="Wingdings" panose="05000000000000000000" pitchFamily="2" charset="2"/>
              </a:rPr>
              <a:t>暫存名稱</a:t>
            </a:r>
            <a:endParaRPr lang="en-US" altLang="zh-TW" dirty="0"/>
          </a:p>
          <a:p>
            <a:endParaRPr lang="zh-TW" altLang="en-US" dirty="0"/>
          </a:p>
        </p:txBody>
      </p:sp>
    </p:spTree>
    <p:extLst>
      <p:ext uri="{BB962C8B-B14F-4D97-AF65-F5344CB8AC3E}">
        <p14:creationId xmlns:p14="http://schemas.microsoft.com/office/powerpoint/2010/main" val="11198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599029" y="1600201"/>
            <a:ext cx="8930426" cy="2654064"/>
          </a:xfrm>
        </p:spPr>
        <p:txBody>
          <a:bodyPr/>
          <a:lstStyle/>
          <a:p>
            <a:r>
              <a:rPr lang="en-US" altLang="zh-TW" dirty="0"/>
              <a:t>PHP COOKIE/SESSION</a:t>
            </a:r>
            <a:r>
              <a:rPr lang="zh-TW" altLang="en-US" dirty="0"/>
              <a:t>處理</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99986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預定變數</a:t>
            </a:r>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122954616"/>
              </p:ext>
            </p:extLst>
          </p:nvPr>
        </p:nvGraphicFramePr>
        <p:xfrm>
          <a:off x="2145980" y="1608992"/>
          <a:ext cx="8681092" cy="4891251"/>
        </p:xfrm>
        <a:graphic>
          <a:graphicData uri="http://schemas.openxmlformats.org/drawingml/2006/table">
            <a:tbl>
              <a:tblPr/>
              <a:tblGrid>
                <a:gridCol w="3116300">
                  <a:extLst>
                    <a:ext uri="{9D8B030D-6E8A-4147-A177-3AD203B41FA5}">
                      <a16:colId xmlns:a16="http://schemas.microsoft.com/office/drawing/2014/main" val="1559999358"/>
                    </a:ext>
                  </a:extLst>
                </a:gridCol>
                <a:gridCol w="5564792">
                  <a:extLst>
                    <a:ext uri="{9D8B030D-6E8A-4147-A177-3AD203B41FA5}">
                      <a16:colId xmlns:a16="http://schemas.microsoft.com/office/drawing/2014/main" val="27622527"/>
                    </a:ext>
                  </a:extLst>
                </a:gridCol>
              </a:tblGrid>
              <a:tr h="181516">
                <a:tc>
                  <a:txBody>
                    <a:bodyPr/>
                    <a:lstStyle/>
                    <a:p>
                      <a:pPr algn="l" fontAlgn="ctr"/>
                      <a:r>
                        <a:rPr lang="zh-TW" altLang="en-US" sz="1800" u="none" dirty="0">
                          <a:effectLst/>
                        </a:rPr>
                        <a:t>變數名稱</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描述</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869691"/>
                  </a:ext>
                </a:extLst>
              </a:tr>
              <a:tr h="367862">
                <a:tc>
                  <a:txBody>
                    <a:bodyPr/>
                    <a:lstStyle/>
                    <a:p>
                      <a:r>
                        <a:rPr lang="en-US" altLang="zh-TW" sz="1800" b="0" i="0" kern="1200" dirty="0">
                          <a:solidFill>
                            <a:schemeClr val="tx1"/>
                          </a:solidFill>
                          <a:effectLst/>
                          <a:latin typeface="+mn-lt"/>
                          <a:ea typeface="+mn-ea"/>
                          <a:cs typeface="+mn-cs"/>
                        </a:rPr>
                        <a:t>$GLOBALS</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包含目前執行</a:t>
                      </a:r>
                      <a:r>
                        <a:rPr lang="en-US" altLang="zh-TW" sz="1800" u="none" dirty="0">
                          <a:effectLst/>
                        </a:rPr>
                        <a:t>PHP</a:t>
                      </a:r>
                      <a:r>
                        <a:rPr lang="zh-TW" altLang="en-US" sz="1800" u="none" dirty="0">
                          <a:effectLst/>
                        </a:rPr>
                        <a:t>程式的所有全域變數</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9008728"/>
                  </a:ext>
                </a:extLst>
              </a:tr>
              <a:tr h="527397">
                <a:tc>
                  <a:txBody>
                    <a:bodyPr/>
                    <a:lstStyle/>
                    <a:p>
                      <a:r>
                        <a:rPr lang="en-US" altLang="zh-TW" sz="1800" b="0" i="0" kern="1200" dirty="0">
                          <a:solidFill>
                            <a:schemeClr val="tx1"/>
                          </a:solidFill>
                          <a:effectLst/>
                          <a:latin typeface="+mn-lt"/>
                          <a:ea typeface="+mn-ea"/>
                          <a:cs typeface="+mn-cs"/>
                        </a:rPr>
                        <a:t>$_SERVER</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u="none" dirty="0">
                          <a:effectLst/>
                        </a:rPr>
                        <a:t>Web</a:t>
                      </a:r>
                      <a:r>
                        <a:rPr lang="zh-TW" altLang="en-US" sz="1800" u="none" dirty="0">
                          <a:effectLst/>
                        </a:rPr>
                        <a:t>伺服器的系統資訊變數</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5515056"/>
                  </a:ext>
                </a:extLst>
              </a:tr>
              <a:tr h="530630">
                <a:tc>
                  <a:txBody>
                    <a:bodyPr/>
                    <a:lstStyle/>
                    <a:p>
                      <a:r>
                        <a:rPr lang="en-US" altLang="zh-TW" sz="1800" b="0" i="0" kern="1200" dirty="0">
                          <a:solidFill>
                            <a:schemeClr val="tx1"/>
                          </a:solidFill>
                          <a:effectLst/>
                          <a:latin typeface="+mn-lt"/>
                          <a:ea typeface="+mn-ea"/>
                          <a:cs typeface="+mn-cs"/>
                        </a:rPr>
                        <a:t>$_REQUEST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取得</a:t>
                      </a:r>
                      <a:r>
                        <a:rPr lang="en-US" altLang="zh-TW" sz="1800" u="none" dirty="0">
                          <a:effectLst/>
                        </a:rPr>
                        <a:t>$_GET</a:t>
                      </a:r>
                      <a:r>
                        <a:rPr lang="zh-TW" altLang="en-US" sz="1800" u="none" dirty="0">
                          <a:effectLst/>
                          <a:latin typeface="Microsoft JhengHei UI" panose="020B0604030504040204" pitchFamily="34" charset="-120"/>
                          <a:ea typeface="Microsoft JhengHei UI" panose="020B0604030504040204" pitchFamily="34" charset="-120"/>
                        </a:rPr>
                        <a:t>、</a:t>
                      </a:r>
                      <a:r>
                        <a:rPr lang="en-US" altLang="zh-TW" sz="1800" u="none" dirty="0">
                          <a:effectLst/>
                          <a:latin typeface="Microsoft JhengHei UI" panose="020B0604030504040204" pitchFamily="34" charset="-120"/>
                          <a:ea typeface="Microsoft JhengHei UI" panose="020B0604030504040204" pitchFamily="34" charset="-120"/>
                        </a:rPr>
                        <a:t>$_POST</a:t>
                      </a:r>
                      <a:r>
                        <a:rPr lang="zh-TW" altLang="en-US" sz="1800" u="none" dirty="0">
                          <a:effectLst/>
                          <a:latin typeface="Microsoft JhengHei UI" panose="020B0604030504040204" pitchFamily="34" charset="-120"/>
                          <a:ea typeface="Microsoft JhengHei UI" panose="020B0604030504040204" pitchFamily="34" charset="-120"/>
                        </a:rPr>
                        <a:t>、和</a:t>
                      </a:r>
                      <a:r>
                        <a:rPr lang="en-US" altLang="zh-TW" sz="1800" u="none" dirty="0">
                          <a:effectLst/>
                          <a:latin typeface="Microsoft JhengHei UI" panose="020B0604030504040204" pitchFamily="34" charset="-120"/>
                          <a:ea typeface="Microsoft JhengHei UI" panose="020B0604030504040204" pitchFamily="34" charset="-120"/>
                        </a:rPr>
                        <a:t>$_COOKIE</a:t>
                      </a:r>
                      <a:r>
                        <a:rPr lang="zh-TW" altLang="en-US" sz="1800" u="none" dirty="0">
                          <a:effectLst/>
                          <a:latin typeface="Microsoft JhengHei UI" panose="020B0604030504040204" pitchFamily="34" charset="-120"/>
                          <a:ea typeface="Microsoft JhengHei UI" panose="020B0604030504040204" pitchFamily="34" charset="-120"/>
                        </a:rPr>
                        <a:t>變數內容的陣列</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68549735"/>
                  </a:ext>
                </a:extLst>
              </a:tr>
              <a:tr h="797009">
                <a:tc>
                  <a:txBody>
                    <a:bodyPr/>
                    <a:lstStyle/>
                    <a:p>
                      <a:r>
                        <a:rPr lang="en-US" altLang="zh-TW" sz="1800" b="0" i="0" kern="1200" dirty="0">
                          <a:solidFill>
                            <a:schemeClr val="tx1"/>
                          </a:solidFill>
                          <a:effectLst/>
                          <a:latin typeface="+mn-lt"/>
                          <a:ea typeface="+mn-ea"/>
                          <a:cs typeface="+mn-cs"/>
                        </a:rPr>
                        <a:t>$_POST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a:effectLst/>
                        </a:rPr>
                        <a:t>取得</a:t>
                      </a:r>
                      <a:r>
                        <a:rPr lang="en-US" altLang="zh-TW" sz="1800" u="none" dirty="0">
                          <a:effectLst/>
                        </a:rPr>
                        <a:t>HTTP POST</a:t>
                      </a:r>
                      <a:r>
                        <a:rPr lang="zh-TW" altLang="en-US" sz="1800" u="none" dirty="0">
                          <a:effectLst/>
                        </a:rPr>
                        <a:t>方法傳入的表單欄位值的關聯陣列</a:t>
                      </a:r>
                      <a:r>
                        <a:rPr lang="zh-TW" altLang="en-US" sz="1800" u="none" dirty="0">
                          <a:effectLst/>
                          <a:latin typeface="Microsoft JhengHei UI" panose="020B0604030504040204" pitchFamily="34" charset="-120"/>
                          <a:ea typeface="Microsoft JhengHei UI" panose="020B0604030504040204" pitchFamily="34" charset="-120"/>
                        </a:rPr>
                        <a:t>，其鍵值為欄位名稱</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324038"/>
                  </a:ext>
                </a:extLst>
              </a:tr>
              <a:tr h="764930">
                <a:tc>
                  <a:txBody>
                    <a:bodyPr/>
                    <a:lstStyle/>
                    <a:p>
                      <a:r>
                        <a:rPr lang="en-US" altLang="zh-TW" sz="1800" b="0" i="0" kern="1200" dirty="0">
                          <a:solidFill>
                            <a:schemeClr val="tx1"/>
                          </a:solidFill>
                          <a:effectLst/>
                          <a:latin typeface="+mn-lt"/>
                          <a:ea typeface="+mn-ea"/>
                          <a:cs typeface="+mn-cs"/>
                        </a:rPr>
                        <a:t>$_GET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a:effectLst/>
                        </a:rPr>
                        <a:t>取得</a:t>
                      </a:r>
                      <a:r>
                        <a:rPr lang="en-US" altLang="zh-TW" sz="1800" u="none" dirty="0">
                          <a:effectLst/>
                        </a:rPr>
                        <a:t>HTTP GET</a:t>
                      </a:r>
                      <a:r>
                        <a:rPr lang="zh-TW" altLang="en-US" sz="1800" u="none" dirty="0">
                          <a:effectLst/>
                        </a:rPr>
                        <a:t>方法傳入的表單欄位值或</a:t>
                      </a:r>
                      <a:r>
                        <a:rPr lang="en-US" altLang="zh-TW" sz="1800" u="none" dirty="0">
                          <a:effectLst/>
                        </a:rPr>
                        <a:t>URL</a:t>
                      </a:r>
                      <a:r>
                        <a:rPr lang="zh-TW" altLang="en-US" sz="1800" u="none" dirty="0">
                          <a:effectLst/>
                        </a:rPr>
                        <a:t>參數的關聯陣列</a:t>
                      </a:r>
                      <a:r>
                        <a:rPr lang="zh-TW" altLang="en-US" sz="1800" u="none" dirty="0">
                          <a:effectLst/>
                          <a:latin typeface="Microsoft JhengHei UI" panose="020B0604030504040204" pitchFamily="34" charset="-120"/>
                          <a:ea typeface="Microsoft JhengHei UI" panose="020B0604030504040204" pitchFamily="34" charset="-120"/>
                        </a:rPr>
                        <a:t>，其鍵值為欄位或參數名稱</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538405"/>
                  </a:ext>
                </a:extLst>
              </a:tr>
              <a:tr h="525517">
                <a:tc>
                  <a:txBody>
                    <a:bodyPr/>
                    <a:lstStyle/>
                    <a:p>
                      <a:r>
                        <a:rPr lang="en-US" altLang="zh-TW" sz="1800" b="0" i="0" kern="1200" dirty="0">
                          <a:solidFill>
                            <a:schemeClr val="tx1"/>
                          </a:solidFill>
                          <a:effectLst/>
                          <a:latin typeface="+mn-lt"/>
                          <a:ea typeface="+mn-ea"/>
                          <a:cs typeface="+mn-cs"/>
                        </a:rPr>
                        <a:t>$_FILES</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取得</a:t>
                      </a:r>
                      <a:r>
                        <a:rPr lang="en-US" altLang="zh-TW" sz="1800" u="none" dirty="0">
                          <a:effectLst/>
                        </a:rPr>
                        <a:t>HTTP POST</a:t>
                      </a:r>
                      <a:r>
                        <a:rPr lang="zh-TW" altLang="en-US" sz="1800" u="none" dirty="0">
                          <a:effectLst/>
                        </a:rPr>
                        <a:t>方法上傳檔案相關資訊的關聯陣列</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8869071"/>
                  </a:ext>
                </a:extLst>
              </a:tr>
              <a:tr h="525517">
                <a:tc>
                  <a:txBody>
                    <a:bodyPr/>
                    <a:lstStyle/>
                    <a:p>
                      <a:r>
                        <a:rPr lang="en-US" altLang="zh-TW" sz="1800" b="0" i="0" kern="1200" dirty="0">
                          <a:solidFill>
                            <a:schemeClr val="tx1"/>
                          </a:solidFill>
                          <a:effectLst/>
                          <a:latin typeface="+mn-lt"/>
                          <a:ea typeface="+mn-ea"/>
                          <a:cs typeface="+mn-cs"/>
                        </a:rPr>
                        <a:t>$_SESSION</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取得</a:t>
                      </a:r>
                      <a:r>
                        <a:rPr lang="en-US" altLang="zh-TW" sz="1800" u="none" dirty="0">
                          <a:effectLst/>
                        </a:rPr>
                        <a:t>PHP</a:t>
                      </a:r>
                      <a:r>
                        <a:rPr lang="zh-TW" altLang="en-US" sz="1800" u="none" dirty="0">
                          <a:effectLst/>
                        </a:rPr>
                        <a:t>啟動交談之後儲存的</a:t>
                      </a:r>
                      <a:r>
                        <a:rPr lang="en-US" altLang="zh-TW" sz="1800" u="none" dirty="0">
                          <a:effectLst/>
                        </a:rPr>
                        <a:t>SESSION</a:t>
                      </a:r>
                      <a:r>
                        <a:rPr lang="zh-TW" altLang="en-US" sz="1800" u="none" dirty="0">
                          <a:effectLst/>
                        </a:rPr>
                        <a:t>資訊關聯陣列</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7765046"/>
                  </a:ext>
                </a:extLst>
              </a:tr>
              <a:tr h="525517">
                <a:tc>
                  <a:txBody>
                    <a:bodyPr/>
                    <a:lstStyle/>
                    <a:p>
                      <a:r>
                        <a:rPr lang="en-US" altLang="zh-TW" sz="1800" b="0" i="0" kern="1200" dirty="0">
                          <a:solidFill>
                            <a:schemeClr val="tx1"/>
                          </a:solidFill>
                          <a:effectLst/>
                          <a:latin typeface="+mn-lt"/>
                          <a:ea typeface="+mn-ea"/>
                          <a:cs typeface="+mn-cs"/>
                        </a:rPr>
                        <a:t>$_COOKIE</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取得</a:t>
                      </a:r>
                      <a:r>
                        <a:rPr lang="en-US" altLang="zh-TW" sz="1800" u="none" dirty="0">
                          <a:effectLst/>
                        </a:rPr>
                        <a:t>HTTP</a:t>
                      </a:r>
                      <a:r>
                        <a:rPr lang="zh-TW" altLang="en-US" sz="1800" u="none" dirty="0">
                          <a:effectLst/>
                        </a:rPr>
                        <a:t>傳遞</a:t>
                      </a:r>
                      <a:r>
                        <a:rPr lang="en-US" altLang="zh-TW" sz="1800" u="none" dirty="0">
                          <a:effectLst/>
                        </a:rPr>
                        <a:t>cookie</a:t>
                      </a:r>
                      <a:r>
                        <a:rPr lang="zh-TW" altLang="en-US" sz="1800" u="none" dirty="0">
                          <a:effectLst/>
                        </a:rPr>
                        <a:t>的關聯陣列</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7132454"/>
                  </a:ext>
                </a:extLst>
              </a:tr>
            </a:tbl>
          </a:graphicData>
        </a:graphic>
      </p:graphicFrame>
    </p:spTree>
    <p:extLst>
      <p:ext uri="{BB962C8B-B14F-4D97-AF65-F5344CB8AC3E}">
        <p14:creationId xmlns:p14="http://schemas.microsoft.com/office/powerpoint/2010/main" val="400823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 </a:t>
            </a:r>
            <a:r>
              <a:rPr lang="zh-TW" altLang="en-US" sz="4400" dirty="0"/>
              <a:t>取得 </a:t>
            </a:r>
            <a:r>
              <a:rPr lang="en-US" altLang="zh-TW" sz="4400" dirty="0"/>
              <a:t>COOKIES</a:t>
            </a:r>
            <a:endParaRPr lang="zh-TW" altLang="en-US" sz="4400" dirty="0"/>
          </a:p>
        </p:txBody>
      </p:sp>
      <p:sp>
        <p:nvSpPr>
          <p:cNvPr id="3" name="內容版面配置區 2"/>
          <p:cNvSpPr>
            <a:spLocks noGrp="1"/>
          </p:cNvSpPr>
          <p:nvPr>
            <p:ph idx="1"/>
          </p:nvPr>
        </p:nvSpPr>
        <p:spPr/>
        <p:txBody>
          <a:bodyPr>
            <a:normAutofit lnSpcReduction="10000"/>
          </a:bodyPr>
          <a:lstStyle/>
          <a:p>
            <a:r>
              <a:rPr lang="en-US" altLang="zh-TW" dirty="0"/>
              <a:t>HTTP cookie</a:t>
            </a:r>
            <a:r>
              <a:rPr lang="zh-TW" altLang="en-US" dirty="0"/>
              <a:t>（</a:t>
            </a:r>
            <a:r>
              <a:rPr lang="en-US" altLang="zh-TW" dirty="0"/>
              <a:t>web cookie</a:t>
            </a:r>
            <a:r>
              <a:rPr lang="zh-TW" altLang="en-US" dirty="0"/>
              <a:t>、</a:t>
            </a:r>
            <a:r>
              <a:rPr lang="en-US" altLang="zh-TW" dirty="0"/>
              <a:t>browser cookie</a:t>
            </a:r>
            <a:r>
              <a:rPr lang="zh-TW" altLang="en-US" dirty="0"/>
              <a:t>）為</a:t>
            </a:r>
            <a:r>
              <a:rPr lang="zh-TW" altLang="en-US" dirty="0">
                <a:solidFill>
                  <a:srgbClr val="C00000"/>
                </a:solidFill>
              </a:rPr>
              <a:t>伺服器傳送予使用者瀏覽器</a:t>
            </a:r>
            <a:r>
              <a:rPr lang="zh-TW" altLang="en-US" dirty="0"/>
              <a:t>的一個小片段資料。</a:t>
            </a:r>
            <a:endParaRPr lang="en-US" altLang="zh-TW" dirty="0"/>
          </a:p>
          <a:p>
            <a:r>
              <a:rPr lang="zh-TW" altLang="en-US" dirty="0"/>
              <a:t>瀏覽器可能儲存並於下一次請求回傳 </a:t>
            </a:r>
            <a:r>
              <a:rPr lang="en-US" altLang="zh-TW" dirty="0"/>
              <a:t>cookie </a:t>
            </a:r>
            <a:r>
              <a:rPr lang="zh-TW" altLang="en-US" dirty="0"/>
              <a:t>至相同的伺服器</a:t>
            </a:r>
            <a:endParaRPr lang="en-US" altLang="zh-TW" dirty="0"/>
          </a:p>
          <a:p>
            <a:r>
              <a:rPr lang="en-US" altLang="zh-TW" dirty="0"/>
              <a:t>Cookies </a:t>
            </a:r>
            <a:r>
              <a:rPr lang="zh-TW" altLang="en-US" dirty="0"/>
              <a:t>主要應用於</a:t>
            </a:r>
          </a:p>
          <a:p>
            <a:pPr lvl="1"/>
            <a:r>
              <a:rPr lang="en-US" altLang="zh-TW" dirty="0"/>
              <a:t>Session </a:t>
            </a:r>
            <a:r>
              <a:rPr lang="zh-TW" altLang="en-US" dirty="0"/>
              <a:t>管理</a:t>
            </a:r>
          </a:p>
          <a:p>
            <a:pPr lvl="2"/>
            <a:r>
              <a:rPr lang="zh-TW" altLang="en-US" dirty="0"/>
              <a:t>帳號登入、購物車、遊戲分數，或任何其他伺服器應該記住的資訊</a:t>
            </a:r>
          </a:p>
          <a:p>
            <a:pPr lvl="1"/>
            <a:r>
              <a:rPr lang="zh-TW" altLang="en-US" dirty="0"/>
              <a:t>個人化</a:t>
            </a:r>
          </a:p>
          <a:p>
            <a:pPr lvl="2"/>
            <a:r>
              <a:rPr lang="zh-TW" altLang="en-US" dirty="0"/>
              <a:t>使用者設定、佈景主題，以及其他設定</a:t>
            </a:r>
          </a:p>
          <a:p>
            <a:pPr lvl="1"/>
            <a:r>
              <a:rPr lang="zh-TW" altLang="en-US" dirty="0"/>
              <a:t>追蹤</a:t>
            </a:r>
          </a:p>
          <a:p>
            <a:pPr lvl="2"/>
            <a:r>
              <a:rPr lang="zh-TW" altLang="en-US" dirty="0"/>
              <a:t>記錄並分析使用者行為</a:t>
            </a:r>
          </a:p>
        </p:txBody>
      </p:sp>
    </p:spTree>
    <p:extLst>
      <p:ext uri="{BB962C8B-B14F-4D97-AF65-F5344CB8AC3E}">
        <p14:creationId xmlns:p14="http://schemas.microsoft.com/office/powerpoint/2010/main" val="323184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 </a:t>
            </a:r>
            <a:r>
              <a:rPr lang="zh-TW" altLang="en-US" sz="4400" dirty="0"/>
              <a:t>對於</a:t>
            </a:r>
            <a:r>
              <a:rPr lang="en-US" altLang="zh-TW" sz="4400" dirty="0"/>
              <a:t>COOKIES</a:t>
            </a:r>
            <a:r>
              <a:rPr lang="zh-TW" altLang="en-US" sz="4400" dirty="0"/>
              <a:t>的處理</a:t>
            </a:r>
          </a:p>
        </p:txBody>
      </p:sp>
      <p:sp>
        <p:nvSpPr>
          <p:cNvPr id="3" name="內容版面配置區 2"/>
          <p:cNvSpPr>
            <a:spLocks noGrp="1"/>
          </p:cNvSpPr>
          <p:nvPr>
            <p:ph sz="half" idx="1"/>
          </p:nvPr>
        </p:nvSpPr>
        <p:spPr>
          <a:xfrm>
            <a:off x="1593850" y="1600200"/>
            <a:ext cx="4969509" cy="4572000"/>
          </a:xfrm>
        </p:spPr>
        <p:txBody>
          <a:bodyPr/>
          <a:lstStyle/>
          <a:p>
            <a:r>
              <a:rPr lang="zh-TW" altLang="en-US" dirty="0"/>
              <a:t>新增</a:t>
            </a:r>
            <a:r>
              <a:rPr lang="en-US" altLang="zh-TW" dirty="0"/>
              <a:t>cookie</a:t>
            </a:r>
          </a:p>
          <a:p>
            <a:pPr lvl="1"/>
            <a:r>
              <a:rPr lang="en-US" altLang="zh-TW" dirty="0" err="1"/>
              <a:t>setcookie</a:t>
            </a:r>
            <a:r>
              <a:rPr lang="en-US" altLang="zh-TW" dirty="0"/>
              <a:t>(</a:t>
            </a:r>
          </a:p>
          <a:p>
            <a:pPr marL="365760" lvl="1" indent="0">
              <a:buNone/>
            </a:pPr>
            <a:r>
              <a:rPr lang="en-US" altLang="zh-TW" dirty="0"/>
              <a:t>       </a:t>
            </a:r>
            <a:r>
              <a:rPr lang="en-US" altLang="zh-TW" dirty="0">
                <a:solidFill>
                  <a:srgbClr val="C00000"/>
                </a:solidFill>
              </a:rPr>
              <a:t>string $name,</a:t>
            </a:r>
          </a:p>
          <a:p>
            <a:pPr marL="365760" lvl="1" indent="0">
              <a:buNone/>
            </a:pPr>
            <a:r>
              <a:rPr lang="en-US" altLang="zh-TW" dirty="0">
                <a:solidFill>
                  <a:srgbClr val="C00000"/>
                </a:solidFill>
              </a:rPr>
              <a:t>       string $value = "",</a:t>
            </a:r>
          </a:p>
          <a:p>
            <a:pPr marL="365760" lvl="1" indent="0">
              <a:buNone/>
            </a:pPr>
            <a:r>
              <a:rPr lang="en-US" altLang="zh-TW" dirty="0">
                <a:solidFill>
                  <a:srgbClr val="C00000"/>
                </a:solidFill>
              </a:rPr>
              <a:t>       </a:t>
            </a:r>
            <a:r>
              <a:rPr lang="en-US" altLang="zh-TW" dirty="0" err="1">
                <a:solidFill>
                  <a:srgbClr val="C00000"/>
                </a:solidFill>
              </a:rPr>
              <a:t>int</a:t>
            </a:r>
            <a:r>
              <a:rPr lang="en-US" altLang="zh-TW" dirty="0">
                <a:solidFill>
                  <a:srgbClr val="C00000"/>
                </a:solidFill>
              </a:rPr>
              <a:t> $</a:t>
            </a:r>
            <a:r>
              <a:rPr lang="en-US" altLang="zh-TW" dirty="0" err="1">
                <a:solidFill>
                  <a:srgbClr val="C00000"/>
                </a:solidFill>
              </a:rPr>
              <a:t>expires_or_options</a:t>
            </a:r>
            <a:r>
              <a:rPr lang="en-US" altLang="zh-TW" dirty="0">
                <a:solidFill>
                  <a:srgbClr val="C00000"/>
                </a:solidFill>
              </a:rPr>
              <a:t> = 0,</a:t>
            </a:r>
          </a:p>
          <a:p>
            <a:pPr marL="365760" lvl="1" indent="0">
              <a:buNone/>
            </a:pPr>
            <a:r>
              <a:rPr lang="en-US" altLang="zh-TW" dirty="0"/>
              <a:t>       string $path = "",</a:t>
            </a:r>
          </a:p>
          <a:p>
            <a:pPr marL="365760" lvl="1" indent="0">
              <a:buNone/>
            </a:pPr>
            <a:r>
              <a:rPr lang="en-US" altLang="zh-TW" dirty="0"/>
              <a:t>       string $domain = "",</a:t>
            </a:r>
          </a:p>
          <a:p>
            <a:pPr marL="365760" lvl="1" indent="0">
              <a:buNone/>
            </a:pPr>
            <a:r>
              <a:rPr lang="en-US" altLang="zh-TW" dirty="0"/>
              <a:t>       bool $secure = false,</a:t>
            </a:r>
          </a:p>
          <a:p>
            <a:pPr marL="365760" lvl="1" indent="0">
              <a:buNone/>
            </a:pPr>
            <a:r>
              <a:rPr lang="en-US" altLang="zh-TW" dirty="0"/>
              <a:t>       bool $</a:t>
            </a:r>
            <a:r>
              <a:rPr lang="en-US" altLang="zh-TW" dirty="0" err="1"/>
              <a:t>httponly</a:t>
            </a:r>
            <a:r>
              <a:rPr lang="en-US" altLang="zh-TW" dirty="0"/>
              <a:t> = false</a:t>
            </a:r>
          </a:p>
          <a:p>
            <a:pPr marL="365760" lvl="1" indent="0">
              <a:buNone/>
            </a:pPr>
            <a:r>
              <a:rPr lang="en-US" altLang="zh-TW" dirty="0"/>
              <a:t>   ): bool</a:t>
            </a:r>
          </a:p>
        </p:txBody>
      </p:sp>
      <p:sp>
        <p:nvSpPr>
          <p:cNvPr id="4" name="內容版面配置區 3"/>
          <p:cNvSpPr>
            <a:spLocks noGrp="1"/>
          </p:cNvSpPr>
          <p:nvPr>
            <p:ph sz="half" idx="2"/>
          </p:nvPr>
        </p:nvSpPr>
        <p:spPr>
          <a:xfrm>
            <a:off x="6742544" y="1600200"/>
            <a:ext cx="4636655" cy="4572000"/>
          </a:xfrm>
        </p:spPr>
        <p:txBody>
          <a:bodyPr/>
          <a:lstStyle/>
          <a:p>
            <a:r>
              <a:rPr lang="zh-TW" altLang="en-US" dirty="0"/>
              <a:t>可以設定很多個</a:t>
            </a:r>
            <a:r>
              <a:rPr lang="en-US" altLang="zh-TW" dirty="0"/>
              <a:t>cookies</a:t>
            </a:r>
          </a:p>
          <a:p>
            <a:r>
              <a:rPr lang="zh-TW" altLang="en-US" dirty="0"/>
              <a:t>主要使用前</a:t>
            </a:r>
            <a:r>
              <a:rPr lang="en-US" altLang="zh-TW" dirty="0"/>
              <a:t>3</a:t>
            </a:r>
            <a:r>
              <a:rPr lang="zh-TW" altLang="en-US" dirty="0"/>
              <a:t>個參數即可</a:t>
            </a:r>
            <a:endParaRPr lang="en-US" altLang="zh-TW" dirty="0"/>
          </a:p>
          <a:p>
            <a:pPr lvl="1"/>
            <a:r>
              <a:rPr lang="en-US" altLang="zh-TW" dirty="0"/>
              <a:t>$name</a:t>
            </a:r>
            <a:r>
              <a:rPr lang="zh-TW" altLang="en-US" dirty="0"/>
              <a:t>為</a:t>
            </a:r>
            <a:r>
              <a:rPr lang="en-US" altLang="zh-TW" dirty="0"/>
              <a:t>cookie</a:t>
            </a:r>
            <a:r>
              <a:rPr lang="zh-TW" altLang="en-US" dirty="0"/>
              <a:t>的名稱</a:t>
            </a:r>
            <a:endParaRPr lang="en-US" altLang="zh-TW" dirty="0"/>
          </a:p>
          <a:p>
            <a:pPr lvl="1"/>
            <a:r>
              <a:rPr lang="en-US" altLang="zh-TW" dirty="0"/>
              <a:t>$value</a:t>
            </a:r>
            <a:r>
              <a:rPr lang="zh-TW" altLang="en-US" dirty="0"/>
              <a:t>為</a:t>
            </a:r>
            <a:r>
              <a:rPr lang="en-US" altLang="zh-TW" dirty="0"/>
              <a:t>cookie</a:t>
            </a:r>
            <a:r>
              <a:rPr lang="zh-TW" altLang="en-US" dirty="0"/>
              <a:t>的值</a:t>
            </a:r>
            <a:endParaRPr lang="en-US" altLang="zh-TW" dirty="0"/>
          </a:p>
          <a:p>
            <a:pPr lvl="1"/>
            <a:r>
              <a:rPr lang="en-US" altLang="zh-TW" dirty="0"/>
              <a:t>$expire</a:t>
            </a:r>
            <a:r>
              <a:rPr lang="zh-TW" altLang="en-US" dirty="0"/>
              <a:t>為一個數字代表多久之後這個</a:t>
            </a:r>
            <a:r>
              <a:rPr lang="en-US" altLang="zh-TW" dirty="0"/>
              <a:t>cookie</a:t>
            </a:r>
            <a:r>
              <a:rPr lang="zh-TW" altLang="en-US" dirty="0"/>
              <a:t>會失效，以秒為單位</a:t>
            </a:r>
            <a:endParaRPr lang="en-US" altLang="zh-TW" dirty="0"/>
          </a:p>
          <a:p>
            <a:r>
              <a:rPr lang="en-US" altLang="zh-TW" dirty="0"/>
              <a:t>Example</a:t>
            </a:r>
          </a:p>
          <a:p>
            <a:pPr lvl="1"/>
            <a:r>
              <a:rPr lang="en-US" altLang="zh-TW" dirty="0" err="1"/>
              <a:t>setcookie</a:t>
            </a:r>
            <a:r>
              <a:rPr lang="en-US" altLang="zh-TW" dirty="0"/>
              <a:t>("</a:t>
            </a:r>
            <a:r>
              <a:rPr lang="en-US" altLang="zh-TW" dirty="0" err="1"/>
              <a:t>TestCookie</a:t>
            </a:r>
            <a:r>
              <a:rPr lang="en-US" altLang="zh-TW" dirty="0"/>
              <a:t>", $value, time()+3600);</a:t>
            </a:r>
            <a:endParaRPr lang="zh-TW" altLang="en-US" dirty="0"/>
          </a:p>
        </p:txBody>
      </p:sp>
    </p:spTree>
    <p:extLst>
      <p:ext uri="{BB962C8B-B14F-4D97-AF65-F5344CB8AC3E}">
        <p14:creationId xmlns:p14="http://schemas.microsoft.com/office/powerpoint/2010/main" val="394353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 </a:t>
            </a:r>
            <a:r>
              <a:rPr lang="zh-TW" altLang="en-US" sz="4400" dirty="0"/>
              <a:t>對於</a:t>
            </a:r>
            <a:r>
              <a:rPr lang="en-US" altLang="zh-TW" sz="4400" dirty="0"/>
              <a:t>COOKIES</a:t>
            </a:r>
            <a:r>
              <a:rPr lang="zh-TW" altLang="en-US" sz="4400" dirty="0"/>
              <a:t>的處理</a:t>
            </a:r>
          </a:p>
        </p:txBody>
      </p:sp>
      <p:sp>
        <p:nvSpPr>
          <p:cNvPr id="3" name="內容版面配置區 2"/>
          <p:cNvSpPr>
            <a:spLocks noGrp="1"/>
          </p:cNvSpPr>
          <p:nvPr>
            <p:ph idx="1"/>
          </p:nvPr>
        </p:nvSpPr>
        <p:spPr/>
        <p:txBody>
          <a:bodyPr/>
          <a:lstStyle/>
          <a:p>
            <a:r>
              <a:rPr lang="en-US" altLang="zh-TW" dirty="0"/>
              <a:t>Cookie</a:t>
            </a:r>
            <a:r>
              <a:rPr lang="zh-TW" altLang="en-US" dirty="0"/>
              <a:t>的值會存在預定變數</a:t>
            </a:r>
            <a:r>
              <a:rPr lang="en-US" altLang="zh-TW" dirty="0"/>
              <a:t>$_COOKIE</a:t>
            </a:r>
            <a:r>
              <a:rPr lang="zh-TW" altLang="en-US" dirty="0"/>
              <a:t>裡面</a:t>
            </a:r>
            <a:endParaRPr lang="en-US" altLang="zh-TW" dirty="0"/>
          </a:p>
          <a:p>
            <a:r>
              <a:rPr lang="en-US" altLang="zh-TW" dirty="0"/>
              <a:t>$_COOKIE</a:t>
            </a:r>
            <a:r>
              <a:rPr lang="zh-TW" altLang="en-US" dirty="0"/>
              <a:t>是一個關聯陣列，其索引值為</a:t>
            </a:r>
            <a:r>
              <a:rPr lang="en-US" altLang="zh-TW" dirty="0"/>
              <a:t>cookie</a:t>
            </a:r>
            <a:r>
              <a:rPr lang="zh-TW" altLang="en-US" dirty="0"/>
              <a:t>的名稱</a:t>
            </a:r>
            <a:endParaRPr lang="en-US" altLang="zh-TW" dirty="0"/>
          </a:p>
          <a:p>
            <a:r>
              <a:rPr lang="zh-TW" altLang="en-US" dirty="0"/>
              <a:t>取得其中的值方法為</a:t>
            </a:r>
            <a:endParaRPr lang="en-US" altLang="zh-TW" dirty="0"/>
          </a:p>
          <a:p>
            <a:pPr lvl="1"/>
            <a:r>
              <a:rPr lang="en-US" altLang="zh-TW" dirty="0"/>
              <a:t>$_COOKIE[“cookie</a:t>
            </a:r>
            <a:r>
              <a:rPr lang="zh-TW" altLang="en-US" dirty="0"/>
              <a:t>名稱</a:t>
            </a:r>
            <a:r>
              <a:rPr lang="en-US" altLang="zh-TW" dirty="0"/>
              <a:t>”];</a:t>
            </a:r>
          </a:p>
          <a:p>
            <a:r>
              <a:rPr lang="zh-TW" altLang="en-US" dirty="0"/>
              <a:t>刪除</a:t>
            </a:r>
            <a:r>
              <a:rPr lang="en-US" altLang="zh-TW" dirty="0"/>
              <a:t>cookie</a:t>
            </a:r>
            <a:r>
              <a:rPr lang="zh-TW" altLang="en-US" dirty="0"/>
              <a:t>的方法為將</a:t>
            </a:r>
            <a:r>
              <a:rPr lang="en-US" altLang="zh-TW" dirty="0"/>
              <a:t>cookie</a:t>
            </a:r>
            <a:r>
              <a:rPr lang="zh-TW" altLang="en-US" dirty="0"/>
              <a:t>設定為過期就失效了</a:t>
            </a:r>
            <a:endParaRPr lang="en-US" altLang="zh-TW" dirty="0"/>
          </a:p>
          <a:p>
            <a:pPr lvl="1"/>
            <a:r>
              <a:rPr lang="en-US" altLang="zh-TW" dirty="0" err="1"/>
              <a:t>setcookie</a:t>
            </a:r>
            <a:r>
              <a:rPr lang="en-US" altLang="zh-TW" dirty="0"/>
              <a:t>(“cookie</a:t>
            </a:r>
            <a:r>
              <a:rPr lang="zh-TW" altLang="en-US" dirty="0"/>
              <a:t>的名稱</a:t>
            </a:r>
            <a:r>
              <a:rPr lang="en-US" altLang="zh-TW" dirty="0"/>
              <a:t>”, “”, time()-3600)</a:t>
            </a:r>
          </a:p>
          <a:p>
            <a:pPr lvl="1"/>
            <a:r>
              <a:rPr lang="en-US" altLang="zh-TW" dirty="0"/>
              <a:t>time()</a:t>
            </a:r>
            <a:r>
              <a:rPr lang="zh-TW" altLang="en-US" dirty="0"/>
              <a:t>為取得現在時間戳記</a:t>
            </a:r>
          </a:p>
        </p:txBody>
      </p:sp>
    </p:spTree>
    <p:extLst>
      <p:ext uri="{BB962C8B-B14F-4D97-AF65-F5344CB8AC3E}">
        <p14:creationId xmlns:p14="http://schemas.microsoft.com/office/powerpoint/2010/main" val="17225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 </a:t>
            </a:r>
            <a:r>
              <a:rPr lang="zh-TW" altLang="en-US" sz="4400" dirty="0"/>
              <a:t>對於</a:t>
            </a:r>
            <a:r>
              <a:rPr lang="en-US" altLang="zh-TW" sz="4400" dirty="0"/>
              <a:t>Session</a:t>
            </a:r>
            <a:r>
              <a:rPr lang="zh-TW" altLang="en-US" sz="4400" dirty="0"/>
              <a:t>的處理</a:t>
            </a:r>
          </a:p>
        </p:txBody>
      </p:sp>
      <p:sp>
        <p:nvSpPr>
          <p:cNvPr id="3" name="內容版面配置區 2"/>
          <p:cNvSpPr>
            <a:spLocks noGrp="1"/>
          </p:cNvSpPr>
          <p:nvPr>
            <p:ph idx="1"/>
          </p:nvPr>
        </p:nvSpPr>
        <p:spPr/>
        <p:txBody>
          <a:bodyPr/>
          <a:lstStyle/>
          <a:p>
            <a:r>
              <a:rPr lang="en-US" altLang="zh-TW" dirty="0"/>
              <a:t>Session</a:t>
            </a:r>
            <a:r>
              <a:rPr lang="zh-TW" altLang="en-US" dirty="0"/>
              <a:t>是一個交談期間，代表使用者從進入這個網站到離開的這個過程</a:t>
            </a:r>
            <a:endParaRPr lang="en-US" altLang="zh-TW" dirty="0"/>
          </a:p>
          <a:p>
            <a:r>
              <a:rPr lang="en-US" altLang="zh-TW" dirty="0"/>
              <a:t>PHP</a:t>
            </a:r>
            <a:r>
              <a:rPr lang="zh-TW" altLang="en-US" dirty="0"/>
              <a:t>開啟</a:t>
            </a:r>
            <a:r>
              <a:rPr lang="en-US" altLang="zh-TW" dirty="0"/>
              <a:t>session</a:t>
            </a:r>
            <a:r>
              <a:rPr lang="zh-TW" altLang="en-US" dirty="0"/>
              <a:t>之後，</a:t>
            </a:r>
            <a:r>
              <a:rPr lang="en-US" altLang="zh-TW" dirty="0"/>
              <a:t>PHP</a:t>
            </a:r>
            <a:r>
              <a:rPr lang="zh-TW" altLang="en-US" dirty="0"/>
              <a:t>引擎會自動指定一個</a:t>
            </a:r>
            <a:r>
              <a:rPr lang="en-US" altLang="zh-TW" dirty="0"/>
              <a:t>Session ID</a:t>
            </a:r>
            <a:r>
              <a:rPr lang="zh-TW" altLang="en-US" dirty="0"/>
              <a:t>建立一個新的交談期，可以記錄在這期間該使用者的行為和留下的一些參數</a:t>
            </a:r>
            <a:endParaRPr lang="en-US" altLang="zh-TW" dirty="0"/>
          </a:p>
          <a:p>
            <a:r>
              <a:rPr lang="zh-TW" altLang="en-US" dirty="0"/>
              <a:t>不同使用者進入網站會指定不同的</a:t>
            </a:r>
            <a:r>
              <a:rPr lang="en-US" altLang="zh-TW" dirty="0"/>
              <a:t>Session</a:t>
            </a:r>
            <a:r>
              <a:rPr lang="zh-TW" altLang="en-US" dirty="0"/>
              <a:t> </a:t>
            </a:r>
            <a:r>
              <a:rPr lang="en-US" altLang="zh-TW" dirty="0"/>
              <a:t>ID</a:t>
            </a:r>
            <a:r>
              <a:rPr lang="zh-TW" altLang="en-US" dirty="0"/>
              <a:t>來記錄，</a:t>
            </a:r>
            <a:r>
              <a:rPr lang="en-US" altLang="zh-TW" dirty="0"/>
              <a:t>PHP</a:t>
            </a:r>
            <a:r>
              <a:rPr lang="zh-TW" altLang="en-US" dirty="0"/>
              <a:t>會根據這個</a:t>
            </a:r>
            <a:r>
              <a:rPr lang="en-US" altLang="zh-TW" dirty="0"/>
              <a:t>ID</a:t>
            </a:r>
            <a:r>
              <a:rPr lang="zh-TW" altLang="en-US" dirty="0"/>
              <a:t>來判定是否為同一個使用者</a:t>
            </a:r>
            <a:endParaRPr lang="en-US" altLang="zh-TW" dirty="0"/>
          </a:p>
          <a:p>
            <a:r>
              <a:rPr lang="zh-TW" altLang="en-US" dirty="0"/>
              <a:t>這個</a:t>
            </a:r>
            <a:r>
              <a:rPr lang="en-US" altLang="zh-TW" dirty="0"/>
              <a:t>Session ID</a:t>
            </a:r>
            <a:r>
              <a:rPr lang="zh-TW" altLang="en-US" dirty="0"/>
              <a:t>可以藉由</a:t>
            </a:r>
            <a:r>
              <a:rPr lang="en-US" altLang="zh-TW" dirty="0"/>
              <a:t>Cookie</a:t>
            </a:r>
            <a:r>
              <a:rPr lang="zh-TW" altLang="en-US" dirty="0"/>
              <a:t>儲存在使用者的瀏覽器端，當使用者向伺服器做</a:t>
            </a:r>
            <a:r>
              <a:rPr lang="en-US" altLang="zh-TW" dirty="0"/>
              <a:t>HTTP</a:t>
            </a:r>
            <a:r>
              <a:rPr lang="zh-TW" altLang="en-US" dirty="0"/>
              <a:t>的請求時會帶上這個參數</a:t>
            </a:r>
            <a:endParaRPr lang="en-US" altLang="zh-TW" dirty="0"/>
          </a:p>
          <a:p>
            <a:endParaRPr lang="en-US" altLang="zh-TW" dirty="0"/>
          </a:p>
          <a:p>
            <a:pPr lvl="1"/>
            <a:endParaRPr lang="zh-TW" altLang="en-US" dirty="0"/>
          </a:p>
        </p:txBody>
      </p:sp>
    </p:spTree>
    <p:extLst>
      <p:ext uri="{BB962C8B-B14F-4D97-AF65-F5344CB8AC3E}">
        <p14:creationId xmlns:p14="http://schemas.microsoft.com/office/powerpoint/2010/main" val="20369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 </a:t>
            </a:r>
            <a:r>
              <a:rPr lang="zh-TW" altLang="en-US" sz="4400" dirty="0"/>
              <a:t>對於</a:t>
            </a:r>
            <a:r>
              <a:rPr lang="en-US" altLang="zh-TW" sz="4400" dirty="0"/>
              <a:t>Session</a:t>
            </a:r>
            <a:r>
              <a:rPr lang="zh-TW" altLang="en-US" sz="4400" dirty="0"/>
              <a:t>的處理</a:t>
            </a:r>
          </a:p>
        </p:txBody>
      </p:sp>
      <p:sp>
        <p:nvSpPr>
          <p:cNvPr id="3" name="內容版面配置區 2"/>
          <p:cNvSpPr>
            <a:spLocks noGrp="1"/>
          </p:cNvSpPr>
          <p:nvPr>
            <p:ph idx="1"/>
          </p:nvPr>
        </p:nvSpPr>
        <p:spPr/>
        <p:txBody>
          <a:bodyPr>
            <a:normAutofit lnSpcReduction="10000"/>
          </a:bodyPr>
          <a:lstStyle/>
          <a:p>
            <a:r>
              <a:rPr lang="en-US" altLang="zh-TW" dirty="0" err="1"/>
              <a:t>Session_start</a:t>
            </a:r>
            <a:r>
              <a:rPr lang="en-US" altLang="zh-TW" dirty="0"/>
              <a:t>()</a:t>
            </a:r>
          </a:p>
          <a:p>
            <a:pPr lvl="1"/>
            <a:r>
              <a:rPr lang="zh-TW" altLang="en-US" dirty="0"/>
              <a:t>啟用交談期</a:t>
            </a:r>
            <a:endParaRPr lang="en-US" altLang="zh-TW" dirty="0"/>
          </a:p>
          <a:p>
            <a:r>
              <a:rPr lang="en-US" altLang="zh-TW" dirty="0" err="1"/>
              <a:t>Session_destroy</a:t>
            </a:r>
            <a:endParaRPr lang="en-US" altLang="zh-TW" dirty="0"/>
          </a:p>
          <a:p>
            <a:pPr lvl="1"/>
            <a:r>
              <a:rPr lang="zh-TW" altLang="en-US" dirty="0"/>
              <a:t>關閉交談期和刪除所有</a:t>
            </a:r>
            <a:r>
              <a:rPr lang="en-US" altLang="zh-TW" dirty="0"/>
              <a:t>$_SESSION</a:t>
            </a:r>
            <a:r>
              <a:rPr lang="zh-TW" altLang="en-US" dirty="0"/>
              <a:t>變數</a:t>
            </a:r>
            <a:endParaRPr lang="en-US" altLang="zh-TW" dirty="0"/>
          </a:p>
          <a:p>
            <a:r>
              <a:rPr lang="en-US" altLang="zh-TW" dirty="0" err="1"/>
              <a:t>Session_id</a:t>
            </a:r>
            <a:endParaRPr lang="en-US" altLang="zh-TW" dirty="0"/>
          </a:p>
          <a:p>
            <a:pPr lvl="1"/>
            <a:r>
              <a:rPr lang="zh-TW" altLang="en-US" dirty="0"/>
              <a:t>回傳</a:t>
            </a:r>
            <a:r>
              <a:rPr lang="en-US" altLang="zh-TW" dirty="0"/>
              <a:t>Session ID</a:t>
            </a:r>
          </a:p>
          <a:p>
            <a:r>
              <a:rPr lang="en-US" altLang="zh-TW" dirty="0" err="1"/>
              <a:t>Isset</a:t>
            </a:r>
            <a:r>
              <a:rPr lang="en-US" altLang="zh-TW" dirty="0"/>
              <a:t>($_SESSION[string])</a:t>
            </a:r>
          </a:p>
          <a:p>
            <a:pPr lvl="1"/>
            <a:r>
              <a:rPr lang="zh-TW" altLang="en-US" dirty="0"/>
              <a:t>檢查某一個參數是否存在</a:t>
            </a:r>
            <a:r>
              <a:rPr lang="en-US" altLang="zh-TW" dirty="0"/>
              <a:t>SESSION</a:t>
            </a:r>
            <a:r>
              <a:rPr lang="zh-TW" altLang="en-US" dirty="0"/>
              <a:t>變數</a:t>
            </a:r>
            <a:endParaRPr lang="en-US" altLang="zh-TW" dirty="0"/>
          </a:p>
          <a:p>
            <a:r>
              <a:rPr lang="en-US" altLang="zh-TW" dirty="0"/>
              <a:t>Unset ($_SESSION[string])</a:t>
            </a:r>
          </a:p>
          <a:p>
            <a:pPr lvl="1"/>
            <a:r>
              <a:rPr lang="zh-TW" altLang="en-US" dirty="0"/>
              <a:t>刪除在</a:t>
            </a:r>
            <a:r>
              <a:rPr lang="en-US" altLang="zh-TW" dirty="0"/>
              <a:t>SESSION</a:t>
            </a:r>
            <a:r>
              <a:rPr lang="zh-TW" altLang="en-US" dirty="0"/>
              <a:t>變數中的指定參數</a:t>
            </a:r>
          </a:p>
        </p:txBody>
      </p:sp>
    </p:spTree>
    <p:extLst>
      <p:ext uri="{BB962C8B-B14F-4D97-AF65-F5344CB8AC3E}">
        <p14:creationId xmlns:p14="http://schemas.microsoft.com/office/powerpoint/2010/main" val="311036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實作一個購物車</a:t>
            </a:r>
          </a:p>
        </p:txBody>
      </p:sp>
      <p:sp>
        <p:nvSpPr>
          <p:cNvPr id="3" name="內容版面配置區 2"/>
          <p:cNvSpPr>
            <a:spLocks noGrp="1"/>
          </p:cNvSpPr>
          <p:nvPr>
            <p:ph idx="1"/>
          </p:nvPr>
        </p:nvSpPr>
        <p:spPr/>
        <p:txBody>
          <a:bodyPr/>
          <a:lstStyle/>
          <a:p>
            <a:r>
              <a:rPr lang="zh-TW" altLang="en-US" dirty="0"/>
              <a:t>購物車程式架構</a:t>
            </a:r>
          </a:p>
        </p:txBody>
      </p:sp>
      <p:sp>
        <p:nvSpPr>
          <p:cNvPr id="4" name="矩形 3"/>
          <p:cNvSpPr/>
          <p:nvPr/>
        </p:nvSpPr>
        <p:spPr>
          <a:xfrm>
            <a:off x="3477488" y="2087418"/>
            <a:ext cx="2179781" cy="10621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購物網站主體</a:t>
            </a:r>
            <a:endParaRPr lang="en-US" altLang="zh-TW" dirty="0"/>
          </a:p>
          <a:p>
            <a:pPr algn="ctr"/>
            <a:r>
              <a:rPr lang="en-US" altLang="zh-TW" dirty="0"/>
              <a:t>(</a:t>
            </a:r>
            <a:r>
              <a:rPr lang="zh-TW" altLang="en-US" dirty="0"/>
              <a:t>提供一個選單或列表給使用者</a:t>
            </a:r>
            <a:r>
              <a:rPr lang="en-US" altLang="zh-TW" dirty="0"/>
              <a:t>)</a:t>
            </a:r>
            <a:endParaRPr lang="zh-TW" altLang="en-US" dirty="0"/>
          </a:p>
        </p:txBody>
      </p:sp>
      <p:sp>
        <p:nvSpPr>
          <p:cNvPr id="5" name="矩形 4"/>
          <p:cNvSpPr/>
          <p:nvPr/>
        </p:nvSpPr>
        <p:spPr>
          <a:xfrm>
            <a:off x="3616032" y="3636818"/>
            <a:ext cx="1921164" cy="74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購物車頁面</a:t>
            </a:r>
          </a:p>
        </p:txBody>
      </p:sp>
      <p:sp>
        <p:nvSpPr>
          <p:cNvPr id="6" name="矩形 5"/>
          <p:cNvSpPr/>
          <p:nvPr/>
        </p:nvSpPr>
        <p:spPr>
          <a:xfrm>
            <a:off x="3616032" y="4872182"/>
            <a:ext cx="1921164" cy="74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刪除購物車內容</a:t>
            </a:r>
          </a:p>
        </p:txBody>
      </p:sp>
      <p:sp>
        <p:nvSpPr>
          <p:cNvPr id="7" name="矩形 6"/>
          <p:cNvSpPr/>
          <p:nvPr/>
        </p:nvSpPr>
        <p:spPr>
          <a:xfrm>
            <a:off x="6253017" y="2244436"/>
            <a:ext cx="2036619" cy="74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新增商品到購物車</a:t>
            </a:r>
          </a:p>
        </p:txBody>
      </p:sp>
      <p:cxnSp>
        <p:nvCxnSpPr>
          <p:cNvPr id="11" name="直線單箭頭接點 10"/>
          <p:cNvCxnSpPr>
            <a:stCxn id="4" idx="3"/>
            <a:endCxn id="7" idx="1"/>
          </p:cNvCxnSpPr>
          <p:nvPr/>
        </p:nvCxnSpPr>
        <p:spPr>
          <a:xfrm>
            <a:off x="5657269" y="2618509"/>
            <a:ext cx="595748"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2"/>
            <a:endCxn id="5" idx="0"/>
          </p:cNvCxnSpPr>
          <p:nvPr/>
        </p:nvCxnSpPr>
        <p:spPr>
          <a:xfrm>
            <a:off x="4567379" y="3149600"/>
            <a:ext cx="9235" cy="48721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2"/>
            <a:endCxn id="6" idx="0"/>
          </p:cNvCxnSpPr>
          <p:nvPr/>
        </p:nvCxnSpPr>
        <p:spPr>
          <a:xfrm>
            <a:off x="4576614" y="4384964"/>
            <a:ext cx="0" cy="48721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3228550" y="3202770"/>
            <a:ext cx="1338828" cy="369332"/>
          </a:xfrm>
          <a:prstGeom prst="rect">
            <a:avLst/>
          </a:prstGeom>
          <a:noFill/>
        </p:spPr>
        <p:txBody>
          <a:bodyPr wrap="none" rtlCol="0">
            <a:spAutoFit/>
          </a:bodyPr>
          <a:lstStyle/>
          <a:p>
            <a:r>
              <a:rPr lang="zh-TW" altLang="en-US" dirty="0"/>
              <a:t>檢視購物車</a:t>
            </a:r>
          </a:p>
        </p:txBody>
      </p:sp>
      <p:sp>
        <p:nvSpPr>
          <p:cNvPr id="26" name="文字方塊 25"/>
          <p:cNvSpPr txBox="1"/>
          <p:nvPr/>
        </p:nvSpPr>
        <p:spPr>
          <a:xfrm>
            <a:off x="4609321" y="3214316"/>
            <a:ext cx="1107996" cy="369332"/>
          </a:xfrm>
          <a:prstGeom prst="rect">
            <a:avLst/>
          </a:prstGeom>
          <a:noFill/>
        </p:spPr>
        <p:txBody>
          <a:bodyPr wrap="none" rtlCol="0">
            <a:spAutoFit/>
          </a:bodyPr>
          <a:lstStyle/>
          <a:p>
            <a:r>
              <a:rPr lang="zh-TW" altLang="en-US" dirty="0"/>
              <a:t>回到網站</a:t>
            </a:r>
          </a:p>
        </p:txBody>
      </p:sp>
      <p:sp>
        <p:nvSpPr>
          <p:cNvPr id="28" name="文字方塊 27"/>
          <p:cNvSpPr txBox="1"/>
          <p:nvPr/>
        </p:nvSpPr>
        <p:spPr>
          <a:xfrm>
            <a:off x="3343966" y="4449680"/>
            <a:ext cx="1107996" cy="369332"/>
          </a:xfrm>
          <a:prstGeom prst="rect">
            <a:avLst/>
          </a:prstGeom>
          <a:noFill/>
        </p:spPr>
        <p:txBody>
          <a:bodyPr wrap="none" rtlCol="0">
            <a:spAutoFit/>
          </a:bodyPr>
          <a:lstStyle/>
          <a:p>
            <a:r>
              <a:rPr lang="zh-TW" altLang="en-US" dirty="0"/>
              <a:t>刪除商品</a:t>
            </a:r>
          </a:p>
        </p:txBody>
      </p:sp>
      <p:cxnSp>
        <p:nvCxnSpPr>
          <p:cNvPr id="30" name="肘形接點 29"/>
          <p:cNvCxnSpPr>
            <a:stCxn id="7" idx="2"/>
          </p:cNvCxnSpPr>
          <p:nvPr/>
        </p:nvCxnSpPr>
        <p:spPr>
          <a:xfrm rot="5400000">
            <a:off x="5997862" y="2531917"/>
            <a:ext cx="812800" cy="1734131"/>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6371079" y="3171669"/>
            <a:ext cx="1800493" cy="369332"/>
          </a:xfrm>
          <a:prstGeom prst="rect">
            <a:avLst/>
          </a:prstGeom>
          <a:noFill/>
        </p:spPr>
        <p:txBody>
          <a:bodyPr wrap="none" rtlCol="0">
            <a:spAutoFit/>
          </a:bodyPr>
          <a:lstStyle/>
          <a:p>
            <a:r>
              <a:rPr lang="zh-TW" altLang="en-US" dirty="0"/>
              <a:t>轉址購物車頁面</a:t>
            </a:r>
          </a:p>
        </p:txBody>
      </p:sp>
      <p:sp>
        <p:nvSpPr>
          <p:cNvPr id="32" name="流程圖: 文件 31"/>
          <p:cNvSpPr/>
          <p:nvPr/>
        </p:nvSpPr>
        <p:spPr>
          <a:xfrm>
            <a:off x="7693742" y="3531755"/>
            <a:ext cx="1801083" cy="91792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Cookie</a:t>
            </a:r>
            <a:endParaRPr lang="zh-TW" altLang="en-US" dirty="0"/>
          </a:p>
        </p:txBody>
      </p:sp>
      <p:cxnSp>
        <p:nvCxnSpPr>
          <p:cNvPr id="34" name="肘形接點 33"/>
          <p:cNvCxnSpPr>
            <a:stCxn id="7" idx="3"/>
            <a:endCxn id="32" idx="0"/>
          </p:cNvCxnSpPr>
          <p:nvPr/>
        </p:nvCxnSpPr>
        <p:spPr>
          <a:xfrm>
            <a:off x="8289636" y="2618509"/>
            <a:ext cx="304648" cy="913246"/>
          </a:xfrm>
          <a:prstGeom prst="bentConnector2">
            <a:avLst/>
          </a:prstGeom>
          <a:ln w="3175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8594284" y="3018104"/>
            <a:ext cx="1313180" cy="369332"/>
          </a:xfrm>
          <a:prstGeom prst="rect">
            <a:avLst/>
          </a:prstGeom>
          <a:noFill/>
        </p:spPr>
        <p:txBody>
          <a:bodyPr wrap="none" rtlCol="0">
            <a:spAutoFit/>
          </a:bodyPr>
          <a:lstStyle/>
          <a:p>
            <a:r>
              <a:rPr lang="zh-TW" altLang="en-US" dirty="0"/>
              <a:t>新增</a:t>
            </a:r>
            <a:r>
              <a:rPr lang="en-US" altLang="zh-TW" dirty="0"/>
              <a:t>cookie</a:t>
            </a:r>
            <a:endParaRPr lang="zh-TW" altLang="en-US" dirty="0"/>
          </a:p>
        </p:txBody>
      </p:sp>
      <p:cxnSp>
        <p:nvCxnSpPr>
          <p:cNvPr id="38" name="肘形接點 37"/>
          <p:cNvCxnSpPr>
            <a:stCxn id="6" idx="3"/>
            <a:endCxn id="32" idx="2"/>
          </p:cNvCxnSpPr>
          <p:nvPr/>
        </p:nvCxnSpPr>
        <p:spPr>
          <a:xfrm flipV="1">
            <a:off x="5537196" y="4388995"/>
            <a:ext cx="3057088" cy="857260"/>
          </a:xfrm>
          <a:prstGeom prst="bentConnector2">
            <a:avLst/>
          </a:prstGeom>
          <a:ln w="3175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2" idx="1"/>
            <a:endCxn id="5" idx="3"/>
          </p:cNvCxnSpPr>
          <p:nvPr/>
        </p:nvCxnSpPr>
        <p:spPr>
          <a:xfrm flipH="1">
            <a:off x="5537196" y="3990718"/>
            <a:ext cx="2156546" cy="20173"/>
          </a:xfrm>
          <a:prstGeom prst="straightConnector1">
            <a:avLst/>
          </a:prstGeom>
          <a:ln w="3175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333825" y="5339895"/>
            <a:ext cx="1313180" cy="369332"/>
          </a:xfrm>
          <a:prstGeom prst="rect">
            <a:avLst/>
          </a:prstGeom>
          <a:noFill/>
        </p:spPr>
        <p:txBody>
          <a:bodyPr wrap="none" rtlCol="0">
            <a:spAutoFit/>
          </a:bodyPr>
          <a:lstStyle/>
          <a:p>
            <a:r>
              <a:rPr lang="zh-TW" altLang="en-US" dirty="0"/>
              <a:t>刪除</a:t>
            </a:r>
            <a:r>
              <a:rPr lang="en-US" altLang="zh-TW" dirty="0"/>
              <a:t>cookie</a:t>
            </a:r>
            <a:endParaRPr lang="zh-TW" altLang="en-US" dirty="0"/>
          </a:p>
        </p:txBody>
      </p:sp>
      <p:sp>
        <p:nvSpPr>
          <p:cNvPr id="48" name="文字方塊 47"/>
          <p:cNvSpPr txBox="1"/>
          <p:nvPr/>
        </p:nvSpPr>
        <p:spPr>
          <a:xfrm>
            <a:off x="5958879" y="4091276"/>
            <a:ext cx="1313180" cy="369332"/>
          </a:xfrm>
          <a:prstGeom prst="rect">
            <a:avLst/>
          </a:prstGeom>
          <a:noFill/>
        </p:spPr>
        <p:txBody>
          <a:bodyPr wrap="none" rtlCol="0">
            <a:spAutoFit/>
          </a:bodyPr>
          <a:lstStyle/>
          <a:p>
            <a:r>
              <a:rPr lang="zh-TW" altLang="en-US" dirty="0"/>
              <a:t>讀取</a:t>
            </a:r>
            <a:r>
              <a:rPr lang="en-US" altLang="zh-TW" dirty="0"/>
              <a:t>cookie</a:t>
            </a:r>
            <a:endParaRPr lang="zh-TW" altLang="en-US" dirty="0"/>
          </a:p>
        </p:txBody>
      </p:sp>
      <p:sp>
        <p:nvSpPr>
          <p:cNvPr id="49" name="矩形 48"/>
          <p:cNvSpPr/>
          <p:nvPr/>
        </p:nvSpPr>
        <p:spPr>
          <a:xfrm>
            <a:off x="4640042" y="4462401"/>
            <a:ext cx="1107996" cy="369332"/>
          </a:xfrm>
          <a:prstGeom prst="rect">
            <a:avLst/>
          </a:prstGeom>
        </p:spPr>
        <p:txBody>
          <a:bodyPr wrap="none">
            <a:spAutoFit/>
          </a:bodyPr>
          <a:lstStyle/>
          <a:p>
            <a:r>
              <a:rPr lang="zh-TW" altLang="en-US" dirty="0"/>
              <a:t>回到網站</a:t>
            </a:r>
          </a:p>
        </p:txBody>
      </p:sp>
      <p:sp>
        <p:nvSpPr>
          <p:cNvPr id="10" name="文字方塊 9">
            <a:extLst>
              <a:ext uri="{FF2B5EF4-FFF2-40B4-BE49-F238E27FC236}">
                <a16:creationId xmlns:a16="http://schemas.microsoft.com/office/drawing/2014/main" id="{0668B58D-62F5-BEB1-DC16-6635AF2FDA2F}"/>
              </a:ext>
            </a:extLst>
          </p:cNvPr>
          <p:cNvSpPr txBox="1"/>
          <p:nvPr/>
        </p:nvSpPr>
        <p:spPr>
          <a:xfrm>
            <a:off x="5265247" y="1723665"/>
            <a:ext cx="1800493" cy="369332"/>
          </a:xfrm>
          <a:prstGeom prst="rect">
            <a:avLst/>
          </a:prstGeom>
          <a:noFill/>
        </p:spPr>
        <p:txBody>
          <a:bodyPr wrap="none" rtlCol="0">
            <a:spAutoFit/>
          </a:bodyPr>
          <a:lstStyle/>
          <a:p>
            <a:r>
              <a:rPr lang="zh-TW" altLang="en-US" dirty="0"/>
              <a:t>點選放入購物車</a:t>
            </a:r>
          </a:p>
        </p:txBody>
      </p:sp>
    </p:spTree>
    <p:extLst>
      <p:ext uri="{BB962C8B-B14F-4D97-AF65-F5344CB8AC3E}">
        <p14:creationId xmlns:p14="http://schemas.microsoft.com/office/powerpoint/2010/main" val="318131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購物網站主體網頁</a:t>
            </a:r>
          </a:p>
        </p:txBody>
      </p:sp>
      <p:sp>
        <p:nvSpPr>
          <p:cNvPr id="3" name="內容版面配置區 2"/>
          <p:cNvSpPr>
            <a:spLocks noGrp="1"/>
          </p:cNvSpPr>
          <p:nvPr>
            <p:ph idx="1"/>
          </p:nvPr>
        </p:nvSpPr>
        <p:spPr/>
        <p:txBody>
          <a:bodyPr/>
          <a:lstStyle/>
          <a:p>
            <a:r>
              <a:rPr lang="zh-TW" altLang="en-US" dirty="0"/>
              <a:t>這個網頁主要提供商品內容給使用者瀏覽</a:t>
            </a:r>
            <a:endParaRPr lang="en-US" altLang="zh-TW" dirty="0"/>
          </a:p>
          <a:p>
            <a:r>
              <a:rPr lang="zh-TW" altLang="en-US" dirty="0"/>
              <a:t>放置一個選單或表單給使用者操作，新增商品到購物車</a:t>
            </a:r>
            <a:endParaRPr lang="en-US" altLang="zh-TW" dirty="0"/>
          </a:p>
          <a:p>
            <a:r>
              <a:rPr lang="zh-TW" altLang="en-US" dirty="0"/>
              <a:t>送出表單之後給新增商品到購物車的程式處理</a:t>
            </a:r>
          </a:p>
        </p:txBody>
      </p:sp>
    </p:spTree>
    <p:extLst>
      <p:ext uri="{BB962C8B-B14F-4D97-AF65-F5344CB8AC3E}">
        <p14:creationId xmlns:p14="http://schemas.microsoft.com/office/powerpoint/2010/main" val="200618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新增商品到購物車程式</a:t>
            </a:r>
          </a:p>
        </p:txBody>
      </p:sp>
      <p:sp>
        <p:nvSpPr>
          <p:cNvPr id="3" name="內容版面配置區 2"/>
          <p:cNvSpPr>
            <a:spLocks noGrp="1"/>
          </p:cNvSpPr>
          <p:nvPr>
            <p:ph idx="1"/>
          </p:nvPr>
        </p:nvSpPr>
        <p:spPr/>
        <p:txBody>
          <a:bodyPr/>
          <a:lstStyle/>
          <a:p>
            <a:r>
              <a:rPr lang="zh-TW" altLang="en-US" dirty="0"/>
              <a:t>為了記錄使用者的行為開啟</a:t>
            </a:r>
            <a:r>
              <a:rPr lang="en-US" altLang="zh-TW" dirty="0"/>
              <a:t>Session</a:t>
            </a:r>
          </a:p>
          <a:p>
            <a:r>
              <a:rPr lang="zh-TW" altLang="en-US" dirty="0"/>
              <a:t>取得使用者送出的商品資料</a:t>
            </a:r>
            <a:endParaRPr lang="en-US" altLang="zh-TW" dirty="0"/>
          </a:p>
          <a:p>
            <a:r>
              <a:rPr lang="zh-TW" altLang="en-US" dirty="0"/>
              <a:t>將使用者新增的商品資料增加到</a:t>
            </a:r>
            <a:r>
              <a:rPr lang="en-US" altLang="zh-TW" dirty="0"/>
              <a:t>cookie</a:t>
            </a:r>
            <a:r>
              <a:rPr lang="zh-TW" altLang="en-US" dirty="0"/>
              <a:t>裡</a:t>
            </a:r>
            <a:endParaRPr lang="en-US" altLang="zh-TW" dirty="0"/>
          </a:p>
          <a:p>
            <a:r>
              <a:rPr lang="zh-TW" altLang="en-US" dirty="0"/>
              <a:t>轉址到購物車的頁面</a:t>
            </a:r>
            <a:endParaRPr lang="en-US" altLang="zh-TW" dirty="0"/>
          </a:p>
          <a:p>
            <a:pPr lvl="1"/>
            <a:r>
              <a:rPr lang="en-US" altLang="zh-TW" dirty="0"/>
              <a:t>header("Location: </a:t>
            </a:r>
            <a:r>
              <a:rPr lang="en-US" altLang="zh-TW" dirty="0" err="1"/>
              <a:t>shoppingcart.php</a:t>
            </a:r>
            <a:r>
              <a:rPr lang="en-US" altLang="zh-TW" dirty="0"/>
              <a:t>")</a:t>
            </a:r>
            <a:endParaRPr lang="zh-TW" altLang="en-US" dirty="0"/>
          </a:p>
        </p:txBody>
      </p:sp>
    </p:spTree>
    <p:extLst>
      <p:ext uri="{BB962C8B-B14F-4D97-AF65-F5344CB8AC3E}">
        <p14:creationId xmlns:p14="http://schemas.microsoft.com/office/powerpoint/2010/main" val="81884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購物車頁面程式</a:t>
            </a:r>
          </a:p>
        </p:txBody>
      </p:sp>
      <p:sp>
        <p:nvSpPr>
          <p:cNvPr id="3" name="內容版面配置區 2"/>
          <p:cNvSpPr>
            <a:spLocks noGrp="1"/>
          </p:cNvSpPr>
          <p:nvPr>
            <p:ph idx="1"/>
          </p:nvPr>
        </p:nvSpPr>
        <p:spPr/>
        <p:txBody>
          <a:bodyPr/>
          <a:lstStyle/>
          <a:p>
            <a:r>
              <a:rPr lang="zh-TW" altLang="en-US" dirty="0"/>
              <a:t>顯示使用者增加至購物車的商品資訊並顯示在這個頁面</a:t>
            </a:r>
            <a:endParaRPr lang="en-US" altLang="zh-TW" dirty="0"/>
          </a:p>
          <a:p>
            <a:pPr lvl="1"/>
            <a:r>
              <a:rPr lang="zh-TW" altLang="en-US" dirty="0"/>
              <a:t>讀取</a:t>
            </a:r>
            <a:r>
              <a:rPr lang="en-US" altLang="zh-TW" dirty="0"/>
              <a:t>cookie</a:t>
            </a:r>
            <a:r>
              <a:rPr lang="zh-TW" altLang="en-US" dirty="0"/>
              <a:t>中使用者輸入的商品資訊</a:t>
            </a:r>
            <a:endParaRPr lang="en-US" altLang="zh-TW" dirty="0"/>
          </a:p>
          <a:p>
            <a:pPr lvl="1"/>
            <a:r>
              <a:rPr lang="zh-TW" altLang="en-US" dirty="0"/>
              <a:t>顯示這些商品的資訊在網頁上</a:t>
            </a:r>
            <a:endParaRPr lang="en-US" altLang="zh-TW" dirty="0"/>
          </a:p>
          <a:p>
            <a:r>
              <a:rPr lang="zh-TW" altLang="en-US" dirty="0"/>
              <a:t>提供刪除的選項給使用者</a:t>
            </a:r>
            <a:endParaRPr lang="en-US" altLang="zh-TW" dirty="0"/>
          </a:p>
          <a:p>
            <a:pPr lvl="1"/>
            <a:r>
              <a:rPr lang="zh-TW" altLang="en-US" dirty="0"/>
              <a:t>傳送資料並連結到刪除購物車中商品的程式</a:t>
            </a:r>
            <a:endParaRPr lang="en-US" altLang="zh-TW" dirty="0"/>
          </a:p>
          <a:p>
            <a:r>
              <a:rPr lang="zh-TW" altLang="en-US" dirty="0"/>
              <a:t>提供一個回到購物網站的連結</a:t>
            </a:r>
            <a:endParaRPr lang="en-US" altLang="zh-TW" dirty="0"/>
          </a:p>
          <a:p>
            <a:pPr lvl="1"/>
            <a:r>
              <a:rPr lang="zh-TW" altLang="en-US" dirty="0"/>
              <a:t>轉址到購物網站本體</a:t>
            </a:r>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335630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刪除購物車內容程式</a:t>
            </a:r>
          </a:p>
        </p:txBody>
      </p:sp>
      <p:sp>
        <p:nvSpPr>
          <p:cNvPr id="3" name="內容版面配置區 2"/>
          <p:cNvSpPr>
            <a:spLocks noGrp="1"/>
          </p:cNvSpPr>
          <p:nvPr>
            <p:ph idx="1"/>
          </p:nvPr>
        </p:nvSpPr>
        <p:spPr/>
        <p:txBody>
          <a:bodyPr/>
          <a:lstStyle/>
          <a:p>
            <a:r>
              <a:rPr lang="zh-TW" altLang="en-US" dirty="0"/>
              <a:t>取得購物車頁面傳過來的商品資訊</a:t>
            </a:r>
            <a:endParaRPr lang="en-US" altLang="zh-TW" dirty="0"/>
          </a:p>
          <a:p>
            <a:r>
              <a:rPr lang="zh-TW" altLang="en-US" dirty="0"/>
              <a:t>將這個商品從</a:t>
            </a:r>
            <a:r>
              <a:rPr lang="en-US" altLang="zh-TW" dirty="0"/>
              <a:t>cookie</a:t>
            </a:r>
            <a:r>
              <a:rPr lang="zh-TW" altLang="en-US" dirty="0"/>
              <a:t>移除</a:t>
            </a:r>
            <a:endParaRPr lang="en-US" altLang="zh-TW" dirty="0"/>
          </a:p>
          <a:p>
            <a:r>
              <a:rPr lang="zh-TW" altLang="en-US" dirty="0"/>
              <a:t>轉址回到購物車頁面</a:t>
            </a:r>
          </a:p>
        </p:txBody>
      </p:sp>
    </p:spTree>
    <p:extLst>
      <p:ext uri="{BB962C8B-B14F-4D97-AF65-F5344CB8AC3E}">
        <p14:creationId xmlns:p14="http://schemas.microsoft.com/office/powerpoint/2010/main" val="423912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PHP </a:t>
            </a:r>
            <a:r>
              <a:rPr lang="zh-TW" altLang="en-US" dirty="0"/>
              <a:t>表單處理</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1317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a:t>
            </a:r>
          </a:p>
        </p:txBody>
      </p:sp>
      <p:sp>
        <p:nvSpPr>
          <p:cNvPr id="3" name="內容版面配置區 2"/>
          <p:cNvSpPr>
            <a:spLocks noGrp="1"/>
          </p:cNvSpPr>
          <p:nvPr>
            <p:ph idx="1"/>
          </p:nvPr>
        </p:nvSpPr>
        <p:spPr/>
        <p:txBody>
          <a:bodyPr/>
          <a:lstStyle/>
          <a:p>
            <a:r>
              <a:rPr lang="zh-TW" altLang="en-US" dirty="0"/>
              <a:t>表單很常是用來讓使用者輸入資料，這些資料可以和伺服器互動，例如表單內容填完後可以傳回遠端伺服器 </a:t>
            </a:r>
            <a:r>
              <a:rPr lang="en-US" altLang="zh-TW" dirty="0"/>
              <a:t>(web server)</a:t>
            </a:r>
            <a:r>
              <a:rPr lang="zh-TW" altLang="en-US" dirty="0"/>
              <a:t>，像常見的購物車表單。</a:t>
            </a:r>
            <a:endParaRPr lang="en-US" altLang="zh-TW" dirty="0"/>
          </a:p>
          <a:p>
            <a:r>
              <a:rPr lang="en-US" altLang="zh-TW" dirty="0"/>
              <a:t>&lt;form&gt; </a:t>
            </a:r>
            <a:r>
              <a:rPr lang="zh-TW" altLang="en-US" dirty="0"/>
              <a:t>標籤是用來建立一個 </a:t>
            </a:r>
            <a:r>
              <a:rPr lang="en-US" altLang="zh-TW" dirty="0"/>
              <a:t>HTML </a:t>
            </a:r>
            <a:r>
              <a:rPr lang="zh-TW" altLang="en-US" dirty="0"/>
              <a:t>表單，</a:t>
            </a:r>
            <a:r>
              <a:rPr lang="en-US" altLang="zh-TW" dirty="0"/>
              <a:t>&lt;form&gt; </a:t>
            </a:r>
            <a:r>
              <a:rPr lang="zh-TW" altLang="en-US" dirty="0"/>
              <a:t>做為表單的容器，裡面還會有不同用途的其他標籤來建構出完整的表單內容。</a:t>
            </a:r>
            <a:endParaRPr lang="en-US" altLang="zh-TW" dirty="0"/>
          </a:p>
          <a:p>
            <a:pPr lvl="1"/>
            <a:endParaRPr lang="zh-TW" altLang="en-US" dirty="0"/>
          </a:p>
        </p:txBody>
      </p:sp>
    </p:spTree>
    <p:extLst>
      <p:ext uri="{BB962C8B-B14F-4D97-AF65-F5344CB8AC3E}">
        <p14:creationId xmlns:p14="http://schemas.microsoft.com/office/powerpoint/2010/main" val="240024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HTML </a:t>
            </a:r>
            <a:r>
              <a:rPr lang="zh-TW" altLang="en-US" sz="4400" dirty="0"/>
              <a:t>表單</a:t>
            </a:r>
            <a:r>
              <a:rPr lang="en-US" altLang="zh-TW" sz="4400" dirty="0"/>
              <a:t>&lt;form&gt; </a:t>
            </a:r>
            <a:r>
              <a:rPr lang="zh-TW" altLang="en-US" sz="4400" dirty="0"/>
              <a:t>標籤內的屬性</a:t>
            </a:r>
          </a:p>
        </p:txBody>
      </p:sp>
      <p:sp>
        <p:nvSpPr>
          <p:cNvPr id="3" name="內容版面配置區 2"/>
          <p:cNvSpPr>
            <a:spLocks noGrp="1"/>
          </p:cNvSpPr>
          <p:nvPr>
            <p:ph idx="1"/>
          </p:nvPr>
        </p:nvSpPr>
        <p:spPr/>
        <p:txBody>
          <a:bodyPr>
            <a:normAutofit/>
          </a:bodyPr>
          <a:lstStyle/>
          <a:p>
            <a:r>
              <a:rPr lang="en-US" altLang="zh-TW" dirty="0"/>
              <a:t>action:</a:t>
            </a:r>
            <a:r>
              <a:rPr lang="zh-TW" altLang="en-US" dirty="0"/>
              <a:t> 用來指定一個位址 </a:t>
            </a:r>
            <a:r>
              <a:rPr lang="en-US" altLang="zh-TW" dirty="0"/>
              <a:t>(URL)</a:t>
            </a:r>
            <a:r>
              <a:rPr lang="zh-TW" altLang="en-US" dirty="0"/>
              <a:t>，這個位址是告訴瀏覽器 當 </a:t>
            </a:r>
            <a:r>
              <a:rPr lang="en-US" altLang="zh-TW" dirty="0"/>
              <a:t>user </a:t>
            </a:r>
            <a:r>
              <a:rPr lang="zh-TW" altLang="en-US" dirty="0"/>
              <a:t>按送出表單後，要將表格的內容送去的伺服器位址。</a:t>
            </a:r>
            <a:endParaRPr lang="en-US" altLang="zh-TW" dirty="0"/>
          </a:p>
          <a:p>
            <a:r>
              <a:rPr lang="en-US" altLang="zh-TW" dirty="0"/>
              <a:t>method: </a:t>
            </a:r>
            <a:r>
              <a:rPr lang="zh-TW" altLang="en-US" dirty="0"/>
              <a:t>用來指定資料傳輸時用的 </a:t>
            </a:r>
            <a:r>
              <a:rPr lang="en-US" altLang="zh-TW" dirty="0"/>
              <a:t>HTTP </a:t>
            </a:r>
            <a:r>
              <a:rPr lang="zh-TW" altLang="en-US" dirty="0"/>
              <a:t>協議，</a:t>
            </a:r>
            <a:endParaRPr lang="en-US" altLang="zh-TW" dirty="0"/>
          </a:p>
          <a:p>
            <a:pPr lvl="1"/>
            <a:r>
              <a:rPr lang="en-US" altLang="zh-TW" dirty="0"/>
              <a:t>Get:</a:t>
            </a:r>
            <a:r>
              <a:rPr lang="zh-TW" altLang="en-US" dirty="0"/>
              <a:t>會將表單資料放在 </a:t>
            </a:r>
            <a:r>
              <a:rPr lang="en-US" altLang="zh-TW" dirty="0"/>
              <a:t>form action </a:t>
            </a:r>
            <a:r>
              <a:rPr lang="zh-TW" altLang="en-US" dirty="0"/>
              <a:t>請求的位址 </a:t>
            </a:r>
            <a:r>
              <a:rPr lang="en-US" altLang="zh-TW" dirty="0"/>
              <a:t>URL </a:t>
            </a:r>
            <a:r>
              <a:rPr lang="zh-TW" altLang="en-US" dirty="0"/>
              <a:t>網址參數列 </a:t>
            </a:r>
            <a:r>
              <a:rPr lang="en-US" altLang="zh-TW" dirty="0"/>
              <a:t>(URL GET parameters) </a:t>
            </a:r>
            <a:r>
              <a:rPr lang="zh-TW" altLang="en-US" dirty="0"/>
              <a:t>上面送出。</a:t>
            </a:r>
            <a:endParaRPr lang="en-US" altLang="zh-TW" dirty="0"/>
          </a:p>
          <a:p>
            <a:pPr lvl="1"/>
            <a:r>
              <a:rPr lang="en-US" altLang="zh-TW" dirty="0"/>
              <a:t>Post:</a:t>
            </a:r>
            <a:r>
              <a:rPr lang="zh-TW" altLang="en-US" dirty="0"/>
              <a:t>會將表單資料放在 </a:t>
            </a:r>
            <a:r>
              <a:rPr lang="en-US" altLang="zh-TW" dirty="0"/>
              <a:t>HTTP </a:t>
            </a:r>
            <a:r>
              <a:rPr lang="zh-TW" altLang="en-US" dirty="0"/>
              <a:t>傳輸封包 </a:t>
            </a:r>
            <a:r>
              <a:rPr lang="en-US" altLang="zh-TW" dirty="0"/>
              <a:t>body </a:t>
            </a:r>
            <a:r>
              <a:rPr lang="zh-TW" altLang="en-US" dirty="0"/>
              <a:t>中送出。</a:t>
            </a:r>
            <a:r>
              <a:rPr lang="en-US" altLang="zh-TW" dirty="0"/>
              <a:t>post </a:t>
            </a:r>
            <a:r>
              <a:rPr lang="zh-TW" altLang="en-US" dirty="0"/>
              <a:t>通常用在表單資料量比較大、有夾帶檔案上傳 </a:t>
            </a:r>
            <a:r>
              <a:rPr lang="en-US" altLang="zh-TW" dirty="0"/>
              <a:t>(file upload) </a:t>
            </a:r>
            <a:r>
              <a:rPr lang="zh-TW" altLang="en-US" dirty="0"/>
              <a:t>或隱私性考量的資料。</a:t>
            </a:r>
            <a:endParaRPr lang="en-US" altLang="zh-TW" dirty="0"/>
          </a:p>
          <a:p>
            <a:endParaRPr lang="zh-TW" altLang="en-US" dirty="0"/>
          </a:p>
        </p:txBody>
      </p:sp>
    </p:spTree>
    <p:extLst>
      <p:ext uri="{BB962C8B-B14F-4D97-AF65-F5344CB8AC3E}">
        <p14:creationId xmlns:p14="http://schemas.microsoft.com/office/powerpoint/2010/main" val="253038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a:t>
            </a:r>
            <a:r>
              <a:rPr lang="en-US" altLang="zh-TW" sz="4400" dirty="0"/>
              <a:t>&lt;form&gt; </a:t>
            </a:r>
            <a:r>
              <a:rPr lang="zh-TW" altLang="en-US" sz="4400" dirty="0"/>
              <a:t>標籤內的屬性</a:t>
            </a:r>
          </a:p>
        </p:txBody>
      </p:sp>
      <p:sp>
        <p:nvSpPr>
          <p:cNvPr id="3" name="內容版面配置區 2"/>
          <p:cNvSpPr>
            <a:spLocks noGrp="1"/>
          </p:cNvSpPr>
          <p:nvPr>
            <p:ph idx="1"/>
          </p:nvPr>
        </p:nvSpPr>
        <p:spPr/>
        <p:txBody>
          <a:bodyPr>
            <a:normAutofit/>
          </a:bodyPr>
          <a:lstStyle/>
          <a:p>
            <a:r>
              <a:rPr lang="en-US" altLang="zh-TW" dirty="0"/>
              <a:t>target: </a:t>
            </a:r>
            <a:r>
              <a:rPr lang="zh-TW" altLang="en-US" dirty="0"/>
              <a:t>用來指定瀏覽器要在何處顯示表單送出後伺服器回應的結果。值有這些選項：</a:t>
            </a:r>
          </a:p>
          <a:p>
            <a:pPr lvl="1"/>
            <a:r>
              <a:rPr lang="en-US" altLang="zh-TW" dirty="0"/>
              <a:t>_self: </a:t>
            </a:r>
            <a:r>
              <a:rPr lang="zh-TW" altLang="en-US" dirty="0"/>
              <a:t>顯示在表單所在的當前視窗</a:t>
            </a:r>
          </a:p>
          <a:p>
            <a:pPr lvl="1"/>
            <a:r>
              <a:rPr lang="en-US" altLang="zh-TW" dirty="0"/>
              <a:t>_blank: </a:t>
            </a:r>
            <a:r>
              <a:rPr lang="zh-TW" altLang="en-US" dirty="0"/>
              <a:t>顯示在新頁籤</a:t>
            </a:r>
            <a:r>
              <a:rPr lang="en-US" altLang="zh-TW" dirty="0"/>
              <a:t>/</a:t>
            </a:r>
            <a:r>
              <a:rPr lang="zh-TW" altLang="en-US" dirty="0"/>
              <a:t>視窗</a:t>
            </a:r>
          </a:p>
          <a:p>
            <a:pPr lvl="1"/>
            <a:r>
              <a:rPr lang="en-US" altLang="zh-TW" dirty="0"/>
              <a:t>_parent: </a:t>
            </a:r>
            <a:r>
              <a:rPr lang="zh-TW" altLang="en-US" dirty="0"/>
              <a:t>顯示在上一層的視窗 </a:t>
            </a:r>
            <a:r>
              <a:rPr lang="en-US" altLang="zh-TW" dirty="0"/>
              <a:t>(</a:t>
            </a:r>
            <a:r>
              <a:rPr lang="zh-TW" altLang="en-US" dirty="0"/>
              <a:t>用在例如如果表單是放在 </a:t>
            </a:r>
            <a:r>
              <a:rPr lang="en-US" altLang="zh-TW" dirty="0"/>
              <a:t>&lt;iframe&gt; </a:t>
            </a:r>
            <a:r>
              <a:rPr lang="zh-TW" altLang="en-US" dirty="0"/>
              <a:t>中</a:t>
            </a:r>
            <a:r>
              <a:rPr lang="en-US" altLang="zh-TW" dirty="0"/>
              <a:t>)</a:t>
            </a:r>
          </a:p>
          <a:p>
            <a:pPr lvl="1"/>
            <a:r>
              <a:rPr lang="en-US" altLang="zh-TW" dirty="0"/>
              <a:t>_top: </a:t>
            </a:r>
            <a:r>
              <a:rPr lang="zh-TW" altLang="en-US" dirty="0"/>
              <a:t>顯示在最頂層的視窗</a:t>
            </a:r>
            <a:endParaRPr lang="en-US" altLang="zh-TW" dirty="0"/>
          </a:p>
          <a:p>
            <a:r>
              <a:rPr lang="en-US" altLang="zh-TW" dirty="0"/>
              <a:t>autocomplete: </a:t>
            </a:r>
            <a:r>
              <a:rPr lang="zh-TW" altLang="en-US" dirty="0"/>
              <a:t>指示這個表單中的欄位是否啟用瀏覽器自動完成機制。值有這些選項：</a:t>
            </a:r>
          </a:p>
          <a:p>
            <a:pPr lvl="1"/>
            <a:r>
              <a:rPr lang="en-US" altLang="zh-TW" dirty="0"/>
              <a:t>off: </a:t>
            </a:r>
            <a:r>
              <a:rPr lang="zh-TW" altLang="en-US" dirty="0"/>
              <a:t>否</a:t>
            </a:r>
          </a:p>
          <a:p>
            <a:pPr lvl="1"/>
            <a:r>
              <a:rPr lang="en-US" altLang="zh-TW" dirty="0"/>
              <a:t>on: </a:t>
            </a:r>
            <a:r>
              <a:rPr lang="zh-TW" altLang="en-US" dirty="0"/>
              <a:t>是，預設值</a:t>
            </a:r>
          </a:p>
        </p:txBody>
      </p:sp>
    </p:spTree>
    <p:extLst>
      <p:ext uri="{BB962C8B-B14F-4D97-AF65-F5344CB8AC3E}">
        <p14:creationId xmlns:p14="http://schemas.microsoft.com/office/powerpoint/2010/main" val="133594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表單元素</a:t>
            </a:r>
          </a:p>
        </p:txBody>
      </p:sp>
      <p:sp>
        <p:nvSpPr>
          <p:cNvPr id="3" name="內容版面配置區 2"/>
          <p:cNvSpPr>
            <a:spLocks noGrp="1"/>
          </p:cNvSpPr>
          <p:nvPr>
            <p:ph idx="1"/>
          </p:nvPr>
        </p:nvSpPr>
        <p:spPr/>
        <p:txBody>
          <a:bodyPr>
            <a:normAutofit/>
          </a:bodyPr>
          <a:lstStyle/>
          <a:p>
            <a:r>
              <a:rPr lang="en-US" altLang="zh-TW" sz="3200" dirty="0"/>
              <a:t>&lt;input&gt; </a:t>
            </a:r>
            <a:r>
              <a:rPr lang="zh-TW" altLang="en-US" sz="3200" dirty="0"/>
              <a:t>輸入欄位當中可用的屬性 </a:t>
            </a:r>
            <a:endParaRPr lang="en-US" altLang="zh-TW" sz="3200" dirty="0"/>
          </a:p>
          <a:p>
            <a:endParaRPr lang="en-US" altLang="zh-TW" sz="3200" dirty="0"/>
          </a:p>
        </p:txBody>
      </p:sp>
      <p:graphicFrame>
        <p:nvGraphicFramePr>
          <p:cNvPr id="6" name="表格 5">
            <a:extLst>
              <a:ext uri="{FF2B5EF4-FFF2-40B4-BE49-F238E27FC236}">
                <a16:creationId xmlns:a16="http://schemas.microsoft.com/office/drawing/2014/main" id="{06E4881A-4401-5418-41FF-0FD766356F33}"/>
              </a:ext>
            </a:extLst>
          </p:cNvPr>
          <p:cNvGraphicFramePr>
            <a:graphicFrameLocks noGrp="1"/>
          </p:cNvGraphicFramePr>
          <p:nvPr/>
        </p:nvGraphicFramePr>
        <p:xfrm>
          <a:off x="1696123" y="2293560"/>
          <a:ext cx="9935045" cy="4162103"/>
        </p:xfrm>
        <a:graphic>
          <a:graphicData uri="http://schemas.openxmlformats.org/drawingml/2006/table">
            <a:tbl>
              <a:tblPr firstRow="1" bandRow="1">
                <a:tableStyleId>{5C22544A-7EE6-4342-B048-85BDC9FD1C3A}</a:tableStyleId>
              </a:tblPr>
              <a:tblGrid>
                <a:gridCol w="1841027">
                  <a:extLst>
                    <a:ext uri="{9D8B030D-6E8A-4147-A177-3AD203B41FA5}">
                      <a16:colId xmlns:a16="http://schemas.microsoft.com/office/drawing/2014/main" val="886300192"/>
                    </a:ext>
                  </a:extLst>
                </a:gridCol>
                <a:gridCol w="8094018">
                  <a:extLst>
                    <a:ext uri="{9D8B030D-6E8A-4147-A177-3AD203B41FA5}">
                      <a16:colId xmlns:a16="http://schemas.microsoft.com/office/drawing/2014/main" val="3388766826"/>
                    </a:ext>
                  </a:extLst>
                </a:gridCol>
              </a:tblGrid>
              <a:tr h="422668">
                <a:tc>
                  <a:txBody>
                    <a:bodyPr/>
                    <a:lstStyle/>
                    <a:p>
                      <a:r>
                        <a:rPr lang="zh-TW" altLang="en-US" dirty="0"/>
                        <a:t>屬性</a:t>
                      </a:r>
                    </a:p>
                  </a:txBody>
                  <a:tcPr/>
                </a:tc>
                <a:tc>
                  <a:txBody>
                    <a:bodyPr/>
                    <a:lstStyle/>
                    <a:p>
                      <a:r>
                        <a:rPr lang="zh-TW" altLang="en-US" dirty="0"/>
                        <a:t>說明</a:t>
                      </a:r>
                    </a:p>
                  </a:txBody>
                  <a:tcPr/>
                </a:tc>
                <a:extLst>
                  <a:ext uri="{0D108BD9-81ED-4DB2-BD59-A6C34878D82A}">
                    <a16:rowId xmlns:a16="http://schemas.microsoft.com/office/drawing/2014/main" val="3364144491"/>
                  </a:ext>
                </a:extLst>
              </a:tr>
              <a:tr h="428538">
                <a:tc>
                  <a:txBody>
                    <a:bodyPr/>
                    <a:lstStyle/>
                    <a:p>
                      <a:r>
                        <a:rPr lang="en-US" altLang="zh-TW" sz="1800" dirty="0"/>
                        <a:t>type</a:t>
                      </a:r>
                      <a:endParaRPr lang="zh-TW" altLang="en-US" dirty="0"/>
                    </a:p>
                  </a:txBody>
                  <a:tcPr/>
                </a:tc>
                <a:tc>
                  <a:txBody>
                    <a:bodyPr/>
                    <a:lstStyle/>
                    <a:p>
                      <a:r>
                        <a:rPr lang="zh-TW" altLang="en-US" dirty="0"/>
                        <a:t>用來指明不同的用法功能</a:t>
                      </a:r>
                    </a:p>
                  </a:txBody>
                  <a:tcPr/>
                </a:tc>
                <a:extLst>
                  <a:ext uri="{0D108BD9-81ED-4DB2-BD59-A6C34878D82A}">
                    <a16:rowId xmlns:a16="http://schemas.microsoft.com/office/drawing/2014/main" val="506915990"/>
                  </a:ext>
                </a:extLst>
              </a:tr>
              <a:tr h="428538">
                <a:tc>
                  <a:txBody>
                    <a:bodyPr/>
                    <a:lstStyle/>
                    <a:p>
                      <a:r>
                        <a:rPr lang="en-US" altLang="zh-TW" sz="1800" dirty="0"/>
                        <a:t>value</a:t>
                      </a:r>
                      <a:endParaRPr lang="zh-TW" altLang="en-US" dirty="0"/>
                    </a:p>
                  </a:txBody>
                  <a:tcPr/>
                </a:tc>
                <a:tc>
                  <a:txBody>
                    <a:bodyPr/>
                    <a:lstStyle/>
                    <a:p>
                      <a:r>
                        <a:rPr lang="zh-TW" altLang="en-US" dirty="0"/>
                        <a:t>用來指定一個預設值</a:t>
                      </a:r>
                    </a:p>
                  </a:txBody>
                  <a:tcPr/>
                </a:tc>
                <a:extLst>
                  <a:ext uri="{0D108BD9-81ED-4DB2-BD59-A6C34878D82A}">
                    <a16:rowId xmlns:a16="http://schemas.microsoft.com/office/drawing/2014/main" val="100278478"/>
                  </a:ext>
                </a:extLst>
              </a:tr>
              <a:tr h="739669">
                <a:tc>
                  <a:txBody>
                    <a:bodyPr/>
                    <a:lstStyle/>
                    <a:p>
                      <a:r>
                        <a:rPr lang="en-US" altLang="zh-TW" sz="1800" dirty="0"/>
                        <a:t>name</a:t>
                      </a:r>
                      <a:endParaRPr lang="zh-TW" altLang="en-US" dirty="0"/>
                    </a:p>
                  </a:txBody>
                  <a:tcPr/>
                </a:tc>
                <a:tc>
                  <a:txBody>
                    <a:bodyPr/>
                    <a:lstStyle/>
                    <a:p>
                      <a:r>
                        <a:rPr lang="zh-TW" altLang="en-US" dirty="0"/>
                        <a:t>用來指定送出去的該筆資料要用什麼名稱，目的是讓遠端伺服器才能透過明確定義好的名稱去取出對應的欄位值</a:t>
                      </a:r>
                    </a:p>
                  </a:txBody>
                  <a:tcPr/>
                </a:tc>
                <a:extLst>
                  <a:ext uri="{0D108BD9-81ED-4DB2-BD59-A6C34878D82A}">
                    <a16:rowId xmlns:a16="http://schemas.microsoft.com/office/drawing/2014/main" val="1442112367"/>
                  </a:ext>
                </a:extLst>
              </a:tr>
              <a:tr h="428538">
                <a:tc>
                  <a:txBody>
                    <a:bodyPr/>
                    <a:lstStyle/>
                    <a:p>
                      <a:r>
                        <a:rPr lang="en-US" altLang="zh-TW" sz="1800" dirty="0"/>
                        <a:t>disabled</a:t>
                      </a:r>
                      <a:endParaRPr lang="zh-TW" altLang="en-US" dirty="0"/>
                    </a:p>
                  </a:txBody>
                  <a:tcPr/>
                </a:tc>
                <a:tc>
                  <a:txBody>
                    <a:bodyPr/>
                    <a:lstStyle/>
                    <a:p>
                      <a:r>
                        <a:rPr lang="zh-TW" altLang="en-US" dirty="0"/>
                        <a:t>將元件設定為禁用狀態</a:t>
                      </a:r>
                    </a:p>
                  </a:txBody>
                  <a:tcPr/>
                </a:tc>
                <a:extLst>
                  <a:ext uri="{0D108BD9-81ED-4DB2-BD59-A6C34878D82A}">
                    <a16:rowId xmlns:a16="http://schemas.microsoft.com/office/drawing/2014/main" val="1926998741"/>
                  </a:ext>
                </a:extLst>
              </a:tr>
              <a:tr h="428538">
                <a:tc>
                  <a:txBody>
                    <a:bodyPr/>
                    <a:lstStyle/>
                    <a:p>
                      <a:r>
                        <a:rPr lang="en-US" altLang="zh-TW" sz="1800" dirty="0" err="1"/>
                        <a:t>readonly</a:t>
                      </a:r>
                      <a:endParaRPr lang="zh-TW" altLang="en-US" dirty="0"/>
                    </a:p>
                  </a:txBody>
                  <a:tcPr/>
                </a:tc>
                <a:tc>
                  <a:txBody>
                    <a:bodyPr/>
                    <a:lstStyle/>
                    <a:p>
                      <a:r>
                        <a:rPr lang="zh-TW" altLang="en-US" dirty="0"/>
                        <a:t>將元件設為唯獨不可更改內容的狀態</a:t>
                      </a:r>
                    </a:p>
                  </a:txBody>
                  <a:tcPr/>
                </a:tc>
                <a:extLst>
                  <a:ext uri="{0D108BD9-81ED-4DB2-BD59-A6C34878D82A}">
                    <a16:rowId xmlns:a16="http://schemas.microsoft.com/office/drawing/2014/main" val="318761582"/>
                  </a:ext>
                </a:extLst>
              </a:tr>
              <a:tr h="428538">
                <a:tc>
                  <a:txBody>
                    <a:bodyPr/>
                    <a:lstStyle/>
                    <a:p>
                      <a:r>
                        <a:rPr lang="en-US" altLang="zh-TW" sz="1800" dirty="0"/>
                        <a:t>autocomplete</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是否啟用瀏覽器自動完成功能</a:t>
                      </a:r>
                    </a:p>
                  </a:txBody>
                  <a:tcPr/>
                </a:tc>
                <a:extLst>
                  <a:ext uri="{0D108BD9-81ED-4DB2-BD59-A6C34878D82A}">
                    <a16:rowId xmlns:a16="http://schemas.microsoft.com/office/drawing/2014/main" val="2465293358"/>
                  </a:ext>
                </a:extLst>
              </a:tr>
              <a:tr h="428538">
                <a:tc>
                  <a:txBody>
                    <a:bodyPr/>
                    <a:lstStyle/>
                    <a:p>
                      <a:r>
                        <a:rPr lang="en-US" altLang="zh-TW" sz="1800" dirty="0"/>
                        <a:t>autofocus</a:t>
                      </a:r>
                      <a:endParaRPr lang="zh-TW" altLang="en-US" dirty="0"/>
                    </a:p>
                  </a:txBody>
                  <a:tcPr/>
                </a:tc>
                <a:tc>
                  <a:txBody>
                    <a:bodyPr/>
                    <a:lstStyle/>
                    <a:p>
                      <a:r>
                        <a:rPr lang="zh-TW" altLang="en-US" dirty="0"/>
                        <a:t>當頁面載入後，自動聚焦在此欄位上</a:t>
                      </a:r>
                    </a:p>
                  </a:txBody>
                  <a:tcPr/>
                </a:tc>
                <a:extLst>
                  <a:ext uri="{0D108BD9-81ED-4DB2-BD59-A6C34878D82A}">
                    <a16:rowId xmlns:a16="http://schemas.microsoft.com/office/drawing/2014/main" val="1479020102"/>
                  </a:ext>
                </a:extLst>
              </a:tr>
              <a:tr h="428538">
                <a:tc>
                  <a:txBody>
                    <a:bodyPr/>
                    <a:lstStyle/>
                    <a:p>
                      <a:r>
                        <a:rPr lang="en-US" altLang="zh-TW" sz="1800" dirty="0"/>
                        <a:t>required</a:t>
                      </a:r>
                      <a:endParaRPr lang="zh-TW" altLang="en-US" dirty="0"/>
                    </a:p>
                  </a:txBody>
                  <a:tcPr/>
                </a:tc>
                <a:tc>
                  <a:txBody>
                    <a:bodyPr/>
                    <a:lstStyle/>
                    <a:p>
                      <a:r>
                        <a:rPr lang="zh-TW" altLang="en-US" dirty="0"/>
                        <a:t>指定為必填欄位</a:t>
                      </a:r>
                    </a:p>
                  </a:txBody>
                  <a:tcPr/>
                </a:tc>
                <a:extLst>
                  <a:ext uri="{0D108BD9-81ED-4DB2-BD59-A6C34878D82A}">
                    <a16:rowId xmlns:a16="http://schemas.microsoft.com/office/drawing/2014/main" val="4044312614"/>
                  </a:ext>
                </a:extLst>
              </a:tr>
            </a:tbl>
          </a:graphicData>
        </a:graphic>
      </p:graphicFrame>
    </p:spTree>
    <p:extLst>
      <p:ext uri="{BB962C8B-B14F-4D97-AF65-F5344CB8AC3E}">
        <p14:creationId xmlns:p14="http://schemas.microsoft.com/office/powerpoint/2010/main" val="12622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 </a:t>
            </a:r>
            <a:r>
              <a:rPr lang="en-US" altLang="zh-TW" sz="4400" dirty="0"/>
              <a:t/>
            </a:r>
            <a:br>
              <a:rPr lang="en-US" altLang="zh-TW" sz="4400" dirty="0"/>
            </a:br>
            <a:r>
              <a:rPr lang="en-US" altLang="zh-TW" sz="4400" dirty="0"/>
              <a:t>input</a:t>
            </a:r>
            <a:r>
              <a:rPr lang="zh-TW" altLang="en-US" sz="4400" dirty="0"/>
              <a:t>屬性</a:t>
            </a:r>
            <a:r>
              <a:rPr lang="en-US" altLang="zh-TW" sz="4400" dirty="0"/>
              <a:t>-type</a:t>
            </a:r>
            <a:r>
              <a:rPr lang="zh-TW" altLang="en-US" sz="4400" dirty="0"/>
              <a:t>類型</a:t>
            </a:r>
          </a:p>
        </p:txBody>
      </p:sp>
      <p:sp>
        <p:nvSpPr>
          <p:cNvPr id="3" name="內容版面配置區 2"/>
          <p:cNvSpPr>
            <a:spLocks noGrp="1"/>
          </p:cNvSpPr>
          <p:nvPr>
            <p:ph idx="1"/>
          </p:nvPr>
        </p:nvSpPr>
        <p:spPr/>
        <p:txBody>
          <a:bodyPr/>
          <a:lstStyle/>
          <a:p>
            <a:r>
              <a:rPr lang="en-US" altLang="zh-TW" dirty="0"/>
              <a:t>text: </a:t>
            </a:r>
            <a:r>
              <a:rPr lang="zh-TW" altLang="en-US" dirty="0"/>
              <a:t>文字輸入欄位</a:t>
            </a:r>
            <a:endParaRPr lang="en-US" altLang="zh-TW" dirty="0"/>
          </a:p>
          <a:p>
            <a:pPr lvl="1"/>
            <a:r>
              <a:rPr lang="en-US" altLang="zh-TW" dirty="0"/>
              <a:t>type </a:t>
            </a:r>
            <a:r>
              <a:rPr lang="zh-TW" altLang="en-US" dirty="0"/>
              <a:t>預設上就是 </a:t>
            </a:r>
            <a:r>
              <a:rPr lang="en-US" altLang="zh-TW" dirty="0"/>
              <a:t>text</a:t>
            </a:r>
            <a:r>
              <a:rPr lang="zh-TW" altLang="en-US" dirty="0"/>
              <a:t>，所以也可以省略不寫，沒 </a:t>
            </a:r>
            <a:r>
              <a:rPr lang="en-US" altLang="zh-TW" dirty="0"/>
              <a:t>type </a:t>
            </a:r>
            <a:r>
              <a:rPr lang="zh-TW" altLang="en-US" dirty="0"/>
              <a:t>時其實就是 </a:t>
            </a:r>
            <a:r>
              <a:rPr lang="en-US" altLang="zh-TW" dirty="0"/>
              <a:t>text</a:t>
            </a:r>
          </a:p>
          <a:p>
            <a:r>
              <a:rPr lang="en-US" altLang="zh-TW" dirty="0"/>
              <a:t>password: </a:t>
            </a:r>
            <a:r>
              <a:rPr lang="zh-TW" altLang="en-US" dirty="0"/>
              <a:t>密碼輸入欄位</a:t>
            </a:r>
            <a:endParaRPr lang="en-US" altLang="zh-TW" dirty="0"/>
          </a:p>
          <a:p>
            <a:pPr lvl="1"/>
            <a:r>
              <a:rPr lang="zh-TW" altLang="en-US" dirty="0"/>
              <a:t>和 </a:t>
            </a:r>
            <a:r>
              <a:rPr lang="en-US" altLang="zh-TW" dirty="0"/>
              <a:t>text </a:t>
            </a:r>
            <a:r>
              <a:rPr lang="zh-TW" altLang="en-US" dirty="0"/>
              <a:t>的差別是，使用者輸入的內容不會被明碼顯示在螢幕畫面中</a:t>
            </a:r>
            <a:endParaRPr lang="en-US" altLang="zh-TW" dirty="0"/>
          </a:p>
          <a:p>
            <a:r>
              <a:rPr lang="en-US" altLang="zh-TW" dirty="0"/>
              <a:t>placeholder: </a:t>
            </a:r>
            <a:r>
              <a:rPr lang="zh-TW" altLang="en-US" dirty="0"/>
              <a:t>提示使用者的訊息</a:t>
            </a:r>
            <a:endParaRPr lang="en-US" altLang="zh-TW" dirty="0"/>
          </a:p>
          <a:p>
            <a:r>
              <a:rPr lang="en-US" altLang="zh-TW" dirty="0"/>
              <a:t>submit:</a:t>
            </a:r>
            <a:r>
              <a:rPr lang="zh-TW" altLang="en-US" dirty="0"/>
              <a:t>表單的送出按鈕</a:t>
            </a:r>
            <a:endParaRPr lang="en-US" altLang="zh-TW" dirty="0"/>
          </a:p>
          <a:p>
            <a:pPr lvl="1"/>
            <a:r>
              <a:rPr lang="zh-TW" altLang="en-US" dirty="0"/>
              <a:t>當使用者點了 </a:t>
            </a:r>
            <a:r>
              <a:rPr lang="en-US" altLang="zh-TW" dirty="0"/>
              <a:t>submit button </a:t>
            </a:r>
            <a:r>
              <a:rPr lang="zh-TW" altLang="en-US" dirty="0"/>
              <a:t>就會送出該表單給遠端的伺服器，用 </a:t>
            </a:r>
            <a:r>
              <a:rPr lang="en-US" altLang="zh-TW" dirty="0"/>
              <a:t>value </a:t>
            </a:r>
            <a:r>
              <a:rPr lang="zh-TW" altLang="en-US" dirty="0"/>
              <a:t>屬性可以設定按鈕名稱。</a:t>
            </a:r>
            <a:endParaRPr lang="en-US" altLang="zh-TW" dirty="0"/>
          </a:p>
        </p:txBody>
      </p:sp>
    </p:spTree>
    <p:extLst>
      <p:ext uri="{BB962C8B-B14F-4D97-AF65-F5344CB8AC3E}">
        <p14:creationId xmlns:p14="http://schemas.microsoft.com/office/powerpoint/2010/main" val="24131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取得</a:t>
            </a:r>
            <a:r>
              <a:rPr lang="en-US" altLang="zh-TW" sz="4400" dirty="0"/>
              <a:t>HTML</a:t>
            </a:r>
            <a:r>
              <a:rPr lang="zh-TW" altLang="en-US" sz="4400" dirty="0"/>
              <a:t>表單內容</a:t>
            </a:r>
          </a:p>
        </p:txBody>
      </p:sp>
      <p:sp>
        <p:nvSpPr>
          <p:cNvPr id="3" name="內容版面配置區 2"/>
          <p:cNvSpPr>
            <a:spLocks noGrp="1"/>
          </p:cNvSpPr>
          <p:nvPr>
            <p:ph idx="1"/>
          </p:nvPr>
        </p:nvSpPr>
        <p:spPr/>
        <p:txBody>
          <a:bodyPr/>
          <a:lstStyle/>
          <a:p>
            <a:r>
              <a:rPr lang="en-US" altLang="zh-TW" dirty="0"/>
              <a:t>HTML</a:t>
            </a:r>
            <a:r>
              <a:rPr lang="zh-TW" altLang="en-US" dirty="0"/>
              <a:t>網頁表單透過某一個</a:t>
            </a:r>
            <a:r>
              <a:rPr lang="en-US" altLang="zh-TW" dirty="0"/>
              <a:t>method</a:t>
            </a:r>
            <a:r>
              <a:rPr lang="zh-TW" altLang="en-US" dirty="0"/>
              <a:t>上傳表單內容</a:t>
            </a:r>
            <a:endParaRPr lang="en-US" altLang="zh-TW" dirty="0"/>
          </a:p>
          <a:p>
            <a:pPr lvl="1"/>
            <a:r>
              <a:rPr lang="en-US" altLang="zh-TW" dirty="0"/>
              <a:t>Get </a:t>
            </a:r>
            <a:r>
              <a:rPr lang="en-US" altLang="zh-TW" dirty="0">
                <a:sym typeface="Wingdings" panose="05000000000000000000" pitchFamily="2" charset="2"/>
              </a:rPr>
              <a:t> </a:t>
            </a:r>
            <a:r>
              <a:rPr lang="zh-TW" altLang="en-US" dirty="0">
                <a:sym typeface="Wingdings" panose="05000000000000000000" pitchFamily="2" charset="2"/>
              </a:rPr>
              <a:t>會存在</a:t>
            </a:r>
            <a:r>
              <a:rPr lang="en-US" altLang="zh-TW" dirty="0" err="1">
                <a:sym typeface="Wingdings" panose="05000000000000000000" pitchFamily="2" charset="2"/>
              </a:rPr>
              <a:t>php</a:t>
            </a:r>
            <a:r>
              <a:rPr lang="zh-TW" altLang="en-US" dirty="0">
                <a:sym typeface="Wingdings" panose="05000000000000000000" pitchFamily="2" charset="2"/>
              </a:rPr>
              <a:t>的 </a:t>
            </a:r>
            <a:r>
              <a:rPr lang="en-US" altLang="zh-TW" dirty="0">
                <a:sym typeface="Wingdings" panose="05000000000000000000" pitchFamily="2" charset="2"/>
              </a:rPr>
              <a:t>$_GET</a:t>
            </a:r>
            <a:r>
              <a:rPr lang="zh-TW" altLang="en-US" dirty="0">
                <a:sym typeface="Wingdings" panose="05000000000000000000" pitchFamily="2" charset="2"/>
              </a:rPr>
              <a:t> 預定變數中</a:t>
            </a:r>
            <a:endParaRPr lang="en-US" altLang="zh-TW" dirty="0"/>
          </a:p>
          <a:p>
            <a:pPr lvl="1"/>
            <a:r>
              <a:rPr lang="en-US" altLang="zh-TW" dirty="0"/>
              <a:t>Post </a:t>
            </a:r>
            <a:r>
              <a:rPr lang="en-US" altLang="zh-TW" dirty="0">
                <a:sym typeface="Wingdings" panose="05000000000000000000" pitchFamily="2" charset="2"/>
              </a:rPr>
              <a:t> </a:t>
            </a:r>
            <a:r>
              <a:rPr lang="zh-TW" altLang="en-US" dirty="0">
                <a:sym typeface="Wingdings" panose="05000000000000000000" pitchFamily="2" charset="2"/>
              </a:rPr>
              <a:t>會存在 </a:t>
            </a:r>
            <a:r>
              <a:rPr lang="en-US" altLang="zh-TW" dirty="0" err="1">
                <a:sym typeface="Wingdings" panose="05000000000000000000" pitchFamily="2" charset="2"/>
              </a:rPr>
              <a:t>php</a:t>
            </a:r>
            <a:r>
              <a:rPr lang="zh-TW" altLang="en-US" dirty="0">
                <a:sym typeface="Wingdings" panose="05000000000000000000" pitchFamily="2" charset="2"/>
              </a:rPr>
              <a:t>的 </a:t>
            </a:r>
            <a:r>
              <a:rPr lang="en-US" altLang="zh-TW" dirty="0">
                <a:sym typeface="Wingdings" panose="05000000000000000000" pitchFamily="2" charset="2"/>
              </a:rPr>
              <a:t>$_POST</a:t>
            </a:r>
            <a:r>
              <a:rPr lang="zh-TW" altLang="en-US" dirty="0">
                <a:sym typeface="Wingdings" panose="05000000000000000000" pitchFamily="2" charset="2"/>
              </a:rPr>
              <a:t> 預定變數中</a:t>
            </a:r>
            <a:endParaRPr lang="en-US" altLang="zh-TW" dirty="0">
              <a:sym typeface="Wingdings" panose="05000000000000000000" pitchFamily="2" charset="2"/>
            </a:endParaRPr>
          </a:p>
          <a:p>
            <a:r>
              <a:rPr lang="en-US" altLang="zh-TW" dirty="0"/>
              <a:t>$_GET</a:t>
            </a:r>
            <a:r>
              <a:rPr lang="zh-TW" altLang="en-US" dirty="0"/>
              <a:t>和</a:t>
            </a:r>
            <a:r>
              <a:rPr lang="en-US" altLang="zh-TW" dirty="0"/>
              <a:t>$_POST</a:t>
            </a:r>
            <a:r>
              <a:rPr lang="zh-TW" altLang="en-US" dirty="0"/>
              <a:t>是關聯陣列型態</a:t>
            </a:r>
            <a:endParaRPr lang="en-US" altLang="zh-TW" dirty="0"/>
          </a:p>
          <a:p>
            <a:pPr lvl="1"/>
            <a:r>
              <a:rPr lang="zh-TW" altLang="en-US" dirty="0"/>
              <a:t>索引值為包含在表單上傳內容中每一個輸入內容的</a:t>
            </a:r>
            <a:r>
              <a:rPr lang="en-US" altLang="zh-TW" dirty="0"/>
              <a:t>name</a:t>
            </a:r>
            <a:r>
              <a:rPr lang="zh-TW" altLang="en-US" dirty="0"/>
              <a:t>屬性的值</a:t>
            </a:r>
            <a:endParaRPr lang="en-US" altLang="zh-TW" dirty="0"/>
          </a:p>
          <a:p>
            <a:pPr lvl="1"/>
            <a:r>
              <a:rPr lang="zh-TW" altLang="en-US" dirty="0"/>
              <a:t>其中的元素值就是使用者輸入的內容或是預設的</a:t>
            </a:r>
            <a:r>
              <a:rPr lang="en-US" altLang="zh-TW" dirty="0"/>
              <a:t>value</a:t>
            </a:r>
            <a:r>
              <a:rPr lang="zh-TW" altLang="en-US" dirty="0"/>
              <a:t>屬性的值</a:t>
            </a:r>
          </a:p>
        </p:txBody>
      </p:sp>
    </p:spTree>
    <p:extLst>
      <p:ext uri="{BB962C8B-B14F-4D97-AF65-F5344CB8AC3E}">
        <p14:creationId xmlns:p14="http://schemas.microsoft.com/office/powerpoint/2010/main" val="321783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D29D52764D89E84B8994CEEEC95E7E54" ma:contentTypeVersion="2" ma:contentTypeDescription="建立新的文件。" ma:contentTypeScope="" ma:versionID="2ca47085941747fdf2296f7779db85cf">
  <xsd:schema xmlns:xsd="http://www.w3.org/2001/XMLSchema" xmlns:xs="http://www.w3.org/2001/XMLSchema" xmlns:p="http://schemas.microsoft.com/office/2006/metadata/properties" xmlns:ns2="7e9dc963-9531-498c-8400-20c1a46c10d2" targetNamespace="http://schemas.microsoft.com/office/2006/metadata/properties" ma:root="true" ma:fieldsID="8365bf31eeb71258dc8cca1c02ef5a5a" ns2:_="">
    <xsd:import namespace="7e9dc963-9531-498c-8400-20c1a46c10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dc963-9531-498c-8400-20c1a46c10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97DE02-27F7-4130-9431-885F3F2C62FD}">
  <ds:schemaRefs>
    <ds:schemaRef ds:uri="http://schemas.microsoft.com/office/2006/metadata/properties"/>
    <ds:schemaRef ds:uri="http://schemas.microsoft.com/office/infopath/2007/PartnerControls"/>
    <ds:schemaRef ds:uri="a2faab3f-0144-490c-85f8-f6bd42df1124"/>
    <ds:schemaRef ds:uri="e5e40dcc-1855-4d86-84c6-0eea8f1917d6"/>
  </ds:schemaRefs>
</ds:datastoreItem>
</file>

<file path=customXml/itemProps2.xml><?xml version="1.0" encoding="utf-8"?>
<ds:datastoreItem xmlns:ds="http://schemas.openxmlformats.org/officeDocument/2006/customXml" ds:itemID="{E86F1F33-57D0-49FC-B168-836B63E21EC2}">
  <ds:schemaRefs>
    <ds:schemaRef ds:uri="http://schemas.microsoft.com/sharepoint/v3/contenttype/forms"/>
  </ds:schemaRefs>
</ds:datastoreItem>
</file>

<file path=customXml/itemProps3.xml><?xml version="1.0" encoding="utf-8"?>
<ds:datastoreItem xmlns:ds="http://schemas.openxmlformats.org/officeDocument/2006/customXml" ds:itemID="{D6D79A34-EE42-4F76-8C71-E6399F73D3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dc963-9531-498c-8400-20c1a46c1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NUTC Course ppt template</Template>
  <TotalTime>2469</TotalTime>
  <Words>2187</Words>
  <Application>Microsoft Office PowerPoint</Application>
  <PresentationFormat>寬螢幕</PresentationFormat>
  <Paragraphs>254</Paragraphs>
  <Slides>29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Euphemia</vt:lpstr>
      <vt:lpstr>Microsoft JhengHei UI</vt:lpstr>
      <vt:lpstr>Arial</vt:lpstr>
      <vt:lpstr>Wingdings</vt:lpstr>
      <vt:lpstr>數學 16x9</vt:lpstr>
      <vt:lpstr>網頁程式設計 PHP程式設計</vt:lpstr>
      <vt:lpstr>PHP預定變數</vt:lpstr>
      <vt:lpstr>PHP 表單處理</vt:lpstr>
      <vt:lpstr>HTML 表單</vt:lpstr>
      <vt:lpstr>HTML 表單&lt;form&gt; 標籤內的屬性</vt:lpstr>
      <vt:lpstr>HTML 表單&lt;form&gt; 標籤內的屬性</vt:lpstr>
      <vt:lpstr>HTML 表單元素</vt:lpstr>
      <vt:lpstr>HTML 表單  input屬性-type類型</vt:lpstr>
      <vt:lpstr>PHP取得HTML表單內容</vt:lpstr>
      <vt:lpstr>GET vs. POST</vt:lpstr>
      <vt:lpstr>PHP取得HTML表單內容</vt:lpstr>
      <vt:lpstr>PHP取得HTML表單內容</vt:lpstr>
      <vt:lpstr>HTML 表單 input屬性- type 選擇型輸入</vt:lpstr>
      <vt:lpstr>HTML 表單 input屬性- type 選擇型輸入</vt:lpstr>
      <vt:lpstr>PHP取得選擇型輸入的值</vt:lpstr>
      <vt:lpstr>PHP取得HTML的URL參數</vt:lpstr>
      <vt:lpstr>HTML表單上傳檔案</vt:lpstr>
      <vt:lpstr>PHP取得上傳檔案內容</vt:lpstr>
      <vt:lpstr>PHP COOKIE/SESSION處理</vt:lpstr>
      <vt:lpstr>PHP 取得 COOKIES</vt:lpstr>
      <vt:lpstr>PHP 對於COOKIES的處理</vt:lpstr>
      <vt:lpstr>PHP 對於COOKIES的處理</vt:lpstr>
      <vt:lpstr>PHP 對於Session的處理</vt:lpstr>
      <vt:lpstr>PHP 對於Session的處理</vt:lpstr>
      <vt:lpstr>PHP實作一個購物車</vt:lpstr>
      <vt:lpstr>購物網站主體網頁</vt:lpstr>
      <vt:lpstr>新增商品到購物車程式</vt:lpstr>
      <vt:lpstr>購物車頁面程式</vt:lpstr>
      <vt:lpstr>刪除購物車內容程式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 PHP程式設計</dc:title>
  <dc:creator>Windows 使用者</dc:creator>
  <cp:lastModifiedBy>Windows 使用者</cp:lastModifiedBy>
  <cp:revision>95</cp:revision>
  <dcterms:created xsi:type="dcterms:W3CDTF">2023-05-22T03:11:12Z</dcterms:created>
  <dcterms:modified xsi:type="dcterms:W3CDTF">2023-05-25T14:12:25Z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0x010100D29D52764D89E84B8994CEEEC95E7E54</vt:lpwstr>
  </property>
  <property fmtid="{D5CDD505-2E9C-101B-9397-08002B2CF9AE}" pid="3" name="MediaServiceImageTags">
    <vt:lpwstr/>
  </property>
</Properties>
</file>