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68" r:id="rId17"/>
    <p:sldId id="266" r:id="rId18"/>
    <p:sldId id="274" r:id="rId19"/>
    <p:sldId id="275" r:id="rId20"/>
    <p:sldId id="276" r:id="rId21"/>
    <p:sldId id="283" r:id="rId22"/>
    <p:sldId id="277" r:id="rId23"/>
    <p:sldId id="281" r:id="rId24"/>
    <p:sldId id="290" r:id="rId25"/>
    <p:sldId id="288" r:id="rId26"/>
    <p:sldId id="279" r:id="rId27"/>
    <p:sldId id="278" r:id="rId28"/>
    <p:sldId id="280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DFE8E-C575-4365-B5F2-6C2D3F32D86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25969D-3253-4434-B6B3-4CF67FECC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sz="4400" dirty="0"/>
              <a:t>PHP</a:t>
            </a:r>
            <a:r>
              <a:rPr lang="zh-TW" altLang="en-US" sz="4400" dirty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0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MySQL </a:t>
            </a:r>
            <a:r>
              <a:rPr lang="zh-TW" altLang="en-US" sz="4400" dirty="0" smtClean="0"/>
              <a:t>匯出資料庫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zh-TW" altLang="en-US" dirty="0" smtClean="0"/>
              <a:t>要匯出的資料庫選擇匯出標籤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09" y="2172996"/>
            <a:ext cx="3835307" cy="43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MySQL </a:t>
            </a:r>
            <a:r>
              <a:rPr lang="zh-TW" altLang="en-US" sz="4400" dirty="0" smtClean="0"/>
              <a:t>匯入資料庫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選擇要匯入的資料庫檔案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88" y="2638624"/>
            <a:ext cx="11051903" cy="30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MySQL </a:t>
            </a:r>
            <a:r>
              <a:rPr lang="zh-TW" altLang="en-US" sz="4400" dirty="0" smtClean="0"/>
              <a:t>管理使用者權限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在使用者帳號的標籤下可以看到目前有權限的使用者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5" y="2226381"/>
            <a:ext cx="764964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MySQL </a:t>
            </a:r>
            <a:r>
              <a:rPr lang="zh-TW" altLang="en-US" sz="4400" dirty="0"/>
              <a:t>管理使用者權限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更改使用者密碼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45" y="1767926"/>
            <a:ext cx="4551620" cy="4586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5309" y="1764145"/>
            <a:ext cx="1265382" cy="3879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XAMPP</a:t>
            </a:r>
            <a:r>
              <a:rPr lang="zh-TW" altLang="en-US" sz="4400" dirty="0" smtClean="0"/>
              <a:t>更改管理者登入資訊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err="1" smtClean="0"/>
              <a:t>xampp</a:t>
            </a:r>
            <a:r>
              <a:rPr lang="zh-TW" altLang="en-US" dirty="0" smtClean="0"/>
              <a:t>預設的管理者登入資訊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66" y="2360184"/>
            <a:ext cx="649695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XAMPP</a:t>
            </a:r>
            <a:r>
              <a:rPr lang="zh-TW" altLang="en-US" sz="4400" dirty="0"/>
              <a:t>更改管理者登入資訊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smtClean="0"/>
              <a:t>config.inc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cfg</a:t>
            </a:r>
            <a:r>
              <a:rPr lang="en-US" altLang="zh-TW" dirty="0" smtClean="0"/>
              <a:t>[‘Servers’][$</a:t>
            </a:r>
            <a:r>
              <a:rPr lang="en-US" altLang="zh-TW" dirty="0" err="1"/>
              <a:t>i</a:t>
            </a:r>
            <a:r>
              <a:rPr lang="en-US" altLang="zh-TW" dirty="0" smtClean="0"/>
              <a:t>][‘password’] </a:t>
            </a:r>
            <a:r>
              <a:rPr lang="en-US" altLang="zh-TW" dirty="0"/>
              <a:t>=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設定的密碼</a:t>
            </a:r>
            <a:r>
              <a:rPr lang="en-US" altLang="zh-TW" dirty="0" smtClean="0"/>
              <a:t>';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56" y="2567709"/>
            <a:ext cx="4183419" cy="4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開啟與</a:t>
            </a:r>
            <a:r>
              <a:rPr lang="en-US" altLang="zh-TW" sz="4400" dirty="0" smtClean="0"/>
              <a:t>MySQL</a:t>
            </a:r>
            <a:r>
              <a:rPr lang="zh-TW" altLang="en-US" sz="4400" dirty="0"/>
              <a:t>伺服器</a:t>
            </a:r>
            <a:r>
              <a:rPr lang="zh-TW" altLang="en-US" sz="4400" dirty="0" smtClean="0"/>
              <a:t>的連結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要存取資料庫前要先與伺服器建立連線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mysqli_connect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函數來建立連結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若連結成功回傳資源連接物件，失敗則回傳</a:t>
            </a:r>
            <a:r>
              <a:rPr lang="en-US" altLang="zh-TW" dirty="0" smtClean="0"/>
              <a:t>false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Example</a:t>
            </a:r>
          </a:p>
          <a:p>
            <a:pPr marL="0" indent="0">
              <a:buNone/>
            </a:pPr>
            <a:r>
              <a:rPr lang="en-US" altLang="zh-TW" sz="2400" dirty="0"/>
              <a:t>$link = </a:t>
            </a:r>
            <a:r>
              <a:rPr lang="en-US" altLang="zh-TW" sz="2400" dirty="0" err="1" smtClean="0"/>
              <a:t>mysqli_connect</a:t>
            </a:r>
            <a:r>
              <a:rPr lang="en-US" altLang="zh-TW" sz="2400" dirty="0"/>
              <a:t>( </a:t>
            </a:r>
          </a:p>
          <a:p>
            <a:pPr marL="0" indent="0">
              <a:buNone/>
            </a:pPr>
            <a:r>
              <a:rPr lang="en-US" altLang="zh-TW" sz="2400" dirty="0"/>
              <a:t>            'localhost',  // MySQL</a:t>
            </a:r>
            <a:r>
              <a:rPr lang="zh-TW" altLang="en-US" sz="2400" dirty="0"/>
              <a:t>主機名稱 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/>
              <a:t>'root',       // </a:t>
            </a:r>
            <a:r>
              <a:rPr lang="zh-TW" altLang="en-US" sz="2400" dirty="0"/>
              <a:t>使用者名稱 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/>
              <a:t>'A12345678',  // </a:t>
            </a:r>
            <a:r>
              <a:rPr lang="zh-TW" altLang="en-US" sz="2400" dirty="0"/>
              <a:t>密碼 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/>
              <a:t>'</a:t>
            </a:r>
            <a:r>
              <a:rPr lang="en-US" altLang="zh-TW" sz="2400" dirty="0" err="1"/>
              <a:t>myschool</a:t>
            </a:r>
            <a:r>
              <a:rPr lang="en-US" altLang="zh-TW" sz="2400" dirty="0"/>
              <a:t>');  // </a:t>
            </a:r>
            <a:r>
              <a:rPr lang="zh-TW" altLang="en-US" sz="2400" dirty="0"/>
              <a:t>預設使用的資料庫名稱 </a:t>
            </a:r>
          </a:p>
        </p:txBody>
      </p:sp>
    </p:spTree>
    <p:extLst>
      <p:ext uri="{BB962C8B-B14F-4D97-AF65-F5344CB8AC3E}">
        <p14:creationId xmlns:p14="http://schemas.microsoft.com/office/powerpoint/2010/main" val="16728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開啟指定的資料庫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mysqli_select_db</a:t>
            </a:r>
            <a:r>
              <a:rPr lang="en-US" altLang="zh-TW" dirty="0"/>
              <a:t>($link, "</a:t>
            </a:r>
            <a:r>
              <a:rPr lang="en-US" altLang="zh-TW" dirty="0" err="1"/>
              <a:t>course_db</a:t>
            </a:r>
            <a:r>
              <a:rPr lang="en-US" altLang="zh-TW" dirty="0" smtClean="0"/>
              <a:t>”)</a:t>
            </a:r>
          </a:p>
          <a:p>
            <a:pPr lvl="1"/>
            <a:r>
              <a:rPr lang="en-US" altLang="zh-TW" dirty="0" smtClean="0"/>
              <a:t>$link</a:t>
            </a:r>
            <a:r>
              <a:rPr lang="zh-TW" altLang="en-US" dirty="0" smtClean="0"/>
              <a:t>為伺服器連結的物件</a:t>
            </a:r>
            <a:endParaRPr lang="en-US" altLang="zh-TW" dirty="0" smtClean="0"/>
          </a:p>
          <a:p>
            <a:pPr lvl="1"/>
            <a:r>
              <a:rPr lang="zh-TW" altLang="en-US" dirty="0"/>
              <a:t>第二個</a:t>
            </a:r>
            <a:r>
              <a:rPr lang="zh-TW" altLang="en-US" dirty="0" smtClean="0"/>
              <a:t>參數為指定的資料庫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zh-TW" altLang="en-US" dirty="0"/>
              <a:t>使用完資料庫後，關閉連結以釋放記憶體空間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dirty="0" err="1"/>
              <a:t>mysqli_close</a:t>
            </a:r>
            <a:r>
              <a:rPr lang="en-US" altLang="zh-TW" dirty="0"/>
              <a:t>($link)</a:t>
            </a:r>
            <a:r>
              <a:rPr lang="zh-TW" altLang="en-US" dirty="0"/>
              <a:t>來關閉</a:t>
            </a:r>
            <a:endParaRPr lang="en-US" altLang="zh-TW" dirty="0"/>
          </a:p>
          <a:p>
            <a:pPr lvl="1"/>
            <a:r>
              <a:rPr lang="en-US" altLang="zh-TW" dirty="0"/>
              <a:t>$link</a:t>
            </a:r>
            <a:r>
              <a:rPr lang="zh-TW" altLang="en-US" dirty="0"/>
              <a:t>為開啟的伺服器連結物件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SQL</a:t>
            </a:r>
            <a:r>
              <a:rPr lang="zh-TW" altLang="en-US" sz="4400" dirty="0" smtClean="0"/>
              <a:t>的資料表查詢</a:t>
            </a:r>
            <a:r>
              <a:rPr lang="zh-TW" altLang="en-US" sz="4400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基礎資料查詢指令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SELECT </a:t>
            </a:r>
            <a:r>
              <a:rPr lang="zh-TW" altLang="en-US" sz="2800" dirty="0" smtClean="0"/>
              <a:t>欄位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FROM 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表名稱</a:t>
            </a:r>
            <a:r>
              <a:rPr lang="en-US" altLang="zh-TW" sz="2800" dirty="0" smtClean="0"/>
              <a:t> </a:t>
            </a:r>
          </a:p>
          <a:p>
            <a:pPr lvl="2"/>
            <a:r>
              <a:rPr lang="zh-TW" altLang="en-US" dirty="0" smtClean="0"/>
              <a:t>從資料表內查詢某個欄位的資料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SELECT * FROM student </a:t>
            </a:r>
          </a:p>
          <a:p>
            <a:pPr lvl="1"/>
            <a:r>
              <a:rPr lang="zh-TW" altLang="en-US" dirty="0" smtClean="0"/>
              <a:t>查詢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資料表內所有的欄位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4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</a:t>
            </a:r>
            <a:r>
              <a:rPr lang="zh-TW" altLang="en-US" dirty="0" smtClean="0"/>
              <a:t>關聯式資料庫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執行</a:t>
            </a:r>
            <a:r>
              <a:rPr lang="en-US" altLang="zh-TW" sz="4400" dirty="0" smtClean="0"/>
              <a:t>SQL</a:t>
            </a:r>
            <a:r>
              <a:rPr lang="zh-TW" altLang="en-US" sz="4400" dirty="0" smtClean="0"/>
              <a:t>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查詢指令包裝成一個字串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= “SELECT </a:t>
            </a:r>
            <a:r>
              <a:rPr lang="en-US" altLang="zh-TW" dirty="0"/>
              <a:t>* FROM </a:t>
            </a:r>
            <a:r>
              <a:rPr lang="en-US" altLang="zh-TW" dirty="0" smtClean="0"/>
              <a:t>student”</a:t>
            </a: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mysqli_query</a:t>
            </a:r>
            <a:r>
              <a:rPr lang="en-US" altLang="zh-TW" dirty="0" smtClean="0"/>
              <a:t>($link, $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函式來執行查詢指令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指定伺服器連結</a:t>
            </a:r>
            <a:r>
              <a:rPr lang="en-US" altLang="zh-TW" dirty="0" smtClean="0"/>
              <a:t>$link</a:t>
            </a:r>
          </a:p>
          <a:p>
            <a:pPr lvl="1"/>
            <a:r>
              <a:rPr lang="zh-TW" altLang="en-US" dirty="0" smtClean="0"/>
              <a:t>傳入查詢指令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sql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傳結果的物件稱為</a:t>
            </a:r>
            <a:r>
              <a:rPr lang="zh-TW" altLang="en-US" dirty="0" smtClean="0">
                <a:solidFill>
                  <a:srgbClr val="C00000"/>
                </a:solidFill>
              </a:rPr>
              <a:t>結果物件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400" dirty="0" smtClean="0"/>
              <a:t>    $result = </a:t>
            </a:r>
            <a:r>
              <a:rPr lang="en-US" altLang="zh-TW" sz="2400" dirty="0" err="1"/>
              <a:t>mysqli_query</a:t>
            </a:r>
            <a:r>
              <a:rPr lang="en-US" altLang="zh-TW" sz="2400" dirty="0"/>
              <a:t>($link, $</a:t>
            </a:r>
            <a:r>
              <a:rPr lang="en-US" altLang="zh-TW" sz="2400" dirty="0" err="1"/>
              <a:t>sql</a:t>
            </a:r>
            <a:r>
              <a:rPr lang="en-US" altLang="zh-TW" sz="2400" dirty="0"/>
              <a:t>)</a:t>
            </a:r>
            <a:endParaRPr lang="en-US" altLang="zh-TW" sz="2400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478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SQL</a:t>
            </a:r>
            <a:r>
              <a:rPr lang="zh-TW" altLang="en-US" sz="4400" dirty="0"/>
              <a:t>的資料表查詢指令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</a:rPr>
              <a:t>有條件資料查詢指令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TW" sz="2800" dirty="0"/>
              <a:t>SELECT </a:t>
            </a:r>
            <a:r>
              <a:rPr lang="zh-TW" altLang="en-US" sz="2800" dirty="0"/>
              <a:t>欄位</a:t>
            </a:r>
            <a:r>
              <a:rPr lang="en-US" altLang="zh-TW" sz="2800" dirty="0"/>
              <a:t> FROM </a:t>
            </a:r>
            <a:r>
              <a:rPr lang="zh-TW" altLang="en-US" sz="2800" dirty="0"/>
              <a:t>資料表名稱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WHERE </a:t>
            </a:r>
            <a:r>
              <a:rPr lang="zh-TW" altLang="en-US" sz="2800" dirty="0" smtClean="0"/>
              <a:t>條件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代表資料需要符合這個條件才會被查詢到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條件子句可以是文字、數值或日期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時間</a:t>
            </a:r>
            <a:endParaRPr lang="en-US" altLang="zh-TW" sz="2400" dirty="0"/>
          </a:p>
          <a:p>
            <a:pPr lvl="2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條件支援邏輯運算子</a:t>
            </a:r>
            <a:endParaRPr lang="en-US" altLang="zh-TW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365760" lvl="1" indent="0">
              <a:buNone/>
            </a:pPr>
            <a:r>
              <a:rPr lang="en-US" altLang="zh-TW" dirty="0"/>
              <a:t>SELECT </a:t>
            </a:r>
            <a:r>
              <a:rPr lang="en-US" altLang="zh-TW" dirty="0" smtClean="0"/>
              <a:t>name </a:t>
            </a:r>
            <a:r>
              <a:rPr lang="en-US" altLang="zh-TW" dirty="0"/>
              <a:t>FROM </a:t>
            </a:r>
            <a:r>
              <a:rPr lang="en-US" altLang="zh-TW" dirty="0" smtClean="0"/>
              <a:t>student WHERE </a:t>
            </a:r>
            <a:r>
              <a:rPr lang="en-US" altLang="zh-TW" dirty="0" err="1" smtClean="0"/>
              <a:t>sno</a:t>
            </a:r>
            <a:r>
              <a:rPr lang="en-US" altLang="zh-TW" dirty="0" smtClean="0"/>
              <a:t>=‘S001’ </a:t>
            </a:r>
            <a:endParaRPr lang="en-US" altLang="zh-TW" dirty="0"/>
          </a:p>
          <a:p>
            <a:pPr marL="365760" lvl="1" indent="0">
              <a:buNone/>
            </a:pPr>
            <a:r>
              <a:rPr lang="zh-TW" altLang="en-US" dirty="0"/>
              <a:t>查詢</a:t>
            </a:r>
            <a:r>
              <a:rPr lang="en-US" altLang="zh-TW" dirty="0"/>
              <a:t>student</a:t>
            </a:r>
            <a:r>
              <a:rPr lang="zh-TW" altLang="en-US" dirty="0"/>
              <a:t>資料表</a:t>
            </a:r>
            <a:r>
              <a:rPr lang="zh-TW" altLang="en-US" dirty="0" smtClean="0"/>
              <a:t>內</a:t>
            </a:r>
            <a:r>
              <a:rPr lang="en-US" altLang="zh-TW" dirty="0" err="1" smtClean="0"/>
              <a:t>sno</a:t>
            </a:r>
            <a:r>
              <a:rPr lang="zh-TW" altLang="en-US" dirty="0" smtClean="0"/>
              <a:t>欄位值為</a:t>
            </a:r>
            <a:r>
              <a:rPr lang="en-US" altLang="zh-TW" dirty="0" smtClean="0"/>
              <a:t>S001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 smtClean="0"/>
              <a:t>只回傳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欄位的資料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44786"/>
              </p:ext>
            </p:extLst>
          </p:nvPr>
        </p:nvGraphicFramePr>
        <p:xfrm>
          <a:off x="8959274" y="3028758"/>
          <a:ext cx="30572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18">
                  <a:extLst>
                    <a:ext uri="{9D8B030D-6E8A-4147-A177-3AD203B41FA5}">
                      <a16:colId xmlns:a16="http://schemas.microsoft.com/office/drawing/2014/main" val="527634596"/>
                    </a:ext>
                  </a:extLst>
                </a:gridCol>
                <a:gridCol w="1528618">
                  <a:extLst>
                    <a:ext uri="{9D8B030D-6E8A-4147-A177-3AD203B41FA5}">
                      <a16:colId xmlns:a16="http://schemas.microsoft.com/office/drawing/2014/main" val="395350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1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4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3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8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包含子字串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4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取得結果物件內容值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將結果物件取出一筆資料儲存到關聯陣列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mysqli_fetch_assoc</a:t>
            </a:r>
            <a:r>
              <a:rPr lang="en-US" altLang="zh-TW" sz="2800" dirty="0" smtClean="0"/>
              <a:t>($result)</a:t>
            </a:r>
          </a:p>
          <a:p>
            <a:pPr lvl="2"/>
            <a:r>
              <a:rPr lang="en-US" altLang="zh-TW" sz="2400" dirty="0" smtClean="0"/>
              <a:t>$result</a:t>
            </a:r>
            <a:r>
              <a:rPr lang="zh-TW" altLang="en-US" sz="2400" dirty="0"/>
              <a:t>為</a:t>
            </a:r>
            <a:r>
              <a:rPr lang="zh-TW" altLang="en-US" sz="2400" dirty="0" smtClean="0"/>
              <a:t>結果物件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回傳值為結果物件中一筆資料的關聯陣列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關聯陣列中的索引為結果物件中的欄位名稱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3200" dirty="0" smtClean="0"/>
              <a:t>Example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dirty="0" smtClean="0"/>
              <a:t>$row=</a:t>
            </a:r>
            <a:r>
              <a:rPr lang="en-US" altLang="zh-TW" dirty="0" err="1"/>
              <a:t>mysqli_fetch_assoc</a:t>
            </a:r>
            <a:r>
              <a:rPr lang="en-US" altLang="zh-TW" dirty="0"/>
              <a:t>($result</a:t>
            </a:r>
            <a:r>
              <a:rPr lang="en-US" altLang="zh-TW" dirty="0" smtClean="0"/>
              <a:t>)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echo $row[‘</a:t>
            </a:r>
            <a:r>
              <a:rPr lang="en-US" altLang="zh-TW" dirty="0" err="1" smtClean="0"/>
              <a:t>sno</a:t>
            </a:r>
            <a:r>
              <a:rPr lang="en-US" altLang="zh-TW" dirty="0" smtClean="0"/>
              <a:t>’]</a:t>
            </a:r>
            <a:endParaRPr lang="en-US" altLang="zh-TW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0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取得結果物件內容值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將結果物件取出一筆資料儲存到索引陣列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mysqli_fetch_row</a:t>
            </a:r>
            <a:r>
              <a:rPr lang="en-US" altLang="zh-TW" sz="2800" dirty="0" smtClean="0"/>
              <a:t>($result)</a:t>
            </a:r>
          </a:p>
          <a:p>
            <a:pPr lvl="2"/>
            <a:r>
              <a:rPr lang="en-US" altLang="zh-TW" sz="2400" dirty="0" smtClean="0"/>
              <a:t>$result</a:t>
            </a:r>
            <a:r>
              <a:rPr lang="zh-TW" altLang="en-US" sz="2400" dirty="0"/>
              <a:t>為</a:t>
            </a:r>
            <a:r>
              <a:rPr lang="zh-TW" altLang="en-US" sz="2400" dirty="0" smtClean="0"/>
              <a:t>結果物件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回傳值為結果物件中一筆資料的</a:t>
            </a:r>
            <a:r>
              <a:rPr lang="zh-TW" altLang="en-US" sz="2400" dirty="0"/>
              <a:t>索引</a:t>
            </a:r>
            <a:r>
              <a:rPr lang="zh-TW" altLang="en-US" sz="2400" dirty="0" smtClean="0"/>
              <a:t>陣列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Example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dirty="0" smtClean="0"/>
              <a:t>$row=</a:t>
            </a:r>
            <a:r>
              <a:rPr lang="en-US" altLang="zh-TW" dirty="0" err="1" smtClean="0"/>
              <a:t>mysqli_fetch_row</a:t>
            </a:r>
            <a:r>
              <a:rPr lang="en-US" altLang="zh-TW" dirty="0" smtClean="0"/>
              <a:t>($</a:t>
            </a:r>
            <a:r>
              <a:rPr lang="en-US" altLang="zh-TW" dirty="0"/>
              <a:t>result</a:t>
            </a:r>
            <a:r>
              <a:rPr lang="en-US" altLang="zh-TW" dirty="0" smtClean="0"/>
              <a:t>)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echo $row[0] //</a:t>
            </a:r>
            <a:r>
              <a:rPr lang="zh-TW" altLang="en-US" dirty="0" smtClean="0"/>
              <a:t>表示印出第一個欄位值</a:t>
            </a:r>
            <a:endParaRPr lang="en-US" altLang="zh-TW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04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取得結果物件內容值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3200" dirty="0" smtClean="0"/>
              <a:t>將結果物件取出一筆</a:t>
            </a:r>
            <a:r>
              <a:rPr lang="zh-TW" altLang="en-US" sz="3200" dirty="0" smtClean="0"/>
              <a:t>資料儲存到陣列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mysqli_fetch_array</a:t>
            </a:r>
            <a:r>
              <a:rPr lang="en-US" altLang="zh-TW" sz="2800" dirty="0" smtClean="0"/>
              <a:t>($result, type)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$result</a:t>
            </a:r>
            <a:r>
              <a:rPr lang="zh-TW" altLang="en-US" sz="2400" dirty="0"/>
              <a:t>為</a:t>
            </a:r>
            <a:r>
              <a:rPr lang="zh-TW" altLang="en-US" sz="2400" dirty="0" smtClean="0"/>
              <a:t>結果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type</a:t>
            </a:r>
            <a:r>
              <a:rPr lang="zh-TW" altLang="en-US" sz="2400" dirty="0" smtClean="0"/>
              <a:t>有兩種，根據不同的</a:t>
            </a:r>
            <a:r>
              <a:rPr lang="en-US" altLang="zh-TW" sz="2400" dirty="0" smtClean="0"/>
              <a:t>type</a:t>
            </a:r>
            <a:r>
              <a:rPr lang="zh-TW" altLang="en-US" sz="2400" dirty="0" smtClean="0"/>
              <a:t>設定有兩種回傳值</a:t>
            </a:r>
            <a:endParaRPr lang="en-US" altLang="zh-TW" sz="2400" dirty="0" smtClean="0"/>
          </a:p>
          <a:p>
            <a:pPr lvl="3"/>
            <a:r>
              <a:rPr lang="en-US" altLang="zh-TW" sz="2200" dirty="0" smtClean="0"/>
              <a:t>MYSQLI_NUM </a:t>
            </a:r>
            <a:r>
              <a:rPr lang="en-US" altLang="zh-TW" sz="2200" dirty="0" smtClean="0">
                <a:sym typeface="Wingdings" panose="05000000000000000000" pitchFamily="2" charset="2"/>
              </a:rPr>
              <a:t> </a:t>
            </a:r>
            <a:r>
              <a:rPr lang="zh-TW" altLang="en-US" sz="2200" dirty="0" smtClean="0">
                <a:sym typeface="Wingdings" panose="05000000000000000000" pitchFamily="2" charset="2"/>
              </a:rPr>
              <a:t>回傳值</a:t>
            </a:r>
            <a:r>
              <a:rPr lang="zh-TW" altLang="en-US" sz="2200" dirty="0" smtClean="0"/>
              <a:t>儲存成索引陣列</a:t>
            </a:r>
            <a:endParaRPr lang="en-US" altLang="zh-TW" sz="2200" dirty="0" smtClean="0"/>
          </a:p>
          <a:p>
            <a:pPr lvl="3"/>
            <a:r>
              <a:rPr lang="en-US" altLang="zh-TW" sz="2200" dirty="0" smtClean="0"/>
              <a:t>MYSQLI_ASSOC </a:t>
            </a:r>
            <a:r>
              <a:rPr lang="en-US" altLang="zh-TW" sz="2200" dirty="0" smtClean="0">
                <a:sym typeface="Wingdings" panose="05000000000000000000" pitchFamily="2" charset="2"/>
              </a:rPr>
              <a:t></a:t>
            </a:r>
            <a:r>
              <a:rPr lang="zh-TW" altLang="en-US" sz="2200" dirty="0" smtClean="0">
                <a:sym typeface="Wingdings" panose="05000000000000000000" pitchFamily="2" charset="2"/>
              </a:rPr>
              <a:t> 回傳值儲存成關聯陣列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3200" dirty="0" smtClean="0"/>
              <a:t>Example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en-US" altLang="zh-TW" sz="3200" dirty="0" smtClean="0"/>
              <a:t>    </a:t>
            </a:r>
            <a:r>
              <a:rPr lang="en-US" altLang="zh-TW" dirty="0" smtClean="0"/>
              <a:t>$row=</a:t>
            </a:r>
            <a:r>
              <a:rPr lang="en-US" altLang="zh-TW" dirty="0"/>
              <a:t> </a:t>
            </a:r>
            <a:r>
              <a:rPr lang="en-US" altLang="zh-TW" dirty="0" err="1"/>
              <a:t>mysqli_fetch_array</a:t>
            </a:r>
            <a:r>
              <a:rPr lang="en-US" altLang="zh-TW" dirty="0" smtClean="0"/>
              <a:t>($result, </a:t>
            </a:r>
            <a:r>
              <a:rPr lang="en-US" altLang="zh-TW" dirty="0"/>
              <a:t>MYSQLI_NUM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lvl="1" indent="0">
              <a:spcBef>
                <a:spcPts val="1400"/>
              </a:spcBef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echo $row[0] //</a:t>
            </a:r>
            <a:r>
              <a:rPr lang="zh-TW" altLang="en-US" dirty="0" smtClean="0"/>
              <a:t>表示印出第一個欄位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lvl="1" indent="0">
              <a:spcBef>
                <a:spcPts val="1400"/>
              </a:spcBef>
              <a:buNone/>
            </a:pPr>
            <a:r>
              <a:rPr lang="en-US" altLang="zh-TW" dirty="0" smtClean="0"/>
              <a:t>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$</a:t>
            </a:r>
            <a:r>
              <a:rPr lang="en-US" altLang="zh-TW" dirty="0"/>
              <a:t>row= </a:t>
            </a:r>
            <a:r>
              <a:rPr lang="en-US" altLang="zh-TW" dirty="0" err="1"/>
              <a:t>mysqli_fetch_array</a:t>
            </a:r>
            <a:r>
              <a:rPr lang="en-US" altLang="zh-TW" dirty="0"/>
              <a:t>($result, MYSQLI_ASSOC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lvl="1" indent="0">
              <a:spcBef>
                <a:spcPts val="1400"/>
              </a:spcBef>
              <a:buNone/>
            </a:pPr>
            <a:r>
              <a:rPr lang="zh-TW" altLang="en-US" dirty="0"/>
              <a:t>      </a:t>
            </a:r>
            <a:r>
              <a:rPr lang="en-US" altLang="zh-TW" dirty="0"/>
              <a:t>echo $row</a:t>
            </a:r>
            <a:r>
              <a:rPr lang="en-US" altLang="zh-TW" dirty="0" smtClean="0"/>
              <a:t>[‘</a:t>
            </a:r>
            <a:r>
              <a:rPr lang="en-US" altLang="zh-TW" dirty="0" err="1" smtClean="0"/>
              <a:t>sno</a:t>
            </a:r>
            <a:r>
              <a:rPr lang="en-US" altLang="zh-TW" dirty="0" smtClean="0"/>
              <a:t>’] </a:t>
            </a:r>
            <a:r>
              <a:rPr lang="en-US" altLang="zh-TW" dirty="0"/>
              <a:t>//</a:t>
            </a:r>
            <a:r>
              <a:rPr lang="zh-TW" altLang="en-US" dirty="0"/>
              <a:t>表示印</a:t>
            </a:r>
            <a:r>
              <a:rPr lang="zh-TW" altLang="en-US" dirty="0" smtClean="0"/>
              <a:t>出</a:t>
            </a:r>
            <a:r>
              <a:rPr lang="en-US" altLang="zh-TW" dirty="0" err="1" smtClean="0"/>
              <a:t>sno</a:t>
            </a:r>
            <a:r>
              <a:rPr lang="zh-TW" altLang="en-US" dirty="0" smtClean="0"/>
              <a:t>欄位</a:t>
            </a:r>
            <a:r>
              <a:rPr lang="zh-TW" altLang="en-US" dirty="0"/>
              <a:t>值</a:t>
            </a:r>
            <a:endParaRPr lang="en-US" altLang="zh-TW" dirty="0"/>
          </a:p>
          <a:p>
            <a:pPr marL="0" lvl="1" indent="0">
              <a:spcBef>
                <a:spcPts val="1400"/>
              </a:spcBef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9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PHP</a:t>
            </a:r>
            <a:r>
              <a:rPr lang="zh-TW" altLang="en-US" sz="4400" dirty="0"/>
              <a:t>取得結果物件內容值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移動記錄指標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mysqli_data_seek</a:t>
            </a:r>
            <a:r>
              <a:rPr lang="en-US" altLang="zh-TW" dirty="0" smtClean="0"/>
              <a:t>($result, n)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/>
              <a:t>result</a:t>
            </a:r>
            <a:r>
              <a:rPr lang="zh-TW" altLang="en-US" dirty="0"/>
              <a:t>為結果物件</a:t>
            </a:r>
            <a:endParaRPr lang="en-US" altLang="zh-TW" dirty="0"/>
          </a:p>
          <a:p>
            <a:pPr lvl="2"/>
            <a:r>
              <a:rPr lang="en-US" altLang="zh-TW" dirty="0" smtClean="0"/>
              <a:t>n</a:t>
            </a:r>
            <a:r>
              <a:rPr lang="zh-TW" altLang="en-US" dirty="0" smtClean="0"/>
              <a:t>為一個數值</a:t>
            </a:r>
            <a:endParaRPr lang="en-US" altLang="zh-TW" dirty="0" smtClean="0"/>
          </a:p>
          <a:p>
            <a:pPr lvl="2"/>
            <a:r>
              <a:rPr lang="zh-TW" altLang="en-US" dirty="0"/>
              <a:t>成功則返回</a:t>
            </a:r>
            <a:r>
              <a:rPr lang="en-US" altLang="zh-TW" dirty="0"/>
              <a:t>TRUE</a:t>
            </a:r>
            <a:r>
              <a:rPr lang="zh-TW" altLang="en-US" dirty="0"/>
              <a:t>，如果失敗則返回</a:t>
            </a:r>
            <a:r>
              <a:rPr lang="en-US" altLang="zh-TW" dirty="0"/>
              <a:t>FALSE</a:t>
            </a:r>
            <a:endParaRPr lang="en-US" altLang="zh-TW" dirty="0" smtClean="0"/>
          </a:p>
          <a:p>
            <a:r>
              <a:rPr lang="zh-TW" altLang="en-US" dirty="0" smtClean="0"/>
              <a:t>找尋結果物件中第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mysqli_data_seek</a:t>
            </a:r>
            <a:r>
              <a:rPr lang="en-US" altLang="zh-TW" dirty="0"/>
              <a:t>($result, n</a:t>
            </a:r>
            <a:r>
              <a:rPr lang="en-US" altLang="zh-TW" dirty="0" smtClean="0"/>
              <a:t>)</a:t>
            </a:r>
            <a:r>
              <a:rPr lang="zh-TW" altLang="en-US" dirty="0" smtClean="0"/>
              <a:t>將指標移動到第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搭配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取出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PHP</a:t>
            </a:r>
            <a:r>
              <a:rPr lang="zh-TW" altLang="en-US" sz="4400" dirty="0"/>
              <a:t>取得結果物件內容值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取得查詢結果物件的欄位數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mysqli_num_fields</a:t>
            </a:r>
            <a:r>
              <a:rPr lang="en-US" altLang="zh-TW" sz="2800" dirty="0" smtClean="0"/>
              <a:t>($result)</a:t>
            </a:r>
          </a:p>
          <a:p>
            <a:pPr lvl="2"/>
            <a:r>
              <a:rPr lang="en-US" altLang="zh-TW" sz="2400" dirty="0" smtClean="0"/>
              <a:t>$result</a:t>
            </a:r>
            <a:r>
              <a:rPr lang="zh-TW" altLang="en-US" sz="2400" dirty="0" smtClean="0"/>
              <a:t>為結果物件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回</a:t>
            </a:r>
            <a:r>
              <a:rPr lang="zh-TW" altLang="en-US" sz="2400" dirty="0" smtClean="0"/>
              <a:t>傳查詢結果物件中的欄位數</a:t>
            </a:r>
            <a:endParaRPr lang="en-US" altLang="zh-TW" sz="2400" dirty="0" smtClean="0"/>
          </a:p>
          <a:p>
            <a:r>
              <a:rPr lang="zh-TW" altLang="en-US" sz="3200" dirty="0"/>
              <a:t>取得查詢結果物件</a:t>
            </a:r>
            <a:r>
              <a:rPr lang="zh-TW" altLang="en-US" sz="3200" dirty="0" smtClean="0"/>
              <a:t>的資料筆數</a:t>
            </a:r>
            <a:endParaRPr lang="en-US" altLang="zh-TW" sz="3200" dirty="0"/>
          </a:p>
          <a:p>
            <a:pPr lvl="1"/>
            <a:r>
              <a:rPr lang="en-US" altLang="zh-TW" sz="2800" dirty="0" err="1" smtClean="0"/>
              <a:t>mysqli_num_rows</a:t>
            </a:r>
            <a:r>
              <a:rPr lang="en-US" altLang="zh-TW" sz="2800" dirty="0" smtClean="0"/>
              <a:t>($</a:t>
            </a:r>
            <a:r>
              <a:rPr lang="en-US" altLang="zh-TW" sz="2800" dirty="0"/>
              <a:t>result)</a:t>
            </a:r>
          </a:p>
          <a:p>
            <a:pPr lvl="2"/>
            <a:r>
              <a:rPr lang="en-US" altLang="zh-TW" sz="2400" dirty="0"/>
              <a:t>$result</a:t>
            </a:r>
            <a:r>
              <a:rPr lang="zh-TW" altLang="en-US" sz="2400" dirty="0"/>
              <a:t>為結果物件</a:t>
            </a:r>
            <a:endParaRPr lang="en-US" altLang="zh-TW" sz="2400" dirty="0"/>
          </a:p>
          <a:p>
            <a:pPr lvl="2"/>
            <a:r>
              <a:rPr lang="zh-TW" altLang="en-US" sz="2400" dirty="0"/>
              <a:t>回傳查詢結果物件</a:t>
            </a:r>
            <a:r>
              <a:rPr lang="zh-TW" altLang="en-US" sz="2400" dirty="0" smtClean="0"/>
              <a:t>中的資料筆數</a:t>
            </a:r>
            <a:endParaRPr lang="zh-TW" altLang="en-US" sz="24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80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/>
              <a:t>取得資料表和欄位資訊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取得資料表中欄位資訊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$meta = </a:t>
            </a:r>
            <a:r>
              <a:rPr lang="en-US" altLang="zh-TW" dirty="0" err="1" smtClean="0"/>
              <a:t>mysqli_fetch_field</a:t>
            </a:r>
            <a:r>
              <a:rPr lang="en-US" altLang="zh-TW" dirty="0" smtClean="0"/>
              <a:t>($result)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smtClean="0"/>
              <a:t>result</a:t>
            </a:r>
            <a:r>
              <a:rPr lang="zh-TW" altLang="en-US" dirty="0" smtClean="0"/>
              <a:t>是結果物件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回傳為一個物件，物件成員包含多個欄位資訊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$meta-&gt;name  : </a:t>
            </a:r>
            <a:r>
              <a:rPr lang="zh-TW" altLang="en-US" dirty="0" smtClean="0"/>
              <a:t>取得欄位名稱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12293"/>
              </p:ext>
            </p:extLst>
          </p:nvPr>
        </p:nvGraphicFramePr>
        <p:xfrm>
          <a:off x="2189018" y="36466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64">
                  <a:extLst>
                    <a:ext uri="{9D8B030D-6E8A-4147-A177-3AD203B41FA5}">
                      <a16:colId xmlns:a16="http://schemas.microsoft.com/office/drawing/2014/main" val="3639717636"/>
                    </a:ext>
                  </a:extLst>
                </a:gridCol>
                <a:gridCol w="5495636">
                  <a:extLst>
                    <a:ext uri="{9D8B030D-6E8A-4147-A177-3AD203B41FA5}">
                      <a16:colId xmlns:a16="http://schemas.microsoft.com/office/drawing/2014/main" val="258678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成員變數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3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6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orgname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如果有使用別名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，取得欄位真正的名稱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5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欄位所屬的資料表名稱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orgtable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如果有使用別名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，取得資料表真正的名稱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0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欄位的預設值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max_length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欄位值的最大長度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9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欄位的資料類型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2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SQL</a:t>
            </a:r>
            <a:r>
              <a:rPr lang="zh-TW" altLang="en-US" sz="4400" dirty="0" smtClean="0"/>
              <a:t>的新增資料指令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INSERT INTO table(column1, column2) VALUES (‘value1’, ‘value2’)</a:t>
            </a:r>
          </a:p>
          <a:p>
            <a:pPr lvl="1"/>
            <a:r>
              <a:rPr lang="zh-TW" altLang="en-US" dirty="0" smtClean="0"/>
              <a:t>插入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資料表的</a:t>
            </a:r>
            <a:r>
              <a:rPr lang="en-US" altLang="zh-TW" dirty="0" smtClean="0"/>
              <a:t>column1</a:t>
            </a:r>
            <a:r>
              <a:rPr lang="zh-TW" altLang="en-US" dirty="0" smtClean="0"/>
              <a:t>欄位、</a:t>
            </a:r>
            <a:r>
              <a:rPr lang="en-US" altLang="zh-TW" dirty="0" smtClean="0"/>
              <a:t>column2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zh-TW" altLang="en-US" dirty="0"/>
              <a:t>其中</a:t>
            </a:r>
            <a:r>
              <a:rPr lang="en-US" altLang="zh-TW" dirty="0" smtClean="0"/>
              <a:t>column1</a:t>
            </a:r>
            <a:r>
              <a:rPr lang="zh-TW" altLang="en-US" dirty="0" smtClean="0"/>
              <a:t>欄位</a:t>
            </a:r>
            <a:r>
              <a:rPr lang="zh-TW" altLang="en-US" dirty="0"/>
              <a:t>的</a:t>
            </a:r>
            <a:r>
              <a:rPr lang="zh-TW" altLang="en-US" dirty="0" smtClean="0"/>
              <a:t>資料值為</a:t>
            </a:r>
            <a:r>
              <a:rPr lang="en-US" altLang="zh-TW" dirty="0" smtClean="0"/>
              <a:t>value1</a:t>
            </a:r>
            <a:endParaRPr lang="en-US" altLang="zh-TW" dirty="0"/>
          </a:p>
          <a:p>
            <a:pPr lvl="1"/>
            <a:r>
              <a:rPr lang="zh-TW" altLang="en-US" dirty="0" smtClean="0"/>
              <a:t>其中</a:t>
            </a:r>
            <a:r>
              <a:rPr lang="en-US" altLang="zh-TW" dirty="0" smtClean="0"/>
              <a:t>column2</a:t>
            </a:r>
            <a:r>
              <a:rPr lang="zh-TW" altLang="en-US" dirty="0"/>
              <a:t>欄位的資料值為</a:t>
            </a:r>
            <a:r>
              <a:rPr lang="en-US" altLang="zh-TW" dirty="0" smtClean="0"/>
              <a:t>value2</a:t>
            </a:r>
          </a:p>
          <a:p>
            <a:pPr lvl="1"/>
            <a:r>
              <a:rPr lang="zh-TW" altLang="en-US" dirty="0"/>
              <a:t>插入欄位的順序</a:t>
            </a:r>
            <a:r>
              <a:rPr lang="zh-TW" altLang="en-US" dirty="0" smtClean="0"/>
              <a:t>可以和資料表內不同，但是需要選擇資料表內有的欄位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欄位名稱和值要對應到同一個順序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 smtClean="0"/>
              <a:t>INSERT INTO student(</a:t>
            </a:r>
            <a:r>
              <a:rPr lang="en-US" altLang="zh-TW" sz="2000" dirty="0" err="1" smtClean="0"/>
              <a:t>sno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name, address, birthday, username, password)    VALUES (‘S007’, ‘</a:t>
            </a:r>
            <a:r>
              <a:rPr lang="zh-TW" altLang="en-US" sz="2000" dirty="0" smtClean="0"/>
              <a:t>詹姆士</a:t>
            </a:r>
            <a:r>
              <a:rPr lang="en-US" altLang="zh-TW" sz="2000" dirty="0" smtClean="0"/>
              <a:t>’, ‘Taipei’, ‘1999/4/1’, ‘James’, ‘1234’)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9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SQL</a:t>
            </a:r>
            <a:r>
              <a:rPr lang="zh-TW" altLang="en-US" sz="4400" dirty="0" smtClean="0"/>
              <a:t>的更新資料</a:t>
            </a:r>
            <a:r>
              <a:rPr lang="zh-TW" altLang="en-US" sz="4400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UPDATE table SET column1 = ‘value1’ </a:t>
            </a:r>
          </a:p>
          <a:p>
            <a:pPr lvl="1"/>
            <a:r>
              <a:rPr lang="zh-TW" altLang="en-US" dirty="0" smtClean="0"/>
              <a:t>更新資料表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裡</a:t>
            </a:r>
            <a:r>
              <a:rPr lang="en-US" altLang="zh-TW" dirty="0" smtClean="0"/>
              <a:t>column1</a:t>
            </a:r>
            <a:r>
              <a:rPr lang="zh-TW" altLang="en-US" dirty="0" smtClean="0"/>
              <a:t>欄位的值為</a:t>
            </a:r>
            <a:r>
              <a:rPr lang="en-US" altLang="zh-TW" dirty="0" smtClean="0"/>
              <a:t>value1</a:t>
            </a:r>
          </a:p>
          <a:p>
            <a:pPr lvl="1"/>
            <a:r>
              <a:rPr lang="zh-TW" altLang="en-US" dirty="0"/>
              <a:t>通常</a:t>
            </a:r>
            <a:r>
              <a:rPr lang="zh-TW" altLang="en-US" dirty="0" smtClean="0"/>
              <a:t>要搭配一個條件，否則會全部更新</a:t>
            </a:r>
            <a:endParaRPr lang="en-US" altLang="zh-TW" dirty="0"/>
          </a:p>
          <a:p>
            <a:r>
              <a:rPr lang="en-US" altLang="zh-TW" dirty="0"/>
              <a:t>UPDATE table SET column1 = ‘value1</a:t>
            </a:r>
            <a:r>
              <a:rPr lang="en-US" altLang="zh-TW" dirty="0" smtClean="0"/>
              <a:t>’, column2 =‘value2’ WHERE 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當條件符合時更新該筆資料的</a:t>
            </a:r>
            <a:r>
              <a:rPr lang="en-US" altLang="zh-TW" dirty="0" smtClean="0"/>
              <a:t>column1</a:t>
            </a:r>
            <a:r>
              <a:rPr lang="zh-TW" altLang="en-US" dirty="0" smtClean="0"/>
              <a:t>欄位值為</a:t>
            </a:r>
            <a:r>
              <a:rPr lang="en-US" altLang="zh-TW" dirty="0" smtClean="0"/>
              <a:t>value1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column2</a:t>
            </a:r>
            <a:r>
              <a:rPr lang="zh-TW" altLang="en-US" dirty="0" smtClean="0"/>
              <a:t>欄位值為</a:t>
            </a:r>
            <a:r>
              <a:rPr lang="en-US" altLang="zh-TW" dirty="0" smtClean="0"/>
              <a:t>value2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UPDATE student SET address = ‘</a:t>
            </a:r>
            <a:r>
              <a:rPr lang="zh-TW" altLang="en-US" dirty="0" smtClean="0"/>
              <a:t>台中市北區</a:t>
            </a:r>
            <a:r>
              <a:rPr lang="en-US" altLang="zh-TW" dirty="0" smtClean="0"/>
              <a:t>’ WHERE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sno</a:t>
            </a:r>
            <a:r>
              <a:rPr lang="en-US" altLang="zh-TW" dirty="0" smtClean="0"/>
              <a:t>=‘S007’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7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關聯式資料庫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591407"/>
            <a:ext cx="9785349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MySQL (Maria) </a:t>
            </a:r>
            <a:r>
              <a:rPr lang="en-US" altLang="zh-TW" dirty="0" err="1"/>
              <a:t>DataBase</a:t>
            </a:r>
            <a:r>
              <a:rPr lang="en-US" altLang="zh-TW" dirty="0"/>
              <a:t> </a:t>
            </a:r>
            <a:r>
              <a:rPr lang="zh-TW" altLang="en-US" dirty="0"/>
              <a:t>就是一個關聯式資料庫</a:t>
            </a:r>
          </a:p>
          <a:p>
            <a:pPr lvl="1"/>
            <a:r>
              <a:rPr lang="zh-TW" altLang="en-US" dirty="0" smtClean="0"/>
              <a:t>由一個到多個資料表所組成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多個資料表之間使用欄位資料值來建立關係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可以透過關聯性來存取其他資料表的相關資料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表由欄位和紀錄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組成</a:t>
            </a:r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84007"/>
              </p:ext>
            </p:extLst>
          </p:nvPr>
        </p:nvGraphicFramePr>
        <p:xfrm>
          <a:off x="3911690" y="4482976"/>
          <a:ext cx="3385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9">
                  <a:extLst>
                    <a:ext uri="{9D8B030D-6E8A-4147-A177-3AD203B41FA5}">
                      <a16:colId xmlns:a16="http://schemas.microsoft.com/office/drawing/2014/main" val="3685894453"/>
                    </a:ext>
                  </a:extLst>
                </a:gridCol>
                <a:gridCol w="698370">
                  <a:extLst>
                    <a:ext uri="{9D8B030D-6E8A-4147-A177-3AD203B41FA5}">
                      <a16:colId xmlns:a16="http://schemas.microsoft.com/office/drawing/2014/main" val="1549072672"/>
                    </a:ext>
                  </a:extLst>
                </a:gridCol>
                <a:gridCol w="640856">
                  <a:extLst>
                    <a:ext uri="{9D8B030D-6E8A-4147-A177-3AD203B41FA5}">
                      <a16:colId xmlns:a16="http://schemas.microsoft.com/office/drawing/2014/main" val="3260585660"/>
                    </a:ext>
                  </a:extLst>
                </a:gridCol>
                <a:gridCol w="1199553">
                  <a:extLst>
                    <a:ext uri="{9D8B030D-6E8A-4147-A177-3AD203B41FA5}">
                      <a16:colId xmlns:a16="http://schemas.microsoft.com/office/drawing/2014/main" val="355150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姓名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生日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Allen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男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2000/1/3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8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Kevin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男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2000/3/5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Amy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女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2000/4/12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Alice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女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2000/5/6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9938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911690" y="411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欄位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65359" y="4846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SQL</a:t>
            </a:r>
            <a:r>
              <a:rPr lang="zh-TW" altLang="en-US" sz="4400" dirty="0" smtClean="0"/>
              <a:t>刪除資料指令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FROM table WHERE 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刪除資料表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內符合條件的資料</a:t>
            </a:r>
            <a:endParaRPr lang="en-US" altLang="zh-TW" dirty="0" smtClean="0"/>
          </a:p>
          <a:p>
            <a:pPr lvl="1"/>
            <a:r>
              <a:rPr lang="zh-TW" altLang="en-US" dirty="0"/>
              <a:t>若沒有指定條件會將整個資料表所有資料都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DELETE FROM student WHERE</a:t>
            </a:r>
            <a:r>
              <a:rPr lang="zh-TW" altLang="en-US" dirty="0" smtClean="0"/>
              <a:t> </a:t>
            </a:r>
            <a:r>
              <a:rPr lang="en-US" altLang="zh-TW" dirty="0" err="1"/>
              <a:t>sno</a:t>
            </a:r>
            <a:r>
              <a:rPr lang="en-US" altLang="zh-TW" dirty="0"/>
              <a:t>=‘S007’ 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0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PHP</a:t>
            </a:r>
            <a:r>
              <a:rPr lang="zh-TW" altLang="en-US" sz="4400" dirty="0" smtClean="0"/>
              <a:t>執行</a:t>
            </a:r>
            <a:r>
              <a:rPr lang="en-US" altLang="zh-TW" sz="4400" dirty="0" smtClean="0"/>
              <a:t>SQL</a:t>
            </a:r>
            <a:r>
              <a:rPr lang="zh-TW" altLang="en-US" sz="4400" dirty="0" smtClean="0"/>
              <a:t>資料操作指令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執行</a:t>
            </a:r>
            <a:r>
              <a:rPr lang="en-US" altLang="zh-TW" sz="3200" dirty="0" smtClean="0"/>
              <a:t>SQL</a:t>
            </a:r>
            <a:r>
              <a:rPr lang="zh-TW" altLang="en-US" sz="3200" dirty="0" smtClean="0"/>
              <a:t>指令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m</a:t>
            </a:r>
            <a:r>
              <a:rPr lang="en-US" altLang="zh-TW" sz="2800" dirty="0" err="1" smtClean="0"/>
              <a:t>ysqli_query</a:t>
            </a:r>
            <a:r>
              <a:rPr lang="en-US" altLang="zh-TW" sz="2800" dirty="0" smtClean="0"/>
              <a:t>($link, $</a:t>
            </a:r>
            <a:r>
              <a:rPr lang="en-US" altLang="zh-TW" sz="2800" dirty="0" err="1" smtClean="0"/>
              <a:t>sql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en-US" altLang="zh-TW" sz="2400" dirty="0" smtClean="0"/>
              <a:t>$link</a:t>
            </a:r>
            <a:r>
              <a:rPr lang="zh-TW" altLang="en-US" sz="2400" dirty="0" smtClean="0"/>
              <a:t>為伺服器連線物件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需要指定資料庫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$</a:t>
            </a:r>
            <a:r>
              <a:rPr lang="en-US" altLang="zh-TW" sz="2400" dirty="0" err="1" smtClean="0"/>
              <a:t>sql</a:t>
            </a:r>
            <a:r>
              <a:rPr lang="zh-TW" altLang="en-US" sz="2400" dirty="0" smtClean="0"/>
              <a:t>為儲存成字串變數的</a:t>
            </a:r>
            <a:r>
              <a:rPr lang="en-US" altLang="zh-TW" sz="2400" dirty="0" err="1" smtClean="0"/>
              <a:t>sql</a:t>
            </a:r>
            <a:r>
              <a:rPr lang="zh-TW" altLang="en-US" sz="2400" dirty="0" smtClean="0"/>
              <a:t>操作指令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新增</a:t>
            </a:r>
            <a:r>
              <a:rPr lang="en-US" altLang="zh-TW" sz="2400" dirty="0" smtClean="0"/>
              <a:t>、</a:t>
            </a:r>
            <a:r>
              <a:rPr lang="zh-TW" altLang="en-US" sz="2400" dirty="0" smtClean="0"/>
              <a:t>更新</a:t>
            </a:r>
            <a:r>
              <a:rPr lang="en-US" altLang="zh-TW" sz="2400" dirty="0" smtClean="0"/>
              <a:t>、</a:t>
            </a:r>
            <a:r>
              <a:rPr lang="zh-TW" altLang="en-US" sz="2400" dirty="0" smtClean="0"/>
              <a:t>刪除等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3200" dirty="0" smtClean="0"/>
              <a:t>取得執行</a:t>
            </a:r>
            <a:r>
              <a:rPr lang="en-US" altLang="zh-TW" sz="3200" dirty="0" smtClean="0"/>
              <a:t>SQL</a:t>
            </a:r>
            <a:r>
              <a:rPr lang="zh-TW" altLang="en-US" sz="3200" dirty="0" smtClean="0"/>
              <a:t>指令之後的被影響資料數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mysqli_affected_rows</a:t>
            </a:r>
            <a:r>
              <a:rPr lang="en-US" altLang="zh-TW" sz="2800" dirty="0" smtClean="0"/>
              <a:t>($link)</a:t>
            </a:r>
          </a:p>
          <a:p>
            <a:pPr lvl="2"/>
            <a:r>
              <a:rPr lang="zh-TW" altLang="en-US" sz="2400" dirty="0"/>
              <a:t>取得前</a:t>
            </a:r>
            <a:r>
              <a:rPr lang="zh-TW" altLang="en-US" sz="2400" dirty="0" smtClean="0"/>
              <a:t>一個指令操作影響的資料數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回傳</a:t>
            </a:r>
            <a:r>
              <a:rPr lang="en-US" altLang="zh-TW" sz="2400" dirty="0"/>
              <a:t>0</a:t>
            </a:r>
            <a:r>
              <a:rPr lang="zh-TW" altLang="en-US" sz="2400" dirty="0"/>
              <a:t>是沒有資料被</a:t>
            </a:r>
            <a:r>
              <a:rPr lang="zh-TW" altLang="en-US" sz="2400" dirty="0" smtClean="0"/>
              <a:t>影響，回傳</a:t>
            </a:r>
            <a:r>
              <a:rPr lang="en-US" altLang="zh-TW" sz="2400" dirty="0" smtClean="0"/>
              <a:t>-1</a:t>
            </a:r>
            <a:r>
              <a:rPr lang="zh-TW" altLang="en-US" sz="2400" dirty="0" smtClean="0"/>
              <a:t>是有操作錯誤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可以</a:t>
            </a:r>
            <a:r>
              <a:rPr lang="zh-TW" altLang="en-US" sz="2400" dirty="0" smtClean="0"/>
              <a:t>用這個函式來檢查是否操作成功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8199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實作範例 通訊錄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通訊錄應用的程式架構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4528" y="2844798"/>
            <a:ext cx="177338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搜尋資料程式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61491" y="3930072"/>
            <a:ext cx="177338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通訊錄網頁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4528" y="3930071"/>
            <a:ext cx="177338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修改資料程式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4528" y="5015344"/>
            <a:ext cx="1773382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新增資料程式</a:t>
            </a:r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7462983" y="3759199"/>
            <a:ext cx="1948871" cy="9513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Contact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5" idx="0"/>
            <a:endCxn id="4" idx="1"/>
          </p:cNvCxnSpPr>
          <p:nvPr/>
        </p:nvCxnSpPr>
        <p:spPr>
          <a:xfrm rot="5400000" flipH="1" flipV="1">
            <a:off x="3751118" y="2746662"/>
            <a:ext cx="780474" cy="1586346"/>
          </a:xfrm>
          <a:prstGeom prst="bentConnector2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" idx="3"/>
            <a:endCxn id="10" idx="1"/>
          </p:cNvCxnSpPr>
          <p:nvPr/>
        </p:nvCxnSpPr>
        <p:spPr>
          <a:xfrm>
            <a:off x="6707910" y="3149598"/>
            <a:ext cx="1729509" cy="609601"/>
          </a:xfrm>
          <a:prstGeom prst="bentConnector2">
            <a:avLst/>
          </a:prstGeom>
          <a:ln w="317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0" idx="4"/>
            <a:endCxn id="5" idx="1"/>
          </p:cNvCxnSpPr>
          <p:nvPr/>
        </p:nvCxnSpPr>
        <p:spPr>
          <a:xfrm flipH="1">
            <a:off x="2461491" y="4234872"/>
            <a:ext cx="6950363" cy="12700"/>
          </a:xfrm>
          <a:prstGeom prst="bentConnector5">
            <a:avLst>
              <a:gd name="adj1" fmla="val -3289"/>
              <a:gd name="adj2" fmla="val 13618181"/>
              <a:gd name="adj3" fmla="val 103289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618782" y="4950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超連結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146118" y="4274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超連結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42438" y="27602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超連結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997741" y="27658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執行查詢語法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24424" y="60343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查詢資料表內所有資料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312840" y="317942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 smtClean="0"/>
              <a:t>存查詢結果</a:t>
            </a:r>
            <a:endParaRPr lang="zh-TW" altLang="en-US" dirty="0"/>
          </a:p>
        </p:txBody>
      </p:sp>
      <p:cxnSp>
        <p:nvCxnSpPr>
          <p:cNvPr id="50" name="肘形接點 49"/>
          <p:cNvCxnSpPr>
            <a:stCxn id="5" idx="2"/>
            <a:endCxn id="7" idx="1"/>
          </p:cNvCxnSpPr>
          <p:nvPr/>
        </p:nvCxnSpPr>
        <p:spPr>
          <a:xfrm rot="16200000" flipH="1">
            <a:off x="3751119" y="4136735"/>
            <a:ext cx="780472" cy="158634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5" idx="3"/>
            <a:endCxn id="6" idx="1"/>
          </p:cNvCxnSpPr>
          <p:nvPr/>
        </p:nvCxnSpPr>
        <p:spPr>
          <a:xfrm flipV="1">
            <a:off x="4234873" y="4234871"/>
            <a:ext cx="699655" cy="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7" idx="3"/>
            <a:endCxn id="10" idx="3"/>
          </p:cNvCxnSpPr>
          <p:nvPr/>
        </p:nvCxnSpPr>
        <p:spPr>
          <a:xfrm flipV="1">
            <a:off x="6707910" y="4710544"/>
            <a:ext cx="1729509" cy="609600"/>
          </a:xfrm>
          <a:prstGeom prst="bent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6" idx="3"/>
            <a:endCxn id="10" idx="2"/>
          </p:cNvCxnSpPr>
          <p:nvPr/>
        </p:nvCxnSpPr>
        <p:spPr>
          <a:xfrm>
            <a:off x="6707910" y="4234871"/>
            <a:ext cx="755073" cy="1"/>
          </a:xfrm>
          <a:prstGeom prst="bentConnector3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674575" y="35390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執行修改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911632" y="53270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執行新增語法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911632" y="314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回傳</a:t>
            </a:r>
            <a:r>
              <a:rPr lang="zh-TW" altLang="en-US" dirty="0" smtClean="0"/>
              <a:t>查詢結果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2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關聯式</a:t>
            </a:r>
            <a:r>
              <a:rPr lang="zh-TW" altLang="en-US" sz="4400" dirty="0" smtClean="0"/>
              <a:t>資料庫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不同資料表</a:t>
            </a:r>
            <a:r>
              <a:rPr lang="zh-TW" altLang="en-US" dirty="0"/>
              <a:t>之間透過欄位資料值來建立關係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28959"/>
              </p:ext>
            </p:extLst>
          </p:nvPr>
        </p:nvGraphicFramePr>
        <p:xfrm>
          <a:off x="2101362" y="3291966"/>
          <a:ext cx="3385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9">
                  <a:extLst>
                    <a:ext uri="{9D8B030D-6E8A-4147-A177-3AD203B41FA5}">
                      <a16:colId xmlns:a16="http://schemas.microsoft.com/office/drawing/2014/main" val="3685894453"/>
                    </a:ext>
                  </a:extLst>
                </a:gridCol>
                <a:gridCol w="698370">
                  <a:extLst>
                    <a:ext uri="{9D8B030D-6E8A-4147-A177-3AD203B41FA5}">
                      <a16:colId xmlns:a16="http://schemas.microsoft.com/office/drawing/2014/main" val="1549072672"/>
                    </a:ext>
                  </a:extLst>
                </a:gridCol>
                <a:gridCol w="640856">
                  <a:extLst>
                    <a:ext uri="{9D8B030D-6E8A-4147-A177-3AD203B41FA5}">
                      <a16:colId xmlns:a16="http://schemas.microsoft.com/office/drawing/2014/main" val="3260585660"/>
                    </a:ext>
                  </a:extLst>
                </a:gridCol>
                <a:gridCol w="1199553">
                  <a:extLst>
                    <a:ext uri="{9D8B030D-6E8A-4147-A177-3AD203B41FA5}">
                      <a16:colId xmlns:a16="http://schemas.microsoft.com/office/drawing/2014/main" val="355150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姓名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生日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Allen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男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2000/1/3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8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Kevin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男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2000/3/5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Amy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女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2000/4/12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Alice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女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2000/5/6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9938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01362" y="292263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資料表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基本資料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08120"/>
              </p:ext>
            </p:extLst>
          </p:nvPr>
        </p:nvGraphicFramePr>
        <p:xfrm>
          <a:off x="5993821" y="4291713"/>
          <a:ext cx="37127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28">
                  <a:extLst>
                    <a:ext uri="{9D8B030D-6E8A-4147-A177-3AD203B41FA5}">
                      <a16:colId xmlns:a16="http://schemas.microsoft.com/office/drawing/2014/main" val="3685894453"/>
                    </a:ext>
                  </a:extLst>
                </a:gridCol>
                <a:gridCol w="1203074">
                  <a:extLst>
                    <a:ext uri="{9D8B030D-6E8A-4147-A177-3AD203B41FA5}">
                      <a16:colId xmlns:a16="http://schemas.microsoft.com/office/drawing/2014/main" val="1549072672"/>
                    </a:ext>
                  </a:extLst>
                </a:gridCol>
                <a:gridCol w="1019642">
                  <a:extLst>
                    <a:ext uri="{9D8B030D-6E8A-4147-A177-3AD203B41FA5}">
                      <a16:colId xmlns:a16="http://schemas.microsoft.com/office/drawing/2014/main" val="3260585660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355150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課程名稱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開課系所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學分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資料庫資統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資工系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8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程式設計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資工系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英文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二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資管系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S1004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離散數學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資管系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9938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93732" y="4653175"/>
            <a:ext cx="826476" cy="7090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01362" y="4389050"/>
            <a:ext cx="826476" cy="3956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2927838" y="4586877"/>
            <a:ext cx="3065894" cy="420831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969370" y="388923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資料表</a:t>
            </a:r>
            <a:r>
              <a:rPr lang="en-US" altLang="zh-TW" dirty="0" smtClean="0"/>
              <a:t>2:</a:t>
            </a:r>
            <a:r>
              <a:rPr lang="zh-TW" altLang="en-US" dirty="0" smtClean="0"/>
              <a:t> 修課紀錄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2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關聯式</a:t>
            </a:r>
            <a:r>
              <a:rPr lang="zh-TW" altLang="en-US" sz="4400" dirty="0" smtClean="0"/>
              <a:t>資料庫</a:t>
            </a:r>
            <a:r>
              <a:rPr lang="en-US" altLang="zh-TW" sz="4400" dirty="0" smtClean="0"/>
              <a:t>--</a:t>
            </a:r>
            <a:r>
              <a:rPr lang="zh-TW" altLang="en-US" sz="4400" dirty="0" smtClean="0"/>
              <a:t>資料</a:t>
            </a:r>
            <a:r>
              <a:rPr lang="zh-TW" altLang="en-US" sz="4400" dirty="0"/>
              <a:t>表的</a:t>
            </a:r>
            <a:r>
              <a:rPr lang="zh-TW" altLang="en-US" sz="4400" dirty="0" smtClean="0"/>
              <a:t>鍵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索引</a:t>
            </a:r>
            <a:r>
              <a:rPr lang="en-US" altLang="zh-TW" dirty="0" smtClean="0"/>
              <a:t>(index)</a:t>
            </a:r>
            <a:r>
              <a:rPr lang="zh-TW" altLang="en-US" dirty="0" smtClean="0"/>
              <a:t>代表的是</a:t>
            </a:r>
            <a:r>
              <a:rPr lang="zh-TW" altLang="en-US" dirty="0"/>
              <a:t>資料</a:t>
            </a:r>
            <a:r>
              <a:rPr lang="zh-TW" altLang="en-US" dirty="0" smtClean="0"/>
              <a:t>庫</a:t>
            </a:r>
            <a:r>
              <a:rPr lang="zh-TW" altLang="en-US" dirty="0"/>
              <a:t>的</a:t>
            </a:r>
            <a:r>
              <a:rPr lang="zh-TW" altLang="en-US" dirty="0" smtClean="0"/>
              <a:t>物理性結構，是</a:t>
            </a:r>
            <a:r>
              <a:rPr lang="zh-TW" altLang="en-US" dirty="0"/>
              <a:t>輔助</a:t>
            </a:r>
            <a:r>
              <a:rPr lang="zh-TW" altLang="en-US" dirty="0" smtClean="0"/>
              <a:t>查詢用的</a:t>
            </a:r>
            <a:endParaRPr lang="en-US" altLang="zh-TW" dirty="0" smtClean="0"/>
          </a:p>
          <a:p>
            <a:r>
              <a:rPr lang="zh-TW" altLang="en-US" dirty="0" smtClean="0"/>
              <a:t>鍵</a:t>
            </a:r>
            <a:r>
              <a:rPr lang="en-US" altLang="zh-TW" dirty="0" smtClean="0"/>
              <a:t>(Key)</a:t>
            </a:r>
            <a:r>
              <a:rPr lang="zh-TW" altLang="en-US" dirty="0" smtClean="0"/>
              <a:t>則包含</a:t>
            </a:r>
            <a:r>
              <a:rPr lang="zh-TW" altLang="en-US" dirty="0"/>
              <a:t>了兩個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約束 </a:t>
            </a:r>
            <a:r>
              <a:rPr lang="en-US" altLang="zh-TW" dirty="0"/>
              <a:t>(constraint)</a:t>
            </a:r>
          </a:p>
          <a:p>
            <a:pPr lvl="1"/>
            <a:r>
              <a:rPr lang="zh-TW" altLang="en-US" dirty="0"/>
              <a:t>索引 </a:t>
            </a:r>
            <a:r>
              <a:rPr lang="en-US" altLang="zh-TW" dirty="0"/>
              <a:t>(index), </a:t>
            </a:r>
            <a:r>
              <a:rPr lang="zh-TW" altLang="en-US" dirty="0"/>
              <a:t>也就是 </a:t>
            </a:r>
            <a:r>
              <a:rPr lang="en-US" altLang="zh-TW" dirty="0"/>
              <a:t>key </a:t>
            </a:r>
            <a:r>
              <a:rPr lang="zh-TW" altLang="en-US" dirty="0"/>
              <a:t>功能上包含了 </a:t>
            </a:r>
            <a:r>
              <a:rPr lang="en-US" altLang="zh-TW" dirty="0"/>
              <a:t>index.</a:t>
            </a:r>
          </a:p>
          <a:p>
            <a:r>
              <a:rPr lang="en-US" altLang="zh-TW" dirty="0" smtClean="0"/>
              <a:t>Primary key</a:t>
            </a:r>
          </a:p>
          <a:p>
            <a:pPr lvl="1"/>
            <a:r>
              <a:rPr lang="zh-TW" altLang="en-US" dirty="0" smtClean="0"/>
              <a:t>用來約束一個主</a:t>
            </a:r>
            <a:r>
              <a:rPr lang="zh-TW" altLang="en-US" dirty="0"/>
              <a:t>鍵</a:t>
            </a:r>
            <a:r>
              <a:rPr lang="zh-TW" altLang="en-US" dirty="0" smtClean="0"/>
              <a:t>和具有唯一性，且一個</a:t>
            </a:r>
            <a:r>
              <a:rPr lang="zh-TW" altLang="en-US" dirty="0"/>
              <a:t>資料表只有一個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同時</a:t>
            </a:r>
            <a:r>
              <a:rPr lang="zh-TW" altLang="en-US" dirty="0"/>
              <a:t>也在此</a:t>
            </a:r>
            <a:r>
              <a:rPr lang="en-US" altLang="zh-TW" dirty="0"/>
              <a:t>key</a:t>
            </a:r>
            <a:r>
              <a:rPr lang="zh-TW" altLang="en-US" dirty="0"/>
              <a:t>上建立了一個主鍵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不能為空值</a:t>
            </a:r>
            <a:endParaRPr lang="en-US" altLang="zh-TW" dirty="0" smtClean="0"/>
          </a:p>
          <a:p>
            <a:r>
              <a:rPr lang="en-US" altLang="zh-TW" dirty="0" smtClean="0"/>
              <a:t>Foreign key</a:t>
            </a:r>
          </a:p>
          <a:p>
            <a:pPr lvl="1"/>
            <a:r>
              <a:rPr lang="zh-TW" altLang="en-US" dirty="0"/>
              <a:t>指向</a:t>
            </a:r>
            <a:r>
              <a:rPr lang="zh-TW" altLang="en-US" dirty="0" smtClean="0"/>
              <a:t>另一個</a:t>
            </a:r>
            <a:r>
              <a:rPr lang="zh-TW" altLang="en-US" dirty="0"/>
              <a:t>資料表</a:t>
            </a:r>
            <a:r>
              <a:rPr lang="zh-TW" altLang="en-US" dirty="0" smtClean="0"/>
              <a:t>的</a:t>
            </a:r>
            <a:r>
              <a:rPr lang="zh-TW" altLang="en-US" dirty="0"/>
              <a:t>主鍵欄位，</a:t>
            </a:r>
            <a:r>
              <a:rPr lang="zh-TW" altLang="en-US" dirty="0" smtClean="0"/>
              <a:t>目的</a:t>
            </a:r>
            <a:r>
              <a:rPr lang="zh-TW" altLang="en-US" dirty="0"/>
              <a:t>是</a:t>
            </a:r>
            <a:r>
              <a:rPr lang="zh-TW" altLang="en-US" dirty="0" smtClean="0"/>
              <a:t>確定</a:t>
            </a:r>
            <a:r>
              <a:rPr lang="zh-TW" altLang="en-US" dirty="0"/>
              <a:t>兩個資料表的關聯</a:t>
            </a:r>
            <a:r>
              <a:rPr lang="zh-TW" altLang="en-US" dirty="0" smtClean="0"/>
              <a:t>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63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MySQL</a:t>
            </a:r>
            <a:r>
              <a:rPr lang="zh-TW" altLang="en-US" sz="4400" dirty="0" smtClean="0"/>
              <a:t> </a:t>
            </a:r>
            <a:r>
              <a:rPr lang="zh-TW" altLang="en-US" sz="4400" dirty="0"/>
              <a:t>建立資料庫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輸入新資料庫名稱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56" y="1901359"/>
            <a:ext cx="5350062" cy="4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MySQL</a:t>
            </a:r>
            <a:r>
              <a:rPr lang="zh-TW" altLang="en-US" sz="4400" dirty="0"/>
              <a:t> 刪除</a:t>
            </a:r>
            <a:r>
              <a:rPr lang="zh-TW" altLang="en-US" sz="4400" dirty="0" smtClean="0"/>
              <a:t>資料庫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勾選要刪除的資料庫</a:t>
            </a:r>
            <a:endParaRPr lang="en-US" altLang="zh-TW" dirty="0" smtClean="0"/>
          </a:p>
          <a:p>
            <a:pPr lvl="1"/>
            <a:r>
              <a:rPr lang="zh-TW" altLang="en-US" dirty="0"/>
              <a:t>執行</a:t>
            </a:r>
            <a:r>
              <a:rPr lang="zh-TW" altLang="en-US" dirty="0" smtClean="0"/>
              <a:t>刪除指令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09" y="1526258"/>
            <a:ext cx="5325218" cy="4858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2582" y="5440218"/>
            <a:ext cx="4082473" cy="4433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48400" y="2636982"/>
            <a:ext cx="743527" cy="4433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MySQL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建立資料表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542" y="1417638"/>
            <a:ext cx="9785349" cy="23600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建立資料表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輸入資料表名稱</a:t>
            </a:r>
            <a:endParaRPr lang="en-US" altLang="zh-TW" dirty="0" smtClean="0"/>
          </a:p>
          <a:p>
            <a:pPr lvl="1"/>
            <a:r>
              <a:rPr lang="zh-TW" altLang="en-US" dirty="0"/>
              <a:t>輸入欄位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設定資料表內欄位的資訊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欄位名稱、欄位</a:t>
            </a:r>
            <a:r>
              <a:rPr lang="zh-TW" altLang="en-US" dirty="0"/>
              <a:t>資料</a:t>
            </a:r>
            <a:r>
              <a:rPr lang="zh-TW" altLang="en-US" dirty="0" smtClean="0"/>
              <a:t>型態</a:t>
            </a:r>
            <a:r>
              <a:rPr lang="zh-TW" altLang="en-US" dirty="0"/>
              <a:t>、</a:t>
            </a:r>
            <a:r>
              <a:rPr lang="zh-TW" altLang="en-US" dirty="0" smtClean="0"/>
              <a:t>欄位編碼</a:t>
            </a:r>
            <a:r>
              <a:rPr lang="zh-TW" altLang="en-US" dirty="0"/>
              <a:t>、</a:t>
            </a:r>
            <a:r>
              <a:rPr lang="zh-TW" altLang="en-US" dirty="0" smtClean="0"/>
              <a:t>設定索引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主鍵</a:t>
            </a:r>
            <a:r>
              <a:rPr lang="zh-TW" altLang="en-US" dirty="0"/>
              <a:t>、</a:t>
            </a:r>
            <a:r>
              <a:rPr lang="zh-TW" altLang="en-US" dirty="0" smtClean="0"/>
              <a:t>一般索引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23" y="3472903"/>
            <a:ext cx="8880186" cy="33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MySQL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在資料表內新增資料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輸入每一個欄位的值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若沒有設定該欄位值可為空值，就一定要指定值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執行新增指令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8" y="3171406"/>
            <a:ext cx="881185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3035</TotalTime>
  <Words>1601</Words>
  <Application>Microsoft Office PowerPoint</Application>
  <PresentationFormat>寬螢幕</PresentationFormat>
  <Paragraphs>300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Euphemia</vt:lpstr>
      <vt:lpstr>Microsoft JhengHei UI</vt:lpstr>
      <vt:lpstr>Arial</vt:lpstr>
      <vt:lpstr>Wingdings</vt:lpstr>
      <vt:lpstr>數學 16x9</vt:lpstr>
      <vt:lpstr>網頁程式設計 PHP程式設計</vt:lpstr>
      <vt:lpstr>MySQL關聯式資料庫</vt:lpstr>
      <vt:lpstr>關聯式資料庫</vt:lpstr>
      <vt:lpstr>關聯式資料庫</vt:lpstr>
      <vt:lpstr>關聯式資料庫--資料表的鍵</vt:lpstr>
      <vt:lpstr>MySQL 建立資料庫</vt:lpstr>
      <vt:lpstr>MySQL 刪除資料庫</vt:lpstr>
      <vt:lpstr>MySQL 建立資料表</vt:lpstr>
      <vt:lpstr>MySQL 在資料表內新增資料</vt:lpstr>
      <vt:lpstr>MySQL 匯出資料庫</vt:lpstr>
      <vt:lpstr>MySQL 匯入資料庫</vt:lpstr>
      <vt:lpstr>MySQL 管理使用者權限</vt:lpstr>
      <vt:lpstr>MySQL 管理使用者權限</vt:lpstr>
      <vt:lpstr>XAMPP更改管理者登入資訊</vt:lpstr>
      <vt:lpstr>XAMPP更改管理者登入資訊</vt:lpstr>
      <vt:lpstr>PHP與MySQL</vt:lpstr>
      <vt:lpstr>PHP開啟與MySQL伺服器的連結</vt:lpstr>
      <vt:lpstr>PHP開啟指定的資料庫</vt:lpstr>
      <vt:lpstr>SQL的資料表查詢指令</vt:lpstr>
      <vt:lpstr>PHP執行SQL查詢</vt:lpstr>
      <vt:lpstr>SQL的資料表查詢指令</vt:lpstr>
      <vt:lpstr>PHP取得結果物件內容值</vt:lpstr>
      <vt:lpstr>PHP取得結果物件內容值</vt:lpstr>
      <vt:lpstr>PHP取得結果物件內容值</vt:lpstr>
      <vt:lpstr>PHP取得結果物件內容值</vt:lpstr>
      <vt:lpstr>PHP取得結果物件內容值</vt:lpstr>
      <vt:lpstr>PHP取得資料表和欄位資訊</vt:lpstr>
      <vt:lpstr>SQL的新增資料指令</vt:lpstr>
      <vt:lpstr>SQL的更新資料指令</vt:lpstr>
      <vt:lpstr>SQL刪除資料指令</vt:lpstr>
      <vt:lpstr>PHP執行SQL資料操作指令</vt:lpstr>
      <vt:lpstr>實作範例 通訊錄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PHP程式設計</dc:title>
  <dc:creator>Windows 使用者</dc:creator>
  <cp:lastModifiedBy>Windows 使用者</cp:lastModifiedBy>
  <cp:revision>121</cp:revision>
  <dcterms:created xsi:type="dcterms:W3CDTF">2023-05-28T03:05:42Z</dcterms:created>
  <dcterms:modified xsi:type="dcterms:W3CDTF">2023-06-01T13:26:37Z</dcterms:modified>
</cp:coreProperties>
</file>