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58" r:id="rId9"/>
    <p:sldId id="287" r:id="rId10"/>
    <p:sldId id="288" r:id="rId11"/>
    <p:sldId id="289" r:id="rId12"/>
    <p:sldId id="290" r:id="rId13"/>
    <p:sldId id="291" r:id="rId14"/>
    <p:sldId id="292" r:id="rId15"/>
    <p:sldId id="264" r:id="rId16"/>
    <p:sldId id="274" r:id="rId17"/>
    <p:sldId id="270" r:id="rId18"/>
    <p:sldId id="265" r:id="rId19"/>
    <p:sldId id="266" r:id="rId20"/>
    <p:sldId id="267" r:id="rId21"/>
    <p:sldId id="268" r:id="rId22"/>
    <p:sldId id="269" r:id="rId23"/>
    <p:sldId id="271" r:id="rId24"/>
    <p:sldId id="272" r:id="rId25"/>
    <p:sldId id="273" r:id="rId26"/>
    <p:sldId id="276" r:id="rId27"/>
    <p:sldId id="275" r:id="rId28"/>
    <p:sldId id="277" r:id="rId29"/>
    <p:sldId id="284" r:id="rId30"/>
    <p:sldId id="280" r:id="rId31"/>
    <p:sldId id="282" r:id="rId32"/>
    <p:sldId id="298" r:id="rId33"/>
    <p:sldId id="279" r:id="rId34"/>
    <p:sldId id="283" r:id="rId35"/>
    <p:sldId id="281" r:id="rId36"/>
    <p:sldId id="285" r:id="rId37"/>
    <p:sldId id="286" r:id="rId38"/>
    <p:sldId id="293" r:id="rId39"/>
    <p:sldId id="294" r:id="rId40"/>
    <p:sldId id="295" r:id="rId41"/>
    <p:sldId id="297" r:id="rId42"/>
    <p:sldId id="29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5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96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8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7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61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1E838F-50BB-472B-8C58-1A2320D92FFE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1C0ADB-7315-4A74-940F-6BACC5307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8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titycod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400" dirty="0" smtClean="0"/>
              <a:t>HTML</a:t>
            </a:r>
            <a:r>
              <a:rPr lang="zh-TW" altLang="en-US" sz="4400" dirty="0" smtClean="0"/>
              <a:t>網頁程式設計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dirty="0" smtClean="0"/>
              <a:t>馬豪尚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51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class </a:t>
            </a:r>
            <a:r>
              <a:rPr lang="zh-TW" altLang="en-US" b="1" dirty="0"/>
              <a:t>元素類別</a:t>
            </a:r>
            <a:r>
              <a:rPr lang="zh-TW" altLang="en-US" b="1" dirty="0" smtClean="0"/>
              <a:t>名稱</a:t>
            </a:r>
            <a:r>
              <a:rPr lang="en-US" altLang="zh-TW" b="1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元素的類別名稱 </a:t>
            </a:r>
            <a:r>
              <a:rPr lang="en-US" altLang="zh-TW" dirty="0"/>
              <a:t>(class names)</a:t>
            </a:r>
            <a:r>
              <a:rPr lang="zh-TW" altLang="en-US" dirty="0"/>
              <a:t>，每一個 </a:t>
            </a:r>
            <a:r>
              <a:rPr lang="en-US" altLang="zh-TW" dirty="0"/>
              <a:t>HTML </a:t>
            </a:r>
            <a:r>
              <a:rPr lang="zh-TW" altLang="en-US" dirty="0"/>
              <a:t>元素可以有多個類別，你可以用空格分隔 </a:t>
            </a:r>
            <a:r>
              <a:rPr lang="en-US" altLang="zh-TW" dirty="0"/>
              <a:t>(space-separated) </a:t>
            </a:r>
            <a:r>
              <a:rPr lang="zh-TW" altLang="en-US" dirty="0"/>
              <a:t>開不同的類別名稱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class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/>
              <a:t>class </a:t>
            </a:r>
            <a:r>
              <a:rPr lang="zh-TW" altLang="en-US" dirty="0"/>
              <a:t>當選擇器 </a:t>
            </a:r>
            <a:r>
              <a:rPr lang="en-US" altLang="zh-TW" dirty="0"/>
              <a:t>(selector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class="note editorial"&gt;Above point sounds a bit obvious. Remove/rewrite?&lt;/p&gt;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6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style </a:t>
            </a:r>
            <a:r>
              <a:rPr lang="zh-TW" altLang="en-US" b="1" dirty="0"/>
              <a:t>樣式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用來</a:t>
            </a:r>
            <a:r>
              <a:rPr lang="zh-TW" altLang="en-US" dirty="0"/>
              <a:t>直接設定該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CSS </a:t>
            </a:r>
            <a:r>
              <a:rPr lang="zh-TW" altLang="en-US" dirty="0"/>
              <a:t>樣式 </a:t>
            </a:r>
            <a:r>
              <a:rPr lang="en-US" altLang="zh-TW" dirty="0"/>
              <a:t>(inline style)</a:t>
            </a:r>
            <a:r>
              <a:rPr lang="zh-TW" altLang="en-US" dirty="0"/>
              <a:t>，而用 </a:t>
            </a:r>
            <a:r>
              <a:rPr lang="en-US" altLang="zh-TW" dirty="0"/>
              <a:t>style </a:t>
            </a:r>
            <a:r>
              <a:rPr lang="zh-TW" altLang="en-US" dirty="0"/>
              <a:t>屬性設定的 </a:t>
            </a:r>
            <a:r>
              <a:rPr lang="en-US" altLang="zh-TW" dirty="0"/>
              <a:t>CSS </a:t>
            </a:r>
            <a:r>
              <a:rPr lang="zh-TW" altLang="en-US" dirty="0"/>
              <a:t>優先權是最高的，會蓋過寫在 </a:t>
            </a:r>
            <a:r>
              <a:rPr lang="en-US" altLang="zh-TW" dirty="0"/>
              <a:t>&lt;style&gt; </a:t>
            </a:r>
            <a:r>
              <a:rPr lang="zh-TW" altLang="en-US" dirty="0"/>
              <a:t>或外部樣式表中的樣式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style="padding: 15px; line-height: 1.5; text-align: center; border: 3px solid #000;"&gt; Hello World! &lt;/p&gt;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35" y="4643727"/>
            <a:ext cx="7623459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data-</a:t>
            </a:r>
            <a:r>
              <a:rPr lang="en-US" altLang="zh-TW" b="1" dirty="0" smtClean="0"/>
              <a:t>*</a:t>
            </a:r>
            <a:r>
              <a:rPr lang="zh-TW" altLang="en-US" dirty="0"/>
              <a:t>是用來存放自定義的資料 </a:t>
            </a:r>
            <a:r>
              <a:rPr lang="en-US" altLang="zh-TW" dirty="0"/>
              <a:t>(custom data attributes)</a:t>
            </a:r>
            <a:r>
              <a:rPr lang="zh-TW" altLang="en-US" dirty="0"/>
              <a:t>，通常是用來和 </a:t>
            </a:r>
            <a:r>
              <a:rPr lang="en-US" altLang="zh-TW" dirty="0"/>
              <a:t>JavaScript </a:t>
            </a:r>
            <a:r>
              <a:rPr lang="zh-TW" altLang="en-US" dirty="0"/>
              <a:t>存取互動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命名規則 </a:t>
            </a:r>
            <a:r>
              <a:rPr lang="en-US" altLang="zh-TW" dirty="0" smtClean="0"/>
              <a:t>data- </a:t>
            </a:r>
            <a:r>
              <a:rPr lang="zh-TW" altLang="en-US" dirty="0" smtClean="0"/>
              <a:t>開頭，接著</a:t>
            </a:r>
            <a:r>
              <a:rPr lang="zh-TW" altLang="en-US" dirty="0"/>
              <a:t>任意的字串表示資料名稱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69831" y="338275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img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src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="ship.png"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data-ship-id="324"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data-weapons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=“</a:t>
            </a:r>
            <a:r>
              <a:rPr lang="en-US" altLang="zh-TW" sz="2000" dirty="0" err="1" smtClean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laserI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laserII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data-shields="72%"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data-x="414354"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data-y="85160"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data-z="31940"&gt;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1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dir</a:t>
            </a:r>
            <a:r>
              <a:rPr lang="en-US" altLang="zh-TW" b="1" dirty="0"/>
              <a:t> </a:t>
            </a:r>
            <a:r>
              <a:rPr lang="zh-TW" altLang="en-US" b="1" dirty="0"/>
              <a:t>文字</a:t>
            </a:r>
            <a:r>
              <a:rPr lang="zh-TW" altLang="en-US" b="1" dirty="0" smtClean="0"/>
              <a:t>方向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用來</a:t>
            </a:r>
            <a:r>
              <a:rPr lang="zh-TW" altLang="en-US" dirty="0"/>
              <a:t>設定語言文字的方向順序</a:t>
            </a:r>
            <a:endParaRPr lang="en-US" altLang="zh-TW" dirty="0" smtClean="0"/>
          </a:p>
          <a:p>
            <a:pPr lvl="1"/>
            <a:r>
              <a:rPr lang="en-US" altLang="zh-TW" dirty="0" err="1"/>
              <a:t>ltr</a:t>
            </a:r>
            <a:r>
              <a:rPr lang="en-US" altLang="zh-TW" dirty="0"/>
              <a:t>: </a:t>
            </a:r>
            <a:r>
              <a:rPr lang="zh-TW" altLang="en-US" dirty="0"/>
              <a:t>從左到右 </a:t>
            </a:r>
            <a:r>
              <a:rPr lang="en-US" altLang="zh-TW" dirty="0"/>
              <a:t>(left to right)</a:t>
            </a:r>
            <a:r>
              <a:rPr lang="zh-TW" altLang="en-US" dirty="0"/>
              <a:t>，像是英文</a:t>
            </a:r>
          </a:p>
          <a:p>
            <a:pPr lvl="1"/>
            <a:r>
              <a:rPr lang="en-US" altLang="zh-TW" dirty="0" err="1"/>
              <a:t>rtl</a:t>
            </a:r>
            <a:r>
              <a:rPr lang="en-US" altLang="zh-TW" dirty="0"/>
              <a:t>: </a:t>
            </a:r>
            <a:r>
              <a:rPr lang="zh-TW" altLang="en-US" dirty="0"/>
              <a:t>從右到左 </a:t>
            </a:r>
            <a:r>
              <a:rPr lang="en-US" altLang="zh-TW" dirty="0"/>
              <a:t>(right to left)</a:t>
            </a:r>
            <a:r>
              <a:rPr lang="zh-TW" altLang="en-US" dirty="0"/>
              <a:t>，像是阿拉伯文</a:t>
            </a:r>
          </a:p>
          <a:p>
            <a:pPr lvl="1"/>
            <a:r>
              <a:rPr lang="en-US" altLang="zh-TW" dirty="0"/>
              <a:t>auto: </a:t>
            </a:r>
            <a:r>
              <a:rPr lang="zh-TW" altLang="en-US" dirty="0"/>
              <a:t>讓瀏覽器自動判斷，預設值</a:t>
            </a:r>
          </a:p>
        </p:txBody>
      </p:sp>
      <p:sp>
        <p:nvSpPr>
          <p:cNvPr id="4" name="矩形 3"/>
          <p:cNvSpPr/>
          <p:nvPr/>
        </p:nvSpPr>
        <p:spPr>
          <a:xfrm>
            <a:off x="1593852" y="3886200"/>
            <a:ext cx="9551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&lt;p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rtl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"&gt;This paragraph is in English but incorrectly goes right to left.&lt;/p&gt;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&lt;p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ltr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"&gt;This paragraph is in English and correctly goes left to right.&lt;/p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&lt;p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="auto"&gt;</a:t>
            </a:r>
            <a:r>
              <a:rPr lang="ar-AE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هذه الفقرة باللغة العربية ، لذا يجب الانتقال من اليمين إلى اليسار.&lt;/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4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lang</a:t>
            </a:r>
            <a:r>
              <a:rPr lang="en-US" altLang="zh-TW" b="1" dirty="0" smtClean="0"/>
              <a:t>: </a:t>
            </a:r>
            <a:r>
              <a:rPr lang="zh-TW" altLang="en-US" dirty="0"/>
              <a:t>用來提供網頁內容的語言資訊，聲明一個 </a:t>
            </a:r>
            <a:r>
              <a:rPr lang="en-US" altLang="zh-TW" dirty="0"/>
              <a:t>HTML </a:t>
            </a:r>
            <a:r>
              <a:rPr lang="zh-TW" altLang="en-US" dirty="0"/>
              <a:t>元素的內容是用什麼語言 </a:t>
            </a:r>
            <a:r>
              <a:rPr lang="en-US" altLang="zh-TW" dirty="0"/>
              <a:t>(language)</a:t>
            </a:r>
            <a:r>
              <a:rPr lang="zh-TW" altLang="en-US" dirty="0"/>
              <a:t>，可以用來幫助搜尋引擎 </a:t>
            </a:r>
            <a:r>
              <a:rPr lang="en-US" altLang="zh-TW" dirty="0"/>
              <a:t>(Google) </a:t>
            </a:r>
            <a:r>
              <a:rPr lang="zh-TW" altLang="en-US" dirty="0"/>
              <a:t>判斷內容、用在 </a:t>
            </a:r>
            <a:r>
              <a:rPr lang="en-US" altLang="zh-TW" dirty="0"/>
              <a:t>CSS </a:t>
            </a:r>
            <a:r>
              <a:rPr lang="zh-TW" altLang="en-US" dirty="0"/>
              <a:t>選擇器等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 </a:t>
            </a:r>
            <a:r>
              <a:rPr lang="en-US" altLang="zh-TW" dirty="0" err="1"/>
              <a:t>lang</a:t>
            </a:r>
            <a:r>
              <a:rPr lang="en-US" altLang="zh-TW" dirty="0"/>
              <a:t>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:</a:t>
            </a:r>
            <a:r>
              <a:rPr lang="zh-TW" altLang="en-US" dirty="0"/>
              <a:t>英文 </a:t>
            </a:r>
            <a:r>
              <a:rPr lang="en-US" altLang="zh-TW" dirty="0" err="1" smtClean="0"/>
              <a:t>en</a:t>
            </a:r>
            <a:r>
              <a:rPr lang="zh-TW" altLang="en-US" dirty="0" smtClean="0"/>
              <a:t>、臺灣</a:t>
            </a:r>
            <a:r>
              <a:rPr lang="zh-TW" altLang="en-US" dirty="0"/>
              <a:t>用的繁體中文 </a:t>
            </a:r>
            <a:r>
              <a:rPr lang="en-US" altLang="zh-TW" dirty="0" err="1"/>
              <a:t>zh</a:t>
            </a:r>
            <a:r>
              <a:rPr lang="en-US" altLang="zh-TW" dirty="0"/>
              <a:t>-</a:t>
            </a:r>
            <a:r>
              <a:rPr lang="en-US" altLang="zh-TW" dirty="0" err="1"/>
              <a:t>Hant</a:t>
            </a:r>
            <a:r>
              <a:rPr lang="en-US" altLang="zh-TW" dirty="0"/>
              <a:t>-TW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8463" y="3683866"/>
            <a:ext cx="88978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&lt;html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lang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"&gt; 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&lt;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p&gt;This paragraph is English.&lt;/p&gt; 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&lt;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lang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-GB"&gt;This paragraph is defined as British English.&lt;/p&gt; 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&lt;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lang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"&gt;Ce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paragraphe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est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défini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français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.&lt;/p&gt; </a:t>
            </a:r>
            <a:endParaRPr lang="en-US" altLang="zh-TW" sz="2000" dirty="0" smtClean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8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保留字元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HTML</a:t>
            </a:r>
            <a:r>
              <a:rPr lang="zh-TW" altLang="en-US" sz="3200" dirty="0" smtClean="0"/>
              <a:t>程式碼使用的特殊字元</a:t>
            </a:r>
            <a:endParaRPr lang="en-US" altLang="zh-TW" sz="3200" dirty="0" smtClean="0"/>
          </a:p>
          <a:p>
            <a:r>
              <a:rPr lang="en-US" altLang="zh-TW" sz="3200" dirty="0" smtClean="0">
                <a:hlinkClick r:id="rId2"/>
              </a:rPr>
              <a:t>https://entitycode.com/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pPr lvl="1"/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83804"/>
              </p:ext>
            </p:extLst>
          </p:nvPr>
        </p:nvGraphicFramePr>
        <p:xfrm>
          <a:off x="2336800" y="2934852"/>
          <a:ext cx="5855856" cy="323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52">
                  <a:extLst>
                    <a:ext uri="{9D8B030D-6E8A-4147-A177-3AD203B41FA5}">
                      <a16:colId xmlns:a16="http://schemas.microsoft.com/office/drawing/2014/main" val="1948928595"/>
                    </a:ext>
                  </a:extLst>
                </a:gridCol>
                <a:gridCol w="1951952">
                  <a:extLst>
                    <a:ext uri="{9D8B030D-6E8A-4147-A177-3AD203B41FA5}">
                      <a16:colId xmlns:a16="http://schemas.microsoft.com/office/drawing/2014/main" val="1164643101"/>
                    </a:ext>
                  </a:extLst>
                </a:gridCol>
                <a:gridCol w="1951952">
                  <a:extLst>
                    <a:ext uri="{9D8B030D-6E8A-4147-A177-3AD203B41FA5}">
                      <a16:colId xmlns:a16="http://schemas.microsoft.com/office/drawing/2014/main" val="3020400925"/>
                    </a:ext>
                  </a:extLst>
                </a:gridCol>
              </a:tblGrid>
              <a:tr h="539558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特殊字元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實體名稱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實體數值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23805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&lt; (</a:t>
                      </a:r>
                      <a:r>
                        <a:rPr lang="zh-TW" altLang="en-US" b="1" dirty="0" smtClean="0"/>
                        <a:t>小於</a:t>
                      </a:r>
                      <a:r>
                        <a:rPr lang="en-US" altLang="zh-TW" b="1" dirty="0" smtClean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&amp;</a:t>
                      </a:r>
                      <a:r>
                        <a:rPr lang="en-US" altLang="zh-TW" b="1" dirty="0" err="1" smtClean="0"/>
                        <a:t>lt</a:t>
                      </a:r>
                      <a:r>
                        <a:rPr lang="en-US" altLang="zh-TW" b="1" dirty="0" smtClean="0"/>
                        <a:t>;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&amp;#60;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40139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&gt;</a:t>
                      </a:r>
                      <a:r>
                        <a:rPr lang="zh-TW" altLang="en-US" b="1" dirty="0" smtClean="0"/>
                        <a:t> </a:t>
                      </a:r>
                      <a:r>
                        <a:rPr lang="en-US" altLang="zh-TW" b="1" dirty="0" smtClean="0"/>
                        <a:t>(</a:t>
                      </a:r>
                      <a:r>
                        <a:rPr lang="zh-TW" altLang="en-US" b="1" dirty="0" smtClean="0"/>
                        <a:t>大於</a:t>
                      </a:r>
                      <a:r>
                        <a:rPr lang="en-US" altLang="zh-TW" b="1" dirty="0" smtClean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&amp;#62;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97259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b="1" dirty="0" smtClean="0"/>
                        <a:t> </a:t>
                      </a:r>
                      <a:r>
                        <a:rPr lang="en-US" altLang="zh-TW" b="1" dirty="0" smtClean="0"/>
                        <a:t>(</a:t>
                      </a:r>
                      <a:r>
                        <a:rPr lang="zh-TW" altLang="en-US" b="1" dirty="0" smtClean="0"/>
                        <a:t>雙引號</a:t>
                      </a:r>
                      <a:r>
                        <a:rPr lang="en-US" altLang="zh-TW" b="1" dirty="0" smtClean="0"/>
                        <a:t>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&amp;#34;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65903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&amp;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&amp;#38;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06611"/>
                  </a:ext>
                </a:extLst>
              </a:tr>
              <a:tr h="539558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空白字元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&amp;#160;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9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Head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5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/>
              <a:t>標籤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title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&lt;title&gt;</a:t>
            </a:r>
            <a:r>
              <a:rPr lang="zh-TW" altLang="en-US" dirty="0"/>
              <a:t>我的網頁</a:t>
            </a:r>
            <a:r>
              <a:rPr lang="en-US" altLang="zh-TW" dirty="0"/>
              <a:t>&lt;/title&gt; </a:t>
            </a:r>
          </a:p>
          <a:p>
            <a:pPr lvl="1"/>
            <a:r>
              <a:rPr lang="zh-TW" altLang="en-US" dirty="0"/>
              <a:t>文件標題，此標題會顯示在瀏覽器的標題列或索引標籤</a:t>
            </a:r>
          </a:p>
        </p:txBody>
      </p:sp>
    </p:spTree>
    <p:extLst>
      <p:ext uri="{BB962C8B-B14F-4D97-AF65-F5344CB8AC3E}">
        <p14:creationId xmlns:p14="http://schemas.microsoft.com/office/powerpoint/2010/main" val="17817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標籤 </a:t>
            </a:r>
            <a:r>
              <a:rPr lang="en-US" altLang="zh-TW" sz="4400" dirty="0" smtClean="0"/>
              <a:t>meta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&lt;meta&gt;</a:t>
            </a:r>
            <a:r>
              <a:rPr lang="zh-TW" altLang="en-US" dirty="0" smtClean="0"/>
              <a:t> 文件相關資訊，</a:t>
            </a:r>
            <a:r>
              <a:rPr lang="zh-TW" altLang="en-US" dirty="0"/>
              <a:t>沒有結束標籤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charset 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設定編碼方式例如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 </a:t>
            </a:r>
            <a:r>
              <a:rPr lang="en-US" altLang="zh-TW" dirty="0" smtClean="0"/>
              <a:t>(HTML5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metadata</a:t>
            </a:r>
            <a:r>
              <a:rPr lang="zh-TW" altLang="en-US" dirty="0" smtClean="0"/>
              <a:t>的名稱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常用屬性</a:t>
            </a:r>
            <a:r>
              <a:rPr lang="zh-TW" altLang="en-US" dirty="0"/>
              <a:t>有</a:t>
            </a:r>
            <a:r>
              <a:rPr lang="en-US" altLang="zh-TW" dirty="0" smtClean="0"/>
              <a:t>author, description, generator, keywords, viewpoint, copyright </a:t>
            </a:r>
          </a:p>
          <a:p>
            <a:pPr lvl="1"/>
            <a:r>
              <a:rPr lang="en-US" altLang="zh-TW" dirty="0" smtClean="0"/>
              <a:t>content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metadata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 =&gt;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用途很像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</a:t>
            </a:r>
            <a:r>
              <a:rPr lang="zh-TW" altLang="en-US" dirty="0"/>
              <a:t>設定</a:t>
            </a:r>
            <a:r>
              <a:rPr lang="zh-TW" altLang="en-US" dirty="0" smtClean="0"/>
              <a:t>網頁編碼、預設樣式、以及自動更新時間</a:t>
            </a:r>
            <a:endParaRPr lang="en-US" altLang="zh-TW" dirty="0" smtClean="0"/>
          </a:p>
          <a:p>
            <a:pPr lvl="2"/>
            <a:r>
              <a:rPr lang="zh-TW" altLang="en-US" dirty="0"/>
              <a:t>常用</a:t>
            </a:r>
            <a:r>
              <a:rPr lang="zh-TW" altLang="en-US" dirty="0" smtClean="0"/>
              <a:t>屬性有</a:t>
            </a:r>
            <a:r>
              <a:rPr lang="en-US" altLang="zh-TW" dirty="0" smtClean="0"/>
              <a:t>Content-Type, Content-Language, Refresh, </a:t>
            </a:r>
            <a:r>
              <a:rPr lang="en-US" altLang="zh-TW" dirty="0"/>
              <a:t>Pragma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36576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Meta Example - name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&lt;head&gt;</a:t>
            </a:r>
          </a:p>
          <a:p>
            <a:pPr marL="0" indent="0">
              <a:buNone/>
            </a:pPr>
            <a:r>
              <a:rPr lang="en-US" altLang="zh-TW" sz="2400" dirty="0" smtClean="0"/>
              <a:t>	&lt;</a:t>
            </a:r>
            <a:r>
              <a:rPr lang="en-US" altLang="zh-TW" sz="2400" dirty="0"/>
              <a:t>meta charset="utf-8"&gt;</a:t>
            </a:r>
          </a:p>
          <a:p>
            <a:pPr marL="0" indent="0">
              <a:buNone/>
            </a:pPr>
            <a:r>
              <a:rPr lang="en-US" altLang="zh-TW" sz="2400" dirty="0" smtClean="0"/>
              <a:t>	&lt;</a:t>
            </a:r>
            <a:r>
              <a:rPr lang="en-US" altLang="zh-TW" sz="2400" dirty="0"/>
              <a:t>meta name="</a:t>
            </a:r>
            <a:r>
              <a:rPr lang="en-US" altLang="zh-TW" sz="2400" dirty="0">
                <a:solidFill>
                  <a:srgbClr val="C00000"/>
                </a:solidFill>
              </a:rPr>
              <a:t>description</a:t>
            </a:r>
            <a:r>
              <a:rPr lang="en-US" altLang="zh-TW" sz="2400" dirty="0"/>
              <a:t>" content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"</a:t>
            </a:r>
            <a:r>
              <a:rPr lang="en-US" altLang="zh-TW" sz="2400" dirty="0" smtClean="0"/>
              <a:t>My Web Home"&gt;</a:t>
            </a:r>
          </a:p>
          <a:p>
            <a:pPr marL="0" indent="0">
              <a:buNone/>
            </a:pPr>
            <a:r>
              <a:rPr lang="en-US" altLang="zh-TW" sz="2400" dirty="0" smtClean="0"/>
              <a:t>	&lt;</a:t>
            </a:r>
            <a:r>
              <a:rPr lang="en-US" altLang="zh-TW" sz="2400" dirty="0"/>
              <a:t>meta name="</a:t>
            </a:r>
            <a:r>
              <a:rPr lang="en-US" altLang="zh-TW" sz="2400" dirty="0">
                <a:solidFill>
                  <a:srgbClr val="C00000"/>
                </a:solidFill>
              </a:rPr>
              <a:t>keywords</a:t>
            </a:r>
            <a:r>
              <a:rPr lang="en-US" altLang="zh-TW" sz="2400" dirty="0"/>
              <a:t>" content="</a:t>
            </a:r>
            <a:r>
              <a:rPr lang="en-US" altLang="zh-TW" sz="2400" dirty="0" err="1"/>
              <a:t>HTML,CSS,JavaScript</a:t>
            </a:r>
            <a:r>
              <a:rPr lang="en-US" altLang="zh-TW" sz="2400" dirty="0"/>
              <a:t>"&gt;</a:t>
            </a:r>
          </a:p>
          <a:p>
            <a:pPr marL="0" indent="0">
              <a:buNone/>
            </a:pPr>
            <a:r>
              <a:rPr lang="en-US" altLang="zh-TW" sz="2400" dirty="0" smtClean="0"/>
              <a:t>	&lt;</a:t>
            </a:r>
            <a:r>
              <a:rPr lang="en-US" altLang="zh-TW" sz="2400" dirty="0"/>
              <a:t>meta name="</a:t>
            </a:r>
            <a:r>
              <a:rPr lang="en-US" altLang="zh-TW" sz="2400" dirty="0">
                <a:solidFill>
                  <a:srgbClr val="C00000"/>
                </a:solidFill>
              </a:rPr>
              <a:t>author</a:t>
            </a:r>
            <a:r>
              <a:rPr lang="en-US" altLang="zh-TW" sz="2400" dirty="0"/>
              <a:t>" content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"</a:t>
            </a:r>
            <a:r>
              <a:rPr lang="en-US" altLang="zh-TW" sz="2400" dirty="0" smtClean="0"/>
              <a:t>Allen"&gt;</a:t>
            </a:r>
          </a:p>
          <a:p>
            <a:pPr marL="0" indent="0">
              <a:buNone/>
            </a:pPr>
            <a:r>
              <a:rPr lang="en-US" altLang="zh-TW" sz="2400" dirty="0" smtClean="0"/>
              <a:t>	&lt;</a:t>
            </a:r>
            <a:r>
              <a:rPr lang="en-US" altLang="zh-TW" sz="2400" dirty="0"/>
              <a:t>meta name="</a:t>
            </a:r>
            <a:r>
              <a:rPr lang="en-US" altLang="zh-TW" sz="2400" dirty="0">
                <a:solidFill>
                  <a:srgbClr val="C00000"/>
                </a:solidFill>
              </a:rPr>
              <a:t>viewport</a:t>
            </a:r>
            <a:r>
              <a:rPr lang="en-US" altLang="zh-TW" sz="2400" dirty="0"/>
              <a:t>" content="width=device-width, </a:t>
            </a:r>
            <a:r>
              <a:rPr lang="en-US" altLang="zh-TW" sz="2400" dirty="0" smtClean="0"/>
              <a:t>	initial-scale=1.0"&gt;</a:t>
            </a:r>
          </a:p>
          <a:p>
            <a:pPr marL="0" indent="0"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/>
              <a:t>head&gt;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7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網站建置流程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規劃網站架構</a:t>
            </a:r>
            <a:endParaRPr lang="en-US" altLang="zh-TW" sz="3200" dirty="0" smtClean="0"/>
          </a:p>
          <a:p>
            <a:r>
              <a:rPr lang="zh-TW" altLang="en-US" sz="3200" dirty="0"/>
              <a:t>網頁製作與</a:t>
            </a:r>
            <a:r>
              <a:rPr lang="zh-TW" altLang="en-US" sz="3200" dirty="0" smtClean="0"/>
              <a:t>測試</a:t>
            </a:r>
            <a:endParaRPr lang="en-US" altLang="zh-TW" sz="3200" dirty="0" smtClean="0"/>
          </a:p>
          <a:p>
            <a:r>
              <a:rPr lang="zh-TW" altLang="en-US" sz="3200" dirty="0"/>
              <a:t>網頁</a:t>
            </a:r>
            <a:r>
              <a:rPr lang="zh-TW" altLang="en-US" sz="3200" dirty="0" smtClean="0"/>
              <a:t>上</a:t>
            </a:r>
            <a:r>
              <a:rPr lang="zh-TW" altLang="en-US" sz="3200" dirty="0"/>
              <a:t>線</a:t>
            </a:r>
            <a:endParaRPr lang="en-US" altLang="zh-TW" sz="3200" dirty="0" smtClean="0"/>
          </a:p>
          <a:p>
            <a:r>
              <a:rPr lang="zh-TW" altLang="en-US" sz="3200" dirty="0"/>
              <a:t>更新與維護</a:t>
            </a:r>
          </a:p>
        </p:txBody>
      </p:sp>
    </p:spTree>
    <p:extLst>
      <p:ext uri="{BB962C8B-B14F-4D97-AF65-F5344CB8AC3E}">
        <p14:creationId xmlns:p14="http://schemas.microsoft.com/office/powerpoint/2010/main" val="12173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Meta Example - http-</a:t>
            </a:r>
            <a:r>
              <a:rPr lang="en-US" altLang="zh-TW" sz="4400" dirty="0" err="1"/>
              <a:t>equiv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	&lt;meta http-</a:t>
            </a:r>
            <a:r>
              <a:rPr lang="en-US" altLang="zh-TW" dirty="0" err="1"/>
              <a:t>equiv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C00000"/>
                </a:solidFill>
              </a:rPr>
              <a:t>Content-Type</a:t>
            </a:r>
            <a:r>
              <a:rPr lang="en-US" altLang="zh-TW" dirty="0"/>
              <a:t>" </a:t>
            </a:r>
            <a:r>
              <a:rPr lang="en-US" altLang="zh-TW" dirty="0" smtClean="0"/>
              <a:t>	content</a:t>
            </a:r>
            <a:r>
              <a:rPr lang="en-US" altLang="zh-TW" dirty="0"/>
              <a:t>="text/html"; charset="uft-8</a:t>
            </a:r>
            <a:r>
              <a:rPr lang="en-US" altLang="zh-TW" dirty="0" smtClean="0"/>
              <a:t>″&gt;</a:t>
            </a:r>
          </a:p>
          <a:p>
            <a:pPr marL="0" indent="0">
              <a:buNone/>
            </a:pPr>
            <a:r>
              <a:rPr lang="en-US" altLang="zh-TW" dirty="0"/>
              <a:t>	 &lt;meta http-</a:t>
            </a:r>
            <a:r>
              <a:rPr lang="en-US" altLang="zh-TW" dirty="0" err="1"/>
              <a:t>equiv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C00000"/>
                </a:solidFill>
              </a:rPr>
              <a:t>Content-Language</a:t>
            </a:r>
            <a:r>
              <a:rPr lang="en-US" altLang="zh-TW" dirty="0"/>
              <a:t>" </a:t>
            </a:r>
            <a:r>
              <a:rPr lang="en-US" altLang="zh-TW" dirty="0" smtClean="0"/>
              <a:t>	content</a:t>
            </a:r>
            <a:r>
              <a:rPr lang="en-US" altLang="zh-TW" dirty="0"/>
              <a:t>="</a:t>
            </a:r>
            <a:r>
              <a:rPr lang="en-US" altLang="zh-TW" dirty="0" err="1"/>
              <a:t>zh</a:t>
            </a:r>
            <a:r>
              <a:rPr lang="en-US" altLang="zh-TW" dirty="0"/>
              <a:t>-TW"&gt;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meta http-</a:t>
            </a:r>
            <a:r>
              <a:rPr lang="en-US" altLang="zh-TW" dirty="0" err="1"/>
              <a:t>equiv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C00000"/>
                </a:solidFill>
              </a:rPr>
              <a:t>refresh</a:t>
            </a:r>
            <a:r>
              <a:rPr lang="en-US" altLang="zh-TW" dirty="0"/>
              <a:t>" content="10"&gt;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&lt;</a:t>
            </a:r>
            <a:r>
              <a:rPr lang="en-US" altLang="zh-TW" dirty="0"/>
              <a:t>meta http-</a:t>
            </a:r>
            <a:r>
              <a:rPr lang="en-US" altLang="zh-TW" dirty="0" err="1"/>
              <a:t>equiv</a:t>
            </a:r>
            <a:r>
              <a:rPr lang="en-US" altLang="zh-TW" dirty="0" smtClean="0"/>
              <a:t>=</a:t>
            </a:r>
            <a:r>
              <a:rPr lang="en-US" altLang="zh-TW" dirty="0"/>
              <a:t>"</a:t>
            </a:r>
            <a:r>
              <a:rPr lang="en-US" altLang="zh-TW" dirty="0" smtClean="0">
                <a:solidFill>
                  <a:srgbClr val="C00000"/>
                </a:solidFill>
              </a:rPr>
              <a:t>refresh</a:t>
            </a:r>
            <a:r>
              <a:rPr lang="en-US" altLang="zh-TW" dirty="0"/>
              <a:t>"</a:t>
            </a:r>
            <a:r>
              <a:rPr lang="en-US" altLang="zh-TW" dirty="0" smtClean="0"/>
              <a:t> </a:t>
            </a:r>
            <a:r>
              <a:rPr lang="en-US" altLang="zh-TW" dirty="0"/>
              <a:t>content</a:t>
            </a:r>
            <a:r>
              <a:rPr lang="en-US" altLang="zh-TW" dirty="0" smtClean="0"/>
              <a:t>=</a:t>
            </a:r>
            <a:r>
              <a:rPr lang="en-US" altLang="zh-TW" dirty="0"/>
              <a:t>"</a:t>
            </a:r>
            <a:r>
              <a:rPr lang="en-US" altLang="zh-TW" dirty="0" smtClean="0"/>
              <a:t>5</a:t>
            </a:r>
            <a:r>
              <a:rPr lang="en-US" altLang="zh-TW" dirty="0"/>
              <a:t>;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=https</a:t>
            </a:r>
            <a:r>
              <a:rPr lang="en-US" altLang="zh-TW" dirty="0"/>
              <a:t>://</a:t>
            </a:r>
            <a:r>
              <a:rPr lang="en-US" altLang="zh-TW" dirty="0" smtClean="0"/>
              <a:t>www.google.com/"&gt;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meta http-</a:t>
            </a:r>
            <a:r>
              <a:rPr lang="en-US" altLang="zh-TW" dirty="0" err="1"/>
              <a:t>equiv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C00000"/>
                </a:solidFill>
              </a:rPr>
              <a:t>Pragma</a:t>
            </a:r>
            <a:r>
              <a:rPr lang="en-US" altLang="zh-TW" dirty="0"/>
              <a:t>" content="no-cache"&gt;</a:t>
            </a:r>
          </a:p>
          <a:p>
            <a:pPr marL="0" indent="0">
              <a:buNone/>
            </a:pPr>
            <a:r>
              <a:rPr lang="en-US" altLang="zh-TW" dirty="0" smtClean="0"/>
              <a:t>&lt;/head&gt;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/>
              <a:t>標籤</a:t>
            </a:r>
            <a:r>
              <a:rPr lang="en-US" altLang="zh-TW" sz="4400" dirty="0" smtClean="0"/>
              <a:t>-link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10219457" cy="457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&lt;link&gt;</a:t>
            </a:r>
            <a:r>
              <a:rPr lang="zh-TW" altLang="en-US" dirty="0"/>
              <a:t>載入或定義網頁中會用到的資源，</a:t>
            </a:r>
            <a:r>
              <a:rPr lang="zh-TW" altLang="en-US" dirty="0" smtClean="0"/>
              <a:t>沒有結束標籤</a:t>
            </a:r>
            <a:endParaRPr lang="en-US" altLang="zh-TW" dirty="0" smtClean="0"/>
          </a:p>
          <a:p>
            <a:r>
              <a:rPr lang="zh-TW" altLang="en-US" dirty="0"/>
              <a:t>最常見應用就是導入 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zh-TW" altLang="en-US" dirty="0" smtClean="0"/>
              <a:t>檔案</a:t>
            </a:r>
            <a:endParaRPr lang="en-US" altLang="zh-TW" dirty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link </a:t>
            </a:r>
            <a:r>
              <a:rPr lang="en-US" altLang="zh-TW" dirty="0" err="1"/>
              <a:t>rel</a:t>
            </a:r>
            <a:r>
              <a:rPr lang="en-US" altLang="zh-TW" dirty="0"/>
              <a:t>="stylesheet" type="text/</a:t>
            </a:r>
            <a:r>
              <a:rPr lang="en-US" altLang="zh-TW" dirty="0" err="1"/>
              <a:t>css</a:t>
            </a:r>
            <a:r>
              <a:rPr lang="en-US" altLang="zh-TW" dirty="0"/>
              <a:t>" </a:t>
            </a:r>
            <a:r>
              <a:rPr lang="en-US" altLang="zh-TW" dirty="0" err="1"/>
              <a:t>href</a:t>
            </a:r>
            <a:r>
              <a:rPr lang="en-US" altLang="zh-TW" dirty="0" smtClean="0"/>
              <a:t>=“mypage.css</a:t>
            </a:r>
            <a:r>
              <a:rPr lang="en-US" altLang="zh-TW" dirty="0"/>
              <a:t>" </a:t>
            </a:r>
            <a:r>
              <a:rPr lang="en-US" altLang="zh-TW" dirty="0" smtClean="0"/>
              <a:t>/&gt;</a:t>
            </a:r>
            <a:endParaRPr lang="en-US" altLang="zh-TW" dirty="0"/>
          </a:p>
          <a:p>
            <a:pPr lvl="1"/>
            <a:r>
              <a:rPr lang="en-US" altLang="zh-TW" dirty="0" err="1" smtClean="0"/>
              <a:t>rel</a:t>
            </a:r>
            <a:r>
              <a:rPr lang="en-US" altLang="zh-TW" dirty="0" smtClean="0"/>
              <a:t>=“…“ </a:t>
            </a:r>
            <a:r>
              <a:rPr lang="zh-TW" altLang="en-US" dirty="0" smtClean="0"/>
              <a:t>設定當前文件與連接資源的關係類型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href</a:t>
            </a:r>
            <a:r>
              <a:rPr lang="en-US" altLang="zh-TW" dirty="0" smtClean="0"/>
              <a:t>=“…”</a:t>
            </a:r>
            <a:r>
              <a:rPr lang="zh-TW" altLang="en-US" dirty="0" smtClean="0"/>
              <a:t> 設定資源的網址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type=“content-type”</a:t>
            </a:r>
            <a:r>
              <a:rPr lang="zh-TW" altLang="en-US" dirty="0" smtClean="0"/>
              <a:t> 設定資源的內容類型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7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/>
              <a:t>標籤</a:t>
            </a:r>
            <a:r>
              <a:rPr lang="en-US" altLang="zh-TW" sz="4400" dirty="0" smtClean="0"/>
              <a:t>-link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對資源或內容進行預加</a:t>
            </a:r>
            <a:r>
              <a:rPr lang="zh-TW" altLang="en-US" dirty="0" smtClean="0"/>
              <a:t>載</a:t>
            </a:r>
            <a:r>
              <a:rPr lang="zh-TW" altLang="en-US" dirty="0"/>
              <a:t>，</a:t>
            </a:r>
            <a:r>
              <a:rPr lang="zh-TW" altLang="en-US" dirty="0" smtClean="0"/>
              <a:t>利用</a:t>
            </a:r>
            <a:r>
              <a:rPr lang="zh-TW" altLang="en-US" dirty="0"/>
              <a:t>這方式可以使資源在隨後需要的時候，可以直接使用不用再等網路下載傳輸的</a:t>
            </a:r>
            <a:r>
              <a:rPr lang="zh-TW" altLang="en-US" dirty="0" smtClean="0"/>
              <a:t>時間。</a:t>
            </a:r>
            <a:endParaRPr lang="en-US" altLang="zh-TW" dirty="0" smtClean="0"/>
          </a:p>
          <a:p>
            <a:r>
              <a:rPr lang="en-US" altLang="zh-TW" dirty="0" err="1"/>
              <a:t>rel</a:t>
            </a:r>
            <a:r>
              <a:rPr lang="en-US" altLang="zh-TW" dirty="0"/>
              <a:t>="preload" </a:t>
            </a:r>
            <a:r>
              <a:rPr lang="zh-TW" altLang="en-US" dirty="0"/>
              <a:t>基本使用是搭配 </a:t>
            </a:r>
            <a:r>
              <a:rPr lang="en-US" altLang="zh-TW" dirty="0" err="1"/>
              <a:t>href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as </a:t>
            </a:r>
            <a:r>
              <a:rPr lang="zh-TW" altLang="en-US" dirty="0"/>
              <a:t>屬性 </a:t>
            </a:r>
            <a:r>
              <a:rPr lang="en-US" altLang="zh-TW" dirty="0"/>
              <a:t>(attribute) </a:t>
            </a:r>
            <a:r>
              <a:rPr lang="zh-TW" altLang="en-US" dirty="0"/>
              <a:t>來指定要被預加載資源的位址和類型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link </a:t>
            </a:r>
            <a:r>
              <a:rPr lang="en-US" altLang="zh-TW" dirty="0" err="1"/>
              <a:t>rel</a:t>
            </a:r>
            <a:r>
              <a:rPr lang="en-US" altLang="zh-TW" dirty="0"/>
              <a:t>="preload" </a:t>
            </a:r>
            <a:r>
              <a:rPr lang="en-US" altLang="zh-TW" dirty="0" err="1"/>
              <a:t>href</a:t>
            </a:r>
            <a:r>
              <a:rPr lang="en-US" altLang="zh-TW" dirty="0" smtClean="0"/>
              <a:t>="</a:t>
            </a:r>
            <a:r>
              <a:rPr lang="en-US" altLang="zh-TW" dirty="0"/>
              <a:t>mypage</a:t>
            </a:r>
            <a:r>
              <a:rPr lang="en-US" altLang="zh-TW" dirty="0" smtClean="0"/>
              <a:t>.css</a:t>
            </a:r>
            <a:r>
              <a:rPr lang="en-US" altLang="zh-TW" dirty="0"/>
              <a:t>" as="style"&gt;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link </a:t>
            </a:r>
            <a:r>
              <a:rPr lang="en-US" altLang="zh-TW" dirty="0" err="1"/>
              <a:t>rel</a:t>
            </a:r>
            <a:r>
              <a:rPr lang="en-US" altLang="zh-TW" dirty="0"/>
              <a:t>="preload" </a:t>
            </a:r>
            <a:r>
              <a:rPr lang="en-US" altLang="zh-TW" dirty="0" err="1"/>
              <a:t>href</a:t>
            </a:r>
            <a:r>
              <a:rPr lang="en-US" altLang="zh-TW" dirty="0"/>
              <a:t>="main.js" as="script</a:t>
            </a:r>
            <a:r>
              <a:rPr lang="en-US" altLang="zh-TW" dirty="0" smtClean="0"/>
              <a:t>"&gt;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5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/>
              <a:t>標籤</a:t>
            </a:r>
            <a:r>
              <a:rPr lang="en-US" altLang="zh-TW" sz="4400" dirty="0" smtClean="0"/>
              <a:t>-link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哪些類型的資源可以被 </a:t>
            </a:r>
            <a:r>
              <a:rPr lang="en-US" altLang="zh-TW" dirty="0"/>
              <a:t>preload</a:t>
            </a:r>
            <a:r>
              <a:rPr lang="zh-TW" altLang="en-US" dirty="0"/>
              <a:t>？以下的資源類型可以被使用在 </a:t>
            </a:r>
            <a:r>
              <a:rPr lang="en-US" altLang="zh-TW" dirty="0"/>
              <a:t>as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/>
            <a:r>
              <a:rPr lang="en-US" altLang="zh-TW" dirty="0"/>
              <a:t>audio: </a:t>
            </a:r>
            <a:r>
              <a:rPr lang="zh-TW" altLang="en-US" dirty="0"/>
              <a:t>音頻</a:t>
            </a:r>
          </a:p>
          <a:p>
            <a:pPr lvl="1"/>
            <a:r>
              <a:rPr lang="en-US" altLang="zh-TW" dirty="0"/>
              <a:t>document: </a:t>
            </a:r>
            <a:r>
              <a:rPr lang="zh-TW" altLang="en-US" dirty="0"/>
              <a:t>將被嵌入 </a:t>
            </a:r>
            <a:r>
              <a:rPr lang="en-US" altLang="zh-TW" dirty="0"/>
              <a:t>frame </a:t>
            </a:r>
            <a:r>
              <a:rPr lang="zh-TW" altLang="en-US" dirty="0"/>
              <a:t>或 </a:t>
            </a:r>
            <a:r>
              <a:rPr lang="en-US" altLang="zh-TW" dirty="0"/>
              <a:t>iframe </a:t>
            </a:r>
            <a:r>
              <a:rPr lang="zh-TW" altLang="en-US" dirty="0"/>
              <a:t>的 </a:t>
            </a:r>
            <a:r>
              <a:rPr lang="en-US" altLang="zh-TW" dirty="0"/>
              <a:t>HTML </a:t>
            </a:r>
            <a:r>
              <a:rPr lang="zh-TW" altLang="en-US" dirty="0"/>
              <a:t>文件</a:t>
            </a:r>
          </a:p>
          <a:p>
            <a:pPr lvl="1"/>
            <a:r>
              <a:rPr lang="en-US" altLang="zh-TW" dirty="0"/>
              <a:t>embed: </a:t>
            </a:r>
            <a:r>
              <a:rPr lang="zh-TW" altLang="en-US" dirty="0"/>
              <a:t>要被嵌入 </a:t>
            </a:r>
            <a:r>
              <a:rPr lang="en-US" altLang="zh-TW" dirty="0"/>
              <a:t>&lt;embed&gt; </a:t>
            </a:r>
            <a:r>
              <a:rPr lang="zh-TW" altLang="en-US" dirty="0"/>
              <a:t>中的內容</a:t>
            </a:r>
          </a:p>
          <a:p>
            <a:pPr lvl="1"/>
            <a:r>
              <a:rPr lang="en-US" altLang="zh-TW" dirty="0"/>
              <a:t>fetch: </a:t>
            </a:r>
            <a:r>
              <a:rPr lang="zh-TW" altLang="en-US" dirty="0"/>
              <a:t>那些將會透過 </a:t>
            </a:r>
            <a:r>
              <a:rPr lang="en-US" altLang="zh-TW" dirty="0"/>
              <a:t>fetch </a:t>
            </a:r>
            <a:r>
              <a:rPr lang="zh-TW" altLang="en-US" dirty="0"/>
              <a:t>或 </a:t>
            </a:r>
            <a:r>
              <a:rPr lang="en-US" altLang="zh-TW" dirty="0"/>
              <a:t>XHR </a:t>
            </a:r>
            <a:r>
              <a:rPr lang="zh-TW" altLang="en-US" dirty="0"/>
              <a:t>請求的資源</a:t>
            </a:r>
          </a:p>
          <a:p>
            <a:pPr lvl="1"/>
            <a:r>
              <a:rPr lang="en-US" altLang="zh-TW" dirty="0"/>
              <a:t>font: </a:t>
            </a:r>
            <a:r>
              <a:rPr lang="zh-TW" altLang="en-US" dirty="0"/>
              <a:t>字型</a:t>
            </a:r>
            <a:r>
              <a:rPr lang="en-US" altLang="zh-TW" dirty="0"/>
              <a:t>/</a:t>
            </a:r>
            <a:r>
              <a:rPr lang="zh-TW" altLang="en-US" dirty="0"/>
              <a:t>字體檔</a:t>
            </a:r>
          </a:p>
          <a:p>
            <a:pPr lvl="1"/>
            <a:r>
              <a:rPr lang="en-US" altLang="zh-TW" dirty="0"/>
              <a:t>image: </a:t>
            </a:r>
            <a:r>
              <a:rPr lang="zh-TW" altLang="en-US" dirty="0"/>
              <a:t>圖片</a:t>
            </a:r>
          </a:p>
          <a:p>
            <a:pPr lvl="1"/>
            <a:r>
              <a:rPr lang="en-US" altLang="zh-TW" dirty="0"/>
              <a:t>object: </a:t>
            </a:r>
            <a:r>
              <a:rPr lang="zh-TW" altLang="en-US" dirty="0"/>
              <a:t>將被嵌入 </a:t>
            </a:r>
            <a:r>
              <a:rPr lang="en-US" altLang="zh-TW" dirty="0"/>
              <a:t>&lt;embed&gt; </a:t>
            </a:r>
            <a:r>
              <a:rPr lang="zh-TW" altLang="en-US" dirty="0"/>
              <a:t>的文件</a:t>
            </a:r>
          </a:p>
          <a:p>
            <a:pPr lvl="1"/>
            <a:r>
              <a:rPr lang="en-US" altLang="zh-TW" dirty="0"/>
              <a:t>script: JavaScript </a:t>
            </a:r>
            <a:r>
              <a:rPr lang="zh-TW" altLang="en-US" dirty="0"/>
              <a:t>文件</a:t>
            </a:r>
          </a:p>
          <a:p>
            <a:pPr lvl="1"/>
            <a:r>
              <a:rPr lang="en-US" altLang="zh-TW" dirty="0"/>
              <a:t>style: CSS </a:t>
            </a:r>
            <a:r>
              <a:rPr lang="zh-TW" altLang="en-US" dirty="0"/>
              <a:t>樣式表</a:t>
            </a:r>
          </a:p>
          <a:p>
            <a:pPr lvl="1"/>
            <a:r>
              <a:rPr lang="en-US" altLang="zh-TW" dirty="0"/>
              <a:t>track: </a:t>
            </a:r>
            <a:r>
              <a:rPr lang="en-US" altLang="zh-TW" dirty="0" err="1"/>
              <a:t>WebVTT</a:t>
            </a:r>
            <a:r>
              <a:rPr lang="en-US" altLang="zh-TW" dirty="0"/>
              <a:t> </a:t>
            </a:r>
            <a:r>
              <a:rPr lang="zh-TW" altLang="en-US" dirty="0"/>
              <a:t>文件</a:t>
            </a:r>
          </a:p>
          <a:p>
            <a:pPr lvl="1"/>
            <a:r>
              <a:rPr lang="en-US" altLang="zh-TW" dirty="0"/>
              <a:t>worker: </a:t>
            </a:r>
            <a:r>
              <a:rPr lang="zh-TW" altLang="en-US" dirty="0"/>
              <a:t>一個 </a:t>
            </a:r>
            <a:r>
              <a:rPr lang="en-US" altLang="zh-TW" dirty="0"/>
              <a:t>JavaScript </a:t>
            </a:r>
            <a:r>
              <a:rPr lang="zh-TW" altLang="en-US" dirty="0"/>
              <a:t>的 </a:t>
            </a:r>
            <a:r>
              <a:rPr lang="en-US" altLang="zh-TW" dirty="0"/>
              <a:t>web worker </a:t>
            </a:r>
            <a:r>
              <a:rPr lang="zh-TW" altLang="en-US" dirty="0"/>
              <a:t>或 </a:t>
            </a:r>
            <a:r>
              <a:rPr lang="en-US" altLang="zh-TW" dirty="0"/>
              <a:t>shared worker</a:t>
            </a:r>
          </a:p>
          <a:p>
            <a:pPr lvl="1"/>
            <a:r>
              <a:rPr lang="en-US" altLang="zh-TW" dirty="0"/>
              <a:t>video: </a:t>
            </a:r>
            <a:r>
              <a:rPr lang="zh-TW" altLang="en-US" dirty="0"/>
              <a:t>影片</a:t>
            </a:r>
          </a:p>
        </p:txBody>
      </p:sp>
    </p:spTree>
    <p:extLst>
      <p:ext uri="{BB962C8B-B14F-4D97-AF65-F5344CB8AC3E}">
        <p14:creationId xmlns:p14="http://schemas.microsoft.com/office/powerpoint/2010/main" val="32861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/>
              <a:t>標籤</a:t>
            </a:r>
            <a:r>
              <a:rPr lang="en-US" altLang="zh-TW" sz="4400" dirty="0" smtClean="0"/>
              <a:t>-link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設定網頁圖示 </a:t>
            </a:r>
            <a:r>
              <a:rPr lang="en-US" altLang="zh-TW" dirty="0" smtClean="0"/>
              <a:t>favicon</a:t>
            </a:r>
          </a:p>
          <a:p>
            <a:r>
              <a:rPr lang="en-US" altLang="zh-TW" dirty="0"/>
              <a:t>icon </a:t>
            </a:r>
            <a:r>
              <a:rPr lang="zh-TW" altLang="en-US" dirty="0"/>
              <a:t>是用來設定網頁 </a:t>
            </a:r>
            <a:r>
              <a:rPr lang="en-US" altLang="zh-TW" dirty="0"/>
              <a:t>Favicon (favorites icon)</a:t>
            </a:r>
            <a:r>
              <a:rPr lang="zh-TW" altLang="en-US" dirty="0"/>
              <a:t>，</a:t>
            </a:r>
            <a:r>
              <a:rPr lang="en-US" altLang="zh-TW" dirty="0"/>
              <a:t>Favicon </a:t>
            </a:r>
            <a:r>
              <a:rPr lang="zh-TW" altLang="en-US" dirty="0"/>
              <a:t>就是會出現在瀏覽器頁籤或書籤 </a:t>
            </a:r>
            <a:r>
              <a:rPr lang="en-US" altLang="zh-TW" dirty="0"/>
              <a:t>(</a:t>
            </a:r>
            <a:r>
              <a:rPr lang="zh-TW" altLang="en-US" dirty="0"/>
              <a:t>我的最愛</a:t>
            </a:r>
            <a:r>
              <a:rPr lang="en-US" altLang="zh-TW" dirty="0"/>
              <a:t>) </a:t>
            </a:r>
            <a:r>
              <a:rPr lang="zh-TW" altLang="en-US" dirty="0"/>
              <a:t>上面的小圖示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link </a:t>
            </a:r>
            <a:r>
              <a:rPr lang="en-US" altLang="zh-TW" dirty="0" err="1"/>
              <a:t>rel</a:t>
            </a:r>
            <a:r>
              <a:rPr lang="en-US" altLang="zh-TW" dirty="0"/>
              <a:t>="icon" </a:t>
            </a:r>
            <a:r>
              <a:rPr lang="en-US" altLang="zh-TW" dirty="0" err="1"/>
              <a:t>href</a:t>
            </a:r>
            <a:r>
              <a:rPr lang="en-US" altLang="zh-TW" dirty="0"/>
              <a:t>="/favicon.ico"&gt;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407" y="1600200"/>
            <a:ext cx="235300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標籤</a:t>
            </a:r>
            <a:r>
              <a:rPr lang="en-US" altLang="zh-TW" sz="4400" dirty="0" smtClean="0"/>
              <a:t>-style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&lt;style&gt; 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文件的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&lt;style&gt; </a:t>
            </a:r>
            <a:r>
              <a:rPr lang="zh-TW" altLang="en-US" dirty="0"/>
              <a:t>裡面你可以寫 </a:t>
            </a:r>
            <a:r>
              <a:rPr lang="en-US" altLang="zh-TW" dirty="0"/>
              <a:t>CSS </a:t>
            </a:r>
            <a:r>
              <a:rPr lang="zh-TW" altLang="en-US" dirty="0"/>
              <a:t>來排版瀏覽器該怎麼渲染你的頁面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/>
              <a:t>&lt;style&gt;</a:t>
            </a:r>
          </a:p>
          <a:p>
            <a:pPr marL="0" indent="0">
              <a:buNone/>
            </a:pPr>
            <a:r>
              <a:rPr lang="en-US" altLang="zh-TW" dirty="0"/>
              <a:t>      body {background: </a:t>
            </a:r>
            <a:r>
              <a:rPr lang="en-US" altLang="zh-TW" dirty="0" err="1"/>
              <a:t>hotpink</a:t>
            </a:r>
            <a:r>
              <a:rPr lang="en-US" altLang="zh-TW" dirty="0" smtClean="0"/>
              <a:t>;}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style&gt;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81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Body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5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 Body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&lt;body&gt; </a:t>
            </a:r>
            <a:r>
              <a:rPr lang="zh-TW" altLang="en-US" dirty="0"/>
              <a:t>標籤作用上是當作一個容器，用來呈現網頁的主要</a:t>
            </a:r>
            <a:r>
              <a:rPr lang="zh-TW" altLang="en-US" dirty="0" smtClean="0"/>
              <a:t>內容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body&gt; </a:t>
            </a:r>
            <a:r>
              <a:rPr lang="zh-TW" altLang="en-US" dirty="0"/>
              <a:t>裡面</a:t>
            </a:r>
            <a:r>
              <a:rPr lang="zh-TW" altLang="en-US" dirty="0" smtClean="0"/>
              <a:t>會包含</a:t>
            </a:r>
            <a:r>
              <a:rPr lang="zh-TW" altLang="en-US" dirty="0"/>
              <a:t>有不同用途和語意的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(tag) </a:t>
            </a:r>
            <a:r>
              <a:rPr lang="zh-TW" altLang="en-US" dirty="0"/>
              <a:t>來描述和架構出網頁內容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結構化標籤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文字格式化標籤</a:t>
            </a:r>
            <a:endParaRPr lang="en-US" altLang="zh-TW" dirty="0" smtClean="0"/>
          </a:p>
          <a:p>
            <a:pPr lvl="1"/>
            <a:r>
              <a:rPr lang="zh-TW" altLang="en-US" dirty="0"/>
              <a:t>資料編輯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項目符號與編號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5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Body</a:t>
            </a:r>
            <a:r>
              <a:rPr lang="zh-TW" altLang="en-US" sz="4400" dirty="0" smtClean="0"/>
              <a:t>結構標籤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&lt;p&gt; </a:t>
            </a:r>
            <a:r>
              <a:rPr lang="zh-TW" altLang="en-US" b="1" dirty="0"/>
              <a:t>段落</a:t>
            </a:r>
            <a:r>
              <a:rPr lang="zh-TW" altLang="en-US" b="1" dirty="0" smtClean="0"/>
              <a:t>標籤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這個標籤</a:t>
            </a:r>
            <a:r>
              <a:rPr lang="zh-TW" altLang="en-US" dirty="0"/>
              <a:t>是用來描述一段文字段落 </a:t>
            </a:r>
            <a:r>
              <a:rPr lang="zh-TW" altLang="en-US" dirty="0" smtClean="0"/>
              <a:t>，</a:t>
            </a:r>
            <a:r>
              <a:rPr lang="zh-TW" altLang="en-US" dirty="0"/>
              <a:t>瀏覽器預設會在段落間幫你做換行和留邊</a:t>
            </a:r>
            <a:r>
              <a:rPr lang="zh-TW" altLang="en-US" dirty="0" smtClean="0"/>
              <a:t>距</a:t>
            </a:r>
            <a:r>
              <a:rPr lang="zh-TW" altLang="en-US" dirty="0"/>
              <a:t>，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&lt;/p&gt;</a:t>
            </a:r>
            <a:r>
              <a:rPr lang="zh-TW" altLang="en-US" dirty="0" smtClean="0"/>
              <a:t>表示段落結束。</a:t>
            </a:r>
            <a:endParaRPr lang="en-US" altLang="zh-TW" dirty="0" smtClean="0"/>
          </a:p>
          <a:p>
            <a:r>
              <a:rPr lang="en-US" altLang="zh-TW" dirty="0" smtClean="0"/>
              <a:t>Example: &lt;p&gt;</a:t>
            </a:r>
            <a:r>
              <a:rPr lang="zh-TW" altLang="en-US" dirty="0" smtClean="0"/>
              <a:t>第一段</a:t>
            </a:r>
            <a:r>
              <a:rPr lang="en-US" altLang="zh-TW" dirty="0" smtClean="0"/>
              <a:t>&lt;/p&gt;</a:t>
            </a:r>
          </a:p>
          <a:p>
            <a:r>
              <a:rPr lang="zh-TW" altLang="en-US" b="1" dirty="0" smtClean="0"/>
              <a:t>標題標籤</a:t>
            </a:r>
            <a:r>
              <a:rPr lang="en-US" altLang="zh-TW" b="1" dirty="0" smtClean="0"/>
              <a:t>&lt;</a:t>
            </a:r>
            <a:r>
              <a:rPr lang="en-US" altLang="zh-TW" b="1" dirty="0"/>
              <a:t>h1&gt;-&lt;h6</a:t>
            </a:r>
            <a:r>
              <a:rPr lang="en-US" altLang="zh-TW" b="1" dirty="0" smtClean="0"/>
              <a:t>&gt;: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用來</a:t>
            </a:r>
            <a:r>
              <a:rPr lang="zh-TW" altLang="en-US" dirty="0"/>
              <a:t>定義 </a:t>
            </a:r>
            <a:r>
              <a:rPr lang="en-US" altLang="zh-TW" dirty="0"/>
              <a:t>HTML </a:t>
            </a:r>
            <a:r>
              <a:rPr lang="zh-TW" altLang="en-US" dirty="0"/>
              <a:t>文件內容的標題 </a:t>
            </a:r>
            <a:r>
              <a:rPr lang="en-US" altLang="zh-TW" dirty="0"/>
              <a:t>(heading)</a:t>
            </a:r>
            <a:r>
              <a:rPr lang="zh-TW" altLang="en-US" dirty="0"/>
              <a:t>，</a:t>
            </a:r>
            <a:r>
              <a:rPr lang="en-US" altLang="zh-TW" dirty="0"/>
              <a:t>1-6 </a:t>
            </a:r>
            <a:r>
              <a:rPr lang="zh-TW" altLang="en-US" dirty="0"/>
              <a:t>表示不同的重要</a:t>
            </a:r>
            <a:r>
              <a:rPr lang="zh-TW" altLang="en-US" dirty="0" smtClean="0"/>
              <a:t>程度，</a:t>
            </a:r>
            <a:r>
              <a:rPr lang="en-US" altLang="zh-TW" dirty="0" smtClean="0"/>
              <a:t>&lt;h1&gt;</a:t>
            </a:r>
            <a:r>
              <a:rPr lang="zh-TW" altLang="en-US" dirty="0" smtClean="0"/>
              <a:t>是最重要的</a:t>
            </a:r>
            <a:r>
              <a:rPr lang="zh-TW" altLang="en-US" dirty="0"/>
              <a:t>，</a:t>
            </a:r>
            <a:r>
              <a:rPr lang="zh-TW" altLang="en-US" dirty="0" smtClean="0"/>
              <a:t>一般來說 </a:t>
            </a:r>
            <a:r>
              <a:rPr lang="en-US" altLang="zh-TW" dirty="0"/>
              <a:t>&lt;h1&gt; </a:t>
            </a:r>
            <a:r>
              <a:rPr lang="zh-TW" altLang="en-US" dirty="0"/>
              <a:t>在一個頁面只會出現一次，用於表示頁面的標題，其他的標題則從 </a:t>
            </a:r>
            <a:r>
              <a:rPr lang="en-US" altLang="zh-TW" dirty="0"/>
              <a:t>&lt;h2&gt; </a:t>
            </a:r>
            <a:r>
              <a:rPr lang="zh-TW" altLang="en-US" dirty="0"/>
              <a:t>開始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Example&lt;h1&gt;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1&lt;/h1&gt;</a:t>
            </a:r>
          </a:p>
          <a:p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0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HTML</a:t>
            </a:r>
            <a:r>
              <a:rPr lang="zh-TW" altLang="en-US" sz="4400" dirty="0"/>
              <a:t> </a:t>
            </a:r>
            <a:r>
              <a:rPr lang="en-US" altLang="zh-TW" sz="4400" dirty="0"/>
              <a:t>Body</a:t>
            </a:r>
            <a:r>
              <a:rPr lang="zh-TW" altLang="en-US" sz="4400" dirty="0"/>
              <a:t>結構</a:t>
            </a:r>
            <a:r>
              <a:rPr lang="zh-TW" altLang="en-US" sz="4400" dirty="0" smtClean="0"/>
              <a:t>標籤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&lt;</a:t>
            </a:r>
            <a:r>
              <a:rPr lang="en-US" altLang="zh-TW" b="1" dirty="0" err="1" smtClean="0"/>
              <a:t>hr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標籤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本身</a:t>
            </a:r>
            <a:r>
              <a:rPr lang="zh-TW" altLang="en-US" dirty="0"/>
              <a:t>的語意是用來做文字段落的焦點或場景轉換 </a:t>
            </a:r>
            <a:r>
              <a:rPr lang="zh-TW" altLang="en-US" dirty="0" smtClean="0"/>
              <a:t>，</a:t>
            </a:r>
            <a:r>
              <a:rPr lang="zh-TW" altLang="en-US" dirty="0"/>
              <a:t>視覺效果上則是一條水平分隔</a:t>
            </a:r>
            <a:r>
              <a:rPr lang="zh-TW" altLang="en-US" dirty="0" smtClean="0"/>
              <a:t>線，沒有結束標籤。</a:t>
            </a:r>
            <a:endParaRPr lang="en-US" altLang="zh-TW" dirty="0" smtClean="0"/>
          </a:p>
          <a:p>
            <a:r>
              <a:rPr lang="en-US" altLang="zh-TW" b="1" dirty="0"/>
              <a:t>&lt;</a:t>
            </a:r>
            <a:r>
              <a:rPr lang="en-US" altLang="zh-TW" b="1" dirty="0" err="1"/>
              <a:t>br</a:t>
            </a:r>
            <a:r>
              <a:rPr lang="en-US" altLang="zh-TW" b="1" dirty="0"/>
              <a:t>&gt; </a:t>
            </a:r>
            <a:r>
              <a:rPr lang="zh-TW" altLang="en-US" b="1" dirty="0"/>
              <a:t>換行標籤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這個標籤實現文字換行功能，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r>
              <a:rPr lang="zh-TW" altLang="en-US" dirty="0"/>
              <a:t>不需要 結束標籤</a:t>
            </a:r>
            <a:r>
              <a:rPr lang="zh-TW" altLang="en-US" b="1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註解標籤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&lt;!-- </a:t>
            </a:r>
            <a:r>
              <a:rPr lang="zh-TW" altLang="en-US" b="1" dirty="0"/>
              <a:t>註解內容</a:t>
            </a:r>
            <a:r>
              <a:rPr lang="en-US" altLang="zh-TW" b="1" dirty="0"/>
              <a:t>--&gt;:</a:t>
            </a:r>
            <a:r>
              <a:rPr lang="zh-TW" altLang="en-US" b="1" dirty="0"/>
              <a:t> </a:t>
            </a:r>
            <a:r>
              <a:rPr lang="zh-TW" altLang="en-US" dirty="0"/>
              <a:t>添加註解，註解不會顯示在瀏覽器畫面上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6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規劃網站</a:t>
            </a:r>
            <a:r>
              <a:rPr lang="zh-TW" altLang="en-US" sz="4400" dirty="0" smtClean="0"/>
              <a:t>架構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確立網站的目的與功能</a:t>
            </a:r>
            <a:endParaRPr lang="en-US" altLang="zh-TW" sz="3200" dirty="0" smtClean="0"/>
          </a:p>
          <a:p>
            <a:r>
              <a:rPr lang="zh-TW" altLang="en-US" sz="3200" dirty="0"/>
              <a:t>規劃網站</a:t>
            </a:r>
            <a:r>
              <a:rPr lang="zh-TW" altLang="en-US" sz="3200" dirty="0" smtClean="0"/>
              <a:t>地圖</a:t>
            </a:r>
            <a:endParaRPr lang="en-US" altLang="zh-TW" sz="3200" dirty="0" smtClean="0"/>
          </a:p>
          <a:p>
            <a:pPr lvl="1"/>
            <a:endParaRPr lang="en-US" altLang="zh-TW" sz="2800" dirty="0" smtClean="0"/>
          </a:p>
          <a:p>
            <a:endParaRPr lang="en-US" altLang="zh-TW" sz="3200" dirty="0" smtClean="0"/>
          </a:p>
          <a:p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288638" y="3716041"/>
            <a:ext cx="1648722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影片網站首頁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4729" y="5434152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節目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56048" y="4539556"/>
            <a:ext cx="1713902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使用者身分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05219" y="5434152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電影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28046" y="5439091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熱門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48536" y="5434152"/>
            <a:ext cx="138684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我的片單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4" idx="2"/>
            <a:endCxn id="6" idx="0"/>
          </p:cNvCxnSpPr>
          <p:nvPr/>
        </p:nvCxnSpPr>
        <p:spPr>
          <a:xfrm>
            <a:off x="4112999" y="4204197"/>
            <a:ext cx="0" cy="3353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" idx="0"/>
            <a:endCxn id="6" idx="2"/>
          </p:cNvCxnSpPr>
          <p:nvPr/>
        </p:nvCxnSpPr>
        <p:spPr>
          <a:xfrm rot="5400000" flipH="1" flipV="1">
            <a:off x="2816115" y="4137269"/>
            <a:ext cx="406440" cy="2187327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7" idx="0"/>
            <a:endCxn id="6" idx="2"/>
          </p:cNvCxnSpPr>
          <p:nvPr/>
        </p:nvCxnSpPr>
        <p:spPr>
          <a:xfrm rot="5400000" flipH="1" flipV="1">
            <a:off x="3526360" y="4847514"/>
            <a:ext cx="406440" cy="766837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8" idx="0"/>
            <a:endCxn id="6" idx="2"/>
          </p:cNvCxnSpPr>
          <p:nvPr/>
        </p:nvCxnSpPr>
        <p:spPr>
          <a:xfrm rot="16200000" flipV="1">
            <a:off x="4185305" y="4955407"/>
            <a:ext cx="411379" cy="555990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9" idx="0"/>
            <a:endCxn id="6" idx="2"/>
          </p:cNvCxnSpPr>
          <p:nvPr/>
        </p:nvCxnSpPr>
        <p:spPr>
          <a:xfrm rot="16200000" flipV="1">
            <a:off x="5024259" y="4116452"/>
            <a:ext cx="406440" cy="2228960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535846" y="2122900"/>
            <a:ext cx="1841946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旅遊網站首頁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28549" y="3026550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訂房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49039" y="3026550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訂票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571866" y="3031489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國旅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92356" y="3026550"/>
            <a:ext cx="138684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國外旅遊</a:t>
            </a:r>
            <a:endParaRPr lang="zh-TW" altLang="en-US" dirty="0"/>
          </a:p>
        </p:txBody>
      </p:sp>
      <p:cxnSp>
        <p:nvCxnSpPr>
          <p:cNvPr id="37" name="肘形接點 36"/>
          <p:cNvCxnSpPr>
            <a:stCxn id="31" idx="0"/>
          </p:cNvCxnSpPr>
          <p:nvPr/>
        </p:nvCxnSpPr>
        <p:spPr>
          <a:xfrm rot="5400000" flipH="1" flipV="1">
            <a:off x="7159935" y="1729667"/>
            <a:ext cx="406440" cy="2187327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33" idx="0"/>
          </p:cNvCxnSpPr>
          <p:nvPr/>
        </p:nvCxnSpPr>
        <p:spPr>
          <a:xfrm rot="5400000" flipH="1" flipV="1">
            <a:off x="7870180" y="2439912"/>
            <a:ext cx="406440" cy="766837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34" idx="0"/>
          </p:cNvCxnSpPr>
          <p:nvPr/>
        </p:nvCxnSpPr>
        <p:spPr>
          <a:xfrm rot="16200000" flipV="1">
            <a:off x="8529125" y="2547805"/>
            <a:ext cx="411379" cy="555990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35" idx="0"/>
          </p:cNvCxnSpPr>
          <p:nvPr/>
        </p:nvCxnSpPr>
        <p:spPr>
          <a:xfrm rot="16200000" flipV="1">
            <a:off x="9368079" y="1708850"/>
            <a:ext cx="406440" cy="2228960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710434" y="4020970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飛機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746099" y="4020970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高鐵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748812" y="4014885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自由行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1568" y="4014885"/>
            <a:ext cx="881885" cy="4881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團體</a:t>
            </a:r>
          </a:p>
        </p:txBody>
      </p:sp>
      <p:cxnSp>
        <p:nvCxnSpPr>
          <p:cNvPr id="50" name="肘形接點 49"/>
          <p:cNvCxnSpPr>
            <a:stCxn id="44" idx="0"/>
            <a:endCxn id="33" idx="2"/>
          </p:cNvCxnSpPr>
          <p:nvPr/>
        </p:nvCxnSpPr>
        <p:spPr>
          <a:xfrm rot="5400000" flipH="1" flipV="1">
            <a:off x="7167547" y="3498536"/>
            <a:ext cx="506264" cy="538605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45" idx="0"/>
            <a:endCxn id="33" idx="2"/>
          </p:cNvCxnSpPr>
          <p:nvPr/>
        </p:nvCxnSpPr>
        <p:spPr>
          <a:xfrm rot="16200000" flipV="1">
            <a:off x="7685380" y="3519308"/>
            <a:ext cx="506264" cy="497060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47" idx="0"/>
            <a:endCxn id="35" idx="2"/>
          </p:cNvCxnSpPr>
          <p:nvPr/>
        </p:nvCxnSpPr>
        <p:spPr>
          <a:xfrm rot="5400000" flipH="1" flipV="1">
            <a:off x="10187678" y="3516784"/>
            <a:ext cx="500179" cy="496024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48" idx="0"/>
            <a:endCxn id="35" idx="2"/>
          </p:cNvCxnSpPr>
          <p:nvPr/>
        </p:nvCxnSpPr>
        <p:spPr>
          <a:xfrm rot="16200000" flipV="1">
            <a:off x="10749056" y="3451430"/>
            <a:ext cx="500179" cy="626732"/>
          </a:xfrm>
          <a:prstGeom prst="bentConnector3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HTML</a:t>
            </a:r>
            <a:r>
              <a:rPr lang="zh-TW" altLang="en-US" sz="4400" dirty="0"/>
              <a:t> </a:t>
            </a:r>
            <a:r>
              <a:rPr lang="en-US" altLang="zh-TW" sz="4400" dirty="0" smtClean="0"/>
              <a:t>Body</a:t>
            </a:r>
            <a:r>
              <a:rPr lang="zh-TW" altLang="en-US" sz="4400" dirty="0" smtClean="0"/>
              <a:t>結構標籤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&lt;div&gt; </a:t>
            </a:r>
            <a:r>
              <a:rPr lang="zh-TW" altLang="en-US" b="1" dirty="0"/>
              <a:t>標籤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這個標籤是</a:t>
            </a:r>
            <a:r>
              <a:rPr lang="zh-TW" altLang="en-US" dirty="0"/>
              <a:t>用來當作容器 </a:t>
            </a:r>
            <a:r>
              <a:rPr lang="en-US" altLang="zh-TW" dirty="0"/>
              <a:t>(container)</a:t>
            </a:r>
            <a:r>
              <a:rPr lang="zh-TW" altLang="en-US" dirty="0"/>
              <a:t>，用來包裹其他 </a:t>
            </a:r>
            <a:r>
              <a:rPr lang="en-US" altLang="zh-TW" dirty="0"/>
              <a:t>HTML</a:t>
            </a:r>
            <a:r>
              <a:rPr lang="zh-TW" altLang="en-US" dirty="0"/>
              <a:t>，將 </a:t>
            </a:r>
            <a:r>
              <a:rPr lang="en-US" altLang="zh-TW" dirty="0"/>
              <a:t>HTML </a:t>
            </a:r>
            <a:r>
              <a:rPr lang="zh-TW" altLang="en-US" dirty="0"/>
              <a:t>文件的內容整理出不同獨立區塊 </a:t>
            </a:r>
            <a:r>
              <a:rPr lang="en-US" altLang="zh-TW" dirty="0"/>
              <a:t>(block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Example:</a:t>
            </a:r>
          </a:p>
          <a:p>
            <a:pPr marL="0" indent="0">
              <a:buNone/>
            </a:pPr>
            <a:r>
              <a:rPr lang="en-US" altLang="zh-TW" dirty="0" smtClean="0"/>
              <a:t>&lt;div </a:t>
            </a:r>
            <a:r>
              <a:rPr lang="en-US" altLang="zh-TW" dirty="0"/>
              <a:t>class="shadowbox"&gt;</a:t>
            </a:r>
          </a:p>
          <a:p>
            <a:pPr marL="0" indent="0">
              <a:buNone/>
            </a:pPr>
            <a:r>
              <a:rPr lang="en-US" altLang="zh-TW" dirty="0" smtClean="0"/>
              <a:t>    &lt;p&gt;paragraph </a:t>
            </a:r>
            <a:r>
              <a:rPr lang="en-US" altLang="zh-TW" dirty="0"/>
              <a:t>1&lt;/p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    &lt;</a:t>
            </a:r>
            <a:r>
              <a:rPr lang="en-US" altLang="zh-TW" dirty="0"/>
              <a:t>p&gt;paragraph 2&lt;/p&gt;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&lt;p&gt;paragraph 3&lt;/p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div&gt;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2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HTML5</a:t>
            </a:r>
            <a:r>
              <a:rPr lang="zh-TW" altLang="en-US" sz="4400" dirty="0" smtClean="0"/>
              <a:t>新的</a:t>
            </a:r>
            <a:r>
              <a:rPr lang="zh-TW" altLang="en-US" sz="4400" dirty="0"/>
              <a:t>結構標籤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14623"/>
              </p:ext>
            </p:extLst>
          </p:nvPr>
        </p:nvGraphicFramePr>
        <p:xfrm>
          <a:off x="1593852" y="1350816"/>
          <a:ext cx="9452842" cy="549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68">
                  <a:extLst>
                    <a:ext uri="{9D8B030D-6E8A-4147-A177-3AD203B41FA5}">
                      <a16:colId xmlns:a16="http://schemas.microsoft.com/office/drawing/2014/main" val="3154501106"/>
                    </a:ext>
                  </a:extLst>
                </a:gridCol>
                <a:gridCol w="7740074">
                  <a:extLst>
                    <a:ext uri="{9D8B030D-6E8A-4147-A177-3AD203B41FA5}">
                      <a16:colId xmlns:a16="http://schemas.microsoft.com/office/drawing/2014/main" val="81125462"/>
                    </a:ext>
                  </a:extLst>
                </a:gridCol>
              </a:tblGrid>
              <a:tr h="5596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結構標籤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14778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&lt;article&gt;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用來描述這一區塊本身是獨立且完整的內容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zh-TW" altLang="en-US" dirty="0" smtClean="0"/>
                        <a:t>例如部落格中的一篇文章、一則留言或一則新聞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86053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&lt;section&gt;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用在標示有明顯含義的區塊，例如將網頁的文本分割為不同的主題區塊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zh-TW" altLang="en-US" dirty="0" smtClean="0"/>
                        <a:t>一般來說 </a:t>
                      </a:r>
                      <a:r>
                        <a:rPr lang="en-US" altLang="zh-TW" dirty="0" smtClean="0"/>
                        <a:t>section </a:t>
                      </a:r>
                      <a:r>
                        <a:rPr lang="zh-TW" altLang="en-US" dirty="0" smtClean="0"/>
                        <a:t>區塊中也會有自己的標題 </a:t>
                      </a:r>
                      <a:r>
                        <a:rPr lang="en-US" altLang="zh-TW" dirty="0" smtClean="0"/>
                        <a:t>(h1-h6)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34930"/>
                  </a:ext>
                </a:extLst>
              </a:tr>
              <a:tr h="4577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用來標示此網站或網頁的主要導覽連結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主菜單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197921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&lt;header&gt;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用來定義一個頁首區塊，頁首區塊裡面可以有標題、介紹文字或像網頁最上方的網頁標頭區塊中會有網站名稱、</a:t>
                      </a:r>
                      <a:r>
                        <a:rPr lang="en-US" altLang="zh-TW" dirty="0" smtClean="0"/>
                        <a:t>logo</a:t>
                      </a:r>
                      <a:r>
                        <a:rPr lang="zh-TW" altLang="en-US" dirty="0" smtClean="0"/>
                        <a:t>、導覽連結、搜尋表單等內容。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06114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&lt;footer&gt;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用來定義一個頁尾或結尾區塊，常見的 </a:t>
                      </a:r>
                      <a:r>
                        <a:rPr lang="en-US" altLang="zh-TW" dirty="0" smtClean="0"/>
                        <a:t>footer </a:t>
                      </a:r>
                      <a:r>
                        <a:rPr lang="zh-TW" altLang="en-US" dirty="0" smtClean="0"/>
                        <a:t>是網頁最下面的頁尾區塊會包含作者、版權、聯絡方式等資訊。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09764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&lt;aside&gt;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表示此內容是跟主要內容沒直接關係的區塊 ，通常是作為頁面的額外資訊，常見放在 </a:t>
                      </a:r>
                      <a:r>
                        <a:rPr lang="en-US" altLang="zh-TW" dirty="0" smtClean="0"/>
                        <a:t>&lt;aside&gt; </a:t>
                      </a:r>
                      <a:r>
                        <a:rPr lang="zh-TW" altLang="en-US" dirty="0" smtClean="0"/>
                        <a:t>中的像是網頁側邊欄資訊、廣告等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15481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&lt;main&gt;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用來放頁面主要資訊的區塊 </a:t>
                      </a:r>
                      <a:r>
                        <a:rPr lang="en-US" altLang="zh-TW" dirty="0" smtClean="0"/>
                        <a:t>(main content of the body)</a:t>
                      </a:r>
                      <a:r>
                        <a:rPr lang="zh-TW" altLang="en-US" dirty="0" smtClean="0"/>
                        <a:t>，而每個頁面中只能有一個 </a:t>
                      </a:r>
                      <a:r>
                        <a:rPr lang="en-US" altLang="zh-TW" dirty="0" smtClean="0"/>
                        <a:t>&lt;main&gt;</a:t>
                      </a:r>
                      <a:r>
                        <a:rPr lang="zh-TW" altLang="en-US" dirty="0" smtClean="0"/>
                        <a:t>！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38389"/>
                  </a:ext>
                </a:extLst>
              </a:tr>
              <a:tr h="5596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&lt;figure&gt;</a:t>
                      </a:r>
                    </a:p>
                    <a:p>
                      <a:r>
                        <a:rPr lang="en-US" altLang="zh-TW" dirty="0" smtClean="0"/>
                        <a:t>&lt;</a:t>
                      </a:r>
                      <a:r>
                        <a:rPr lang="en-US" altLang="zh-TW" dirty="0" err="1" smtClean="0"/>
                        <a:t>figcaption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標示在主要內容中所參考引用的獨立內容，例如圖片、影片、程式碼等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Div</a:t>
            </a:r>
            <a:r>
              <a:rPr lang="en-US" altLang="zh-TW" dirty="0" smtClean="0"/>
              <a:t>/Article/Section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都是將網頁區分成不同模塊，讓網頁設計者可以針對個別模塊來做操作，例如套用樣式</a:t>
            </a:r>
            <a:endParaRPr lang="en-US" altLang="zh-TW" dirty="0" smtClean="0"/>
          </a:p>
          <a:p>
            <a:r>
              <a:rPr lang="en-US" altLang="zh-TW" dirty="0" err="1" smtClean="0"/>
              <a:t>Div</a:t>
            </a:r>
            <a:r>
              <a:rPr lang="zh-TW" altLang="en-US" dirty="0" smtClean="0"/>
              <a:t>是沒有任何語意的，單純作為一個容器</a:t>
            </a:r>
            <a:endParaRPr lang="en-US" altLang="zh-TW" dirty="0" smtClean="0"/>
          </a:p>
          <a:p>
            <a:r>
              <a:rPr lang="en-US" altLang="zh-TW" dirty="0" smtClean="0"/>
              <a:t>Article</a:t>
            </a:r>
            <a:r>
              <a:rPr lang="zh-TW" altLang="en-US" dirty="0" smtClean="0"/>
              <a:t>是</a:t>
            </a:r>
            <a:r>
              <a:rPr lang="zh-TW" altLang="en-US" dirty="0"/>
              <a:t>用來描述這一區塊本身是獨立且完整的</a:t>
            </a:r>
            <a:r>
              <a:rPr lang="zh-TW" altLang="en-US" dirty="0" smtClean="0"/>
              <a:t>內容，</a:t>
            </a:r>
            <a:r>
              <a:rPr lang="en-US" altLang="zh-TW" dirty="0" smtClean="0"/>
              <a:t>article</a:t>
            </a:r>
            <a:r>
              <a:rPr lang="zh-TW" altLang="en-US" dirty="0" smtClean="0"/>
              <a:t>通常是比較大的容器，裡面可能再包含小的</a:t>
            </a:r>
            <a:r>
              <a:rPr lang="en-US" altLang="zh-TW" dirty="0" smtClean="0"/>
              <a:t>section</a:t>
            </a:r>
          </a:p>
          <a:p>
            <a:r>
              <a:rPr lang="en-US" altLang="zh-TW" dirty="0" smtClean="0"/>
              <a:t>Section</a:t>
            </a:r>
            <a:r>
              <a:rPr lang="zh-TW" altLang="en-US" dirty="0" smtClean="0"/>
              <a:t>是比較適合用在標示一段明顯有主題性的</a:t>
            </a:r>
            <a:r>
              <a:rPr lang="zh-TW" altLang="en-US" dirty="0"/>
              <a:t>區塊</a:t>
            </a:r>
            <a:r>
              <a:rPr lang="zh-TW" altLang="en-US" dirty="0" smtClean="0"/>
              <a:t>，例如文章</a:t>
            </a:r>
            <a:r>
              <a:rPr lang="zh-TW" altLang="en-US" dirty="0"/>
              <a:t>的章節、標籤對話框中的標籤頁、或者論文中有編號的部分。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5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HTML5</a:t>
            </a:r>
            <a:r>
              <a:rPr lang="zh-TW" altLang="en-US" sz="4400" dirty="0" smtClean="0"/>
              <a:t>新的結構標籤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4761" y="1789704"/>
            <a:ext cx="9785349" cy="4572000"/>
          </a:xfrm>
        </p:spPr>
        <p:txBody>
          <a:bodyPr/>
          <a:lstStyle/>
          <a:p>
            <a:r>
              <a:rPr lang="zh-TW" altLang="en-US" dirty="0" smtClean="0"/>
              <a:t>結構示意圖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34" y="2427330"/>
            <a:ext cx="913575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76613" y="113146"/>
            <a:ext cx="9785350" cy="6444672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altLang="zh-TW" sz="1400" dirty="0"/>
              <a:t>&lt;!DOCTYPE html&gt;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zh-TW" sz="1400" dirty="0"/>
              <a:t>&lt;html&gt;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&lt;meta charset="utf-8"&gt;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&lt;style&gt;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zh-TW" sz="1400" dirty="0" smtClean="0"/>
              <a:t> </a:t>
            </a:r>
            <a:r>
              <a:rPr lang="zh-TW" altLang="en-US" sz="1400" dirty="0" smtClean="0"/>
              <a:t>           </a:t>
            </a:r>
            <a:r>
              <a:rPr lang="en-US" altLang="zh-TW" sz="1400" dirty="0" smtClean="0"/>
              <a:t>* {margin: 0; padding: 0; 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body { width: 100%;  min-width: 600px;  max-width: 960px;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margin: 0 auto; }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header {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width: 100%; background: #</a:t>
            </a:r>
            <a:r>
              <a:rPr lang="en-US" altLang="zh-TW" sz="1400" dirty="0" err="1" smtClean="0"/>
              <a:t>eaeaea</a:t>
            </a:r>
            <a:r>
              <a:rPr lang="en-US" altLang="zh-TW" sz="1400" dirty="0" smtClean="0"/>
              <a:t>;  }    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err="1" smtClean="0"/>
              <a:t>nav</a:t>
            </a:r>
            <a:r>
              <a:rPr lang="en-US" altLang="zh-TW" sz="1400" dirty="0" smtClean="0"/>
              <a:t> { width: 100%;  color: white; background: black;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main { width: 70%;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height: 300px;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background: </a:t>
            </a:r>
            <a:r>
              <a:rPr lang="en-US" altLang="zh-TW" sz="1400" dirty="0" err="1" smtClean="0"/>
              <a:t>skyblue</a:t>
            </a:r>
            <a:r>
              <a:rPr lang="en-US" altLang="zh-TW" sz="1400" dirty="0" smtClean="0"/>
              <a:t>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float: left; 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   aside { width: 30%;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height: 300px; background: pink; float: right; 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footer { width: 100%;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background: #</a:t>
            </a:r>
            <a:r>
              <a:rPr lang="en-US" altLang="zh-TW" sz="1400" dirty="0" err="1" smtClean="0"/>
              <a:t>eaeaea</a:t>
            </a:r>
            <a:r>
              <a:rPr lang="en-US" altLang="zh-TW" sz="1400" dirty="0" smtClean="0"/>
              <a:t>; clear: both;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}  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&lt;/style&gt;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&lt;/head&gt;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body&gt;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header&gt;&lt;h1&gt;</a:t>
            </a:r>
            <a:r>
              <a:rPr lang="zh-TW" altLang="en-US" sz="1400" dirty="0"/>
              <a:t>頁首</a:t>
            </a:r>
            <a:r>
              <a:rPr lang="en-US" altLang="zh-TW" sz="1400" dirty="0"/>
              <a:t>&lt;/h1&gt;&lt;/header&gt;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nav</a:t>
            </a:r>
            <a:r>
              <a:rPr lang="en-US" altLang="zh-TW" sz="1400" dirty="0"/>
              <a:t>&gt;&lt;h1&gt;</a:t>
            </a:r>
            <a:r>
              <a:rPr lang="zh-TW" altLang="en-US" sz="1400" dirty="0"/>
              <a:t>導覽列</a:t>
            </a:r>
            <a:r>
              <a:rPr lang="en-US" altLang="zh-TW" sz="1400" dirty="0"/>
              <a:t>&lt;/h1&gt;&lt;/</a:t>
            </a:r>
            <a:r>
              <a:rPr lang="en-US" altLang="zh-TW" sz="1400" dirty="0" err="1"/>
              <a:t>nav</a:t>
            </a:r>
            <a:r>
              <a:rPr lang="en-US" altLang="zh-TW" sz="1400" dirty="0"/>
              <a:t>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main&gt;&lt;h1&gt;</a:t>
            </a:r>
            <a:r>
              <a:rPr lang="zh-TW" altLang="en-US" sz="1400" dirty="0"/>
              <a:t>主要內容</a:t>
            </a:r>
            <a:r>
              <a:rPr lang="en-US" altLang="zh-TW" sz="1400" dirty="0"/>
              <a:t>&lt;/h1&gt;&lt;/main&gt;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aside&gt;&lt;h1&gt;</a:t>
            </a:r>
            <a:r>
              <a:rPr lang="zh-TW" altLang="en-US" sz="1400" dirty="0"/>
              <a:t>側邊欄</a:t>
            </a:r>
            <a:r>
              <a:rPr lang="en-US" altLang="zh-TW" sz="1400" dirty="0"/>
              <a:t>&lt;/h1&gt;&lt;/aside&gt;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footer&gt;&lt;h1&gt;</a:t>
            </a:r>
            <a:r>
              <a:rPr lang="zh-TW" altLang="en-US" sz="1400" dirty="0"/>
              <a:t>頁尾</a:t>
            </a:r>
            <a:r>
              <a:rPr lang="en-US" altLang="zh-TW" sz="1400" dirty="0"/>
              <a:t>&lt;/h1&gt;&lt;/footer&gt;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zh-TW" altLang="en-US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body&gt;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zh-TW" sz="1400" dirty="0"/>
              <a:t>&lt;/html&gt;</a:t>
            </a:r>
          </a:p>
          <a:p>
            <a:pPr>
              <a:spcBef>
                <a:spcPts val="900"/>
              </a:spcBef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04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</a:t>
            </a:r>
            <a:r>
              <a:rPr lang="zh-TW" altLang="en-US" sz="4400" dirty="0" smtClean="0"/>
              <a:t>格式化標籤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文字格式化標籤可以造成網頁中的文字不同的視覺效果，例如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粗體</a:t>
            </a:r>
            <a:r>
              <a:rPr lang="en-US" altLang="zh-TW" dirty="0" smtClean="0"/>
              <a:t>&lt;b&gt;</a:t>
            </a:r>
            <a:r>
              <a:rPr lang="zh-TW" altLang="en-US" dirty="0" smtClean="0"/>
              <a:t>、斜體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、底線</a:t>
            </a:r>
            <a:r>
              <a:rPr lang="en-US" altLang="zh-TW" dirty="0" smtClean="0"/>
              <a:t>&lt;u&gt;</a:t>
            </a:r>
            <a:r>
              <a:rPr lang="zh-TW" altLang="en-US" dirty="0" smtClean="0"/>
              <a:t> 、上標</a:t>
            </a:r>
            <a:r>
              <a:rPr lang="en-US" altLang="zh-TW" dirty="0" smtClean="0"/>
              <a:t>&lt;sup&gt;</a:t>
            </a:r>
            <a:r>
              <a:rPr lang="zh-TW" altLang="en-US" dirty="0" smtClean="0"/>
              <a:t> 、下標</a:t>
            </a:r>
            <a:r>
              <a:rPr lang="en-US" altLang="zh-TW" dirty="0" smtClean="0"/>
              <a:t>&lt;sub&gt;</a:t>
            </a:r>
            <a:r>
              <a:rPr lang="zh-TW" altLang="en-US" dirty="0" smtClean="0"/>
              <a:t> 、程式碼</a:t>
            </a:r>
            <a:r>
              <a:rPr lang="en-US" altLang="zh-TW" dirty="0" smtClean="0"/>
              <a:t>&lt;code&gt;</a:t>
            </a:r>
            <a:r>
              <a:rPr lang="zh-TW" altLang="en-US" dirty="0" smtClean="0"/>
              <a:t> 、刪除字</a:t>
            </a:r>
            <a:r>
              <a:rPr lang="en-US" altLang="zh-TW" dirty="0" smtClean="0"/>
              <a:t>&lt;s&gt;</a:t>
            </a:r>
            <a:r>
              <a:rPr lang="zh-TW" altLang="en-US" dirty="0" smtClean="0"/>
              <a:t> 、變數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、</a:t>
            </a:r>
            <a:r>
              <a:rPr lang="zh-TW" altLang="en-US" dirty="0"/>
              <a:t>雙括號</a:t>
            </a:r>
            <a:r>
              <a:rPr lang="zh-TW" altLang="en-US" dirty="0" smtClean="0"/>
              <a:t>引用語</a:t>
            </a:r>
            <a:r>
              <a:rPr lang="en-US" altLang="zh-TW" dirty="0" smtClean="0"/>
              <a:t>&lt;q&gt;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中保留了部分文字格式化標籤，但還是鼓勵設計人員使用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代替</a:t>
            </a:r>
            <a:endParaRPr lang="en-US" altLang="zh-TW" dirty="0" smtClean="0"/>
          </a:p>
          <a:p>
            <a:r>
              <a:rPr lang="en-US" altLang="zh-TW" dirty="0" smtClean="0"/>
              <a:t>HTML5</a:t>
            </a:r>
            <a:r>
              <a:rPr lang="zh-TW" altLang="en-US" dirty="0" smtClean="0"/>
              <a:t>中新增</a:t>
            </a:r>
            <a:r>
              <a:rPr lang="zh-TW" altLang="en-US" dirty="0"/>
              <a:t>螢光標記</a:t>
            </a:r>
            <a:r>
              <a:rPr lang="en-US" altLang="zh-TW" dirty="0"/>
              <a:t>&lt;mark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&lt;ruby&gt;&lt;</a:t>
            </a:r>
            <a:r>
              <a:rPr lang="en-US" altLang="zh-TW" dirty="0" err="1" smtClean="0"/>
              <a:t>rt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對於顯示中文字和注音或拼音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1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項目符號與編號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352071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標籤為資料加上項目符號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標籤為資料加上編號</a:t>
            </a:r>
            <a:endParaRPr lang="en-US" altLang="zh-TW" dirty="0" smtClean="0"/>
          </a:p>
          <a:p>
            <a:r>
              <a:rPr lang="en-US" altLang="zh-TW" dirty="0" smtClean="0"/>
              <a:t>&lt;li&gt;</a:t>
            </a:r>
            <a:r>
              <a:rPr lang="zh-TW" altLang="en-US" dirty="0" smtClean="0"/>
              <a:t>標籤為設定個別的項目資料</a:t>
            </a:r>
            <a:endParaRPr lang="en-US" altLang="zh-TW" dirty="0"/>
          </a:p>
          <a:p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    </a:t>
            </a:r>
            <a:r>
              <a:rPr lang="en-US" altLang="zh-TW" dirty="0" smtClean="0"/>
              <a:t> &lt;</a:t>
            </a:r>
            <a:r>
              <a:rPr lang="en-US" altLang="zh-TW" dirty="0"/>
              <a:t>li&gt;</a:t>
            </a:r>
            <a:r>
              <a:rPr lang="zh-TW" altLang="en-US" dirty="0"/>
              <a:t>射雕英雄傳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/>
              <a:t>      &lt;li&gt;</a:t>
            </a:r>
            <a:r>
              <a:rPr lang="zh-TW" altLang="en-US" dirty="0"/>
              <a:t>神雕俠侶</a:t>
            </a:r>
            <a:r>
              <a:rPr lang="en-US" altLang="zh-TW" dirty="0"/>
              <a:t>&lt;/li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/>
              <a:t>      &lt;li&gt;</a:t>
            </a:r>
            <a:r>
              <a:rPr lang="zh-TW" altLang="en-US" dirty="0"/>
              <a:t>倚天屠龍記</a:t>
            </a:r>
            <a:r>
              <a:rPr lang="en-US" altLang="zh-TW" dirty="0"/>
              <a:t>&lt;/li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en-US" altLang="zh-TW" dirty="0"/>
              <a:t>      &lt;li&gt;</a:t>
            </a:r>
            <a:r>
              <a:rPr lang="zh-TW" altLang="en-US" dirty="0"/>
              <a:t>碧血劍</a:t>
            </a:r>
            <a:r>
              <a:rPr lang="en-US" altLang="zh-TW" dirty="0"/>
              <a:t>&lt;/li&gt;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94255" y="3371699"/>
            <a:ext cx="43543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ol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type="A" start="5"&gt;</a:t>
            </a:r>
          </a:p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li&gt;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半生緣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li&gt;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傾城之戀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li&gt;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小團圓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&lt;li&gt;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流言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&lt;li&gt;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秧歌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ol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4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定義清單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&lt;dl&gt;: </a:t>
            </a:r>
            <a:r>
              <a:rPr lang="zh-TW" altLang="en-US" dirty="0" smtClean="0"/>
              <a:t>標示定義清單的開頭與結尾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dt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 標示定義清單的第一層資料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dd</a:t>
            </a:r>
            <a:r>
              <a:rPr lang="en-US" altLang="zh-TW" dirty="0" smtClean="0"/>
              <a:t>&gt;:</a:t>
            </a:r>
            <a:r>
              <a:rPr lang="zh-TW" altLang="en-US" dirty="0" smtClean="0"/>
              <a:t> 標示定義清單的第二層資料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3852" y="36176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dl&gt;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    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黑面琵鷺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    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dd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黑面琵鷺最早的棲息地是韓國及中國的北方沿海，但近年來它們覓著了</a:t>
            </a:r>
          </a:p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         一個新的棲息地，那就是寶島台灣的曾文溪口沼澤地。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dd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    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赤腹鷹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    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dd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赤腹鷹的棲息地在墾丁、恆春一帶，只要一到每年的八、九月，赤腹鷹</a:t>
            </a:r>
          </a:p>
          <a:p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         就會成群結隊的到台灣過冬，愛鷹的人士可千萬不能錯過。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dd</a:t>
            </a:r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r>
              <a:rPr lang="en-US" altLang="zh-TW" sz="2000" dirty="0" smtClean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&lt;/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dl&gt;</a:t>
            </a:r>
            <a:endParaRPr lang="zh-TW" altLang="en-US" sz="2000" b="0" dirty="0">
              <a:solidFill>
                <a:schemeClr val="accent1">
                  <a:lumMod val="50000"/>
                </a:schemeClr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超連結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lvl="2">
              <a:spcBef>
                <a:spcPts val="1400"/>
              </a:spcBef>
            </a:pPr>
            <a:r>
              <a:rPr lang="zh-TW" altLang="en-US" sz="2800" dirty="0" smtClean="0"/>
              <a:t>連結到外部的網站</a:t>
            </a:r>
            <a:endParaRPr lang="en-US" altLang="zh-TW" sz="2800" dirty="0" smtClean="0"/>
          </a:p>
          <a:p>
            <a:pPr marL="612648" lvl="3">
              <a:spcBef>
                <a:spcPts val="1400"/>
              </a:spcBef>
            </a:pPr>
            <a:r>
              <a:rPr lang="en-US" altLang="zh-TW" sz="2400" dirty="0" smtClean="0"/>
              <a:t>&lt;</a:t>
            </a:r>
            <a:r>
              <a:rPr lang="en-US" altLang="zh-TW" sz="2400" dirty="0"/>
              <a:t>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="https://www.google.com.tw/"&gt;</a:t>
            </a:r>
            <a:r>
              <a:rPr lang="zh-TW" altLang="en-US" sz="2400" dirty="0"/>
              <a:t>連線到</a:t>
            </a:r>
            <a:r>
              <a:rPr lang="en-US" altLang="zh-TW" sz="2400" dirty="0"/>
              <a:t>Google&lt;/a</a:t>
            </a:r>
            <a:r>
              <a:rPr lang="en-US" altLang="zh-TW" sz="2400" dirty="0" smtClean="0"/>
              <a:t>&gt;</a:t>
            </a:r>
          </a:p>
          <a:p>
            <a:pPr marL="246888" lvl="2">
              <a:spcBef>
                <a:spcPts val="1400"/>
              </a:spcBef>
            </a:pPr>
            <a:r>
              <a:rPr lang="zh-TW" altLang="en-US" sz="2800" dirty="0" smtClean="0"/>
              <a:t>連結到網站內其他的頁面</a:t>
            </a:r>
            <a:endParaRPr lang="en-US" altLang="zh-TW" sz="2800" dirty="0" smtClean="0"/>
          </a:p>
          <a:p>
            <a:pPr marL="612648" lvl="3">
              <a:spcBef>
                <a:spcPts val="1400"/>
              </a:spcBef>
            </a:pPr>
            <a:r>
              <a:rPr lang="en-US" altLang="zh-TW" sz="2400" dirty="0" smtClean="0"/>
              <a:t>&lt;a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="pre.html"&gt;</a:t>
            </a:r>
            <a:r>
              <a:rPr lang="zh-TW" altLang="en-US" sz="2400" dirty="0"/>
              <a:t>連結到</a:t>
            </a:r>
            <a:r>
              <a:rPr lang="en-US" altLang="zh-TW" sz="2400" dirty="0"/>
              <a:t>pre.html</a:t>
            </a:r>
            <a:r>
              <a:rPr lang="zh-TW" altLang="en-US" sz="2400" dirty="0"/>
              <a:t>網頁</a:t>
            </a:r>
            <a:r>
              <a:rPr lang="en-US" altLang="zh-TW" sz="2400" dirty="0"/>
              <a:t>&lt;/a</a:t>
            </a:r>
            <a:r>
              <a:rPr lang="en-US" altLang="zh-TW" sz="2400" dirty="0" smtClean="0"/>
              <a:t>&gt;</a:t>
            </a:r>
            <a:endParaRPr lang="en-US" altLang="zh-TW" sz="2400" dirty="0"/>
          </a:p>
          <a:p>
            <a:pPr marL="246888" lvl="2">
              <a:spcBef>
                <a:spcPts val="1400"/>
              </a:spcBef>
            </a:pPr>
            <a:r>
              <a:rPr lang="zh-TW" altLang="en-US" sz="2800" dirty="0" smtClean="0"/>
              <a:t>連結到某個位置並下載檔案</a:t>
            </a:r>
            <a:endParaRPr lang="en-US" altLang="zh-TW" sz="2800" dirty="0" smtClean="0"/>
          </a:p>
          <a:p>
            <a:pPr marL="612648" lvl="3">
              <a:spcBef>
                <a:spcPts val="1400"/>
              </a:spcBef>
            </a:pPr>
            <a:r>
              <a:rPr lang="en-US" altLang="zh-TW" sz="2400" dirty="0" smtClean="0"/>
              <a:t>&lt;a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poem.rar</a:t>
            </a:r>
            <a:r>
              <a:rPr lang="en-US" altLang="zh-TW" sz="2400" dirty="0"/>
              <a:t>" download&gt;</a:t>
            </a:r>
            <a:r>
              <a:rPr lang="zh-TW" altLang="en-US" sz="2400" dirty="0"/>
              <a:t>下載</a:t>
            </a:r>
            <a:r>
              <a:rPr lang="en-US" altLang="zh-TW" sz="2400" dirty="0" err="1"/>
              <a:t>poem.rar</a:t>
            </a:r>
            <a:r>
              <a:rPr lang="zh-TW" altLang="en-US" sz="2400" dirty="0"/>
              <a:t>檔案</a:t>
            </a:r>
            <a:r>
              <a:rPr lang="en-US" altLang="zh-TW" sz="2400" dirty="0"/>
              <a:t>&lt;/</a:t>
            </a:r>
            <a:r>
              <a:rPr lang="en-US" altLang="zh-TW" sz="2400" dirty="0" smtClean="0"/>
              <a:t>a</a:t>
            </a:r>
            <a:r>
              <a:rPr lang="en-US" altLang="zh-TW" sz="2400" dirty="0"/>
              <a:t>&gt;</a:t>
            </a:r>
          </a:p>
          <a:p>
            <a:pPr marL="246888" lvl="2">
              <a:spcBef>
                <a:spcPts val="1400"/>
              </a:spcBef>
            </a:pPr>
            <a:r>
              <a:rPr lang="zh-TW" altLang="en-US" sz="2800" dirty="0" smtClean="0"/>
              <a:t>開啟</a:t>
            </a:r>
            <a:r>
              <a:rPr lang="en-US" altLang="zh-TW" sz="2800" dirty="0" smtClean="0"/>
              <a:t>E-mail</a:t>
            </a:r>
            <a:r>
              <a:rPr lang="zh-TW" altLang="en-US" sz="2800" dirty="0" smtClean="0"/>
              <a:t>程式並寫信給某人</a:t>
            </a:r>
            <a:endParaRPr lang="en-US" altLang="zh-TW" sz="2800" dirty="0" smtClean="0"/>
          </a:p>
          <a:p>
            <a:pPr marL="612648" lvl="3">
              <a:spcBef>
                <a:spcPts val="1400"/>
              </a:spcBef>
            </a:pPr>
            <a:r>
              <a:rPr lang="en-US" altLang="zh-TW" sz="2400" dirty="0" smtClean="0"/>
              <a:t>&lt;a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="mailto:jean@mail.lucky.com"&gt;</a:t>
            </a:r>
            <a:r>
              <a:rPr lang="zh-TW" altLang="en-US" sz="2400" dirty="0"/>
              <a:t>寫信給客服</a:t>
            </a:r>
            <a:r>
              <a:rPr lang="en-US" altLang="zh-TW" sz="2400" dirty="0"/>
              <a:t>&lt;/a</a:t>
            </a:r>
            <a:r>
              <a:rPr lang="en-US" altLang="zh-TW" sz="2400" dirty="0" smtClean="0"/>
              <a:t>&gt;</a:t>
            </a:r>
            <a:endParaRPr lang="en-US" altLang="zh-TW" sz="24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頁內超連結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在對應的地方加上</a:t>
            </a:r>
            <a:r>
              <a:rPr lang="en-US" altLang="zh-TW" dirty="0" smtClean="0"/>
              <a:t>id</a:t>
            </a:r>
            <a:r>
              <a:rPr lang="zh-TW" altLang="en-US" dirty="0" smtClean="0"/>
              <a:t>屬性，以設定為一的識別字作為識別</a:t>
            </a:r>
            <a:endParaRPr lang="en-US" altLang="zh-TW" dirty="0" smtClean="0"/>
          </a:p>
          <a:p>
            <a:pPr lvl="1"/>
            <a:r>
              <a:rPr lang="en-US" altLang="zh-TW" dirty="0"/>
              <a:t>&lt;article id="news"&gt;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使用超連結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href</a:t>
            </a:r>
            <a:r>
              <a:rPr lang="zh-TW" altLang="en-US" dirty="0" smtClean="0"/>
              <a:t>屬性設定所連結的</a:t>
            </a:r>
            <a:r>
              <a:rPr lang="en-US" altLang="zh-TW" dirty="0" smtClean="0"/>
              <a:t>id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="#news"&gt;</a:t>
            </a:r>
            <a:r>
              <a:rPr lang="zh-TW" altLang="en-US" dirty="0"/>
              <a:t>最新消息</a:t>
            </a:r>
            <a:r>
              <a:rPr lang="en-US" altLang="zh-TW" dirty="0"/>
              <a:t>&lt;/a&gt;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7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網頁製作與測試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前端網頁設計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網站視覺、資料呈現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後端整合功能</a:t>
            </a:r>
            <a:endParaRPr lang="en-US" altLang="zh-TW" sz="2800" dirty="0" smtClean="0"/>
          </a:p>
          <a:p>
            <a:r>
              <a:rPr lang="zh-TW" altLang="en-US" sz="3200" dirty="0"/>
              <a:t>後端</a:t>
            </a:r>
            <a:r>
              <a:rPr lang="zh-TW" altLang="en-US" sz="3200" dirty="0" smtClean="0"/>
              <a:t>程式設計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資料庫存取、資料處理、邏輯運算</a:t>
            </a:r>
            <a:endParaRPr lang="en-US" altLang="zh-TW" sz="2800" dirty="0" smtClean="0"/>
          </a:p>
          <a:p>
            <a:r>
              <a:rPr lang="zh-TW" altLang="en-US" sz="3200" dirty="0"/>
              <a:t>網頁</a:t>
            </a:r>
            <a:r>
              <a:rPr lang="zh-TW" altLang="en-US" sz="3200" dirty="0" smtClean="0"/>
              <a:t>測試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32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Manu</a:t>
            </a:r>
            <a:r>
              <a:rPr lang="zh-TW" altLang="en-US" sz="4400" dirty="0" smtClean="0"/>
              <a:t>頁內連結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/>
              <a:t>="#news"&gt;</a:t>
            </a:r>
            <a:r>
              <a:rPr lang="zh-TW" altLang="en-US" dirty="0"/>
              <a:t>最新消息</a:t>
            </a:r>
            <a:r>
              <a:rPr lang="en-US" altLang="zh-TW" dirty="0"/>
              <a:t>&lt;/a&gt;&lt;/li&gt;</a:t>
            </a:r>
          </a:p>
          <a:p>
            <a:pPr marL="0" indent="0">
              <a:buNone/>
            </a:pPr>
            <a:r>
              <a:rPr lang="en-US" altLang="zh-TW" dirty="0" smtClean="0"/>
              <a:t>        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 smtClean="0"/>
              <a:t>="#concept"&gt;</a:t>
            </a:r>
            <a:r>
              <a:rPr lang="zh-TW" altLang="en-US" dirty="0" smtClean="0"/>
              <a:t>基本概念</a:t>
            </a:r>
            <a:r>
              <a:rPr lang="en-US" altLang="zh-TW" dirty="0" smtClean="0"/>
              <a:t>&lt;/</a:t>
            </a:r>
            <a:r>
              <a:rPr lang="en-US" altLang="zh-TW" dirty="0"/>
              <a:t>a&gt;&lt;/li&gt;</a:t>
            </a:r>
          </a:p>
          <a:p>
            <a:pPr marL="0" indent="0">
              <a:buNone/>
            </a:pPr>
            <a:r>
              <a:rPr lang="en-US" altLang="zh-TW" dirty="0" smtClean="0"/>
              <a:t>        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 smtClean="0"/>
              <a:t>="#video"&gt;</a:t>
            </a:r>
            <a:r>
              <a:rPr lang="zh-TW" altLang="en-US" dirty="0" smtClean="0"/>
              <a:t>教學影片</a:t>
            </a:r>
            <a:r>
              <a:rPr lang="en-US" altLang="zh-TW" dirty="0" smtClean="0"/>
              <a:t>&lt;/</a:t>
            </a:r>
            <a:r>
              <a:rPr lang="en-US" altLang="zh-TW" dirty="0"/>
              <a:t>a&gt;&lt;/li&gt;</a:t>
            </a:r>
          </a:p>
          <a:p>
            <a:pPr marL="0" indent="0">
              <a:buNone/>
            </a:pPr>
            <a:r>
              <a:rPr lang="en-US" altLang="zh-TW" dirty="0" smtClean="0"/>
              <a:t>        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/>
              <a:t>="#html"&gt;</a:t>
            </a:r>
            <a:r>
              <a:rPr lang="zh-TW" altLang="en-US" dirty="0"/>
              <a:t>認識</a:t>
            </a:r>
            <a:r>
              <a:rPr lang="en-US" altLang="zh-TW" dirty="0"/>
              <a:t>HTML&lt;/a&gt;&lt;/li&gt;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&lt;li</a:t>
            </a:r>
            <a:r>
              <a:rPr lang="en-US" altLang="zh-TW" dirty="0"/>
              <a:t>&gt;&lt;a </a:t>
            </a:r>
            <a:r>
              <a:rPr lang="en-US" altLang="zh-TW" dirty="0" err="1"/>
              <a:t>href</a:t>
            </a:r>
            <a:r>
              <a:rPr lang="en-US" altLang="zh-TW" dirty="0"/>
              <a:t>="#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  <a:r>
              <a:rPr lang="zh-TW" altLang="en-US" dirty="0"/>
              <a:t>認識</a:t>
            </a:r>
            <a:r>
              <a:rPr lang="en-US" altLang="zh-TW" dirty="0"/>
              <a:t>CSS&lt;/a&gt;&lt;/li&gt;</a:t>
            </a:r>
          </a:p>
          <a:p>
            <a:pPr marL="0" indent="0">
              <a:buNone/>
            </a:pPr>
            <a:r>
              <a:rPr lang="en-US" altLang="zh-TW" smtClean="0"/>
              <a:t>    &lt;/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Manu</a:t>
            </a:r>
            <a:r>
              <a:rPr lang="zh-TW" altLang="en-US" sz="4400" dirty="0" smtClean="0"/>
              <a:t>連結其他網頁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/>
              <a:t>="products.html"&gt;</a:t>
            </a:r>
            <a:r>
              <a:rPr lang="zh-TW" altLang="en-US" dirty="0"/>
              <a:t>產品型錄</a:t>
            </a:r>
            <a:r>
              <a:rPr lang="en-US" altLang="zh-TW" dirty="0"/>
              <a:t>&lt;/a&gt;&lt;/li&gt;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/>
              <a:t>="stores.html"&gt;</a:t>
            </a:r>
            <a:r>
              <a:rPr lang="zh-TW" altLang="en-US" dirty="0"/>
              <a:t>銷售門市</a:t>
            </a:r>
            <a:r>
              <a:rPr lang="en-US" altLang="zh-TW" dirty="0"/>
              <a:t>&lt;/a&gt;&lt;/li&gt;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&lt;</a:t>
            </a:r>
            <a:r>
              <a:rPr lang="en-US" altLang="zh-TW" dirty="0"/>
              <a:t>li&gt;&lt;a </a:t>
            </a:r>
            <a:r>
              <a:rPr lang="en-US" altLang="zh-TW" dirty="0" err="1"/>
              <a:t>href</a:t>
            </a:r>
            <a:r>
              <a:rPr lang="en-US" altLang="zh-TW" dirty="0"/>
              <a:t>="about.html"&gt;</a:t>
            </a:r>
            <a:r>
              <a:rPr lang="zh-TW" altLang="en-US" dirty="0"/>
              <a:t>關於我們</a:t>
            </a:r>
            <a:r>
              <a:rPr lang="en-US" altLang="zh-TW" dirty="0"/>
              <a:t>&lt;/a&gt;&lt;/li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&lt;/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 err="1"/>
              <a:t>nav</a:t>
            </a:r>
            <a:r>
              <a:rPr lang="en-US" altLang="zh-TW" dirty="0"/>
              <a:t>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3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請架構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簡易自我介紹的</a:t>
            </a:r>
            <a:r>
              <a:rPr lang="zh-TW" altLang="en-US" dirty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頁首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</a:t>
            </a:r>
            <a:r>
              <a:rPr lang="zh-TW" altLang="en-US" dirty="0"/>
              <a:t>選單可以連結到各項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個人檔案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自我介紹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經歷學歷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興趣嗜好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2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網頁</a:t>
            </a:r>
            <a:r>
              <a:rPr lang="zh-TW" altLang="en-US" sz="4400" dirty="0" smtClean="0"/>
              <a:t>上</a:t>
            </a:r>
            <a:r>
              <a:rPr lang="zh-TW" altLang="en-US" sz="4400" dirty="0"/>
              <a:t>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申請網站空間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自行架設</a:t>
            </a:r>
            <a:r>
              <a:rPr lang="en-US" altLang="zh-TW" sz="2800" dirty="0" smtClean="0"/>
              <a:t>web</a:t>
            </a:r>
            <a:r>
              <a:rPr lang="zh-TW" altLang="en-US" sz="2800" dirty="0" smtClean="0"/>
              <a:t>伺服器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租用虛擬伺服器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申請免費空間</a:t>
            </a:r>
            <a:endParaRPr lang="en-US" altLang="zh-TW" sz="2800" dirty="0" smtClean="0"/>
          </a:p>
          <a:p>
            <a:r>
              <a:rPr lang="zh-TW" altLang="en-US" sz="3200" dirty="0"/>
              <a:t>定義網址</a:t>
            </a:r>
            <a:r>
              <a:rPr lang="zh-TW" altLang="en-US" sz="3200" dirty="0" smtClean="0"/>
              <a:t>名稱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網域名 </a:t>
            </a:r>
            <a:r>
              <a:rPr lang="en-US" altLang="zh-TW" sz="2800" dirty="0" smtClean="0"/>
              <a:t>com.tw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net.tw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github.io</a:t>
            </a:r>
          </a:p>
          <a:p>
            <a:pPr lvl="1"/>
            <a:r>
              <a:rPr lang="zh-TW" altLang="en-US" sz="2800" dirty="0" smtClean="0"/>
              <a:t>網站目錄位置 </a:t>
            </a:r>
            <a:r>
              <a:rPr lang="en-US" altLang="zh-TW" sz="2800" dirty="0" smtClean="0"/>
              <a:t>/home/index.html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/</a:t>
            </a:r>
            <a:r>
              <a:rPr lang="en-US" altLang="zh-TW" sz="2800" dirty="0" smtClean="0"/>
              <a:t>biography/index.html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0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基本架構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文件宣告</a:t>
            </a:r>
            <a:r>
              <a:rPr lang="en-US" altLang="zh-TW" sz="3200" dirty="0" smtClean="0"/>
              <a:t>DOCTYPE</a:t>
            </a:r>
          </a:p>
          <a:p>
            <a:r>
              <a:rPr lang="en-US" altLang="zh-TW" sz="3200" dirty="0" smtClean="0"/>
              <a:t>Html</a:t>
            </a:r>
          </a:p>
          <a:p>
            <a:pPr lvl="1"/>
            <a:r>
              <a:rPr lang="zh-TW" altLang="en-US" sz="2800" dirty="0"/>
              <a:t>標示網頁的開始與</a:t>
            </a:r>
            <a:r>
              <a:rPr lang="zh-TW" altLang="en-US" sz="2800" dirty="0" smtClean="0"/>
              <a:t>結束，是一個網頁的根元素</a:t>
            </a:r>
            <a:endParaRPr lang="en-US" altLang="zh-TW" sz="2800" dirty="0" smtClean="0"/>
          </a:p>
          <a:p>
            <a:r>
              <a:rPr lang="en-US" altLang="zh-TW" sz="3200" dirty="0" smtClean="0"/>
              <a:t>Head</a:t>
            </a:r>
          </a:p>
          <a:p>
            <a:pPr lvl="1"/>
            <a:r>
              <a:rPr lang="zh-TW" altLang="en-US" sz="2800" dirty="0" smtClean="0"/>
              <a:t>用來標示網頁標頭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網頁編碼方式</a:t>
            </a:r>
            <a:r>
              <a:rPr lang="zh-TW" altLang="en-US" sz="2800" dirty="0"/>
              <a:t>、標題</a:t>
            </a:r>
            <a:r>
              <a:rPr lang="zh-TW" altLang="en-US" sz="2800" dirty="0" smtClean="0"/>
              <a:t>、關鍵字、連結等</a:t>
            </a:r>
            <a:endParaRPr lang="en-US" altLang="zh-TW" sz="2800" dirty="0" smtClean="0"/>
          </a:p>
          <a:p>
            <a:r>
              <a:rPr lang="en-US" altLang="zh-TW" sz="3200" dirty="0" smtClean="0"/>
              <a:t>Body</a:t>
            </a:r>
          </a:p>
          <a:p>
            <a:pPr lvl="1"/>
            <a:r>
              <a:rPr lang="zh-TW" altLang="en-US" sz="2800" dirty="0" smtClean="0"/>
              <a:t>網頁的主體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62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基本範例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head&gt;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meta charset="utf-8</a:t>
            </a:r>
            <a:r>
              <a:rPr lang="en-US" altLang="zh-TW" dirty="0" smtClean="0"/>
              <a:t>"&gt;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title&gt;</a:t>
            </a:r>
            <a:r>
              <a:rPr lang="zh-TW" altLang="en-US" dirty="0"/>
              <a:t>我的網頁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head&gt; 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	&lt;</a:t>
            </a:r>
            <a:r>
              <a:rPr lang="en-US" altLang="zh-TW" dirty="0"/>
              <a:t>h1&gt;Hello, HTML5!&lt;/h1&gt;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6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標籤</a:t>
            </a:r>
            <a:r>
              <a:rPr lang="en-US" altLang="zh-TW" sz="4400" dirty="0" smtClean="0"/>
              <a:t>(tag)</a:t>
            </a:r>
            <a:r>
              <a:rPr lang="zh-TW" altLang="en-US" sz="4400" dirty="0" smtClean="0"/>
              <a:t>與屬性</a:t>
            </a:r>
            <a:r>
              <a:rPr lang="en-US" altLang="zh-TW" sz="4400" dirty="0" smtClean="0"/>
              <a:t>(attribute)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標籤</a:t>
            </a:r>
            <a:r>
              <a:rPr lang="en-US" altLang="zh-TW" sz="3200" dirty="0" smtClean="0"/>
              <a:t>(tag)</a:t>
            </a:r>
          </a:p>
          <a:p>
            <a:pPr lvl="1"/>
            <a:r>
              <a:rPr lang="zh-TW" altLang="en-US" sz="2800" dirty="0"/>
              <a:t>標示網頁上的內容或</a:t>
            </a:r>
            <a:r>
              <a:rPr lang="zh-TW" altLang="en-US" sz="2800" dirty="0" smtClean="0"/>
              <a:t>描述內容的性質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&lt;head&gt;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&lt;body&gt;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&lt;header&gt;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&lt;p&gt;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ul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&lt;a&gt;</a:t>
            </a:r>
            <a:r>
              <a:rPr lang="zh-TW" altLang="en-US" sz="2800" dirty="0"/>
              <a:t> 、 </a:t>
            </a:r>
            <a:r>
              <a:rPr lang="en-US" altLang="zh-TW" sz="2800" dirty="0" smtClean="0"/>
              <a:t>&lt;table&gt;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&lt;form&gt;</a:t>
            </a:r>
            <a:r>
              <a:rPr lang="zh-TW" altLang="en-US" sz="2800" dirty="0" smtClean="0"/>
              <a:t> 、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、 </a:t>
            </a:r>
            <a:r>
              <a:rPr lang="en-US" altLang="zh-TW" sz="2800" dirty="0" smtClean="0"/>
              <a:t>&lt;video&gt;</a:t>
            </a:r>
            <a:r>
              <a:rPr lang="zh-TW" altLang="en-US" sz="2800" dirty="0" smtClean="0"/>
              <a:t>等</a:t>
            </a:r>
            <a:endParaRPr lang="en-US" altLang="zh-TW" sz="2800" dirty="0" smtClean="0"/>
          </a:p>
          <a:p>
            <a:r>
              <a:rPr lang="zh-TW" altLang="en-US" sz="3200" dirty="0" smtClean="0"/>
              <a:t>屬性</a:t>
            </a:r>
            <a:r>
              <a:rPr lang="en-US" altLang="zh-TW" sz="3200" dirty="0" smtClean="0"/>
              <a:t>(attribute)</a:t>
            </a:r>
          </a:p>
          <a:p>
            <a:pPr lvl="1"/>
            <a:r>
              <a:rPr lang="zh-TW" altLang="en-US" sz="2800" dirty="0" smtClean="0"/>
              <a:t>超連結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&lt;a </a:t>
            </a:r>
            <a:r>
              <a:rPr lang="en-US" altLang="zh-TW" sz="2400" dirty="0" err="1" smtClean="0"/>
              <a:t>href</a:t>
            </a:r>
            <a:r>
              <a:rPr lang="en-US" altLang="zh-TW" sz="2400" dirty="0" smtClean="0"/>
              <a:t>=https://www.google.com&gt;Google</a:t>
            </a:r>
            <a:r>
              <a:rPr lang="zh-TW" altLang="en-US" sz="2400" dirty="0" smtClean="0"/>
              <a:t>首頁</a:t>
            </a:r>
            <a:r>
              <a:rPr lang="en-US" altLang="zh-TW" sz="2400" dirty="0" smtClean="0"/>
              <a:t>&lt;/a&gt;</a:t>
            </a:r>
          </a:p>
          <a:p>
            <a:pPr lvl="2"/>
            <a:endParaRPr lang="en-US" altLang="zh-TW" sz="2400" dirty="0"/>
          </a:p>
          <a:p>
            <a:r>
              <a:rPr lang="zh-TW" altLang="en-US" sz="3200" dirty="0" smtClean="0"/>
              <a:t>元素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包含開始標籤、內容以及結束標籤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103418" y="4493490"/>
            <a:ext cx="637309" cy="374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8074" y="4965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屬性名稱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3" y="4493491"/>
            <a:ext cx="360218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61710" y="4977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5421" y="4495368"/>
            <a:ext cx="173200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07416" y="496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內容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所有的 </a:t>
            </a:r>
            <a:r>
              <a:rPr lang="en-US" altLang="zh-TW" dirty="0"/>
              <a:t>HTML </a:t>
            </a:r>
            <a:r>
              <a:rPr lang="zh-TW" altLang="en-US" dirty="0"/>
              <a:t>元素都有的屬性，我們稱做全域屬性 </a:t>
            </a:r>
            <a:r>
              <a:rPr lang="en-US" altLang="zh-TW" dirty="0"/>
              <a:t>(global attributes)</a:t>
            </a:r>
            <a:r>
              <a:rPr lang="zh-TW" altLang="en-US" dirty="0"/>
              <a:t>，可以在所有的元素中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b="1" dirty="0"/>
              <a:t>i</a:t>
            </a:r>
            <a:r>
              <a:rPr lang="en-US" altLang="zh-TW" b="1" dirty="0" smtClean="0"/>
              <a:t>d</a:t>
            </a:r>
            <a:r>
              <a:rPr lang="zh-TW" altLang="en-US" b="1" dirty="0"/>
              <a:t>元素唯一識別</a:t>
            </a:r>
            <a:r>
              <a:rPr lang="zh-TW" altLang="en-US" b="1" dirty="0" smtClean="0"/>
              <a:t>符號</a:t>
            </a:r>
            <a:r>
              <a:rPr lang="en-US" altLang="zh-TW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元素的唯一識別符號 </a:t>
            </a:r>
            <a:r>
              <a:rPr lang="en-US" altLang="zh-TW" dirty="0"/>
              <a:t>(identifier)</a:t>
            </a:r>
            <a:r>
              <a:rPr lang="zh-TW" altLang="en-US" dirty="0"/>
              <a:t>，每個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id </a:t>
            </a:r>
            <a:r>
              <a:rPr lang="zh-TW" altLang="en-US" dirty="0"/>
              <a:t>需要是在整份 </a:t>
            </a:r>
            <a:r>
              <a:rPr lang="en-US" altLang="zh-TW" dirty="0"/>
              <a:t>HTML </a:t>
            </a:r>
            <a:r>
              <a:rPr lang="zh-TW" altLang="en-US" dirty="0"/>
              <a:t>文件中獨一無二 </a:t>
            </a:r>
            <a:r>
              <a:rPr lang="en-US" altLang="zh-TW" dirty="0"/>
              <a:t>(unique) </a:t>
            </a:r>
            <a:r>
              <a:rPr lang="zh-TW" altLang="en-US" dirty="0"/>
              <a:t>不可重複的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用作 </a:t>
            </a:r>
            <a:r>
              <a:rPr lang="en-US" altLang="zh-TW" dirty="0"/>
              <a:t>&lt;a&gt; </a:t>
            </a:r>
            <a:r>
              <a:rPr lang="zh-TW" altLang="en-US" dirty="0"/>
              <a:t>連結的錨</a:t>
            </a:r>
            <a:r>
              <a:rPr lang="zh-TW" altLang="en-US" dirty="0" smtClean="0"/>
              <a:t>點名稱</a:t>
            </a:r>
            <a:r>
              <a:rPr lang="zh-TW" altLang="en-US" dirty="0"/>
              <a:t>。例如點擊連結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="#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會跳到 </a:t>
            </a:r>
            <a:r>
              <a:rPr lang="en-US" altLang="zh-TW" dirty="0"/>
              <a:t>&lt;tag id="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元素處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id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 smtClean="0"/>
              <a:t>id </a:t>
            </a:r>
            <a:r>
              <a:rPr lang="zh-TW" altLang="en-US" dirty="0"/>
              <a:t>當選擇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p id</a:t>
            </a:r>
            <a:r>
              <a:rPr lang="en-US" altLang="zh-TW" dirty="0" smtClean="0"/>
              <a:t>=“beauty"&gt;</a:t>
            </a:r>
            <a:r>
              <a:rPr lang="en-US" altLang="zh-TW" dirty="0"/>
              <a:t>The most </a:t>
            </a:r>
            <a:r>
              <a:rPr lang="en-US" altLang="zh-TW" dirty="0" smtClean="0"/>
              <a:t>beautiful </a:t>
            </a:r>
            <a:r>
              <a:rPr lang="en-US" altLang="zh-TW" dirty="0"/>
              <a:t>paragraph on </a:t>
            </a:r>
            <a:r>
              <a:rPr lang="en-US" altLang="zh-TW" dirty="0" smtClean="0"/>
              <a:t>this web. 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5804</TotalTime>
  <Words>2664</Words>
  <Application>Microsoft Office PowerPoint</Application>
  <PresentationFormat>寬螢幕</PresentationFormat>
  <Paragraphs>357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Euphemia</vt:lpstr>
      <vt:lpstr>Microsoft JhengHei UI</vt:lpstr>
      <vt:lpstr>Microsoft YaHei UI</vt:lpstr>
      <vt:lpstr>Arial</vt:lpstr>
      <vt:lpstr>Consolas</vt:lpstr>
      <vt:lpstr>數學 16x9</vt:lpstr>
      <vt:lpstr>網頁程式設計 HTML網頁程式設計</vt:lpstr>
      <vt:lpstr>網站建置流程</vt:lpstr>
      <vt:lpstr>規劃網站架構</vt:lpstr>
      <vt:lpstr>網頁製作與測試</vt:lpstr>
      <vt:lpstr>網頁上線</vt:lpstr>
      <vt:lpstr>HTML基本架構</vt:lpstr>
      <vt:lpstr>HTML基本範例</vt:lpstr>
      <vt:lpstr>標籤(tag)與屬性(attribute)</vt:lpstr>
      <vt:lpstr>全域屬性 (global attributes)</vt:lpstr>
      <vt:lpstr>全域屬性 (global attributes)</vt:lpstr>
      <vt:lpstr>全域屬性 (global attributes)</vt:lpstr>
      <vt:lpstr>全域屬性 (global attributes)</vt:lpstr>
      <vt:lpstr>全域屬性 (global attributes)</vt:lpstr>
      <vt:lpstr>全域屬性 (global attributes)</vt:lpstr>
      <vt:lpstr>保留字元</vt:lpstr>
      <vt:lpstr>HTML Head</vt:lpstr>
      <vt:lpstr>HTML標籤 title</vt:lpstr>
      <vt:lpstr>HTML標籤 meta</vt:lpstr>
      <vt:lpstr>Meta Example - name</vt:lpstr>
      <vt:lpstr>Meta Example - http-equiv</vt:lpstr>
      <vt:lpstr>HTML標籤-link</vt:lpstr>
      <vt:lpstr>HTML標籤-link</vt:lpstr>
      <vt:lpstr>HTML標籤-link</vt:lpstr>
      <vt:lpstr>HTML標籤-link</vt:lpstr>
      <vt:lpstr>HTML標籤-style</vt:lpstr>
      <vt:lpstr>HTML Body</vt:lpstr>
      <vt:lpstr>HTML Body</vt:lpstr>
      <vt:lpstr>HTML Body結構標籤</vt:lpstr>
      <vt:lpstr>HTML Body結構標籤</vt:lpstr>
      <vt:lpstr>HTML Body結構標籤</vt:lpstr>
      <vt:lpstr>HTML5新的結構標籤</vt:lpstr>
      <vt:lpstr>Div/Article/Section</vt:lpstr>
      <vt:lpstr>HTML5新的結構標籤</vt:lpstr>
      <vt:lpstr>PowerPoint 簡報</vt:lpstr>
      <vt:lpstr>文字格式化標籤</vt:lpstr>
      <vt:lpstr>項目符號與編號</vt:lpstr>
      <vt:lpstr>定義清單</vt:lpstr>
      <vt:lpstr>超連結</vt:lpstr>
      <vt:lpstr>頁內超連結</vt:lpstr>
      <vt:lpstr>Manu頁內連結</vt:lpstr>
      <vt:lpstr>Manu連結其他網頁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185</cp:revision>
  <dcterms:created xsi:type="dcterms:W3CDTF">2023-02-15T01:59:03Z</dcterms:created>
  <dcterms:modified xsi:type="dcterms:W3CDTF">2023-03-02T14:16:25Z</dcterms:modified>
</cp:coreProperties>
</file>