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2" r:id="rId6"/>
    <p:sldId id="263" r:id="rId7"/>
    <p:sldId id="264" r:id="rId8"/>
    <p:sldId id="266" r:id="rId9"/>
    <p:sldId id="267" r:id="rId10"/>
    <p:sldId id="268" r:id="rId11"/>
    <p:sldId id="269" r:id="rId12"/>
    <p:sldId id="270" r:id="rId13"/>
    <p:sldId id="271" r:id="rId14"/>
    <p:sldId id="272" r:id="rId15"/>
    <p:sldId id="274" r:id="rId16"/>
    <p:sldId id="275" r:id="rId17"/>
    <p:sldId id="273" r:id="rId18"/>
    <p:sldId id="276" r:id="rId19"/>
    <p:sldId id="277" r:id="rId20"/>
    <p:sldId id="278" r:id="rId21"/>
    <p:sldId id="279" r:id="rId22"/>
    <p:sldId id="282" r:id="rId23"/>
    <p:sldId id="280" r:id="rId24"/>
    <p:sldId id="281" r:id="rId25"/>
    <p:sldId id="283" r:id="rId26"/>
    <p:sldId id="285" r:id="rId27"/>
    <p:sldId id="286" r:id="rId28"/>
    <p:sldId id="287" r:id="rId29"/>
    <p:sldId id="288" r:id="rId30"/>
    <p:sldId id="289" r:id="rId31"/>
    <p:sldId id="284" r:id="rId32"/>
    <p:sldId id="290" r:id="rId33"/>
    <p:sldId id="291" r:id="rId34"/>
    <p:sldId id="265" r:id="rId3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E6AE95D-2B45-4A6D-8F63-648B7AF81685}" type="datetimeFigureOut">
              <a:rPr lang="zh-TW" altLang="en-US" smtClean="0"/>
              <a:t>2023/3/9</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6CA61BDE-05EE-4E24-8568-DB73B9820880}"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324302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EE6AE95D-2B45-4A6D-8F63-648B7AF81685}" type="datetimeFigureOut">
              <a:rPr lang="zh-TW" altLang="en-US" smtClean="0"/>
              <a:t>2023/3/9</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6CA61BDE-05EE-4E24-8568-DB73B9820880}" type="slidenum">
              <a:rPr lang="zh-TW" altLang="en-US" smtClean="0"/>
              <a:t>‹#›</a:t>
            </a:fld>
            <a:endParaRPr lang="zh-TW" altLang="en-US"/>
          </a:p>
        </p:txBody>
      </p:sp>
    </p:spTree>
    <p:extLst>
      <p:ext uri="{BB962C8B-B14F-4D97-AF65-F5344CB8AC3E}">
        <p14:creationId xmlns:p14="http://schemas.microsoft.com/office/powerpoint/2010/main" val="394983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按一下以編輯母片標題</a:t>
            </a:r>
            <a:r>
              <a:rPr lang="en-US" altLang="zh-TW" dirty="0"/>
              <a:t/>
            </a:r>
            <a:br>
              <a:rPr lang="en-US" altLang="zh-TW" dirty="0"/>
            </a:br>
            <a:r>
              <a:rPr lang="zh-TW" altLang="en-US" dirty="0"/>
              <a:t>樣式</a:t>
            </a:r>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E6AE95D-2B45-4A6D-8F63-648B7AF81685}" type="datetimeFigureOut">
              <a:rPr lang="zh-TW" altLang="en-US" smtClean="0"/>
              <a:t>2023/3/9</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6CA61BDE-05EE-4E24-8568-DB73B9820880}" type="slidenum">
              <a:rPr lang="zh-TW" altLang="en-US" smtClean="0"/>
              <a:t>‹#›</a:t>
            </a:fld>
            <a:endParaRPr lang="zh-TW" altLang="en-US"/>
          </a:p>
        </p:txBody>
      </p:sp>
    </p:spTree>
    <p:extLst>
      <p:ext uri="{BB962C8B-B14F-4D97-AF65-F5344CB8AC3E}">
        <p14:creationId xmlns:p14="http://schemas.microsoft.com/office/powerpoint/2010/main" val="3702484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EE6AE95D-2B45-4A6D-8F63-648B7AF81685}" type="datetimeFigureOut">
              <a:rPr lang="zh-TW" altLang="en-US" smtClean="0"/>
              <a:t>2023/3/9</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6CA61BDE-05EE-4E24-8568-DB73B9820880}"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130953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E6AE95D-2B45-4A6D-8F63-648B7AF81685}" type="datetimeFigureOut">
              <a:rPr lang="zh-TW" altLang="en-US" smtClean="0"/>
              <a:t>2023/3/9</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6CA61BDE-05EE-4E24-8568-DB73B9820880}"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394326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EE6AE95D-2B45-4A6D-8F63-648B7AF81685}" type="datetimeFigureOut">
              <a:rPr lang="zh-TW" altLang="en-US" smtClean="0"/>
              <a:t>2023/3/9</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6CA61BDE-05EE-4E24-8568-DB73B9820880}"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1126089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EE6AE95D-2B45-4A6D-8F63-648B7AF81685}" type="datetimeFigureOut">
              <a:rPr lang="zh-TW" altLang="en-US" smtClean="0"/>
              <a:t>2023/3/9</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6CA61BDE-05EE-4E24-8568-DB73B9820880}" type="slidenum">
              <a:rPr lang="zh-TW" altLang="en-US" smtClean="0"/>
              <a:t>‹#›</a:t>
            </a:fld>
            <a:endParaRPr lang="zh-TW" altLang="en-US"/>
          </a:p>
        </p:txBody>
      </p:sp>
    </p:spTree>
    <p:extLst>
      <p:ext uri="{BB962C8B-B14F-4D97-AF65-F5344CB8AC3E}">
        <p14:creationId xmlns:p14="http://schemas.microsoft.com/office/powerpoint/2010/main" val="127987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EE6AE95D-2B45-4A6D-8F63-648B7AF81685}" type="datetimeFigureOut">
              <a:rPr lang="zh-TW" altLang="en-US" smtClean="0"/>
              <a:t>2023/3/9</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6CA61BDE-05EE-4E24-8568-DB73B9820880}" type="slidenum">
              <a:rPr lang="zh-TW" altLang="en-US" smtClean="0"/>
              <a:t>‹#›</a:t>
            </a:fld>
            <a:endParaRPr lang="zh-TW" altLang="en-US"/>
          </a:p>
        </p:txBody>
      </p:sp>
    </p:spTree>
    <p:extLst>
      <p:ext uri="{BB962C8B-B14F-4D97-AF65-F5344CB8AC3E}">
        <p14:creationId xmlns:p14="http://schemas.microsoft.com/office/powerpoint/2010/main" val="43533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E6AE95D-2B45-4A6D-8F63-648B7AF81685}" type="datetimeFigureOut">
              <a:rPr lang="zh-TW" altLang="en-US" smtClean="0"/>
              <a:t>2023/3/9</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6CA61BDE-05EE-4E24-8568-DB73B9820880}" type="slidenum">
              <a:rPr lang="zh-TW" altLang="en-US" smtClean="0"/>
              <a:t>‹#›</a:t>
            </a:fld>
            <a:endParaRPr lang="zh-TW" altLang="en-US"/>
          </a:p>
        </p:txBody>
      </p:sp>
    </p:spTree>
    <p:extLst>
      <p:ext uri="{BB962C8B-B14F-4D97-AF65-F5344CB8AC3E}">
        <p14:creationId xmlns:p14="http://schemas.microsoft.com/office/powerpoint/2010/main" val="3358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a:t>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E6AE95D-2B45-4A6D-8F63-648B7AF81685}" type="datetimeFigureOut">
              <a:rPr lang="zh-TW" altLang="en-US" smtClean="0"/>
              <a:t>2023/3/9</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6CA61BDE-05EE-4E24-8568-DB73B9820880}" type="slidenum">
              <a:rPr lang="zh-TW" altLang="en-US" smtClean="0"/>
              <a:t>‹#›</a:t>
            </a:fld>
            <a:endParaRPr lang="zh-TW" altLang="en-US"/>
          </a:p>
        </p:txBody>
      </p:sp>
    </p:spTree>
    <p:extLst>
      <p:ext uri="{BB962C8B-B14F-4D97-AF65-F5344CB8AC3E}">
        <p14:creationId xmlns:p14="http://schemas.microsoft.com/office/powerpoint/2010/main" val="2573402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E6AE95D-2B45-4A6D-8F63-648B7AF81685}" type="datetimeFigureOut">
              <a:rPr lang="zh-TW" altLang="en-US" smtClean="0"/>
              <a:t>2023/3/9</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6CA61BDE-05EE-4E24-8568-DB73B9820880}"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72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EE6AE95D-2B45-4A6D-8F63-648B7AF81685}" type="datetimeFigureOut">
              <a:rPr lang="zh-TW" altLang="en-US" smtClean="0"/>
              <a:t>2023/3/9</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6CA61BDE-05EE-4E24-8568-DB73B9820880}" type="slidenum">
              <a:rPr lang="zh-TW" altLang="en-US" smtClean="0"/>
              <a:t>‹#›</a:t>
            </a:fld>
            <a:endParaRPr lang="zh-TW" altLang="en-US"/>
          </a:p>
        </p:txBody>
      </p:sp>
    </p:spTree>
    <p:extLst>
      <p:ext uri="{BB962C8B-B14F-4D97-AF65-F5344CB8AC3E}">
        <p14:creationId xmlns:p14="http://schemas.microsoft.com/office/powerpoint/2010/main" val="23291266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網頁程式設計</a:t>
            </a:r>
            <a:r>
              <a:rPr lang="en-US" altLang="zh-TW" dirty="0"/>
              <a:t/>
            </a:r>
            <a:br>
              <a:rPr lang="en-US" altLang="zh-TW" dirty="0"/>
            </a:br>
            <a:r>
              <a:rPr lang="en-US" altLang="zh-TW" dirty="0"/>
              <a:t>HTML</a:t>
            </a:r>
            <a:r>
              <a:rPr lang="zh-TW" altLang="en-US" dirty="0"/>
              <a:t>網頁程式設計</a:t>
            </a:r>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p:txBody>
      </p:sp>
    </p:spTree>
    <p:extLst>
      <p:ext uri="{BB962C8B-B14F-4D97-AF65-F5344CB8AC3E}">
        <p14:creationId xmlns:p14="http://schemas.microsoft.com/office/powerpoint/2010/main" val="372973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表單</a:t>
            </a:r>
            <a:r>
              <a:rPr lang="zh-TW" altLang="en-US" sz="4400" dirty="0" smtClean="0"/>
              <a:t>元素</a:t>
            </a:r>
            <a:endParaRPr lang="zh-TW" altLang="en-US" sz="4400" dirty="0"/>
          </a:p>
        </p:txBody>
      </p:sp>
      <p:sp>
        <p:nvSpPr>
          <p:cNvPr id="3" name="內容版面配置區 2"/>
          <p:cNvSpPr>
            <a:spLocks noGrp="1"/>
          </p:cNvSpPr>
          <p:nvPr>
            <p:ph idx="1"/>
          </p:nvPr>
        </p:nvSpPr>
        <p:spPr/>
        <p:txBody>
          <a:bodyPr>
            <a:normAutofit/>
          </a:bodyPr>
          <a:lstStyle/>
          <a:p>
            <a:r>
              <a:rPr lang="en-US" altLang="zh-TW" sz="3200" dirty="0"/>
              <a:t>&lt;input&gt; </a:t>
            </a:r>
            <a:r>
              <a:rPr lang="zh-TW" altLang="en-US" sz="3200" dirty="0"/>
              <a:t>輸入</a:t>
            </a:r>
            <a:r>
              <a:rPr lang="zh-TW" altLang="en-US" sz="3200" dirty="0" smtClean="0"/>
              <a:t>欄位當中可用的屬性 </a:t>
            </a:r>
            <a:endParaRPr lang="en-US" altLang="zh-TW" sz="3200" dirty="0" smtClean="0"/>
          </a:p>
          <a:p>
            <a:endParaRPr lang="en-US" altLang="zh-TW" sz="3200" dirty="0" smtClean="0"/>
          </a:p>
        </p:txBody>
      </p:sp>
      <p:graphicFrame>
        <p:nvGraphicFramePr>
          <p:cNvPr id="6" name="表格 5">
            <a:extLst>
              <a:ext uri="{FF2B5EF4-FFF2-40B4-BE49-F238E27FC236}">
                <a16:creationId xmlns:a16="http://schemas.microsoft.com/office/drawing/2014/main" id="{06E4881A-4401-5418-41FF-0FD766356F33}"/>
              </a:ext>
            </a:extLst>
          </p:cNvPr>
          <p:cNvGraphicFramePr>
            <a:graphicFrameLocks noGrp="1"/>
          </p:cNvGraphicFramePr>
          <p:nvPr>
            <p:extLst>
              <p:ext uri="{D42A27DB-BD31-4B8C-83A1-F6EECF244321}">
                <p14:modId xmlns:p14="http://schemas.microsoft.com/office/powerpoint/2010/main" val="1728871442"/>
              </p:ext>
            </p:extLst>
          </p:nvPr>
        </p:nvGraphicFramePr>
        <p:xfrm>
          <a:off x="1696123" y="2293560"/>
          <a:ext cx="9935045" cy="4162103"/>
        </p:xfrm>
        <a:graphic>
          <a:graphicData uri="http://schemas.openxmlformats.org/drawingml/2006/table">
            <a:tbl>
              <a:tblPr firstRow="1" bandRow="1">
                <a:tableStyleId>{5C22544A-7EE6-4342-B048-85BDC9FD1C3A}</a:tableStyleId>
              </a:tblPr>
              <a:tblGrid>
                <a:gridCol w="1841027">
                  <a:extLst>
                    <a:ext uri="{9D8B030D-6E8A-4147-A177-3AD203B41FA5}">
                      <a16:colId xmlns:a16="http://schemas.microsoft.com/office/drawing/2014/main" val="886300192"/>
                    </a:ext>
                  </a:extLst>
                </a:gridCol>
                <a:gridCol w="8094018">
                  <a:extLst>
                    <a:ext uri="{9D8B030D-6E8A-4147-A177-3AD203B41FA5}">
                      <a16:colId xmlns:a16="http://schemas.microsoft.com/office/drawing/2014/main" val="3388766826"/>
                    </a:ext>
                  </a:extLst>
                </a:gridCol>
              </a:tblGrid>
              <a:tr h="422668">
                <a:tc>
                  <a:txBody>
                    <a:bodyPr/>
                    <a:lstStyle/>
                    <a:p>
                      <a:r>
                        <a:rPr lang="zh-TW" altLang="en-US" dirty="0"/>
                        <a:t>屬性</a:t>
                      </a:r>
                    </a:p>
                  </a:txBody>
                  <a:tcPr/>
                </a:tc>
                <a:tc>
                  <a:txBody>
                    <a:bodyPr/>
                    <a:lstStyle/>
                    <a:p>
                      <a:r>
                        <a:rPr lang="zh-TW" altLang="en-US" dirty="0"/>
                        <a:t>說明</a:t>
                      </a:r>
                    </a:p>
                  </a:txBody>
                  <a:tcPr/>
                </a:tc>
                <a:extLst>
                  <a:ext uri="{0D108BD9-81ED-4DB2-BD59-A6C34878D82A}">
                    <a16:rowId xmlns:a16="http://schemas.microsoft.com/office/drawing/2014/main" val="3364144491"/>
                  </a:ext>
                </a:extLst>
              </a:tr>
              <a:tr h="428538">
                <a:tc>
                  <a:txBody>
                    <a:bodyPr/>
                    <a:lstStyle/>
                    <a:p>
                      <a:r>
                        <a:rPr lang="en-US" altLang="zh-TW" sz="1800" dirty="0" smtClean="0"/>
                        <a:t>type</a:t>
                      </a:r>
                      <a:endParaRPr lang="zh-TW" altLang="en-US" dirty="0"/>
                    </a:p>
                  </a:txBody>
                  <a:tcPr/>
                </a:tc>
                <a:tc>
                  <a:txBody>
                    <a:bodyPr/>
                    <a:lstStyle/>
                    <a:p>
                      <a:r>
                        <a:rPr lang="zh-TW" altLang="en-US" dirty="0" smtClean="0"/>
                        <a:t>用來指明不同的用法功能</a:t>
                      </a:r>
                    </a:p>
                  </a:txBody>
                  <a:tcPr/>
                </a:tc>
                <a:extLst>
                  <a:ext uri="{0D108BD9-81ED-4DB2-BD59-A6C34878D82A}">
                    <a16:rowId xmlns:a16="http://schemas.microsoft.com/office/drawing/2014/main" val="506915990"/>
                  </a:ext>
                </a:extLst>
              </a:tr>
              <a:tr h="428538">
                <a:tc>
                  <a:txBody>
                    <a:bodyPr/>
                    <a:lstStyle/>
                    <a:p>
                      <a:r>
                        <a:rPr lang="en-US" altLang="zh-TW" sz="1800" dirty="0" smtClean="0"/>
                        <a:t>value</a:t>
                      </a:r>
                      <a:endParaRPr lang="zh-TW" altLang="en-US" dirty="0"/>
                    </a:p>
                  </a:txBody>
                  <a:tcPr/>
                </a:tc>
                <a:tc>
                  <a:txBody>
                    <a:bodyPr/>
                    <a:lstStyle/>
                    <a:p>
                      <a:r>
                        <a:rPr lang="zh-TW" altLang="en-US" dirty="0" smtClean="0"/>
                        <a:t>用來指定一個預設值</a:t>
                      </a:r>
                      <a:endParaRPr lang="zh-TW" altLang="en-US" dirty="0"/>
                    </a:p>
                  </a:txBody>
                  <a:tcPr/>
                </a:tc>
                <a:extLst>
                  <a:ext uri="{0D108BD9-81ED-4DB2-BD59-A6C34878D82A}">
                    <a16:rowId xmlns:a16="http://schemas.microsoft.com/office/drawing/2014/main" val="100278478"/>
                  </a:ext>
                </a:extLst>
              </a:tr>
              <a:tr h="739669">
                <a:tc>
                  <a:txBody>
                    <a:bodyPr/>
                    <a:lstStyle/>
                    <a:p>
                      <a:r>
                        <a:rPr lang="en-US" altLang="zh-TW" sz="1800" dirty="0" smtClean="0"/>
                        <a:t>name</a:t>
                      </a:r>
                      <a:endParaRPr lang="zh-TW" altLang="en-US" dirty="0"/>
                    </a:p>
                  </a:txBody>
                  <a:tcPr/>
                </a:tc>
                <a:tc>
                  <a:txBody>
                    <a:bodyPr/>
                    <a:lstStyle/>
                    <a:p>
                      <a:r>
                        <a:rPr lang="zh-TW" altLang="en-US" dirty="0" smtClean="0"/>
                        <a:t>用來指定送出去的該筆資料要用什麼名稱，目的是讓遠端伺服器才能透過明確定義好的名稱去取出對應的欄位值</a:t>
                      </a:r>
                      <a:endParaRPr lang="zh-TW" altLang="en-US" dirty="0"/>
                    </a:p>
                  </a:txBody>
                  <a:tcPr/>
                </a:tc>
                <a:extLst>
                  <a:ext uri="{0D108BD9-81ED-4DB2-BD59-A6C34878D82A}">
                    <a16:rowId xmlns:a16="http://schemas.microsoft.com/office/drawing/2014/main" val="1442112367"/>
                  </a:ext>
                </a:extLst>
              </a:tr>
              <a:tr h="428538">
                <a:tc>
                  <a:txBody>
                    <a:bodyPr/>
                    <a:lstStyle/>
                    <a:p>
                      <a:r>
                        <a:rPr lang="en-US" altLang="zh-TW" sz="1800" dirty="0" smtClean="0"/>
                        <a:t>disabled</a:t>
                      </a:r>
                      <a:endParaRPr lang="zh-TW" altLang="en-US" dirty="0"/>
                    </a:p>
                  </a:txBody>
                  <a:tcPr/>
                </a:tc>
                <a:tc>
                  <a:txBody>
                    <a:bodyPr/>
                    <a:lstStyle/>
                    <a:p>
                      <a:r>
                        <a:rPr lang="zh-TW" altLang="en-US" dirty="0" smtClean="0"/>
                        <a:t>將元件設定為禁用狀態</a:t>
                      </a:r>
                      <a:endParaRPr lang="zh-TW" altLang="en-US" dirty="0"/>
                    </a:p>
                  </a:txBody>
                  <a:tcPr/>
                </a:tc>
                <a:extLst>
                  <a:ext uri="{0D108BD9-81ED-4DB2-BD59-A6C34878D82A}">
                    <a16:rowId xmlns:a16="http://schemas.microsoft.com/office/drawing/2014/main" val="1926998741"/>
                  </a:ext>
                </a:extLst>
              </a:tr>
              <a:tr h="428538">
                <a:tc>
                  <a:txBody>
                    <a:bodyPr/>
                    <a:lstStyle/>
                    <a:p>
                      <a:r>
                        <a:rPr lang="en-US" altLang="zh-TW" sz="1800" dirty="0" err="1" smtClean="0"/>
                        <a:t>readonly</a:t>
                      </a:r>
                      <a:endParaRPr lang="zh-TW" altLang="en-US" dirty="0"/>
                    </a:p>
                  </a:txBody>
                  <a:tcPr/>
                </a:tc>
                <a:tc>
                  <a:txBody>
                    <a:bodyPr/>
                    <a:lstStyle/>
                    <a:p>
                      <a:r>
                        <a:rPr lang="zh-TW" altLang="en-US" dirty="0" smtClean="0"/>
                        <a:t>將元件設為唯獨不可更改內容的狀態</a:t>
                      </a:r>
                      <a:endParaRPr lang="zh-TW" altLang="en-US" dirty="0"/>
                    </a:p>
                  </a:txBody>
                  <a:tcPr/>
                </a:tc>
                <a:extLst>
                  <a:ext uri="{0D108BD9-81ED-4DB2-BD59-A6C34878D82A}">
                    <a16:rowId xmlns:a16="http://schemas.microsoft.com/office/drawing/2014/main" val="318761582"/>
                  </a:ext>
                </a:extLst>
              </a:tr>
              <a:tr h="428538">
                <a:tc>
                  <a:txBody>
                    <a:bodyPr/>
                    <a:lstStyle/>
                    <a:p>
                      <a:r>
                        <a:rPr lang="en-US" altLang="zh-TW" sz="1800" dirty="0" smtClean="0"/>
                        <a:t>autocomplete</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是否啟用瀏覽器自動完成功能</a:t>
                      </a:r>
                      <a:endParaRPr lang="zh-TW" altLang="en-US" dirty="0"/>
                    </a:p>
                  </a:txBody>
                  <a:tcPr/>
                </a:tc>
                <a:extLst>
                  <a:ext uri="{0D108BD9-81ED-4DB2-BD59-A6C34878D82A}">
                    <a16:rowId xmlns:a16="http://schemas.microsoft.com/office/drawing/2014/main" val="2465293358"/>
                  </a:ext>
                </a:extLst>
              </a:tr>
              <a:tr h="428538">
                <a:tc>
                  <a:txBody>
                    <a:bodyPr/>
                    <a:lstStyle/>
                    <a:p>
                      <a:r>
                        <a:rPr lang="en-US" altLang="zh-TW" sz="1800" dirty="0" smtClean="0"/>
                        <a:t>autofocus</a:t>
                      </a:r>
                      <a:endParaRPr lang="zh-TW" altLang="en-US" dirty="0"/>
                    </a:p>
                  </a:txBody>
                  <a:tcPr/>
                </a:tc>
                <a:tc>
                  <a:txBody>
                    <a:bodyPr/>
                    <a:lstStyle/>
                    <a:p>
                      <a:r>
                        <a:rPr lang="zh-TW" altLang="en-US" dirty="0" smtClean="0"/>
                        <a:t>當頁面載入後，自動聚焦在此欄位上</a:t>
                      </a:r>
                      <a:endParaRPr lang="zh-TW" altLang="en-US" dirty="0"/>
                    </a:p>
                  </a:txBody>
                  <a:tcPr/>
                </a:tc>
                <a:extLst>
                  <a:ext uri="{0D108BD9-81ED-4DB2-BD59-A6C34878D82A}">
                    <a16:rowId xmlns:a16="http://schemas.microsoft.com/office/drawing/2014/main" val="1479020102"/>
                  </a:ext>
                </a:extLst>
              </a:tr>
              <a:tr h="428538">
                <a:tc>
                  <a:txBody>
                    <a:bodyPr/>
                    <a:lstStyle/>
                    <a:p>
                      <a:r>
                        <a:rPr lang="en-US" altLang="zh-TW" sz="1800" dirty="0" smtClean="0"/>
                        <a:t>required</a:t>
                      </a:r>
                      <a:endParaRPr lang="zh-TW" altLang="en-US" dirty="0"/>
                    </a:p>
                  </a:txBody>
                  <a:tcPr/>
                </a:tc>
                <a:tc>
                  <a:txBody>
                    <a:bodyPr/>
                    <a:lstStyle/>
                    <a:p>
                      <a:r>
                        <a:rPr lang="zh-TW" altLang="en-US" dirty="0" smtClean="0"/>
                        <a:t>指定為必填欄位</a:t>
                      </a:r>
                      <a:endParaRPr lang="zh-TW" altLang="en-US" dirty="0"/>
                    </a:p>
                  </a:txBody>
                  <a:tcPr/>
                </a:tc>
                <a:extLst>
                  <a:ext uri="{0D108BD9-81ED-4DB2-BD59-A6C34878D82A}">
                    <a16:rowId xmlns:a16="http://schemas.microsoft.com/office/drawing/2014/main" val="4044312614"/>
                  </a:ext>
                </a:extLst>
              </a:tr>
            </a:tbl>
          </a:graphicData>
        </a:graphic>
      </p:graphicFrame>
    </p:spTree>
    <p:extLst>
      <p:ext uri="{BB962C8B-B14F-4D97-AF65-F5344CB8AC3E}">
        <p14:creationId xmlns:p14="http://schemas.microsoft.com/office/powerpoint/2010/main" val="43492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smtClean="0"/>
              <a:t>表單 </a:t>
            </a:r>
            <a:r>
              <a:rPr lang="en-US" altLang="zh-TW" sz="4400" dirty="0" smtClean="0"/>
              <a:t/>
            </a:r>
            <a:br>
              <a:rPr lang="en-US" altLang="zh-TW" sz="4400" dirty="0" smtClean="0"/>
            </a:br>
            <a:r>
              <a:rPr lang="en-US" altLang="zh-TW" sz="4400" dirty="0" smtClean="0"/>
              <a:t>input</a:t>
            </a:r>
            <a:r>
              <a:rPr lang="zh-TW" altLang="en-US" sz="4400" dirty="0" smtClean="0"/>
              <a:t>屬性</a:t>
            </a:r>
            <a:r>
              <a:rPr lang="en-US" altLang="zh-TW" sz="4400" dirty="0" smtClean="0"/>
              <a:t>-type</a:t>
            </a:r>
            <a:r>
              <a:rPr lang="zh-TW" altLang="en-US" sz="4400" dirty="0"/>
              <a:t>類型</a:t>
            </a:r>
          </a:p>
        </p:txBody>
      </p:sp>
      <p:sp>
        <p:nvSpPr>
          <p:cNvPr id="3" name="內容版面配置區 2"/>
          <p:cNvSpPr>
            <a:spLocks noGrp="1"/>
          </p:cNvSpPr>
          <p:nvPr>
            <p:ph idx="1"/>
          </p:nvPr>
        </p:nvSpPr>
        <p:spPr/>
        <p:txBody>
          <a:bodyPr/>
          <a:lstStyle/>
          <a:p>
            <a:r>
              <a:rPr lang="en-US" altLang="zh-TW" dirty="0" smtClean="0"/>
              <a:t>text: </a:t>
            </a:r>
            <a:r>
              <a:rPr lang="zh-TW" altLang="en-US" dirty="0" smtClean="0"/>
              <a:t>文字輸入欄位</a:t>
            </a:r>
            <a:endParaRPr lang="en-US" altLang="zh-TW" dirty="0" smtClean="0"/>
          </a:p>
          <a:p>
            <a:pPr lvl="1"/>
            <a:r>
              <a:rPr lang="en-US" altLang="zh-TW" dirty="0"/>
              <a:t>type </a:t>
            </a:r>
            <a:r>
              <a:rPr lang="zh-TW" altLang="en-US" dirty="0"/>
              <a:t>預設上就是 </a:t>
            </a:r>
            <a:r>
              <a:rPr lang="en-US" altLang="zh-TW" dirty="0"/>
              <a:t>text</a:t>
            </a:r>
            <a:r>
              <a:rPr lang="zh-TW" altLang="en-US" dirty="0"/>
              <a:t>，所以也可以省略不寫，沒 </a:t>
            </a:r>
            <a:r>
              <a:rPr lang="en-US" altLang="zh-TW" dirty="0"/>
              <a:t>type </a:t>
            </a:r>
            <a:r>
              <a:rPr lang="zh-TW" altLang="en-US" dirty="0"/>
              <a:t>時其實就是 </a:t>
            </a:r>
            <a:r>
              <a:rPr lang="en-US" altLang="zh-TW" dirty="0" smtClean="0"/>
              <a:t>text</a:t>
            </a:r>
          </a:p>
          <a:p>
            <a:r>
              <a:rPr lang="en-US" altLang="zh-TW" dirty="0" smtClean="0"/>
              <a:t>password: </a:t>
            </a:r>
            <a:r>
              <a:rPr lang="zh-TW" altLang="en-US" dirty="0" smtClean="0"/>
              <a:t>密碼</a:t>
            </a:r>
            <a:r>
              <a:rPr lang="zh-TW" altLang="en-US" dirty="0"/>
              <a:t>輸入</a:t>
            </a:r>
            <a:r>
              <a:rPr lang="zh-TW" altLang="en-US" dirty="0" smtClean="0"/>
              <a:t>欄位</a:t>
            </a:r>
            <a:endParaRPr lang="en-US" altLang="zh-TW" dirty="0" smtClean="0"/>
          </a:p>
          <a:p>
            <a:pPr lvl="1"/>
            <a:r>
              <a:rPr lang="zh-TW" altLang="en-US" dirty="0"/>
              <a:t>和 </a:t>
            </a:r>
            <a:r>
              <a:rPr lang="en-US" altLang="zh-TW" dirty="0"/>
              <a:t>text </a:t>
            </a:r>
            <a:r>
              <a:rPr lang="zh-TW" altLang="en-US" dirty="0"/>
              <a:t>的差別是，使用者輸入的內容不會被明碼顯示在螢幕畫面中</a:t>
            </a:r>
            <a:endParaRPr lang="en-US" altLang="zh-TW" dirty="0" smtClean="0"/>
          </a:p>
          <a:p>
            <a:r>
              <a:rPr lang="en-US" altLang="zh-TW" dirty="0"/>
              <a:t>placeholder: </a:t>
            </a:r>
            <a:r>
              <a:rPr lang="zh-TW" altLang="en-US" dirty="0" smtClean="0"/>
              <a:t>提示使用者的訊息</a:t>
            </a:r>
            <a:endParaRPr lang="en-US" altLang="zh-TW" dirty="0" smtClean="0"/>
          </a:p>
          <a:p>
            <a:r>
              <a:rPr lang="en-US" altLang="zh-TW" dirty="0" smtClean="0"/>
              <a:t>submit:</a:t>
            </a:r>
            <a:r>
              <a:rPr lang="zh-TW" altLang="en-US" dirty="0"/>
              <a:t>表單的送出</a:t>
            </a:r>
            <a:r>
              <a:rPr lang="zh-TW" altLang="en-US" dirty="0" smtClean="0"/>
              <a:t>按鈕</a:t>
            </a:r>
            <a:endParaRPr lang="en-US" altLang="zh-TW" dirty="0" smtClean="0"/>
          </a:p>
          <a:p>
            <a:pPr lvl="1"/>
            <a:r>
              <a:rPr lang="zh-TW" altLang="en-US" dirty="0"/>
              <a:t>當使用者點了 </a:t>
            </a:r>
            <a:r>
              <a:rPr lang="en-US" altLang="zh-TW" dirty="0"/>
              <a:t>submit button </a:t>
            </a:r>
            <a:r>
              <a:rPr lang="zh-TW" altLang="en-US" dirty="0"/>
              <a:t>就會</a:t>
            </a:r>
            <a:r>
              <a:rPr lang="zh-TW" altLang="en-US" dirty="0" smtClean="0"/>
              <a:t>送出該表單</a:t>
            </a:r>
            <a:r>
              <a:rPr lang="zh-TW" altLang="en-US" dirty="0"/>
              <a:t>給遠端的伺服器，用 </a:t>
            </a:r>
            <a:r>
              <a:rPr lang="en-US" altLang="zh-TW" dirty="0"/>
              <a:t>value </a:t>
            </a:r>
            <a:r>
              <a:rPr lang="zh-TW" altLang="en-US" dirty="0"/>
              <a:t>屬性可以設定按鈕名稱。</a:t>
            </a:r>
            <a:endParaRPr lang="en-US" altLang="zh-TW" dirty="0"/>
          </a:p>
        </p:txBody>
      </p:sp>
    </p:spTree>
    <p:extLst>
      <p:ext uri="{BB962C8B-B14F-4D97-AF65-F5344CB8AC3E}">
        <p14:creationId xmlns:p14="http://schemas.microsoft.com/office/powerpoint/2010/main" val="108884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smtClean="0"/>
              <a:t>表單 </a:t>
            </a:r>
            <a:r>
              <a:rPr lang="en-US" altLang="zh-TW" sz="4400" dirty="0" smtClean="0"/>
              <a:t/>
            </a:r>
            <a:br>
              <a:rPr lang="en-US" altLang="zh-TW" sz="4400" dirty="0" smtClean="0"/>
            </a:br>
            <a:r>
              <a:rPr lang="en-US" altLang="zh-TW" sz="4400" dirty="0"/>
              <a:t>input</a:t>
            </a:r>
            <a:r>
              <a:rPr lang="zh-TW" altLang="en-US" sz="4400" dirty="0" smtClean="0"/>
              <a:t>屬性</a:t>
            </a:r>
            <a:r>
              <a:rPr lang="en-US" altLang="zh-TW" sz="4400" dirty="0" smtClean="0"/>
              <a:t>-type</a:t>
            </a:r>
            <a:r>
              <a:rPr lang="zh-TW" altLang="en-US" sz="4400" dirty="0"/>
              <a:t>特定的輸入</a:t>
            </a:r>
            <a:r>
              <a:rPr lang="zh-TW" altLang="en-US" sz="4400" dirty="0" smtClean="0"/>
              <a:t>內容</a:t>
            </a:r>
            <a:endParaRPr lang="zh-TW" altLang="en-US" sz="4400" dirty="0"/>
          </a:p>
        </p:txBody>
      </p:sp>
      <p:sp>
        <p:nvSpPr>
          <p:cNvPr id="3" name="內容版面配置區 2"/>
          <p:cNvSpPr>
            <a:spLocks noGrp="1"/>
          </p:cNvSpPr>
          <p:nvPr>
            <p:ph idx="1"/>
          </p:nvPr>
        </p:nvSpPr>
        <p:spPr/>
        <p:txBody>
          <a:bodyPr>
            <a:normAutofit/>
          </a:bodyPr>
          <a:lstStyle/>
          <a:p>
            <a:r>
              <a:rPr lang="en-US" altLang="zh-TW" dirty="0" err="1" smtClean="0"/>
              <a:t>tel</a:t>
            </a:r>
            <a:r>
              <a:rPr lang="en-US" altLang="zh-TW" dirty="0" smtClean="0"/>
              <a:t>: </a:t>
            </a:r>
            <a:r>
              <a:rPr lang="zh-TW" altLang="en-US" dirty="0" smtClean="0"/>
              <a:t>電話號碼</a:t>
            </a:r>
            <a:r>
              <a:rPr lang="zh-TW" altLang="en-US" dirty="0"/>
              <a:t>輸入欄位</a:t>
            </a:r>
            <a:endParaRPr lang="en-US" altLang="zh-TW" dirty="0" smtClean="0"/>
          </a:p>
          <a:p>
            <a:r>
              <a:rPr lang="en-US" altLang="zh-TW" dirty="0" smtClean="0"/>
              <a:t>url: </a:t>
            </a:r>
            <a:r>
              <a:rPr lang="zh-TW" altLang="en-US" dirty="0" smtClean="0"/>
              <a:t>網址</a:t>
            </a:r>
            <a:r>
              <a:rPr lang="zh-TW" altLang="en-US" dirty="0"/>
              <a:t>輸入欄位</a:t>
            </a:r>
            <a:endParaRPr lang="en-US" altLang="zh-TW" dirty="0" smtClean="0"/>
          </a:p>
          <a:p>
            <a:r>
              <a:rPr lang="en-US" altLang="zh-TW" dirty="0" smtClean="0"/>
              <a:t>email:</a:t>
            </a:r>
            <a:r>
              <a:rPr lang="zh-TW" altLang="en-US" dirty="0"/>
              <a:t>電子郵件輸入</a:t>
            </a:r>
            <a:r>
              <a:rPr lang="zh-TW" altLang="en-US" dirty="0" smtClean="0"/>
              <a:t>欄位</a:t>
            </a:r>
            <a:endParaRPr lang="en-US" altLang="zh-TW" dirty="0" smtClean="0"/>
          </a:p>
          <a:p>
            <a:r>
              <a:rPr lang="en-US" altLang="zh-TW" dirty="0" smtClean="0"/>
              <a:t>number:</a:t>
            </a:r>
            <a:r>
              <a:rPr lang="zh-TW" altLang="en-US" dirty="0" smtClean="0"/>
              <a:t> 只允許輸入數字欄位</a:t>
            </a:r>
            <a:endParaRPr lang="en-US" altLang="zh-TW" dirty="0" smtClean="0"/>
          </a:p>
          <a:p>
            <a:pPr lvl="1"/>
            <a:r>
              <a:rPr lang="en-US" altLang="zh-TW" dirty="0"/>
              <a:t>max: </a:t>
            </a:r>
            <a:r>
              <a:rPr lang="zh-TW" altLang="en-US" dirty="0"/>
              <a:t>可以輸入的最大值</a:t>
            </a:r>
          </a:p>
          <a:p>
            <a:pPr lvl="1"/>
            <a:r>
              <a:rPr lang="en-US" altLang="zh-TW" dirty="0"/>
              <a:t>min: </a:t>
            </a:r>
            <a:r>
              <a:rPr lang="zh-TW" altLang="en-US" dirty="0"/>
              <a:t>可以輸入的最小值</a:t>
            </a:r>
          </a:p>
          <a:p>
            <a:pPr lvl="1"/>
            <a:r>
              <a:rPr lang="en-US" altLang="zh-TW" dirty="0"/>
              <a:t>step: </a:t>
            </a:r>
            <a:r>
              <a:rPr lang="zh-TW" altLang="en-US" dirty="0"/>
              <a:t>設定一個數字，用來控制數字元件一次跳動的幅度；或在送出表單之前，瀏覽器會對欄位做驗證，數字需要符合 </a:t>
            </a:r>
            <a:r>
              <a:rPr lang="en-US" altLang="zh-TW" dirty="0"/>
              <a:t>step </a:t>
            </a:r>
            <a:r>
              <a:rPr lang="zh-TW" altLang="en-US" dirty="0"/>
              <a:t>設定的跳動區間</a:t>
            </a:r>
            <a:endParaRPr lang="en-US" altLang="zh-TW" dirty="0" smtClean="0"/>
          </a:p>
        </p:txBody>
      </p:sp>
    </p:spTree>
    <p:extLst>
      <p:ext uri="{BB962C8B-B14F-4D97-AF65-F5344CB8AC3E}">
        <p14:creationId xmlns:p14="http://schemas.microsoft.com/office/powerpoint/2010/main" val="205633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a:t>表單 </a:t>
            </a:r>
            <a:r>
              <a:rPr lang="en-US" altLang="zh-TW" sz="4400" dirty="0" smtClean="0"/>
              <a:t/>
            </a:r>
            <a:br>
              <a:rPr lang="en-US" altLang="zh-TW" sz="4400" dirty="0" smtClean="0"/>
            </a:br>
            <a:r>
              <a:rPr lang="en-US" altLang="zh-TW" sz="4400" dirty="0"/>
              <a:t>input</a:t>
            </a:r>
            <a:r>
              <a:rPr lang="zh-TW" altLang="en-US" sz="4400" dirty="0"/>
              <a:t>屬性</a:t>
            </a:r>
            <a:r>
              <a:rPr lang="en-US" altLang="zh-TW" sz="4400" dirty="0"/>
              <a:t>- </a:t>
            </a:r>
            <a:r>
              <a:rPr lang="en-US" altLang="zh-TW" sz="4400" dirty="0" smtClean="0"/>
              <a:t>type</a:t>
            </a:r>
            <a:r>
              <a:rPr lang="zh-TW" altLang="en-US" sz="4400" dirty="0" smtClean="0"/>
              <a:t>時間的輸入</a:t>
            </a:r>
            <a:endParaRPr lang="zh-TW" altLang="en-US" sz="4400" dirty="0"/>
          </a:p>
        </p:txBody>
      </p:sp>
      <p:sp>
        <p:nvSpPr>
          <p:cNvPr id="3" name="內容版面配置區 2"/>
          <p:cNvSpPr>
            <a:spLocks noGrp="1"/>
          </p:cNvSpPr>
          <p:nvPr>
            <p:ph idx="1"/>
          </p:nvPr>
        </p:nvSpPr>
        <p:spPr/>
        <p:txBody>
          <a:bodyPr>
            <a:normAutofit fontScale="92500" lnSpcReduction="10000"/>
          </a:bodyPr>
          <a:lstStyle/>
          <a:p>
            <a:r>
              <a:rPr lang="en-US" altLang="zh-TW" dirty="0"/>
              <a:t>date:</a:t>
            </a:r>
            <a:r>
              <a:rPr lang="zh-TW" altLang="en-US" dirty="0"/>
              <a:t>日期輸入欄位</a:t>
            </a:r>
            <a:endParaRPr lang="en-US" altLang="zh-TW" dirty="0"/>
          </a:p>
          <a:p>
            <a:pPr lvl="1"/>
            <a:r>
              <a:rPr lang="zh-TW" altLang="en-US" dirty="0"/>
              <a:t>日期的格式為 </a:t>
            </a:r>
            <a:r>
              <a:rPr lang="en-US" altLang="zh-TW" dirty="0" err="1"/>
              <a:t>yyyy</a:t>
            </a:r>
            <a:r>
              <a:rPr lang="en-US" altLang="zh-TW" dirty="0"/>
              <a:t>-mm-</a:t>
            </a:r>
            <a:r>
              <a:rPr lang="en-US" altLang="zh-TW" dirty="0" err="1"/>
              <a:t>dd</a:t>
            </a:r>
            <a:endParaRPr lang="en-US" altLang="zh-TW" dirty="0"/>
          </a:p>
          <a:p>
            <a:pPr lvl="1"/>
            <a:r>
              <a:rPr lang="en-US" altLang="zh-TW" dirty="0"/>
              <a:t>max: </a:t>
            </a:r>
            <a:r>
              <a:rPr lang="zh-TW" altLang="en-US" dirty="0"/>
              <a:t>可以輸入的最晚日期</a:t>
            </a:r>
          </a:p>
          <a:p>
            <a:pPr lvl="1"/>
            <a:r>
              <a:rPr lang="en-US" altLang="zh-TW" dirty="0"/>
              <a:t>min: </a:t>
            </a:r>
            <a:r>
              <a:rPr lang="zh-TW" altLang="en-US" dirty="0"/>
              <a:t>可以輸入的最早日期</a:t>
            </a:r>
          </a:p>
          <a:p>
            <a:pPr lvl="1"/>
            <a:r>
              <a:rPr lang="en-US" altLang="zh-TW" dirty="0"/>
              <a:t>step: </a:t>
            </a:r>
            <a:r>
              <a:rPr lang="zh-TW" altLang="en-US" dirty="0"/>
              <a:t>設定一個數字，用來控制日期元件一次跳動的幅度；或在送出表單之前，瀏覽器會對日期欄位做驗證，日期需要符合 </a:t>
            </a:r>
            <a:r>
              <a:rPr lang="en-US" altLang="zh-TW" dirty="0"/>
              <a:t>step </a:t>
            </a:r>
            <a:r>
              <a:rPr lang="zh-TW" altLang="en-US" dirty="0"/>
              <a:t>設定的跳動區間</a:t>
            </a:r>
            <a:endParaRPr lang="en-US" altLang="zh-TW" dirty="0"/>
          </a:p>
          <a:p>
            <a:r>
              <a:rPr lang="en-US" altLang="zh-TW" dirty="0" smtClean="0"/>
              <a:t>Time</a:t>
            </a:r>
          </a:p>
          <a:p>
            <a:pPr lvl="1"/>
            <a:r>
              <a:rPr lang="zh-TW" altLang="en-US" dirty="0" smtClean="0"/>
              <a:t>時間的格式為</a:t>
            </a:r>
            <a:r>
              <a:rPr lang="en-US" altLang="zh-TW" dirty="0" err="1" smtClean="0"/>
              <a:t>hh:mm</a:t>
            </a:r>
            <a:endParaRPr lang="zh-TW" altLang="en-US" dirty="0"/>
          </a:p>
          <a:p>
            <a:pPr lvl="1"/>
            <a:r>
              <a:rPr lang="en-US" altLang="zh-TW" dirty="0"/>
              <a:t>max: </a:t>
            </a:r>
            <a:r>
              <a:rPr lang="zh-TW" altLang="en-US" dirty="0"/>
              <a:t>可以輸入的最晚時間</a:t>
            </a:r>
          </a:p>
          <a:p>
            <a:pPr lvl="1"/>
            <a:r>
              <a:rPr lang="en-US" altLang="zh-TW" dirty="0"/>
              <a:t>min: </a:t>
            </a:r>
            <a:r>
              <a:rPr lang="zh-TW" altLang="en-US" dirty="0"/>
              <a:t>可以輸入的最早時間</a:t>
            </a:r>
          </a:p>
          <a:p>
            <a:pPr lvl="1"/>
            <a:r>
              <a:rPr lang="en-US" altLang="zh-TW" dirty="0"/>
              <a:t>step: </a:t>
            </a:r>
            <a:r>
              <a:rPr lang="zh-TW" altLang="en-US" dirty="0"/>
              <a:t>設定一個數字，用來控制時間元件一次跳動的幅度；或在送出表單之前，瀏覽器會對時間欄位做驗證，時間需要符合 </a:t>
            </a:r>
            <a:r>
              <a:rPr lang="en-US" altLang="zh-TW" dirty="0"/>
              <a:t>step </a:t>
            </a:r>
            <a:r>
              <a:rPr lang="zh-TW" altLang="en-US" dirty="0"/>
              <a:t>設定的跳動區間</a:t>
            </a:r>
          </a:p>
        </p:txBody>
      </p:sp>
    </p:spTree>
    <p:extLst>
      <p:ext uri="{BB962C8B-B14F-4D97-AF65-F5344CB8AC3E}">
        <p14:creationId xmlns:p14="http://schemas.microsoft.com/office/powerpoint/2010/main" val="4218475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smtClean="0"/>
              <a:t>表單</a:t>
            </a:r>
            <a:r>
              <a:rPr lang="en-US" altLang="zh-TW" sz="4400" dirty="0" smtClean="0"/>
              <a:t/>
            </a:r>
            <a:br>
              <a:rPr lang="en-US" altLang="zh-TW" sz="4400" dirty="0" smtClean="0"/>
            </a:br>
            <a:r>
              <a:rPr lang="en-US" altLang="zh-TW" sz="4400" dirty="0"/>
              <a:t>input</a:t>
            </a:r>
            <a:r>
              <a:rPr lang="zh-TW" altLang="en-US" sz="4400" dirty="0"/>
              <a:t>屬性</a:t>
            </a:r>
            <a:r>
              <a:rPr lang="en-US" altLang="zh-TW" sz="4400" dirty="0"/>
              <a:t>- </a:t>
            </a:r>
            <a:r>
              <a:rPr lang="en-US" altLang="zh-TW" sz="4400" dirty="0" smtClean="0"/>
              <a:t>type</a:t>
            </a:r>
            <a:r>
              <a:rPr lang="zh-TW" altLang="en-US" sz="4400" dirty="0" smtClean="0"/>
              <a:t> </a:t>
            </a:r>
            <a:r>
              <a:rPr lang="zh-TW" altLang="en-US" sz="4400" dirty="0"/>
              <a:t>選擇</a:t>
            </a:r>
            <a:r>
              <a:rPr lang="zh-TW" altLang="en-US" sz="4400" dirty="0" smtClean="0"/>
              <a:t>型輸入</a:t>
            </a:r>
            <a:endParaRPr lang="zh-TW" altLang="en-US" sz="4400" dirty="0"/>
          </a:p>
        </p:txBody>
      </p:sp>
      <p:sp>
        <p:nvSpPr>
          <p:cNvPr id="3" name="內容版面配置區 2"/>
          <p:cNvSpPr>
            <a:spLocks noGrp="1"/>
          </p:cNvSpPr>
          <p:nvPr>
            <p:ph idx="1"/>
          </p:nvPr>
        </p:nvSpPr>
        <p:spPr/>
        <p:txBody>
          <a:bodyPr/>
          <a:lstStyle/>
          <a:p>
            <a:r>
              <a:rPr lang="en-US" altLang="zh-TW" dirty="0"/>
              <a:t>checkbox: </a:t>
            </a:r>
            <a:r>
              <a:rPr lang="zh-TW" altLang="en-US" dirty="0"/>
              <a:t>核取方塊 </a:t>
            </a:r>
            <a:endParaRPr lang="en-US" altLang="zh-TW" dirty="0"/>
          </a:p>
          <a:p>
            <a:pPr lvl="1"/>
            <a:r>
              <a:rPr lang="zh-TW" altLang="en-US" dirty="0"/>
              <a:t>用來讓使用者勾選某個選項是否成立，可以再搭配 </a:t>
            </a:r>
            <a:r>
              <a:rPr lang="en-US" altLang="zh-TW" dirty="0"/>
              <a:t>value </a:t>
            </a:r>
            <a:r>
              <a:rPr lang="zh-TW" altLang="en-US" dirty="0"/>
              <a:t>屬性 </a:t>
            </a:r>
            <a:r>
              <a:rPr lang="en-US" altLang="zh-TW" dirty="0"/>
              <a:t>(</a:t>
            </a:r>
            <a:r>
              <a:rPr lang="zh-TW" altLang="en-US" dirty="0"/>
              <a:t>預設值是 </a:t>
            </a:r>
            <a:r>
              <a:rPr lang="en-US" altLang="zh-TW" dirty="0"/>
              <a:t>"on") </a:t>
            </a:r>
            <a:r>
              <a:rPr lang="zh-TW" altLang="en-US" dirty="0"/>
              <a:t>來指定當使用者勾選此方塊時要傳送給遠端伺服器什麼值</a:t>
            </a:r>
            <a:r>
              <a:rPr lang="zh-TW" altLang="en-US" dirty="0" smtClean="0"/>
              <a:t>。</a:t>
            </a:r>
            <a:endParaRPr lang="en-US" altLang="zh-TW" dirty="0" smtClean="0"/>
          </a:p>
          <a:p>
            <a:r>
              <a:rPr lang="en-US" altLang="zh-TW" dirty="0" smtClean="0"/>
              <a:t>radio: </a:t>
            </a:r>
            <a:r>
              <a:rPr lang="zh-TW" altLang="en-US" dirty="0" smtClean="0"/>
              <a:t>選項按鈕</a:t>
            </a:r>
            <a:endParaRPr lang="en-US" altLang="zh-TW" dirty="0" smtClean="0"/>
          </a:p>
          <a:p>
            <a:pPr lvl="1"/>
            <a:r>
              <a:rPr lang="zh-TW" altLang="en-US" dirty="0"/>
              <a:t>用來處理表單中有多選一時的情況，搭配 </a:t>
            </a:r>
            <a:r>
              <a:rPr lang="en-US" altLang="zh-TW" dirty="0"/>
              <a:t>value </a:t>
            </a:r>
            <a:r>
              <a:rPr lang="zh-TW" altLang="en-US" dirty="0" smtClean="0"/>
              <a:t>屬性來</a:t>
            </a:r>
            <a:r>
              <a:rPr lang="zh-TW" altLang="en-US" dirty="0"/>
              <a:t>指定當使用者選取此選項時要傳送給遠端伺服器什麼值</a:t>
            </a:r>
            <a:r>
              <a:rPr lang="zh-TW" altLang="en-US" dirty="0" smtClean="0"/>
              <a:t>。</a:t>
            </a:r>
            <a:endParaRPr lang="en-US" altLang="zh-TW" dirty="0" smtClean="0"/>
          </a:p>
          <a:p>
            <a:r>
              <a:rPr lang="en-US" altLang="zh-TW" dirty="0" smtClean="0"/>
              <a:t>reset:</a:t>
            </a:r>
            <a:r>
              <a:rPr lang="zh-TW" altLang="en-US" dirty="0" smtClean="0"/>
              <a:t> 重設按鈕</a:t>
            </a:r>
            <a:endParaRPr lang="en-US" altLang="zh-TW" dirty="0" smtClean="0"/>
          </a:p>
          <a:p>
            <a:pPr lvl="1"/>
            <a:r>
              <a:rPr lang="zh-TW" altLang="en-US" dirty="0"/>
              <a:t>讓使用者點了可以重設表單內容回到初始狀態，而 </a:t>
            </a:r>
            <a:r>
              <a:rPr lang="en-US" altLang="zh-TW" dirty="0"/>
              <a:t>value </a:t>
            </a:r>
            <a:r>
              <a:rPr lang="zh-TW" altLang="en-US" dirty="0"/>
              <a:t>屬性可以設定 </a:t>
            </a:r>
            <a:r>
              <a:rPr lang="en-US" altLang="zh-TW" dirty="0"/>
              <a:t>reset </a:t>
            </a:r>
            <a:r>
              <a:rPr lang="zh-TW" altLang="en-US" dirty="0"/>
              <a:t>按鈕的名稱</a:t>
            </a:r>
          </a:p>
        </p:txBody>
      </p:sp>
    </p:spTree>
    <p:extLst>
      <p:ext uri="{BB962C8B-B14F-4D97-AF65-F5344CB8AC3E}">
        <p14:creationId xmlns:p14="http://schemas.microsoft.com/office/powerpoint/2010/main" val="388910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smtClean="0"/>
              <a:t>表單</a:t>
            </a:r>
            <a:r>
              <a:rPr lang="en-US" altLang="zh-TW" sz="4400" dirty="0" smtClean="0"/>
              <a:t/>
            </a:r>
            <a:br>
              <a:rPr lang="en-US" altLang="zh-TW" sz="4400" dirty="0" smtClean="0"/>
            </a:br>
            <a:r>
              <a:rPr lang="en-US" altLang="zh-TW" sz="4400" dirty="0"/>
              <a:t>input</a:t>
            </a:r>
            <a:r>
              <a:rPr lang="zh-TW" altLang="en-US" sz="4400" dirty="0"/>
              <a:t>屬性</a:t>
            </a:r>
            <a:r>
              <a:rPr lang="en-US" altLang="zh-TW" sz="4400" dirty="0"/>
              <a:t>- </a:t>
            </a:r>
            <a:r>
              <a:rPr lang="en-US" altLang="zh-TW" sz="4400" dirty="0" smtClean="0"/>
              <a:t>type</a:t>
            </a:r>
            <a:r>
              <a:rPr lang="zh-TW" altLang="en-US" sz="4400" dirty="0" smtClean="0"/>
              <a:t> </a:t>
            </a:r>
            <a:r>
              <a:rPr lang="zh-TW" altLang="en-US" sz="4400" dirty="0"/>
              <a:t>選擇型輸入</a:t>
            </a:r>
          </a:p>
        </p:txBody>
      </p:sp>
      <p:sp>
        <p:nvSpPr>
          <p:cNvPr id="3" name="內容版面配置區 2"/>
          <p:cNvSpPr>
            <a:spLocks noGrp="1"/>
          </p:cNvSpPr>
          <p:nvPr>
            <p:ph idx="1"/>
          </p:nvPr>
        </p:nvSpPr>
        <p:spPr/>
        <p:txBody>
          <a:bodyPr/>
          <a:lstStyle/>
          <a:p>
            <a:r>
              <a:rPr lang="en-US" altLang="zh-TW" dirty="0" smtClean="0"/>
              <a:t>range:</a:t>
            </a:r>
            <a:r>
              <a:rPr lang="zh-TW" altLang="en-US" dirty="0"/>
              <a:t>數字範圍滑動選取</a:t>
            </a:r>
            <a:r>
              <a:rPr lang="zh-TW" altLang="en-US" dirty="0" smtClean="0"/>
              <a:t>欄位</a:t>
            </a:r>
            <a:endParaRPr lang="en-US" altLang="zh-TW" dirty="0" smtClean="0"/>
          </a:p>
          <a:p>
            <a:pPr lvl="1"/>
            <a:r>
              <a:rPr lang="zh-TW" altLang="en-US" dirty="0"/>
              <a:t>讓使用者用滑動的方式在一個數字區間內選擇出一個值，可以應用在對數字精準度要求不高的場景，像是調整音量大小</a:t>
            </a:r>
            <a:r>
              <a:rPr lang="zh-TW" altLang="en-US" dirty="0" smtClean="0"/>
              <a:t>。</a:t>
            </a:r>
            <a:endParaRPr lang="en-US" altLang="zh-TW" dirty="0" smtClean="0"/>
          </a:p>
          <a:p>
            <a:pPr lvl="1"/>
            <a:r>
              <a:rPr lang="en-US" altLang="zh-TW" dirty="0"/>
              <a:t>max: </a:t>
            </a:r>
            <a:r>
              <a:rPr lang="zh-TW" altLang="en-US" dirty="0"/>
              <a:t>範圍中可選的最大值</a:t>
            </a:r>
          </a:p>
          <a:p>
            <a:pPr lvl="1"/>
            <a:r>
              <a:rPr lang="en-US" altLang="zh-TW" dirty="0"/>
              <a:t>min: </a:t>
            </a:r>
            <a:r>
              <a:rPr lang="zh-TW" altLang="en-US" dirty="0"/>
              <a:t>範圍中可選的最小值</a:t>
            </a:r>
          </a:p>
          <a:p>
            <a:pPr lvl="1"/>
            <a:r>
              <a:rPr lang="en-US" altLang="zh-TW" dirty="0"/>
              <a:t>step: </a:t>
            </a:r>
            <a:r>
              <a:rPr lang="zh-TW" altLang="en-US" dirty="0"/>
              <a:t>設定一個數字，用來控制元件數字一次跳動的幅度；或在送出表單之前，瀏覽器會對欄位做驗證，數字需要符合 </a:t>
            </a:r>
            <a:r>
              <a:rPr lang="en-US" altLang="zh-TW" dirty="0"/>
              <a:t>step </a:t>
            </a:r>
            <a:r>
              <a:rPr lang="zh-TW" altLang="en-US" dirty="0"/>
              <a:t>設定的跳動</a:t>
            </a:r>
            <a:r>
              <a:rPr lang="zh-TW" altLang="en-US" dirty="0" smtClean="0"/>
              <a:t>區間</a:t>
            </a:r>
            <a:endParaRPr lang="en-US" altLang="zh-TW" dirty="0" smtClean="0"/>
          </a:p>
          <a:p>
            <a:r>
              <a:rPr lang="en-US" altLang="zh-TW" dirty="0"/>
              <a:t>c</a:t>
            </a:r>
            <a:r>
              <a:rPr lang="en-US" altLang="zh-TW" dirty="0" smtClean="0"/>
              <a:t>olor:</a:t>
            </a:r>
            <a:r>
              <a:rPr lang="zh-TW" altLang="en-US" dirty="0"/>
              <a:t>顏色選擇</a:t>
            </a:r>
            <a:r>
              <a:rPr lang="zh-TW" altLang="en-US" dirty="0" smtClean="0"/>
              <a:t>器</a:t>
            </a:r>
            <a:endParaRPr lang="en-US" altLang="zh-TW" dirty="0" smtClean="0"/>
          </a:p>
          <a:p>
            <a:pPr lvl="1"/>
            <a:r>
              <a:rPr lang="zh-TW" altLang="en-US" dirty="0"/>
              <a:t>用來讓使用者挑選顏色，顏色的格式為 </a:t>
            </a:r>
            <a:r>
              <a:rPr lang="en-US" altLang="zh-TW" dirty="0"/>
              <a:t>#</a:t>
            </a:r>
            <a:r>
              <a:rPr lang="en-US" altLang="zh-TW" dirty="0" err="1"/>
              <a:t>rrggbb</a:t>
            </a:r>
            <a:r>
              <a:rPr lang="zh-TW" altLang="en-US" dirty="0"/>
              <a:t>。</a:t>
            </a:r>
          </a:p>
        </p:txBody>
      </p:sp>
    </p:spTree>
    <p:extLst>
      <p:ext uri="{BB962C8B-B14F-4D97-AF65-F5344CB8AC3E}">
        <p14:creationId xmlns:p14="http://schemas.microsoft.com/office/powerpoint/2010/main" val="33384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400" dirty="0"/>
              <a:t>HTML </a:t>
            </a:r>
            <a:r>
              <a:rPr lang="zh-TW" altLang="en-US" sz="4400" dirty="0" smtClean="0"/>
              <a:t>表單</a:t>
            </a:r>
            <a:r>
              <a:rPr lang="en-US" altLang="zh-TW" sz="4400" dirty="0" smtClean="0"/>
              <a:t/>
            </a:r>
            <a:br>
              <a:rPr lang="en-US" altLang="zh-TW" sz="4400" dirty="0" smtClean="0"/>
            </a:br>
            <a:r>
              <a:rPr lang="en-US" altLang="zh-TW" sz="4400" dirty="0"/>
              <a:t>input</a:t>
            </a:r>
            <a:r>
              <a:rPr lang="zh-TW" altLang="en-US" sz="4400" dirty="0"/>
              <a:t>屬性</a:t>
            </a:r>
            <a:r>
              <a:rPr lang="en-US" altLang="zh-TW" sz="4400" dirty="0"/>
              <a:t>- </a:t>
            </a:r>
            <a:r>
              <a:rPr lang="en-US" altLang="zh-TW" sz="4400" dirty="0" smtClean="0"/>
              <a:t>type</a:t>
            </a:r>
            <a:r>
              <a:rPr lang="zh-TW" altLang="en-US" sz="4400" dirty="0" smtClean="0"/>
              <a:t> 驗證輸入</a:t>
            </a:r>
            <a:endParaRPr lang="zh-TW" altLang="en-US" sz="4400" dirty="0"/>
          </a:p>
        </p:txBody>
      </p:sp>
      <p:sp>
        <p:nvSpPr>
          <p:cNvPr id="3" name="內容版面配置區 2"/>
          <p:cNvSpPr>
            <a:spLocks noGrp="1"/>
          </p:cNvSpPr>
          <p:nvPr>
            <p:ph idx="1"/>
          </p:nvPr>
        </p:nvSpPr>
        <p:spPr/>
        <p:txBody>
          <a:bodyPr/>
          <a:lstStyle/>
          <a:p>
            <a:r>
              <a:rPr lang="en-US" altLang="zh-TW" dirty="0" smtClean="0"/>
              <a:t>pattern=“</a:t>
            </a:r>
            <a:r>
              <a:rPr lang="zh-TW" altLang="en-US" dirty="0"/>
              <a:t>正規表達式</a:t>
            </a:r>
            <a:r>
              <a:rPr lang="en-US" altLang="zh-TW" dirty="0" smtClean="0"/>
              <a:t>”:</a:t>
            </a:r>
            <a:r>
              <a:rPr lang="zh-TW" altLang="en-US" dirty="0" smtClean="0"/>
              <a:t> </a:t>
            </a:r>
            <a:endParaRPr lang="en-US" altLang="zh-TW" dirty="0" smtClean="0"/>
          </a:p>
          <a:p>
            <a:pPr lvl="1"/>
            <a:r>
              <a:rPr lang="zh-TW" altLang="en-US" dirty="0" smtClean="0"/>
              <a:t>使用者</a:t>
            </a:r>
            <a:r>
              <a:rPr lang="zh-TW" altLang="en-US" dirty="0"/>
              <a:t>輸入的內容不符合 </a:t>
            </a:r>
            <a:r>
              <a:rPr lang="en-US" altLang="zh-TW" dirty="0"/>
              <a:t>pattern</a:t>
            </a:r>
            <a:r>
              <a:rPr lang="zh-TW" altLang="en-US" dirty="0"/>
              <a:t>，在表單送出去之前就會被瀏覽器驗證錯誤而擋下。</a:t>
            </a:r>
            <a:endParaRPr lang="en-US" altLang="zh-TW" dirty="0" smtClean="0"/>
          </a:p>
          <a:p>
            <a:pPr lvl="1"/>
            <a:r>
              <a:rPr lang="en-US" altLang="zh-TW" dirty="0"/>
              <a:t>&lt;input type="text" pattern="[a-z]{4,8</a:t>
            </a:r>
            <a:r>
              <a:rPr lang="en-US" altLang="zh-TW" dirty="0" smtClean="0"/>
              <a:t>}"&gt;</a:t>
            </a:r>
            <a:endParaRPr lang="en-US" altLang="zh-TW" dirty="0"/>
          </a:p>
          <a:p>
            <a:pPr lvl="1"/>
            <a:r>
              <a:rPr lang="en-US" altLang="zh-TW" dirty="0"/>
              <a:t>&lt;input type="time" pattern="[0-9]{2}:[0-9]{2</a:t>
            </a:r>
            <a:r>
              <a:rPr lang="en-US" altLang="zh-TW" dirty="0" smtClean="0"/>
              <a:t>}"&gt;</a:t>
            </a:r>
            <a:endParaRPr lang="en-US" altLang="zh-TW" dirty="0"/>
          </a:p>
          <a:p>
            <a:pPr lvl="1"/>
            <a:r>
              <a:rPr lang="en-US" altLang="zh-TW" dirty="0"/>
              <a:t>&lt;input type="email" pattern=".+@beststartupever.com"&gt;</a:t>
            </a:r>
            <a:endParaRPr lang="zh-TW" altLang="en-US" dirty="0"/>
          </a:p>
        </p:txBody>
      </p:sp>
    </p:spTree>
    <p:extLst>
      <p:ext uri="{BB962C8B-B14F-4D97-AF65-F5344CB8AC3E}">
        <p14:creationId xmlns:p14="http://schemas.microsoft.com/office/powerpoint/2010/main" val="406707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HTML</a:t>
            </a:r>
            <a:r>
              <a:rPr lang="zh-TW" altLang="en-US" sz="4400" dirty="0"/>
              <a:t>表單</a:t>
            </a:r>
            <a:r>
              <a:rPr lang="zh-TW" altLang="en-US" sz="4400" dirty="0" smtClean="0"/>
              <a:t>元素</a:t>
            </a:r>
            <a:r>
              <a:rPr lang="en-US" altLang="zh-TW" sz="4400" dirty="0" smtClean="0"/>
              <a:t>-</a:t>
            </a:r>
            <a:r>
              <a:rPr lang="zh-TW" altLang="en-US" sz="4400" dirty="0" smtClean="0"/>
              <a:t>多行文字</a:t>
            </a:r>
            <a:r>
              <a:rPr lang="zh-TW" altLang="en-US" sz="4400" dirty="0"/>
              <a:t>輸入欄位</a:t>
            </a:r>
          </a:p>
        </p:txBody>
      </p:sp>
      <p:sp>
        <p:nvSpPr>
          <p:cNvPr id="3" name="內容版面配置區 2"/>
          <p:cNvSpPr>
            <a:spLocks noGrp="1"/>
          </p:cNvSpPr>
          <p:nvPr>
            <p:ph idx="1"/>
          </p:nvPr>
        </p:nvSpPr>
        <p:spPr/>
        <p:txBody>
          <a:bodyPr>
            <a:normAutofit/>
          </a:bodyPr>
          <a:lstStyle/>
          <a:p>
            <a:r>
              <a:rPr lang="en-US" altLang="zh-TW" dirty="0"/>
              <a:t>&lt;</a:t>
            </a:r>
            <a:r>
              <a:rPr lang="en-US" altLang="zh-TW" dirty="0" err="1"/>
              <a:t>textarea</a:t>
            </a:r>
            <a:r>
              <a:rPr lang="en-US" altLang="zh-TW" dirty="0"/>
              <a:t>&gt; </a:t>
            </a:r>
            <a:r>
              <a:rPr lang="zh-TW" altLang="en-US" dirty="0" smtClean="0"/>
              <a:t>標籤</a:t>
            </a:r>
            <a:endParaRPr lang="en-US" altLang="zh-TW" dirty="0" smtClean="0"/>
          </a:p>
          <a:p>
            <a:pPr lvl="1"/>
            <a:r>
              <a:rPr lang="en-US" altLang="zh-TW" dirty="0" smtClean="0"/>
              <a:t>rows="</a:t>
            </a:r>
            <a:r>
              <a:rPr lang="zh-TW" altLang="en-US" dirty="0" smtClean="0"/>
              <a:t>指定輸入框的高度</a:t>
            </a:r>
            <a:r>
              <a:rPr lang="en-US" altLang="zh-TW" dirty="0" smtClean="0"/>
              <a:t>/</a:t>
            </a:r>
            <a:r>
              <a:rPr lang="zh-TW" altLang="en-US" dirty="0" smtClean="0"/>
              <a:t>列數，一個整數</a:t>
            </a:r>
            <a:r>
              <a:rPr lang="en-US" altLang="zh-TW" dirty="0" smtClean="0"/>
              <a:t>"</a:t>
            </a:r>
          </a:p>
          <a:p>
            <a:pPr lvl="1"/>
            <a:r>
              <a:rPr lang="en-US" altLang="zh-TW" dirty="0" smtClean="0"/>
              <a:t>cols</a:t>
            </a:r>
            <a:r>
              <a:rPr lang="en-US" altLang="zh-TW" dirty="0"/>
              <a:t>="</a:t>
            </a:r>
            <a:r>
              <a:rPr lang="zh-TW" altLang="en-US" dirty="0"/>
              <a:t>指定輸入框的寬度</a:t>
            </a:r>
            <a:r>
              <a:rPr lang="en-US" altLang="zh-TW" dirty="0"/>
              <a:t>/</a:t>
            </a:r>
            <a:r>
              <a:rPr lang="zh-TW" altLang="en-US" dirty="0"/>
              <a:t>行數，一個整數</a:t>
            </a:r>
            <a:r>
              <a:rPr lang="en-US" altLang="zh-TW" dirty="0" smtClean="0"/>
              <a:t>"</a:t>
            </a:r>
            <a:endParaRPr lang="en-US" altLang="zh-TW" dirty="0"/>
          </a:p>
          <a:p>
            <a:pPr lvl="1"/>
            <a:r>
              <a:rPr lang="en-US" altLang="zh-TW" dirty="0" err="1"/>
              <a:t>maxlength</a:t>
            </a:r>
            <a:r>
              <a:rPr lang="en-US" altLang="zh-TW" dirty="0"/>
              <a:t>: </a:t>
            </a:r>
            <a:r>
              <a:rPr lang="zh-TW" altLang="en-US" dirty="0"/>
              <a:t>一個數字，限定輸入的文字長度上限是幾個字</a:t>
            </a:r>
          </a:p>
          <a:p>
            <a:pPr lvl="1"/>
            <a:r>
              <a:rPr lang="en-US" altLang="zh-TW" dirty="0" err="1"/>
              <a:t>minlength</a:t>
            </a:r>
            <a:r>
              <a:rPr lang="en-US" altLang="zh-TW" dirty="0"/>
              <a:t>: </a:t>
            </a:r>
            <a:r>
              <a:rPr lang="zh-TW" altLang="en-US" dirty="0"/>
              <a:t>一個數字，限定輸入的文字長度最少是幾個</a:t>
            </a:r>
            <a:r>
              <a:rPr lang="zh-TW" altLang="en-US" dirty="0" smtClean="0"/>
              <a:t>字</a:t>
            </a:r>
            <a:endParaRPr lang="en-US" altLang="zh-TW" dirty="0" smtClean="0"/>
          </a:p>
          <a:p>
            <a:pPr marL="0" indent="0">
              <a:buNone/>
            </a:pPr>
            <a:r>
              <a:rPr lang="en-US" altLang="zh-TW" dirty="0" smtClean="0"/>
              <a:t>Example:</a:t>
            </a:r>
          </a:p>
          <a:p>
            <a:pPr marL="365760" lvl="1" indent="0">
              <a:buNone/>
            </a:pPr>
            <a:r>
              <a:rPr lang="en-US" altLang="zh-TW" dirty="0" smtClean="0"/>
              <a:t>&lt;</a:t>
            </a:r>
            <a:r>
              <a:rPr lang="en-US" altLang="zh-TW" dirty="0" err="1"/>
              <a:t>textarea</a:t>
            </a:r>
            <a:r>
              <a:rPr lang="en-US" altLang="zh-TW" dirty="0"/>
              <a:t> name="</a:t>
            </a:r>
            <a:r>
              <a:rPr lang="en-US" altLang="zh-TW" dirty="0" err="1" smtClean="0"/>
              <a:t>mytext</a:t>
            </a:r>
            <a:r>
              <a:rPr lang="en-US" altLang="zh-TW" dirty="0" smtClean="0"/>
              <a:t>“  </a:t>
            </a:r>
            <a:r>
              <a:rPr lang="en-US" altLang="zh-TW" dirty="0"/>
              <a:t>rows="6</a:t>
            </a:r>
            <a:r>
              <a:rPr lang="en-US" altLang="zh-TW" dirty="0" smtClean="0"/>
              <a:t>"  cols</a:t>
            </a:r>
            <a:r>
              <a:rPr lang="en-US" altLang="zh-TW" dirty="0"/>
              <a:t>="40</a:t>
            </a:r>
            <a:r>
              <a:rPr lang="en-US" altLang="zh-TW" dirty="0" smtClean="0"/>
              <a:t>"   </a:t>
            </a:r>
            <a:r>
              <a:rPr lang="en-US" altLang="zh-TW" dirty="0"/>
              <a:t>required&gt;</a:t>
            </a:r>
          </a:p>
          <a:p>
            <a:pPr marL="365760" lvl="1" indent="0">
              <a:buNone/>
            </a:pPr>
            <a:r>
              <a:rPr lang="zh-TW" altLang="en-US" dirty="0" smtClean="0"/>
              <a:t>輸入</a:t>
            </a:r>
            <a:r>
              <a:rPr lang="zh-TW" altLang="en-US" dirty="0"/>
              <a:t>框</a:t>
            </a:r>
            <a:r>
              <a:rPr lang="en-US" altLang="zh-TW" dirty="0"/>
              <a:t>....</a:t>
            </a:r>
          </a:p>
          <a:p>
            <a:pPr marL="365760" lvl="1" indent="0">
              <a:buNone/>
            </a:pPr>
            <a:r>
              <a:rPr lang="en-US" altLang="zh-TW" dirty="0"/>
              <a:t>&lt;/</a:t>
            </a:r>
            <a:r>
              <a:rPr lang="en-US" altLang="zh-TW" dirty="0" err="1"/>
              <a:t>textarea</a:t>
            </a:r>
            <a:r>
              <a:rPr lang="en-US" altLang="zh-TW" dirty="0"/>
              <a:t>&gt;</a:t>
            </a:r>
            <a:endParaRPr lang="zh-TW" altLang="en-US" dirty="0"/>
          </a:p>
        </p:txBody>
      </p:sp>
    </p:spTree>
    <p:extLst>
      <p:ext uri="{BB962C8B-B14F-4D97-AF65-F5344CB8AC3E}">
        <p14:creationId xmlns:p14="http://schemas.microsoft.com/office/powerpoint/2010/main" val="324373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表單</a:t>
            </a:r>
            <a:r>
              <a:rPr lang="zh-TW" altLang="en-US" sz="4400" dirty="0" smtClean="0"/>
              <a:t>元素</a:t>
            </a:r>
            <a:r>
              <a:rPr lang="en-US" altLang="zh-TW" sz="4400" dirty="0" smtClean="0"/>
              <a:t>-</a:t>
            </a:r>
            <a:r>
              <a:rPr lang="zh-TW" altLang="en-US" sz="4400" dirty="0" smtClean="0"/>
              <a:t>下拉式選單</a:t>
            </a:r>
            <a:endParaRPr lang="zh-TW" altLang="en-US" sz="4400" dirty="0"/>
          </a:p>
        </p:txBody>
      </p:sp>
      <p:sp>
        <p:nvSpPr>
          <p:cNvPr id="3" name="內容版面配置區 2"/>
          <p:cNvSpPr>
            <a:spLocks noGrp="1"/>
          </p:cNvSpPr>
          <p:nvPr>
            <p:ph idx="1"/>
          </p:nvPr>
        </p:nvSpPr>
        <p:spPr/>
        <p:txBody>
          <a:bodyPr>
            <a:normAutofit lnSpcReduction="10000"/>
          </a:bodyPr>
          <a:lstStyle/>
          <a:p>
            <a:r>
              <a:rPr lang="en-US" altLang="zh-TW" dirty="0"/>
              <a:t>&lt;select&gt;, &lt;option</a:t>
            </a:r>
            <a:r>
              <a:rPr lang="en-US" altLang="zh-TW" dirty="0" smtClean="0"/>
              <a:t>&gt;</a:t>
            </a:r>
            <a:r>
              <a:rPr lang="zh-TW" altLang="en-US" dirty="0" smtClean="0"/>
              <a:t>標籤</a:t>
            </a:r>
            <a:r>
              <a:rPr lang="en-US" altLang="zh-TW" dirty="0" smtClean="0"/>
              <a:t> </a:t>
            </a:r>
          </a:p>
          <a:p>
            <a:pPr lvl="1"/>
            <a:r>
              <a:rPr lang="en-US" altLang="zh-TW" dirty="0" smtClean="0"/>
              <a:t>&lt;</a:t>
            </a:r>
            <a:r>
              <a:rPr lang="en-US" altLang="zh-TW" dirty="0"/>
              <a:t>select&gt; </a:t>
            </a:r>
            <a:r>
              <a:rPr lang="zh-TW" altLang="en-US" dirty="0"/>
              <a:t>是用來宣告一個下拉式</a:t>
            </a:r>
            <a:r>
              <a:rPr lang="zh-TW" altLang="en-US" dirty="0" smtClean="0"/>
              <a:t>選單</a:t>
            </a:r>
            <a:endParaRPr lang="en-US" altLang="zh-TW" dirty="0" smtClean="0"/>
          </a:p>
          <a:p>
            <a:pPr lvl="1"/>
            <a:r>
              <a:rPr lang="en-US" altLang="zh-TW" dirty="0" smtClean="0"/>
              <a:t>&lt;</a:t>
            </a:r>
            <a:r>
              <a:rPr lang="en-US" altLang="zh-TW" dirty="0"/>
              <a:t>select&gt; </a:t>
            </a:r>
            <a:r>
              <a:rPr lang="zh-TW" altLang="en-US" dirty="0"/>
              <a:t>標籤裡面還會有 </a:t>
            </a:r>
            <a:r>
              <a:rPr lang="en-US" altLang="zh-TW" dirty="0"/>
              <a:t>&lt;option&gt; </a:t>
            </a:r>
            <a:r>
              <a:rPr lang="zh-TW" altLang="en-US" dirty="0"/>
              <a:t>標籤用來宣告有哪些選項</a:t>
            </a:r>
            <a:r>
              <a:rPr lang="zh-TW" altLang="en-US" dirty="0" smtClean="0"/>
              <a:t>。</a:t>
            </a:r>
            <a:endParaRPr lang="en-US" altLang="zh-TW" dirty="0" smtClean="0"/>
          </a:p>
          <a:p>
            <a:pPr lvl="1"/>
            <a:r>
              <a:rPr lang="en-US" altLang="zh-TW" dirty="0"/>
              <a:t>&lt;</a:t>
            </a:r>
            <a:r>
              <a:rPr lang="en-US" altLang="zh-TW" dirty="0" smtClean="0"/>
              <a:t>select&gt;</a:t>
            </a:r>
            <a:r>
              <a:rPr lang="zh-TW" altLang="en-US" dirty="0" smtClean="0"/>
              <a:t>中可用</a:t>
            </a:r>
            <a:r>
              <a:rPr lang="en-US" altLang="zh-TW" dirty="0" smtClean="0"/>
              <a:t>multiple</a:t>
            </a:r>
            <a:r>
              <a:rPr lang="zh-TW" altLang="en-US" dirty="0" smtClean="0"/>
              <a:t>屬性設定是否可複選</a:t>
            </a:r>
            <a:endParaRPr lang="en-US" altLang="zh-TW" dirty="0" smtClean="0"/>
          </a:p>
          <a:p>
            <a:pPr lvl="1"/>
            <a:r>
              <a:rPr lang="en-US" altLang="zh-TW" dirty="0"/>
              <a:t>&lt;</a:t>
            </a:r>
            <a:r>
              <a:rPr lang="en-US" altLang="zh-TW" dirty="0" smtClean="0"/>
              <a:t>select&gt;</a:t>
            </a:r>
            <a:r>
              <a:rPr lang="zh-TW" altLang="en-US" dirty="0" smtClean="0"/>
              <a:t>中可用</a:t>
            </a:r>
            <a:r>
              <a:rPr lang="en-US" altLang="zh-TW" dirty="0" smtClean="0"/>
              <a:t>size</a:t>
            </a:r>
            <a:r>
              <a:rPr lang="zh-TW" altLang="en-US" dirty="0" smtClean="0"/>
              <a:t>屬性設定一次給使用者看到幾個選項</a:t>
            </a:r>
            <a:endParaRPr lang="en-US" altLang="zh-TW" dirty="0" smtClean="0"/>
          </a:p>
          <a:p>
            <a:r>
              <a:rPr lang="en-US" altLang="zh-TW" dirty="0" smtClean="0"/>
              <a:t>Example</a:t>
            </a:r>
          </a:p>
          <a:p>
            <a:pPr marL="365760" lvl="1" indent="0">
              <a:buNone/>
            </a:pPr>
            <a:r>
              <a:rPr lang="en-US" altLang="zh-TW" dirty="0"/>
              <a:t>&lt;</a:t>
            </a:r>
            <a:r>
              <a:rPr lang="en-US" altLang="zh-TW" dirty="0" smtClean="0"/>
              <a:t>select</a:t>
            </a:r>
            <a:r>
              <a:rPr lang="zh-TW" altLang="en-US" dirty="0" smtClean="0"/>
              <a:t> </a:t>
            </a:r>
            <a:r>
              <a:rPr lang="en-US" altLang="zh-TW" dirty="0" smtClean="0"/>
              <a:t>name=“cars” multiple</a:t>
            </a:r>
            <a:r>
              <a:rPr lang="zh-TW" altLang="en-US" dirty="0" smtClean="0"/>
              <a:t> </a:t>
            </a:r>
            <a:r>
              <a:rPr lang="en-US" altLang="zh-TW" dirty="0" smtClean="0"/>
              <a:t>size=“2”&gt;</a:t>
            </a:r>
            <a:endParaRPr lang="en-US" altLang="zh-TW" dirty="0"/>
          </a:p>
          <a:p>
            <a:pPr marL="365760" lvl="1" indent="0">
              <a:buNone/>
            </a:pPr>
            <a:r>
              <a:rPr lang="en-US" altLang="zh-TW" dirty="0"/>
              <a:t>    &lt;option&gt;Option 1&lt;/option&gt;</a:t>
            </a:r>
          </a:p>
          <a:p>
            <a:pPr marL="365760" lvl="1" indent="0">
              <a:buNone/>
            </a:pPr>
            <a:r>
              <a:rPr lang="en-US" altLang="zh-TW" dirty="0" smtClean="0"/>
              <a:t>    &lt;option&gt;Option 2&lt;/option&gt;</a:t>
            </a:r>
          </a:p>
          <a:p>
            <a:pPr marL="365760" lvl="1" indent="0">
              <a:buNone/>
            </a:pPr>
            <a:r>
              <a:rPr lang="en-US" altLang="zh-TW" dirty="0" smtClean="0"/>
              <a:t>    &lt;option value="3"&gt;Option 3&lt;/option&gt;</a:t>
            </a:r>
          </a:p>
          <a:p>
            <a:pPr marL="365760" lvl="1" indent="0">
              <a:buNone/>
            </a:pPr>
            <a:r>
              <a:rPr lang="en-US" altLang="zh-TW" dirty="0" smtClean="0"/>
              <a:t>&lt;/</a:t>
            </a:r>
            <a:r>
              <a:rPr lang="en-US" altLang="zh-TW" dirty="0"/>
              <a:t>select&gt;</a:t>
            </a:r>
            <a:endParaRPr lang="zh-TW" altLang="en-US" dirty="0"/>
          </a:p>
        </p:txBody>
      </p:sp>
    </p:spTree>
    <p:extLst>
      <p:ext uri="{BB962C8B-B14F-4D97-AF65-F5344CB8AC3E}">
        <p14:creationId xmlns:p14="http://schemas.microsoft.com/office/powerpoint/2010/main" val="108460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表單元素</a:t>
            </a:r>
            <a:r>
              <a:rPr lang="en-US" altLang="zh-TW" sz="4400" dirty="0"/>
              <a:t>-</a:t>
            </a:r>
            <a:r>
              <a:rPr lang="zh-TW" altLang="en-US" sz="4400" dirty="0"/>
              <a:t>下拉</a:t>
            </a:r>
            <a:r>
              <a:rPr lang="zh-TW" altLang="en-US" sz="4400" dirty="0" smtClean="0"/>
              <a:t>式分組選單</a:t>
            </a:r>
            <a:endParaRPr lang="zh-TW" altLang="en-US" sz="4400" dirty="0"/>
          </a:p>
        </p:txBody>
      </p:sp>
      <p:sp>
        <p:nvSpPr>
          <p:cNvPr id="3" name="內容版面配置區 2"/>
          <p:cNvSpPr>
            <a:spLocks noGrp="1"/>
          </p:cNvSpPr>
          <p:nvPr>
            <p:ph idx="1"/>
          </p:nvPr>
        </p:nvSpPr>
        <p:spPr/>
        <p:txBody>
          <a:bodyPr>
            <a:normAutofit fontScale="92500" lnSpcReduction="20000"/>
          </a:bodyPr>
          <a:lstStyle/>
          <a:p>
            <a:r>
              <a:rPr lang="en-US" altLang="zh-TW" sz="3200" dirty="0"/>
              <a:t>&lt;</a:t>
            </a:r>
            <a:r>
              <a:rPr lang="en-US" altLang="zh-TW" sz="3200" dirty="0" err="1"/>
              <a:t>optgroup</a:t>
            </a:r>
            <a:r>
              <a:rPr lang="en-US" altLang="zh-TW" sz="3200" dirty="0" smtClean="0"/>
              <a:t>&gt;</a:t>
            </a:r>
            <a:r>
              <a:rPr lang="zh-TW" altLang="en-US" sz="3200" dirty="0" smtClean="0"/>
              <a:t>標籤</a:t>
            </a:r>
            <a:endParaRPr lang="en-US" altLang="zh-TW" sz="3200" dirty="0" smtClean="0"/>
          </a:p>
          <a:p>
            <a:pPr lvl="1"/>
            <a:r>
              <a:rPr lang="zh-TW" altLang="en-US" sz="2800" dirty="0"/>
              <a:t>可以用來將同樣性質的選項分做一區一區的來</a:t>
            </a:r>
            <a:r>
              <a:rPr lang="zh-TW" altLang="en-US" sz="2800" dirty="0" smtClean="0"/>
              <a:t>顯示</a:t>
            </a:r>
            <a:endParaRPr lang="en-US" altLang="zh-TW" sz="2800" dirty="0" smtClean="0"/>
          </a:p>
          <a:p>
            <a:pPr lvl="1"/>
            <a:r>
              <a:rPr lang="en-US" altLang="zh-TW" sz="2800" dirty="0" smtClean="0"/>
              <a:t>label </a:t>
            </a:r>
            <a:r>
              <a:rPr lang="zh-TW" altLang="en-US" sz="2800" dirty="0"/>
              <a:t>屬性是用來設定該分區的</a:t>
            </a:r>
            <a:r>
              <a:rPr lang="zh-TW" altLang="en-US" sz="2800" dirty="0" smtClean="0"/>
              <a:t>名稱</a:t>
            </a:r>
            <a:endParaRPr lang="en-US" altLang="zh-TW" sz="2800" dirty="0" smtClean="0"/>
          </a:p>
          <a:p>
            <a:pPr marL="0" indent="0">
              <a:buNone/>
            </a:pPr>
            <a:r>
              <a:rPr lang="en-US" altLang="zh-TW" sz="3200" dirty="0" smtClean="0"/>
              <a:t>Example</a:t>
            </a:r>
          </a:p>
          <a:p>
            <a:pPr marL="0" indent="0">
              <a:buNone/>
            </a:pPr>
            <a:r>
              <a:rPr lang="en-US" altLang="zh-TW" sz="2200" dirty="0" smtClean="0"/>
              <a:t>&lt;</a:t>
            </a:r>
            <a:r>
              <a:rPr lang="en-US" altLang="zh-TW" sz="2200" dirty="0"/>
              <a:t>select name="</a:t>
            </a:r>
            <a:r>
              <a:rPr lang="en-US" altLang="zh-TW" sz="2200" dirty="0" err="1"/>
              <a:t>catordog</a:t>
            </a:r>
            <a:r>
              <a:rPr lang="en-US" altLang="zh-TW" sz="2200" dirty="0"/>
              <a:t>"&gt;</a:t>
            </a:r>
          </a:p>
          <a:p>
            <a:pPr marL="0" indent="0">
              <a:buNone/>
            </a:pPr>
            <a:r>
              <a:rPr lang="en-US" altLang="zh-TW" sz="2200" dirty="0" smtClean="0"/>
              <a:t>    &lt;</a:t>
            </a:r>
            <a:r>
              <a:rPr lang="en-US" altLang="zh-TW" sz="2200" dirty="0" err="1" smtClean="0"/>
              <a:t>optgroup</a:t>
            </a:r>
            <a:r>
              <a:rPr lang="en-US" altLang="zh-TW" sz="2200" dirty="0" smtClean="0"/>
              <a:t> </a:t>
            </a:r>
            <a:r>
              <a:rPr lang="en-US" altLang="zh-TW" sz="2200" dirty="0"/>
              <a:t>label="Cats"&gt;</a:t>
            </a:r>
          </a:p>
          <a:p>
            <a:pPr marL="0" indent="0">
              <a:buNone/>
            </a:pPr>
            <a:r>
              <a:rPr lang="en-US" altLang="zh-TW" sz="2200" dirty="0"/>
              <a:t>    </a:t>
            </a:r>
            <a:r>
              <a:rPr lang="en-US" altLang="zh-TW" sz="2200" dirty="0" smtClean="0"/>
              <a:t>    &lt;</a:t>
            </a:r>
            <a:r>
              <a:rPr lang="en-US" altLang="zh-TW" sz="2200" dirty="0"/>
              <a:t>option&gt;Tiger&lt;/option&gt;</a:t>
            </a:r>
          </a:p>
          <a:p>
            <a:pPr marL="0" indent="0">
              <a:buNone/>
            </a:pPr>
            <a:r>
              <a:rPr lang="en-US" altLang="zh-TW" sz="2200" dirty="0"/>
              <a:t>    </a:t>
            </a:r>
            <a:r>
              <a:rPr lang="en-US" altLang="zh-TW" sz="2200" dirty="0" smtClean="0"/>
              <a:t>    &lt;</a:t>
            </a:r>
            <a:r>
              <a:rPr lang="en-US" altLang="zh-TW" sz="2200" dirty="0"/>
              <a:t>option&gt;Leopard&lt;/option&gt;</a:t>
            </a:r>
          </a:p>
          <a:p>
            <a:pPr marL="0" indent="0">
              <a:buNone/>
            </a:pPr>
            <a:r>
              <a:rPr lang="en-US" altLang="zh-TW" sz="2200" dirty="0"/>
              <a:t>    </a:t>
            </a:r>
            <a:r>
              <a:rPr lang="en-US" altLang="zh-TW" sz="2200" dirty="0" smtClean="0"/>
              <a:t>    &lt;option&gt;Bobcat&lt;/</a:t>
            </a:r>
            <a:r>
              <a:rPr lang="en-US" altLang="zh-TW" sz="2200" dirty="0"/>
              <a:t>option&gt;</a:t>
            </a:r>
          </a:p>
          <a:p>
            <a:pPr marL="0" indent="0">
              <a:buNone/>
            </a:pPr>
            <a:r>
              <a:rPr lang="en-US" altLang="zh-TW" sz="2200" dirty="0" smtClean="0"/>
              <a:t>    &lt;/</a:t>
            </a:r>
            <a:r>
              <a:rPr lang="en-US" altLang="zh-TW" sz="2200" dirty="0" err="1"/>
              <a:t>optgroup</a:t>
            </a:r>
            <a:r>
              <a:rPr lang="en-US" altLang="zh-TW" sz="2200" dirty="0" smtClean="0"/>
              <a:t>&gt;</a:t>
            </a:r>
          </a:p>
          <a:p>
            <a:pPr marL="0" indent="0">
              <a:buNone/>
            </a:pPr>
            <a:r>
              <a:rPr lang="en-US" altLang="zh-TW" sz="2200" dirty="0"/>
              <a:t>&lt;/select&gt;</a:t>
            </a:r>
            <a:endParaRPr lang="zh-TW" altLang="en-US" sz="2200" dirty="0"/>
          </a:p>
        </p:txBody>
      </p:sp>
    </p:spTree>
    <p:extLst>
      <p:ext uri="{BB962C8B-B14F-4D97-AF65-F5344CB8AC3E}">
        <p14:creationId xmlns:p14="http://schemas.microsoft.com/office/powerpoint/2010/main" val="331887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A76082-3A15-A718-8A33-CA53A85EB491}"/>
              </a:ext>
            </a:extLst>
          </p:cNvPr>
          <p:cNvSpPr>
            <a:spLocks noGrp="1"/>
          </p:cNvSpPr>
          <p:nvPr>
            <p:ph type="title"/>
          </p:nvPr>
        </p:nvSpPr>
        <p:spPr/>
        <p:txBody>
          <a:bodyPr>
            <a:normAutofit/>
          </a:bodyPr>
          <a:lstStyle/>
          <a:p>
            <a:r>
              <a:rPr lang="en-US" altLang="zh-TW" sz="4400" dirty="0"/>
              <a:t>HTML </a:t>
            </a:r>
            <a:r>
              <a:rPr lang="zh-TW" altLang="en-US" sz="4400" dirty="0"/>
              <a:t>表格 </a:t>
            </a:r>
            <a:r>
              <a:rPr lang="en-US" altLang="zh-TW" sz="4400" dirty="0"/>
              <a:t>(table)</a:t>
            </a:r>
            <a:endParaRPr lang="zh-TW" altLang="en-US" sz="4400" dirty="0"/>
          </a:p>
        </p:txBody>
      </p:sp>
      <p:sp>
        <p:nvSpPr>
          <p:cNvPr id="3" name="內容版面配置區 2">
            <a:extLst>
              <a:ext uri="{FF2B5EF4-FFF2-40B4-BE49-F238E27FC236}">
                <a16:creationId xmlns:a16="http://schemas.microsoft.com/office/drawing/2014/main" id="{CB89C188-8662-045D-B933-281B95F74D7C}"/>
              </a:ext>
            </a:extLst>
          </p:cNvPr>
          <p:cNvSpPr>
            <a:spLocks noGrp="1"/>
          </p:cNvSpPr>
          <p:nvPr>
            <p:ph idx="1"/>
          </p:nvPr>
        </p:nvSpPr>
        <p:spPr/>
        <p:txBody>
          <a:bodyPr/>
          <a:lstStyle/>
          <a:p>
            <a:r>
              <a:rPr lang="en-US" altLang="zh-TW" dirty="0"/>
              <a:t>&lt;table&gt; </a:t>
            </a:r>
            <a:r>
              <a:rPr lang="zh-TW" altLang="en-US" dirty="0"/>
              <a:t>標籤做為表格的容器 </a:t>
            </a:r>
            <a:r>
              <a:rPr lang="en-US" altLang="zh-TW" dirty="0"/>
              <a:t>(container)</a:t>
            </a:r>
            <a:r>
              <a:rPr lang="zh-TW" altLang="en-US" dirty="0"/>
              <a:t>，裡面有不同用途的標籤像是 </a:t>
            </a:r>
            <a:r>
              <a:rPr lang="en-US" altLang="zh-TW" dirty="0"/>
              <a:t>&lt;tr&gt;, &lt;td&gt; </a:t>
            </a:r>
            <a:r>
              <a:rPr lang="zh-TW" altLang="en-US" dirty="0"/>
              <a:t>組成一個完整的表格。</a:t>
            </a:r>
            <a:endParaRPr lang="en-US" altLang="zh-TW" dirty="0"/>
          </a:p>
          <a:p>
            <a:r>
              <a:rPr lang="en-US" altLang="zh-TW" dirty="0"/>
              <a:t>&lt;caption&gt; </a:t>
            </a:r>
            <a:r>
              <a:rPr lang="zh-TW" altLang="en-US" dirty="0"/>
              <a:t>放在 </a:t>
            </a:r>
            <a:r>
              <a:rPr lang="en-US" altLang="zh-TW" dirty="0"/>
              <a:t>&lt;table&gt; </a:t>
            </a:r>
            <a:r>
              <a:rPr lang="zh-TW" altLang="en-US" dirty="0"/>
              <a:t>中最前面的第一個標籤，用來說明表格的標題，而一個表格只能有一個標題。</a:t>
            </a:r>
            <a:endParaRPr lang="en-US" altLang="zh-TW" dirty="0" smtClean="0"/>
          </a:p>
          <a:p>
            <a:r>
              <a:rPr lang="en-US" altLang="zh-TW" dirty="0" smtClean="0"/>
              <a:t>&lt;</a:t>
            </a:r>
            <a:r>
              <a:rPr lang="en-US" altLang="zh-TW" dirty="0"/>
              <a:t>tr&gt;: </a:t>
            </a:r>
            <a:r>
              <a:rPr lang="zh-TW" altLang="en-US" dirty="0"/>
              <a:t>定義表格有幾個橫列</a:t>
            </a:r>
            <a:endParaRPr lang="en-US" altLang="zh-TW" dirty="0"/>
          </a:p>
          <a:p>
            <a:r>
              <a:rPr lang="en-US" altLang="zh-TW" dirty="0"/>
              <a:t>&lt;td&gt;: </a:t>
            </a:r>
            <a:r>
              <a:rPr lang="zh-TW" altLang="en-US" dirty="0"/>
              <a:t>用來定義表格有</a:t>
            </a:r>
            <a:r>
              <a:rPr lang="zh-TW" altLang="en-US" dirty="0" smtClean="0"/>
              <a:t>幾個欄位</a:t>
            </a:r>
            <a:r>
              <a:rPr lang="en-US" altLang="zh-TW" dirty="0" smtClean="0"/>
              <a:t>(</a:t>
            </a:r>
            <a:r>
              <a:rPr lang="zh-TW" altLang="en-US" dirty="0" smtClean="0"/>
              <a:t>直行</a:t>
            </a:r>
            <a:r>
              <a:rPr lang="en-US" altLang="zh-TW" dirty="0" smtClean="0"/>
              <a:t>)</a:t>
            </a:r>
            <a:r>
              <a:rPr lang="zh-TW" altLang="en-US" dirty="0" smtClean="0"/>
              <a:t>，</a:t>
            </a:r>
            <a:r>
              <a:rPr lang="zh-TW" altLang="en-US" dirty="0"/>
              <a:t>裡面就是放實際單元格的資料</a:t>
            </a:r>
            <a:endParaRPr lang="en-US" altLang="zh-TW" dirty="0"/>
          </a:p>
          <a:p>
            <a:r>
              <a:rPr lang="en-US" altLang="zh-TW" dirty="0"/>
              <a:t>&lt;</a:t>
            </a:r>
            <a:r>
              <a:rPr lang="en-US" altLang="zh-TW" dirty="0" err="1"/>
              <a:t>th</a:t>
            </a:r>
            <a:r>
              <a:rPr lang="en-US" altLang="zh-TW" dirty="0"/>
              <a:t>&gt;: </a:t>
            </a:r>
            <a:r>
              <a:rPr lang="zh-TW" altLang="en-US" dirty="0"/>
              <a:t>欄位標題</a:t>
            </a:r>
          </a:p>
        </p:txBody>
      </p:sp>
    </p:spTree>
    <p:extLst>
      <p:ext uri="{BB962C8B-B14F-4D97-AF65-F5344CB8AC3E}">
        <p14:creationId xmlns:p14="http://schemas.microsoft.com/office/powerpoint/2010/main" val="146655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表單控制元件分組</a:t>
            </a:r>
          </a:p>
        </p:txBody>
      </p:sp>
      <p:sp>
        <p:nvSpPr>
          <p:cNvPr id="3" name="內容版面配置區 2"/>
          <p:cNvSpPr>
            <a:spLocks noGrp="1"/>
          </p:cNvSpPr>
          <p:nvPr>
            <p:ph idx="1"/>
          </p:nvPr>
        </p:nvSpPr>
        <p:spPr>
          <a:xfrm>
            <a:off x="1593852" y="1600200"/>
            <a:ext cx="9785349" cy="4951520"/>
          </a:xfrm>
        </p:spPr>
        <p:txBody>
          <a:bodyPr>
            <a:normAutofit/>
          </a:bodyPr>
          <a:lstStyle/>
          <a:p>
            <a:r>
              <a:rPr lang="en-US" altLang="zh-TW" dirty="0"/>
              <a:t>&lt;</a:t>
            </a:r>
            <a:r>
              <a:rPr lang="en-US" altLang="zh-TW" dirty="0" err="1"/>
              <a:t>fieldset</a:t>
            </a:r>
            <a:r>
              <a:rPr lang="en-US" altLang="zh-TW" dirty="0" smtClean="0"/>
              <a:t>&gt;</a:t>
            </a:r>
            <a:r>
              <a:rPr lang="zh-TW" altLang="en-US" dirty="0"/>
              <a:t>用來</a:t>
            </a:r>
            <a:r>
              <a:rPr lang="zh-TW" altLang="en-US" dirty="0" smtClean="0"/>
              <a:t>對表單中的</a:t>
            </a:r>
            <a:r>
              <a:rPr lang="zh-TW" altLang="en-US" dirty="0"/>
              <a:t>控制元件做</a:t>
            </a:r>
            <a:r>
              <a:rPr lang="zh-TW" altLang="en-US" dirty="0" smtClean="0"/>
              <a:t>分組</a:t>
            </a:r>
            <a:endParaRPr lang="en-US" altLang="zh-TW" dirty="0" smtClean="0"/>
          </a:p>
          <a:p>
            <a:r>
              <a:rPr lang="en-US" altLang="zh-TW" dirty="0" smtClean="0"/>
              <a:t>&lt;</a:t>
            </a:r>
            <a:r>
              <a:rPr lang="en-US" altLang="zh-TW" dirty="0"/>
              <a:t>legend&gt; </a:t>
            </a:r>
            <a:r>
              <a:rPr lang="zh-TW" altLang="en-US" dirty="0"/>
              <a:t>標籤通常是 </a:t>
            </a:r>
            <a:r>
              <a:rPr lang="en-US" altLang="zh-TW" dirty="0"/>
              <a:t>&lt;</a:t>
            </a:r>
            <a:r>
              <a:rPr lang="en-US" altLang="zh-TW" dirty="0" err="1"/>
              <a:t>fieldset</a:t>
            </a:r>
            <a:r>
              <a:rPr lang="en-US" altLang="zh-TW" dirty="0"/>
              <a:t>&gt; </a:t>
            </a:r>
            <a:r>
              <a:rPr lang="zh-TW" altLang="en-US" dirty="0"/>
              <a:t>裡面的第一個元素作為該分組的</a:t>
            </a:r>
            <a:r>
              <a:rPr lang="zh-TW" altLang="en-US" dirty="0" smtClean="0"/>
              <a:t>標題</a:t>
            </a:r>
            <a:endParaRPr lang="en-US" altLang="zh-TW" dirty="0" smtClean="0"/>
          </a:p>
          <a:p>
            <a:pPr marL="0" indent="0">
              <a:buNone/>
            </a:pPr>
            <a:r>
              <a:rPr lang="en-US" altLang="zh-TW" dirty="0" smtClean="0"/>
              <a:t>Example:</a:t>
            </a:r>
          </a:p>
          <a:p>
            <a:pPr marL="365760" lvl="1" indent="0">
              <a:buNone/>
            </a:pPr>
            <a:r>
              <a:rPr lang="en-US" altLang="zh-TW" sz="2000" dirty="0"/>
              <a:t>&lt;form&gt; </a:t>
            </a:r>
            <a:endParaRPr lang="en-US" altLang="zh-TW" sz="2000" dirty="0" smtClean="0"/>
          </a:p>
          <a:p>
            <a:pPr marL="731520" lvl="2" indent="0">
              <a:buNone/>
            </a:pPr>
            <a:r>
              <a:rPr lang="en-US" altLang="zh-TW" dirty="0" smtClean="0"/>
              <a:t>&lt;</a:t>
            </a:r>
            <a:r>
              <a:rPr lang="en-US" altLang="zh-TW" dirty="0" err="1"/>
              <a:t>fieldset</a:t>
            </a:r>
            <a:r>
              <a:rPr lang="en-US" altLang="zh-TW" dirty="0"/>
              <a:t>&gt; </a:t>
            </a:r>
            <a:endParaRPr lang="en-US" altLang="zh-TW" dirty="0" smtClean="0"/>
          </a:p>
          <a:p>
            <a:pPr marL="731520" lvl="2" indent="0">
              <a:buNone/>
            </a:pPr>
            <a:r>
              <a:rPr lang="en-US" altLang="zh-TW" dirty="0"/>
              <a:t>	</a:t>
            </a:r>
            <a:r>
              <a:rPr lang="en-US" altLang="zh-TW" dirty="0" smtClean="0"/>
              <a:t>&lt;</a:t>
            </a:r>
            <a:r>
              <a:rPr lang="en-US" altLang="zh-TW" dirty="0"/>
              <a:t>legend&gt;Personal details&lt;/legend&gt; </a:t>
            </a:r>
            <a:endParaRPr lang="en-US" altLang="zh-TW" dirty="0" smtClean="0"/>
          </a:p>
          <a:p>
            <a:pPr marL="731520" lvl="2" indent="0">
              <a:buNone/>
            </a:pPr>
            <a:r>
              <a:rPr lang="en-US" altLang="zh-TW" dirty="0"/>
              <a:t>	</a:t>
            </a:r>
            <a:r>
              <a:rPr lang="en-US" altLang="zh-TW" dirty="0" smtClean="0"/>
              <a:t>&lt;</a:t>
            </a:r>
            <a:r>
              <a:rPr lang="en-US" altLang="zh-TW" dirty="0"/>
              <a:t>label&gt;Your name:&lt;/label&gt; &lt;input name="</a:t>
            </a:r>
            <a:r>
              <a:rPr lang="en-US" altLang="zh-TW" dirty="0" err="1"/>
              <a:t>yourname</a:t>
            </a:r>
            <a:r>
              <a:rPr lang="en-US" altLang="zh-TW" dirty="0"/>
              <a:t>"&gt; </a:t>
            </a:r>
            <a:r>
              <a:rPr lang="en-US" altLang="zh-TW" dirty="0" smtClean="0"/>
              <a:t>	&lt;</a:t>
            </a:r>
            <a:r>
              <a:rPr lang="en-US" altLang="zh-TW" dirty="0"/>
              <a:t>label&gt;Your age:&lt;/label&gt; &lt;input type="number" name="</a:t>
            </a:r>
            <a:r>
              <a:rPr lang="en-US" altLang="zh-TW" dirty="0" err="1"/>
              <a:t>yourage</a:t>
            </a:r>
            <a:r>
              <a:rPr lang="en-US" altLang="zh-TW" dirty="0"/>
              <a:t>"&gt; </a:t>
            </a:r>
            <a:endParaRPr lang="en-US" altLang="zh-TW" dirty="0" smtClean="0"/>
          </a:p>
          <a:p>
            <a:pPr marL="731520" lvl="2" indent="0">
              <a:buNone/>
            </a:pPr>
            <a:r>
              <a:rPr lang="en-US" altLang="zh-TW" dirty="0" smtClean="0"/>
              <a:t>&lt;/</a:t>
            </a:r>
            <a:r>
              <a:rPr lang="en-US" altLang="zh-TW" dirty="0" err="1"/>
              <a:t>fieldset</a:t>
            </a:r>
            <a:r>
              <a:rPr lang="en-US" altLang="zh-TW" dirty="0"/>
              <a:t>&gt; </a:t>
            </a:r>
            <a:endParaRPr lang="en-US" altLang="zh-TW" dirty="0" smtClean="0"/>
          </a:p>
          <a:p>
            <a:pPr marL="365760" lvl="1" indent="0">
              <a:buNone/>
            </a:pPr>
            <a:r>
              <a:rPr lang="en-US" altLang="zh-TW" sz="2000" dirty="0" smtClean="0"/>
              <a:t>&lt;/form&gt;</a:t>
            </a:r>
            <a:endParaRPr lang="en-US" altLang="zh-TW" sz="2000" dirty="0"/>
          </a:p>
        </p:txBody>
      </p:sp>
    </p:spTree>
    <p:extLst>
      <p:ext uri="{BB962C8B-B14F-4D97-AF65-F5344CB8AC3E}">
        <p14:creationId xmlns:p14="http://schemas.microsoft.com/office/powerpoint/2010/main" val="389570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HTML</a:t>
            </a:r>
            <a:r>
              <a:rPr lang="zh-TW" altLang="en-US" sz="4400" dirty="0" smtClean="0"/>
              <a:t>繪圖</a:t>
            </a:r>
            <a:r>
              <a:rPr lang="zh-TW" altLang="en-US" sz="4400" dirty="0"/>
              <a:t>畫布</a:t>
            </a:r>
          </a:p>
        </p:txBody>
      </p:sp>
      <p:sp>
        <p:nvSpPr>
          <p:cNvPr id="3" name="內容版面配置區 2"/>
          <p:cNvSpPr>
            <a:spLocks noGrp="1"/>
          </p:cNvSpPr>
          <p:nvPr>
            <p:ph idx="1"/>
          </p:nvPr>
        </p:nvSpPr>
        <p:spPr/>
        <p:txBody>
          <a:bodyPr>
            <a:normAutofit/>
          </a:bodyPr>
          <a:lstStyle/>
          <a:p>
            <a:r>
              <a:rPr lang="en-US" altLang="zh-TW" sz="3200" dirty="0"/>
              <a:t>&lt;</a:t>
            </a:r>
            <a:r>
              <a:rPr lang="en-US" altLang="zh-TW" sz="3200" dirty="0" smtClean="0"/>
              <a:t>canvas&gt;</a:t>
            </a:r>
            <a:r>
              <a:rPr lang="zh-TW" altLang="en-US" sz="3200" dirty="0" smtClean="0"/>
              <a:t>標籤</a:t>
            </a:r>
            <a:endParaRPr lang="en-US" altLang="zh-TW" sz="3200" dirty="0" smtClean="0"/>
          </a:p>
          <a:p>
            <a:pPr lvl="1"/>
            <a:r>
              <a:rPr lang="zh-TW" altLang="en-US" sz="2800" dirty="0"/>
              <a:t>定義一個空白畫布，可以透過 </a:t>
            </a:r>
            <a:r>
              <a:rPr lang="en-US" altLang="zh-TW" sz="2800" dirty="0"/>
              <a:t>JavaScript </a:t>
            </a:r>
            <a:r>
              <a:rPr lang="zh-TW" altLang="en-US" sz="2800" dirty="0"/>
              <a:t>在 </a:t>
            </a:r>
            <a:r>
              <a:rPr lang="en-US" altLang="zh-TW" sz="2800" dirty="0"/>
              <a:t>canvas </a:t>
            </a:r>
            <a:r>
              <a:rPr lang="zh-TW" altLang="en-US" sz="2800" dirty="0"/>
              <a:t>上面做影像處理，例如繪製圖形、合成照片、建立動畫等</a:t>
            </a:r>
            <a:r>
              <a:rPr lang="zh-TW" altLang="en-US" sz="2800" dirty="0" smtClean="0"/>
              <a:t>。</a:t>
            </a:r>
            <a:endParaRPr lang="en-US" altLang="zh-TW" sz="2800" dirty="0" smtClean="0"/>
          </a:p>
          <a:p>
            <a:pPr lvl="1"/>
            <a:r>
              <a:rPr lang="en-US" altLang="zh-TW" sz="2800" dirty="0"/>
              <a:t>width: canvas </a:t>
            </a:r>
            <a:r>
              <a:rPr lang="zh-TW" altLang="en-US" sz="2800" dirty="0"/>
              <a:t>的寬度，預設是 </a:t>
            </a:r>
            <a:r>
              <a:rPr lang="en-US" altLang="zh-TW" sz="2800" dirty="0"/>
              <a:t>300</a:t>
            </a:r>
          </a:p>
          <a:p>
            <a:pPr lvl="1"/>
            <a:r>
              <a:rPr lang="en-US" altLang="zh-TW" sz="2800" dirty="0"/>
              <a:t>height: canvas </a:t>
            </a:r>
            <a:r>
              <a:rPr lang="zh-TW" altLang="en-US" sz="2800" dirty="0"/>
              <a:t>的高度，預設是 </a:t>
            </a:r>
            <a:r>
              <a:rPr lang="en-US" altLang="zh-TW" sz="2800" dirty="0"/>
              <a:t>150</a:t>
            </a:r>
            <a:endParaRPr lang="zh-TW" altLang="en-US" sz="2800" dirty="0"/>
          </a:p>
        </p:txBody>
      </p:sp>
    </p:spTree>
    <p:extLst>
      <p:ext uri="{BB962C8B-B14F-4D97-AF65-F5344CB8AC3E}">
        <p14:creationId xmlns:p14="http://schemas.microsoft.com/office/powerpoint/2010/main" val="10515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r>
              <a:rPr lang="en-US" altLang="zh-TW" sz="4400" dirty="0" smtClean="0"/>
              <a:t>1</a:t>
            </a:r>
            <a:endParaRPr lang="zh-TW" altLang="en-US" sz="4400" dirty="0"/>
          </a:p>
        </p:txBody>
      </p:sp>
      <p:sp>
        <p:nvSpPr>
          <p:cNvPr id="3" name="內容版面配置區 2"/>
          <p:cNvSpPr>
            <a:spLocks noGrp="1"/>
          </p:cNvSpPr>
          <p:nvPr>
            <p:ph idx="1"/>
          </p:nvPr>
        </p:nvSpPr>
        <p:spPr/>
        <p:txBody>
          <a:bodyPr/>
          <a:lstStyle/>
          <a:p>
            <a:r>
              <a:rPr lang="zh-TW" altLang="en-US" dirty="0"/>
              <a:t>請建立</a:t>
            </a:r>
            <a:r>
              <a:rPr lang="zh-TW" altLang="en-US" dirty="0" smtClean="0"/>
              <a:t>一個表單如圖所示</a:t>
            </a:r>
            <a:endParaRPr lang="en-US" altLang="zh-TW" dirty="0" smtClean="0"/>
          </a:p>
          <a:p>
            <a:pPr lvl="1"/>
            <a:r>
              <a:rPr lang="zh-TW" altLang="en-US" dirty="0" smtClean="0"/>
              <a:t>兩個分組元件</a:t>
            </a:r>
            <a:endParaRPr lang="en-US" altLang="zh-TW" dirty="0" smtClean="0"/>
          </a:p>
          <a:p>
            <a:pPr lvl="1"/>
            <a:r>
              <a:rPr lang="zh-TW" altLang="en-US" dirty="0" smtClean="0"/>
              <a:t>文字輸入</a:t>
            </a:r>
            <a:endParaRPr lang="en-US" altLang="zh-TW" dirty="0" smtClean="0"/>
          </a:p>
          <a:p>
            <a:pPr lvl="1"/>
            <a:r>
              <a:rPr lang="zh-TW" altLang="en-US" dirty="0"/>
              <a:t>電子信箱</a:t>
            </a:r>
            <a:r>
              <a:rPr lang="zh-TW" altLang="en-US" dirty="0" smtClean="0"/>
              <a:t>輸入</a:t>
            </a:r>
            <a:endParaRPr lang="en-US" altLang="zh-TW" dirty="0" smtClean="0"/>
          </a:p>
          <a:p>
            <a:pPr lvl="1"/>
            <a:r>
              <a:rPr lang="zh-TW" altLang="en-US" dirty="0"/>
              <a:t>按鈕</a:t>
            </a:r>
            <a:r>
              <a:rPr lang="zh-TW" altLang="en-US" dirty="0" smtClean="0"/>
              <a:t>選項</a:t>
            </a:r>
            <a:endParaRPr lang="en-US" altLang="zh-TW" dirty="0" smtClean="0"/>
          </a:p>
          <a:p>
            <a:pPr lvl="1"/>
            <a:r>
              <a:rPr lang="zh-TW" altLang="en-US" dirty="0" smtClean="0"/>
              <a:t>核取方塊</a:t>
            </a:r>
            <a:endParaRPr lang="en-US" altLang="zh-TW" dirty="0" smtClean="0"/>
          </a:p>
          <a:p>
            <a:pPr lvl="1"/>
            <a:r>
              <a:rPr lang="zh-TW" altLang="en-US" dirty="0" smtClean="0"/>
              <a:t>多行文字輸入方塊</a:t>
            </a:r>
            <a:endParaRPr lang="en-US" altLang="zh-TW" dirty="0" smtClean="0"/>
          </a:p>
          <a:p>
            <a:pPr lvl="1"/>
            <a:r>
              <a:rPr lang="zh-TW" altLang="en-US" dirty="0" smtClean="0"/>
              <a:t>下拉式選單</a:t>
            </a:r>
            <a:endParaRPr lang="en-US" altLang="zh-TW" dirty="0" smtClean="0"/>
          </a:p>
          <a:p>
            <a:pPr lvl="1"/>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5986677" y="797719"/>
            <a:ext cx="4906060" cy="5696745"/>
          </a:xfrm>
          <a:prstGeom prst="rect">
            <a:avLst/>
          </a:prstGeom>
        </p:spPr>
      </p:pic>
    </p:spTree>
    <p:extLst>
      <p:ext uri="{BB962C8B-B14F-4D97-AF65-F5344CB8AC3E}">
        <p14:creationId xmlns:p14="http://schemas.microsoft.com/office/powerpoint/2010/main" val="127470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嵌入內容</a:t>
            </a:r>
            <a:r>
              <a:rPr lang="en-US" altLang="zh-TW" sz="4400" dirty="0"/>
              <a:t>-</a:t>
            </a:r>
            <a:r>
              <a:rPr lang="zh-TW" altLang="en-US" sz="4400" dirty="0"/>
              <a:t>圖片</a:t>
            </a:r>
          </a:p>
        </p:txBody>
      </p:sp>
      <p:sp>
        <p:nvSpPr>
          <p:cNvPr id="3" name="內容版面配置區 2"/>
          <p:cNvSpPr>
            <a:spLocks noGrp="1"/>
          </p:cNvSpPr>
          <p:nvPr>
            <p:ph idx="1"/>
          </p:nvPr>
        </p:nvSpPr>
        <p:spPr/>
        <p:txBody>
          <a:bodyPr/>
          <a:lstStyle/>
          <a:p>
            <a:r>
              <a:rPr lang="en-US" altLang="zh-TW" dirty="0"/>
              <a:t>&lt;</a:t>
            </a:r>
            <a:r>
              <a:rPr lang="en-US" altLang="zh-TW" dirty="0" err="1"/>
              <a:t>Img</a:t>
            </a:r>
            <a:r>
              <a:rPr lang="en-US" altLang="zh-TW" dirty="0"/>
              <a:t>&gt;</a:t>
            </a:r>
            <a:r>
              <a:rPr lang="zh-TW" altLang="en-US" dirty="0"/>
              <a:t>標籤</a:t>
            </a:r>
            <a:r>
              <a:rPr lang="en-US" altLang="zh-TW" dirty="0"/>
              <a:t>:</a:t>
            </a:r>
            <a:r>
              <a:rPr lang="zh-TW" altLang="en-US" dirty="0"/>
              <a:t> 用來在 </a:t>
            </a:r>
            <a:r>
              <a:rPr lang="en-US" altLang="zh-TW" dirty="0"/>
              <a:t>HTML </a:t>
            </a:r>
            <a:r>
              <a:rPr lang="zh-TW" altLang="en-US" dirty="0"/>
              <a:t>文件中加入圖片，網頁上插入的圖片以</a:t>
            </a:r>
            <a:r>
              <a:rPr lang="en-US" altLang="zh-TW" dirty="0"/>
              <a:t>JPG</a:t>
            </a:r>
            <a:r>
              <a:rPr lang="zh-TW" altLang="en-US" dirty="0"/>
              <a:t>、</a:t>
            </a:r>
            <a:r>
              <a:rPr lang="en-US" altLang="zh-TW" dirty="0"/>
              <a:t>GIF</a:t>
            </a:r>
            <a:r>
              <a:rPr lang="zh-TW" altLang="en-US" dirty="0"/>
              <a:t>、</a:t>
            </a:r>
            <a:r>
              <a:rPr lang="en-US" altLang="zh-TW" dirty="0"/>
              <a:t>PNG</a:t>
            </a:r>
            <a:r>
              <a:rPr lang="zh-TW" altLang="en-US" dirty="0"/>
              <a:t>為主</a:t>
            </a:r>
            <a:endParaRPr lang="en-US" altLang="zh-TW" dirty="0"/>
          </a:p>
          <a:p>
            <a:r>
              <a:rPr lang="en-US" altLang="zh-TW" dirty="0"/>
              <a:t>Example</a:t>
            </a:r>
          </a:p>
          <a:p>
            <a:pPr lvl="1"/>
            <a:r>
              <a:rPr lang="en-US" altLang="zh-TW" dirty="0"/>
              <a:t>&lt;</a:t>
            </a:r>
            <a:r>
              <a:rPr lang="en-US" altLang="zh-TW" dirty="0" err="1"/>
              <a:t>img</a:t>
            </a:r>
            <a:r>
              <a:rPr lang="en-US" altLang="zh-TW" dirty="0"/>
              <a:t> </a:t>
            </a:r>
            <a:r>
              <a:rPr lang="en-US" altLang="zh-TW" dirty="0" err="1"/>
              <a:t>src</a:t>
            </a:r>
            <a:r>
              <a:rPr lang="en-US" altLang="zh-TW" dirty="0"/>
              <a:t>="rose.jpg" width="200" height="300" alt="</a:t>
            </a:r>
            <a:r>
              <a:rPr lang="zh-TW" altLang="en-US" dirty="0"/>
              <a:t>紅玫瑰</a:t>
            </a:r>
            <a:r>
              <a:rPr lang="en-US" altLang="zh-TW" dirty="0"/>
              <a:t>"&gt;</a:t>
            </a:r>
          </a:p>
          <a:p>
            <a:pPr lvl="1"/>
            <a:endParaRPr lang="zh-TW" altLang="en-US" dirty="0"/>
          </a:p>
        </p:txBody>
      </p:sp>
      <p:graphicFrame>
        <p:nvGraphicFramePr>
          <p:cNvPr id="6" name="表格 5"/>
          <p:cNvGraphicFramePr>
            <a:graphicFrameLocks noGrp="1"/>
          </p:cNvGraphicFramePr>
          <p:nvPr>
            <p:extLst/>
          </p:nvPr>
        </p:nvGraphicFramePr>
        <p:xfrm>
          <a:off x="2357315" y="3823348"/>
          <a:ext cx="7419732" cy="2663616"/>
        </p:xfrm>
        <a:graphic>
          <a:graphicData uri="http://schemas.openxmlformats.org/drawingml/2006/table">
            <a:tbl>
              <a:tblPr firstRow="1" bandRow="1">
                <a:tableStyleId>{5C22544A-7EE6-4342-B048-85BDC9FD1C3A}</a:tableStyleId>
              </a:tblPr>
              <a:tblGrid>
                <a:gridCol w="2264349">
                  <a:extLst>
                    <a:ext uri="{9D8B030D-6E8A-4147-A177-3AD203B41FA5}">
                      <a16:colId xmlns:a16="http://schemas.microsoft.com/office/drawing/2014/main" val="3616200963"/>
                    </a:ext>
                  </a:extLst>
                </a:gridCol>
                <a:gridCol w="5155383">
                  <a:extLst>
                    <a:ext uri="{9D8B030D-6E8A-4147-A177-3AD203B41FA5}">
                      <a16:colId xmlns:a16="http://schemas.microsoft.com/office/drawing/2014/main" val="4107405070"/>
                    </a:ext>
                  </a:extLst>
                </a:gridCol>
              </a:tblGrid>
              <a:tr h="505884">
                <a:tc>
                  <a:txBody>
                    <a:bodyPr/>
                    <a:lstStyle/>
                    <a:p>
                      <a:r>
                        <a:rPr lang="zh-TW" altLang="en-US" dirty="0">
                          <a:solidFill>
                            <a:schemeClr val="tx1"/>
                          </a:solidFill>
                        </a:rPr>
                        <a:t>屬性</a:t>
                      </a:r>
                    </a:p>
                  </a:txBody>
                  <a:tcPr/>
                </a:tc>
                <a:tc>
                  <a:txBody>
                    <a:bodyPr/>
                    <a:lstStyle/>
                    <a:p>
                      <a:r>
                        <a:rPr lang="zh-TW" altLang="en-US" dirty="0">
                          <a:solidFill>
                            <a:schemeClr val="tx1"/>
                          </a:solidFill>
                        </a:rPr>
                        <a:t>說明</a:t>
                      </a:r>
                    </a:p>
                  </a:txBody>
                  <a:tcPr/>
                </a:tc>
                <a:extLst>
                  <a:ext uri="{0D108BD9-81ED-4DB2-BD59-A6C34878D82A}">
                    <a16:rowId xmlns:a16="http://schemas.microsoft.com/office/drawing/2014/main" val="4093057425"/>
                  </a:ext>
                </a:extLst>
              </a:tr>
              <a:tr h="505884">
                <a:tc>
                  <a:txBody>
                    <a:bodyPr/>
                    <a:lstStyle/>
                    <a:p>
                      <a:r>
                        <a:rPr lang="en-US" altLang="zh-TW" dirty="0" err="1">
                          <a:solidFill>
                            <a:schemeClr val="tx1"/>
                          </a:solidFill>
                        </a:rPr>
                        <a:t>src</a:t>
                      </a:r>
                      <a:endParaRPr lang="zh-TW" altLang="en-US" dirty="0">
                        <a:solidFill>
                          <a:schemeClr val="tx1"/>
                        </a:solidFill>
                      </a:endParaRPr>
                    </a:p>
                  </a:txBody>
                  <a:tcPr/>
                </a:tc>
                <a:tc>
                  <a:txBody>
                    <a:bodyPr/>
                    <a:lstStyle/>
                    <a:p>
                      <a:r>
                        <a:rPr lang="zh-TW" altLang="en-US" dirty="0">
                          <a:solidFill>
                            <a:schemeClr val="tx1"/>
                          </a:solidFill>
                        </a:rPr>
                        <a:t>指定圖片位址 </a:t>
                      </a:r>
                      <a:r>
                        <a:rPr lang="en-US" altLang="zh-TW" dirty="0">
                          <a:solidFill>
                            <a:schemeClr val="tx1"/>
                          </a:solidFill>
                        </a:rPr>
                        <a:t>(URL)</a:t>
                      </a:r>
                      <a:endParaRPr lang="zh-TW" altLang="en-US" dirty="0">
                        <a:solidFill>
                          <a:schemeClr val="tx1"/>
                        </a:solidFill>
                      </a:endParaRPr>
                    </a:p>
                  </a:txBody>
                  <a:tcPr/>
                </a:tc>
                <a:extLst>
                  <a:ext uri="{0D108BD9-81ED-4DB2-BD59-A6C34878D82A}">
                    <a16:rowId xmlns:a16="http://schemas.microsoft.com/office/drawing/2014/main" val="678405297"/>
                  </a:ext>
                </a:extLst>
              </a:tr>
              <a:tr h="505884">
                <a:tc>
                  <a:txBody>
                    <a:bodyPr/>
                    <a:lstStyle/>
                    <a:p>
                      <a:r>
                        <a:rPr lang="en-US" altLang="zh-TW" dirty="0">
                          <a:solidFill>
                            <a:schemeClr val="tx1"/>
                          </a:solidFill>
                        </a:rPr>
                        <a:t>width</a:t>
                      </a:r>
                      <a:endParaRPr lang="zh-TW" altLang="en-US" dirty="0">
                        <a:solidFill>
                          <a:schemeClr val="tx1"/>
                        </a:solidFill>
                      </a:endParaRPr>
                    </a:p>
                  </a:txBody>
                  <a:tcPr/>
                </a:tc>
                <a:tc>
                  <a:txBody>
                    <a:bodyPr/>
                    <a:lstStyle/>
                    <a:p>
                      <a:r>
                        <a:rPr lang="zh-TW" altLang="en-US" dirty="0">
                          <a:solidFill>
                            <a:schemeClr val="tx1"/>
                          </a:solidFill>
                        </a:rPr>
                        <a:t>一個整數值，指定圖片寬度像素 </a:t>
                      </a:r>
                      <a:r>
                        <a:rPr lang="en-US" altLang="zh-TW" dirty="0">
                          <a:solidFill>
                            <a:schemeClr val="tx1"/>
                          </a:solidFill>
                        </a:rPr>
                        <a:t>(pixels)</a:t>
                      </a:r>
                      <a:endParaRPr lang="zh-TW" altLang="en-US" dirty="0">
                        <a:solidFill>
                          <a:schemeClr val="tx1"/>
                        </a:solidFill>
                      </a:endParaRPr>
                    </a:p>
                  </a:txBody>
                  <a:tcPr/>
                </a:tc>
                <a:extLst>
                  <a:ext uri="{0D108BD9-81ED-4DB2-BD59-A6C34878D82A}">
                    <a16:rowId xmlns:a16="http://schemas.microsoft.com/office/drawing/2014/main" val="1180868282"/>
                  </a:ext>
                </a:extLst>
              </a:tr>
              <a:tr h="505884">
                <a:tc>
                  <a:txBody>
                    <a:bodyPr/>
                    <a:lstStyle/>
                    <a:p>
                      <a:r>
                        <a:rPr lang="en-US" altLang="zh-TW" dirty="0">
                          <a:solidFill>
                            <a:schemeClr val="tx1"/>
                          </a:solidFill>
                        </a:rPr>
                        <a:t>height</a:t>
                      </a:r>
                      <a:endParaRPr lang="zh-TW" altLang="en-US" dirty="0">
                        <a:solidFill>
                          <a:schemeClr val="tx1"/>
                        </a:solidFill>
                      </a:endParaRPr>
                    </a:p>
                  </a:txBody>
                  <a:tcPr/>
                </a:tc>
                <a:tc>
                  <a:txBody>
                    <a:bodyPr/>
                    <a:lstStyle/>
                    <a:p>
                      <a:r>
                        <a:rPr lang="zh-TW" altLang="en-US" dirty="0">
                          <a:solidFill>
                            <a:schemeClr val="tx1"/>
                          </a:solidFill>
                        </a:rPr>
                        <a:t>一個整數值，指定圖片高度像素 </a:t>
                      </a:r>
                      <a:r>
                        <a:rPr lang="en-US" altLang="zh-TW" dirty="0">
                          <a:solidFill>
                            <a:schemeClr val="tx1"/>
                          </a:solidFill>
                        </a:rPr>
                        <a:t>(pixels)</a:t>
                      </a:r>
                      <a:endParaRPr lang="zh-TW" altLang="en-US" dirty="0">
                        <a:solidFill>
                          <a:schemeClr val="tx1"/>
                        </a:solidFill>
                      </a:endParaRPr>
                    </a:p>
                  </a:txBody>
                  <a:tcPr/>
                </a:tc>
                <a:extLst>
                  <a:ext uri="{0D108BD9-81ED-4DB2-BD59-A6C34878D82A}">
                    <a16:rowId xmlns:a16="http://schemas.microsoft.com/office/drawing/2014/main" val="1375938804"/>
                  </a:ext>
                </a:extLst>
              </a:tr>
              <a:tr h="505884">
                <a:tc>
                  <a:txBody>
                    <a:bodyPr/>
                    <a:lstStyle/>
                    <a:p>
                      <a:r>
                        <a:rPr lang="en-US" altLang="zh-TW" dirty="0">
                          <a:solidFill>
                            <a:schemeClr val="tx1"/>
                          </a:solidFill>
                        </a:rPr>
                        <a:t>alt</a:t>
                      </a:r>
                      <a:endParaRPr lang="zh-TW" altLang="en-US" dirty="0">
                        <a:solidFill>
                          <a:schemeClr val="tx1"/>
                        </a:solidFill>
                      </a:endParaRPr>
                    </a:p>
                  </a:txBody>
                  <a:tcPr/>
                </a:tc>
                <a:tc>
                  <a:txBody>
                    <a:bodyPr/>
                    <a:lstStyle/>
                    <a:p>
                      <a:r>
                        <a:rPr lang="zh-TW" altLang="en-US" dirty="0">
                          <a:solidFill>
                            <a:schemeClr val="tx1"/>
                          </a:solidFill>
                        </a:rPr>
                        <a:t>圖片替代文字 </a:t>
                      </a:r>
                      <a:r>
                        <a:rPr lang="en-US" altLang="zh-TW" dirty="0">
                          <a:solidFill>
                            <a:schemeClr val="tx1"/>
                          </a:solidFill>
                        </a:rPr>
                        <a:t>(alternate text)</a:t>
                      </a:r>
                      <a:r>
                        <a:rPr lang="zh-TW" altLang="en-US" dirty="0">
                          <a:solidFill>
                            <a:schemeClr val="tx1"/>
                          </a:solidFill>
                        </a:rPr>
                        <a:t>，當圖片無法顯示時，瀏覽器會顯示此文字</a:t>
                      </a:r>
                    </a:p>
                  </a:txBody>
                  <a:tcPr/>
                </a:tc>
                <a:extLst>
                  <a:ext uri="{0D108BD9-81ED-4DB2-BD59-A6C34878D82A}">
                    <a16:rowId xmlns:a16="http://schemas.microsoft.com/office/drawing/2014/main" val="2846998289"/>
                  </a:ext>
                </a:extLst>
              </a:tr>
            </a:tbl>
          </a:graphicData>
        </a:graphic>
      </p:graphicFrame>
    </p:spTree>
    <p:extLst>
      <p:ext uri="{BB962C8B-B14F-4D97-AF65-F5344CB8AC3E}">
        <p14:creationId xmlns:p14="http://schemas.microsoft.com/office/powerpoint/2010/main" val="137676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嵌入內容</a:t>
            </a:r>
            <a:r>
              <a:rPr lang="en-US" altLang="zh-TW" sz="4400" dirty="0"/>
              <a:t>-</a:t>
            </a:r>
            <a:r>
              <a:rPr lang="zh-TW" altLang="en-US" sz="4400" dirty="0"/>
              <a:t>響應式圖片</a:t>
            </a:r>
          </a:p>
        </p:txBody>
      </p:sp>
      <p:sp>
        <p:nvSpPr>
          <p:cNvPr id="3" name="內容版面配置區 2"/>
          <p:cNvSpPr>
            <a:spLocks noGrp="1"/>
          </p:cNvSpPr>
          <p:nvPr>
            <p:ph idx="1"/>
          </p:nvPr>
        </p:nvSpPr>
        <p:spPr/>
        <p:txBody>
          <a:bodyPr/>
          <a:lstStyle/>
          <a:p>
            <a:r>
              <a:rPr lang="en-US" altLang="zh-TW" dirty="0" err="1"/>
              <a:t>srcset</a:t>
            </a:r>
            <a:r>
              <a:rPr lang="zh-TW" altLang="en-US" dirty="0"/>
              <a:t>屬性</a:t>
            </a:r>
            <a:r>
              <a:rPr lang="en-US" altLang="zh-TW" dirty="0"/>
              <a:t>: </a:t>
            </a:r>
            <a:r>
              <a:rPr lang="zh-TW" altLang="en-US" dirty="0"/>
              <a:t>瀏覽器自動判斷當在不同的螢幕寬度 </a:t>
            </a:r>
            <a:r>
              <a:rPr lang="en-US" altLang="zh-TW" dirty="0"/>
              <a:t>(display width) </a:t>
            </a:r>
            <a:r>
              <a:rPr lang="zh-TW" altLang="en-US" dirty="0"/>
              <a:t>或不同的螢幕解析度 </a:t>
            </a:r>
            <a:r>
              <a:rPr lang="en-US" altLang="zh-TW" dirty="0"/>
              <a:t>(pixel density, display density) </a:t>
            </a:r>
            <a:r>
              <a:rPr lang="zh-TW" altLang="en-US" dirty="0"/>
              <a:t>像是高清 </a:t>
            </a:r>
            <a:r>
              <a:rPr lang="en-US" altLang="zh-TW" dirty="0"/>
              <a:t>retina </a:t>
            </a:r>
            <a:r>
              <a:rPr lang="zh-TW" altLang="en-US" dirty="0"/>
              <a:t>螢幕下，自動載入不同大小的圖片。</a:t>
            </a:r>
            <a:endParaRPr lang="en-US" altLang="zh-TW" dirty="0"/>
          </a:p>
          <a:p>
            <a:r>
              <a:rPr lang="zh-TW" altLang="en-US" dirty="0"/>
              <a:t>指定大小可以用實際圖片寬度或螢幕解析度 </a:t>
            </a:r>
            <a:r>
              <a:rPr lang="en-US" altLang="zh-TW" dirty="0"/>
              <a:t>pixel density </a:t>
            </a:r>
            <a:r>
              <a:rPr lang="zh-TW" altLang="en-US" dirty="0"/>
              <a:t>當單位。</a:t>
            </a:r>
            <a:endParaRPr lang="en-US" altLang="zh-TW" dirty="0"/>
          </a:p>
          <a:p>
            <a:r>
              <a:rPr lang="en-US" altLang="zh-TW" dirty="0"/>
              <a:t>Example:</a:t>
            </a:r>
          </a:p>
          <a:p>
            <a:pPr lvl="1"/>
            <a:r>
              <a:rPr lang="en-US" altLang="zh-TW" dirty="0"/>
              <a:t>&lt;</a:t>
            </a:r>
            <a:r>
              <a:rPr lang="en-US" altLang="zh-TW" dirty="0" err="1"/>
              <a:t>img</a:t>
            </a:r>
            <a:r>
              <a:rPr lang="en-US" altLang="zh-TW" dirty="0"/>
              <a:t> srcset=“rose-200w.jpg 200w, rose-400w.jpg 400w, rose-800w.jpg 800w” sizes=“50vw”</a:t>
            </a:r>
            <a:r>
              <a:rPr lang="zh-TW" altLang="en-US" dirty="0"/>
              <a:t> </a:t>
            </a:r>
            <a:r>
              <a:rPr lang="en-US" altLang="zh-TW" dirty="0"/>
              <a:t>(</a:t>
            </a:r>
            <a:r>
              <a:rPr lang="zh-TW" altLang="en-US" dirty="0"/>
              <a:t>用寬度載入</a:t>
            </a:r>
            <a:r>
              <a:rPr lang="en-US" altLang="zh-TW" dirty="0"/>
              <a:t>)</a:t>
            </a:r>
          </a:p>
          <a:p>
            <a:pPr lvl="1"/>
            <a:r>
              <a:rPr lang="en-US" altLang="zh-TW" dirty="0"/>
              <a:t>&lt;</a:t>
            </a:r>
            <a:r>
              <a:rPr lang="en-US" altLang="zh-TW" dirty="0" err="1"/>
              <a:t>img</a:t>
            </a:r>
            <a:r>
              <a:rPr lang="en-US" altLang="zh-TW" dirty="0"/>
              <a:t> srcset=“rose-400w.jpg 400w, rose-800w.jpg 800w”        sizes=“(max-width: 600px) 400px, 800px”</a:t>
            </a:r>
            <a:r>
              <a:rPr lang="zh-TW" altLang="en-US" dirty="0"/>
              <a:t> </a:t>
            </a:r>
            <a:r>
              <a:rPr lang="en-US" altLang="zh-TW" dirty="0"/>
              <a:t>(</a:t>
            </a:r>
            <a:r>
              <a:rPr lang="zh-TW" altLang="en-US" dirty="0"/>
              <a:t>用解析度載入</a:t>
            </a:r>
            <a:r>
              <a:rPr lang="en-US" altLang="zh-TW" dirty="0"/>
              <a:t>)</a:t>
            </a:r>
            <a:endParaRPr lang="zh-TW" altLang="en-US" dirty="0"/>
          </a:p>
        </p:txBody>
      </p:sp>
    </p:spTree>
    <p:extLst>
      <p:ext uri="{BB962C8B-B14F-4D97-AF65-F5344CB8AC3E}">
        <p14:creationId xmlns:p14="http://schemas.microsoft.com/office/powerpoint/2010/main" val="1468818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嵌入內容</a:t>
            </a:r>
            <a:r>
              <a:rPr lang="en-US" altLang="zh-TW" sz="4400" dirty="0"/>
              <a:t>-</a:t>
            </a:r>
            <a:r>
              <a:rPr lang="zh-TW" altLang="en-US" sz="4400" dirty="0"/>
              <a:t>影片</a:t>
            </a:r>
          </a:p>
        </p:txBody>
      </p:sp>
      <p:sp>
        <p:nvSpPr>
          <p:cNvPr id="3" name="內容版面配置區 2"/>
          <p:cNvSpPr>
            <a:spLocks noGrp="1"/>
          </p:cNvSpPr>
          <p:nvPr>
            <p:ph idx="1"/>
          </p:nvPr>
        </p:nvSpPr>
        <p:spPr/>
        <p:txBody>
          <a:bodyPr>
            <a:normAutofit/>
          </a:bodyPr>
          <a:lstStyle/>
          <a:p>
            <a:r>
              <a:rPr lang="en-US" altLang="zh-TW" sz="2400" dirty="0"/>
              <a:t>&lt;video&gt;</a:t>
            </a:r>
            <a:r>
              <a:rPr lang="zh-TW" altLang="en-US" sz="2400" dirty="0"/>
              <a:t>標籤</a:t>
            </a:r>
            <a:r>
              <a:rPr lang="en-US" altLang="zh-TW" sz="2400" dirty="0"/>
              <a:t>:</a:t>
            </a:r>
            <a:r>
              <a:rPr lang="zh-TW" altLang="en-US" sz="2400" dirty="0"/>
              <a:t> </a:t>
            </a:r>
            <a:r>
              <a:rPr lang="en-US" altLang="zh-TW" sz="2400" dirty="0"/>
              <a:t>HTML5</a:t>
            </a:r>
            <a:r>
              <a:rPr lang="zh-TW" altLang="en-US" sz="2400" dirty="0"/>
              <a:t>新增的標籤，用來在網頁中撥放影片，使得瀏覽器可以不需要額外的外掛程式來撥放影片。</a:t>
            </a:r>
            <a:endParaRPr lang="en-US" altLang="zh-TW" sz="2400" dirty="0"/>
          </a:p>
          <a:p>
            <a:endParaRPr lang="zh-TW" altLang="en-US" sz="2400" dirty="0"/>
          </a:p>
        </p:txBody>
      </p:sp>
      <p:graphicFrame>
        <p:nvGraphicFramePr>
          <p:cNvPr id="5" name="表格 4"/>
          <p:cNvGraphicFramePr>
            <a:graphicFrameLocks noGrp="1"/>
          </p:cNvGraphicFramePr>
          <p:nvPr>
            <p:extLst/>
          </p:nvPr>
        </p:nvGraphicFramePr>
        <p:xfrm>
          <a:off x="1540852" y="2336800"/>
          <a:ext cx="9891347" cy="4521200"/>
        </p:xfrm>
        <a:graphic>
          <a:graphicData uri="http://schemas.openxmlformats.org/drawingml/2006/table">
            <a:tbl>
              <a:tblPr firstRow="1" bandRow="1">
                <a:tableStyleId>{5C22544A-7EE6-4342-B048-85BDC9FD1C3A}</a:tableStyleId>
              </a:tblPr>
              <a:tblGrid>
                <a:gridCol w="2637693">
                  <a:extLst>
                    <a:ext uri="{9D8B030D-6E8A-4147-A177-3AD203B41FA5}">
                      <a16:colId xmlns:a16="http://schemas.microsoft.com/office/drawing/2014/main" val="886300192"/>
                    </a:ext>
                  </a:extLst>
                </a:gridCol>
                <a:gridCol w="7253654">
                  <a:extLst>
                    <a:ext uri="{9D8B030D-6E8A-4147-A177-3AD203B41FA5}">
                      <a16:colId xmlns:a16="http://schemas.microsoft.com/office/drawing/2014/main" val="3388766826"/>
                    </a:ext>
                  </a:extLst>
                </a:gridCol>
              </a:tblGrid>
              <a:tr h="370840">
                <a:tc>
                  <a:txBody>
                    <a:bodyPr/>
                    <a:lstStyle/>
                    <a:p>
                      <a:r>
                        <a:rPr lang="zh-TW" altLang="en-US" dirty="0"/>
                        <a:t>屬性</a:t>
                      </a:r>
                    </a:p>
                  </a:txBody>
                  <a:tcPr/>
                </a:tc>
                <a:tc>
                  <a:txBody>
                    <a:bodyPr/>
                    <a:lstStyle/>
                    <a:p>
                      <a:r>
                        <a:rPr lang="zh-TW" altLang="en-US" dirty="0"/>
                        <a:t>說明</a:t>
                      </a:r>
                    </a:p>
                  </a:txBody>
                  <a:tcPr/>
                </a:tc>
                <a:extLst>
                  <a:ext uri="{0D108BD9-81ED-4DB2-BD59-A6C34878D82A}">
                    <a16:rowId xmlns:a16="http://schemas.microsoft.com/office/drawing/2014/main" val="3364144491"/>
                  </a:ext>
                </a:extLst>
              </a:tr>
              <a:tr h="370840">
                <a:tc>
                  <a:txBody>
                    <a:bodyPr/>
                    <a:lstStyle/>
                    <a:p>
                      <a:r>
                        <a:rPr lang="en-US" altLang="zh-TW" dirty="0" err="1"/>
                        <a:t>src</a:t>
                      </a:r>
                      <a:endParaRPr lang="zh-TW" altLang="en-US" dirty="0"/>
                    </a:p>
                  </a:txBody>
                  <a:tcPr/>
                </a:tc>
                <a:tc>
                  <a:txBody>
                    <a:bodyPr/>
                    <a:lstStyle/>
                    <a:p>
                      <a:r>
                        <a:rPr lang="zh-TW" altLang="en-US" dirty="0"/>
                        <a:t>影片的位址 </a:t>
                      </a:r>
                      <a:r>
                        <a:rPr lang="en-US" altLang="zh-TW" dirty="0"/>
                        <a:t>(URL)</a:t>
                      </a:r>
                      <a:endParaRPr lang="zh-TW" altLang="en-US" dirty="0"/>
                    </a:p>
                  </a:txBody>
                  <a:tcPr/>
                </a:tc>
                <a:extLst>
                  <a:ext uri="{0D108BD9-81ED-4DB2-BD59-A6C34878D82A}">
                    <a16:rowId xmlns:a16="http://schemas.microsoft.com/office/drawing/2014/main" val="506915990"/>
                  </a:ext>
                </a:extLst>
              </a:tr>
              <a:tr h="370840">
                <a:tc>
                  <a:txBody>
                    <a:bodyPr/>
                    <a:lstStyle/>
                    <a:p>
                      <a:r>
                        <a:rPr lang="en-US" altLang="zh-TW" dirty="0"/>
                        <a:t>poster</a:t>
                      </a:r>
                      <a:endParaRPr lang="zh-TW" altLang="en-US" dirty="0"/>
                    </a:p>
                  </a:txBody>
                  <a:tcPr/>
                </a:tc>
                <a:tc>
                  <a:txBody>
                    <a:bodyPr/>
                    <a:lstStyle/>
                    <a:p>
                      <a:r>
                        <a:rPr lang="zh-TW" altLang="en-US" dirty="0"/>
                        <a:t>指定一個圖片位址，做為影片未開始播放之前的預覽圖</a:t>
                      </a:r>
                    </a:p>
                  </a:txBody>
                  <a:tcPr/>
                </a:tc>
                <a:extLst>
                  <a:ext uri="{0D108BD9-81ED-4DB2-BD59-A6C34878D82A}">
                    <a16:rowId xmlns:a16="http://schemas.microsoft.com/office/drawing/2014/main" val="100278478"/>
                  </a:ext>
                </a:extLst>
              </a:tr>
              <a:tr h="370840">
                <a:tc>
                  <a:txBody>
                    <a:bodyPr/>
                    <a:lstStyle/>
                    <a:p>
                      <a:r>
                        <a:rPr lang="en-US" altLang="zh-TW" dirty="0"/>
                        <a:t>preload</a:t>
                      </a:r>
                    </a:p>
                    <a:p>
                      <a:r>
                        <a:rPr lang="en-US" altLang="zh-TW" dirty="0"/>
                        <a:t>{none, metadata, auto}</a:t>
                      </a:r>
                      <a:endParaRPr lang="zh-TW" altLang="en-US" dirty="0"/>
                    </a:p>
                  </a:txBody>
                  <a:tcPr/>
                </a:tc>
                <a:tc>
                  <a:txBody>
                    <a:bodyPr/>
                    <a:lstStyle/>
                    <a:p>
                      <a:r>
                        <a:rPr lang="zh-TW" altLang="en-US" dirty="0"/>
                        <a:t>設定是否在載入網頁的同時將影片預先下載到緩衝區</a:t>
                      </a:r>
                      <a:endParaRPr lang="en-US" altLang="zh-TW" dirty="0"/>
                    </a:p>
                    <a:p>
                      <a:r>
                        <a:rPr lang="en-US" altLang="zh-TW" dirty="0"/>
                        <a:t>none:</a:t>
                      </a:r>
                      <a:r>
                        <a:rPr lang="zh-TW" altLang="en-US" dirty="0"/>
                        <a:t>否</a:t>
                      </a:r>
                      <a:r>
                        <a:rPr lang="en-US" altLang="zh-TW" dirty="0"/>
                        <a:t>;</a:t>
                      </a:r>
                      <a:r>
                        <a:rPr lang="en-US" altLang="zh-TW" baseline="0" dirty="0"/>
                        <a:t>  metadata:</a:t>
                      </a:r>
                      <a:r>
                        <a:rPr lang="zh-TW" altLang="en-US" baseline="0" dirty="0"/>
                        <a:t>表示要先取得影片的</a:t>
                      </a:r>
                      <a:r>
                        <a:rPr lang="en-US" altLang="zh-TW" baseline="0" dirty="0"/>
                        <a:t>metadata</a:t>
                      </a:r>
                      <a:r>
                        <a:rPr lang="zh-TW" altLang="en-US" baseline="0" dirty="0">
                          <a:latin typeface="Microsoft JhengHei UI" panose="020B0604030504040204" pitchFamily="34" charset="-120"/>
                          <a:ea typeface="Microsoft JhengHei UI" panose="020B0604030504040204" pitchFamily="34" charset="-120"/>
                        </a:rPr>
                        <a:t>，但不預先載入</a:t>
                      </a:r>
                      <a:r>
                        <a:rPr lang="en-US" altLang="zh-TW" baseline="0" dirty="0">
                          <a:latin typeface="Microsoft JhengHei UI" panose="020B0604030504040204" pitchFamily="34" charset="-120"/>
                          <a:ea typeface="Microsoft JhengHei UI" panose="020B0604030504040204" pitchFamily="34" charset="-120"/>
                        </a:rPr>
                        <a:t>; auto:</a:t>
                      </a:r>
                      <a:r>
                        <a:rPr lang="zh-TW" altLang="en-US" baseline="0" dirty="0">
                          <a:latin typeface="Microsoft JhengHei UI" panose="020B0604030504040204" pitchFamily="34" charset="-120"/>
                          <a:ea typeface="Microsoft JhengHei UI" panose="020B0604030504040204" pitchFamily="34" charset="-120"/>
                        </a:rPr>
                        <a:t>表示由瀏覽器決定</a:t>
                      </a:r>
                      <a:endParaRPr lang="zh-TW" altLang="en-US" dirty="0"/>
                    </a:p>
                  </a:txBody>
                  <a:tcPr/>
                </a:tc>
                <a:extLst>
                  <a:ext uri="{0D108BD9-81ED-4DB2-BD59-A6C34878D82A}">
                    <a16:rowId xmlns:a16="http://schemas.microsoft.com/office/drawing/2014/main" val="1442112367"/>
                  </a:ext>
                </a:extLst>
              </a:tr>
              <a:tr h="370840">
                <a:tc>
                  <a:txBody>
                    <a:bodyPr/>
                    <a:lstStyle/>
                    <a:p>
                      <a:r>
                        <a:rPr lang="en-US" altLang="zh-TW" dirty="0" err="1"/>
                        <a:t>autoplay</a:t>
                      </a:r>
                      <a:r>
                        <a:rPr lang="zh-TW" altLang="en-US" dirty="0"/>
                        <a:t> </a:t>
                      </a:r>
                    </a:p>
                  </a:txBody>
                  <a:tcPr/>
                </a:tc>
                <a:tc>
                  <a:txBody>
                    <a:bodyPr/>
                    <a:lstStyle/>
                    <a:p>
                      <a:r>
                        <a:rPr lang="zh-TW" altLang="en-US" dirty="0"/>
                        <a:t>布林值</a:t>
                      </a:r>
                      <a:r>
                        <a:rPr lang="zh-TW" altLang="en-US" dirty="0">
                          <a:latin typeface="Microsoft JhengHei UI" panose="020B0604030504040204" pitchFamily="34" charset="-120"/>
                          <a:ea typeface="Microsoft JhengHei UI" panose="020B0604030504040204" pitchFamily="34" charset="-120"/>
                        </a:rPr>
                        <a:t>，</a:t>
                      </a:r>
                      <a:r>
                        <a:rPr lang="zh-TW" altLang="en-US" dirty="0"/>
                        <a:t>設定讓瀏覽器是否在載入網頁時自動播放影片，預設是 </a:t>
                      </a:r>
                      <a:r>
                        <a:rPr lang="en-US" altLang="zh-TW" dirty="0"/>
                        <a:t>false</a:t>
                      </a:r>
                      <a:endParaRPr lang="zh-TW" altLang="en-US" dirty="0"/>
                    </a:p>
                  </a:txBody>
                  <a:tcPr/>
                </a:tc>
                <a:extLst>
                  <a:ext uri="{0D108BD9-81ED-4DB2-BD59-A6C34878D82A}">
                    <a16:rowId xmlns:a16="http://schemas.microsoft.com/office/drawing/2014/main" val="1926998741"/>
                  </a:ext>
                </a:extLst>
              </a:tr>
              <a:tr h="370840">
                <a:tc>
                  <a:txBody>
                    <a:bodyPr/>
                    <a:lstStyle/>
                    <a:p>
                      <a:r>
                        <a:rPr lang="en-US" altLang="zh-TW" dirty="0"/>
                        <a:t>loop</a:t>
                      </a:r>
                      <a:endParaRPr lang="zh-TW" altLang="en-US" dirty="0"/>
                    </a:p>
                  </a:txBody>
                  <a:tcPr/>
                </a:tc>
                <a:tc>
                  <a:txBody>
                    <a:bodyPr/>
                    <a:lstStyle/>
                    <a:p>
                      <a:r>
                        <a:rPr lang="zh-TW" altLang="en-US" dirty="0"/>
                        <a:t>布林值</a:t>
                      </a:r>
                      <a:r>
                        <a:rPr lang="zh-TW" altLang="en-US" dirty="0">
                          <a:latin typeface="Microsoft JhengHei UI" panose="020B0604030504040204" pitchFamily="34" charset="-120"/>
                          <a:ea typeface="Microsoft JhengHei UI" panose="020B0604030504040204" pitchFamily="34" charset="-120"/>
                        </a:rPr>
                        <a:t>，</a:t>
                      </a:r>
                      <a:r>
                        <a:rPr lang="zh-TW" altLang="en-US" dirty="0"/>
                        <a:t>設定讓瀏覽器是否重複播放影片，預設是 </a:t>
                      </a:r>
                      <a:r>
                        <a:rPr lang="en-US" altLang="zh-TW" dirty="0"/>
                        <a:t>false</a:t>
                      </a:r>
                      <a:endParaRPr lang="zh-TW" altLang="en-US" dirty="0"/>
                    </a:p>
                  </a:txBody>
                  <a:tcPr/>
                </a:tc>
                <a:extLst>
                  <a:ext uri="{0D108BD9-81ED-4DB2-BD59-A6C34878D82A}">
                    <a16:rowId xmlns:a16="http://schemas.microsoft.com/office/drawing/2014/main" val="318761582"/>
                  </a:ext>
                </a:extLst>
              </a:tr>
              <a:tr h="370840">
                <a:tc>
                  <a:txBody>
                    <a:bodyPr/>
                    <a:lstStyle/>
                    <a:p>
                      <a:r>
                        <a:rPr lang="en-US" altLang="zh-TW" dirty="0"/>
                        <a:t>muted</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布林值</a:t>
                      </a:r>
                      <a:r>
                        <a:rPr lang="zh-TW" altLang="en-US" dirty="0">
                          <a:latin typeface="Microsoft JhengHei UI" panose="020B0604030504040204" pitchFamily="34" charset="-120"/>
                          <a:ea typeface="Microsoft JhengHei UI" panose="020B0604030504040204" pitchFamily="34" charset="-120"/>
                        </a:rPr>
                        <a:t>，</a:t>
                      </a:r>
                      <a:r>
                        <a:rPr lang="zh-TW" altLang="en-US" dirty="0"/>
                        <a:t>設定影片為靜音，預設是 </a:t>
                      </a:r>
                      <a:r>
                        <a:rPr lang="en-US" altLang="zh-TW" dirty="0"/>
                        <a:t>false</a:t>
                      </a:r>
                      <a:endParaRPr lang="zh-TW" altLang="en-US" dirty="0"/>
                    </a:p>
                  </a:txBody>
                  <a:tcPr/>
                </a:tc>
                <a:extLst>
                  <a:ext uri="{0D108BD9-81ED-4DB2-BD59-A6C34878D82A}">
                    <a16:rowId xmlns:a16="http://schemas.microsoft.com/office/drawing/2014/main" val="2465293358"/>
                  </a:ext>
                </a:extLst>
              </a:tr>
              <a:tr h="370840">
                <a:tc>
                  <a:txBody>
                    <a:bodyPr/>
                    <a:lstStyle/>
                    <a:p>
                      <a:r>
                        <a:rPr lang="en-US" altLang="zh-TW" dirty="0"/>
                        <a:t>controls</a:t>
                      </a:r>
                      <a:endParaRPr lang="zh-TW" altLang="en-US" dirty="0"/>
                    </a:p>
                  </a:txBody>
                  <a:tcPr/>
                </a:tc>
                <a:tc>
                  <a:txBody>
                    <a:bodyPr/>
                    <a:lstStyle/>
                    <a:p>
                      <a:r>
                        <a:rPr lang="zh-TW" altLang="en-US" dirty="0"/>
                        <a:t>布林值</a:t>
                      </a:r>
                      <a:r>
                        <a:rPr lang="zh-TW" altLang="en-US" dirty="0">
                          <a:latin typeface="Microsoft JhengHei UI" panose="020B0604030504040204" pitchFamily="34" charset="-120"/>
                          <a:ea typeface="Microsoft JhengHei UI" panose="020B0604030504040204" pitchFamily="34" charset="-120"/>
                        </a:rPr>
                        <a:t>，</a:t>
                      </a:r>
                      <a:r>
                        <a:rPr lang="zh-TW" altLang="en-US" dirty="0"/>
                        <a:t>指定是否顯示由瀏覽器提供的內建影音控制面板，預設是 </a:t>
                      </a:r>
                      <a:r>
                        <a:rPr lang="en-US" altLang="zh-TW" dirty="0"/>
                        <a:t>false</a:t>
                      </a:r>
                      <a:endParaRPr lang="zh-TW" altLang="en-US" dirty="0"/>
                    </a:p>
                  </a:txBody>
                  <a:tcPr/>
                </a:tc>
                <a:extLst>
                  <a:ext uri="{0D108BD9-81ED-4DB2-BD59-A6C34878D82A}">
                    <a16:rowId xmlns:a16="http://schemas.microsoft.com/office/drawing/2014/main" val="1479020102"/>
                  </a:ext>
                </a:extLst>
              </a:tr>
              <a:tr h="370840">
                <a:tc>
                  <a:txBody>
                    <a:bodyPr/>
                    <a:lstStyle/>
                    <a:p>
                      <a:r>
                        <a:rPr lang="en-US" altLang="zh-TW" sz="1800" b="0" i="0" kern="1200" dirty="0">
                          <a:solidFill>
                            <a:schemeClr val="dk1"/>
                          </a:solidFill>
                          <a:effectLst/>
                          <a:latin typeface="+mn-lt"/>
                          <a:ea typeface="+mn-ea"/>
                          <a:cs typeface="+mn-cs"/>
                        </a:rPr>
                        <a:t>width</a:t>
                      </a:r>
                      <a:endParaRPr lang="zh-TW" altLang="en-US" dirty="0"/>
                    </a:p>
                  </a:txBody>
                  <a:tcPr/>
                </a:tc>
                <a:tc>
                  <a:txBody>
                    <a:bodyPr/>
                    <a:lstStyle/>
                    <a:p>
                      <a:r>
                        <a:rPr lang="zh-TW" altLang="en-US" sz="1800" b="0" i="0" kern="1200" dirty="0">
                          <a:solidFill>
                            <a:schemeClr val="dk1"/>
                          </a:solidFill>
                          <a:effectLst/>
                          <a:latin typeface="+mn-lt"/>
                          <a:ea typeface="+mn-ea"/>
                          <a:cs typeface="+mn-cs"/>
                        </a:rPr>
                        <a:t>數值，設定影片顯示區域的寬度，單位是像素 </a:t>
                      </a:r>
                      <a:r>
                        <a:rPr lang="en-US" altLang="zh-TW" sz="1800" b="0" i="0" kern="1200" dirty="0">
                          <a:solidFill>
                            <a:schemeClr val="dk1"/>
                          </a:solidFill>
                          <a:effectLst/>
                          <a:latin typeface="+mn-lt"/>
                          <a:ea typeface="+mn-ea"/>
                          <a:cs typeface="+mn-cs"/>
                        </a:rPr>
                        <a:t>(pixel)</a:t>
                      </a:r>
                      <a:endParaRPr lang="zh-TW" altLang="en-US" dirty="0"/>
                    </a:p>
                  </a:txBody>
                  <a:tcPr/>
                </a:tc>
                <a:extLst>
                  <a:ext uri="{0D108BD9-81ED-4DB2-BD59-A6C34878D82A}">
                    <a16:rowId xmlns:a16="http://schemas.microsoft.com/office/drawing/2014/main" val="617888681"/>
                  </a:ext>
                </a:extLst>
              </a:tr>
              <a:tr h="370840">
                <a:tc>
                  <a:txBody>
                    <a:bodyPr/>
                    <a:lstStyle/>
                    <a:p>
                      <a:r>
                        <a:rPr lang="en-US" altLang="zh-TW" sz="1800" b="0" i="0" kern="1200" dirty="0">
                          <a:solidFill>
                            <a:schemeClr val="dk1"/>
                          </a:solidFill>
                          <a:effectLst/>
                          <a:latin typeface="+mn-lt"/>
                          <a:ea typeface="+mn-ea"/>
                          <a:cs typeface="+mn-cs"/>
                        </a:rPr>
                        <a:t>height</a:t>
                      </a:r>
                      <a:endParaRPr lang="zh-TW" altLang="en-US" dirty="0"/>
                    </a:p>
                  </a:txBody>
                  <a:tcPr/>
                </a:tc>
                <a:tc>
                  <a:txBody>
                    <a:bodyPr/>
                    <a:lstStyle/>
                    <a:p>
                      <a:r>
                        <a:rPr lang="zh-TW" altLang="en-US" sz="1800" b="0" i="0" kern="1200" dirty="0">
                          <a:solidFill>
                            <a:schemeClr val="dk1"/>
                          </a:solidFill>
                          <a:effectLst/>
                          <a:latin typeface="+mn-lt"/>
                          <a:ea typeface="+mn-ea"/>
                          <a:cs typeface="+mn-cs"/>
                        </a:rPr>
                        <a:t>數值，設定影片顯示區域的高度，單位是像素 </a:t>
                      </a:r>
                      <a:r>
                        <a:rPr lang="en-US" altLang="zh-TW" sz="1800" b="0" i="0" kern="1200" dirty="0">
                          <a:solidFill>
                            <a:schemeClr val="dk1"/>
                          </a:solidFill>
                          <a:effectLst/>
                          <a:latin typeface="+mn-lt"/>
                          <a:ea typeface="+mn-ea"/>
                          <a:cs typeface="+mn-cs"/>
                        </a:rPr>
                        <a:t>(pixel)</a:t>
                      </a:r>
                      <a:endParaRPr lang="zh-TW" altLang="en-US" dirty="0"/>
                    </a:p>
                  </a:txBody>
                  <a:tcPr/>
                </a:tc>
                <a:extLst>
                  <a:ext uri="{0D108BD9-81ED-4DB2-BD59-A6C34878D82A}">
                    <a16:rowId xmlns:a16="http://schemas.microsoft.com/office/drawing/2014/main" val="1159115146"/>
                  </a:ext>
                </a:extLst>
              </a:tr>
            </a:tbl>
          </a:graphicData>
        </a:graphic>
      </p:graphicFrame>
    </p:spTree>
    <p:extLst>
      <p:ext uri="{BB962C8B-B14F-4D97-AF65-F5344CB8AC3E}">
        <p14:creationId xmlns:p14="http://schemas.microsoft.com/office/powerpoint/2010/main" val="13537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313BDA-847D-6BAB-5939-EF61BC3C7E19}"/>
              </a:ext>
            </a:extLst>
          </p:cNvPr>
          <p:cNvSpPr>
            <a:spLocks noGrp="1"/>
          </p:cNvSpPr>
          <p:nvPr>
            <p:ph type="title"/>
          </p:nvPr>
        </p:nvSpPr>
        <p:spPr/>
        <p:txBody>
          <a:bodyPr>
            <a:normAutofit/>
          </a:bodyPr>
          <a:lstStyle/>
          <a:p>
            <a:r>
              <a:rPr lang="en-US" altLang="zh-TW" sz="4400" dirty="0"/>
              <a:t>HTML</a:t>
            </a:r>
            <a:r>
              <a:rPr lang="zh-TW" altLang="en-US" sz="4400" dirty="0"/>
              <a:t>嵌入內容</a:t>
            </a:r>
            <a:r>
              <a:rPr lang="en-US" altLang="zh-TW" sz="4400" dirty="0"/>
              <a:t>-</a:t>
            </a:r>
            <a:r>
              <a:rPr lang="zh-TW" altLang="en-US" sz="4400" dirty="0"/>
              <a:t>影片</a:t>
            </a:r>
          </a:p>
        </p:txBody>
      </p:sp>
      <p:sp>
        <p:nvSpPr>
          <p:cNvPr id="3" name="內容版面配置區 2">
            <a:extLst>
              <a:ext uri="{FF2B5EF4-FFF2-40B4-BE49-F238E27FC236}">
                <a16:creationId xmlns:a16="http://schemas.microsoft.com/office/drawing/2014/main" id="{BC925865-BEB9-BA2F-A4F3-B21ABE4F85A7}"/>
              </a:ext>
            </a:extLst>
          </p:cNvPr>
          <p:cNvSpPr>
            <a:spLocks noGrp="1"/>
          </p:cNvSpPr>
          <p:nvPr>
            <p:ph idx="1"/>
          </p:nvPr>
        </p:nvSpPr>
        <p:spPr/>
        <p:txBody>
          <a:bodyPr/>
          <a:lstStyle/>
          <a:p>
            <a:r>
              <a:rPr lang="en-US" altLang="zh-TW" sz="2400" dirty="0"/>
              <a:t>&lt;source&gt; </a:t>
            </a:r>
            <a:r>
              <a:rPr lang="zh-TW" altLang="en-US" sz="2400" dirty="0"/>
              <a:t>標籤</a:t>
            </a:r>
            <a:r>
              <a:rPr lang="en-US" altLang="zh-TW" sz="2400" dirty="0"/>
              <a:t>:</a:t>
            </a:r>
            <a:r>
              <a:rPr lang="zh-TW" altLang="en-US" sz="2400" dirty="0"/>
              <a:t> 可以用多個 </a:t>
            </a:r>
            <a:r>
              <a:rPr lang="en-US" altLang="zh-TW" sz="2400" dirty="0"/>
              <a:t>&lt;source&gt; </a:t>
            </a:r>
            <a:r>
              <a:rPr lang="zh-TW" altLang="en-US" sz="2400" dirty="0"/>
              <a:t>指定不同格式類型的影片來源，而瀏覽器自己會挑第一個有支援的格式來載入。</a:t>
            </a:r>
            <a:endParaRPr lang="en-US" altLang="zh-TW" sz="2400" dirty="0"/>
          </a:p>
          <a:p>
            <a:r>
              <a:rPr lang="en-US" altLang="zh-TW" dirty="0"/>
              <a:t>Example:</a:t>
            </a:r>
          </a:p>
          <a:p>
            <a:pPr marL="0" indent="0">
              <a:buNone/>
            </a:pPr>
            <a:r>
              <a:rPr lang="en-US" altLang="zh-TW" sz="2000" dirty="0"/>
              <a:t>&lt;video controls&gt;</a:t>
            </a:r>
          </a:p>
          <a:p>
            <a:pPr marL="0" indent="0">
              <a:buNone/>
            </a:pPr>
            <a:r>
              <a:rPr lang="en-US" altLang="zh-TW" sz="2000" dirty="0"/>
              <a:t>        &lt;source </a:t>
            </a:r>
            <a:r>
              <a:rPr lang="en-US" altLang="zh-TW" sz="2000" dirty="0" err="1"/>
              <a:t>src</a:t>
            </a:r>
            <a:r>
              <a:rPr lang="en-US" altLang="zh-TW" sz="2000" dirty="0"/>
              <a:t>="dogs.mp4" type="video/mp4; codecs='avc1, mp4a'"&gt;</a:t>
            </a:r>
          </a:p>
          <a:p>
            <a:pPr marL="0" indent="0">
              <a:buNone/>
            </a:pPr>
            <a:r>
              <a:rPr lang="en-US" altLang="zh-TW" sz="2000" dirty="0"/>
              <a:t>        &lt;source </a:t>
            </a:r>
            <a:r>
              <a:rPr lang="en-US" altLang="zh-TW" sz="2000" dirty="0" err="1"/>
              <a:t>src</a:t>
            </a:r>
            <a:r>
              <a:rPr lang="en-US" altLang="zh-TW" sz="2000" dirty="0"/>
              <a:t>="</a:t>
            </a:r>
            <a:r>
              <a:rPr lang="en-US" altLang="zh-TW" sz="2000" dirty="0" err="1"/>
              <a:t>dogs.webm</a:t>
            </a:r>
            <a:r>
              <a:rPr lang="en-US" altLang="zh-TW" sz="2000" dirty="0"/>
              <a:t>" type="video/</a:t>
            </a:r>
            <a:r>
              <a:rPr lang="en-US" altLang="zh-TW" sz="2000" dirty="0" err="1"/>
              <a:t>webm</a:t>
            </a:r>
            <a:r>
              <a:rPr lang="en-US" altLang="zh-TW" sz="2000" dirty="0"/>
              <a:t>; codecs='vp8.0, </a:t>
            </a:r>
            <a:r>
              <a:rPr lang="en-US" altLang="zh-TW" sz="2000" dirty="0" err="1"/>
              <a:t>vorbis</a:t>
            </a:r>
            <a:r>
              <a:rPr lang="en-US" altLang="zh-TW" sz="2000" dirty="0"/>
              <a:t>'"&gt;</a:t>
            </a:r>
          </a:p>
          <a:p>
            <a:pPr marL="0" indent="0">
              <a:buNone/>
            </a:pPr>
            <a:r>
              <a:rPr lang="en-US" altLang="zh-TW" sz="2000" dirty="0"/>
              <a:t>&lt;/video&gt;</a:t>
            </a:r>
            <a:endParaRPr lang="zh-TW" altLang="en-US" sz="2000" dirty="0"/>
          </a:p>
        </p:txBody>
      </p:sp>
    </p:spTree>
    <p:extLst>
      <p:ext uri="{BB962C8B-B14F-4D97-AF65-F5344CB8AC3E}">
        <p14:creationId xmlns:p14="http://schemas.microsoft.com/office/powerpoint/2010/main" val="363951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a:t>
            </a:r>
            <a:r>
              <a:rPr lang="zh-TW" altLang="en-US" sz="4400" dirty="0"/>
              <a:t>嵌入內容</a:t>
            </a:r>
            <a:r>
              <a:rPr lang="en-US" altLang="zh-TW" sz="4400" dirty="0"/>
              <a:t>-</a:t>
            </a:r>
            <a:r>
              <a:rPr lang="zh-TW" altLang="en-US" sz="4400" dirty="0"/>
              <a:t>聲音</a:t>
            </a:r>
          </a:p>
        </p:txBody>
      </p:sp>
      <p:sp>
        <p:nvSpPr>
          <p:cNvPr id="3" name="內容版面配置區 2"/>
          <p:cNvSpPr>
            <a:spLocks noGrp="1"/>
          </p:cNvSpPr>
          <p:nvPr>
            <p:ph idx="1"/>
          </p:nvPr>
        </p:nvSpPr>
        <p:spPr/>
        <p:txBody>
          <a:bodyPr/>
          <a:lstStyle/>
          <a:p>
            <a:r>
              <a:rPr lang="en-US" altLang="zh-TW" dirty="0"/>
              <a:t>&lt;audio&gt; </a:t>
            </a:r>
            <a:r>
              <a:rPr lang="zh-TW" altLang="en-US" dirty="0"/>
              <a:t>標籤用來使瀏覽器播放多媒體的聲音內容。</a:t>
            </a:r>
            <a:endParaRPr lang="en-US" altLang="zh-TW" dirty="0"/>
          </a:p>
          <a:p>
            <a:r>
              <a:rPr lang="en-US" altLang="zh-TW" sz="2400" dirty="0"/>
              <a:t>&lt;audio </a:t>
            </a:r>
            <a:r>
              <a:rPr lang="en-US" altLang="zh-TW" sz="2400" dirty="0" err="1"/>
              <a:t>src</a:t>
            </a:r>
            <a:r>
              <a:rPr lang="en-US" altLang="zh-TW" sz="2400" dirty="0"/>
              <a:t>= " example.mp3" </a:t>
            </a:r>
            <a:r>
              <a:rPr lang="en-US" altLang="zh-TW" sz="2400" dirty="0" err="1"/>
              <a:t>autoplay</a:t>
            </a:r>
            <a:r>
              <a:rPr lang="zh-TW" altLang="en-US" sz="2400" dirty="0"/>
              <a:t> </a:t>
            </a:r>
            <a:r>
              <a:rPr lang="en-US" altLang="zh-TW" sz="2400" dirty="0"/>
              <a:t>controls&gt;&lt;/audio&gt;</a:t>
            </a:r>
            <a:endParaRPr lang="zh-TW" altLang="en-US" sz="2400" dirty="0"/>
          </a:p>
        </p:txBody>
      </p:sp>
      <p:graphicFrame>
        <p:nvGraphicFramePr>
          <p:cNvPr id="4" name="表格 3">
            <a:extLst>
              <a:ext uri="{FF2B5EF4-FFF2-40B4-BE49-F238E27FC236}">
                <a16:creationId xmlns:a16="http://schemas.microsoft.com/office/drawing/2014/main" id="{06E4881A-4401-5418-41FF-0FD766356F33}"/>
              </a:ext>
            </a:extLst>
          </p:cNvPr>
          <p:cNvGraphicFramePr>
            <a:graphicFrameLocks noGrp="1"/>
          </p:cNvGraphicFramePr>
          <p:nvPr>
            <p:extLst/>
          </p:nvPr>
        </p:nvGraphicFramePr>
        <p:xfrm>
          <a:off x="1487854" y="2732314"/>
          <a:ext cx="9891347" cy="3774440"/>
        </p:xfrm>
        <a:graphic>
          <a:graphicData uri="http://schemas.openxmlformats.org/drawingml/2006/table">
            <a:tbl>
              <a:tblPr firstRow="1" bandRow="1">
                <a:tableStyleId>{5C22544A-7EE6-4342-B048-85BDC9FD1C3A}</a:tableStyleId>
              </a:tblPr>
              <a:tblGrid>
                <a:gridCol w="2637693">
                  <a:extLst>
                    <a:ext uri="{9D8B030D-6E8A-4147-A177-3AD203B41FA5}">
                      <a16:colId xmlns:a16="http://schemas.microsoft.com/office/drawing/2014/main" val="886300192"/>
                    </a:ext>
                  </a:extLst>
                </a:gridCol>
                <a:gridCol w="7253654">
                  <a:extLst>
                    <a:ext uri="{9D8B030D-6E8A-4147-A177-3AD203B41FA5}">
                      <a16:colId xmlns:a16="http://schemas.microsoft.com/office/drawing/2014/main" val="3388766826"/>
                    </a:ext>
                  </a:extLst>
                </a:gridCol>
              </a:tblGrid>
              <a:tr h="0">
                <a:tc>
                  <a:txBody>
                    <a:bodyPr/>
                    <a:lstStyle/>
                    <a:p>
                      <a:r>
                        <a:rPr lang="zh-TW" altLang="en-US" dirty="0"/>
                        <a:t>屬性</a:t>
                      </a:r>
                    </a:p>
                  </a:txBody>
                  <a:tcPr/>
                </a:tc>
                <a:tc>
                  <a:txBody>
                    <a:bodyPr/>
                    <a:lstStyle/>
                    <a:p>
                      <a:r>
                        <a:rPr lang="zh-TW" altLang="en-US" dirty="0"/>
                        <a:t>說明</a:t>
                      </a:r>
                    </a:p>
                  </a:txBody>
                  <a:tcPr/>
                </a:tc>
                <a:extLst>
                  <a:ext uri="{0D108BD9-81ED-4DB2-BD59-A6C34878D82A}">
                    <a16:rowId xmlns:a16="http://schemas.microsoft.com/office/drawing/2014/main" val="3364144491"/>
                  </a:ext>
                </a:extLst>
              </a:tr>
              <a:tr h="370840">
                <a:tc>
                  <a:txBody>
                    <a:bodyPr/>
                    <a:lstStyle/>
                    <a:p>
                      <a:r>
                        <a:rPr lang="en-US" altLang="zh-TW" dirty="0" err="1"/>
                        <a:t>src</a:t>
                      </a:r>
                      <a:endParaRPr lang="zh-TW" altLang="en-US" dirty="0"/>
                    </a:p>
                  </a:txBody>
                  <a:tcPr/>
                </a:tc>
                <a:tc>
                  <a:txBody>
                    <a:bodyPr/>
                    <a:lstStyle/>
                    <a:p>
                      <a:r>
                        <a:rPr lang="zh-TW" altLang="en-US" dirty="0"/>
                        <a:t>影片的位址 </a:t>
                      </a:r>
                      <a:r>
                        <a:rPr lang="en-US" altLang="zh-TW" dirty="0"/>
                        <a:t>(URL)</a:t>
                      </a:r>
                      <a:endParaRPr lang="zh-TW" altLang="en-US" dirty="0"/>
                    </a:p>
                  </a:txBody>
                  <a:tcPr/>
                </a:tc>
                <a:extLst>
                  <a:ext uri="{0D108BD9-81ED-4DB2-BD59-A6C34878D82A}">
                    <a16:rowId xmlns:a16="http://schemas.microsoft.com/office/drawing/2014/main" val="506915990"/>
                  </a:ext>
                </a:extLst>
              </a:tr>
              <a:tr h="370840">
                <a:tc>
                  <a:txBody>
                    <a:bodyPr/>
                    <a:lstStyle/>
                    <a:p>
                      <a:r>
                        <a:rPr lang="en-US" altLang="zh-TW" dirty="0"/>
                        <a:t>poster</a:t>
                      </a:r>
                      <a:endParaRPr lang="zh-TW" altLang="en-US" dirty="0"/>
                    </a:p>
                  </a:txBody>
                  <a:tcPr/>
                </a:tc>
                <a:tc>
                  <a:txBody>
                    <a:bodyPr/>
                    <a:lstStyle/>
                    <a:p>
                      <a:r>
                        <a:rPr lang="zh-TW" altLang="en-US" dirty="0"/>
                        <a:t>指定一個圖片位址，做為影片未開始播放之前的預覽圖</a:t>
                      </a:r>
                    </a:p>
                  </a:txBody>
                  <a:tcPr/>
                </a:tc>
                <a:extLst>
                  <a:ext uri="{0D108BD9-81ED-4DB2-BD59-A6C34878D82A}">
                    <a16:rowId xmlns:a16="http://schemas.microsoft.com/office/drawing/2014/main" val="100278478"/>
                  </a:ext>
                </a:extLst>
              </a:tr>
              <a:tr h="370840">
                <a:tc>
                  <a:txBody>
                    <a:bodyPr/>
                    <a:lstStyle/>
                    <a:p>
                      <a:r>
                        <a:rPr lang="en-US" altLang="zh-TW" dirty="0"/>
                        <a:t>preload</a:t>
                      </a:r>
                    </a:p>
                    <a:p>
                      <a:r>
                        <a:rPr lang="en-US" altLang="zh-TW" dirty="0"/>
                        <a:t>{none, metadata, auto}</a:t>
                      </a:r>
                      <a:endParaRPr lang="zh-TW" altLang="en-US" dirty="0"/>
                    </a:p>
                  </a:txBody>
                  <a:tcPr/>
                </a:tc>
                <a:tc>
                  <a:txBody>
                    <a:bodyPr/>
                    <a:lstStyle/>
                    <a:p>
                      <a:r>
                        <a:rPr lang="zh-TW" altLang="en-US" dirty="0"/>
                        <a:t>設定是否在載入網頁的同時將影片預先下載到緩衝區</a:t>
                      </a:r>
                      <a:endParaRPr lang="en-US" altLang="zh-TW" dirty="0"/>
                    </a:p>
                    <a:p>
                      <a:r>
                        <a:rPr lang="en-US" altLang="zh-TW" dirty="0"/>
                        <a:t>none:</a:t>
                      </a:r>
                      <a:r>
                        <a:rPr lang="zh-TW" altLang="en-US" dirty="0"/>
                        <a:t>否</a:t>
                      </a:r>
                      <a:r>
                        <a:rPr lang="en-US" altLang="zh-TW" dirty="0"/>
                        <a:t>;</a:t>
                      </a:r>
                      <a:r>
                        <a:rPr lang="en-US" altLang="zh-TW" baseline="0" dirty="0"/>
                        <a:t>  metadata:</a:t>
                      </a:r>
                      <a:r>
                        <a:rPr lang="zh-TW" altLang="en-US" baseline="0" dirty="0"/>
                        <a:t>表示要先取得影片的</a:t>
                      </a:r>
                      <a:r>
                        <a:rPr lang="en-US" altLang="zh-TW" baseline="0" dirty="0"/>
                        <a:t>metadata</a:t>
                      </a:r>
                      <a:r>
                        <a:rPr lang="zh-TW" altLang="en-US" baseline="0" dirty="0">
                          <a:latin typeface="Microsoft JhengHei UI" panose="020B0604030504040204" pitchFamily="34" charset="-120"/>
                          <a:ea typeface="Microsoft JhengHei UI" panose="020B0604030504040204" pitchFamily="34" charset="-120"/>
                        </a:rPr>
                        <a:t>，但不預先載入</a:t>
                      </a:r>
                      <a:r>
                        <a:rPr lang="en-US" altLang="zh-TW" baseline="0" dirty="0">
                          <a:latin typeface="Microsoft JhengHei UI" panose="020B0604030504040204" pitchFamily="34" charset="-120"/>
                          <a:ea typeface="Microsoft JhengHei UI" panose="020B0604030504040204" pitchFamily="34" charset="-120"/>
                        </a:rPr>
                        <a:t>; auto:</a:t>
                      </a:r>
                      <a:r>
                        <a:rPr lang="zh-TW" altLang="en-US" baseline="0" dirty="0">
                          <a:latin typeface="Microsoft JhengHei UI" panose="020B0604030504040204" pitchFamily="34" charset="-120"/>
                          <a:ea typeface="Microsoft JhengHei UI" panose="020B0604030504040204" pitchFamily="34" charset="-120"/>
                        </a:rPr>
                        <a:t>表示由瀏覽器決定</a:t>
                      </a:r>
                      <a:endParaRPr lang="zh-TW" altLang="en-US" dirty="0"/>
                    </a:p>
                  </a:txBody>
                  <a:tcPr/>
                </a:tc>
                <a:extLst>
                  <a:ext uri="{0D108BD9-81ED-4DB2-BD59-A6C34878D82A}">
                    <a16:rowId xmlns:a16="http://schemas.microsoft.com/office/drawing/2014/main" val="1442112367"/>
                  </a:ext>
                </a:extLst>
              </a:tr>
              <a:tr h="370840">
                <a:tc>
                  <a:txBody>
                    <a:bodyPr/>
                    <a:lstStyle/>
                    <a:p>
                      <a:r>
                        <a:rPr lang="en-US" altLang="zh-TW" dirty="0" err="1"/>
                        <a:t>autoplay</a:t>
                      </a:r>
                      <a:r>
                        <a:rPr lang="zh-TW" altLang="en-US" dirty="0"/>
                        <a:t> </a:t>
                      </a:r>
                    </a:p>
                  </a:txBody>
                  <a:tcPr/>
                </a:tc>
                <a:tc>
                  <a:txBody>
                    <a:bodyPr/>
                    <a:lstStyle/>
                    <a:p>
                      <a:r>
                        <a:rPr lang="zh-TW" altLang="en-US" dirty="0"/>
                        <a:t>布林值</a:t>
                      </a:r>
                      <a:r>
                        <a:rPr lang="zh-TW" altLang="en-US" dirty="0">
                          <a:latin typeface="Microsoft JhengHei UI" panose="020B0604030504040204" pitchFamily="34" charset="-120"/>
                          <a:ea typeface="Microsoft JhengHei UI" panose="020B0604030504040204" pitchFamily="34" charset="-120"/>
                        </a:rPr>
                        <a:t>，</a:t>
                      </a:r>
                      <a:r>
                        <a:rPr lang="zh-TW" altLang="en-US" dirty="0"/>
                        <a:t>設定讓瀏覽器是否在載入網頁時自動播放影片，預設是 </a:t>
                      </a:r>
                      <a:r>
                        <a:rPr lang="en-US" altLang="zh-TW" dirty="0"/>
                        <a:t>false</a:t>
                      </a:r>
                      <a:endParaRPr lang="zh-TW" altLang="en-US" dirty="0"/>
                    </a:p>
                  </a:txBody>
                  <a:tcPr/>
                </a:tc>
                <a:extLst>
                  <a:ext uri="{0D108BD9-81ED-4DB2-BD59-A6C34878D82A}">
                    <a16:rowId xmlns:a16="http://schemas.microsoft.com/office/drawing/2014/main" val="1926998741"/>
                  </a:ext>
                </a:extLst>
              </a:tr>
              <a:tr h="370840">
                <a:tc>
                  <a:txBody>
                    <a:bodyPr/>
                    <a:lstStyle/>
                    <a:p>
                      <a:r>
                        <a:rPr lang="en-US" altLang="zh-TW" dirty="0"/>
                        <a:t>loop</a:t>
                      </a:r>
                      <a:endParaRPr lang="zh-TW" altLang="en-US" dirty="0"/>
                    </a:p>
                  </a:txBody>
                  <a:tcPr/>
                </a:tc>
                <a:tc>
                  <a:txBody>
                    <a:bodyPr/>
                    <a:lstStyle/>
                    <a:p>
                      <a:r>
                        <a:rPr lang="zh-TW" altLang="en-US" dirty="0"/>
                        <a:t>布林值</a:t>
                      </a:r>
                      <a:r>
                        <a:rPr lang="zh-TW" altLang="en-US" dirty="0">
                          <a:latin typeface="Microsoft JhengHei UI" panose="020B0604030504040204" pitchFamily="34" charset="-120"/>
                          <a:ea typeface="Microsoft JhengHei UI" panose="020B0604030504040204" pitchFamily="34" charset="-120"/>
                        </a:rPr>
                        <a:t>，</a:t>
                      </a:r>
                      <a:r>
                        <a:rPr lang="zh-TW" altLang="en-US" dirty="0"/>
                        <a:t>設定讓瀏覽器是否重複播放影片，預設是 </a:t>
                      </a:r>
                      <a:r>
                        <a:rPr lang="en-US" altLang="zh-TW" dirty="0"/>
                        <a:t>false</a:t>
                      </a:r>
                      <a:endParaRPr lang="zh-TW" altLang="en-US" dirty="0"/>
                    </a:p>
                  </a:txBody>
                  <a:tcPr/>
                </a:tc>
                <a:extLst>
                  <a:ext uri="{0D108BD9-81ED-4DB2-BD59-A6C34878D82A}">
                    <a16:rowId xmlns:a16="http://schemas.microsoft.com/office/drawing/2014/main" val="318761582"/>
                  </a:ext>
                </a:extLst>
              </a:tr>
              <a:tr h="370840">
                <a:tc>
                  <a:txBody>
                    <a:bodyPr/>
                    <a:lstStyle/>
                    <a:p>
                      <a:r>
                        <a:rPr lang="en-US" altLang="zh-TW" dirty="0"/>
                        <a:t>muted</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布林值</a:t>
                      </a:r>
                      <a:r>
                        <a:rPr lang="zh-TW" altLang="en-US" dirty="0">
                          <a:latin typeface="Microsoft JhengHei UI" panose="020B0604030504040204" pitchFamily="34" charset="-120"/>
                          <a:ea typeface="Microsoft JhengHei UI" panose="020B0604030504040204" pitchFamily="34" charset="-120"/>
                        </a:rPr>
                        <a:t>，</a:t>
                      </a:r>
                      <a:r>
                        <a:rPr lang="zh-TW" altLang="en-US" dirty="0"/>
                        <a:t>設定影片為靜音，預設是 </a:t>
                      </a:r>
                      <a:r>
                        <a:rPr lang="en-US" altLang="zh-TW" dirty="0"/>
                        <a:t>false</a:t>
                      </a:r>
                      <a:endParaRPr lang="zh-TW" altLang="en-US" dirty="0"/>
                    </a:p>
                  </a:txBody>
                  <a:tcPr/>
                </a:tc>
                <a:extLst>
                  <a:ext uri="{0D108BD9-81ED-4DB2-BD59-A6C34878D82A}">
                    <a16:rowId xmlns:a16="http://schemas.microsoft.com/office/drawing/2014/main" val="2465293358"/>
                  </a:ext>
                </a:extLst>
              </a:tr>
              <a:tr h="370840">
                <a:tc>
                  <a:txBody>
                    <a:bodyPr/>
                    <a:lstStyle/>
                    <a:p>
                      <a:r>
                        <a:rPr lang="en-US" altLang="zh-TW" dirty="0"/>
                        <a:t>controls</a:t>
                      </a:r>
                      <a:endParaRPr lang="zh-TW" altLang="en-US" dirty="0"/>
                    </a:p>
                  </a:txBody>
                  <a:tcPr/>
                </a:tc>
                <a:tc>
                  <a:txBody>
                    <a:bodyPr/>
                    <a:lstStyle/>
                    <a:p>
                      <a:r>
                        <a:rPr lang="zh-TW" altLang="en-US" dirty="0"/>
                        <a:t>布林值</a:t>
                      </a:r>
                      <a:r>
                        <a:rPr lang="zh-TW" altLang="en-US" dirty="0">
                          <a:latin typeface="Microsoft JhengHei UI" panose="020B0604030504040204" pitchFamily="34" charset="-120"/>
                          <a:ea typeface="Microsoft JhengHei UI" panose="020B0604030504040204" pitchFamily="34" charset="-120"/>
                        </a:rPr>
                        <a:t>，</a:t>
                      </a:r>
                      <a:r>
                        <a:rPr lang="zh-TW" altLang="en-US" dirty="0"/>
                        <a:t>指定是否顯示由瀏覽器提供的內建影音控制面板，預設是 </a:t>
                      </a:r>
                      <a:r>
                        <a:rPr lang="en-US" altLang="zh-TW" dirty="0"/>
                        <a:t>false</a:t>
                      </a:r>
                      <a:endParaRPr lang="zh-TW" altLang="en-US" dirty="0"/>
                    </a:p>
                  </a:txBody>
                  <a:tcPr/>
                </a:tc>
                <a:extLst>
                  <a:ext uri="{0D108BD9-81ED-4DB2-BD59-A6C34878D82A}">
                    <a16:rowId xmlns:a16="http://schemas.microsoft.com/office/drawing/2014/main" val="1479020102"/>
                  </a:ext>
                </a:extLst>
              </a:tr>
            </a:tbl>
          </a:graphicData>
        </a:graphic>
      </p:graphicFrame>
    </p:spTree>
    <p:extLst>
      <p:ext uri="{BB962C8B-B14F-4D97-AF65-F5344CB8AC3E}">
        <p14:creationId xmlns:p14="http://schemas.microsoft.com/office/powerpoint/2010/main" val="79822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HTML</a:t>
            </a:r>
            <a:r>
              <a:rPr lang="zh-TW" altLang="en-US" sz="4400" dirty="0" smtClean="0"/>
              <a:t>嵌入數學</a:t>
            </a:r>
            <a:endParaRPr lang="zh-TW" altLang="en-US" sz="4400" dirty="0"/>
          </a:p>
        </p:txBody>
      </p:sp>
      <p:sp>
        <p:nvSpPr>
          <p:cNvPr id="3" name="內容版面配置區 2"/>
          <p:cNvSpPr>
            <a:spLocks noGrp="1"/>
          </p:cNvSpPr>
          <p:nvPr>
            <p:ph idx="1"/>
          </p:nvPr>
        </p:nvSpPr>
        <p:spPr/>
        <p:txBody>
          <a:bodyPr/>
          <a:lstStyle/>
          <a:p>
            <a:r>
              <a:rPr lang="zh-TW" altLang="en-US" dirty="0"/>
              <a:t>數學標示語言（</a:t>
            </a:r>
            <a:r>
              <a:rPr lang="en-US" altLang="zh-TW" dirty="0"/>
              <a:t>Mathematical Markup Language</a:t>
            </a:r>
            <a:r>
              <a:rPr lang="zh-TW" altLang="en-US" dirty="0"/>
              <a:t>，</a:t>
            </a:r>
            <a:r>
              <a:rPr lang="en-US" altLang="zh-TW" dirty="0"/>
              <a:t>MathML</a:t>
            </a:r>
            <a:r>
              <a:rPr lang="zh-TW" altLang="en-US" dirty="0"/>
              <a:t>），是一種基於</a:t>
            </a:r>
            <a:r>
              <a:rPr lang="en-US" altLang="zh-TW" dirty="0"/>
              <a:t>XML</a:t>
            </a:r>
            <a:r>
              <a:rPr lang="zh-TW" altLang="en-US" dirty="0"/>
              <a:t>的標準，用來描述數學符號和公式</a:t>
            </a:r>
            <a:endParaRPr lang="en-US" altLang="zh-TW" dirty="0" smtClean="0"/>
          </a:p>
          <a:p>
            <a:r>
              <a:rPr lang="zh-TW" altLang="en-US" smtClean="0"/>
              <a:t>文件</a:t>
            </a:r>
            <a:r>
              <a:rPr lang="zh-TW" altLang="en-US" dirty="0"/>
              <a:t>體包含位於</a:t>
            </a:r>
            <a:r>
              <a:rPr lang="en-US" altLang="zh-TW" dirty="0"/>
              <a:t>&lt;math&gt;</a:t>
            </a:r>
            <a:r>
              <a:rPr lang="zh-TW" altLang="en-US" dirty="0"/>
              <a:t>元素內的</a:t>
            </a:r>
            <a:r>
              <a:rPr lang="en-US" altLang="zh-TW" dirty="0"/>
              <a:t>MathML</a:t>
            </a:r>
            <a:r>
              <a:rPr lang="zh-TW" altLang="en-US" dirty="0"/>
              <a:t>表達式。通常，</a:t>
            </a:r>
            <a:r>
              <a:rPr lang="en-US" altLang="zh-TW" dirty="0"/>
              <a:t>MathML</a:t>
            </a:r>
            <a:r>
              <a:rPr lang="zh-TW" altLang="en-US" dirty="0"/>
              <a:t>會被內嵌於多種通用文件</a:t>
            </a:r>
            <a:r>
              <a:rPr lang="zh-TW" altLang="en-US" dirty="0" smtClean="0"/>
              <a:t>中</a:t>
            </a:r>
            <a:endParaRPr lang="en-US" altLang="zh-TW" dirty="0" smtClean="0"/>
          </a:p>
          <a:p>
            <a:pPr lvl="1"/>
            <a:r>
              <a:rPr lang="en-US" altLang="zh-TW" dirty="0"/>
              <a:t>&lt;math </a:t>
            </a:r>
            <a:r>
              <a:rPr lang="en-US" altLang="zh-TW" dirty="0" err="1"/>
              <a:t>xmlns</a:t>
            </a:r>
            <a:r>
              <a:rPr lang="en-US" altLang="zh-TW" dirty="0"/>
              <a:t>="http://www.w3.org/1998/Math/MathML</a:t>
            </a:r>
            <a:r>
              <a:rPr lang="en-US" altLang="zh-TW" dirty="0" smtClean="0"/>
              <a:t>"&gt;&lt;/math&gt;</a:t>
            </a:r>
            <a:endParaRPr lang="zh-TW" altLang="en-US" dirty="0"/>
          </a:p>
        </p:txBody>
      </p:sp>
    </p:spTree>
    <p:extLst>
      <p:ext uri="{BB962C8B-B14F-4D97-AF65-F5344CB8AC3E}">
        <p14:creationId xmlns:p14="http://schemas.microsoft.com/office/powerpoint/2010/main" val="349361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MathML</a:t>
            </a:r>
            <a:endParaRPr lang="zh-TW" altLang="en-US" sz="4400" dirty="0"/>
          </a:p>
        </p:txBody>
      </p:sp>
      <p:sp>
        <p:nvSpPr>
          <p:cNvPr id="3" name="內容版面配置區 2"/>
          <p:cNvSpPr>
            <a:spLocks noGrp="1"/>
          </p:cNvSpPr>
          <p:nvPr>
            <p:ph idx="1"/>
          </p:nvPr>
        </p:nvSpPr>
        <p:spPr/>
        <p:txBody>
          <a:bodyPr/>
          <a:lstStyle/>
          <a:p>
            <a:r>
              <a:rPr lang="zh-TW" altLang="en-US" dirty="0"/>
              <a:t>記號</a:t>
            </a:r>
            <a:r>
              <a:rPr lang="zh-TW" altLang="en-US" dirty="0" smtClean="0"/>
              <a:t>元素</a:t>
            </a:r>
            <a:endParaRPr lang="en-US" altLang="zh-TW" dirty="0" smtClean="0"/>
          </a:p>
          <a:p>
            <a:pPr lvl="1"/>
            <a:r>
              <a:rPr lang="en-US" altLang="zh-TW" dirty="0" smtClean="0"/>
              <a:t>&lt;</a:t>
            </a:r>
            <a:r>
              <a:rPr lang="en-US" altLang="zh-TW" dirty="0"/>
              <a:t>mi&gt;x&lt;/mi&gt; </a:t>
            </a:r>
            <a:r>
              <a:rPr lang="en-US" altLang="zh-TW" dirty="0" smtClean="0"/>
              <a:t>: </a:t>
            </a:r>
            <a:r>
              <a:rPr lang="zh-TW" altLang="en-US" dirty="0"/>
              <a:t>識別碼</a:t>
            </a:r>
          </a:p>
          <a:p>
            <a:pPr lvl="1"/>
            <a:r>
              <a:rPr lang="en-US" altLang="zh-TW" dirty="0"/>
              <a:t>&lt;</a:t>
            </a:r>
            <a:r>
              <a:rPr lang="en-US" altLang="zh-TW" dirty="0" err="1"/>
              <a:t>mo</a:t>
            </a:r>
            <a:r>
              <a:rPr lang="en-US" altLang="zh-TW" dirty="0"/>
              <a:t>&gt;+&lt;/</a:t>
            </a:r>
            <a:r>
              <a:rPr lang="en-US" altLang="zh-TW" dirty="0" err="1"/>
              <a:t>mo</a:t>
            </a:r>
            <a:r>
              <a:rPr lang="en-US" altLang="zh-TW" dirty="0"/>
              <a:t>&gt; </a:t>
            </a:r>
            <a:r>
              <a:rPr lang="en-US" altLang="zh-TW" dirty="0" smtClean="0"/>
              <a:t>: </a:t>
            </a:r>
            <a:r>
              <a:rPr lang="zh-TW" altLang="en-US" dirty="0"/>
              <a:t>運算子</a:t>
            </a:r>
          </a:p>
          <a:p>
            <a:pPr lvl="1"/>
            <a:r>
              <a:rPr lang="en-US" altLang="zh-TW" dirty="0"/>
              <a:t>&lt;</a:t>
            </a:r>
            <a:r>
              <a:rPr lang="en-US" altLang="zh-TW" dirty="0" err="1"/>
              <a:t>mn</a:t>
            </a:r>
            <a:r>
              <a:rPr lang="en-US" altLang="zh-TW" dirty="0"/>
              <a:t>&gt;2&lt;/</a:t>
            </a:r>
            <a:r>
              <a:rPr lang="en-US" altLang="zh-TW" dirty="0" err="1"/>
              <a:t>mn</a:t>
            </a:r>
            <a:r>
              <a:rPr lang="en-US" altLang="zh-TW" dirty="0"/>
              <a:t>&gt; </a:t>
            </a:r>
            <a:r>
              <a:rPr lang="en-US" altLang="zh-TW" dirty="0" smtClean="0"/>
              <a:t>: </a:t>
            </a:r>
            <a:r>
              <a:rPr lang="zh-TW" altLang="en-US" dirty="0"/>
              <a:t>數字</a:t>
            </a:r>
          </a:p>
          <a:p>
            <a:pPr lvl="1"/>
            <a:r>
              <a:rPr lang="en-US" altLang="zh-TW" dirty="0"/>
              <a:t>&lt;</a:t>
            </a:r>
            <a:r>
              <a:rPr lang="en-US" altLang="zh-TW" dirty="0" err="1"/>
              <a:t>mtext</a:t>
            </a:r>
            <a:r>
              <a:rPr lang="en-US" altLang="zh-TW" dirty="0"/>
              <a:t>&gt;non zero&lt;/</a:t>
            </a:r>
            <a:r>
              <a:rPr lang="en-US" altLang="zh-TW" dirty="0" err="1"/>
              <a:t>mtext</a:t>
            </a:r>
            <a:r>
              <a:rPr lang="en-US" altLang="zh-TW" dirty="0"/>
              <a:t>&gt; </a:t>
            </a:r>
            <a:r>
              <a:rPr lang="en-US" altLang="zh-TW" dirty="0" smtClean="0"/>
              <a:t>: </a:t>
            </a:r>
            <a:r>
              <a:rPr lang="zh-TW" altLang="en-US" dirty="0"/>
              <a:t>文字</a:t>
            </a:r>
          </a:p>
        </p:txBody>
      </p:sp>
    </p:spTree>
    <p:extLst>
      <p:ext uri="{BB962C8B-B14F-4D97-AF65-F5344CB8AC3E}">
        <p14:creationId xmlns:p14="http://schemas.microsoft.com/office/powerpoint/2010/main" val="163069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BAA8374-A8F6-1968-F7EB-7CB80E199DE2}"/>
              </a:ext>
            </a:extLst>
          </p:cNvPr>
          <p:cNvSpPr>
            <a:spLocks noGrp="1"/>
          </p:cNvSpPr>
          <p:nvPr>
            <p:ph idx="1"/>
          </p:nvPr>
        </p:nvSpPr>
        <p:spPr>
          <a:xfrm>
            <a:off x="1593852" y="195943"/>
            <a:ext cx="9785349" cy="6825343"/>
          </a:xfrm>
        </p:spPr>
        <p:txBody>
          <a:bodyPr>
            <a:normAutofit fontScale="92500" lnSpcReduction="20000"/>
          </a:bodyPr>
          <a:lstStyle/>
          <a:p>
            <a:pPr marL="0" indent="0">
              <a:spcBef>
                <a:spcPts val="300"/>
              </a:spcBef>
              <a:buNone/>
            </a:pPr>
            <a:r>
              <a:rPr lang="en-US" altLang="zh-TW" b="0" i="0" dirty="0">
                <a:solidFill>
                  <a:srgbClr val="000080"/>
                </a:solidFill>
                <a:effectLst/>
                <a:latin typeface="+mn-ea"/>
                <a:ea typeface="+mn-ea"/>
              </a:rPr>
              <a:t>&lt;table&gt;</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zh-TW" altLang="en-US" b="0" i="0" dirty="0">
                <a:solidFill>
                  <a:srgbClr val="333333"/>
                </a:solidFill>
                <a:effectLst/>
                <a:latin typeface="+mn-ea"/>
                <a:ea typeface="+mn-ea"/>
              </a:rPr>
              <a:t>國家</a:t>
            </a:r>
            <a:r>
              <a:rPr lang="en-US" altLang="zh-TW" b="0" i="0" dirty="0">
                <a:solidFill>
                  <a:srgbClr val="000080"/>
                </a:solidFill>
                <a:effectLst/>
                <a:latin typeface="+mn-ea"/>
                <a:ea typeface="+mn-ea"/>
              </a:rPr>
              <a:t>&lt;/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zh-TW" altLang="en-US" b="0" i="0" dirty="0">
                <a:solidFill>
                  <a:srgbClr val="333333"/>
                </a:solidFill>
                <a:effectLst/>
                <a:latin typeface="+mn-ea"/>
                <a:ea typeface="+mn-ea"/>
              </a:rPr>
              <a:t>首都</a:t>
            </a:r>
            <a:r>
              <a:rPr lang="en-US" altLang="zh-TW" b="0" i="0" dirty="0">
                <a:solidFill>
                  <a:srgbClr val="000080"/>
                </a:solidFill>
                <a:effectLst/>
                <a:latin typeface="+mn-ea"/>
                <a:ea typeface="+mn-ea"/>
              </a:rPr>
              <a:t>&lt;/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zh-TW" altLang="en-US" b="0" i="0" dirty="0">
                <a:solidFill>
                  <a:srgbClr val="333333"/>
                </a:solidFill>
                <a:effectLst/>
                <a:latin typeface="+mn-ea"/>
                <a:ea typeface="+mn-ea"/>
              </a:rPr>
              <a:t>人口</a:t>
            </a:r>
            <a:r>
              <a:rPr lang="en-US" altLang="zh-TW" b="0" i="0" dirty="0">
                <a:solidFill>
                  <a:srgbClr val="000080"/>
                </a:solidFill>
                <a:effectLst/>
                <a:latin typeface="+mn-ea"/>
                <a:ea typeface="+mn-ea"/>
              </a:rPr>
              <a:t>&lt;/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zh-TW" altLang="en-US" b="0" i="0" dirty="0">
                <a:solidFill>
                  <a:srgbClr val="333333"/>
                </a:solidFill>
                <a:effectLst/>
                <a:latin typeface="+mn-ea"/>
                <a:ea typeface="+mn-ea"/>
              </a:rPr>
              <a:t>語言</a:t>
            </a:r>
            <a:r>
              <a:rPr lang="en-US" altLang="zh-TW" b="0" i="0" dirty="0">
                <a:solidFill>
                  <a:srgbClr val="000080"/>
                </a:solidFill>
                <a:effectLst/>
                <a:latin typeface="+mn-ea"/>
                <a:ea typeface="+mn-ea"/>
              </a:rPr>
              <a:t>&lt;/</a:t>
            </a:r>
            <a:r>
              <a:rPr lang="en-US" altLang="zh-TW" b="0" i="0" dirty="0" err="1">
                <a:solidFill>
                  <a:srgbClr val="000080"/>
                </a:solidFill>
                <a:effectLst/>
                <a:latin typeface="+mn-ea"/>
                <a:ea typeface="+mn-ea"/>
              </a:rPr>
              <a:t>th</a:t>
            </a:r>
            <a:r>
              <a:rPr lang="en-US" altLang="zh-TW" b="0" i="0" dirty="0">
                <a:solidFill>
                  <a:srgbClr val="000080"/>
                </a:solidFill>
                <a:effectLst/>
                <a:latin typeface="+mn-ea"/>
                <a:ea typeface="+mn-ea"/>
              </a:rPr>
              <a:t>&gt;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USA</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Washington D.C.</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309 million</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English</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Sweden</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Stockholm</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9 million</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&lt;td&gt;</a:t>
            </a:r>
            <a:r>
              <a:rPr lang="en-US" altLang="zh-TW" b="0" i="0" dirty="0">
                <a:solidFill>
                  <a:srgbClr val="333333"/>
                </a:solidFill>
                <a:effectLst/>
                <a:latin typeface="+mn-ea"/>
                <a:ea typeface="+mn-ea"/>
              </a:rPr>
              <a:t>Swedish</a:t>
            </a:r>
            <a:r>
              <a:rPr lang="en-US" altLang="zh-TW" b="0" i="0" dirty="0">
                <a:solidFill>
                  <a:srgbClr val="000080"/>
                </a:solidFill>
                <a:effectLst/>
                <a:latin typeface="+mn-ea"/>
                <a:ea typeface="+mn-ea"/>
              </a:rPr>
              <a:t>&lt;/td&gt;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    &lt;/tr&gt;</a:t>
            </a:r>
            <a:r>
              <a:rPr lang="en-US" altLang="zh-TW" b="0" i="0" dirty="0">
                <a:solidFill>
                  <a:srgbClr val="333333"/>
                </a:solidFill>
                <a:effectLst/>
                <a:latin typeface="+mn-ea"/>
                <a:ea typeface="+mn-ea"/>
              </a:rPr>
              <a:t> </a:t>
            </a:r>
          </a:p>
          <a:p>
            <a:pPr marL="0" indent="0">
              <a:spcBef>
                <a:spcPts val="300"/>
              </a:spcBef>
              <a:buNone/>
            </a:pPr>
            <a:r>
              <a:rPr lang="en-US" altLang="zh-TW" b="0" i="0" dirty="0">
                <a:solidFill>
                  <a:srgbClr val="000080"/>
                </a:solidFill>
                <a:effectLst/>
                <a:latin typeface="+mn-ea"/>
                <a:ea typeface="+mn-ea"/>
              </a:rPr>
              <a:t>&lt;/table&gt;</a:t>
            </a:r>
            <a:endParaRPr lang="zh-TW" altLang="en-US" dirty="0">
              <a:latin typeface="+mn-ea"/>
              <a:ea typeface="+mn-ea"/>
            </a:endParaRPr>
          </a:p>
        </p:txBody>
      </p:sp>
      <p:pic>
        <p:nvPicPr>
          <p:cNvPr id="11" name="圖片 10">
            <a:extLst>
              <a:ext uri="{FF2B5EF4-FFF2-40B4-BE49-F238E27FC236}">
                <a16:creationId xmlns:a16="http://schemas.microsoft.com/office/drawing/2014/main" id="{A4A67350-4108-2080-E903-ECAC3C90D388}"/>
              </a:ext>
            </a:extLst>
          </p:cNvPr>
          <p:cNvPicPr>
            <a:picLocks noChangeAspect="1"/>
          </p:cNvPicPr>
          <p:nvPr/>
        </p:nvPicPr>
        <p:blipFill>
          <a:blip r:embed="rId2"/>
          <a:stretch>
            <a:fillRect/>
          </a:stretch>
        </p:blipFill>
        <p:spPr>
          <a:xfrm>
            <a:off x="4791803" y="1165190"/>
            <a:ext cx="7398529" cy="1414723"/>
          </a:xfrm>
          <a:prstGeom prst="rect">
            <a:avLst/>
          </a:prstGeom>
        </p:spPr>
      </p:pic>
    </p:spTree>
    <p:extLst>
      <p:ext uri="{BB962C8B-B14F-4D97-AF65-F5344CB8AC3E}">
        <p14:creationId xmlns:p14="http://schemas.microsoft.com/office/powerpoint/2010/main" val="134593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MathML</a:t>
            </a:r>
            <a:endParaRPr lang="zh-TW" altLang="en-US" sz="4400" dirty="0"/>
          </a:p>
        </p:txBody>
      </p:sp>
      <p:sp>
        <p:nvSpPr>
          <p:cNvPr id="3" name="內容版面配置區 2"/>
          <p:cNvSpPr>
            <a:spLocks noGrp="1"/>
          </p:cNvSpPr>
          <p:nvPr>
            <p:ph idx="1"/>
          </p:nvPr>
        </p:nvSpPr>
        <p:spPr/>
        <p:txBody>
          <a:bodyPr/>
          <a:lstStyle/>
          <a:p>
            <a:r>
              <a:rPr lang="zh-TW" altLang="en-US" dirty="0"/>
              <a:t>布局</a:t>
            </a:r>
            <a:r>
              <a:rPr lang="zh-TW" altLang="en-US" dirty="0" smtClean="0"/>
              <a:t>元素</a:t>
            </a:r>
            <a:endParaRPr lang="en-US" altLang="zh-TW" dirty="0" smtClean="0"/>
          </a:p>
          <a:p>
            <a:pPr lvl="1"/>
            <a:r>
              <a:rPr lang="en-US" altLang="zh-TW" dirty="0"/>
              <a:t>&lt;</a:t>
            </a:r>
            <a:r>
              <a:rPr lang="en-US" altLang="zh-TW" dirty="0" err="1"/>
              <a:t>mrow</a:t>
            </a:r>
            <a:r>
              <a:rPr lang="en-US" altLang="zh-TW" dirty="0" smtClean="0"/>
              <a:t>&gt;: </a:t>
            </a:r>
            <a:r>
              <a:rPr lang="zh-TW" altLang="en-US" dirty="0"/>
              <a:t>水平的一行</a:t>
            </a:r>
          </a:p>
          <a:p>
            <a:pPr lvl="1"/>
            <a:r>
              <a:rPr lang="en-US" altLang="zh-TW" dirty="0"/>
              <a:t>&lt;</a:t>
            </a:r>
            <a:r>
              <a:rPr lang="en-US" altLang="zh-TW" dirty="0" err="1"/>
              <a:t>msup</a:t>
            </a:r>
            <a:r>
              <a:rPr lang="en-US" altLang="zh-TW" dirty="0"/>
              <a:t>&gt;</a:t>
            </a:r>
            <a:r>
              <a:rPr lang="zh-TW" altLang="en-US" dirty="0"/>
              <a:t>、 </a:t>
            </a:r>
            <a:r>
              <a:rPr lang="en-US" altLang="zh-TW" dirty="0"/>
              <a:t>&lt;</a:t>
            </a:r>
            <a:r>
              <a:rPr lang="en-US" altLang="zh-TW" dirty="0" err="1"/>
              <a:t>munderover</a:t>
            </a:r>
            <a:r>
              <a:rPr lang="en-US" altLang="zh-TW" dirty="0"/>
              <a:t>&gt; </a:t>
            </a:r>
            <a:r>
              <a:rPr lang="en-US" altLang="zh-TW" dirty="0" smtClean="0"/>
              <a:t>: </a:t>
            </a:r>
            <a:r>
              <a:rPr lang="zh-TW" altLang="en-US" dirty="0"/>
              <a:t>上標，規定上下運算子，就像求和號等等一樣</a:t>
            </a:r>
          </a:p>
          <a:p>
            <a:pPr lvl="1"/>
            <a:r>
              <a:rPr lang="en-US" altLang="zh-TW" dirty="0"/>
              <a:t>&lt;</a:t>
            </a:r>
            <a:r>
              <a:rPr lang="en-US" altLang="zh-TW" dirty="0" err="1"/>
              <a:t>mfrac</a:t>
            </a:r>
            <a:r>
              <a:rPr lang="en-US" altLang="zh-TW" dirty="0" smtClean="0"/>
              <a:t>&gt;:</a:t>
            </a:r>
            <a:r>
              <a:rPr lang="zh-TW" altLang="en-US" dirty="0" smtClean="0"/>
              <a:t> 分數</a:t>
            </a:r>
            <a:endParaRPr lang="zh-TW" altLang="en-US" dirty="0"/>
          </a:p>
          <a:p>
            <a:pPr lvl="1"/>
            <a:r>
              <a:rPr lang="en-US" altLang="zh-TW" dirty="0"/>
              <a:t>&lt;</a:t>
            </a:r>
            <a:r>
              <a:rPr lang="en-US" altLang="zh-TW" dirty="0" err="1"/>
              <a:t>msqrt</a:t>
            </a:r>
            <a:r>
              <a:rPr lang="en-US" altLang="zh-TW" dirty="0"/>
              <a:t>&gt; </a:t>
            </a:r>
            <a:r>
              <a:rPr lang="zh-TW" altLang="en-US" dirty="0"/>
              <a:t>和 </a:t>
            </a:r>
            <a:r>
              <a:rPr lang="en-US" altLang="zh-TW" dirty="0"/>
              <a:t>&lt;</a:t>
            </a:r>
            <a:r>
              <a:rPr lang="en-US" altLang="zh-TW" dirty="0" err="1"/>
              <a:t>mroot</a:t>
            </a:r>
            <a:r>
              <a:rPr lang="en-US" altLang="zh-TW" dirty="0"/>
              <a:t>&gt; </a:t>
            </a:r>
            <a:r>
              <a:rPr lang="en-US" altLang="zh-TW" dirty="0" smtClean="0"/>
              <a:t>: </a:t>
            </a:r>
            <a:r>
              <a:rPr lang="zh-TW" altLang="en-US" dirty="0"/>
              <a:t>方根</a:t>
            </a:r>
          </a:p>
          <a:p>
            <a:pPr lvl="1"/>
            <a:r>
              <a:rPr lang="en-US" altLang="zh-TW" dirty="0"/>
              <a:t>&lt;</a:t>
            </a:r>
            <a:r>
              <a:rPr lang="en-US" altLang="zh-TW" dirty="0" err="1"/>
              <a:t>mfenced</a:t>
            </a:r>
            <a:r>
              <a:rPr lang="en-US" altLang="zh-TW" dirty="0"/>
              <a:t>&gt; </a:t>
            </a:r>
            <a:r>
              <a:rPr lang="en-US" altLang="zh-TW" dirty="0" smtClean="0"/>
              <a:t>: </a:t>
            </a:r>
            <a:r>
              <a:rPr lang="zh-TW" altLang="en-US" dirty="0"/>
              <a:t>用柵隔離開內容，例如括號</a:t>
            </a:r>
          </a:p>
        </p:txBody>
      </p:sp>
    </p:spTree>
    <p:extLst>
      <p:ext uri="{BB962C8B-B14F-4D97-AF65-F5344CB8AC3E}">
        <p14:creationId xmlns:p14="http://schemas.microsoft.com/office/powerpoint/2010/main" val="368435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r>
              <a:rPr lang="en-US" altLang="zh-TW" sz="4400" dirty="0" smtClean="0"/>
              <a:t>2</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smtClean="0"/>
              <a:t>請架構一個簡易論文瀏覽的網頁</a:t>
            </a:r>
            <a:endParaRPr lang="en-US" altLang="zh-TW" sz="3200" dirty="0" smtClean="0"/>
          </a:p>
          <a:p>
            <a:pPr lvl="1"/>
            <a:r>
              <a:rPr lang="zh-TW" altLang="en-US" sz="2800" dirty="0" smtClean="0"/>
              <a:t>包含</a:t>
            </a:r>
            <a:r>
              <a:rPr lang="en-US" altLang="zh-TW" sz="2800" dirty="0" smtClean="0"/>
              <a:t>header</a:t>
            </a:r>
            <a:r>
              <a:rPr lang="zh-TW" altLang="en-US" sz="2800" dirty="0" smtClean="0"/>
              <a:t>、</a:t>
            </a:r>
            <a:r>
              <a:rPr lang="en-US" altLang="zh-TW" sz="2800" dirty="0" err="1" smtClean="0"/>
              <a:t>manu</a:t>
            </a:r>
            <a:r>
              <a:rPr lang="zh-TW" altLang="en-US" sz="2800" dirty="0" smtClean="0"/>
              <a:t> 、</a:t>
            </a:r>
            <a:r>
              <a:rPr lang="en-US" altLang="zh-TW" sz="2800" dirty="0" smtClean="0"/>
              <a:t>body</a:t>
            </a:r>
            <a:r>
              <a:rPr lang="zh-TW" altLang="en-US" sz="2800" dirty="0" smtClean="0"/>
              <a:t>、</a:t>
            </a:r>
            <a:r>
              <a:rPr lang="en-US" altLang="zh-TW" sz="2800" dirty="0" smtClean="0"/>
              <a:t>footer</a:t>
            </a:r>
          </a:p>
          <a:p>
            <a:pPr lvl="2"/>
            <a:r>
              <a:rPr lang="en-US" altLang="zh-TW" sz="2400" dirty="0" smtClean="0"/>
              <a:t>header</a:t>
            </a:r>
            <a:r>
              <a:rPr lang="zh-TW" altLang="en-US" sz="2400" dirty="0" smtClean="0"/>
              <a:t>放論文標題、作者姓名</a:t>
            </a:r>
            <a:endParaRPr lang="en-US" altLang="zh-TW" sz="2400" dirty="0" smtClean="0"/>
          </a:p>
          <a:p>
            <a:pPr lvl="2"/>
            <a:r>
              <a:rPr lang="en-US" altLang="zh-TW" sz="2400" dirty="0" smtClean="0"/>
              <a:t>body</a:t>
            </a:r>
            <a:r>
              <a:rPr lang="zh-TW" altLang="en-US" sz="2400" dirty="0" smtClean="0"/>
              <a:t>放每一個章節內容要載入文字</a:t>
            </a:r>
            <a:r>
              <a:rPr lang="zh-TW" altLang="en-US" sz="2400" dirty="0"/>
              <a:t>、</a:t>
            </a:r>
            <a:r>
              <a:rPr lang="zh-TW" altLang="en-US" sz="2400" dirty="0" smtClean="0"/>
              <a:t>圖片、表格、數學公式</a:t>
            </a:r>
            <a:endParaRPr lang="en-US" altLang="zh-TW" sz="2400" dirty="0" smtClean="0"/>
          </a:p>
          <a:p>
            <a:pPr lvl="2"/>
            <a:r>
              <a:rPr lang="en-US" altLang="zh-TW" sz="2400" dirty="0" err="1"/>
              <a:t>manu</a:t>
            </a:r>
            <a:r>
              <a:rPr lang="zh-TW" altLang="en-US" sz="2400" dirty="0" smtClean="0"/>
              <a:t>提供選單</a:t>
            </a:r>
            <a:r>
              <a:rPr lang="zh-TW" altLang="en-US" sz="2400" dirty="0"/>
              <a:t>可以連結到各個</a:t>
            </a:r>
            <a:r>
              <a:rPr lang="zh-TW" altLang="en-US" sz="2400" dirty="0" smtClean="0"/>
              <a:t>章節</a:t>
            </a:r>
            <a:endParaRPr lang="en-US" altLang="zh-TW" sz="2400" dirty="0" smtClean="0"/>
          </a:p>
          <a:p>
            <a:pPr lvl="2"/>
            <a:r>
              <a:rPr lang="en-US" altLang="zh-TW" sz="2400" dirty="0" smtClean="0"/>
              <a:t>Footer</a:t>
            </a:r>
            <a:r>
              <a:rPr lang="zh-TW" altLang="en-US" sz="2400" dirty="0" smtClean="0"/>
              <a:t>放作者的連絡資訊</a:t>
            </a:r>
            <a:endParaRPr lang="en-US" altLang="zh-TW" sz="2400" dirty="0"/>
          </a:p>
          <a:p>
            <a:pPr lvl="2"/>
            <a:endParaRPr lang="en-US" altLang="zh-TW" sz="2400" dirty="0" smtClean="0"/>
          </a:p>
          <a:p>
            <a:pPr lvl="2"/>
            <a:endParaRPr lang="en-US" altLang="zh-TW" sz="2400" dirty="0" smtClean="0"/>
          </a:p>
          <a:p>
            <a:pPr lvl="1"/>
            <a:endParaRPr lang="en-US" altLang="zh-TW" sz="2800" dirty="0" smtClean="0"/>
          </a:p>
          <a:p>
            <a:pPr lvl="1"/>
            <a:endParaRPr lang="zh-TW" altLang="en-US" sz="2800" dirty="0"/>
          </a:p>
        </p:txBody>
      </p:sp>
    </p:spTree>
    <p:extLst>
      <p:ext uri="{BB962C8B-B14F-4D97-AF65-F5344CB8AC3E}">
        <p14:creationId xmlns:p14="http://schemas.microsoft.com/office/powerpoint/2010/main" val="357666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C78AF3-82AC-8650-1339-EB8B8A61F8D0}"/>
              </a:ext>
            </a:extLst>
          </p:cNvPr>
          <p:cNvSpPr>
            <a:spLocks noGrp="1"/>
          </p:cNvSpPr>
          <p:nvPr>
            <p:ph type="title"/>
          </p:nvPr>
        </p:nvSpPr>
        <p:spPr/>
        <p:txBody>
          <a:bodyPr>
            <a:normAutofit/>
          </a:bodyPr>
          <a:lstStyle/>
          <a:p>
            <a:r>
              <a:rPr lang="en-US" altLang="zh-TW" sz="4400" dirty="0"/>
              <a:t>HTML </a:t>
            </a:r>
            <a:r>
              <a:rPr lang="zh-TW" altLang="en-US" sz="4400" dirty="0"/>
              <a:t>表格</a:t>
            </a:r>
            <a:r>
              <a:rPr lang="en-US" altLang="zh-TW" sz="4400" dirty="0"/>
              <a:t>-</a:t>
            </a:r>
            <a:r>
              <a:rPr lang="zh-TW" altLang="en-US" sz="4400" dirty="0"/>
              <a:t>合併儲存格</a:t>
            </a:r>
          </a:p>
        </p:txBody>
      </p:sp>
      <p:sp>
        <p:nvSpPr>
          <p:cNvPr id="3" name="內容版面配置區 2">
            <a:extLst>
              <a:ext uri="{FF2B5EF4-FFF2-40B4-BE49-F238E27FC236}">
                <a16:creationId xmlns:a16="http://schemas.microsoft.com/office/drawing/2014/main" id="{DCEA9DAE-FDE7-7C01-4F89-D34C40233BCE}"/>
              </a:ext>
            </a:extLst>
          </p:cNvPr>
          <p:cNvSpPr>
            <a:spLocks noGrp="1"/>
          </p:cNvSpPr>
          <p:nvPr>
            <p:ph idx="1"/>
          </p:nvPr>
        </p:nvSpPr>
        <p:spPr/>
        <p:txBody>
          <a:bodyPr/>
          <a:lstStyle/>
          <a:p>
            <a:r>
              <a:rPr lang="en-US" altLang="zh-TW" dirty="0"/>
              <a:t>&lt;td </a:t>
            </a:r>
            <a:r>
              <a:rPr lang="en-US" altLang="zh-TW" dirty="0" err="1"/>
              <a:t>rowspan</a:t>
            </a:r>
            <a:r>
              <a:rPr lang="en-US" altLang="zh-TW" dirty="0"/>
              <a:t>="</a:t>
            </a:r>
            <a:r>
              <a:rPr lang="zh-TW" altLang="en-US" dirty="0"/>
              <a:t>要合併幾個橫列</a:t>
            </a:r>
            <a:r>
              <a:rPr lang="en-US" altLang="zh-TW" dirty="0"/>
              <a:t>"&gt;</a:t>
            </a:r>
          </a:p>
          <a:p>
            <a:pPr lvl="1"/>
            <a:r>
              <a:rPr lang="en-US" altLang="zh-TW" dirty="0" err="1"/>
              <a:t>rowspan</a:t>
            </a:r>
            <a:r>
              <a:rPr lang="en-US" altLang="zh-TW" dirty="0"/>
              <a:t>="0",</a:t>
            </a:r>
            <a:r>
              <a:rPr lang="zh-TW" altLang="en-US" dirty="0"/>
              <a:t> </a:t>
            </a:r>
            <a:r>
              <a:rPr lang="en-US" altLang="zh-TW" dirty="0"/>
              <a:t> </a:t>
            </a:r>
            <a:r>
              <a:rPr lang="zh-TW" altLang="en-US" dirty="0"/>
              <a:t>表示從這列開始合併到最後一列</a:t>
            </a:r>
            <a:endParaRPr lang="en-US" altLang="zh-TW" dirty="0"/>
          </a:p>
          <a:p>
            <a:endParaRPr lang="en-US" altLang="zh-TW" dirty="0"/>
          </a:p>
          <a:p>
            <a:r>
              <a:rPr lang="en-US" altLang="zh-TW" dirty="0"/>
              <a:t>&lt;td </a:t>
            </a:r>
            <a:r>
              <a:rPr lang="en-US" altLang="zh-TW" dirty="0" err="1"/>
              <a:t>colspan</a:t>
            </a:r>
            <a:r>
              <a:rPr lang="en-US" altLang="zh-TW" dirty="0"/>
              <a:t>=</a:t>
            </a:r>
            <a:r>
              <a:rPr lang="zh-TW" altLang="en-US" dirty="0"/>
              <a:t> </a:t>
            </a:r>
            <a:r>
              <a:rPr lang="en-US" altLang="zh-TW" dirty="0" smtClean="0"/>
              <a:t>“</a:t>
            </a:r>
            <a:r>
              <a:rPr lang="zh-TW" altLang="en-US" dirty="0" smtClean="0"/>
              <a:t>要</a:t>
            </a:r>
            <a:r>
              <a:rPr lang="zh-TW" altLang="en-US" dirty="0"/>
              <a:t>合併</a:t>
            </a:r>
            <a:r>
              <a:rPr lang="zh-TW" altLang="en-US" dirty="0" smtClean="0"/>
              <a:t>幾個</a:t>
            </a:r>
            <a:r>
              <a:rPr lang="zh-TW" altLang="en-US" dirty="0"/>
              <a:t>欄位</a:t>
            </a:r>
            <a:r>
              <a:rPr lang="en-US" altLang="zh-TW" dirty="0" smtClean="0"/>
              <a:t>"&gt;</a:t>
            </a:r>
            <a:endParaRPr lang="en-US" altLang="zh-TW" dirty="0"/>
          </a:p>
          <a:p>
            <a:pPr lvl="1"/>
            <a:r>
              <a:rPr lang="zh-TW" altLang="en-US" dirty="0"/>
              <a:t>你 </a:t>
            </a:r>
            <a:r>
              <a:rPr lang="en-US" altLang="zh-TW" dirty="0" err="1"/>
              <a:t>colspan</a:t>
            </a:r>
            <a:r>
              <a:rPr lang="en-US" altLang="zh-TW" dirty="0"/>
              <a:t> </a:t>
            </a:r>
            <a:r>
              <a:rPr lang="zh-TW" altLang="en-US" dirty="0"/>
              <a:t>合併</a:t>
            </a:r>
            <a:r>
              <a:rPr lang="zh-TW" altLang="en-US" dirty="0" smtClean="0"/>
              <a:t>幾欄位，</a:t>
            </a:r>
            <a:r>
              <a:rPr lang="zh-TW" altLang="en-US" dirty="0"/>
              <a:t>該儲存格緊接著的同一列 </a:t>
            </a:r>
            <a:r>
              <a:rPr lang="en-US" altLang="zh-TW" dirty="0"/>
              <a:t>&lt;</a:t>
            </a:r>
            <a:r>
              <a:rPr lang="en-US" altLang="zh-TW" dirty="0" err="1"/>
              <a:t>tr</a:t>
            </a:r>
            <a:r>
              <a:rPr lang="en-US" altLang="zh-TW" dirty="0"/>
              <a:t>&gt; </a:t>
            </a:r>
            <a:r>
              <a:rPr lang="zh-TW" altLang="en-US" dirty="0"/>
              <a:t>後面的幾個 </a:t>
            </a:r>
            <a:r>
              <a:rPr lang="en-US" altLang="zh-TW" dirty="0"/>
              <a:t>&lt;td&gt; </a:t>
            </a:r>
            <a:r>
              <a:rPr lang="zh-TW" altLang="en-US" dirty="0"/>
              <a:t>就要省略不</a:t>
            </a:r>
            <a:r>
              <a:rPr lang="zh-TW" altLang="en-US" dirty="0" smtClean="0"/>
              <a:t>寫</a:t>
            </a:r>
            <a:endParaRPr lang="en-US" altLang="zh-TW" dirty="0" smtClean="0"/>
          </a:p>
          <a:p>
            <a:pPr lvl="1"/>
            <a:r>
              <a:rPr lang="zh-TW" altLang="en-US" dirty="0" smtClean="0"/>
              <a:t>沒有</a:t>
            </a:r>
            <a:r>
              <a:rPr lang="en-US" altLang="zh-TW" dirty="0" err="1" smtClean="0"/>
              <a:t>colspan</a:t>
            </a:r>
            <a:r>
              <a:rPr lang="en-US" altLang="zh-TW" dirty="0" smtClean="0"/>
              <a:t>=“0”</a:t>
            </a:r>
            <a:r>
              <a:rPr lang="zh-TW" altLang="en-US" dirty="0" smtClean="0"/>
              <a:t>用法</a:t>
            </a:r>
            <a:endParaRPr lang="en-US" altLang="zh-TW" dirty="0" smtClean="0"/>
          </a:p>
          <a:p>
            <a:pPr lvl="1"/>
            <a:r>
              <a:rPr lang="zh-TW" altLang="en-US" dirty="0" smtClean="0"/>
              <a:t>可以用</a:t>
            </a:r>
            <a:r>
              <a:rPr lang="en-US" altLang="zh-TW" dirty="0" err="1" smtClean="0"/>
              <a:t>colspan</a:t>
            </a:r>
            <a:r>
              <a:rPr lang="en-US" altLang="zh-TW" dirty="0" smtClean="0"/>
              <a:t>=100%</a:t>
            </a:r>
            <a:r>
              <a:rPr lang="zh-TW" altLang="en-US" dirty="0" smtClean="0"/>
              <a:t>來表示合併所有</a:t>
            </a:r>
            <a:r>
              <a:rPr lang="zh-TW" altLang="en-US" dirty="0"/>
              <a:t>欄位</a:t>
            </a:r>
            <a:endParaRPr lang="en-US" altLang="zh-TW" dirty="0"/>
          </a:p>
          <a:p>
            <a:endParaRPr lang="en-US" altLang="zh-TW" dirty="0"/>
          </a:p>
          <a:p>
            <a:endParaRPr lang="zh-TW" altLang="en-US" dirty="0"/>
          </a:p>
        </p:txBody>
      </p:sp>
    </p:spTree>
    <p:extLst>
      <p:ext uri="{BB962C8B-B14F-4D97-AF65-F5344CB8AC3E}">
        <p14:creationId xmlns:p14="http://schemas.microsoft.com/office/powerpoint/2010/main" val="60647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smtClean="0"/>
              <a:t>表格區塊化</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a:t>主要用來增強表格 </a:t>
            </a:r>
            <a:r>
              <a:rPr lang="en-US" altLang="zh-TW" sz="3200" dirty="0"/>
              <a:t>HTML </a:t>
            </a:r>
            <a:r>
              <a:rPr lang="zh-TW" altLang="en-US" sz="3200" dirty="0"/>
              <a:t>的語意性 </a:t>
            </a:r>
            <a:r>
              <a:rPr lang="en-US" altLang="zh-TW" sz="3200" dirty="0"/>
              <a:t>(semantic)</a:t>
            </a:r>
            <a:r>
              <a:rPr lang="zh-TW" altLang="en-US" sz="3200" dirty="0"/>
              <a:t>，分別用來明確區分表格中的不同目的區塊</a:t>
            </a:r>
            <a:endParaRPr lang="en-US" altLang="zh-TW" sz="3200" dirty="0" smtClean="0"/>
          </a:p>
          <a:p>
            <a:pPr lvl="1"/>
            <a:r>
              <a:rPr lang="en-US" altLang="zh-TW" sz="2800" dirty="0" smtClean="0"/>
              <a:t>&lt;</a:t>
            </a:r>
            <a:r>
              <a:rPr lang="en-US" altLang="zh-TW" sz="2800" dirty="0" err="1"/>
              <a:t>thead</a:t>
            </a:r>
            <a:r>
              <a:rPr lang="en-US" altLang="zh-TW" sz="2800" dirty="0"/>
              <a:t>&gt; </a:t>
            </a:r>
            <a:r>
              <a:rPr lang="zh-TW" altLang="en-US" sz="2800" dirty="0"/>
              <a:t>表格表頭區</a:t>
            </a:r>
            <a:r>
              <a:rPr lang="zh-TW" altLang="en-US" sz="2800" dirty="0" smtClean="0"/>
              <a:t>塊</a:t>
            </a:r>
            <a:r>
              <a:rPr lang="en-US" altLang="zh-TW" sz="2800" dirty="0" smtClean="0"/>
              <a:t>&lt;/</a:t>
            </a:r>
            <a:r>
              <a:rPr lang="en-US" altLang="zh-TW" sz="2800" dirty="0" err="1" smtClean="0"/>
              <a:t>thead</a:t>
            </a:r>
            <a:r>
              <a:rPr lang="en-US" altLang="zh-TW" sz="2800" dirty="0" smtClean="0"/>
              <a:t>&gt;</a:t>
            </a:r>
          </a:p>
          <a:p>
            <a:pPr lvl="2"/>
            <a:r>
              <a:rPr lang="zh-TW" altLang="en-US" sz="2400" dirty="0" smtClean="0"/>
              <a:t>說明這一區塊的內容為表格</a:t>
            </a:r>
            <a:r>
              <a:rPr lang="zh-TW" altLang="en-US" sz="2400" dirty="0"/>
              <a:t>欄位標題</a:t>
            </a:r>
            <a:endParaRPr lang="en-US" altLang="zh-TW" sz="2400" dirty="0"/>
          </a:p>
          <a:p>
            <a:pPr lvl="1"/>
            <a:r>
              <a:rPr lang="en-US" altLang="zh-TW" sz="2800" dirty="0" smtClean="0"/>
              <a:t>&lt;</a:t>
            </a:r>
            <a:r>
              <a:rPr lang="en-US" altLang="zh-TW" sz="2800" dirty="0" err="1"/>
              <a:t>tbody</a:t>
            </a:r>
            <a:r>
              <a:rPr lang="en-US" altLang="zh-TW" sz="2800" dirty="0"/>
              <a:t>&gt; </a:t>
            </a:r>
            <a:r>
              <a:rPr lang="zh-TW" altLang="en-US" sz="2800" dirty="0"/>
              <a:t>表格主要內容區</a:t>
            </a:r>
            <a:r>
              <a:rPr lang="zh-TW" altLang="en-US" sz="2800" dirty="0" smtClean="0"/>
              <a:t>塊</a:t>
            </a:r>
            <a:r>
              <a:rPr lang="en-US" altLang="zh-TW" sz="2800" dirty="0" smtClean="0"/>
              <a:t>&lt;/</a:t>
            </a:r>
            <a:r>
              <a:rPr lang="en-US" altLang="zh-TW" sz="2800" dirty="0" err="1" smtClean="0"/>
              <a:t>tbody</a:t>
            </a:r>
            <a:r>
              <a:rPr lang="en-US" altLang="zh-TW" sz="2800" dirty="0" smtClean="0"/>
              <a:t>&gt;</a:t>
            </a:r>
          </a:p>
          <a:p>
            <a:pPr lvl="2"/>
            <a:r>
              <a:rPr lang="zh-TW" altLang="en-US" sz="2400" dirty="0"/>
              <a:t>說明這一區塊的內容為</a:t>
            </a:r>
            <a:r>
              <a:rPr lang="zh-TW" altLang="en-US" sz="2400" dirty="0" smtClean="0"/>
              <a:t>表格</a:t>
            </a:r>
            <a:r>
              <a:rPr lang="zh-TW" altLang="en-US" sz="2400" dirty="0"/>
              <a:t>主要內容</a:t>
            </a:r>
            <a:endParaRPr lang="en-US" altLang="zh-TW" sz="2400" dirty="0" smtClean="0"/>
          </a:p>
          <a:p>
            <a:pPr lvl="1"/>
            <a:r>
              <a:rPr lang="en-US" altLang="zh-TW" sz="2800" dirty="0" smtClean="0"/>
              <a:t>&lt;</a:t>
            </a:r>
            <a:r>
              <a:rPr lang="en-US" altLang="zh-TW" sz="2800" dirty="0" err="1"/>
              <a:t>tfoot</a:t>
            </a:r>
            <a:r>
              <a:rPr lang="en-US" altLang="zh-TW" sz="2800" dirty="0"/>
              <a:t>&gt; </a:t>
            </a:r>
            <a:r>
              <a:rPr lang="zh-TW" altLang="en-US" sz="2800" dirty="0"/>
              <a:t>表格頁腳區</a:t>
            </a:r>
            <a:r>
              <a:rPr lang="zh-TW" altLang="en-US" sz="2800" dirty="0" smtClean="0"/>
              <a:t>塊</a:t>
            </a:r>
            <a:r>
              <a:rPr lang="en-US" altLang="zh-TW" sz="2800" dirty="0" smtClean="0"/>
              <a:t>&lt;</a:t>
            </a:r>
            <a:r>
              <a:rPr lang="en-US" altLang="zh-TW" sz="2800" dirty="0" err="1" smtClean="0"/>
              <a:t>tfoot</a:t>
            </a:r>
            <a:r>
              <a:rPr lang="en-US" altLang="zh-TW" sz="2800" dirty="0" smtClean="0"/>
              <a:t>&gt;</a:t>
            </a:r>
          </a:p>
          <a:p>
            <a:pPr lvl="2"/>
            <a:r>
              <a:rPr lang="zh-TW" altLang="en-US" sz="2400" dirty="0"/>
              <a:t>說明這一區塊的內容為</a:t>
            </a:r>
            <a:r>
              <a:rPr lang="zh-TW" altLang="en-US" sz="2400" dirty="0" smtClean="0"/>
              <a:t>表格</a:t>
            </a:r>
            <a:r>
              <a:rPr lang="zh-TW" altLang="en-US" sz="2400" dirty="0"/>
              <a:t>頁腳內容</a:t>
            </a:r>
          </a:p>
        </p:txBody>
      </p:sp>
    </p:spTree>
    <p:extLst>
      <p:ext uri="{BB962C8B-B14F-4D97-AF65-F5344CB8AC3E}">
        <p14:creationId xmlns:p14="http://schemas.microsoft.com/office/powerpoint/2010/main" val="400597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HTML </a:t>
            </a:r>
            <a:r>
              <a:rPr lang="zh-TW" altLang="en-US" sz="4400" dirty="0" smtClean="0"/>
              <a:t>表格欄位分組</a:t>
            </a:r>
            <a:endParaRPr lang="zh-TW" altLang="en-US" sz="4400" dirty="0"/>
          </a:p>
        </p:txBody>
      </p:sp>
      <p:sp>
        <p:nvSpPr>
          <p:cNvPr id="3" name="內容版面配置區 2"/>
          <p:cNvSpPr>
            <a:spLocks noGrp="1"/>
          </p:cNvSpPr>
          <p:nvPr>
            <p:ph idx="1"/>
          </p:nvPr>
        </p:nvSpPr>
        <p:spPr/>
        <p:txBody>
          <a:bodyPr/>
          <a:lstStyle/>
          <a:p>
            <a:r>
              <a:rPr lang="en-US" altLang="zh-TW" dirty="0"/>
              <a:t>&lt;</a:t>
            </a:r>
            <a:r>
              <a:rPr lang="en-US" altLang="zh-TW" dirty="0" err="1"/>
              <a:t>colgroup</a:t>
            </a:r>
            <a:r>
              <a:rPr lang="en-US" altLang="zh-TW" dirty="0"/>
              <a:t>&gt; (column groups) </a:t>
            </a:r>
            <a:r>
              <a:rPr lang="zh-TW" altLang="en-US" dirty="0"/>
              <a:t>標籤是用來對表格</a:t>
            </a:r>
            <a:r>
              <a:rPr lang="zh-TW" altLang="en-US" dirty="0" smtClean="0"/>
              <a:t>中的欄位 做</a:t>
            </a:r>
            <a:r>
              <a:rPr lang="zh-TW" altLang="en-US" dirty="0"/>
              <a:t>分組，可以方便對每個</a:t>
            </a:r>
            <a:r>
              <a:rPr lang="zh-TW" altLang="en-US" dirty="0" smtClean="0"/>
              <a:t>分組中的</a:t>
            </a:r>
            <a:r>
              <a:rPr lang="zh-TW" altLang="en-US" dirty="0"/>
              <a:t>所有儲存格進行統一的格式和樣式設定</a:t>
            </a:r>
            <a:r>
              <a:rPr lang="zh-TW" altLang="en-US" dirty="0" smtClean="0"/>
              <a:t>。</a:t>
            </a:r>
            <a:endParaRPr lang="en-US" altLang="zh-TW" dirty="0" smtClean="0"/>
          </a:p>
          <a:p>
            <a:pPr lvl="1"/>
            <a:r>
              <a:rPr lang="en-US" altLang="zh-TW" dirty="0"/>
              <a:t>&lt;</a:t>
            </a:r>
            <a:r>
              <a:rPr lang="en-US" altLang="zh-TW" dirty="0" err="1"/>
              <a:t>colgroup</a:t>
            </a:r>
            <a:r>
              <a:rPr lang="en-US" altLang="zh-TW" dirty="0"/>
              <a:t> span="2</a:t>
            </a:r>
            <a:r>
              <a:rPr lang="en-US" altLang="zh-TW" dirty="0" smtClean="0"/>
              <a:t>"&gt;&lt;/</a:t>
            </a:r>
            <a:r>
              <a:rPr lang="en-US" altLang="zh-TW" dirty="0" err="1"/>
              <a:t>colgroup</a:t>
            </a:r>
            <a:r>
              <a:rPr lang="en-US" altLang="zh-TW" dirty="0" smtClean="0"/>
              <a:t>&gt;</a:t>
            </a:r>
          </a:p>
          <a:p>
            <a:pPr lvl="1"/>
            <a:r>
              <a:rPr lang="en-US" altLang="zh-TW" dirty="0"/>
              <a:t>span </a:t>
            </a:r>
            <a:r>
              <a:rPr lang="zh-TW" altLang="en-US" dirty="0"/>
              <a:t>屬性，用來指定這一個分組橫跨了</a:t>
            </a:r>
            <a:r>
              <a:rPr lang="zh-TW" altLang="en-US" dirty="0" smtClean="0"/>
              <a:t>幾個</a:t>
            </a:r>
            <a:r>
              <a:rPr lang="zh-TW" altLang="en-US" dirty="0"/>
              <a:t>欄位</a:t>
            </a:r>
            <a:r>
              <a:rPr lang="zh-TW" altLang="en-US" dirty="0" smtClean="0"/>
              <a:t>，</a:t>
            </a:r>
            <a:r>
              <a:rPr lang="en-US" altLang="zh-TW" dirty="0"/>
              <a:t>span </a:t>
            </a:r>
            <a:r>
              <a:rPr lang="zh-TW" altLang="en-US" dirty="0"/>
              <a:t>預設值是 </a:t>
            </a:r>
            <a:r>
              <a:rPr lang="en-US" altLang="zh-TW" dirty="0" smtClean="0"/>
              <a:t>1</a:t>
            </a:r>
          </a:p>
          <a:p>
            <a:pPr lvl="1"/>
            <a:r>
              <a:rPr lang="en-US" altLang="zh-TW" dirty="0"/>
              <a:t>&lt;</a:t>
            </a:r>
            <a:r>
              <a:rPr lang="en-US" altLang="zh-TW" dirty="0" err="1"/>
              <a:t>colgroup</a:t>
            </a:r>
            <a:r>
              <a:rPr lang="en-US" altLang="zh-TW" dirty="0"/>
              <a:t>&gt; </a:t>
            </a:r>
            <a:r>
              <a:rPr lang="zh-TW" altLang="en-US" dirty="0"/>
              <a:t>標籤裡面還可以有 </a:t>
            </a:r>
            <a:r>
              <a:rPr lang="en-US" altLang="zh-TW" dirty="0"/>
              <a:t>&lt;col&gt; </a:t>
            </a:r>
            <a:r>
              <a:rPr lang="zh-TW" altLang="en-US" dirty="0" smtClean="0"/>
              <a:t>標籤做子分組</a:t>
            </a:r>
            <a:endParaRPr lang="zh-TW" altLang="en-US" dirty="0"/>
          </a:p>
        </p:txBody>
      </p:sp>
    </p:spTree>
    <p:extLst>
      <p:ext uri="{BB962C8B-B14F-4D97-AF65-F5344CB8AC3E}">
        <p14:creationId xmlns:p14="http://schemas.microsoft.com/office/powerpoint/2010/main" val="365313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表單</a:t>
            </a:r>
          </a:p>
        </p:txBody>
      </p:sp>
      <p:sp>
        <p:nvSpPr>
          <p:cNvPr id="3" name="內容版面配置區 2"/>
          <p:cNvSpPr>
            <a:spLocks noGrp="1"/>
          </p:cNvSpPr>
          <p:nvPr>
            <p:ph idx="1"/>
          </p:nvPr>
        </p:nvSpPr>
        <p:spPr/>
        <p:txBody>
          <a:bodyPr/>
          <a:lstStyle/>
          <a:p>
            <a:r>
              <a:rPr lang="zh-TW" altLang="en-US" dirty="0" smtClean="0"/>
              <a:t>表單很常是</a:t>
            </a:r>
            <a:r>
              <a:rPr lang="zh-TW" altLang="en-US" dirty="0"/>
              <a:t>用來讓使用者輸入資料，這些</a:t>
            </a:r>
            <a:r>
              <a:rPr lang="zh-TW" altLang="en-US" dirty="0" smtClean="0"/>
              <a:t>資料可以和伺服器互動，</a:t>
            </a:r>
            <a:r>
              <a:rPr lang="zh-TW" altLang="en-US" dirty="0"/>
              <a:t>例如表單內容填完後可以傳回遠端伺服器 </a:t>
            </a:r>
            <a:r>
              <a:rPr lang="en-US" altLang="zh-TW" dirty="0"/>
              <a:t>(web server)</a:t>
            </a:r>
            <a:r>
              <a:rPr lang="zh-TW" altLang="en-US" dirty="0"/>
              <a:t>，像常見</a:t>
            </a:r>
            <a:r>
              <a:rPr lang="zh-TW" altLang="en-US" dirty="0" smtClean="0"/>
              <a:t>的購物車表單。</a:t>
            </a:r>
            <a:endParaRPr lang="en-US" altLang="zh-TW" dirty="0" smtClean="0"/>
          </a:p>
          <a:p>
            <a:r>
              <a:rPr lang="en-US" altLang="zh-TW" dirty="0" smtClean="0"/>
              <a:t>&lt;</a:t>
            </a:r>
            <a:r>
              <a:rPr lang="en-US" altLang="zh-TW" dirty="0"/>
              <a:t>form&gt; </a:t>
            </a:r>
            <a:r>
              <a:rPr lang="zh-TW" altLang="en-US" dirty="0"/>
              <a:t>標籤是用來建立一個 </a:t>
            </a:r>
            <a:r>
              <a:rPr lang="en-US" altLang="zh-TW" dirty="0"/>
              <a:t>HTML </a:t>
            </a:r>
            <a:r>
              <a:rPr lang="zh-TW" altLang="en-US" dirty="0"/>
              <a:t>表單，</a:t>
            </a:r>
            <a:r>
              <a:rPr lang="en-US" altLang="zh-TW" dirty="0"/>
              <a:t>&lt;form&gt; </a:t>
            </a:r>
            <a:r>
              <a:rPr lang="zh-TW" altLang="en-US" dirty="0"/>
              <a:t>做為表單的容器，裡面還會有不同用途的其他標籤來建構出完整的表單內容</a:t>
            </a:r>
            <a:r>
              <a:rPr lang="zh-TW" altLang="en-US" dirty="0" smtClean="0"/>
              <a:t>。</a:t>
            </a:r>
            <a:endParaRPr lang="en-US" altLang="zh-TW" dirty="0" smtClean="0"/>
          </a:p>
          <a:p>
            <a:pPr lvl="1"/>
            <a:endParaRPr lang="zh-TW" altLang="en-US" dirty="0"/>
          </a:p>
        </p:txBody>
      </p:sp>
    </p:spTree>
    <p:extLst>
      <p:ext uri="{BB962C8B-B14F-4D97-AF65-F5344CB8AC3E}">
        <p14:creationId xmlns:p14="http://schemas.microsoft.com/office/powerpoint/2010/main" val="2878641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400" dirty="0"/>
              <a:t>HTML </a:t>
            </a:r>
            <a:r>
              <a:rPr lang="zh-TW" altLang="en-US" sz="4400" dirty="0" smtClean="0"/>
              <a:t>表單</a:t>
            </a:r>
            <a:r>
              <a:rPr lang="en-US" altLang="zh-TW" sz="4400" dirty="0"/>
              <a:t>&lt;form&gt; </a:t>
            </a:r>
            <a:r>
              <a:rPr lang="zh-TW" altLang="en-US" sz="4400" dirty="0"/>
              <a:t>標籤內的</a:t>
            </a:r>
            <a:r>
              <a:rPr lang="zh-TW" altLang="en-US" sz="4400" dirty="0" smtClean="0"/>
              <a:t>屬性</a:t>
            </a:r>
            <a:endParaRPr lang="zh-TW" altLang="en-US" sz="4400" dirty="0"/>
          </a:p>
        </p:txBody>
      </p:sp>
      <p:sp>
        <p:nvSpPr>
          <p:cNvPr id="3" name="內容版面配置區 2"/>
          <p:cNvSpPr>
            <a:spLocks noGrp="1"/>
          </p:cNvSpPr>
          <p:nvPr>
            <p:ph idx="1"/>
          </p:nvPr>
        </p:nvSpPr>
        <p:spPr/>
        <p:txBody>
          <a:bodyPr>
            <a:normAutofit/>
          </a:bodyPr>
          <a:lstStyle/>
          <a:p>
            <a:r>
              <a:rPr lang="en-US" altLang="zh-TW" dirty="0" smtClean="0"/>
              <a:t>action:</a:t>
            </a:r>
            <a:r>
              <a:rPr lang="zh-TW" altLang="en-US" dirty="0" smtClean="0"/>
              <a:t> 用來</a:t>
            </a:r>
            <a:r>
              <a:rPr lang="zh-TW" altLang="en-US" dirty="0"/>
              <a:t>指定一個位址 </a:t>
            </a:r>
            <a:r>
              <a:rPr lang="en-US" altLang="zh-TW" dirty="0"/>
              <a:t>(URL)</a:t>
            </a:r>
            <a:r>
              <a:rPr lang="zh-TW" altLang="en-US" dirty="0"/>
              <a:t>，這個位址是告訴瀏覽器 </a:t>
            </a:r>
            <a:r>
              <a:rPr lang="zh-TW" altLang="en-US" dirty="0" smtClean="0"/>
              <a:t>當 </a:t>
            </a:r>
            <a:r>
              <a:rPr lang="en-US" altLang="zh-TW" dirty="0"/>
              <a:t>user </a:t>
            </a:r>
            <a:r>
              <a:rPr lang="zh-TW" altLang="en-US" dirty="0"/>
              <a:t>按送出表單後，要將表格的內容</a:t>
            </a:r>
            <a:r>
              <a:rPr lang="zh-TW" altLang="en-US" dirty="0" smtClean="0"/>
              <a:t>送去的伺服器位址。</a:t>
            </a:r>
            <a:endParaRPr lang="en-US" altLang="zh-TW" dirty="0" smtClean="0"/>
          </a:p>
          <a:p>
            <a:r>
              <a:rPr lang="en-US" altLang="zh-TW" dirty="0"/>
              <a:t>method: </a:t>
            </a:r>
            <a:r>
              <a:rPr lang="zh-TW" altLang="en-US" dirty="0"/>
              <a:t>用來指定資料傳輸時用的 </a:t>
            </a:r>
            <a:r>
              <a:rPr lang="en-US" altLang="zh-TW" dirty="0"/>
              <a:t>HTTP </a:t>
            </a:r>
            <a:r>
              <a:rPr lang="zh-TW" altLang="en-US" dirty="0"/>
              <a:t>協議</a:t>
            </a:r>
            <a:r>
              <a:rPr lang="zh-TW" altLang="en-US" dirty="0" smtClean="0"/>
              <a:t>，</a:t>
            </a:r>
            <a:endParaRPr lang="en-US" altLang="zh-TW" dirty="0" smtClean="0"/>
          </a:p>
          <a:p>
            <a:pPr lvl="1"/>
            <a:r>
              <a:rPr lang="en-US" altLang="zh-TW" dirty="0" smtClean="0"/>
              <a:t>Get:</a:t>
            </a:r>
            <a:r>
              <a:rPr lang="zh-TW" altLang="en-US" dirty="0"/>
              <a:t>會將表單資料放在 </a:t>
            </a:r>
            <a:r>
              <a:rPr lang="en-US" altLang="zh-TW" dirty="0"/>
              <a:t>form action </a:t>
            </a:r>
            <a:r>
              <a:rPr lang="zh-TW" altLang="en-US" dirty="0"/>
              <a:t>請求的位址 </a:t>
            </a:r>
            <a:r>
              <a:rPr lang="en-US" altLang="zh-TW" dirty="0"/>
              <a:t>URL </a:t>
            </a:r>
            <a:r>
              <a:rPr lang="zh-TW" altLang="en-US" dirty="0"/>
              <a:t>網址參數列 </a:t>
            </a:r>
            <a:r>
              <a:rPr lang="en-US" altLang="zh-TW" dirty="0"/>
              <a:t>(URL GET parameters) </a:t>
            </a:r>
            <a:r>
              <a:rPr lang="zh-TW" altLang="en-US" dirty="0"/>
              <a:t>上面送出。</a:t>
            </a:r>
            <a:endParaRPr lang="en-US" altLang="zh-TW" dirty="0" smtClean="0"/>
          </a:p>
          <a:p>
            <a:pPr lvl="1"/>
            <a:r>
              <a:rPr lang="en-US" altLang="zh-TW" dirty="0" smtClean="0"/>
              <a:t>Post:</a:t>
            </a:r>
            <a:r>
              <a:rPr lang="zh-TW" altLang="en-US" dirty="0"/>
              <a:t>會將表單資料放在 </a:t>
            </a:r>
            <a:r>
              <a:rPr lang="en-US" altLang="zh-TW" dirty="0"/>
              <a:t>HTTP </a:t>
            </a:r>
            <a:r>
              <a:rPr lang="zh-TW" altLang="en-US" dirty="0"/>
              <a:t>傳輸封包 </a:t>
            </a:r>
            <a:r>
              <a:rPr lang="en-US" altLang="zh-TW" dirty="0"/>
              <a:t>body </a:t>
            </a:r>
            <a:r>
              <a:rPr lang="zh-TW" altLang="en-US" dirty="0"/>
              <a:t>中送出。</a:t>
            </a:r>
            <a:r>
              <a:rPr lang="en-US" altLang="zh-TW" dirty="0"/>
              <a:t>post </a:t>
            </a:r>
            <a:r>
              <a:rPr lang="zh-TW" altLang="en-US" dirty="0"/>
              <a:t>通常用在表單資料量比較大、有夾帶檔案上傳 </a:t>
            </a:r>
            <a:r>
              <a:rPr lang="en-US" altLang="zh-TW" dirty="0"/>
              <a:t>(file upload) </a:t>
            </a:r>
            <a:r>
              <a:rPr lang="zh-TW" altLang="en-US" dirty="0"/>
              <a:t>或隱私性考量的資料。</a:t>
            </a:r>
            <a:endParaRPr lang="en-US" altLang="zh-TW" dirty="0"/>
          </a:p>
          <a:p>
            <a:endParaRPr lang="zh-TW" altLang="en-US" dirty="0"/>
          </a:p>
        </p:txBody>
      </p:sp>
    </p:spTree>
    <p:extLst>
      <p:ext uri="{BB962C8B-B14F-4D97-AF65-F5344CB8AC3E}">
        <p14:creationId xmlns:p14="http://schemas.microsoft.com/office/powerpoint/2010/main" val="409818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HTML </a:t>
            </a:r>
            <a:r>
              <a:rPr lang="zh-TW" altLang="en-US" sz="4400" dirty="0"/>
              <a:t>表單</a:t>
            </a:r>
            <a:r>
              <a:rPr lang="en-US" altLang="zh-TW" sz="4400" dirty="0"/>
              <a:t>&lt;form&gt; </a:t>
            </a:r>
            <a:r>
              <a:rPr lang="zh-TW" altLang="en-US" sz="4400" dirty="0"/>
              <a:t>標籤內的屬性</a:t>
            </a:r>
          </a:p>
        </p:txBody>
      </p:sp>
      <p:sp>
        <p:nvSpPr>
          <p:cNvPr id="3" name="內容版面配置區 2"/>
          <p:cNvSpPr>
            <a:spLocks noGrp="1"/>
          </p:cNvSpPr>
          <p:nvPr>
            <p:ph idx="1"/>
          </p:nvPr>
        </p:nvSpPr>
        <p:spPr/>
        <p:txBody>
          <a:bodyPr>
            <a:normAutofit/>
          </a:bodyPr>
          <a:lstStyle/>
          <a:p>
            <a:r>
              <a:rPr lang="en-US" altLang="zh-TW" dirty="0"/>
              <a:t>target: </a:t>
            </a:r>
            <a:r>
              <a:rPr lang="zh-TW" altLang="en-US" dirty="0"/>
              <a:t>用來指定瀏覽器要在何處顯示表單送出後伺服器回應的結果。值有這些選項：</a:t>
            </a:r>
          </a:p>
          <a:p>
            <a:pPr lvl="1"/>
            <a:r>
              <a:rPr lang="en-US" altLang="zh-TW" dirty="0"/>
              <a:t>_self: </a:t>
            </a:r>
            <a:r>
              <a:rPr lang="zh-TW" altLang="en-US" dirty="0"/>
              <a:t>顯示在表單所在的當前視窗</a:t>
            </a:r>
          </a:p>
          <a:p>
            <a:pPr lvl="1"/>
            <a:r>
              <a:rPr lang="en-US" altLang="zh-TW" dirty="0"/>
              <a:t>_blank: </a:t>
            </a:r>
            <a:r>
              <a:rPr lang="zh-TW" altLang="en-US" dirty="0"/>
              <a:t>顯示在新頁籤</a:t>
            </a:r>
            <a:r>
              <a:rPr lang="en-US" altLang="zh-TW" dirty="0"/>
              <a:t>/</a:t>
            </a:r>
            <a:r>
              <a:rPr lang="zh-TW" altLang="en-US" dirty="0"/>
              <a:t>視窗</a:t>
            </a:r>
          </a:p>
          <a:p>
            <a:pPr lvl="1"/>
            <a:r>
              <a:rPr lang="en-US" altLang="zh-TW" dirty="0"/>
              <a:t>_parent: </a:t>
            </a:r>
            <a:r>
              <a:rPr lang="zh-TW" altLang="en-US" dirty="0"/>
              <a:t>顯示在上一層的視窗 </a:t>
            </a:r>
            <a:r>
              <a:rPr lang="en-US" altLang="zh-TW" dirty="0"/>
              <a:t>(</a:t>
            </a:r>
            <a:r>
              <a:rPr lang="zh-TW" altLang="en-US" dirty="0"/>
              <a:t>用在例如如果表單是放在 </a:t>
            </a:r>
            <a:r>
              <a:rPr lang="en-US" altLang="zh-TW" dirty="0"/>
              <a:t>&lt;iframe&gt; </a:t>
            </a:r>
            <a:r>
              <a:rPr lang="zh-TW" altLang="en-US" dirty="0"/>
              <a:t>中</a:t>
            </a:r>
            <a:r>
              <a:rPr lang="en-US" altLang="zh-TW" dirty="0"/>
              <a:t>)</a:t>
            </a:r>
          </a:p>
          <a:p>
            <a:pPr lvl="1"/>
            <a:r>
              <a:rPr lang="en-US" altLang="zh-TW" dirty="0" smtClean="0"/>
              <a:t>_top</a:t>
            </a:r>
            <a:r>
              <a:rPr lang="en-US" altLang="zh-TW" dirty="0"/>
              <a:t>: </a:t>
            </a:r>
            <a:r>
              <a:rPr lang="zh-TW" altLang="en-US" dirty="0"/>
              <a:t>顯示在最頂層的</a:t>
            </a:r>
            <a:r>
              <a:rPr lang="zh-TW" altLang="en-US" dirty="0" smtClean="0"/>
              <a:t>視窗</a:t>
            </a:r>
            <a:endParaRPr lang="en-US" altLang="zh-TW" dirty="0" smtClean="0"/>
          </a:p>
          <a:p>
            <a:r>
              <a:rPr lang="en-US" altLang="zh-TW" dirty="0"/>
              <a:t>autocomplete: </a:t>
            </a:r>
            <a:r>
              <a:rPr lang="zh-TW" altLang="en-US" dirty="0"/>
              <a:t>指示這個表單中的欄位是否啟用瀏覽器自動完成機制。值有這些選項：</a:t>
            </a:r>
          </a:p>
          <a:p>
            <a:pPr lvl="1"/>
            <a:r>
              <a:rPr lang="en-US" altLang="zh-TW" dirty="0"/>
              <a:t>off: </a:t>
            </a:r>
            <a:r>
              <a:rPr lang="zh-TW" altLang="en-US" dirty="0"/>
              <a:t>否</a:t>
            </a:r>
          </a:p>
          <a:p>
            <a:pPr lvl="1"/>
            <a:r>
              <a:rPr lang="en-US" altLang="zh-TW" dirty="0"/>
              <a:t>on: </a:t>
            </a:r>
            <a:r>
              <a:rPr lang="zh-TW" altLang="en-US" dirty="0"/>
              <a:t>是，預設值</a:t>
            </a:r>
          </a:p>
        </p:txBody>
      </p:sp>
    </p:spTree>
    <p:extLst>
      <p:ext uri="{BB962C8B-B14F-4D97-AF65-F5344CB8AC3E}">
        <p14:creationId xmlns:p14="http://schemas.microsoft.com/office/powerpoint/2010/main" val="106540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件" ma:contentTypeID="0x010100D29D52764D89E84B8994CEEEC95E7E54" ma:contentTypeVersion="2" ma:contentTypeDescription="建立新的文件。" ma:contentTypeScope="" ma:versionID="2ca47085941747fdf2296f7779db85cf">
  <xsd:schema xmlns:xsd="http://www.w3.org/2001/XMLSchema" xmlns:xs="http://www.w3.org/2001/XMLSchema" xmlns:p="http://schemas.microsoft.com/office/2006/metadata/properties" xmlns:ns2="7e9dc963-9531-498c-8400-20c1a46c10d2" targetNamespace="http://schemas.microsoft.com/office/2006/metadata/properties" ma:root="true" ma:fieldsID="8365bf31eeb71258dc8cca1c02ef5a5a" ns2:_="">
    <xsd:import namespace="7e9dc963-9531-498c-8400-20c1a46c10d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9dc963-9531-498c-8400-20c1a46c10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5F4345-1128-4BB0-9C45-805563E9960A}">
  <ds:schemaRefs>
    <ds:schemaRef ds:uri="http://schemas.microsoft.com/sharepoint/v3/contenttype/forms"/>
  </ds:schemaRefs>
</ds:datastoreItem>
</file>

<file path=customXml/itemProps2.xml><?xml version="1.0" encoding="utf-8"?>
<ds:datastoreItem xmlns:ds="http://schemas.openxmlformats.org/officeDocument/2006/customXml" ds:itemID="{229AE79C-B542-493C-A953-65681952DF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e9dc963-9531-498c-8400-20c1a46c10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4BB938-1E80-4281-B5DF-2A0F1F49BBC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NUTC Course ppt template</Template>
  <TotalTime>2296</TotalTime>
  <Words>2731</Words>
  <Application>Microsoft Office PowerPoint</Application>
  <PresentationFormat>寬螢幕</PresentationFormat>
  <Paragraphs>290</Paragraphs>
  <Slides>31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31</vt:i4>
      </vt:variant>
    </vt:vector>
  </HeadingPairs>
  <TitlesOfParts>
    <vt:vector size="35" baseType="lpstr">
      <vt:lpstr>Euphemia</vt:lpstr>
      <vt:lpstr>Microsoft JhengHei UI</vt:lpstr>
      <vt:lpstr>Arial</vt:lpstr>
      <vt:lpstr>數學 16x9</vt:lpstr>
      <vt:lpstr>網頁程式設計 HTML網頁程式設計</vt:lpstr>
      <vt:lpstr>HTML 表格 (table)</vt:lpstr>
      <vt:lpstr>PowerPoint 簡報</vt:lpstr>
      <vt:lpstr>HTML 表格-合併儲存格</vt:lpstr>
      <vt:lpstr>HTML 表格區塊化</vt:lpstr>
      <vt:lpstr>HTML 表格欄位分組</vt:lpstr>
      <vt:lpstr>HTML 表單</vt:lpstr>
      <vt:lpstr>HTML 表單&lt;form&gt; 標籤內的屬性</vt:lpstr>
      <vt:lpstr>HTML 表單&lt;form&gt; 標籤內的屬性</vt:lpstr>
      <vt:lpstr>HTML 表單元素</vt:lpstr>
      <vt:lpstr>HTML 表單  input屬性-type類型</vt:lpstr>
      <vt:lpstr>HTML 表單  input屬性-type特定的輸入內容</vt:lpstr>
      <vt:lpstr>HTML 表單  input屬性- type時間的輸入</vt:lpstr>
      <vt:lpstr>HTML 表單 input屬性- type 選擇型輸入</vt:lpstr>
      <vt:lpstr>HTML 表單 input屬性- type 選擇型輸入</vt:lpstr>
      <vt:lpstr>HTML 表單 input屬性- type 驗證輸入</vt:lpstr>
      <vt:lpstr>HTML表單元素-多行文字輸入欄位</vt:lpstr>
      <vt:lpstr>HTML表單元素-下拉式選單</vt:lpstr>
      <vt:lpstr>HTML表單元素-下拉式分組選單</vt:lpstr>
      <vt:lpstr>HTML 表單控制元件分組</vt:lpstr>
      <vt:lpstr>HTML繪圖畫布</vt:lpstr>
      <vt:lpstr>練習1</vt:lpstr>
      <vt:lpstr>HTML嵌入內容-圖片</vt:lpstr>
      <vt:lpstr>HTML嵌入內容-響應式圖片</vt:lpstr>
      <vt:lpstr>HTML嵌入內容-影片</vt:lpstr>
      <vt:lpstr>HTML嵌入內容-影片</vt:lpstr>
      <vt:lpstr>HTML嵌入內容-聲音</vt:lpstr>
      <vt:lpstr>HTML嵌入數學</vt:lpstr>
      <vt:lpstr>MathML</vt:lpstr>
      <vt:lpstr>MathML</vt:lpstr>
      <vt:lpstr>練習2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USER</cp:lastModifiedBy>
  <cp:revision>148</cp:revision>
  <dcterms:created xsi:type="dcterms:W3CDTF">2023-02-23T01:42:27Z</dcterms:created>
  <dcterms:modified xsi:type="dcterms:W3CDTF">2023-03-09T07:59:38Z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0x010100D29D52764D89E84B8994CEEEC95E7E54</vt:lpwstr>
  </property>
</Properties>
</file>