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80" r:id="rId10"/>
    <p:sldId id="261" r:id="rId11"/>
    <p:sldId id="262" r:id="rId12"/>
    <p:sldId id="263" r:id="rId13"/>
    <p:sldId id="299" r:id="rId14"/>
    <p:sldId id="300" r:id="rId15"/>
    <p:sldId id="281" r:id="rId16"/>
    <p:sldId id="266" r:id="rId17"/>
    <p:sldId id="265" r:id="rId18"/>
    <p:sldId id="264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6" r:id="rId28"/>
    <p:sldId id="275" r:id="rId29"/>
    <p:sldId id="277" r:id="rId30"/>
    <p:sldId id="278" r:id="rId31"/>
    <p:sldId id="301" r:id="rId32"/>
    <p:sldId id="282" r:id="rId33"/>
    <p:sldId id="279" r:id="rId34"/>
    <p:sldId id="283" r:id="rId35"/>
    <p:sldId id="284" r:id="rId36"/>
    <p:sldId id="285" r:id="rId37"/>
    <p:sldId id="286" r:id="rId38"/>
    <p:sldId id="298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7830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7519503-7719-4C03-9BF6-0C4020B9C431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B613D87-1BCA-432D-AB59-4925C8B3A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7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519503-7719-4C03-9BF6-0C4020B9C431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B613D87-1BCA-432D-AB59-4925C8B3A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24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按一下以編輯母片標題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7519503-7719-4C03-9BF6-0C4020B9C431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B613D87-1BCA-432D-AB59-4925C8B3A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39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519503-7719-4C03-9BF6-0C4020B9C431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B613D87-1BCA-432D-AB59-4925C8B3A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8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7519503-7719-4C03-9BF6-0C4020B9C431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B613D87-1BCA-432D-AB59-4925C8B3A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3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519503-7719-4C03-9BF6-0C4020B9C431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B613D87-1BCA-432D-AB59-4925C8B3A1E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519503-7719-4C03-9BF6-0C4020B9C431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B613D87-1BCA-432D-AB59-4925C8B3A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8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519503-7719-4C03-9BF6-0C4020B9C431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B613D87-1BCA-432D-AB59-4925C8B3A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45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7519503-7719-4C03-9BF6-0C4020B9C431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B613D87-1BCA-432D-AB59-4925C8B3A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33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7519503-7719-4C03-9BF6-0C4020B9C431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B613D87-1BCA-432D-AB59-4925C8B3A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70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7519503-7719-4C03-9BF6-0C4020B9C431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B613D87-1BCA-432D-AB59-4925C8B3A1E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8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7519503-7719-4C03-9BF6-0C4020B9C431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B613D87-1BCA-432D-AB59-4925C8B3A1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4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6D982-8F8C-DCDA-4225-A01013A87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網頁程式設計</a:t>
            </a:r>
            <a:br>
              <a:rPr lang="zh-TW" altLang="en-US" dirty="0"/>
            </a:br>
            <a:r>
              <a:rPr lang="en-US" altLang="zh-TW" sz="4400" dirty="0" smtClean="0"/>
              <a:t>CSS</a:t>
            </a:r>
            <a:r>
              <a:rPr lang="zh-TW" altLang="en-US" sz="4400" dirty="0" smtClean="0"/>
              <a:t>樣式設計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C30AC0-90AF-38B5-763B-743D4995F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796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如何套用</a:t>
            </a:r>
            <a:r>
              <a:rPr lang="en-US" altLang="zh-TW" sz="4400" dirty="0"/>
              <a:t>CSS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外部樣式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r>
              <a:rPr lang="en-US" altLang="zh-TW" dirty="0" smtClean="0"/>
              <a:t>&lt;</a:t>
            </a:r>
            <a:r>
              <a:rPr lang="en-US" altLang="zh-TW" dirty="0"/>
              <a:t>head&gt;</a:t>
            </a:r>
            <a:br>
              <a:rPr lang="en-US" altLang="zh-TW" dirty="0"/>
            </a:br>
            <a:r>
              <a:rPr lang="zh-TW" altLang="en-US" dirty="0" smtClean="0"/>
              <a:t>    </a:t>
            </a:r>
            <a:r>
              <a:rPr lang="en-US" altLang="zh-TW" dirty="0" smtClean="0"/>
              <a:t>&lt;</a:t>
            </a:r>
            <a:r>
              <a:rPr lang="en-US" altLang="zh-TW" dirty="0"/>
              <a:t>style&gt;</a:t>
            </a:r>
            <a:br>
              <a:rPr lang="en-US" altLang="zh-TW" dirty="0"/>
            </a:br>
            <a:r>
              <a:rPr lang="en-US" altLang="zh-TW" dirty="0" smtClean="0"/>
              <a:t>	</a:t>
            </a:r>
            <a:r>
              <a:rPr lang="zh-TW" altLang="en-US" dirty="0" smtClean="0"/>
              <a:t>    </a:t>
            </a:r>
            <a:r>
              <a:rPr lang="en-US" altLang="zh-TW" dirty="0" smtClean="0">
                <a:solidFill>
                  <a:srgbClr val="FF6699"/>
                </a:solidFill>
              </a:rPr>
              <a:t>@</a:t>
            </a:r>
            <a:r>
              <a:rPr lang="en-US" altLang="zh-TW" dirty="0">
                <a:solidFill>
                  <a:srgbClr val="FF6699"/>
                </a:solidFill>
              </a:rPr>
              <a:t>import </a:t>
            </a:r>
            <a:r>
              <a:rPr lang="en-US" altLang="zh-TW" dirty="0" err="1">
                <a:solidFill>
                  <a:srgbClr val="FF6699"/>
                </a:solidFill>
              </a:rPr>
              <a:t>url</a:t>
            </a:r>
            <a:r>
              <a:rPr lang="en-US" altLang="zh-TW" dirty="0">
                <a:solidFill>
                  <a:srgbClr val="FF6699"/>
                </a:solidFill>
              </a:rPr>
              <a:t>(</a:t>
            </a:r>
            <a:r>
              <a:rPr lang="zh-TW" altLang="en-US" dirty="0">
                <a:solidFill>
                  <a:srgbClr val="FF6699"/>
                </a:solidFill>
              </a:rPr>
              <a:t>外部</a:t>
            </a:r>
            <a:r>
              <a:rPr lang="en-US" altLang="zh-TW" dirty="0" err="1">
                <a:solidFill>
                  <a:srgbClr val="FF6699"/>
                </a:solidFill>
              </a:rPr>
              <a:t>css</a:t>
            </a:r>
            <a:r>
              <a:rPr lang="zh-TW" altLang="en-US" dirty="0">
                <a:solidFill>
                  <a:srgbClr val="FF6699"/>
                </a:solidFill>
              </a:rPr>
              <a:t>檔案的路徑</a:t>
            </a:r>
            <a:r>
              <a:rPr lang="en-US" altLang="zh-TW" dirty="0">
                <a:solidFill>
                  <a:srgbClr val="FF6699"/>
                </a:solidFill>
              </a:rPr>
              <a:t>);</a:t>
            </a:r>
            <a:r>
              <a:rPr lang="zh-TW" altLang="en-US" dirty="0">
                <a:solidFill>
                  <a:srgbClr val="FF6699"/>
                </a:solidFill>
              </a:rPr>
              <a:t/>
            </a:r>
            <a:br>
              <a:rPr lang="zh-TW" altLang="en-US" dirty="0">
                <a:solidFill>
                  <a:srgbClr val="FF6699"/>
                </a:solidFill>
              </a:rPr>
            </a:br>
            <a:r>
              <a:rPr lang="zh-TW" altLang="en-US" dirty="0" smtClean="0"/>
              <a:t>    </a:t>
            </a:r>
            <a:r>
              <a:rPr lang="en-US" altLang="zh-TW" dirty="0" smtClean="0"/>
              <a:t>&lt;/</a:t>
            </a:r>
            <a:r>
              <a:rPr lang="en-US" altLang="zh-TW" dirty="0"/>
              <a:t>style&gt;</a:t>
            </a:r>
            <a:br>
              <a:rPr lang="en-US" altLang="zh-TW" dirty="0"/>
            </a:br>
            <a:r>
              <a:rPr lang="en-US" altLang="zh-TW" dirty="0"/>
              <a:t>&lt;/head&gt;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757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CSS </a:t>
            </a:r>
            <a:r>
              <a:rPr lang="zh-TW" altLang="en-US" sz="4400" dirty="0" smtClean="0"/>
              <a:t>套用時</a:t>
            </a:r>
            <a:r>
              <a:rPr lang="zh-TW" altLang="en-US" sz="4400" dirty="0"/>
              <a:t>的優先順位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1" y="1600200"/>
            <a:ext cx="9785349" cy="4572000"/>
          </a:xfrm>
        </p:spPr>
        <p:txBody>
          <a:bodyPr/>
          <a:lstStyle/>
          <a:p>
            <a:r>
              <a:rPr lang="zh-TW" altLang="en-US" dirty="0" smtClean="0"/>
              <a:t>有衝突的時候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行</a:t>
            </a:r>
            <a:r>
              <a:rPr lang="zh-TW" altLang="en-US" dirty="0"/>
              <a:t>內</a:t>
            </a:r>
            <a:r>
              <a:rPr lang="en-US" altLang="zh-TW" dirty="0"/>
              <a:t>(inline)</a:t>
            </a:r>
            <a:r>
              <a:rPr lang="zh-TW" altLang="en-US" dirty="0"/>
              <a:t>套用</a:t>
            </a:r>
            <a:r>
              <a:rPr lang="en-US" altLang="zh-TW" dirty="0"/>
              <a:t>CSS </a:t>
            </a:r>
            <a:r>
              <a:rPr lang="zh-TW" altLang="en-US" dirty="0"/>
              <a:t>＞ </a:t>
            </a:r>
            <a:r>
              <a:rPr lang="en-US" altLang="zh-TW" dirty="0"/>
              <a:t>HTML</a:t>
            </a:r>
            <a:r>
              <a:rPr lang="zh-TW" altLang="en-US" dirty="0"/>
              <a:t>內部載入</a:t>
            </a:r>
            <a:r>
              <a:rPr lang="en-US" altLang="zh-TW" dirty="0"/>
              <a:t>CSS </a:t>
            </a:r>
            <a:r>
              <a:rPr lang="zh-TW" altLang="en-US" dirty="0"/>
              <a:t>＞ 外部載入</a:t>
            </a:r>
            <a:r>
              <a:rPr lang="en-US" altLang="zh-TW" dirty="0" smtClean="0"/>
              <a:t>CSS</a:t>
            </a:r>
          </a:p>
          <a:p>
            <a:pPr lvl="1"/>
            <a:r>
              <a:rPr lang="zh-TW" altLang="en-US" dirty="0" smtClean="0"/>
              <a:t>基本上是寫</a:t>
            </a:r>
            <a:r>
              <a:rPr lang="zh-TW" altLang="en-US" dirty="0"/>
              <a:t>在後面的敘述，優先於寫在前面的敘述</a:t>
            </a:r>
            <a:endParaRPr lang="en-US" altLang="zh-TW" dirty="0"/>
          </a:p>
          <a:p>
            <a:r>
              <a:rPr lang="zh-TW" altLang="en-US" dirty="0" smtClean="0"/>
              <a:t>沒衝突的時候</a:t>
            </a:r>
            <a:endParaRPr lang="en-US" altLang="zh-TW" dirty="0" smtClean="0"/>
          </a:p>
          <a:p>
            <a:pPr lvl="1"/>
            <a:r>
              <a:rPr lang="zh-TW" altLang="en-US" dirty="0"/>
              <a:t>全部</a:t>
            </a:r>
            <a:r>
              <a:rPr lang="zh-TW" altLang="en-US" dirty="0" smtClean="0"/>
              <a:t>套用</a:t>
            </a:r>
            <a:endParaRPr lang="en-US" altLang="zh-TW" dirty="0" smtClean="0"/>
          </a:p>
          <a:p>
            <a:r>
              <a:rPr lang="zh-TW" altLang="en-US" dirty="0" smtClean="0"/>
              <a:t>想要以最優先的順位套用的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 ，可以用</a:t>
            </a:r>
            <a:r>
              <a:rPr lang="en-US" altLang="zh-TW" dirty="0"/>
              <a:t>!</a:t>
            </a:r>
            <a:r>
              <a:rPr lang="en-US" altLang="zh-TW" dirty="0" smtClean="0"/>
              <a:t>important</a:t>
            </a:r>
            <a:r>
              <a:rPr lang="zh-TW" altLang="en-US" dirty="0" smtClean="0"/>
              <a:t>來標示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 { </a:t>
            </a:r>
            <a:r>
              <a:rPr lang="en-US" altLang="zh-TW" dirty="0"/>
              <a:t>color: blue !important; 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31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選擇器介紹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93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96E59-1C45-2915-038B-08A8E875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選擇器的不同類型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520A1F-B8C2-6186-CA8F-3AE3F896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75000"/>
                  </a:schemeClr>
                </a:solidFill>
              </a:rPr>
              <a:t>萬用選擇器</a:t>
            </a:r>
            <a:endParaRPr lang="en-US" altLang="zh-TW" sz="3200" dirty="0" smtClean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zh-TW" altLang="en-US" sz="2800" dirty="0" smtClean="0">
                <a:solidFill>
                  <a:schemeClr val="tx1">
                    <a:lumMod val="75000"/>
                  </a:schemeClr>
                </a:solidFill>
              </a:rPr>
              <a:t>* 代表套用在</a:t>
            </a:r>
            <a:r>
              <a:rPr lang="en-US" altLang="zh-TW" sz="2800" dirty="0" smtClean="0">
                <a:solidFill>
                  <a:schemeClr val="tx1">
                    <a:lumMod val="75000"/>
                  </a:schemeClr>
                </a:solidFill>
              </a:rPr>
              <a:t>HTML</a:t>
            </a:r>
            <a:r>
              <a:rPr lang="zh-TW" altLang="en-US" sz="2800" dirty="0" smtClean="0">
                <a:solidFill>
                  <a:schemeClr val="tx1">
                    <a:lumMod val="75000"/>
                  </a:schemeClr>
                </a:solidFill>
              </a:rPr>
              <a:t>文件內所有的元素</a:t>
            </a:r>
            <a:endParaRPr lang="en-US" altLang="zh-TW" sz="28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sz="3200" dirty="0" smtClean="0">
                <a:solidFill>
                  <a:schemeClr val="tx1">
                    <a:lumMod val="75000"/>
                  </a:schemeClr>
                </a:solidFill>
              </a:rPr>
              <a:t>Example</a:t>
            </a:r>
          </a:p>
          <a:p>
            <a:pPr marL="365760" lvl="1" indent="0">
              <a:buNone/>
            </a:pPr>
            <a:r>
              <a:rPr lang="en-US" altLang="zh-TW" sz="2800" dirty="0" smtClean="0">
                <a:solidFill>
                  <a:schemeClr val="tx1">
                    <a:lumMod val="75000"/>
                  </a:schemeClr>
                </a:solidFill>
              </a:rPr>
              <a:t>* {</a:t>
            </a:r>
          </a:p>
          <a:p>
            <a:pPr marL="365760" lvl="1" indent="0">
              <a:buNone/>
            </a:pPr>
            <a:r>
              <a:rPr lang="en-US" altLang="zh-TW" sz="2800" dirty="0" smtClean="0">
                <a:solidFill>
                  <a:schemeClr val="tx1">
                    <a:lumMod val="75000"/>
                  </a:schemeClr>
                </a:solidFill>
              </a:rPr>
              <a:t>	padding: 0; </a:t>
            </a:r>
          </a:p>
          <a:p>
            <a:pPr marL="365760" lvl="1" indent="0">
              <a:buNone/>
            </a:pPr>
            <a:r>
              <a:rPr lang="en-US" altLang="zh-TW" sz="2800" dirty="0" smtClean="0">
                <a:solidFill>
                  <a:schemeClr val="tx1">
                    <a:lumMod val="75000"/>
                  </a:schemeClr>
                </a:solidFill>
              </a:rPr>
              <a:t>	margin: 0;</a:t>
            </a:r>
          </a:p>
          <a:p>
            <a:pPr marL="365760" lvl="1" indent="0">
              <a:buNone/>
            </a:pPr>
            <a:r>
              <a:rPr lang="en-US" altLang="zh-TW" sz="2800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</a:p>
          <a:p>
            <a:pPr marL="365760" lvl="1" indent="0">
              <a:buNone/>
            </a:pPr>
            <a:endParaRPr lang="zh-TW" altLang="en-US" sz="2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0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96E59-1C45-2915-038B-08A8E875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選擇器的不同類型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520A1F-B8C2-6186-CA8F-3AE3F896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</a:schemeClr>
                </a:solidFill>
              </a:rPr>
              <a:t>元素</a:t>
            </a:r>
            <a:r>
              <a:rPr lang="en-US" altLang="zh-TW" sz="3200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zh-TW" altLang="en-US" sz="3200" dirty="0">
                <a:solidFill>
                  <a:schemeClr val="tx1">
                    <a:lumMod val="75000"/>
                  </a:schemeClr>
                </a:solidFill>
              </a:rPr>
              <a:t>標籤</a:t>
            </a:r>
            <a:r>
              <a:rPr lang="en-US" altLang="zh-TW" sz="3200" dirty="0">
                <a:solidFill>
                  <a:schemeClr val="tx1">
                    <a:lumMod val="75000"/>
                  </a:schemeClr>
                </a:solidFill>
              </a:rPr>
              <a:t>)</a:t>
            </a:r>
            <a:r>
              <a:rPr lang="zh-TW" altLang="en-US" sz="3200" dirty="0">
                <a:solidFill>
                  <a:schemeClr val="tx1">
                    <a:lumMod val="75000"/>
                  </a:schemeClr>
                </a:solidFill>
              </a:rPr>
              <a:t>選擇器</a:t>
            </a:r>
            <a:endParaRPr lang="en-US" altLang="zh-TW" sz="3200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例如</a:t>
            </a:r>
            <a:r>
              <a:rPr lang="en-US" altLang="zh-TW" sz="2800" dirty="0">
                <a:solidFill>
                  <a:schemeClr val="tx1">
                    <a:lumMod val="75000"/>
                  </a:schemeClr>
                </a:solidFill>
              </a:rPr>
              <a:t>:</a:t>
            </a:r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tx1">
                    <a:lumMod val="75000"/>
                  </a:schemeClr>
                </a:solidFill>
              </a:rPr>
              <a:t>&lt;p&gt;</a:t>
            </a:r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TW" sz="2800" dirty="0">
                <a:solidFill>
                  <a:schemeClr val="tx1">
                    <a:lumMod val="75000"/>
                  </a:schemeClr>
                </a:solidFill>
              </a:rPr>
              <a:t>&lt;h1&gt;</a:t>
            </a:r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、</a:t>
            </a:r>
            <a:r>
              <a:rPr lang="en-US" altLang="zh-TW" sz="2800" dirty="0">
                <a:solidFill>
                  <a:schemeClr val="tx1">
                    <a:lumMod val="75000"/>
                  </a:schemeClr>
                </a:solidFill>
              </a:rPr>
              <a:t>&lt;body&gt;</a:t>
            </a:r>
          </a:p>
          <a:p>
            <a:r>
              <a:rPr lang="en-US" altLang="zh-TW" sz="3200" b="0" i="0" dirty="0">
                <a:solidFill>
                  <a:schemeClr val="tx1">
                    <a:lumMod val="75000"/>
                  </a:schemeClr>
                </a:solidFill>
                <a:effectLst/>
              </a:rPr>
              <a:t>ID </a:t>
            </a:r>
            <a:r>
              <a:rPr lang="zh-TW" altLang="en-US" sz="3200" b="0" i="0" dirty="0">
                <a:solidFill>
                  <a:schemeClr val="tx1">
                    <a:lumMod val="75000"/>
                  </a:schemeClr>
                </a:solidFill>
                <a:effectLst/>
              </a:rPr>
              <a:t>選擇器</a:t>
            </a:r>
            <a:endParaRPr lang="en-US" altLang="zh-TW" sz="3200" b="0" i="0" dirty="0">
              <a:solidFill>
                <a:schemeClr val="tx1">
                  <a:lumMod val="75000"/>
                </a:schemeClr>
              </a:solidFill>
              <a:effectLst/>
            </a:endParaRPr>
          </a:p>
          <a:p>
            <a:pPr lvl="1"/>
            <a:r>
              <a:rPr lang="zh-TW" altLang="en-US" sz="2800" b="0" i="0" dirty="0">
                <a:solidFill>
                  <a:schemeClr val="tx1">
                    <a:lumMod val="75000"/>
                  </a:schemeClr>
                </a:solidFill>
                <a:effectLst/>
              </a:rPr>
              <a:t>例如</a:t>
            </a:r>
            <a:r>
              <a:rPr lang="en-US" altLang="zh-TW" sz="2800" b="0" i="0" dirty="0">
                <a:solidFill>
                  <a:schemeClr val="tx1">
                    <a:lumMod val="75000"/>
                  </a:schemeClr>
                </a:solidFill>
                <a:effectLst/>
              </a:rPr>
              <a:t>:</a:t>
            </a:r>
            <a:r>
              <a:rPr lang="zh-TW" altLang="en-US" sz="2800" b="0" i="0" dirty="0">
                <a:solidFill>
                  <a:schemeClr val="tx1">
                    <a:lumMod val="75000"/>
                  </a:schemeClr>
                </a:solidFill>
                <a:effectLst/>
              </a:rPr>
              <a:t> </a:t>
            </a:r>
            <a:r>
              <a:rPr lang="en-US" altLang="zh-TW" sz="2800" b="0" i="0" dirty="0">
                <a:solidFill>
                  <a:schemeClr val="tx1">
                    <a:lumMod val="75000"/>
                  </a:schemeClr>
                </a:solidFill>
                <a:effectLst/>
              </a:rPr>
              <a:t>#my-id</a:t>
            </a:r>
            <a:r>
              <a:rPr lang="zh-TW" altLang="en-US" sz="2800" b="0" i="0" dirty="0">
                <a:solidFill>
                  <a:schemeClr val="tx1">
                    <a:lumMod val="75000"/>
                  </a:schemeClr>
                </a:solidFill>
                <a:effectLst/>
              </a:rPr>
              <a:t> </a:t>
            </a:r>
            <a:endParaRPr lang="en-US" altLang="zh-TW" sz="2800" b="0" i="0" dirty="0">
              <a:solidFill>
                <a:schemeClr val="tx1">
                  <a:lumMod val="75000"/>
                </a:schemeClr>
              </a:solidFill>
              <a:effectLst/>
            </a:endParaRPr>
          </a:p>
          <a:p>
            <a:r>
              <a:rPr lang="en-US" altLang="zh-TW" sz="3200" dirty="0">
                <a:solidFill>
                  <a:schemeClr val="tx1">
                    <a:lumMod val="75000"/>
                  </a:schemeClr>
                </a:solidFill>
              </a:rPr>
              <a:t>Class </a:t>
            </a:r>
            <a:r>
              <a:rPr lang="zh-TW" altLang="en-US" sz="3200" dirty="0">
                <a:solidFill>
                  <a:schemeClr val="tx1">
                    <a:lumMod val="75000"/>
                  </a:schemeClr>
                </a:solidFill>
              </a:rPr>
              <a:t>選擇器</a:t>
            </a:r>
            <a:endParaRPr lang="en-US" altLang="zh-TW" sz="3200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例如</a:t>
            </a:r>
            <a:r>
              <a:rPr lang="en-US" altLang="zh-TW" sz="2800" dirty="0">
                <a:solidFill>
                  <a:schemeClr val="tx1">
                    <a:lumMod val="75000"/>
                  </a:schemeClr>
                </a:solidFill>
              </a:rPr>
              <a:t>:</a:t>
            </a:r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tx1">
                    <a:lumMod val="75000"/>
                  </a:schemeClr>
                </a:solidFill>
              </a:rPr>
              <a:t>.my-class</a:t>
            </a:r>
          </a:p>
          <a:p>
            <a:r>
              <a:rPr lang="zh-TW" altLang="en-US" sz="3200" dirty="0">
                <a:solidFill>
                  <a:schemeClr val="tx1">
                    <a:lumMod val="75000"/>
                  </a:schemeClr>
                </a:solidFill>
              </a:rPr>
              <a:t>屬性選擇器</a:t>
            </a:r>
            <a:endParaRPr lang="en-US" altLang="zh-TW" sz="3200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例如</a:t>
            </a:r>
            <a:r>
              <a:rPr lang="en-US" altLang="zh-TW" sz="2800" dirty="0">
                <a:solidFill>
                  <a:schemeClr val="tx1">
                    <a:lumMod val="75000"/>
                  </a:schemeClr>
                </a:solidFill>
              </a:rPr>
              <a:t>:</a:t>
            </a:r>
            <a:r>
              <a:rPr lang="zh-TW" altLang="en-US" sz="2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2800" dirty="0" err="1">
                <a:solidFill>
                  <a:schemeClr val="tx1">
                    <a:lumMod val="75000"/>
                  </a:schemeClr>
                </a:solidFill>
              </a:rPr>
              <a:t>img</a:t>
            </a:r>
            <a:r>
              <a:rPr lang="en-US" altLang="zh-TW" sz="2800" dirty="0">
                <a:solidFill>
                  <a:schemeClr val="tx1">
                    <a:lumMod val="75000"/>
                  </a:schemeClr>
                </a:solidFill>
              </a:rPr>
              <a:t>[</a:t>
            </a:r>
            <a:r>
              <a:rPr lang="en-US" altLang="zh-TW" sz="2800" dirty="0" err="1">
                <a:solidFill>
                  <a:schemeClr val="tx1">
                    <a:lumMod val="75000"/>
                  </a:schemeClr>
                </a:solidFill>
              </a:rPr>
              <a:t>src</a:t>
            </a:r>
            <a:r>
              <a:rPr lang="en-US" altLang="zh-TW" sz="2800" dirty="0" smtClean="0">
                <a:solidFill>
                  <a:schemeClr val="tx1">
                    <a:lumMod val="75000"/>
                  </a:schemeClr>
                </a:solidFill>
              </a:rPr>
              <a:t>]</a:t>
            </a:r>
            <a:endParaRPr lang="en-US" altLang="zh-TW" sz="2800" dirty="0">
              <a:solidFill>
                <a:schemeClr val="tx1">
                  <a:lumMod val="75000"/>
                </a:schemeClr>
              </a:solidFill>
            </a:endParaRPr>
          </a:p>
          <a:p>
            <a:endParaRPr lang="zh-TW" altLang="en-US" sz="32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772EF-EF35-6372-AD4D-91C84BCB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元素選擇器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105474-EB9A-FFAA-3E98-F8F620F67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指定</a:t>
            </a:r>
            <a:r>
              <a:rPr lang="zh-TW" altLang="en-US" dirty="0" smtClean="0">
                <a:solidFill>
                  <a:srgbClr val="C00000"/>
                </a:solidFill>
              </a:rPr>
              <a:t>某個元素</a:t>
            </a:r>
            <a:r>
              <a:rPr lang="zh-TW" altLang="en-US" dirty="0" smtClean="0"/>
              <a:t>作為套用該</a:t>
            </a:r>
            <a:r>
              <a:rPr lang="en-US" altLang="zh-TW" dirty="0" smtClean="0"/>
              <a:t>CSS</a:t>
            </a:r>
            <a:r>
              <a:rPr lang="zh-TW" altLang="en-US" dirty="0" smtClean="0"/>
              <a:t>規則的對象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Example</a:t>
            </a:r>
          </a:p>
          <a:p>
            <a:pPr marL="0" indent="0">
              <a:buNone/>
            </a:pPr>
            <a:r>
              <a:rPr lang="en-US" altLang="zh-TW" dirty="0" smtClean="0"/>
              <a:t>    h1{color: blue;}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p {color: blue;}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body{color: blue;}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22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ID</a:t>
            </a:r>
            <a:r>
              <a:rPr lang="zh-TW" altLang="en-US" sz="4400" dirty="0" smtClean="0"/>
              <a:t>選擇器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r>
              <a:rPr lang="zh-TW" altLang="en-US" dirty="0" smtClean="0">
                <a:solidFill>
                  <a:srgbClr val="C00000"/>
                </a:solidFill>
              </a:rPr>
              <a:t>符合指定</a:t>
            </a:r>
            <a:r>
              <a:rPr lang="en-US" altLang="zh-TW" dirty="0" smtClean="0">
                <a:solidFill>
                  <a:srgbClr val="C00000"/>
                </a:solidFill>
              </a:rPr>
              <a:t>ID</a:t>
            </a:r>
            <a:r>
              <a:rPr lang="zh-TW" altLang="en-US" dirty="0" smtClean="0"/>
              <a:t>的</a:t>
            </a:r>
            <a:r>
              <a:rPr lang="zh-TW" altLang="en-US" dirty="0" smtClean="0">
                <a:solidFill>
                  <a:srgbClr val="C00000"/>
                </a:solidFill>
              </a:rPr>
              <a:t>元素</a:t>
            </a:r>
            <a:r>
              <a:rPr lang="zh-TW" altLang="en-US" dirty="0" smtClean="0"/>
              <a:t>作為套用該</a:t>
            </a:r>
            <a:r>
              <a:rPr lang="en-US" altLang="zh-TW" dirty="0" smtClean="0"/>
              <a:t>CSS</a:t>
            </a:r>
            <a:r>
              <a:rPr lang="zh-TW" altLang="en-US" dirty="0" smtClean="0"/>
              <a:t>規則的對象</a:t>
            </a:r>
            <a:endParaRPr lang="en-US" altLang="zh-TW" dirty="0" smtClean="0"/>
          </a:p>
          <a:p>
            <a:r>
              <a:rPr lang="zh-TW" altLang="en-US" dirty="0"/>
              <a:t>需</a:t>
            </a:r>
            <a:r>
              <a:rPr lang="zh-TW" altLang="en-US" dirty="0" smtClean="0"/>
              <a:t>搭配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指定</a:t>
            </a:r>
            <a:r>
              <a:rPr lang="en-US" altLang="zh-TW" dirty="0" smtClean="0"/>
              <a:t>ID</a:t>
            </a:r>
            <a:r>
              <a:rPr lang="zh-TW" altLang="en-US" dirty="0" smtClean="0"/>
              <a:t>的語法來作用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用</a:t>
            </a:r>
            <a:r>
              <a:rPr lang="zh-TW" altLang="en-US" dirty="0" smtClean="0"/>
              <a:t>法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#</a:t>
            </a:r>
            <a:r>
              <a:rPr lang="en-US" altLang="zh-TW" dirty="0" err="1" smtClean="0"/>
              <a:t>my_id</a:t>
            </a:r>
            <a:r>
              <a:rPr lang="en-US" altLang="zh-TW" dirty="0" smtClean="0"/>
              <a:t> {color: blue;}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&lt;p id=“</a:t>
            </a:r>
            <a:r>
              <a:rPr lang="en-US" altLang="zh-TW" dirty="0" err="1" smtClean="0"/>
              <a:t>my_id</a:t>
            </a:r>
            <a:r>
              <a:rPr lang="en-US" altLang="zh-TW" dirty="0" smtClean="0"/>
              <a:t>”&gt;</a:t>
            </a:r>
            <a:r>
              <a:rPr lang="zh-TW" altLang="en-US" dirty="0" smtClean="0"/>
              <a:t>文章簡介</a:t>
            </a:r>
            <a:r>
              <a:rPr lang="en-US" altLang="zh-TW" dirty="0" smtClean="0"/>
              <a:t>&lt;/p&gt;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20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 </a:t>
            </a:r>
            <a:r>
              <a:rPr lang="zh-TW" altLang="en-US" dirty="0" smtClean="0"/>
              <a:t>選擇器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r>
              <a:rPr lang="zh-TW" altLang="en-US" dirty="0" smtClean="0">
                <a:solidFill>
                  <a:srgbClr val="C00000"/>
                </a:solidFill>
              </a:rPr>
              <a:t>符合指定類別</a:t>
            </a:r>
            <a:r>
              <a:rPr lang="zh-TW" altLang="en-US" dirty="0" smtClean="0"/>
              <a:t>的</a:t>
            </a:r>
            <a:r>
              <a:rPr lang="zh-TW" altLang="en-US" dirty="0" smtClean="0">
                <a:solidFill>
                  <a:srgbClr val="C00000"/>
                </a:solidFill>
              </a:rPr>
              <a:t>元素</a:t>
            </a:r>
            <a:r>
              <a:rPr lang="zh-TW" altLang="en-US" dirty="0" smtClean="0"/>
              <a:t>作為套用該</a:t>
            </a:r>
            <a:r>
              <a:rPr lang="en-US" altLang="zh-TW" dirty="0" smtClean="0"/>
              <a:t>CSS</a:t>
            </a:r>
            <a:r>
              <a:rPr lang="zh-TW" altLang="en-US" dirty="0" smtClean="0"/>
              <a:t>規則的對象</a:t>
            </a:r>
            <a:endParaRPr lang="en-US" altLang="zh-TW" dirty="0" smtClean="0"/>
          </a:p>
          <a:p>
            <a:r>
              <a:rPr lang="zh-TW" altLang="en-US" dirty="0" smtClean="0"/>
              <a:t>需搭配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指定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的語法來作用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2400" dirty="0" smtClean="0"/>
              <a:t>用法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.water {background: </a:t>
            </a:r>
            <a:r>
              <a:rPr lang="en-US" altLang="zh-TW" sz="2400" dirty="0" err="1" smtClean="0"/>
              <a:t>lightblue</a:t>
            </a:r>
            <a:r>
              <a:rPr lang="en-US" altLang="zh-TW" sz="2400" dirty="0" smtClean="0"/>
              <a:t>;}</a:t>
            </a:r>
          </a:p>
          <a:p>
            <a:pPr marL="0" indent="0">
              <a:buNone/>
            </a:pPr>
            <a:r>
              <a:rPr lang="en-US" altLang="zh-TW" sz="2400" dirty="0" smtClean="0"/>
              <a:t>.wood {background: brown;}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&lt;p class=“water”&gt;</a:t>
            </a:r>
            <a:r>
              <a:rPr lang="zh-TW" altLang="en-US" sz="2400" dirty="0" smtClean="0"/>
              <a:t>水的顏色</a:t>
            </a:r>
            <a:r>
              <a:rPr lang="en-US" altLang="zh-TW" sz="2400" dirty="0" smtClean="0"/>
              <a:t>&lt;\p&gt;</a:t>
            </a:r>
          </a:p>
          <a:p>
            <a:pPr marL="0" indent="0">
              <a:buNone/>
            </a:pPr>
            <a:r>
              <a:rPr lang="en-US" altLang="zh-TW" sz="2400" dirty="0" smtClean="0"/>
              <a:t>&lt;p class=“wood”&gt;</a:t>
            </a:r>
            <a:r>
              <a:rPr lang="zh-TW" altLang="en-US" sz="2400" dirty="0" smtClean="0"/>
              <a:t>木頭的顏色</a:t>
            </a:r>
            <a:r>
              <a:rPr lang="en-US" altLang="zh-TW" sz="2400" dirty="0" smtClean="0"/>
              <a:t>&lt;\p&gt;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199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屬性選擇器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屬性選擇器可以將</a:t>
            </a:r>
            <a:r>
              <a:rPr lang="en-US" altLang="zh-TW" dirty="0" smtClean="0"/>
              <a:t>CSS</a:t>
            </a:r>
            <a:r>
              <a:rPr lang="zh-TW" altLang="en-US" dirty="0" smtClean="0"/>
              <a:t>規則套用在</a:t>
            </a:r>
            <a:r>
              <a:rPr lang="zh-TW" altLang="en-US" dirty="0" smtClean="0">
                <a:solidFill>
                  <a:srgbClr val="C00000"/>
                </a:solidFill>
              </a:rPr>
              <a:t>有設定某個屬性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</a:rPr>
              <a:t>的</a:t>
            </a:r>
            <a:r>
              <a:rPr lang="zh-TW" altLang="en-US" dirty="0" smtClean="0">
                <a:solidFill>
                  <a:srgbClr val="C00000"/>
                </a:solidFill>
              </a:rPr>
              <a:t>元素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2400" dirty="0" smtClean="0"/>
              <a:t>用法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[class] {color: blue; }</a:t>
            </a:r>
          </a:p>
          <a:p>
            <a:pPr marL="0" indent="0">
              <a:buNone/>
            </a:pP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&lt;</a:t>
            </a:r>
            <a:r>
              <a:rPr lang="en-US" altLang="zh-TW" sz="2400" dirty="0" err="1" smtClean="0"/>
              <a:t>ul</a:t>
            </a:r>
            <a:r>
              <a:rPr lang="en-US" altLang="zh-TW" sz="2400" dirty="0" smtClean="0"/>
              <a:t>&gt;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 smtClean="0"/>
              <a:t>    </a:t>
            </a:r>
            <a:r>
              <a:rPr lang="en-US" altLang="zh-TW" sz="2400" dirty="0" smtClean="0">
                <a:solidFill>
                  <a:srgbClr val="0070C0"/>
                </a:solidFill>
              </a:rPr>
              <a:t>&lt;li class=“apple”&gt;</a:t>
            </a:r>
            <a:r>
              <a:rPr lang="zh-TW" altLang="en-US" sz="2400" dirty="0" smtClean="0">
                <a:solidFill>
                  <a:srgbClr val="0070C0"/>
                </a:solidFill>
              </a:rPr>
              <a:t>蘋果</a:t>
            </a:r>
            <a:r>
              <a:rPr lang="en-US" altLang="zh-TW" sz="2400" dirty="0" smtClean="0">
                <a:solidFill>
                  <a:srgbClr val="0070C0"/>
                </a:solidFill>
              </a:rPr>
              <a:t>&lt;/li&gt; </a:t>
            </a:r>
          </a:p>
          <a:p>
            <a:pPr marL="0" indent="0">
              <a:buNone/>
            </a:pPr>
            <a:r>
              <a:rPr lang="en-US" altLang="zh-TW" sz="2400" dirty="0" smtClean="0">
                <a:solidFill>
                  <a:srgbClr val="0070C0"/>
                </a:solidFill>
              </a:rPr>
              <a:t>    &lt;li class=“banana”&gt;</a:t>
            </a:r>
            <a:r>
              <a:rPr lang="zh-TW" altLang="en-US" sz="2400" dirty="0" smtClean="0">
                <a:solidFill>
                  <a:srgbClr val="0070C0"/>
                </a:solidFill>
              </a:rPr>
              <a:t>香蕉</a:t>
            </a:r>
            <a:r>
              <a:rPr lang="en-US" altLang="zh-TW" sz="2400" dirty="0" smtClean="0">
                <a:solidFill>
                  <a:srgbClr val="0070C0"/>
                </a:solidFill>
              </a:rPr>
              <a:t>&lt;/li&gt;</a:t>
            </a:r>
          </a:p>
          <a:p>
            <a:pPr marL="0" indent="0">
              <a:buNone/>
            </a:pPr>
            <a:r>
              <a:rPr lang="en-US" altLang="zh-TW" sz="2400" dirty="0" smtClean="0"/>
              <a:t>&lt;/</a:t>
            </a:r>
            <a:r>
              <a:rPr lang="en-US" altLang="zh-TW" sz="2400" dirty="0" err="1" smtClean="0"/>
              <a:t>ul</a:t>
            </a:r>
            <a:r>
              <a:rPr lang="en-US" altLang="zh-TW" sz="2400" dirty="0" smtClean="0"/>
              <a:t>&gt;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401099" y="4193309"/>
            <a:ext cx="766974" cy="9051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34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屬性選擇器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屬性選擇器可選擇將規則套用在符合</a:t>
            </a:r>
            <a:r>
              <a:rPr lang="zh-TW" altLang="en-US" dirty="0" smtClean="0">
                <a:solidFill>
                  <a:srgbClr val="C00000"/>
                </a:solidFill>
              </a:rPr>
              <a:t>指定屬性的指定值</a:t>
            </a:r>
            <a:r>
              <a:rPr lang="zh-TW" altLang="en-US" dirty="0" smtClean="0"/>
              <a:t>的元素上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2400" dirty="0" smtClean="0"/>
              <a:t>用法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[class=“apple”] {color: blue;}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&lt;</a:t>
            </a:r>
            <a:r>
              <a:rPr lang="en-US" altLang="zh-TW" sz="2400" dirty="0" err="1"/>
              <a:t>ul</a:t>
            </a:r>
            <a:r>
              <a:rPr lang="en-US" altLang="zh-TW" sz="2400" dirty="0"/>
              <a:t>&gt;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>
                <a:solidFill>
                  <a:srgbClr val="0070C0"/>
                </a:solidFill>
              </a:rPr>
              <a:t>&lt;li class=“apple”&gt;</a:t>
            </a:r>
            <a:r>
              <a:rPr lang="zh-TW" altLang="en-US" sz="2400" dirty="0">
                <a:solidFill>
                  <a:srgbClr val="0070C0"/>
                </a:solidFill>
              </a:rPr>
              <a:t>蘋果</a:t>
            </a:r>
            <a:r>
              <a:rPr lang="en-US" altLang="zh-TW" sz="2400" dirty="0">
                <a:solidFill>
                  <a:srgbClr val="0070C0"/>
                </a:solidFill>
              </a:rPr>
              <a:t>&lt;/li&gt; </a:t>
            </a:r>
          </a:p>
          <a:p>
            <a:pPr marL="0" indent="0">
              <a:buNone/>
            </a:pPr>
            <a:r>
              <a:rPr lang="en-US" altLang="zh-TW" sz="2400" dirty="0"/>
              <a:t>    &lt;li class=“banana”&gt;</a:t>
            </a:r>
            <a:r>
              <a:rPr lang="zh-TW" altLang="en-US" sz="2400" dirty="0"/>
              <a:t>香蕉</a:t>
            </a:r>
            <a:r>
              <a:rPr lang="en-US" altLang="zh-TW" sz="2400" dirty="0"/>
              <a:t>&lt;/li&gt;</a:t>
            </a:r>
          </a:p>
          <a:p>
            <a:pPr marL="0" indent="0">
              <a:buNone/>
            </a:pPr>
            <a:r>
              <a:rPr lang="en-US" altLang="zh-TW" sz="2400" dirty="0"/>
              <a:t>&lt;/</a:t>
            </a:r>
            <a:r>
              <a:rPr lang="en-US" altLang="zh-TW" sz="2400" dirty="0" err="1"/>
              <a:t>ul</a:t>
            </a:r>
            <a:r>
              <a:rPr lang="en-US" altLang="zh-TW" sz="2400" dirty="0"/>
              <a:t>&gt;</a:t>
            </a:r>
            <a:endParaRPr lang="zh-TW" altLang="en-US" sz="24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59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3E7C0-ECC3-A8D5-F972-74B6CAF4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400" dirty="0"/>
              <a:t>階層樣式表 </a:t>
            </a:r>
            <a:r>
              <a:rPr lang="en-US" altLang="zh-TW" sz="4400" dirty="0"/>
              <a:t>(Cascading Stylesheets</a:t>
            </a:r>
            <a:r>
              <a:rPr lang="zh-TW" altLang="en-US" sz="4400" dirty="0"/>
              <a:t> </a:t>
            </a:r>
            <a:r>
              <a:rPr lang="en-US" altLang="zh-TW" sz="4400" dirty="0"/>
              <a:t>CSS)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A6300C-8346-3666-C7A6-7F30C3B34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一種風格頁面語言，讓你在 </a:t>
            </a:r>
            <a:r>
              <a:rPr lang="en-US" altLang="zh-TW" sz="3200" dirty="0"/>
              <a:t>HTML </a:t>
            </a:r>
            <a:r>
              <a:rPr lang="zh-TW" altLang="en-US" sz="3200" dirty="0"/>
              <a:t>文件中的元素上套用不同的頁面樣式</a:t>
            </a:r>
            <a:endParaRPr lang="en-US" altLang="zh-TW" sz="3200" dirty="0"/>
          </a:p>
          <a:p>
            <a:r>
              <a:rPr lang="zh-TW" altLang="en-US" sz="3200" dirty="0"/>
              <a:t>主要可以作用於網頁的編排、顯示、格式化及特殊效果上，有部分的功能是與</a:t>
            </a:r>
            <a:r>
              <a:rPr lang="en-US" altLang="zh-TW" sz="3200" dirty="0"/>
              <a:t>HTML</a:t>
            </a:r>
            <a:r>
              <a:rPr lang="zh-TW" altLang="en-US" sz="3200" dirty="0"/>
              <a:t>重疊的</a:t>
            </a:r>
            <a:endParaRPr lang="en-US" altLang="zh-TW" sz="3200" dirty="0"/>
          </a:p>
          <a:p>
            <a:r>
              <a:rPr lang="zh-TW" altLang="en-US" sz="3200" dirty="0"/>
              <a:t>為了讓開發者能夠更倚賴</a:t>
            </a:r>
            <a:r>
              <a:rPr lang="en-US" altLang="zh-TW" sz="3200" dirty="0"/>
              <a:t>CSS</a:t>
            </a:r>
            <a:r>
              <a:rPr lang="zh-TW" altLang="en-US" sz="3200" dirty="0"/>
              <a:t>語言來設計網頁外觀，</a:t>
            </a:r>
            <a:r>
              <a:rPr lang="en-US" altLang="zh-TW" sz="3200" dirty="0"/>
              <a:t>W3C</a:t>
            </a:r>
            <a:r>
              <a:rPr lang="zh-TW" altLang="en-US" sz="3200" dirty="0"/>
              <a:t>在制定</a:t>
            </a:r>
            <a:r>
              <a:rPr lang="en-US" altLang="zh-TW" sz="3200" dirty="0"/>
              <a:t>HTML5</a:t>
            </a:r>
            <a:r>
              <a:rPr lang="zh-TW" altLang="en-US" sz="3200" dirty="0"/>
              <a:t>的規範已經有將部分網頁格式化的標籤取消，並希望開發者能用</a:t>
            </a:r>
            <a:r>
              <a:rPr lang="en-US" altLang="zh-TW" sz="3200" dirty="0"/>
              <a:t>CSS</a:t>
            </a:r>
            <a:r>
              <a:rPr lang="zh-TW" altLang="en-US" sz="3200" dirty="0"/>
              <a:t>來做設計</a:t>
            </a:r>
            <a:endParaRPr lang="en-US" altLang="zh-TW" sz="3200" dirty="0"/>
          </a:p>
          <a:p>
            <a:pPr marL="365760" lvl="1" indent="0">
              <a:buNone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21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屬性選擇器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3000" dirty="0">
                <a:solidFill>
                  <a:schemeClr val="tx1">
                    <a:lumMod val="75000"/>
                  </a:schemeClr>
                </a:solidFill>
              </a:rPr>
              <a:t>屬性選擇器可選擇將規則套用在符合指定屬性</a:t>
            </a:r>
            <a:r>
              <a:rPr lang="zh-TW" altLang="en-US" sz="3000" dirty="0" smtClean="0">
                <a:solidFill>
                  <a:schemeClr val="tx1">
                    <a:lumMod val="75000"/>
                  </a:schemeClr>
                </a:solidFill>
              </a:rPr>
              <a:t>的值為</a:t>
            </a:r>
            <a:r>
              <a:rPr lang="zh-TW" altLang="en-US" sz="3000" dirty="0" smtClean="0">
                <a:solidFill>
                  <a:srgbClr val="C00000"/>
                </a:solidFill>
              </a:rPr>
              <a:t>指定值</a:t>
            </a:r>
            <a:r>
              <a:rPr lang="zh-TW" altLang="en-US" sz="3000" dirty="0" smtClean="0">
                <a:solidFill>
                  <a:schemeClr val="tx1">
                    <a:lumMod val="75000"/>
                  </a:schemeClr>
                </a:solidFill>
              </a:rPr>
              <a:t>或以</a:t>
            </a:r>
            <a:r>
              <a:rPr lang="zh-TW" altLang="en-US" sz="3000" dirty="0" smtClean="0">
                <a:solidFill>
                  <a:srgbClr val="C00000"/>
                </a:solidFill>
              </a:rPr>
              <a:t>空白字元隔開且包含某個值</a:t>
            </a:r>
            <a:r>
              <a:rPr lang="zh-TW" altLang="en-US" sz="3000" dirty="0"/>
              <a:t>的元素</a:t>
            </a:r>
            <a:r>
              <a:rPr lang="zh-TW" altLang="en-US" sz="3000" dirty="0" smtClean="0"/>
              <a:t>上</a:t>
            </a:r>
            <a:endParaRPr lang="en-US" altLang="zh-TW" sz="3000" dirty="0" smtClean="0"/>
          </a:p>
          <a:p>
            <a:pPr marL="0" indent="0">
              <a:buNone/>
            </a:pPr>
            <a:r>
              <a:rPr lang="zh-TW" altLang="en-US" dirty="0" smtClean="0"/>
              <a:t>用法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/>
              <a:t>[</a:t>
            </a:r>
            <a:r>
              <a:rPr lang="en-US" altLang="zh-TW" sz="2400" dirty="0" smtClean="0"/>
              <a:t>class~=“</a:t>
            </a:r>
            <a:r>
              <a:rPr lang="en-US" altLang="zh-TW" sz="2400" dirty="0"/>
              <a:t>apple”] {color: blue</a:t>
            </a:r>
            <a:r>
              <a:rPr lang="en-US" altLang="zh-TW" sz="2400" dirty="0" smtClean="0"/>
              <a:t>;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}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&lt;</a:t>
            </a:r>
            <a:r>
              <a:rPr lang="en-US" altLang="zh-TW" sz="2400" dirty="0" err="1"/>
              <a:t>ul</a:t>
            </a:r>
            <a:r>
              <a:rPr lang="en-US" altLang="zh-TW" sz="2400" dirty="0"/>
              <a:t>&gt;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>
                <a:solidFill>
                  <a:srgbClr val="0070C0"/>
                </a:solidFill>
              </a:rPr>
              <a:t>&lt;li class=“apple”&gt;</a:t>
            </a:r>
            <a:r>
              <a:rPr lang="zh-TW" altLang="en-US" sz="2400" dirty="0">
                <a:solidFill>
                  <a:srgbClr val="0070C0"/>
                </a:solidFill>
              </a:rPr>
              <a:t>蘋果</a:t>
            </a:r>
            <a:r>
              <a:rPr lang="en-US" altLang="zh-TW" sz="2400" dirty="0">
                <a:solidFill>
                  <a:srgbClr val="0070C0"/>
                </a:solidFill>
              </a:rPr>
              <a:t>&lt;/li&gt; </a:t>
            </a:r>
          </a:p>
          <a:p>
            <a:pPr marL="0" indent="0">
              <a:buNone/>
            </a:pPr>
            <a:r>
              <a:rPr lang="en-US" altLang="zh-TW" sz="2400" dirty="0"/>
              <a:t>    &lt;li class=“banana”&gt;</a:t>
            </a:r>
            <a:r>
              <a:rPr lang="zh-TW" altLang="en-US" sz="2400" dirty="0"/>
              <a:t>香蕉</a:t>
            </a:r>
            <a:r>
              <a:rPr lang="en-US" altLang="zh-TW" sz="2400" dirty="0"/>
              <a:t>&lt;/li</a:t>
            </a:r>
            <a:r>
              <a:rPr lang="en-US" altLang="zh-TW" sz="2400" dirty="0" smtClean="0"/>
              <a:t>&gt;</a:t>
            </a:r>
          </a:p>
          <a:p>
            <a:pPr marL="0" indent="0">
              <a:buNone/>
            </a:pPr>
            <a:r>
              <a:rPr lang="zh-TW" altLang="en-US" sz="2400" dirty="0" smtClean="0"/>
              <a:t>    </a:t>
            </a:r>
            <a:r>
              <a:rPr lang="en-US" altLang="zh-TW" sz="2400" dirty="0" smtClean="0">
                <a:solidFill>
                  <a:srgbClr val="0070C0"/>
                </a:solidFill>
              </a:rPr>
              <a:t>&lt;</a:t>
            </a:r>
            <a:r>
              <a:rPr lang="en-US" altLang="zh-TW" sz="2400" dirty="0">
                <a:solidFill>
                  <a:srgbClr val="0070C0"/>
                </a:solidFill>
              </a:rPr>
              <a:t>li class</a:t>
            </a:r>
            <a:r>
              <a:rPr lang="en-US" altLang="zh-TW" sz="2400" dirty="0" smtClean="0">
                <a:solidFill>
                  <a:srgbClr val="0070C0"/>
                </a:solidFill>
              </a:rPr>
              <a:t>=“apple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milk”&gt;</a:t>
            </a:r>
            <a:r>
              <a:rPr lang="zh-TW" altLang="en-US" sz="2400" dirty="0" smtClean="0">
                <a:solidFill>
                  <a:srgbClr val="0070C0"/>
                </a:solidFill>
              </a:rPr>
              <a:t>蘋果牛奶</a:t>
            </a:r>
            <a:r>
              <a:rPr lang="en-US" altLang="zh-TW" sz="2400" dirty="0" smtClean="0">
                <a:solidFill>
                  <a:srgbClr val="0070C0"/>
                </a:solidFill>
              </a:rPr>
              <a:t>&lt;/</a:t>
            </a:r>
            <a:r>
              <a:rPr lang="en-US" altLang="zh-TW" sz="2400" dirty="0">
                <a:solidFill>
                  <a:srgbClr val="0070C0"/>
                </a:solidFill>
              </a:rPr>
              <a:t>li</a:t>
            </a:r>
            <a:r>
              <a:rPr lang="en-US" altLang="zh-TW" sz="2400" dirty="0" smtClean="0">
                <a:solidFill>
                  <a:srgbClr val="0070C0"/>
                </a:solidFill>
              </a:rPr>
              <a:t>&gt;</a:t>
            </a:r>
            <a:endParaRPr lang="en-US" altLang="zh-TW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sz="2400" dirty="0"/>
              <a:t>&lt;/</a:t>
            </a:r>
            <a:r>
              <a:rPr lang="en-US" altLang="zh-TW" sz="2400" dirty="0" err="1"/>
              <a:t>ul</a:t>
            </a:r>
            <a:r>
              <a:rPr lang="en-US" altLang="zh-TW" sz="2400" dirty="0"/>
              <a:t>&gt;</a:t>
            </a:r>
            <a:endParaRPr lang="zh-TW" altLang="en-US" sz="2400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421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屬性選擇器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屬性選擇器可選擇將規則套用在符合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指定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屬性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為</a:t>
            </a:r>
            <a:r>
              <a:rPr lang="zh-TW" altLang="en-US" dirty="0">
                <a:solidFill>
                  <a:srgbClr val="C00000"/>
                </a:solidFill>
              </a:rPr>
              <a:t>指定</a:t>
            </a:r>
            <a:r>
              <a:rPr lang="zh-TW" altLang="en-US" dirty="0" smtClean="0">
                <a:solidFill>
                  <a:srgbClr val="C00000"/>
                </a:solidFill>
              </a:rPr>
              <a:t>值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或</a:t>
            </a:r>
            <a:r>
              <a:rPr lang="zh-TW" altLang="en-US" dirty="0" smtClean="0">
                <a:solidFill>
                  <a:srgbClr val="C00000"/>
                </a:solidFill>
              </a:rPr>
              <a:t>以</a:t>
            </a:r>
            <a:r>
              <a:rPr lang="en-US" altLang="zh-TW" dirty="0" smtClean="0">
                <a:solidFill>
                  <a:srgbClr val="C00000"/>
                </a:solidFill>
              </a:rPr>
              <a:t>-</a:t>
            </a:r>
            <a:r>
              <a:rPr lang="zh-TW" altLang="en-US" dirty="0" smtClean="0">
                <a:solidFill>
                  <a:srgbClr val="C00000"/>
                </a:solidFill>
              </a:rPr>
              <a:t>字元連接且包含指定值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的</a:t>
            </a:r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元素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上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TW" altLang="en-US" sz="2400" dirty="0" smtClean="0"/>
              <a:t>用法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[class |= “apple”] {</a:t>
            </a:r>
            <a:r>
              <a:rPr lang="en-US" altLang="zh-TW" sz="2400" dirty="0" err="1" smtClean="0"/>
              <a:t>color:blue</a:t>
            </a:r>
            <a:r>
              <a:rPr lang="en-US" altLang="zh-TW" sz="2400" dirty="0" smtClean="0"/>
              <a:t>;}</a:t>
            </a:r>
          </a:p>
          <a:p>
            <a:pPr marL="0" indent="0">
              <a:buNone/>
            </a:pPr>
            <a:r>
              <a:rPr lang="en-US" altLang="zh-TW" sz="2400" dirty="0"/>
              <a:t>&lt;</a:t>
            </a:r>
            <a:r>
              <a:rPr lang="en-US" altLang="zh-TW" sz="2400" dirty="0" err="1"/>
              <a:t>ul</a:t>
            </a:r>
            <a:r>
              <a:rPr lang="en-US" altLang="zh-TW" sz="2400" dirty="0"/>
              <a:t>&gt;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>
                <a:solidFill>
                  <a:srgbClr val="0070C0"/>
                </a:solidFill>
              </a:rPr>
              <a:t>&lt;li class=“apple”&gt;</a:t>
            </a:r>
            <a:r>
              <a:rPr lang="zh-TW" altLang="en-US" sz="2400" dirty="0">
                <a:solidFill>
                  <a:srgbClr val="0070C0"/>
                </a:solidFill>
              </a:rPr>
              <a:t>蘋果</a:t>
            </a:r>
            <a:r>
              <a:rPr lang="en-US" altLang="zh-TW" sz="2400" dirty="0">
                <a:solidFill>
                  <a:srgbClr val="0070C0"/>
                </a:solidFill>
              </a:rPr>
              <a:t>&lt;/li&gt; </a:t>
            </a:r>
          </a:p>
          <a:p>
            <a:pPr marL="0" indent="0">
              <a:buNone/>
            </a:pPr>
            <a:r>
              <a:rPr lang="en-US" altLang="zh-TW" sz="2400" dirty="0"/>
              <a:t>    &lt;li class</a:t>
            </a:r>
            <a:r>
              <a:rPr lang="en-US" altLang="zh-TW" sz="2400" dirty="0" smtClean="0"/>
              <a:t>=“apple and banana”&gt;</a:t>
            </a:r>
            <a:r>
              <a:rPr lang="zh-TW" altLang="en-US" sz="2400" dirty="0" smtClean="0"/>
              <a:t>蘋果香蕉</a:t>
            </a:r>
            <a:r>
              <a:rPr lang="en-US" altLang="zh-TW" sz="2400" dirty="0"/>
              <a:t>&lt;/li&gt;</a:t>
            </a:r>
          </a:p>
          <a:p>
            <a:pPr marL="0" indent="0">
              <a:buNone/>
            </a:pPr>
            <a:r>
              <a:rPr lang="zh-TW" altLang="en-US" sz="2400" dirty="0"/>
              <a:t>    </a:t>
            </a:r>
            <a:r>
              <a:rPr lang="en-US" altLang="zh-TW" sz="2400" dirty="0">
                <a:solidFill>
                  <a:srgbClr val="0070C0"/>
                </a:solidFill>
              </a:rPr>
              <a:t>&lt;li class=“apple-milk”&gt;</a:t>
            </a:r>
            <a:r>
              <a:rPr lang="zh-TW" altLang="en-US" sz="2400" dirty="0">
                <a:solidFill>
                  <a:srgbClr val="0070C0"/>
                </a:solidFill>
              </a:rPr>
              <a:t>蘋果牛奶</a:t>
            </a:r>
            <a:r>
              <a:rPr lang="en-US" altLang="zh-TW" sz="2400" dirty="0">
                <a:solidFill>
                  <a:srgbClr val="0070C0"/>
                </a:solidFill>
              </a:rPr>
              <a:t>&lt;/li&gt;</a:t>
            </a:r>
          </a:p>
          <a:p>
            <a:pPr marL="0" indent="0">
              <a:buNone/>
            </a:pPr>
            <a:r>
              <a:rPr lang="en-US" altLang="zh-TW" sz="2400" dirty="0"/>
              <a:t>&lt;/</a:t>
            </a:r>
            <a:r>
              <a:rPr lang="en-US" altLang="zh-TW" sz="2400" dirty="0" err="1"/>
              <a:t>ul</a:t>
            </a:r>
            <a:r>
              <a:rPr lang="en-US" altLang="zh-TW" sz="2400" dirty="0"/>
              <a:t>&gt;</a:t>
            </a:r>
            <a:endParaRPr lang="zh-TW" altLang="en-US" sz="2400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766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屬性選擇器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屬性選擇器可選擇將規則套用在符合</a:t>
            </a:r>
            <a:r>
              <a:rPr lang="zh-TW" altLang="en-US" dirty="0">
                <a:solidFill>
                  <a:srgbClr val="C00000"/>
                </a:solidFill>
              </a:rPr>
              <a:t>指定</a:t>
            </a:r>
            <a:r>
              <a:rPr lang="zh-TW" altLang="en-US" dirty="0" smtClean="0">
                <a:solidFill>
                  <a:srgbClr val="C00000"/>
                </a:solidFill>
              </a:rPr>
              <a:t>屬性</a:t>
            </a:r>
            <a:r>
              <a:rPr lang="zh-TW" altLang="en-US" dirty="0">
                <a:solidFill>
                  <a:srgbClr val="C00000"/>
                </a:solidFill>
              </a:rPr>
              <a:t>的</a:t>
            </a:r>
            <a:r>
              <a:rPr lang="zh-TW" altLang="en-US" dirty="0" smtClean="0">
                <a:solidFill>
                  <a:srgbClr val="C00000"/>
                </a:solidFill>
              </a:rPr>
              <a:t>值是以某個值開頭</a:t>
            </a:r>
            <a:r>
              <a:rPr lang="zh-TW" altLang="en-US" dirty="0" smtClean="0"/>
              <a:t>的</a:t>
            </a:r>
            <a:r>
              <a:rPr lang="zh-TW" altLang="en-US" dirty="0"/>
              <a:t>元素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2400" dirty="0" smtClean="0"/>
              <a:t>用法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[class </a:t>
            </a:r>
            <a:r>
              <a:rPr lang="en-US" altLang="zh-TW" sz="2400" dirty="0" smtClean="0"/>
              <a:t>^= </a:t>
            </a:r>
            <a:r>
              <a:rPr lang="en-US" altLang="zh-TW" sz="2400" dirty="0"/>
              <a:t>“apple”] {</a:t>
            </a:r>
            <a:r>
              <a:rPr lang="en-US" altLang="zh-TW" sz="2400" dirty="0" err="1"/>
              <a:t>color:blue</a:t>
            </a:r>
            <a:r>
              <a:rPr lang="en-US" altLang="zh-TW" sz="2400" dirty="0"/>
              <a:t>;}</a:t>
            </a:r>
          </a:p>
          <a:p>
            <a:pPr marL="0" indent="0">
              <a:buNone/>
            </a:pPr>
            <a:r>
              <a:rPr lang="en-US" altLang="zh-TW" sz="2400" dirty="0"/>
              <a:t>&lt;</a:t>
            </a:r>
            <a:r>
              <a:rPr lang="en-US" altLang="zh-TW" sz="2400" dirty="0" err="1"/>
              <a:t>ul</a:t>
            </a:r>
            <a:r>
              <a:rPr lang="en-US" altLang="zh-TW" sz="2400" dirty="0"/>
              <a:t>&gt;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>
                <a:solidFill>
                  <a:srgbClr val="0070C0"/>
                </a:solidFill>
              </a:rPr>
              <a:t>&lt;li class=“apple”&gt;</a:t>
            </a:r>
            <a:r>
              <a:rPr lang="zh-TW" altLang="en-US" sz="2400" dirty="0">
                <a:solidFill>
                  <a:srgbClr val="0070C0"/>
                </a:solidFill>
              </a:rPr>
              <a:t>蘋果</a:t>
            </a:r>
            <a:r>
              <a:rPr lang="en-US" altLang="zh-TW" sz="2400" dirty="0">
                <a:solidFill>
                  <a:srgbClr val="0070C0"/>
                </a:solidFill>
              </a:rPr>
              <a:t>&lt;/li&gt;</a:t>
            </a:r>
            <a:r>
              <a:rPr lang="en-US" altLang="zh-TW" sz="2400" dirty="0"/>
              <a:t> 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>
                <a:solidFill>
                  <a:srgbClr val="0070C0"/>
                </a:solidFill>
              </a:rPr>
              <a:t>&lt;li class=“apple and banana”&gt;</a:t>
            </a:r>
            <a:r>
              <a:rPr lang="zh-TW" altLang="en-US" sz="2400" dirty="0">
                <a:solidFill>
                  <a:srgbClr val="0070C0"/>
                </a:solidFill>
              </a:rPr>
              <a:t>蘋果香蕉</a:t>
            </a:r>
            <a:r>
              <a:rPr lang="en-US" altLang="zh-TW" sz="2400" dirty="0">
                <a:solidFill>
                  <a:srgbClr val="0070C0"/>
                </a:solidFill>
              </a:rPr>
              <a:t>&lt;/li&gt;</a:t>
            </a:r>
          </a:p>
          <a:p>
            <a:pPr marL="0" indent="0">
              <a:buNone/>
            </a:pPr>
            <a:r>
              <a:rPr lang="zh-TW" altLang="en-US" sz="2400" dirty="0">
                <a:solidFill>
                  <a:srgbClr val="0070C0"/>
                </a:solidFill>
              </a:rPr>
              <a:t>    </a:t>
            </a:r>
            <a:r>
              <a:rPr lang="en-US" altLang="zh-TW" sz="2400" dirty="0">
                <a:solidFill>
                  <a:srgbClr val="0070C0"/>
                </a:solidFill>
              </a:rPr>
              <a:t>&lt;li class=“apple-milk”&gt;</a:t>
            </a:r>
            <a:r>
              <a:rPr lang="zh-TW" altLang="en-US" sz="2400" dirty="0">
                <a:solidFill>
                  <a:srgbClr val="0070C0"/>
                </a:solidFill>
              </a:rPr>
              <a:t>蘋果牛奶</a:t>
            </a:r>
            <a:r>
              <a:rPr lang="en-US" altLang="zh-TW" sz="2400" dirty="0">
                <a:solidFill>
                  <a:srgbClr val="0070C0"/>
                </a:solidFill>
              </a:rPr>
              <a:t>&lt;/li&gt;</a:t>
            </a:r>
          </a:p>
          <a:p>
            <a:pPr marL="0" indent="0">
              <a:buNone/>
            </a:pPr>
            <a:r>
              <a:rPr lang="en-US" altLang="zh-TW" sz="2400" dirty="0"/>
              <a:t>&lt;/</a:t>
            </a:r>
            <a:r>
              <a:rPr lang="en-US" altLang="zh-TW" sz="2400" dirty="0" err="1"/>
              <a:t>ul</a:t>
            </a:r>
            <a:r>
              <a:rPr lang="en-US" altLang="zh-TW" sz="2400" dirty="0"/>
              <a:t>&gt;</a:t>
            </a:r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927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屬性選擇器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屬性選擇器可選擇將規則套用在符合</a:t>
            </a:r>
            <a:r>
              <a:rPr lang="zh-TW" altLang="en-US" dirty="0">
                <a:solidFill>
                  <a:srgbClr val="C00000"/>
                </a:solidFill>
              </a:rPr>
              <a:t>指定</a:t>
            </a:r>
            <a:r>
              <a:rPr lang="zh-TW" altLang="en-US" dirty="0" smtClean="0">
                <a:solidFill>
                  <a:srgbClr val="C00000"/>
                </a:solidFill>
              </a:rPr>
              <a:t>屬性</a:t>
            </a:r>
            <a:r>
              <a:rPr lang="zh-TW" altLang="en-US" dirty="0">
                <a:solidFill>
                  <a:srgbClr val="C00000"/>
                </a:solidFill>
              </a:rPr>
              <a:t>的</a:t>
            </a:r>
            <a:r>
              <a:rPr lang="zh-TW" altLang="en-US" dirty="0" smtClean="0">
                <a:solidFill>
                  <a:srgbClr val="C00000"/>
                </a:solidFill>
              </a:rPr>
              <a:t>值是以某個值結尾</a:t>
            </a:r>
            <a:r>
              <a:rPr lang="zh-TW" altLang="en-US" dirty="0" smtClean="0"/>
              <a:t>的</a:t>
            </a:r>
            <a:r>
              <a:rPr lang="zh-TW" altLang="en-US" dirty="0"/>
              <a:t>元素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2400" dirty="0" smtClean="0"/>
              <a:t>用法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[class $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“apple”] {</a:t>
            </a:r>
            <a:r>
              <a:rPr lang="en-US" altLang="zh-TW" sz="2400" dirty="0" err="1"/>
              <a:t>color:blue</a:t>
            </a:r>
            <a:r>
              <a:rPr lang="en-US" altLang="zh-TW" sz="2400" dirty="0"/>
              <a:t>;}</a:t>
            </a:r>
          </a:p>
          <a:p>
            <a:pPr marL="0" indent="0">
              <a:buNone/>
            </a:pPr>
            <a:r>
              <a:rPr lang="en-US" altLang="zh-TW" sz="2400" dirty="0"/>
              <a:t>&lt;</a:t>
            </a:r>
            <a:r>
              <a:rPr lang="en-US" altLang="zh-TW" sz="2400" dirty="0" err="1"/>
              <a:t>ul</a:t>
            </a:r>
            <a:r>
              <a:rPr lang="en-US" altLang="zh-TW" sz="2400" dirty="0"/>
              <a:t>&gt;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>
                <a:solidFill>
                  <a:srgbClr val="0070C0"/>
                </a:solidFill>
              </a:rPr>
              <a:t>&lt;li class=“apple”&gt;</a:t>
            </a:r>
            <a:r>
              <a:rPr lang="zh-TW" altLang="en-US" sz="2400" dirty="0">
                <a:solidFill>
                  <a:srgbClr val="0070C0"/>
                </a:solidFill>
              </a:rPr>
              <a:t>蘋果</a:t>
            </a:r>
            <a:r>
              <a:rPr lang="en-US" altLang="zh-TW" sz="2400" dirty="0">
                <a:solidFill>
                  <a:srgbClr val="0070C0"/>
                </a:solidFill>
              </a:rPr>
              <a:t>&lt;/li&gt; </a:t>
            </a:r>
          </a:p>
          <a:p>
            <a:pPr marL="0" indent="0">
              <a:buNone/>
            </a:pPr>
            <a:r>
              <a:rPr lang="en-US" altLang="zh-TW" sz="2400" dirty="0"/>
              <a:t>    &lt;li class=“apple and banana”&gt;</a:t>
            </a:r>
            <a:r>
              <a:rPr lang="zh-TW" altLang="en-US" sz="2400" dirty="0"/>
              <a:t>蘋果香蕉</a:t>
            </a:r>
            <a:r>
              <a:rPr lang="en-US" altLang="zh-TW" sz="2400" dirty="0"/>
              <a:t>&lt;/li&gt;</a:t>
            </a:r>
          </a:p>
          <a:p>
            <a:pPr marL="0" indent="0">
              <a:buNone/>
            </a:pPr>
            <a:r>
              <a:rPr lang="zh-TW" altLang="en-US" sz="2400" dirty="0"/>
              <a:t>    </a:t>
            </a:r>
            <a:r>
              <a:rPr lang="en-US" altLang="zh-TW" sz="2400" dirty="0"/>
              <a:t>&lt;li class=“apple-milk”&gt;</a:t>
            </a:r>
            <a:r>
              <a:rPr lang="zh-TW" altLang="en-US" sz="2400" dirty="0"/>
              <a:t>蘋果牛奶</a:t>
            </a:r>
            <a:r>
              <a:rPr lang="en-US" altLang="zh-TW" sz="2400" dirty="0"/>
              <a:t>&lt;/li&gt;</a:t>
            </a:r>
          </a:p>
          <a:p>
            <a:pPr marL="0" indent="0">
              <a:buNone/>
            </a:pPr>
            <a:r>
              <a:rPr lang="en-US" altLang="zh-TW" sz="2400" dirty="0"/>
              <a:t>&lt;/</a:t>
            </a:r>
            <a:r>
              <a:rPr lang="en-US" altLang="zh-TW" sz="2400" dirty="0" err="1"/>
              <a:t>ul</a:t>
            </a:r>
            <a:r>
              <a:rPr lang="en-US" altLang="zh-TW" sz="2400" dirty="0"/>
              <a:t>&gt;</a:t>
            </a:r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071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屬性選擇器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屬性選擇器可選擇將規則套用在符合</a:t>
            </a:r>
            <a:r>
              <a:rPr lang="zh-TW" altLang="en-US" dirty="0">
                <a:solidFill>
                  <a:srgbClr val="C00000"/>
                </a:solidFill>
              </a:rPr>
              <a:t>指定</a:t>
            </a:r>
            <a:r>
              <a:rPr lang="zh-TW" altLang="en-US" dirty="0" smtClean="0">
                <a:solidFill>
                  <a:srgbClr val="C00000"/>
                </a:solidFill>
              </a:rPr>
              <a:t>屬性</a:t>
            </a:r>
            <a:r>
              <a:rPr lang="zh-TW" altLang="en-US" dirty="0">
                <a:solidFill>
                  <a:srgbClr val="C00000"/>
                </a:solidFill>
              </a:rPr>
              <a:t>的</a:t>
            </a:r>
            <a:r>
              <a:rPr lang="zh-TW" altLang="en-US" dirty="0" smtClean="0">
                <a:solidFill>
                  <a:srgbClr val="C00000"/>
                </a:solidFill>
              </a:rPr>
              <a:t>值包含指定值</a:t>
            </a:r>
            <a:r>
              <a:rPr lang="zh-TW" altLang="en-US" dirty="0" smtClean="0"/>
              <a:t>的</a:t>
            </a:r>
            <a:r>
              <a:rPr lang="zh-TW" altLang="en-US" dirty="0"/>
              <a:t>元素</a:t>
            </a:r>
            <a:r>
              <a:rPr lang="zh-TW" altLang="en-US" dirty="0" smtClean="0"/>
              <a:t>上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sz="2400" dirty="0" smtClean="0"/>
              <a:t>用法</a:t>
            </a: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[class </a:t>
            </a:r>
            <a:r>
              <a:rPr lang="zh-TW" altLang="en-US" sz="2400" dirty="0" smtClean="0"/>
              <a:t>*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“apple”] {</a:t>
            </a:r>
            <a:r>
              <a:rPr lang="en-US" altLang="zh-TW" sz="2400" dirty="0" err="1"/>
              <a:t>color:blue</a:t>
            </a:r>
            <a:r>
              <a:rPr lang="en-US" altLang="zh-TW" sz="2400" dirty="0"/>
              <a:t>;}</a:t>
            </a:r>
          </a:p>
          <a:p>
            <a:pPr marL="0" indent="0">
              <a:buNone/>
            </a:pPr>
            <a:r>
              <a:rPr lang="en-US" altLang="zh-TW" sz="2400" dirty="0"/>
              <a:t>&lt;</a:t>
            </a:r>
            <a:r>
              <a:rPr lang="en-US" altLang="zh-TW" sz="2400" dirty="0" err="1"/>
              <a:t>ul</a:t>
            </a:r>
            <a:r>
              <a:rPr lang="en-US" altLang="zh-TW" sz="2400" dirty="0"/>
              <a:t>&gt;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>
                <a:solidFill>
                  <a:srgbClr val="0070C0"/>
                </a:solidFill>
              </a:rPr>
              <a:t>&lt;li class=“apple”&gt;</a:t>
            </a:r>
            <a:r>
              <a:rPr lang="zh-TW" altLang="en-US" sz="2400" dirty="0">
                <a:solidFill>
                  <a:srgbClr val="0070C0"/>
                </a:solidFill>
              </a:rPr>
              <a:t>蘋果</a:t>
            </a:r>
            <a:r>
              <a:rPr lang="en-US" altLang="zh-TW" sz="2400" dirty="0">
                <a:solidFill>
                  <a:srgbClr val="0070C0"/>
                </a:solidFill>
              </a:rPr>
              <a:t>&lt;/li&gt; </a:t>
            </a:r>
          </a:p>
          <a:p>
            <a:pPr marL="0" indent="0">
              <a:buNone/>
            </a:pPr>
            <a:r>
              <a:rPr lang="en-US" altLang="zh-TW" sz="2400" dirty="0"/>
              <a:t>    </a:t>
            </a:r>
            <a:r>
              <a:rPr lang="en-US" altLang="zh-TW" sz="2400" dirty="0">
                <a:solidFill>
                  <a:srgbClr val="0070C0"/>
                </a:solidFill>
              </a:rPr>
              <a:t>&lt;li class=“apple and banana”&gt;</a:t>
            </a:r>
            <a:r>
              <a:rPr lang="zh-TW" altLang="en-US" sz="2400" dirty="0">
                <a:solidFill>
                  <a:srgbClr val="0070C0"/>
                </a:solidFill>
              </a:rPr>
              <a:t>蘋果香蕉</a:t>
            </a:r>
            <a:r>
              <a:rPr lang="en-US" altLang="zh-TW" sz="2400" dirty="0">
                <a:solidFill>
                  <a:srgbClr val="0070C0"/>
                </a:solidFill>
              </a:rPr>
              <a:t>&lt;/li&gt;</a:t>
            </a:r>
          </a:p>
          <a:p>
            <a:pPr marL="0" indent="0">
              <a:buNone/>
            </a:pPr>
            <a:r>
              <a:rPr lang="zh-TW" altLang="en-US" sz="2400" dirty="0">
                <a:solidFill>
                  <a:srgbClr val="0070C0"/>
                </a:solidFill>
              </a:rPr>
              <a:t>    </a:t>
            </a:r>
            <a:r>
              <a:rPr lang="en-US" altLang="zh-TW" sz="2400" dirty="0">
                <a:solidFill>
                  <a:srgbClr val="0070C0"/>
                </a:solidFill>
              </a:rPr>
              <a:t>&lt;li class=“apple-milk”&gt;</a:t>
            </a:r>
            <a:r>
              <a:rPr lang="zh-TW" altLang="en-US" sz="2400" dirty="0">
                <a:solidFill>
                  <a:srgbClr val="0070C0"/>
                </a:solidFill>
              </a:rPr>
              <a:t>蘋果牛奶</a:t>
            </a:r>
            <a:r>
              <a:rPr lang="en-US" altLang="zh-TW" sz="2400" dirty="0">
                <a:solidFill>
                  <a:srgbClr val="0070C0"/>
                </a:solidFill>
              </a:rPr>
              <a:t>&lt;/li&gt;</a:t>
            </a:r>
          </a:p>
          <a:p>
            <a:pPr marL="0" indent="0">
              <a:buNone/>
            </a:pPr>
            <a:r>
              <a:rPr lang="en-US" altLang="zh-TW" sz="2400" dirty="0"/>
              <a:t>&lt;/</a:t>
            </a:r>
            <a:r>
              <a:rPr lang="en-US" altLang="zh-TW" sz="2400" dirty="0" err="1"/>
              <a:t>ul</a:t>
            </a:r>
            <a:r>
              <a:rPr lang="en-US" altLang="zh-TW" sz="2400" dirty="0"/>
              <a:t>&gt;</a:t>
            </a:r>
            <a:endParaRPr lang="zh-TW" altLang="en-US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213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虛擬元素選擇器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虛擬元素可以將規則套用在指定元素的某個部分</a:t>
            </a:r>
            <a:endParaRPr lang="en-US" altLang="zh-TW" dirty="0" smtClean="0"/>
          </a:p>
          <a:p>
            <a:r>
              <a:rPr lang="zh-TW" altLang="en-US" dirty="0"/>
              <a:t>常見</a:t>
            </a:r>
            <a:r>
              <a:rPr lang="zh-TW" altLang="en-US" dirty="0" smtClean="0"/>
              <a:t>的用法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::</a:t>
            </a:r>
            <a:r>
              <a:rPr lang="en-US" altLang="zh-TW" dirty="0" smtClean="0"/>
              <a:t>first-line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元素的第一行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::first-letter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元素的第一個字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::</a:t>
            </a:r>
            <a:r>
              <a:rPr lang="en-US" altLang="zh-TW" dirty="0" smtClean="0">
                <a:sym typeface="Wingdings" panose="05000000000000000000" pitchFamily="2" charset="2"/>
              </a:rPr>
              <a:t>before </a:t>
            </a:r>
            <a:r>
              <a:rPr lang="zh-TW" altLang="en-US" dirty="0" smtClean="0">
                <a:sym typeface="Wingdings" panose="05000000000000000000" pitchFamily="2" charset="2"/>
              </a:rPr>
              <a:t> 在元素前面加上內容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smtClean="0">
                <a:sym typeface="Wingdings" panose="05000000000000000000" pitchFamily="2" charset="2"/>
              </a:rPr>
              <a:t>::after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>
                <a:sym typeface="Wingdings" panose="05000000000000000000" pitchFamily="2" charset="2"/>
              </a:rPr>
              <a:t> 在元素後面加上內容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:link  </a:t>
            </a:r>
            <a:r>
              <a:rPr lang="zh-TW" altLang="en-US" dirty="0" smtClean="0">
                <a:sym typeface="Wingdings" panose="05000000000000000000" pitchFamily="2" charset="2"/>
              </a:rPr>
              <a:t>尚未瀏覽的超連結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:visited </a:t>
            </a:r>
            <a:r>
              <a:rPr lang="zh-TW" altLang="en-US" dirty="0" smtClean="0">
                <a:sym typeface="Wingdings" panose="05000000000000000000" pitchFamily="2" charset="2"/>
              </a:rPr>
              <a:t>已經瀏覽的超連結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:hover </a:t>
            </a:r>
            <a:r>
              <a:rPr lang="zh-TW" altLang="en-US" dirty="0" smtClean="0">
                <a:sym typeface="Wingdings" panose="05000000000000000000" pitchFamily="2" charset="2"/>
              </a:rPr>
              <a:t> 指標移到但還沒點選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34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虛擬元素選擇器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&lt;p&gt;</a:t>
            </a:r>
            <a:r>
              <a:rPr lang="zh-TW" altLang="en-US" dirty="0" smtClean="0"/>
              <a:t>元素的第一行套用規則</a:t>
            </a:r>
            <a:endParaRPr lang="en-US" altLang="zh-TW" dirty="0" smtClean="0"/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::first-line {color: blue;}</a:t>
            </a:r>
          </a:p>
          <a:p>
            <a:r>
              <a:rPr lang="zh-TW" altLang="en-US" dirty="0" smtClean="0"/>
              <a:t>將</a:t>
            </a:r>
            <a:r>
              <a:rPr lang="en-US" altLang="zh-TW" dirty="0" smtClean="0"/>
              <a:t>&lt;p&gt;</a:t>
            </a:r>
            <a:r>
              <a:rPr lang="zh-TW" altLang="en-US" dirty="0"/>
              <a:t>元素的</a:t>
            </a:r>
            <a:r>
              <a:rPr lang="zh-TW" altLang="en-US" dirty="0" smtClean="0"/>
              <a:t>第一</a:t>
            </a:r>
            <a:r>
              <a:rPr lang="zh-TW" altLang="en-US" dirty="0"/>
              <a:t>個</a:t>
            </a:r>
            <a:r>
              <a:rPr lang="zh-TW" altLang="en-US" dirty="0" smtClean="0"/>
              <a:t>字套用規則</a:t>
            </a:r>
            <a:endParaRPr lang="en-US" altLang="zh-TW" dirty="0" smtClean="0"/>
          </a:p>
          <a:p>
            <a:pPr lvl="1"/>
            <a:r>
              <a:rPr lang="en-US" altLang="zh-TW" dirty="0"/>
              <a:t>p::</a:t>
            </a:r>
            <a:r>
              <a:rPr lang="en-US" altLang="zh-TW" dirty="0" smtClean="0"/>
              <a:t>first-letter {</a:t>
            </a:r>
            <a:r>
              <a:rPr lang="en-US" altLang="zh-TW" dirty="0"/>
              <a:t>color: blue</a:t>
            </a:r>
            <a:r>
              <a:rPr lang="en-US" altLang="zh-TW" dirty="0" smtClean="0"/>
              <a:t>;}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&lt;p&gt;</a:t>
            </a:r>
            <a:r>
              <a:rPr lang="zh-TW" altLang="en-US" dirty="0" smtClean="0"/>
              <a:t>元素的後面</a:t>
            </a:r>
            <a:r>
              <a:rPr lang="en-US" altLang="zh-TW" dirty="0" smtClean="0"/>
              <a:t>/</a:t>
            </a:r>
            <a:r>
              <a:rPr lang="zh-TW" altLang="en-US" dirty="0" smtClean="0"/>
              <a:t>前面加上內容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p::after {content: “</a:t>
            </a:r>
            <a:r>
              <a:rPr lang="zh-TW" altLang="en-US" dirty="0" smtClean="0"/>
              <a:t>追加的內容</a:t>
            </a:r>
            <a:r>
              <a:rPr lang="en-US" altLang="zh-TW" dirty="0" smtClean="0"/>
              <a:t>”; color: blue;}</a:t>
            </a:r>
          </a:p>
          <a:p>
            <a:pPr lvl="1"/>
            <a:r>
              <a:rPr lang="en-US" altLang="zh-TW" dirty="0"/>
              <a:t>p</a:t>
            </a:r>
            <a:r>
              <a:rPr lang="en-US" altLang="zh-TW" dirty="0" smtClean="0"/>
              <a:t>::before {</a:t>
            </a:r>
            <a:r>
              <a:rPr lang="en-US" altLang="zh-TW" dirty="0"/>
              <a:t>content: “</a:t>
            </a:r>
            <a:r>
              <a:rPr lang="zh-TW" altLang="en-US" dirty="0"/>
              <a:t>追加的內容</a:t>
            </a:r>
            <a:r>
              <a:rPr lang="en-US" altLang="zh-TW" dirty="0"/>
              <a:t>”; color: </a:t>
            </a:r>
            <a:r>
              <a:rPr lang="en-US" altLang="zh-TW" dirty="0" smtClean="0"/>
              <a:t>blue;}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31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虛擬元素選擇器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將尚未瀏覽的超連結套用規則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a:link {color: black;}</a:t>
            </a:r>
          </a:p>
          <a:p>
            <a:r>
              <a:rPr lang="zh-TW" altLang="en-US" dirty="0" smtClean="0"/>
              <a:t>將已經瀏覽過的超連結套用規則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a:visited {color: red;}</a:t>
            </a:r>
          </a:p>
          <a:p>
            <a:r>
              <a:rPr lang="zh-TW" altLang="en-US" dirty="0" smtClean="0"/>
              <a:t>套用規則在當指標移到某個元素但還沒點選時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h1:hover {background: </a:t>
            </a:r>
            <a:r>
              <a:rPr lang="en-US" altLang="zh-TW" dirty="0" err="1" smtClean="0"/>
              <a:t>lightblue</a:t>
            </a:r>
            <a:r>
              <a:rPr lang="en-US" altLang="zh-TW" dirty="0" smtClean="0"/>
              <a:t>; }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592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選擇器</a:t>
            </a:r>
            <a:r>
              <a:rPr lang="zh-TW" altLang="en-US" sz="4400" dirty="0" smtClean="0"/>
              <a:t>的</a:t>
            </a:r>
            <a:r>
              <a:rPr lang="en-US" altLang="zh-TW" sz="4400" dirty="0" smtClean="0"/>
              <a:t>CSS</a:t>
            </a:r>
            <a:r>
              <a:rPr lang="zh-TW" altLang="en-US" sz="4400" dirty="0" smtClean="0"/>
              <a:t>套用</a:t>
            </a:r>
            <a:r>
              <a:rPr lang="zh-TW" altLang="en-US" sz="4400" dirty="0"/>
              <a:t>順序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id</a:t>
            </a:r>
            <a:r>
              <a:rPr lang="zh-TW" altLang="en-US" sz="3200" dirty="0"/>
              <a:t>選擇器 ＞ </a:t>
            </a:r>
            <a:r>
              <a:rPr lang="en-US" altLang="zh-TW" sz="3200" dirty="0" smtClean="0"/>
              <a:t>class</a:t>
            </a:r>
            <a:r>
              <a:rPr lang="zh-TW" altLang="en-US" sz="3200" dirty="0"/>
              <a:t>選擇</a:t>
            </a:r>
            <a:r>
              <a:rPr lang="zh-TW" altLang="en-US" sz="3200" dirty="0" smtClean="0"/>
              <a:t>器</a:t>
            </a:r>
            <a:r>
              <a:rPr lang="en-US" altLang="zh-TW" sz="3200" dirty="0" smtClean="0"/>
              <a:t>/</a:t>
            </a:r>
            <a:r>
              <a:rPr lang="zh-TW" altLang="en-US" sz="3200" dirty="0" smtClean="0"/>
              <a:t>虛擬元素選擇器</a:t>
            </a:r>
            <a:r>
              <a:rPr lang="en-US" altLang="zh-TW" sz="3200" dirty="0" smtClean="0"/>
              <a:t>/</a:t>
            </a:r>
            <a:r>
              <a:rPr lang="zh-TW" altLang="en-US" sz="3200" dirty="0" smtClean="0"/>
              <a:t>屬性選擇器 ＞ 標籤元素選擇器 </a:t>
            </a:r>
            <a:r>
              <a:rPr lang="en-US" altLang="zh-TW" sz="3200" dirty="0" smtClean="0"/>
              <a:t>&gt;</a:t>
            </a:r>
            <a:r>
              <a:rPr lang="zh-TW" altLang="en-US" sz="3200" dirty="0" smtClean="0"/>
              <a:t> 萬用選擇器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508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樣式屬性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984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74F0CA-1951-7C8B-836D-E0CDBA26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CSS</a:t>
            </a:r>
            <a:r>
              <a:rPr lang="zh-TW" altLang="en-US" sz="4400" dirty="0"/>
              <a:t>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84CCF5-8771-92DE-1428-087888D66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CSS</a:t>
            </a:r>
            <a:r>
              <a:rPr lang="zh-TW" altLang="en-US" sz="3200" dirty="0"/>
              <a:t>是由一條一條的規則所組成，而規則包含選擇器與宣告</a:t>
            </a:r>
            <a:endParaRPr lang="en-US" altLang="zh-TW" sz="3200" dirty="0"/>
          </a:p>
          <a:p>
            <a:r>
              <a:rPr lang="zh-TW" altLang="en-US" sz="3200" dirty="0"/>
              <a:t>選擇器</a:t>
            </a:r>
            <a:r>
              <a:rPr lang="en-US" altLang="zh-TW" sz="3200" dirty="0"/>
              <a:t>: </a:t>
            </a:r>
          </a:p>
          <a:p>
            <a:pPr lvl="1"/>
            <a:r>
              <a:rPr lang="zh-TW" altLang="en-US" sz="2800" dirty="0"/>
              <a:t>用來設定要套用規則的對象</a:t>
            </a:r>
            <a:endParaRPr lang="en-US" altLang="zh-TW" sz="2800" dirty="0"/>
          </a:p>
          <a:p>
            <a:r>
              <a:rPr lang="zh-TW" altLang="en-US" sz="3200" dirty="0"/>
              <a:t>宣告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pPr lvl="1"/>
            <a:r>
              <a:rPr lang="zh-TW" altLang="en-US" sz="2800" dirty="0"/>
              <a:t>用來設定樣式內容，裡面包含屬性</a:t>
            </a:r>
            <a:r>
              <a:rPr lang="en-US" altLang="zh-TW" sz="2800" dirty="0"/>
              <a:t>(property)</a:t>
            </a:r>
            <a:r>
              <a:rPr lang="zh-TW" altLang="en-US" sz="2800" dirty="0"/>
              <a:t>與相對應的值</a:t>
            </a:r>
            <a:r>
              <a:rPr lang="en-US" altLang="zh-TW" sz="2800" dirty="0"/>
              <a:t>(value)</a:t>
            </a:r>
            <a:r>
              <a:rPr lang="zh-TW" altLang="en-US" sz="2800" dirty="0"/>
              <a:t>，以冒號 </a:t>
            </a:r>
            <a:r>
              <a:rPr lang="en-US" altLang="zh-TW" sz="2800" dirty="0"/>
              <a:t>“:”</a:t>
            </a:r>
            <a:r>
              <a:rPr lang="zh-TW" altLang="en-US" sz="2800" dirty="0"/>
              <a:t> 連接</a:t>
            </a:r>
            <a:endParaRPr lang="en-US" altLang="zh-TW" sz="2800" dirty="0"/>
          </a:p>
          <a:p>
            <a:pPr lvl="1"/>
            <a:r>
              <a:rPr lang="zh-TW" altLang="en-US" sz="2800" dirty="0"/>
              <a:t>屬性宣告個數可以不只一個，多個屬性中間以分號 </a:t>
            </a:r>
            <a:r>
              <a:rPr lang="en-US" altLang="zh-TW" sz="2800" dirty="0"/>
              <a:t>”;” </a:t>
            </a:r>
            <a:r>
              <a:rPr lang="zh-TW" altLang="en-US" sz="2800" dirty="0"/>
              <a:t>隔開</a:t>
            </a:r>
            <a:endParaRPr lang="en-US" altLang="zh-TW" sz="28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6428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CSS</a:t>
            </a:r>
            <a:r>
              <a:rPr lang="zh-TW" altLang="en-US" sz="4400" dirty="0" smtClean="0"/>
              <a:t> 色彩屬性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3" y="1600200"/>
            <a:ext cx="10090148" cy="4572000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前景色彩 </a:t>
            </a: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color</a:t>
            </a:r>
          </a:p>
          <a:p>
            <a:pPr lvl="1"/>
            <a:r>
              <a:rPr lang="en-US" altLang="zh-TW" sz="2800" dirty="0" smtClean="0"/>
              <a:t>h1 {color: red; }</a:t>
            </a:r>
          </a:p>
          <a:p>
            <a:r>
              <a:rPr lang="zh-TW" altLang="en-US" sz="3200" dirty="0"/>
              <a:t>背景</a:t>
            </a:r>
            <a:r>
              <a:rPr lang="zh-TW" altLang="en-US" sz="3200" dirty="0" smtClean="0"/>
              <a:t>色彩 </a:t>
            </a:r>
            <a:r>
              <a:rPr lang="en-US" altLang="zh-TW" sz="3200" dirty="0" smtClean="0">
                <a:sym typeface="Wingdings" panose="05000000000000000000" pitchFamily="2" charset="2"/>
              </a:rPr>
              <a:t> </a:t>
            </a:r>
            <a:r>
              <a:rPr lang="en-US" altLang="zh-TW" sz="3200" dirty="0" smtClean="0"/>
              <a:t>background color</a:t>
            </a:r>
          </a:p>
          <a:p>
            <a:pPr lvl="1"/>
            <a:r>
              <a:rPr lang="en-US" altLang="zh-TW" sz="2800" dirty="0"/>
              <a:t>h</a:t>
            </a:r>
            <a:r>
              <a:rPr lang="en-US" altLang="zh-TW" sz="2800" dirty="0" smtClean="0"/>
              <a:t>1 {background: red; }</a:t>
            </a:r>
          </a:p>
          <a:p>
            <a:r>
              <a:rPr lang="zh-TW" altLang="en-US" sz="3200" dirty="0"/>
              <a:t>顏色的表示方法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red = #ff0000 = </a:t>
            </a:r>
            <a:r>
              <a:rPr lang="en-US" altLang="zh-TW" sz="2800" dirty="0" err="1" smtClean="0"/>
              <a:t>rgba</a:t>
            </a:r>
            <a:r>
              <a:rPr lang="en-US" altLang="zh-TW" sz="2800" dirty="0" smtClean="0"/>
              <a:t>(255, 0, 0, </a:t>
            </a:r>
            <a:r>
              <a:rPr lang="zh-TW" altLang="en-US" sz="2800" dirty="0" smtClean="0"/>
              <a:t>透明度</a:t>
            </a:r>
            <a:r>
              <a:rPr lang="en-US" altLang="zh-TW" sz="2800" dirty="0" smtClean="0"/>
              <a:t>0.0-1.0)</a:t>
            </a:r>
          </a:p>
          <a:p>
            <a:pPr lvl="1"/>
            <a:r>
              <a:rPr lang="en-US" altLang="zh-TW" sz="2800" dirty="0" err="1"/>
              <a:t>h</a:t>
            </a:r>
            <a:r>
              <a:rPr lang="en-US" altLang="zh-TW" sz="2800" dirty="0" err="1" smtClean="0"/>
              <a:t>sl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色相</a:t>
            </a:r>
            <a:r>
              <a:rPr lang="en-US" altLang="zh-TW" sz="2800" dirty="0" smtClean="0"/>
              <a:t>, </a:t>
            </a:r>
            <a:r>
              <a:rPr lang="zh-TW" altLang="en-US" sz="2800" dirty="0" smtClean="0"/>
              <a:t>飽和度</a:t>
            </a:r>
            <a:r>
              <a:rPr lang="en-US" altLang="zh-TW" sz="2800" dirty="0" smtClean="0"/>
              <a:t>, </a:t>
            </a:r>
            <a:r>
              <a:rPr lang="zh-TW" altLang="en-US" sz="2800" dirty="0"/>
              <a:t>亮</a:t>
            </a:r>
            <a:r>
              <a:rPr lang="zh-TW" altLang="en-US" sz="2800" dirty="0" smtClean="0"/>
              <a:t>度</a:t>
            </a:r>
            <a:r>
              <a:rPr lang="en-US" altLang="zh-TW" sz="2800" dirty="0" smtClean="0"/>
              <a:t>) </a:t>
            </a:r>
            <a:r>
              <a:rPr lang="en-US" altLang="zh-TW" sz="2800" dirty="0" smtClean="0">
                <a:sym typeface="Wingdings" panose="05000000000000000000" pitchFamily="2" charset="2"/>
              </a:rPr>
              <a:t> </a:t>
            </a:r>
            <a:r>
              <a:rPr lang="en-US" altLang="zh-TW" sz="2800" dirty="0" err="1" smtClean="0"/>
              <a:t>hsl</a:t>
            </a:r>
            <a:r>
              <a:rPr lang="en-US" altLang="zh-TW" sz="2800" dirty="0" smtClean="0"/>
              <a:t>(0, 100%, 50%)</a:t>
            </a:r>
          </a:p>
          <a:p>
            <a:pPr lvl="1"/>
            <a:r>
              <a:rPr lang="en-US" altLang="zh-TW" sz="2800" dirty="0" err="1" smtClean="0"/>
              <a:t>hsla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色相</a:t>
            </a:r>
            <a:r>
              <a:rPr lang="en-US" altLang="zh-TW" sz="2800" dirty="0" smtClean="0"/>
              <a:t>, </a:t>
            </a:r>
            <a:r>
              <a:rPr lang="zh-TW" altLang="en-US" sz="2800" dirty="0" smtClean="0"/>
              <a:t>飽和度</a:t>
            </a:r>
            <a:r>
              <a:rPr lang="en-US" altLang="zh-TW" sz="2800" dirty="0" smtClean="0"/>
              <a:t>, </a:t>
            </a:r>
            <a:r>
              <a:rPr lang="zh-TW" altLang="en-US" sz="2800" dirty="0" smtClean="0"/>
              <a:t>亮度</a:t>
            </a:r>
            <a:r>
              <a:rPr lang="en-US" altLang="zh-TW" sz="2800" dirty="0" smtClean="0"/>
              <a:t>, </a:t>
            </a:r>
            <a:r>
              <a:rPr lang="zh-TW" altLang="en-US" sz="2800" dirty="0" smtClean="0"/>
              <a:t>透明度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</a:t>
            </a:r>
            <a:r>
              <a:rPr lang="en-US" altLang="zh-TW" sz="2800" dirty="0" smtClean="0">
                <a:sym typeface="Wingdings" panose="05000000000000000000" pitchFamily="2" charset="2"/>
              </a:rPr>
              <a:t> </a:t>
            </a:r>
            <a:r>
              <a:rPr lang="en-US" altLang="zh-TW" sz="2800" dirty="0" err="1" smtClean="0">
                <a:sym typeface="Wingdings" panose="05000000000000000000" pitchFamily="2" charset="2"/>
              </a:rPr>
              <a:t>hsla</a:t>
            </a:r>
            <a:r>
              <a:rPr lang="en-US" altLang="zh-TW" sz="2800" dirty="0" smtClean="0">
                <a:sym typeface="Wingdings" panose="05000000000000000000" pitchFamily="2" charset="2"/>
              </a:rPr>
              <a:t>(0, 100%, 50%, 0.5)</a:t>
            </a:r>
            <a:endParaRPr lang="en-US" altLang="zh-TW" sz="2800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787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CSS</a:t>
            </a:r>
            <a:r>
              <a:rPr lang="zh-TW" altLang="en-US" sz="4400" dirty="0"/>
              <a:t> 色彩屬性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已定義色彩名稱</a:t>
            </a:r>
            <a:endParaRPr lang="en-US" altLang="zh-TW" dirty="0" smtClean="0"/>
          </a:p>
          <a:p>
            <a:pPr lvl="1"/>
            <a:r>
              <a:rPr lang="en-US" altLang="zh-TW" dirty="0"/>
              <a:t>https://www.w3schools.com/colors/colors_hex.asp</a:t>
            </a:r>
            <a:endParaRPr lang="en-US" altLang="zh-TW" dirty="0" smtClean="0"/>
          </a:p>
          <a:p>
            <a:r>
              <a:rPr lang="zh-TW" altLang="en-US" dirty="0" smtClean="0"/>
              <a:t>色彩選擇器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https://www.w3schools.com/colors/colors_picker.asp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21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CSS</a:t>
            </a:r>
            <a:r>
              <a:rPr lang="zh-TW" altLang="en-US" sz="4400" dirty="0" smtClean="0"/>
              <a:t> 文字風格屬性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文字字型</a:t>
            </a:r>
            <a:endParaRPr lang="en-US" altLang="zh-TW" sz="3200" dirty="0" smtClean="0"/>
          </a:p>
          <a:p>
            <a:pPr lvl="1"/>
            <a:r>
              <a:rPr lang="en-US" altLang="zh-TW" sz="2800" dirty="0"/>
              <a:t>f</a:t>
            </a:r>
            <a:r>
              <a:rPr lang="en-US" altLang="zh-TW" sz="2800" dirty="0" smtClean="0"/>
              <a:t>ont-family: </a:t>
            </a:r>
            <a:r>
              <a:rPr lang="zh-TW" altLang="en-US" sz="2800" dirty="0" smtClean="0"/>
              <a:t>標楷體</a:t>
            </a:r>
            <a:r>
              <a:rPr lang="en-US" altLang="zh-TW" sz="2800" dirty="0" smtClean="0"/>
              <a:t>, </a:t>
            </a:r>
            <a:r>
              <a:rPr lang="zh-TW" altLang="en-US" sz="2800" dirty="0" smtClean="0"/>
              <a:t>微軟正黑體</a:t>
            </a:r>
            <a:r>
              <a:rPr lang="en-US" altLang="zh-TW" sz="2800" dirty="0" smtClean="0"/>
              <a:t>, …</a:t>
            </a:r>
          </a:p>
          <a:p>
            <a:pPr lvl="1"/>
            <a:r>
              <a:rPr lang="zh-TW" altLang="en-US" sz="2800" dirty="0" smtClean="0"/>
              <a:t>使用</a:t>
            </a:r>
            <a:r>
              <a:rPr lang="en-US" altLang="zh-TW" sz="2800" dirty="0" smtClean="0"/>
              <a:t>google </a:t>
            </a:r>
            <a:r>
              <a:rPr lang="zh-TW" altLang="en-US" sz="2800" dirty="0" smtClean="0"/>
              <a:t>字體</a:t>
            </a:r>
            <a:endParaRPr lang="en-US" altLang="zh-TW" sz="2800" dirty="0" smtClean="0"/>
          </a:p>
          <a:p>
            <a:pPr lvl="2"/>
            <a:r>
              <a:rPr lang="en-US" altLang="zh-TW" sz="2400" dirty="0"/>
              <a:t>&lt;link </a:t>
            </a:r>
            <a:r>
              <a:rPr lang="en-US" altLang="zh-TW" sz="2400" dirty="0" err="1"/>
              <a:t>rel</a:t>
            </a:r>
            <a:r>
              <a:rPr lang="en-US" altLang="zh-TW" sz="2400" dirty="0"/>
              <a:t>="stylesheet" </a:t>
            </a:r>
            <a:r>
              <a:rPr lang="en-US" altLang="zh-TW" sz="2400" dirty="0" err="1"/>
              <a:t>href</a:t>
            </a:r>
            <a:r>
              <a:rPr lang="en-US" altLang="zh-TW" sz="2400" dirty="0"/>
              <a:t>="https://fonts.googleapis.com/</a:t>
            </a:r>
            <a:r>
              <a:rPr lang="en-US" altLang="zh-TW" sz="2400" dirty="0" err="1"/>
              <a:t>css?family</a:t>
            </a:r>
            <a:r>
              <a:rPr lang="en-US" altLang="zh-TW" sz="2400" dirty="0"/>
              <a:t>=Sofia</a:t>
            </a:r>
            <a:r>
              <a:rPr lang="en-US" altLang="zh-TW" sz="2400" dirty="0" smtClean="0"/>
              <a:t>"&gt;</a:t>
            </a:r>
          </a:p>
          <a:p>
            <a:pPr lvl="2"/>
            <a:r>
              <a:rPr lang="en-US" altLang="zh-TW" sz="2400" dirty="0"/>
              <a:t>font-family: "Sofia", sans-serif</a:t>
            </a:r>
            <a:r>
              <a:rPr lang="en-US" altLang="zh-TW" sz="2400" dirty="0" smtClean="0"/>
              <a:t>;</a:t>
            </a:r>
          </a:p>
          <a:p>
            <a:pPr lvl="2"/>
            <a:r>
              <a:rPr lang="en-US" altLang="zh-TW" sz="2400" dirty="0" smtClean="0"/>
              <a:t>https</a:t>
            </a:r>
            <a:r>
              <a:rPr lang="en-US" altLang="zh-TW" sz="2400" dirty="0"/>
              <a:t>://fonts.google.com/</a:t>
            </a:r>
          </a:p>
          <a:p>
            <a:pPr lvl="2"/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16886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CSS</a:t>
            </a:r>
            <a:r>
              <a:rPr lang="zh-TW" altLang="en-US" sz="4400" dirty="0"/>
              <a:t> 文字風格</a:t>
            </a:r>
            <a:r>
              <a:rPr lang="zh-TW" altLang="en-US" sz="4400" dirty="0" smtClean="0"/>
              <a:t>屬性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文字大小</a:t>
            </a:r>
            <a:endParaRPr lang="en-US" altLang="zh-TW" dirty="0"/>
          </a:p>
          <a:p>
            <a:pPr lvl="1"/>
            <a:r>
              <a:rPr lang="en-US" altLang="zh-TW" dirty="0"/>
              <a:t>font-size: </a:t>
            </a:r>
            <a:r>
              <a:rPr lang="zh-TW" altLang="en-US" dirty="0" smtClean="0"/>
              <a:t>度量單位 </a:t>
            </a:r>
            <a:r>
              <a:rPr lang="en-US" altLang="zh-TW" dirty="0" smtClean="0"/>
              <a:t>|</a:t>
            </a:r>
            <a:r>
              <a:rPr lang="zh-TW" altLang="en-US" dirty="0" smtClean="0"/>
              <a:t>  </a:t>
            </a:r>
            <a:r>
              <a:rPr lang="zh-TW" altLang="en-US" dirty="0"/>
              <a:t>絕對大小 </a:t>
            </a:r>
            <a:r>
              <a:rPr lang="en-US" altLang="zh-TW" dirty="0"/>
              <a:t>|</a:t>
            </a:r>
            <a:r>
              <a:rPr lang="zh-TW" altLang="en-US" dirty="0"/>
              <a:t> 相對大小 </a:t>
            </a:r>
            <a:r>
              <a:rPr lang="en-US" altLang="zh-TW" dirty="0"/>
              <a:t>|</a:t>
            </a:r>
            <a:r>
              <a:rPr lang="zh-TW" altLang="en-US" dirty="0"/>
              <a:t> 百分比</a:t>
            </a:r>
            <a:endParaRPr lang="en-US" altLang="zh-TW" dirty="0"/>
          </a:p>
          <a:p>
            <a:pPr lvl="1"/>
            <a:r>
              <a:rPr lang="zh-TW" altLang="en-US" dirty="0"/>
              <a:t>像素</a:t>
            </a:r>
            <a:r>
              <a:rPr lang="en-US" altLang="zh-TW" dirty="0"/>
              <a:t>/</a:t>
            </a:r>
            <a:r>
              <a:rPr lang="zh-TW" altLang="en-US" dirty="0"/>
              <a:t>點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10px/10pt</a:t>
            </a:r>
            <a:endParaRPr lang="en-US" altLang="zh-TW" dirty="0"/>
          </a:p>
          <a:p>
            <a:pPr lvl="1"/>
            <a:r>
              <a:rPr lang="zh-TW" altLang="en-US" dirty="0"/>
              <a:t>絕對大小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xx-small, x-small, small, medium, large, x-large, xx-large </a:t>
            </a:r>
          </a:p>
          <a:p>
            <a:pPr lvl="1"/>
            <a:r>
              <a:rPr lang="zh-TW" altLang="en-US" dirty="0"/>
              <a:t>相對大小 </a:t>
            </a:r>
            <a:r>
              <a:rPr lang="en-US" altLang="zh-TW" dirty="0">
                <a:sym typeface="Wingdings" panose="05000000000000000000" pitchFamily="2" charset="2"/>
              </a:rPr>
              <a:t> smaller, larger (</a:t>
            </a:r>
            <a:r>
              <a:rPr lang="zh-TW" altLang="en-US" dirty="0">
                <a:sym typeface="Wingdings" panose="05000000000000000000" pitchFamily="2" charset="2"/>
              </a:rPr>
              <a:t>以父元素大小作為基準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百分比 </a:t>
            </a:r>
            <a:r>
              <a:rPr lang="en-US" altLang="zh-TW" dirty="0">
                <a:sym typeface="Wingdings" panose="05000000000000000000" pitchFamily="2" charset="2"/>
              </a:rPr>
              <a:t> xx% (</a:t>
            </a:r>
            <a:r>
              <a:rPr lang="zh-TW" altLang="en-US" dirty="0">
                <a:sym typeface="Wingdings" panose="05000000000000000000" pitchFamily="2" charset="2"/>
              </a:rPr>
              <a:t>以父元素的文字大小作為基準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err="1"/>
              <a:t>em</a:t>
            </a:r>
            <a:r>
              <a:rPr lang="en-US" altLang="zh-TW" dirty="0"/>
              <a:t>: 1em </a:t>
            </a:r>
            <a:r>
              <a:rPr lang="zh-TW" altLang="en-US" dirty="0"/>
              <a:t>等於當前字體大小。假設瀏覽器中的默認文本大小為 </a:t>
            </a:r>
            <a:r>
              <a:rPr lang="en-US" altLang="zh-TW" dirty="0"/>
              <a:t>16px</a:t>
            </a:r>
            <a:r>
              <a:rPr lang="zh-TW" altLang="en-US" dirty="0"/>
              <a:t>，此時</a:t>
            </a:r>
            <a:r>
              <a:rPr lang="en-US" altLang="zh-TW" dirty="0"/>
              <a:t>1em </a:t>
            </a:r>
            <a:r>
              <a:rPr lang="zh-TW" altLang="en-US" dirty="0"/>
              <a:t>的默認大小就是 </a:t>
            </a:r>
            <a:r>
              <a:rPr lang="en-US" altLang="zh-TW" dirty="0"/>
              <a:t>16px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 smtClean="0"/>
              <a:t>響應式文字大小</a:t>
            </a:r>
            <a:endParaRPr lang="en-US" altLang="zh-TW" dirty="0" smtClean="0"/>
          </a:p>
          <a:p>
            <a:pPr lvl="1"/>
            <a:r>
              <a:rPr lang="zh-TW" altLang="en-US" dirty="0"/>
              <a:t>文字大小可以設置單位</a:t>
            </a:r>
            <a:r>
              <a:rPr lang="en-US" altLang="zh-TW" dirty="0" err="1"/>
              <a:t>vw</a:t>
            </a:r>
            <a:r>
              <a:rPr lang="zh-TW" altLang="en-US" dirty="0"/>
              <a:t>，即</a:t>
            </a:r>
            <a:r>
              <a:rPr lang="zh-TW" altLang="en-US" dirty="0" smtClean="0"/>
              <a:t>“視窗大小”。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font-size:10vw (1vw </a:t>
            </a:r>
            <a:r>
              <a:rPr lang="en-US" altLang="zh-TW" dirty="0"/>
              <a:t>= </a:t>
            </a:r>
            <a:r>
              <a:rPr lang="zh-TW" altLang="en-US" dirty="0" smtClean="0"/>
              <a:t>視窗寬度</a:t>
            </a:r>
            <a:r>
              <a:rPr lang="zh-TW" altLang="en-US" dirty="0"/>
              <a:t>的 </a:t>
            </a:r>
            <a:r>
              <a:rPr lang="en-US" altLang="zh-TW" dirty="0"/>
              <a:t>1</a:t>
            </a:r>
            <a:r>
              <a:rPr lang="en-US" altLang="zh-TW" dirty="0" smtClean="0"/>
              <a:t>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70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CSS</a:t>
            </a:r>
            <a:r>
              <a:rPr lang="zh-TW" altLang="en-US" sz="4400" dirty="0"/>
              <a:t> 文字風格</a:t>
            </a:r>
            <a:r>
              <a:rPr lang="zh-TW" altLang="en-US" sz="4400" dirty="0" smtClean="0"/>
              <a:t>屬性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文字樣式 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font-style</a:t>
            </a:r>
            <a:r>
              <a:rPr lang="zh-TW" altLang="en-US" sz="2800" dirty="0" smtClean="0"/>
              <a:t>  </a:t>
            </a:r>
            <a:endParaRPr lang="en-US" altLang="zh-TW" sz="2800" dirty="0" smtClean="0"/>
          </a:p>
          <a:p>
            <a:pPr lvl="2"/>
            <a:r>
              <a:rPr lang="en-US" altLang="zh-TW" sz="2400" dirty="0" smtClean="0"/>
              <a:t>normal </a:t>
            </a:r>
            <a:r>
              <a:rPr lang="en-US" altLang="zh-TW" sz="2400" dirty="0"/>
              <a:t>- </a:t>
            </a:r>
            <a:r>
              <a:rPr lang="zh-TW" altLang="en-US" sz="2400" dirty="0"/>
              <a:t>文本正常顯示</a:t>
            </a:r>
          </a:p>
          <a:p>
            <a:pPr lvl="2"/>
            <a:r>
              <a:rPr lang="en-US" altLang="zh-TW" sz="2400" dirty="0"/>
              <a:t>italic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- </a:t>
            </a:r>
            <a:r>
              <a:rPr lang="zh-TW" altLang="en-US" sz="2400" dirty="0"/>
              <a:t>文本以斜體顯示</a:t>
            </a:r>
          </a:p>
          <a:p>
            <a:pPr lvl="2"/>
            <a:r>
              <a:rPr lang="en-US" altLang="zh-TW" sz="2400" dirty="0"/>
              <a:t>oblique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- </a:t>
            </a:r>
            <a:r>
              <a:rPr lang="zh-TW" altLang="en-US" sz="2400" dirty="0"/>
              <a:t>文本是“傾斜的</a:t>
            </a:r>
            <a:r>
              <a:rPr lang="zh-TW" altLang="en-US" sz="2400" dirty="0" smtClean="0"/>
              <a:t>”</a:t>
            </a:r>
            <a:endParaRPr lang="en-US" altLang="zh-TW" sz="2400" dirty="0" smtClean="0"/>
          </a:p>
          <a:p>
            <a:r>
              <a:rPr lang="zh-TW" altLang="en-US" sz="3200" dirty="0" smtClean="0"/>
              <a:t>文字粗細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font-weight</a:t>
            </a:r>
          </a:p>
          <a:p>
            <a:pPr lvl="2"/>
            <a:r>
              <a:rPr lang="en-US" altLang="zh-TW" sz="2400" dirty="0" smtClean="0"/>
              <a:t>normal, bold, bolder, lighter</a:t>
            </a:r>
          </a:p>
          <a:p>
            <a:pPr lvl="2"/>
            <a:r>
              <a:rPr lang="en-US" altLang="zh-TW" sz="2400" dirty="0" smtClean="0"/>
              <a:t>100, 200, 300, 400, …, 900</a:t>
            </a:r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969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CSS</a:t>
            </a:r>
            <a:r>
              <a:rPr lang="zh-TW" altLang="en-US" sz="4400" dirty="0" smtClean="0"/>
              <a:t>文字風格速記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ont: </a:t>
            </a:r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&lt;font-style&gt;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altLang="zh-TW" dirty="0" smtClean="0">
                <a:solidFill>
                  <a:srgbClr val="C00000"/>
                </a:solidFill>
              </a:rPr>
              <a:t>&lt;font-variant&gt;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altLang="zh-TW" dirty="0" smtClean="0">
                <a:solidFill>
                  <a:schemeClr val="accent5">
                    <a:lumMod val="50000"/>
                  </a:schemeClr>
                </a:solidFill>
              </a:rPr>
              <a:t>&lt;font-weight&gt;</a:t>
            </a:r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altLang="zh-TW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altLang="zh-TW" dirty="0" smtClean="0">
                <a:solidFill>
                  <a:srgbClr val="0070C0"/>
                </a:solidFill>
              </a:rPr>
              <a:t>&lt;font-size&gt;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 | </a:t>
            </a:r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&lt;font-family&gt;</a:t>
            </a:r>
            <a:r>
              <a:rPr lang="en-US" altLang="zh-TW" dirty="0" smtClean="0"/>
              <a:t>  | caption | icon | menu | message-box | small-caption | status-bar</a:t>
            </a:r>
          </a:p>
          <a:p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font-variant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在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CSS3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有提供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normal | small-caps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| petite-caps | all-petites-caps | </a:t>
            </a:r>
            <a:r>
              <a:rPr lang="en-US" altLang="zh-TW" dirty="0" err="1" smtClean="0">
                <a:solidFill>
                  <a:schemeClr val="accent1">
                    <a:lumMod val="50000"/>
                  </a:schemeClr>
                </a:solidFill>
              </a:rPr>
              <a:t>unicase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 | ordinal | slashed-zero</a:t>
            </a:r>
          </a:p>
          <a:p>
            <a:pPr lvl="1"/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但不是所有瀏覽器都有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支援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46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CSS</a:t>
            </a:r>
            <a:r>
              <a:rPr lang="zh-TW" altLang="en-US" sz="4400" dirty="0"/>
              <a:t> </a:t>
            </a:r>
            <a:r>
              <a:rPr lang="zh-TW" altLang="en-US" sz="4400" dirty="0" smtClean="0"/>
              <a:t>文字格式屬性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首行縮排 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text-indent: </a:t>
            </a:r>
            <a:r>
              <a:rPr lang="zh-TW" altLang="en-US" sz="2800" dirty="0" smtClean="0"/>
              <a:t>度量單位 </a:t>
            </a:r>
            <a:r>
              <a:rPr lang="en-US" altLang="zh-TW" sz="2800" dirty="0" smtClean="0"/>
              <a:t>|</a:t>
            </a:r>
            <a:r>
              <a:rPr lang="zh-TW" altLang="en-US" sz="2800" dirty="0" smtClean="0"/>
              <a:t> 百分比</a:t>
            </a:r>
            <a:endParaRPr lang="en-US" altLang="zh-TW" sz="2800" dirty="0" smtClean="0"/>
          </a:p>
          <a:p>
            <a:pPr lvl="2"/>
            <a:r>
              <a:rPr lang="zh-TW" altLang="en-US" sz="2400" dirty="0" smtClean="0"/>
              <a:t>度量單位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err="1" smtClean="0"/>
              <a:t>px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pt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em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/>
              <a:t>vw</a:t>
            </a:r>
            <a:r>
              <a:rPr lang="en-US" altLang="zh-TW" sz="2400" dirty="0" smtClean="0"/>
              <a:t>…</a:t>
            </a:r>
            <a:endParaRPr lang="en-US" altLang="zh-TW" sz="2400" dirty="0"/>
          </a:p>
          <a:p>
            <a:pPr lvl="2"/>
            <a:r>
              <a:rPr lang="zh-TW" altLang="en-US" sz="2400" dirty="0" smtClean="0"/>
              <a:t>百分比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佔容器寬度的比例</a:t>
            </a:r>
            <a:endParaRPr lang="en-US" altLang="zh-TW" sz="2400" dirty="0" smtClean="0"/>
          </a:p>
          <a:p>
            <a:r>
              <a:rPr lang="zh-TW" altLang="en-US" sz="3200" dirty="0" smtClean="0"/>
              <a:t> 文字對齊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text-align: </a:t>
            </a:r>
            <a:r>
              <a:rPr lang="zh-TW" altLang="en-US" sz="2800" dirty="0" smtClean="0"/>
              <a:t>對齊方式</a:t>
            </a:r>
            <a:endParaRPr lang="en-US" altLang="zh-TW" sz="2800" dirty="0" smtClean="0"/>
          </a:p>
          <a:p>
            <a:pPr lvl="2"/>
            <a:r>
              <a:rPr lang="en-US" altLang="zh-TW" sz="2400" dirty="0" smtClean="0"/>
              <a:t>left, right, center</a:t>
            </a:r>
          </a:p>
          <a:p>
            <a:pPr lvl="2"/>
            <a:r>
              <a:rPr lang="en-US" altLang="zh-TW" sz="2400" dirty="0"/>
              <a:t>start, </a:t>
            </a:r>
            <a:r>
              <a:rPr lang="en-US" altLang="zh-TW" sz="2400" dirty="0" smtClean="0"/>
              <a:t>end (</a:t>
            </a:r>
            <a:r>
              <a:rPr lang="zh-TW" altLang="en-US" sz="2400" dirty="0" smtClean="0"/>
              <a:t>對齊一行</a:t>
            </a:r>
            <a:r>
              <a:rPr lang="zh-TW" altLang="en-US" sz="2400" dirty="0"/>
              <a:t>的</a:t>
            </a:r>
            <a:r>
              <a:rPr lang="zh-TW" altLang="en-US" sz="2400" dirty="0" smtClean="0"/>
              <a:t>開頭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結尾</a:t>
            </a:r>
            <a:r>
              <a:rPr lang="en-US" altLang="zh-TW" sz="2400" dirty="0" smtClean="0"/>
              <a:t>)</a:t>
            </a:r>
          </a:p>
          <a:p>
            <a:pPr lvl="2"/>
            <a:r>
              <a:rPr lang="en-US" altLang="zh-TW" sz="2400" dirty="0"/>
              <a:t>j</a:t>
            </a:r>
            <a:r>
              <a:rPr lang="en-US" altLang="zh-TW" sz="2400" dirty="0" smtClean="0"/>
              <a:t>ustify (</a:t>
            </a:r>
            <a:r>
              <a:rPr lang="zh-TW" altLang="en-US" sz="2400" dirty="0" smtClean="0"/>
              <a:t>左右對齊</a:t>
            </a:r>
            <a:r>
              <a:rPr lang="en-US" altLang="zh-TW" sz="2400" dirty="0" smtClean="0"/>
              <a:t>)</a:t>
            </a:r>
          </a:p>
          <a:p>
            <a:pPr lvl="2"/>
            <a:r>
              <a:rPr lang="en-US" altLang="zh-TW" sz="2400" dirty="0" err="1" smtClean="0"/>
              <a:t>mach</a:t>
            </a:r>
            <a:r>
              <a:rPr lang="en-US" altLang="zh-TW" sz="2400" dirty="0" smtClean="0"/>
              <a:t>-parent (</a:t>
            </a:r>
            <a:r>
              <a:rPr lang="zh-TW" altLang="en-US" sz="2400" dirty="0" smtClean="0"/>
              <a:t>繼承父元素的對齊方式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817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CSS</a:t>
            </a:r>
            <a:r>
              <a:rPr lang="zh-TW" altLang="en-US" sz="4400" dirty="0"/>
              <a:t> 文字格式屬性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字母間距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letter-spacing</a:t>
            </a:r>
          </a:p>
          <a:p>
            <a:pPr lvl="2"/>
            <a:r>
              <a:rPr lang="en-US" altLang="zh-TW" dirty="0" smtClean="0"/>
              <a:t>normal </a:t>
            </a:r>
          </a:p>
          <a:p>
            <a:pPr lvl="2"/>
            <a:r>
              <a:rPr lang="zh-TW" altLang="en-US" dirty="0" smtClean="0"/>
              <a:t>度量單位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px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em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vw</a:t>
            </a:r>
            <a:r>
              <a:rPr lang="en-US" altLang="zh-TW" dirty="0" smtClean="0"/>
              <a:t>…</a:t>
            </a:r>
          </a:p>
          <a:p>
            <a:r>
              <a:rPr lang="zh-TW" altLang="en-US" dirty="0" smtClean="0"/>
              <a:t>大小寫轉換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text-transform</a:t>
            </a:r>
          </a:p>
          <a:p>
            <a:pPr lvl="2"/>
            <a:r>
              <a:rPr lang="en-US" altLang="zh-TW" dirty="0" smtClean="0"/>
              <a:t>none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無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apitalize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單字的第一個字母大寫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u</a:t>
            </a:r>
            <a:r>
              <a:rPr lang="en-US" altLang="zh-TW" dirty="0" smtClean="0"/>
              <a:t>ppercase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全部大寫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l</a:t>
            </a:r>
            <a:r>
              <a:rPr lang="en-US" altLang="zh-TW" dirty="0" smtClean="0"/>
              <a:t>owercase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全部小寫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f</a:t>
            </a:r>
            <a:r>
              <a:rPr lang="en-US" altLang="zh-TW" dirty="0" smtClean="0"/>
              <a:t>ull-width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全形</a:t>
            </a:r>
            <a:r>
              <a:rPr lang="en-US" altLang="zh-TW" dirty="0" smtClean="0"/>
              <a:t>)</a:t>
            </a:r>
          </a:p>
          <a:p>
            <a:pPr lvl="2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83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CSS</a:t>
            </a:r>
            <a:r>
              <a:rPr lang="zh-TW" altLang="en-US" sz="4400" dirty="0"/>
              <a:t> 文字格式屬性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文字</a:t>
            </a:r>
            <a:r>
              <a:rPr lang="zh-TW" altLang="en-US" dirty="0" smtClean="0"/>
              <a:t>陰影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text-shadow: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zh-TW" altLang="en-US" dirty="0"/>
              <a:t>水平位移 垂直位移 模糊 色彩</a:t>
            </a:r>
            <a:r>
              <a:rPr lang="en-US" altLang="zh-TW" dirty="0" smtClean="0"/>
              <a:t>]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ext-shadow: 10px </a:t>
            </a:r>
            <a:r>
              <a:rPr lang="en-US" altLang="zh-TW" dirty="0" err="1" smtClean="0"/>
              <a:t>10px</a:t>
            </a:r>
            <a:r>
              <a:rPr lang="en-US" altLang="zh-TW" dirty="0" smtClean="0"/>
              <a:t> 5px red</a:t>
            </a:r>
            <a:endParaRPr lang="en-US" altLang="zh-TW" dirty="0"/>
          </a:p>
          <a:p>
            <a:r>
              <a:rPr lang="zh-TW" altLang="en-US" dirty="0"/>
              <a:t>文字</a:t>
            </a:r>
            <a:r>
              <a:rPr lang="zh-TW" altLang="en-US" dirty="0" smtClean="0"/>
              <a:t>裝飾方法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text-decoration-line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ext-decoration-style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ext-decoration-color</a:t>
            </a:r>
          </a:p>
        </p:txBody>
      </p:sp>
    </p:spTree>
    <p:extLst>
      <p:ext uri="{BB962C8B-B14F-4D97-AF65-F5344CB8AC3E}">
        <p14:creationId xmlns:p14="http://schemas.microsoft.com/office/powerpoint/2010/main" val="120592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CSS</a:t>
            </a:r>
            <a:r>
              <a:rPr lang="zh-TW" altLang="en-US" sz="4400" dirty="0" smtClean="0"/>
              <a:t> 清單屬性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TW" dirty="0" smtClean="0"/>
              <a:t>list-style-type </a:t>
            </a:r>
            <a:r>
              <a:rPr lang="zh-TW" altLang="en-US" dirty="0" smtClean="0"/>
              <a:t>項目符號與編號類型</a:t>
            </a:r>
            <a:endParaRPr lang="en-US" altLang="zh-TW" dirty="0" smtClean="0"/>
          </a:p>
          <a:p>
            <a:r>
              <a:rPr lang="zh-TW" altLang="en-US" sz="2400" dirty="0"/>
              <a:t>項目</a:t>
            </a:r>
            <a:r>
              <a:rPr lang="zh-TW" altLang="en-US" sz="2400" dirty="0" smtClean="0"/>
              <a:t>符號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list-style-type: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disc </a:t>
            </a:r>
            <a:r>
              <a:rPr lang="en-US" altLang="zh-TW" sz="2000" dirty="0" smtClean="0">
                <a:sym typeface="Wingdings" panose="05000000000000000000" pitchFamily="2" charset="2"/>
              </a:rPr>
              <a:t> </a:t>
            </a:r>
            <a:r>
              <a:rPr lang="zh-TW" altLang="en-US" sz="2000" dirty="0" smtClean="0">
                <a:sym typeface="Wingdings" panose="05000000000000000000" pitchFamily="2" charset="2"/>
              </a:rPr>
              <a:t>實心圓點</a:t>
            </a:r>
            <a:endParaRPr lang="en-US" altLang="zh-TW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sz="2000" dirty="0" smtClean="0"/>
              <a:t>list-style-type: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sym typeface="Wingdings" panose="05000000000000000000" pitchFamily="2" charset="2"/>
              </a:rPr>
              <a:t>circle  </a:t>
            </a:r>
            <a:r>
              <a:rPr lang="zh-TW" altLang="en-US" sz="2000" dirty="0" smtClean="0">
                <a:sym typeface="Wingdings" panose="05000000000000000000" pitchFamily="2" charset="2"/>
              </a:rPr>
              <a:t>空心圓點</a:t>
            </a:r>
            <a:endParaRPr lang="en-US" altLang="zh-TW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sz="2000" dirty="0" smtClean="0"/>
              <a:t>list-style-type: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sym typeface="Wingdings" panose="05000000000000000000" pitchFamily="2" charset="2"/>
              </a:rPr>
              <a:t>square  </a:t>
            </a:r>
            <a:r>
              <a:rPr lang="zh-TW" altLang="en-US" sz="2000" dirty="0" smtClean="0">
                <a:sym typeface="Wingdings" panose="05000000000000000000" pitchFamily="2" charset="2"/>
              </a:rPr>
              <a:t>實心方塊</a:t>
            </a:r>
            <a:endParaRPr lang="en-US" altLang="zh-TW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sz="2000" dirty="0" smtClean="0"/>
              <a:t>list-style-type:</a:t>
            </a:r>
            <a:r>
              <a:rPr lang="zh-TW" altLang="en-US" sz="2000" dirty="0" smtClean="0"/>
              <a:t> </a:t>
            </a:r>
            <a:r>
              <a:rPr lang="en-US" altLang="zh-TW" sz="2000" dirty="0" smtClean="0">
                <a:sym typeface="Wingdings" panose="05000000000000000000" pitchFamily="2" charset="2"/>
              </a:rPr>
              <a:t>none </a:t>
            </a:r>
            <a:r>
              <a:rPr lang="zh-TW" altLang="en-US" sz="2000" dirty="0" smtClean="0">
                <a:sym typeface="Wingdings" panose="05000000000000000000" pitchFamily="2" charset="2"/>
              </a:rPr>
              <a:t> 不顯示項目符號</a:t>
            </a:r>
            <a:endParaRPr lang="en-US" altLang="zh-TW" sz="2000" dirty="0" smtClean="0">
              <a:sym typeface="Wingdings" panose="05000000000000000000" pitchFamily="2" charset="2"/>
            </a:endParaRPr>
          </a:p>
          <a:p>
            <a:r>
              <a:rPr lang="zh-TW" altLang="en-US" sz="2400" dirty="0"/>
              <a:t>編號</a:t>
            </a:r>
            <a:r>
              <a:rPr lang="zh-TW" altLang="en-US" sz="2400" dirty="0" smtClean="0"/>
              <a:t>類型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list-style-type: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decimal </a:t>
            </a:r>
            <a:r>
              <a:rPr lang="en-US" altLang="zh-TW" sz="2000" dirty="0" smtClean="0">
                <a:sym typeface="Wingdings" panose="05000000000000000000" pitchFamily="2" charset="2"/>
              </a:rPr>
              <a:t> </a:t>
            </a:r>
            <a:r>
              <a:rPr lang="zh-TW" altLang="en-US" sz="2000" dirty="0" smtClean="0">
                <a:sym typeface="Wingdings" panose="05000000000000000000" pitchFamily="2" charset="2"/>
              </a:rPr>
              <a:t>阿拉伯數字</a:t>
            </a:r>
            <a:endParaRPr lang="en-US" altLang="zh-TW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sz="2000" dirty="0"/>
              <a:t>list-style-type</a:t>
            </a:r>
            <a:r>
              <a:rPr lang="en-US" altLang="zh-TW" sz="2000" dirty="0" smtClean="0"/>
              <a:t>: lower-roman/upper-roman 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zh-TW" altLang="en-US" sz="2000" dirty="0" smtClean="0">
                <a:sym typeface="Wingdings" panose="05000000000000000000" pitchFamily="2" charset="2"/>
              </a:rPr>
              <a:t> 小大寫羅馬數字</a:t>
            </a:r>
            <a:endParaRPr lang="en-US" altLang="zh-TW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sz="2000" dirty="0"/>
              <a:t>list-style-type</a:t>
            </a:r>
            <a:r>
              <a:rPr lang="en-US" altLang="zh-TW" sz="2000" dirty="0" smtClean="0"/>
              <a:t>: lower-alpha/upper-alpha </a:t>
            </a:r>
            <a:r>
              <a:rPr lang="en-US" altLang="zh-TW" sz="2000" dirty="0" smtClean="0">
                <a:sym typeface="Wingdings" panose="05000000000000000000" pitchFamily="2" charset="2"/>
              </a:rPr>
              <a:t> </a:t>
            </a:r>
            <a:r>
              <a:rPr lang="zh-TW" altLang="en-US" sz="2000" dirty="0" smtClean="0">
                <a:sym typeface="Wingdings" panose="05000000000000000000" pitchFamily="2" charset="2"/>
              </a:rPr>
              <a:t>小大寫英文字母</a:t>
            </a:r>
            <a:endParaRPr lang="en-US" altLang="zh-TW" sz="2000" dirty="0" smtClean="0">
              <a:sym typeface="Wingdings" panose="05000000000000000000" pitchFamily="2" charset="2"/>
            </a:endParaRPr>
          </a:p>
          <a:p>
            <a:pPr lvl="1"/>
            <a:endParaRPr lang="zh-TW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439006" y="6062374"/>
            <a:ext cx="97272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更多項目與編號</a:t>
            </a:r>
            <a:r>
              <a:rPr lang="zh-TW" altLang="en-US" sz="1600" dirty="0" smtClean="0"/>
              <a:t>類型</a:t>
            </a:r>
            <a:endParaRPr lang="en-US" altLang="zh-TW" sz="1600" dirty="0" smtClean="0"/>
          </a:p>
          <a:p>
            <a:r>
              <a:rPr lang="zh-TW" altLang="en-US" sz="1600" dirty="0" smtClean="0"/>
              <a:t>https</a:t>
            </a:r>
            <a:r>
              <a:rPr lang="zh-TW" altLang="en-US" sz="1600" dirty="0"/>
              <a:t>://www.w3schools.com/cssref/playdemo.php?filename=playcss_list-style-type&amp;preval=decimal</a:t>
            </a:r>
          </a:p>
        </p:txBody>
      </p:sp>
    </p:spTree>
    <p:extLst>
      <p:ext uri="{BB962C8B-B14F-4D97-AF65-F5344CB8AC3E}">
        <p14:creationId xmlns:p14="http://schemas.microsoft.com/office/powerpoint/2010/main" val="388959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75A00-7FEF-22B1-DBA9-D2AD558E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CSS</a:t>
            </a:r>
            <a:r>
              <a:rPr lang="zh-TW" altLang="en-US" sz="4400" dirty="0"/>
              <a:t>語法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12EF08-4F0D-85EB-BC8D-374D4540D36F}"/>
              </a:ext>
            </a:extLst>
          </p:cNvPr>
          <p:cNvSpPr/>
          <p:nvPr/>
        </p:nvSpPr>
        <p:spPr>
          <a:xfrm>
            <a:off x="1248553" y="2706860"/>
            <a:ext cx="1047594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800" dirty="0">
                <a:solidFill>
                  <a:srgbClr val="0070C0"/>
                </a:solidFill>
              </a:rPr>
              <a:t>body</a:t>
            </a:r>
            <a:r>
              <a:rPr lang="en-US" altLang="zh-TW" sz="4800" dirty="0"/>
              <a:t> {</a:t>
            </a:r>
            <a:r>
              <a:rPr lang="en-US" altLang="zh-TW" sz="4800" dirty="0">
                <a:solidFill>
                  <a:srgbClr val="FF6699"/>
                </a:solidFill>
              </a:rPr>
              <a:t>color</a:t>
            </a:r>
            <a:r>
              <a:rPr lang="en-US" altLang="zh-TW" sz="4800" dirty="0"/>
              <a:t>: </a:t>
            </a:r>
            <a:r>
              <a:rPr lang="en-US" altLang="zh-TW" sz="4800" dirty="0">
                <a:solidFill>
                  <a:schemeClr val="accent2">
                    <a:lumMod val="50000"/>
                  </a:schemeClr>
                </a:solidFill>
              </a:rPr>
              <a:t>white</a:t>
            </a:r>
            <a:r>
              <a:rPr lang="en-US" altLang="zh-TW" sz="4800" dirty="0"/>
              <a:t>; </a:t>
            </a:r>
            <a:r>
              <a:rPr lang="en-US" altLang="zh-TW" sz="4800" dirty="0">
                <a:solidFill>
                  <a:srgbClr val="FF6699"/>
                </a:solidFill>
              </a:rPr>
              <a:t>background</a:t>
            </a:r>
            <a:r>
              <a:rPr lang="en-US" altLang="zh-TW" sz="4800" dirty="0"/>
              <a:t>: </a:t>
            </a:r>
            <a:r>
              <a:rPr lang="en-US" altLang="zh-TW" sz="4800" dirty="0">
                <a:solidFill>
                  <a:schemeClr val="accent2">
                    <a:lumMod val="50000"/>
                  </a:schemeClr>
                </a:solidFill>
              </a:rPr>
              <a:t>red</a:t>
            </a:r>
            <a:r>
              <a:rPr lang="en-US" altLang="zh-TW" sz="4800" dirty="0"/>
              <a:t>;}</a:t>
            </a:r>
            <a:endParaRPr lang="zh-TW" altLang="en-US" sz="4800" dirty="0"/>
          </a:p>
        </p:txBody>
      </p:sp>
      <p:sp>
        <p:nvSpPr>
          <p:cNvPr id="6" name="左中括弧 5">
            <a:extLst>
              <a:ext uri="{FF2B5EF4-FFF2-40B4-BE49-F238E27FC236}">
                <a16:creationId xmlns:a16="http://schemas.microsoft.com/office/drawing/2014/main" id="{93C8EAFD-105A-D5D9-0CA4-B85094238EC2}"/>
              </a:ext>
            </a:extLst>
          </p:cNvPr>
          <p:cNvSpPr/>
          <p:nvPr/>
        </p:nvSpPr>
        <p:spPr>
          <a:xfrm rot="5400000">
            <a:off x="7180063" y="-1492278"/>
            <a:ext cx="181375" cy="8216904"/>
          </a:xfrm>
          <a:prstGeom prst="leftBracket">
            <a:avLst/>
          </a:prstGeom>
          <a:ln w="317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AC8DA34-37B6-0261-13E8-A8CAEDDAF719}"/>
              </a:ext>
            </a:extLst>
          </p:cNvPr>
          <p:cNvSpPr txBox="1"/>
          <p:nvPr/>
        </p:nvSpPr>
        <p:spPr>
          <a:xfrm>
            <a:off x="6640286" y="1996550"/>
            <a:ext cx="105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宣告</a:t>
            </a:r>
          </a:p>
        </p:txBody>
      </p:sp>
      <p:sp>
        <p:nvSpPr>
          <p:cNvPr id="8" name="左中括弧 7">
            <a:extLst>
              <a:ext uri="{FF2B5EF4-FFF2-40B4-BE49-F238E27FC236}">
                <a16:creationId xmlns:a16="http://schemas.microsoft.com/office/drawing/2014/main" id="{14BCFC48-9F75-AE2C-F57C-0A8CD7B64733}"/>
              </a:ext>
            </a:extLst>
          </p:cNvPr>
          <p:cNvSpPr/>
          <p:nvPr/>
        </p:nvSpPr>
        <p:spPr>
          <a:xfrm rot="5400000">
            <a:off x="6347430" y="-2916688"/>
            <a:ext cx="192012" cy="9871531"/>
          </a:xfrm>
          <a:prstGeom prst="leftBracket">
            <a:avLst/>
          </a:prstGeom>
          <a:ln w="317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3A74C72-BC2C-2F4D-5346-A9FAC06C45BE}"/>
              </a:ext>
            </a:extLst>
          </p:cNvPr>
          <p:cNvSpPr txBox="1"/>
          <p:nvPr/>
        </p:nvSpPr>
        <p:spPr>
          <a:xfrm>
            <a:off x="5870090" y="1366375"/>
            <a:ext cx="1232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規則</a:t>
            </a:r>
          </a:p>
        </p:txBody>
      </p:sp>
      <p:sp>
        <p:nvSpPr>
          <p:cNvPr id="10" name="左中括弧 9">
            <a:extLst>
              <a:ext uri="{FF2B5EF4-FFF2-40B4-BE49-F238E27FC236}">
                <a16:creationId xmlns:a16="http://schemas.microsoft.com/office/drawing/2014/main" id="{C7962086-E609-399A-2531-18E89E4A3CEF}"/>
              </a:ext>
            </a:extLst>
          </p:cNvPr>
          <p:cNvSpPr/>
          <p:nvPr/>
        </p:nvSpPr>
        <p:spPr>
          <a:xfrm rot="5400000">
            <a:off x="1988541" y="2050175"/>
            <a:ext cx="175816" cy="1137558"/>
          </a:xfrm>
          <a:prstGeom prst="leftBracket">
            <a:avLst/>
          </a:prstGeom>
          <a:ln w="317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A7F928-CD76-7231-8E18-EA698EBB3E11}"/>
              </a:ext>
            </a:extLst>
          </p:cNvPr>
          <p:cNvSpPr txBox="1"/>
          <p:nvPr/>
        </p:nvSpPr>
        <p:spPr>
          <a:xfrm>
            <a:off x="1510974" y="2076754"/>
            <a:ext cx="1393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選擇器</a:t>
            </a:r>
          </a:p>
        </p:txBody>
      </p:sp>
      <p:sp>
        <p:nvSpPr>
          <p:cNvPr id="12" name="右中括弧 11">
            <a:extLst>
              <a:ext uri="{FF2B5EF4-FFF2-40B4-BE49-F238E27FC236}">
                <a16:creationId xmlns:a16="http://schemas.microsoft.com/office/drawing/2014/main" id="{DA7C2EAE-AD34-2E7C-F570-164BF71BC629}"/>
              </a:ext>
            </a:extLst>
          </p:cNvPr>
          <p:cNvSpPr/>
          <p:nvPr/>
        </p:nvSpPr>
        <p:spPr>
          <a:xfrm rot="5400000">
            <a:off x="3772121" y="3003947"/>
            <a:ext cx="200942" cy="1420588"/>
          </a:xfrm>
          <a:prstGeom prst="rightBracket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右中括弧 12">
            <a:extLst>
              <a:ext uri="{FF2B5EF4-FFF2-40B4-BE49-F238E27FC236}">
                <a16:creationId xmlns:a16="http://schemas.microsoft.com/office/drawing/2014/main" id="{4F768A0F-A375-E35A-9E71-A159180F21D4}"/>
              </a:ext>
            </a:extLst>
          </p:cNvPr>
          <p:cNvSpPr/>
          <p:nvPr/>
        </p:nvSpPr>
        <p:spPr>
          <a:xfrm rot="5400000">
            <a:off x="5632671" y="3003947"/>
            <a:ext cx="200942" cy="1420588"/>
          </a:xfrm>
          <a:prstGeom prst="rightBracket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196FE39-A3D8-04B7-40EF-E1B28B0099D6}"/>
              </a:ext>
            </a:extLst>
          </p:cNvPr>
          <p:cNvSpPr txBox="1"/>
          <p:nvPr/>
        </p:nvSpPr>
        <p:spPr>
          <a:xfrm>
            <a:off x="3449409" y="3898800"/>
            <a:ext cx="846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屬性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A810FD-8682-4FD5-123E-DA7442AF586E}"/>
              </a:ext>
            </a:extLst>
          </p:cNvPr>
          <p:cNvSpPr txBox="1"/>
          <p:nvPr/>
        </p:nvSpPr>
        <p:spPr>
          <a:xfrm>
            <a:off x="5453076" y="3898800"/>
            <a:ext cx="56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值</a:t>
            </a:r>
          </a:p>
        </p:txBody>
      </p:sp>
      <p:sp>
        <p:nvSpPr>
          <p:cNvPr id="16" name="右中括弧 15">
            <a:extLst>
              <a:ext uri="{FF2B5EF4-FFF2-40B4-BE49-F238E27FC236}">
                <a16:creationId xmlns:a16="http://schemas.microsoft.com/office/drawing/2014/main" id="{81325A2A-F0C9-058A-A12C-294F6B0DC35B}"/>
              </a:ext>
            </a:extLst>
          </p:cNvPr>
          <p:cNvSpPr/>
          <p:nvPr/>
        </p:nvSpPr>
        <p:spPr>
          <a:xfrm rot="5400000">
            <a:off x="8310556" y="2186613"/>
            <a:ext cx="200942" cy="3055259"/>
          </a:xfrm>
          <a:prstGeom prst="rightBracket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右中括弧 16">
            <a:extLst>
              <a:ext uri="{FF2B5EF4-FFF2-40B4-BE49-F238E27FC236}">
                <a16:creationId xmlns:a16="http://schemas.microsoft.com/office/drawing/2014/main" id="{E2B5F469-7517-E949-D632-B2ED1D5DF548}"/>
              </a:ext>
            </a:extLst>
          </p:cNvPr>
          <p:cNvSpPr/>
          <p:nvPr/>
        </p:nvSpPr>
        <p:spPr>
          <a:xfrm rot="5400000">
            <a:off x="10717842" y="3221861"/>
            <a:ext cx="210952" cy="974758"/>
          </a:xfrm>
          <a:prstGeom prst="rightBracket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C76E7E0-2F7A-96A5-C481-D5127DA3C137}"/>
              </a:ext>
            </a:extLst>
          </p:cNvPr>
          <p:cNvSpPr txBox="1"/>
          <p:nvPr/>
        </p:nvSpPr>
        <p:spPr>
          <a:xfrm>
            <a:off x="8080753" y="3900514"/>
            <a:ext cx="100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屬性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7CD48E-62F3-D07F-54F7-AB03AFDD8C22}"/>
              </a:ext>
            </a:extLst>
          </p:cNvPr>
          <p:cNvSpPr txBox="1"/>
          <p:nvPr/>
        </p:nvSpPr>
        <p:spPr>
          <a:xfrm>
            <a:off x="10593072" y="3889629"/>
            <a:ext cx="662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68945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CSS</a:t>
            </a:r>
            <a:r>
              <a:rPr lang="zh-TW" altLang="en-US" sz="4400" dirty="0"/>
              <a:t> 清單屬性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用圖片</a:t>
            </a:r>
            <a:r>
              <a:rPr lang="zh-TW" altLang="en-US" dirty="0" smtClean="0"/>
              <a:t>取代項目符號或編號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list-style-image: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圖檔名稱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更改項目符號或編號位置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list-style-position: outside | inside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99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CSS</a:t>
            </a:r>
            <a:r>
              <a:rPr lang="zh-TW" altLang="en-US" sz="4400" dirty="0" smtClean="0"/>
              <a:t> 背景樣式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設定背景圖片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background-image: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圖檔名稱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結合背景色彩和背景圖片</a:t>
            </a:r>
            <a:endParaRPr lang="en-US" altLang="zh-TW" dirty="0" smtClean="0"/>
          </a:p>
          <a:p>
            <a:pPr lvl="1"/>
            <a:r>
              <a:rPr lang="en-US" altLang="zh-TW" dirty="0"/>
              <a:t>background </a:t>
            </a:r>
            <a:r>
              <a:rPr lang="en-US" altLang="zh-TW" dirty="0" smtClean="0"/>
              <a:t>color</a:t>
            </a:r>
          </a:p>
          <a:p>
            <a:pPr lvl="1"/>
            <a:r>
              <a:rPr lang="en-US" altLang="zh-TW" dirty="0" smtClean="0"/>
              <a:t>background-image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48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CSS</a:t>
            </a:r>
            <a:r>
              <a:rPr lang="zh-TW" altLang="en-US" sz="4400" dirty="0"/>
              <a:t> 背景樣式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設定背景圖片重複</a:t>
            </a:r>
            <a:r>
              <a:rPr lang="zh-TW" altLang="en-US" dirty="0" smtClean="0"/>
              <a:t>排列</a:t>
            </a:r>
            <a:endParaRPr lang="en-US" altLang="zh-TW" dirty="0" smtClean="0"/>
          </a:p>
          <a:p>
            <a:pPr lvl="1"/>
            <a:r>
              <a:rPr lang="en-US" altLang="zh-TW" dirty="0"/>
              <a:t>b</a:t>
            </a:r>
            <a:r>
              <a:rPr lang="en-US" altLang="zh-TW" dirty="0" smtClean="0"/>
              <a:t>ackground-repeat: repeat</a:t>
            </a:r>
          </a:p>
          <a:p>
            <a:pPr lvl="1"/>
            <a:r>
              <a:rPr lang="en-US" altLang="zh-TW" dirty="0"/>
              <a:t>background-repeat: </a:t>
            </a:r>
            <a:r>
              <a:rPr lang="en-US" altLang="zh-TW" dirty="0" smtClean="0"/>
              <a:t>no-repeat</a:t>
            </a:r>
            <a:endParaRPr lang="en-US" altLang="zh-TW" dirty="0"/>
          </a:p>
          <a:p>
            <a:pPr lvl="1"/>
            <a:r>
              <a:rPr lang="en-US" altLang="zh-TW" dirty="0"/>
              <a:t>background-repeat: </a:t>
            </a:r>
            <a:r>
              <a:rPr lang="en-US" altLang="zh-TW" dirty="0" smtClean="0"/>
              <a:t>repeat-x (</a:t>
            </a:r>
            <a:r>
              <a:rPr lang="zh-TW" altLang="en-US" dirty="0" smtClean="0"/>
              <a:t>在水平方向重複排列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background-repeat: </a:t>
            </a:r>
            <a:r>
              <a:rPr lang="en-US" altLang="zh-TW" dirty="0" smtClean="0"/>
              <a:t>repeat-y (</a:t>
            </a:r>
            <a:r>
              <a:rPr lang="zh-TW" altLang="en-US" dirty="0" smtClean="0"/>
              <a:t>在垂直方向重複排列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background-repeat:</a:t>
            </a:r>
            <a:r>
              <a:rPr lang="zh-TW" altLang="en-US" dirty="0" smtClean="0"/>
              <a:t> </a:t>
            </a:r>
            <a:r>
              <a:rPr lang="en-US" altLang="zh-TW" dirty="0" smtClean="0"/>
              <a:t>space (</a:t>
            </a:r>
            <a:r>
              <a:rPr lang="zh-TW" altLang="en-US" dirty="0" smtClean="0"/>
              <a:t>調整圖片重複排列的間隔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background-repeat:</a:t>
            </a:r>
            <a:r>
              <a:rPr lang="zh-TW" altLang="en-US" dirty="0"/>
              <a:t> </a:t>
            </a:r>
            <a:r>
              <a:rPr lang="en-US" altLang="zh-TW" dirty="0" smtClean="0"/>
              <a:t>round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調整圖片的大小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34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CSS</a:t>
            </a:r>
            <a:r>
              <a:rPr lang="zh-TW" altLang="en-US" sz="4400" dirty="0"/>
              <a:t> 背景樣式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設定背景圖片的起始位置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background-position: </a:t>
            </a:r>
            <a:r>
              <a:rPr lang="zh-TW" altLang="en-US" sz="2800" dirty="0" smtClean="0"/>
              <a:t>水平位置</a:t>
            </a:r>
            <a:r>
              <a:rPr lang="en-US" altLang="zh-TW" sz="2800" dirty="0" smtClean="0"/>
              <a:t> </a:t>
            </a:r>
            <a:r>
              <a:rPr lang="zh-TW" altLang="en-US" sz="2800" dirty="0" smtClean="0"/>
              <a:t>垂直位置</a:t>
            </a:r>
            <a:endParaRPr lang="en-US" altLang="zh-TW" sz="2800" dirty="0" smtClean="0"/>
          </a:p>
          <a:p>
            <a:pPr lvl="2"/>
            <a:r>
              <a:rPr lang="zh-TW" altLang="en-US" sz="2400" dirty="0" smtClean="0"/>
              <a:t>距離水平或垂直開始位置長度</a:t>
            </a:r>
            <a:endParaRPr lang="en-US" altLang="zh-TW" sz="2400" dirty="0" smtClean="0"/>
          </a:p>
          <a:p>
            <a:pPr lvl="2"/>
            <a:r>
              <a:rPr lang="zh-TW" altLang="en-US" sz="2400" dirty="0" smtClean="0"/>
              <a:t>水平或垂直位置百分比</a:t>
            </a:r>
            <a:endParaRPr lang="en-US" altLang="zh-TW" sz="2400" dirty="0" smtClean="0"/>
          </a:p>
          <a:p>
            <a:pPr lvl="2"/>
            <a:r>
              <a:rPr lang="zh-TW" altLang="en-US" sz="2400" dirty="0" smtClean="0"/>
              <a:t>水平位置可用 </a:t>
            </a:r>
            <a:r>
              <a:rPr lang="en-US" altLang="zh-TW" sz="2400" dirty="0" smtClean="0"/>
              <a:t>left | center | right</a:t>
            </a:r>
          </a:p>
          <a:p>
            <a:pPr lvl="2"/>
            <a:r>
              <a:rPr lang="zh-TW" altLang="en-US" sz="2400" dirty="0"/>
              <a:t>垂直位置可</a:t>
            </a:r>
            <a:r>
              <a:rPr lang="zh-TW" altLang="en-US" sz="2400" dirty="0" smtClean="0"/>
              <a:t>用 </a:t>
            </a:r>
            <a:r>
              <a:rPr lang="en-US" altLang="zh-TW" sz="2400" dirty="0" smtClean="0"/>
              <a:t>top | center | bottom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299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CSS</a:t>
            </a:r>
            <a:r>
              <a:rPr lang="zh-TW" altLang="en-US" sz="4400" dirty="0"/>
              <a:t> 背景樣式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設定圖片大小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background-size</a:t>
            </a:r>
          </a:p>
          <a:p>
            <a:pPr lvl="2"/>
            <a:r>
              <a:rPr lang="en-US" altLang="zh-TW" sz="2400" dirty="0" smtClean="0"/>
              <a:t>[</a:t>
            </a:r>
            <a:r>
              <a:rPr lang="zh-TW" altLang="en-US" sz="2400" dirty="0" smtClean="0"/>
              <a:t>長度</a:t>
            </a:r>
            <a:r>
              <a:rPr lang="en-US" altLang="zh-TW" sz="2400" dirty="0" smtClean="0"/>
              <a:t>|</a:t>
            </a:r>
            <a:r>
              <a:rPr lang="zh-TW" altLang="en-US" sz="2400" dirty="0" smtClean="0"/>
              <a:t>百分比</a:t>
            </a:r>
            <a:r>
              <a:rPr lang="en-US" altLang="zh-TW" sz="2400" dirty="0"/>
              <a:t>|</a:t>
            </a:r>
            <a:r>
              <a:rPr lang="en-US" altLang="zh-TW" sz="2400" dirty="0" smtClean="0"/>
              <a:t>auto] </a:t>
            </a:r>
          </a:p>
          <a:p>
            <a:pPr lvl="2"/>
            <a:r>
              <a:rPr lang="en-US" altLang="zh-TW" sz="2400" dirty="0" smtClean="0"/>
              <a:t>contain </a:t>
            </a:r>
            <a:r>
              <a:rPr lang="en-US" altLang="zh-TW" sz="2400" dirty="0" smtClean="0">
                <a:sym typeface="Wingdings" panose="05000000000000000000" pitchFamily="2" charset="2"/>
              </a:rPr>
              <a:t> </a:t>
            </a:r>
            <a:r>
              <a:rPr lang="zh-TW" altLang="en-US" sz="2400" dirty="0" smtClean="0">
                <a:sym typeface="Wingdings" panose="05000000000000000000" pitchFamily="2" charset="2"/>
              </a:rPr>
              <a:t>背景圖片大小剛好符合</a:t>
            </a:r>
            <a:r>
              <a:rPr lang="en-US" altLang="zh-TW" sz="2400" dirty="0" smtClean="0">
                <a:sym typeface="Wingdings" panose="05000000000000000000" pitchFamily="2" charset="2"/>
              </a:rPr>
              <a:t>html</a:t>
            </a:r>
            <a:r>
              <a:rPr lang="zh-TW" altLang="en-US" sz="2400" dirty="0" smtClean="0">
                <a:sym typeface="Wingdings" panose="05000000000000000000" pitchFamily="2" charset="2"/>
              </a:rPr>
              <a:t>元素的區塊範圍</a:t>
            </a:r>
            <a:endParaRPr lang="en-US" altLang="zh-TW" sz="2400" dirty="0" smtClean="0"/>
          </a:p>
          <a:p>
            <a:pPr lvl="2"/>
            <a:r>
              <a:rPr lang="en-US" altLang="zh-TW" sz="2400" dirty="0"/>
              <a:t>c</a:t>
            </a:r>
            <a:r>
              <a:rPr lang="en-US" altLang="zh-TW" sz="2400" dirty="0" smtClean="0"/>
              <a:t>over </a:t>
            </a:r>
            <a:r>
              <a:rPr lang="en-US" altLang="zh-TW" sz="2400" dirty="0" smtClean="0">
                <a:sym typeface="Wingdings" panose="05000000000000000000" pitchFamily="2" charset="2"/>
              </a:rPr>
              <a:t> </a:t>
            </a:r>
            <a:r>
              <a:rPr lang="zh-TW" altLang="en-US" sz="2400" dirty="0" smtClean="0">
                <a:sym typeface="Wingdings" panose="05000000000000000000" pitchFamily="2" charset="2"/>
              </a:rPr>
              <a:t>背景圖片大小覆蓋整個</a:t>
            </a:r>
            <a:r>
              <a:rPr lang="en-US" altLang="zh-TW" sz="2400" dirty="0" smtClean="0">
                <a:sym typeface="Wingdings" panose="05000000000000000000" pitchFamily="2" charset="2"/>
              </a:rPr>
              <a:t>html</a:t>
            </a:r>
            <a:r>
              <a:rPr lang="zh-TW" altLang="en-US" sz="2400" dirty="0" smtClean="0">
                <a:sym typeface="Wingdings" panose="05000000000000000000" pitchFamily="2" charset="2"/>
              </a:rPr>
              <a:t>元素的區塊範圍</a:t>
            </a:r>
            <a:r>
              <a:rPr lang="en-US" altLang="zh-TW" sz="2400" dirty="0" smtClean="0">
                <a:sym typeface="Wingdings" panose="05000000000000000000" pitchFamily="2" charset="2"/>
              </a:rPr>
              <a:t>(</a:t>
            </a:r>
            <a:r>
              <a:rPr lang="zh-TW" altLang="en-US" sz="2400" dirty="0" smtClean="0">
                <a:sym typeface="Wingdings" panose="05000000000000000000" pitchFamily="2" charset="2"/>
              </a:rPr>
              <a:t>等比例縮放，超出範圍的裁掉</a:t>
            </a:r>
            <a:r>
              <a:rPr lang="en-US" altLang="zh-TW" sz="2400" dirty="0" smtClean="0">
                <a:sym typeface="Wingdings" panose="05000000000000000000" pitchFamily="2" charset="2"/>
              </a:rPr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8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smtClean="0"/>
              <a:t>1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199"/>
            <a:ext cx="9785349" cy="487973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請將上週作業的論文瀏覽網站套用上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樣式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額外寫一個</a:t>
            </a:r>
            <a:r>
              <a:rPr lang="en-US" altLang="zh-TW" dirty="0" smtClean="0"/>
              <a:t>CSS</a:t>
            </a:r>
            <a:r>
              <a:rPr lang="zh-TW" altLang="en-US" dirty="0" smtClean="0"/>
              <a:t>檔案並用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載入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論文</a:t>
            </a:r>
            <a:r>
              <a:rPr lang="zh-TW" altLang="en-US" dirty="0" smtClean="0"/>
              <a:t>標題、作者資訊、文章內容皆為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不同字體</a:t>
            </a:r>
            <a:r>
              <a:rPr lang="en-US" altLang="zh-TW" dirty="0" smtClean="0"/>
              <a:t>”</a:t>
            </a:r>
          </a:p>
          <a:p>
            <a:pPr lvl="1"/>
            <a:r>
              <a:rPr lang="zh-TW" altLang="en-US" dirty="0" smtClean="0"/>
              <a:t>文字大小以論文內容文字為基準</a:t>
            </a:r>
            <a:r>
              <a:rPr lang="en-US" altLang="zh-TW" dirty="0" smtClean="0"/>
              <a:t>(1</a:t>
            </a:r>
            <a:r>
              <a:rPr lang="zh-TW" altLang="en-US" dirty="0" smtClean="0"/>
              <a:t>倍文字大小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，論文標題的大小為</a:t>
            </a:r>
            <a:r>
              <a:rPr lang="en-US" altLang="zh-TW" dirty="0" smtClean="0"/>
              <a:t>4</a:t>
            </a:r>
            <a:r>
              <a:rPr lang="zh-TW" altLang="en-US" dirty="0" smtClean="0"/>
              <a:t>倍，章節標題為</a:t>
            </a:r>
            <a:r>
              <a:rPr lang="en-US" altLang="zh-TW" dirty="0"/>
              <a:t>3</a:t>
            </a:r>
            <a:r>
              <a:rPr lang="zh-TW" altLang="en-US" dirty="0" smtClean="0"/>
              <a:t>倍，章節子標題為</a:t>
            </a:r>
            <a:r>
              <a:rPr lang="en-US" altLang="zh-TW" dirty="0" smtClean="0"/>
              <a:t>2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單數章節標題</a:t>
            </a:r>
            <a:r>
              <a:rPr lang="zh-TW" altLang="en-US" dirty="0"/>
              <a:t>文字</a:t>
            </a:r>
            <a:r>
              <a:rPr lang="zh-TW" altLang="en-US" dirty="0" smtClean="0"/>
              <a:t>為同一顏色，雙數章節標題文字為另一個同顏色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論文標題請套用一個自選背景圖並將文字置中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修改選單的文字顏色，文字大小為</a:t>
            </a:r>
            <a:r>
              <a:rPr lang="en-US" altLang="zh-TW" dirty="0" smtClean="0"/>
              <a:t>3</a:t>
            </a:r>
            <a:r>
              <a:rPr lang="zh-TW" altLang="en-US" dirty="0" smtClean="0"/>
              <a:t>倍，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圖片置中對齊、表單置中對齊</a:t>
            </a:r>
            <a:endParaRPr lang="en-US" altLang="zh-TW" dirty="0" smtClean="0"/>
          </a:p>
          <a:p>
            <a:pPr lvl="1"/>
            <a:r>
              <a:rPr lang="zh-TW" altLang="en-US" dirty="0"/>
              <a:t>更改項目符號的樣式</a:t>
            </a:r>
            <a:r>
              <a:rPr lang="zh-TW" altLang="en-US" dirty="0" smtClean="0"/>
              <a:t>為自定義圖示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作者的</a:t>
            </a:r>
            <a:r>
              <a:rPr lang="en-US" altLang="zh-TW" dirty="0" smtClean="0"/>
              <a:t>E-email</a:t>
            </a:r>
            <a:r>
              <a:rPr lang="zh-TW" altLang="en-US" dirty="0" smtClean="0"/>
              <a:t>請改成超連結為寫信給作者，並把這些超連結設定為已被點選過的超連結，文字會自動改變顏色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853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37748A-2884-17E4-AB11-289827DB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CSS</a:t>
            </a:r>
            <a:r>
              <a:rPr lang="zh-TW" altLang="en-US" sz="4400" dirty="0"/>
              <a:t>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321E0E-78DB-54B7-C414-B3CB98112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若屬性的值包含英文字母、阿拉伯數字、減號</a:t>
            </a:r>
            <a:r>
              <a:rPr lang="en-US" altLang="zh-TW" sz="3200" dirty="0"/>
              <a:t>(-)</a:t>
            </a:r>
            <a:r>
              <a:rPr lang="zh-TW" altLang="en-US" sz="3200" dirty="0"/>
              <a:t> 、小數點</a:t>
            </a:r>
            <a:r>
              <a:rPr lang="en-US" altLang="zh-TW" sz="3200" dirty="0"/>
              <a:t>(.)</a:t>
            </a:r>
            <a:r>
              <a:rPr lang="zh-TW" altLang="en-US" sz="3200" dirty="0"/>
              <a:t>以外的字元</a:t>
            </a:r>
            <a:r>
              <a:rPr lang="en-US" altLang="zh-TW" sz="3200" dirty="0"/>
              <a:t>(</a:t>
            </a:r>
            <a:r>
              <a:rPr lang="zh-TW" altLang="en-US" sz="3200" dirty="0"/>
              <a:t>例如空白、換行</a:t>
            </a:r>
            <a:r>
              <a:rPr lang="en-US" altLang="zh-TW" sz="3200" dirty="0"/>
              <a:t>)</a:t>
            </a:r>
            <a:r>
              <a:rPr lang="zh-TW" altLang="en-US" sz="3200" dirty="0"/>
              <a:t>，那就要用雙引號或單引號將屬性值包起來</a:t>
            </a:r>
            <a:endParaRPr lang="en-US" altLang="zh-TW" sz="3200" dirty="0"/>
          </a:p>
          <a:p>
            <a:pPr lvl="1"/>
            <a:r>
              <a:rPr lang="en-US" altLang="zh-TW" sz="2800" dirty="0">
                <a:solidFill>
                  <a:srgbClr val="FF6699"/>
                </a:solidFill>
              </a:rPr>
              <a:t>Font-family</a:t>
            </a:r>
            <a:r>
              <a:rPr lang="en-US" altLang="zh-TW" sz="2800" dirty="0"/>
              <a:t>: </a:t>
            </a:r>
            <a:r>
              <a:rPr lang="en-US" altLang="zh-TW" sz="2800" dirty="0">
                <a:solidFill>
                  <a:schemeClr val="accent2">
                    <a:lumMod val="50000"/>
                  </a:schemeClr>
                </a:solidFill>
              </a:rPr>
              <a:t>”Times New Roman”</a:t>
            </a:r>
          </a:p>
          <a:p>
            <a:r>
              <a:rPr lang="en-US" altLang="zh-TW" sz="3200" dirty="0"/>
              <a:t>CSS</a:t>
            </a:r>
            <a:r>
              <a:rPr lang="zh-TW" altLang="en-US" sz="3200" dirty="0"/>
              <a:t>會區分英文字母的大小寫，在取名</a:t>
            </a:r>
            <a:r>
              <a:rPr lang="en-US" altLang="zh-TW" sz="3200" dirty="0"/>
              <a:t>id</a:t>
            </a:r>
            <a:r>
              <a:rPr lang="zh-TW" altLang="en-US" sz="3200" dirty="0"/>
              <a:t>或</a:t>
            </a:r>
            <a:r>
              <a:rPr lang="en-US" altLang="zh-TW" sz="3200" dirty="0"/>
              <a:t>class</a:t>
            </a:r>
            <a:r>
              <a:rPr lang="zh-TW" altLang="en-US" sz="3200" dirty="0"/>
              <a:t>的時候要特別注意</a:t>
            </a:r>
            <a:endParaRPr lang="en-US" altLang="zh-TW" sz="3200" dirty="0"/>
          </a:p>
          <a:p>
            <a:r>
              <a:rPr lang="en-US" altLang="zh-TW" sz="3200" dirty="0"/>
              <a:t>CSS</a:t>
            </a:r>
            <a:r>
              <a:rPr lang="zh-TW" altLang="en-US" sz="3200" dirty="0"/>
              <a:t>中寫註解的方式為 </a:t>
            </a:r>
            <a:r>
              <a:rPr lang="en-US" altLang="zh-TW" sz="3200" dirty="0"/>
              <a:t>/* </a:t>
            </a:r>
            <a:r>
              <a:rPr lang="zh-TW" altLang="en-US" sz="3200" dirty="0"/>
              <a:t>註解 </a:t>
            </a:r>
            <a:r>
              <a:rPr lang="en-US" altLang="zh-TW" sz="3200" dirty="0"/>
              <a:t>*/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5230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套用方法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74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45876-0A42-ECA3-77D3-73F85C77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如何套用</a:t>
            </a:r>
            <a:r>
              <a:rPr lang="en-US" altLang="zh-TW" sz="4400" dirty="0"/>
              <a:t>CSS  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A87392-C360-4B40-ABC8-1ADDB1056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852" y="1600199"/>
            <a:ext cx="9785349" cy="4767943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3300" dirty="0"/>
              <a:t>行內樣式套用</a:t>
            </a:r>
            <a:endParaRPr lang="en-US" altLang="zh-TW" sz="3300" dirty="0"/>
          </a:p>
          <a:p>
            <a:pPr lvl="1"/>
            <a:r>
              <a:rPr lang="zh-TW" altLang="en-US" sz="2800" dirty="0"/>
              <a:t>直接在</a:t>
            </a:r>
            <a:r>
              <a:rPr lang="en-US" altLang="zh-TW" sz="2800" dirty="0"/>
              <a:t>HTML</a:t>
            </a:r>
            <a:r>
              <a:rPr lang="zh-TW" altLang="en-US" sz="2800" dirty="0"/>
              <a:t>元素裡用</a:t>
            </a:r>
            <a:r>
              <a:rPr lang="en-US" altLang="zh-TW" sz="2800" dirty="0"/>
              <a:t>style</a:t>
            </a:r>
            <a:r>
              <a:rPr lang="zh-TW" altLang="en-US" sz="2800" dirty="0"/>
              <a:t>屬性來設定</a:t>
            </a:r>
            <a:r>
              <a:rPr lang="en-US" altLang="zh-TW" sz="2800" dirty="0"/>
              <a:t>CSS</a:t>
            </a:r>
          </a:p>
          <a:p>
            <a:pPr marL="0" indent="0">
              <a:buNone/>
            </a:pPr>
            <a:r>
              <a:rPr lang="en-US" altLang="zh-TW" sz="2400" b="0" dirty="0">
                <a:solidFill>
                  <a:schemeClr val="tx1">
                    <a:lumMod val="75000"/>
                  </a:schemeClr>
                </a:solidFill>
                <a:effectLst/>
              </a:rPr>
              <a:t>&lt;!DOCTYPE html&gt; </a:t>
            </a:r>
          </a:p>
          <a:p>
            <a:pPr marL="0" indent="0">
              <a:buNone/>
            </a:pPr>
            <a:r>
              <a:rPr lang="en-US" altLang="zh-TW" sz="2400" b="0" dirty="0">
                <a:solidFill>
                  <a:schemeClr val="tx1">
                    <a:lumMod val="75000"/>
                  </a:schemeClr>
                </a:solidFill>
                <a:effectLst/>
              </a:rPr>
              <a:t>&lt;html&gt;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75000"/>
                  </a:schemeClr>
                </a:solidFill>
              </a:rPr>
              <a:t>    </a:t>
            </a:r>
            <a:r>
              <a:rPr lang="en-US" altLang="zh-TW" sz="2400" b="0" dirty="0">
                <a:solidFill>
                  <a:schemeClr val="tx1">
                    <a:lumMod val="75000"/>
                  </a:schemeClr>
                </a:solidFill>
                <a:effectLst/>
              </a:rPr>
              <a:t>&lt;head&gt;</a:t>
            </a:r>
          </a:p>
          <a:p>
            <a:pPr marL="0" indent="0">
              <a:buNone/>
            </a:pPr>
            <a:r>
              <a:rPr lang="en-US" altLang="zh-TW" sz="2400" b="0" dirty="0">
                <a:solidFill>
                  <a:schemeClr val="tx1">
                    <a:lumMod val="75000"/>
                  </a:schemeClr>
                </a:solidFill>
                <a:effectLst/>
              </a:rPr>
              <a:t>        &lt;meta charset="utf-8"&gt;</a:t>
            </a:r>
          </a:p>
          <a:p>
            <a:pPr marL="0" indent="0">
              <a:buNone/>
            </a:pPr>
            <a:r>
              <a:rPr lang="en-US" altLang="zh-TW" sz="2400" b="0" dirty="0">
                <a:solidFill>
                  <a:schemeClr val="tx1">
                    <a:lumMod val="75000"/>
                  </a:schemeClr>
                </a:solidFill>
                <a:effectLst/>
              </a:rPr>
              <a:t>    &lt;/head&gt;</a:t>
            </a:r>
          </a:p>
          <a:p>
            <a:pPr marL="0" indent="0">
              <a:buNone/>
            </a:pPr>
            <a:r>
              <a:rPr lang="en-US" altLang="zh-TW" sz="2400" b="0" dirty="0">
                <a:solidFill>
                  <a:schemeClr val="tx1">
                    <a:lumMod val="75000"/>
                  </a:schemeClr>
                </a:solidFill>
                <a:effectLst/>
              </a:rPr>
              <a:t>    &lt;body</a:t>
            </a:r>
            <a:r>
              <a:rPr lang="zh-TW" altLang="en-US" sz="2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rgbClr val="FF6699"/>
                </a:solidFill>
              </a:rPr>
              <a:t>style=</a:t>
            </a:r>
            <a:r>
              <a:rPr lang="en-US" altLang="zh-TW" sz="2400" b="0" dirty="0">
                <a:solidFill>
                  <a:srgbClr val="FF6699"/>
                </a:solidFill>
                <a:effectLst/>
              </a:rPr>
              <a:t>“color: white background: </a:t>
            </a:r>
            <a:r>
              <a:rPr lang="en-US" altLang="zh-TW" sz="2400" b="0" dirty="0" err="1">
                <a:solidFill>
                  <a:srgbClr val="FF6699"/>
                </a:solidFill>
                <a:effectLst/>
              </a:rPr>
              <a:t>deepskyblue</a:t>
            </a:r>
            <a:r>
              <a:rPr lang="en-US" altLang="zh-TW" sz="2400" b="0" dirty="0">
                <a:solidFill>
                  <a:srgbClr val="FF6699"/>
                </a:solidFill>
                <a:effectLst/>
              </a:rPr>
              <a:t>;"</a:t>
            </a:r>
            <a:r>
              <a:rPr lang="en-US" altLang="zh-TW" sz="2400" b="0" dirty="0">
                <a:solidFill>
                  <a:schemeClr val="tx1">
                    <a:lumMod val="75000"/>
                  </a:schemeClr>
                </a:solidFill>
                <a:effectLst/>
              </a:rPr>
              <a:t>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75000"/>
                  </a:schemeClr>
                </a:solidFill>
              </a:rPr>
              <a:t>        &lt;h1&gt;Hello, CSS3&lt;/h1&gt;</a:t>
            </a:r>
            <a:endParaRPr lang="en-US" altLang="zh-TW" sz="2400" b="0" dirty="0">
              <a:solidFill>
                <a:schemeClr val="tx1">
                  <a:lumMod val="75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altLang="zh-TW" sz="2400" b="0" dirty="0">
                <a:solidFill>
                  <a:schemeClr val="tx1">
                    <a:lumMod val="75000"/>
                  </a:schemeClr>
                </a:solidFill>
                <a:effectLst/>
              </a:rPr>
              <a:t>    &lt;/body&gt;</a:t>
            </a:r>
          </a:p>
          <a:p>
            <a:pPr marL="0" indent="0">
              <a:buNone/>
            </a:pPr>
            <a:r>
              <a:rPr lang="en-US" altLang="zh-TW" sz="2400" b="0" dirty="0">
                <a:solidFill>
                  <a:schemeClr val="tx1">
                    <a:lumMod val="75000"/>
                  </a:schemeClr>
                </a:solidFill>
                <a:effectLst/>
              </a:rPr>
              <a:t>&lt;/html&gt;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492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54D01-0A0E-D82B-0EF5-F0827B81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如何套用</a:t>
            </a:r>
            <a:r>
              <a:rPr lang="en-US" altLang="zh-TW" sz="4400" dirty="0"/>
              <a:t>CSS 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C39D1B-9B7A-85CC-0183-BFB0CC32D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內部樣式表</a:t>
            </a:r>
            <a:endParaRPr lang="en-US" altLang="zh-TW" sz="3200" dirty="0"/>
          </a:p>
          <a:p>
            <a:pPr lvl="1"/>
            <a:r>
              <a:rPr lang="zh-TW" altLang="en-US" sz="2800" dirty="0"/>
              <a:t>在</a:t>
            </a:r>
            <a:r>
              <a:rPr lang="en-US" altLang="zh-TW" sz="2800" dirty="0"/>
              <a:t>&lt;head&gt;</a:t>
            </a:r>
            <a:r>
              <a:rPr lang="zh-TW" altLang="en-US" sz="2800" dirty="0"/>
              <a:t>裡面使用</a:t>
            </a:r>
            <a:r>
              <a:rPr lang="en-US" altLang="zh-TW" sz="2800" dirty="0"/>
              <a:t>&lt;style&gt;</a:t>
            </a:r>
            <a:r>
              <a:rPr lang="zh-TW" altLang="en-US" sz="2800" dirty="0"/>
              <a:t>元素嵌入</a:t>
            </a:r>
            <a:r>
              <a:rPr lang="en-US" altLang="zh-TW" sz="2800" dirty="0"/>
              <a:t>CSS</a:t>
            </a:r>
          </a:p>
          <a:p>
            <a:pPr marL="0" indent="0">
              <a:buNone/>
            </a:pPr>
            <a:r>
              <a:rPr lang="en-US" altLang="zh-TW" sz="2400" b="0" dirty="0">
                <a:solidFill>
                  <a:schemeClr val="tx1">
                    <a:lumMod val="75000"/>
                  </a:schemeClr>
                </a:solidFill>
                <a:effectLst/>
              </a:rPr>
              <a:t>&lt;head&gt;</a:t>
            </a:r>
          </a:p>
          <a:p>
            <a:pPr marL="0" indent="0">
              <a:buNone/>
            </a:pPr>
            <a:r>
              <a:rPr lang="en-US" altLang="zh-TW" sz="2400" b="0" dirty="0">
                <a:solidFill>
                  <a:schemeClr val="tx1">
                    <a:lumMod val="75000"/>
                  </a:schemeClr>
                </a:solidFill>
                <a:effectLst/>
              </a:rPr>
              <a:t>    &lt;meta charset="utf-8"&gt;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6699"/>
                </a:solidFill>
              </a:rPr>
              <a:t>    &lt;style&gt;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FF6699"/>
                </a:solidFill>
              </a:rPr>
              <a:t>            body={</a:t>
            </a:r>
            <a:r>
              <a:rPr lang="en-US" altLang="zh-TW" sz="2400" b="0" dirty="0">
                <a:solidFill>
                  <a:srgbClr val="FF6699"/>
                </a:solidFill>
                <a:effectLst/>
              </a:rPr>
              <a:t>color: white background: </a:t>
            </a:r>
            <a:r>
              <a:rPr lang="en-US" altLang="zh-TW" sz="2400" b="0" dirty="0" err="1">
                <a:solidFill>
                  <a:srgbClr val="FF6699"/>
                </a:solidFill>
                <a:effectLst/>
              </a:rPr>
              <a:t>deepskyblue</a:t>
            </a:r>
            <a:r>
              <a:rPr lang="en-US" altLang="zh-TW" sz="2400" b="0" dirty="0">
                <a:solidFill>
                  <a:srgbClr val="FF6699"/>
                </a:solidFill>
                <a:effectLst/>
              </a:rPr>
              <a:t>;}</a:t>
            </a:r>
            <a:endParaRPr lang="en-US" altLang="zh-TW" sz="2400" dirty="0">
              <a:solidFill>
                <a:srgbClr val="FF6699"/>
              </a:solidFill>
            </a:endParaRPr>
          </a:p>
          <a:p>
            <a:pPr marL="0" indent="0">
              <a:buNone/>
            </a:pPr>
            <a:r>
              <a:rPr lang="en-US" altLang="zh-TW" sz="2400" b="0" dirty="0">
                <a:solidFill>
                  <a:srgbClr val="FF6699"/>
                </a:solidFill>
                <a:effectLst/>
              </a:rPr>
              <a:t>    &lt;/style&gt;</a:t>
            </a:r>
          </a:p>
          <a:p>
            <a:pPr marL="0" indent="0">
              <a:buNone/>
            </a:pPr>
            <a:r>
              <a:rPr lang="en-US" altLang="zh-TW" sz="2400" b="0" dirty="0">
                <a:solidFill>
                  <a:schemeClr val="tx1">
                    <a:lumMod val="75000"/>
                  </a:schemeClr>
                </a:solidFill>
                <a:effectLst/>
              </a:rPr>
              <a:t>&lt;/head&gt;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172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1C2415-7A5A-399C-BEA4-0E4AA0F8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如何套用</a:t>
            </a:r>
            <a:r>
              <a:rPr lang="en-US" altLang="zh-TW" sz="4400" dirty="0"/>
              <a:t>CSS </a:t>
            </a:r>
            <a:endParaRPr lang="zh-TW" altLang="en-US" sz="4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41CBD9-7E10-FDB6-0F65-DDD3DCE4F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外部樣式表</a:t>
            </a:r>
            <a:endParaRPr lang="en-US" altLang="zh-TW" sz="3200" dirty="0"/>
          </a:p>
          <a:p>
            <a:pPr lvl="1"/>
            <a:r>
              <a:rPr lang="zh-TW" altLang="en-US" sz="2800" dirty="0"/>
              <a:t>將</a:t>
            </a:r>
            <a:r>
              <a:rPr lang="en-US" altLang="zh-TW" sz="2800" dirty="0"/>
              <a:t>CSS</a:t>
            </a:r>
            <a:r>
              <a:rPr lang="zh-TW" altLang="en-US" sz="2800" dirty="0"/>
              <a:t>獨立寫成一個檔案，然後在</a:t>
            </a:r>
            <a:r>
              <a:rPr lang="en-US" altLang="zh-TW" sz="2800" dirty="0"/>
              <a:t>&lt;head&gt;</a:t>
            </a:r>
            <a:r>
              <a:rPr lang="zh-TW" altLang="en-US" sz="2800" dirty="0"/>
              <a:t>裡面用</a:t>
            </a:r>
            <a:r>
              <a:rPr lang="en-US" altLang="zh-TW" sz="2800" dirty="0"/>
              <a:t>&lt;link&gt;</a:t>
            </a:r>
            <a:r>
              <a:rPr lang="zh-TW" altLang="en-US" sz="2800" dirty="0"/>
              <a:t>元素來連結</a:t>
            </a:r>
            <a:r>
              <a:rPr lang="en-US" altLang="zh-TW" sz="2800" dirty="0"/>
              <a:t>CSS</a:t>
            </a:r>
            <a:r>
              <a:rPr lang="zh-TW" altLang="en-US" sz="2800" dirty="0"/>
              <a:t>檔案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b="0" dirty="0">
                <a:solidFill>
                  <a:schemeClr val="tx1">
                    <a:lumMod val="75000"/>
                  </a:schemeClr>
                </a:solidFill>
                <a:effectLst/>
              </a:rPr>
              <a:t>&lt;head&gt;</a:t>
            </a:r>
          </a:p>
          <a:p>
            <a:pPr marL="0" indent="0">
              <a:buNone/>
            </a:pPr>
            <a:r>
              <a:rPr lang="en-US" altLang="zh-TW" sz="2800" b="0" dirty="0">
                <a:solidFill>
                  <a:schemeClr val="tx1">
                    <a:lumMod val="75000"/>
                  </a:schemeClr>
                </a:solidFill>
                <a:effectLst/>
              </a:rPr>
              <a:t>    &lt;meta charset="utf-8"&gt;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rgbClr val="FF6699"/>
                </a:solidFill>
              </a:rPr>
              <a:t>    &lt;link </a:t>
            </a:r>
            <a:r>
              <a:rPr lang="en-US" altLang="zh-TW" sz="2800" dirty="0" err="1">
                <a:solidFill>
                  <a:srgbClr val="FF6699"/>
                </a:solidFill>
              </a:rPr>
              <a:t>rel</a:t>
            </a:r>
            <a:r>
              <a:rPr lang="en-US" altLang="zh-TW" sz="2800" dirty="0">
                <a:solidFill>
                  <a:srgbClr val="FF6699"/>
                </a:solidFill>
              </a:rPr>
              <a:t>=“stylesheet” </a:t>
            </a:r>
            <a:r>
              <a:rPr lang="en-US" altLang="zh-TW" sz="2800" dirty="0" err="1">
                <a:solidFill>
                  <a:srgbClr val="FF6699"/>
                </a:solidFill>
              </a:rPr>
              <a:t>href</a:t>
            </a:r>
            <a:r>
              <a:rPr lang="en-US" altLang="zh-TW" sz="2800" dirty="0">
                <a:solidFill>
                  <a:srgbClr val="FF6699"/>
                </a:solidFill>
              </a:rPr>
              <a:t>=“body.css” type=“text/</a:t>
            </a:r>
            <a:r>
              <a:rPr lang="en-US" altLang="zh-TW" sz="2800" dirty="0" err="1">
                <a:solidFill>
                  <a:srgbClr val="FF6699"/>
                </a:solidFill>
              </a:rPr>
              <a:t>css</a:t>
            </a:r>
            <a:r>
              <a:rPr lang="en-US" altLang="zh-TW" sz="2800" dirty="0">
                <a:solidFill>
                  <a:srgbClr val="FF6699"/>
                </a:solidFill>
              </a:rPr>
              <a:t>”&gt;</a:t>
            </a:r>
          </a:p>
          <a:p>
            <a:pPr marL="0" indent="0">
              <a:buNone/>
            </a:pPr>
            <a:r>
              <a:rPr lang="en-US" altLang="zh-TW" sz="2800" b="0" dirty="0">
                <a:solidFill>
                  <a:schemeClr val="tx1">
                    <a:lumMod val="75000"/>
                  </a:schemeClr>
                </a:solidFill>
                <a:effectLst/>
              </a:rPr>
              <a:t>&lt;/head&gt;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68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faab3f-0144-490c-85f8-f6bd42df1124">
      <Terms xmlns="http://schemas.microsoft.com/office/infopath/2007/PartnerControls"/>
    </lcf76f155ced4ddcb4097134ff3c332f>
    <TaxCatchAll xmlns="e5e40dcc-1855-4d86-84c6-0eea8f1917d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20A1CF906A96C42BA0745A61ABF5CDA" ma:contentTypeVersion="9" ma:contentTypeDescription="建立新的文件。" ma:contentTypeScope="" ma:versionID="e7c225902567a40ec1752a14f458955d">
  <xsd:schema xmlns:xsd="http://www.w3.org/2001/XMLSchema" xmlns:xs="http://www.w3.org/2001/XMLSchema" xmlns:p="http://schemas.microsoft.com/office/2006/metadata/properties" xmlns:ns2="a2faab3f-0144-490c-85f8-f6bd42df1124" xmlns:ns3="e5e40dcc-1855-4d86-84c6-0eea8f1917d6" targetNamespace="http://schemas.microsoft.com/office/2006/metadata/properties" ma:root="true" ma:fieldsID="603f0cef12c85d57efc17042af996bde" ns2:_="" ns3:_="">
    <xsd:import namespace="a2faab3f-0144-490c-85f8-f6bd42df1124"/>
    <xsd:import namespace="e5e40dcc-1855-4d86-84c6-0eea8f1917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faab3f-0144-490c-85f8-f6bd42df11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影像標籤" ma:readOnly="false" ma:fieldId="{5cf76f15-5ced-4ddc-b409-7134ff3c332f}" ma:taxonomyMulti="true" ma:sspId="66ba74fd-f5e9-4fee-846e-021d60482e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40dcc-1855-4d86-84c6-0eea8f1917d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72b9939-5b9c-4031-be1a-7f09c0dff4d2}" ma:internalName="TaxCatchAll" ma:showField="CatchAllData" ma:web="e5e40dcc-1855-4d86-84c6-0eea8f1917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BECA49-B61F-451E-B7AF-31F369E5C49F}">
  <ds:schemaRefs>
    <ds:schemaRef ds:uri="http://schemas.microsoft.com/office/2006/metadata/properties"/>
    <ds:schemaRef ds:uri="http://schemas.microsoft.com/office/infopath/2007/PartnerControls"/>
    <ds:schemaRef ds:uri="a2faab3f-0144-490c-85f8-f6bd42df1124"/>
    <ds:schemaRef ds:uri="e5e40dcc-1855-4d86-84c6-0eea8f1917d6"/>
  </ds:schemaRefs>
</ds:datastoreItem>
</file>

<file path=customXml/itemProps2.xml><?xml version="1.0" encoding="utf-8"?>
<ds:datastoreItem xmlns:ds="http://schemas.openxmlformats.org/officeDocument/2006/customXml" ds:itemID="{E6CA95BC-BF7C-4A99-BB04-08BDF12FB1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faab3f-0144-490c-85f8-f6bd42df1124"/>
    <ds:schemaRef ds:uri="e5e40dcc-1855-4d86-84c6-0eea8f1917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F92EE9-1AA9-4AA6-B373-E9C7317B9C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[WP] 3.HTML網頁程式設計</Template>
  <TotalTime>6378</TotalTime>
  <Words>2439</Words>
  <Application>Microsoft Office PowerPoint</Application>
  <PresentationFormat>寬螢幕</PresentationFormat>
  <Paragraphs>338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0" baseType="lpstr">
      <vt:lpstr>Euphemia</vt:lpstr>
      <vt:lpstr>Microsoft JhengHei UI</vt:lpstr>
      <vt:lpstr>Arial</vt:lpstr>
      <vt:lpstr>Wingdings</vt:lpstr>
      <vt:lpstr>數學 16x9</vt:lpstr>
      <vt:lpstr>網頁程式設計 CSS樣式設計</vt:lpstr>
      <vt:lpstr>階層樣式表 (Cascading Stylesheets CSS)</vt:lpstr>
      <vt:lpstr>CSS語法</vt:lpstr>
      <vt:lpstr>CSS語法</vt:lpstr>
      <vt:lpstr>CSS語法</vt:lpstr>
      <vt:lpstr>CSS套用方法</vt:lpstr>
      <vt:lpstr>如何套用CSS  </vt:lpstr>
      <vt:lpstr>如何套用CSS </vt:lpstr>
      <vt:lpstr>如何套用CSS </vt:lpstr>
      <vt:lpstr>如何套用CSS </vt:lpstr>
      <vt:lpstr>CSS 套用時的優先順位</vt:lpstr>
      <vt:lpstr>選擇器介紹</vt:lpstr>
      <vt:lpstr>選擇器的不同類型</vt:lpstr>
      <vt:lpstr>選擇器的不同類型</vt:lpstr>
      <vt:lpstr>元素選擇器</vt:lpstr>
      <vt:lpstr>ID選擇器</vt:lpstr>
      <vt:lpstr>Class 選擇器</vt:lpstr>
      <vt:lpstr>屬性選擇器</vt:lpstr>
      <vt:lpstr>屬性選擇器</vt:lpstr>
      <vt:lpstr>屬性選擇器</vt:lpstr>
      <vt:lpstr>屬性選擇器</vt:lpstr>
      <vt:lpstr>屬性選擇器</vt:lpstr>
      <vt:lpstr>屬性選擇器</vt:lpstr>
      <vt:lpstr>屬性選擇器</vt:lpstr>
      <vt:lpstr>虛擬元素選擇器</vt:lpstr>
      <vt:lpstr>虛擬元素選擇器</vt:lpstr>
      <vt:lpstr>虛擬元素選擇器</vt:lpstr>
      <vt:lpstr>選擇器的CSS套用順序</vt:lpstr>
      <vt:lpstr>樣式屬性</vt:lpstr>
      <vt:lpstr>CSS 色彩屬性</vt:lpstr>
      <vt:lpstr>CSS 色彩屬性</vt:lpstr>
      <vt:lpstr>CSS 文字風格屬性</vt:lpstr>
      <vt:lpstr>CSS 文字風格屬性</vt:lpstr>
      <vt:lpstr>CSS 文字風格屬性</vt:lpstr>
      <vt:lpstr>CSS文字風格速記</vt:lpstr>
      <vt:lpstr>CSS 文字格式屬性</vt:lpstr>
      <vt:lpstr>CSS 文字格式屬性</vt:lpstr>
      <vt:lpstr>CSS 文字格式屬性</vt:lpstr>
      <vt:lpstr>CSS 清單屬性</vt:lpstr>
      <vt:lpstr>CSS 清單屬性</vt:lpstr>
      <vt:lpstr>CSS 背景樣式</vt:lpstr>
      <vt:lpstr>CSS 背景樣式</vt:lpstr>
      <vt:lpstr>CSS 背景樣式</vt:lpstr>
      <vt:lpstr>CSS 背景樣式</vt:lpstr>
      <vt:lpstr>練習1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Hao-Shang Ma</dc:creator>
  <cp:lastModifiedBy>Windows 使用者</cp:lastModifiedBy>
  <cp:revision>214</cp:revision>
  <dcterms:created xsi:type="dcterms:W3CDTF">2023-03-07T07:28:26Z</dcterms:created>
  <dcterms:modified xsi:type="dcterms:W3CDTF">2023-04-10T13:13:34Z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0x010100620A1CF906A96C42BA0745A61ABF5CDA</vt:lpwstr>
  </property>
</Properties>
</file>