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3" r:id="rId6"/>
    <p:sldId id="294" r:id="rId7"/>
    <p:sldId id="295" r:id="rId8"/>
    <p:sldId id="296" r:id="rId9"/>
    <p:sldId id="28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  <p:sldId id="282" r:id="rId23"/>
    <p:sldId id="268" r:id="rId24"/>
    <p:sldId id="269" r:id="rId25"/>
    <p:sldId id="283" r:id="rId26"/>
    <p:sldId id="271" r:id="rId27"/>
    <p:sldId id="272" r:id="rId28"/>
    <p:sldId id="273" r:id="rId29"/>
    <p:sldId id="275" r:id="rId30"/>
    <p:sldId id="276" r:id="rId31"/>
    <p:sldId id="278" r:id="rId32"/>
    <p:sldId id="270" r:id="rId33"/>
    <p:sldId id="277" r:id="rId34"/>
    <p:sldId id="279" r:id="rId35"/>
    <p:sldId id="281" r:id="rId36"/>
    <p:sldId id="285" r:id="rId37"/>
    <p:sldId id="284" r:id="rId38"/>
    <p:sldId id="290" r:id="rId39"/>
    <p:sldId id="291" r:id="rId40"/>
    <p:sldId id="280" r:id="rId41"/>
    <p:sldId id="292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6B93999-9C55-4FC4-8418-D1AEBEE272CE}">
          <p14:sldIdLst>
            <p14:sldId id="256"/>
            <p14:sldId id="293"/>
            <p14:sldId id="294"/>
            <p14:sldId id="295"/>
            <p14:sldId id="296"/>
            <p14:sldId id="28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4"/>
            <p14:sldId id="282"/>
            <p14:sldId id="268"/>
            <p14:sldId id="269"/>
            <p14:sldId id="283"/>
            <p14:sldId id="271"/>
            <p14:sldId id="272"/>
            <p14:sldId id="273"/>
            <p14:sldId id="275"/>
            <p14:sldId id="276"/>
            <p14:sldId id="278"/>
            <p14:sldId id="270"/>
            <p14:sldId id="277"/>
            <p14:sldId id="279"/>
            <p14:sldId id="281"/>
            <p14:sldId id="285"/>
            <p14:sldId id="284"/>
            <p14:sldId id="290"/>
            <p14:sldId id="291"/>
            <p14:sldId id="28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3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sz="4400" dirty="0"/>
              <a:t>CSS</a:t>
            </a:r>
            <a:r>
              <a:rPr lang="zh-TW" altLang="en-US" sz="4400" dirty="0"/>
              <a:t>樣式設計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0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EFC8E-CB90-3FC3-32D2-631F95A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Border</a:t>
            </a:r>
            <a:r>
              <a:rPr lang="zh-TW" altLang="en-US" sz="4400" dirty="0"/>
              <a:t>框線屬性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923B0-C19E-C279-37F5-8997DFAF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4791364"/>
          </a:xfrm>
        </p:spPr>
        <p:txBody>
          <a:bodyPr>
            <a:normAutofit/>
          </a:bodyPr>
          <a:lstStyle/>
          <a:p>
            <a:r>
              <a:rPr lang="en-US" altLang="zh-TW" dirty="0"/>
              <a:t>border-style</a:t>
            </a:r>
            <a:r>
              <a:rPr lang="zh-TW" altLang="en-US" dirty="0"/>
              <a:t>框線樣式</a:t>
            </a:r>
            <a:endParaRPr lang="en-US" altLang="zh-TW" dirty="0"/>
          </a:p>
          <a:p>
            <a:pPr lvl="1"/>
            <a:r>
              <a:rPr lang="en-US" altLang="zh-TW" dirty="0"/>
              <a:t>border-top-style:</a:t>
            </a:r>
            <a:r>
              <a:rPr lang="zh-TW" altLang="en-US" dirty="0"/>
              <a:t> 樣式</a:t>
            </a:r>
            <a:endParaRPr lang="en-US" altLang="zh-TW" dirty="0"/>
          </a:p>
          <a:p>
            <a:pPr lvl="1"/>
            <a:r>
              <a:rPr lang="en-US" altLang="zh-TW" dirty="0"/>
              <a:t>border-bottom-style:</a:t>
            </a:r>
            <a:r>
              <a:rPr lang="zh-TW" altLang="en-US" dirty="0"/>
              <a:t> 樣式</a:t>
            </a:r>
            <a:endParaRPr lang="en-US" altLang="zh-TW" dirty="0"/>
          </a:p>
          <a:p>
            <a:pPr lvl="1"/>
            <a:r>
              <a:rPr lang="en-US" altLang="zh-TW" dirty="0"/>
              <a:t>border-left-style:</a:t>
            </a:r>
            <a:r>
              <a:rPr lang="zh-TW" altLang="en-US" dirty="0"/>
              <a:t> 樣式</a:t>
            </a:r>
            <a:endParaRPr lang="en-US" altLang="zh-TW" dirty="0"/>
          </a:p>
          <a:p>
            <a:pPr lvl="1"/>
            <a:r>
              <a:rPr lang="en-US" altLang="zh-TW" dirty="0"/>
              <a:t>border-right-style:</a:t>
            </a:r>
            <a:r>
              <a:rPr lang="zh-TW" altLang="en-US" dirty="0"/>
              <a:t> 樣式</a:t>
            </a:r>
            <a:endParaRPr lang="en-US" altLang="zh-TW" dirty="0"/>
          </a:p>
          <a:p>
            <a:r>
              <a:rPr lang="en-US" altLang="zh-TW" dirty="0"/>
              <a:t>border-style</a:t>
            </a:r>
          </a:p>
          <a:p>
            <a:pPr lvl="1"/>
            <a:r>
              <a:rPr lang="zh-TW" altLang="en-US" dirty="0"/>
              <a:t>可用樣式有</a:t>
            </a:r>
            <a:r>
              <a:rPr lang="en-US" altLang="zh-TW" dirty="0"/>
              <a:t>none</a:t>
            </a:r>
            <a:r>
              <a:rPr lang="zh-TW" altLang="en-US" dirty="0"/>
              <a:t>、</a:t>
            </a:r>
            <a:r>
              <a:rPr lang="en-US" altLang="zh-TW" dirty="0"/>
              <a:t>hidden(</a:t>
            </a:r>
            <a:r>
              <a:rPr lang="zh-TW" altLang="en-US" dirty="0"/>
              <a:t>隱藏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dotted(</a:t>
            </a:r>
            <a:r>
              <a:rPr lang="zh-TW" altLang="en-US" dirty="0"/>
              <a:t>點線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dashed(</a:t>
            </a:r>
            <a:r>
              <a:rPr lang="zh-TW" altLang="en-US" dirty="0"/>
              <a:t>虛線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solid(</a:t>
            </a:r>
            <a:r>
              <a:rPr lang="zh-TW" altLang="en-US" dirty="0"/>
              <a:t>實線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double(</a:t>
            </a:r>
            <a:r>
              <a:rPr lang="zh-TW" altLang="en-US" dirty="0"/>
              <a:t>雙線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groove(3D</a:t>
            </a:r>
            <a:r>
              <a:rPr lang="zh-TW" altLang="en-US" dirty="0"/>
              <a:t>立體內凹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ridge(3D</a:t>
            </a:r>
            <a:r>
              <a:rPr lang="zh-TW" altLang="en-US" dirty="0"/>
              <a:t>立體外凸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insert(</a:t>
            </a:r>
            <a:r>
              <a:rPr lang="zh-TW" altLang="en-US" dirty="0"/>
              <a:t>內凹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en-US" altLang="zh-TW" dirty="0"/>
              <a:t>outset(</a:t>
            </a:r>
            <a:r>
              <a:rPr lang="zh-TW" altLang="en-US" dirty="0"/>
              <a:t>外凸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border-style: value1 value2 value3 value4 </a:t>
            </a:r>
          </a:p>
          <a:p>
            <a:pPr lvl="1"/>
            <a:r>
              <a:rPr lang="zh-TW" altLang="en-US" dirty="0"/>
              <a:t>套用規則同邊界和留白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4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0AB71-037B-D895-C44B-32CCB76E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框線樣式</a:t>
            </a:r>
            <a:r>
              <a:rPr lang="en-US" altLang="zh-TW" sz="4400" dirty="0"/>
              <a:t>demo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C5EDA2-DE09-A5CB-29B1-362D16CB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" y="1810327"/>
            <a:ext cx="11336209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B892E-1E55-00AC-B449-0E865BDE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Border</a:t>
            </a:r>
            <a:r>
              <a:rPr lang="zh-TW" altLang="en-US" sz="4400" dirty="0"/>
              <a:t>框線屬性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A82A4-9CBD-F08C-AF5B-6A1621BD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Border-color </a:t>
            </a:r>
            <a:r>
              <a:rPr lang="zh-TW" altLang="en-US" dirty="0"/>
              <a:t>框線色彩</a:t>
            </a:r>
            <a:endParaRPr lang="en-US" altLang="zh-TW" dirty="0"/>
          </a:p>
          <a:p>
            <a:pPr lvl="1"/>
            <a:r>
              <a:rPr lang="en-US" altLang="zh-TW" dirty="0"/>
              <a:t>border-top-color: </a:t>
            </a:r>
            <a:r>
              <a:rPr lang="zh-TW" altLang="en-US" dirty="0"/>
              <a:t>色彩 </a:t>
            </a:r>
            <a:r>
              <a:rPr lang="en-US" altLang="zh-TW" dirty="0"/>
              <a:t>| transparent(</a:t>
            </a:r>
            <a:r>
              <a:rPr lang="zh-TW" altLang="en-US" dirty="0"/>
              <a:t>透明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border-bottom-color</a:t>
            </a:r>
          </a:p>
          <a:p>
            <a:pPr lvl="1"/>
            <a:r>
              <a:rPr lang="en-US" altLang="zh-TW" dirty="0"/>
              <a:t>border-left-color</a:t>
            </a:r>
          </a:p>
          <a:p>
            <a:pPr lvl="1"/>
            <a:r>
              <a:rPr lang="en-US" altLang="zh-TW" dirty="0"/>
              <a:t>border-right-color</a:t>
            </a:r>
          </a:p>
          <a:p>
            <a:r>
              <a:rPr lang="en-US" altLang="zh-TW" dirty="0"/>
              <a:t>border-color: value1 value2 value3 value4</a:t>
            </a:r>
          </a:p>
          <a:p>
            <a:pPr lvl="1"/>
            <a:r>
              <a:rPr lang="zh-TW" altLang="en-US" dirty="0"/>
              <a:t>套用規則同邊界和留白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8407D-944C-0EF3-810A-2EE25FB6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Border</a:t>
            </a:r>
            <a:r>
              <a:rPr lang="zh-TW" altLang="en-US" sz="4400" dirty="0"/>
              <a:t>框線屬性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D5339-8C09-F16C-C143-D53293FB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border-width</a:t>
            </a:r>
            <a:r>
              <a:rPr lang="zh-TW" altLang="en-US" dirty="0"/>
              <a:t>框線寬度</a:t>
            </a:r>
            <a:endParaRPr lang="en-US" altLang="zh-TW" dirty="0"/>
          </a:p>
          <a:p>
            <a:pPr lvl="1"/>
            <a:r>
              <a:rPr lang="en-US" altLang="zh-TW" dirty="0"/>
              <a:t>border-top-width: thin | medium | thick |</a:t>
            </a:r>
            <a:r>
              <a:rPr lang="zh-TW" altLang="en-US" dirty="0"/>
              <a:t> 長度</a:t>
            </a:r>
            <a:endParaRPr lang="en-US" altLang="zh-TW" dirty="0"/>
          </a:p>
          <a:p>
            <a:pPr lvl="1"/>
            <a:r>
              <a:rPr lang="en-US" altLang="zh-TW" dirty="0"/>
              <a:t>border-bottom-width</a:t>
            </a:r>
          </a:p>
          <a:p>
            <a:pPr lvl="1"/>
            <a:r>
              <a:rPr lang="en-US" altLang="zh-TW" dirty="0"/>
              <a:t>border-left-width</a:t>
            </a:r>
          </a:p>
          <a:p>
            <a:pPr lvl="1"/>
            <a:r>
              <a:rPr lang="en-US" altLang="zh-TW" dirty="0"/>
              <a:t>border-right-width</a:t>
            </a:r>
          </a:p>
          <a:p>
            <a:r>
              <a:rPr lang="en-US" altLang="zh-TW" dirty="0"/>
              <a:t>border-width : value1 value2 value3 value4</a:t>
            </a:r>
          </a:p>
          <a:p>
            <a:pPr lvl="1"/>
            <a:r>
              <a:rPr lang="zh-TW" altLang="en-US" dirty="0"/>
              <a:t>套用規則同邊界和留白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9CC3-2BF9-39C8-6181-8F73668A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Border</a:t>
            </a:r>
            <a:r>
              <a:rPr lang="zh-TW" altLang="en-US" sz="4400" dirty="0"/>
              <a:t>框線速記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F9993-41D1-5390-84AB-644B4D2D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可以直接設定框線的樣式、顏色、寬度等屬性</a:t>
            </a:r>
            <a:endParaRPr lang="en-US" altLang="zh-TW" sz="2400" dirty="0"/>
          </a:p>
          <a:p>
            <a:r>
              <a:rPr lang="en-US" altLang="zh-TW" sz="2400" dirty="0"/>
              <a:t>Border: &lt;border-style&gt; || &lt;border-color&gt; || &lt;border-width&gt;</a:t>
            </a:r>
          </a:p>
          <a:p>
            <a:r>
              <a:rPr lang="zh-TW" altLang="en-US" sz="2400" dirty="0"/>
              <a:t>若設定的屬性不只一個，屬性值沒有順序之分，也可以不寫使用預設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Example:</a:t>
            </a:r>
          </a:p>
          <a:p>
            <a:pPr marL="0" indent="0">
              <a:buNone/>
            </a:pPr>
            <a:r>
              <a:rPr lang="en-US" altLang="zh-TW" sz="2400" dirty="0"/>
              <a:t>&lt;h1 style=“border: solid 10px </a:t>
            </a:r>
            <a:r>
              <a:rPr lang="en-US" altLang="zh-TW" sz="2400" dirty="0" err="1"/>
              <a:t>hotpink</a:t>
            </a:r>
            <a:r>
              <a:rPr lang="en-US" altLang="zh-TW" sz="2400" dirty="0"/>
              <a:t>”&gt;</a:t>
            </a:r>
            <a:r>
              <a:rPr lang="zh-TW" altLang="en-US" sz="2400" dirty="0"/>
              <a:t>內容</a:t>
            </a:r>
            <a:r>
              <a:rPr lang="en-US" altLang="zh-TW" sz="2400" dirty="0"/>
              <a:t>&lt;/h1&gt;</a:t>
            </a:r>
          </a:p>
          <a:p>
            <a:pPr marL="0" indent="0">
              <a:buNone/>
            </a:pPr>
            <a:r>
              <a:rPr lang="en-US" altLang="zh-TW" sz="2400" dirty="0"/>
              <a:t>&lt;h1 style=“border: 10px </a:t>
            </a:r>
            <a:r>
              <a:rPr lang="en-US" altLang="zh-TW" sz="2400" dirty="0" err="1"/>
              <a:t>hotpink</a:t>
            </a:r>
            <a:r>
              <a:rPr lang="en-US" altLang="zh-TW" sz="2400" dirty="0"/>
              <a:t>”&gt;</a:t>
            </a:r>
            <a:r>
              <a:rPr lang="zh-TW" altLang="en-US" sz="2400" dirty="0"/>
              <a:t>內容</a:t>
            </a:r>
            <a:r>
              <a:rPr lang="en-US" altLang="zh-TW" sz="2400" dirty="0"/>
              <a:t>&lt;/h1&gt;</a:t>
            </a:r>
          </a:p>
          <a:p>
            <a:pPr marL="0" indent="0">
              <a:buNone/>
            </a:pPr>
            <a:r>
              <a:rPr lang="en-US" altLang="zh-TW" sz="2400" dirty="0"/>
              <a:t>&lt;h1 style=“border-top: 10px </a:t>
            </a:r>
            <a:r>
              <a:rPr lang="en-US" altLang="zh-TW" sz="2400" dirty="0" err="1"/>
              <a:t>hotpink</a:t>
            </a:r>
            <a:r>
              <a:rPr lang="en-US" altLang="zh-TW" sz="2400" dirty="0"/>
              <a:t>”&gt;</a:t>
            </a:r>
            <a:r>
              <a:rPr lang="zh-TW" altLang="en-US" sz="2400" dirty="0"/>
              <a:t>內容</a:t>
            </a:r>
            <a:r>
              <a:rPr lang="en-US" altLang="zh-TW" sz="2400" dirty="0"/>
              <a:t>&lt;/h1&gt;</a:t>
            </a:r>
            <a:endParaRPr lang="zh-TW" altLang="en-US" sz="2400" dirty="0"/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9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0E34-3F96-F3BF-6E2B-0669A397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Border</a:t>
            </a:r>
            <a:r>
              <a:rPr lang="zh-TW" altLang="en-US" sz="4400" dirty="0"/>
              <a:t>框線屬性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8FAD6-AA65-3C66-C314-9D571C0C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Border-radius</a:t>
            </a:r>
            <a:r>
              <a:rPr lang="zh-TW" altLang="en-US" dirty="0"/>
              <a:t>框線圓角</a:t>
            </a:r>
            <a:endParaRPr lang="en-US" altLang="zh-TW" dirty="0"/>
          </a:p>
          <a:p>
            <a:pPr lvl="1"/>
            <a:r>
              <a:rPr lang="en-US" altLang="zh-TW" dirty="0"/>
              <a:t>border-top-left-radius: </a:t>
            </a:r>
            <a:r>
              <a:rPr lang="zh-TW" altLang="en-US" dirty="0"/>
              <a:t>長度 </a:t>
            </a:r>
            <a:r>
              <a:rPr lang="en-US" altLang="zh-TW" dirty="0"/>
              <a:t>| </a:t>
            </a:r>
            <a:r>
              <a:rPr lang="zh-TW" altLang="en-US" dirty="0"/>
              <a:t>百分比 </a:t>
            </a:r>
            <a:r>
              <a:rPr lang="en-US" altLang="zh-TW" dirty="0"/>
              <a:t>[</a:t>
            </a:r>
            <a:r>
              <a:rPr lang="zh-TW" altLang="en-US" dirty="0"/>
              <a:t>長度 </a:t>
            </a:r>
            <a:r>
              <a:rPr lang="en-US" altLang="zh-TW" dirty="0"/>
              <a:t>| </a:t>
            </a:r>
            <a:r>
              <a:rPr lang="zh-TW" altLang="en-US" dirty="0"/>
              <a:t>百分比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border-top-right-radius</a:t>
            </a:r>
          </a:p>
          <a:p>
            <a:pPr lvl="1"/>
            <a:r>
              <a:rPr lang="en-US" altLang="zh-TW" dirty="0"/>
              <a:t>border-bottom-right-radius</a:t>
            </a:r>
          </a:p>
          <a:p>
            <a:pPr lvl="1"/>
            <a:r>
              <a:rPr lang="en-US" altLang="zh-TW" dirty="0"/>
              <a:t>border-bottom-left-radius</a:t>
            </a:r>
          </a:p>
          <a:p>
            <a:r>
              <a:rPr lang="en-US" altLang="zh-TW" dirty="0"/>
              <a:t>border-radius: value1 value2 value3 value4</a:t>
            </a:r>
          </a:p>
          <a:p>
            <a:pPr lvl="1"/>
            <a:r>
              <a:rPr lang="zh-TW" altLang="en-US" dirty="0"/>
              <a:t>一個值</a:t>
            </a:r>
            <a:r>
              <a:rPr lang="en-US" altLang="zh-TW" dirty="0"/>
              <a:t>: </a:t>
            </a:r>
            <a:r>
              <a:rPr lang="zh-TW" altLang="en-US" dirty="0"/>
              <a:t>就套用在全部角落</a:t>
            </a:r>
            <a:endParaRPr lang="en-US" altLang="zh-TW" dirty="0"/>
          </a:p>
          <a:p>
            <a:pPr lvl="1"/>
            <a:r>
              <a:rPr lang="zh-TW" altLang="en-US" dirty="0"/>
              <a:t>兩個值</a:t>
            </a:r>
            <a:r>
              <a:rPr lang="en-US" altLang="zh-TW" dirty="0"/>
              <a:t>:</a:t>
            </a:r>
            <a:r>
              <a:rPr lang="zh-TW" altLang="en-US" dirty="0"/>
              <a:t> 第一個值套用到左上和右下，第二個值套用到左下和右上</a:t>
            </a:r>
            <a:endParaRPr lang="en-US" altLang="zh-TW" dirty="0"/>
          </a:p>
          <a:p>
            <a:pPr lvl="1"/>
            <a:r>
              <a:rPr lang="zh-TW" altLang="en-US" dirty="0"/>
              <a:t>三個值</a:t>
            </a:r>
            <a:r>
              <a:rPr lang="en-US" altLang="zh-TW" dirty="0"/>
              <a:t>:</a:t>
            </a:r>
            <a:r>
              <a:rPr lang="zh-TW" altLang="en-US" dirty="0"/>
              <a:t> 左上角  右上角和左下角  右下角</a:t>
            </a:r>
            <a:endParaRPr lang="en-US" altLang="zh-TW" dirty="0"/>
          </a:p>
          <a:p>
            <a:pPr lvl="1"/>
            <a:r>
              <a:rPr lang="zh-TW" altLang="en-US" dirty="0"/>
              <a:t>四個值</a:t>
            </a:r>
            <a:r>
              <a:rPr lang="en-US" altLang="zh-TW" dirty="0"/>
              <a:t>: </a:t>
            </a:r>
            <a:r>
              <a:rPr lang="zh-TW" altLang="en-US" dirty="0"/>
              <a:t>左上角  右上角  右下角  左下角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6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A18C1-F619-C0D2-8B0D-1BA4E392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的大小套用類型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FE70B-43D6-FE9A-2C5C-1F030019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box-sizing: content-box | border-box</a:t>
            </a:r>
          </a:p>
          <a:p>
            <a:r>
              <a:rPr lang="en-US" altLang="zh-TW" dirty="0"/>
              <a:t>box-sizing: content-box</a:t>
            </a:r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這個是預設屬性，就是我們一般作用得模式</a:t>
            </a:r>
            <a:endParaRPr lang="en-US" altLang="zh-TW" dirty="0"/>
          </a:p>
          <a:p>
            <a:r>
              <a:rPr lang="en-US" altLang="zh-TW" dirty="0"/>
              <a:t>box-sizing: border-box</a:t>
            </a:r>
          </a:p>
          <a:p>
            <a:pPr lvl="1"/>
            <a:r>
              <a:rPr lang="zh-TW" altLang="en-US" dirty="0"/>
              <a:t>這個屬性的話，就會把 </a:t>
            </a:r>
            <a:r>
              <a:rPr lang="en-US" altLang="zh-TW" dirty="0"/>
              <a:t>padding </a:t>
            </a:r>
            <a:r>
              <a:rPr lang="zh-TW" altLang="en-US" dirty="0"/>
              <a:t>等地考慮進來，而自動做內縮調整</a:t>
            </a:r>
          </a:p>
        </p:txBody>
      </p:sp>
    </p:spTree>
    <p:extLst>
      <p:ext uri="{BB962C8B-B14F-4D97-AF65-F5344CB8AC3E}">
        <p14:creationId xmlns:p14="http://schemas.microsoft.com/office/powerpoint/2010/main" val="40228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56E5-36FA-D586-FF3A-754B81AD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的內容寬度和高度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D7BAC-8C48-B6FC-308E-624C25DF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width: </a:t>
            </a:r>
            <a:r>
              <a:rPr lang="zh-TW" altLang="en-US" dirty="0"/>
              <a:t>長度 </a:t>
            </a:r>
            <a:r>
              <a:rPr lang="en-US" altLang="zh-TW" dirty="0"/>
              <a:t>| </a:t>
            </a:r>
            <a:r>
              <a:rPr lang="zh-TW" altLang="en-US" dirty="0"/>
              <a:t>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height: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min-width: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max-width: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min-height: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max-height: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r>
              <a:rPr lang="en-US" altLang="zh-TW" dirty="0"/>
              <a:t>overflow: visible | hidden</a:t>
            </a:r>
            <a:r>
              <a:rPr lang="zh-TW" altLang="en-US" dirty="0"/>
              <a:t> </a:t>
            </a:r>
            <a:r>
              <a:rPr lang="en-US" altLang="zh-TW" dirty="0" smtClean="0"/>
              <a:t>| </a:t>
            </a:r>
            <a:r>
              <a:rPr lang="en-US" altLang="zh-TW" dirty="0"/>
              <a:t>scroll | auto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23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的長度和寬度計算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content-box</a:t>
            </a:r>
          </a:p>
          <a:p>
            <a:pPr lvl="1"/>
            <a:r>
              <a:rPr lang="zh-TW" altLang="en-US" dirty="0"/>
              <a:t>總寬度</a:t>
            </a:r>
            <a:r>
              <a:rPr lang="en-US" altLang="zh-TW" dirty="0"/>
              <a:t>= </a:t>
            </a:r>
            <a:r>
              <a:rPr lang="zh-TW" altLang="en-US" dirty="0"/>
              <a:t>內容寬度</a:t>
            </a:r>
            <a:r>
              <a:rPr lang="en-US" altLang="zh-TW" dirty="0"/>
              <a:t> + </a:t>
            </a:r>
            <a:r>
              <a:rPr lang="zh-TW" altLang="en-US" dirty="0"/>
              <a:t>左留白寬度 </a:t>
            </a:r>
            <a:r>
              <a:rPr lang="en-US" altLang="zh-TW" dirty="0"/>
              <a:t>+ </a:t>
            </a:r>
            <a:r>
              <a:rPr lang="zh-TW" altLang="en-US" dirty="0"/>
              <a:t>右留白寬度</a:t>
            </a:r>
            <a:r>
              <a:rPr lang="en-US" altLang="zh-TW" dirty="0"/>
              <a:t>+ </a:t>
            </a:r>
            <a:r>
              <a:rPr lang="zh-TW" altLang="en-US" dirty="0"/>
              <a:t>左框線寬度</a:t>
            </a:r>
            <a:r>
              <a:rPr lang="en-US" altLang="zh-TW" dirty="0"/>
              <a:t>+ </a:t>
            </a:r>
            <a:r>
              <a:rPr lang="zh-TW" altLang="en-US" dirty="0"/>
              <a:t>右框線寬度</a:t>
            </a:r>
            <a:r>
              <a:rPr lang="en-US" altLang="zh-TW" dirty="0"/>
              <a:t>+ </a:t>
            </a:r>
            <a:r>
              <a:rPr lang="zh-TW" altLang="en-US" dirty="0"/>
              <a:t>左邊界寬度</a:t>
            </a:r>
            <a:r>
              <a:rPr lang="en-US" altLang="zh-TW" dirty="0"/>
              <a:t>+ </a:t>
            </a:r>
            <a:r>
              <a:rPr lang="zh-TW" altLang="en-US" dirty="0"/>
              <a:t>右邊界寬度</a:t>
            </a:r>
            <a:endParaRPr lang="en-US" altLang="zh-TW" dirty="0"/>
          </a:p>
          <a:p>
            <a:pPr lvl="1"/>
            <a:r>
              <a:rPr lang="zh-TW" altLang="en-US" dirty="0"/>
              <a:t>總高度</a:t>
            </a:r>
            <a:r>
              <a:rPr lang="en-US" altLang="zh-TW" dirty="0"/>
              <a:t>= </a:t>
            </a:r>
            <a:r>
              <a:rPr lang="zh-TW" altLang="en-US" dirty="0"/>
              <a:t>內容高度 </a:t>
            </a:r>
            <a:r>
              <a:rPr lang="en-US" altLang="zh-TW" dirty="0"/>
              <a:t>+</a:t>
            </a:r>
            <a:r>
              <a:rPr lang="zh-TW" altLang="en-US" dirty="0"/>
              <a:t> 上留白高度 </a:t>
            </a:r>
            <a:r>
              <a:rPr lang="en-US" altLang="zh-TW" dirty="0"/>
              <a:t>+</a:t>
            </a:r>
            <a:r>
              <a:rPr lang="zh-TW" altLang="en-US" dirty="0"/>
              <a:t> 下留白高度 </a:t>
            </a:r>
            <a:r>
              <a:rPr lang="en-US" altLang="zh-TW" dirty="0"/>
              <a:t>+</a:t>
            </a:r>
            <a:r>
              <a:rPr lang="zh-TW" altLang="en-US" dirty="0"/>
              <a:t> 上框線高度 </a:t>
            </a:r>
            <a:r>
              <a:rPr lang="en-US" altLang="zh-TW" dirty="0"/>
              <a:t>+</a:t>
            </a:r>
            <a:r>
              <a:rPr lang="zh-TW" altLang="en-US" dirty="0"/>
              <a:t> 下框線高度 </a:t>
            </a:r>
            <a:r>
              <a:rPr lang="en-US" altLang="zh-TW" dirty="0"/>
              <a:t>+</a:t>
            </a:r>
            <a:r>
              <a:rPr lang="zh-TW" altLang="en-US" dirty="0"/>
              <a:t> 上邊界高度 </a:t>
            </a:r>
            <a:r>
              <a:rPr lang="en-US" altLang="zh-TW" dirty="0"/>
              <a:t>+</a:t>
            </a:r>
            <a:r>
              <a:rPr lang="zh-TW" altLang="en-US" dirty="0"/>
              <a:t> 下邊界高度</a:t>
            </a:r>
            <a:endParaRPr lang="en-US" altLang="zh-TW" dirty="0"/>
          </a:p>
          <a:p>
            <a:r>
              <a:rPr lang="en-US" altLang="zh-TW" dirty="0"/>
              <a:t>border-box</a:t>
            </a:r>
          </a:p>
          <a:p>
            <a:pPr lvl="1"/>
            <a:r>
              <a:rPr lang="zh-TW" altLang="en-US" dirty="0"/>
              <a:t>總寬度 </a:t>
            </a:r>
            <a:r>
              <a:rPr lang="en-US" altLang="zh-TW" dirty="0"/>
              <a:t>= </a:t>
            </a:r>
            <a:r>
              <a:rPr lang="zh-TW" altLang="en-US" dirty="0"/>
              <a:t>內容寬度</a:t>
            </a:r>
            <a:endParaRPr lang="en-US" altLang="zh-TW" dirty="0"/>
          </a:p>
          <a:p>
            <a:pPr lvl="1"/>
            <a:r>
              <a:rPr lang="zh-TW" altLang="en-US" dirty="0"/>
              <a:t>總高度 </a:t>
            </a:r>
            <a:r>
              <a:rPr lang="en-US" altLang="zh-TW" dirty="0"/>
              <a:t>=</a:t>
            </a:r>
            <a:r>
              <a:rPr lang="zh-TW" altLang="en-US" dirty="0"/>
              <a:t> 內容高度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58000" y="3824654"/>
            <a:ext cx="2980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div{</a:t>
            </a:r>
            <a:endParaRPr lang="en-US" altLang="zh-TW" dirty="0"/>
          </a:p>
          <a:p>
            <a:r>
              <a:rPr lang="en-US" altLang="zh-TW" dirty="0"/>
              <a:t>        width: 320px;</a:t>
            </a:r>
          </a:p>
          <a:p>
            <a:r>
              <a:rPr lang="en-US" altLang="zh-TW" dirty="0"/>
              <a:t>        padding: 10px;</a:t>
            </a:r>
          </a:p>
          <a:p>
            <a:r>
              <a:rPr lang="en-US" altLang="zh-TW" dirty="0"/>
              <a:t>        border: 5px solid gray;</a:t>
            </a:r>
          </a:p>
          <a:p>
            <a:r>
              <a:rPr lang="en-US" altLang="zh-TW" dirty="0"/>
              <a:t>        margin: 0; 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9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</a:t>
            </a:r>
            <a:r>
              <a:rPr lang="zh-TW" altLang="en-US" dirty="0"/>
              <a:t>的顯示層級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4321DB-A2A0-8183-8670-D2B9A606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 進階選擇器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F524E9-7434-EC2A-08C5-CE02C2452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6ECE8-D481-4262-CCFB-372D7BD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</a:t>
            </a:r>
            <a:r>
              <a:rPr lang="zh-TW" altLang="en-US" sz="4400" dirty="0"/>
              <a:t>元素層級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5881E-6BA6-5D58-45BE-151ECB5F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level(</a:t>
            </a:r>
            <a:r>
              <a:rPr lang="zh-TW" altLang="en-US" dirty="0"/>
              <a:t>區塊層級元素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&lt;div&gt;</a:t>
            </a:r>
            <a:r>
              <a:rPr lang="zh-TW" altLang="en-US" dirty="0"/>
              <a:t>、</a:t>
            </a:r>
            <a:r>
              <a:rPr lang="en-US" altLang="zh-TW" dirty="0"/>
              <a:t>&lt;h1&gt;~&lt;h6&gt;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&lt;li&gt;</a:t>
            </a:r>
            <a:r>
              <a:rPr lang="zh-TW" altLang="en-US" dirty="0"/>
              <a:t>、</a:t>
            </a:r>
            <a:r>
              <a:rPr lang="en-US" altLang="zh-TW" dirty="0"/>
              <a:t>&lt;table&gt;</a:t>
            </a:r>
            <a:r>
              <a:rPr lang="zh-TW" altLang="en-US" dirty="0"/>
              <a:t>、</a:t>
            </a:r>
            <a:r>
              <a:rPr lang="en-US" altLang="zh-TW" dirty="0"/>
              <a:t>&lt;form&gt;</a:t>
            </a:r>
            <a:r>
              <a:rPr lang="zh-TW" altLang="en-US" dirty="0"/>
              <a:t>、</a:t>
            </a:r>
            <a:r>
              <a:rPr lang="en-US" altLang="zh-TW" dirty="0"/>
              <a:t>&lt;section&gt;</a:t>
            </a:r>
            <a:r>
              <a:rPr lang="zh-TW" altLang="en-US" dirty="0"/>
              <a:t>、</a:t>
            </a:r>
            <a:r>
              <a:rPr lang="en-US" altLang="zh-TW" dirty="0"/>
              <a:t>&lt;article&gt;</a:t>
            </a:r>
          </a:p>
          <a:p>
            <a:pPr lvl="1"/>
            <a:r>
              <a:rPr lang="zh-TW" altLang="en-US" dirty="0"/>
              <a:t>元素的內容在瀏覽器中會另起一行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Inline level(</a:t>
            </a:r>
            <a:r>
              <a:rPr lang="zh-TW" altLang="en-US" dirty="0"/>
              <a:t>行內層級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&lt;span&gt;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&lt;a&gt;</a:t>
            </a:r>
            <a:r>
              <a:rPr lang="zh-TW" altLang="en-US" dirty="0"/>
              <a:t>、</a:t>
            </a:r>
            <a:r>
              <a:rPr lang="en-US" altLang="zh-TW" dirty="0"/>
              <a:t>&lt;sub&gt;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元素在瀏覽器中不會另起一行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258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 元素的顯示層級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199"/>
            <a:ext cx="9785349" cy="483576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已經有預設的顯示層級，但是我們還是可以用</a:t>
            </a:r>
            <a:r>
              <a:rPr lang="en-US" altLang="zh-TW" dirty="0"/>
              <a:t>CSS</a:t>
            </a:r>
            <a:r>
              <a:rPr lang="zh-TW" altLang="en-US" dirty="0"/>
              <a:t>來加以變更</a:t>
            </a:r>
            <a:endParaRPr lang="en-US" altLang="zh-TW" dirty="0"/>
          </a:p>
          <a:p>
            <a:r>
              <a:rPr lang="en-US" altLang="zh-TW" dirty="0"/>
              <a:t>display: </a:t>
            </a:r>
            <a:r>
              <a:rPr lang="zh-TW" altLang="en-US" dirty="0"/>
              <a:t>改變元素的顯示層級或特性</a:t>
            </a:r>
            <a:endParaRPr lang="en-US" altLang="zh-TW" dirty="0"/>
          </a:p>
          <a:p>
            <a:pPr lvl="1"/>
            <a:r>
              <a:rPr lang="en-US" altLang="zh-TW" dirty="0"/>
              <a:t>block: </a:t>
            </a:r>
            <a:r>
              <a:rPr lang="zh-TW" altLang="en-US" dirty="0"/>
              <a:t>將元素設定為區塊層級，我們可以設定其寬度、高度、留白與邊界</a:t>
            </a:r>
            <a:endParaRPr lang="en-US" altLang="zh-TW" dirty="0"/>
          </a:p>
          <a:p>
            <a:pPr lvl="1"/>
            <a:r>
              <a:rPr lang="en-US" altLang="zh-TW" dirty="0"/>
              <a:t>Inline-box: </a:t>
            </a:r>
            <a:r>
              <a:rPr lang="zh-TW" altLang="en-US" dirty="0"/>
              <a:t>將元素設定為行內層級，無法設定其寬度、高度，元素的寬高由它的內容撐開，可設定留白和邊界，但實際上會影響版面的只有水平方向</a:t>
            </a:r>
            <a:endParaRPr lang="en-US" altLang="zh-TW" dirty="0"/>
          </a:p>
          <a:p>
            <a:pPr lvl="1"/>
            <a:r>
              <a:rPr lang="en-US" altLang="zh-TW" dirty="0"/>
              <a:t>Inline-block: </a:t>
            </a:r>
            <a:r>
              <a:rPr lang="zh-TW" altLang="en-US" dirty="0"/>
              <a:t>令元素設定為像行內層級一樣不換行，但是我們可以設定其寬度、高度、留白與邊界</a:t>
            </a:r>
            <a:endParaRPr lang="en-US" altLang="zh-TW" dirty="0"/>
          </a:p>
          <a:p>
            <a:pPr lvl="1"/>
            <a:r>
              <a:rPr lang="en-US" altLang="zh-TW" dirty="0"/>
              <a:t>none: </a:t>
            </a:r>
            <a:r>
              <a:rPr lang="zh-TW" altLang="en-US" dirty="0"/>
              <a:t>不顯示</a:t>
            </a:r>
            <a:endParaRPr lang="en-US" altLang="zh-TW" dirty="0"/>
          </a:p>
          <a:p>
            <a:pPr lvl="1"/>
            <a:r>
              <a:rPr lang="en-US" altLang="zh-TW" dirty="0"/>
              <a:t>flex: </a:t>
            </a:r>
            <a:r>
              <a:rPr lang="zh-TW" altLang="en-US" dirty="0"/>
              <a:t>令元素依照</a:t>
            </a:r>
            <a:r>
              <a:rPr lang="en-US" altLang="zh-TW" dirty="0"/>
              <a:t>Flexbox Model</a:t>
            </a:r>
            <a:r>
              <a:rPr lang="zh-TW" altLang="en-US" dirty="0"/>
              <a:t>編排內容</a:t>
            </a:r>
            <a:endParaRPr lang="en-US" altLang="zh-TW" dirty="0"/>
          </a:p>
          <a:p>
            <a:pPr lvl="1"/>
            <a:r>
              <a:rPr lang="en-US" altLang="zh-TW" dirty="0"/>
              <a:t>grid:</a:t>
            </a:r>
            <a:r>
              <a:rPr lang="zh-TW" altLang="en-US" dirty="0"/>
              <a:t> 令元素依照</a:t>
            </a:r>
            <a:r>
              <a:rPr lang="en-US" altLang="zh-TW" dirty="0"/>
              <a:t>grid model</a:t>
            </a:r>
            <a:r>
              <a:rPr lang="zh-TW" altLang="en-US" dirty="0"/>
              <a:t>編排內容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2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</a:t>
            </a:r>
            <a:r>
              <a:rPr lang="zh-TW" altLang="en-US" dirty="0"/>
              <a:t>的定位方式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0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position: static | relative | absolute | fixed</a:t>
            </a:r>
          </a:p>
          <a:p>
            <a:r>
              <a:rPr lang="en-US" altLang="zh-TW" dirty="0"/>
              <a:t>static: </a:t>
            </a:r>
            <a:r>
              <a:rPr lang="zh-TW" altLang="en-US" dirty="0"/>
              <a:t>正常順序</a:t>
            </a:r>
            <a:endParaRPr lang="en-US" altLang="zh-TW" dirty="0"/>
          </a:p>
          <a:p>
            <a:r>
              <a:rPr lang="en-US" altLang="zh-TW" dirty="0"/>
              <a:t>relative:</a:t>
            </a:r>
            <a:r>
              <a:rPr lang="zh-TW" altLang="en-US" dirty="0"/>
              <a:t>相對定位，也就是相對於正常順序來定位</a:t>
            </a:r>
            <a:endParaRPr lang="en-US" altLang="zh-TW" dirty="0"/>
          </a:p>
          <a:p>
            <a:r>
              <a:rPr lang="en-US" altLang="zh-TW" dirty="0"/>
              <a:t>absolute: </a:t>
            </a:r>
            <a:r>
              <a:rPr lang="zh-TW" altLang="en-US" dirty="0"/>
              <a:t>絕對定位</a:t>
            </a:r>
            <a:endParaRPr lang="en-US" altLang="zh-TW" dirty="0"/>
          </a:p>
          <a:p>
            <a:r>
              <a:rPr lang="en-US" altLang="zh-TW" dirty="0"/>
              <a:t>fixed: </a:t>
            </a:r>
            <a:r>
              <a:rPr lang="zh-TW" altLang="en-US" dirty="0"/>
              <a:t>固定定位，屬於絕對定位方式的另一種形式，差別在於</a:t>
            </a:r>
            <a:r>
              <a:rPr lang="en-US" altLang="zh-TW" dirty="0"/>
              <a:t>box</a:t>
            </a:r>
            <a:r>
              <a:rPr lang="zh-TW" altLang="en-US" dirty="0"/>
              <a:t>會顯示在固定的位置，不會隨著內容捲動</a:t>
            </a:r>
          </a:p>
        </p:txBody>
      </p:sp>
    </p:spTree>
    <p:extLst>
      <p:ext uri="{BB962C8B-B14F-4D97-AF65-F5344CB8AC3E}">
        <p14:creationId xmlns:p14="http://schemas.microsoft.com/office/powerpoint/2010/main" val="16176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</a:t>
            </a:r>
            <a:r>
              <a:rPr lang="zh-TW" altLang="en-US" sz="4400" dirty="0"/>
              <a:t>正常順序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box</a:t>
            </a:r>
            <a:r>
              <a:rPr lang="zh-TW" altLang="en-US" dirty="0"/>
              <a:t>的位置會取決於它在</a:t>
            </a:r>
            <a:r>
              <a:rPr lang="en-US" altLang="zh-TW" dirty="0"/>
              <a:t>HTML</a:t>
            </a:r>
            <a:r>
              <a:rPr lang="zh-TW" altLang="en-US" dirty="0"/>
              <a:t>程式碼中出現的順序，並且根據垂直順序一一顯示，而</a:t>
            </a:r>
            <a:r>
              <a:rPr lang="en-US" altLang="zh-TW" dirty="0"/>
              <a:t>block box</a:t>
            </a:r>
            <a:r>
              <a:rPr lang="zh-TW" altLang="en-US" dirty="0"/>
              <a:t>彼此之間的距離是以其上下邊界來界定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44" y="3452866"/>
            <a:ext cx="2359048" cy="20897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48" y="3503505"/>
            <a:ext cx="2325706" cy="20953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33346" y="320039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box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45903" y="320039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90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</a:t>
            </a:r>
            <a:r>
              <a:rPr lang="zh-TW" altLang="en-US" sz="4400" dirty="0"/>
              <a:t>正常順序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979965" cy="4572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父元素和子元素皆為</a:t>
            </a:r>
            <a:r>
              <a:rPr lang="en-US" altLang="zh-TW" sz="3200" dirty="0"/>
              <a:t>block box</a:t>
            </a:r>
            <a:r>
              <a:rPr lang="zh-TW" altLang="en-US" sz="3200" dirty="0"/>
              <a:t>的定位</a:t>
            </a:r>
            <a:endParaRPr lang="en-US" altLang="zh-TW" sz="3200" dirty="0"/>
          </a:p>
          <a:p>
            <a:pPr lvl="1"/>
            <a:r>
              <a:rPr lang="zh-TW" altLang="en-US" sz="2800" dirty="0"/>
              <a:t>元素寬度預設占滿父元素寬度</a:t>
            </a:r>
            <a:r>
              <a:rPr lang="en-US" altLang="zh-TW" sz="2800" dirty="0"/>
              <a:t>100%</a:t>
            </a:r>
          </a:p>
          <a:p>
            <a:pPr lvl="1"/>
            <a:r>
              <a:rPr lang="zh-TW" altLang="en-US" sz="2800" dirty="0"/>
              <a:t>子元素會顯示在父元素內</a:t>
            </a:r>
            <a:endParaRPr lang="en-US" altLang="zh-TW" sz="2800" dirty="0"/>
          </a:p>
          <a:p>
            <a:pPr lvl="2"/>
            <a:r>
              <a:rPr lang="zh-TW" altLang="en-US" sz="2400" dirty="0"/>
              <a:t>根據指定的寬度和高度來顯示</a:t>
            </a:r>
            <a:endParaRPr lang="en-US" altLang="zh-TW" sz="2400" dirty="0"/>
          </a:p>
          <a:p>
            <a:pPr lvl="2"/>
            <a:r>
              <a:rPr lang="zh-TW" altLang="en-US" sz="2400" dirty="0"/>
              <a:t>沒有指定就是預設佔滿父元素的</a:t>
            </a:r>
            <a:r>
              <a:rPr lang="zh-TW" altLang="en-US" sz="2400" dirty="0" smtClean="0"/>
              <a:t>寬度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703127" y="3309878"/>
            <a:ext cx="6373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.parent {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height:200px;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width:200px;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background-color: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#A3AADE;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}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.child {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height:70px;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background-color: pink;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}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3127" y="1947208"/>
            <a:ext cx="37016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class="parent"&gt;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class="child"&gt;&lt;/div&gt;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&lt;/div&gt;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45" y="4652718"/>
            <a:ext cx="1025737" cy="20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 </a:t>
            </a:r>
            <a:r>
              <a:rPr lang="zh-TW" altLang="en-US" sz="4400" dirty="0"/>
              <a:t>正常順序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Inline box</a:t>
            </a:r>
            <a:r>
              <a:rPr lang="zh-TW" altLang="en-US" dirty="0"/>
              <a:t>的位置會依照水平方向排列，而</a:t>
            </a:r>
            <a:r>
              <a:rPr lang="en-US" altLang="zh-TW" dirty="0"/>
              <a:t>inline box</a:t>
            </a:r>
            <a:r>
              <a:rPr lang="zh-TW" altLang="en-US" dirty="0"/>
              <a:t>彼此之間的距離是以左右留白、左右框線和左右邊界來界定</a:t>
            </a:r>
            <a:endParaRPr lang="en-US" altLang="zh-TW" dirty="0"/>
          </a:p>
          <a:p>
            <a:pPr lvl="1"/>
            <a:r>
              <a:rPr lang="zh-TW" altLang="en-US" dirty="0"/>
              <a:t>圖中是有設定</a:t>
            </a:r>
            <a:r>
              <a:rPr lang="en-US" altLang="zh-TW" dirty="0"/>
              <a:t>padding</a:t>
            </a:r>
            <a:r>
              <a:rPr lang="zh-TW" altLang="en-US" dirty="0"/>
              <a:t>和</a:t>
            </a:r>
            <a:r>
              <a:rPr lang="en-US" altLang="zh-TW" dirty="0"/>
              <a:t>margin</a:t>
            </a:r>
            <a:r>
              <a:rPr lang="zh-TW" altLang="en-US" dirty="0"/>
              <a:t>所以整個</a:t>
            </a:r>
            <a:r>
              <a:rPr lang="en-US" altLang="zh-TW" dirty="0"/>
              <a:t>inline box</a:t>
            </a:r>
            <a:r>
              <a:rPr lang="zh-TW" altLang="en-US" dirty="0"/>
              <a:t>會被上下撐開，但不會影響排版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13" y="3886200"/>
            <a:ext cx="6845991" cy="18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</a:t>
            </a:r>
            <a:r>
              <a:rPr lang="zh-TW" altLang="en-US" sz="4400" dirty="0"/>
              <a:t>正常順序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979965" cy="4572000"/>
          </a:xfrm>
        </p:spPr>
        <p:txBody>
          <a:bodyPr>
            <a:normAutofit/>
          </a:bodyPr>
          <a:lstStyle/>
          <a:p>
            <a:r>
              <a:rPr lang="zh-TW" altLang="en-US" dirty="0"/>
              <a:t>父元素為</a:t>
            </a:r>
            <a:r>
              <a:rPr lang="en-US" altLang="zh-TW" dirty="0"/>
              <a:t>block box</a:t>
            </a:r>
            <a:r>
              <a:rPr lang="zh-TW" altLang="en-US" dirty="0"/>
              <a:t>而子元素為</a:t>
            </a:r>
            <a:r>
              <a:rPr lang="en-US" altLang="zh-TW" dirty="0"/>
              <a:t>inline box</a:t>
            </a:r>
            <a:r>
              <a:rPr lang="zh-TW" altLang="en-US" dirty="0"/>
              <a:t>的定位</a:t>
            </a:r>
            <a:endParaRPr lang="en-US" altLang="zh-TW" dirty="0"/>
          </a:p>
          <a:p>
            <a:pPr lvl="1"/>
            <a:r>
              <a:rPr lang="zh-TW" altLang="en-US" smtClean="0"/>
              <a:t>子</a:t>
            </a:r>
            <a:r>
              <a:rPr lang="zh-TW" altLang="en-US" dirty="0"/>
              <a:t>元素會顯示在父元素內</a:t>
            </a:r>
            <a:endParaRPr lang="en-US" altLang="zh-TW" dirty="0"/>
          </a:p>
          <a:p>
            <a:pPr lvl="2"/>
            <a:r>
              <a:rPr lang="zh-TW" altLang="en-US" dirty="0"/>
              <a:t>根據指定的寬度水平來顯示</a:t>
            </a:r>
            <a:endParaRPr lang="en-US" altLang="zh-TW" dirty="0"/>
          </a:p>
          <a:p>
            <a:pPr lvl="2"/>
            <a:r>
              <a:rPr lang="zh-TW" altLang="en-US" dirty="0"/>
              <a:t>如果第二個子元素顯示時會超過父元素的寬度就會換行</a:t>
            </a:r>
          </a:p>
        </p:txBody>
      </p:sp>
      <p:sp>
        <p:nvSpPr>
          <p:cNvPr id="5" name="矩形 4"/>
          <p:cNvSpPr/>
          <p:nvPr/>
        </p:nvSpPr>
        <p:spPr>
          <a:xfrm>
            <a:off x="7703127" y="3309878"/>
            <a:ext cx="63730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.parent {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height:200px;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width:200px;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background-color: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#A3AADE;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}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.child { </a:t>
            </a:r>
            <a:r>
              <a:rPr lang="en-US" altLang="zh-TW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r>
              <a:rPr lang="en-US" altLang="zh-TW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width:80px;</a:t>
            </a:r>
          </a:p>
          <a:p>
            <a:r>
              <a:rPr lang="en-US" altLang="zh-TW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display:inline-block</a:t>
            </a:r>
            <a:r>
              <a:rPr lang="en-US" altLang="zh-TW" sz="20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;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background-color: pink;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}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3127" y="1947208"/>
            <a:ext cx="37016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class="parent"&gt; 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class="child"&gt;&lt;/div&gt; </a:t>
            </a: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&lt;/div&gt;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28" y="4285987"/>
            <a:ext cx="18862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</a:t>
            </a:r>
            <a:r>
              <a:rPr lang="zh-TW" altLang="en-US" sz="4400" dirty="0"/>
              <a:t>正常順序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6183166" cy="4572000"/>
          </a:xfrm>
        </p:spPr>
        <p:txBody>
          <a:bodyPr/>
          <a:lstStyle/>
          <a:p>
            <a:r>
              <a:rPr lang="en-US" altLang="zh-TW" dirty="0"/>
              <a:t>inline-block</a:t>
            </a:r>
          </a:p>
          <a:p>
            <a:pPr lvl="1"/>
            <a:r>
              <a:rPr lang="zh-TW" altLang="en-US" dirty="0"/>
              <a:t>像 </a:t>
            </a:r>
            <a:r>
              <a:rPr lang="en-US" altLang="zh-TW" dirty="0"/>
              <a:t>inline </a:t>
            </a:r>
            <a:r>
              <a:rPr lang="zh-TW" altLang="en-US" dirty="0"/>
              <a:t>可以併排</a:t>
            </a:r>
          </a:p>
          <a:p>
            <a:pPr lvl="1"/>
            <a:r>
              <a:rPr lang="zh-TW" altLang="en-US" dirty="0"/>
              <a:t>像 </a:t>
            </a:r>
            <a:r>
              <a:rPr lang="en-US" altLang="zh-TW" dirty="0"/>
              <a:t>block </a:t>
            </a:r>
            <a:r>
              <a:rPr lang="zh-TW" altLang="en-US" dirty="0"/>
              <a:t>可以調整各種屬性</a:t>
            </a:r>
            <a:endParaRPr lang="en-US" altLang="zh-TW" dirty="0"/>
          </a:p>
          <a:p>
            <a:pPr lvl="1"/>
            <a:r>
              <a:rPr lang="en-US" altLang="zh-TW" dirty="0"/>
              <a:t>inline-block </a:t>
            </a:r>
            <a:r>
              <a:rPr lang="zh-TW" altLang="en-US" dirty="0"/>
              <a:t>跟 </a:t>
            </a:r>
            <a:r>
              <a:rPr lang="en-US" altLang="zh-TW" dirty="0"/>
              <a:t>block </a:t>
            </a:r>
            <a:r>
              <a:rPr lang="zh-TW" altLang="en-US" dirty="0"/>
              <a:t>最大的差異就在於 </a:t>
            </a:r>
            <a:r>
              <a:rPr lang="en-US" altLang="zh-TW" dirty="0"/>
              <a:t>inline-block </a:t>
            </a:r>
            <a:r>
              <a:rPr lang="zh-TW" altLang="en-US" dirty="0"/>
              <a:t>可以併排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93" y="1812636"/>
            <a:ext cx="2248214" cy="21815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7492" y="43234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#box {</a:t>
            </a:r>
          </a:p>
          <a:p>
            <a:r>
              <a:rPr lang="en-US" altLang="zh-TW" dirty="0"/>
              <a:t> width: 100px;</a:t>
            </a:r>
          </a:p>
          <a:p>
            <a:r>
              <a:rPr lang="en-US" altLang="zh-TW" dirty="0"/>
              <a:t> height: 100px;</a:t>
            </a:r>
          </a:p>
          <a:p>
            <a:r>
              <a:rPr lang="en-US" altLang="zh-TW" dirty="0"/>
              <a:t> background: orange; </a:t>
            </a:r>
          </a:p>
          <a:p>
            <a:r>
              <a:rPr lang="en-US" altLang="zh-TW" dirty="0"/>
              <a:t> margin: 10px;</a:t>
            </a:r>
          </a:p>
          <a:p>
            <a:r>
              <a:rPr lang="en-US" altLang="zh-TW" dirty="0"/>
              <a:t> display: inline-block;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46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 </a:t>
            </a:r>
            <a:r>
              <a:rPr lang="zh-TW" altLang="en-US" sz="4400" dirty="0"/>
              <a:t>相對定位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可以用以下的屬性來設定</a:t>
            </a:r>
            <a:r>
              <a:rPr lang="en-US" altLang="zh-TW" dirty="0"/>
              <a:t>box</a:t>
            </a:r>
            <a:r>
              <a:rPr lang="zh-TW" altLang="en-US" dirty="0"/>
              <a:t>在畫面中上下左右的位移量</a:t>
            </a:r>
            <a:endParaRPr lang="en-US" altLang="zh-TW" dirty="0"/>
          </a:p>
          <a:p>
            <a:pPr lvl="1"/>
            <a:r>
              <a:rPr lang="en-US" altLang="zh-TW" dirty="0"/>
              <a:t>top: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 auto</a:t>
            </a:r>
          </a:p>
          <a:p>
            <a:pPr lvl="1"/>
            <a:r>
              <a:rPr lang="en-US" altLang="zh-TW" dirty="0"/>
              <a:t>right: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 auto</a:t>
            </a:r>
          </a:p>
          <a:p>
            <a:pPr lvl="1"/>
            <a:r>
              <a:rPr lang="en-US" altLang="zh-TW" dirty="0"/>
              <a:t>bottom: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 auto</a:t>
            </a:r>
          </a:p>
          <a:p>
            <a:pPr lvl="1"/>
            <a:r>
              <a:rPr lang="en-US" altLang="zh-TW" dirty="0"/>
              <a:t>left: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 auto</a:t>
            </a:r>
          </a:p>
        </p:txBody>
      </p:sp>
      <p:sp>
        <p:nvSpPr>
          <p:cNvPr id="4" name="矩形 3"/>
          <p:cNvSpPr/>
          <p:nvPr/>
        </p:nvSpPr>
        <p:spPr>
          <a:xfrm>
            <a:off x="2268415" y="4563208"/>
            <a:ext cx="2628900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845669" y="4563206"/>
            <a:ext cx="2628900" cy="88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8415" y="456320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Inline box1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571878" y="4906161"/>
            <a:ext cx="2628900" cy="888025"/>
            <a:chOff x="5093676" y="4563206"/>
            <a:chExt cx="2628900" cy="888025"/>
          </a:xfrm>
        </p:grpSpPr>
        <p:sp>
          <p:nvSpPr>
            <p:cNvPr id="5" name="矩形 4"/>
            <p:cNvSpPr/>
            <p:nvPr/>
          </p:nvSpPr>
          <p:spPr>
            <a:xfrm>
              <a:off x="5093676" y="4563207"/>
              <a:ext cx="2628900" cy="888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28392" y="456320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Inline box2</a:t>
              </a:r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7867876" y="457202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Inline box3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6146711" y="4520965"/>
            <a:ext cx="4707" cy="3851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56772" y="452096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top: 20px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18545" y="5090827"/>
            <a:ext cx="35333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840374" y="462916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left: 10px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17164" y="2682238"/>
            <a:ext cx="2576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#inlineBox2{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position : relative;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top: 20px;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left: 10px;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}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6B6B7A-6B63-C803-C19E-88FD36AF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</a:t>
            </a:r>
            <a:r>
              <a:rPr lang="zh-TW" altLang="en-US" sz="4400" dirty="0"/>
              <a:t>父元素和子元素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9BF32BF-85D1-DADD-A9B1-BAD95C73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Example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class="parent"&gt; </a:t>
            </a:r>
          </a:p>
          <a:p>
            <a:pPr marL="0" indent="0">
              <a:buNone/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class="child1"&gt;&lt;/div&gt;</a:t>
            </a:r>
          </a:p>
          <a:p>
            <a:pPr marL="0" indent="0">
              <a:buNone/>
            </a:pPr>
            <a:r>
              <a:rPr lang="en-US" altLang="zh-TW" dirty="0"/>
              <a:t>	&lt;p&gt;&lt;/p&gt;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0" indent="0">
              <a:buNone/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&lt;div class="child2"&gt;&lt;/div&gt;</a:t>
            </a:r>
          </a:p>
          <a:p>
            <a:pPr marL="0" indent="0">
              <a:buNone/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&lt;div class="child3"&gt;&lt;/div&gt;</a:t>
            </a:r>
          </a:p>
          <a:p>
            <a:pPr marL="0" indent="0">
              <a:buNone/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&lt;/div&gt;</a:t>
            </a:r>
            <a:endPara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-</a:t>
            </a:r>
            <a:r>
              <a:rPr lang="zh-TW" altLang="en-US" sz="4400" dirty="0"/>
              <a:t> 絕對定位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position: absolute;</a:t>
            </a:r>
          </a:p>
          <a:p>
            <a:r>
              <a:rPr lang="zh-TW" altLang="en-US" dirty="0"/>
              <a:t>會將</a:t>
            </a:r>
            <a:r>
              <a:rPr lang="en-US" altLang="zh-TW" dirty="0"/>
              <a:t>html</a:t>
            </a:r>
            <a:r>
              <a:rPr lang="zh-TW" altLang="en-US" dirty="0"/>
              <a:t>元素的</a:t>
            </a:r>
            <a:r>
              <a:rPr lang="en-US" altLang="zh-TW" dirty="0"/>
              <a:t>box</a:t>
            </a:r>
            <a:r>
              <a:rPr lang="zh-TW" altLang="en-US" dirty="0"/>
              <a:t>從正常順序中抽離出來，顯示在指定的位置上，而其它依照正常順序顯示的元素會當絕對定位的元素不存在</a:t>
            </a:r>
            <a:endParaRPr lang="en-US" altLang="zh-TW" dirty="0"/>
          </a:p>
          <a:p>
            <a:r>
              <a:rPr lang="zh-TW" altLang="en-US" dirty="0"/>
              <a:t>可以用</a:t>
            </a:r>
            <a:r>
              <a:rPr lang="en-US" altLang="zh-TW" dirty="0"/>
              <a:t>top</a:t>
            </a:r>
            <a:r>
              <a:rPr lang="zh-TW" altLang="en-US" dirty="0"/>
              <a:t>、</a:t>
            </a:r>
            <a:r>
              <a:rPr lang="en-US" altLang="zh-TW" dirty="0"/>
              <a:t>right</a:t>
            </a:r>
            <a:r>
              <a:rPr lang="zh-TW" altLang="en-US" dirty="0"/>
              <a:t> 、</a:t>
            </a:r>
            <a:r>
              <a:rPr lang="en-US" altLang="zh-TW" dirty="0"/>
              <a:t>bottom</a:t>
            </a:r>
            <a:r>
              <a:rPr lang="zh-TW" altLang="en-US" dirty="0"/>
              <a:t> 、</a:t>
            </a:r>
            <a:r>
              <a:rPr lang="en-US" altLang="zh-TW" dirty="0"/>
              <a:t>left</a:t>
            </a:r>
            <a:r>
              <a:rPr lang="zh-TW" altLang="en-US" dirty="0"/>
              <a:t>屬性來做定位</a:t>
            </a:r>
            <a:endParaRPr lang="en-US" altLang="zh-TW" dirty="0"/>
          </a:p>
          <a:p>
            <a:pPr lvl="1"/>
            <a:r>
              <a:rPr lang="zh-TW" altLang="en-US" dirty="0"/>
              <a:t>水平或垂直位移長度</a:t>
            </a:r>
            <a:endParaRPr lang="en-US" altLang="zh-TW" dirty="0"/>
          </a:p>
          <a:p>
            <a:pPr lvl="1"/>
            <a:r>
              <a:rPr lang="en-US" altLang="zh-TW" dirty="0"/>
              <a:t>top: </a:t>
            </a:r>
            <a:r>
              <a:rPr lang="zh-TW" altLang="en-US" dirty="0"/>
              <a:t>長度</a:t>
            </a:r>
            <a:endParaRPr lang="en-US" altLang="zh-TW" dirty="0"/>
          </a:p>
          <a:p>
            <a:pPr lvl="1"/>
            <a:r>
              <a:rPr lang="en-US" altLang="zh-TW" dirty="0"/>
              <a:t>right: </a:t>
            </a:r>
            <a:r>
              <a:rPr lang="zh-TW" altLang="en-US" dirty="0"/>
              <a:t>長度</a:t>
            </a:r>
            <a:endParaRPr lang="en-US" altLang="zh-TW" dirty="0"/>
          </a:p>
          <a:p>
            <a:pPr lvl="1"/>
            <a:r>
              <a:rPr lang="en-US" altLang="zh-TW" dirty="0"/>
              <a:t>bottom:</a:t>
            </a:r>
            <a:r>
              <a:rPr lang="zh-TW" altLang="en-US" dirty="0"/>
              <a:t> 長度</a:t>
            </a:r>
            <a:endParaRPr lang="en-US" altLang="zh-TW" dirty="0"/>
          </a:p>
          <a:p>
            <a:pPr lvl="1"/>
            <a:r>
              <a:rPr lang="en-US" altLang="zh-TW" dirty="0"/>
              <a:t>left: </a:t>
            </a:r>
            <a:r>
              <a:rPr lang="zh-TW" altLang="en-US" dirty="0"/>
              <a:t>長度</a:t>
            </a:r>
          </a:p>
        </p:txBody>
      </p:sp>
    </p:spTree>
    <p:extLst>
      <p:ext uri="{BB962C8B-B14F-4D97-AF65-F5344CB8AC3E}">
        <p14:creationId xmlns:p14="http://schemas.microsoft.com/office/powerpoint/2010/main" val="6001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Box</a:t>
            </a:r>
            <a:r>
              <a:rPr lang="zh-TW" altLang="en-US" sz="4400" dirty="0"/>
              <a:t>定位方式 </a:t>
            </a:r>
            <a:r>
              <a:rPr lang="en-US" altLang="zh-TW" sz="4400" dirty="0"/>
              <a:t>–</a:t>
            </a:r>
            <a:r>
              <a:rPr lang="zh-TW" altLang="en-US" sz="4400" dirty="0"/>
              <a:t> 固定定位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position: fixed;</a:t>
            </a:r>
          </a:p>
          <a:p>
            <a:r>
              <a:rPr lang="zh-TW" altLang="en-US" dirty="0"/>
              <a:t>屬於絕對定位的一種方式，和絕對定位的差別在於</a:t>
            </a:r>
            <a:r>
              <a:rPr lang="en-US" altLang="zh-TW" dirty="0"/>
              <a:t>HTML</a:t>
            </a:r>
            <a:r>
              <a:rPr lang="zh-TW" altLang="en-US" dirty="0"/>
              <a:t>元素的</a:t>
            </a:r>
            <a:r>
              <a:rPr lang="en-US" altLang="zh-TW" dirty="0"/>
              <a:t>box</a:t>
            </a:r>
            <a:r>
              <a:rPr lang="zh-TW" altLang="en-US" dirty="0"/>
              <a:t>會顯示在固定的位置，不會隨著內容捲動</a:t>
            </a:r>
            <a:endParaRPr lang="en-US" altLang="zh-TW" dirty="0"/>
          </a:p>
          <a:p>
            <a:r>
              <a:rPr lang="zh-TW" altLang="en-US" dirty="0"/>
              <a:t>可以用</a:t>
            </a:r>
            <a:r>
              <a:rPr lang="en-US" altLang="zh-TW" dirty="0"/>
              <a:t>top</a:t>
            </a:r>
            <a:r>
              <a:rPr lang="zh-TW" altLang="en-US" dirty="0"/>
              <a:t>、</a:t>
            </a:r>
            <a:r>
              <a:rPr lang="en-US" altLang="zh-TW" dirty="0"/>
              <a:t>right</a:t>
            </a:r>
            <a:r>
              <a:rPr lang="zh-TW" altLang="en-US" dirty="0"/>
              <a:t> 、</a:t>
            </a:r>
            <a:r>
              <a:rPr lang="en-US" altLang="zh-TW" dirty="0"/>
              <a:t>bottom</a:t>
            </a:r>
            <a:r>
              <a:rPr lang="zh-TW" altLang="en-US" dirty="0"/>
              <a:t> 、</a:t>
            </a:r>
            <a:r>
              <a:rPr lang="en-US" altLang="zh-TW" dirty="0"/>
              <a:t>left</a:t>
            </a:r>
            <a:r>
              <a:rPr lang="zh-TW" altLang="en-US" dirty="0"/>
              <a:t>屬性來做定位</a:t>
            </a:r>
            <a:endParaRPr lang="en-US" altLang="zh-TW" dirty="0"/>
          </a:p>
          <a:p>
            <a:pPr lvl="1"/>
            <a:r>
              <a:rPr lang="zh-TW" altLang="en-US" dirty="0"/>
              <a:t>水平或垂直位移長度</a:t>
            </a:r>
            <a:endParaRPr lang="en-US" altLang="zh-TW" dirty="0"/>
          </a:p>
          <a:p>
            <a:pPr lvl="1"/>
            <a:r>
              <a:rPr lang="en-US" altLang="zh-TW" dirty="0"/>
              <a:t>top: </a:t>
            </a:r>
            <a:r>
              <a:rPr lang="zh-TW" altLang="en-US" dirty="0"/>
              <a:t>長度</a:t>
            </a:r>
            <a:endParaRPr lang="en-US" altLang="zh-TW" dirty="0"/>
          </a:p>
          <a:p>
            <a:pPr lvl="1"/>
            <a:r>
              <a:rPr lang="en-US" altLang="zh-TW" dirty="0"/>
              <a:t>right: </a:t>
            </a:r>
            <a:r>
              <a:rPr lang="zh-TW" altLang="en-US" dirty="0"/>
              <a:t>長度</a:t>
            </a:r>
            <a:endParaRPr lang="en-US" altLang="zh-TW" dirty="0"/>
          </a:p>
          <a:p>
            <a:pPr lvl="1"/>
            <a:r>
              <a:rPr lang="en-US" altLang="zh-TW" dirty="0"/>
              <a:t>bottom:</a:t>
            </a:r>
            <a:r>
              <a:rPr lang="zh-TW" altLang="en-US" dirty="0"/>
              <a:t> 長度</a:t>
            </a:r>
            <a:endParaRPr lang="en-US" altLang="zh-TW" dirty="0"/>
          </a:p>
          <a:p>
            <a:pPr lvl="1"/>
            <a:r>
              <a:rPr lang="en-US" altLang="zh-TW" dirty="0"/>
              <a:t>left: </a:t>
            </a:r>
            <a:r>
              <a:rPr lang="zh-TW" altLang="en-US" dirty="0"/>
              <a:t>長度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Z-index</a:t>
            </a:r>
            <a:r>
              <a:rPr lang="zh-TW" altLang="en-US" sz="4400" dirty="0"/>
              <a:t>重疊順序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z-index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元素的重疊順序</a:t>
            </a:r>
            <a:endParaRPr lang="en-US" altLang="zh-TW" dirty="0"/>
          </a:p>
          <a:p>
            <a:r>
              <a:rPr lang="en-US" altLang="zh-TW" dirty="0"/>
              <a:t>z-index:</a:t>
            </a:r>
            <a:r>
              <a:rPr lang="zh-TW" altLang="en-US" dirty="0"/>
              <a:t> </a:t>
            </a:r>
            <a:r>
              <a:rPr lang="en-US" altLang="zh-TW" dirty="0"/>
              <a:t>auto | 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en-US" altLang="zh-TW" dirty="0"/>
              <a:t>auto</a:t>
            </a:r>
            <a:r>
              <a:rPr lang="zh-TW" altLang="en-US" dirty="0"/>
              <a:t>為預設</a:t>
            </a:r>
            <a:endParaRPr lang="en-US" altLang="zh-TW" dirty="0"/>
          </a:p>
          <a:p>
            <a:pPr lvl="1"/>
            <a:r>
              <a:rPr lang="zh-TW" altLang="en-US" dirty="0"/>
              <a:t>數字較大的會顯示在較上面的層面</a:t>
            </a:r>
          </a:p>
        </p:txBody>
      </p:sp>
    </p:spTree>
    <p:extLst>
      <p:ext uri="{BB962C8B-B14F-4D97-AF65-F5344CB8AC3E}">
        <p14:creationId xmlns:p14="http://schemas.microsoft.com/office/powerpoint/2010/main" val="23457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行內層級元素的對齊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vertical-align: </a:t>
            </a:r>
          </a:p>
          <a:p>
            <a:pPr lvl="1"/>
            <a:r>
              <a:rPr lang="en-US" altLang="zh-TW" dirty="0"/>
              <a:t>baseline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將元素的基準線對齊父元素的基準線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sub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將元素的基準線對齊父元素的下標基準線</a:t>
            </a:r>
            <a:endParaRPr lang="en-US" altLang="zh-TW" dirty="0"/>
          </a:p>
          <a:p>
            <a:pPr lvl="1"/>
            <a:r>
              <a:rPr lang="en-US" altLang="zh-TW" dirty="0"/>
              <a:t>super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將元素的基準線對齊父元素的上標基準線</a:t>
            </a:r>
            <a:endParaRPr lang="en-US" altLang="zh-TW" dirty="0"/>
          </a:p>
          <a:p>
            <a:pPr lvl="1"/>
            <a:r>
              <a:rPr lang="en-US" altLang="zh-TW" dirty="0"/>
              <a:t>text-top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將元素的頂端對齊父元素字型的頂端</a:t>
            </a:r>
            <a:endParaRPr lang="en-US" altLang="zh-TW" dirty="0"/>
          </a:p>
          <a:p>
            <a:pPr lvl="1"/>
            <a:r>
              <a:rPr lang="en-US" altLang="zh-TW" dirty="0"/>
              <a:t>text-bottom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將元素的底部對齊父元素字型的底部</a:t>
            </a:r>
            <a:endParaRPr lang="en-US" altLang="zh-TW" dirty="0"/>
          </a:p>
          <a:p>
            <a:pPr lvl="1"/>
            <a:r>
              <a:rPr lang="en-US" altLang="zh-TW" dirty="0"/>
              <a:t>middle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 將元素的中間對齊父元素的中間</a:t>
            </a:r>
            <a:endParaRPr lang="en-US" altLang="zh-TW" dirty="0"/>
          </a:p>
          <a:p>
            <a:pPr lvl="1"/>
            <a:r>
              <a:rPr lang="en-US" altLang="zh-TW" dirty="0"/>
              <a:t>top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將元素的頂端對齊整行元素的頂端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bottom</a:t>
            </a:r>
            <a:r>
              <a:rPr lang="zh-TW" altLang="en-US" dirty="0">
                <a:sym typeface="Wingdings" panose="05000000000000000000" pitchFamily="2" charset="2"/>
              </a:rPr>
              <a:t>將元素的底部對齊整行元素的底部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/>
              <a:t>長度</a:t>
            </a:r>
            <a:r>
              <a:rPr lang="en-US" altLang="zh-TW" dirty="0"/>
              <a:t>:</a:t>
            </a:r>
            <a:r>
              <a:rPr lang="zh-TW" altLang="en-US" dirty="0"/>
              <a:t> 將元素往上或下移指定的長度</a:t>
            </a:r>
            <a:endParaRPr lang="en-US" altLang="zh-TW" dirty="0"/>
          </a:p>
          <a:p>
            <a:pPr lvl="1"/>
            <a:r>
              <a:rPr lang="zh-TW" altLang="en-US" dirty="0"/>
              <a:t>百分比</a:t>
            </a:r>
            <a:r>
              <a:rPr lang="en-US" altLang="zh-TW" dirty="0"/>
              <a:t>:</a:t>
            </a:r>
            <a:r>
              <a:rPr lang="zh-TW" altLang="en-US" dirty="0"/>
              <a:t> 將元素往上或下移指定的百分比</a:t>
            </a:r>
          </a:p>
        </p:txBody>
      </p:sp>
    </p:spTree>
    <p:extLst>
      <p:ext uri="{BB962C8B-B14F-4D97-AF65-F5344CB8AC3E}">
        <p14:creationId xmlns:p14="http://schemas.microsoft.com/office/powerpoint/2010/main" val="40120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Visibility</a:t>
            </a:r>
            <a:r>
              <a:rPr lang="zh-TW" altLang="en-US" sz="4400" dirty="0"/>
              <a:t> 顯示或隱藏</a:t>
            </a:r>
            <a:r>
              <a:rPr lang="en-US" altLang="zh-TW" sz="4400" dirty="0"/>
              <a:t>box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visibility:</a:t>
            </a:r>
            <a:r>
              <a:rPr lang="zh-TW" altLang="en-US" dirty="0"/>
              <a:t> 這個屬性可以設定要顯示或隱藏</a:t>
            </a:r>
            <a:r>
              <a:rPr lang="en-US" altLang="zh-TW" dirty="0"/>
              <a:t>box</a:t>
            </a:r>
          </a:p>
          <a:p>
            <a:r>
              <a:rPr lang="en-US" altLang="zh-TW" dirty="0"/>
              <a:t>visibility: visible | hidden | collapse</a:t>
            </a:r>
          </a:p>
          <a:p>
            <a:pPr lvl="1"/>
            <a:r>
              <a:rPr lang="en-US" altLang="zh-TW" dirty="0"/>
              <a:t>visible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顯示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hidden</a:t>
            </a:r>
            <a:r>
              <a:rPr lang="zh-TW" altLang="en-US" dirty="0">
                <a:sym typeface="Wingdings" panose="05000000000000000000" pitchFamily="2" charset="2"/>
              </a:rPr>
              <a:t>隱藏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collapse </a:t>
            </a:r>
            <a:r>
              <a:rPr lang="zh-TW" altLang="en-US" dirty="0">
                <a:sym typeface="Wingdings" panose="05000000000000000000" pitchFamily="2" charset="2"/>
              </a:rPr>
              <a:t>隱藏表格的行列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 Display Table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504998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Display</a:t>
            </a:r>
            <a:r>
              <a:rPr lang="zh-TW" altLang="en-US" dirty="0"/>
              <a:t>有提供類似</a:t>
            </a:r>
            <a:r>
              <a:rPr lang="en-US" altLang="zh-TW" dirty="0"/>
              <a:t>HTML</a:t>
            </a:r>
            <a:r>
              <a:rPr lang="zh-TW" altLang="en-US" dirty="0"/>
              <a:t>表格元素的顯示方式</a:t>
            </a:r>
            <a:endParaRPr lang="en-US" altLang="zh-TW" dirty="0"/>
          </a:p>
          <a:p>
            <a:pPr lvl="1"/>
            <a:r>
              <a:rPr lang="en-US" altLang="zh-TW" dirty="0"/>
              <a:t>table</a:t>
            </a:r>
            <a:r>
              <a:rPr lang="zh-TW" altLang="en-US" dirty="0"/>
              <a:t>：定義一個會產生類似表格的區塊。</a:t>
            </a:r>
            <a:r>
              <a:rPr lang="en-US" altLang="zh-TW" dirty="0"/>
              <a:t>(table)</a:t>
            </a:r>
            <a:endParaRPr lang="zh-TW" altLang="en-US" dirty="0"/>
          </a:p>
          <a:p>
            <a:pPr lvl="1"/>
            <a:r>
              <a:rPr lang="en-US" altLang="zh-TW" dirty="0"/>
              <a:t>Inline-table</a:t>
            </a:r>
            <a:r>
              <a:rPr lang="zh-TW" altLang="en-US" dirty="0"/>
              <a:t>：定義一個會產生行內層級的表格區塊。</a:t>
            </a:r>
          </a:p>
          <a:p>
            <a:pPr lvl="1"/>
            <a:r>
              <a:rPr lang="en-US" altLang="zh-TW" dirty="0"/>
              <a:t>table-row</a:t>
            </a:r>
            <a:r>
              <a:rPr lang="zh-TW" altLang="en-US" dirty="0"/>
              <a:t>：表示元素是一列表格基本格。</a:t>
            </a:r>
            <a:r>
              <a:rPr lang="en-US" altLang="zh-TW" dirty="0"/>
              <a:t>(</a:t>
            </a:r>
            <a:r>
              <a:rPr lang="en-US" altLang="zh-TW" dirty="0" err="1"/>
              <a:t>tr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/>
              <a:t>table-row-group</a:t>
            </a:r>
            <a:r>
              <a:rPr lang="zh-TW" altLang="en-US" dirty="0"/>
              <a:t>：宣告元素是一個以上的表格列形成的元素群組。</a:t>
            </a:r>
            <a:r>
              <a:rPr lang="en-US" altLang="zh-TW" dirty="0"/>
              <a:t>(</a:t>
            </a:r>
            <a:r>
              <a:rPr lang="en-US" altLang="zh-TW" dirty="0" err="1"/>
              <a:t>tbody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table-header-group</a:t>
            </a:r>
            <a:r>
              <a:rPr lang="zh-TW" altLang="en-US" dirty="0"/>
              <a:t>：會顯示於列群組的上方。</a:t>
            </a:r>
            <a:r>
              <a:rPr lang="en-US" altLang="zh-TW" dirty="0"/>
              <a:t>(</a:t>
            </a:r>
            <a:r>
              <a:rPr lang="en-US" altLang="zh-TW" dirty="0" err="1"/>
              <a:t>thead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/>
              <a:t>table-footer-row</a:t>
            </a:r>
            <a:r>
              <a:rPr lang="zh-TW" altLang="en-US" dirty="0"/>
              <a:t>：會顯示於烈群組的下方。</a:t>
            </a:r>
            <a:r>
              <a:rPr lang="en-US" altLang="zh-TW" dirty="0"/>
              <a:t>(</a:t>
            </a:r>
            <a:r>
              <a:rPr lang="en-US" altLang="zh-TW" dirty="0" err="1"/>
              <a:t>tfoot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/>
              <a:t>table-column</a:t>
            </a:r>
            <a:r>
              <a:rPr lang="zh-TW" altLang="en-US" dirty="0"/>
              <a:t>：宣告元素是一行的表格行。</a:t>
            </a:r>
            <a:r>
              <a:rPr lang="en-US" altLang="zh-TW" dirty="0"/>
              <a:t>(col)</a:t>
            </a:r>
            <a:endParaRPr lang="zh-TW" altLang="en-US" dirty="0"/>
          </a:p>
          <a:p>
            <a:pPr lvl="1"/>
            <a:r>
              <a:rPr lang="en-US" altLang="zh-TW" dirty="0"/>
              <a:t>table-column-group</a:t>
            </a:r>
            <a:r>
              <a:rPr lang="zh-TW" altLang="en-US" dirty="0"/>
              <a:t>：宣告元素是一個以上的表格行形成的群組。 </a:t>
            </a:r>
            <a:r>
              <a:rPr lang="en-US" altLang="zh-TW" dirty="0"/>
              <a:t>(</a:t>
            </a:r>
            <a:r>
              <a:rPr lang="en-US" altLang="zh-TW" dirty="0" err="1"/>
              <a:t>colgroup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/>
              <a:t>table-cell</a:t>
            </a:r>
            <a:r>
              <a:rPr lang="zh-TW" altLang="en-US" dirty="0"/>
              <a:t>：表示一個基本格。</a:t>
            </a:r>
            <a:r>
              <a:rPr lang="en-US" altLang="zh-TW" dirty="0"/>
              <a:t>(</a:t>
            </a:r>
            <a:r>
              <a:rPr lang="en-US" altLang="zh-TW" dirty="0" err="1"/>
              <a:t>th</a:t>
            </a:r>
            <a:r>
              <a:rPr lang="zh-TW" altLang="en-US" dirty="0"/>
              <a:t>或</a:t>
            </a:r>
            <a:r>
              <a:rPr lang="en-US" altLang="zh-TW" dirty="0"/>
              <a:t>td)</a:t>
            </a:r>
            <a:endParaRPr lang="zh-TW" altLang="en-US" dirty="0"/>
          </a:p>
          <a:p>
            <a:pPr lvl="1"/>
            <a:r>
              <a:rPr lang="en-US" altLang="zh-TW" dirty="0"/>
              <a:t>table-caption</a:t>
            </a:r>
            <a:r>
              <a:rPr lang="zh-TW" altLang="en-US" dirty="0"/>
              <a:t>：表示為表格的標題。</a:t>
            </a:r>
            <a:r>
              <a:rPr lang="en-US" altLang="zh-TW" dirty="0"/>
              <a:t>(caption)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7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Table  vs </a:t>
            </a:r>
            <a:r>
              <a:rPr lang="en-US" altLang="zh-TW" sz="4400" dirty="0"/>
              <a:t>CSS Display Table</a:t>
            </a:r>
            <a:r>
              <a:rPr lang="zh-TW" altLang="en-US" sz="4400" dirty="0"/>
              <a:t> 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表格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&lt;table&gt;</a:t>
            </a:r>
          </a:p>
          <a:p>
            <a:pPr marL="0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    &lt;td&gt;</a:t>
            </a:r>
            <a:r>
              <a:rPr lang="zh-TW" altLang="en-US" dirty="0"/>
              <a:t>標題</a:t>
            </a:r>
            <a:r>
              <a:rPr lang="en-US" altLang="zh-TW" dirty="0"/>
              <a:t>&lt;/td&gt;</a:t>
            </a:r>
          </a:p>
          <a:p>
            <a:pPr marL="0" indent="0">
              <a:buNone/>
            </a:pPr>
            <a:r>
              <a:rPr lang="en-US" altLang="zh-TW" dirty="0"/>
              <a:t>        &lt;td&gt;</a:t>
            </a:r>
            <a:r>
              <a:rPr lang="zh-TW" altLang="en-US" dirty="0"/>
              <a:t>內容</a:t>
            </a:r>
            <a:r>
              <a:rPr lang="en-US" altLang="zh-TW" dirty="0"/>
              <a:t>&lt;/td&gt;</a:t>
            </a:r>
          </a:p>
          <a:p>
            <a:pPr marL="0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    &lt;td&gt;</a:t>
            </a:r>
            <a:r>
              <a:rPr lang="zh-TW" altLang="en-US" dirty="0"/>
              <a:t>文章標題</a:t>
            </a:r>
            <a:r>
              <a:rPr lang="en-US" altLang="zh-TW" dirty="0"/>
              <a:t>&lt;/td&gt;</a:t>
            </a:r>
          </a:p>
          <a:p>
            <a:pPr marL="0" indent="0">
              <a:buNone/>
            </a:pPr>
            <a:r>
              <a:rPr lang="en-US" altLang="zh-TW" dirty="0"/>
              <a:t>        &lt;td&gt;</a:t>
            </a:r>
            <a:r>
              <a:rPr lang="zh-TW" altLang="en-US" dirty="0"/>
              <a:t>文章內容</a:t>
            </a:r>
            <a:r>
              <a:rPr lang="en-US" altLang="zh-TW" dirty="0"/>
              <a:t>&lt;/td&gt;</a:t>
            </a:r>
          </a:p>
          <a:p>
            <a:pPr marL="0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&lt;/table&gt;</a:t>
            </a:r>
          </a:p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762270" y="1600200"/>
            <a:ext cx="481584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CSS display</a:t>
            </a:r>
            <a:r>
              <a:rPr lang="zh-TW" altLang="en-US" dirty="0"/>
              <a:t>表格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id="</a:t>
            </a:r>
            <a:r>
              <a:rPr lang="en-US" altLang="zh-TW" dirty="0" err="1"/>
              <a:t>css_table</a:t>
            </a:r>
            <a:r>
              <a:rPr lang="en-US" altLang="zh-TW" dirty="0"/>
              <a:t>"&gt;</a:t>
            </a:r>
          </a:p>
          <a:p>
            <a:pPr marL="0" indent="0">
              <a:buNone/>
            </a:pPr>
            <a:r>
              <a:rPr lang="en-US" altLang="zh-TW" dirty="0"/>
              <a:t>    &lt;div class="</a:t>
            </a:r>
            <a:r>
              <a:rPr lang="en-US" altLang="zh-TW" dirty="0" err="1"/>
              <a:t>css_tr</a:t>
            </a:r>
            <a:r>
              <a:rPr lang="en-US" altLang="zh-TW" dirty="0"/>
              <a:t>"&gt;</a:t>
            </a:r>
          </a:p>
          <a:p>
            <a:pPr marL="0" indent="0">
              <a:buNone/>
            </a:pPr>
            <a:r>
              <a:rPr lang="en-US" altLang="zh-TW" dirty="0"/>
              <a:t>        &lt;div class="</a:t>
            </a:r>
            <a:r>
              <a:rPr lang="en-US" altLang="zh-TW" dirty="0" err="1"/>
              <a:t>css_td</a:t>
            </a:r>
            <a:r>
              <a:rPr lang="en-US" altLang="zh-TW" dirty="0"/>
              <a:t>"&gt;</a:t>
            </a:r>
            <a:r>
              <a:rPr lang="zh-TW" altLang="en-US" dirty="0"/>
              <a:t>標題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        &lt;div class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css_td</a:t>
            </a:r>
            <a:r>
              <a:rPr lang="en-US" altLang="zh-TW" dirty="0" smtClean="0"/>
              <a:t>”&gt;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&lt;/</a:t>
            </a:r>
            <a:r>
              <a:rPr lang="en-US" altLang="zh-TW" dirty="0"/>
              <a:t>div&gt;</a:t>
            </a:r>
          </a:p>
          <a:p>
            <a:pPr marL="0" indent="0">
              <a:buNone/>
            </a:pPr>
            <a:r>
              <a:rPr lang="en-US" altLang="zh-TW" dirty="0"/>
              <a:t>    &lt;/div&gt;</a:t>
            </a:r>
          </a:p>
          <a:p>
            <a:pPr marL="0" indent="0">
              <a:buNone/>
            </a:pPr>
            <a:r>
              <a:rPr lang="en-US" altLang="zh-TW" dirty="0"/>
              <a:t>    &lt;div class="</a:t>
            </a:r>
            <a:r>
              <a:rPr lang="en-US" altLang="zh-TW" dirty="0" err="1"/>
              <a:t>css_tr</a:t>
            </a:r>
            <a:r>
              <a:rPr lang="en-US" altLang="zh-TW" dirty="0"/>
              <a:t>"&gt;</a:t>
            </a:r>
          </a:p>
          <a:p>
            <a:pPr marL="0" indent="0">
              <a:buNone/>
            </a:pPr>
            <a:r>
              <a:rPr lang="en-US" altLang="zh-TW" dirty="0"/>
              <a:t>        &lt;div class="</a:t>
            </a:r>
            <a:r>
              <a:rPr lang="en-US" altLang="zh-TW" dirty="0" err="1"/>
              <a:t>css_td</a:t>
            </a:r>
            <a:r>
              <a:rPr lang="en-US" altLang="zh-TW" dirty="0"/>
              <a:t>"&gt;</a:t>
            </a:r>
            <a:r>
              <a:rPr lang="zh-TW" altLang="en-US" dirty="0" smtClean="0"/>
              <a:t>文章標題</a:t>
            </a:r>
            <a:r>
              <a:rPr lang="en-US" altLang="zh-TW" dirty="0" smtClean="0"/>
              <a:t>&lt;/</a:t>
            </a:r>
            <a:r>
              <a:rPr lang="en-US" altLang="zh-TW" dirty="0"/>
              <a:t>div&gt;</a:t>
            </a:r>
          </a:p>
          <a:p>
            <a:pPr marL="0" indent="0">
              <a:buNone/>
            </a:pPr>
            <a:r>
              <a:rPr lang="en-US" altLang="zh-TW" dirty="0"/>
              <a:t>         &lt;div class="</a:t>
            </a:r>
            <a:r>
              <a:rPr lang="en-US" altLang="zh-TW" dirty="0" err="1"/>
              <a:t>css_td</a:t>
            </a:r>
            <a:r>
              <a:rPr lang="en-US" altLang="zh-TW" dirty="0"/>
              <a:t>"&gt;</a:t>
            </a:r>
            <a:r>
              <a:rPr lang="zh-TW" altLang="en-US" dirty="0"/>
              <a:t>文章內容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    &lt;/div&gt;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9578110" y="16002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&lt;style&gt;</a:t>
            </a:r>
          </a:p>
          <a:p>
            <a:r>
              <a:rPr lang="en-US" altLang="zh-TW" dirty="0"/>
              <a:t>  #</a:t>
            </a:r>
            <a:r>
              <a:rPr lang="en-US" altLang="zh-TW" dirty="0" err="1"/>
              <a:t>css_table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display:table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.</a:t>
            </a:r>
            <a:r>
              <a:rPr lang="en-US" altLang="zh-TW" dirty="0" err="1"/>
              <a:t>css_tr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display: table-row;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.</a:t>
            </a:r>
            <a:r>
              <a:rPr lang="en-US" altLang="zh-TW" dirty="0" err="1"/>
              <a:t>css_td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display: table-cell;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&lt;/style&gt;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1459345" y="1417638"/>
            <a:ext cx="3223491" cy="50108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62270" y="1417637"/>
            <a:ext cx="7060275" cy="50108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float</a:t>
            </a:r>
            <a:r>
              <a:rPr lang="zh-TW" altLang="en-US" sz="4400" dirty="0"/>
              <a:t>定位方式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float: </a:t>
            </a:r>
            <a:r>
              <a:rPr lang="zh-TW" altLang="en-US" dirty="0"/>
              <a:t>這個屬性可以將一個正常順序中的元素放在容器的左側或右側</a:t>
            </a:r>
            <a:endParaRPr lang="en-US" altLang="zh-TW" dirty="0"/>
          </a:p>
          <a:p>
            <a:r>
              <a:rPr lang="en-US" altLang="zh-TW" dirty="0"/>
              <a:t>float: none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預設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float: left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將元素放在容器的左側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float: right </a:t>
            </a:r>
            <a:r>
              <a:rPr lang="zh-TW" altLang="en-US" dirty="0">
                <a:sym typeface="Wingdings" panose="05000000000000000000" pitchFamily="2" charset="2"/>
              </a:rPr>
              <a:t> 將元素放在容器的右側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用這個屬性可以做到類似文繞圖的效果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0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運用</a:t>
            </a:r>
            <a:r>
              <a:rPr lang="en-US" altLang="zh-TW" dirty="0"/>
              <a:t>CSS Box Model</a:t>
            </a:r>
            <a:r>
              <a:rPr lang="zh-TW" altLang="en-US" dirty="0"/>
              <a:t>重新定位你的論文瀏覽網頁架構，和</a:t>
            </a:r>
            <a:r>
              <a:rPr lang="en-US" altLang="zh-TW" dirty="0"/>
              <a:t>CSS.ppt</a:t>
            </a:r>
            <a:r>
              <a:rPr lang="zh-TW" altLang="en-US" dirty="0"/>
              <a:t>長的一樣</a:t>
            </a:r>
            <a:endParaRPr lang="en-US" altLang="zh-TW" dirty="0"/>
          </a:p>
          <a:p>
            <a:pPr lvl="1"/>
            <a:r>
              <a:rPr lang="zh-TW" altLang="en-US" dirty="0"/>
              <a:t>在你的頁面內顯示一張紙的容器，這個不用設框線，大小可以自行設定</a:t>
            </a:r>
            <a:r>
              <a:rPr lang="en-US" altLang="zh-TW" dirty="0"/>
              <a:t>(</a:t>
            </a:r>
            <a:r>
              <a:rPr lang="zh-TW" altLang="en-US" dirty="0"/>
              <a:t>類似文章翻頁的效果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一個框都是一個</a:t>
            </a:r>
            <a:r>
              <a:rPr lang="en-US" altLang="zh-TW" dirty="0"/>
              <a:t>box</a:t>
            </a:r>
            <a:r>
              <a:rPr lang="zh-TW" altLang="en-US" dirty="0"/>
              <a:t>，每個</a:t>
            </a:r>
            <a:r>
              <a:rPr lang="en-US" altLang="zh-TW" dirty="0"/>
              <a:t>box</a:t>
            </a:r>
            <a:r>
              <a:rPr lang="zh-TW" altLang="en-US" dirty="0"/>
              <a:t>的大小和排版的位置盡量要和</a:t>
            </a:r>
            <a:r>
              <a:rPr lang="en-US" altLang="zh-TW" dirty="0" err="1"/>
              <a:t>ptt</a:t>
            </a:r>
            <a:r>
              <a:rPr lang="zh-TW" altLang="en-US" dirty="0"/>
              <a:t>內的設定</a:t>
            </a:r>
            <a:r>
              <a:rPr lang="zh-TW" altLang="en-US" dirty="0" smtClean="0"/>
              <a:t>接近，邊界留白等可自行調整，</a:t>
            </a:r>
            <a:r>
              <a:rPr lang="zh-TW" altLang="en-US" dirty="0"/>
              <a:t>每個</a:t>
            </a:r>
            <a:r>
              <a:rPr lang="en-US" altLang="zh-TW" dirty="0"/>
              <a:t>box</a:t>
            </a:r>
            <a:r>
              <a:rPr lang="zh-TW" altLang="en-US" dirty="0"/>
              <a:t>都要設定框</a:t>
            </a:r>
            <a:r>
              <a:rPr lang="zh-TW" altLang="en-US" dirty="0" smtClean="0"/>
              <a:t>線，</a:t>
            </a:r>
            <a:r>
              <a:rPr lang="zh-TW" altLang="en-US" dirty="0"/>
              <a:t>框線粗</a:t>
            </a:r>
            <a:r>
              <a:rPr lang="zh-TW" altLang="en-US" dirty="0" smtClean="0"/>
              <a:t>度自行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altLang="zh-TW" dirty="0" smtClean="0"/>
              <a:t>Index Terms</a:t>
            </a:r>
            <a:r>
              <a:rPr lang="zh-TW" altLang="en-US" dirty="0" smtClean="0"/>
              <a:t>做絕對定位</a:t>
            </a:r>
            <a:r>
              <a:rPr lang="en-US" altLang="zh-TW" dirty="0" smtClean="0"/>
              <a:t>(fixed)</a:t>
            </a:r>
            <a:r>
              <a:rPr lang="zh-TW" altLang="en-US" dirty="0" smtClean="0"/>
              <a:t>在最上面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</a:t>
            </a:r>
            <a:r>
              <a:rPr lang="zh-TW" altLang="en-US" dirty="0"/>
              <a:t>用</a:t>
            </a:r>
            <a:r>
              <a:rPr lang="en-US" altLang="zh-TW" dirty="0"/>
              <a:t>CSS</a:t>
            </a:r>
            <a:r>
              <a:rPr lang="zh-TW" altLang="en-US" dirty="0"/>
              <a:t>的方式重新製作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C7347-2BE2-5355-DCC9-147A7BC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 </a:t>
            </a:r>
            <a:r>
              <a:rPr lang="zh-TW" altLang="en-US" sz="4400" dirty="0" smtClean="0"/>
              <a:t>父子選擇</a:t>
            </a:r>
            <a:r>
              <a:rPr lang="zh-TW" altLang="en-US" sz="4400" dirty="0"/>
              <a:t>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4074-9EDA-8470-3D44-F4E84971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可以同時指定選擇在某個父元素底下的某種子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pPr lvl="1"/>
            <a:r>
              <a:rPr lang="en-US" altLang="zh-TW" dirty="0" smtClean="0"/>
              <a:t>div </a:t>
            </a:r>
            <a:r>
              <a:rPr lang="en-US" altLang="zh-TW" dirty="0"/>
              <a:t>div{ </a:t>
            </a:r>
            <a:r>
              <a:rPr lang="en-US" altLang="zh-TW" dirty="0" err="1" smtClean="0"/>
              <a:t>color:blue</a:t>
            </a:r>
            <a:r>
              <a:rPr lang="en-US" altLang="zh-TW" dirty="0"/>
              <a:t>; }</a:t>
            </a:r>
          </a:p>
          <a:p>
            <a:pPr lvl="1"/>
            <a:r>
              <a:rPr lang="en-US" altLang="zh-TW" dirty="0" smtClean="0"/>
              <a:t>div </a:t>
            </a:r>
            <a:r>
              <a:rPr lang="en-US" altLang="zh-TW" dirty="0" err="1"/>
              <a:t>div</a:t>
            </a:r>
            <a:r>
              <a:rPr lang="en-US" altLang="zh-TW" dirty="0"/>
              <a:t> p{ </a:t>
            </a:r>
            <a:r>
              <a:rPr lang="en-US" altLang="zh-TW" dirty="0" err="1" smtClean="0"/>
              <a:t>color:green</a:t>
            </a:r>
            <a:r>
              <a:rPr lang="en-US" altLang="zh-TW" dirty="0"/>
              <a:t>; 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.parent .child1 p{</a:t>
            </a:r>
            <a:r>
              <a:rPr lang="en-US" altLang="zh-TW" dirty="0" err="1"/>
              <a:t>color:green</a:t>
            </a:r>
            <a:r>
              <a:rPr lang="en-US" altLang="zh-TW" dirty="0"/>
              <a:t>;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如果只想指定選擇父元素底下某一個子元素</a:t>
            </a:r>
            <a:endParaRPr lang="en-US" altLang="zh-TW" dirty="0"/>
          </a:p>
          <a:p>
            <a:pPr lvl="1"/>
            <a:r>
              <a:rPr lang="en-US" altLang="zh-TW" dirty="0"/>
              <a:t>CSS3</a:t>
            </a:r>
            <a:r>
              <a:rPr lang="zh-TW" altLang="en-US" dirty="0"/>
              <a:t>新增虛擬子元素選擇器</a:t>
            </a:r>
            <a:endParaRPr lang="en-US" altLang="zh-TW" dirty="0"/>
          </a:p>
          <a:p>
            <a:pPr lvl="1"/>
            <a:r>
              <a:rPr lang="en-US" altLang="zh-TW" dirty="0" smtClean="0"/>
              <a:t>div </a:t>
            </a:r>
            <a:r>
              <a:rPr lang="en-US" altLang="zh-TW" dirty="0" err="1"/>
              <a:t>div:nth-child</a:t>
            </a:r>
            <a:r>
              <a:rPr lang="en-US" altLang="zh-TW" dirty="0"/>
              <a:t>(n) { </a:t>
            </a:r>
            <a:r>
              <a:rPr lang="en-US" altLang="zh-TW" dirty="0" err="1" smtClean="0"/>
              <a:t>color:blue</a:t>
            </a:r>
            <a:r>
              <a:rPr lang="en-US" altLang="zh-TW" dirty="0"/>
              <a:t>; }</a:t>
            </a:r>
          </a:p>
          <a:p>
            <a:pPr lvl="1"/>
            <a:r>
              <a:rPr lang="en-US" altLang="zh-TW" dirty="0" smtClean="0"/>
              <a:t>div </a:t>
            </a:r>
            <a:r>
              <a:rPr lang="en-US" altLang="zh-TW" dirty="0" err="1" smtClean="0"/>
              <a:t>div:nth-child</a:t>
            </a:r>
            <a:r>
              <a:rPr lang="en-US" altLang="zh-TW" dirty="0" smtClean="0"/>
              <a:t>(1) p { </a:t>
            </a:r>
            <a:r>
              <a:rPr lang="en-US" altLang="zh-TW" dirty="0" err="1" smtClean="0"/>
              <a:t>color:green</a:t>
            </a:r>
            <a:r>
              <a:rPr lang="en-US" altLang="zh-TW" dirty="0" smtClean="0"/>
              <a:t>; }</a:t>
            </a:r>
          </a:p>
          <a:p>
            <a:pPr lvl="1"/>
            <a:r>
              <a:rPr lang="en-US" altLang="zh-TW" dirty="0"/>
              <a:t>div </a:t>
            </a:r>
            <a:r>
              <a:rPr lang="en-US" altLang="zh-TW" dirty="0" err="1" smtClean="0"/>
              <a:t>div:nth-child</a:t>
            </a:r>
            <a:r>
              <a:rPr lang="en-US" altLang="zh-TW" dirty="0" smtClean="0"/>
              <a:t>(odd) </a:t>
            </a:r>
            <a:r>
              <a:rPr lang="en-US" altLang="zh-TW" dirty="0"/>
              <a:t>p { </a:t>
            </a:r>
            <a:r>
              <a:rPr lang="en-US" altLang="zh-TW" dirty="0" err="1"/>
              <a:t>color:green</a:t>
            </a:r>
            <a:r>
              <a:rPr lang="en-US" altLang="zh-TW" dirty="0"/>
              <a:t>; 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/>
              <a:t>div </a:t>
            </a:r>
            <a:r>
              <a:rPr lang="en-US" altLang="zh-TW" dirty="0" err="1" smtClean="0"/>
              <a:t>div:nth-child</a:t>
            </a:r>
            <a:r>
              <a:rPr lang="en-US" altLang="zh-TW" dirty="0" smtClean="0"/>
              <a:t>(even) </a:t>
            </a:r>
            <a:r>
              <a:rPr lang="en-US" altLang="zh-TW" dirty="0"/>
              <a:t>p { </a:t>
            </a:r>
            <a:r>
              <a:rPr lang="en-US" altLang="zh-TW" dirty="0" err="1"/>
              <a:t>color:green</a:t>
            </a:r>
            <a:r>
              <a:rPr lang="en-US" altLang="zh-TW" dirty="0"/>
              <a:t>; }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1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88AB2-C2BD-208E-23A2-713A3EE8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 </a:t>
            </a:r>
            <a:r>
              <a:rPr lang="zh-TW" altLang="en-US" sz="4400" dirty="0"/>
              <a:t>多重類別選擇器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BEAF0-1B4E-504B-B1BD-0CFD83A0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多重類別宣告</a:t>
            </a:r>
            <a:endParaRPr lang="en-US" altLang="zh-TW" dirty="0"/>
          </a:p>
          <a:p>
            <a:pPr lvl="1"/>
            <a:r>
              <a:rPr lang="en-US" altLang="zh-TW" dirty="0"/>
              <a:t>&lt;div class="one two"&gt;&lt;/div&gt;</a:t>
            </a:r>
          </a:p>
          <a:p>
            <a:r>
              <a:rPr lang="en-US" altLang="zh-TW" dirty="0"/>
              <a:t>CSS</a:t>
            </a:r>
            <a:r>
              <a:rPr lang="zh-TW" altLang="en-US" dirty="0" smtClean="0"/>
              <a:t>多重類別選擇</a:t>
            </a:r>
            <a:r>
              <a:rPr lang="zh-TW" altLang="en-US" dirty="0"/>
              <a:t>器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one.two</a:t>
            </a:r>
            <a:r>
              <a:rPr lang="en-US" altLang="zh-TW" dirty="0"/>
              <a:t>{}    /*</a:t>
            </a:r>
            <a:r>
              <a:rPr lang="zh-TW" altLang="en-US" dirty="0"/>
              <a:t>兩個 </a:t>
            </a:r>
            <a:r>
              <a:rPr lang="en-US" altLang="zh-TW" dirty="0"/>
              <a:t>class </a:t>
            </a:r>
            <a:r>
              <a:rPr lang="zh-TW" altLang="en-US" dirty="0" smtClean="0"/>
              <a:t>中沒有</a:t>
            </a:r>
            <a:r>
              <a:rPr lang="zh-TW" altLang="en-US" dirty="0"/>
              <a:t>空格*</a:t>
            </a:r>
            <a:r>
              <a:rPr lang="en-US" altLang="zh-TW" dirty="0"/>
              <a:t>/</a:t>
            </a:r>
          </a:p>
          <a:p>
            <a:pPr lvl="2"/>
            <a:r>
              <a:rPr lang="zh-TW" altLang="en-US" dirty="0"/>
              <a:t>某個區塊必須同時具有 </a:t>
            </a:r>
            <a:r>
              <a:rPr lang="en-US" altLang="zh-TW" dirty="0"/>
              <a:t>one </a:t>
            </a:r>
            <a:r>
              <a:rPr lang="zh-TW" altLang="en-US" dirty="0"/>
              <a:t>和 </a:t>
            </a:r>
            <a:r>
              <a:rPr lang="en-US" altLang="zh-TW" dirty="0"/>
              <a:t>two </a:t>
            </a:r>
            <a:r>
              <a:rPr lang="zh-TW" altLang="en-US" dirty="0"/>
              <a:t>的 </a:t>
            </a:r>
            <a:r>
              <a:rPr lang="en-US" altLang="zh-TW" dirty="0"/>
              <a:t>class </a:t>
            </a:r>
            <a:r>
              <a:rPr lang="zh-TW" altLang="en-US" dirty="0"/>
              <a:t>時，才能被 </a:t>
            </a:r>
            <a:r>
              <a:rPr lang="en-US" altLang="zh-TW" dirty="0"/>
              <a:t>CSS </a:t>
            </a:r>
            <a:r>
              <a:rPr lang="zh-TW" altLang="en-US" dirty="0"/>
              <a:t>所選擇到到</a:t>
            </a:r>
            <a:endParaRPr lang="en-US" altLang="zh-TW" dirty="0"/>
          </a:p>
          <a:p>
            <a:pPr lvl="1"/>
            <a:r>
              <a:rPr lang="en-US" altLang="zh-TW" dirty="0"/>
              <a:t>.one</a:t>
            </a:r>
            <a:r>
              <a:rPr lang="zh-TW" altLang="en-US" dirty="0"/>
              <a:t> </a:t>
            </a:r>
            <a:r>
              <a:rPr lang="en-US" altLang="zh-TW" dirty="0"/>
              <a:t>.two{}     /*</a:t>
            </a:r>
            <a:r>
              <a:rPr lang="zh-TW" altLang="en-US" dirty="0"/>
              <a:t>兩個 </a:t>
            </a:r>
            <a:r>
              <a:rPr lang="en-US" altLang="zh-TW" dirty="0"/>
              <a:t>class </a:t>
            </a:r>
            <a:r>
              <a:rPr lang="zh-TW" altLang="en-US" dirty="0" smtClean="0"/>
              <a:t>中有</a:t>
            </a:r>
            <a:r>
              <a:rPr lang="zh-TW" altLang="en-US" dirty="0"/>
              <a:t>空格*</a:t>
            </a:r>
            <a:r>
              <a:rPr lang="en-US" altLang="zh-TW" dirty="0"/>
              <a:t>/</a:t>
            </a:r>
          </a:p>
          <a:p>
            <a:pPr lvl="2"/>
            <a:r>
              <a:rPr lang="zh-TW" altLang="en-US" dirty="0"/>
              <a:t>必須要是在 </a:t>
            </a:r>
            <a:r>
              <a:rPr lang="en-US" altLang="zh-TW" dirty="0"/>
              <a:t>one </a:t>
            </a:r>
            <a:r>
              <a:rPr lang="zh-TW" altLang="en-US" dirty="0"/>
              <a:t>裡面的 </a:t>
            </a:r>
            <a:r>
              <a:rPr lang="en-US" altLang="zh-TW" dirty="0"/>
              <a:t>two</a:t>
            </a:r>
            <a:r>
              <a:rPr lang="zh-TW" altLang="en-US" dirty="0"/>
              <a:t>，才會被選擇到</a:t>
            </a:r>
            <a:endParaRPr lang="en-US" altLang="zh-TW" dirty="0"/>
          </a:p>
          <a:p>
            <a:pPr lvl="1"/>
            <a:r>
              <a:rPr lang="en-US" altLang="zh-TW" dirty="0"/>
              <a:t>.one, .two{}   /*</a:t>
            </a:r>
            <a:r>
              <a:rPr lang="zh-TW" altLang="en-US" dirty="0"/>
              <a:t>兩個 </a:t>
            </a:r>
            <a:r>
              <a:rPr lang="en-US" altLang="zh-TW" dirty="0"/>
              <a:t>class </a:t>
            </a:r>
            <a:r>
              <a:rPr lang="zh-TW" altLang="en-US" dirty="0"/>
              <a:t>中出現逗號*</a:t>
            </a:r>
            <a:r>
              <a:rPr lang="en-US" altLang="zh-TW" dirty="0"/>
              <a:t>/</a:t>
            </a:r>
          </a:p>
          <a:p>
            <a:pPr lvl="2"/>
            <a:r>
              <a:rPr lang="en-US" altLang="zh-TW" dirty="0"/>
              <a:t>class </a:t>
            </a:r>
            <a:r>
              <a:rPr lang="zh-TW" altLang="en-US" dirty="0"/>
              <a:t>中有 </a:t>
            </a:r>
            <a:r>
              <a:rPr lang="en-US" altLang="zh-TW" dirty="0"/>
              <a:t>one </a:t>
            </a:r>
            <a:r>
              <a:rPr lang="zh-TW" altLang="en-US" dirty="0"/>
              <a:t>或 </a:t>
            </a:r>
            <a:r>
              <a:rPr lang="en-US" altLang="zh-TW" dirty="0"/>
              <a:t>two</a:t>
            </a:r>
            <a:r>
              <a:rPr lang="zh-TW" altLang="en-US" dirty="0"/>
              <a:t>，都會被編輯器所選擇到</a:t>
            </a:r>
          </a:p>
        </p:txBody>
      </p:sp>
    </p:spTree>
    <p:extLst>
      <p:ext uri="{BB962C8B-B14F-4D97-AF65-F5344CB8AC3E}">
        <p14:creationId xmlns:p14="http://schemas.microsoft.com/office/powerpoint/2010/main" val="40870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Box Model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</a:t>
            </a:r>
            <a:r>
              <a:rPr lang="en-US" altLang="zh-TW" sz="4400" dirty="0"/>
              <a:t>BOX Model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Box model </a:t>
            </a:r>
            <a:r>
              <a:rPr lang="zh-TW" altLang="en-US" dirty="0"/>
              <a:t>是將每個</a:t>
            </a:r>
            <a:r>
              <a:rPr lang="en-US" altLang="zh-TW" dirty="0"/>
              <a:t>html</a:t>
            </a:r>
            <a:r>
              <a:rPr lang="zh-TW" altLang="en-US" dirty="0"/>
              <a:t>元素看成一個方形的盒子</a:t>
            </a:r>
            <a:endParaRPr lang="en-US" altLang="zh-TW" dirty="0"/>
          </a:p>
          <a:p>
            <a:r>
              <a:rPr lang="en-US" altLang="zh-TW" dirty="0"/>
              <a:t>Box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</a:p>
          <a:p>
            <a:pPr lvl="1"/>
            <a:r>
              <a:rPr lang="en-US" altLang="zh-TW" dirty="0"/>
              <a:t>Content: </a:t>
            </a:r>
            <a:r>
              <a:rPr lang="zh-TW" altLang="en-US" dirty="0"/>
              <a:t>資料內容本身</a:t>
            </a:r>
            <a:endParaRPr lang="en-US" altLang="zh-TW" dirty="0"/>
          </a:p>
          <a:p>
            <a:pPr lvl="1"/>
            <a:r>
              <a:rPr lang="en-US" altLang="zh-TW" dirty="0"/>
              <a:t>Padding:</a:t>
            </a:r>
            <a:r>
              <a:rPr lang="zh-TW" altLang="en-US" dirty="0"/>
              <a:t> 留白，環繞在內容四周的部分</a:t>
            </a:r>
            <a:endParaRPr lang="en-US" altLang="zh-TW" dirty="0"/>
          </a:p>
          <a:p>
            <a:pPr lvl="1"/>
            <a:r>
              <a:rPr lang="en-US" altLang="zh-TW" dirty="0"/>
              <a:t>Border:</a:t>
            </a:r>
            <a:r>
              <a:rPr lang="zh-TW" altLang="en-US" dirty="0"/>
              <a:t> 框線，加在留白區域外圍的線條</a:t>
            </a:r>
            <a:endParaRPr lang="en-US" altLang="zh-TW" dirty="0"/>
          </a:p>
          <a:p>
            <a:pPr lvl="1"/>
            <a:r>
              <a:rPr lang="en-US" altLang="zh-TW" dirty="0"/>
              <a:t>Margin: </a:t>
            </a:r>
            <a:r>
              <a:rPr lang="zh-TW" altLang="en-US" dirty="0"/>
              <a:t>邊界，控制</a:t>
            </a:r>
            <a:r>
              <a:rPr lang="en-US" altLang="zh-TW" dirty="0"/>
              <a:t>html</a:t>
            </a:r>
            <a:r>
              <a:rPr lang="zh-TW" altLang="en-US" dirty="0"/>
              <a:t>元素彼此之間的距離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D64FB-DCDA-CE38-B635-B41D5E40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03" y="4320246"/>
            <a:ext cx="2550815" cy="21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9D7BB-C5B0-FB37-CB83-8D811FBA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Margin</a:t>
            </a:r>
            <a:r>
              <a:rPr lang="zh-TW" altLang="en-US" sz="4400" dirty="0"/>
              <a:t>邊界屬性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349FA9-F644-BBAC-35D9-0BD1EE95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margin:</a:t>
            </a:r>
            <a:r>
              <a:rPr lang="zh-TW" altLang="en-US" dirty="0"/>
              <a:t> 以下屬性值預設都為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margin-top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/>
              <a:t>| auto </a:t>
            </a:r>
            <a:r>
              <a:rPr lang="en-US" altLang="zh-TW" dirty="0">
                <a:sym typeface="Wingdings" panose="05000000000000000000" pitchFamily="2" charset="2"/>
              </a:rPr>
              <a:t> p{margin-top: 10px}</a:t>
            </a:r>
            <a:endParaRPr lang="en-US" altLang="zh-TW" dirty="0"/>
          </a:p>
          <a:p>
            <a:pPr lvl="1"/>
            <a:r>
              <a:rPr lang="en-US" altLang="zh-TW" dirty="0"/>
              <a:t>margin-bottom </a:t>
            </a:r>
          </a:p>
          <a:p>
            <a:pPr lvl="1"/>
            <a:r>
              <a:rPr lang="en-US" altLang="zh-TW" dirty="0"/>
              <a:t>margin-left</a:t>
            </a:r>
          </a:p>
          <a:p>
            <a:pPr lvl="1"/>
            <a:r>
              <a:rPr lang="en-US" altLang="zh-TW" dirty="0"/>
              <a:t>margin-right</a:t>
            </a:r>
          </a:p>
          <a:p>
            <a:r>
              <a:rPr lang="en-US" altLang="zh-TW" dirty="0"/>
              <a:t>margin: value1 value2 value3 value4</a:t>
            </a:r>
          </a:p>
          <a:p>
            <a:pPr lvl="1"/>
            <a:r>
              <a:rPr lang="zh-TW" altLang="en-US" dirty="0"/>
              <a:t>只有一個值</a:t>
            </a:r>
            <a:r>
              <a:rPr lang="en-US" altLang="zh-TW" dirty="0"/>
              <a:t>:</a:t>
            </a:r>
            <a:r>
              <a:rPr lang="zh-TW" altLang="en-US" dirty="0"/>
              <a:t> 套用到全部邊界</a:t>
            </a:r>
            <a:endParaRPr lang="en-US" altLang="zh-TW" dirty="0"/>
          </a:p>
          <a:p>
            <a:pPr lvl="1"/>
            <a:r>
              <a:rPr lang="zh-TW" altLang="en-US" dirty="0"/>
              <a:t>兩個值</a:t>
            </a:r>
            <a:r>
              <a:rPr lang="en-US" altLang="zh-TW" dirty="0"/>
              <a:t>:</a:t>
            </a:r>
            <a:r>
              <a:rPr lang="zh-TW" altLang="en-US" dirty="0"/>
              <a:t> 第一個值套用到上下邊界，第二個值套用到左右邊界</a:t>
            </a:r>
            <a:endParaRPr lang="en-US" altLang="zh-TW" dirty="0"/>
          </a:p>
          <a:p>
            <a:pPr lvl="1"/>
            <a:r>
              <a:rPr lang="zh-TW" altLang="en-US" dirty="0"/>
              <a:t>三個值</a:t>
            </a:r>
            <a:r>
              <a:rPr lang="en-US" altLang="zh-TW" dirty="0"/>
              <a:t>:</a:t>
            </a:r>
            <a:r>
              <a:rPr lang="zh-TW" altLang="en-US" dirty="0"/>
              <a:t> 上邊界 左右邊界 下邊界</a:t>
            </a:r>
            <a:endParaRPr lang="en-US" altLang="zh-TW" dirty="0"/>
          </a:p>
          <a:p>
            <a:pPr lvl="1"/>
            <a:r>
              <a:rPr lang="zh-TW" altLang="en-US" dirty="0"/>
              <a:t>四個值</a:t>
            </a:r>
            <a:r>
              <a:rPr lang="en-US" altLang="zh-TW" dirty="0"/>
              <a:t>:</a:t>
            </a:r>
            <a:r>
              <a:rPr lang="zh-TW" altLang="en-US" dirty="0"/>
              <a:t> 上邊界 右邊界 下邊界 左邊界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63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E7746-7F63-F7C8-BEA8-D8CBAD06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Padding</a:t>
            </a:r>
            <a:r>
              <a:rPr lang="zh-TW" altLang="en-US" sz="4400" dirty="0"/>
              <a:t>留白屬性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AC1BD-34E7-D1DB-CBB2-762A8E33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Padding:</a:t>
            </a:r>
            <a:r>
              <a:rPr lang="zh-TW" altLang="en-US" dirty="0"/>
              <a:t>以下屬性值預設都為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padding-top: </a:t>
            </a:r>
            <a:r>
              <a:rPr lang="zh-TW" altLang="en-US" dirty="0"/>
              <a:t>長度 </a:t>
            </a:r>
            <a:r>
              <a:rPr lang="en-US" altLang="zh-TW" dirty="0"/>
              <a:t>|</a:t>
            </a:r>
            <a:r>
              <a:rPr lang="zh-TW" altLang="en-US" dirty="0"/>
              <a:t> 百分比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p {padding-top: 10%;}</a:t>
            </a:r>
            <a:endParaRPr lang="en-US" altLang="zh-TW" dirty="0"/>
          </a:p>
          <a:p>
            <a:pPr lvl="1"/>
            <a:r>
              <a:rPr lang="en-US" altLang="zh-TW" dirty="0"/>
              <a:t>padding-bottom</a:t>
            </a:r>
          </a:p>
          <a:p>
            <a:pPr lvl="1"/>
            <a:r>
              <a:rPr lang="en-US" altLang="zh-TW" dirty="0"/>
              <a:t>padding-left</a:t>
            </a:r>
          </a:p>
          <a:p>
            <a:pPr lvl="1"/>
            <a:r>
              <a:rPr lang="en-US" altLang="zh-TW" dirty="0"/>
              <a:t>padding-right </a:t>
            </a:r>
          </a:p>
          <a:p>
            <a:r>
              <a:rPr lang="en-US" altLang="zh-TW" dirty="0"/>
              <a:t>padding: value1 value2 value3 value4</a:t>
            </a:r>
          </a:p>
          <a:p>
            <a:pPr lvl="1"/>
            <a:r>
              <a:rPr lang="zh-TW" altLang="en-US" dirty="0"/>
              <a:t>只有一個值</a:t>
            </a:r>
            <a:r>
              <a:rPr lang="en-US" altLang="zh-TW" dirty="0"/>
              <a:t>:</a:t>
            </a:r>
            <a:r>
              <a:rPr lang="zh-TW" altLang="en-US" dirty="0"/>
              <a:t> 套用到全部留白</a:t>
            </a:r>
            <a:endParaRPr lang="en-US" altLang="zh-TW" dirty="0"/>
          </a:p>
          <a:p>
            <a:pPr lvl="1"/>
            <a:r>
              <a:rPr lang="zh-TW" altLang="en-US" dirty="0"/>
              <a:t>兩個值</a:t>
            </a:r>
            <a:r>
              <a:rPr lang="en-US" altLang="zh-TW" dirty="0"/>
              <a:t>:</a:t>
            </a:r>
            <a:r>
              <a:rPr lang="zh-TW" altLang="en-US" dirty="0"/>
              <a:t> 第一個值套用到上下留白，第二個值套用到左右留白</a:t>
            </a:r>
            <a:endParaRPr lang="en-US" altLang="zh-TW" dirty="0"/>
          </a:p>
          <a:p>
            <a:pPr lvl="1"/>
            <a:r>
              <a:rPr lang="zh-TW" altLang="en-US" dirty="0"/>
              <a:t>三個值</a:t>
            </a:r>
            <a:r>
              <a:rPr lang="en-US" altLang="zh-TW" dirty="0"/>
              <a:t>:</a:t>
            </a:r>
            <a:r>
              <a:rPr lang="zh-TW" altLang="en-US" dirty="0"/>
              <a:t> 上留白 左右留白 下留白</a:t>
            </a:r>
            <a:endParaRPr lang="en-US" altLang="zh-TW" dirty="0"/>
          </a:p>
          <a:p>
            <a:pPr lvl="1"/>
            <a:r>
              <a:rPr lang="zh-TW" altLang="en-US" dirty="0"/>
              <a:t>四個值</a:t>
            </a:r>
            <a:r>
              <a:rPr lang="en-US" altLang="zh-TW" dirty="0"/>
              <a:t>:</a:t>
            </a:r>
            <a:r>
              <a:rPr lang="zh-TW" altLang="en-US" dirty="0"/>
              <a:t> 上留白 右留白 下留白 左留白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9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faab3f-0144-490c-85f8-f6bd42df1124">
      <Terms xmlns="http://schemas.microsoft.com/office/infopath/2007/PartnerControls"/>
    </lcf76f155ced4ddcb4097134ff3c332f>
    <TaxCatchAll xmlns="e5e40dcc-1855-4d86-84c6-0eea8f1917d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20A1CF906A96C42BA0745A61ABF5CDA" ma:contentTypeVersion="10" ma:contentTypeDescription="建立新的文件。" ma:contentTypeScope="" ma:versionID="87253d6be7bcbbb0a307795ab5faf32d">
  <xsd:schema xmlns:xsd="http://www.w3.org/2001/XMLSchema" xmlns:xs="http://www.w3.org/2001/XMLSchema" xmlns:p="http://schemas.microsoft.com/office/2006/metadata/properties" xmlns:ns2="a2faab3f-0144-490c-85f8-f6bd42df1124" xmlns:ns3="e5e40dcc-1855-4d86-84c6-0eea8f1917d6" targetNamespace="http://schemas.microsoft.com/office/2006/metadata/properties" ma:root="true" ma:fieldsID="cc86f2bd369c5f8573903eedca3e69b6" ns2:_="" ns3:_="">
    <xsd:import namespace="a2faab3f-0144-490c-85f8-f6bd42df1124"/>
    <xsd:import namespace="e5e40dcc-1855-4d86-84c6-0eea8f19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aab3f-0144-490c-85f8-f6bd42df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66ba74fd-f5e9-4fee-846e-021d60482e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40dcc-1855-4d86-84c6-0eea8f1917d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72b9939-5b9c-4031-be1a-7f09c0dff4d2}" ma:internalName="TaxCatchAll" ma:showField="CatchAllData" ma:web="e5e40dcc-1855-4d86-84c6-0eea8f1917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2B86F-E28D-4BF7-BBDD-1F180D08A2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1AD937-3EA5-4154-9D99-DF412050E3FB}">
  <ds:schemaRefs>
    <ds:schemaRef ds:uri="http://purl.org/dc/dcmitype/"/>
    <ds:schemaRef ds:uri="a2faab3f-0144-490c-85f8-f6bd42df1124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5e40dcc-1855-4d86-84c6-0eea8f1917d6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3F0938-F896-4634-943D-B73B754E4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aab3f-0144-490c-85f8-f6bd42df1124"/>
    <ds:schemaRef ds:uri="e5e40dcc-1855-4d86-84c6-0eea8f191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8268</TotalTime>
  <Words>2598</Words>
  <Application>Microsoft Office PowerPoint</Application>
  <PresentationFormat>寬螢幕</PresentationFormat>
  <Paragraphs>336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Euphemia</vt:lpstr>
      <vt:lpstr>Microsoft JhengHei UI</vt:lpstr>
      <vt:lpstr>Arial</vt:lpstr>
      <vt:lpstr>Wingdings</vt:lpstr>
      <vt:lpstr>數學 16x9</vt:lpstr>
      <vt:lpstr>網頁程式設計 CSS樣式設計</vt:lpstr>
      <vt:lpstr>CSS 進階選擇器</vt:lpstr>
      <vt:lpstr>HTML父元素和子元素</vt:lpstr>
      <vt:lpstr>CSS 父子選擇器</vt:lpstr>
      <vt:lpstr>CSS 多重類別選擇器</vt:lpstr>
      <vt:lpstr>CSS Box Model</vt:lpstr>
      <vt:lpstr>CSS BOX Model</vt:lpstr>
      <vt:lpstr>Margin邊界屬性</vt:lpstr>
      <vt:lpstr>Padding留白屬性</vt:lpstr>
      <vt:lpstr>Border框線屬性</vt:lpstr>
      <vt:lpstr>框線樣式demo</vt:lpstr>
      <vt:lpstr>Border框線屬性</vt:lpstr>
      <vt:lpstr>Border框線屬性</vt:lpstr>
      <vt:lpstr>Border框線速記</vt:lpstr>
      <vt:lpstr>Border框線屬性</vt:lpstr>
      <vt:lpstr>Box的大小套用類型</vt:lpstr>
      <vt:lpstr>Box的內容寬度和高度</vt:lpstr>
      <vt:lpstr>Box的長度和寬度計算</vt:lpstr>
      <vt:lpstr>BOX的顯示層級</vt:lpstr>
      <vt:lpstr>HTML元素層級</vt:lpstr>
      <vt:lpstr>BOX 元素的顯示層級</vt:lpstr>
      <vt:lpstr>BOX的定位方式</vt:lpstr>
      <vt:lpstr>BOX定位方式</vt:lpstr>
      <vt:lpstr>Box定位方式 -正常順序</vt:lpstr>
      <vt:lpstr>Box定位方式 -正常順序</vt:lpstr>
      <vt:lpstr>Box定位方式 - 正常順序</vt:lpstr>
      <vt:lpstr>Box定位方式 -正常順序</vt:lpstr>
      <vt:lpstr>Box定位方式 -正常順序</vt:lpstr>
      <vt:lpstr>Box定位方式 - 相對定位</vt:lpstr>
      <vt:lpstr>Box定位方式 - 絕對定位</vt:lpstr>
      <vt:lpstr>Box定位方式 – 固定定位</vt:lpstr>
      <vt:lpstr>Z-index重疊順序</vt:lpstr>
      <vt:lpstr>行內層級元素的對齊</vt:lpstr>
      <vt:lpstr>Visibility 顯示或隱藏box</vt:lpstr>
      <vt:lpstr>CSS Display Table</vt:lpstr>
      <vt:lpstr>HTML Table  vs CSS Display Table </vt:lpstr>
      <vt:lpstr>float定位方式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237</cp:revision>
  <dcterms:created xsi:type="dcterms:W3CDTF">2023-03-11T14:27:14Z</dcterms:created>
  <dcterms:modified xsi:type="dcterms:W3CDTF">2023-04-10T13:33:59Z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0x010100620A1CF906A96C42BA0745A61ABF5CDA</vt:lpwstr>
  </property>
  <property fmtid="{D5CDD505-2E9C-101B-9397-08002B2CF9AE}" pid="3" name="MediaServiceImageTags">
    <vt:lpwstr/>
  </property>
</Properties>
</file>