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0" r:id="rId5"/>
  </p:sldMasterIdLst>
  <p:notesMasterIdLst>
    <p:notesMasterId r:id="rId38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86" r:id="rId14"/>
    <p:sldId id="272" r:id="rId15"/>
    <p:sldId id="264" r:id="rId16"/>
    <p:sldId id="273" r:id="rId17"/>
    <p:sldId id="267" r:id="rId18"/>
    <p:sldId id="283" r:id="rId19"/>
    <p:sldId id="268" r:id="rId20"/>
    <p:sldId id="269" r:id="rId21"/>
    <p:sldId id="265" r:id="rId22"/>
    <p:sldId id="266" r:id="rId23"/>
    <p:sldId id="274" r:id="rId24"/>
    <p:sldId id="275" r:id="rId25"/>
    <p:sldId id="276" r:id="rId26"/>
    <p:sldId id="270" r:id="rId27"/>
    <p:sldId id="271" r:id="rId28"/>
    <p:sldId id="277" r:id="rId29"/>
    <p:sldId id="278" r:id="rId30"/>
    <p:sldId id="279" r:id="rId31"/>
    <p:sldId id="280" r:id="rId32"/>
    <p:sldId id="282" r:id="rId33"/>
    <p:sldId id="281" r:id="rId34"/>
    <p:sldId id="284" r:id="rId35"/>
    <p:sldId id="302" r:id="rId36"/>
    <p:sldId id="301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2E2A1-4A27-4300-BE15-DC82D7DAB2A0}" v="56" dt="2023-03-28T07:10:23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馬豪尚" userId="S::hsma@ad1.nutc.edu.tw::869940d4-68fc-49d1-ad63-270e260baace" providerId="AD" clId="Web-{AF12E2A1-4A27-4300-BE15-DC82D7DAB2A0}"/>
    <pc:docChg chg="addSld delSld modSld sldOrd addMainMaster modMainMaster">
      <pc:chgData name="馬豪尚" userId="S::hsma@ad1.nutc.edu.tw::869940d4-68fc-49d1-ad63-270e260baace" providerId="AD" clId="Web-{AF12E2A1-4A27-4300-BE15-DC82D7DAB2A0}" dt="2023-03-28T07:10:23.446" v="52"/>
      <pc:docMkLst>
        <pc:docMk/>
      </pc:docMkLst>
      <pc:sldChg chg="del">
        <pc:chgData name="馬豪尚" userId="S::hsma@ad1.nutc.edu.tw::869940d4-68fc-49d1-ad63-270e260baace" providerId="AD" clId="Web-{AF12E2A1-4A27-4300-BE15-DC82D7DAB2A0}" dt="2023-03-28T07:09:05.913" v="1"/>
        <pc:sldMkLst>
          <pc:docMk/>
          <pc:sldMk cId="2828541903" sldId="300"/>
        </pc:sldMkLst>
      </pc:sldChg>
      <pc:sldChg chg="modSp add ord">
        <pc:chgData name="馬豪尚" userId="S::hsma@ad1.nutc.edu.tw::869940d4-68fc-49d1-ad63-270e260baace" providerId="AD" clId="Web-{AF12E2A1-4A27-4300-BE15-DC82D7DAB2A0}" dt="2023-03-28T07:10:23.446" v="52"/>
        <pc:sldMkLst>
          <pc:docMk/>
          <pc:sldMk cId="2784044904" sldId="301"/>
        </pc:sldMkLst>
        <pc:spChg chg="mod">
          <ac:chgData name="馬豪尚" userId="S::hsma@ad1.nutc.edu.tw::869940d4-68fc-49d1-ad63-270e260baace" providerId="AD" clId="Web-{AF12E2A1-4A27-4300-BE15-DC82D7DAB2A0}" dt="2023-03-28T07:10:11.508" v="51" actId="20577"/>
          <ac:spMkLst>
            <pc:docMk/>
            <pc:sldMk cId="2784044904" sldId="301"/>
            <ac:spMk id="3" creationId="{00000000-0000-0000-0000-000000000000}"/>
          </ac:spMkLst>
        </pc:spChg>
      </pc:sldChg>
      <pc:sldMasterChg chg="add addSldLayout">
        <pc:chgData name="馬豪尚" userId="S::hsma@ad1.nutc.edu.tw::869940d4-68fc-49d1-ad63-270e260baace" providerId="AD" clId="Web-{AF12E2A1-4A27-4300-BE15-DC82D7DAB2A0}" dt="2023-03-28T07:09:03.381" v="0"/>
        <pc:sldMasterMkLst>
          <pc:docMk/>
          <pc:sldMasterMk cId="1630005216" sldId="2147483660"/>
        </pc:sldMasterMkLst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3034058963" sldId="2147483661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2679821497" sldId="2147483662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896609226" sldId="2147483663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3754677784" sldId="2147483664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701413704" sldId="2147483665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1819308826" sldId="2147483666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1927345905" sldId="2147483667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1707242377" sldId="2147483668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593682173" sldId="2147483669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2025245074" sldId="2147483670"/>
          </pc:sldLayoutMkLst>
        </pc:sldLayoutChg>
        <pc:sldLayoutChg chg="ad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1630005216" sldId="2147483660"/>
            <pc:sldLayoutMk cId="4001875806" sldId="2147483671"/>
          </pc:sldLayoutMkLst>
        </pc:sldLayoutChg>
      </pc:sldMasterChg>
      <pc:sldMasterChg chg="replId modSldLayout">
        <pc:chgData name="馬豪尚" userId="S::hsma@ad1.nutc.edu.tw::869940d4-68fc-49d1-ad63-270e260baace" providerId="AD" clId="Web-{AF12E2A1-4A27-4300-BE15-DC82D7DAB2A0}" dt="2023-03-28T07:09:03.381" v="0"/>
        <pc:sldMasterMkLst>
          <pc:docMk/>
          <pc:sldMasterMk cId="3782273337" sldId="2147483672"/>
        </pc:sldMasterMkLst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3914644047" sldId="2147483673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1909262764" sldId="2147483674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2853418524" sldId="2147483675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2104385201" sldId="2147483676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979419401" sldId="2147483677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45386505" sldId="2147483678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2936927239" sldId="2147483679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356275173" sldId="2147483680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267302789" sldId="2147483681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4284027544" sldId="2147483682"/>
          </pc:sldLayoutMkLst>
        </pc:sldLayoutChg>
        <pc:sldLayoutChg chg="replId">
          <pc:chgData name="馬豪尚" userId="S::hsma@ad1.nutc.edu.tw::869940d4-68fc-49d1-ad63-270e260baace" providerId="AD" clId="Web-{AF12E2A1-4A27-4300-BE15-DC82D7DAB2A0}" dt="2023-03-28T07:09:03.381" v="0"/>
          <pc:sldLayoutMkLst>
            <pc:docMk/>
            <pc:sldMasterMk cId="3782273337" sldId="2147483672"/>
            <pc:sldLayoutMk cId="3477049978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8BE1-3938-43B3-BC77-A9DAA65BDFED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DDE5C-75A0-4BF9-BB86-DEEBAF91D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4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3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2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4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C92F78-01D8-4D0E-91F2-1CC85ACA7245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A93F07-E0BC-460F-8289-034E879FD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7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D80B3-C99C-4468-8B07-876B33A136C0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2EAAA5-124C-4847-BC62-FADF1B615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zh-TW" altLang="en-US" dirty="0"/>
            </a:br>
            <a:r>
              <a:rPr lang="en-US" altLang="zh-TW" sz="4400" dirty="0"/>
              <a:t>CSS</a:t>
            </a:r>
            <a:r>
              <a:rPr lang="zh-TW" altLang="en-US" sz="4400" dirty="0"/>
              <a:t>樣式設計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7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Box Layout </a:t>
            </a:r>
            <a:r>
              <a:rPr lang="zh-TW" altLang="en-US" sz="4400" dirty="0"/>
              <a:t>彈性版面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Flexbox</a:t>
            </a:r>
            <a:r>
              <a:rPr lang="zh-TW" altLang="en-US" dirty="0"/>
              <a:t> 顧名思義就是彈性的盒子</a:t>
            </a:r>
            <a:endParaRPr lang="en-US" altLang="zh-TW" dirty="0"/>
          </a:p>
          <a:p>
            <a:pPr lvl="1"/>
            <a:r>
              <a:rPr lang="en-US" altLang="zh-TW" dirty="0"/>
              <a:t>Flex Container(</a:t>
            </a:r>
            <a:r>
              <a:rPr lang="zh-TW" altLang="en-US" dirty="0"/>
              <a:t>彈性容器</a:t>
            </a:r>
            <a:r>
              <a:rPr lang="en-US" altLang="zh-TW" dirty="0"/>
              <a:t>)</a:t>
            </a:r>
            <a:r>
              <a:rPr lang="zh-TW" altLang="en-US" dirty="0"/>
              <a:t>作為彈性版面的父元素容器</a:t>
            </a:r>
            <a:endParaRPr lang="en-US" altLang="zh-TW" dirty="0"/>
          </a:p>
          <a:p>
            <a:pPr lvl="1"/>
            <a:r>
              <a:rPr lang="en-US" altLang="zh-TW" dirty="0"/>
              <a:t>Flex Item(</a:t>
            </a:r>
            <a:r>
              <a:rPr lang="zh-TW" altLang="en-US" dirty="0"/>
              <a:t>彈性項目</a:t>
            </a:r>
            <a:r>
              <a:rPr lang="en-US" altLang="zh-TW" dirty="0"/>
              <a:t>)</a:t>
            </a:r>
            <a:r>
              <a:rPr lang="zh-TW" altLang="en-US" dirty="0"/>
              <a:t>放在</a:t>
            </a:r>
            <a:r>
              <a:rPr lang="en-US" altLang="zh-TW" dirty="0"/>
              <a:t>container</a:t>
            </a:r>
            <a:r>
              <a:rPr lang="zh-TW" altLang="en-US" dirty="0"/>
              <a:t>裡面的子元素，一個父元素可以放多個子元素</a:t>
            </a:r>
          </a:p>
          <a:p>
            <a:r>
              <a:rPr lang="en-US" altLang="zh-TW" dirty="0"/>
              <a:t>Flexbox </a:t>
            </a:r>
            <a:r>
              <a:rPr lang="zh-TW" altLang="en-US" dirty="0"/>
              <a:t>具有主軸起點、終點、尺寸與交錯軸起點、終點、尺寸的特性可以進行布局規畫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74" y="4180113"/>
            <a:ext cx="5969367" cy="25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彈性版面 </a:t>
            </a:r>
            <a:r>
              <a:rPr lang="en-US" altLang="zh-TW" sz="4400" dirty="0"/>
              <a:t>Flex Box Layout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Flex Box</a:t>
            </a:r>
            <a:r>
              <a:rPr lang="zh-TW" altLang="en-US" dirty="0"/>
              <a:t>的設定方式和排序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2073664" y="2757859"/>
            <a:ext cx="4341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&lt;div class="container"&gt;</a:t>
            </a:r>
          </a:p>
          <a:p>
            <a:r>
              <a:rPr lang="en-US" altLang="zh-TW" sz="2000" dirty="0"/>
              <a:t>   &lt;div class=“item1”&gt;</a:t>
            </a:r>
            <a:r>
              <a:rPr lang="zh-TW" altLang="en-US" sz="2000" dirty="0"/>
              <a:t>項目</a:t>
            </a:r>
            <a:r>
              <a:rPr lang="en-US" altLang="zh-TW" sz="2000" dirty="0"/>
              <a:t>1&lt;/div&gt;</a:t>
            </a:r>
          </a:p>
          <a:p>
            <a:r>
              <a:rPr lang="en-US" altLang="zh-TW" sz="2000" dirty="0"/>
              <a:t>   &lt;div class=“item2”&gt;</a:t>
            </a:r>
            <a:r>
              <a:rPr lang="zh-TW" altLang="en-US" sz="2000" dirty="0"/>
              <a:t>項目</a:t>
            </a:r>
            <a:r>
              <a:rPr lang="en-US" altLang="zh-TW" sz="2000" dirty="0"/>
              <a:t>2&lt;/div&gt;</a:t>
            </a:r>
          </a:p>
          <a:p>
            <a:r>
              <a:rPr lang="en-US" altLang="zh-TW" sz="2000" dirty="0"/>
              <a:t>   &lt;div class=“item3”&gt;</a:t>
            </a:r>
            <a:r>
              <a:rPr lang="zh-TW" altLang="en-US" sz="2000" dirty="0"/>
              <a:t>項目</a:t>
            </a:r>
            <a:r>
              <a:rPr lang="en-US" altLang="zh-TW" sz="2000" dirty="0"/>
              <a:t>3&lt;/div&gt;</a:t>
            </a:r>
          </a:p>
          <a:p>
            <a:r>
              <a:rPr lang="en-US" altLang="zh-TW" sz="2000" dirty="0"/>
              <a:t>&lt;/div&gt;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044612" y="2537928"/>
            <a:ext cx="3741576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項目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44612" y="3016899"/>
            <a:ext cx="3741576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項目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7354" y="3473288"/>
            <a:ext cx="3741576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項目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69967" y="2122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正常順序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69967" y="44489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彈性容器</a:t>
            </a:r>
          </a:p>
        </p:txBody>
      </p:sp>
      <p:sp>
        <p:nvSpPr>
          <p:cNvPr id="11" name="矩形 10"/>
          <p:cNvSpPr/>
          <p:nvPr/>
        </p:nvSpPr>
        <p:spPr>
          <a:xfrm>
            <a:off x="6969967" y="4949399"/>
            <a:ext cx="1107996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項目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86057" y="4949811"/>
            <a:ext cx="1181878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項目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476029" y="4949398"/>
            <a:ext cx="1226183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項目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073664" y="442242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.container {</a:t>
            </a:r>
          </a:p>
          <a:p>
            <a:r>
              <a:rPr lang="en-US" altLang="zh-TW" dirty="0"/>
              <a:t>    display: flex;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5F619-8059-481E-76D4-8A04A5470EDD}"/>
              </a:ext>
            </a:extLst>
          </p:cNvPr>
          <p:cNvSpPr/>
          <p:nvPr/>
        </p:nvSpPr>
        <p:spPr>
          <a:xfrm>
            <a:off x="6963746" y="2464960"/>
            <a:ext cx="3925078" cy="15988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4E7B01-E977-E5BE-DA02-06F913744520}"/>
              </a:ext>
            </a:extLst>
          </p:cNvPr>
          <p:cNvSpPr/>
          <p:nvPr/>
        </p:nvSpPr>
        <p:spPr>
          <a:xfrm>
            <a:off x="6945603" y="4828203"/>
            <a:ext cx="3925078" cy="6208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Float</a:t>
            </a:r>
            <a:r>
              <a:rPr lang="zh-TW" altLang="en-US" sz="4400" dirty="0"/>
              <a:t>和</a:t>
            </a:r>
            <a:r>
              <a:rPr lang="en-US" altLang="zh-TW" sz="4400" dirty="0" err="1"/>
              <a:t>FlexBox</a:t>
            </a:r>
            <a:r>
              <a:rPr lang="zh-TW" altLang="en-US" sz="4400" dirty="0"/>
              <a:t>的差別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float </a:t>
            </a:r>
            <a:r>
              <a:rPr lang="zh-TW" altLang="en-US" sz="3200" dirty="0"/>
              <a:t>的是針對單一元素去調整它浮動的位置</a:t>
            </a:r>
            <a:endParaRPr lang="en-US" altLang="zh-TW" sz="3200" dirty="0"/>
          </a:p>
          <a:p>
            <a:r>
              <a:rPr lang="en-US" altLang="zh-TW" sz="3200" dirty="0"/>
              <a:t>flexbox </a:t>
            </a:r>
            <a:r>
              <a:rPr lang="zh-TW" altLang="en-US" sz="3200" dirty="0"/>
              <a:t>則是調整該元素在父元素中主軸和交錯軸的分配。</a:t>
            </a:r>
            <a:endParaRPr lang="en-US" altLang="zh-TW" sz="3200" dirty="0"/>
          </a:p>
          <a:p>
            <a:r>
              <a:rPr lang="zh-TW" altLang="en-US" sz="3200" dirty="0"/>
              <a:t>當我們使用 </a:t>
            </a:r>
            <a:r>
              <a:rPr lang="en-US" altLang="zh-TW" sz="3200" dirty="0"/>
              <a:t>float </a:t>
            </a:r>
            <a:r>
              <a:rPr lang="zh-TW" altLang="en-US" sz="3200" dirty="0"/>
              <a:t>排版時，常常還會需要加入 </a:t>
            </a:r>
            <a:r>
              <a:rPr lang="en-US" altLang="zh-TW" sz="3200" dirty="0"/>
              <a:t>clear </a:t>
            </a:r>
            <a:r>
              <a:rPr lang="zh-TW" altLang="en-US" sz="3200" dirty="0"/>
              <a:t>效果清除浮動，才不會跑版。</a:t>
            </a:r>
          </a:p>
        </p:txBody>
      </p:sp>
    </p:spTree>
    <p:extLst>
      <p:ext uri="{BB962C8B-B14F-4D97-AF65-F5344CB8AC3E}">
        <p14:creationId xmlns:p14="http://schemas.microsoft.com/office/powerpoint/2010/main" val="922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box</a:t>
            </a:r>
            <a:r>
              <a:rPr lang="zh-TW" altLang="en-US" sz="4400" dirty="0"/>
              <a:t>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大多數的 </a:t>
            </a:r>
            <a:r>
              <a:rPr lang="en-US" altLang="zh-TW" dirty="0"/>
              <a:t>flex </a:t>
            </a:r>
            <a:r>
              <a:rPr lang="zh-TW" altLang="en-US" dirty="0"/>
              <a:t>屬性，都是設定在 </a:t>
            </a:r>
            <a:r>
              <a:rPr lang="en-US" altLang="zh-TW" dirty="0"/>
              <a:t>container </a:t>
            </a:r>
            <a:r>
              <a:rPr lang="zh-TW" altLang="en-US" dirty="0"/>
              <a:t>身上，而設定後的效果是套用在全部的 </a:t>
            </a:r>
            <a:r>
              <a:rPr lang="en-US" altLang="zh-TW" dirty="0"/>
              <a:t>items </a:t>
            </a:r>
            <a:r>
              <a:rPr lang="zh-TW" altLang="en-US" dirty="0"/>
              <a:t>身上</a:t>
            </a:r>
            <a:endParaRPr lang="en-US" altLang="zh-TW" dirty="0"/>
          </a:p>
          <a:p>
            <a:r>
              <a:rPr lang="en-US" altLang="zh-TW" dirty="0"/>
              <a:t>Flex item</a:t>
            </a:r>
            <a:r>
              <a:rPr lang="zh-TW" altLang="en-US" dirty="0"/>
              <a:t>會忽略 </a:t>
            </a:r>
            <a:r>
              <a:rPr lang="en-US" altLang="zh-TW" dirty="0"/>
              <a:t>float </a:t>
            </a:r>
            <a:r>
              <a:rPr lang="zh-TW" altLang="en-US" dirty="0"/>
              <a:t>設定，還可以設定顯示順序，對佈局來說更方便。</a:t>
            </a:r>
            <a:endParaRPr lang="en-US" altLang="zh-TW" dirty="0"/>
          </a:p>
          <a:p>
            <a:r>
              <a:rPr lang="en-US" altLang="zh-TW" dirty="0"/>
              <a:t>float </a:t>
            </a:r>
            <a:r>
              <a:rPr lang="zh-TW" altLang="en-US" dirty="0"/>
              <a:t>和 </a:t>
            </a:r>
            <a:r>
              <a:rPr lang="en-US" altLang="zh-TW" dirty="0"/>
              <a:t>clear </a:t>
            </a:r>
            <a:r>
              <a:rPr lang="zh-TW" altLang="en-US" dirty="0"/>
              <a:t>無法使用於彈性容器內</a:t>
            </a:r>
            <a:endParaRPr lang="en-US" altLang="zh-TW" dirty="0"/>
          </a:p>
          <a:p>
            <a:r>
              <a:rPr lang="en-US" altLang="zh-TW" dirty="0"/>
              <a:t>vertical-align </a:t>
            </a:r>
            <a:r>
              <a:rPr lang="zh-TW" altLang="en-US" dirty="0"/>
              <a:t>對彈性項目沒有效果（但對彈性項目裡面的內容還是有用的）</a:t>
            </a:r>
            <a:endParaRPr lang="en-US" altLang="zh-TW" dirty="0"/>
          </a:p>
          <a:p>
            <a:r>
              <a:rPr lang="zh-TW" altLang="en-US" dirty="0"/>
              <a:t>虛擬元素 </a:t>
            </a:r>
            <a:r>
              <a:rPr lang="en-US" altLang="zh-TW" dirty="0"/>
              <a:t>::first-line </a:t>
            </a:r>
            <a:r>
              <a:rPr lang="zh-TW" altLang="en-US" dirty="0"/>
              <a:t>和 </a:t>
            </a:r>
            <a:r>
              <a:rPr lang="en-US" altLang="zh-TW" dirty="0"/>
              <a:t>::first-letter </a:t>
            </a:r>
            <a:r>
              <a:rPr lang="zh-TW" altLang="en-US" dirty="0"/>
              <a:t>無法使用於彈性容器本身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5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27F25C0-E790-D48A-9D99-90CB22AD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Flex Container(</a:t>
            </a:r>
            <a:r>
              <a:rPr lang="zh-TW" altLang="en-US" sz="4800" dirty="0"/>
              <a:t>父元素</a:t>
            </a:r>
            <a:r>
              <a:rPr lang="en-US" altLang="zh-TW" sz="4800" dirty="0"/>
              <a:t>)</a:t>
            </a:r>
            <a:r>
              <a:rPr lang="zh-TW" altLang="en-US" sz="4800" dirty="0"/>
              <a:t>屬性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2EBF7-5E2F-7F61-28C5-61BD9C9DB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Box</a:t>
            </a:r>
            <a:r>
              <a:rPr lang="zh-TW" altLang="en-US" sz="4400" dirty="0"/>
              <a:t> </a:t>
            </a:r>
            <a:r>
              <a:rPr lang="en-US" altLang="zh-TW" sz="4400" dirty="0"/>
              <a:t>Container</a:t>
            </a:r>
            <a:r>
              <a:rPr lang="zh-TW" altLang="en-US" sz="4400" dirty="0"/>
              <a:t>屬性 </a:t>
            </a:r>
            <a:r>
              <a:rPr lang="en-US" altLang="zh-TW" sz="4400" dirty="0"/>
              <a:t>display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display: flex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當在 </a:t>
            </a:r>
            <a:r>
              <a:rPr lang="en-US" altLang="zh-TW" dirty="0"/>
              <a:t>display </a:t>
            </a:r>
            <a:r>
              <a:rPr lang="zh-TW" altLang="en-US" dirty="0"/>
              <a:t>屬性宣告 </a:t>
            </a:r>
            <a:r>
              <a:rPr lang="en-US" altLang="zh-TW" dirty="0"/>
              <a:t>flex</a:t>
            </a:r>
            <a:r>
              <a:rPr lang="zh-TW" altLang="en-US" dirty="0"/>
              <a:t>，如果沒有設定寬高，彈性容器會像 </a:t>
            </a:r>
            <a:r>
              <a:rPr lang="en-US" altLang="zh-TW" dirty="0"/>
              <a:t>block </a:t>
            </a:r>
            <a:r>
              <a:rPr lang="zh-TW" altLang="en-US" dirty="0"/>
              <a:t>一樣佔據了整行。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第二個彈性容器出現，就會像</a:t>
            </a:r>
            <a:r>
              <a:rPr lang="en-US" altLang="zh-TW" dirty="0"/>
              <a:t>block</a:t>
            </a:r>
            <a:r>
              <a:rPr lang="zh-TW" altLang="en-US" dirty="0"/>
              <a:t>把第二個彈性容器放到下一行</a:t>
            </a:r>
          </a:p>
        </p:txBody>
      </p:sp>
      <p:sp>
        <p:nvSpPr>
          <p:cNvPr id="5" name="矩形 4"/>
          <p:cNvSpPr/>
          <p:nvPr/>
        </p:nvSpPr>
        <p:spPr>
          <a:xfrm>
            <a:off x="2146041" y="2967135"/>
            <a:ext cx="5066522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32653" y="3069771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94922" y="3069771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57191" y="3083767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46041" y="4640428"/>
            <a:ext cx="5066522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32653" y="4743064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94922" y="4743064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57191" y="475706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46041" y="5470852"/>
            <a:ext cx="5066522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332653" y="5573488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694922" y="5573488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57191" y="5587484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1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Box Container</a:t>
            </a:r>
            <a:r>
              <a:rPr lang="zh-TW" altLang="en-US" sz="4400" dirty="0"/>
              <a:t>屬性 </a:t>
            </a:r>
            <a:r>
              <a:rPr lang="en-US" altLang="zh-TW" sz="4400" dirty="0"/>
              <a:t>display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display: inline-flex</a:t>
            </a:r>
          </a:p>
          <a:p>
            <a:pPr lvl="1"/>
            <a:r>
              <a:rPr lang="zh-TW" altLang="en-US" dirty="0"/>
              <a:t>當在 </a:t>
            </a:r>
            <a:r>
              <a:rPr lang="en-US" altLang="zh-TW" dirty="0"/>
              <a:t>display </a:t>
            </a:r>
            <a:r>
              <a:rPr lang="zh-TW" altLang="en-US" dirty="0"/>
              <a:t>屬性宣告 </a:t>
            </a:r>
            <a:r>
              <a:rPr lang="en-US" altLang="zh-TW" dirty="0"/>
              <a:t>inline-flex</a:t>
            </a:r>
            <a:r>
              <a:rPr lang="zh-TW" altLang="en-US" dirty="0"/>
              <a:t>，如果沒有設定寬高，彈性容器會像 </a:t>
            </a:r>
            <a:r>
              <a:rPr lang="en-US" altLang="zh-TW" dirty="0"/>
              <a:t>inline-block </a:t>
            </a:r>
            <a:r>
              <a:rPr lang="zh-TW" altLang="en-US" dirty="0"/>
              <a:t>一樣被其中的子元素彈性項目的尺寸撐開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第二個彈性容器出現，它就會像 </a:t>
            </a:r>
            <a:r>
              <a:rPr lang="en-US" altLang="zh-TW" dirty="0"/>
              <a:t>inline-block </a:t>
            </a:r>
            <a:r>
              <a:rPr lang="zh-TW" altLang="en-US" dirty="0"/>
              <a:t>和第二個彈性容器併排</a:t>
            </a:r>
            <a:r>
              <a:rPr lang="en-US" altLang="zh-TW" dirty="0"/>
              <a:t>(</a:t>
            </a:r>
            <a:r>
              <a:rPr lang="zh-TW" altLang="en-US" dirty="0"/>
              <a:t>如果畫面寬度可以放得下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6041" y="2967135"/>
            <a:ext cx="4264090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32653" y="3069771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94922" y="3069771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57191" y="3083767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46041" y="4837926"/>
            <a:ext cx="4264090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32653" y="494056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94922" y="494056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57191" y="4954558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87886" y="4837926"/>
            <a:ext cx="4264090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674498" y="494056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036767" y="494056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399036" y="4954558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彈性項目的排序方向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flex-direction: row | row-reverse | column | column-reverse</a:t>
            </a:r>
          </a:p>
          <a:p>
            <a:pPr lvl="1"/>
            <a:r>
              <a:rPr lang="en-US" altLang="zh-TW" dirty="0"/>
              <a:t>row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由左往右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row-reverse</a:t>
            </a:r>
            <a:r>
              <a:rPr lang="zh-TW" altLang="en-US" dirty="0">
                <a:sym typeface="Wingdings" panose="05000000000000000000" pitchFamily="2" charset="2"/>
              </a:rPr>
              <a:t>由右往左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column</a:t>
            </a:r>
            <a:r>
              <a:rPr lang="zh-TW" altLang="en-US" dirty="0">
                <a:sym typeface="Wingdings" panose="05000000000000000000" pitchFamily="2" charset="2"/>
              </a:rPr>
              <a:t>由上往下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column-reverse</a:t>
            </a:r>
            <a:r>
              <a:rPr lang="zh-TW" altLang="en-US" dirty="0">
                <a:sym typeface="Wingdings" panose="05000000000000000000" pitchFamily="2" charset="2"/>
              </a:rPr>
              <a:t>由下往上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7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的水平對齊方式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justify-content: flex-start | flex-end | center | space-between | space-around | space-evenly | start | end | left | right; </a:t>
            </a:r>
          </a:p>
          <a:p>
            <a:pPr lvl="1"/>
            <a:r>
              <a:rPr lang="en-US" altLang="zh-TW" dirty="0"/>
              <a:t>flex-start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對齊主軸線開頭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flex-end </a:t>
            </a:r>
            <a:r>
              <a:rPr lang="zh-TW" altLang="en-US" dirty="0"/>
              <a:t>對齊主軸線尾端</a:t>
            </a:r>
            <a:endParaRPr lang="en-US" altLang="zh-TW" dirty="0"/>
          </a:p>
          <a:p>
            <a:pPr lvl="1"/>
            <a:r>
              <a:rPr lang="en-US" altLang="zh-TW" dirty="0"/>
              <a:t>center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對齊主軸線中央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space-between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將空白空間分配在東西之間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space-around  </a:t>
            </a:r>
            <a:r>
              <a:rPr lang="zh-TW" altLang="en-US" dirty="0">
                <a:sym typeface="Wingdings" panose="05000000000000000000" pitchFamily="2" charset="2"/>
              </a:rPr>
              <a:t>將空白空間分配在東西兩側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space-evenly  </a:t>
            </a:r>
            <a:r>
              <a:rPr lang="zh-TW" altLang="en-US" dirty="0">
                <a:sym typeface="Wingdings" panose="05000000000000000000" pitchFamily="2" charset="2"/>
              </a:rPr>
              <a:t>將空白剩下的空間均勻分配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2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的水平對齊方式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justify-content: flex-start </a:t>
            </a:r>
            <a:r>
              <a:rPr lang="zh-TW" altLang="en-US" dirty="0"/>
              <a:t>預設值，對齊主軸線最前端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justify-content: flex-end </a:t>
            </a:r>
            <a:r>
              <a:rPr lang="zh-TW" altLang="en-US" dirty="0"/>
              <a:t>對齊主軸線最終端</a:t>
            </a:r>
          </a:p>
        </p:txBody>
      </p:sp>
      <p:sp>
        <p:nvSpPr>
          <p:cNvPr id="5" name="矩形 4"/>
          <p:cNvSpPr/>
          <p:nvPr/>
        </p:nvSpPr>
        <p:spPr>
          <a:xfrm>
            <a:off x="2313991" y="2360646"/>
            <a:ext cx="5505061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44618" y="246328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99585" y="246328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35890" y="246328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13991" y="4743063"/>
            <a:ext cx="5505061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63759" y="4845699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29808" y="4845699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86526" y="4845699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3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Float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float: </a:t>
            </a:r>
            <a:r>
              <a:rPr lang="zh-TW" altLang="en-US" dirty="0"/>
              <a:t>這個屬性可以將一個正常順序中的元素放在容器的左側或右側</a:t>
            </a:r>
          </a:p>
          <a:p>
            <a:r>
              <a:rPr lang="en-US" altLang="zh-TW" dirty="0"/>
              <a:t>float: none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預設</a:t>
            </a:r>
          </a:p>
          <a:p>
            <a:r>
              <a:rPr lang="en-US" altLang="zh-TW" dirty="0"/>
              <a:t>float: left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將元素放在容器的左側</a:t>
            </a:r>
          </a:p>
          <a:p>
            <a:r>
              <a:rPr lang="en-US" altLang="zh-TW" dirty="0"/>
              <a:t>float: right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將元素放在容器的右側</a:t>
            </a:r>
          </a:p>
          <a:p>
            <a:r>
              <a:rPr lang="zh-TW" altLang="en-US" dirty="0"/>
              <a:t>用這個屬性可以做到類似文繞圖</a:t>
            </a:r>
            <a:r>
              <a:rPr lang="en-US" altLang="zh-TW" dirty="0"/>
              <a:t>(block)</a:t>
            </a:r>
            <a:r>
              <a:rPr lang="zh-TW" altLang="en-US" dirty="0"/>
              <a:t>的效果，緊鄰著設定</a:t>
            </a:r>
            <a:r>
              <a:rPr lang="en-US" altLang="zh-TW" dirty="0" err="1"/>
              <a:t>float:left</a:t>
            </a:r>
            <a:r>
              <a:rPr lang="zh-TW" altLang="en-US" dirty="0"/>
              <a:t>或</a:t>
            </a:r>
            <a:r>
              <a:rPr lang="en-US" altLang="zh-TW" dirty="0"/>
              <a:t>right</a:t>
            </a:r>
            <a:r>
              <a:rPr lang="zh-TW" altLang="en-US" dirty="0"/>
              <a:t>的</a:t>
            </a:r>
            <a:r>
              <a:rPr lang="en-US" altLang="zh-TW" dirty="0"/>
              <a:t>inline box</a:t>
            </a:r>
            <a:r>
              <a:rPr lang="zh-TW" altLang="en-US" dirty="0"/>
              <a:t>會預設排在其旁邊的位置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4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的水平對齊方式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justify-content: center </a:t>
            </a:r>
            <a:r>
              <a:rPr lang="zh-TW" altLang="en-US" dirty="0"/>
              <a:t>對齊主軸線中央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justify-content: space-around </a:t>
            </a:r>
            <a:r>
              <a:rPr lang="zh-TW" altLang="en-US" dirty="0"/>
              <a:t>對齊中軸，平均分配空白寬度和間距</a:t>
            </a:r>
          </a:p>
        </p:txBody>
      </p:sp>
      <p:sp>
        <p:nvSpPr>
          <p:cNvPr id="5" name="矩形 4"/>
          <p:cNvSpPr/>
          <p:nvPr/>
        </p:nvSpPr>
        <p:spPr>
          <a:xfrm>
            <a:off x="2313991" y="2379308"/>
            <a:ext cx="5505061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09729" y="2481944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78692" y="2481944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47655" y="2481944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13991" y="5069634"/>
            <a:ext cx="5505061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21900" y="517227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78692" y="517227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35483" y="517227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的水平對齊方式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justify-content: space-between </a:t>
            </a:r>
            <a:r>
              <a:rPr lang="zh-TW" altLang="en-US" dirty="0"/>
              <a:t>平均分配空白，第一項和最後一項靠邊緣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endParaRPr lang="en-US" altLang="zh-TW" sz="2800" dirty="0">
              <a:sym typeface="Wingdings" panose="05000000000000000000" pitchFamily="2" charset="2"/>
            </a:endParaRPr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/>
              <a:t>justify-content: </a:t>
            </a:r>
            <a:r>
              <a:rPr lang="en-US" altLang="zh-TW" sz="2800" dirty="0">
                <a:sym typeface="Wingdings" panose="05000000000000000000" pitchFamily="2" charset="2"/>
              </a:rPr>
              <a:t>space-evenly  </a:t>
            </a:r>
            <a:r>
              <a:rPr lang="zh-TW" altLang="en-US" sz="2800" dirty="0">
                <a:sym typeface="Wingdings" panose="05000000000000000000" pitchFamily="2" charset="2"/>
              </a:rPr>
              <a:t>將空白剩下的空間均勻分配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2651" y="2774304"/>
            <a:ext cx="5505061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86606" y="287694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97352" y="287694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08098" y="2876940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332651" y="5265576"/>
            <a:ext cx="5505061" cy="830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7173" y="536821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97352" y="536821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167531" y="5368212"/>
            <a:ext cx="1175657" cy="597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的垂直對齊方式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align-items: stretch | flex-start | flex-end | center | baseline | first baseline | last baseline | start | end | self-start | self-end; </a:t>
            </a:r>
          </a:p>
          <a:p>
            <a:pPr lvl="1"/>
            <a:r>
              <a:rPr lang="en-US" altLang="zh-TW" dirty="0"/>
              <a:t>stretch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延伸，將內容元素撐開至 </a:t>
            </a:r>
            <a:r>
              <a:rPr lang="en-US" altLang="zh-TW" dirty="0">
                <a:sym typeface="Wingdings" panose="05000000000000000000" pitchFamily="2" charset="2"/>
              </a:rPr>
              <a:t>flexbox </a:t>
            </a:r>
            <a:r>
              <a:rPr lang="zh-TW" altLang="en-US" dirty="0">
                <a:sym typeface="Wingdings" panose="05000000000000000000" pitchFamily="2" charset="2"/>
              </a:rPr>
              <a:t>大小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flex-start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對齊交錯軸線最前端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flex-end  </a:t>
            </a:r>
            <a:r>
              <a:rPr lang="zh-TW" altLang="en-US" dirty="0">
                <a:sym typeface="Wingdings" panose="05000000000000000000" pitchFamily="2" charset="2"/>
              </a:rPr>
              <a:t>對齊交錯軸線最末端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center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對齊交錯軸線中央</a:t>
            </a:r>
            <a:endParaRPr lang="en-US" altLang="zh-TW" dirty="0"/>
          </a:p>
          <a:p>
            <a:pPr lvl="1"/>
            <a:r>
              <a:rPr lang="en-US" altLang="zh-TW" dirty="0"/>
              <a:t>baseline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對齊內容物的基線</a:t>
            </a:r>
          </a:p>
        </p:txBody>
      </p:sp>
    </p:spTree>
    <p:extLst>
      <p:ext uri="{BB962C8B-B14F-4D97-AF65-F5344CB8AC3E}">
        <p14:creationId xmlns:p14="http://schemas.microsoft.com/office/powerpoint/2010/main" val="5456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的垂直對齊方式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align-items: stretch </a:t>
            </a:r>
            <a:r>
              <a:rPr lang="zh-TW" altLang="en-US" dirty="0"/>
              <a:t>預設值，將內容元素撐開至 </a:t>
            </a:r>
            <a:r>
              <a:rPr lang="en-US" altLang="zh-TW" dirty="0"/>
              <a:t>flexbox </a:t>
            </a:r>
            <a:r>
              <a:rPr lang="zh-TW" altLang="en-US" dirty="0"/>
              <a:t>大小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align-items: flex-start </a:t>
            </a:r>
            <a:r>
              <a:rPr lang="zh-TW" altLang="en-US" dirty="0"/>
              <a:t>對齊交錯軸線最前端</a:t>
            </a:r>
          </a:p>
        </p:txBody>
      </p:sp>
      <p:sp>
        <p:nvSpPr>
          <p:cNvPr id="4" name="矩形 3"/>
          <p:cNvSpPr/>
          <p:nvPr/>
        </p:nvSpPr>
        <p:spPr>
          <a:xfrm>
            <a:off x="3219061" y="2276668"/>
            <a:ext cx="4217437" cy="119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70986" y="2369973"/>
            <a:ext cx="1175657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39949" y="2369973"/>
            <a:ext cx="1175657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08912" y="2369973"/>
            <a:ext cx="1175657" cy="1007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19061" y="4427963"/>
            <a:ext cx="4217437" cy="119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70986" y="4521268"/>
            <a:ext cx="1175657" cy="6945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39949" y="4521268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08912" y="4521268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3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的垂直對齊方式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align-items: flex-end </a:t>
            </a:r>
            <a:r>
              <a:rPr lang="zh-TW" altLang="en-US" dirty="0"/>
              <a:t>對齊交錯軸線最末端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align-items: center </a:t>
            </a:r>
            <a:r>
              <a:rPr lang="zh-TW" altLang="en-US" dirty="0"/>
              <a:t>對齊交錯軸線中央</a:t>
            </a:r>
          </a:p>
        </p:txBody>
      </p:sp>
      <p:sp>
        <p:nvSpPr>
          <p:cNvPr id="5" name="矩形 4"/>
          <p:cNvSpPr/>
          <p:nvPr/>
        </p:nvSpPr>
        <p:spPr>
          <a:xfrm>
            <a:off x="3247053" y="2169955"/>
            <a:ext cx="4217437" cy="119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46818" y="2589832"/>
            <a:ext cx="1175657" cy="6945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41861" y="2739122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36904" y="2739122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47053" y="4847841"/>
            <a:ext cx="4217437" cy="119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46818" y="5097435"/>
            <a:ext cx="1175657" cy="6945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41861" y="5172080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36904" y="5172374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的垂直對齊方式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align-items: baseline </a:t>
            </a:r>
            <a:r>
              <a:rPr lang="zh-TW" altLang="en-US" dirty="0"/>
              <a:t>對齊內容物的基線，通常代表的是文字的底部</a:t>
            </a:r>
          </a:p>
        </p:txBody>
      </p:sp>
      <p:sp>
        <p:nvSpPr>
          <p:cNvPr id="4" name="矩形 3"/>
          <p:cNvSpPr/>
          <p:nvPr/>
        </p:nvSpPr>
        <p:spPr>
          <a:xfrm>
            <a:off x="3247053" y="3177661"/>
            <a:ext cx="4217437" cy="119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06629" y="3324911"/>
            <a:ext cx="1175657" cy="6945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項目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1766" y="3399556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項目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36903" y="3399556"/>
            <a:ext cx="1175657" cy="5452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項目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3069771" y="3774527"/>
            <a:ext cx="4553339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</a:t>
            </a:r>
            <a:r>
              <a:rPr lang="zh-TW" altLang="en-US" sz="4400" dirty="0"/>
              <a:t> </a:t>
            </a:r>
            <a:r>
              <a:rPr lang="en-US" altLang="zh-TW" sz="4400" dirty="0"/>
              <a:t>Item</a:t>
            </a:r>
            <a:r>
              <a:rPr lang="zh-TW" altLang="en-US" sz="4400" dirty="0"/>
              <a:t>的換行方式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Flex-wrap: </a:t>
            </a:r>
            <a:r>
              <a:rPr lang="en-US" altLang="zh-TW" sz="3200" dirty="0" err="1"/>
              <a:t>nowrap</a:t>
            </a:r>
            <a:r>
              <a:rPr lang="en-US" altLang="zh-TW" sz="3200" dirty="0"/>
              <a:t> | wrap</a:t>
            </a:r>
            <a:r>
              <a:rPr lang="zh-TW" altLang="en-US" sz="3200" dirty="0"/>
              <a:t> </a:t>
            </a:r>
            <a:r>
              <a:rPr lang="en-US" altLang="zh-TW" sz="3200" dirty="0"/>
              <a:t>|</a:t>
            </a:r>
            <a:r>
              <a:rPr lang="zh-TW" altLang="en-US" sz="3200" dirty="0"/>
              <a:t> </a:t>
            </a:r>
            <a:r>
              <a:rPr lang="en-US" altLang="zh-TW" sz="3200" dirty="0"/>
              <a:t>wrap-reverse</a:t>
            </a:r>
          </a:p>
          <a:p>
            <a:pPr lvl="1"/>
            <a:r>
              <a:rPr lang="en-US" altLang="zh-TW" sz="2800" dirty="0" err="1"/>
              <a:t>nowrap</a:t>
            </a:r>
            <a:r>
              <a:rPr lang="en-US" altLang="zh-TW" sz="2800" dirty="0"/>
              <a:t>: </a:t>
            </a:r>
            <a:r>
              <a:rPr lang="zh-TW" altLang="en-US" sz="2800" dirty="0"/>
              <a:t>不換行</a:t>
            </a:r>
            <a:endParaRPr lang="en-US" altLang="zh-TW" sz="2800" dirty="0"/>
          </a:p>
          <a:p>
            <a:pPr lvl="1"/>
            <a:r>
              <a:rPr lang="en-US" altLang="zh-TW" sz="2800" dirty="0"/>
              <a:t>wrap: </a:t>
            </a:r>
            <a:r>
              <a:rPr lang="zh-TW" altLang="en-US" sz="2800" dirty="0"/>
              <a:t>自動換行，由上往下</a:t>
            </a:r>
            <a:endParaRPr lang="en-US" altLang="zh-TW" sz="2800" dirty="0"/>
          </a:p>
          <a:p>
            <a:pPr lvl="1"/>
            <a:r>
              <a:rPr lang="en-US" altLang="zh-TW" sz="2800" dirty="0"/>
              <a:t>wrap-reverse: </a:t>
            </a:r>
            <a:r>
              <a:rPr lang="zh-TW" altLang="en-US" sz="2800" dirty="0"/>
              <a:t>自動換行，由下往上</a:t>
            </a:r>
          </a:p>
        </p:txBody>
      </p:sp>
    </p:spTree>
    <p:extLst>
      <p:ext uri="{BB962C8B-B14F-4D97-AF65-F5344CB8AC3E}">
        <p14:creationId xmlns:p14="http://schemas.microsoft.com/office/powerpoint/2010/main" val="23804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的多行對齊方式</a:t>
            </a:r>
            <a:r>
              <a:rPr lang="en-US" altLang="zh-TW" sz="4400" dirty="0"/>
              <a:t>(</a:t>
            </a:r>
            <a:r>
              <a:rPr lang="zh-TW" altLang="en-US" sz="4400" dirty="0"/>
              <a:t>對齊整個內容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align-content:</a:t>
            </a:r>
            <a:r>
              <a:rPr lang="zh-TW" altLang="en-US" dirty="0"/>
              <a:t> </a:t>
            </a:r>
            <a:r>
              <a:rPr lang="en-US" altLang="zh-TW" dirty="0"/>
              <a:t>flex-start | flex-end | center | space-between | space-around |</a:t>
            </a:r>
            <a:r>
              <a:rPr lang="zh-TW" altLang="en-US" dirty="0"/>
              <a:t> </a:t>
            </a:r>
            <a:r>
              <a:rPr lang="en-US" altLang="zh-TW" dirty="0"/>
              <a:t>stretch</a:t>
            </a:r>
          </a:p>
          <a:p>
            <a:pPr lvl="1"/>
            <a:r>
              <a:rPr lang="en-US" altLang="zh-TW" dirty="0"/>
              <a:t>flex-start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對齊交錯軸線最前端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flex-end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對齊交錯軸線最末端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center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對齊交錯軸線中間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置中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/>
              <a:t>space-between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第一行與最後一行分別對齊交錯軸線最前端與最末端，再以相等間隔排列剩下的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space-around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每行平均分配每行間距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stretch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延伸對齊到整個</a:t>
            </a:r>
            <a:r>
              <a:rPr lang="en-US" altLang="zh-TW" dirty="0">
                <a:sym typeface="Wingdings" panose="05000000000000000000" pitchFamily="2" charset="2"/>
              </a:rPr>
              <a:t>flexbox</a:t>
            </a:r>
            <a:r>
              <a:rPr lang="zh-TW" altLang="en-US" dirty="0">
                <a:sym typeface="Wingdings" panose="05000000000000000000" pitchFamily="2" charset="2"/>
              </a:rPr>
              <a:t>大小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1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CEDED12-84F2-5961-A821-2DA0DDAA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 Item(</a:t>
            </a:r>
            <a:r>
              <a:rPr lang="zh-TW" altLang="en-US" dirty="0"/>
              <a:t>子元素屬性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FFF349-D0A4-925E-3997-CF7D16B34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8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8B50D-35A2-AC97-B663-D9421087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Flex Item</a:t>
            </a:r>
            <a:r>
              <a:rPr lang="zh-TW" altLang="en-US" sz="4400" dirty="0"/>
              <a:t>的顯示順序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263F16-1D73-8B9B-C0D4-906CA7A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</a:t>
            </a:r>
            <a:r>
              <a:rPr lang="zh-TW" altLang="en-US" dirty="0"/>
              <a:t>是針對</a:t>
            </a:r>
            <a:r>
              <a:rPr lang="en-US" altLang="zh-TW" dirty="0"/>
              <a:t>flex item(</a:t>
            </a:r>
            <a:r>
              <a:rPr lang="zh-TW" altLang="en-US" dirty="0"/>
              <a:t>子元素</a:t>
            </a:r>
            <a:r>
              <a:rPr lang="en-US" altLang="zh-TW" dirty="0"/>
              <a:t>)</a:t>
            </a:r>
            <a:r>
              <a:rPr lang="zh-TW" altLang="en-US" dirty="0"/>
              <a:t>去設定它的顯示順序</a:t>
            </a:r>
            <a:endParaRPr lang="en-US" altLang="zh-TW" dirty="0"/>
          </a:p>
          <a:p>
            <a:pPr lvl="1"/>
            <a:r>
              <a:rPr lang="zh-TW" altLang="en-US" dirty="0"/>
              <a:t>正整數</a:t>
            </a:r>
            <a:endParaRPr lang="en-US" altLang="zh-TW" dirty="0"/>
          </a:p>
          <a:p>
            <a:pPr lvl="1"/>
            <a:r>
              <a:rPr lang="zh-TW" altLang="en-US" dirty="0"/>
              <a:t>預設是</a:t>
            </a:r>
            <a:r>
              <a:rPr lang="en-US" altLang="zh-TW" dirty="0"/>
              <a:t>0</a:t>
            </a:r>
          </a:p>
          <a:p>
            <a:pPr lvl="1"/>
            <a:r>
              <a:rPr lang="zh-TW" altLang="en-US" dirty="0"/>
              <a:t>數字越大代表顯示順序越後面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5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Clear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clear</a:t>
            </a:r>
            <a:r>
              <a:rPr lang="zh-TW" altLang="en-US" dirty="0"/>
              <a:t>可以設定</a:t>
            </a:r>
            <a:r>
              <a:rPr lang="en-US" altLang="zh-TW" dirty="0"/>
              <a:t>inline box</a:t>
            </a:r>
            <a:r>
              <a:rPr lang="zh-TW" altLang="en-US" dirty="0"/>
              <a:t>的哪一邊不要緊鄰著文繞圖</a:t>
            </a:r>
            <a:r>
              <a:rPr lang="en-US" altLang="zh-TW" dirty="0"/>
              <a:t>box</a:t>
            </a:r>
            <a:r>
              <a:rPr lang="zh-TW" altLang="en-US" dirty="0"/>
              <a:t>，使其變成正常順序的下方顯示</a:t>
            </a:r>
            <a:endParaRPr lang="en-US" altLang="zh-TW" dirty="0"/>
          </a:p>
          <a:p>
            <a:r>
              <a:rPr lang="en-US" altLang="zh-TW" dirty="0"/>
              <a:t>clear: none | left | right | both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395891" y="3172688"/>
            <a:ext cx="1832362" cy="1384994"/>
            <a:chOff x="2105156" y="3487952"/>
            <a:chExt cx="1832362" cy="1384994"/>
          </a:xfrm>
        </p:grpSpPr>
        <p:sp>
          <p:nvSpPr>
            <p:cNvPr id="4" name="矩形 3"/>
            <p:cNvSpPr/>
            <p:nvPr/>
          </p:nvSpPr>
          <p:spPr>
            <a:xfrm>
              <a:off x="2105156" y="3487952"/>
              <a:ext cx="1832362" cy="1130701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145002" y="3672617"/>
              <a:ext cx="13837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.box{</a:t>
              </a:r>
            </a:p>
            <a:p>
              <a:r>
                <a:rPr lang="en-US" altLang="zh-TW" dirty="0"/>
                <a:t>    float=left;</a:t>
              </a:r>
            </a:p>
            <a:p>
              <a:r>
                <a:rPr lang="en-US" altLang="zh-TW" dirty="0"/>
                <a:t>}</a:t>
              </a:r>
            </a:p>
            <a:p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5370599" y="3172688"/>
            <a:ext cx="2556587" cy="52220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24085" y="31429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&lt;section&gt;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36270" y="314299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&lt;div class=‘box’&gt;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70599" y="3781185"/>
            <a:ext cx="2556587" cy="52220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324085" y="37577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&lt;p&gt;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395891" y="4825578"/>
            <a:ext cx="1832362" cy="1384994"/>
            <a:chOff x="2105156" y="3487952"/>
            <a:chExt cx="1832362" cy="1384994"/>
          </a:xfrm>
        </p:grpSpPr>
        <p:sp>
          <p:nvSpPr>
            <p:cNvPr id="14" name="矩形 13"/>
            <p:cNvSpPr/>
            <p:nvPr/>
          </p:nvSpPr>
          <p:spPr>
            <a:xfrm>
              <a:off x="2105156" y="3487952"/>
              <a:ext cx="1832362" cy="1130701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145002" y="3672617"/>
              <a:ext cx="13837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.box{</a:t>
              </a:r>
            </a:p>
            <a:p>
              <a:r>
                <a:rPr lang="en-US" altLang="zh-TW" dirty="0"/>
                <a:t>    float=left;</a:t>
              </a:r>
            </a:p>
            <a:p>
              <a:r>
                <a:rPr lang="en-US" altLang="zh-TW" dirty="0"/>
                <a:t>}</a:t>
              </a:r>
            </a:p>
            <a:p>
              <a:endParaRPr lang="zh-TW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5370599" y="4825578"/>
            <a:ext cx="2556587" cy="52220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324085" y="4795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&lt;section&gt;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36270" y="479588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&lt;div class=‘box’&gt;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59968" y="6031049"/>
            <a:ext cx="4567218" cy="52220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95891" y="5956279"/>
            <a:ext cx="190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&lt;p class=‘box2’&gt;</a:t>
            </a:r>
          </a:p>
          <a:p>
            <a:r>
              <a:rPr lang="en-US" altLang="zh-TW" dirty="0"/>
              <a:t>.box2{</a:t>
            </a:r>
            <a:r>
              <a:rPr lang="en-US" altLang="zh-TW" dirty="0" err="1"/>
              <a:t>clear:left</a:t>
            </a:r>
            <a:r>
              <a:rPr lang="en-US" altLang="zh-TW" dirty="0"/>
              <a:t>; }</a:t>
            </a:r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118812" y="4463097"/>
            <a:ext cx="410546" cy="254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個別</a:t>
            </a:r>
            <a:r>
              <a:rPr lang="en-US" altLang="zh-TW" sz="4400" dirty="0"/>
              <a:t>Flex Item</a:t>
            </a:r>
            <a:r>
              <a:rPr lang="zh-TW" altLang="en-US" sz="4400" dirty="0"/>
              <a:t>的屬性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設定個別</a:t>
            </a:r>
            <a:r>
              <a:rPr lang="en-US" altLang="zh-TW" dirty="0"/>
              <a:t>flex item</a:t>
            </a:r>
            <a:r>
              <a:rPr lang="zh-TW" altLang="en-US" dirty="0"/>
              <a:t>的垂直對齊方式</a:t>
            </a:r>
            <a:endParaRPr lang="en-US" altLang="zh-TW" dirty="0"/>
          </a:p>
          <a:p>
            <a:pPr lvl="1"/>
            <a:r>
              <a:rPr lang="en-US" altLang="zh-TW" dirty="0"/>
              <a:t>align-self:</a:t>
            </a:r>
            <a:r>
              <a:rPr lang="zh-TW" altLang="en-US" dirty="0"/>
              <a:t> </a:t>
            </a:r>
            <a:r>
              <a:rPr lang="en-US" altLang="zh-TW" dirty="0"/>
              <a:t>stretch | flex-start | flex-end | center | baseline</a:t>
            </a:r>
          </a:p>
          <a:p>
            <a:pPr lvl="1"/>
            <a:r>
              <a:rPr lang="en-US" altLang="zh-TW" dirty="0"/>
              <a:t>stretch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延伸到整個父元素高度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flex-start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對齊父元素交錯軸線最前端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flex-end  </a:t>
            </a:r>
            <a:r>
              <a:rPr lang="zh-TW" altLang="en-US" dirty="0">
                <a:sym typeface="Wingdings" panose="05000000000000000000" pitchFamily="2" charset="2"/>
              </a:rPr>
              <a:t>對齊父元素交錯軸線最末端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center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對齊父元素交錯軸線中間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置中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baseline </a:t>
            </a:r>
            <a:r>
              <a:rPr lang="zh-TW" altLang="en-US" dirty="0">
                <a:sym typeface="Wingdings" panose="05000000000000000000" pitchFamily="2" charset="2"/>
              </a:rPr>
              <a:t>對齊父元素的基準線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設定個別</a:t>
            </a:r>
            <a:r>
              <a:rPr lang="en-US" altLang="zh-TW" dirty="0">
                <a:sym typeface="Wingdings" panose="05000000000000000000" pitchFamily="2" charset="2"/>
              </a:rPr>
              <a:t>flex item</a:t>
            </a:r>
            <a:r>
              <a:rPr lang="zh-TW" altLang="en-US" dirty="0">
                <a:sym typeface="Wingdings" panose="05000000000000000000" pitchFamily="2" charset="2"/>
              </a:rPr>
              <a:t>的大小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flex-basis:</a:t>
            </a:r>
            <a:r>
              <a:rPr lang="zh-TW" altLang="en-US" dirty="0"/>
              <a:t> 長度 </a:t>
            </a:r>
            <a:r>
              <a:rPr lang="en-US" altLang="zh-TW" dirty="0"/>
              <a:t>| </a:t>
            </a:r>
            <a:r>
              <a:rPr lang="zh-TW" altLang="en-US" dirty="0"/>
              <a:t>百分比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auto</a:t>
            </a:r>
          </a:p>
          <a:p>
            <a:pPr lvl="2"/>
            <a:r>
              <a:rPr lang="zh-TW" altLang="en-US" dirty="0"/>
              <a:t>有點類似</a:t>
            </a:r>
            <a:r>
              <a:rPr lang="en-US" altLang="zh-TW" dirty="0"/>
              <a:t>min-width</a:t>
            </a:r>
            <a:r>
              <a:rPr lang="zh-TW" altLang="en-US" dirty="0"/>
              <a:t>，算是代替</a:t>
            </a:r>
            <a:r>
              <a:rPr lang="en-US" altLang="zh-TW" dirty="0"/>
              <a:t>width</a:t>
            </a:r>
            <a:r>
              <a:rPr lang="zh-TW" altLang="en-US" dirty="0"/>
              <a:t>用的，優先權比</a:t>
            </a:r>
            <a:r>
              <a:rPr lang="en-US" altLang="zh-TW" dirty="0"/>
              <a:t>width</a:t>
            </a:r>
            <a:r>
              <a:rPr lang="zh-TW" altLang="en-US" dirty="0"/>
              <a:t>高</a:t>
            </a:r>
            <a:endParaRPr lang="en-US" altLang="zh-TW" dirty="0"/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8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915B9-D9C1-3213-2838-515F1CA8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個別</a:t>
            </a:r>
            <a:r>
              <a:rPr lang="en-US" altLang="zh-TW" sz="3600" dirty="0"/>
              <a:t>Flex Item</a:t>
            </a:r>
            <a:r>
              <a:rPr lang="zh-TW" altLang="en-US" sz="3600" dirty="0"/>
              <a:t>的</a:t>
            </a:r>
            <a:r>
              <a:rPr lang="en-US" altLang="zh-TW" dirty="0"/>
              <a:t>align-self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DD144-B9C7-9006-7C76-A4BB2717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分別設定每個</a:t>
            </a:r>
            <a:r>
              <a:rPr lang="en-US" altLang="zh-TW" dirty="0"/>
              <a:t>Flex item</a:t>
            </a:r>
            <a:r>
              <a:rPr lang="zh-TW" altLang="en-US"/>
              <a:t>的垂直位置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C9EE1B-11F4-D800-F2B9-C30F6C5307AF}"/>
              </a:ext>
            </a:extLst>
          </p:cNvPr>
          <p:cNvSpPr/>
          <p:nvPr/>
        </p:nvSpPr>
        <p:spPr>
          <a:xfrm>
            <a:off x="2332651" y="2460772"/>
            <a:ext cx="6839339" cy="2980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A7BE97-A9F4-C048-A9B7-C5ACE1C0D266}"/>
              </a:ext>
            </a:extLst>
          </p:cNvPr>
          <p:cNvSpPr/>
          <p:nvPr/>
        </p:nvSpPr>
        <p:spPr>
          <a:xfrm>
            <a:off x="2532417" y="2566035"/>
            <a:ext cx="1493512" cy="10747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align-self:flex-start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EF4187-EB19-C40C-D093-CB59DE19ABC9}"/>
              </a:ext>
            </a:extLst>
          </p:cNvPr>
          <p:cNvSpPr/>
          <p:nvPr/>
        </p:nvSpPr>
        <p:spPr>
          <a:xfrm>
            <a:off x="4152117" y="2566035"/>
            <a:ext cx="1493512" cy="27990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align-self:stretch</a:t>
            </a:r>
            <a:endParaRPr lang="zh-TW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425D9E-999F-CC81-AF0B-8DA323B5411E}"/>
              </a:ext>
            </a:extLst>
          </p:cNvPr>
          <p:cNvSpPr/>
          <p:nvPr/>
        </p:nvSpPr>
        <p:spPr>
          <a:xfrm>
            <a:off x="5924934" y="3570366"/>
            <a:ext cx="1493512" cy="8437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align-self:center</a:t>
            </a:r>
            <a:endParaRPr lang="zh-TW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30A930-755B-F526-B79C-81DFAA99536F}"/>
              </a:ext>
            </a:extLst>
          </p:cNvPr>
          <p:cNvSpPr/>
          <p:nvPr/>
        </p:nvSpPr>
        <p:spPr>
          <a:xfrm>
            <a:off x="7595118" y="4503427"/>
            <a:ext cx="1493512" cy="8437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align-self:flex-end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4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zh-TW" altLang="en-US" dirty="0">
                <a:latin typeface="Microsoft JhengHei UI"/>
                <a:ea typeface="Microsoft JhengHei UI"/>
              </a:rPr>
              <a:t>運用</a:t>
            </a:r>
            <a:r>
              <a:rPr lang="en-US" altLang="zh-TW" dirty="0">
                <a:latin typeface="Microsoft JhengHei UI"/>
                <a:ea typeface="Microsoft JhengHei UI"/>
              </a:rPr>
              <a:t>CSS Flex Box Layout</a:t>
            </a:r>
            <a:r>
              <a:rPr lang="zh-TW" altLang="en-US" dirty="0">
                <a:latin typeface="Microsoft JhengHei UI"/>
                <a:ea typeface="Microsoft JhengHei UI"/>
              </a:rPr>
              <a:t>重新定位你的論文瀏覽網頁架構，和</a:t>
            </a:r>
            <a:r>
              <a:rPr lang="en-US" altLang="zh-TW" dirty="0">
                <a:latin typeface="Microsoft JhengHei UI"/>
                <a:ea typeface="Microsoft JhengHei UI"/>
              </a:rPr>
              <a:t>CSS_flex.ppt</a:t>
            </a:r>
            <a:r>
              <a:rPr lang="zh-TW" altLang="en-US" dirty="0">
                <a:latin typeface="Microsoft JhengHei UI"/>
                <a:ea typeface="Microsoft JhengHei UI"/>
              </a:rPr>
              <a:t>長的一樣</a:t>
            </a:r>
            <a:endParaRPr lang="en-US" altLang="zh-TW" dirty="0"/>
          </a:p>
          <a:p>
            <a:pPr marL="612140" lvl="1" indent="-246380"/>
            <a:r>
              <a:rPr lang="zh-TW" altLang="en-US" dirty="0"/>
              <a:t>每一個框都是一個</a:t>
            </a:r>
            <a:r>
              <a:rPr lang="en-US" altLang="zh-TW" dirty="0"/>
              <a:t>box</a:t>
            </a:r>
            <a:r>
              <a:rPr lang="zh-TW" altLang="en-US" dirty="0"/>
              <a:t>，每個</a:t>
            </a:r>
            <a:r>
              <a:rPr lang="en-US" altLang="zh-TW" dirty="0"/>
              <a:t>box</a:t>
            </a:r>
            <a:r>
              <a:rPr lang="zh-TW" altLang="en-US" dirty="0"/>
              <a:t>的大小和排版的位置盡量要和</a:t>
            </a:r>
            <a:r>
              <a:rPr lang="en-US" altLang="zh-TW" dirty="0" err="1"/>
              <a:t>ptt</a:t>
            </a:r>
            <a:r>
              <a:rPr lang="zh-TW" altLang="en-US" dirty="0"/>
              <a:t>內的設定接近，每個</a:t>
            </a:r>
            <a:r>
              <a:rPr lang="en-US" altLang="zh-TW" dirty="0"/>
              <a:t>box</a:t>
            </a:r>
            <a:r>
              <a:rPr lang="zh-TW" altLang="en-US" dirty="0"/>
              <a:t>都要設定框線，框線粗度自行設定</a:t>
            </a:r>
            <a:endParaRPr lang="en-US" altLang="zh-TW" dirty="0"/>
          </a:p>
          <a:p>
            <a:pPr marL="612140" lvl="1" indent="-246380"/>
            <a:r>
              <a:rPr lang="zh-TW" altLang="en-US" dirty="0"/>
              <a:t>一張紙的大小代表你的最外層父元素</a:t>
            </a:r>
            <a:r>
              <a:rPr lang="en-US" altLang="zh-TW" dirty="0"/>
              <a:t>Box</a:t>
            </a:r>
            <a:r>
              <a:rPr lang="zh-TW" altLang="en-US" dirty="0"/>
              <a:t>的大小，這個不用設框線</a:t>
            </a:r>
            <a:endParaRPr lang="en-US" altLang="zh-TW" dirty="0"/>
          </a:p>
          <a:p>
            <a:pPr marL="612140" lvl="1" indent="-246380"/>
            <a:r>
              <a:rPr lang="en-US" altLang="zh-TW" dirty="0"/>
              <a:t>Index Terms</a:t>
            </a:r>
            <a:r>
              <a:rPr lang="zh-TW" altLang="en-US" dirty="0"/>
              <a:t>做絕對定位在最上面</a:t>
            </a:r>
            <a:endParaRPr lang="en-US" altLang="zh-TW" dirty="0"/>
          </a:p>
          <a:p>
            <a:pPr marL="612140" lvl="1" indent="-246380"/>
            <a:endParaRPr lang="zh-TW" altLang="en-US" dirty="0"/>
          </a:p>
          <a:p>
            <a:pPr marL="612140" lvl="1" indent="-246380"/>
            <a:endParaRPr lang="en-US" altLang="zh-TW" dirty="0"/>
          </a:p>
          <a:p>
            <a:pPr marL="612140" lvl="1" indent="-246380"/>
            <a:endParaRPr lang="en-US" altLang="zh-TW" dirty="0"/>
          </a:p>
          <a:p>
            <a:pPr marL="612140" lvl="1" indent="-246380"/>
            <a:endParaRPr lang="en-US" altLang="zh-TW" dirty="0"/>
          </a:p>
          <a:p>
            <a:pPr marL="612140" lvl="1" indent="-246380"/>
            <a:endParaRPr lang="en-US" altLang="zh-TW" dirty="0"/>
          </a:p>
          <a:p>
            <a:pPr marL="612140" lvl="1" indent="-24638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0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Float</a:t>
            </a:r>
            <a:r>
              <a:rPr lang="zh-TW" altLang="en-US" sz="4400" dirty="0"/>
              <a:t>搭配</a:t>
            </a:r>
            <a:r>
              <a:rPr lang="en-US" altLang="zh-TW" sz="4400" dirty="0"/>
              <a:t>clear</a:t>
            </a:r>
            <a:r>
              <a:rPr lang="zh-TW" altLang="en-US" sz="4400" dirty="0"/>
              <a:t>版面設計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2" y="1600200"/>
            <a:ext cx="9832369" cy="4572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93908" y="1665515"/>
            <a:ext cx="67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header { width: 100%;  background:#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eaeaea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;  }   </a:t>
            </a:r>
          </a:p>
          <a:p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93908" y="2066945"/>
            <a:ext cx="710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nav</a:t>
            </a:r>
            <a:r>
              <a:rPr lang="en-US" altLang="zh-TW" dirty="0">
                <a:solidFill>
                  <a:schemeClr val="bg1"/>
                </a:solidFill>
              </a:rPr>
              <a:t> {width: 100%; color: white; background: black;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7502" y="2922885"/>
            <a:ext cx="2877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main {</a:t>
            </a:r>
          </a:p>
          <a:p>
            <a:r>
              <a:rPr lang="en-US" altLang="zh-TW" dirty="0"/>
              <a:t>        width: 70%;</a:t>
            </a:r>
          </a:p>
          <a:p>
            <a:r>
              <a:rPr lang="en-US" altLang="zh-TW" dirty="0"/>
              <a:t>        height: 300px;</a:t>
            </a:r>
          </a:p>
          <a:p>
            <a:r>
              <a:rPr lang="en-US" altLang="zh-TW" dirty="0"/>
              <a:t>        background: </a:t>
            </a:r>
            <a:r>
              <a:rPr lang="en-US" altLang="zh-TW" dirty="0" err="1"/>
              <a:t>skyblue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float: left</a:t>
            </a:r>
          </a:p>
          <a:p>
            <a:r>
              <a:rPr lang="en-US" altLang="zh-TW" dirty="0"/>
              <a:t> }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0856" y="2778591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aside {</a:t>
            </a:r>
          </a:p>
          <a:p>
            <a:r>
              <a:rPr lang="en-US" altLang="zh-TW" dirty="0"/>
              <a:t>        width: 30%;</a:t>
            </a:r>
          </a:p>
          <a:p>
            <a:r>
              <a:rPr lang="en-US" altLang="zh-TW" dirty="0"/>
              <a:t>        height: 300px;		</a:t>
            </a:r>
          </a:p>
          <a:p>
            <a:r>
              <a:rPr lang="en-US" altLang="zh-TW" dirty="0"/>
              <a:t>        background: pink;</a:t>
            </a:r>
          </a:p>
          <a:p>
            <a:r>
              <a:rPr lang="en-US" altLang="zh-TW" dirty="0"/>
              <a:t>        float: right;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04659" y="5769173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footer { width: 100%; background: #</a:t>
            </a:r>
            <a:r>
              <a:rPr lang="en-US" altLang="zh-TW" dirty="0" err="1"/>
              <a:t>eaeaea</a:t>
            </a:r>
            <a:r>
              <a:rPr lang="en-US" altLang="zh-TW" dirty="0"/>
              <a:t>; clear: both; }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9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46" y="262652"/>
            <a:ext cx="8373984" cy="626084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71189" y="266366"/>
            <a:ext cx="699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header { width: 100%;  background:#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eaeaea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;  }   </a:t>
            </a:r>
          </a:p>
          <a:p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10494" y="589531"/>
            <a:ext cx="740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nav</a:t>
            </a:r>
            <a:r>
              <a:rPr lang="en-US" altLang="zh-TW" dirty="0">
                <a:solidFill>
                  <a:schemeClr val="bg1"/>
                </a:solidFill>
              </a:rPr>
              <a:t> {width: 100%; color: white; background: black;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46449" y="1385472"/>
            <a:ext cx="2998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main {</a:t>
            </a:r>
          </a:p>
          <a:p>
            <a:r>
              <a:rPr lang="en-US" altLang="zh-TW" dirty="0"/>
              <a:t>        width: 70%;</a:t>
            </a:r>
          </a:p>
          <a:p>
            <a:r>
              <a:rPr lang="en-US" altLang="zh-TW" dirty="0"/>
              <a:t>        height: 300px;</a:t>
            </a:r>
          </a:p>
          <a:p>
            <a:r>
              <a:rPr lang="en-US" altLang="zh-TW" dirty="0"/>
              <a:t>        background: </a:t>
            </a:r>
            <a:r>
              <a:rPr lang="en-US" altLang="zh-TW" dirty="0" err="1"/>
              <a:t>skyblue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</a:t>
            </a:r>
            <a:r>
              <a:rPr lang="en-US" altLang="zh-TW" strike="sngStrike" dirty="0"/>
              <a:t>float: left</a:t>
            </a:r>
          </a:p>
          <a:p>
            <a:r>
              <a:rPr lang="en-US" altLang="zh-TW" dirty="0"/>
              <a:t> }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9446" y="3954483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aside {</a:t>
            </a:r>
          </a:p>
          <a:p>
            <a:r>
              <a:rPr lang="en-US" altLang="zh-TW" dirty="0"/>
              <a:t>        width: 30%;</a:t>
            </a:r>
          </a:p>
          <a:p>
            <a:r>
              <a:rPr lang="en-US" altLang="zh-TW" dirty="0"/>
              <a:t>        height: 300px;		</a:t>
            </a:r>
          </a:p>
          <a:p>
            <a:r>
              <a:rPr lang="en-US" altLang="zh-TW" dirty="0"/>
              <a:t>        background: pink;</a:t>
            </a:r>
          </a:p>
          <a:p>
            <a:r>
              <a:rPr lang="en-US" altLang="zh-TW" dirty="0"/>
              <a:t>        float: right;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73034" y="6135418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footer { width: 100%; background: #</a:t>
            </a:r>
            <a:r>
              <a:rPr lang="en-US" altLang="zh-TW" dirty="0" err="1"/>
              <a:t>eaeaea</a:t>
            </a:r>
            <a:r>
              <a:rPr lang="en-US" altLang="zh-TW" dirty="0"/>
              <a:t>; clear: both; }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8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19" y="196147"/>
            <a:ext cx="8730979" cy="648457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51312" y="238373"/>
            <a:ext cx="699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header { width: 100%;  background:#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eaeaea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;  }   </a:t>
            </a:r>
          </a:p>
          <a:p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0617" y="561538"/>
            <a:ext cx="740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nav</a:t>
            </a:r>
            <a:r>
              <a:rPr lang="en-US" altLang="zh-TW" dirty="0">
                <a:solidFill>
                  <a:schemeClr val="bg1"/>
                </a:solidFill>
              </a:rPr>
              <a:t> {width: 100%; color: white; background: black;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70588" y="1357479"/>
            <a:ext cx="2998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main {</a:t>
            </a:r>
          </a:p>
          <a:p>
            <a:r>
              <a:rPr lang="en-US" altLang="zh-TW" dirty="0"/>
              <a:t>        width: 70%;</a:t>
            </a:r>
          </a:p>
          <a:p>
            <a:r>
              <a:rPr lang="en-US" altLang="zh-TW" dirty="0"/>
              <a:t>        height: 300px;</a:t>
            </a:r>
          </a:p>
          <a:p>
            <a:r>
              <a:rPr lang="en-US" altLang="zh-TW" dirty="0"/>
              <a:t>        background: </a:t>
            </a:r>
            <a:r>
              <a:rPr lang="en-US" altLang="zh-TW" dirty="0" err="1"/>
              <a:t>skyblue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</a:t>
            </a:r>
            <a:r>
              <a:rPr lang="en-US" altLang="zh-TW" strike="sngStrike" dirty="0"/>
              <a:t>float: left</a:t>
            </a:r>
          </a:p>
          <a:p>
            <a:r>
              <a:rPr lang="en-US" altLang="zh-TW" dirty="0"/>
              <a:t> 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70588" y="4093381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aside {</a:t>
            </a:r>
          </a:p>
          <a:p>
            <a:r>
              <a:rPr lang="en-US" altLang="zh-TW" dirty="0"/>
              <a:t>        width: 30%;</a:t>
            </a:r>
          </a:p>
          <a:p>
            <a:r>
              <a:rPr lang="en-US" altLang="zh-TW" dirty="0"/>
              <a:t>        height: 300px;		</a:t>
            </a:r>
          </a:p>
          <a:p>
            <a:r>
              <a:rPr lang="en-US" altLang="zh-TW" dirty="0"/>
              <a:t>        background: pink;</a:t>
            </a:r>
          </a:p>
          <a:p>
            <a:r>
              <a:rPr lang="en-US" altLang="zh-TW" dirty="0"/>
              <a:t>        </a:t>
            </a:r>
            <a:r>
              <a:rPr lang="en-US" altLang="zh-TW" strike="sngStrike" dirty="0"/>
              <a:t>float: right;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70604" y="635755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footer { width: 100%; background: #</a:t>
            </a:r>
            <a:r>
              <a:rPr lang="en-US" altLang="zh-TW" dirty="0" err="1"/>
              <a:t>eaeaea</a:t>
            </a:r>
            <a:r>
              <a:rPr lang="en-US" altLang="zh-TW" dirty="0"/>
              <a:t>; clear: both; }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8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2" y="177801"/>
            <a:ext cx="9145276" cy="63731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49890" y="219711"/>
            <a:ext cx="699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header { width: 100%;  background:#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eaeaea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;  }   </a:t>
            </a:r>
          </a:p>
          <a:p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89195" y="542876"/>
            <a:ext cx="740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nav</a:t>
            </a:r>
            <a:r>
              <a:rPr lang="en-US" altLang="zh-TW" dirty="0">
                <a:solidFill>
                  <a:schemeClr val="bg1"/>
                </a:solidFill>
              </a:rPr>
              <a:t> {width: 100%; color: white; background: black;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7909" y="1277283"/>
            <a:ext cx="2998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main {</a:t>
            </a:r>
          </a:p>
          <a:p>
            <a:r>
              <a:rPr lang="en-US" altLang="zh-TW" dirty="0"/>
              <a:t>        width: 70%;</a:t>
            </a:r>
          </a:p>
          <a:p>
            <a:r>
              <a:rPr lang="en-US" altLang="zh-TW" dirty="0"/>
              <a:t>        height: 300px;</a:t>
            </a:r>
          </a:p>
          <a:p>
            <a:r>
              <a:rPr lang="en-US" altLang="zh-TW" dirty="0"/>
              <a:t>        background: </a:t>
            </a:r>
            <a:r>
              <a:rPr lang="en-US" altLang="zh-TW" dirty="0" err="1"/>
              <a:t>skyblue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</a:t>
            </a:r>
            <a:r>
              <a:rPr lang="en-US" altLang="zh-TW" strike="sngStrike" dirty="0"/>
              <a:t>float: left</a:t>
            </a:r>
          </a:p>
          <a:p>
            <a:r>
              <a:rPr lang="en-US" altLang="zh-TW" dirty="0"/>
              <a:t> }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79335" y="4094788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aside {</a:t>
            </a:r>
          </a:p>
          <a:p>
            <a:r>
              <a:rPr lang="en-US" altLang="zh-TW" dirty="0"/>
              <a:t>        width: 30%;</a:t>
            </a:r>
          </a:p>
          <a:p>
            <a:r>
              <a:rPr lang="en-US" altLang="zh-TW" dirty="0"/>
              <a:t>        height: 300px;		</a:t>
            </a:r>
          </a:p>
          <a:p>
            <a:r>
              <a:rPr lang="en-US" altLang="zh-TW" dirty="0"/>
              <a:t>        background: pink;</a:t>
            </a:r>
          </a:p>
          <a:p>
            <a:r>
              <a:rPr lang="en-US" altLang="zh-TW" dirty="0"/>
              <a:t>        float: right;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62486" y="3725266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footer { width: 100%; background: #</a:t>
            </a:r>
            <a:r>
              <a:rPr lang="en-US" altLang="zh-TW" dirty="0" err="1"/>
              <a:t>eaeaea</a:t>
            </a:r>
            <a:r>
              <a:rPr lang="en-US" altLang="zh-TW" dirty="0"/>
              <a:t>; </a:t>
            </a:r>
            <a:r>
              <a:rPr lang="en-US" altLang="zh-TW" strike="sngStrike" dirty="0"/>
              <a:t>clear: both;</a:t>
            </a:r>
            <a:r>
              <a:rPr lang="en-US" altLang="zh-TW" dirty="0"/>
              <a:t> }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7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Float</a:t>
            </a:r>
            <a:r>
              <a:rPr lang="zh-TW" altLang="en-US" sz="4400" dirty="0"/>
              <a:t>搭配</a:t>
            </a:r>
            <a:r>
              <a:rPr lang="en-US" altLang="zh-TW" sz="4400" dirty="0"/>
              <a:t>clear</a:t>
            </a:r>
            <a:r>
              <a:rPr lang="zh-TW" altLang="en-US" sz="4400" dirty="0"/>
              <a:t>版面設計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80" y="1768150"/>
            <a:ext cx="10244710" cy="4091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2890" y="17681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header { width: 100%;  background:#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eaeaea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;  }   </a:t>
            </a:r>
          </a:p>
          <a:p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95080" y="2687216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#one {	    	  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width: 32%;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height: 300px;		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background: </a:t>
            </a:r>
            <a:r>
              <a:rPr lang="en-US" altLang="zh-TW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hotpink</a:t>
            </a:r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margin-right: 2%;  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float: left;        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}</a:t>
            </a:r>
            <a:endParaRPr lang="zh-TW" alt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99828" y="2687216"/>
            <a:ext cx="3262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#two {        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width: 32%;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height: 300px;    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background: </a:t>
            </a:r>
            <a:r>
              <a:rPr lang="en-US" altLang="zh-TW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deepskyblue</a:t>
            </a:r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;    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margin-right: 2%; 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float: left;    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60115" y="2687216"/>
            <a:ext cx="2621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#three {            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width: 32%;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height: 300px;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background: orange;   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  float: right;</a:t>
            </a:r>
          </a:p>
          <a:p>
            <a:r>
              <a:rPr lang="en-US" altLang="zh-TW" dirty="0">
                <a:solidFill>
                  <a:schemeClr val="tx2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zh-TW" alt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79935" y="5486028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footer { width: 100%; background: #</a:t>
            </a:r>
            <a:r>
              <a:rPr lang="en-US" altLang="zh-TW" dirty="0" err="1"/>
              <a:t>eaeaea</a:t>
            </a:r>
            <a:r>
              <a:rPr lang="en-US" altLang="zh-TW" dirty="0"/>
              <a:t>; clear: both; }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4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 Layout</a:t>
            </a:r>
            <a:r>
              <a:rPr lang="zh-TW" altLang="en-US" dirty="0"/>
              <a:t>彈性版面設計 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5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9D52764D89E84B8994CEEEC95E7E54" ma:contentTypeVersion="2" ma:contentTypeDescription="建立新的文件。" ma:contentTypeScope="" ma:versionID="2ca47085941747fdf2296f7779db85cf">
  <xsd:schema xmlns:xsd="http://www.w3.org/2001/XMLSchema" xmlns:xs="http://www.w3.org/2001/XMLSchema" xmlns:p="http://schemas.microsoft.com/office/2006/metadata/properties" xmlns:ns2="7e9dc963-9531-498c-8400-20c1a46c10d2" targetNamespace="http://schemas.microsoft.com/office/2006/metadata/properties" ma:root="true" ma:fieldsID="8365bf31eeb71258dc8cca1c02ef5a5a" ns2:_="">
    <xsd:import namespace="7e9dc963-9531-498c-8400-20c1a46c10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c963-9531-498c-8400-20c1a46c10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0DAFF-73D8-40A0-BFB8-57BEE5781B0B}">
  <ds:schemaRefs>
    <ds:schemaRef ds:uri="http://schemas.microsoft.com/office/2006/metadata/properties"/>
    <ds:schemaRef ds:uri="http://schemas.microsoft.com/office/infopath/2007/PartnerControls"/>
    <ds:schemaRef ds:uri="a2faab3f-0144-490c-85f8-f6bd42df1124"/>
    <ds:schemaRef ds:uri="e5e40dcc-1855-4d86-84c6-0eea8f1917d6"/>
  </ds:schemaRefs>
</ds:datastoreItem>
</file>

<file path=customXml/itemProps2.xml><?xml version="1.0" encoding="utf-8"?>
<ds:datastoreItem xmlns:ds="http://schemas.openxmlformats.org/officeDocument/2006/customXml" ds:itemID="{48ED4D48-527B-44ED-B9EB-7DC7D2E8821B}"/>
</file>

<file path=customXml/itemProps3.xml><?xml version="1.0" encoding="utf-8"?>
<ds:datastoreItem xmlns:ds="http://schemas.openxmlformats.org/officeDocument/2006/customXml" ds:itemID="{AB6C5FF4-7914-4E98-B6E8-FC108CE72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6856</TotalTime>
  <Words>1821</Words>
  <Application>Microsoft Office PowerPoint</Application>
  <PresentationFormat>寬螢幕</PresentationFormat>
  <Paragraphs>258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Microsoft JhengHei UI</vt:lpstr>
      <vt:lpstr>Arial</vt:lpstr>
      <vt:lpstr>Calibri</vt:lpstr>
      <vt:lpstr>Euphemia</vt:lpstr>
      <vt:lpstr>數學 16x9</vt:lpstr>
      <vt:lpstr>數學 16x9</vt:lpstr>
      <vt:lpstr>網頁程式設計 CSS樣式設計</vt:lpstr>
      <vt:lpstr>Float</vt:lpstr>
      <vt:lpstr>Clear</vt:lpstr>
      <vt:lpstr>Float搭配clear版面設計</vt:lpstr>
      <vt:lpstr>PowerPoint 簡報</vt:lpstr>
      <vt:lpstr>PowerPoint 簡報</vt:lpstr>
      <vt:lpstr>PowerPoint 簡報</vt:lpstr>
      <vt:lpstr>Float搭配clear版面設計</vt:lpstr>
      <vt:lpstr>Flex Layout彈性版面設計 </vt:lpstr>
      <vt:lpstr>Flex Box Layout 彈性版面 </vt:lpstr>
      <vt:lpstr>彈性版面 Flex Box Layout</vt:lpstr>
      <vt:lpstr>Float和FlexBox的差別</vt:lpstr>
      <vt:lpstr>Flex box特性</vt:lpstr>
      <vt:lpstr>Flex Container(父元素)屬性</vt:lpstr>
      <vt:lpstr>Flex Box Container屬性 display</vt:lpstr>
      <vt:lpstr>Flex Box Container屬性 display</vt:lpstr>
      <vt:lpstr>Flex Item彈性項目的排序方向</vt:lpstr>
      <vt:lpstr>Flex Item的水平對齊方式</vt:lpstr>
      <vt:lpstr>Flex Item的水平對齊方式</vt:lpstr>
      <vt:lpstr>Flex Item的水平對齊方式</vt:lpstr>
      <vt:lpstr>Flex Item的水平對齊方式</vt:lpstr>
      <vt:lpstr>Flex Item的垂直對齊方式</vt:lpstr>
      <vt:lpstr>Flex Item的垂直對齊方式</vt:lpstr>
      <vt:lpstr>Flex Item的垂直對齊方式</vt:lpstr>
      <vt:lpstr>Flex Item的垂直對齊方式</vt:lpstr>
      <vt:lpstr>Flex Item的換行方式</vt:lpstr>
      <vt:lpstr>Flex Item的多行對齊方式(對齊整個內容)</vt:lpstr>
      <vt:lpstr>Flex Item(子元素屬性)</vt:lpstr>
      <vt:lpstr>Flex Item的顯示順序</vt:lpstr>
      <vt:lpstr>個別Flex Item的屬性</vt:lpstr>
      <vt:lpstr>個別Flex Item的align-self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CSS樣式設計</dc:title>
  <dc:creator>Windows 使用者</dc:creator>
  <cp:lastModifiedBy>Hao-Shang Ma</cp:lastModifiedBy>
  <cp:revision>241</cp:revision>
  <dcterms:created xsi:type="dcterms:W3CDTF">2023-03-20T07:23:57Z</dcterms:created>
  <dcterms:modified xsi:type="dcterms:W3CDTF">2023-03-30T05:13:22Z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0x010100D29D52764D89E84B8994CEEEC95E7E54</vt:lpwstr>
  </property>
  <property fmtid="{D5CDD505-2E9C-101B-9397-08002B2CF9AE}" pid="3" name="MediaServiceImageTags">
    <vt:lpwstr/>
  </property>
</Properties>
</file>