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9" r:id="rId4"/>
    <p:sldId id="257" r:id="rId5"/>
    <p:sldId id="258" r:id="rId6"/>
    <p:sldId id="259" r:id="rId7"/>
    <p:sldId id="260" r:id="rId8"/>
    <p:sldId id="261" r:id="rId9"/>
    <p:sldId id="262" r:id="rId10"/>
    <p:sldId id="263" r:id="rId11"/>
    <p:sldId id="286" r:id="rId12"/>
    <p:sldId id="287" r:id="rId13"/>
    <p:sldId id="264" r:id="rId14"/>
    <p:sldId id="265" r:id="rId15"/>
    <p:sldId id="266" r:id="rId16"/>
    <p:sldId id="267" r:id="rId17"/>
    <p:sldId id="272" r:id="rId18"/>
    <p:sldId id="273" r:id="rId19"/>
    <p:sldId id="274" r:id="rId20"/>
    <p:sldId id="275" r:id="rId21"/>
    <p:sldId id="276" r:id="rId22"/>
    <p:sldId id="270" r:id="rId23"/>
    <p:sldId id="278" r:id="rId24"/>
    <p:sldId id="277" r:id="rId25"/>
    <p:sldId id="271" r:id="rId26"/>
    <p:sldId id="279" r:id="rId27"/>
    <p:sldId id="280" r:id="rId28"/>
    <p:sldId id="281" r:id="rId29"/>
    <p:sldId id="282" r:id="rId30"/>
    <p:sldId id="283" r:id="rId31"/>
    <p:sldId id="284" r:id="rId32"/>
    <p:sldId id="285" r:id="rId3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1" autoAdjust="0"/>
    <p:restoredTop sz="94660"/>
  </p:normalViewPr>
  <p:slideViewPr>
    <p:cSldViewPr snapToGrid="0">
      <p:cViewPr varScale="1">
        <p:scale>
          <a:sx n="109" d="100"/>
          <a:sy n="109" d="100"/>
        </p:scale>
        <p:origin x="62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8" name="矩形 7"/>
          <p:cNvSpPr/>
          <p:nvPr/>
        </p:nvSpPr>
        <p:spPr bwMode="ltGray">
          <a:xfrm>
            <a:off x="11582401"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11277601" y="5638800"/>
            <a:ext cx="3048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0" name="矩形 9"/>
          <p:cNvSpPr/>
          <p:nvPr/>
        </p:nvSpPr>
        <p:spPr bwMode="ltGray">
          <a:xfrm>
            <a:off x="1219201"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1" name="矩形 10"/>
          <p:cNvSpPr/>
          <p:nvPr/>
        </p:nvSpPr>
        <p:spPr bwMode="gray">
          <a:xfrm>
            <a:off x="0" y="0"/>
            <a:ext cx="121920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2" name="矩形 11"/>
          <p:cNvSpPr/>
          <p:nvPr/>
        </p:nvSpPr>
        <p:spPr bwMode="ltGray">
          <a:xfrm>
            <a:off x="1" y="5638800"/>
            <a:ext cx="12192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3" name="直線接點​​ 12"/>
          <p:cNvCxnSpPr/>
          <p:nvPr/>
        </p:nvCxnSpPr>
        <p:spPr bwMode="white">
          <a:xfrm>
            <a:off x="11576308"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black">
          <a:xfrm>
            <a:off x="0" y="5643132"/>
            <a:ext cx="1216469"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5" name="直線接點​​ 14"/>
          <p:cNvCxnSpPr/>
          <p:nvPr/>
        </p:nvCxnSpPr>
        <p:spPr bwMode="white">
          <a:xfrm>
            <a:off x="121920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1" y="5631204"/>
            <a:ext cx="18288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ctrTitle"/>
          </p:nvPr>
        </p:nvSpPr>
        <p:spPr>
          <a:xfrm>
            <a:off x="2429302" y="1600201"/>
            <a:ext cx="8468548" cy="2680127"/>
          </a:xfrm>
        </p:spPr>
        <p:txBody>
          <a:bodyPr rtlCol="0">
            <a:noAutofit/>
          </a:bodyPr>
          <a:lstStyle>
            <a:lvl1pPr>
              <a:defRPr sz="5400">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副標題 2"/>
          <p:cNvSpPr>
            <a:spLocks noGrp="1"/>
          </p:cNvSpPr>
          <p:nvPr>
            <p:ph type="subTitle" idx="1"/>
          </p:nvPr>
        </p:nvSpPr>
        <p:spPr>
          <a:xfrm>
            <a:off x="2429302" y="4344916"/>
            <a:ext cx="7518400" cy="1116085"/>
          </a:xfrm>
        </p:spPr>
        <p:txBody>
          <a:bodyPr rtlCol="0">
            <a:normAutofit/>
          </a:bodyPr>
          <a:lstStyle>
            <a:lvl1pPr marL="0" indent="0" algn="l">
              <a:spcBef>
                <a:spcPts val="0"/>
              </a:spcBef>
              <a:buNone/>
              <a:defRPr sz="3200">
                <a:solidFill>
                  <a:schemeClr val="tx1"/>
                </a:solidFill>
                <a:latin typeface="Microsoft JhengHei UI" panose="020B0604030504040204" pitchFamily="34" charset="-120"/>
                <a:ea typeface="Microsoft JhengHei UI" panose="020B0604030504040204"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TW" altLang="en-US" smtClean="0"/>
              <a:t>按一下以編輯母片副標題樣式</a:t>
            </a:r>
            <a:endParaRPr lang="zh-TW" altLang="en-US" dirty="0"/>
          </a:p>
        </p:txBody>
      </p:sp>
      <p:sp>
        <p:nvSpPr>
          <p:cNvPr id="4" name="日期預留位置 3"/>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548D9976-7DA3-4A46-B511-B63F3FB68907}" type="datetimeFigureOut">
              <a:rPr lang="zh-TW" altLang="en-US" smtClean="0"/>
              <a:t>2023/3/31</a:t>
            </a:fld>
            <a:endParaRPr lang="zh-TW" altLang="en-US"/>
          </a:p>
        </p:txBody>
      </p:sp>
      <p:sp>
        <p:nvSpPr>
          <p:cNvPr id="5" name="頁尾預留位置 4"/>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a:xfrm>
            <a:off x="10669191" y="6356352"/>
            <a:ext cx="609600" cy="365125"/>
          </a:xfrm>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BF3FA19F-687B-456A-BB2D-963AC3C8260E}" type="slidenum">
              <a:rPr lang="zh-TW" altLang="en-US" smtClean="0"/>
              <a:t>‹#›</a:t>
            </a:fld>
            <a:endParaRPr lang="zh-TW" altLang="en-US"/>
          </a:p>
        </p:txBody>
      </p:sp>
      <p:pic>
        <p:nvPicPr>
          <p:cNvPr id="18" name="圖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93819" y="116632"/>
            <a:ext cx="1005224" cy="1008112"/>
          </a:xfrm>
          <a:prstGeom prst="rect">
            <a:avLst/>
          </a:prstGeom>
        </p:spPr>
      </p:pic>
    </p:spTree>
    <p:extLst>
      <p:ext uri="{BB962C8B-B14F-4D97-AF65-F5344CB8AC3E}">
        <p14:creationId xmlns:p14="http://schemas.microsoft.com/office/powerpoint/2010/main" val="28889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smtClean="0"/>
              <a:t>按一下以編輯母片標題樣式</a:t>
            </a:r>
            <a:endParaRPr lang="zh-TW" altLang="en-US" dirty="0"/>
          </a:p>
        </p:txBody>
      </p:sp>
      <p:sp>
        <p:nvSpPr>
          <p:cNvPr id="3" name="直排文字預留位置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日期預留位置 3"/>
          <p:cNvSpPr>
            <a:spLocks noGrp="1"/>
          </p:cNvSpPr>
          <p:nvPr>
            <p:ph type="dt" sz="half" idx="10"/>
          </p:nvPr>
        </p:nvSpPr>
        <p:spPr/>
        <p:txBody>
          <a:bodyPr rtlCol="0"/>
          <a:lstStyle>
            <a:lvl1pPr>
              <a:defRPr/>
            </a:lvl1pPr>
          </a:lstStyle>
          <a:p>
            <a:fld id="{548D9976-7DA3-4A46-B511-B63F3FB68907}" type="datetimeFigureOut">
              <a:rPr lang="zh-TW" altLang="en-US" smtClean="0"/>
              <a:t>2023/3/31</a:t>
            </a:fld>
            <a:endParaRPr lang="zh-TW" altLang="en-US"/>
          </a:p>
        </p:txBody>
      </p:sp>
      <p:sp>
        <p:nvSpPr>
          <p:cNvPr id="5" name="頁尾預留位置 4"/>
          <p:cNvSpPr>
            <a:spLocks noGrp="1"/>
          </p:cNvSpPr>
          <p:nvPr>
            <p:ph type="ftr" sz="quarter" idx="11"/>
          </p:nvPr>
        </p:nvSpPr>
        <p:spPr/>
        <p:txBody>
          <a:bodyPr rtlCol="0"/>
          <a:lstStyle/>
          <a:p>
            <a:endParaRPr lang="zh-TW" altLang="en-US"/>
          </a:p>
        </p:txBody>
      </p:sp>
      <p:sp>
        <p:nvSpPr>
          <p:cNvPr id="6" name="投影片編號預留位置 5"/>
          <p:cNvSpPr>
            <a:spLocks noGrp="1"/>
          </p:cNvSpPr>
          <p:nvPr>
            <p:ph type="sldNum" sz="quarter" idx="12"/>
          </p:nvPr>
        </p:nvSpPr>
        <p:spPr/>
        <p:txBody>
          <a:bodyPr rtlCol="0"/>
          <a:lstStyle/>
          <a:p>
            <a:fld id="{BF3FA19F-687B-456A-BB2D-963AC3C8260E}" type="slidenum">
              <a:rPr lang="zh-TW" altLang="en-US" smtClean="0"/>
              <a:t>‹#›</a:t>
            </a:fld>
            <a:endParaRPr lang="zh-TW" altLang="en-US"/>
          </a:p>
        </p:txBody>
      </p:sp>
    </p:spTree>
    <p:extLst>
      <p:ext uri="{BB962C8B-B14F-4D97-AF65-F5344CB8AC3E}">
        <p14:creationId xmlns:p14="http://schemas.microsoft.com/office/powerpoint/2010/main" val="314067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矩形 6"/>
          <p:cNvSpPr/>
          <p:nvPr/>
        </p:nvSpPr>
        <p:spPr bwMode="black">
          <a:xfrm>
            <a:off x="11887200"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ltGray">
          <a:xfrm>
            <a:off x="617304"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0" y="0"/>
            <a:ext cx="6096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0" name="矩形 9"/>
          <p:cNvSpPr/>
          <p:nvPr/>
        </p:nvSpPr>
        <p:spPr bwMode="black">
          <a:xfrm>
            <a:off x="617304" y="736219"/>
            <a:ext cx="6096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1" name="直線接點 10"/>
          <p:cNvCxnSpPr/>
          <p:nvPr/>
        </p:nvCxnSpPr>
        <p:spPr bwMode="white">
          <a:xfrm>
            <a:off x="617304" y="7362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white">
          <a:xfrm>
            <a:off x="617304" y="13458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336" y="898064"/>
            <a:ext cx="336023" cy="294174"/>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4" name="直線接點​ 13"/>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直排標題 1"/>
          <p:cNvSpPr>
            <a:spLocks noGrp="1"/>
          </p:cNvSpPr>
          <p:nvPr>
            <p:ph type="title" orient="vert" hasCustomPrompt="1"/>
          </p:nvPr>
        </p:nvSpPr>
        <p:spPr>
          <a:xfrm>
            <a:off x="9602112" y="685800"/>
            <a:ext cx="1787992" cy="5486400"/>
          </a:xfrm>
        </p:spPr>
        <p:txBody>
          <a:bodyPr vert="eaVert"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dirty="0"/>
              <a:t>按一下以編輯母片</a:t>
            </a:r>
            <a:r>
              <a:rPr lang="zh-TW" altLang="en-US" dirty="0" smtClean="0"/>
              <a:t>標題</a:t>
            </a:r>
            <a:r>
              <a:rPr lang="en-US" altLang="zh-TW" dirty="0" smtClean="0"/>
              <a:t/>
            </a:r>
            <a:br>
              <a:rPr lang="en-US" altLang="zh-TW" dirty="0" smtClean="0"/>
            </a:br>
            <a:r>
              <a:rPr lang="zh-TW" altLang="en-US" dirty="0" smtClean="0"/>
              <a:t>樣式</a:t>
            </a:r>
            <a:endParaRPr lang="zh-TW" altLang="en-US" dirty="0"/>
          </a:p>
        </p:txBody>
      </p:sp>
      <p:sp>
        <p:nvSpPr>
          <p:cNvPr id="3" name="直排文字預留位置 2"/>
          <p:cNvSpPr>
            <a:spLocks noGrp="1"/>
          </p:cNvSpPr>
          <p:nvPr>
            <p:ph type="body" orient="vert" idx="1"/>
          </p:nvPr>
        </p:nvSpPr>
        <p:spPr>
          <a:xfrm>
            <a:off x="1599030" y="685800"/>
            <a:ext cx="7850643" cy="5486400"/>
          </a:xfrm>
        </p:spPr>
        <p:txBody>
          <a:bodyPr vert="eaVert"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日期預留位置 3"/>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548D9976-7DA3-4A46-B511-B63F3FB68907}" type="datetimeFigureOut">
              <a:rPr lang="zh-TW" altLang="en-US" smtClean="0"/>
              <a:t>2023/3/31</a:t>
            </a:fld>
            <a:endParaRPr lang="zh-TW" altLang="en-US"/>
          </a:p>
        </p:txBody>
      </p:sp>
      <p:sp>
        <p:nvSpPr>
          <p:cNvPr id="5" name="頁尾預留位置 4"/>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BF3FA19F-687B-456A-BB2D-963AC3C8260E}" type="slidenum">
              <a:rPr lang="zh-TW" altLang="en-US" smtClean="0"/>
              <a:t>‹#›</a:t>
            </a:fld>
            <a:endParaRPr lang="zh-TW" altLang="en-US"/>
          </a:p>
        </p:txBody>
      </p:sp>
    </p:spTree>
    <p:extLst>
      <p:ext uri="{BB962C8B-B14F-4D97-AF65-F5344CB8AC3E}">
        <p14:creationId xmlns:p14="http://schemas.microsoft.com/office/powerpoint/2010/main" val="892732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smtClean="0"/>
              <a:t>按一下以編輯母片標題樣式</a:t>
            </a:r>
            <a:endParaRPr lang="zh-TW" altLang="en-US" dirty="0"/>
          </a:p>
        </p:txBody>
      </p:sp>
      <p:sp>
        <p:nvSpPr>
          <p:cNvPr id="3" name="內容預留位置 2"/>
          <p:cNvSpPr>
            <a:spLocks noGrp="1"/>
          </p:cNvSpPr>
          <p:nvPr>
            <p:ph idx="1"/>
          </p:nvPr>
        </p:nvSpPr>
        <p:spPr/>
        <p:txBody>
          <a:bodyPr rtlCol="0"/>
          <a:lstStyle>
            <a:lvl5pPr>
              <a:defRPr/>
            </a:lvl5pPr>
            <a:lvl6pPr>
              <a:defRPr/>
            </a:lvl6pPr>
            <a:lvl7pPr>
              <a:defRPr/>
            </a:lvl7pPr>
            <a:lvl8pPr>
              <a:defRPr/>
            </a:lvl8pPr>
            <a:lvl9pPr>
              <a:defRPr/>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日期預留位置 3"/>
          <p:cNvSpPr>
            <a:spLocks noGrp="1"/>
          </p:cNvSpPr>
          <p:nvPr>
            <p:ph type="dt" sz="half" idx="10"/>
          </p:nvPr>
        </p:nvSpPr>
        <p:spPr/>
        <p:txBody>
          <a:bodyPr rtlCol="0"/>
          <a:lstStyle>
            <a:lvl1pPr>
              <a:defRPr/>
            </a:lvl1pPr>
          </a:lstStyle>
          <a:p>
            <a:fld id="{548D9976-7DA3-4A46-B511-B63F3FB68907}" type="datetimeFigureOut">
              <a:rPr lang="zh-TW" altLang="en-US" smtClean="0"/>
              <a:t>2023/3/31</a:t>
            </a:fld>
            <a:endParaRPr lang="zh-TW" altLang="en-US"/>
          </a:p>
        </p:txBody>
      </p:sp>
      <p:sp>
        <p:nvSpPr>
          <p:cNvPr id="5" name="頁尾預留位置 4"/>
          <p:cNvSpPr>
            <a:spLocks noGrp="1"/>
          </p:cNvSpPr>
          <p:nvPr>
            <p:ph type="ftr" sz="quarter" idx="11"/>
          </p:nvPr>
        </p:nvSpPr>
        <p:spPr/>
        <p:txBody>
          <a:bodyPr rtlCol="0"/>
          <a:lstStyle/>
          <a:p>
            <a:endParaRPr lang="zh-TW" altLang="en-US"/>
          </a:p>
        </p:txBody>
      </p:sp>
      <p:sp>
        <p:nvSpPr>
          <p:cNvPr id="6" name="投影片編號預留位置 5"/>
          <p:cNvSpPr>
            <a:spLocks noGrp="1"/>
          </p:cNvSpPr>
          <p:nvPr>
            <p:ph type="sldNum" sz="quarter" idx="12"/>
          </p:nvPr>
        </p:nvSpPr>
        <p:spPr/>
        <p:txBody>
          <a:bodyPr rtlCol="0"/>
          <a:lstStyle/>
          <a:p>
            <a:fld id="{BF3FA19F-687B-456A-BB2D-963AC3C8260E}" type="slidenum">
              <a:rPr lang="zh-TW" altLang="en-US" smtClean="0"/>
              <a:t>‹#›</a:t>
            </a:fld>
            <a:endParaRPr lang="zh-TW" altLang="en-US"/>
          </a:p>
        </p:txBody>
      </p:sp>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5782" y="44624"/>
            <a:ext cx="1005224" cy="1008112"/>
          </a:xfrm>
          <a:prstGeom prst="rect">
            <a:avLst/>
          </a:prstGeom>
        </p:spPr>
      </p:pic>
    </p:spTree>
    <p:extLst>
      <p:ext uri="{BB962C8B-B14F-4D97-AF65-F5344CB8AC3E}">
        <p14:creationId xmlns:p14="http://schemas.microsoft.com/office/powerpoint/2010/main" val="379253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19" name="矩形 18"/>
          <p:cNvSpPr/>
          <p:nvPr/>
        </p:nvSpPr>
        <p:spPr bwMode="black">
          <a:xfrm>
            <a:off x="11582401"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0" name="矩形 19"/>
          <p:cNvSpPr/>
          <p:nvPr/>
        </p:nvSpPr>
        <p:spPr bwMode="gray">
          <a:xfrm>
            <a:off x="11277601" y="5638800"/>
            <a:ext cx="3048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4" name="矩形 23"/>
          <p:cNvSpPr/>
          <p:nvPr/>
        </p:nvSpPr>
        <p:spPr bwMode="gray">
          <a:xfrm>
            <a:off x="1216469"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1" name="矩形 20"/>
          <p:cNvSpPr/>
          <p:nvPr/>
        </p:nvSpPr>
        <p:spPr bwMode="ltGray">
          <a:xfrm>
            <a:off x="1" y="5638800"/>
            <a:ext cx="12192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22" name="直線接點 21"/>
          <p:cNvCxnSpPr/>
          <p:nvPr/>
        </p:nvCxnSpPr>
        <p:spPr bwMode="white">
          <a:xfrm>
            <a:off x="11576308"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bwMode="black">
          <a:xfrm>
            <a:off x="0" y="5643132"/>
            <a:ext cx="1216469"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23" name="直線接點​​ 22"/>
          <p:cNvCxnSpPr/>
          <p:nvPr/>
        </p:nvCxnSpPr>
        <p:spPr bwMode="white">
          <a:xfrm>
            <a:off x="1216469"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bwMode="black">
          <a:xfrm>
            <a:off x="11582401" y="0"/>
            <a:ext cx="6096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7" name="矩形 26"/>
          <p:cNvSpPr/>
          <p:nvPr/>
        </p:nvSpPr>
        <p:spPr bwMode="gray">
          <a:xfrm>
            <a:off x="11277601" y="0"/>
            <a:ext cx="3048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8" name="矩形 27"/>
          <p:cNvSpPr/>
          <p:nvPr/>
        </p:nvSpPr>
        <p:spPr bwMode="gray">
          <a:xfrm>
            <a:off x="1219201" y="0"/>
            <a:ext cx="6096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9" name="矩形 28"/>
          <p:cNvSpPr/>
          <p:nvPr/>
        </p:nvSpPr>
        <p:spPr>
          <a:xfrm>
            <a:off x="-2" y="0"/>
            <a:ext cx="121920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30" name="矩形 29"/>
          <p:cNvSpPr/>
          <p:nvPr/>
        </p:nvSpPr>
        <p:spPr bwMode="ltGray">
          <a:xfrm>
            <a:off x="1" y="0"/>
            <a:ext cx="12192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31" name="直線接點 30"/>
          <p:cNvCxnSpPr/>
          <p:nvPr/>
        </p:nvCxnSpPr>
        <p:spPr bwMode="white">
          <a:xfrm>
            <a:off x="11576308"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bwMode="black">
          <a:xfrm>
            <a:off x="0" y="0"/>
            <a:ext cx="1216469"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33" name="直線接點 32"/>
          <p:cNvCxnSpPr/>
          <p:nvPr/>
        </p:nvCxnSpPr>
        <p:spPr bwMode="white">
          <a:xfrm>
            <a:off x="1219202"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a:xfrm>
            <a:off x="1599029" y="1600201"/>
            <a:ext cx="8460402" cy="2654064"/>
          </a:xfrm>
        </p:spPr>
        <p:txBody>
          <a:bodyPr rtlCol="0" anchor="b">
            <a:normAutofit/>
          </a:bodyPr>
          <a:lstStyle>
            <a:lvl1pPr algn="l">
              <a:defRPr sz="5400" b="0" cap="none" baseline="0">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文字預留位置 2"/>
          <p:cNvSpPr>
            <a:spLocks noGrp="1"/>
          </p:cNvSpPr>
          <p:nvPr>
            <p:ph type="body" idx="1"/>
          </p:nvPr>
        </p:nvSpPr>
        <p:spPr>
          <a:xfrm>
            <a:off x="1599030" y="4259997"/>
            <a:ext cx="7266515" cy="1150203"/>
          </a:xfrm>
        </p:spPr>
        <p:txBody>
          <a:bodyPr rtlCol="0" anchor="t">
            <a:normAutofit/>
          </a:bodyPr>
          <a:lstStyle>
            <a:lvl1pPr marL="0" indent="0">
              <a:spcBef>
                <a:spcPts val="0"/>
              </a:spcBef>
              <a:buNone/>
              <a:defRPr sz="3200">
                <a:solidFill>
                  <a:schemeClr val="tx1"/>
                </a:solidFill>
                <a:latin typeface="Microsoft JhengHei UI" panose="020B0604030504040204" pitchFamily="34" charset="-120"/>
                <a:ea typeface="Microsoft JhengHei UI" panose="020B0604030504040204" pitchFamily="34" charset="-12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smtClean="0"/>
              <a:t>編輯母片文字樣式</a:t>
            </a:r>
          </a:p>
        </p:txBody>
      </p:sp>
      <p:sp>
        <p:nvSpPr>
          <p:cNvPr id="4" name="日期預留位置 3"/>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548D9976-7DA3-4A46-B511-B63F3FB68907}" type="datetimeFigureOut">
              <a:rPr lang="zh-TW" altLang="en-US" smtClean="0"/>
              <a:t>2023/3/31</a:t>
            </a:fld>
            <a:endParaRPr lang="zh-TW" altLang="en-US"/>
          </a:p>
        </p:txBody>
      </p:sp>
      <p:sp>
        <p:nvSpPr>
          <p:cNvPr id="5" name="頁尾預留位置 4"/>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a:xfrm>
            <a:off x="10669350" y="6356352"/>
            <a:ext cx="609600" cy="365125"/>
          </a:xfrm>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BF3FA19F-687B-456A-BB2D-963AC3C8260E}" type="slidenum">
              <a:rPr lang="zh-TW" altLang="en-US" smtClean="0"/>
              <a:t>‹#›</a:t>
            </a:fld>
            <a:endParaRPr lang="zh-TW" altLang="en-US"/>
          </a:p>
        </p:txBody>
      </p:sp>
      <p:pic>
        <p:nvPicPr>
          <p:cNvPr id="25" name="圖片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3696" y="692696"/>
            <a:ext cx="1005224" cy="1008112"/>
          </a:xfrm>
          <a:prstGeom prst="rect">
            <a:avLst/>
          </a:prstGeom>
        </p:spPr>
      </p:pic>
    </p:spTree>
    <p:extLst>
      <p:ext uri="{BB962C8B-B14F-4D97-AF65-F5344CB8AC3E}">
        <p14:creationId xmlns:p14="http://schemas.microsoft.com/office/powerpoint/2010/main" val="321660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smtClean="0"/>
              <a:t>按一下以編輯母片標題樣式</a:t>
            </a:r>
            <a:endParaRPr lang="zh-TW" altLang="en-US" dirty="0"/>
          </a:p>
        </p:txBody>
      </p:sp>
      <p:sp>
        <p:nvSpPr>
          <p:cNvPr id="3" name="內容預留位置 2"/>
          <p:cNvSpPr>
            <a:spLocks noGrp="1"/>
          </p:cNvSpPr>
          <p:nvPr>
            <p:ph sz="half" idx="1"/>
          </p:nvPr>
        </p:nvSpPr>
        <p:spPr>
          <a:xfrm>
            <a:off x="1593851" y="1600200"/>
            <a:ext cx="4815840"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內容預留位置 3"/>
          <p:cNvSpPr>
            <a:spLocks noGrp="1"/>
          </p:cNvSpPr>
          <p:nvPr>
            <p:ph sz="half" idx="2"/>
          </p:nvPr>
        </p:nvSpPr>
        <p:spPr>
          <a:xfrm>
            <a:off x="6563360" y="1600200"/>
            <a:ext cx="4815840"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5" name="日期預留位置 4"/>
          <p:cNvSpPr>
            <a:spLocks noGrp="1"/>
          </p:cNvSpPr>
          <p:nvPr>
            <p:ph type="dt" sz="half" idx="10"/>
          </p:nvPr>
        </p:nvSpPr>
        <p:spPr/>
        <p:txBody>
          <a:bodyPr rtlCol="0"/>
          <a:lstStyle>
            <a:lvl1pPr>
              <a:defRPr/>
            </a:lvl1pPr>
          </a:lstStyle>
          <a:p>
            <a:fld id="{548D9976-7DA3-4A46-B511-B63F3FB68907}" type="datetimeFigureOut">
              <a:rPr lang="zh-TW" altLang="en-US" smtClean="0"/>
              <a:t>2023/3/31</a:t>
            </a:fld>
            <a:endParaRPr lang="zh-TW" altLang="en-US"/>
          </a:p>
        </p:txBody>
      </p:sp>
      <p:sp>
        <p:nvSpPr>
          <p:cNvPr id="6" name="頁尾預留位置 5"/>
          <p:cNvSpPr>
            <a:spLocks noGrp="1"/>
          </p:cNvSpPr>
          <p:nvPr>
            <p:ph type="ftr" sz="quarter" idx="11"/>
          </p:nvPr>
        </p:nvSpPr>
        <p:spPr/>
        <p:txBody>
          <a:bodyPr rtlCol="0"/>
          <a:lstStyle/>
          <a:p>
            <a:endParaRPr lang="zh-TW" altLang="en-US"/>
          </a:p>
        </p:txBody>
      </p:sp>
      <p:sp>
        <p:nvSpPr>
          <p:cNvPr id="7" name="投影片編號預留位置 6"/>
          <p:cNvSpPr>
            <a:spLocks noGrp="1"/>
          </p:cNvSpPr>
          <p:nvPr>
            <p:ph type="sldNum" sz="quarter" idx="12"/>
          </p:nvPr>
        </p:nvSpPr>
        <p:spPr/>
        <p:txBody>
          <a:bodyPr rtlCol="0"/>
          <a:lstStyle/>
          <a:p>
            <a:fld id="{BF3FA19F-687B-456A-BB2D-963AC3C8260E}" type="slidenum">
              <a:rPr lang="zh-TW" altLang="en-US" smtClean="0"/>
              <a:t>‹#›</a:t>
            </a:fld>
            <a:endParaRPr lang="zh-TW" altLang="en-US"/>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69600" y="44624"/>
            <a:ext cx="1005224" cy="1008112"/>
          </a:xfrm>
          <a:prstGeom prst="rect">
            <a:avLst/>
          </a:prstGeom>
        </p:spPr>
      </p:pic>
    </p:spTree>
    <p:extLst>
      <p:ext uri="{BB962C8B-B14F-4D97-AF65-F5344CB8AC3E}">
        <p14:creationId xmlns:p14="http://schemas.microsoft.com/office/powerpoint/2010/main" val="239476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smtClean="0"/>
              <a:t>按一下以編輯母片標題樣式</a:t>
            </a:r>
            <a:endParaRPr lang="zh-TW" altLang="en-US" dirty="0"/>
          </a:p>
        </p:txBody>
      </p:sp>
      <p:sp>
        <p:nvSpPr>
          <p:cNvPr id="3" name="文字預留位置 2"/>
          <p:cNvSpPr>
            <a:spLocks noGrp="1"/>
          </p:cNvSpPr>
          <p:nvPr>
            <p:ph type="body" idx="1"/>
          </p:nvPr>
        </p:nvSpPr>
        <p:spPr>
          <a:xfrm>
            <a:off x="1593851" y="1499616"/>
            <a:ext cx="4820143"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smtClean="0"/>
              <a:t>編輯母片文字樣式</a:t>
            </a:r>
          </a:p>
        </p:txBody>
      </p:sp>
      <p:sp>
        <p:nvSpPr>
          <p:cNvPr id="4" name="內容預留位置 3"/>
          <p:cNvSpPr>
            <a:spLocks noGrp="1"/>
          </p:cNvSpPr>
          <p:nvPr>
            <p:ph sz="half" idx="2"/>
          </p:nvPr>
        </p:nvSpPr>
        <p:spPr>
          <a:xfrm>
            <a:off x="1593851" y="2514707"/>
            <a:ext cx="4815840" cy="365749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5" name="文字預留位置 4"/>
          <p:cNvSpPr>
            <a:spLocks noGrp="1"/>
          </p:cNvSpPr>
          <p:nvPr>
            <p:ph type="body" sz="quarter" idx="3"/>
          </p:nvPr>
        </p:nvSpPr>
        <p:spPr>
          <a:xfrm>
            <a:off x="6559057" y="1499616"/>
            <a:ext cx="4820143"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smtClean="0"/>
              <a:t>編輯母片文字樣式</a:t>
            </a:r>
          </a:p>
        </p:txBody>
      </p:sp>
      <p:sp>
        <p:nvSpPr>
          <p:cNvPr id="6" name="內容預留位置 5"/>
          <p:cNvSpPr>
            <a:spLocks noGrp="1"/>
          </p:cNvSpPr>
          <p:nvPr>
            <p:ph sz="quarter" idx="4"/>
          </p:nvPr>
        </p:nvSpPr>
        <p:spPr>
          <a:xfrm>
            <a:off x="6559057" y="2514600"/>
            <a:ext cx="4820143" cy="3655568"/>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7" name="日期預留位置 6"/>
          <p:cNvSpPr>
            <a:spLocks noGrp="1"/>
          </p:cNvSpPr>
          <p:nvPr>
            <p:ph type="dt" sz="half" idx="10"/>
          </p:nvPr>
        </p:nvSpPr>
        <p:spPr/>
        <p:txBody>
          <a:bodyPr rtlCol="0"/>
          <a:lstStyle>
            <a:lvl1pPr>
              <a:defRPr/>
            </a:lvl1pPr>
          </a:lstStyle>
          <a:p>
            <a:fld id="{548D9976-7DA3-4A46-B511-B63F3FB68907}" type="datetimeFigureOut">
              <a:rPr lang="zh-TW" altLang="en-US" smtClean="0"/>
              <a:t>2023/3/31</a:t>
            </a:fld>
            <a:endParaRPr lang="zh-TW" altLang="en-US"/>
          </a:p>
        </p:txBody>
      </p:sp>
      <p:sp>
        <p:nvSpPr>
          <p:cNvPr id="8" name="頁尾預留位置 7"/>
          <p:cNvSpPr>
            <a:spLocks noGrp="1"/>
          </p:cNvSpPr>
          <p:nvPr>
            <p:ph type="ftr" sz="quarter" idx="11"/>
          </p:nvPr>
        </p:nvSpPr>
        <p:spPr/>
        <p:txBody>
          <a:bodyPr rtlCol="0"/>
          <a:lstStyle/>
          <a:p>
            <a:endParaRPr lang="zh-TW" altLang="en-US"/>
          </a:p>
        </p:txBody>
      </p:sp>
      <p:sp>
        <p:nvSpPr>
          <p:cNvPr id="9" name="投影片編號預留位置 8"/>
          <p:cNvSpPr>
            <a:spLocks noGrp="1"/>
          </p:cNvSpPr>
          <p:nvPr>
            <p:ph type="sldNum" sz="quarter" idx="12"/>
          </p:nvPr>
        </p:nvSpPr>
        <p:spPr/>
        <p:txBody>
          <a:bodyPr rtlCol="0"/>
          <a:lstStyle/>
          <a:p>
            <a:fld id="{BF3FA19F-687B-456A-BB2D-963AC3C8260E}" type="slidenum">
              <a:rPr lang="zh-TW" altLang="en-US" smtClean="0"/>
              <a:t>‹#›</a:t>
            </a:fld>
            <a:endParaRPr lang="zh-TW" altLang="en-US"/>
          </a:p>
        </p:txBody>
      </p:sp>
    </p:spTree>
    <p:extLst>
      <p:ext uri="{BB962C8B-B14F-4D97-AF65-F5344CB8AC3E}">
        <p14:creationId xmlns:p14="http://schemas.microsoft.com/office/powerpoint/2010/main" val="1615313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smtClean="0"/>
              <a:t>按一下以編輯母片標題樣式</a:t>
            </a:r>
            <a:endParaRPr lang="zh-TW" altLang="en-US" dirty="0"/>
          </a:p>
        </p:txBody>
      </p:sp>
      <p:sp>
        <p:nvSpPr>
          <p:cNvPr id="3" name="日期預留位置 2"/>
          <p:cNvSpPr>
            <a:spLocks noGrp="1"/>
          </p:cNvSpPr>
          <p:nvPr>
            <p:ph type="dt" sz="half" idx="10"/>
          </p:nvPr>
        </p:nvSpPr>
        <p:spPr/>
        <p:txBody>
          <a:bodyPr rtlCol="0"/>
          <a:lstStyle>
            <a:lvl1pPr>
              <a:defRPr/>
            </a:lvl1pPr>
          </a:lstStyle>
          <a:p>
            <a:fld id="{548D9976-7DA3-4A46-B511-B63F3FB68907}" type="datetimeFigureOut">
              <a:rPr lang="zh-TW" altLang="en-US" smtClean="0"/>
              <a:t>2023/3/31</a:t>
            </a:fld>
            <a:endParaRPr lang="zh-TW" altLang="en-US"/>
          </a:p>
        </p:txBody>
      </p:sp>
      <p:sp>
        <p:nvSpPr>
          <p:cNvPr id="4" name="頁尾預留位置 3"/>
          <p:cNvSpPr>
            <a:spLocks noGrp="1"/>
          </p:cNvSpPr>
          <p:nvPr>
            <p:ph type="ftr" sz="quarter" idx="11"/>
          </p:nvPr>
        </p:nvSpPr>
        <p:spPr/>
        <p:txBody>
          <a:bodyPr rtlCol="0"/>
          <a:lstStyle/>
          <a:p>
            <a:endParaRPr lang="zh-TW" altLang="en-US"/>
          </a:p>
        </p:txBody>
      </p:sp>
      <p:sp>
        <p:nvSpPr>
          <p:cNvPr id="5" name="投影片編號預留位置 4"/>
          <p:cNvSpPr>
            <a:spLocks noGrp="1"/>
          </p:cNvSpPr>
          <p:nvPr>
            <p:ph type="sldNum" sz="quarter" idx="12"/>
          </p:nvPr>
        </p:nvSpPr>
        <p:spPr/>
        <p:txBody>
          <a:bodyPr rtlCol="0"/>
          <a:lstStyle/>
          <a:p>
            <a:fld id="{BF3FA19F-687B-456A-BB2D-963AC3C8260E}" type="slidenum">
              <a:rPr lang="zh-TW" altLang="en-US" smtClean="0"/>
              <a:t>‹#›</a:t>
            </a:fld>
            <a:endParaRPr lang="zh-TW" altLang="en-US"/>
          </a:p>
        </p:txBody>
      </p:sp>
    </p:spTree>
    <p:extLst>
      <p:ext uri="{BB962C8B-B14F-4D97-AF65-F5344CB8AC3E}">
        <p14:creationId xmlns:p14="http://schemas.microsoft.com/office/powerpoint/2010/main" val="243465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bwMode="ltGray">
          <a:xfrm>
            <a:off x="626403" y="0"/>
            <a:ext cx="30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6" name="矩形 5"/>
          <p:cNvSpPr/>
          <p:nvPr/>
        </p:nvSpPr>
        <p:spPr bwMode="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7" name="直線接點​​ 6"/>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bwMode="gray">
          <a:xfrm>
            <a:off x="10972800" y="0"/>
            <a:ext cx="92286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black">
          <a:xfrm>
            <a:off x="11895662"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日期預留位置 1"/>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548D9976-7DA3-4A46-B511-B63F3FB68907}" type="datetimeFigureOut">
              <a:rPr lang="zh-TW" altLang="en-US" smtClean="0"/>
              <a:t>2023/3/31</a:t>
            </a:fld>
            <a:endParaRPr lang="zh-TW" altLang="en-US"/>
          </a:p>
        </p:txBody>
      </p:sp>
      <p:sp>
        <p:nvSpPr>
          <p:cNvPr id="3" name="頁尾預留位置 2"/>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4" name="投影片編號預留位置 3"/>
          <p:cNvSpPr>
            <a:spLocks noGrp="1"/>
          </p:cNvSpPr>
          <p:nvPr>
            <p:ph type="sldNum" sz="quarter" idx="12"/>
          </p:nvPr>
        </p:nvSpPr>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fld id="{BF3FA19F-687B-456A-BB2D-963AC3C8260E}" type="slidenum">
              <a:rPr lang="zh-TW" altLang="en-US" smtClean="0"/>
              <a:t>‹#›</a:t>
            </a:fld>
            <a:endParaRPr lang="zh-TW" altLang="en-US"/>
          </a:p>
        </p:txBody>
      </p:sp>
    </p:spTree>
    <p:extLst>
      <p:ext uri="{BB962C8B-B14F-4D97-AF65-F5344CB8AC3E}">
        <p14:creationId xmlns:p14="http://schemas.microsoft.com/office/powerpoint/2010/main" val="1894329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矩形 7"/>
          <p:cNvSpPr/>
          <p:nvPr/>
        </p:nvSpPr>
        <p:spPr bwMode="gray">
          <a:xfrm>
            <a:off x="621955" y="0"/>
            <a:ext cx="414879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lt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0" name="直線接點 9"/>
          <p:cNvCxnSpPr/>
          <p:nvPr/>
        </p:nvCxnSpPr>
        <p:spPr bwMode="white">
          <a:xfrm>
            <a:off x="62195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bwMode="gray">
          <a:xfrm>
            <a:off x="11887200" y="0"/>
            <a:ext cx="3048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bwMode="white">
          <a:xfrm>
            <a:off x="1074520" y="381000"/>
            <a:ext cx="3294280" cy="1371600"/>
          </a:xfrm>
        </p:spPr>
        <p:txBody>
          <a:bodyPr rtlCol="0" anchor="b">
            <a:normAutofit/>
          </a:bodyPr>
          <a:lstStyle>
            <a:lvl1pPr algn="l">
              <a:defRPr sz="2800" b="0" cap="all" baseline="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內容預留位置 2"/>
          <p:cNvSpPr>
            <a:spLocks noGrp="1"/>
          </p:cNvSpPr>
          <p:nvPr>
            <p:ph idx="1"/>
          </p:nvPr>
        </p:nvSpPr>
        <p:spPr>
          <a:xfrm>
            <a:off x="5181600" y="482600"/>
            <a:ext cx="6197600" cy="5689600"/>
          </a:xfrm>
        </p:spPr>
        <p:txBody>
          <a:bodyPr rtlCol="0">
            <a:normAutofit/>
          </a:bodyPr>
          <a:lstStyle>
            <a:lvl1pPr>
              <a:defRPr sz="2800">
                <a:latin typeface="Microsoft JhengHei UI" panose="020B0604030504040204" pitchFamily="34" charset="-120"/>
                <a:ea typeface="Microsoft JhengHei UI" panose="020B0604030504040204" pitchFamily="34" charset="-120"/>
              </a:defRPr>
            </a:lvl1pPr>
            <a:lvl2pPr>
              <a:defRPr sz="2400">
                <a:latin typeface="Microsoft JhengHei UI" panose="020B0604030504040204" pitchFamily="34" charset="-120"/>
                <a:ea typeface="Microsoft JhengHei UI" panose="020B0604030504040204" pitchFamily="34" charset="-120"/>
              </a:defRPr>
            </a:lvl2pPr>
            <a:lvl3pPr>
              <a:defRPr sz="2000">
                <a:latin typeface="Microsoft JhengHei UI" panose="020B0604030504040204" pitchFamily="34" charset="-120"/>
                <a:ea typeface="Microsoft JhengHei UI" panose="020B0604030504040204" pitchFamily="34" charset="-120"/>
              </a:defRPr>
            </a:lvl3pPr>
            <a:lvl4pPr>
              <a:defRPr sz="1800">
                <a:latin typeface="Microsoft JhengHei UI" panose="020B0604030504040204" pitchFamily="34" charset="-120"/>
                <a:ea typeface="Microsoft JhengHei UI" panose="020B0604030504040204" pitchFamily="34" charset="-120"/>
              </a:defRPr>
            </a:lvl4pPr>
            <a:lvl5pPr>
              <a:defRPr sz="1800">
                <a:latin typeface="Microsoft JhengHei UI" panose="020B0604030504040204" pitchFamily="34" charset="-120"/>
                <a:ea typeface="Microsoft JhengHei UI" panose="020B0604030504040204" pitchFamily="34" charset="-120"/>
              </a:defRPr>
            </a:lvl5pPr>
            <a:lvl6pPr>
              <a:defRPr sz="1800"/>
            </a:lvl6pPr>
            <a:lvl7pPr>
              <a:defRPr sz="1800"/>
            </a:lvl7pPr>
            <a:lvl8pPr>
              <a:defRPr sz="1800" baseline="0"/>
            </a:lvl8pPr>
            <a:lvl9pPr>
              <a:defRPr sz="1800" baseline="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文字預留位置 3"/>
          <p:cNvSpPr>
            <a:spLocks noGrp="1"/>
          </p:cNvSpPr>
          <p:nvPr>
            <p:ph type="body" sz="half" idx="2"/>
          </p:nvPr>
        </p:nvSpPr>
        <p:spPr bwMode="white">
          <a:xfrm>
            <a:off x="1074520" y="1828800"/>
            <a:ext cx="3294280" cy="4343400"/>
          </a:xfrm>
        </p:spPr>
        <p:txBody>
          <a:bodyPr rtlCol="0">
            <a:normAutofit/>
          </a:bodyPr>
          <a:lstStyle>
            <a:lvl1pPr marL="0" indent="0">
              <a:buNone/>
              <a:defRPr sz="2000">
                <a:solidFill>
                  <a:schemeClr val="bg1"/>
                </a:solidFill>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smtClean="0"/>
              <a:t>編輯母片文字樣式</a:t>
            </a:r>
          </a:p>
        </p:txBody>
      </p:sp>
      <p:sp>
        <p:nvSpPr>
          <p:cNvPr id="5" name="日期預留位置 4"/>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548D9976-7DA3-4A46-B511-B63F3FB68907}" type="datetimeFigureOut">
              <a:rPr lang="zh-TW" altLang="en-US" smtClean="0"/>
              <a:t>2023/3/31</a:t>
            </a:fld>
            <a:endParaRPr lang="zh-TW" altLang="en-US"/>
          </a:p>
        </p:txBody>
      </p:sp>
      <p:sp>
        <p:nvSpPr>
          <p:cNvPr id="6" name="頁尾預留位置 5"/>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7" name="投影片編號預留位置 6"/>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BF3FA19F-687B-456A-BB2D-963AC3C8260E}" type="slidenum">
              <a:rPr lang="zh-TW" altLang="en-US" smtClean="0"/>
              <a:t>‹#›</a:t>
            </a:fld>
            <a:endParaRPr lang="zh-TW" altLang="en-US"/>
          </a:p>
        </p:txBody>
      </p:sp>
    </p:spTree>
    <p:extLst>
      <p:ext uri="{BB962C8B-B14F-4D97-AF65-F5344CB8AC3E}">
        <p14:creationId xmlns:p14="http://schemas.microsoft.com/office/powerpoint/2010/main" val="3980266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矩形 10"/>
          <p:cNvSpPr/>
          <p:nvPr/>
        </p:nvSpPr>
        <p:spPr bwMode="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black">
          <a:xfrm>
            <a:off x="11887200" y="0"/>
            <a:ext cx="3048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ltGray">
          <a:xfrm>
            <a:off x="4876800" y="0"/>
            <a:ext cx="701886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a:xfrm>
            <a:off x="1074520" y="381000"/>
            <a:ext cx="3294280" cy="1371600"/>
          </a:xfrm>
        </p:spPr>
        <p:txBody>
          <a:bodyPr rtlCol="0" anchor="b">
            <a:normAutofit/>
          </a:bodyPr>
          <a:lstStyle>
            <a:lvl1pPr algn="l">
              <a:defRPr sz="2800" b="0" cap="all" baseline="0">
                <a:solidFill>
                  <a:schemeClr val="tx1">
                    <a:lumMod val="75000"/>
                  </a:schemeClr>
                </a:solidFill>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圖片預留位置 2" descr="要新增影像的空白預留位置。按一下預留位置，然後選取您要新增的影像"/>
          <p:cNvSpPr>
            <a:spLocks noGrp="1"/>
          </p:cNvSpPr>
          <p:nvPr>
            <p:ph type="pic" idx="1"/>
          </p:nvPr>
        </p:nvSpPr>
        <p:spPr bwMode="auto">
          <a:xfrm>
            <a:off x="5181600" y="482600"/>
            <a:ext cx="6197600" cy="5689600"/>
          </a:xfrm>
          <a:ln w="19050">
            <a:solidFill>
              <a:schemeClr val="bg1"/>
            </a:solidFill>
          </a:ln>
        </p:spPr>
        <p:txBody>
          <a:bodyPr rtlCol="0">
            <a:normAutofit/>
          </a:bodyPr>
          <a:lstStyle>
            <a:lvl1pPr marL="0" indent="0">
              <a:buNone/>
              <a:defRPr sz="2800" baseline="0">
                <a:solidFill>
                  <a:schemeClr val="tx2"/>
                </a:solidFill>
                <a:latin typeface="Microsoft JhengHei UI" panose="020B0604030504040204" pitchFamily="34" charset="-120"/>
                <a:ea typeface="Microsoft JhengHei UI" panose="020B0604030504040204" pitchFamily="34" charset="-12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smtClean="0"/>
              <a:t>按一下圖示以新增圖片</a:t>
            </a:r>
            <a:endParaRPr lang="zh-TW" altLang="en-US" dirty="0"/>
          </a:p>
        </p:txBody>
      </p:sp>
      <p:sp>
        <p:nvSpPr>
          <p:cNvPr id="4" name="文字預留位置 3"/>
          <p:cNvSpPr>
            <a:spLocks noGrp="1"/>
          </p:cNvSpPr>
          <p:nvPr>
            <p:ph type="body" sz="half" idx="2"/>
          </p:nvPr>
        </p:nvSpPr>
        <p:spPr>
          <a:xfrm>
            <a:off x="1074520" y="1828800"/>
            <a:ext cx="3294280" cy="4343400"/>
          </a:xfrm>
        </p:spPr>
        <p:txBody>
          <a:bodyPr rtlCol="0">
            <a:normAutofit/>
          </a:bodyPr>
          <a:lstStyle>
            <a:lvl1pPr marL="0" indent="0">
              <a:buNone/>
              <a:defRPr sz="2000">
                <a:solidFill>
                  <a:schemeClr val="tx1"/>
                </a:solidFill>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smtClean="0"/>
              <a:t>編輯母片文字樣式</a:t>
            </a:r>
          </a:p>
        </p:txBody>
      </p:sp>
      <p:sp>
        <p:nvSpPr>
          <p:cNvPr id="5" name="日期預留位置 4"/>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548D9976-7DA3-4A46-B511-B63F3FB68907}" type="datetimeFigureOut">
              <a:rPr lang="zh-TW" altLang="en-US" smtClean="0"/>
              <a:t>2023/3/31</a:t>
            </a:fld>
            <a:endParaRPr lang="zh-TW" altLang="en-US"/>
          </a:p>
        </p:txBody>
      </p:sp>
      <p:sp>
        <p:nvSpPr>
          <p:cNvPr id="6" name="頁尾預留位置 5"/>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7" name="投影片編號預留位置 6"/>
          <p:cNvSpPr>
            <a:spLocks noGrp="1"/>
          </p:cNvSpPr>
          <p:nvPr>
            <p:ph type="sldNum" sz="quarter" idx="12"/>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BF3FA19F-687B-456A-BB2D-963AC3C8260E}" type="slidenum">
              <a:rPr lang="zh-TW" altLang="en-US" smtClean="0"/>
              <a:t>‹#›</a:t>
            </a:fld>
            <a:endParaRPr lang="zh-TW" altLang="en-US"/>
          </a:p>
        </p:txBody>
      </p:sp>
      <p:cxnSp>
        <p:nvCxnSpPr>
          <p:cNvPr id="10" name="直線接點 9"/>
          <p:cNvCxnSpPr/>
          <p:nvPr/>
        </p:nvCxnSpPr>
        <p:spPr bwMode="white">
          <a:xfrm>
            <a:off x="1188296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796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p:nvSpPr>
        <p:spPr bwMode="gray">
          <a:xfrm>
            <a:off x="11887200"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ltGray">
          <a:xfrm>
            <a:off x="617304"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0" y="0"/>
            <a:ext cx="6096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3" name="矩形 12"/>
          <p:cNvSpPr/>
          <p:nvPr/>
        </p:nvSpPr>
        <p:spPr bwMode="black">
          <a:xfrm>
            <a:off x="617304" y="736219"/>
            <a:ext cx="6096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4" name="直線接點​ 13"/>
          <p:cNvCxnSpPr/>
          <p:nvPr/>
        </p:nvCxnSpPr>
        <p:spPr bwMode="white">
          <a:xfrm>
            <a:off x="617304" y="7362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white">
          <a:xfrm>
            <a:off x="617304" y="13458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預留位置 1"/>
          <p:cNvSpPr>
            <a:spLocks noGrp="1"/>
          </p:cNvSpPr>
          <p:nvPr>
            <p:ph type="title"/>
          </p:nvPr>
        </p:nvSpPr>
        <p:spPr>
          <a:xfrm>
            <a:off x="1593852" y="177801"/>
            <a:ext cx="9785349" cy="1239837"/>
          </a:xfrm>
          <a:prstGeom prst="rect">
            <a:avLst/>
          </a:prstGeom>
        </p:spPr>
        <p:txBody>
          <a:bodyPr vert="horz" lIns="91440" tIns="45720" rIns="91440" bIns="45720" rtlCol="0" anchor="b">
            <a:normAutofit/>
          </a:bodyPr>
          <a:lstStyle/>
          <a:p>
            <a:pPr rtl="0"/>
            <a:r>
              <a:rPr lang="zh-TW" altLang="en-US" dirty="0"/>
              <a:t>按一下以編輯母片標題樣式</a:t>
            </a:r>
          </a:p>
        </p:txBody>
      </p:sp>
      <p:sp>
        <p:nvSpPr>
          <p:cNvPr id="3" name="文字預留位置 2"/>
          <p:cNvSpPr>
            <a:spLocks noGrp="1"/>
          </p:cNvSpPr>
          <p:nvPr>
            <p:ph type="body" idx="1"/>
          </p:nvPr>
        </p:nvSpPr>
        <p:spPr>
          <a:xfrm>
            <a:off x="1593852" y="1600200"/>
            <a:ext cx="9785349" cy="4572000"/>
          </a:xfrm>
          <a:prstGeom prst="rect">
            <a:avLst/>
          </a:prstGeom>
        </p:spPr>
        <p:txBody>
          <a:bodyPr vert="horz" lIns="91440" tIns="45720" rIns="91440" bIns="45720" rtlCol="0">
            <a:normAutofit/>
          </a:bodyPr>
          <a:lstStyle/>
          <a:p>
            <a:pPr lvl="0" rtl="0"/>
            <a:r>
              <a:rPr lang="zh-TW" altLang="en-US" dirty="0"/>
              <a:t>按一下以編輯母片文字樣式</a:t>
            </a:r>
          </a:p>
          <a:p>
            <a:pPr lvl="1" rtl="0"/>
            <a:r>
              <a:rPr lang="zh-TW" altLang="en-US" dirty="0"/>
              <a:t>第二層</a:t>
            </a:r>
          </a:p>
          <a:p>
            <a:pPr lvl="2" rtl="0"/>
            <a:r>
              <a:rPr lang="zh-TW" altLang="en-US" dirty="0"/>
              <a:t>第三層</a:t>
            </a:r>
          </a:p>
          <a:p>
            <a:pPr lvl="3" rtl="0"/>
            <a:r>
              <a:rPr lang="zh-TW" altLang="en-US" dirty="0"/>
              <a:t>第四層</a:t>
            </a:r>
          </a:p>
          <a:p>
            <a:pPr lvl="4" rtl="0"/>
            <a:r>
              <a:rPr lang="zh-TW" altLang="en-US" dirty="0"/>
              <a:t>第五層</a:t>
            </a:r>
          </a:p>
        </p:txBody>
      </p:sp>
      <p:sp>
        <p:nvSpPr>
          <p:cNvPr id="4" name="日期預留位置 3"/>
          <p:cNvSpPr>
            <a:spLocks noGrp="1"/>
          </p:cNvSpPr>
          <p:nvPr>
            <p:ph type="dt" sz="half" idx="2"/>
          </p:nvPr>
        </p:nvSpPr>
        <p:spPr>
          <a:xfrm>
            <a:off x="5028922" y="6356352"/>
            <a:ext cx="1371878" cy="365125"/>
          </a:xfrm>
          <a:prstGeom prst="rect">
            <a:avLst/>
          </a:prstGeom>
        </p:spPr>
        <p:txBody>
          <a:bodyPr vert="horz" lIns="91440" tIns="45720" rIns="91440" bIns="45720" rtlCol="0" anchor="ctr"/>
          <a:lstStyle>
            <a:lvl1pPr algn="l">
              <a:defRPr sz="1200" cap="all" baseline="0">
                <a:solidFill>
                  <a:schemeClr val="tx1"/>
                </a:solidFill>
                <a:latin typeface="Microsoft JhengHei UI" panose="020B0604030504040204" pitchFamily="34" charset="-120"/>
                <a:ea typeface="Microsoft JhengHei UI" panose="020B0604030504040204" pitchFamily="34" charset="-120"/>
              </a:defRPr>
            </a:lvl1pPr>
          </a:lstStyle>
          <a:p>
            <a:fld id="{548D9976-7DA3-4A46-B511-B63F3FB68907}" type="datetimeFigureOut">
              <a:rPr lang="zh-TW" altLang="en-US" smtClean="0"/>
              <a:t>2023/3/31</a:t>
            </a:fld>
            <a:endParaRPr lang="zh-TW" altLang="en-US"/>
          </a:p>
        </p:txBody>
      </p:sp>
      <p:sp>
        <p:nvSpPr>
          <p:cNvPr id="5" name="頁尾預留位置 4"/>
          <p:cNvSpPr>
            <a:spLocks noGrp="1"/>
          </p:cNvSpPr>
          <p:nvPr>
            <p:ph type="ftr" sz="quarter" idx="3"/>
          </p:nvPr>
        </p:nvSpPr>
        <p:spPr>
          <a:xfrm>
            <a:off x="6597652" y="6356352"/>
            <a:ext cx="3975100" cy="365125"/>
          </a:xfrm>
          <a:prstGeom prst="rect">
            <a:avLst/>
          </a:prstGeom>
        </p:spPr>
        <p:txBody>
          <a:bodyPr vert="horz" lIns="91440" tIns="45720" rIns="91440" bIns="45720" rtlCol="0" anchor="ctr"/>
          <a:lstStyle>
            <a:lvl1pPr algn="ctr">
              <a:defRPr sz="1200" cap="all" baseline="0">
                <a:solidFill>
                  <a:schemeClr val="tx1"/>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4"/>
          </p:nvPr>
        </p:nvSpPr>
        <p:spPr>
          <a:xfrm>
            <a:off x="10769601" y="6356352"/>
            <a:ext cx="609600" cy="365125"/>
          </a:xfrm>
          <a:prstGeom prst="rect">
            <a:avLst/>
          </a:prstGeom>
        </p:spPr>
        <p:txBody>
          <a:bodyPr vert="horz" lIns="91440" tIns="45720" rIns="91440" bIns="45720" rtlCol="0" anchor="ctr"/>
          <a:lstStyle>
            <a:lvl1pPr algn="r">
              <a:defRPr sz="1200" cap="all" baseline="0">
                <a:solidFill>
                  <a:schemeClr val="tx1"/>
                </a:solidFill>
                <a:latin typeface="Microsoft JhengHei UI" panose="020B0604030504040204" pitchFamily="34" charset="-120"/>
                <a:ea typeface="Microsoft JhengHei UI" panose="020B0604030504040204" pitchFamily="34" charset="-120"/>
              </a:defRPr>
            </a:lvl1pPr>
          </a:lstStyle>
          <a:p>
            <a:fld id="{BF3FA19F-687B-456A-BB2D-963AC3C8260E}" type="slidenum">
              <a:rPr lang="zh-TW" altLang="en-US" smtClean="0"/>
              <a:t>‹#›</a:t>
            </a:fld>
            <a:endParaRPr lang="zh-TW" altLang="en-US"/>
          </a:p>
        </p:txBody>
      </p:sp>
    </p:spTree>
    <p:extLst>
      <p:ext uri="{BB962C8B-B14F-4D97-AF65-F5344CB8AC3E}">
        <p14:creationId xmlns:p14="http://schemas.microsoft.com/office/powerpoint/2010/main" val="3376751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lumMod val="75000"/>
            </a:schemeClr>
          </a:solidFill>
          <a:latin typeface="Microsoft JhengHei UI" panose="020B0604030504040204" pitchFamily="34" charset="-120"/>
          <a:ea typeface="Microsoft JhengHei UI" panose="020B0604030504040204" pitchFamily="34" charset="-120"/>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icrosoft JhengHei UI" panose="020B0604030504040204" pitchFamily="34" charset="-120"/>
          <a:ea typeface="Microsoft JhengHei UI" panose="020B0604030504040204" pitchFamily="34" charset="-120"/>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網頁程式設計</a:t>
            </a:r>
            <a:br>
              <a:rPr lang="zh-TW" altLang="en-US" dirty="0"/>
            </a:br>
            <a:r>
              <a:rPr lang="en-US" altLang="zh-TW" sz="4400" dirty="0"/>
              <a:t>CSS</a:t>
            </a:r>
            <a:r>
              <a:rPr lang="zh-TW" altLang="en-US" sz="4400" dirty="0"/>
              <a:t>樣式設計</a:t>
            </a:r>
            <a:endParaRPr lang="zh-TW" altLang="en-US" dirty="0"/>
          </a:p>
        </p:txBody>
      </p:sp>
      <p:sp>
        <p:nvSpPr>
          <p:cNvPr id="3" name="副標題 2"/>
          <p:cNvSpPr>
            <a:spLocks noGrp="1"/>
          </p:cNvSpPr>
          <p:nvPr>
            <p:ph type="subTitle" idx="1"/>
          </p:nvPr>
        </p:nvSpPr>
        <p:spPr/>
        <p:txBody>
          <a:bodyPr/>
          <a:lstStyle/>
          <a:p>
            <a:r>
              <a:rPr lang="en-US" altLang="zh-TW" dirty="0"/>
              <a:t>Instructor: </a:t>
            </a:r>
            <a:r>
              <a:rPr lang="zh-TW" altLang="en-US" dirty="0"/>
              <a:t>馬豪尚</a:t>
            </a:r>
          </a:p>
          <a:p>
            <a:endParaRPr lang="zh-TW" altLang="en-US" dirty="0"/>
          </a:p>
          <a:p>
            <a:endParaRPr lang="zh-TW" altLang="en-US" dirty="0"/>
          </a:p>
          <a:p>
            <a:endParaRPr lang="zh-TW" altLang="en-US" dirty="0"/>
          </a:p>
        </p:txBody>
      </p:sp>
    </p:spTree>
    <p:extLst>
      <p:ext uri="{BB962C8B-B14F-4D97-AF65-F5344CB8AC3E}">
        <p14:creationId xmlns:p14="http://schemas.microsoft.com/office/powerpoint/2010/main" val="3765039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Grid</a:t>
            </a:r>
            <a:r>
              <a:rPr lang="zh-TW" altLang="en-US" sz="4400" dirty="0"/>
              <a:t> 內容對齊方式</a:t>
            </a:r>
          </a:p>
        </p:txBody>
      </p:sp>
      <p:sp>
        <p:nvSpPr>
          <p:cNvPr id="3" name="內容版面配置區 2"/>
          <p:cNvSpPr>
            <a:spLocks noGrp="1"/>
          </p:cNvSpPr>
          <p:nvPr>
            <p:ph idx="1"/>
          </p:nvPr>
        </p:nvSpPr>
        <p:spPr/>
        <p:txBody>
          <a:bodyPr/>
          <a:lstStyle/>
          <a:p>
            <a:r>
              <a:rPr lang="zh-TW" altLang="en-US" dirty="0"/>
              <a:t>套用在父元素格線版面上</a:t>
            </a:r>
            <a:r>
              <a:rPr lang="en-US" altLang="zh-TW" dirty="0"/>
              <a:t>(</a:t>
            </a:r>
            <a:r>
              <a:rPr lang="zh-TW" altLang="en-US" dirty="0"/>
              <a:t>一次對齊所有項目</a:t>
            </a:r>
            <a:r>
              <a:rPr lang="en-US" altLang="zh-TW" dirty="0"/>
              <a:t>)</a:t>
            </a:r>
            <a:r>
              <a:rPr lang="zh-TW" altLang="en-US" dirty="0"/>
              <a:t>，基本上和</a:t>
            </a:r>
            <a:r>
              <a:rPr lang="en-US" altLang="zh-TW" dirty="0"/>
              <a:t>flex item</a:t>
            </a:r>
            <a:r>
              <a:rPr lang="zh-TW" altLang="en-US" dirty="0"/>
              <a:t>的對齊方式相同</a:t>
            </a:r>
            <a:endParaRPr lang="en-US" altLang="zh-TW" dirty="0"/>
          </a:p>
          <a:p>
            <a:r>
              <a:rPr lang="en-US" altLang="zh-TW" dirty="0"/>
              <a:t>justify-items:</a:t>
            </a:r>
            <a:r>
              <a:rPr lang="zh-TW" altLang="en-US" dirty="0"/>
              <a:t> </a:t>
            </a:r>
            <a:r>
              <a:rPr lang="en-US" altLang="zh-TW" dirty="0"/>
              <a:t>start | end | center | stretch;</a:t>
            </a:r>
          </a:p>
          <a:p>
            <a:pPr lvl="1"/>
            <a:r>
              <a:rPr lang="zh-TW" altLang="en-US" dirty="0" smtClean="0"/>
              <a:t>全部子</a:t>
            </a:r>
            <a:r>
              <a:rPr lang="zh-TW" altLang="en-US" dirty="0"/>
              <a:t>元素的水平對齊方式</a:t>
            </a:r>
            <a:endParaRPr lang="en-US" altLang="zh-TW" dirty="0"/>
          </a:p>
          <a:p>
            <a:r>
              <a:rPr lang="en-US" altLang="zh-TW" dirty="0"/>
              <a:t>align-content</a:t>
            </a:r>
            <a:endParaRPr lang="zh-TW" altLang="en-US" dirty="0"/>
          </a:p>
          <a:p>
            <a:pPr lvl="1"/>
            <a:r>
              <a:rPr lang="zh-TW" altLang="en-US" dirty="0" smtClean="0"/>
              <a:t>全部子</a:t>
            </a:r>
            <a:r>
              <a:rPr lang="zh-TW" altLang="en-US" dirty="0"/>
              <a:t>元素的垂直對齊方式</a:t>
            </a:r>
            <a:endParaRPr lang="en-US" altLang="zh-TW" dirty="0"/>
          </a:p>
          <a:p>
            <a:r>
              <a:rPr lang="en-US" altLang="zh-TW" dirty="0"/>
              <a:t>justify-content</a:t>
            </a:r>
          </a:p>
          <a:p>
            <a:pPr lvl="1"/>
            <a:r>
              <a:rPr lang="zh-TW" altLang="en-US" dirty="0" smtClean="0"/>
              <a:t>子元素多</a:t>
            </a:r>
            <a:r>
              <a:rPr lang="zh-TW" altLang="en-US" dirty="0"/>
              <a:t>行對齊方式</a:t>
            </a:r>
            <a:endParaRPr lang="en-US" altLang="zh-TW" dirty="0"/>
          </a:p>
        </p:txBody>
      </p:sp>
    </p:spTree>
    <p:extLst>
      <p:ext uri="{BB962C8B-B14F-4D97-AF65-F5344CB8AC3E}">
        <p14:creationId xmlns:p14="http://schemas.microsoft.com/office/powerpoint/2010/main" val="2392525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justify-items</a:t>
            </a:r>
            <a:endParaRPr lang="zh-TW" altLang="en-US" sz="4400" dirty="0"/>
          </a:p>
        </p:txBody>
      </p:sp>
      <p:pic>
        <p:nvPicPr>
          <p:cNvPr id="4" name="圖片 3"/>
          <p:cNvPicPr>
            <a:picLocks noChangeAspect="1"/>
          </p:cNvPicPr>
          <p:nvPr/>
        </p:nvPicPr>
        <p:blipFill>
          <a:blip r:embed="rId2"/>
          <a:stretch>
            <a:fillRect/>
          </a:stretch>
        </p:blipFill>
        <p:spPr>
          <a:xfrm>
            <a:off x="2429009" y="2207148"/>
            <a:ext cx="3324689" cy="1247949"/>
          </a:xfrm>
          <a:prstGeom prst="rect">
            <a:avLst/>
          </a:prstGeom>
        </p:spPr>
      </p:pic>
      <p:pic>
        <p:nvPicPr>
          <p:cNvPr id="5" name="圖片 4"/>
          <p:cNvPicPr>
            <a:picLocks noChangeAspect="1"/>
          </p:cNvPicPr>
          <p:nvPr/>
        </p:nvPicPr>
        <p:blipFill>
          <a:blip r:embed="rId3"/>
          <a:stretch>
            <a:fillRect/>
          </a:stretch>
        </p:blipFill>
        <p:spPr>
          <a:xfrm>
            <a:off x="2429009" y="4369322"/>
            <a:ext cx="3372321" cy="1267002"/>
          </a:xfrm>
          <a:prstGeom prst="rect">
            <a:avLst/>
          </a:prstGeom>
        </p:spPr>
      </p:pic>
      <p:sp>
        <p:nvSpPr>
          <p:cNvPr id="6" name="矩形 5"/>
          <p:cNvSpPr/>
          <p:nvPr/>
        </p:nvSpPr>
        <p:spPr>
          <a:xfrm>
            <a:off x="2601201" y="1613140"/>
            <a:ext cx="2980303" cy="523220"/>
          </a:xfrm>
          <a:prstGeom prst="rect">
            <a:avLst/>
          </a:prstGeom>
        </p:spPr>
        <p:txBody>
          <a:bodyPr wrap="none">
            <a:spAutoFit/>
          </a:bodyPr>
          <a:lstStyle/>
          <a:p>
            <a:r>
              <a:rPr lang="en-US" altLang="zh-TW" sz="2800" dirty="0"/>
              <a:t>justify-items: start</a:t>
            </a:r>
          </a:p>
        </p:txBody>
      </p:sp>
      <p:sp>
        <p:nvSpPr>
          <p:cNvPr id="7" name="矩形 6"/>
          <p:cNvSpPr/>
          <p:nvPr/>
        </p:nvSpPr>
        <p:spPr>
          <a:xfrm>
            <a:off x="2673909" y="3800435"/>
            <a:ext cx="2882520" cy="523220"/>
          </a:xfrm>
          <a:prstGeom prst="rect">
            <a:avLst/>
          </a:prstGeom>
        </p:spPr>
        <p:txBody>
          <a:bodyPr wrap="none">
            <a:spAutoFit/>
          </a:bodyPr>
          <a:lstStyle/>
          <a:p>
            <a:r>
              <a:rPr lang="en-US" altLang="zh-TW" sz="2800" dirty="0"/>
              <a:t>justify-items: end</a:t>
            </a:r>
            <a:endParaRPr lang="zh-TW" altLang="en-US" sz="2800" dirty="0"/>
          </a:p>
        </p:txBody>
      </p:sp>
      <p:sp>
        <p:nvSpPr>
          <p:cNvPr id="9" name="矩形 8"/>
          <p:cNvSpPr/>
          <p:nvPr/>
        </p:nvSpPr>
        <p:spPr>
          <a:xfrm>
            <a:off x="7234259" y="1613140"/>
            <a:ext cx="3281668" cy="523220"/>
          </a:xfrm>
          <a:prstGeom prst="rect">
            <a:avLst/>
          </a:prstGeom>
        </p:spPr>
        <p:txBody>
          <a:bodyPr wrap="none">
            <a:spAutoFit/>
          </a:bodyPr>
          <a:lstStyle/>
          <a:p>
            <a:r>
              <a:rPr lang="en-US" altLang="zh-TW" sz="2800" dirty="0"/>
              <a:t>justify-items: center</a:t>
            </a:r>
            <a:endParaRPr lang="zh-TW" altLang="en-US" sz="2800" dirty="0"/>
          </a:p>
        </p:txBody>
      </p:sp>
      <p:pic>
        <p:nvPicPr>
          <p:cNvPr id="11" name="圖片 10"/>
          <p:cNvPicPr>
            <a:picLocks noChangeAspect="1"/>
          </p:cNvPicPr>
          <p:nvPr/>
        </p:nvPicPr>
        <p:blipFill>
          <a:blip r:embed="rId4"/>
          <a:stretch>
            <a:fillRect/>
          </a:stretch>
        </p:blipFill>
        <p:spPr>
          <a:xfrm>
            <a:off x="7169880" y="2197622"/>
            <a:ext cx="3410426" cy="1257475"/>
          </a:xfrm>
          <a:prstGeom prst="rect">
            <a:avLst/>
          </a:prstGeom>
        </p:spPr>
      </p:pic>
      <p:pic>
        <p:nvPicPr>
          <p:cNvPr id="12" name="圖片 11"/>
          <p:cNvPicPr>
            <a:picLocks noChangeAspect="1"/>
          </p:cNvPicPr>
          <p:nvPr/>
        </p:nvPicPr>
        <p:blipFill>
          <a:blip r:embed="rId5"/>
          <a:stretch>
            <a:fillRect/>
          </a:stretch>
        </p:blipFill>
        <p:spPr>
          <a:xfrm>
            <a:off x="7284196" y="4369322"/>
            <a:ext cx="3296110" cy="1219370"/>
          </a:xfrm>
          <a:prstGeom prst="rect">
            <a:avLst/>
          </a:prstGeom>
        </p:spPr>
      </p:pic>
      <p:sp>
        <p:nvSpPr>
          <p:cNvPr id="14" name="矩形 13"/>
          <p:cNvSpPr/>
          <p:nvPr/>
        </p:nvSpPr>
        <p:spPr>
          <a:xfrm>
            <a:off x="7252143" y="3789979"/>
            <a:ext cx="3360215" cy="523220"/>
          </a:xfrm>
          <a:prstGeom prst="rect">
            <a:avLst/>
          </a:prstGeom>
        </p:spPr>
        <p:txBody>
          <a:bodyPr wrap="none">
            <a:spAutoFit/>
          </a:bodyPr>
          <a:lstStyle/>
          <a:p>
            <a:r>
              <a:rPr lang="en-US" altLang="zh-TW" sz="2800" dirty="0"/>
              <a:t>justify-items: stretch</a:t>
            </a:r>
            <a:endParaRPr lang="zh-TW" altLang="en-US" sz="2800" dirty="0"/>
          </a:p>
        </p:txBody>
      </p:sp>
    </p:spTree>
    <p:extLst>
      <p:ext uri="{BB962C8B-B14F-4D97-AF65-F5344CB8AC3E}">
        <p14:creationId xmlns:p14="http://schemas.microsoft.com/office/powerpoint/2010/main" val="2997829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align-content</a:t>
            </a:r>
            <a:endParaRPr lang="zh-TW" altLang="en-US" sz="4400" dirty="0"/>
          </a:p>
        </p:txBody>
      </p:sp>
      <p:sp>
        <p:nvSpPr>
          <p:cNvPr id="5" name="矩形 4"/>
          <p:cNvSpPr/>
          <p:nvPr/>
        </p:nvSpPr>
        <p:spPr>
          <a:xfrm>
            <a:off x="2704228" y="1644133"/>
            <a:ext cx="2823209" cy="523220"/>
          </a:xfrm>
          <a:prstGeom prst="rect">
            <a:avLst/>
          </a:prstGeom>
        </p:spPr>
        <p:txBody>
          <a:bodyPr wrap="none">
            <a:spAutoFit/>
          </a:bodyPr>
          <a:lstStyle/>
          <a:p>
            <a:r>
              <a:rPr lang="en-US" altLang="zh-TW" sz="2800" dirty="0"/>
              <a:t>align-items: start</a:t>
            </a:r>
            <a:endParaRPr lang="zh-TW" altLang="en-US" sz="2800" dirty="0"/>
          </a:p>
        </p:txBody>
      </p:sp>
      <p:pic>
        <p:nvPicPr>
          <p:cNvPr id="6" name="圖片 5"/>
          <p:cNvPicPr>
            <a:picLocks noChangeAspect="1"/>
          </p:cNvPicPr>
          <p:nvPr/>
        </p:nvPicPr>
        <p:blipFill>
          <a:blip r:embed="rId2"/>
          <a:stretch>
            <a:fillRect/>
          </a:stretch>
        </p:blipFill>
        <p:spPr>
          <a:xfrm>
            <a:off x="2439198" y="2167353"/>
            <a:ext cx="3353268" cy="1219370"/>
          </a:xfrm>
          <a:prstGeom prst="rect">
            <a:avLst/>
          </a:prstGeom>
        </p:spPr>
      </p:pic>
      <p:sp>
        <p:nvSpPr>
          <p:cNvPr id="8" name="矩形 7"/>
          <p:cNvSpPr/>
          <p:nvPr/>
        </p:nvSpPr>
        <p:spPr>
          <a:xfrm>
            <a:off x="2704228" y="3909943"/>
            <a:ext cx="2725426" cy="523220"/>
          </a:xfrm>
          <a:prstGeom prst="rect">
            <a:avLst/>
          </a:prstGeom>
        </p:spPr>
        <p:txBody>
          <a:bodyPr wrap="none">
            <a:spAutoFit/>
          </a:bodyPr>
          <a:lstStyle/>
          <a:p>
            <a:r>
              <a:rPr lang="en-US" altLang="zh-TW" sz="2800" dirty="0"/>
              <a:t>align-items: end</a:t>
            </a:r>
            <a:endParaRPr lang="zh-TW" altLang="en-US" sz="2800" dirty="0"/>
          </a:p>
        </p:txBody>
      </p:sp>
      <p:pic>
        <p:nvPicPr>
          <p:cNvPr id="9" name="圖片 8"/>
          <p:cNvPicPr>
            <a:picLocks noChangeAspect="1"/>
          </p:cNvPicPr>
          <p:nvPr/>
        </p:nvPicPr>
        <p:blipFill>
          <a:blip r:embed="rId3"/>
          <a:stretch>
            <a:fillRect/>
          </a:stretch>
        </p:blipFill>
        <p:spPr>
          <a:xfrm>
            <a:off x="2439198" y="4433163"/>
            <a:ext cx="3353268" cy="1219370"/>
          </a:xfrm>
          <a:prstGeom prst="rect">
            <a:avLst/>
          </a:prstGeom>
        </p:spPr>
      </p:pic>
      <p:sp>
        <p:nvSpPr>
          <p:cNvPr id="11" name="矩形 10"/>
          <p:cNvSpPr/>
          <p:nvPr/>
        </p:nvSpPr>
        <p:spPr>
          <a:xfrm>
            <a:off x="7276763" y="1644133"/>
            <a:ext cx="3124573" cy="523220"/>
          </a:xfrm>
          <a:prstGeom prst="rect">
            <a:avLst/>
          </a:prstGeom>
        </p:spPr>
        <p:txBody>
          <a:bodyPr wrap="none">
            <a:spAutoFit/>
          </a:bodyPr>
          <a:lstStyle/>
          <a:p>
            <a:r>
              <a:rPr lang="en-US" altLang="zh-TW" sz="2800" dirty="0"/>
              <a:t>align-items: center</a:t>
            </a:r>
            <a:endParaRPr lang="zh-TW" altLang="en-US" sz="2800" dirty="0"/>
          </a:p>
        </p:txBody>
      </p:sp>
      <p:pic>
        <p:nvPicPr>
          <p:cNvPr id="12" name="圖片 11"/>
          <p:cNvPicPr>
            <a:picLocks noChangeAspect="1"/>
          </p:cNvPicPr>
          <p:nvPr/>
        </p:nvPicPr>
        <p:blipFill>
          <a:blip r:embed="rId4"/>
          <a:stretch>
            <a:fillRect/>
          </a:stretch>
        </p:blipFill>
        <p:spPr>
          <a:xfrm>
            <a:off x="7152888" y="2138774"/>
            <a:ext cx="3372321" cy="1247949"/>
          </a:xfrm>
          <a:prstGeom prst="rect">
            <a:avLst/>
          </a:prstGeom>
        </p:spPr>
      </p:pic>
      <p:sp>
        <p:nvSpPr>
          <p:cNvPr id="13" name="矩形 12"/>
          <p:cNvSpPr/>
          <p:nvPr/>
        </p:nvSpPr>
        <p:spPr>
          <a:xfrm>
            <a:off x="7152888" y="3881364"/>
            <a:ext cx="3203121" cy="523220"/>
          </a:xfrm>
          <a:prstGeom prst="rect">
            <a:avLst/>
          </a:prstGeom>
        </p:spPr>
        <p:txBody>
          <a:bodyPr wrap="none">
            <a:spAutoFit/>
          </a:bodyPr>
          <a:lstStyle/>
          <a:p>
            <a:r>
              <a:rPr lang="en-US" altLang="zh-TW" sz="2800" dirty="0"/>
              <a:t>align-items: stretch</a:t>
            </a:r>
            <a:endParaRPr lang="zh-TW" altLang="en-US" sz="2800" dirty="0"/>
          </a:p>
        </p:txBody>
      </p:sp>
      <p:pic>
        <p:nvPicPr>
          <p:cNvPr id="14" name="圖片 13"/>
          <p:cNvPicPr>
            <a:picLocks noChangeAspect="1"/>
          </p:cNvPicPr>
          <p:nvPr/>
        </p:nvPicPr>
        <p:blipFill>
          <a:blip r:embed="rId5"/>
          <a:stretch>
            <a:fillRect/>
          </a:stretch>
        </p:blipFill>
        <p:spPr>
          <a:xfrm>
            <a:off x="7152888" y="4433163"/>
            <a:ext cx="3343742" cy="1228896"/>
          </a:xfrm>
          <a:prstGeom prst="rect">
            <a:avLst/>
          </a:prstGeom>
        </p:spPr>
      </p:pic>
    </p:spTree>
    <p:extLst>
      <p:ext uri="{BB962C8B-B14F-4D97-AF65-F5344CB8AC3E}">
        <p14:creationId xmlns:p14="http://schemas.microsoft.com/office/powerpoint/2010/main" val="965403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Grid </a:t>
            </a:r>
            <a:r>
              <a:rPr lang="zh-TW" altLang="en-US" dirty="0"/>
              <a:t>子元素屬性</a:t>
            </a:r>
            <a:r>
              <a:rPr lang="en-US" altLang="zh-TW" dirty="0"/>
              <a:t/>
            </a:r>
            <a:br>
              <a:rPr lang="en-US" altLang="zh-TW" dirty="0"/>
            </a:br>
            <a:r>
              <a:rPr lang="en-US" altLang="zh-TW" sz="4400" dirty="0"/>
              <a:t>(Grid Item)</a:t>
            </a:r>
            <a:endParaRPr lang="zh-TW" altLang="en-US" sz="4400"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15911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子元素位置的空間定義</a:t>
            </a:r>
          </a:p>
        </p:txBody>
      </p:sp>
      <p:sp>
        <p:nvSpPr>
          <p:cNvPr id="3" name="內容版面配置區 2"/>
          <p:cNvSpPr>
            <a:spLocks noGrp="1"/>
          </p:cNvSpPr>
          <p:nvPr>
            <p:ph idx="1"/>
          </p:nvPr>
        </p:nvSpPr>
        <p:spPr/>
        <p:txBody>
          <a:bodyPr>
            <a:normAutofit/>
          </a:bodyPr>
          <a:lstStyle/>
          <a:p>
            <a:r>
              <a:rPr lang="en-US" altLang="zh-TW" sz="2400" dirty="0"/>
              <a:t>grid-column-start, grid-column-end, grid-row-start, grid-row-end</a:t>
            </a:r>
          </a:p>
          <a:p>
            <a:pPr lvl="1"/>
            <a:r>
              <a:rPr lang="en-US" altLang="zh-TW" dirty="0"/>
              <a:t>&lt;line&gt; : </a:t>
            </a:r>
            <a:r>
              <a:rPr lang="zh-TW" altLang="en-US" dirty="0"/>
              <a:t>可以是指定編號格線的數字，也可以是指定命名的格線的名稱 </a:t>
            </a:r>
            <a:endParaRPr lang="en-US" altLang="zh-TW" dirty="0"/>
          </a:p>
          <a:p>
            <a:pPr lvl="2"/>
            <a:r>
              <a:rPr lang="en-US" altLang="zh-TW" dirty="0"/>
              <a:t>grid-column-start: 2</a:t>
            </a:r>
          </a:p>
          <a:p>
            <a:pPr lvl="1"/>
            <a:r>
              <a:rPr lang="en-US" altLang="zh-TW" dirty="0"/>
              <a:t>span &lt;number&gt; : </a:t>
            </a:r>
            <a:r>
              <a:rPr lang="zh-TW" altLang="en-US" dirty="0"/>
              <a:t>該項目將跨越指定的網格數</a:t>
            </a:r>
            <a:endParaRPr lang="en-US" altLang="zh-TW" dirty="0"/>
          </a:p>
          <a:p>
            <a:pPr lvl="2"/>
            <a:r>
              <a:rPr lang="en-US" altLang="zh-TW" dirty="0"/>
              <a:t>grid-column-end: span 2</a:t>
            </a:r>
          </a:p>
          <a:p>
            <a:pPr lvl="1"/>
            <a:r>
              <a:rPr lang="en-US" altLang="zh-TW" dirty="0"/>
              <a:t>span &lt;name&gt; : </a:t>
            </a:r>
            <a:r>
              <a:rPr lang="zh-TW" altLang="en-US" dirty="0"/>
              <a:t>該項目將跨越直到它到達具有指定的名稱的下一行</a:t>
            </a:r>
            <a:endParaRPr lang="en-US" altLang="zh-TW" dirty="0"/>
          </a:p>
          <a:p>
            <a:pPr lvl="2"/>
            <a:r>
              <a:rPr lang="en-US" altLang="zh-TW" dirty="0"/>
              <a:t>grid-column-end:</a:t>
            </a:r>
            <a:r>
              <a:rPr lang="zh-TW" altLang="en-US" dirty="0"/>
              <a:t> </a:t>
            </a:r>
            <a:r>
              <a:rPr lang="en-US" altLang="zh-TW" dirty="0"/>
              <a:t>span col1</a:t>
            </a:r>
          </a:p>
          <a:p>
            <a:pPr lvl="1"/>
            <a:r>
              <a:rPr lang="en-US" altLang="zh-TW" dirty="0"/>
              <a:t>auto :  </a:t>
            </a:r>
            <a:r>
              <a:rPr lang="zh-TW" altLang="en-US" dirty="0"/>
              <a:t>表示自動放置、自動跨度或一個預設跨度</a:t>
            </a:r>
          </a:p>
        </p:txBody>
      </p:sp>
    </p:spTree>
    <p:extLst>
      <p:ext uri="{BB962C8B-B14F-4D97-AF65-F5344CB8AC3E}">
        <p14:creationId xmlns:p14="http://schemas.microsoft.com/office/powerpoint/2010/main" val="97138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子元素位置的空間定義</a:t>
            </a:r>
          </a:p>
        </p:txBody>
      </p:sp>
      <p:sp>
        <p:nvSpPr>
          <p:cNvPr id="3" name="內容版面配置區 2"/>
          <p:cNvSpPr>
            <a:spLocks noGrp="1"/>
          </p:cNvSpPr>
          <p:nvPr>
            <p:ph idx="1"/>
          </p:nvPr>
        </p:nvSpPr>
        <p:spPr/>
        <p:txBody>
          <a:bodyPr/>
          <a:lstStyle/>
          <a:p>
            <a:pPr marL="0" indent="0">
              <a:buNone/>
            </a:pPr>
            <a:r>
              <a:rPr lang="en-US" altLang="zh-TW" dirty="0"/>
              <a:t>Example</a:t>
            </a:r>
          </a:p>
          <a:p>
            <a:pPr marL="365760" lvl="1" indent="0">
              <a:buNone/>
            </a:pPr>
            <a:r>
              <a:rPr lang="en-US" altLang="zh-TW" dirty="0"/>
              <a:t>.item-a {</a:t>
            </a:r>
          </a:p>
          <a:p>
            <a:pPr marL="365760" lvl="1" indent="0">
              <a:buNone/>
            </a:pPr>
            <a:r>
              <a:rPr lang="en-US" altLang="zh-TW" dirty="0"/>
              <a:t>  grid-column-start: 2;</a:t>
            </a:r>
          </a:p>
          <a:p>
            <a:pPr marL="365760" lvl="1" indent="0">
              <a:buNone/>
            </a:pPr>
            <a:r>
              <a:rPr lang="en-US" altLang="zh-TW" dirty="0"/>
              <a:t>  grid-column-end: five;</a:t>
            </a:r>
          </a:p>
          <a:p>
            <a:pPr marL="365760" lvl="1" indent="0">
              <a:buNone/>
            </a:pPr>
            <a:r>
              <a:rPr lang="en-US" altLang="zh-TW" dirty="0"/>
              <a:t>  grid-row-start: row1-start;</a:t>
            </a:r>
          </a:p>
          <a:p>
            <a:pPr marL="365760" lvl="1" indent="0">
              <a:buNone/>
            </a:pPr>
            <a:r>
              <a:rPr lang="en-US" altLang="zh-TW" dirty="0"/>
              <a:t>  grid-row-end: 3;</a:t>
            </a:r>
          </a:p>
          <a:p>
            <a:pPr marL="365760" lvl="1" indent="0">
              <a:buNone/>
            </a:pPr>
            <a:r>
              <a:rPr lang="en-US" altLang="zh-TW" dirty="0"/>
              <a:t>}</a:t>
            </a:r>
            <a:endParaRPr lang="zh-TW" altLang="en-US" dirty="0"/>
          </a:p>
        </p:txBody>
      </p:sp>
      <p:pic>
        <p:nvPicPr>
          <p:cNvPr id="4" name="圖片 3"/>
          <p:cNvPicPr>
            <a:picLocks noChangeAspect="1"/>
          </p:cNvPicPr>
          <p:nvPr/>
        </p:nvPicPr>
        <p:blipFill>
          <a:blip r:embed="rId2"/>
          <a:stretch>
            <a:fillRect/>
          </a:stretch>
        </p:blipFill>
        <p:spPr>
          <a:xfrm>
            <a:off x="6486526" y="1944471"/>
            <a:ext cx="3823807" cy="2669094"/>
          </a:xfrm>
          <a:prstGeom prst="rect">
            <a:avLst/>
          </a:prstGeom>
        </p:spPr>
      </p:pic>
    </p:spTree>
    <p:extLst>
      <p:ext uri="{BB962C8B-B14F-4D97-AF65-F5344CB8AC3E}">
        <p14:creationId xmlns:p14="http://schemas.microsoft.com/office/powerpoint/2010/main" val="2422126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Grid</a:t>
            </a:r>
            <a:r>
              <a:rPr lang="zh-TW" altLang="en-US" sz="4400" dirty="0"/>
              <a:t> 內容對齊方式</a:t>
            </a:r>
          </a:p>
        </p:txBody>
      </p:sp>
      <p:sp>
        <p:nvSpPr>
          <p:cNvPr id="3" name="內容版面配置區 2"/>
          <p:cNvSpPr>
            <a:spLocks noGrp="1"/>
          </p:cNvSpPr>
          <p:nvPr>
            <p:ph idx="1"/>
          </p:nvPr>
        </p:nvSpPr>
        <p:spPr/>
        <p:txBody>
          <a:bodyPr/>
          <a:lstStyle/>
          <a:p>
            <a:r>
              <a:rPr lang="zh-TW" altLang="en-US" dirty="0"/>
              <a:t>套用在子元素項目上</a:t>
            </a:r>
            <a:r>
              <a:rPr lang="en-US" altLang="zh-TW" dirty="0"/>
              <a:t>(</a:t>
            </a:r>
            <a:r>
              <a:rPr lang="zh-TW" altLang="en-US" dirty="0"/>
              <a:t>單獨對齊某一個項目</a:t>
            </a:r>
            <a:r>
              <a:rPr lang="en-US" altLang="zh-TW" dirty="0"/>
              <a:t>)</a:t>
            </a:r>
            <a:r>
              <a:rPr lang="zh-TW" altLang="en-US" dirty="0"/>
              <a:t>，基本上和</a:t>
            </a:r>
            <a:r>
              <a:rPr lang="en-US" altLang="zh-TW" dirty="0"/>
              <a:t>flex item</a:t>
            </a:r>
            <a:r>
              <a:rPr lang="zh-TW" altLang="en-US" dirty="0"/>
              <a:t>的對齊方式相同</a:t>
            </a:r>
            <a:endParaRPr lang="en-US" altLang="zh-TW" dirty="0"/>
          </a:p>
          <a:p>
            <a:r>
              <a:rPr lang="en-US" altLang="zh-TW" dirty="0"/>
              <a:t>justify-self:</a:t>
            </a:r>
            <a:r>
              <a:rPr lang="zh-TW" altLang="en-US" dirty="0"/>
              <a:t> </a:t>
            </a:r>
            <a:r>
              <a:rPr lang="en-US" altLang="zh-TW" dirty="0"/>
              <a:t>start | end | center | stretch</a:t>
            </a:r>
          </a:p>
          <a:p>
            <a:pPr lvl="1"/>
            <a:r>
              <a:rPr lang="zh-TW" altLang="en-US" dirty="0" smtClean="0"/>
              <a:t>個別子</a:t>
            </a:r>
            <a:r>
              <a:rPr lang="zh-TW" altLang="en-US" dirty="0"/>
              <a:t>元素的水平對齊方式</a:t>
            </a:r>
            <a:endParaRPr lang="en-US" altLang="zh-TW" dirty="0"/>
          </a:p>
          <a:p>
            <a:r>
              <a:rPr lang="en-US" altLang="zh-TW" dirty="0"/>
              <a:t>align-self :</a:t>
            </a:r>
            <a:r>
              <a:rPr lang="zh-TW" altLang="en-US" dirty="0"/>
              <a:t> </a:t>
            </a:r>
            <a:r>
              <a:rPr lang="en-US" altLang="zh-TW" dirty="0"/>
              <a:t>start | end | center | stretch</a:t>
            </a:r>
            <a:endParaRPr lang="zh-TW" altLang="en-US" dirty="0"/>
          </a:p>
          <a:p>
            <a:pPr lvl="1"/>
            <a:r>
              <a:rPr lang="zh-TW" altLang="en-US" dirty="0" smtClean="0"/>
              <a:t>個別子</a:t>
            </a:r>
            <a:r>
              <a:rPr lang="zh-TW" altLang="en-US" dirty="0"/>
              <a:t>元素的垂直對齊方式</a:t>
            </a:r>
            <a:endParaRPr lang="en-US" altLang="zh-TW" dirty="0"/>
          </a:p>
          <a:p>
            <a:r>
              <a:rPr lang="en-US" altLang="zh-TW" dirty="0"/>
              <a:t>place-self: &lt; justify-self &gt; || &lt; align-self &gt;</a:t>
            </a:r>
          </a:p>
        </p:txBody>
      </p:sp>
    </p:spTree>
    <p:extLst>
      <p:ext uri="{BB962C8B-B14F-4D97-AF65-F5344CB8AC3E}">
        <p14:creationId xmlns:p14="http://schemas.microsoft.com/office/powerpoint/2010/main" val="54421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smtClean="0"/>
              <a:t>CSS</a:t>
            </a:r>
            <a:r>
              <a:rPr lang="zh-TW" altLang="en-US" dirty="0" smtClean="0"/>
              <a:t>媒體查詢</a:t>
            </a:r>
            <a:endParaRPr lang="zh-TW" altLang="en-US" dirty="0"/>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292001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媒體</a:t>
            </a:r>
            <a:r>
              <a:rPr lang="zh-TW" altLang="en-US" sz="4400" dirty="0" smtClean="0"/>
              <a:t>查詢</a:t>
            </a:r>
            <a:r>
              <a:rPr lang="en-US" altLang="zh-TW" sz="4400" dirty="0" smtClean="0"/>
              <a:t>Media</a:t>
            </a:r>
            <a:endParaRPr lang="zh-TW" altLang="en-US" sz="4400" dirty="0"/>
          </a:p>
        </p:txBody>
      </p:sp>
      <p:sp>
        <p:nvSpPr>
          <p:cNvPr id="3" name="內容版面配置區 2"/>
          <p:cNvSpPr>
            <a:spLocks noGrp="1"/>
          </p:cNvSpPr>
          <p:nvPr>
            <p:ph idx="1"/>
          </p:nvPr>
        </p:nvSpPr>
        <p:spPr/>
        <p:txBody>
          <a:bodyPr>
            <a:normAutofit fontScale="92500" lnSpcReduction="10000"/>
          </a:bodyPr>
          <a:lstStyle/>
          <a:p>
            <a:r>
              <a:rPr lang="en-US" altLang="zh-TW" dirty="0" smtClean="0"/>
              <a:t>HTML</a:t>
            </a:r>
            <a:r>
              <a:rPr lang="zh-TW" altLang="en-US" dirty="0" smtClean="0"/>
              <a:t>和</a:t>
            </a:r>
            <a:r>
              <a:rPr lang="en-US" altLang="zh-TW" dirty="0" smtClean="0"/>
              <a:t>CSS</a:t>
            </a:r>
            <a:r>
              <a:rPr lang="zh-TW" altLang="en-US" dirty="0" smtClean="0"/>
              <a:t>允許網頁設計人員針對不同的媒體類型或媒體的規格特徵去訂做不同的樣式</a:t>
            </a:r>
            <a:endParaRPr lang="en-US" altLang="zh-TW" dirty="0" smtClean="0"/>
          </a:p>
          <a:p>
            <a:r>
              <a:rPr lang="zh-TW" altLang="en-US" dirty="0" smtClean="0"/>
              <a:t>媒體類型</a:t>
            </a:r>
            <a:endParaRPr lang="en-US" altLang="zh-TW" dirty="0"/>
          </a:p>
          <a:p>
            <a:pPr lvl="1"/>
            <a:r>
              <a:rPr lang="en-US" altLang="zh-TW" dirty="0" smtClean="0"/>
              <a:t>all: </a:t>
            </a:r>
            <a:r>
              <a:rPr lang="zh-TW" altLang="en-US" dirty="0" smtClean="0"/>
              <a:t>全部裝置</a:t>
            </a:r>
            <a:r>
              <a:rPr lang="en-US" altLang="zh-TW" dirty="0" smtClean="0"/>
              <a:t>(</a:t>
            </a:r>
            <a:r>
              <a:rPr lang="zh-TW" altLang="en-US" dirty="0" smtClean="0"/>
              <a:t>預設</a:t>
            </a:r>
            <a:r>
              <a:rPr lang="en-US" altLang="zh-TW" dirty="0" smtClean="0"/>
              <a:t>)</a:t>
            </a:r>
          </a:p>
          <a:p>
            <a:pPr lvl="1"/>
            <a:r>
              <a:rPr lang="en-US" altLang="zh-TW" dirty="0"/>
              <a:t>s</a:t>
            </a:r>
            <a:r>
              <a:rPr lang="en-US" altLang="zh-TW" dirty="0" smtClean="0"/>
              <a:t>creen: </a:t>
            </a:r>
            <a:r>
              <a:rPr lang="zh-TW" altLang="en-US" dirty="0" smtClean="0"/>
              <a:t>螢幕類型</a:t>
            </a:r>
            <a:endParaRPr lang="en-US" altLang="zh-TW" dirty="0" smtClean="0"/>
          </a:p>
          <a:p>
            <a:pPr lvl="1"/>
            <a:r>
              <a:rPr lang="en-US" altLang="zh-TW" dirty="0"/>
              <a:t>p</a:t>
            </a:r>
            <a:r>
              <a:rPr lang="en-US" altLang="zh-TW" dirty="0" smtClean="0"/>
              <a:t>rint:</a:t>
            </a:r>
            <a:r>
              <a:rPr lang="zh-TW" altLang="en-US" dirty="0" smtClean="0"/>
              <a:t> 列印裝置，包含預覽列印的功能</a:t>
            </a:r>
            <a:endParaRPr lang="en-US" altLang="zh-TW" dirty="0" smtClean="0"/>
          </a:p>
          <a:p>
            <a:pPr lvl="1"/>
            <a:r>
              <a:rPr lang="en-US" altLang="zh-TW" dirty="0"/>
              <a:t>s</a:t>
            </a:r>
            <a:r>
              <a:rPr lang="en-US" altLang="zh-TW" dirty="0" smtClean="0"/>
              <a:t>peech: </a:t>
            </a:r>
            <a:r>
              <a:rPr lang="zh-TW" altLang="en-US" dirty="0" smtClean="0"/>
              <a:t>語音合成器</a:t>
            </a:r>
            <a:endParaRPr lang="en-US" altLang="zh-TW" dirty="0" smtClean="0"/>
          </a:p>
          <a:p>
            <a:r>
              <a:rPr lang="zh-TW" altLang="en-US" dirty="0"/>
              <a:t>媒體查詢功能可以用來檢查許多事情</a:t>
            </a:r>
            <a:r>
              <a:rPr lang="zh-TW" altLang="en-US" dirty="0" smtClean="0"/>
              <a:t>，</a:t>
            </a:r>
            <a:r>
              <a:rPr lang="zh-TW" altLang="en-US" dirty="0"/>
              <a:t>例如</a:t>
            </a:r>
            <a:r>
              <a:rPr lang="zh-TW" altLang="en-US" dirty="0" smtClean="0"/>
              <a:t>：</a:t>
            </a:r>
            <a:endParaRPr lang="zh-TW" altLang="en-US" dirty="0"/>
          </a:p>
          <a:p>
            <a:pPr lvl="1"/>
            <a:r>
              <a:rPr lang="zh-TW" altLang="en-US" dirty="0" smtClean="0"/>
              <a:t>可視區域寬度與高度</a:t>
            </a:r>
            <a:endParaRPr lang="zh-TW" altLang="en-US" dirty="0"/>
          </a:p>
          <a:p>
            <a:pPr lvl="1"/>
            <a:r>
              <a:rPr lang="zh-TW" altLang="en-US" dirty="0" smtClean="0"/>
              <a:t>裝置的寬度與高度</a:t>
            </a:r>
            <a:endParaRPr lang="zh-TW" altLang="en-US" dirty="0"/>
          </a:p>
          <a:p>
            <a:pPr lvl="1"/>
            <a:r>
              <a:rPr lang="zh-TW" altLang="en-US" dirty="0" smtClean="0"/>
              <a:t>裝置方向</a:t>
            </a:r>
            <a:endParaRPr lang="en-US" altLang="zh-TW" dirty="0"/>
          </a:p>
          <a:p>
            <a:pPr lvl="1"/>
            <a:r>
              <a:rPr lang="zh-TW" altLang="en-US" dirty="0"/>
              <a:t>裝置</a:t>
            </a:r>
            <a:r>
              <a:rPr lang="zh-TW" altLang="en-US" dirty="0" smtClean="0"/>
              <a:t>解析度</a:t>
            </a:r>
            <a:endParaRPr lang="en-US" altLang="zh-TW" dirty="0" smtClean="0"/>
          </a:p>
          <a:p>
            <a:pPr lvl="1"/>
            <a:endParaRPr lang="en-US" altLang="zh-TW" dirty="0"/>
          </a:p>
        </p:txBody>
      </p:sp>
    </p:spTree>
    <p:extLst>
      <p:ext uri="{BB962C8B-B14F-4D97-AF65-F5344CB8AC3E}">
        <p14:creationId xmlns:p14="http://schemas.microsoft.com/office/powerpoint/2010/main" val="1817460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媒體查詢語法</a:t>
            </a:r>
          </a:p>
        </p:txBody>
      </p:sp>
      <p:sp>
        <p:nvSpPr>
          <p:cNvPr id="3" name="內容版面配置區 2"/>
          <p:cNvSpPr>
            <a:spLocks noGrp="1"/>
          </p:cNvSpPr>
          <p:nvPr>
            <p:ph idx="1"/>
          </p:nvPr>
        </p:nvSpPr>
        <p:spPr/>
        <p:txBody>
          <a:bodyPr/>
          <a:lstStyle/>
          <a:p>
            <a:r>
              <a:rPr lang="en-US" altLang="zh-TW" dirty="0" smtClean="0"/>
              <a:t>media </a:t>
            </a:r>
            <a:r>
              <a:rPr lang="zh-TW" altLang="en-US" dirty="0" smtClean="0"/>
              <a:t>媒體類型 </a:t>
            </a:r>
            <a:r>
              <a:rPr lang="en-US" altLang="zh-TW" dirty="0" smtClean="0"/>
              <a:t>and</a:t>
            </a:r>
            <a:r>
              <a:rPr lang="zh-TW" altLang="en-US" dirty="0" smtClean="0"/>
              <a:t> 表達</a:t>
            </a:r>
            <a:r>
              <a:rPr lang="zh-TW" altLang="en-US" dirty="0"/>
              <a:t>式</a:t>
            </a:r>
            <a:endParaRPr lang="en-US" altLang="zh-TW" dirty="0" smtClean="0"/>
          </a:p>
          <a:p>
            <a:pPr lvl="1"/>
            <a:r>
              <a:rPr lang="en-US" altLang="zh-TW" dirty="0" smtClean="0"/>
              <a:t>@</a:t>
            </a:r>
            <a:r>
              <a:rPr lang="en-US" altLang="zh-TW" dirty="0"/>
              <a:t>media </a:t>
            </a:r>
            <a:r>
              <a:rPr lang="en-US" altLang="zh-TW" dirty="0" err="1">
                <a:solidFill>
                  <a:srgbClr val="C00000"/>
                </a:solidFill>
              </a:rPr>
              <a:t>not|onlymediatype</a:t>
            </a:r>
            <a:r>
              <a:rPr lang="en-US" altLang="zh-TW" dirty="0"/>
              <a:t> and </a:t>
            </a:r>
            <a:r>
              <a:rPr lang="en-US" altLang="zh-TW" dirty="0">
                <a:solidFill>
                  <a:schemeClr val="accent4">
                    <a:lumMod val="50000"/>
                  </a:schemeClr>
                </a:solidFill>
              </a:rPr>
              <a:t>(media feature) </a:t>
            </a:r>
            <a:r>
              <a:rPr lang="en-US" altLang="zh-TW" dirty="0" smtClean="0"/>
              <a:t>{</a:t>
            </a:r>
            <a:r>
              <a:rPr lang="en-US" altLang="zh-TW" dirty="0"/>
              <a:t>C</a:t>
            </a:r>
            <a:r>
              <a:rPr lang="en-US" altLang="zh-TW" dirty="0" smtClean="0"/>
              <a:t>SS-Code;}</a:t>
            </a:r>
            <a:endParaRPr lang="en-US" altLang="zh-TW" dirty="0"/>
          </a:p>
          <a:p>
            <a:r>
              <a:rPr lang="zh-TW" altLang="en-US" dirty="0" smtClean="0"/>
              <a:t>在</a:t>
            </a:r>
            <a:r>
              <a:rPr lang="en-US" altLang="zh-TW" dirty="0" smtClean="0"/>
              <a:t>link</a:t>
            </a:r>
            <a:r>
              <a:rPr lang="zh-TW" altLang="en-US" dirty="0" smtClean="0"/>
              <a:t>元素裡面的</a:t>
            </a:r>
            <a:r>
              <a:rPr lang="en-US" altLang="zh-TW" dirty="0" smtClean="0"/>
              <a:t>media</a:t>
            </a:r>
            <a:r>
              <a:rPr lang="zh-TW" altLang="en-US" dirty="0" smtClean="0"/>
              <a:t>屬性</a:t>
            </a:r>
            <a:r>
              <a:rPr lang="zh-TW" altLang="en-US" dirty="0"/>
              <a:t> </a:t>
            </a:r>
            <a:endParaRPr lang="en-US" altLang="zh-TW" dirty="0" smtClean="0"/>
          </a:p>
          <a:p>
            <a:pPr lvl="1"/>
            <a:r>
              <a:rPr lang="en-US" altLang="zh-TW" dirty="0" smtClean="0"/>
              <a:t>&lt;</a:t>
            </a:r>
            <a:r>
              <a:rPr lang="en-US" altLang="zh-TW" dirty="0"/>
              <a:t>link </a:t>
            </a:r>
            <a:r>
              <a:rPr lang="en-US" altLang="zh-TW" dirty="0" err="1"/>
              <a:t>rel</a:t>
            </a:r>
            <a:r>
              <a:rPr lang="en-US" altLang="zh-TW" dirty="0"/>
              <a:t>="stylesheet" media=" </a:t>
            </a:r>
            <a:r>
              <a:rPr lang="en-US" altLang="zh-TW" dirty="0" err="1">
                <a:solidFill>
                  <a:srgbClr val="C00000"/>
                </a:solidFill>
              </a:rPr>
              <a:t>mediatype</a:t>
            </a:r>
            <a:r>
              <a:rPr lang="en-US" altLang="zh-TW" dirty="0"/>
              <a:t> </a:t>
            </a:r>
            <a:r>
              <a:rPr lang="en-US" altLang="zh-TW" dirty="0" err="1"/>
              <a:t>and|not|only</a:t>
            </a:r>
            <a:r>
              <a:rPr lang="en-US" altLang="zh-TW" dirty="0"/>
              <a:t> </a:t>
            </a:r>
            <a:r>
              <a:rPr lang="en-US" altLang="zh-TW" dirty="0">
                <a:solidFill>
                  <a:schemeClr val="accent4">
                    <a:lumMod val="50000"/>
                  </a:schemeClr>
                </a:solidFill>
              </a:rPr>
              <a:t>(media </a:t>
            </a:r>
            <a:r>
              <a:rPr lang="en-US" altLang="zh-TW" dirty="0" smtClean="0">
                <a:solidFill>
                  <a:schemeClr val="accent4">
                    <a:lumMod val="50000"/>
                  </a:schemeClr>
                </a:solidFill>
              </a:rPr>
              <a:t>feature </a:t>
            </a:r>
            <a:r>
              <a:rPr lang="en-US" altLang="zh-TW" dirty="0">
                <a:solidFill>
                  <a:schemeClr val="accent4">
                    <a:lumMod val="50000"/>
                  </a:schemeClr>
                </a:solidFill>
              </a:rPr>
              <a:t>)" </a:t>
            </a:r>
            <a:r>
              <a:rPr lang="en-US" altLang="zh-TW" dirty="0" err="1"/>
              <a:t>href</a:t>
            </a:r>
            <a:r>
              <a:rPr lang="en-US" altLang="zh-TW" dirty="0"/>
              <a:t>=" print.css </a:t>
            </a:r>
            <a:r>
              <a:rPr lang="en-US" altLang="zh-TW" dirty="0" smtClean="0"/>
              <a:t>"&gt;</a:t>
            </a:r>
          </a:p>
          <a:p>
            <a:pPr lvl="1"/>
            <a:endParaRPr lang="zh-TW" altLang="en-US" dirty="0"/>
          </a:p>
        </p:txBody>
      </p:sp>
    </p:spTree>
    <p:extLst>
      <p:ext uri="{BB962C8B-B14F-4D97-AF65-F5344CB8AC3E}">
        <p14:creationId xmlns:p14="http://schemas.microsoft.com/office/powerpoint/2010/main" val="188897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Grid Layout</a:t>
            </a:r>
            <a:r>
              <a:rPr lang="zh-TW" altLang="en-US" dirty="0"/>
              <a:t>格線版面設計</a:t>
            </a:r>
          </a:p>
        </p:txBody>
      </p:sp>
      <p:sp>
        <p:nvSpPr>
          <p:cNvPr id="5" name="文字版面配置區 4"/>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132321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常見媒體特徵</a:t>
            </a: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486984475"/>
              </p:ext>
            </p:extLst>
          </p:nvPr>
        </p:nvGraphicFramePr>
        <p:xfrm>
          <a:off x="1760904" y="1512276"/>
          <a:ext cx="9792189" cy="4617720"/>
        </p:xfrm>
        <a:graphic>
          <a:graphicData uri="http://schemas.openxmlformats.org/drawingml/2006/table">
            <a:tbl>
              <a:tblPr firstRow="1" bandRow="1">
                <a:tableStyleId>{5C22544A-7EE6-4342-B048-85BDC9FD1C3A}</a:tableStyleId>
              </a:tblPr>
              <a:tblGrid>
                <a:gridCol w="3602404">
                  <a:extLst>
                    <a:ext uri="{9D8B030D-6E8A-4147-A177-3AD203B41FA5}">
                      <a16:colId xmlns:a16="http://schemas.microsoft.com/office/drawing/2014/main" val="1943501375"/>
                    </a:ext>
                  </a:extLst>
                </a:gridCol>
                <a:gridCol w="4923692">
                  <a:extLst>
                    <a:ext uri="{9D8B030D-6E8A-4147-A177-3AD203B41FA5}">
                      <a16:colId xmlns:a16="http://schemas.microsoft.com/office/drawing/2014/main" val="10312835"/>
                    </a:ext>
                  </a:extLst>
                </a:gridCol>
                <a:gridCol w="1266093">
                  <a:extLst>
                    <a:ext uri="{9D8B030D-6E8A-4147-A177-3AD203B41FA5}">
                      <a16:colId xmlns:a16="http://schemas.microsoft.com/office/drawing/2014/main" val="2904698056"/>
                    </a:ext>
                  </a:extLst>
                </a:gridCol>
              </a:tblGrid>
              <a:tr h="370840">
                <a:tc>
                  <a:txBody>
                    <a:bodyPr/>
                    <a:lstStyle/>
                    <a:p>
                      <a:r>
                        <a:rPr lang="zh-TW" altLang="en-US" dirty="0" smtClean="0"/>
                        <a:t>特徵與設定值</a:t>
                      </a:r>
                      <a:endParaRPr lang="zh-TW" altLang="en-US" dirty="0"/>
                    </a:p>
                  </a:txBody>
                  <a:tcPr/>
                </a:tc>
                <a:tc>
                  <a:txBody>
                    <a:bodyPr/>
                    <a:lstStyle/>
                    <a:p>
                      <a:r>
                        <a:rPr lang="zh-TW" altLang="en-US" dirty="0" smtClean="0"/>
                        <a:t>說明</a:t>
                      </a:r>
                      <a:endParaRPr lang="zh-TW" altLang="en-US" dirty="0"/>
                    </a:p>
                  </a:txBody>
                  <a:tcPr/>
                </a:tc>
                <a:tc>
                  <a:txBody>
                    <a:bodyPr/>
                    <a:lstStyle/>
                    <a:p>
                      <a:r>
                        <a:rPr lang="en-US" altLang="zh-TW" dirty="0" smtClean="0"/>
                        <a:t>min/max prefixes</a:t>
                      </a:r>
                      <a:endParaRPr lang="zh-TW" altLang="en-US" dirty="0"/>
                    </a:p>
                  </a:txBody>
                  <a:tcPr/>
                </a:tc>
                <a:extLst>
                  <a:ext uri="{0D108BD9-81ED-4DB2-BD59-A6C34878D82A}">
                    <a16:rowId xmlns:a16="http://schemas.microsoft.com/office/drawing/2014/main" val="4074450826"/>
                  </a:ext>
                </a:extLst>
              </a:tr>
              <a:tr h="370840">
                <a:tc>
                  <a:txBody>
                    <a:bodyPr/>
                    <a:lstStyle/>
                    <a:p>
                      <a:r>
                        <a:rPr lang="en-US" altLang="zh-TW" dirty="0" smtClean="0"/>
                        <a:t>width:</a:t>
                      </a:r>
                      <a:r>
                        <a:rPr lang="zh-TW" altLang="en-US" dirty="0" smtClean="0"/>
                        <a:t>長度</a:t>
                      </a:r>
                      <a:endParaRPr lang="zh-TW" altLang="en-US" dirty="0"/>
                    </a:p>
                  </a:txBody>
                  <a:tcPr/>
                </a:tc>
                <a:tc>
                  <a:txBody>
                    <a:bodyPr/>
                    <a:lstStyle/>
                    <a:p>
                      <a:r>
                        <a:rPr lang="zh-TW" altLang="en-US" dirty="0" smtClean="0"/>
                        <a:t>可視區域的寬度</a:t>
                      </a:r>
                      <a:endParaRPr lang="zh-TW" altLang="en-US" dirty="0"/>
                    </a:p>
                  </a:txBody>
                  <a:tcPr/>
                </a:tc>
                <a:tc>
                  <a:txBody>
                    <a:bodyPr/>
                    <a:lstStyle/>
                    <a:p>
                      <a:r>
                        <a:rPr lang="en-US" altLang="zh-TW" dirty="0" smtClean="0"/>
                        <a:t>yes</a:t>
                      </a:r>
                      <a:endParaRPr lang="zh-TW" altLang="en-US" dirty="0"/>
                    </a:p>
                  </a:txBody>
                  <a:tcPr/>
                </a:tc>
                <a:extLst>
                  <a:ext uri="{0D108BD9-81ED-4DB2-BD59-A6C34878D82A}">
                    <a16:rowId xmlns:a16="http://schemas.microsoft.com/office/drawing/2014/main" val="3179061717"/>
                  </a:ext>
                </a:extLst>
              </a:tr>
              <a:tr h="370840">
                <a:tc>
                  <a:txBody>
                    <a:bodyPr/>
                    <a:lstStyle/>
                    <a:p>
                      <a:r>
                        <a:rPr lang="en-US" altLang="zh-TW" dirty="0" smtClean="0"/>
                        <a:t>height:</a:t>
                      </a:r>
                      <a:r>
                        <a:rPr lang="zh-TW" altLang="en-US" dirty="0" smtClean="0"/>
                        <a:t>長度</a:t>
                      </a:r>
                      <a:endParaRPr lang="zh-TW" altLang="en-US" dirty="0"/>
                    </a:p>
                  </a:txBody>
                  <a:tcPr/>
                </a:tc>
                <a:tc>
                  <a:txBody>
                    <a:bodyPr/>
                    <a:lstStyle/>
                    <a:p>
                      <a:r>
                        <a:rPr lang="zh-TW" altLang="en-US" dirty="0" smtClean="0"/>
                        <a:t>可視區域的高度</a:t>
                      </a:r>
                      <a:endParaRPr lang="zh-TW" altLang="en-US" dirty="0"/>
                    </a:p>
                  </a:txBody>
                  <a:tcPr/>
                </a:tc>
                <a:tc>
                  <a:txBody>
                    <a:bodyPr/>
                    <a:lstStyle/>
                    <a:p>
                      <a:r>
                        <a:rPr lang="en-US" altLang="zh-TW" dirty="0" smtClean="0"/>
                        <a:t>yes</a:t>
                      </a:r>
                      <a:endParaRPr lang="zh-TW" altLang="en-US" dirty="0"/>
                    </a:p>
                  </a:txBody>
                  <a:tcPr/>
                </a:tc>
                <a:extLst>
                  <a:ext uri="{0D108BD9-81ED-4DB2-BD59-A6C34878D82A}">
                    <a16:rowId xmlns:a16="http://schemas.microsoft.com/office/drawing/2014/main" val="2164290075"/>
                  </a:ext>
                </a:extLst>
              </a:tr>
              <a:tr h="370840">
                <a:tc>
                  <a:txBody>
                    <a:bodyPr/>
                    <a:lstStyle/>
                    <a:p>
                      <a:r>
                        <a:rPr lang="en-US" altLang="zh-TW" dirty="0" smtClean="0"/>
                        <a:t>device-width</a:t>
                      </a:r>
                      <a:endParaRPr lang="zh-TW" altLang="en-US" dirty="0"/>
                    </a:p>
                  </a:txBody>
                  <a:tcPr/>
                </a:tc>
                <a:tc>
                  <a:txBody>
                    <a:bodyPr/>
                    <a:lstStyle/>
                    <a:p>
                      <a:r>
                        <a:rPr lang="zh-TW" altLang="en-US" dirty="0" smtClean="0"/>
                        <a:t>裝置螢幕的寬度</a:t>
                      </a:r>
                      <a:endParaRPr lang="zh-TW" altLang="en-US" dirty="0"/>
                    </a:p>
                  </a:txBody>
                  <a:tcPr/>
                </a:tc>
                <a:tc>
                  <a:txBody>
                    <a:bodyPr/>
                    <a:lstStyle/>
                    <a:p>
                      <a:r>
                        <a:rPr lang="en-US" altLang="zh-TW" dirty="0" smtClean="0"/>
                        <a:t>yes</a:t>
                      </a:r>
                      <a:endParaRPr lang="zh-TW" altLang="en-US" dirty="0"/>
                    </a:p>
                  </a:txBody>
                  <a:tcPr/>
                </a:tc>
                <a:extLst>
                  <a:ext uri="{0D108BD9-81ED-4DB2-BD59-A6C34878D82A}">
                    <a16:rowId xmlns:a16="http://schemas.microsoft.com/office/drawing/2014/main" val="1760967722"/>
                  </a:ext>
                </a:extLst>
              </a:tr>
              <a:tr h="370840">
                <a:tc>
                  <a:txBody>
                    <a:bodyPr/>
                    <a:lstStyle/>
                    <a:p>
                      <a:r>
                        <a:rPr lang="en-US" altLang="zh-TW" dirty="0" smtClean="0"/>
                        <a:t>device-height</a:t>
                      </a:r>
                      <a:endParaRPr lang="zh-TW" altLang="en-US" dirty="0"/>
                    </a:p>
                  </a:txBody>
                  <a:tcPr/>
                </a:tc>
                <a:tc>
                  <a:txBody>
                    <a:bodyPr/>
                    <a:lstStyle/>
                    <a:p>
                      <a:r>
                        <a:rPr lang="zh-TW" altLang="en-US" dirty="0" smtClean="0"/>
                        <a:t>裝置螢幕的高度</a:t>
                      </a:r>
                      <a:endParaRPr lang="zh-TW" altLang="en-US" dirty="0"/>
                    </a:p>
                  </a:txBody>
                  <a:tcPr/>
                </a:tc>
                <a:tc>
                  <a:txBody>
                    <a:bodyPr/>
                    <a:lstStyle/>
                    <a:p>
                      <a:r>
                        <a:rPr lang="en-US" altLang="zh-TW" dirty="0" smtClean="0"/>
                        <a:t>yes</a:t>
                      </a:r>
                      <a:endParaRPr lang="zh-TW" altLang="en-US" dirty="0"/>
                    </a:p>
                  </a:txBody>
                  <a:tcPr/>
                </a:tc>
                <a:extLst>
                  <a:ext uri="{0D108BD9-81ED-4DB2-BD59-A6C34878D82A}">
                    <a16:rowId xmlns:a16="http://schemas.microsoft.com/office/drawing/2014/main" val="4089649280"/>
                  </a:ext>
                </a:extLst>
              </a:tr>
              <a:tr h="370840">
                <a:tc>
                  <a:txBody>
                    <a:bodyPr/>
                    <a:lstStyle/>
                    <a:p>
                      <a:r>
                        <a:rPr lang="en-US" altLang="zh-TW" dirty="0" smtClean="0"/>
                        <a:t>orientation: landscape | portrait </a:t>
                      </a:r>
                      <a:endParaRPr lang="zh-TW" altLang="en-US" dirty="0"/>
                    </a:p>
                  </a:txBody>
                  <a:tcPr/>
                </a:tc>
                <a:tc>
                  <a:txBody>
                    <a:bodyPr/>
                    <a:lstStyle/>
                    <a:p>
                      <a:r>
                        <a:rPr lang="zh-TW" altLang="en-US" dirty="0" smtClean="0"/>
                        <a:t>裝置的方向</a:t>
                      </a:r>
                      <a:r>
                        <a:rPr lang="en-US" altLang="zh-TW" dirty="0" smtClean="0"/>
                        <a:t>(</a:t>
                      </a:r>
                      <a:r>
                        <a:rPr lang="zh-TW" altLang="en-US" dirty="0" smtClean="0"/>
                        <a:t>直向 </a:t>
                      </a:r>
                      <a:r>
                        <a:rPr lang="en-US" altLang="zh-TW" dirty="0" smtClean="0"/>
                        <a:t>|</a:t>
                      </a:r>
                      <a:r>
                        <a:rPr lang="en-US" altLang="zh-TW" baseline="0" dirty="0" smtClean="0"/>
                        <a:t> </a:t>
                      </a:r>
                      <a:r>
                        <a:rPr lang="zh-TW" altLang="en-US" baseline="0" dirty="0" smtClean="0"/>
                        <a:t>橫向</a:t>
                      </a:r>
                      <a:r>
                        <a:rPr lang="en-US" altLang="zh-TW" dirty="0" smtClean="0"/>
                        <a:t>)</a:t>
                      </a:r>
                      <a:endParaRPr lang="zh-TW" altLang="en-US" dirty="0"/>
                    </a:p>
                  </a:txBody>
                  <a:tcPr/>
                </a:tc>
                <a:tc>
                  <a:txBody>
                    <a:bodyPr/>
                    <a:lstStyle/>
                    <a:p>
                      <a:r>
                        <a:rPr lang="en-US" altLang="zh-TW" dirty="0" smtClean="0"/>
                        <a:t>no</a:t>
                      </a:r>
                      <a:endParaRPr lang="zh-TW" altLang="en-US" dirty="0"/>
                    </a:p>
                  </a:txBody>
                  <a:tcPr/>
                </a:tc>
                <a:extLst>
                  <a:ext uri="{0D108BD9-81ED-4DB2-BD59-A6C34878D82A}">
                    <a16:rowId xmlns:a16="http://schemas.microsoft.com/office/drawing/2014/main" val="320301838"/>
                  </a:ext>
                </a:extLst>
              </a:tr>
              <a:tr h="370840">
                <a:tc>
                  <a:txBody>
                    <a:bodyPr/>
                    <a:lstStyle/>
                    <a:p>
                      <a:r>
                        <a:rPr lang="en-US" altLang="zh-TW" dirty="0" smtClean="0"/>
                        <a:t>aspect-ratio: </a:t>
                      </a:r>
                      <a:r>
                        <a:rPr lang="zh-TW" altLang="en-US" dirty="0" smtClean="0"/>
                        <a:t>比例</a:t>
                      </a:r>
                      <a:endParaRPr lang="zh-TW" altLang="en-US" dirty="0"/>
                    </a:p>
                  </a:txBody>
                  <a:tcPr/>
                </a:tc>
                <a:tc>
                  <a:txBody>
                    <a:bodyPr/>
                    <a:lstStyle/>
                    <a:p>
                      <a:r>
                        <a:rPr lang="zh-TW" altLang="en-US" dirty="0" smtClean="0"/>
                        <a:t>可視區域的寬高比</a:t>
                      </a:r>
                      <a:endParaRPr lang="zh-TW" altLang="en-US" dirty="0"/>
                    </a:p>
                  </a:txBody>
                  <a:tcPr/>
                </a:tc>
                <a:tc>
                  <a:txBody>
                    <a:bodyPr/>
                    <a:lstStyle/>
                    <a:p>
                      <a:r>
                        <a:rPr lang="en-US" altLang="zh-TW" dirty="0" smtClean="0"/>
                        <a:t>yes</a:t>
                      </a:r>
                      <a:endParaRPr lang="zh-TW" altLang="en-US" dirty="0"/>
                    </a:p>
                  </a:txBody>
                  <a:tcPr/>
                </a:tc>
                <a:extLst>
                  <a:ext uri="{0D108BD9-81ED-4DB2-BD59-A6C34878D82A}">
                    <a16:rowId xmlns:a16="http://schemas.microsoft.com/office/drawing/2014/main" val="669729008"/>
                  </a:ext>
                </a:extLst>
              </a:tr>
              <a:tr h="370840">
                <a:tc>
                  <a:txBody>
                    <a:bodyPr/>
                    <a:lstStyle/>
                    <a:p>
                      <a:r>
                        <a:rPr lang="en-US" altLang="zh-TW" sz="1800" b="0" i="0" kern="1200" dirty="0" smtClean="0">
                          <a:solidFill>
                            <a:schemeClr val="dk1"/>
                          </a:solidFill>
                          <a:effectLst/>
                          <a:latin typeface="+mn-lt"/>
                          <a:ea typeface="+mn-ea"/>
                          <a:cs typeface="+mn-cs"/>
                        </a:rPr>
                        <a:t>device-aspect-ratio:</a:t>
                      </a:r>
                      <a:r>
                        <a:rPr lang="zh-TW" altLang="en-US" sz="1800" b="0" i="0" kern="1200" dirty="0" smtClean="0">
                          <a:solidFill>
                            <a:schemeClr val="dk1"/>
                          </a:solidFill>
                          <a:effectLst/>
                          <a:latin typeface="+mn-lt"/>
                          <a:ea typeface="+mn-ea"/>
                          <a:cs typeface="+mn-cs"/>
                        </a:rPr>
                        <a:t> 比例</a:t>
                      </a:r>
                      <a:endParaRPr lang="zh-TW" altLang="en-US" dirty="0"/>
                    </a:p>
                  </a:txBody>
                  <a:tcPr/>
                </a:tc>
                <a:tc>
                  <a:txBody>
                    <a:bodyPr/>
                    <a:lstStyle/>
                    <a:p>
                      <a:r>
                        <a:rPr lang="zh-TW" altLang="en-US" dirty="0" smtClean="0"/>
                        <a:t>裝置螢幕的寬高比</a:t>
                      </a:r>
                      <a:endParaRPr lang="zh-TW" altLang="en-US" dirty="0"/>
                    </a:p>
                  </a:txBody>
                  <a:tcPr/>
                </a:tc>
                <a:tc>
                  <a:txBody>
                    <a:bodyPr/>
                    <a:lstStyle/>
                    <a:p>
                      <a:r>
                        <a:rPr lang="en-US" altLang="zh-TW" dirty="0" smtClean="0"/>
                        <a:t>yes</a:t>
                      </a:r>
                      <a:endParaRPr lang="zh-TW" altLang="en-US" dirty="0"/>
                    </a:p>
                  </a:txBody>
                  <a:tcPr/>
                </a:tc>
                <a:extLst>
                  <a:ext uri="{0D108BD9-81ED-4DB2-BD59-A6C34878D82A}">
                    <a16:rowId xmlns:a16="http://schemas.microsoft.com/office/drawing/2014/main" val="464748087"/>
                  </a:ext>
                </a:extLst>
              </a:tr>
              <a:tr h="370840">
                <a:tc>
                  <a:txBody>
                    <a:bodyPr/>
                    <a:lstStyle/>
                    <a:p>
                      <a:r>
                        <a:rPr lang="en-US" altLang="zh-TW" dirty="0" smtClean="0"/>
                        <a:t>resolution:</a:t>
                      </a:r>
                      <a:r>
                        <a:rPr lang="zh-TW" altLang="en-US" dirty="0" smtClean="0"/>
                        <a:t> 解析度</a:t>
                      </a:r>
                      <a:endParaRPr lang="zh-TW" altLang="en-US" dirty="0"/>
                    </a:p>
                  </a:txBody>
                  <a:tcPr/>
                </a:tc>
                <a:tc>
                  <a:txBody>
                    <a:bodyPr/>
                    <a:lstStyle/>
                    <a:p>
                      <a:r>
                        <a:rPr lang="zh-TW" altLang="en-US" dirty="0" smtClean="0"/>
                        <a:t>裝置螢幕的解析度</a:t>
                      </a:r>
                      <a:r>
                        <a:rPr lang="zh-TW" altLang="en-US" dirty="0" smtClean="0">
                          <a:latin typeface="Microsoft JhengHei UI" panose="020B0604030504040204" pitchFamily="34" charset="-120"/>
                          <a:ea typeface="Microsoft JhengHei UI" panose="020B0604030504040204" pitchFamily="34" charset="-120"/>
                        </a:rPr>
                        <a:t>，以</a:t>
                      </a:r>
                      <a:r>
                        <a:rPr lang="en-US" altLang="zh-TW" dirty="0" smtClean="0">
                          <a:latin typeface="Microsoft JhengHei UI" panose="020B0604030504040204" pitchFamily="34" charset="-120"/>
                          <a:ea typeface="Microsoft JhengHei UI" panose="020B0604030504040204" pitchFamily="34" charset="-120"/>
                        </a:rPr>
                        <a:t>dpi</a:t>
                      </a:r>
                      <a:r>
                        <a:rPr lang="zh-TW" altLang="en-US" dirty="0" smtClean="0">
                          <a:latin typeface="Microsoft JhengHei UI" panose="020B0604030504040204" pitchFamily="34" charset="-120"/>
                          <a:ea typeface="Microsoft JhengHei UI" panose="020B0604030504040204" pitchFamily="34" charset="-120"/>
                        </a:rPr>
                        <a:t>或</a:t>
                      </a:r>
                      <a:r>
                        <a:rPr lang="en-US" altLang="zh-TW" dirty="0" err="1" smtClean="0">
                          <a:latin typeface="Microsoft JhengHei UI" panose="020B0604030504040204" pitchFamily="34" charset="-120"/>
                          <a:ea typeface="Microsoft JhengHei UI" panose="020B0604030504040204" pitchFamily="34" charset="-120"/>
                        </a:rPr>
                        <a:t>dpcm</a:t>
                      </a:r>
                      <a:r>
                        <a:rPr lang="zh-TW" altLang="en-US" dirty="0" smtClean="0">
                          <a:latin typeface="Microsoft JhengHei UI" panose="020B0604030504040204" pitchFamily="34" charset="-120"/>
                          <a:ea typeface="Microsoft JhengHei UI" panose="020B0604030504040204" pitchFamily="34" charset="-120"/>
                        </a:rPr>
                        <a:t>為單位</a:t>
                      </a:r>
                      <a:endParaRPr lang="zh-TW" altLang="en-US" dirty="0"/>
                    </a:p>
                  </a:txBody>
                  <a:tcPr/>
                </a:tc>
                <a:tc>
                  <a:txBody>
                    <a:bodyPr/>
                    <a:lstStyle/>
                    <a:p>
                      <a:r>
                        <a:rPr lang="en-US" altLang="zh-TW" dirty="0" smtClean="0"/>
                        <a:t>yes</a:t>
                      </a:r>
                      <a:endParaRPr lang="zh-TW" altLang="en-US" dirty="0"/>
                    </a:p>
                  </a:txBody>
                  <a:tcPr/>
                </a:tc>
                <a:extLst>
                  <a:ext uri="{0D108BD9-81ED-4DB2-BD59-A6C34878D82A}">
                    <a16:rowId xmlns:a16="http://schemas.microsoft.com/office/drawing/2014/main" val="4118860341"/>
                  </a:ext>
                </a:extLst>
              </a:tr>
              <a:tr h="370840">
                <a:tc>
                  <a:txBody>
                    <a:bodyPr/>
                    <a:lstStyle/>
                    <a:p>
                      <a:r>
                        <a:rPr lang="en-US" altLang="zh-TW" smtClean="0"/>
                        <a:t>color:</a:t>
                      </a:r>
                      <a:r>
                        <a:rPr lang="zh-TW" altLang="en-US" smtClean="0"/>
                        <a:t> 正整數或</a:t>
                      </a:r>
                      <a:r>
                        <a:rPr lang="en-US" altLang="zh-TW" smtClean="0"/>
                        <a:t>0</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裝置螢幕的色彩位元數目</a:t>
                      </a:r>
                      <a:r>
                        <a:rPr lang="zh-TW" altLang="en-US" dirty="0" smtClean="0">
                          <a:latin typeface="Microsoft JhengHei UI" panose="020B0604030504040204" pitchFamily="34" charset="-120"/>
                          <a:ea typeface="Microsoft JhengHei UI" panose="020B0604030504040204" pitchFamily="34" charset="-120"/>
                        </a:rPr>
                        <a:t>，</a:t>
                      </a:r>
                      <a:r>
                        <a:rPr lang="en-US" altLang="zh-TW" dirty="0" smtClean="0">
                          <a:latin typeface="Microsoft JhengHei UI" panose="020B0604030504040204" pitchFamily="34" charset="-120"/>
                          <a:ea typeface="Microsoft JhengHei UI" panose="020B0604030504040204" pitchFamily="34" charset="-120"/>
                        </a:rPr>
                        <a:t>0</a:t>
                      </a:r>
                      <a:r>
                        <a:rPr lang="zh-TW" altLang="en-US" dirty="0" smtClean="0">
                          <a:latin typeface="Microsoft JhengHei UI" panose="020B0604030504040204" pitchFamily="34" charset="-120"/>
                          <a:ea typeface="Microsoft JhengHei UI" panose="020B0604030504040204" pitchFamily="34" charset="-120"/>
                        </a:rPr>
                        <a:t>表示非彩色裝置</a:t>
                      </a:r>
                      <a:endParaRPr lang="zh-TW" altLang="en-US" dirty="0"/>
                    </a:p>
                  </a:txBody>
                  <a:tcPr/>
                </a:tc>
                <a:tc>
                  <a:txBody>
                    <a:bodyPr/>
                    <a:lstStyle/>
                    <a:p>
                      <a:r>
                        <a:rPr lang="en-US" altLang="zh-TW" dirty="0" smtClean="0"/>
                        <a:t>yes</a:t>
                      </a:r>
                      <a:endParaRPr lang="zh-TW" altLang="en-US" dirty="0"/>
                    </a:p>
                  </a:txBody>
                  <a:tcPr/>
                </a:tc>
                <a:extLst>
                  <a:ext uri="{0D108BD9-81ED-4DB2-BD59-A6C34878D82A}">
                    <a16:rowId xmlns:a16="http://schemas.microsoft.com/office/drawing/2014/main" val="1044024038"/>
                  </a:ext>
                </a:extLst>
              </a:tr>
              <a:tr h="370840">
                <a:tc>
                  <a:txBody>
                    <a:bodyPr/>
                    <a:lstStyle/>
                    <a:p>
                      <a:r>
                        <a:rPr lang="en-US" altLang="zh-TW" dirty="0" smtClean="0"/>
                        <a:t>color-index: </a:t>
                      </a:r>
                      <a:r>
                        <a:rPr lang="zh-TW" altLang="en-US" dirty="0" smtClean="0"/>
                        <a:t>正整數或</a:t>
                      </a:r>
                      <a:r>
                        <a:rPr lang="en-US" altLang="zh-TW" dirty="0" smtClean="0"/>
                        <a:t>0</a:t>
                      </a:r>
                      <a:endParaRPr lang="zh-TW" altLang="en-US" dirty="0"/>
                    </a:p>
                  </a:txBody>
                  <a:tcPr/>
                </a:tc>
                <a:tc>
                  <a:txBody>
                    <a:bodyPr/>
                    <a:lstStyle/>
                    <a:p>
                      <a:r>
                        <a:rPr lang="zh-TW" altLang="en-US" dirty="0" smtClean="0"/>
                        <a:t>裝置螢幕的色彩索引位元數目</a:t>
                      </a:r>
                      <a:r>
                        <a:rPr lang="zh-TW" altLang="en-US" dirty="0" smtClean="0">
                          <a:latin typeface="Microsoft JhengHei UI" panose="020B0604030504040204" pitchFamily="34" charset="-120"/>
                          <a:ea typeface="Microsoft JhengHei UI" panose="020B0604030504040204" pitchFamily="34" charset="-120"/>
                        </a:rPr>
                        <a:t>，</a:t>
                      </a:r>
                      <a:r>
                        <a:rPr lang="en-US" altLang="zh-TW" dirty="0" smtClean="0">
                          <a:latin typeface="Microsoft JhengHei UI" panose="020B0604030504040204" pitchFamily="34" charset="-120"/>
                          <a:ea typeface="Microsoft JhengHei UI" panose="020B0604030504040204" pitchFamily="34" charset="-120"/>
                        </a:rPr>
                        <a:t>0</a:t>
                      </a:r>
                      <a:r>
                        <a:rPr lang="zh-TW" altLang="en-US" dirty="0" smtClean="0">
                          <a:latin typeface="Microsoft JhengHei UI" panose="020B0604030504040204" pitchFamily="34" charset="-120"/>
                          <a:ea typeface="Microsoft JhengHei UI" panose="020B0604030504040204" pitchFamily="34" charset="-120"/>
                        </a:rPr>
                        <a:t>表示非彩色裝置</a:t>
                      </a:r>
                      <a:endParaRPr lang="zh-TW" altLang="en-US" dirty="0"/>
                    </a:p>
                  </a:txBody>
                  <a:tcPr/>
                </a:tc>
                <a:tc>
                  <a:txBody>
                    <a:bodyPr/>
                    <a:lstStyle/>
                    <a:p>
                      <a:r>
                        <a:rPr lang="en-US" altLang="zh-TW" dirty="0" smtClean="0"/>
                        <a:t>yes</a:t>
                      </a:r>
                      <a:endParaRPr lang="zh-TW" altLang="en-US" dirty="0"/>
                    </a:p>
                  </a:txBody>
                  <a:tcPr/>
                </a:tc>
                <a:extLst>
                  <a:ext uri="{0D108BD9-81ED-4DB2-BD59-A6C34878D82A}">
                    <a16:rowId xmlns:a16="http://schemas.microsoft.com/office/drawing/2014/main" val="2372687661"/>
                  </a:ext>
                </a:extLst>
              </a:tr>
            </a:tbl>
          </a:graphicData>
        </a:graphic>
      </p:graphicFrame>
    </p:spTree>
    <p:extLst>
      <p:ext uri="{BB962C8B-B14F-4D97-AF65-F5344CB8AC3E}">
        <p14:creationId xmlns:p14="http://schemas.microsoft.com/office/powerpoint/2010/main" val="254668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媒體查詢</a:t>
            </a:r>
            <a:r>
              <a:rPr lang="en-US" altLang="zh-TW" sz="4400" dirty="0" smtClean="0"/>
              <a:t>Example</a:t>
            </a:r>
            <a:endParaRPr lang="zh-TW" altLang="en-US" sz="4400" dirty="0"/>
          </a:p>
        </p:txBody>
      </p:sp>
      <p:sp>
        <p:nvSpPr>
          <p:cNvPr id="4" name="矩形 3"/>
          <p:cNvSpPr/>
          <p:nvPr/>
        </p:nvSpPr>
        <p:spPr>
          <a:xfrm>
            <a:off x="2059845" y="1417638"/>
            <a:ext cx="7661033" cy="2308324"/>
          </a:xfrm>
          <a:prstGeom prst="rect">
            <a:avLst/>
          </a:prstGeom>
        </p:spPr>
        <p:txBody>
          <a:bodyPr wrap="square">
            <a:spAutoFit/>
          </a:bodyPr>
          <a:lstStyle/>
          <a:p>
            <a:r>
              <a:rPr lang="en-US" altLang="zh-TW" sz="2400" dirty="0" smtClean="0"/>
              <a:t>1. </a:t>
            </a:r>
            <a:r>
              <a:rPr lang="zh-TW" altLang="en-US" sz="2400" dirty="0" smtClean="0"/>
              <a:t>如果媒體類型為</a:t>
            </a:r>
            <a:r>
              <a:rPr lang="en-US" altLang="zh-TW" sz="2400" dirty="0" smtClean="0"/>
              <a:t>screen</a:t>
            </a:r>
            <a:r>
              <a:rPr lang="zh-TW" altLang="en-US" sz="2400" dirty="0" smtClean="0"/>
              <a:t>且可視區域寬度大於</a:t>
            </a:r>
            <a:r>
              <a:rPr lang="en-US" altLang="zh-TW" sz="2400" dirty="0" smtClean="0"/>
              <a:t>480px</a:t>
            </a:r>
          </a:p>
          <a:p>
            <a:r>
              <a:rPr lang="en-US" altLang="zh-TW" sz="2400" dirty="0" smtClean="0"/>
              <a:t>@</a:t>
            </a:r>
            <a:r>
              <a:rPr lang="en-US" altLang="zh-TW" sz="2400" dirty="0"/>
              <a:t>media screen and (min-width: 480px) {</a:t>
            </a:r>
          </a:p>
          <a:p>
            <a:r>
              <a:rPr lang="en-US" altLang="zh-TW" sz="2400" dirty="0"/>
              <a:t>    body {</a:t>
            </a:r>
          </a:p>
          <a:p>
            <a:r>
              <a:rPr lang="en-US" altLang="zh-TW" sz="2400" dirty="0"/>
              <a:t>        background-color: </a:t>
            </a:r>
            <a:r>
              <a:rPr lang="en-US" altLang="zh-TW" sz="2400" dirty="0" err="1"/>
              <a:t>lightgreen</a:t>
            </a:r>
            <a:r>
              <a:rPr lang="en-US" altLang="zh-TW" sz="2400" dirty="0"/>
              <a:t>;</a:t>
            </a:r>
          </a:p>
          <a:p>
            <a:r>
              <a:rPr lang="en-US" altLang="zh-TW" sz="2400" dirty="0"/>
              <a:t>    }</a:t>
            </a:r>
          </a:p>
          <a:p>
            <a:r>
              <a:rPr lang="en-US" altLang="zh-TW" sz="2400" dirty="0"/>
              <a:t>}</a:t>
            </a:r>
            <a:endParaRPr lang="zh-TW" altLang="en-US" sz="2400" dirty="0"/>
          </a:p>
        </p:txBody>
      </p:sp>
      <p:sp>
        <p:nvSpPr>
          <p:cNvPr id="5" name="矩形 4"/>
          <p:cNvSpPr/>
          <p:nvPr/>
        </p:nvSpPr>
        <p:spPr>
          <a:xfrm>
            <a:off x="2059845" y="4198561"/>
            <a:ext cx="8420586" cy="2308324"/>
          </a:xfrm>
          <a:prstGeom prst="rect">
            <a:avLst/>
          </a:prstGeom>
        </p:spPr>
        <p:txBody>
          <a:bodyPr wrap="square">
            <a:spAutoFit/>
          </a:bodyPr>
          <a:lstStyle/>
          <a:p>
            <a:r>
              <a:rPr lang="en-US" altLang="zh-TW" sz="2400" dirty="0" smtClean="0"/>
              <a:t>2. </a:t>
            </a:r>
            <a:r>
              <a:rPr lang="zh-TW" altLang="en-US" sz="2400" dirty="0"/>
              <a:t>如果媒體</a:t>
            </a:r>
            <a:r>
              <a:rPr lang="zh-TW" altLang="en-US" sz="2400" dirty="0" smtClean="0"/>
              <a:t>類型只能是</a:t>
            </a:r>
            <a:r>
              <a:rPr lang="en-US" altLang="zh-TW" sz="2400" dirty="0" smtClean="0"/>
              <a:t>screen</a:t>
            </a:r>
          </a:p>
          <a:p>
            <a:r>
              <a:rPr lang="en-US" altLang="zh-TW" sz="2400" dirty="0" smtClean="0"/>
              <a:t>@</a:t>
            </a:r>
            <a:r>
              <a:rPr lang="en-US" altLang="zh-TW" sz="2400" dirty="0"/>
              <a:t>media only screen and (max-width: 500px) {</a:t>
            </a:r>
          </a:p>
          <a:p>
            <a:r>
              <a:rPr lang="en-US" altLang="zh-TW" sz="2400" dirty="0"/>
              <a:t>    </a:t>
            </a:r>
            <a:r>
              <a:rPr lang="en-US" altLang="zh-TW" sz="2400" dirty="0" smtClean="0"/>
              <a:t>.</a:t>
            </a:r>
            <a:r>
              <a:rPr lang="en-US" altLang="zh-TW" sz="2400" dirty="0" err="1" smtClean="0"/>
              <a:t>manu</a:t>
            </a:r>
            <a:r>
              <a:rPr lang="en-US" altLang="zh-TW" sz="2400" dirty="0" smtClean="0"/>
              <a:t> </a:t>
            </a:r>
            <a:r>
              <a:rPr lang="en-US" altLang="zh-TW" sz="2400" dirty="0"/>
              <a:t>{</a:t>
            </a:r>
          </a:p>
          <a:p>
            <a:r>
              <a:rPr lang="en-US" altLang="zh-TW" sz="2400" dirty="0"/>
              <a:t>        width:100%;</a:t>
            </a:r>
          </a:p>
          <a:p>
            <a:r>
              <a:rPr lang="en-US" altLang="zh-TW" sz="2400" dirty="0"/>
              <a:t>    </a:t>
            </a:r>
            <a:r>
              <a:rPr lang="en-US" altLang="zh-TW" sz="2400" dirty="0" smtClean="0"/>
              <a:t>}</a:t>
            </a:r>
            <a:endParaRPr lang="en-US" altLang="zh-TW" sz="2400" dirty="0"/>
          </a:p>
          <a:p>
            <a:r>
              <a:rPr lang="en-US" altLang="zh-TW" sz="2400" dirty="0" smtClean="0"/>
              <a:t>}</a:t>
            </a:r>
            <a:endParaRPr lang="zh-TW" altLang="en-US" sz="2400" dirty="0"/>
          </a:p>
        </p:txBody>
      </p:sp>
    </p:spTree>
    <p:extLst>
      <p:ext uri="{BB962C8B-B14F-4D97-AF65-F5344CB8AC3E}">
        <p14:creationId xmlns:p14="http://schemas.microsoft.com/office/powerpoint/2010/main" val="789310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smtClean="0"/>
              <a:t>RWD</a:t>
            </a:r>
            <a:r>
              <a:rPr lang="zh-TW" altLang="en-US" dirty="0" smtClean="0"/>
              <a:t>響應式網頁設計</a:t>
            </a:r>
            <a:endParaRPr lang="zh-TW" altLang="en-US" dirty="0"/>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289001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開發適用於不同裝置的網頁</a:t>
            </a:r>
            <a:endParaRPr lang="zh-TW" altLang="en-US" sz="4400" dirty="0"/>
          </a:p>
        </p:txBody>
      </p:sp>
      <p:sp>
        <p:nvSpPr>
          <p:cNvPr id="3" name="內容版面配置區 2"/>
          <p:cNvSpPr>
            <a:spLocks noGrp="1"/>
          </p:cNvSpPr>
          <p:nvPr>
            <p:ph idx="1"/>
          </p:nvPr>
        </p:nvSpPr>
        <p:spPr/>
        <p:txBody>
          <a:bodyPr/>
          <a:lstStyle/>
          <a:p>
            <a:r>
              <a:rPr lang="zh-TW" altLang="en-US" dirty="0" smtClean="0"/>
              <a:t>行動裝置螢幕較小，如果要使用者拉近拉遠或捲動左右可能會造成閱讀上的困難</a:t>
            </a:r>
            <a:endParaRPr lang="en-US" altLang="zh-TW" dirty="0" smtClean="0"/>
          </a:p>
          <a:p>
            <a:r>
              <a:rPr lang="zh-TW" altLang="en-US" dirty="0" smtClean="0"/>
              <a:t>行動裝置操作方式以觸控為主，有些網頁的按鈕太小或觸控沒有回饋效果，可能造成使用者操作上的困擾</a:t>
            </a:r>
            <a:endParaRPr lang="en-US" altLang="zh-TW" dirty="0" smtClean="0"/>
          </a:p>
          <a:p>
            <a:r>
              <a:rPr lang="zh-TW" altLang="en-US" dirty="0" smtClean="0"/>
              <a:t>大部分行動裝置不支援</a:t>
            </a:r>
            <a:r>
              <a:rPr lang="en-US" altLang="zh-TW" dirty="0" smtClean="0"/>
              <a:t>flash</a:t>
            </a:r>
            <a:r>
              <a:rPr lang="zh-TW" altLang="en-US" dirty="0" smtClean="0"/>
              <a:t>動畫</a:t>
            </a:r>
            <a:endParaRPr lang="en-US" altLang="zh-TW" dirty="0" smtClean="0"/>
          </a:p>
          <a:p>
            <a:endParaRPr lang="zh-TW" altLang="en-US" dirty="0"/>
          </a:p>
        </p:txBody>
      </p:sp>
    </p:spTree>
    <p:extLst>
      <p:ext uri="{BB962C8B-B14F-4D97-AF65-F5344CB8AC3E}">
        <p14:creationId xmlns:p14="http://schemas.microsoft.com/office/powerpoint/2010/main" val="226255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針對不同裝置開發不同網站</a:t>
            </a:r>
            <a:endParaRPr lang="zh-TW" altLang="en-US" sz="4400" dirty="0"/>
          </a:p>
        </p:txBody>
      </p:sp>
      <p:sp>
        <p:nvSpPr>
          <p:cNvPr id="3" name="內容版面配置區 2"/>
          <p:cNvSpPr>
            <a:spLocks noGrp="1"/>
          </p:cNvSpPr>
          <p:nvPr>
            <p:ph idx="1"/>
          </p:nvPr>
        </p:nvSpPr>
        <p:spPr/>
        <p:txBody>
          <a:bodyPr/>
          <a:lstStyle/>
          <a:p>
            <a:r>
              <a:rPr lang="zh-TW" altLang="en-US" dirty="0" smtClean="0"/>
              <a:t>網站可能會分成電腦版網頁和行動裝置版網頁</a:t>
            </a:r>
            <a:endParaRPr lang="en-US" altLang="zh-TW" dirty="0" smtClean="0"/>
          </a:p>
          <a:p>
            <a:r>
              <a:rPr lang="zh-TW" altLang="en-US" dirty="0" smtClean="0"/>
              <a:t>優點</a:t>
            </a:r>
            <a:endParaRPr lang="en-US" altLang="zh-TW" dirty="0" smtClean="0"/>
          </a:p>
          <a:p>
            <a:pPr lvl="1"/>
            <a:r>
              <a:rPr lang="zh-TW" altLang="en-US" dirty="0"/>
              <a:t>完全可以量身訂</a:t>
            </a:r>
            <a:r>
              <a:rPr lang="zh-TW" altLang="en-US" dirty="0" smtClean="0"/>
              <a:t>做不同裝置上的網頁瀏覽體驗</a:t>
            </a:r>
            <a:endParaRPr lang="en-US" altLang="zh-TW" dirty="0" smtClean="0"/>
          </a:p>
          <a:p>
            <a:pPr lvl="1"/>
            <a:endParaRPr lang="en-US" altLang="zh-TW" dirty="0"/>
          </a:p>
          <a:p>
            <a:r>
              <a:rPr lang="zh-TW" altLang="en-US" dirty="0" smtClean="0"/>
              <a:t>缺點</a:t>
            </a:r>
            <a:endParaRPr lang="en-US" altLang="zh-TW" dirty="0" smtClean="0"/>
          </a:p>
          <a:p>
            <a:pPr lvl="1"/>
            <a:r>
              <a:rPr lang="zh-TW" altLang="en-US" dirty="0"/>
              <a:t>開發與維護成本隨著網頁規模而</a:t>
            </a:r>
            <a:r>
              <a:rPr lang="zh-TW" altLang="en-US" dirty="0" smtClean="0"/>
              <a:t>遞增</a:t>
            </a:r>
            <a:endParaRPr lang="en-US" altLang="zh-TW" dirty="0" smtClean="0"/>
          </a:p>
          <a:p>
            <a:pPr lvl="1"/>
            <a:r>
              <a:rPr lang="zh-TW" altLang="en-US" dirty="0" smtClean="0"/>
              <a:t>不同版本網頁會有各自的網址</a:t>
            </a:r>
            <a:endParaRPr lang="en-US" altLang="zh-TW" dirty="0" smtClean="0"/>
          </a:p>
          <a:p>
            <a:endParaRPr lang="zh-TW" altLang="en-US" dirty="0"/>
          </a:p>
        </p:txBody>
      </p:sp>
    </p:spTree>
    <p:extLst>
      <p:ext uri="{BB962C8B-B14F-4D97-AF65-F5344CB8AC3E}">
        <p14:creationId xmlns:p14="http://schemas.microsoft.com/office/powerpoint/2010/main" val="652190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響應式</a:t>
            </a:r>
            <a:r>
              <a:rPr lang="zh-TW" altLang="en-US" sz="4400" dirty="0" smtClean="0"/>
              <a:t>網頁</a:t>
            </a:r>
            <a:endParaRPr lang="zh-TW" altLang="en-US" sz="4400" dirty="0"/>
          </a:p>
        </p:txBody>
      </p:sp>
      <p:sp>
        <p:nvSpPr>
          <p:cNvPr id="3" name="內容版面配置區 2"/>
          <p:cNvSpPr>
            <a:spLocks noGrp="1"/>
          </p:cNvSpPr>
          <p:nvPr>
            <p:ph idx="1"/>
          </p:nvPr>
        </p:nvSpPr>
        <p:spPr/>
        <p:txBody>
          <a:bodyPr/>
          <a:lstStyle/>
          <a:p>
            <a:r>
              <a:rPr lang="zh-TW" altLang="en-US" dirty="0" smtClean="0"/>
              <a:t>目的是為了</a:t>
            </a:r>
            <a:r>
              <a:rPr lang="zh-TW" altLang="en-US" dirty="0"/>
              <a:t>讓網頁在各種尺寸的裝置下，畫面都能呈現合適比例的設計</a:t>
            </a:r>
            <a:r>
              <a:rPr lang="zh-TW" altLang="en-US" dirty="0" smtClean="0"/>
              <a:t>原則</a:t>
            </a:r>
            <a:endParaRPr lang="en-US" altLang="zh-TW" dirty="0" smtClean="0"/>
          </a:p>
          <a:p>
            <a:r>
              <a:rPr lang="zh-TW" altLang="en-US" dirty="0" smtClean="0"/>
              <a:t>優點</a:t>
            </a:r>
            <a:endParaRPr lang="en-US" altLang="zh-TW" dirty="0" smtClean="0"/>
          </a:p>
          <a:p>
            <a:pPr lvl="1"/>
            <a:r>
              <a:rPr lang="zh-TW" altLang="en-US" dirty="0"/>
              <a:t>網頁</a:t>
            </a:r>
            <a:r>
              <a:rPr lang="zh-TW" altLang="en-US" dirty="0" smtClean="0"/>
              <a:t>內容只有一種使得開發維護成本降低</a:t>
            </a:r>
            <a:endParaRPr lang="en-US" altLang="zh-TW" dirty="0" smtClean="0"/>
          </a:p>
          <a:p>
            <a:pPr lvl="1"/>
            <a:r>
              <a:rPr lang="zh-TW" altLang="en-US" dirty="0" smtClean="0"/>
              <a:t>網址位置統一</a:t>
            </a:r>
            <a:endParaRPr lang="en-US" altLang="zh-TW" dirty="0" smtClean="0"/>
          </a:p>
          <a:p>
            <a:r>
              <a:rPr lang="zh-TW" altLang="en-US" dirty="0" smtClean="0"/>
              <a:t>缺點</a:t>
            </a:r>
            <a:endParaRPr lang="en-US" altLang="zh-TW" dirty="0" smtClean="0"/>
          </a:p>
          <a:p>
            <a:pPr lvl="1"/>
            <a:r>
              <a:rPr lang="zh-TW" altLang="en-US" dirty="0" smtClean="0"/>
              <a:t>開發時需要</a:t>
            </a:r>
            <a:r>
              <a:rPr lang="zh-TW" altLang="en-US" dirty="0"/>
              <a:t>針對</a:t>
            </a:r>
            <a:r>
              <a:rPr lang="zh-TW" altLang="en-US" dirty="0" smtClean="0"/>
              <a:t>不同尺寸的裝置做測試</a:t>
            </a:r>
            <a:endParaRPr lang="en-US" altLang="zh-TW" dirty="0" smtClean="0"/>
          </a:p>
          <a:p>
            <a:pPr lvl="1"/>
            <a:r>
              <a:rPr lang="zh-TW" altLang="en-US" dirty="0" smtClean="0"/>
              <a:t>無法充分發揮裝置的特點</a:t>
            </a:r>
            <a:endParaRPr lang="zh-TW" altLang="en-US" dirty="0"/>
          </a:p>
        </p:txBody>
      </p:sp>
    </p:spTree>
    <p:extLst>
      <p:ext uri="{BB962C8B-B14F-4D97-AF65-F5344CB8AC3E}">
        <p14:creationId xmlns:p14="http://schemas.microsoft.com/office/powerpoint/2010/main" val="81140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響應式網頁設計的主要技術</a:t>
            </a:r>
            <a:r>
              <a:rPr lang="en-US" altLang="zh-TW" sz="4400" dirty="0" smtClean="0"/>
              <a:t>	</a:t>
            </a:r>
            <a:endParaRPr lang="zh-TW" altLang="en-US" sz="4400" dirty="0"/>
          </a:p>
        </p:txBody>
      </p:sp>
      <p:sp>
        <p:nvSpPr>
          <p:cNvPr id="3" name="內容版面配置區 2"/>
          <p:cNvSpPr>
            <a:spLocks noGrp="1"/>
          </p:cNvSpPr>
          <p:nvPr>
            <p:ph idx="1"/>
          </p:nvPr>
        </p:nvSpPr>
        <p:spPr/>
        <p:txBody>
          <a:bodyPr/>
          <a:lstStyle/>
          <a:p>
            <a:r>
              <a:rPr lang="zh-TW" altLang="en-US" dirty="0" smtClean="0"/>
              <a:t>媒體查詢</a:t>
            </a:r>
            <a:endParaRPr lang="en-US" altLang="zh-TW" dirty="0" smtClean="0"/>
          </a:p>
          <a:p>
            <a:pPr lvl="1"/>
            <a:r>
              <a:rPr lang="zh-TW" altLang="en-US" dirty="0" smtClean="0"/>
              <a:t>透過</a:t>
            </a:r>
            <a:r>
              <a:rPr lang="en-US" altLang="zh-TW" dirty="0" smtClean="0"/>
              <a:t>CSS</a:t>
            </a:r>
            <a:r>
              <a:rPr lang="zh-TW" altLang="en-US" dirty="0" smtClean="0"/>
              <a:t>媒體查詢功能來選擇使用者的裝置適合套用的樣式</a:t>
            </a:r>
            <a:endParaRPr lang="en-US" altLang="zh-TW" dirty="0" smtClean="0"/>
          </a:p>
          <a:p>
            <a:r>
              <a:rPr lang="zh-TW" altLang="en-US" dirty="0"/>
              <a:t>流動</a:t>
            </a:r>
            <a:r>
              <a:rPr lang="zh-TW" altLang="en-US" dirty="0" smtClean="0"/>
              <a:t>圖片</a:t>
            </a:r>
            <a:endParaRPr lang="en-US" altLang="zh-TW" dirty="0" smtClean="0"/>
          </a:p>
          <a:p>
            <a:pPr lvl="1"/>
            <a:r>
              <a:rPr lang="zh-TW" altLang="en-US" dirty="0"/>
              <a:t>設定圖片或</a:t>
            </a:r>
            <a:r>
              <a:rPr lang="zh-TW" altLang="en-US" dirty="0" smtClean="0"/>
              <a:t>物件元素的大小的時候，根據其容器的大小比例做縮放，不要設定絕對大小</a:t>
            </a:r>
            <a:r>
              <a:rPr lang="en-US" altLang="zh-TW" dirty="0" smtClean="0"/>
              <a:t>(</a:t>
            </a:r>
            <a:r>
              <a:rPr lang="en-US" altLang="zh-TW" dirty="0" err="1" smtClean="0"/>
              <a:t>px</a:t>
            </a:r>
            <a:r>
              <a:rPr lang="en-US" altLang="zh-TW" dirty="0" smtClean="0"/>
              <a:t> </a:t>
            </a:r>
            <a:r>
              <a:rPr lang="en-US" altLang="zh-TW" dirty="0" err="1" smtClean="0"/>
              <a:t>pt</a:t>
            </a:r>
            <a:r>
              <a:rPr lang="zh-TW" altLang="en-US" dirty="0" smtClean="0"/>
              <a:t>等長度</a:t>
            </a:r>
            <a:r>
              <a:rPr lang="en-US" altLang="zh-TW" dirty="0" smtClean="0"/>
              <a:t>)</a:t>
            </a:r>
          </a:p>
          <a:p>
            <a:r>
              <a:rPr lang="zh-TW" altLang="en-US" dirty="0"/>
              <a:t>流動格</a:t>
            </a:r>
            <a:r>
              <a:rPr lang="zh-TW" altLang="en-US" dirty="0" smtClean="0"/>
              <a:t>線</a:t>
            </a:r>
            <a:endParaRPr lang="en-US" altLang="zh-TW" dirty="0" smtClean="0"/>
          </a:p>
          <a:p>
            <a:pPr lvl="1"/>
            <a:r>
              <a:rPr lang="en-US" altLang="zh-TW" dirty="0" smtClean="0"/>
              <a:t>Flex layout</a:t>
            </a:r>
            <a:r>
              <a:rPr lang="zh-TW" altLang="en-US" dirty="0" smtClean="0"/>
              <a:t>或</a:t>
            </a:r>
            <a:r>
              <a:rPr lang="en-US" altLang="zh-TW" dirty="0" smtClean="0"/>
              <a:t>Grid layout</a:t>
            </a:r>
            <a:endParaRPr lang="zh-TW" altLang="en-US" dirty="0"/>
          </a:p>
        </p:txBody>
      </p:sp>
    </p:spTree>
    <p:extLst>
      <p:ext uri="{BB962C8B-B14F-4D97-AF65-F5344CB8AC3E}">
        <p14:creationId xmlns:p14="http://schemas.microsoft.com/office/powerpoint/2010/main" val="1930981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RWD </a:t>
            </a:r>
            <a:r>
              <a:rPr lang="zh-TW" altLang="en-US" sz="4400" dirty="0"/>
              <a:t>基本實作方法</a:t>
            </a:r>
          </a:p>
        </p:txBody>
      </p:sp>
      <p:sp>
        <p:nvSpPr>
          <p:cNvPr id="3" name="內容版面配置區 2"/>
          <p:cNvSpPr>
            <a:spLocks noGrp="1"/>
          </p:cNvSpPr>
          <p:nvPr>
            <p:ph idx="1"/>
          </p:nvPr>
        </p:nvSpPr>
        <p:spPr/>
        <p:txBody>
          <a:bodyPr/>
          <a:lstStyle/>
          <a:p>
            <a:r>
              <a:rPr lang="zh-TW" altLang="en-US" dirty="0"/>
              <a:t>設定 </a:t>
            </a:r>
            <a:r>
              <a:rPr lang="en-US" altLang="zh-TW" dirty="0"/>
              <a:t>viewport</a:t>
            </a:r>
          </a:p>
          <a:p>
            <a:r>
              <a:rPr lang="zh-TW" altLang="en-US" dirty="0"/>
              <a:t>決定 </a:t>
            </a:r>
            <a:r>
              <a:rPr lang="en-US" altLang="zh-TW" dirty="0"/>
              <a:t>RWD </a:t>
            </a:r>
            <a:r>
              <a:rPr lang="zh-TW" altLang="en-US" dirty="0"/>
              <a:t>設計模式</a:t>
            </a:r>
          </a:p>
          <a:p>
            <a:r>
              <a:rPr lang="zh-TW" altLang="en-US" dirty="0"/>
              <a:t>套用 </a:t>
            </a:r>
            <a:r>
              <a:rPr lang="en-US" altLang="zh-TW" dirty="0"/>
              <a:t>CSS media query</a:t>
            </a:r>
          </a:p>
          <a:p>
            <a:r>
              <a:rPr lang="zh-TW" altLang="en-US" dirty="0"/>
              <a:t>使用相對單位設定寬高、大小</a:t>
            </a:r>
          </a:p>
        </p:txBody>
      </p:sp>
    </p:spTree>
    <p:extLst>
      <p:ext uri="{BB962C8B-B14F-4D97-AF65-F5344CB8AC3E}">
        <p14:creationId xmlns:p14="http://schemas.microsoft.com/office/powerpoint/2010/main" val="3126632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設定 </a:t>
            </a:r>
            <a:r>
              <a:rPr lang="en-US" altLang="zh-TW" sz="4400" dirty="0" smtClean="0"/>
              <a:t>viewport</a:t>
            </a:r>
            <a:endParaRPr lang="zh-TW" altLang="en-US" sz="4400" dirty="0"/>
          </a:p>
        </p:txBody>
      </p:sp>
      <p:sp>
        <p:nvSpPr>
          <p:cNvPr id="3" name="內容版面配置區 2"/>
          <p:cNvSpPr>
            <a:spLocks noGrp="1"/>
          </p:cNvSpPr>
          <p:nvPr>
            <p:ph idx="1"/>
          </p:nvPr>
        </p:nvSpPr>
        <p:spPr>
          <a:xfrm>
            <a:off x="1593852" y="1600200"/>
            <a:ext cx="10029579" cy="4572000"/>
          </a:xfrm>
        </p:spPr>
        <p:txBody>
          <a:bodyPr>
            <a:normAutofit/>
          </a:bodyPr>
          <a:lstStyle/>
          <a:p>
            <a:r>
              <a:rPr lang="en-US" altLang="zh-TW" dirty="0"/>
              <a:t>viewport</a:t>
            </a:r>
            <a:r>
              <a:rPr lang="zh-TW" altLang="en-US" dirty="0"/>
              <a:t>（檢視區）指的就是瀏覽網頁時瀏覽器顯示畫面內容的</a:t>
            </a:r>
            <a:r>
              <a:rPr lang="zh-TW" altLang="en-US" dirty="0" smtClean="0"/>
              <a:t>區域</a:t>
            </a:r>
            <a:endParaRPr lang="en-US" altLang="zh-TW" dirty="0" smtClean="0"/>
          </a:p>
          <a:p>
            <a:r>
              <a:rPr lang="en-US" altLang="zh-TW" dirty="0" smtClean="0"/>
              <a:t>viewport</a:t>
            </a:r>
            <a:r>
              <a:rPr lang="zh-TW" altLang="en-US" dirty="0" smtClean="0"/>
              <a:t>設定基本是以手持裝置的螢幕大小滿版為原則</a:t>
            </a:r>
            <a:endParaRPr lang="en-US" altLang="zh-TW" dirty="0" smtClean="0"/>
          </a:p>
          <a:p>
            <a:r>
              <a:rPr lang="zh-TW" altLang="en-US" dirty="0" smtClean="0"/>
              <a:t>在</a:t>
            </a:r>
            <a:r>
              <a:rPr lang="en-US" altLang="zh-TW" dirty="0" smtClean="0"/>
              <a:t>html</a:t>
            </a:r>
            <a:r>
              <a:rPr lang="zh-TW" altLang="en-US" dirty="0" smtClean="0"/>
              <a:t>裡的</a:t>
            </a:r>
            <a:r>
              <a:rPr lang="en-US" altLang="zh-TW" dirty="0" smtClean="0"/>
              <a:t>head</a:t>
            </a:r>
            <a:r>
              <a:rPr lang="zh-TW" altLang="en-US" dirty="0" smtClean="0"/>
              <a:t>設定</a:t>
            </a:r>
            <a:endParaRPr lang="en-US" altLang="zh-TW" dirty="0" smtClean="0"/>
          </a:p>
          <a:p>
            <a:pPr lvl="1"/>
            <a:r>
              <a:rPr lang="zh-TW" altLang="en-US" dirty="0" smtClean="0"/>
              <a:t>預設</a:t>
            </a:r>
            <a:r>
              <a:rPr lang="zh-TW" altLang="en-US" dirty="0"/>
              <a:t>畫面為裝置寬度，載入初始縮放比例 </a:t>
            </a:r>
            <a:r>
              <a:rPr lang="en-US" altLang="zh-TW" dirty="0"/>
              <a:t>100%</a:t>
            </a:r>
            <a:endParaRPr lang="en-US" altLang="zh-TW" dirty="0" smtClean="0"/>
          </a:p>
          <a:p>
            <a:pPr lvl="2"/>
            <a:r>
              <a:rPr lang="en-US" altLang="zh-TW" dirty="0" smtClean="0"/>
              <a:t>&lt;</a:t>
            </a:r>
            <a:r>
              <a:rPr lang="en-US" altLang="zh-TW" dirty="0"/>
              <a:t>meta name="viewport" content="width=device-width, initial-scale=1" </a:t>
            </a:r>
            <a:r>
              <a:rPr lang="en-US" altLang="zh-TW" dirty="0" smtClean="0"/>
              <a:t>&gt;</a:t>
            </a:r>
          </a:p>
          <a:p>
            <a:pPr lvl="1"/>
            <a:r>
              <a:rPr lang="zh-TW" altLang="en-US" dirty="0"/>
              <a:t>防止使用者做畫面縮放，將畫面鎖在縮放比例 </a:t>
            </a:r>
            <a:r>
              <a:rPr lang="en-US" altLang="zh-TW" dirty="0"/>
              <a:t>100</a:t>
            </a:r>
            <a:r>
              <a:rPr lang="en-US" altLang="zh-TW" dirty="0" smtClean="0"/>
              <a:t>%</a:t>
            </a:r>
          </a:p>
          <a:p>
            <a:pPr lvl="2"/>
            <a:r>
              <a:rPr lang="en-US" altLang="zh-TW" dirty="0"/>
              <a:t>&lt;meta name="viewport" content="width=device-width, initial-scale=1, minimum-scale=1, maximum-scale=1" </a:t>
            </a:r>
            <a:r>
              <a:rPr lang="en-US" altLang="zh-TW" dirty="0" smtClean="0"/>
              <a:t>&gt;</a:t>
            </a:r>
          </a:p>
          <a:p>
            <a:pPr lvl="2"/>
            <a:r>
              <a:rPr lang="en-US" altLang="zh-TW" dirty="0"/>
              <a:t>&lt;meta name="viewport" content="width=device-width, initial-scale=1, user-scalable=no"&gt;</a:t>
            </a:r>
            <a:endParaRPr lang="zh-TW" altLang="en-US" dirty="0"/>
          </a:p>
        </p:txBody>
      </p:sp>
    </p:spTree>
    <p:extLst>
      <p:ext uri="{BB962C8B-B14F-4D97-AF65-F5344CB8AC3E}">
        <p14:creationId xmlns:p14="http://schemas.microsoft.com/office/powerpoint/2010/main" val="380246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RWD</a:t>
            </a:r>
            <a:r>
              <a:rPr lang="zh-TW" altLang="en-US" sz="4400" dirty="0" smtClean="0"/>
              <a:t>設計模式</a:t>
            </a:r>
            <a:endParaRPr lang="zh-TW" altLang="en-US" sz="4400" dirty="0"/>
          </a:p>
        </p:txBody>
      </p:sp>
      <p:sp>
        <p:nvSpPr>
          <p:cNvPr id="3" name="內容版面配置區 2"/>
          <p:cNvSpPr>
            <a:spLocks noGrp="1"/>
          </p:cNvSpPr>
          <p:nvPr>
            <p:ph idx="1"/>
          </p:nvPr>
        </p:nvSpPr>
        <p:spPr/>
        <p:txBody>
          <a:bodyPr/>
          <a:lstStyle/>
          <a:p>
            <a:r>
              <a:rPr lang="zh-TW" altLang="en-US" dirty="0"/>
              <a:t>決定網頁內容在不同 </a:t>
            </a:r>
            <a:r>
              <a:rPr lang="en-US" altLang="zh-TW" dirty="0"/>
              <a:t>viewport </a:t>
            </a:r>
            <a:r>
              <a:rPr lang="zh-TW" altLang="en-US" dirty="0"/>
              <a:t>下的版面如何配置、流動</a:t>
            </a:r>
            <a:endParaRPr lang="en-US" altLang="zh-TW" dirty="0" smtClean="0"/>
          </a:p>
          <a:p>
            <a:r>
              <a:rPr lang="zh-TW" altLang="en-US" dirty="0" smtClean="0"/>
              <a:t>常見設計模式</a:t>
            </a:r>
            <a:endParaRPr lang="en-US" altLang="zh-TW" dirty="0" smtClean="0"/>
          </a:p>
          <a:p>
            <a:pPr lvl="1"/>
            <a:r>
              <a:rPr lang="zh-TW" altLang="en-US" dirty="0"/>
              <a:t>局部流動 </a:t>
            </a:r>
            <a:r>
              <a:rPr lang="en-US" altLang="zh-TW" dirty="0"/>
              <a:t>(mostly fluid</a:t>
            </a:r>
            <a:r>
              <a:rPr lang="en-US" altLang="zh-TW" dirty="0" smtClean="0"/>
              <a:t>)</a:t>
            </a:r>
          </a:p>
          <a:p>
            <a:pPr lvl="1"/>
            <a:r>
              <a:rPr lang="zh-TW" altLang="en-US" dirty="0" smtClean="0"/>
              <a:t>欄</a:t>
            </a:r>
            <a:r>
              <a:rPr lang="zh-TW" altLang="en-US" dirty="0"/>
              <a:t>內容下排 </a:t>
            </a:r>
            <a:r>
              <a:rPr lang="en-US" altLang="zh-TW" dirty="0"/>
              <a:t>(column drop)</a:t>
            </a:r>
            <a:endParaRPr lang="zh-TW" altLang="en-US" dirty="0"/>
          </a:p>
        </p:txBody>
      </p:sp>
    </p:spTree>
    <p:extLst>
      <p:ext uri="{BB962C8B-B14F-4D97-AF65-F5344CB8AC3E}">
        <p14:creationId xmlns:p14="http://schemas.microsoft.com/office/powerpoint/2010/main" val="323239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r>
              <a:rPr lang="en-US" altLang="zh-TW" sz="4400" dirty="0"/>
              <a:t>Grid Layout</a:t>
            </a:r>
            <a:r>
              <a:rPr lang="zh-TW" altLang="en-US" sz="4400" dirty="0"/>
              <a:t>格線版面</a:t>
            </a:r>
          </a:p>
        </p:txBody>
      </p:sp>
      <p:sp>
        <p:nvSpPr>
          <p:cNvPr id="5" name="內容版面配置區 4"/>
          <p:cNvSpPr>
            <a:spLocks noGrp="1"/>
          </p:cNvSpPr>
          <p:nvPr>
            <p:ph idx="1"/>
          </p:nvPr>
        </p:nvSpPr>
        <p:spPr/>
        <p:txBody>
          <a:bodyPr/>
          <a:lstStyle/>
          <a:p>
            <a:r>
              <a:rPr lang="en-US" altLang="zh-TW" dirty="0"/>
              <a:t>Grid </a:t>
            </a:r>
            <a:r>
              <a:rPr lang="zh-TW" altLang="en-US" dirty="0"/>
              <a:t>和 </a:t>
            </a:r>
            <a:r>
              <a:rPr lang="en-US" altLang="zh-TW" dirty="0"/>
              <a:t>Flex </a:t>
            </a:r>
            <a:r>
              <a:rPr lang="zh-TW" altLang="en-US" dirty="0"/>
              <a:t>最大不同之處，透過 </a:t>
            </a:r>
            <a:r>
              <a:rPr lang="en-US" altLang="zh-TW" dirty="0"/>
              <a:t>grid template </a:t>
            </a:r>
            <a:r>
              <a:rPr lang="zh-TW" altLang="en-US" dirty="0"/>
              <a:t>來定義版型的結構，分別由 </a:t>
            </a:r>
            <a:r>
              <a:rPr lang="en-US" altLang="zh-TW" dirty="0"/>
              <a:t>column </a:t>
            </a:r>
            <a:r>
              <a:rPr lang="zh-TW" altLang="en-US" dirty="0"/>
              <a:t>及 </a:t>
            </a:r>
            <a:r>
              <a:rPr lang="en-US" altLang="zh-TW" dirty="0"/>
              <a:t>row </a:t>
            </a:r>
            <a:r>
              <a:rPr lang="zh-TW" altLang="en-US" dirty="0"/>
              <a:t>定義出直排與橫列的格線，內容再依格線作安排</a:t>
            </a:r>
            <a:endParaRPr lang="en-US" altLang="zh-TW" dirty="0"/>
          </a:p>
          <a:p>
            <a:r>
              <a:rPr lang="en-US" altLang="zh-TW" dirty="0"/>
              <a:t>display: grid</a:t>
            </a:r>
            <a:r>
              <a:rPr lang="zh-TW" altLang="en-US" dirty="0"/>
              <a:t> </a:t>
            </a:r>
            <a:r>
              <a:rPr lang="en-US" altLang="zh-TW" dirty="0"/>
              <a:t>|</a:t>
            </a:r>
            <a:r>
              <a:rPr lang="zh-TW" altLang="en-US" dirty="0"/>
              <a:t> </a:t>
            </a:r>
            <a:r>
              <a:rPr lang="en-US" altLang="zh-TW" dirty="0"/>
              <a:t>inline-grid</a:t>
            </a:r>
          </a:p>
          <a:p>
            <a:pPr lvl="1"/>
            <a:r>
              <a:rPr lang="en-US" altLang="zh-TW" dirty="0"/>
              <a:t>grid : block</a:t>
            </a:r>
            <a:r>
              <a:rPr lang="zh-TW" altLang="en-US" dirty="0"/>
              <a:t>層級的</a:t>
            </a:r>
            <a:r>
              <a:rPr lang="en-US" altLang="zh-TW" dirty="0"/>
              <a:t>grid</a:t>
            </a:r>
          </a:p>
          <a:p>
            <a:pPr lvl="1"/>
            <a:r>
              <a:rPr lang="en-US" altLang="zh-TW" dirty="0"/>
              <a:t>inline gird : inline</a:t>
            </a:r>
            <a:r>
              <a:rPr lang="zh-TW" altLang="en-US" dirty="0"/>
              <a:t>層級的</a:t>
            </a:r>
            <a:r>
              <a:rPr lang="en-US" altLang="zh-TW" dirty="0"/>
              <a:t>grid</a:t>
            </a:r>
          </a:p>
          <a:p>
            <a:pPr lvl="1"/>
            <a:endParaRPr lang="zh-TW" altLang="en-US" dirty="0"/>
          </a:p>
        </p:txBody>
      </p:sp>
      <p:pic>
        <p:nvPicPr>
          <p:cNvPr id="6" name="圖片 5"/>
          <p:cNvPicPr>
            <a:picLocks noChangeAspect="1"/>
          </p:cNvPicPr>
          <p:nvPr/>
        </p:nvPicPr>
        <p:blipFill>
          <a:blip r:embed="rId2"/>
          <a:stretch>
            <a:fillRect/>
          </a:stretch>
        </p:blipFill>
        <p:spPr>
          <a:xfrm>
            <a:off x="6486526" y="2820994"/>
            <a:ext cx="4725059" cy="3467584"/>
          </a:xfrm>
          <a:prstGeom prst="rect">
            <a:avLst/>
          </a:prstGeom>
        </p:spPr>
      </p:pic>
      <p:sp>
        <p:nvSpPr>
          <p:cNvPr id="7" name="文字方塊 6"/>
          <p:cNvSpPr txBox="1"/>
          <p:nvPr/>
        </p:nvSpPr>
        <p:spPr>
          <a:xfrm>
            <a:off x="8017781" y="2549204"/>
            <a:ext cx="1795549" cy="369332"/>
          </a:xfrm>
          <a:prstGeom prst="rect">
            <a:avLst/>
          </a:prstGeom>
          <a:noFill/>
        </p:spPr>
        <p:txBody>
          <a:bodyPr wrap="square" rtlCol="0">
            <a:spAutoFit/>
          </a:bodyPr>
          <a:lstStyle/>
          <a:p>
            <a:r>
              <a:rPr lang="en-US" altLang="zh-TW" dirty="0"/>
              <a:t>.container</a:t>
            </a:r>
            <a:endParaRPr lang="zh-TW" altLang="en-US" dirty="0"/>
          </a:p>
        </p:txBody>
      </p:sp>
    </p:spTree>
    <p:extLst>
      <p:ext uri="{BB962C8B-B14F-4D97-AF65-F5344CB8AC3E}">
        <p14:creationId xmlns:p14="http://schemas.microsoft.com/office/powerpoint/2010/main" val="154573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局部流動 </a:t>
            </a:r>
            <a:r>
              <a:rPr lang="en-US" altLang="zh-TW" sz="4400" dirty="0"/>
              <a:t>(mostly fluid</a:t>
            </a:r>
            <a:r>
              <a:rPr lang="en-US" altLang="zh-TW" sz="4400" dirty="0" smtClean="0"/>
              <a:t>)</a:t>
            </a:r>
            <a:endParaRPr lang="zh-TW" altLang="en-US" sz="4400" dirty="0"/>
          </a:p>
        </p:txBody>
      </p:sp>
      <p:sp>
        <p:nvSpPr>
          <p:cNvPr id="3" name="內容版面配置區 2"/>
          <p:cNvSpPr>
            <a:spLocks noGrp="1"/>
          </p:cNvSpPr>
          <p:nvPr>
            <p:ph idx="1"/>
          </p:nvPr>
        </p:nvSpPr>
        <p:spPr/>
        <p:txBody>
          <a:bodyPr/>
          <a:lstStyle/>
          <a:p>
            <a:r>
              <a:rPr lang="en-US" altLang="zh-TW" dirty="0"/>
              <a:t>mostly fluid </a:t>
            </a:r>
            <a:r>
              <a:rPr lang="zh-TW" altLang="en-US" dirty="0"/>
              <a:t>在小尺寸螢幕時，內容會以垂直堆疊的方式</a:t>
            </a:r>
            <a:r>
              <a:rPr lang="zh-TW" altLang="en-US" dirty="0" smtClean="0"/>
              <a:t>排列</a:t>
            </a:r>
            <a:endParaRPr lang="en-US" altLang="zh-TW" dirty="0" smtClean="0"/>
          </a:p>
          <a:p>
            <a:r>
              <a:rPr lang="zh-TW" altLang="en-US" dirty="0" smtClean="0"/>
              <a:t>隨著</a:t>
            </a:r>
            <a:r>
              <a:rPr lang="zh-TW" altLang="en-US" dirty="0"/>
              <a:t>螢幕尺寸變大時，內容會流動成多欄的方式，直到達到某個尺寸後，將內容置中並停止流動</a:t>
            </a:r>
          </a:p>
        </p:txBody>
      </p:sp>
      <p:sp>
        <p:nvSpPr>
          <p:cNvPr id="4" name="矩形 3"/>
          <p:cNvSpPr/>
          <p:nvPr/>
        </p:nvSpPr>
        <p:spPr>
          <a:xfrm>
            <a:off x="8694078" y="6354762"/>
            <a:ext cx="3236784" cy="369332"/>
          </a:xfrm>
          <a:prstGeom prst="rect">
            <a:avLst/>
          </a:prstGeom>
        </p:spPr>
        <p:txBody>
          <a:bodyPr wrap="none">
            <a:spAutoFit/>
          </a:bodyPr>
          <a:lstStyle/>
          <a:p>
            <a:r>
              <a:rPr lang="zh-TW" altLang="en-US" dirty="0" smtClean="0"/>
              <a:t>https</a:t>
            </a:r>
            <a:r>
              <a:rPr lang="zh-TW" altLang="en-US" dirty="0"/>
              <a:t>://web.dev/learn/design/</a:t>
            </a:r>
          </a:p>
        </p:txBody>
      </p:sp>
      <p:pic>
        <p:nvPicPr>
          <p:cNvPr id="5" name="圖片 4"/>
          <p:cNvPicPr>
            <a:picLocks noChangeAspect="1"/>
          </p:cNvPicPr>
          <p:nvPr/>
        </p:nvPicPr>
        <p:blipFill>
          <a:blip r:embed="rId2"/>
          <a:stretch>
            <a:fillRect/>
          </a:stretch>
        </p:blipFill>
        <p:spPr>
          <a:xfrm>
            <a:off x="2172324" y="3462424"/>
            <a:ext cx="6792273" cy="3077004"/>
          </a:xfrm>
          <a:prstGeom prst="rect">
            <a:avLst/>
          </a:prstGeom>
        </p:spPr>
      </p:pic>
    </p:spTree>
    <p:extLst>
      <p:ext uri="{BB962C8B-B14F-4D97-AF65-F5344CB8AC3E}">
        <p14:creationId xmlns:p14="http://schemas.microsoft.com/office/powerpoint/2010/main" val="249383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欄內容下排（</a:t>
            </a:r>
            <a:r>
              <a:rPr lang="en-US" altLang="zh-TW" sz="4400" dirty="0"/>
              <a:t>column drop</a:t>
            </a:r>
            <a:r>
              <a:rPr lang="zh-TW" altLang="en-US" sz="4400" dirty="0"/>
              <a:t>）</a:t>
            </a:r>
          </a:p>
        </p:txBody>
      </p:sp>
      <p:sp>
        <p:nvSpPr>
          <p:cNvPr id="3" name="內容版面配置區 2"/>
          <p:cNvSpPr>
            <a:spLocks noGrp="1"/>
          </p:cNvSpPr>
          <p:nvPr>
            <p:ph idx="1"/>
          </p:nvPr>
        </p:nvSpPr>
        <p:spPr/>
        <p:txBody>
          <a:bodyPr/>
          <a:lstStyle/>
          <a:p>
            <a:r>
              <a:rPr lang="en-US" altLang="zh-TW" dirty="0"/>
              <a:t>column drop </a:t>
            </a:r>
            <a:r>
              <a:rPr lang="zh-TW" altLang="en-US" dirty="0"/>
              <a:t>在大尺寸時會以多欄版面</a:t>
            </a:r>
            <a:r>
              <a:rPr lang="zh-TW" altLang="en-US" dirty="0" smtClean="0"/>
              <a:t>配置</a:t>
            </a:r>
            <a:endParaRPr lang="en-US" altLang="zh-TW" dirty="0" smtClean="0"/>
          </a:p>
          <a:p>
            <a:r>
              <a:rPr lang="zh-TW" altLang="en-US" dirty="0" smtClean="0"/>
              <a:t>隨著</a:t>
            </a:r>
            <a:r>
              <a:rPr lang="zh-TW" altLang="en-US" dirty="0"/>
              <a:t>視窗寬度變窄時，內容會垂直堆疊所有欄</a:t>
            </a:r>
            <a:endParaRPr lang="zh-TW" altLang="en-US" dirty="0"/>
          </a:p>
        </p:txBody>
      </p:sp>
      <p:pic>
        <p:nvPicPr>
          <p:cNvPr id="4" name="圖片 3"/>
          <p:cNvPicPr>
            <a:picLocks noChangeAspect="1"/>
          </p:cNvPicPr>
          <p:nvPr/>
        </p:nvPicPr>
        <p:blipFill>
          <a:blip r:embed="rId2"/>
          <a:stretch>
            <a:fillRect/>
          </a:stretch>
        </p:blipFill>
        <p:spPr>
          <a:xfrm>
            <a:off x="2504590" y="3024705"/>
            <a:ext cx="6954220" cy="3077004"/>
          </a:xfrm>
          <a:prstGeom prst="rect">
            <a:avLst/>
          </a:prstGeom>
        </p:spPr>
      </p:pic>
    </p:spTree>
    <p:extLst>
      <p:ext uri="{BB962C8B-B14F-4D97-AF65-F5344CB8AC3E}">
        <p14:creationId xmlns:p14="http://schemas.microsoft.com/office/powerpoint/2010/main" val="138398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搭配媒體查詢</a:t>
            </a:r>
            <a:endParaRPr lang="zh-TW" altLang="en-US" sz="4400" dirty="0"/>
          </a:p>
        </p:txBody>
      </p:sp>
      <p:sp>
        <p:nvSpPr>
          <p:cNvPr id="3" name="內容版面配置區 2"/>
          <p:cNvSpPr>
            <a:spLocks noGrp="1"/>
          </p:cNvSpPr>
          <p:nvPr>
            <p:ph idx="1"/>
          </p:nvPr>
        </p:nvSpPr>
        <p:spPr/>
        <p:txBody>
          <a:bodyPr/>
          <a:lstStyle/>
          <a:p>
            <a:r>
              <a:rPr lang="en-US" altLang="zh-TW" dirty="0" smtClean="0"/>
              <a:t>RWD </a:t>
            </a:r>
            <a:r>
              <a:rPr lang="zh-TW" altLang="en-US" dirty="0"/>
              <a:t>中為了要在不同螢幕寬度做不同的 </a:t>
            </a:r>
            <a:r>
              <a:rPr lang="en-US" altLang="zh-TW" dirty="0"/>
              <a:t>CSS </a:t>
            </a:r>
            <a:r>
              <a:rPr lang="zh-TW" altLang="en-US" dirty="0"/>
              <a:t>樣式調整，就需要使用 </a:t>
            </a:r>
            <a:r>
              <a:rPr lang="en-US" altLang="zh-TW" dirty="0"/>
              <a:t>CSS3 </a:t>
            </a:r>
            <a:r>
              <a:rPr lang="zh-TW" altLang="en-US" dirty="0"/>
              <a:t>中提供</a:t>
            </a:r>
            <a:r>
              <a:rPr lang="zh-TW" altLang="en-US" dirty="0" smtClean="0"/>
              <a:t>的媒體查詢語法</a:t>
            </a:r>
            <a:endParaRPr lang="en-US" altLang="zh-TW" dirty="0" smtClean="0"/>
          </a:p>
          <a:p>
            <a:endParaRPr lang="en-US" altLang="zh-TW" dirty="0" smtClean="0"/>
          </a:p>
          <a:p>
            <a:endParaRPr lang="zh-TW" altLang="en-US" dirty="0"/>
          </a:p>
        </p:txBody>
      </p:sp>
    </p:spTree>
    <p:extLst>
      <p:ext uri="{BB962C8B-B14F-4D97-AF65-F5344CB8AC3E}">
        <p14:creationId xmlns:p14="http://schemas.microsoft.com/office/powerpoint/2010/main" val="1741906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Grid </a:t>
            </a:r>
            <a:r>
              <a:rPr lang="zh-TW" altLang="en-US" dirty="0"/>
              <a:t>父元素屬性</a:t>
            </a:r>
            <a:r>
              <a:rPr lang="en-US" altLang="zh-TW" dirty="0"/>
              <a:t/>
            </a:r>
            <a:br>
              <a:rPr lang="en-US" altLang="zh-TW" dirty="0"/>
            </a:br>
            <a:r>
              <a:rPr lang="en-US" altLang="zh-TW" sz="4400" dirty="0"/>
              <a:t>(Grid Container)</a:t>
            </a:r>
            <a:endParaRPr lang="zh-TW" altLang="en-US" sz="4400"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918679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格線定義</a:t>
            </a:r>
          </a:p>
        </p:txBody>
      </p:sp>
      <p:sp>
        <p:nvSpPr>
          <p:cNvPr id="3" name="內容版面配置區 2"/>
          <p:cNvSpPr>
            <a:spLocks noGrp="1"/>
          </p:cNvSpPr>
          <p:nvPr>
            <p:ph idx="1"/>
          </p:nvPr>
        </p:nvSpPr>
        <p:spPr/>
        <p:txBody>
          <a:bodyPr/>
          <a:lstStyle/>
          <a:p>
            <a:r>
              <a:rPr lang="zh-TW" altLang="en-US" dirty="0"/>
              <a:t>定義</a:t>
            </a:r>
            <a:r>
              <a:rPr lang="zh-TW" altLang="en-US" dirty="0" smtClean="0"/>
              <a:t>欄位</a:t>
            </a:r>
            <a:endParaRPr lang="en-US" altLang="zh-TW" dirty="0"/>
          </a:p>
          <a:p>
            <a:pPr lvl="1"/>
            <a:r>
              <a:rPr lang="en-US" altLang="zh-TW" dirty="0"/>
              <a:t>grid-template-columns:</a:t>
            </a:r>
            <a:r>
              <a:rPr lang="zh-TW" altLang="en-US" dirty="0"/>
              <a:t> 長度 </a:t>
            </a:r>
            <a:r>
              <a:rPr lang="en-US" altLang="zh-TW" dirty="0"/>
              <a:t>|</a:t>
            </a:r>
            <a:r>
              <a:rPr lang="zh-TW" altLang="en-US" dirty="0"/>
              <a:t>  百分比 </a:t>
            </a:r>
            <a:r>
              <a:rPr lang="en-US" altLang="zh-TW" dirty="0"/>
              <a:t>| auto</a:t>
            </a:r>
            <a:r>
              <a:rPr lang="zh-TW" altLang="en-US" dirty="0"/>
              <a:t> </a:t>
            </a:r>
            <a:r>
              <a:rPr lang="en-US" altLang="zh-TW" dirty="0"/>
              <a:t>|</a:t>
            </a:r>
            <a:r>
              <a:rPr lang="zh-TW" altLang="en-US" dirty="0"/>
              <a:t> 分數 </a:t>
            </a:r>
            <a:r>
              <a:rPr lang="en-US" altLang="zh-TW" dirty="0"/>
              <a:t>(</a:t>
            </a:r>
            <a:r>
              <a:rPr lang="zh-TW" altLang="en-US" dirty="0"/>
              <a:t>分數的部分需使用 </a:t>
            </a:r>
            <a:r>
              <a:rPr lang="en-US" altLang="zh-TW" dirty="0" err="1"/>
              <a:t>fr</a:t>
            </a:r>
            <a:r>
              <a:rPr lang="en-US" altLang="zh-TW" dirty="0"/>
              <a:t> </a:t>
            </a:r>
            <a:r>
              <a:rPr lang="zh-TW" altLang="en-US" dirty="0"/>
              <a:t>單位</a:t>
            </a:r>
            <a:r>
              <a:rPr lang="en-US" altLang="zh-TW" dirty="0"/>
              <a:t>)</a:t>
            </a:r>
            <a:r>
              <a:rPr lang="zh-TW" altLang="en-US" dirty="0"/>
              <a:t> </a:t>
            </a:r>
            <a:endParaRPr lang="en-US" altLang="zh-TW" dirty="0"/>
          </a:p>
          <a:p>
            <a:pPr lvl="2"/>
            <a:r>
              <a:rPr lang="en-US" altLang="zh-TW" dirty="0" err="1"/>
              <a:t>fr</a:t>
            </a:r>
            <a:r>
              <a:rPr lang="zh-TW" altLang="en-US" dirty="0"/>
              <a:t>單位</a:t>
            </a:r>
            <a:r>
              <a:rPr lang="en-US" altLang="zh-TW" dirty="0"/>
              <a:t>:</a:t>
            </a:r>
            <a:r>
              <a:rPr lang="zh-TW" altLang="en-US" dirty="0"/>
              <a:t> 這個單位能夠將可用的 剩餘空間 做比例分割</a:t>
            </a:r>
            <a:endParaRPr lang="en-US" altLang="zh-TW" dirty="0"/>
          </a:p>
          <a:p>
            <a:pPr lvl="2"/>
            <a:r>
              <a:rPr lang="en-US" altLang="zh-TW" dirty="0"/>
              <a:t>1fr 2fr </a:t>
            </a:r>
            <a:r>
              <a:rPr lang="zh-TW" altLang="en-US" dirty="0"/>
              <a:t>為例，剩餘空間將被分割成兩個</a:t>
            </a:r>
            <a:r>
              <a:rPr lang="en-US" altLang="zh-TW" dirty="0"/>
              <a:t>1:2</a:t>
            </a:r>
            <a:r>
              <a:rPr lang="zh-TW" altLang="en-US" dirty="0"/>
              <a:t>的空間</a:t>
            </a:r>
            <a:endParaRPr lang="en-US" altLang="zh-TW" dirty="0"/>
          </a:p>
          <a:p>
            <a:pPr lvl="1"/>
            <a:r>
              <a:rPr lang="zh-TW" altLang="en-US" dirty="0"/>
              <a:t>格線可以自行取名</a:t>
            </a:r>
            <a:r>
              <a:rPr lang="en-US" altLang="zh-TW" dirty="0"/>
              <a:t>:</a:t>
            </a:r>
            <a:r>
              <a:rPr lang="zh-TW" altLang="en-US" dirty="0"/>
              <a:t> </a:t>
            </a:r>
            <a:r>
              <a:rPr lang="en-US" altLang="zh-TW" dirty="0"/>
              <a:t>[line-name] </a:t>
            </a:r>
          </a:p>
          <a:p>
            <a:pPr lvl="2"/>
            <a:r>
              <a:rPr lang="en-US" altLang="zh-TW" dirty="0"/>
              <a:t>[first] 40px [line2] 50px [line3] auto [col4-start] 50px [five] 40px [end]</a:t>
            </a:r>
          </a:p>
          <a:p>
            <a:pPr lvl="1"/>
            <a:r>
              <a:rPr lang="zh-TW" altLang="en-US" dirty="0"/>
              <a:t>重複格線</a:t>
            </a:r>
            <a:r>
              <a:rPr lang="en-US" altLang="zh-TW" dirty="0"/>
              <a:t>:</a:t>
            </a:r>
            <a:r>
              <a:rPr lang="zh-TW" altLang="en-US" dirty="0"/>
              <a:t> </a:t>
            </a:r>
            <a:r>
              <a:rPr lang="en-US" altLang="zh-TW" dirty="0"/>
              <a:t>repeat({</a:t>
            </a:r>
            <a:r>
              <a:rPr lang="zh-TW" altLang="en-US" dirty="0"/>
              <a:t>次數</a:t>
            </a:r>
            <a:r>
              <a:rPr lang="en-US" altLang="zh-TW" dirty="0"/>
              <a:t>}, {</a:t>
            </a:r>
            <a:r>
              <a:rPr lang="zh-TW" altLang="en-US" dirty="0"/>
              <a:t>格線</a:t>
            </a:r>
            <a:r>
              <a:rPr lang="en-US" altLang="zh-TW" dirty="0"/>
              <a:t>...} | {</a:t>
            </a:r>
            <a:r>
              <a:rPr lang="zh-TW" altLang="en-US" dirty="0"/>
              <a:t>格線</a:t>
            </a:r>
            <a:r>
              <a:rPr lang="en-US" altLang="zh-TW" dirty="0"/>
              <a:t>...})</a:t>
            </a:r>
          </a:p>
          <a:p>
            <a:pPr lvl="2"/>
            <a:r>
              <a:rPr lang="en-US" altLang="zh-TW" dirty="0"/>
              <a:t>repeat(2, [line] 40)</a:t>
            </a:r>
          </a:p>
          <a:p>
            <a:pPr marL="0" indent="0">
              <a:buNone/>
            </a:pPr>
            <a:endParaRPr lang="zh-TW" altLang="en-US" dirty="0"/>
          </a:p>
        </p:txBody>
      </p:sp>
    </p:spTree>
    <p:extLst>
      <p:ext uri="{BB962C8B-B14F-4D97-AF65-F5344CB8AC3E}">
        <p14:creationId xmlns:p14="http://schemas.microsoft.com/office/powerpoint/2010/main" val="372492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格線定義</a:t>
            </a:r>
          </a:p>
        </p:txBody>
      </p:sp>
      <p:sp>
        <p:nvSpPr>
          <p:cNvPr id="3" name="內容版面配置區 2"/>
          <p:cNvSpPr>
            <a:spLocks noGrp="1"/>
          </p:cNvSpPr>
          <p:nvPr>
            <p:ph idx="1"/>
          </p:nvPr>
        </p:nvSpPr>
        <p:spPr/>
        <p:txBody>
          <a:bodyPr/>
          <a:lstStyle/>
          <a:p>
            <a:r>
              <a:rPr lang="zh-TW" altLang="en-US" dirty="0"/>
              <a:t>定義</a:t>
            </a:r>
            <a:r>
              <a:rPr lang="zh-TW" altLang="en-US" dirty="0" smtClean="0"/>
              <a:t>列</a:t>
            </a:r>
            <a:endParaRPr lang="en-US" altLang="zh-TW" dirty="0"/>
          </a:p>
          <a:p>
            <a:pPr lvl="1"/>
            <a:r>
              <a:rPr lang="en-US" altLang="zh-TW" dirty="0"/>
              <a:t>grid-template-rows:</a:t>
            </a:r>
            <a:r>
              <a:rPr lang="zh-TW" altLang="en-US" dirty="0"/>
              <a:t>長度 </a:t>
            </a:r>
            <a:r>
              <a:rPr lang="en-US" altLang="zh-TW" dirty="0"/>
              <a:t>|</a:t>
            </a:r>
            <a:r>
              <a:rPr lang="zh-TW" altLang="en-US" dirty="0"/>
              <a:t>  百分比 </a:t>
            </a:r>
            <a:r>
              <a:rPr lang="en-US" altLang="zh-TW" dirty="0"/>
              <a:t>| auto |</a:t>
            </a:r>
            <a:r>
              <a:rPr lang="zh-TW" altLang="en-US" dirty="0"/>
              <a:t> 分數</a:t>
            </a:r>
            <a:endParaRPr lang="en-US" altLang="zh-TW" dirty="0"/>
          </a:p>
          <a:p>
            <a:pPr lvl="1"/>
            <a:r>
              <a:rPr lang="zh-TW" altLang="en-US" dirty="0"/>
              <a:t>也可以取名和使用重複寫法</a:t>
            </a:r>
            <a:endParaRPr lang="en-US" altLang="zh-TW" dirty="0"/>
          </a:p>
          <a:p>
            <a:r>
              <a:rPr lang="zh-TW" altLang="en-US" dirty="0"/>
              <a:t>格線間隔</a:t>
            </a:r>
            <a:endParaRPr lang="en-US" altLang="zh-TW" dirty="0"/>
          </a:p>
          <a:p>
            <a:pPr lvl="1"/>
            <a:r>
              <a:rPr lang="zh-TW" altLang="en-US" dirty="0"/>
              <a:t>定義格線的寬度</a:t>
            </a:r>
            <a:endParaRPr lang="en-US" altLang="zh-TW" dirty="0"/>
          </a:p>
          <a:p>
            <a:pPr lvl="1"/>
            <a:r>
              <a:rPr lang="en-US" altLang="zh-TW" dirty="0"/>
              <a:t>column-gap: </a:t>
            </a:r>
            <a:r>
              <a:rPr lang="zh-TW" altLang="en-US" dirty="0"/>
              <a:t>長度</a:t>
            </a:r>
            <a:endParaRPr lang="en-US" altLang="zh-TW" dirty="0"/>
          </a:p>
          <a:p>
            <a:pPr lvl="1"/>
            <a:r>
              <a:rPr lang="en-US" altLang="zh-TW" dirty="0"/>
              <a:t>row-gap:</a:t>
            </a:r>
            <a:r>
              <a:rPr lang="zh-TW" altLang="en-US" dirty="0"/>
              <a:t> 長度</a:t>
            </a:r>
            <a:endParaRPr lang="en-US" altLang="zh-TW" dirty="0"/>
          </a:p>
          <a:p>
            <a:endParaRPr lang="zh-TW" altLang="en-US" dirty="0"/>
          </a:p>
        </p:txBody>
      </p:sp>
      <p:pic>
        <p:nvPicPr>
          <p:cNvPr id="5" name="圖片 4"/>
          <p:cNvPicPr>
            <a:picLocks noChangeAspect="1"/>
          </p:cNvPicPr>
          <p:nvPr/>
        </p:nvPicPr>
        <p:blipFill>
          <a:blip r:embed="rId2"/>
          <a:stretch>
            <a:fillRect/>
          </a:stretch>
        </p:blipFill>
        <p:spPr>
          <a:xfrm>
            <a:off x="5218510" y="3444130"/>
            <a:ext cx="3400900" cy="2829320"/>
          </a:xfrm>
          <a:prstGeom prst="rect">
            <a:avLst/>
          </a:prstGeom>
        </p:spPr>
      </p:pic>
    </p:spTree>
    <p:extLst>
      <p:ext uri="{BB962C8B-B14F-4D97-AF65-F5344CB8AC3E}">
        <p14:creationId xmlns:p14="http://schemas.microsoft.com/office/powerpoint/2010/main" val="272579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格線區域定義</a:t>
            </a:r>
          </a:p>
        </p:txBody>
      </p:sp>
      <p:sp>
        <p:nvSpPr>
          <p:cNvPr id="3" name="內容版面配置區 2"/>
          <p:cNvSpPr>
            <a:spLocks noGrp="1"/>
          </p:cNvSpPr>
          <p:nvPr>
            <p:ph idx="1"/>
          </p:nvPr>
        </p:nvSpPr>
        <p:spPr/>
        <p:txBody>
          <a:bodyPr/>
          <a:lstStyle/>
          <a:p>
            <a:r>
              <a:rPr lang="en-US" altLang="zh-TW" dirty="0"/>
              <a:t>grid-template-areas:</a:t>
            </a:r>
            <a:r>
              <a:rPr lang="zh-TW" altLang="en-US" dirty="0"/>
              <a:t> </a:t>
            </a:r>
            <a:r>
              <a:rPr lang="en-US" altLang="zh-TW" dirty="0"/>
              <a:t>&lt;grid-area-name&gt;</a:t>
            </a:r>
            <a:r>
              <a:rPr lang="zh-TW" altLang="en-US" dirty="0"/>
              <a:t> </a:t>
            </a:r>
            <a:r>
              <a:rPr lang="en-US" altLang="zh-TW" dirty="0"/>
              <a:t>|</a:t>
            </a:r>
            <a:r>
              <a:rPr lang="zh-TW" altLang="en-US" dirty="0"/>
              <a:t> </a:t>
            </a:r>
            <a:r>
              <a:rPr lang="en-US" altLang="zh-TW" dirty="0"/>
              <a:t>.</a:t>
            </a:r>
            <a:r>
              <a:rPr lang="zh-TW" altLang="en-US" dirty="0"/>
              <a:t> </a:t>
            </a:r>
            <a:r>
              <a:rPr lang="en-US" altLang="zh-TW" dirty="0"/>
              <a:t>|</a:t>
            </a:r>
            <a:r>
              <a:rPr lang="zh-TW" altLang="en-US" dirty="0"/>
              <a:t>  </a:t>
            </a:r>
            <a:r>
              <a:rPr lang="en-US" altLang="zh-TW" dirty="0"/>
              <a:t>none</a:t>
            </a:r>
          </a:p>
          <a:p>
            <a:r>
              <a:rPr lang="zh-TW" altLang="en-US" dirty="0"/>
              <a:t>透過 </a:t>
            </a:r>
            <a:r>
              <a:rPr lang="en-US" altLang="zh-TW" dirty="0"/>
              <a:t>area </a:t>
            </a:r>
            <a:r>
              <a:rPr lang="zh-TW" altLang="en-US" dirty="0"/>
              <a:t>定義區塊在 </a:t>
            </a:r>
            <a:r>
              <a:rPr lang="en-US" altLang="zh-TW" dirty="0"/>
              <a:t>template </a:t>
            </a:r>
            <a:r>
              <a:rPr lang="zh-TW" altLang="en-US" dirty="0"/>
              <a:t>上的位置，概念就是在畫面上登記屬於該元素的空間</a:t>
            </a:r>
            <a:endParaRPr lang="en-US" altLang="zh-TW" dirty="0"/>
          </a:p>
        </p:txBody>
      </p:sp>
      <p:pic>
        <p:nvPicPr>
          <p:cNvPr id="4" name="圖片 3"/>
          <p:cNvPicPr>
            <a:picLocks noChangeAspect="1"/>
          </p:cNvPicPr>
          <p:nvPr/>
        </p:nvPicPr>
        <p:blipFill>
          <a:blip r:embed="rId2"/>
          <a:stretch>
            <a:fillRect/>
          </a:stretch>
        </p:blipFill>
        <p:spPr>
          <a:xfrm>
            <a:off x="1302276" y="3136842"/>
            <a:ext cx="6341097" cy="3405274"/>
          </a:xfrm>
          <a:prstGeom prst="rect">
            <a:avLst/>
          </a:prstGeom>
        </p:spPr>
      </p:pic>
      <p:sp>
        <p:nvSpPr>
          <p:cNvPr id="6" name="文字方塊 5"/>
          <p:cNvSpPr txBox="1"/>
          <p:nvPr/>
        </p:nvSpPr>
        <p:spPr>
          <a:xfrm>
            <a:off x="7751438" y="3763664"/>
            <a:ext cx="4210577" cy="1200329"/>
          </a:xfrm>
          <a:prstGeom prst="rect">
            <a:avLst/>
          </a:prstGeom>
          <a:noFill/>
        </p:spPr>
        <p:txBody>
          <a:bodyPr wrap="square" rtlCol="0">
            <a:spAutoFit/>
          </a:bodyPr>
          <a:lstStyle/>
          <a:p>
            <a:r>
              <a:rPr lang="en-US" altLang="zh-TW" dirty="0"/>
              <a:t>grid-template-areas:</a:t>
            </a:r>
          </a:p>
          <a:p>
            <a:r>
              <a:rPr lang="en-US" altLang="zh-TW" dirty="0"/>
              <a:t>"header </a:t>
            </a:r>
            <a:r>
              <a:rPr lang="en-US" altLang="zh-TW" dirty="0" err="1"/>
              <a:t>header</a:t>
            </a:r>
            <a:r>
              <a:rPr lang="en-US" altLang="zh-TW" dirty="0"/>
              <a:t> </a:t>
            </a:r>
            <a:r>
              <a:rPr lang="en-US" altLang="zh-TW" dirty="0" err="1"/>
              <a:t>header</a:t>
            </a:r>
            <a:r>
              <a:rPr lang="en-US" altLang="zh-TW" dirty="0"/>
              <a:t> </a:t>
            </a:r>
            <a:r>
              <a:rPr lang="en-US" altLang="zh-TW" dirty="0" err="1"/>
              <a:t>header</a:t>
            </a:r>
            <a:r>
              <a:rPr lang="en-US" altLang="zh-TW" dirty="0"/>
              <a:t> </a:t>
            </a:r>
            <a:r>
              <a:rPr lang="en-US" altLang="zh-TW" dirty="0" err="1"/>
              <a:t>header</a:t>
            </a:r>
            <a:r>
              <a:rPr lang="en-US" altLang="zh-TW" dirty="0"/>
              <a:t>"</a:t>
            </a:r>
          </a:p>
          <a:p>
            <a:r>
              <a:rPr lang="en-US" altLang="zh-TW" dirty="0"/>
              <a:t>"side  main </a:t>
            </a:r>
            <a:r>
              <a:rPr lang="en-US" altLang="zh-TW" dirty="0" err="1"/>
              <a:t>main</a:t>
            </a:r>
            <a:r>
              <a:rPr lang="en-US" altLang="zh-TW" dirty="0"/>
              <a:t> </a:t>
            </a:r>
            <a:r>
              <a:rPr lang="en-US" altLang="zh-TW" dirty="0" err="1"/>
              <a:t>main</a:t>
            </a:r>
            <a:r>
              <a:rPr lang="en-US" altLang="zh-TW" dirty="0"/>
              <a:t> </a:t>
            </a:r>
            <a:r>
              <a:rPr lang="en-US" altLang="zh-TW" dirty="0" err="1"/>
              <a:t>main</a:t>
            </a:r>
            <a:r>
              <a:rPr lang="en-US" altLang="zh-TW" dirty="0"/>
              <a:t>"</a:t>
            </a:r>
          </a:p>
          <a:p>
            <a:r>
              <a:rPr lang="en-US" altLang="zh-TW" dirty="0"/>
              <a:t>"side footer </a:t>
            </a:r>
            <a:r>
              <a:rPr lang="en-US" altLang="zh-TW" dirty="0" err="1"/>
              <a:t>footer</a:t>
            </a:r>
            <a:r>
              <a:rPr lang="en-US" altLang="zh-TW" dirty="0"/>
              <a:t> </a:t>
            </a:r>
            <a:r>
              <a:rPr lang="en-US" altLang="zh-TW" dirty="0" err="1"/>
              <a:t>footer</a:t>
            </a:r>
            <a:r>
              <a:rPr lang="en-US" altLang="zh-TW" dirty="0"/>
              <a:t> </a:t>
            </a:r>
            <a:r>
              <a:rPr lang="en-US" altLang="zh-TW" dirty="0" err="1"/>
              <a:t>footer</a:t>
            </a:r>
            <a:r>
              <a:rPr lang="en-US" altLang="zh-TW" dirty="0"/>
              <a:t>";</a:t>
            </a:r>
            <a:endParaRPr lang="zh-TW" altLang="en-US" dirty="0"/>
          </a:p>
        </p:txBody>
      </p:sp>
    </p:spTree>
    <p:extLst>
      <p:ext uri="{BB962C8B-B14F-4D97-AF65-F5344CB8AC3E}">
        <p14:creationId xmlns:p14="http://schemas.microsoft.com/office/powerpoint/2010/main" val="3930680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格線定義樣板速記</a:t>
            </a:r>
          </a:p>
        </p:txBody>
      </p:sp>
      <p:sp>
        <p:nvSpPr>
          <p:cNvPr id="3" name="內容版面配置區 2"/>
          <p:cNvSpPr>
            <a:spLocks noGrp="1"/>
          </p:cNvSpPr>
          <p:nvPr>
            <p:ph idx="1"/>
          </p:nvPr>
        </p:nvSpPr>
        <p:spPr/>
        <p:txBody>
          <a:bodyPr/>
          <a:lstStyle/>
          <a:p>
            <a:r>
              <a:rPr lang="en-US" altLang="zh-TW" dirty="0"/>
              <a:t>grid-template: &lt;grid-template-rows&gt; || &lt;grid-template-columns&gt;</a:t>
            </a:r>
            <a:r>
              <a:rPr lang="zh-TW" altLang="en-US" dirty="0"/>
              <a:t> </a:t>
            </a:r>
            <a:r>
              <a:rPr lang="en-US" altLang="zh-TW" dirty="0"/>
              <a:t>||</a:t>
            </a:r>
            <a:r>
              <a:rPr lang="zh-TW" altLang="en-US" dirty="0"/>
              <a:t> </a:t>
            </a:r>
            <a:r>
              <a:rPr lang="en-US" altLang="zh-TW" dirty="0"/>
              <a:t>&lt; grid-template-areas&gt;</a:t>
            </a:r>
          </a:p>
          <a:p>
            <a:endParaRPr lang="zh-TW" altLang="en-US" dirty="0"/>
          </a:p>
        </p:txBody>
      </p:sp>
      <p:sp>
        <p:nvSpPr>
          <p:cNvPr id="4" name="文字方塊 3"/>
          <p:cNvSpPr txBox="1"/>
          <p:nvPr/>
        </p:nvSpPr>
        <p:spPr>
          <a:xfrm>
            <a:off x="2416130" y="2542940"/>
            <a:ext cx="5824030" cy="1754326"/>
          </a:xfrm>
          <a:prstGeom prst="rect">
            <a:avLst/>
          </a:prstGeom>
          <a:noFill/>
        </p:spPr>
        <p:txBody>
          <a:bodyPr wrap="none" rtlCol="0">
            <a:spAutoFit/>
          </a:bodyPr>
          <a:lstStyle/>
          <a:p>
            <a:r>
              <a:rPr lang="en-US" altLang="zh-TW" dirty="0"/>
              <a:t>.container {</a:t>
            </a:r>
          </a:p>
          <a:p>
            <a:r>
              <a:rPr lang="en-US" altLang="zh-TW" dirty="0"/>
              <a:t>  grid-template:</a:t>
            </a:r>
          </a:p>
          <a:p>
            <a:r>
              <a:rPr lang="en-US" altLang="zh-TW" dirty="0"/>
              <a:t>    [row1-start] "header </a:t>
            </a:r>
            <a:r>
              <a:rPr lang="en-US" altLang="zh-TW" dirty="0" err="1"/>
              <a:t>header</a:t>
            </a:r>
            <a:r>
              <a:rPr lang="en-US" altLang="zh-TW" dirty="0"/>
              <a:t> </a:t>
            </a:r>
            <a:r>
              <a:rPr lang="en-US" altLang="zh-TW" dirty="0" err="1"/>
              <a:t>header</a:t>
            </a:r>
            <a:r>
              <a:rPr lang="en-US" altLang="zh-TW" dirty="0"/>
              <a:t>" 25px [row1-end]</a:t>
            </a:r>
          </a:p>
          <a:p>
            <a:r>
              <a:rPr lang="en-US" altLang="zh-TW" dirty="0"/>
              <a:t>    [row2-start] "footer </a:t>
            </a:r>
            <a:r>
              <a:rPr lang="en-US" altLang="zh-TW" dirty="0" err="1"/>
              <a:t>footer</a:t>
            </a:r>
            <a:r>
              <a:rPr lang="en-US" altLang="zh-TW" dirty="0"/>
              <a:t> </a:t>
            </a:r>
            <a:r>
              <a:rPr lang="en-US" altLang="zh-TW" dirty="0" err="1"/>
              <a:t>footer</a:t>
            </a:r>
            <a:r>
              <a:rPr lang="en-US" altLang="zh-TW" dirty="0"/>
              <a:t>" 25px [row2-end]</a:t>
            </a:r>
          </a:p>
          <a:p>
            <a:r>
              <a:rPr lang="en-US" altLang="zh-TW" dirty="0"/>
              <a:t>    </a:t>
            </a:r>
            <a:r>
              <a:rPr lang="en-US" altLang="zh-TW" dirty="0" smtClean="0"/>
              <a:t>| </a:t>
            </a:r>
            <a:r>
              <a:rPr lang="en-US" altLang="zh-TW" dirty="0"/>
              <a:t>auto 50px auto;</a:t>
            </a:r>
          </a:p>
          <a:p>
            <a:r>
              <a:rPr lang="en-US" altLang="zh-TW" dirty="0"/>
              <a:t>}</a:t>
            </a:r>
            <a:endParaRPr lang="zh-TW" altLang="en-US" dirty="0"/>
          </a:p>
        </p:txBody>
      </p:sp>
      <p:sp>
        <p:nvSpPr>
          <p:cNvPr id="5" name="文字方塊 4"/>
          <p:cNvSpPr txBox="1"/>
          <p:nvPr/>
        </p:nvSpPr>
        <p:spPr>
          <a:xfrm>
            <a:off x="2513529" y="4572923"/>
            <a:ext cx="8097088" cy="2031325"/>
          </a:xfrm>
          <a:prstGeom prst="rect">
            <a:avLst/>
          </a:prstGeom>
          <a:noFill/>
        </p:spPr>
        <p:txBody>
          <a:bodyPr wrap="none" rtlCol="0">
            <a:spAutoFit/>
          </a:bodyPr>
          <a:lstStyle/>
          <a:p>
            <a:r>
              <a:rPr lang="en-US" altLang="zh-TW" dirty="0"/>
              <a:t>.container {</a:t>
            </a:r>
          </a:p>
          <a:p>
            <a:r>
              <a:rPr lang="en-US" altLang="zh-TW" dirty="0"/>
              <a:t>  grid-template-rows: [row1-start] 25px [row1-end row2-start] 25px [row2-end];</a:t>
            </a:r>
          </a:p>
          <a:p>
            <a:r>
              <a:rPr lang="en-US" altLang="zh-TW" dirty="0"/>
              <a:t>  grid-template-columns: auto 50px auto;</a:t>
            </a:r>
          </a:p>
          <a:p>
            <a:r>
              <a:rPr lang="en-US" altLang="zh-TW" dirty="0"/>
              <a:t>  grid-template-areas: </a:t>
            </a:r>
          </a:p>
          <a:p>
            <a:r>
              <a:rPr lang="en-US" altLang="zh-TW" dirty="0"/>
              <a:t>    "header </a:t>
            </a:r>
            <a:r>
              <a:rPr lang="en-US" altLang="zh-TW" dirty="0" err="1"/>
              <a:t>header</a:t>
            </a:r>
            <a:r>
              <a:rPr lang="en-US" altLang="zh-TW" dirty="0"/>
              <a:t> </a:t>
            </a:r>
            <a:r>
              <a:rPr lang="en-US" altLang="zh-TW" dirty="0" err="1"/>
              <a:t>header</a:t>
            </a:r>
            <a:r>
              <a:rPr lang="en-US" altLang="zh-TW" dirty="0"/>
              <a:t>" </a:t>
            </a:r>
          </a:p>
          <a:p>
            <a:r>
              <a:rPr lang="en-US" altLang="zh-TW" dirty="0"/>
              <a:t>    "footer </a:t>
            </a:r>
            <a:r>
              <a:rPr lang="en-US" altLang="zh-TW" dirty="0" err="1"/>
              <a:t>footer</a:t>
            </a:r>
            <a:r>
              <a:rPr lang="en-US" altLang="zh-TW" dirty="0"/>
              <a:t> </a:t>
            </a:r>
            <a:r>
              <a:rPr lang="en-US" altLang="zh-TW" dirty="0" err="1"/>
              <a:t>footer</a:t>
            </a:r>
            <a:r>
              <a:rPr lang="en-US" altLang="zh-TW" dirty="0"/>
              <a:t>";</a:t>
            </a:r>
          </a:p>
          <a:p>
            <a:r>
              <a:rPr lang="en-US" altLang="zh-TW" dirty="0"/>
              <a:t>}</a:t>
            </a:r>
            <a:endParaRPr lang="zh-TW" altLang="en-US" dirty="0"/>
          </a:p>
        </p:txBody>
      </p:sp>
      <p:sp>
        <p:nvSpPr>
          <p:cNvPr id="6" name="文字方塊 5"/>
          <p:cNvSpPr txBox="1"/>
          <p:nvPr/>
        </p:nvSpPr>
        <p:spPr>
          <a:xfrm>
            <a:off x="1308134" y="2626822"/>
            <a:ext cx="1107996" cy="369332"/>
          </a:xfrm>
          <a:prstGeom prst="rect">
            <a:avLst/>
          </a:prstGeom>
          <a:noFill/>
        </p:spPr>
        <p:txBody>
          <a:bodyPr wrap="none" rtlCol="0">
            <a:spAutoFit/>
          </a:bodyPr>
          <a:lstStyle/>
          <a:p>
            <a:r>
              <a:rPr lang="zh-TW" altLang="en-US" dirty="0"/>
              <a:t>樣板速記</a:t>
            </a:r>
          </a:p>
        </p:txBody>
      </p:sp>
      <p:sp>
        <p:nvSpPr>
          <p:cNvPr id="7" name="文字方塊 6"/>
          <p:cNvSpPr txBox="1"/>
          <p:nvPr/>
        </p:nvSpPr>
        <p:spPr>
          <a:xfrm>
            <a:off x="1308134" y="4580774"/>
            <a:ext cx="919677" cy="646331"/>
          </a:xfrm>
          <a:prstGeom prst="rect">
            <a:avLst/>
          </a:prstGeom>
          <a:noFill/>
        </p:spPr>
        <p:txBody>
          <a:bodyPr wrap="square" rtlCol="0">
            <a:spAutoFit/>
          </a:bodyPr>
          <a:lstStyle/>
          <a:p>
            <a:r>
              <a:rPr lang="zh-TW" altLang="en-US" dirty="0"/>
              <a:t>分開格線定義</a:t>
            </a:r>
          </a:p>
        </p:txBody>
      </p:sp>
    </p:spTree>
    <p:extLst>
      <p:ext uri="{BB962C8B-B14F-4D97-AF65-F5344CB8AC3E}">
        <p14:creationId xmlns:p14="http://schemas.microsoft.com/office/powerpoint/2010/main" val="3867982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自動分割欄位或列</a:t>
            </a:r>
          </a:p>
        </p:txBody>
      </p:sp>
      <p:sp>
        <p:nvSpPr>
          <p:cNvPr id="3" name="內容版面配置區 2"/>
          <p:cNvSpPr>
            <a:spLocks noGrp="1"/>
          </p:cNvSpPr>
          <p:nvPr>
            <p:ph idx="1"/>
          </p:nvPr>
        </p:nvSpPr>
        <p:spPr/>
        <p:txBody>
          <a:bodyPr/>
          <a:lstStyle/>
          <a:p>
            <a:r>
              <a:rPr lang="en-US" altLang="zh-TW" dirty="0"/>
              <a:t>grid-auto-columns, grid-auto-rows:</a:t>
            </a:r>
            <a:r>
              <a:rPr lang="zh-TW" altLang="en-US" dirty="0"/>
              <a:t> 長度</a:t>
            </a:r>
            <a:endParaRPr lang="en-US" altLang="zh-TW" dirty="0"/>
          </a:p>
          <a:p>
            <a:pPr lvl="1"/>
            <a:r>
              <a:rPr lang="zh-TW" altLang="en-US" dirty="0"/>
              <a:t>會自動依照設定的長度重複分割父元素寬度或高度</a:t>
            </a:r>
            <a:endParaRPr lang="en-US" altLang="zh-TW" dirty="0"/>
          </a:p>
          <a:p>
            <a:pPr lvl="1"/>
            <a:r>
              <a:rPr lang="zh-TW" altLang="en-US" dirty="0"/>
              <a:t>適用較簡單的完全制式化版型</a:t>
            </a:r>
            <a:endParaRPr lang="en-US" altLang="zh-TW" dirty="0"/>
          </a:p>
          <a:p>
            <a:pPr lvl="1"/>
            <a:r>
              <a:rPr lang="zh-TW" altLang="en-US" dirty="0"/>
              <a:t>可以搭配</a:t>
            </a:r>
            <a:r>
              <a:rPr lang="en-US" altLang="zh-TW" dirty="0"/>
              <a:t>gap</a:t>
            </a:r>
            <a:r>
              <a:rPr lang="zh-TW" altLang="en-US" dirty="0"/>
              <a:t>使用 </a:t>
            </a:r>
            <a:endParaRPr lang="en-US" altLang="zh-TW" dirty="0"/>
          </a:p>
          <a:p>
            <a:r>
              <a:rPr lang="en-US" altLang="zh-TW" dirty="0" smtClean="0"/>
              <a:t>grid-auto-flow:</a:t>
            </a:r>
            <a:r>
              <a:rPr lang="zh-TW" altLang="en-US" dirty="0" smtClean="0"/>
              <a:t> </a:t>
            </a:r>
            <a:r>
              <a:rPr lang="en-US" altLang="zh-TW" dirty="0"/>
              <a:t>row | column | row dense | column dense</a:t>
            </a:r>
            <a:endParaRPr lang="en-US" altLang="zh-TW" dirty="0" smtClean="0"/>
          </a:p>
          <a:p>
            <a:pPr lvl="1"/>
            <a:r>
              <a:rPr lang="en-US" altLang="zh-TW" dirty="0"/>
              <a:t>Grid </a:t>
            </a:r>
            <a:r>
              <a:rPr lang="zh-TW" altLang="en-US" dirty="0"/>
              <a:t>的排列方式</a:t>
            </a:r>
            <a:r>
              <a:rPr lang="zh-TW" altLang="en-US" dirty="0" smtClean="0"/>
              <a:t>，搭配自動分割欄位或列使用，如果</a:t>
            </a:r>
            <a:r>
              <a:rPr lang="zh-TW" altLang="en-US" dirty="0"/>
              <a:t>沒有</a:t>
            </a:r>
            <a:r>
              <a:rPr lang="zh-TW" altLang="en-US" dirty="0" smtClean="0"/>
              <a:t>設定會</a:t>
            </a:r>
            <a:r>
              <a:rPr lang="zh-TW" altLang="en-US" dirty="0"/>
              <a:t>變成垂直排列。</a:t>
            </a:r>
            <a:endParaRPr lang="zh-TW" altLang="en-US" dirty="0"/>
          </a:p>
        </p:txBody>
      </p:sp>
    </p:spTree>
    <p:extLst>
      <p:ext uri="{BB962C8B-B14F-4D97-AF65-F5344CB8AC3E}">
        <p14:creationId xmlns:p14="http://schemas.microsoft.com/office/powerpoint/2010/main" val="1735655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數學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60_TF02787947.potx" id="{CA6F56C2-3862-459D-931B-5489B8C74ABE}" vid="{493EA9E0-9B5A-4828-8580-9A0678705664}"/>
    </a:ext>
  </a:extLst>
</a:theme>
</file>

<file path=docProps/app.xml><?xml version="1.0" encoding="utf-8"?>
<Properties xmlns="http://schemas.openxmlformats.org/officeDocument/2006/extended-properties" xmlns:vt="http://schemas.openxmlformats.org/officeDocument/2006/docPropsVTypes">
  <Template>NUTC Course ppt template</Template>
  <TotalTime>7879</TotalTime>
  <Words>1606</Words>
  <Application>Microsoft Office PowerPoint</Application>
  <PresentationFormat>寬螢幕</PresentationFormat>
  <Paragraphs>223</Paragraphs>
  <Slides>32</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32</vt:i4>
      </vt:variant>
    </vt:vector>
  </HeadingPairs>
  <TitlesOfParts>
    <vt:vector size="36" baseType="lpstr">
      <vt:lpstr>Euphemia</vt:lpstr>
      <vt:lpstr>Microsoft JhengHei UI</vt:lpstr>
      <vt:lpstr>Arial</vt:lpstr>
      <vt:lpstr>數學 16x9</vt:lpstr>
      <vt:lpstr>網頁程式設計 CSS樣式設計</vt:lpstr>
      <vt:lpstr>Grid Layout格線版面設計</vt:lpstr>
      <vt:lpstr>Grid Layout格線版面</vt:lpstr>
      <vt:lpstr>Grid 父元素屬性 (Grid Container)</vt:lpstr>
      <vt:lpstr>格線定義</vt:lpstr>
      <vt:lpstr>格線定義</vt:lpstr>
      <vt:lpstr>格線區域定義</vt:lpstr>
      <vt:lpstr>格線定義樣板速記</vt:lpstr>
      <vt:lpstr>自動分割欄位或列</vt:lpstr>
      <vt:lpstr>Grid 內容對齊方式</vt:lpstr>
      <vt:lpstr>justify-items</vt:lpstr>
      <vt:lpstr>align-content</vt:lpstr>
      <vt:lpstr>Grid 子元素屬性 (Grid Item)</vt:lpstr>
      <vt:lpstr>子元素位置的空間定義</vt:lpstr>
      <vt:lpstr>子元素位置的空間定義</vt:lpstr>
      <vt:lpstr>Grid 內容對齊方式</vt:lpstr>
      <vt:lpstr>CSS媒體查詢</vt:lpstr>
      <vt:lpstr>媒體查詢Media</vt:lpstr>
      <vt:lpstr>媒體查詢語法</vt:lpstr>
      <vt:lpstr>常見媒體特徵</vt:lpstr>
      <vt:lpstr>媒體查詢Example</vt:lpstr>
      <vt:lpstr>RWD響應式網頁設計</vt:lpstr>
      <vt:lpstr>開發適用於不同裝置的網頁</vt:lpstr>
      <vt:lpstr>針對不同裝置開發不同網站</vt:lpstr>
      <vt:lpstr>響應式網頁</vt:lpstr>
      <vt:lpstr>響應式網頁設計的主要技術 </vt:lpstr>
      <vt:lpstr>RWD 基本實作方法</vt:lpstr>
      <vt:lpstr>設定 viewport</vt:lpstr>
      <vt:lpstr>RWD設計模式</vt:lpstr>
      <vt:lpstr>局部流動 (mostly fluid)</vt:lpstr>
      <vt:lpstr>欄內容下排（column drop）</vt:lpstr>
      <vt:lpstr>搭配媒體查詢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Windows 使用者</dc:creator>
  <cp:lastModifiedBy>Windows 使用者</cp:lastModifiedBy>
  <cp:revision>106</cp:revision>
  <dcterms:created xsi:type="dcterms:W3CDTF">2023-03-29T11:35:01Z</dcterms:created>
  <dcterms:modified xsi:type="dcterms:W3CDTF">2023-04-06T02:54:56Z</dcterms:modified>
</cp:coreProperties>
</file>