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0" r:id="rId25"/>
    <p:sldId id="281" r:id="rId26"/>
    <p:sldId id="282" r:id="rId27"/>
    <p:sldId id="283" r:id="rId28"/>
    <p:sldId id="287" r:id="rId29"/>
    <p:sldId id="284" r:id="rId30"/>
    <p:sldId id="285" r:id="rId31"/>
    <p:sldId id="286"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矩形 7"/>
          <p:cNvSpPr/>
          <p:nvPr/>
        </p:nvSpPr>
        <p:spPr bwMode="ltGray">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ltGray">
          <a:xfrm>
            <a:off x="1219201"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1" name="矩形 10"/>
          <p:cNvSpPr/>
          <p:nvPr/>
        </p:nvSpPr>
        <p:spPr bwMode="gray">
          <a:xfrm>
            <a:off x="0" y="0"/>
            <a:ext cx="121920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2" name="矩形 11"/>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3" name="直線接點​​ 12"/>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5" name="直線接點​​ 14"/>
          <p:cNvCxnSpPr/>
          <p:nvPr/>
        </p:nvCxnSpPr>
        <p:spPr bwMode="white">
          <a:xfrm>
            <a:off x="121920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1" y="5631204"/>
            <a:ext cx="18288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2429302" y="1600201"/>
            <a:ext cx="8468548" cy="2680127"/>
          </a:xfrm>
        </p:spPr>
        <p:txBody>
          <a:bodyPr rtlCol="0">
            <a:noAutofit/>
          </a:bodyPr>
          <a:lstStyle>
            <a:lvl1pPr>
              <a:defRPr sz="540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副標題 2"/>
          <p:cNvSpPr>
            <a:spLocks noGrp="1"/>
          </p:cNvSpPr>
          <p:nvPr>
            <p:ph type="subTitle" idx="1"/>
          </p:nvPr>
        </p:nvSpPr>
        <p:spPr>
          <a:xfrm>
            <a:off x="2429302" y="4344916"/>
            <a:ext cx="7518400" cy="1116085"/>
          </a:xfrm>
        </p:spPr>
        <p:txBody>
          <a:bodyPr rtlCol="0">
            <a:normAutofit/>
          </a:bodyPr>
          <a:lstStyle>
            <a:lvl1pPr marL="0" indent="0" algn="l">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smtClean="0"/>
              <a:t>按一下以編輯母片副標題樣式</a:t>
            </a:r>
            <a:endParaRPr lang="zh-TW" altLang="en-US" dirty="0"/>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191"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pic>
        <p:nvPicPr>
          <p:cNvPr id="18" name="圖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93819" y="116632"/>
            <a:ext cx="1005224" cy="1008112"/>
          </a:xfrm>
          <a:prstGeom prst="rect">
            <a:avLst/>
          </a:prstGeom>
        </p:spPr>
      </p:pic>
    </p:spTree>
    <p:extLst>
      <p:ext uri="{BB962C8B-B14F-4D97-AF65-F5344CB8AC3E}">
        <p14:creationId xmlns:p14="http://schemas.microsoft.com/office/powerpoint/2010/main" val="218501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直排文字預留位置 2"/>
          <p:cNvSpPr>
            <a:spLocks noGrp="1"/>
          </p:cNvSpPr>
          <p:nvPr>
            <p:ph type="body" orient="vert" idx="1"/>
          </p:nvPr>
        </p:nvSpPr>
        <p:spPr/>
        <p:txBody>
          <a:bodyPr vert="eaVert"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276375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p:nvPr/>
        </p:nvSpPr>
        <p:spPr bwMode="black">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0" name="矩形 9"/>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1" name="直線接點 10"/>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336" y="898064"/>
            <a:ext cx="336023" cy="294174"/>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rtlCol="0" anchor="t" anchorCtr="0" compatLnSpc="1">
            <a:prstTxWarp prst="textNoShape">
              <a:avLst/>
            </a:prstTxWarp>
          </a:bodyPr>
          <a:lstStyle/>
          <a:p>
            <a:pP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直排標題 1"/>
          <p:cNvSpPr>
            <a:spLocks noGrp="1"/>
          </p:cNvSpPr>
          <p:nvPr>
            <p:ph type="title" orient="vert" hasCustomPrompt="1"/>
          </p:nvPr>
        </p:nvSpPr>
        <p:spPr>
          <a:xfrm>
            <a:off x="9602112" y="685800"/>
            <a:ext cx="1787992" cy="5486400"/>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dirty="0"/>
              <a:t>按一下以編輯母片</a:t>
            </a:r>
            <a:r>
              <a:rPr lang="zh-TW" altLang="en-US" dirty="0" smtClean="0"/>
              <a:t>標題</a:t>
            </a:r>
            <a:r>
              <a:rPr lang="en-US" altLang="zh-TW" dirty="0" smtClean="0"/>
              <a:t/>
            </a:r>
            <a:br>
              <a:rPr lang="en-US" altLang="zh-TW" dirty="0" smtClean="0"/>
            </a:br>
            <a:r>
              <a:rPr lang="zh-TW" altLang="en-US" dirty="0" smtClean="0"/>
              <a:t>樣式</a:t>
            </a:r>
            <a:endParaRPr lang="zh-TW" altLang="en-US" dirty="0"/>
          </a:p>
        </p:txBody>
      </p:sp>
      <p:sp>
        <p:nvSpPr>
          <p:cNvPr id="3" name="直排文字預留位置 2"/>
          <p:cNvSpPr>
            <a:spLocks noGrp="1"/>
          </p:cNvSpPr>
          <p:nvPr>
            <p:ph type="body" orient="vert" idx="1"/>
          </p:nvPr>
        </p:nvSpPr>
        <p:spPr>
          <a:xfrm>
            <a:off x="1599030" y="685800"/>
            <a:ext cx="7850643" cy="5486400"/>
          </a:xfrm>
        </p:spPr>
        <p:txBody>
          <a:bodyPr vert="eaVert"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178982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p>
            <a:pPr rtl="0"/>
            <a:r>
              <a:rPr lang="zh-TW" altLang="en-US" smtClean="0"/>
              <a:t>按一下以編輯母片標題樣式</a:t>
            </a:r>
            <a:endParaRPr lang="zh-TW" altLang="en-US" dirty="0"/>
          </a:p>
        </p:txBody>
      </p:sp>
      <p:sp>
        <p:nvSpPr>
          <p:cNvPr id="3" name="內容預留位置 2"/>
          <p:cNvSpPr>
            <a:spLocks noGrp="1"/>
          </p:cNvSpPr>
          <p:nvPr>
            <p:ph idx="1"/>
          </p:nvPr>
        </p:nvSpPr>
        <p:spPr/>
        <p:txBody>
          <a:bodyPr rtlCol="0"/>
          <a:lstStyle>
            <a:lvl5pPr>
              <a:defRPr/>
            </a:lvl5pPr>
            <a:lvl6pPr>
              <a:defRPr/>
            </a:lvl6pPr>
            <a:lvl7pPr>
              <a:defRPr/>
            </a:lvl7pPr>
            <a:lvl8pPr>
              <a:defRPr/>
            </a:lvl8pPr>
            <a:lvl9pPr>
              <a:defRPr/>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日期預留位置 3"/>
          <p:cNvSpPr>
            <a:spLocks noGrp="1"/>
          </p:cNvSpPr>
          <p:nvPr>
            <p:ph type="dt" sz="half" idx="10"/>
          </p:nvPr>
        </p:nvSpPr>
        <p:spPr/>
        <p:txBody>
          <a:bodyPr rtlCol="0"/>
          <a:lstStyle>
            <a:lvl1pPr>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11"/>
          </p:nvPr>
        </p:nvSpPr>
        <p:spPr/>
        <p:txBody>
          <a:bodyPr rtlCol="0"/>
          <a:lstStyle/>
          <a:p>
            <a:endParaRPr lang="zh-TW" altLang="en-US"/>
          </a:p>
        </p:txBody>
      </p:sp>
      <p:sp>
        <p:nvSpPr>
          <p:cNvPr id="6" name="投影片編號預留位置 5"/>
          <p:cNvSpPr>
            <a:spLocks noGrp="1"/>
          </p:cNvSpPr>
          <p:nvPr>
            <p:ph type="sldNum" sz="quarter" idx="12"/>
          </p:nvPr>
        </p:nvSpPr>
        <p:spPr/>
        <p:txBody>
          <a:bodyPr rtlCol="0"/>
          <a:lstStyle/>
          <a:p>
            <a:fld id="{5111B0BC-E104-49E1-8CC5-A75BF591BC4C}" type="slidenum">
              <a:rPr lang="zh-TW" altLang="en-US" smtClean="0"/>
              <a:t>‹#›</a:t>
            </a:fld>
            <a:endParaRPr lang="zh-TW" altLang="en-US"/>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5782" y="44624"/>
            <a:ext cx="1005224" cy="1008112"/>
          </a:xfrm>
          <a:prstGeom prst="rect">
            <a:avLst/>
          </a:prstGeom>
        </p:spPr>
      </p:pic>
    </p:spTree>
    <p:extLst>
      <p:ext uri="{BB962C8B-B14F-4D97-AF65-F5344CB8AC3E}">
        <p14:creationId xmlns:p14="http://schemas.microsoft.com/office/powerpoint/2010/main" val="127526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19" name="矩形 18"/>
          <p:cNvSpPr/>
          <p:nvPr/>
        </p:nvSpPr>
        <p:spPr bwMode="black">
          <a:xfrm>
            <a:off x="11582401"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0" name="矩形 19"/>
          <p:cNvSpPr/>
          <p:nvPr/>
        </p:nvSpPr>
        <p:spPr bwMode="gray">
          <a:xfrm>
            <a:off x="11277601" y="5638800"/>
            <a:ext cx="304800"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4" name="矩形 23"/>
          <p:cNvSpPr/>
          <p:nvPr/>
        </p:nvSpPr>
        <p:spPr bwMode="gray">
          <a:xfrm>
            <a:off x="1216469" y="5638800"/>
            <a:ext cx="609600"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1" name="矩形 20"/>
          <p:cNvSpPr/>
          <p:nvPr/>
        </p:nvSpPr>
        <p:spPr bwMode="ltGray">
          <a:xfrm>
            <a:off x="1" y="5638800"/>
            <a:ext cx="12192000"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2" name="直線接點 21"/>
          <p:cNvCxnSpPr/>
          <p:nvPr/>
        </p:nvCxnSpPr>
        <p:spPr bwMode="white">
          <a:xfrm>
            <a:off x="11576308"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bwMode="black">
          <a:xfrm>
            <a:off x="0" y="5643132"/>
            <a:ext cx="1216469"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23" name="直線接點​​ 22"/>
          <p:cNvCxnSpPr/>
          <p:nvPr/>
        </p:nvCxnSpPr>
        <p:spPr bwMode="white">
          <a:xfrm>
            <a:off x="1216469"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bwMode="black">
          <a:xfrm>
            <a:off x="115824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7" name="矩形 26"/>
          <p:cNvSpPr/>
          <p:nvPr/>
        </p:nvSpPr>
        <p:spPr bwMode="gray">
          <a:xfrm>
            <a:off x="11277601" y="0"/>
            <a:ext cx="3048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8" name="矩形 27"/>
          <p:cNvSpPr/>
          <p:nvPr/>
        </p:nvSpPr>
        <p:spPr bwMode="gray">
          <a:xfrm>
            <a:off x="1219201" y="0"/>
            <a:ext cx="6096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9" name="矩形 28"/>
          <p:cNvSpPr/>
          <p:nvPr/>
        </p:nvSpPr>
        <p:spPr>
          <a:xfrm>
            <a:off x="-2" y="0"/>
            <a:ext cx="121920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30" name="矩形 29"/>
          <p:cNvSpPr/>
          <p:nvPr/>
        </p:nvSpPr>
        <p:spPr bwMode="ltGray">
          <a:xfrm>
            <a:off x="1" y="0"/>
            <a:ext cx="12192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1" name="直線接點 30"/>
          <p:cNvCxnSpPr/>
          <p:nvPr/>
        </p:nvCxnSpPr>
        <p:spPr bwMode="white">
          <a:xfrm>
            <a:off x="11576308"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bwMode="black">
          <a:xfrm>
            <a:off x="0" y="0"/>
            <a:ext cx="1216469"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33" name="直線接點 32"/>
          <p:cNvCxnSpPr/>
          <p:nvPr/>
        </p:nvCxnSpPr>
        <p:spPr bwMode="white">
          <a:xfrm>
            <a:off x="1219202"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a:xfrm>
            <a:off x="1599029" y="1600201"/>
            <a:ext cx="8460402" cy="2654064"/>
          </a:xfrm>
        </p:spPr>
        <p:txBody>
          <a:bodyPr rtlCol="0" anchor="b">
            <a:normAutofit/>
          </a:bodyPr>
          <a:lstStyle>
            <a:lvl1pPr algn="l">
              <a:defRPr sz="5400" b="0" cap="none" baseline="0">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9030" y="4259997"/>
            <a:ext cx="7266515" cy="1150203"/>
          </a:xfrm>
        </p:spPr>
        <p:txBody>
          <a:bodyPr rtlCol="0" anchor="t">
            <a:normAutofit/>
          </a:bodyPr>
          <a:lstStyle>
            <a:lvl1pPr marL="0" indent="0">
              <a:spcBef>
                <a:spcPts val="0"/>
              </a:spcBef>
              <a:buNone/>
              <a:defRPr sz="32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smtClean="0"/>
              <a:t>編輯母片文字樣式</a:t>
            </a:r>
          </a:p>
        </p:txBody>
      </p:sp>
      <p:sp>
        <p:nvSpPr>
          <p:cNvPr id="4" name="日期預留位置 3"/>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12"/>
          </p:nvPr>
        </p:nvSpPr>
        <p:spPr>
          <a:xfrm>
            <a:off x="10669350" y="6356352"/>
            <a:ext cx="609600" cy="365125"/>
          </a:xfrm>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pic>
        <p:nvPicPr>
          <p:cNvPr id="25" name="圖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73696" y="692696"/>
            <a:ext cx="1005224" cy="1008112"/>
          </a:xfrm>
          <a:prstGeom prst="rect">
            <a:avLst/>
          </a:prstGeom>
        </p:spPr>
      </p:pic>
    </p:spTree>
    <p:extLst>
      <p:ext uri="{BB962C8B-B14F-4D97-AF65-F5344CB8AC3E}">
        <p14:creationId xmlns:p14="http://schemas.microsoft.com/office/powerpoint/2010/main" val="45529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內容預留位置 2"/>
          <p:cNvSpPr>
            <a:spLocks noGrp="1"/>
          </p:cNvSpPr>
          <p:nvPr>
            <p:ph sz="half" idx="1"/>
          </p:nvPr>
        </p:nvSpPr>
        <p:spPr>
          <a:xfrm>
            <a:off x="1593851" y="1600200"/>
            <a:ext cx="4815840" cy="45720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內容預留位置 3"/>
          <p:cNvSpPr>
            <a:spLocks noGrp="1"/>
          </p:cNvSpPr>
          <p:nvPr>
            <p:ph sz="half" idx="2"/>
          </p:nvPr>
        </p:nvSpPr>
        <p:spPr>
          <a:xfrm>
            <a:off x="6563360" y="1600200"/>
            <a:ext cx="4815840" cy="4572000"/>
          </a:xfrm>
        </p:spPr>
        <p:txBody>
          <a:bodyPr rtlCol="0"/>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日期預留位置 4"/>
          <p:cNvSpPr>
            <a:spLocks noGrp="1"/>
          </p:cNvSpPr>
          <p:nvPr>
            <p:ph type="dt" sz="half" idx="10"/>
          </p:nvPr>
        </p:nvSpPr>
        <p:spPr/>
        <p:txBody>
          <a:bodyPr rtlCol="0"/>
          <a:lstStyle>
            <a:lvl1pPr>
              <a:defRPr/>
            </a:lvl1pPr>
          </a:lstStyle>
          <a:p>
            <a:fld id="{AAD10772-2687-43BF-8A72-043046C50E63}" type="datetimeFigureOut">
              <a:rPr lang="zh-TW" altLang="en-US" smtClean="0"/>
              <a:t>2023/4/27</a:t>
            </a:fld>
            <a:endParaRPr lang="zh-TW" altLang="en-US"/>
          </a:p>
        </p:txBody>
      </p:sp>
      <p:sp>
        <p:nvSpPr>
          <p:cNvPr id="6" name="頁尾預留位置 5"/>
          <p:cNvSpPr>
            <a:spLocks noGrp="1"/>
          </p:cNvSpPr>
          <p:nvPr>
            <p:ph type="ftr" sz="quarter" idx="11"/>
          </p:nvPr>
        </p:nvSpPr>
        <p:spPr/>
        <p:txBody>
          <a:bodyPr rtlCol="0"/>
          <a:lstStyle/>
          <a:p>
            <a:endParaRPr lang="zh-TW" altLang="en-US"/>
          </a:p>
        </p:txBody>
      </p:sp>
      <p:sp>
        <p:nvSpPr>
          <p:cNvPr id="7" name="投影片編號預留位置 6"/>
          <p:cNvSpPr>
            <a:spLocks noGrp="1"/>
          </p:cNvSpPr>
          <p:nvPr>
            <p:ph type="sldNum" sz="quarter" idx="12"/>
          </p:nvPr>
        </p:nvSpPr>
        <p:spPr/>
        <p:txBody>
          <a:bodyPr rtlCol="0"/>
          <a:lstStyle/>
          <a:p>
            <a:fld id="{5111B0BC-E104-49E1-8CC5-A75BF591BC4C}" type="slidenum">
              <a:rPr lang="zh-TW" altLang="en-US" smtClean="0"/>
              <a:t>‹#›</a:t>
            </a:fld>
            <a:endParaRPr lang="zh-TW" altLang="en-US"/>
          </a:p>
        </p:txBody>
      </p:sp>
      <p:pic>
        <p:nvPicPr>
          <p:cNvPr id="8" name="圖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69600" y="44624"/>
            <a:ext cx="1005224" cy="1008112"/>
          </a:xfrm>
          <a:prstGeom prst="rect">
            <a:avLst/>
          </a:prstGeom>
        </p:spPr>
      </p:pic>
    </p:spTree>
    <p:extLst>
      <p:ext uri="{BB962C8B-B14F-4D97-AF65-F5344CB8AC3E}">
        <p14:creationId xmlns:p14="http://schemas.microsoft.com/office/powerpoint/2010/main" val="235026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文字預留位置 2"/>
          <p:cNvSpPr>
            <a:spLocks noGrp="1"/>
          </p:cNvSpPr>
          <p:nvPr>
            <p:ph type="body" idx="1"/>
          </p:nvPr>
        </p:nvSpPr>
        <p:spPr>
          <a:xfrm>
            <a:off x="1593851"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4" name="內容預留位置 3"/>
          <p:cNvSpPr>
            <a:spLocks noGrp="1"/>
          </p:cNvSpPr>
          <p:nvPr>
            <p:ph sz="half" idx="2"/>
          </p:nvPr>
        </p:nvSpPr>
        <p:spPr>
          <a:xfrm>
            <a:off x="1593851" y="2514707"/>
            <a:ext cx="4815840" cy="3657493"/>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5" name="文字預留位置 4"/>
          <p:cNvSpPr>
            <a:spLocks noGrp="1"/>
          </p:cNvSpPr>
          <p:nvPr>
            <p:ph type="body" sz="quarter" idx="3"/>
          </p:nvPr>
        </p:nvSpPr>
        <p:spPr>
          <a:xfrm>
            <a:off x="6559057" y="1499616"/>
            <a:ext cx="4820143" cy="938784"/>
          </a:xfrm>
        </p:spPr>
        <p:txBody>
          <a:bodyPr rtlCol="0"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smtClean="0"/>
              <a:t>編輯母片文字樣式</a:t>
            </a:r>
          </a:p>
        </p:txBody>
      </p:sp>
      <p:sp>
        <p:nvSpPr>
          <p:cNvPr id="6" name="內容預留位置 5"/>
          <p:cNvSpPr>
            <a:spLocks noGrp="1"/>
          </p:cNvSpPr>
          <p:nvPr>
            <p:ph sz="quarter" idx="4"/>
          </p:nvPr>
        </p:nvSpPr>
        <p:spPr>
          <a:xfrm>
            <a:off x="6559057" y="2514600"/>
            <a:ext cx="4820143" cy="3655568"/>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7" name="日期預留位置 6"/>
          <p:cNvSpPr>
            <a:spLocks noGrp="1"/>
          </p:cNvSpPr>
          <p:nvPr>
            <p:ph type="dt" sz="half" idx="10"/>
          </p:nvPr>
        </p:nvSpPr>
        <p:spPr/>
        <p:txBody>
          <a:bodyPr rtlCol="0"/>
          <a:lstStyle>
            <a:lvl1pPr>
              <a:defRPr/>
            </a:lvl1pPr>
          </a:lstStyle>
          <a:p>
            <a:fld id="{AAD10772-2687-43BF-8A72-043046C50E63}" type="datetimeFigureOut">
              <a:rPr lang="zh-TW" altLang="en-US" smtClean="0"/>
              <a:t>2023/4/27</a:t>
            </a:fld>
            <a:endParaRPr lang="zh-TW" altLang="en-US"/>
          </a:p>
        </p:txBody>
      </p:sp>
      <p:sp>
        <p:nvSpPr>
          <p:cNvPr id="8" name="頁尾預留位置 7"/>
          <p:cNvSpPr>
            <a:spLocks noGrp="1"/>
          </p:cNvSpPr>
          <p:nvPr>
            <p:ph type="ftr" sz="quarter" idx="11"/>
          </p:nvPr>
        </p:nvSpPr>
        <p:spPr/>
        <p:txBody>
          <a:bodyPr rtlCol="0"/>
          <a:lstStyle/>
          <a:p>
            <a:endParaRPr lang="zh-TW" altLang="en-US"/>
          </a:p>
        </p:txBody>
      </p:sp>
      <p:sp>
        <p:nvSpPr>
          <p:cNvPr id="9" name="投影片編號預留位置 8"/>
          <p:cNvSpPr>
            <a:spLocks noGrp="1"/>
          </p:cNvSpPr>
          <p:nvPr>
            <p:ph type="sldNum" sz="quarter" idx="12"/>
          </p:nvPr>
        </p:nvSpPr>
        <p:spPr/>
        <p:txBody>
          <a:bodyPr rtlCol="0"/>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125175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vl1pPr>
          </a:lstStyle>
          <a:p>
            <a:pPr rtl="0"/>
            <a:r>
              <a:rPr lang="zh-TW" altLang="en-US" smtClean="0"/>
              <a:t>按一下以編輯母片標題樣式</a:t>
            </a:r>
            <a:endParaRPr lang="zh-TW" altLang="en-US" dirty="0"/>
          </a:p>
        </p:txBody>
      </p:sp>
      <p:sp>
        <p:nvSpPr>
          <p:cNvPr id="3" name="日期預留位置 2"/>
          <p:cNvSpPr>
            <a:spLocks noGrp="1"/>
          </p:cNvSpPr>
          <p:nvPr>
            <p:ph type="dt" sz="half" idx="10"/>
          </p:nvPr>
        </p:nvSpPr>
        <p:spPr/>
        <p:txBody>
          <a:bodyPr rtlCol="0"/>
          <a:lstStyle>
            <a:lvl1pPr>
              <a:defRPr/>
            </a:lvl1pPr>
          </a:lstStyle>
          <a:p>
            <a:fld id="{AAD10772-2687-43BF-8A72-043046C50E63}" type="datetimeFigureOut">
              <a:rPr lang="zh-TW" altLang="en-US" smtClean="0"/>
              <a:t>2023/4/27</a:t>
            </a:fld>
            <a:endParaRPr lang="zh-TW" altLang="en-US"/>
          </a:p>
        </p:txBody>
      </p:sp>
      <p:sp>
        <p:nvSpPr>
          <p:cNvPr id="4" name="頁尾預留位置 3"/>
          <p:cNvSpPr>
            <a:spLocks noGrp="1"/>
          </p:cNvSpPr>
          <p:nvPr>
            <p:ph type="ftr" sz="quarter" idx="11"/>
          </p:nvPr>
        </p:nvSpPr>
        <p:spPr/>
        <p:txBody>
          <a:bodyPr rtlCol="0"/>
          <a:lstStyle/>
          <a:p>
            <a:endParaRPr lang="zh-TW" altLang="en-US"/>
          </a:p>
        </p:txBody>
      </p:sp>
      <p:sp>
        <p:nvSpPr>
          <p:cNvPr id="5" name="投影片編號預留位置 4"/>
          <p:cNvSpPr>
            <a:spLocks noGrp="1"/>
          </p:cNvSpPr>
          <p:nvPr>
            <p:ph type="sldNum" sz="quarter" idx="12"/>
          </p:nvPr>
        </p:nvSpPr>
        <p:spPr/>
        <p:txBody>
          <a:bodyPr rtlCol="0"/>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80641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bwMode="ltGray">
          <a:xfrm>
            <a:off x="626403" y="0"/>
            <a:ext cx="30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6" name="矩形 5"/>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7" name="直線接點​​ 6"/>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bwMode="gray">
          <a:xfrm>
            <a:off x="10972800" y="0"/>
            <a:ext cx="92286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black">
          <a:xfrm>
            <a:off x="11895662"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日期預留位置 1"/>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3" name="頁尾預留位置 2"/>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4" name="投影片編號預留位置 3"/>
          <p:cNvSpPr>
            <a:spLocks noGrp="1"/>
          </p:cNvSpPr>
          <p:nvPr>
            <p:ph type="sldNum" sz="quarter" idx="12"/>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41950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矩形 7"/>
          <p:cNvSpPr/>
          <p:nvPr/>
        </p:nvSpPr>
        <p:spPr bwMode="gray">
          <a:xfrm>
            <a:off x="621955" y="0"/>
            <a:ext cx="414879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0" name="直線接點 9"/>
          <p:cNvCxnSpPr/>
          <p:nvPr/>
        </p:nvCxnSpPr>
        <p:spPr bwMode="white">
          <a:xfrm>
            <a:off x="62195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bwMode="gray">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bwMode="white">
          <a:xfrm>
            <a:off x="1074520" y="381000"/>
            <a:ext cx="3294280" cy="1371600"/>
          </a:xfrm>
        </p:spPr>
        <p:txBody>
          <a:bodyPr rtlCol="0" anchor="b">
            <a:normAutofit/>
          </a:bodyPr>
          <a:lstStyle>
            <a:lvl1pPr algn="l">
              <a:defRPr sz="2800" b="0" cap="all"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內容預留位置 2"/>
          <p:cNvSpPr>
            <a:spLocks noGrp="1"/>
          </p:cNvSpPr>
          <p:nvPr>
            <p:ph idx="1"/>
          </p:nvPr>
        </p:nvSpPr>
        <p:spPr>
          <a:xfrm>
            <a:off x="5181600" y="482600"/>
            <a:ext cx="6197600" cy="5689600"/>
          </a:xfrm>
        </p:spPr>
        <p:txBody>
          <a:bodyPr rtlCol="0">
            <a:normAutofit/>
          </a:bodyPr>
          <a:lstStyle>
            <a:lvl1pPr>
              <a:defRPr sz="2800">
                <a:latin typeface="Microsoft JhengHei UI" panose="020B0604030504040204" pitchFamily="34" charset="-120"/>
                <a:ea typeface="Microsoft JhengHei UI" panose="020B0604030504040204" pitchFamily="34" charset="-120"/>
              </a:defRPr>
            </a:lvl1pPr>
            <a:lvl2pPr>
              <a:defRPr sz="2400">
                <a:latin typeface="Microsoft JhengHei UI" panose="020B0604030504040204" pitchFamily="34" charset="-120"/>
                <a:ea typeface="Microsoft JhengHei UI" panose="020B0604030504040204" pitchFamily="34" charset="-120"/>
              </a:defRPr>
            </a:lvl2pPr>
            <a:lvl3pPr>
              <a:defRPr sz="2000">
                <a:latin typeface="Microsoft JhengHei UI" panose="020B0604030504040204" pitchFamily="34" charset="-120"/>
                <a:ea typeface="Microsoft JhengHei UI" panose="020B0604030504040204" pitchFamily="34" charset="-120"/>
              </a:defRPr>
            </a:lvl3pPr>
            <a:lvl4pPr>
              <a:defRPr sz="1800">
                <a:latin typeface="Microsoft JhengHei UI" panose="020B0604030504040204" pitchFamily="34" charset="-120"/>
                <a:ea typeface="Microsoft JhengHei UI" panose="020B0604030504040204" pitchFamily="34" charset="-120"/>
              </a:defRPr>
            </a:lvl4pPr>
            <a:lvl5pPr>
              <a:defRPr sz="1800">
                <a:latin typeface="Microsoft JhengHei UI" panose="020B0604030504040204" pitchFamily="34" charset="-120"/>
                <a:ea typeface="Microsoft JhengHei UI" panose="020B0604030504040204" pitchFamily="34" charset="-120"/>
              </a:defRPr>
            </a:lvl5pPr>
            <a:lvl6pPr>
              <a:defRPr sz="1800"/>
            </a:lvl6pPr>
            <a:lvl7pPr>
              <a:defRPr sz="1800"/>
            </a:lvl7pPr>
            <a:lvl8pPr>
              <a:defRPr sz="1800" baseline="0"/>
            </a:lvl8pPr>
            <a:lvl9pPr>
              <a:defRPr sz="1800" baseline="0"/>
            </a:lvl9pPr>
          </a:lstStyle>
          <a:p>
            <a:pPr lvl="0" rtl="0"/>
            <a:r>
              <a:rPr lang="zh-TW" altLang="en-US" smtClean="0"/>
              <a:t>編輯母片文字樣式</a:t>
            </a:r>
          </a:p>
          <a:p>
            <a:pPr lvl="1" rtl="0"/>
            <a:r>
              <a:rPr lang="zh-TW" altLang="en-US" smtClean="0"/>
              <a:t>第二層</a:t>
            </a:r>
          </a:p>
          <a:p>
            <a:pPr lvl="2" rtl="0"/>
            <a:r>
              <a:rPr lang="zh-TW" altLang="en-US" smtClean="0"/>
              <a:t>第三層</a:t>
            </a:r>
          </a:p>
          <a:p>
            <a:pPr lvl="3" rtl="0"/>
            <a:r>
              <a:rPr lang="zh-TW" altLang="en-US" smtClean="0"/>
              <a:t>第四層</a:t>
            </a:r>
          </a:p>
          <a:p>
            <a:pPr lvl="4" rtl="0"/>
            <a:r>
              <a:rPr lang="zh-TW" altLang="en-US" smtClean="0"/>
              <a:t>第五層</a:t>
            </a:r>
            <a:endParaRPr lang="zh-TW" altLang="en-US" dirty="0"/>
          </a:p>
        </p:txBody>
      </p:sp>
      <p:sp>
        <p:nvSpPr>
          <p:cNvPr id="4" name="文字預留位置 3"/>
          <p:cNvSpPr>
            <a:spLocks noGrp="1"/>
          </p:cNvSpPr>
          <p:nvPr>
            <p:ph type="body" sz="half" idx="2"/>
          </p:nvPr>
        </p:nvSpPr>
        <p:spPr bwMode="white">
          <a:xfrm>
            <a:off x="1074520" y="1828800"/>
            <a:ext cx="3294280" cy="4343400"/>
          </a:xfrm>
        </p:spPr>
        <p:txBody>
          <a:bodyPr rtlCol="0">
            <a:normAutofit/>
          </a:bodyPr>
          <a:lstStyle>
            <a:lvl1pPr marL="0" indent="0">
              <a:buNone/>
              <a:defRPr sz="200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6" name="頁尾預留位置 5"/>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69291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11" name="矩形 10"/>
          <p:cNvSpPr/>
          <p:nvPr/>
        </p:nvSpPr>
        <p:spPr bwMode="gray">
          <a:xfrm>
            <a:off x="0" y="0"/>
            <a:ext cx="6096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black">
          <a:xfrm>
            <a:off x="11887200" y="0"/>
            <a:ext cx="3048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ltGray">
          <a:xfrm>
            <a:off x="4876800" y="0"/>
            <a:ext cx="7018862"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74520" y="381000"/>
            <a:ext cx="3294280" cy="1371600"/>
          </a:xfrm>
        </p:spPr>
        <p:txBody>
          <a:bodyPr rtlCol="0" anchor="b">
            <a:normAutofit/>
          </a:bodyPr>
          <a:lstStyle>
            <a:lvl1pPr algn="l">
              <a:defRPr sz="2800" b="0" cap="all" baseline="0">
                <a:solidFill>
                  <a:schemeClr val="tx1">
                    <a:lumMod val="75000"/>
                  </a:schemeClr>
                </a:solidFill>
                <a:latin typeface="Microsoft JhengHei UI" panose="020B0604030504040204" pitchFamily="34" charset="-120"/>
                <a:ea typeface="Microsoft JhengHei UI" panose="020B0604030504040204" pitchFamily="34" charset="-120"/>
              </a:defRPr>
            </a:lvl1pPr>
          </a:lstStyle>
          <a:p>
            <a:pPr rtl="0"/>
            <a:r>
              <a:rPr lang="zh-TW" altLang="en-US" smtClean="0"/>
              <a:t>按一下以編輯母片標題樣式</a:t>
            </a:r>
            <a:endParaRPr lang="zh-TW" altLang="en-US" dirty="0"/>
          </a:p>
        </p:txBody>
      </p:sp>
      <p:sp>
        <p:nvSpPr>
          <p:cNvPr id="3" name="圖片預留位置 2" descr="要新增影像的空白預留位置。按一下預留位置，然後選取您要新增的影像"/>
          <p:cNvSpPr>
            <a:spLocks noGrp="1"/>
          </p:cNvSpPr>
          <p:nvPr>
            <p:ph type="pic" idx="1"/>
          </p:nvPr>
        </p:nvSpPr>
        <p:spPr bwMode="auto">
          <a:xfrm>
            <a:off x="5181600" y="482600"/>
            <a:ext cx="6197600" cy="5689600"/>
          </a:xfrm>
          <a:ln w="19050">
            <a:solidFill>
              <a:schemeClr val="bg1"/>
            </a:solidFill>
          </a:ln>
        </p:spPr>
        <p:txBody>
          <a:bodyPr rtlCol="0">
            <a:normAutofit/>
          </a:bodyPr>
          <a:lstStyle>
            <a:lvl1pPr marL="0" indent="0">
              <a:buNone/>
              <a:defRPr sz="2800" baseline="0">
                <a:solidFill>
                  <a:schemeClr val="tx2"/>
                </a:solidFill>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smtClean="0"/>
              <a:t>按一下圖示以新增圖片</a:t>
            </a:r>
            <a:endParaRPr lang="zh-TW" altLang="en-US" dirty="0"/>
          </a:p>
        </p:txBody>
      </p:sp>
      <p:sp>
        <p:nvSpPr>
          <p:cNvPr id="4" name="文字預留位置 3"/>
          <p:cNvSpPr>
            <a:spLocks noGrp="1"/>
          </p:cNvSpPr>
          <p:nvPr>
            <p:ph type="body" sz="half" idx="2"/>
          </p:nvPr>
        </p:nvSpPr>
        <p:spPr>
          <a:xfrm>
            <a:off x="1074520" y="1828800"/>
            <a:ext cx="3294280" cy="4343400"/>
          </a:xfrm>
        </p:spPr>
        <p:txBody>
          <a:bodyPr rtlCol="0">
            <a:normAutofit/>
          </a:bodyPr>
          <a:lstStyle>
            <a:lvl1pPr marL="0" indent="0">
              <a:buNone/>
              <a:defRPr sz="2000">
                <a:solidFill>
                  <a:schemeClr val="tx1"/>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smtClean="0"/>
              <a:t>編輯母片文字樣式</a:t>
            </a:r>
          </a:p>
        </p:txBody>
      </p:sp>
      <p:sp>
        <p:nvSpPr>
          <p:cNvPr id="5" name="日期預留位置 4"/>
          <p:cNvSpPr>
            <a:spLocks noGrp="1"/>
          </p:cNvSpPr>
          <p:nvPr>
            <p:ph type="dt" sz="half" idx="10"/>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6" name="頁尾預留位置 5"/>
          <p:cNvSpPr>
            <a:spLocks noGrp="1"/>
          </p:cNvSpPr>
          <p:nvPr>
            <p:ph type="ftr" sz="quarter" idx="11"/>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7" name="投影片編號預留位置 6"/>
          <p:cNvSpPr>
            <a:spLocks noGrp="1"/>
          </p:cNvSpPr>
          <p:nvPr>
            <p:ph type="sldNum" sz="quarter" idx="12"/>
          </p:nvPr>
        </p:nvSpPr>
        <p:spPr/>
        <p:txBody>
          <a:bodyPr rtlCol="0"/>
          <a:lstStyle>
            <a:lvl1pPr>
              <a:defRPr baseline="0">
                <a:solidFill>
                  <a:schemeClr val="tx2"/>
                </a:solidFill>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cxnSp>
        <p:nvCxnSpPr>
          <p:cNvPr id="10" name="直線接點 9"/>
          <p:cNvCxnSpPr/>
          <p:nvPr/>
        </p:nvCxnSpPr>
        <p:spPr bwMode="white">
          <a:xfrm>
            <a:off x="1188296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1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bwMode="gray">
          <a:xfrm>
            <a:off x="11887200" y="0"/>
            <a:ext cx="3048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8" name="矩形 7"/>
          <p:cNvSpPr/>
          <p:nvPr/>
        </p:nvSpPr>
        <p:spPr bwMode="ltGray">
          <a:xfrm>
            <a:off x="617304" y="0"/>
            <a:ext cx="609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9" name="矩形 8"/>
          <p:cNvSpPr/>
          <p:nvPr/>
        </p:nvSpPr>
        <p:spPr bwMode="gray">
          <a:xfrm>
            <a:off x="0" y="0"/>
            <a:ext cx="609600"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sp>
        <p:nvSpPr>
          <p:cNvPr id="13" name="矩形 12"/>
          <p:cNvSpPr/>
          <p:nvPr/>
        </p:nvSpPr>
        <p:spPr bwMode="black">
          <a:xfrm>
            <a:off x="617304" y="736219"/>
            <a:ext cx="609600"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dirty="0">
              <a:latin typeface="Microsoft JhengHei UI" panose="020B0604030504040204" pitchFamily="34" charset="-120"/>
              <a:ea typeface="Microsoft JhengHei UI" panose="020B0604030504040204" pitchFamily="34" charset="-120"/>
            </a:endParaRPr>
          </a:p>
        </p:txBody>
      </p:sp>
      <p:cxnSp>
        <p:nvCxnSpPr>
          <p:cNvPr id="14" name="直線接點​ 13"/>
          <p:cNvCxnSpPr/>
          <p:nvPr/>
        </p:nvCxnSpPr>
        <p:spPr bwMode="white">
          <a:xfrm>
            <a:off x="617304" y="7362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bwMode="white">
          <a:xfrm>
            <a:off x="617304" y="1345819"/>
            <a:ext cx="609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bwMode="white">
          <a:xfrm>
            <a:off x="61730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標題預留位置 1"/>
          <p:cNvSpPr>
            <a:spLocks noGrp="1"/>
          </p:cNvSpPr>
          <p:nvPr>
            <p:ph type="title"/>
          </p:nvPr>
        </p:nvSpPr>
        <p:spPr>
          <a:xfrm>
            <a:off x="1593852" y="177801"/>
            <a:ext cx="9785349" cy="1239837"/>
          </a:xfrm>
          <a:prstGeom prst="rect">
            <a:avLst/>
          </a:prstGeom>
        </p:spPr>
        <p:txBody>
          <a:bodyPr vert="horz" lIns="91440" tIns="45720" rIns="91440" bIns="45720" rtlCol="0" anchor="b">
            <a:normAutofit/>
          </a:bodyPr>
          <a:lstStyle/>
          <a:p>
            <a:pPr rtl="0"/>
            <a:r>
              <a:rPr lang="zh-TW" altLang="en-US" dirty="0"/>
              <a:t>按一下以編輯母片標題樣式</a:t>
            </a:r>
          </a:p>
        </p:txBody>
      </p:sp>
      <p:sp>
        <p:nvSpPr>
          <p:cNvPr id="3" name="文字預留位置 2"/>
          <p:cNvSpPr>
            <a:spLocks noGrp="1"/>
          </p:cNvSpPr>
          <p:nvPr>
            <p:ph type="body" idx="1"/>
          </p:nvPr>
        </p:nvSpPr>
        <p:spPr>
          <a:xfrm>
            <a:off x="1593852" y="1600200"/>
            <a:ext cx="9785349" cy="4572000"/>
          </a:xfrm>
          <a:prstGeom prst="rect">
            <a:avLst/>
          </a:prstGeom>
        </p:spPr>
        <p:txBody>
          <a:bodyPr vert="horz" lIns="91440" tIns="45720" rIns="91440" bIns="45720" rtlCol="0">
            <a:normAutofit/>
          </a:body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p>
        </p:txBody>
      </p:sp>
      <p:sp>
        <p:nvSpPr>
          <p:cNvPr id="4" name="日期預留位置 3"/>
          <p:cNvSpPr>
            <a:spLocks noGrp="1"/>
          </p:cNvSpPr>
          <p:nvPr>
            <p:ph type="dt" sz="half" idx="2"/>
          </p:nvPr>
        </p:nvSpPr>
        <p:spPr>
          <a:xfrm>
            <a:off x="5028922" y="6356352"/>
            <a:ext cx="1371878" cy="365125"/>
          </a:xfrm>
          <a:prstGeom prst="rect">
            <a:avLst/>
          </a:prstGeom>
        </p:spPr>
        <p:txBody>
          <a:bodyPr vert="horz" lIns="91440" tIns="45720" rIns="91440" bIns="45720" rtlCol="0" anchor="ctr"/>
          <a:lstStyle>
            <a:lvl1pPr algn="l">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AAD10772-2687-43BF-8A72-043046C50E63}" type="datetimeFigureOut">
              <a:rPr lang="zh-TW" altLang="en-US" smtClean="0"/>
              <a:t>2023/4/27</a:t>
            </a:fld>
            <a:endParaRPr lang="zh-TW" altLang="en-US"/>
          </a:p>
        </p:txBody>
      </p:sp>
      <p:sp>
        <p:nvSpPr>
          <p:cNvPr id="5" name="頁尾預留位置 4"/>
          <p:cNvSpPr>
            <a:spLocks noGrp="1"/>
          </p:cNvSpPr>
          <p:nvPr>
            <p:ph type="ftr" sz="quarter" idx="3"/>
          </p:nvPr>
        </p:nvSpPr>
        <p:spPr>
          <a:xfrm>
            <a:off x="6597652" y="6356352"/>
            <a:ext cx="3975100" cy="365125"/>
          </a:xfrm>
          <a:prstGeom prst="rect">
            <a:avLst/>
          </a:prstGeom>
        </p:spPr>
        <p:txBody>
          <a:bodyPr vert="horz" lIns="91440" tIns="45720" rIns="91440" bIns="45720" rtlCol="0" anchor="ctr"/>
          <a:lstStyle>
            <a:lvl1pPr algn="ct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endParaRPr lang="zh-TW" altLang="en-US"/>
          </a:p>
        </p:txBody>
      </p:sp>
      <p:sp>
        <p:nvSpPr>
          <p:cNvPr id="6" name="投影片編號預留位置 5"/>
          <p:cNvSpPr>
            <a:spLocks noGrp="1"/>
          </p:cNvSpPr>
          <p:nvPr>
            <p:ph type="sldNum" sz="quarter" idx="4"/>
          </p:nvPr>
        </p:nvSpPr>
        <p:spPr>
          <a:xfrm>
            <a:off x="10769601" y="6356352"/>
            <a:ext cx="609600" cy="365125"/>
          </a:xfrm>
          <a:prstGeom prst="rect">
            <a:avLst/>
          </a:prstGeom>
        </p:spPr>
        <p:txBody>
          <a:bodyPr vert="horz" lIns="91440" tIns="45720" rIns="91440" bIns="45720" rtlCol="0" anchor="ctr"/>
          <a:lstStyle>
            <a:lvl1pPr algn="r">
              <a:defRPr sz="1200" cap="all" baseline="0">
                <a:solidFill>
                  <a:schemeClr val="tx1"/>
                </a:solidFill>
                <a:latin typeface="Microsoft JhengHei UI" panose="020B0604030504040204" pitchFamily="34" charset="-120"/>
                <a:ea typeface="Microsoft JhengHei UI" panose="020B0604030504040204" pitchFamily="34" charset="-120"/>
              </a:defRPr>
            </a:lvl1pPr>
          </a:lstStyle>
          <a:p>
            <a:fld id="{5111B0BC-E104-49E1-8CC5-A75BF591BC4C}" type="slidenum">
              <a:rPr lang="zh-TW" altLang="en-US" smtClean="0"/>
              <a:t>‹#›</a:t>
            </a:fld>
            <a:endParaRPr lang="zh-TW" altLang="en-US"/>
          </a:p>
        </p:txBody>
      </p:sp>
    </p:spTree>
    <p:extLst>
      <p:ext uri="{BB962C8B-B14F-4D97-AF65-F5344CB8AC3E}">
        <p14:creationId xmlns:p14="http://schemas.microsoft.com/office/powerpoint/2010/main" val="601544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lumMod val="75000"/>
            </a:schemeClr>
          </a:solidFill>
          <a:latin typeface="Microsoft JhengHei UI" panose="020B0604030504040204" pitchFamily="34" charset="-120"/>
          <a:ea typeface="Microsoft JhengHei UI" panose="020B0604030504040204" pitchFamily="34" charset="-120"/>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t>網頁程式設計</a:t>
            </a:r>
            <a:br>
              <a:rPr lang="zh-TW" altLang="en-US" dirty="0"/>
            </a:br>
            <a:r>
              <a:rPr lang="en-US" altLang="zh-TW" sz="4400" dirty="0" smtClean="0"/>
              <a:t>JavaScript</a:t>
            </a:r>
            <a:r>
              <a:rPr lang="zh-TW" altLang="en-US" sz="4400" dirty="0" smtClean="0"/>
              <a:t>程式設計</a:t>
            </a:r>
            <a:endParaRPr lang="zh-TW" altLang="en-US" sz="4400" dirty="0"/>
          </a:p>
        </p:txBody>
      </p:sp>
      <p:sp>
        <p:nvSpPr>
          <p:cNvPr id="3" name="副標題 2"/>
          <p:cNvSpPr>
            <a:spLocks noGrp="1"/>
          </p:cNvSpPr>
          <p:nvPr>
            <p:ph type="subTitle" idx="1"/>
          </p:nvPr>
        </p:nvSpPr>
        <p:spPr/>
        <p:txBody>
          <a:bodyPr/>
          <a:lstStyle/>
          <a:p>
            <a:r>
              <a:rPr lang="en-US" altLang="zh-TW" dirty="0"/>
              <a:t>Instructor: </a:t>
            </a:r>
            <a:r>
              <a:rPr lang="zh-TW" altLang="en-US" dirty="0"/>
              <a:t>馬豪尚</a:t>
            </a:r>
          </a:p>
          <a:p>
            <a:endParaRPr lang="zh-TW" altLang="en-US" dirty="0"/>
          </a:p>
          <a:p>
            <a:endParaRPr lang="zh-TW" altLang="en-US" dirty="0"/>
          </a:p>
          <a:p>
            <a:endParaRPr lang="zh-TW" altLang="en-US" dirty="0"/>
          </a:p>
          <a:p>
            <a:endParaRPr lang="zh-TW" altLang="en-US" dirty="0"/>
          </a:p>
        </p:txBody>
      </p:sp>
    </p:spTree>
    <p:extLst>
      <p:ext uri="{BB962C8B-B14F-4D97-AF65-F5344CB8AC3E}">
        <p14:creationId xmlns:p14="http://schemas.microsoft.com/office/powerpoint/2010/main" val="2874950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數值型別</a:t>
            </a:r>
            <a:endParaRPr lang="zh-TW" altLang="en-US" sz="4400" dirty="0"/>
          </a:p>
        </p:txBody>
      </p:sp>
      <p:sp>
        <p:nvSpPr>
          <p:cNvPr id="3" name="內容版面配置區 2"/>
          <p:cNvSpPr>
            <a:spLocks noGrp="1"/>
          </p:cNvSpPr>
          <p:nvPr>
            <p:ph idx="1"/>
          </p:nvPr>
        </p:nvSpPr>
        <p:spPr/>
        <p:txBody>
          <a:bodyPr/>
          <a:lstStyle/>
          <a:p>
            <a:r>
              <a:rPr lang="en-US" altLang="zh-TW" dirty="0" smtClean="0"/>
              <a:t>JavaScript</a:t>
            </a:r>
            <a:r>
              <a:rPr lang="zh-TW" altLang="en-US" dirty="0" smtClean="0"/>
              <a:t>的數值採取</a:t>
            </a:r>
            <a:r>
              <a:rPr lang="en-US" altLang="zh-TW" dirty="0" smtClean="0"/>
              <a:t>IEEE 754 Double</a:t>
            </a:r>
            <a:r>
              <a:rPr lang="zh-TW" altLang="en-US" dirty="0" smtClean="0"/>
              <a:t>格式，是一種</a:t>
            </a:r>
            <a:r>
              <a:rPr lang="en-US" altLang="zh-TW" dirty="0" smtClean="0"/>
              <a:t>64</a:t>
            </a:r>
            <a:r>
              <a:rPr lang="zh-TW" altLang="en-US" dirty="0" smtClean="0"/>
              <a:t>位元雙倍精確浮點數</a:t>
            </a:r>
          </a:p>
          <a:p>
            <a:pPr lvl="1"/>
            <a:r>
              <a:rPr lang="zh-TW" altLang="en-US" dirty="0" smtClean="0"/>
              <a:t>數值範圍為</a:t>
            </a:r>
            <a:r>
              <a:rPr lang="en-US" altLang="zh-TW" dirty="0"/>
              <a:t>±2.23×10</a:t>
            </a:r>
            <a:r>
              <a:rPr lang="en-US" altLang="zh-TW" baseline="30000" dirty="0"/>
              <a:t>−308 </a:t>
            </a:r>
            <a:r>
              <a:rPr lang="en-US" altLang="zh-TW" dirty="0"/>
              <a:t>to ±</a:t>
            </a:r>
            <a:r>
              <a:rPr lang="en-US" altLang="zh-TW" dirty="0" smtClean="0"/>
              <a:t>1.80×10</a:t>
            </a:r>
            <a:r>
              <a:rPr lang="en-US" altLang="zh-TW" baseline="30000" dirty="0" smtClean="0"/>
              <a:t>308</a:t>
            </a:r>
          </a:p>
          <a:p>
            <a:r>
              <a:rPr lang="zh-TW" altLang="en-US" dirty="0" smtClean="0"/>
              <a:t>可以使用科學記號</a:t>
            </a:r>
            <a:endParaRPr lang="en-US" altLang="zh-TW" dirty="0" smtClean="0"/>
          </a:p>
          <a:p>
            <a:pPr lvl="1"/>
            <a:r>
              <a:rPr lang="en-US" altLang="zh-TW" dirty="0" smtClean="0"/>
              <a:t>3.847e-3 = 3.847x10</a:t>
            </a:r>
            <a:r>
              <a:rPr lang="en-US" altLang="zh-TW" baseline="30000" dirty="0" smtClean="0"/>
              <a:t>-3</a:t>
            </a:r>
          </a:p>
          <a:p>
            <a:r>
              <a:rPr lang="zh-TW" altLang="en-US" dirty="0"/>
              <a:t>特殊</a:t>
            </a:r>
            <a:r>
              <a:rPr lang="zh-TW" altLang="en-US" dirty="0" smtClean="0"/>
              <a:t>數值</a:t>
            </a:r>
            <a:endParaRPr lang="en-US" altLang="zh-TW" dirty="0" smtClean="0"/>
          </a:p>
          <a:p>
            <a:pPr lvl="1"/>
            <a:r>
              <a:rPr lang="en-US" altLang="zh-TW" dirty="0" err="1" smtClean="0"/>
              <a:t>NaN</a:t>
            </a:r>
            <a:r>
              <a:rPr lang="en-US" altLang="zh-TW" dirty="0" smtClean="0"/>
              <a:t>: </a:t>
            </a:r>
            <a:r>
              <a:rPr lang="zh-TW" altLang="en-US" dirty="0" smtClean="0"/>
              <a:t>非數值，表示不當數值運算</a:t>
            </a:r>
            <a:endParaRPr lang="en-US" altLang="zh-TW" dirty="0" smtClean="0"/>
          </a:p>
          <a:p>
            <a:pPr lvl="1"/>
            <a:r>
              <a:rPr lang="en-US" altLang="zh-TW" dirty="0" smtClean="0"/>
              <a:t>Infinity: </a:t>
            </a:r>
            <a:r>
              <a:rPr lang="zh-TW" altLang="en-US" dirty="0" smtClean="0"/>
              <a:t>正無限大</a:t>
            </a:r>
            <a:endParaRPr lang="en-US" altLang="zh-TW" dirty="0" smtClean="0"/>
          </a:p>
          <a:p>
            <a:pPr lvl="1"/>
            <a:r>
              <a:rPr lang="en-US" altLang="zh-TW" dirty="0" smtClean="0"/>
              <a:t>-Infinity: </a:t>
            </a:r>
            <a:r>
              <a:rPr lang="zh-TW" altLang="en-US" dirty="0" smtClean="0"/>
              <a:t>負無限大</a:t>
            </a:r>
            <a:endParaRPr lang="zh-TW" altLang="en-US" dirty="0"/>
          </a:p>
        </p:txBody>
      </p:sp>
    </p:spTree>
    <p:extLst>
      <p:ext uri="{BB962C8B-B14F-4D97-AF65-F5344CB8AC3E}">
        <p14:creationId xmlns:p14="http://schemas.microsoft.com/office/powerpoint/2010/main" val="336380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字串型別</a:t>
            </a:r>
            <a:endParaRPr lang="zh-TW" altLang="en-US" sz="4400" dirty="0"/>
          </a:p>
        </p:txBody>
      </p:sp>
      <p:sp>
        <p:nvSpPr>
          <p:cNvPr id="3" name="內容版面配置區 2"/>
          <p:cNvSpPr>
            <a:spLocks noGrp="1"/>
          </p:cNvSpPr>
          <p:nvPr>
            <p:ph idx="1"/>
          </p:nvPr>
        </p:nvSpPr>
        <p:spPr/>
        <p:txBody>
          <a:bodyPr/>
          <a:lstStyle/>
          <a:p>
            <a:r>
              <a:rPr lang="zh-TW" altLang="en-US" dirty="0" smtClean="0"/>
              <a:t>字串是由一連串字元所組成，可以包含文字、數字、符號等，</a:t>
            </a:r>
            <a:r>
              <a:rPr lang="zh-TW" altLang="en-US" dirty="0"/>
              <a:t>在字串的前後必須加上</a:t>
            </a:r>
            <a:r>
              <a:rPr lang="zh-TW" altLang="en-US" dirty="0" smtClean="0"/>
              <a:t>單引號或雙引號來做為標示，兩者不能混用</a:t>
            </a:r>
            <a:endParaRPr lang="en-US" altLang="zh-TW" dirty="0" smtClean="0"/>
          </a:p>
          <a:p>
            <a:r>
              <a:rPr lang="zh-TW" altLang="en-US" dirty="0" smtClean="0"/>
              <a:t>跳脫字元</a:t>
            </a:r>
            <a:endParaRPr lang="en-US" altLang="zh-TW" dirty="0" smtClean="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78368745"/>
              </p:ext>
            </p:extLst>
          </p:nvPr>
        </p:nvGraphicFramePr>
        <p:xfrm>
          <a:off x="2290619" y="3573703"/>
          <a:ext cx="7112000" cy="1854200"/>
        </p:xfrm>
        <a:graphic>
          <a:graphicData uri="http://schemas.openxmlformats.org/drawingml/2006/table">
            <a:tbl>
              <a:tblPr firstRow="1" bandRow="1">
                <a:tableStyleId>{5C22544A-7EE6-4342-B048-85BDC9FD1C3A}</a:tableStyleId>
              </a:tblPr>
              <a:tblGrid>
                <a:gridCol w="1260763">
                  <a:extLst>
                    <a:ext uri="{9D8B030D-6E8A-4147-A177-3AD203B41FA5}">
                      <a16:colId xmlns:a16="http://schemas.microsoft.com/office/drawing/2014/main" val="1013553042"/>
                    </a:ext>
                  </a:extLst>
                </a:gridCol>
                <a:gridCol w="2202873">
                  <a:extLst>
                    <a:ext uri="{9D8B030D-6E8A-4147-A177-3AD203B41FA5}">
                      <a16:colId xmlns:a16="http://schemas.microsoft.com/office/drawing/2014/main" val="351124753"/>
                    </a:ext>
                  </a:extLst>
                </a:gridCol>
                <a:gridCol w="1256146">
                  <a:extLst>
                    <a:ext uri="{9D8B030D-6E8A-4147-A177-3AD203B41FA5}">
                      <a16:colId xmlns:a16="http://schemas.microsoft.com/office/drawing/2014/main" val="1240276789"/>
                    </a:ext>
                  </a:extLst>
                </a:gridCol>
                <a:gridCol w="2392218">
                  <a:extLst>
                    <a:ext uri="{9D8B030D-6E8A-4147-A177-3AD203B41FA5}">
                      <a16:colId xmlns:a16="http://schemas.microsoft.com/office/drawing/2014/main" val="800355884"/>
                    </a:ext>
                  </a:extLst>
                </a:gridCol>
              </a:tblGrid>
              <a:tr h="370840">
                <a:tc>
                  <a:txBody>
                    <a:bodyPr/>
                    <a:lstStyle/>
                    <a:p>
                      <a:r>
                        <a:rPr lang="zh-TW" altLang="en-US" dirty="0" smtClean="0"/>
                        <a:t>跳脫字元</a:t>
                      </a:r>
                      <a:endParaRPr lang="zh-TW" altLang="en-US" dirty="0"/>
                    </a:p>
                  </a:txBody>
                  <a:tcPr/>
                </a:tc>
                <a:tc>
                  <a:txBody>
                    <a:bodyPr/>
                    <a:lstStyle/>
                    <a:p>
                      <a:pPr algn="ctr"/>
                      <a:r>
                        <a:rPr lang="zh-TW" altLang="en-US" dirty="0" smtClean="0"/>
                        <a:t>意義</a:t>
                      </a:r>
                      <a:endParaRPr lang="zh-TW" altLang="en-US" dirty="0"/>
                    </a:p>
                  </a:txBody>
                  <a:tcPr/>
                </a:tc>
                <a:tc>
                  <a:txBody>
                    <a:bodyPr/>
                    <a:lstStyle/>
                    <a:p>
                      <a:r>
                        <a:rPr lang="zh-TW" altLang="en-US" dirty="0" smtClean="0"/>
                        <a:t>跳脫字元</a:t>
                      </a:r>
                      <a:endParaRPr lang="zh-TW" altLang="en-US" dirty="0"/>
                    </a:p>
                  </a:txBody>
                  <a:tcPr/>
                </a:tc>
                <a:tc>
                  <a:txBody>
                    <a:bodyPr/>
                    <a:lstStyle/>
                    <a:p>
                      <a:pPr algn="ctr"/>
                      <a:r>
                        <a:rPr lang="zh-TW" altLang="en-US" dirty="0" smtClean="0"/>
                        <a:t>意義</a:t>
                      </a:r>
                      <a:endParaRPr lang="zh-TW" altLang="en-US" dirty="0"/>
                    </a:p>
                  </a:txBody>
                  <a:tcPr/>
                </a:tc>
                <a:extLst>
                  <a:ext uri="{0D108BD9-81ED-4DB2-BD59-A6C34878D82A}">
                    <a16:rowId xmlns:a16="http://schemas.microsoft.com/office/drawing/2014/main" val="2084369324"/>
                  </a:ext>
                </a:extLst>
              </a:tr>
              <a:tr h="370840">
                <a:tc>
                  <a:txBody>
                    <a:bodyPr/>
                    <a:lstStyle/>
                    <a:p>
                      <a:r>
                        <a:rPr lang="en-US" altLang="zh-TW" dirty="0" smtClean="0"/>
                        <a:t>\’</a:t>
                      </a:r>
                      <a:endParaRPr lang="zh-TW" altLang="en-US" dirty="0"/>
                    </a:p>
                  </a:txBody>
                  <a:tcPr/>
                </a:tc>
                <a:tc>
                  <a:txBody>
                    <a:bodyPr/>
                    <a:lstStyle/>
                    <a:p>
                      <a:r>
                        <a:rPr lang="zh-TW" altLang="en-US" dirty="0" smtClean="0"/>
                        <a:t>單引號</a:t>
                      </a:r>
                      <a:endParaRPr lang="zh-TW" altLang="en-US" dirty="0"/>
                    </a:p>
                  </a:txBody>
                  <a:tcPr/>
                </a:tc>
                <a:tc>
                  <a:txBody>
                    <a:bodyPr/>
                    <a:lstStyle/>
                    <a:p>
                      <a:r>
                        <a:rPr lang="en-US" altLang="zh-TW" dirty="0" smtClean="0"/>
                        <a:t>\b</a:t>
                      </a:r>
                      <a:endParaRPr lang="zh-TW" altLang="en-US" dirty="0"/>
                    </a:p>
                  </a:txBody>
                  <a:tcPr/>
                </a:tc>
                <a:tc>
                  <a:txBody>
                    <a:bodyPr/>
                    <a:lstStyle/>
                    <a:p>
                      <a:r>
                        <a:rPr lang="zh-TW" altLang="en-US" dirty="0" smtClean="0"/>
                        <a:t>倒退鍵</a:t>
                      </a:r>
                      <a:r>
                        <a:rPr lang="en-US" altLang="zh-TW" dirty="0" smtClean="0"/>
                        <a:t>(backspace)</a:t>
                      </a:r>
                      <a:endParaRPr lang="zh-TW" altLang="en-US" dirty="0"/>
                    </a:p>
                  </a:txBody>
                  <a:tcPr/>
                </a:tc>
                <a:extLst>
                  <a:ext uri="{0D108BD9-81ED-4DB2-BD59-A6C34878D82A}">
                    <a16:rowId xmlns:a16="http://schemas.microsoft.com/office/drawing/2014/main" val="2764031856"/>
                  </a:ext>
                </a:extLst>
              </a:tr>
              <a:tr h="370840">
                <a:tc>
                  <a:txBody>
                    <a:bodyPr/>
                    <a:lstStyle/>
                    <a:p>
                      <a:r>
                        <a:rPr lang="en-US" altLang="zh-TW" dirty="0" smtClean="0"/>
                        <a:t>\’’</a:t>
                      </a:r>
                      <a:endParaRPr lang="zh-TW" altLang="en-US" dirty="0"/>
                    </a:p>
                  </a:txBody>
                  <a:tcPr/>
                </a:tc>
                <a:tc>
                  <a:txBody>
                    <a:bodyPr/>
                    <a:lstStyle/>
                    <a:p>
                      <a:r>
                        <a:rPr lang="zh-TW" altLang="en-US" dirty="0" smtClean="0"/>
                        <a:t>雙引號</a:t>
                      </a:r>
                      <a:endParaRPr lang="zh-TW" altLang="en-US" dirty="0"/>
                    </a:p>
                  </a:txBody>
                  <a:tcPr/>
                </a:tc>
                <a:tc>
                  <a:txBody>
                    <a:bodyPr/>
                    <a:lstStyle/>
                    <a:p>
                      <a:r>
                        <a:rPr lang="en-US" altLang="zh-TW" dirty="0" smtClean="0"/>
                        <a:t>\f</a:t>
                      </a:r>
                      <a:endParaRPr lang="zh-TW" altLang="en-US" dirty="0"/>
                    </a:p>
                  </a:txBody>
                  <a:tcPr/>
                </a:tc>
                <a:tc>
                  <a:txBody>
                    <a:bodyPr/>
                    <a:lstStyle/>
                    <a:p>
                      <a:r>
                        <a:rPr lang="zh-TW" altLang="en-US" dirty="0" smtClean="0"/>
                        <a:t>換頁</a:t>
                      </a:r>
                      <a:r>
                        <a:rPr lang="en-US" altLang="zh-TW" dirty="0" smtClean="0"/>
                        <a:t>(</a:t>
                      </a:r>
                      <a:r>
                        <a:rPr lang="en-US" altLang="zh-TW" dirty="0" err="1" smtClean="0"/>
                        <a:t>formfeed</a:t>
                      </a:r>
                      <a:r>
                        <a:rPr lang="en-US" altLang="zh-TW" dirty="0" smtClean="0"/>
                        <a:t>)</a:t>
                      </a:r>
                      <a:endParaRPr lang="zh-TW" altLang="en-US" dirty="0"/>
                    </a:p>
                  </a:txBody>
                  <a:tcPr/>
                </a:tc>
                <a:extLst>
                  <a:ext uri="{0D108BD9-81ED-4DB2-BD59-A6C34878D82A}">
                    <a16:rowId xmlns:a16="http://schemas.microsoft.com/office/drawing/2014/main" val="2488314439"/>
                  </a:ext>
                </a:extLst>
              </a:tr>
              <a:tr h="370840">
                <a:tc>
                  <a:txBody>
                    <a:bodyPr/>
                    <a:lstStyle/>
                    <a:p>
                      <a:r>
                        <a:rPr lang="en-US" altLang="zh-TW" dirty="0" smtClean="0"/>
                        <a:t>\\</a:t>
                      </a:r>
                      <a:endParaRPr lang="zh-TW" altLang="en-US" dirty="0"/>
                    </a:p>
                  </a:txBody>
                  <a:tcPr/>
                </a:tc>
                <a:tc>
                  <a:txBody>
                    <a:bodyPr/>
                    <a:lstStyle/>
                    <a:p>
                      <a:r>
                        <a:rPr lang="zh-TW" altLang="en-US" dirty="0" smtClean="0"/>
                        <a:t>反斜線</a:t>
                      </a:r>
                      <a:r>
                        <a:rPr lang="en-US" altLang="zh-TW" dirty="0" smtClean="0"/>
                        <a:t>(\)</a:t>
                      </a:r>
                      <a:endParaRPr lang="zh-TW" altLang="en-US" dirty="0"/>
                    </a:p>
                  </a:txBody>
                  <a:tcPr/>
                </a:tc>
                <a:tc>
                  <a:txBody>
                    <a:bodyPr/>
                    <a:lstStyle/>
                    <a:p>
                      <a:r>
                        <a:rPr lang="en-US" altLang="zh-TW" dirty="0" smtClean="0"/>
                        <a:t>\r</a:t>
                      </a:r>
                      <a:endParaRPr lang="zh-TW" altLang="en-US" dirty="0"/>
                    </a:p>
                  </a:txBody>
                  <a:tcPr/>
                </a:tc>
                <a:tc>
                  <a:txBody>
                    <a:bodyPr/>
                    <a:lstStyle/>
                    <a:p>
                      <a:r>
                        <a:rPr lang="zh-TW" altLang="en-US" dirty="0" smtClean="0"/>
                        <a:t>歸位</a:t>
                      </a:r>
                      <a:r>
                        <a:rPr lang="en-US" altLang="zh-TW" dirty="0" smtClean="0"/>
                        <a:t>(carriage return)</a:t>
                      </a:r>
                      <a:endParaRPr lang="zh-TW" altLang="en-US" dirty="0"/>
                    </a:p>
                  </a:txBody>
                  <a:tcPr/>
                </a:tc>
                <a:extLst>
                  <a:ext uri="{0D108BD9-81ED-4DB2-BD59-A6C34878D82A}">
                    <a16:rowId xmlns:a16="http://schemas.microsoft.com/office/drawing/2014/main" val="3000423546"/>
                  </a:ext>
                </a:extLst>
              </a:tr>
              <a:tr h="370840">
                <a:tc>
                  <a:txBody>
                    <a:bodyPr/>
                    <a:lstStyle/>
                    <a:p>
                      <a:r>
                        <a:rPr lang="en-US" altLang="zh-TW" dirty="0" smtClean="0"/>
                        <a:t>\n</a:t>
                      </a:r>
                      <a:endParaRPr lang="zh-TW" altLang="en-US" dirty="0"/>
                    </a:p>
                  </a:txBody>
                  <a:tcPr/>
                </a:tc>
                <a:tc>
                  <a:txBody>
                    <a:bodyPr/>
                    <a:lstStyle/>
                    <a:p>
                      <a:r>
                        <a:rPr lang="zh-TW" altLang="en-US" dirty="0" smtClean="0"/>
                        <a:t>換行字元</a:t>
                      </a:r>
                      <a:endParaRPr lang="zh-TW" altLang="en-US" dirty="0"/>
                    </a:p>
                  </a:txBody>
                  <a:tcPr/>
                </a:tc>
                <a:tc>
                  <a:txBody>
                    <a:bodyPr/>
                    <a:lstStyle/>
                    <a:p>
                      <a:r>
                        <a:rPr lang="en-US" altLang="zh-TW" dirty="0" smtClean="0"/>
                        <a:t>\t</a:t>
                      </a:r>
                      <a:endParaRPr lang="zh-TW" altLang="en-US" dirty="0"/>
                    </a:p>
                  </a:txBody>
                  <a:tcPr/>
                </a:tc>
                <a:tc>
                  <a:txBody>
                    <a:bodyPr/>
                    <a:lstStyle/>
                    <a:p>
                      <a:r>
                        <a:rPr lang="en-US" altLang="zh-TW" dirty="0" smtClean="0"/>
                        <a:t>Tab</a:t>
                      </a:r>
                      <a:r>
                        <a:rPr lang="zh-TW" altLang="en-US" dirty="0" smtClean="0"/>
                        <a:t>鍵</a:t>
                      </a:r>
                      <a:endParaRPr lang="zh-TW" altLang="en-US" dirty="0"/>
                    </a:p>
                  </a:txBody>
                  <a:tcPr/>
                </a:tc>
                <a:extLst>
                  <a:ext uri="{0D108BD9-81ED-4DB2-BD59-A6C34878D82A}">
                    <a16:rowId xmlns:a16="http://schemas.microsoft.com/office/drawing/2014/main" val="2008317384"/>
                  </a:ext>
                </a:extLst>
              </a:tr>
            </a:tbl>
          </a:graphicData>
        </a:graphic>
      </p:graphicFrame>
    </p:spTree>
    <p:extLst>
      <p:ext uri="{BB962C8B-B14F-4D97-AF65-F5344CB8AC3E}">
        <p14:creationId xmlns:p14="http://schemas.microsoft.com/office/powerpoint/2010/main" val="37337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布林型別、未定義型別、空值</a:t>
            </a:r>
            <a:endParaRPr lang="zh-TW" altLang="en-US" sz="4400" dirty="0"/>
          </a:p>
        </p:txBody>
      </p:sp>
      <p:sp>
        <p:nvSpPr>
          <p:cNvPr id="3" name="內容版面配置區 2"/>
          <p:cNvSpPr>
            <a:spLocks noGrp="1"/>
          </p:cNvSpPr>
          <p:nvPr>
            <p:ph idx="1"/>
          </p:nvPr>
        </p:nvSpPr>
        <p:spPr/>
        <p:txBody>
          <a:bodyPr/>
          <a:lstStyle/>
          <a:p>
            <a:r>
              <a:rPr lang="zh-TW" altLang="en-US" dirty="0" smtClean="0"/>
              <a:t>布林型別</a:t>
            </a:r>
            <a:r>
              <a:rPr lang="en-US" altLang="zh-TW" dirty="0" smtClean="0"/>
              <a:t>，</a:t>
            </a:r>
            <a:r>
              <a:rPr lang="zh-TW" altLang="en-US" dirty="0" smtClean="0"/>
              <a:t>只有兩種值</a:t>
            </a:r>
            <a:r>
              <a:rPr lang="en-US" altLang="zh-TW" dirty="0" smtClean="0"/>
              <a:t>true/false</a:t>
            </a:r>
          </a:p>
          <a:p>
            <a:pPr lvl="1"/>
            <a:r>
              <a:rPr lang="zh-TW" altLang="en-US" dirty="0" smtClean="0"/>
              <a:t>通常用在判斷式或運算式是否成立</a:t>
            </a:r>
            <a:endParaRPr lang="en-US" altLang="zh-TW" dirty="0" smtClean="0"/>
          </a:p>
          <a:p>
            <a:r>
              <a:rPr lang="zh-TW" altLang="en-US" dirty="0" smtClean="0"/>
              <a:t>未定義型別</a:t>
            </a:r>
            <a:endParaRPr lang="en-US" altLang="zh-TW" dirty="0" smtClean="0"/>
          </a:p>
          <a:p>
            <a:pPr lvl="1"/>
            <a:r>
              <a:rPr lang="zh-TW" altLang="en-US" dirty="0"/>
              <a:t>有宣告</a:t>
            </a:r>
            <a:r>
              <a:rPr lang="zh-TW" altLang="en-US" dirty="0" smtClean="0"/>
              <a:t>變數但沒有設定變數的值</a:t>
            </a:r>
            <a:endParaRPr lang="en-US" altLang="zh-TW" dirty="0" smtClean="0"/>
          </a:p>
          <a:p>
            <a:pPr lvl="1"/>
            <a:r>
              <a:rPr lang="zh-TW" altLang="en-US" dirty="0"/>
              <a:t>存取</a:t>
            </a:r>
            <a:r>
              <a:rPr lang="zh-TW" altLang="en-US" dirty="0" smtClean="0"/>
              <a:t>到尚未定義的屬性會傳回</a:t>
            </a:r>
            <a:r>
              <a:rPr lang="en-US" altLang="zh-TW" dirty="0" smtClean="0"/>
              <a:t>undefined</a:t>
            </a:r>
          </a:p>
          <a:p>
            <a:pPr lvl="1"/>
            <a:r>
              <a:rPr lang="zh-TW" altLang="en-US" dirty="0" smtClean="0"/>
              <a:t>沒有</a:t>
            </a:r>
            <a:r>
              <a:rPr lang="zh-TW" altLang="en-US" dirty="0"/>
              <a:t>宣告</a:t>
            </a:r>
            <a:r>
              <a:rPr lang="zh-TW" altLang="en-US" dirty="0" smtClean="0"/>
              <a:t>傳回值的函式</a:t>
            </a:r>
            <a:r>
              <a:rPr lang="zh-TW" altLang="en-US" dirty="0"/>
              <a:t>會</a:t>
            </a:r>
            <a:r>
              <a:rPr lang="zh-TW" altLang="en-US" dirty="0" smtClean="0"/>
              <a:t>回傳</a:t>
            </a:r>
            <a:r>
              <a:rPr lang="en-US" altLang="zh-TW" dirty="0" smtClean="0"/>
              <a:t>undefined</a:t>
            </a:r>
          </a:p>
          <a:p>
            <a:r>
              <a:rPr lang="zh-TW" altLang="en-US" dirty="0" smtClean="0"/>
              <a:t>空值</a:t>
            </a:r>
            <a:endParaRPr lang="en-US" altLang="zh-TW" dirty="0" smtClean="0"/>
          </a:p>
          <a:p>
            <a:pPr lvl="1"/>
            <a:r>
              <a:rPr lang="zh-TW" altLang="en-US" dirty="0" smtClean="0"/>
              <a:t>表示沒有值或沒有物件</a:t>
            </a:r>
            <a:endParaRPr lang="zh-TW" altLang="en-US" dirty="0"/>
          </a:p>
        </p:txBody>
      </p:sp>
    </p:spTree>
    <p:extLst>
      <p:ext uri="{BB962C8B-B14F-4D97-AF65-F5344CB8AC3E}">
        <p14:creationId xmlns:p14="http://schemas.microsoft.com/office/powerpoint/2010/main" val="389650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陣列</a:t>
            </a:r>
            <a:endParaRPr lang="zh-TW" altLang="en-US" sz="4400" dirty="0"/>
          </a:p>
        </p:txBody>
      </p:sp>
      <p:sp>
        <p:nvSpPr>
          <p:cNvPr id="3" name="內容版面配置區 2"/>
          <p:cNvSpPr>
            <a:spLocks noGrp="1"/>
          </p:cNvSpPr>
          <p:nvPr>
            <p:ph idx="1"/>
          </p:nvPr>
        </p:nvSpPr>
        <p:spPr/>
        <p:txBody>
          <a:bodyPr/>
          <a:lstStyle/>
          <a:p>
            <a:r>
              <a:rPr lang="zh-TW" altLang="en-US" dirty="0"/>
              <a:t>陣列可以用來</a:t>
            </a:r>
            <a:r>
              <a:rPr lang="zh-TW" altLang="en-US" dirty="0" smtClean="0"/>
              <a:t>儲存多個資料，每個資料在陣列中稱為元素</a:t>
            </a:r>
            <a:r>
              <a:rPr lang="en-US" altLang="zh-TW" dirty="0" smtClean="0"/>
              <a:t>(element)</a:t>
            </a:r>
            <a:r>
              <a:rPr lang="zh-TW" altLang="en-US" dirty="0" smtClean="0"/>
              <a:t>在陣列中有各自的索引</a:t>
            </a:r>
            <a:r>
              <a:rPr lang="en-US" altLang="zh-TW" dirty="0" smtClean="0"/>
              <a:t>(index)</a:t>
            </a:r>
            <a:r>
              <a:rPr lang="zh-TW" altLang="en-US" dirty="0" smtClean="0"/>
              <a:t>和值</a:t>
            </a:r>
            <a:r>
              <a:rPr lang="en-US" altLang="zh-TW" dirty="0" smtClean="0"/>
              <a:t>(value)</a:t>
            </a:r>
          </a:p>
          <a:p>
            <a:r>
              <a:rPr lang="zh-TW" altLang="en-US" dirty="0" smtClean="0"/>
              <a:t>索引用來識別元素在陣列內的位置</a:t>
            </a:r>
            <a:endParaRPr lang="en-US" altLang="zh-TW" dirty="0" smtClean="0"/>
          </a:p>
          <a:p>
            <a:pPr lvl="1"/>
            <a:r>
              <a:rPr lang="zh-TW" altLang="en-US" dirty="0" smtClean="0"/>
              <a:t>例如第一個元素的索引為</a:t>
            </a:r>
            <a:r>
              <a:rPr lang="en-US" altLang="zh-TW" dirty="0" smtClean="0"/>
              <a:t>0,</a:t>
            </a:r>
            <a:r>
              <a:rPr lang="zh-TW" altLang="en-US" dirty="0" smtClean="0"/>
              <a:t> 第二個元素的索引為</a:t>
            </a:r>
            <a:r>
              <a:rPr lang="en-US" altLang="zh-TW" dirty="0" smtClean="0"/>
              <a:t>1</a:t>
            </a:r>
          </a:p>
          <a:p>
            <a:r>
              <a:rPr lang="zh-TW" altLang="en-US" dirty="0" smtClean="0"/>
              <a:t>宣告一般陣列 </a:t>
            </a:r>
            <a:r>
              <a:rPr lang="en-US" altLang="zh-TW" dirty="0" smtClean="0">
                <a:sym typeface="Wingdings" panose="05000000000000000000" pitchFamily="2" charset="2"/>
              </a:rPr>
              <a:t> </a:t>
            </a:r>
            <a:r>
              <a:rPr lang="en-US" altLang="zh-TW" dirty="0" err="1" smtClean="0"/>
              <a:t>var</a:t>
            </a:r>
            <a:r>
              <a:rPr lang="en-US" altLang="zh-TW" dirty="0" smtClean="0"/>
              <a:t> A = [10, 20, 30]</a:t>
            </a:r>
          </a:p>
          <a:p>
            <a:pPr lvl="1"/>
            <a:r>
              <a:rPr lang="en-US" altLang="zh-TW" dirty="0" smtClean="0"/>
              <a:t>A[0] = 10, A[1] = 20, A[2] = 30</a:t>
            </a:r>
          </a:p>
          <a:p>
            <a:r>
              <a:rPr lang="zh-TW" altLang="en-US" dirty="0" smtClean="0"/>
              <a:t>宣告巢狀陣列 </a:t>
            </a:r>
            <a:r>
              <a:rPr lang="en-US" altLang="zh-TW" dirty="0" smtClean="0">
                <a:sym typeface="Wingdings" panose="05000000000000000000" pitchFamily="2" charset="2"/>
              </a:rPr>
              <a:t> </a:t>
            </a:r>
            <a:r>
              <a:rPr lang="en-US" altLang="zh-TW" dirty="0" err="1" smtClean="0"/>
              <a:t>var</a:t>
            </a:r>
            <a:r>
              <a:rPr lang="en-US" altLang="zh-TW" dirty="0" smtClean="0"/>
              <a:t> B = [10, [21, 22], 30]</a:t>
            </a:r>
          </a:p>
          <a:p>
            <a:pPr lvl="1"/>
            <a:r>
              <a:rPr lang="en-US" altLang="zh-TW" dirty="0" smtClean="0"/>
              <a:t>B[0] = 10, B[1] = [21, 22], B[1][0] = 21, B[1][1] = 22</a:t>
            </a:r>
            <a:endParaRPr lang="zh-TW" altLang="en-US" dirty="0"/>
          </a:p>
        </p:txBody>
      </p:sp>
    </p:spTree>
    <p:extLst>
      <p:ext uri="{BB962C8B-B14F-4D97-AF65-F5344CB8AC3E}">
        <p14:creationId xmlns:p14="http://schemas.microsoft.com/office/powerpoint/2010/main" val="221250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物件</a:t>
            </a:r>
          </a:p>
        </p:txBody>
      </p:sp>
      <p:sp>
        <p:nvSpPr>
          <p:cNvPr id="3" name="內容版面配置區 2"/>
          <p:cNvSpPr>
            <a:spLocks noGrp="1"/>
          </p:cNvSpPr>
          <p:nvPr>
            <p:ph idx="1"/>
          </p:nvPr>
        </p:nvSpPr>
        <p:spPr/>
        <p:txBody>
          <a:bodyPr/>
          <a:lstStyle/>
          <a:p>
            <a:r>
              <a:rPr lang="en-US" altLang="zh-TW" dirty="0" smtClean="0"/>
              <a:t>JavaScript</a:t>
            </a:r>
            <a:r>
              <a:rPr lang="zh-TW" altLang="en-US" dirty="0" smtClean="0"/>
              <a:t>的物件是一種關聯陣列</a:t>
            </a:r>
            <a:r>
              <a:rPr lang="en-US" altLang="zh-TW" dirty="0" smtClean="0"/>
              <a:t>(associative array)</a:t>
            </a:r>
          </a:p>
          <a:p>
            <a:r>
              <a:rPr lang="zh-TW" altLang="en-US" dirty="0" smtClean="0"/>
              <a:t>陣列儲存的資料稱為元素，物件儲存的資料為屬性</a:t>
            </a:r>
            <a:endParaRPr lang="en-US" altLang="zh-TW" dirty="0" smtClean="0"/>
          </a:p>
          <a:p>
            <a:r>
              <a:rPr lang="zh-TW" altLang="en-US" dirty="0" smtClean="0"/>
              <a:t>物件是用鍵</a:t>
            </a:r>
            <a:r>
              <a:rPr lang="en-US" altLang="zh-TW" dirty="0" smtClean="0"/>
              <a:t>(key)</a:t>
            </a:r>
            <a:r>
              <a:rPr lang="zh-TW" altLang="en-US" dirty="0" smtClean="0"/>
              <a:t>和值</a:t>
            </a:r>
            <a:r>
              <a:rPr lang="en-US" altLang="zh-TW" dirty="0" smtClean="0"/>
              <a:t>(value)</a:t>
            </a:r>
            <a:r>
              <a:rPr lang="zh-TW" altLang="en-US" dirty="0" smtClean="0"/>
              <a:t>的一對屬性來儲存資料</a:t>
            </a:r>
            <a:endParaRPr lang="en-US" altLang="zh-TW" dirty="0" smtClean="0"/>
          </a:p>
          <a:p>
            <a:endParaRPr lang="en-US" altLang="zh-TW" dirty="0" smtClean="0"/>
          </a:p>
          <a:p>
            <a:pPr lvl="1"/>
            <a:endParaRPr lang="zh-TW" altLang="en-US" dirty="0"/>
          </a:p>
        </p:txBody>
      </p:sp>
      <p:sp>
        <p:nvSpPr>
          <p:cNvPr id="4" name="矩形 3">
            <a:extLst>
              <a:ext uri="{FF2B5EF4-FFF2-40B4-BE49-F238E27FC236}">
                <a16:creationId xmlns:a16="http://schemas.microsoft.com/office/drawing/2014/main" id="{3912EF08-4F0D-85EB-BC8D-374D4540D36F}"/>
              </a:ext>
            </a:extLst>
          </p:cNvPr>
          <p:cNvSpPr/>
          <p:nvPr/>
        </p:nvSpPr>
        <p:spPr>
          <a:xfrm>
            <a:off x="1469883" y="4719917"/>
            <a:ext cx="9522159" cy="830997"/>
          </a:xfrm>
          <a:prstGeom prst="rect">
            <a:avLst/>
          </a:prstGeom>
          <a:noFill/>
        </p:spPr>
        <p:txBody>
          <a:bodyPr wrap="none" lIns="91440" tIns="45720" rIns="91440" bIns="45720">
            <a:spAutoFit/>
          </a:bodyPr>
          <a:lstStyle/>
          <a:p>
            <a:pPr algn="ctr"/>
            <a:r>
              <a:rPr lang="en-US" altLang="zh-TW" sz="4800" dirty="0" err="1" smtClean="0">
                <a:solidFill>
                  <a:schemeClr val="accent1">
                    <a:lumMod val="50000"/>
                  </a:schemeClr>
                </a:solidFill>
              </a:rPr>
              <a:t>var</a:t>
            </a:r>
            <a:r>
              <a:rPr lang="en-US" altLang="zh-TW" sz="4800" dirty="0" smtClean="0">
                <a:solidFill>
                  <a:srgbClr val="0070C0"/>
                </a:solidFill>
              </a:rPr>
              <a:t> user</a:t>
            </a:r>
            <a:r>
              <a:rPr lang="zh-TW" altLang="en-US" sz="4800" dirty="0" smtClean="0">
                <a:solidFill>
                  <a:srgbClr val="0070C0"/>
                </a:solidFill>
              </a:rPr>
              <a:t> </a:t>
            </a:r>
            <a:r>
              <a:rPr lang="en-US" altLang="zh-TW" sz="4800" dirty="0" smtClean="0">
                <a:solidFill>
                  <a:srgbClr val="0070C0"/>
                </a:solidFill>
              </a:rPr>
              <a:t>=</a:t>
            </a:r>
            <a:r>
              <a:rPr lang="en-US" altLang="zh-TW" sz="4800" dirty="0" smtClean="0"/>
              <a:t> {</a:t>
            </a:r>
            <a:r>
              <a:rPr lang="en-US" altLang="zh-TW" sz="4800" dirty="0" smtClean="0">
                <a:solidFill>
                  <a:srgbClr val="FF6699"/>
                </a:solidFill>
              </a:rPr>
              <a:t>name</a:t>
            </a:r>
            <a:r>
              <a:rPr lang="en-US" altLang="zh-TW" sz="4800" dirty="0" smtClean="0"/>
              <a:t>: </a:t>
            </a:r>
            <a:r>
              <a:rPr lang="en-US" altLang="zh-TW" sz="4800" dirty="0" smtClean="0">
                <a:solidFill>
                  <a:schemeClr val="accent2">
                    <a:lumMod val="50000"/>
                  </a:schemeClr>
                </a:solidFill>
              </a:rPr>
              <a:t>Kevin</a:t>
            </a:r>
            <a:r>
              <a:rPr lang="en-US" altLang="zh-TW" sz="4800" dirty="0" smtClean="0"/>
              <a:t>; </a:t>
            </a:r>
            <a:r>
              <a:rPr lang="en-US" altLang="zh-TW" sz="4800" dirty="0" smtClean="0">
                <a:solidFill>
                  <a:srgbClr val="FF6699"/>
                </a:solidFill>
              </a:rPr>
              <a:t>age</a:t>
            </a:r>
            <a:r>
              <a:rPr lang="en-US" altLang="zh-TW" sz="4800" dirty="0" smtClean="0"/>
              <a:t>: </a:t>
            </a:r>
            <a:r>
              <a:rPr lang="en-US" altLang="zh-TW" sz="4800" dirty="0" smtClean="0">
                <a:solidFill>
                  <a:schemeClr val="accent2">
                    <a:lumMod val="50000"/>
                  </a:schemeClr>
                </a:solidFill>
              </a:rPr>
              <a:t>20</a:t>
            </a:r>
            <a:r>
              <a:rPr lang="en-US" altLang="zh-TW" sz="4800" dirty="0" smtClean="0"/>
              <a:t>;}</a:t>
            </a:r>
            <a:endParaRPr lang="zh-TW" altLang="en-US" sz="4800" dirty="0"/>
          </a:p>
        </p:txBody>
      </p:sp>
      <p:sp>
        <p:nvSpPr>
          <p:cNvPr id="5" name="左中括弧 4">
            <a:extLst>
              <a:ext uri="{FF2B5EF4-FFF2-40B4-BE49-F238E27FC236}">
                <a16:creationId xmlns:a16="http://schemas.microsoft.com/office/drawing/2014/main" id="{93C8EAFD-105A-D5D9-0CA4-B85094238EC2}"/>
              </a:ext>
            </a:extLst>
          </p:cNvPr>
          <p:cNvSpPr/>
          <p:nvPr/>
        </p:nvSpPr>
        <p:spPr>
          <a:xfrm rot="5400000">
            <a:off x="7573464" y="1616147"/>
            <a:ext cx="162431" cy="6045114"/>
          </a:xfrm>
          <a:prstGeom prst="leftBracket">
            <a:avLst/>
          </a:prstGeom>
          <a:ln w="31750">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a:extLst>
              <a:ext uri="{FF2B5EF4-FFF2-40B4-BE49-F238E27FC236}">
                <a16:creationId xmlns:a16="http://schemas.microsoft.com/office/drawing/2014/main" id="{FAC8DA34-37B6-0261-13E8-A8CAEDDAF719}"/>
              </a:ext>
            </a:extLst>
          </p:cNvPr>
          <p:cNvSpPr txBox="1"/>
          <p:nvPr/>
        </p:nvSpPr>
        <p:spPr>
          <a:xfrm>
            <a:off x="6726468" y="4028550"/>
            <a:ext cx="1055914" cy="461665"/>
          </a:xfrm>
          <a:prstGeom prst="rect">
            <a:avLst/>
          </a:prstGeom>
          <a:noFill/>
        </p:spPr>
        <p:txBody>
          <a:bodyPr wrap="square" rtlCol="0">
            <a:spAutoFit/>
          </a:bodyPr>
          <a:lstStyle/>
          <a:p>
            <a:r>
              <a:rPr lang="zh-TW" altLang="en-US" sz="2400" dirty="0" smtClean="0"/>
              <a:t>屬性</a:t>
            </a:r>
            <a:endParaRPr lang="zh-TW" altLang="en-US" sz="2400" dirty="0"/>
          </a:p>
        </p:txBody>
      </p:sp>
      <p:sp>
        <p:nvSpPr>
          <p:cNvPr id="11" name="右中括弧 10">
            <a:extLst>
              <a:ext uri="{FF2B5EF4-FFF2-40B4-BE49-F238E27FC236}">
                <a16:creationId xmlns:a16="http://schemas.microsoft.com/office/drawing/2014/main" id="{DA7C2EAE-AD34-2E7C-F570-164BF71BC629}"/>
              </a:ext>
            </a:extLst>
          </p:cNvPr>
          <p:cNvSpPr/>
          <p:nvPr/>
        </p:nvSpPr>
        <p:spPr>
          <a:xfrm rot="5400000">
            <a:off x="5351740" y="5007579"/>
            <a:ext cx="200942" cy="1420588"/>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右中括弧 11">
            <a:extLst>
              <a:ext uri="{FF2B5EF4-FFF2-40B4-BE49-F238E27FC236}">
                <a16:creationId xmlns:a16="http://schemas.microsoft.com/office/drawing/2014/main" id="{4F768A0F-A375-E35A-9E71-A159180F21D4}"/>
              </a:ext>
            </a:extLst>
          </p:cNvPr>
          <p:cNvSpPr/>
          <p:nvPr/>
        </p:nvSpPr>
        <p:spPr>
          <a:xfrm rot="5400000">
            <a:off x="7336291" y="5007579"/>
            <a:ext cx="200942" cy="1420588"/>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4196FE39-A3D8-04B7-40EF-E1B28B0099D6}"/>
              </a:ext>
            </a:extLst>
          </p:cNvPr>
          <p:cNvSpPr txBox="1"/>
          <p:nvPr/>
        </p:nvSpPr>
        <p:spPr>
          <a:xfrm>
            <a:off x="5029028" y="5902432"/>
            <a:ext cx="846365" cy="461665"/>
          </a:xfrm>
          <a:prstGeom prst="rect">
            <a:avLst/>
          </a:prstGeom>
          <a:noFill/>
        </p:spPr>
        <p:txBody>
          <a:bodyPr wrap="square" rtlCol="0">
            <a:spAutoFit/>
          </a:bodyPr>
          <a:lstStyle/>
          <a:p>
            <a:r>
              <a:rPr lang="en-US" altLang="zh-TW" sz="2400" dirty="0" smtClean="0"/>
              <a:t>key</a:t>
            </a:r>
            <a:endParaRPr lang="zh-TW" altLang="en-US" sz="2400" dirty="0"/>
          </a:p>
        </p:txBody>
      </p:sp>
      <p:sp>
        <p:nvSpPr>
          <p:cNvPr id="14" name="文字方塊 13">
            <a:extLst>
              <a:ext uri="{FF2B5EF4-FFF2-40B4-BE49-F238E27FC236}">
                <a16:creationId xmlns:a16="http://schemas.microsoft.com/office/drawing/2014/main" id="{D1A810FD-8682-4FD5-123E-DA7442AF586E}"/>
              </a:ext>
            </a:extLst>
          </p:cNvPr>
          <p:cNvSpPr txBox="1"/>
          <p:nvPr/>
        </p:nvSpPr>
        <p:spPr>
          <a:xfrm>
            <a:off x="6944212" y="5884778"/>
            <a:ext cx="1104541" cy="461665"/>
          </a:xfrm>
          <a:prstGeom prst="rect">
            <a:avLst/>
          </a:prstGeom>
          <a:noFill/>
        </p:spPr>
        <p:txBody>
          <a:bodyPr wrap="square" rtlCol="0">
            <a:spAutoFit/>
          </a:bodyPr>
          <a:lstStyle/>
          <a:p>
            <a:r>
              <a:rPr lang="en-US" altLang="zh-TW" sz="2400" dirty="0" smtClean="0"/>
              <a:t>value</a:t>
            </a:r>
            <a:endParaRPr lang="zh-TW" altLang="en-US" sz="2400" dirty="0"/>
          </a:p>
        </p:txBody>
      </p:sp>
      <p:sp>
        <p:nvSpPr>
          <p:cNvPr id="15" name="右中括弧 14">
            <a:extLst>
              <a:ext uri="{FF2B5EF4-FFF2-40B4-BE49-F238E27FC236}">
                <a16:creationId xmlns:a16="http://schemas.microsoft.com/office/drawing/2014/main" id="{81325A2A-F0C9-058A-A12C-294F6B0DC35B}"/>
              </a:ext>
            </a:extLst>
          </p:cNvPr>
          <p:cNvSpPr/>
          <p:nvPr/>
        </p:nvSpPr>
        <p:spPr>
          <a:xfrm rot="5400000">
            <a:off x="8954842" y="5138425"/>
            <a:ext cx="200942" cy="1197355"/>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6" name="右中括弧 15">
            <a:extLst>
              <a:ext uri="{FF2B5EF4-FFF2-40B4-BE49-F238E27FC236}">
                <a16:creationId xmlns:a16="http://schemas.microsoft.com/office/drawing/2014/main" id="{E2B5F469-7517-E949-D632-B2ED1D5DF548}"/>
              </a:ext>
            </a:extLst>
          </p:cNvPr>
          <p:cNvSpPr/>
          <p:nvPr/>
        </p:nvSpPr>
        <p:spPr>
          <a:xfrm rot="5400000">
            <a:off x="10177428" y="5318535"/>
            <a:ext cx="210952" cy="788665"/>
          </a:xfrm>
          <a:prstGeom prst="rightBracket">
            <a:avLst/>
          </a:prstGeom>
          <a:ln w="28575">
            <a:solidFill>
              <a:schemeClr val="tx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BC76E7E0-2F7A-96A5-C481-D5127DA3C137}"/>
              </a:ext>
            </a:extLst>
          </p:cNvPr>
          <p:cNvSpPr txBox="1"/>
          <p:nvPr/>
        </p:nvSpPr>
        <p:spPr>
          <a:xfrm>
            <a:off x="8690212" y="5923291"/>
            <a:ext cx="1000686" cy="461665"/>
          </a:xfrm>
          <a:prstGeom prst="rect">
            <a:avLst/>
          </a:prstGeom>
          <a:noFill/>
        </p:spPr>
        <p:txBody>
          <a:bodyPr wrap="square" rtlCol="0">
            <a:spAutoFit/>
          </a:bodyPr>
          <a:lstStyle/>
          <a:p>
            <a:r>
              <a:rPr lang="en-US" altLang="zh-TW" sz="2400" dirty="0" smtClean="0"/>
              <a:t>key</a:t>
            </a:r>
            <a:endParaRPr lang="zh-TW" altLang="en-US" sz="2400" dirty="0"/>
          </a:p>
        </p:txBody>
      </p:sp>
      <p:sp>
        <p:nvSpPr>
          <p:cNvPr id="18" name="文字方塊 17">
            <a:extLst>
              <a:ext uri="{FF2B5EF4-FFF2-40B4-BE49-F238E27FC236}">
                <a16:creationId xmlns:a16="http://schemas.microsoft.com/office/drawing/2014/main" id="{E67CD48E-62F3-D07F-54F7-AB03AFDD8C22}"/>
              </a:ext>
            </a:extLst>
          </p:cNvPr>
          <p:cNvSpPr txBox="1"/>
          <p:nvPr/>
        </p:nvSpPr>
        <p:spPr>
          <a:xfrm>
            <a:off x="9916252" y="5892927"/>
            <a:ext cx="919395" cy="461665"/>
          </a:xfrm>
          <a:prstGeom prst="rect">
            <a:avLst/>
          </a:prstGeom>
          <a:noFill/>
        </p:spPr>
        <p:txBody>
          <a:bodyPr wrap="square" rtlCol="0">
            <a:spAutoFit/>
          </a:bodyPr>
          <a:lstStyle/>
          <a:p>
            <a:r>
              <a:rPr lang="en-US" altLang="zh-TW" sz="2400" dirty="0" smtClean="0"/>
              <a:t>value</a:t>
            </a:r>
            <a:endParaRPr lang="zh-TW" altLang="en-US" sz="2400" dirty="0"/>
          </a:p>
        </p:txBody>
      </p:sp>
      <p:sp>
        <p:nvSpPr>
          <p:cNvPr id="19" name="文字方塊 18">
            <a:extLst>
              <a:ext uri="{FF2B5EF4-FFF2-40B4-BE49-F238E27FC236}">
                <a16:creationId xmlns:a16="http://schemas.microsoft.com/office/drawing/2014/main" id="{3CA7F928-CD76-7231-8E18-EA698EBB3E11}"/>
              </a:ext>
            </a:extLst>
          </p:cNvPr>
          <p:cNvSpPr txBox="1"/>
          <p:nvPr/>
        </p:nvSpPr>
        <p:spPr>
          <a:xfrm>
            <a:off x="2607299" y="4417341"/>
            <a:ext cx="1530592" cy="461665"/>
          </a:xfrm>
          <a:prstGeom prst="rect">
            <a:avLst/>
          </a:prstGeom>
          <a:noFill/>
        </p:spPr>
        <p:txBody>
          <a:bodyPr wrap="square" rtlCol="0">
            <a:spAutoFit/>
          </a:bodyPr>
          <a:lstStyle/>
          <a:p>
            <a:r>
              <a:rPr lang="zh-TW" altLang="en-US" sz="2400" dirty="0" smtClean="0"/>
              <a:t>物件名</a:t>
            </a:r>
            <a:r>
              <a:rPr lang="zh-TW" altLang="en-US" sz="2400" dirty="0"/>
              <a:t>稱</a:t>
            </a:r>
          </a:p>
        </p:txBody>
      </p:sp>
    </p:spTree>
    <p:extLst>
      <p:ext uri="{BB962C8B-B14F-4D97-AF65-F5344CB8AC3E}">
        <p14:creationId xmlns:p14="http://schemas.microsoft.com/office/powerpoint/2010/main" val="261494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物件</a:t>
            </a:r>
          </a:p>
        </p:txBody>
      </p:sp>
      <p:sp>
        <p:nvSpPr>
          <p:cNvPr id="3" name="內容版面配置區 2"/>
          <p:cNvSpPr>
            <a:spLocks noGrp="1"/>
          </p:cNvSpPr>
          <p:nvPr>
            <p:ph idx="1"/>
          </p:nvPr>
        </p:nvSpPr>
        <p:spPr/>
        <p:txBody>
          <a:bodyPr/>
          <a:lstStyle/>
          <a:p>
            <a:r>
              <a:rPr lang="zh-TW" altLang="en-US" dirty="0" smtClean="0"/>
              <a:t>存取物件的屬性方法</a:t>
            </a:r>
            <a:endParaRPr lang="en-US" altLang="zh-TW" dirty="0" smtClean="0"/>
          </a:p>
          <a:p>
            <a:pPr lvl="1"/>
            <a:r>
              <a:rPr lang="zh-TW" altLang="en-US" dirty="0" smtClean="0"/>
              <a:t>物件名稱</a:t>
            </a:r>
            <a:r>
              <a:rPr lang="en-US" altLang="zh-TW" dirty="0" smtClean="0"/>
              <a:t>.key</a:t>
            </a:r>
          </a:p>
          <a:p>
            <a:pPr lvl="1"/>
            <a:r>
              <a:rPr lang="zh-TW" altLang="en-US" dirty="0"/>
              <a:t>物件</a:t>
            </a:r>
            <a:r>
              <a:rPr lang="zh-TW" altLang="en-US" dirty="0" smtClean="0"/>
              <a:t>名稱</a:t>
            </a:r>
            <a:r>
              <a:rPr lang="en-US" altLang="zh-TW" dirty="0" smtClean="0"/>
              <a:t>.[‘key’]</a:t>
            </a:r>
            <a:endParaRPr lang="zh-TW" altLang="en-US" dirty="0"/>
          </a:p>
        </p:txBody>
      </p:sp>
      <p:sp>
        <p:nvSpPr>
          <p:cNvPr id="4" name="矩形 3"/>
          <p:cNvSpPr/>
          <p:nvPr/>
        </p:nvSpPr>
        <p:spPr>
          <a:xfrm>
            <a:off x="3012377" y="3364329"/>
            <a:ext cx="1954574" cy="646331"/>
          </a:xfrm>
          <a:prstGeom prst="rect">
            <a:avLst/>
          </a:prstGeom>
        </p:spPr>
        <p:txBody>
          <a:bodyPr wrap="none">
            <a:spAutoFit/>
          </a:bodyPr>
          <a:lstStyle/>
          <a:p>
            <a:r>
              <a:rPr lang="en-US" altLang="zh-TW" sz="3600" dirty="0" err="1" smtClean="0">
                <a:solidFill>
                  <a:srgbClr val="0070C0"/>
                </a:solidFill>
              </a:rPr>
              <a:t>user</a:t>
            </a:r>
            <a:r>
              <a:rPr lang="en-US" altLang="zh-TW" sz="3600" dirty="0" err="1" smtClean="0">
                <a:solidFill>
                  <a:srgbClr val="C00000"/>
                </a:solidFill>
              </a:rPr>
              <a:t>.</a:t>
            </a:r>
            <a:r>
              <a:rPr lang="en-US" altLang="zh-TW" sz="3600" dirty="0" err="1" smtClean="0">
                <a:solidFill>
                  <a:srgbClr val="FF6699"/>
                </a:solidFill>
              </a:rPr>
              <a:t>age</a:t>
            </a:r>
            <a:endParaRPr lang="zh-TW" altLang="en-US" sz="3600" dirty="0"/>
          </a:p>
        </p:txBody>
      </p:sp>
      <p:sp>
        <p:nvSpPr>
          <p:cNvPr id="5" name="文字方塊 4">
            <a:extLst>
              <a:ext uri="{FF2B5EF4-FFF2-40B4-BE49-F238E27FC236}">
                <a16:creationId xmlns:a16="http://schemas.microsoft.com/office/drawing/2014/main" id="{3CA7F928-CD76-7231-8E18-EA698EBB3E11}"/>
              </a:ext>
            </a:extLst>
          </p:cNvPr>
          <p:cNvSpPr txBox="1"/>
          <p:nvPr/>
        </p:nvSpPr>
        <p:spPr>
          <a:xfrm>
            <a:off x="2653481" y="3133496"/>
            <a:ext cx="1530592" cy="461665"/>
          </a:xfrm>
          <a:prstGeom prst="rect">
            <a:avLst/>
          </a:prstGeom>
          <a:noFill/>
        </p:spPr>
        <p:txBody>
          <a:bodyPr wrap="square" rtlCol="0">
            <a:spAutoFit/>
          </a:bodyPr>
          <a:lstStyle/>
          <a:p>
            <a:r>
              <a:rPr lang="zh-TW" altLang="en-US" sz="2400" dirty="0" smtClean="0"/>
              <a:t>物件名</a:t>
            </a:r>
            <a:r>
              <a:rPr lang="zh-TW" altLang="en-US" sz="2400" dirty="0"/>
              <a:t>稱</a:t>
            </a:r>
          </a:p>
        </p:txBody>
      </p:sp>
      <p:sp>
        <p:nvSpPr>
          <p:cNvPr id="6" name="文字方塊 5">
            <a:extLst>
              <a:ext uri="{FF2B5EF4-FFF2-40B4-BE49-F238E27FC236}">
                <a16:creationId xmlns:a16="http://schemas.microsoft.com/office/drawing/2014/main" id="{4196FE39-A3D8-04B7-40EF-E1B28B0099D6}"/>
              </a:ext>
            </a:extLst>
          </p:cNvPr>
          <p:cNvSpPr txBox="1"/>
          <p:nvPr/>
        </p:nvSpPr>
        <p:spPr>
          <a:xfrm>
            <a:off x="4184073" y="3110413"/>
            <a:ext cx="846365" cy="461665"/>
          </a:xfrm>
          <a:prstGeom prst="rect">
            <a:avLst/>
          </a:prstGeom>
          <a:noFill/>
        </p:spPr>
        <p:txBody>
          <a:bodyPr wrap="square" rtlCol="0">
            <a:spAutoFit/>
          </a:bodyPr>
          <a:lstStyle/>
          <a:p>
            <a:r>
              <a:rPr lang="en-US" altLang="zh-TW" sz="2400" dirty="0" smtClean="0"/>
              <a:t>key</a:t>
            </a:r>
            <a:endParaRPr lang="zh-TW" altLang="en-US" sz="2400" dirty="0"/>
          </a:p>
        </p:txBody>
      </p:sp>
      <p:sp>
        <p:nvSpPr>
          <p:cNvPr id="7" name="矩形 6"/>
          <p:cNvSpPr/>
          <p:nvPr/>
        </p:nvSpPr>
        <p:spPr>
          <a:xfrm>
            <a:off x="3012377" y="4920656"/>
            <a:ext cx="2401811" cy="646331"/>
          </a:xfrm>
          <a:prstGeom prst="rect">
            <a:avLst/>
          </a:prstGeom>
        </p:spPr>
        <p:txBody>
          <a:bodyPr wrap="none">
            <a:spAutoFit/>
          </a:bodyPr>
          <a:lstStyle/>
          <a:p>
            <a:r>
              <a:rPr lang="en-US" altLang="zh-TW" sz="3600" dirty="0" smtClean="0">
                <a:solidFill>
                  <a:srgbClr val="0070C0"/>
                </a:solidFill>
              </a:rPr>
              <a:t>user</a:t>
            </a:r>
            <a:r>
              <a:rPr lang="en-US" altLang="zh-TW" sz="3600" dirty="0" smtClean="0">
                <a:solidFill>
                  <a:srgbClr val="C00000"/>
                </a:solidFill>
              </a:rPr>
              <a:t>.</a:t>
            </a:r>
            <a:r>
              <a:rPr lang="en-US" altLang="zh-TW" sz="3600" dirty="0" smtClean="0">
                <a:solidFill>
                  <a:schemeClr val="accent1">
                    <a:lumMod val="50000"/>
                  </a:schemeClr>
                </a:solidFill>
              </a:rPr>
              <a:t>[</a:t>
            </a:r>
            <a:r>
              <a:rPr lang="en-US" altLang="zh-TW" sz="3600" dirty="0" smtClean="0"/>
              <a:t>‘</a:t>
            </a:r>
            <a:r>
              <a:rPr lang="en-US" altLang="zh-TW" sz="3600" dirty="0" smtClean="0">
                <a:solidFill>
                  <a:srgbClr val="FF6699"/>
                </a:solidFill>
              </a:rPr>
              <a:t>age</a:t>
            </a:r>
            <a:r>
              <a:rPr lang="en-US" altLang="zh-TW" sz="3600" dirty="0" smtClean="0">
                <a:solidFill>
                  <a:schemeClr val="accent1">
                    <a:lumMod val="50000"/>
                  </a:schemeClr>
                </a:solidFill>
              </a:rPr>
              <a:t>’]</a:t>
            </a:r>
            <a:endParaRPr lang="zh-TW" altLang="en-US" sz="3600" dirty="0">
              <a:solidFill>
                <a:schemeClr val="accent1">
                  <a:lumMod val="50000"/>
                </a:schemeClr>
              </a:solidFill>
            </a:endParaRPr>
          </a:p>
        </p:txBody>
      </p:sp>
      <p:sp>
        <p:nvSpPr>
          <p:cNvPr id="8" name="文字方塊 7">
            <a:extLst>
              <a:ext uri="{FF2B5EF4-FFF2-40B4-BE49-F238E27FC236}">
                <a16:creationId xmlns:a16="http://schemas.microsoft.com/office/drawing/2014/main" id="{3CA7F928-CD76-7231-8E18-EA698EBB3E11}"/>
              </a:ext>
            </a:extLst>
          </p:cNvPr>
          <p:cNvSpPr txBox="1"/>
          <p:nvPr/>
        </p:nvSpPr>
        <p:spPr>
          <a:xfrm>
            <a:off x="2833590" y="4598543"/>
            <a:ext cx="1530592" cy="461665"/>
          </a:xfrm>
          <a:prstGeom prst="rect">
            <a:avLst/>
          </a:prstGeom>
          <a:noFill/>
        </p:spPr>
        <p:txBody>
          <a:bodyPr wrap="square" rtlCol="0">
            <a:spAutoFit/>
          </a:bodyPr>
          <a:lstStyle/>
          <a:p>
            <a:r>
              <a:rPr lang="zh-TW" altLang="en-US" sz="2400" dirty="0" smtClean="0"/>
              <a:t>物件名</a:t>
            </a:r>
            <a:r>
              <a:rPr lang="zh-TW" altLang="en-US" sz="2400" dirty="0"/>
              <a:t>稱</a:t>
            </a:r>
          </a:p>
        </p:txBody>
      </p:sp>
      <p:sp>
        <p:nvSpPr>
          <p:cNvPr id="9" name="文字方塊 8">
            <a:extLst>
              <a:ext uri="{FF2B5EF4-FFF2-40B4-BE49-F238E27FC236}">
                <a16:creationId xmlns:a16="http://schemas.microsoft.com/office/drawing/2014/main" id="{4196FE39-A3D8-04B7-40EF-E1B28B0099D6}"/>
              </a:ext>
            </a:extLst>
          </p:cNvPr>
          <p:cNvSpPr txBox="1"/>
          <p:nvPr/>
        </p:nvSpPr>
        <p:spPr>
          <a:xfrm>
            <a:off x="4364182" y="4575460"/>
            <a:ext cx="846365" cy="461665"/>
          </a:xfrm>
          <a:prstGeom prst="rect">
            <a:avLst/>
          </a:prstGeom>
          <a:noFill/>
        </p:spPr>
        <p:txBody>
          <a:bodyPr wrap="square" rtlCol="0">
            <a:spAutoFit/>
          </a:bodyPr>
          <a:lstStyle/>
          <a:p>
            <a:r>
              <a:rPr lang="en-US" altLang="zh-TW" sz="2400" dirty="0" smtClean="0"/>
              <a:t>key</a:t>
            </a:r>
            <a:endParaRPr lang="zh-TW" altLang="en-US" sz="2400" dirty="0"/>
          </a:p>
        </p:txBody>
      </p:sp>
    </p:spTree>
    <p:extLst>
      <p:ext uri="{BB962C8B-B14F-4D97-AF65-F5344CB8AC3E}">
        <p14:creationId xmlns:p14="http://schemas.microsoft.com/office/powerpoint/2010/main" val="33115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變數</a:t>
            </a:r>
            <a:endParaRPr lang="zh-TW" altLang="en-US" sz="4400" dirty="0"/>
          </a:p>
        </p:txBody>
      </p:sp>
      <p:sp>
        <p:nvSpPr>
          <p:cNvPr id="3" name="內容版面配置區 2"/>
          <p:cNvSpPr>
            <a:spLocks noGrp="1"/>
          </p:cNvSpPr>
          <p:nvPr>
            <p:ph idx="1"/>
          </p:nvPr>
        </p:nvSpPr>
        <p:spPr/>
        <p:txBody>
          <a:bodyPr/>
          <a:lstStyle/>
          <a:p>
            <a:r>
              <a:rPr lang="zh-TW" altLang="en-US" dirty="0"/>
              <a:t>在</a:t>
            </a:r>
            <a:r>
              <a:rPr lang="zh-TW" altLang="en-US" dirty="0" smtClean="0"/>
              <a:t>程式的執行過程中，常常需要儲存一些資料，我們就可以使用變數來儲存</a:t>
            </a:r>
            <a:endParaRPr lang="en-US" altLang="zh-TW" dirty="0" smtClean="0"/>
          </a:p>
          <a:p>
            <a:r>
              <a:rPr lang="zh-TW" altLang="en-US" dirty="0"/>
              <a:t>宣告</a:t>
            </a:r>
            <a:r>
              <a:rPr lang="zh-TW" altLang="en-US" dirty="0" smtClean="0"/>
              <a:t>變數</a:t>
            </a:r>
            <a:endParaRPr lang="en-US" altLang="zh-TW" dirty="0" smtClean="0"/>
          </a:p>
          <a:p>
            <a:pPr lvl="1"/>
            <a:r>
              <a:rPr lang="en-US" altLang="zh-TW" dirty="0" err="1" smtClean="0"/>
              <a:t>var</a:t>
            </a:r>
            <a:endParaRPr lang="en-US" altLang="zh-TW" dirty="0" smtClean="0"/>
          </a:p>
          <a:p>
            <a:r>
              <a:rPr lang="en-US" altLang="zh-TW" dirty="0" smtClean="0"/>
              <a:t>Example</a:t>
            </a:r>
            <a:endParaRPr lang="en-US" altLang="zh-TW" dirty="0"/>
          </a:p>
          <a:p>
            <a:pPr lvl="1"/>
            <a:r>
              <a:rPr lang="en-US" altLang="zh-TW" dirty="0" err="1"/>
              <a:t>v</a:t>
            </a:r>
            <a:r>
              <a:rPr lang="en-US" altLang="zh-TW" dirty="0" err="1" smtClean="0"/>
              <a:t>ar</a:t>
            </a:r>
            <a:r>
              <a:rPr lang="en-US" altLang="zh-TW" dirty="0" smtClean="0"/>
              <a:t> user;</a:t>
            </a:r>
          </a:p>
          <a:p>
            <a:pPr lvl="1"/>
            <a:r>
              <a:rPr lang="en-US" altLang="zh-TW" dirty="0" err="1"/>
              <a:t>v</a:t>
            </a:r>
            <a:r>
              <a:rPr lang="en-US" altLang="zh-TW" dirty="0" err="1" smtClean="0"/>
              <a:t>ar</a:t>
            </a:r>
            <a:r>
              <a:rPr lang="en-US" altLang="zh-TW" dirty="0" smtClean="0"/>
              <a:t> user = “Kevin”</a:t>
            </a:r>
          </a:p>
          <a:p>
            <a:pPr lvl="1"/>
            <a:r>
              <a:rPr lang="en-US" altLang="zh-TW" dirty="0" err="1" smtClean="0"/>
              <a:t>var</a:t>
            </a:r>
            <a:r>
              <a:rPr lang="en-US" altLang="zh-TW" dirty="0" smtClean="0"/>
              <a:t> x, y, z;</a:t>
            </a:r>
          </a:p>
          <a:p>
            <a:pPr lvl="1"/>
            <a:endParaRPr lang="zh-TW" altLang="en-US" dirty="0"/>
          </a:p>
        </p:txBody>
      </p:sp>
    </p:spTree>
    <p:extLst>
      <p:ext uri="{BB962C8B-B14F-4D97-AF65-F5344CB8AC3E}">
        <p14:creationId xmlns:p14="http://schemas.microsoft.com/office/powerpoint/2010/main" val="35611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常數</a:t>
            </a:r>
          </a:p>
        </p:txBody>
      </p:sp>
      <p:sp>
        <p:nvSpPr>
          <p:cNvPr id="3" name="內容版面配置區 2"/>
          <p:cNvSpPr>
            <a:spLocks noGrp="1"/>
          </p:cNvSpPr>
          <p:nvPr>
            <p:ph idx="1"/>
          </p:nvPr>
        </p:nvSpPr>
        <p:spPr/>
        <p:txBody>
          <a:bodyPr/>
          <a:lstStyle/>
          <a:p>
            <a:r>
              <a:rPr lang="zh-TW" altLang="en-US" dirty="0" smtClean="0"/>
              <a:t>常數和變數一樣可以用來儲存資料，差別在於常數不能重複宣告，也不能重複設定值，可以用來儲存一些不會隨著程式的執行而改變的資料</a:t>
            </a:r>
            <a:endParaRPr lang="en-US" altLang="zh-TW" dirty="0" smtClean="0"/>
          </a:p>
          <a:p>
            <a:r>
              <a:rPr lang="zh-TW" altLang="en-US" dirty="0" smtClean="0"/>
              <a:t>宣告常數</a:t>
            </a:r>
            <a:endParaRPr lang="en-US" altLang="zh-TW" dirty="0" smtClean="0"/>
          </a:p>
          <a:p>
            <a:pPr lvl="1"/>
            <a:r>
              <a:rPr lang="en-US" altLang="zh-TW" dirty="0" err="1" smtClean="0"/>
              <a:t>const</a:t>
            </a:r>
            <a:endParaRPr lang="en-US" altLang="zh-TW" dirty="0" smtClean="0"/>
          </a:p>
          <a:p>
            <a:r>
              <a:rPr lang="en-US" altLang="zh-TW" dirty="0" smtClean="0"/>
              <a:t>Example</a:t>
            </a:r>
          </a:p>
          <a:p>
            <a:pPr lvl="1"/>
            <a:r>
              <a:rPr lang="en-US" altLang="zh-TW" dirty="0" err="1" smtClean="0"/>
              <a:t>const</a:t>
            </a:r>
            <a:r>
              <a:rPr lang="en-US" altLang="zh-TW" dirty="0" smtClean="0"/>
              <a:t> PI = 3.14159;</a:t>
            </a:r>
          </a:p>
          <a:p>
            <a:pPr lvl="1"/>
            <a:r>
              <a:rPr lang="en-US" altLang="zh-TW" dirty="0" err="1" smtClean="0"/>
              <a:t>const</a:t>
            </a:r>
            <a:r>
              <a:rPr lang="en-US" altLang="zh-TW" dirty="0" smtClean="0"/>
              <a:t> ID1 = 1, ID2 = 2; </a:t>
            </a:r>
            <a:endParaRPr lang="en-US" altLang="zh-TW" dirty="0"/>
          </a:p>
          <a:p>
            <a:endParaRPr lang="en-US" altLang="zh-TW" dirty="0" smtClean="0"/>
          </a:p>
          <a:p>
            <a:pPr lvl="1"/>
            <a:endParaRPr lang="zh-TW" altLang="en-US" dirty="0"/>
          </a:p>
        </p:txBody>
      </p:sp>
    </p:spTree>
    <p:extLst>
      <p:ext uri="{BB962C8B-B14F-4D97-AF65-F5344CB8AC3E}">
        <p14:creationId xmlns:p14="http://schemas.microsoft.com/office/powerpoint/2010/main" val="315437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算術運算子</a:t>
            </a:r>
            <a:endParaRPr lang="zh-TW" altLang="en-US" sz="44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089864938"/>
              </p:ext>
            </p:extLst>
          </p:nvPr>
        </p:nvGraphicFramePr>
        <p:xfrm>
          <a:off x="2041236" y="1417638"/>
          <a:ext cx="8931564" cy="5197841"/>
        </p:xfrm>
        <a:graphic>
          <a:graphicData uri="http://schemas.openxmlformats.org/drawingml/2006/table">
            <a:tbl>
              <a:tblPr/>
              <a:tblGrid>
                <a:gridCol w="2164078">
                  <a:extLst>
                    <a:ext uri="{9D8B030D-6E8A-4147-A177-3AD203B41FA5}">
                      <a16:colId xmlns:a16="http://schemas.microsoft.com/office/drawing/2014/main" val="2382486538"/>
                    </a:ext>
                  </a:extLst>
                </a:gridCol>
                <a:gridCol w="3635271">
                  <a:extLst>
                    <a:ext uri="{9D8B030D-6E8A-4147-A177-3AD203B41FA5}">
                      <a16:colId xmlns:a16="http://schemas.microsoft.com/office/drawing/2014/main" val="619856971"/>
                    </a:ext>
                  </a:extLst>
                </a:gridCol>
                <a:gridCol w="3132215">
                  <a:extLst>
                    <a:ext uri="{9D8B030D-6E8A-4147-A177-3AD203B41FA5}">
                      <a16:colId xmlns:a16="http://schemas.microsoft.com/office/drawing/2014/main" val="3066322908"/>
                    </a:ext>
                  </a:extLst>
                </a:gridCol>
              </a:tblGrid>
              <a:tr h="231494">
                <a:tc>
                  <a:txBody>
                    <a:bodyPr/>
                    <a:lstStyle/>
                    <a:p>
                      <a:pPr algn="l" fontAlgn="ctr"/>
                      <a:r>
                        <a:rPr lang="zh-TW" altLang="en-US" sz="1800" dirty="0">
                          <a:solidFill>
                            <a:schemeClr val="accent1">
                              <a:lumMod val="50000"/>
                            </a:schemeClr>
                          </a:solidFill>
                          <a:effectLst/>
                        </a:rPr>
                        <a:t>運算子</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solidFill>
                            <a:schemeClr val="accent1">
                              <a:lumMod val="50000"/>
                            </a:schemeClr>
                          </a:solidFill>
                          <a:effectLst/>
                        </a:rPr>
                        <a:t>描述</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solidFill>
                            <a:schemeClr val="accent1">
                              <a:lumMod val="50000"/>
                            </a:schemeClr>
                          </a:solidFill>
                          <a:effectLst/>
                        </a:rPr>
                        <a:t>範例</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65889312"/>
                  </a:ext>
                </a:extLst>
              </a:tr>
              <a:tr h="442306">
                <a:tc>
                  <a:txBody>
                    <a:bodyPr/>
                    <a:lstStyle/>
                    <a:p>
                      <a:pPr fontAlgn="ctr"/>
                      <a:r>
                        <a:rPr lang="zh-TW" altLang="en-US" sz="1800" u="none" dirty="0" smtClean="0">
                          <a:solidFill>
                            <a:schemeClr val="accent1">
                              <a:lumMod val="50000"/>
                            </a:schemeClr>
                          </a:solidFill>
                          <a:effectLst/>
                        </a:rPr>
                        <a:t>加法 </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運算元相加</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err="1" smtClean="0">
                          <a:solidFill>
                            <a:schemeClr val="accent1">
                              <a:lumMod val="50000"/>
                            </a:schemeClr>
                          </a:solidFill>
                          <a:effectLst/>
                        </a:rPr>
                        <a:t>x+y</a:t>
                      </a:r>
                      <a:r>
                        <a:rPr lang="en-US" altLang="zh-TW" sz="1800" dirty="0" smtClean="0">
                          <a:solidFill>
                            <a:schemeClr val="accent1">
                              <a:lumMod val="50000"/>
                            </a:schemeClr>
                          </a:solidFill>
                          <a:effectLst/>
                        </a:rPr>
                        <a:t>, x+3</a:t>
                      </a:r>
                      <a:endParaRPr lang="en-US" altLang="zh-TW"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36334773"/>
                  </a:ext>
                </a:extLst>
              </a:tr>
              <a:tr h="442306">
                <a:tc>
                  <a:txBody>
                    <a:bodyPr/>
                    <a:lstStyle/>
                    <a:p>
                      <a:pPr fontAlgn="ctr"/>
                      <a:r>
                        <a:rPr lang="zh-TW" altLang="en-US" sz="1800" u="none" dirty="0" smtClean="0">
                          <a:solidFill>
                            <a:schemeClr val="accent1">
                              <a:lumMod val="50000"/>
                            </a:schemeClr>
                          </a:solidFill>
                          <a:effectLst/>
                        </a:rPr>
                        <a:t>減法</a:t>
                      </a:r>
                      <a:r>
                        <a:rPr lang="zh-TW" altLang="en-US" sz="1800" u="none" dirty="0">
                          <a:solidFill>
                            <a:schemeClr val="accent1">
                              <a:lumMod val="50000"/>
                            </a:schemeClr>
                          </a:solidFill>
                          <a:effectLst/>
                        </a:rPr>
                        <a:t>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運算元相減</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06385228"/>
                  </a:ext>
                </a:extLst>
              </a:tr>
              <a:tr h="442306">
                <a:tc>
                  <a:txBody>
                    <a:bodyPr/>
                    <a:lstStyle/>
                    <a:p>
                      <a:pPr fontAlgn="ctr"/>
                      <a:r>
                        <a:rPr lang="zh-TW" altLang="en-US" sz="1800" u="none" dirty="0" smtClean="0">
                          <a:solidFill>
                            <a:schemeClr val="accent1">
                              <a:lumMod val="50000"/>
                            </a:schemeClr>
                          </a:solidFill>
                          <a:effectLst/>
                        </a:rPr>
                        <a:t>乘法</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運算元相乘</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69434499"/>
                  </a:ext>
                </a:extLst>
              </a:tr>
              <a:tr h="442306">
                <a:tc>
                  <a:txBody>
                    <a:bodyPr/>
                    <a:lstStyle/>
                    <a:p>
                      <a:pPr fontAlgn="ctr"/>
                      <a:r>
                        <a:rPr lang="zh-TW" altLang="en-US" sz="1800" u="none" dirty="0" smtClean="0">
                          <a:solidFill>
                            <a:schemeClr val="accent1">
                              <a:lumMod val="50000"/>
                            </a:schemeClr>
                          </a:solidFill>
                          <a:effectLst/>
                        </a:rPr>
                        <a:t>除法</a:t>
                      </a:r>
                      <a:r>
                        <a:rPr lang="en-US" altLang="zh-TW" sz="1800" u="none" dirty="0" smtClean="0">
                          <a:solidFill>
                            <a:schemeClr val="accent1">
                              <a:lumMod val="50000"/>
                            </a:schemeClr>
                          </a:solidFill>
                          <a:effectLst/>
                        </a:rPr>
                        <a:t>(/)</a:t>
                      </a:r>
                      <a:endParaRPr lang="en-US" altLang="zh-TW"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運算元相除</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smtClean="0">
                          <a:solidFill>
                            <a:schemeClr val="accent1">
                              <a:lumMod val="50000"/>
                            </a:schemeClr>
                          </a:solidFill>
                          <a:effectLst/>
                        </a:rPr>
                        <a:t>x/y, x/3</a:t>
                      </a:r>
                      <a:endParaRPr lang="zh-TW" altLang="en-US" sz="1800"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15482741"/>
                  </a:ext>
                </a:extLst>
              </a:tr>
              <a:tr h="1190489">
                <a:tc>
                  <a:txBody>
                    <a:bodyPr/>
                    <a:lstStyle/>
                    <a:p>
                      <a:pPr fontAlgn="ctr"/>
                      <a:r>
                        <a:rPr lang="zh-TW" altLang="en-US" sz="1800" u="none" dirty="0">
                          <a:solidFill>
                            <a:schemeClr val="accent1">
                              <a:lumMod val="50000"/>
                            </a:schemeClr>
                          </a:solidFill>
                          <a:effectLst/>
                        </a:rPr>
                        <a:t>增加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運算元</a:t>
                      </a:r>
                      <a:r>
                        <a:rPr lang="zh-TW" altLang="en-US" sz="1800" dirty="0">
                          <a:solidFill>
                            <a:schemeClr val="accent1">
                              <a:lumMod val="50000"/>
                            </a:schemeClr>
                          </a:solidFill>
                          <a:effectLst/>
                        </a:rPr>
                        <a:t>之前 </a:t>
                      </a:r>
                      <a:r>
                        <a:rPr lang="en-US" altLang="zh-TW" sz="1800" dirty="0">
                          <a:solidFill>
                            <a:schemeClr val="accent1">
                              <a:lumMod val="50000"/>
                            </a:schemeClr>
                          </a:solidFill>
                          <a:effectLst/>
                        </a:rPr>
                        <a:t>(++x)</a:t>
                      </a:r>
                      <a:r>
                        <a:rPr lang="zh-TW" altLang="en-US" sz="1800" dirty="0">
                          <a:solidFill>
                            <a:schemeClr val="accent1">
                              <a:lumMod val="50000"/>
                            </a:schemeClr>
                          </a:solidFill>
                          <a:effectLst/>
                        </a:rPr>
                        <a:t>，</a:t>
                      </a:r>
                      <a:r>
                        <a:rPr lang="zh-TW" altLang="en-US" sz="1800" dirty="0" smtClean="0">
                          <a:solidFill>
                            <a:schemeClr val="accent1">
                              <a:lumMod val="50000"/>
                            </a:schemeClr>
                          </a:solidFill>
                          <a:effectLst/>
                        </a:rPr>
                        <a:t>會回傳運算元增加 </a:t>
                      </a:r>
                      <a:r>
                        <a:rPr lang="en-US" altLang="zh-TW" sz="1800" dirty="0">
                          <a:solidFill>
                            <a:schemeClr val="accent1">
                              <a:lumMod val="50000"/>
                            </a:schemeClr>
                          </a:solidFill>
                          <a:effectLst/>
                        </a:rPr>
                        <a:t>1 </a:t>
                      </a:r>
                      <a:r>
                        <a:rPr lang="zh-TW" altLang="en-US" sz="1800" dirty="0">
                          <a:solidFill>
                            <a:schemeClr val="accent1">
                              <a:lumMod val="50000"/>
                            </a:schemeClr>
                          </a:solidFill>
                          <a:effectLst/>
                        </a:rPr>
                        <a:t>後的值</a:t>
                      </a:r>
                      <a:r>
                        <a:rPr lang="en-US" altLang="zh-TW" sz="1800" dirty="0" smtClean="0">
                          <a:solidFill>
                            <a:schemeClr val="accent1">
                              <a:lumMod val="50000"/>
                            </a:schemeClr>
                          </a:solidFill>
                          <a:effectLst/>
                        </a:rPr>
                        <a:t>;</a:t>
                      </a:r>
                    </a:p>
                    <a:p>
                      <a:pPr fontAlgn="ctr"/>
                      <a:r>
                        <a:rPr lang="zh-TW" altLang="en-US" sz="1800" dirty="0" smtClean="0">
                          <a:solidFill>
                            <a:schemeClr val="accent1">
                              <a:lumMod val="50000"/>
                            </a:schemeClr>
                          </a:solidFill>
                          <a:effectLst/>
                        </a:rPr>
                        <a:t>在</a:t>
                      </a:r>
                      <a:r>
                        <a:rPr lang="zh-TW" altLang="en-US" sz="1800" dirty="0">
                          <a:solidFill>
                            <a:schemeClr val="accent1">
                              <a:lumMod val="50000"/>
                            </a:schemeClr>
                          </a:solidFill>
                          <a:effectLst/>
                        </a:rPr>
                        <a:t>運算元</a:t>
                      </a:r>
                      <a:r>
                        <a:rPr lang="zh-TW" altLang="en-US" sz="1800" dirty="0" smtClean="0">
                          <a:solidFill>
                            <a:schemeClr val="accent1">
                              <a:lumMod val="50000"/>
                            </a:schemeClr>
                          </a:solidFill>
                          <a:effectLst/>
                        </a:rPr>
                        <a:t>之後</a:t>
                      </a:r>
                      <a:r>
                        <a:rPr lang="en-US" altLang="zh-TW" sz="1800" dirty="0" smtClean="0">
                          <a:solidFill>
                            <a:schemeClr val="accent1">
                              <a:lumMod val="50000"/>
                            </a:schemeClr>
                          </a:solidFill>
                          <a:effectLst/>
                        </a:rPr>
                        <a:t>(</a:t>
                      </a:r>
                      <a:r>
                        <a:rPr lang="en-US" altLang="zh-TW" sz="1800" dirty="0">
                          <a:solidFill>
                            <a:schemeClr val="accent1">
                              <a:lumMod val="50000"/>
                            </a:schemeClr>
                          </a:solidFill>
                          <a:effectLst/>
                        </a:rPr>
                        <a:t>x++)</a:t>
                      </a:r>
                      <a:r>
                        <a:rPr lang="zh-TW" altLang="en-US" sz="1800" dirty="0">
                          <a:solidFill>
                            <a:schemeClr val="accent1">
                              <a:lumMod val="50000"/>
                            </a:schemeClr>
                          </a:solidFill>
                          <a:effectLst/>
                        </a:rPr>
                        <a:t>， 會回傳運算元加 </a:t>
                      </a:r>
                      <a:r>
                        <a:rPr lang="en-US" altLang="zh-TW" sz="1800" dirty="0">
                          <a:solidFill>
                            <a:schemeClr val="accent1">
                              <a:lumMod val="50000"/>
                            </a:schemeClr>
                          </a:solidFill>
                          <a:effectLst/>
                        </a:rPr>
                        <a:t>1 </a:t>
                      </a:r>
                      <a:r>
                        <a:rPr lang="zh-TW" altLang="en-US" sz="1800" dirty="0">
                          <a:solidFill>
                            <a:schemeClr val="accent1">
                              <a:lumMod val="50000"/>
                            </a:schemeClr>
                          </a:solidFill>
                          <a:effectLst/>
                        </a:rPr>
                        <a:t>前的值。</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solidFill>
                            <a:schemeClr val="accent1">
                              <a:lumMod val="50000"/>
                            </a:schemeClr>
                          </a:solidFill>
                          <a:effectLst/>
                        </a:rPr>
                        <a:t>假如 </a:t>
                      </a:r>
                      <a:r>
                        <a:rPr lang="en-US" altLang="zh-TW" sz="1800" dirty="0">
                          <a:solidFill>
                            <a:schemeClr val="accent1">
                              <a:lumMod val="50000"/>
                            </a:schemeClr>
                          </a:solidFill>
                          <a:effectLst/>
                        </a:rPr>
                        <a:t>x</a:t>
                      </a:r>
                      <a:r>
                        <a:rPr lang="zh-TW" altLang="en-US" sz="1800" dirty="0">
                          <a:solidFill>
                            <a:schemeClr val="accent1">
                              <a:lumMod val="50000"/>
                            </a:schemeClr>
                          </a:solidFill>
                          <a:effectLst/>
                        </a:rPr>
                        <a:t>是 </a:t>
                      </a:r>
                      <a:r>
                        <a:rPr lang="en-US" altLang="zh-TW" sz="1800" dirty="0">
                          <a:solidFill>
                            <a:schemeClr val="accent1">
                              <a:lumMod val="50000"/>
                            </a:schemeClr>
                          </a:solidFill>
                          <a:effectLst/>
                        </a:rPr>
                        <a:t>3</a:t>
                      </a:r>
                      <a:r>
                        <a:rPr lang="zh-TW" altLang="en-US" sz="1800" dirty="0">
                          <a:solidFill>
                            <a:schemeClr val="accent1">
                              <a:lumMod val="50000"/>
                            </a:schemeClr>
                          </a:solidFill>
                          <a:effectLst/>
                        </a:rPr>
                        <a:t>，那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將把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4 </a:t>
                      </a:r>
                      <a:r>
                        <a:rPr lang="zh-TW" altLang="en-US" sz="1800" dirty="0">
                          <a:solidFill>
                            <a:schemeClr val="accent1">
                              <a:lumMod val="50000"/>
                            </a:schemeClr>
                          </a:solidFill>
                          <a:effectLst/>
                        </a:rPr>
                        <a:t>並回傳 </a:t>
                      </a:r>
                      <a:r>
                        <a:rPr lang="en-US" altLang="zh-TW" sz="1800" dirty="0">
                          <a:solidFill>
                            <a:schemeClr val="accent1">
                              <a:lumMod val="50000"/>
                            </a:schemeClr>
                          </a:solidFill>
                          <a:effectLst/>
                        </a:rPr>
                        <a:t>4</a:t>
                      </a:r>
                      <a:r>
                        <a:rPr lang="zh-TW" altLang="en-US" sz="1800" dirty="0">
                          <a:solidFill>
                            <a:schemeClr val="accent1">
                              <a:lumMod val="50000"/>
                            </a:schemeClr>
                          </a:solidFill>
                          <a:effectLst/>
                        </a:rPr>
                        <a:t>，而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會回傳 </a:t>
                      </a:r>
                      <a:r>
                        <a:rPr lang="en-US" altLang="zh-TW" sz="1800" dirty="0">
                          <a:solidFill>
                            <a:schemeClr val="accent1">
                              <a:lumMod val="50000"/>
                            </a:schemeClr>
                          </a:solidFill>
                          <a:effectLst/>
                        </a:rPr>
                        <a:t>3 </a:t>
                      </a:r>
                      <a:r>
                        <a:rPr lang="zh-TW" altLang="en-US" sz="1800" dirty="0">
                          <a:solidFill>
                            <a:schemeClr val="accent1">
                              <a:lumMod val="50000"/>
                            </a:schemeClr>
                          </a:solidFill>
                          <a:effectLst/>
                        </a:rPr>
                        <a:t>， 接著才把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4</a:t>
                      </a:r>
                      <a:r>
                        <a:rPr lang="zh-TW" altLang="en-US" sz="1800"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48882326"/>
                  </a:ext>
                </a:extLst>
              </a:tr>
              <a:tr h="840509">
                <a:tc>
                  <a:txBody>
                    <a:bodyPr/>
                    <a:lstStyle/>
                    <a:p>
                      <a:pPr fontAlgn="ctr"/>
                      <a:r>
                        <a:rPr lang="zh-TW" altLang="en-US" sz="1800" u="none" dirty="0">
                          <a:solidFill>
                            <a:schemeClr val="accent1">
                              <a:lumMod val="50000"/>
                            </a:schemeClr>
                          </a:solidFill>
                          <a:effectLst/>
                        </a:rPr>
                        <a:t>減少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將</a:t>
                      </a:r>
                      <a:r>
                        <a:rPr lang="zh-TW" altLang="en-US" sz="1800" dirty="0">
                          <a:solidFill>
                            <a:schemeClr val="accent1">
                              <a:lumMod val="50000"/>
                            </a:schemeClr>
                          </a:solidFill>
                          <a:effectLst/>
                        </a:rPr>
                        <a:t>運算元減少 </a:t>
                      </a:r>
                      <a:r>
                        <a:rPr lang="en-US" altLang="zh-TW" sz="1800" dirty="0">
                          <a:solidFill>
                            <a:schemeClr val="accent1">
                              <a:lumMod val="50000"/>
                            </a:schemeClr>
                          </a:solidFill>
                          <a:effectLst/>
                        </a:rPr>
                        <a:t>1</a:t>
                      </a:r>
                      <a:r>
                        <a:rPr lang="zh-TW" altLang="en-US" sz="1800" dirty="0">
                          <a:solidFill>
                            <a:schemeClr val="accent1">
                              <a:lumMod val="50000"/>
                            </a:schemeClr>
                          </a:solidFill>
                          <a:effectLst/>
                        </a:rPr>
                        <a:t>。回傳值的情況與 增加運算元 相同。</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solidFill>
                            <a:schemeClr val="accent1">
                              <a:lumMod val="50000"/>
                            </a:schemeClr>
                          </a:solidFill>
                          <a:effectLst/>
                        </a:rPr>
                        <a:t>假如 </a:t>
                      </a:r>
                      <a:r>
                        <a:rPr lang="en-US" altLang="zh-TW" sz="1800" dirty="0">
                          <a:solidFill>
                            <a:schemeClr val="accent1">
                              <a:lumMod val="50000"/>
                            </a:schemeClr>
                          </a:solidFill>
                          <a:effectLst/>
                        </a:rPr>
                        <a:t>x</a:t>
                      </a:r>
                      <a:r>
                        <a:rPr lang="zh-TW" altLang="en-US" sz="1800" dirty="0">
                          <a:solidFill>
                            <a:schemeClr val="accent1">
                              <a:lumMod val="50000"/>
                            </a:schemeClr>
                          </a:solidFill>
                          <a:effectLst/>
                        </a:rPr>
                        <a:t>是 </a:t>
                      </a:r>
                      <a:r>
                        <a:rPr lang="en-US" altLang="zh-TW" sz="1800" dirty="0">
                          <a:solidFill>
                            <a:schemeClr val="accent1">
                              <a:lumMod val="50000"/>
                            </a:schemeClr>
                          </a:solidFill>
                          <a:effectLst/>
                        </a:rPr>
                        <a:t>3</a:t>
                      </a:r>
                      <a:r>
                        <a:rPr lang="zh-TW" altLang="en-US" sz="1800" dirty="0">
                          <a:solidFill>
                            <a:schemeClr val="accent1">
                              <a:lumMod val="50000"/>
                            </a:schemeClr>
                          </a:solidFill>
                          <a:effectLst/>
                        </a:rPr>
                        <a:t>，那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將把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2 </a:t>
                      </a:r>
                      <a:r>
                        <a:rPr lang="zh-TW" altLang="en-US" sz="1800" dirty="0">
                          <a:solidFill>
                            <a:schemeClr val="accent1">
                              <a:lumMod val="50000"/>
                            </a:schemeClr>
                          </a:solidFill>
                          <a:effectLst/>
                        </a:rPr>
                        <a:t>並回傳 </a:t>
                      </a:r>
                      <a:r>
                        <a:rPr lang="en-US" altLang="zh-TW" sz="1800" dirty="0">
                          <a:solidFill>
                            <a:schemeClr val="accent1">
                              <a:lumMod val="50000"/>
                            </a:schemeClr>
                          </a:solidFill>
                          <a:effectLst/>
                        </a:rPr>
                        <a:t>2</a:t>
                      </a:r>
                      <a:r>
                        <a:rPr lang="zh-TW" altLang="en-US" sz="1800" dirty="0">
                          <a:solidFill>
                            <a:schemeClr val="accent1">
                              <a:lumMod val="50000"/>
                            </a:schemeClr>
                          </a:solidFill>
                          <a:effectLst/>
                        </a:rPr>
                        <a:t>，而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會回傳 </a:t>
                      </a:r>
                      <a:r>
                        <a:rPr lang="en-US" altLang="zh-TW" sz="1800" dirty="0">
                          <a:solidFill>
                            <a:schemeClr val="accent1">
                              <a:lumMod val="50000"/>
                            </a:schemeClr>
                          </a:solidFill>
                          <a:effectLst/>
                        </a:rPr>
                        <a:t>3 </a:t>
                      </a:r>
                      <a:r>
                        <a:rPr lang="zh-TW" altLang="en-US" sz="1800" dirty="0">
                          <a:solidFill>
                            <a:schemeClr val="accent1">
                              <a:lumMod val="50000"/>
                            </a:schemeClr>
                          </a:solidFill>
                          <a:effectLst/>
                        </a:rPr>
                        <a:t>， 接著才把 </a:t>
                      </a:r>
                      <a:r>
                        <a:rPr lang="en-US" altLang="zh-TW" sz="1800" dirty="0">
                          <a:solidFill>
                            <a:schemeClr val="accent1">
                              <a:lumMod val="50000"/>
                            </a:schemeClr>
                          </a:solidFill>
                          <a:effectLst/>
                        </a:rPr>
                        <a:t>x </a:t>
                      </a:r>
                      <a:r>
                        <a:rPr lang="zh-TW" altLang="en-US" sz="1800" dirty="0">
                          <a:solidFill>
                            <a:schemeClr val="accent1">
                              <a:lumMod val="50000"/>
                            </a:schemeClr>
                          </a:solidFill>
                          <a:effectLst/>
                        </a:rPr>
                        <a:t>設定為 </a:t>
                      </a:r>
                      <a:r>
                        <a:rPr lang="en-US" altLang="zh-TW" sz="1800" dirty="0">
                          <a:solidFill>
                            <a:schemeClr val="accent1">
                              <a:lumMod val="50000"/>
                            </a:schemeClr>
                          </a:solidFill>
                          <a:effectLst/>
                        </a:rPr>
                        <a:t>2</a:t>
                      </a:r>
                      <a:r>
                        <a:rPr lang="zh-TW" altLang="en-US" sz="1800"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8028466"/>
                  </a:ext>
                </a:extLst>
              </a:tr>
              <a:tr h="418586">
                <a:tc>
                  <a:txBody>
                    <a:bodyPr/>
                    <a:lstStyle/>
                    <a:p>
                      <a:pPr fontAlgn="ctr"/>
                      <a:r>
                        <a:rPr lang="zh-TW" altLang="en-US" sz="1800" u="none" dirty="0">
                          <a:solidFill>
                            <a:schemeClr val="accent1">
                              <a:lumMod val="50000"/>
                            </a:schemeClr>
                          </a:solidFill>
                          <a:effectLst/>
                        </a:rPr>
                        <a:t>取餘數 </a:t>
                      </a:r>
                      <a:r>
                        <a:rPr lang="en-US" altLang="zh-TW" sz="1800" u="none" dirty="0">
                          <a:solidFill>
                            <a:schemeClr val="accent1">
                              <a:lumMod val="50000"/>
                            </a:schemeClr>
                          </a:solidFill>
                          <a:effectLst/>
                        </a:rPr>
                        <a:t>(%)</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smtClean="0">
                          <a:solidFill>
                            <a:schemeClr val="accent1">
                              <a:lumMod val="50000"/>
                            </a:schemeClr>
                          </a:solidFill>
                          <a:effectLst/>
                        </a:rPr>
                        <a:t>回傳</a:t>
                      </a:r>
                      <a:r>
                        <a:rPr lang="zh-TW" altLang="en-US" sz="1800" dirty="0">
                          <a:solidFill>
                            <a:schemeClr val="accent1">
                              <a:lumMod val="50000"/>
                            </a:schemeClr>
                          </a:solidFill>
                          <a:effectLst/>
                        </a:rPr>
                        <a:t>兩個運算元相除後的餘數。</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a:solidFill>
                            <a:schemeClr val="accent1">
                              <a:lumMod val="50000"/>
                            </a:schemeClr>
                          </a:solidFill>
                          <a:effectLst/>
                        </a:rPr>
                        <a:t>12 % 5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2.</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16091253"/>
                  </a:ext>
                </a:extLst>
              </a:tr>
              <a:tr h="405114">
                <a:tc>
                  <a:txBody>
                    <a:bodyPr/>
                    <a:lstStyle/>
                    <a:p>
                      <a:pPr fontAlgn="ctr"/>
                      <a:r>
                        <a:rPr lang="zh-TW" altLang="en-US" sz="1800" u="none" dirty="0">
                          <a:solidFill>
                            <a:schemeClr val="accent1">
                              <a:lumMod val="50000"/>
                            </a:schemeClr>
                          </a:solidFill>
                          <a:effectLst/>
                        </a:rPr>
                        <a:t>指數運算子 </a:t>
                      </a:r>
                      <a:r>
                        <a:rPr lang="en-US" altLang="zh-TW" sz="1800" u="none" dirty="0">
                          <a:solidFill>
                            <a:schemeClr val="accent1">
                              <a:lumMod val="50000"/>
                            </a:schemeClr>
                          </a:solidFill>
                          <a:effectLst/>
                        </a:rPr>
                        <a:t>(**) </a:t>
                      </a:r>
                      <a:endParaRPr lang="zh-TW" altLang="en-US" sz="1800" u="none" dirty="0">
                        <a:solidFill>
                          <a:schemeClr val="accent1">
                            <a:lumMod val="50000"/>
                          </a:schemeClr>
                        </a:solidFill>
                        <a:effectLst/>
                      </a:endParaRP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solidFill>
                            <a:schemeClr val="accent1">
                              <a:lumMod val="50000"/>
                            </a:schemeClr>
                          </a:solidFill>
                          <a:effectLst/>
                        </a:rPr>
                        <a:t>計算以 </a:t>
                      </a:r>
                      <a:r>
                        <a:rPr lang="en-US" sz="1800">
                          <a:solidFill>
                            <a:schemeClr val="accent1">
                              <a:lumMod val="50000"/>
                            </a:schemeClr>
                          </a:solidFill>
                          <a:effectLst/>
                        </a:rPr>
                        <a:t>a </a:t>
                      </a:r>
                      <a:r>
                        <a:rPr lang="zh-TW" altLang="en-US" sz="1800">
                          <a:solidFill>
                            <a:schemeClr val="accent1">
                              <a:lumMod val="50000"/>
                            </a:schemeClr>
                          </a:solidFill>
                          <a:effectLst/>
                        </a:rPr>
                        <a:t>為底的 </a:t>
                      </a:r>
                      <a:r>
                        <a:rPr lang="en-US" sz="1800">
                          <a:solidFill>
                            <a:schemeClr val="accent1">
                              <a:lumMod val="50000"/>
                            </a:schemeClr>
                          </a:solidFill>
                          <a:effectLst/>
                        </a:rPr>
                        <a:t>b </a:t>
                      </a:r>
                      <a:r>
                        <a:rPr lang="zh-TW" altLang="en-US" sz="1800">
                          <a:solidFill>
                            <a:schemeClr val="accent1">
                              <a:lumMod val="50000"/>
                            </a:schemeClr>
                          </a:solidFill>
                          <a:effectLst/>
                        </a:rPr>
                        <a:t>次方， 也就是</a:t>
                      </a:r>
                      <a:r>
                        <a:rPr lang="en-US" altLang="zh-TW" sz="1800">
                          <a:solidFill>
                            <a:schemeClr val="accent1">
                              <a:lumMod val="50000"/>
                            </a:schemeClr>
                          </a:solidFill>
                          <a:effectLst/>
                        </a:rPr>
                        <a:t>, </a:t>
                      </a:r>
                      <a:r>
                        <a:rPr lang="en-US" sz="1800">
                          <a:solidFill>
                            <a:schemeClr val="accent1">
                              <a:lumMod val="50000"/>
                            </a:schemeClr>
                          </a:solidFill>
                          <a:effectLst/>
                        </a:rPr>
                        <a:t>a^b</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800" dirty="0">
                          <a:solidFill>
                            <a:schemeClr val="accent1">
                              <a:lumMod val="50000"/>
                            </a:schemeClr>
                          </a:solidFill>
                          <a:effectLst/>
                        </a:rPr>
                        <a:t>2 ** 3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8. 10 ** -1 </a:t>
                      </a:r>
                      <a:r>
                        <a:rPr lang="zh-TW" altLang="en-US" sz="1800" dirty="0">
                          <a:solidFill>
                            <a:schemeClr val="accent1">
                              <a:lumMod val="50000"/>
                            </a:schemeClr>
                          </a:solidFill>
                          <a:effectLst/>
                        </a:rPr>
                        <a:t>回傳 </a:t>
                      </a:r>
                      <a:r>
                        <a:rPr lang="en-US" altLang="zh-TW" sz="1800" dirty="0">
                          <a:solidFill>
                            <a:schemeClr val="accent1">
                              <a:lumMod val="50000"/>
                            </a:schemeClr>
                          </a:solidFill>
                          <a:effectLst/>
                        </a:rPr>
                        <a:t>0.1.</a:t>
                      </a:r>
                    </a:p>
                  </a:txBody>
                  <a:tcPr marL="57873" marR="57873" marT="28937" marB="28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52638642"/>
                  </a:ext>
                </a:extLst>
              </a:tr>
            </a:tbl>
          </a:graphicData>
        </a:graphic>
      </p:graphicFrame>
    </p:spTree>
    <p:extLst>
      <p:ext uri="{BB962C8B-B14F-4D97-AF65-F5344CB8AC3E}">
        <p14:creationId xmlns:p14="http://schemas.microsoft.com/office/powerpoint/2010/main" val="7910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21561" y="187037"/>
            <a:ext cx="9785349" cy="1239837"/>
          </a:xfrm>
        </p:spPr>
        <p:txBody>
          <a:bodyPr>
            <a:normAutofit/>
          </a:bodyPr>
          <a:lstStyle/>
          <a:p>
            <a:r>
              <a:rPr lang="zh-TW" altLang="en-US" sz="4400" dirty="0" smtClean="0"/>
              <a:t>賦值運算子</a:t>
            </a:r>
            <a:endParaRPr lang="zh-TW" altLang="en-US" sz="4400" dirty="0"/>
          </a:p>
        </p:txBody>
      </p:sp>
      <p:graphicFrame>
        <p:nvGraphicFramePr>
          <p:cNvPr id="6" name="內容版面配置區 5"/>
          <p:cNvGraphicFramePr>
            <a:graphicFrameLocks noGrp="1"/>
          </p:cNvGraphicFramePr>
          <p:nvPr>
            <p:ph idx="1"/>
            <p:extLst>
              <p:ext uri="{D42A27DB-BD31-4B8C-83A1-F6EECF244321}">
                <p14:modId xmlns:p14="http://schemas.microsoft.com/office/powerpoint/2010/main" val="252468491"/>
              </p:ext>
            </p:extLst>
          </p:nvPr>
        </p:nvGraphicFramePr>
        <p:xfrm>
          <a:off x="2041235" y="1609436"/>
          <a:ext cx="6003639" cy="3729182"/>
        </p:xfrm>
        <a:graphic>
          <a:graphicData uri="http://schemas.openxmlformats.org/drawingml/2006/table">
            <a:tbl>
              <a:tblPr firstRow="1"/>
              <a:tblGrid>
                <a:gridCol w="2001213">
                  <a:extLst>
                    <a:ext uri="{9D8B030D-6E8A-4147-A177-3AD203B41FA5}">
                      <a16:colId xmlns:a16="http://schemas.microsoft.com/office/drawing/2014/main" val="4041191647"/>
                    </a:ext>
                  </a:extLst>
                </a:gridCol>
                <a:gridCol w="2001213">
                  <a:extLst>
                    <a:ext uri="{9D8B030D-6E8A-4147-A177-3AD203B41FA5}">
                      <a16:colId xmlns:a16="http://schemas.microsoft.com/office/drawing/2014/main" val="3851449251"/>
                    </a:ext>
                  </a:extLst>
                </a:gridCol>
                <a:gridCol w="2001213">
                  <a:extLst>
                    <a:ext uri="{9D8B030D-6E8A-4147-A177-3AD203B41FA5}">
                      <a16:colId xmlns:a16="http://schemas.microsoft.com/office/drawing/2014/main" val="4119987063"/>
                    </a:ext>
                  </a:extLst>
                </a:gridCol>
              </a:tblGrid>
              <a:tr h="403531">
                <a:tc>
                  <a:txBody>
                    <a:bodyPr/>
                    <a:lstStyle/>
                    <a:p>
                      <a:pPr algn="l" fontAlgn="ctr"/>
                      <a:r>
                        <a:rPr lang="zh-TW" altLang="en-US" sz="2000" dirty="0">
                          <a:solidFill>
                            <a:schemeClr val="accent1">
                              <a:lumMod val="50000"/>
                            </a:schemeClr>
                          </a:solidFill>
                          <a:effectLst/>
                          <a:latin typeface="+mn-ea"/>
                          <a:ea typeface="+mn-ea"/>
                        </a:rPr>
                        <a:t>名稱</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zh-TW" altLang="en-US" sz="2000">
                          <a:solidFill>
                            <a:schemeClr val="accent1">
                              <a:lumMod val="50000"/>
                            </a:schemeClr>
                          </a:solidFill>
                          <a:effectLst/>
                          <a:latin typeface="+mn-ea"/>
                          <a:ea typeface="+mn-ea"/>
                        </a:rPr>
                        <a:t>簡化的運算子</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ctr"/>
                      <a:r>
                        <a:rPr lang="zh-TW" altLang="en-US" sz="2000">
                          <a:solidFill>
                            <a:schemeClr val="accent1">
                              <a:lumMod val="50000"/>
                            </a:schemeClr>
                          </a:solidFill>
                          <a:effectLst/>
                          <a:latin typeface="+mn-ea"/>
                          <a:ea typeface="+mn-ea"/>
                        </a:rPr>
                        <a:t>意義</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956503"/>
                  </a:ext>
                </a:extLst>
              </a:tr>
              <a:tr h="403531">
                <a:tc>
                  <a:txBody>
                    <a:bodyPr/>
                    <a:lstStyle/>
                    <a:p>
                      <a:pPr fontAlgn="ctr"/>
                      <a:r>
                        <a:rPr lang="zh-TW" altLang="en-US" sz="2000" u="none" dirty="0">
                          <a:solidFill>
                            <a:schemeClr val="accent1">
                              <a:lumMod val="50000"/>
                            </a:schemeClr>
                          </a:solidFill>
                          <a:effectLst/>
                          <a:latin typeface="+mn-ea"/>
                          <a:ea typeface="+mn-ea"/>
                        </a:rPr>
                        <a:t>賦</a:t>
                      </a:r>
                      <a:r>
                        <a:rPr lang="zh-TW" altLang="en-US" sz="2000" u="none" dirty="0" smtClean="0">
                          <a:solidFill>
                            <a:schemeClr val="accent1">
                              <a:lumMod val="50000"/>
                            </a:schemeClr>
                          </a:solidFill>
                          <a:effectLst/>
                          <a:latin typeface="+mn-ea"/>
                          <a:ea typeface="+mn-ea"/>
                        </a:rPr>
                        <a:t>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26249722"/>
                  </a:ext>
                </a:extLst>
              </a:tr>
              <a:tr h="487020">
                <a:tc>
                  <a:txBody>
                    <a:bodyPr/>
                    <a:lstStyle/>
                    <a:p>
                      <a:pPr fontAlgn="ctr"/>
                      <a:r>
                        <a:rPr lang="zh-TW" altLang="en-US" sz="2000" u="none" dirty="0" smtClean="0">
                          <a:solidFill>
                            <a:schemeClr val="accent1">
                              <a:lumMod val="50000"/>
                            </a:schemeClr>
                          </a:solidFill>
                          <a:effectLst/>
                          <a:latin typeface="+mn-ea"/>
                          <a:ea typeface="+mn-ea"/>
                        </a:rPr>
                        <a:t>加法賦值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648580479"/>
                  </a:ext>
                </a:extLst>
              </a:tr>
              <a:tr h="487020">
                <a:tc>
                  <a:txBody>
                    <a:bodyPr/>
                    <a:lstStyle/>
                    <a:p>
                      <a:pPr fontAlgn="ctr"/>
                      <a:r>
                        <a:rPr lang="zh-TW" altLang="en-US" sz="2000" u="none" dirty="0" smtClean="0">
                          <a:solidFill>
                            <a:schemeClr val="accent1">
                              <a:lumMod val="50000"/>
                            </a:schemeClr>
                          </a:solidFill>
                          <a:effectLst/>
                          <a:latin typeface="+mn-ea"/>
                          <a:ea typeface="+mn-ea"/>
                        </a:rPr>
                        <a:t>減法賦值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28933156"/>
                  </a:ext>
                </a:extLst>
              </a:tr>
              <a:tr h="487020">
                <a:tc>
                  <a:txBody>
                    <a:bodyPr/>
                    <a:lstStyle/>
                    <a:p>
                      <a:pPr fontAlgn="ctr"/>
                      <a:r>
                        <a:rPr lang="zh-TW" altLang="en-US" sz="2000" u="none" dirty="0" smtClean="0">
                          <a:solidFill>
                            <a:schemeClr val="accent1">
                              <a:lumMod val="50000"/>
                            </a:schemeClr>
                          </a:solidFill>
                          <a:effectLst/>
                          <a:latin typeface="+mn-ea"/>
                          <a:ea typeface="+mn-ea"/>
                        </a:rPr>
                        <a:t>乘法賦值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076002"/>
                  </a:ext>
                </a:extLst>
              </a:tr>
              <a:tr h="487020">
                <a:tc>
                  <a:txBody>
                    <a:bodyPr/>
                    <a:lstStyle/>
                    <a:p>
                      <a:pPr fontAlgn="ctr"/>
                      <a:r>
                        <a:rPr lang="zh-TW" altLang="en-US" sz="2000" u="none" dirty="0" smtClean="0">
                          <a:solidFill>
                            <a:schemeClr val="accent1">
                              <a:lumMod val="50000"/>
                            </a:schemeClr>
                          </a:solidFill>
                          <a:effectLst/>
                          <a:latin typeface="+mn-ea"/>
                          <a:ea typeface="+mn-ea"/>
                        </a:rPr>
                        <a:t>除法賦值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37642610"/>
                  </a:ext>
                </a:extLst>
              </a:tr>
              <a:tr h="487020">
                <a:tc>
                  <a:txBody>
                    <a:bodyPr/>
                    <a:lstStyle/>
                    <a:p>
                      <a:pPr fontAlgn="ctr"/>
                      <a:r>
                        <a:rPr lang="zh-TW" altLang="en-US" sz="2000" u="none" dirty="0" smtClean="0">
                          <a:solidFill>
                            <a:schemeClr val="accent1">
                              <a:lumMod val="50000"/>
                            </a:schemeClr>
                          </a:solidFill>
                          <a:effectLst/>
                          <a:latin typeface="+mn-ea"/>
                          <a:ea typeface="+mn-ea"/>
                        </a:rPr>
                        <a:t>餘數賦值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47177428"/>
                  </a:ext>
                </a:extLst>
              </a:tr>
              <a:tr h="487020">
                <a:tc>
                  <a:txBody>
                    <a:bodyPr/>
                    <a:lstStyle/>
                    <a:p>
                      <a:pPr fontAlgn="ctr"/>
                      <a:r>
                        <a:rPr lang="zh-TW" altLang="en-US" sz="2000" u="none" dirty="0" smtClean="0">
                          <a:solidFill>
                            <a:schemeClr val="accent1">
                              <a:lumMod val="50000"/>
                            </a:schemeClr>
                          </a:solidFill>
                          <a:effectLst/>
                          <a:latin typeface="+mn-ea"/>
                          <a:ea typeface="+mn-ea"/>
                        </a:rPr>
                        <a:t>指數賦值</a:t>
                      </a:r>
                      <a:endParaRPr lang="en-US" sz="2000" u="none" dirty="0">
                        <a:solidFill>
                          <a:schemeClr val="accent1">
                            <a:lumMod val="50000"/>
                          </a:schemeClr>
                        </a:solidFill>
                        <a:effectLst/>
                        <a:latin typeface="+mn-ea"/>
                        <a:ea typeface="+mn-ea"/>
                      </a:endParaRP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fontAlgn="ctr"/>
                      <a:r>
                        <a:rPr lang="en-US" sz="2000" dirty="0">
                          <a:solidFill>
                            <a:schemeClr val="accent1">
                              <a:lumMod val="50000"/>
                            </a:schemeClr>
                          </a:solidFill>
                          <a:effectLst/>
                          <a:latin typeface="+mn-ea"/>
                          <a:ea typeface="+mn-ea"/>
                        </a:rPr>
                        <a:t>x = x ** y</a:t>
                      </a:r>
                    </a:p>
                  </a:txBody>
                  <a:tcPr marL="57150" marR="57150" marT="28575" marB="285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952647117"/>
                  </a:ext>
                </a:extLst>
              </a:tr>
            </a:tbl>
          </a:graphicData>
        </a:graphic>
      </p:graphicFrame>
    </p:spTree>
    <p:extLst>
      <p:ext uri="{BB962C8B-B14F-4D97-AF65-F5344CB8AC3E}">
        <p14:creationId xmlns:p14="http://schemas.microsoft.com/office/powerpoint/2010/main" val="58625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JavaScript</a:t>
            </a:r>
            <a:endParaRPr lang="zh-TW" altLang="en-US" sz="4400" dirty="0"/>
          </a:p>
        </p:txBody>
      </p:sp>
      <p:sp>
        <p:nvSpPr>
          <p:cNvPr id="3" name="內容版面配置區 2"/>
          <p:cNvSpPr>
            <a:spLocks noGrp="1"/>
          </p:cNvSpPr>
          <p:nvPr>
            <p:ph idx="1"/>
          </p:nvPr>
        </p:nvSpPr>
        <p:spPr/>
        <p:txBody>
          <a:bodyPr/>
          <a:lstStyle/>
          <a:p>
            <a:r>
              <a:rPr lang="en-US" altLang="zh-TW" dirty="0"/>
              <a:t>JavaScript </a:t>
            </a:r>
            <a:r>
              <a:rPr lang="zh-TW" altLang="en-US" dirty="0"/>
              <a:t>是一種腳本，也能稱它為程式語言，可以讓你在網頁中實現出複雜的功能。</a:t>
            </a:r>
            <a:endParaRPr lang="en-US" altLang="zh-TW" dirty="0" smtClean="0"/>
          </a:p>
          <a:p>
            <a:r>
              <a:rPr lang="en-US" altLang="zh-TW" dirty="0" smtClean="0"/>
              <a:t>JavaScript</a:t>
            </a:r>
            <a:r>
              <a:rPr lang="zh-TW" altLang="en-US" dirty="0"/>
              <a:t>常用來完成以下</a:t>
            </a:r>
            <a:r>
              <a:rPr lang="zh-TW" altLang="en-US" dirty="0" smtClean="0"/>
              <a:t>任務</a:t>
            </a:r>
            <a:endParaRPr lang="en-US" altLang="zh-TW" dirty="0" smtClean="0"/>
          </a:p>
          <a:p>
            <a:pPr lvl="1"/>
            <a:r>
              <a:rPr lang="zh-TW" altLang="en-US" dirty="0"/>
              <a:t>嵌入動態文字於</a:t>
            </a:r>
            <a:r>
              <a:rPr lang="en-US" altLang="zh-TW" dirty="0"/>
              <a:t>HTML</a:t>
            </a:r>
            <a:r>
              <a:rPr lang="zh-TW" altLang="en-US" dirty="0"/>
              <a:t>頁</a:t>
            </a:r>
            <a:r>
              <a:rPr lang="zh-TW" altLang="en-US" dirty="0" smtClean="0"/>
              <a:t>面</a:t>
            </a:r>
            <a:endParaRPr lang="zh-TW" altLang="en-US" dirty="0"/>
          </a:p>
          <a:p>
            <a:pPr lvl="1"/>
            <a:r>
              <a:rPr lang="zh-TW" altLang="en-US" dirty="0"/>
              <a:t>對瀏覽器事件作出</a:t>
            </a:r>
            <a:r>
              <a:rPr lang="zh-TW" altLang="en-US" dirty="0" smtClean="0"/>
              <a:t>回應</a:t>
            </a:r>
            <a:endParaRPr lang="zh-TW" altLang="en-US" dirty="0"/>
          </a:p>
          <a:p>
            <a:pPr lvl="1"/>
            <a:r>
              <a:rPr lang="zh-TW" altLang="en-US" dirty="0"/>
              <a:t>讀寫</a:t>
            </a:r>
            <a:r>
              <a:rPr lang="en-US" altLang="zh-TW" dirty="0"/>
              <a:t>HTML</a:t>
            </a:r>
            <a:r>
              <a:rPr lang="zh-TW" altLang="en-US" dirty="0" smtClean="0"/>
              <a:t>元素</a:t>
            </a:r>
            <a:endParaRPr lang="zh-TW" altLang="en-US" dirty="0"/>
          </a:p>
          <a:p>
            <a:pPr lvl="1"/>
            <a:r>
              <a:rPr lang="zh-TW" altLang="en-US" dirty="0"/>
              <a:t>在資料被提交到伺服器之前驗證</a:t>
            </a:r>
            <a:r>
              <a:rPr lang="zh-TW" altLang="en-US" dirty="0" smtClean="0"/>
              <a:t>資料</a:t>
            </a:r>
            <a:endParaRPr lang="zh-TW" altLang="en-US" dirty="0"/>
          </a:p>
          <a:p>
            <a:pPr lvl="1"/>
            <a:r>
              <a:rPr lang="zh-TW" altLang="en-US" dirty="0"/>
              <a:t>檢測訪客的瀏覽器</a:t>
            </a:r>
            <a:r>
              <a:rPr lang="zh-TW" altLang="en-US" dirty="0" smtClean="0"/>
              <a:t>資訊</a:t>
            </a:r>
            <a:endParaRPr lang="zh-TW" altLang="en-US" dirty="0"/>
          </a:p>
          <a:p>
            <a:pPr lvl="1"/>
            <a:r>
              <a:rPr lang="zh-TW" altLang="en-US" dirty="0"/>
              <a:t>控制</a:t>
            </a:r>
            <a:r>
              <a:rPr lang="en-US" altLang="zh-TW" dirty="0"/>
              <a:t>Cookie</a:t>
            </a:r>
            <a:r>
              <a:rPr lang="zh-TW" altLang="en-US" dirty="0"/>
              <a:t>，包括建立和修改</a:t>
            </a:r>
            <a:r>
              <a:rPr lang="zh-TW" altLang="en-US" dirty="0" smtClean="0"/>
              <a:t>等</a:t>
            </a:r>
            <a:endParaRPr lang="zh-TW" altLang="en-US" dirty="0"/>
          </a:p>
        </p:txBody>
      </p:sp>
    </p:spTree>
    <p:extLst>
      <p:ext uri="{BB962C8B-B14F-4D97-AF65-F5344CB8AC3E}">
        <p14:creationId xmlns:p14="http://schemas.microsoft.com/office/powerpoint/2010/main" val="31070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比較運算子</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166247958"/>
              </p:ext>
            </p:extLst>
          </p:nvPr>
        </p:nvGraphicFramePr>
        <p:xfrm>
          <a:off x="1791856" y="1600200"/>
          <a:ext cx="9587346" cy="5183704"/>
        </p:xfrm>
        <a:graphic>
          <a:graphicData uri="http://schemas.openxmlformats.org/drawingml/2006/table">
            <a:tbl>
              <a:tblPr/>
              <a:tblGrid>
                <a:gridCol w="3195782">
                  <a:extLst>
                    <a:ext uri="{9D8B030D-6E8A-4147-A177-3AD203B41FA5}">
                      <a16:colId xmlns:a16="http://schemas.microsoft.com/office/drawing/2014/main" val="1559999358"/>
                    </a:ext>
                  </a:extLst>
                </a:gridCol>
                <a:gridCol w="3195782">
                  <a:extLst>
                    <a:ext uri="{9D8B030D-6E8A-4147-A177-3AD203B41FA5}">
                      <a16:colId xmlns:a16="http://schemas.microsoft.com/office/drawing/2014/main" val="27622527"/>
                    </a:ext>
                  </a:extLst>
                </a:gridCol>
                <a:gridCol w="3195782">
                  <a:extLst>
                    <a:ext uri="{9D8B030D-6E8A-4147-A177-3AD203B41FA5}">
                      <a16:colId xmlns:a16="http://schemas.microsoft.com/office/drawing/2014/main" val="942189365"/>
                    </a:ext>
                  </a:extLst>
                </a:gridCol>
              </a:tblGrid>
              <a:tr h="210207">
                <a:tc>
                  <a:txBody>
                    <a:bodyPr/>
                    <a:lstStyle/>
                    <a:p>
                      <a:pPr algn="l" fontAlgn="ctr"/>
                      <a:r>
                        <a:rPr lang="zh-TW" altLang="en-US" sz="1800" u="none" dirty="0">
                          <a:effectLst/>
                        </a:rPr>
                        <a:t>運算子</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描述</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u="none" dirty="0">
                          <a:effectLst/>
                        </a:rPr>
                        <a:t>會回傳 </a:t>
                      </a:r>
                      <a:r>
                        <a:rPr lang="en-US" sz="1800" u="none" dirty="0">
                          <a:effectLst/>
                        </a:rPr>
                        <a:t>True </a:t>
                      </a:r>
                      <a:r>
                        <a:rPr lang="zh-TW" altLang="en-US" sz="1800" u="none" dirty="0">
                          <a:effectLst/>
                        </a:rPr>
                        <a:t>的例子</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94869691"/>
                  </a:ext>
                </a:extLst>
              </a:tr>
              <a:tr h="367862">
                <a:tc>
                  <a:txBody>
                    <a:bodyPr/>
                    <a:lstStyle/>
                    <a:p>
                      <a:pPr fontAlgn="ctr"/>
                      <a:r>
                        <a:rPr lang="zh-TW" altLang="en-US" sz="1800" u="none" dirty="0">
                          <a:effectLst/>
                        </a:rPr>
                        <a:t>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a:effectLst/>
                        </a:rPr>
                        <a:t>假如運算元等價就回傳 </a:t>
                      </a:r>
                      <a:r>
                        <a:rPr lang="en-US" altLang="zh-TW" sz="1800" u="none">
                          <a:effectLst/>
                        </a:rPr>
                        <a:t>True</a:t>
                      </a:r>
                      <a:r>
                        <a:rPr lang="zh-TW" altLang="en-US" sz="1800" u="none">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3 == </a:t>
                      </a:r>
                      <a:r>
                        <a:rPr lang="en-US" sz="1800" u="none" dirty="0" smtClean="0">
                          <a:effectLst/>
                        </a:rPr>
                        <a:t>var1,</a:t>
                      </a:r>
                      <a:r>
                        <a:rPr lang="en-US" sz="1800" u="none" dirty="0">
                          <a:effectLst/>
                        </a:rPr>
                        <a:t> "3" == </a:t>
                      </a:r>
                      <a:r>
                        <a:rPr lang="en-US" sz="1800" u="none" dirty="0" smtClean="0">
                          <a:effectLst/>
                        </a:rPr>
                        <a:t>var1,</a:t>
                      </a:r>
                      <a:r>
                        <a:rPr lang="en-US" sz="1800" u="none" dirty="0">
                          <a:effectLst/>
                        </a:rPr>
                        <a:t> 3 == '3'</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89008728"/>
                  </a:ext>
                </a:extLst>
              </a:tr>
              <a:tr h="367862">
                <a:tc>
                  <a:txBody>
                    <a:bodyPr/>
                    <a:lstStyle/>
                    <a:p>
                      <a:pPr fontAlgn="ctr"/>
                      <a:r>
                        <a:rPr lang="zh-TW" altLang="en-US" sz="1800" u="none" dirty="0">
                          <a:effectLst/>
                        </a:rPr>
                        <a:t>不等於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a:effectLst/>
                        </a:rPr>
                        <a:t>假如運算元等價就回傳 </a:t>
                      </a:r>
                      <a:r>
                        <a:rPr lang="en-US" altLang="zh-TW" sz="1800" u="none">
                          <a:effectLst/>
                        </a:rPr>
                        <a:t>True</a:t>
                      </a:r>
                      <a:r>
                        <a:rPr lang="zh-TW" altLang="en-US" sz="1800" u="none">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var1 != </a:t>
                      </a:r>
                      <a:r>
                        <a:rPr lang="en-US" sz="1800" u="none" dirty="0" smtClean="0">
                          <a:effectLst/>
                        </a:rPr>
                        <a:t>4, </a:t>
                      </a:r>
                      <a:r>
                        <a:rPr lang="en-US" sz="1800" u="none" dirty="0">
                          <a:effectLst/>
                        </a:rPr>
                        <a:t>var2 != "3"</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80750092"/>
                  </a:ext>
                </a:extLst>
              </a:tr>
              <a:tr h="840828">
                <a:tc>
                  <a:txBody>
                    <a:bodyPr/>
                    <a:lstStyle/>
                    <a:p>
                      <a:pPr fontAlgn="ctr"/>
                      <a:r>
                        <a:rPr lang="zh-TW" altLang="en-US" sz="1800" u="none" dirty="0">
                          <a:effectLst/>
                        </a:rPr>
                        <a:t>嚴格等於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假如運算元具有相同型態且等價則回傳 </a:t>
                      </a:r>
                      <a:r>
                        <a:rPr lang="en-US" sz="1800" u="none" dirty="0">
                          <a:effectLst/>
                        </a:rPr>
                        <a:t>True</a:t>
                      </a:r>
                      <a:r>
                        <a:rPr lang="en-US" sz="1800" u="none" dirty="0" smtClean="0">
                          <a:effectLst/>
                        </a:rPr>
                        <a:t>。</a:t>
                      </a:r>
                      <a:endParaRPr lang="zh-TW" altLang="en-US" sz="1800" u="none" dirty="0">
                        <a:effectLst/>
                      </a:endParaRP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3 === var1</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75515056"/>
                  </a:ext>
                </a:extLst>
              </a:tr>
              <a:tr h="683172">
                <a:tc>
                  <a:txBody>
                    <a:bodyPr/>
                    <a:lstStyle/>
                    <a:p>
                      <a:pPr fontAlgn="ctr"/>
                      <a:r>
                        <a:rPr lang="zh-TW" altLang="en-US" sz="1800" u="none" dirty="0">
                          <a:effectLst/>
                        </a:rPr>
                        <a:t>嚴格不等於 </a:t>
                      </a:r>
                      <a:r>
                        <a:rPr lang="en-US" altLang="zh-TW"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假如運算元具有相同型態但不等價，或是具有不同型態，回傳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var1 !== "</a:t>
                      </a:r>
                      <a:r>
                        <a:rPr lang="en-US" sz="1800" u="none" dirty="0" smtClean="0">
                          <a:effectLst/>
                        </a:rPr>
                        <a:t>3“, </a:t>
                      </a:r>
                      <a:r>
                        <a:rPr lang="en-US" sz="1800" u="none" dirty="0">
                          <a:effectLst/>
                        </a:rPr>
                        <a:t>3 !== '3'</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9222292"/>
                  </a:ext>
                </a:extLst>
              </a:tr>
              <a:tr h="525517">
                <a:tc>
                  <a:txBody>
                    <a:bodyPr/>
                    <a:lstStyle/>
                    <a:p>
                      <a:pPr fontAlgn="ctr"/>
                      <a:r>
                        <a:rPr lang="zh-TW" altLang="en-US" sz="1800" u="none" dirty="0">
                          <a:effectLst/>
                        </a:rPr>
                        <a:t>大於 </a:t>
                      </a:r>
                      <a:r>
                        <a:rPr lang="en-US" altLang="zh-TW" sz="1800" u="none" dirty="0">
                          <a:effectLst/>
                        </a:rPr>
                        <a:t>(&gt;)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假如左方運算元大於右方運算元，回傳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var2 &gt; </a:t>
                      </a:r>
                      <a:r>
                        <a:rPr lang="en-US" sz="1800" u="none" dirty="0" smtClean="0">
                          <a:effectLst/>
                        </a:rPr>
                        <a:t>var1, "</a:t>
                      </a:r>
                      <a:r>
                        <a:rPr lang="en-US" sz="1800" u="none" dirty="0">
                          <a:effectLst/>
                        </a:rPr>
                        <a:t>12" &gt; 2</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43538405"/>
                  </a:ext>
                </a:extLst>
              </a:tr>
              <a:tr h="525517">
                <a:tc>
                  <a:txBody>
                    <a:bodyPr/>
                    <a:lstStyle/>
                    <a:p>
                      <a:pPr fontAlgn="ctr"/>
                      <a:r>
                        <a:rPr lang="zh-TW" altLang="en-US" sz="1800" u="none" dirty="0">
                          <a:effectLst/>
                        </a:rPr>
                        <a:t>大於或等於 </a:t>
                      </a:r>
                      <a:r>
                        <a:rPr lang="en-US" altLang="zh-TW" sz="1800" u="none" dirty="0">
                          <a:effectLst/>
                        </a:rPr>
                        <a:t>(&gt;=)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假如左方運算元大於或等於右方運算元，回傳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var2 &gt;= </a:t>
                      </a:r>
                      <a:r>
                        <a:rPr lang="en-US" sz="1800" u="none" dirty="0" smtClean="0">
                          <a:effectLst/>
                        </a:rPr>
                        <a:t>var1, var1 </a:t>
                      </a:r>
                      <a:r>
                        <a:rPr lang="en-US" sz="1800" u="none" dirty="0">
                          <a:effectLst/>
                        </a:rPr>
                        <a:t>&gt;= 3</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48869071"/>
                  </a:ext>
                </a:extLst>
              </a:tr>
              <a:tr h="525517">
                <a:tc>
                  <a:txBody>
                    <a:bodyPr/>
                    <a:lstStyle/>
                    <a:p>
                      <a:pPr fontAlgn="ctr"/>
                      <a:r>
                        <a:rPr lang="zh-TW" altLang="en-US" sz="1800" u="none" dirty="0">
                          <a:effectLst/>
                        </a:rPr>
                        <a:t>小於 </a:t>
                      </a:r>
                      <a:r>
                        <a:rPr lang="en-US" altLang="zh-TW" sz="1800" u="none" dirty="0">
                          <a:effectLst/>
                        </a:rPr>
                        <a:t>(&lt;)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假如左方運算元小於右方運算元，回傳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var1 &lt; </a:t>
                      </a:r>
                      <a:r>
                        <a:rPr lang="en-US" sz="1800" u="none" dirty="0" smtClean="0">
                          <a:effectLst/>
                        </a:rPr>
                        <a:t>var2, </a:t>
                      </a:r>
                      <a:r>
                        <a:rPr lang="en-US" sz="1800" u="none" dirty="0">
                          <a:effectLst/>
                        </a:rPr>
                        <a:t>"2" &lt; 12</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97765046"/>
                  </a:ext>
                </a:extLst>
              </a:tr>
              <a:tr h="525517">
                <a:tc>
                  <a:txBody>
                    <a:bodyPr/>
                    <a:lstStyle/>
                    <a:p>
                      <a:pPr fontAlgn="ctr"/>
                      <a:r>
                        <a:rPr lang="zh-TW" altLang="en-US" sz="1800" u="none" dirty="0">
                          <a:effectLst/>
                        </a:rPr>
                        <a:t>小於或等於 </a:t>
                      </a:r>
                      <a:r>
                        <a:rPr lang="en-US" altLang="zh-TW" sz="1800" u="none" dirty="0">
                          <a:effectLst/>
                        </a:rPr>
                        <a:t>(&lt;=)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u="none" dirty="0">
                          <a:effectLst/>
                        </a:rPr>
                        <a:t>假如左方運算元小於或等於右方運算元，回傳 </a:t>
                      </a:r>
                      <a:r>
                        <a:rPr lang="en-US" altLang="zh-TW" sz="1800" u="none" dirty="0">
                          <a:effectLst/>
                        </a:rPr>
                        <a:t>True</a:t>
                      </a:r>
                      <a:r>
                        <a:rPr lang="zh-TW" altLang="en-US" sz="1800" u="none" dirty="0">
                          <a:effectLst/>
                        </a:rPr>
                        <a:t>。</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u="none" dirty="0">
                          <a:effectLst/>
                        </a:rPr>
                        <a:t>var1 &lt;= </a:t>
                      </a:r>
                      <a:r>
                        <a:rPr lang="en-US" sz="1800" u="none" dirty="0" smtClean="0">
                          <a:effectLst/>
                        </a:rPr>
                        <a:t>var2, </a:t>
                      </a:r>
                      <a:r>
                        <a:rPr lang="en-US" sz="1800" u="none" dirty="0">
                          <a:effectLst/>
                        </a:rPr>
                        <a:t>var2 &lt;= 5</a:t>
                      </a:r>
                    </a:p>
                  </a:txBody>
                  <a:tcPr marL="52552" marR="52552" marT="26276" marB="2627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37132454"/>
                  </a:ext>
                </a:extLst>
              </a:tr>
            </a:tbl>
          </a:graphicData>
        </a:graphic>
      </p:graphicFrame>
    </p:spTree>
    <p:extLst>
      <p:ext uri="{BB962C8B-B14F-4D97-AF65-F5344CB8AC3E}">
        <p14:creationId xmlns:p14="http://schemas.microsoft.com/office/powerpoint/2010/main" val="225775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邏輯運算子</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586040403"/>
              </p:ext>
            </p:extLst>
          </p:nvPr>
        </p:nvGraphicFramePr>
        <p:xfrm>
          <a:off x="2096651" y="2109546"/>
          <a:ext cx="8636005" cy="3830495"/>
        </p:xfrm>
        <a:graphic>
          <a:graphicData uri="http://schemas.openxmlformats.org/drawingml/2006/table">
            <a:tbl>
              <a:tblPr/>
              <a:tblGrid>
                <a:gridCol w="2072997">
                  <a:extLst>
                    <a:ext uri="{9D8B030D-6E8A-4147-A177-3AD203B41FA5}">
                      <a16:colId xmlns:a16="http://schemas.microsoft.com/office/drawing/2014/main" val="476491423"/>
                    </a:ext>
                  </a:extLst>
                </a:gridCol>
                <a:gridCol w="2637554">
                  <a:extLst>
                    <a:ext uri="{9D8B030D-6E8A-4147-A177-3AD203B41FA5}">
                      <a16:colId xmlns:a16="http://schemas.microsoft.com/office/drawing/2014/main" val="3243460243"/>
                    </a:ext>
                  </a:extLst>
                </a:gridCol>
                <a:gridCol w="3925454">
                  <a:extLst>
                    <a:ext uri="{9D8B030D-6E8A-4147-A177-3AD203B41FA5}">
                      <a16:colId xmlns:a16="http://schemas.microsoft.com/office/drawing/2014/main" val="2647983197"/>
                    </a:ext>
                  </a:extLst>
                </a:gridCol>
              </a:tblGrid>
              <a:tr h="299803">
                <a:tc>
                  <a:txBody>
                    <a:bodyPr/>
                    <a:lstStyle/>
                    <a:p>
                      <a:pPr algn="l" fontAlgn="ctr"/>
                      <a:r>
                        <a:rPr lang="zh-TW" altLang="en-US" sz="2000" dirty="0" smtClean="0">
                          <a:effectLst/>
                          <a:latin typeface="+mn-ea"/>
                          <a:ea typeface="+mn-ea"/>
                        </a:rPr>
                        <a:t>運算子</a:t>
                      </a:r>
                      <a:endParaRPr lang="en-US" sz="2000" dirty="0">
                        <a:effectLst/>
                        <a:latin typeface="+mn-ea"/>
                        <a:ea typeface="+mn-ea"/>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2000" u="none" dirty="0" smtClean="0">
                          <a:effectLst/>
                        </a:rPr>
                        <a:t>使用方法</a:t>
                      </a:r>
                      <a:endParaRPr lang="zh-TW" altLang="en-US" sz="2000" u="none" dirty="0">
                        <a:effectLst/>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2000" u="none" dirty="0" smtClean="0">
                          <a:effectLst/>
                        </a:rPr>
                        <a:t>描述</a:t>
                      </a:r>
                      <a:endParaRPr lang="zh-TW" altLang="en-US" sz="2000" u="none" dirty="0">
                        <a:effectLst/>
                      </a:endParaRP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41946742"/>
                  </a:ext>
                </a:extLst>
              </a:tr>
              <a:tr h="1306850">
                <a:tc>
                  <a:txBody>
                    <a:bodyPr/>
                    <a:lstStyle/>
                    <a:p>
                      <a:pPr fontAlgn="ctr"/>
                      <a:r>
                        <a:rPr lang="zh-TW" altLang="en-US" sz="2000" b="0" u="none" dirty="0">
                          <a:effectLst/>
                          <a:latin typeface="+mn-ea"/>
                          <a:ea typeface="+mn-ea"/>
                        </a:rPr>
                        <a:t>邏輯 </a:t>
                      </a:r>
                      <a:r>
                        <a:rPr lang="en-US" sz="2000" b="0" u="none" dirty="0">
                          <a:effectLst/>
                          <a:latin typeface="+mn-ea"/>
                          <a:ea typeface="+mn-ea"/>
                        </a:rPr>
                        <a:t>AND (&amp;&amp;)</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a:effectLst/>
                          <a:latin typeface="+mn-ea"/>
                          <a:ea typeface="+mn-ea"/>
                        </a:rPr>
                        <a:t>運算式</a:t>
                      </a:r>
                      <a:r>
                        <a:rPr lang="en-US" altLang="zh-TW" sz="2000" dirty="0">
                          <a:effectLst/>
                          <a:latin typeface="+mn-ea"/>
                          <a:ea typeface="+mn-ea"/>
                        </a:rPr>
                        <a:t>1 &amp;&amp; </a:t>
                      </a:r>
                      <a:r>
                        <a:rPr lang="zh-TW" altLang="en-US" sz="2000" dirty="0">
                          <a:effectLst/>
                          <a:latin typeface="+mn-ea"/>
                          <a:ea typeface="+mn-ea"/>
                        </a:rPr>
                        <a:t>運算式</a:t>
                      </a:r>
                      <a:r>
                        <a:rPr lang="en-US" altLang="zh-TW" sz="2000" dirty="0">
                          <a:effectLst/>
                          <a:latin typeface="+mn-ea"/>
                          <a:ea typeface="+mn-ea"/>
                        </a:rPr>
                        <a:t>2</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smtClean="0">
                          <a:effectLst/>
                          <a:latin typeface="+mn-ea"/>
                          <a:ea typeface="+mn-ea"/>
                        </a:rPr>
                        <a:t>只有在兩</a:t>
                      </a:r>
                      <a:r>
                        <a:rPr lang="zh-TW" altLang="en-US" sz="2000" dirty="0">
                          <a:effectLst/>
                          <a:latin typeface="+mn-ea"/>
                          <a:ea typeface="+mn-ea"/>
                        </a:rPr>
                        <a:t>個運算元都是 </a:t>
                      </a:r>
                      <a:r>
                        <a:rPr lang="en-US" altLang="zh-TW" sz="2000" dirty="0">
                          <a:effectLst/>
                          <a:latin typeface="+mn-ea"/>
                          <a:ea typeface="+mn-ea"/>
                        </a:rPr>
                        <a:t>True </a:t>
                      </a:r>
                      <a:r>
                        <a:rPr lang="zh-TW" altLang="en-US" sz="2000" dirty="0">
                          <a:effectLst/>
                          <a:latin typeface="+mn-ea"/>
                          <a:ea typeface="+mn-ea"/>
                        </a:rPr>
                        <a:t>時才會回傳 </a:t>
                      </a:r>
                      <a:r>
                        <a:rPr lang="en-US" altLang="zh-TW" sz="2000" dirty="0">
                          <a:effectLst/>
                          <a:latin typeface="+mn-ea"/>
                          <a:ea typeface="+mn-ea"/>
                        </a:rPr>
                        <a:t>True</a:t>
                      </a:r>
                      <a:r>
                        <a:rPr lang="zh-TW" altLang="en-US" sz="2000" dirty="0">
                          <a:effectLst/>
                          <a:latin typeface="+mn-ea"/>
                          <a:ea typeface="+mn-ea"/>
                        </a:rPr>
                        <a:t>，否則回傳 </a:t>
                      </a:r>
                      <a:r>
                        <a:rPr lang="en-US" altLang="zh-TW" sz="2000" dirty="0">
                          <a:effectLst/>
                          <a:latin typeface="+mn-ea"/>
                          <a:ea typeface="+mn-ea"/>
                        </a:rPr>
                        <a:t>false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19809928"/>
                  </a:ext>
                </a:extLst>
              </a:tr>
              <a:tr h="1154545">
                <a:tc>
                  <a:txBody>
                    <a:bodyPr/>
                    <a:lstStyle/>
                    <a:p>
                      <a:pPr fontAlgn="ctr"/>
                      <a:r>
                        <a:rPr lang="zh-TW" altLang="en-US" sz="2000" b="0" u="none" dirty="0">
                          <a:effectLst/>
                          <a:latin typeface="+mn-ea"/>
                          <a:ea typeface="+mn-ea"/>
                        </a:rPr>
                        <a:t>邏輯 </a:t>
                      </a:r>
                      <a:r>
                        <a:rPr lang="en-US" sz="2000" b="0" u="none" dirty="0">
                          <a:effectLst/>
                          <a:latin typeface="+mn-ea"/>
                          <a:ea typeface="+mn-ea"/>
                        </a:rPr>
                        <a:t>OR (||)</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a:effectLst/>
                          <a:latin typeface="+mn-ea"/>
                          <a:ea typeface="+mn-ea"/>
                        </a:rPr>
                        <a:t>運算式</a:t>
                      </a:r>
                      <a:r>
                        <a:rPr lang="en-US" altLang="zh-TW" sz="2000">
                          <a:effectLst/>
                          <a:latin typeface="+mn-ea"/>
                          <a:ea typeface="+mn-ea"/>
                        </a:rPr>
                        <a:t>1 || </a:t>
                      </a:r>
                      <a:r>
                        <a:rPr lang="zh-TW" altLang="en-US" sz="2000">
                          <a:effectLst/>
                          <a:latin typeface="+mn-ea"/>
                          <a:ea typeface="+mn-ea"/>
                        </a:rPr>
                        <a:t>運算式</a:t>
                      </a:r>
                      <a:r>
                        <a:rPr lang="en-US" altLang="zh-TW" sz="2000">
                          <a:effectLst/>
                          <a:latin typeface="+mn-ea"/>
                          <a:ea typeface="+mn-ea"/>
                        </a:rPr>
                        <a:t>2</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2000" dirty="0" smtClean="0">
                          <a:effectLst/>
                          <a:latin typeface="+mn-ea"/>
                          <a:ea typeface="+mn-ea"/>
                        </a:rPr>
                        <a:t>||</a:t>
                      </a:r>
                      <a:r>
                        <a:rPr lang="zh-TW" altLang="en-US" sz="2000" dirty="0" smtClean="0">
                          <a:effectLst/>
                          <a:latin typeface="+mn-ea"/>
                          <a:ea typeface="+mn-ea"/>
                        </a:rPr>
                        <a:t>在兩</a:t>
                      </a:r>
                      <a:r>
                        <a:rPr lang="zh-TW" altLang="en-US" sz="2000" dirty="0">
                          <a:effectLst/>
                          <a:latin typeface="+mn-ea"/>
                          <a:ea typeface="+mn-ea"/>
                        </a:rPr>
                        <a:t>個運算元有任一個是 </a:t>
                      </a:r>
                      <a:r>
                        <a:rPr lang="en-US" altLang="zh-TW" sz="2000" dirty="0">
                          <a:effectLst/>
                          <a:latin typeface="+mn-ea"/>
                          <a:ea typeface="+mn-ea"/>
                        </a:rPr>
                        <a:t>True </a:t>
                      </a:r>
                      <a:r>
                        <a:rPr lang="zh-TW" altLang="en-US" sz="2000" dirty="0">
                          <a:effectLst/>
                          <a:latin typeface="+mn-ea"/>
                          <a:ea typeface="+mn-ea"/>
                        </a:rPr>
                        <a:t>時就會回傳 </a:t>
                      </a:r>
                      <a:r>
                        <a:rPr lang="en-US" altLang="zh-TW" sz="2000" dirty="0">
                          <a:effectLst/>
                          <a:latin typeface="+mn-ea"/>
                          <a:ea typeface="+mn-ea"/>
                        </a:rPr>
                        <a:t>True</a:t>
                      </a:r>
                      <a:r>
                        <a:rPr lang="zh-TW" altLang="en-US" sz="2000" dirty="0">
                          <a:effectLst/>
                          <a:latin typeface="+mn-ea"/>
                          <a:ea typeface="+mn-ea"/>
                        </a:rPr>
                        <a:t>，否則回傳 </a:t>
                      </a:r>
                      <a:r>
                        <a:rPr lang="en-US" altLang="zh-TW" sz="2000" dirty="0">
                          <a:effectLst/>
                          <a:latin typeface="+mn-ea"/>
                          <a:ea typeface="+mn-ea"/>
                        </a:rPr>
                        <a:t>false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8994111"/>
                  </a:ext>
                </a:extLst>
              </a:tr>
              <a:tr h="974361">
                <a:tc>
                  <a:txBody>
                    <a:bodyPr/>
                    <a:lstStyle/>
                    <a:p>
                      <a:pPr fontAlgn="ctr"/>
                      <a:r>
                        <a:rPr lang="zh-TW" altLang="en-US" sz="2000" b="0" u="none" dirty="0">
                          <a:effectLst/>
                          <a:latin typeface="+mn-ea"/>
                          <a:ea typeface="+mn-ea"/>
                        </a:rPr>
                        <a:t>邏輯 </a:t>
                      </a:r>
                      <a:r>
                        <a:rPr lang="en-US" sz="2000" b="0" u="none" dirty="0">
                          <a:effectLst/>
                          <a:latin typeface="+mn-ea"/>
                          <a:ea typeface="+mn-ea"/>
                        </a:rPr>
                        <a:t>NOT (!)</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2000">
                          <a:effectLst/>
                          <a:latin typeface="+mn-ea"/>
                          <a:ea typeface="+mn-ea"/>
                        </a:rPr>
                        <a:t>!</a:t>
                      </a:r>
                      <a:r>
                        <a:rPr lang="zh-TW" altLang="en-US" sz="2000">
                          <a:effectLst/>
                          <a:latin typeface="+mn-ea"/>
                          <a:ea typeface="+mn-ea"/>
                        </a:rPr>
                        <a:t>運算式</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2000" dirty="0">
                          <a:effectLst/>
                          <a:latin typeface="+mn-ea"/>
                          <a:ea typeface="+mn-ea"/>
                        </a:rPr>
                        <a:t>假如單一個運算元能被轉換成 </a:t>
                      </a:r>
                      <a:r>
                        <a:rPr lang="en-US" altLang="zh-TW" sz="2000" dirty="0">
                          <a:effectLst/>
                          <a:latin typeface="+mn-ea"/>
                          <a:ea typeface="+mn-ea"/>
                        </a:rPr>
                        <a:t>True </a:t>
                      </a:r>
                      <a:r>
                        <a:rPr lang="zh-TW" altLang="en-US" sz="2000" dirty="0">
                          <a:effectLst/>
                          <a:latin typeface="+mn-ea"/>
                          <a:ea typeface="+mn-ea"/>
                        </a:rPr>
                        <a:t>時，回傳</a:t>
                      </a:r>
                      <a:r>
                        <a:rPr lang="en-US" altLang="zh-TW" sz="2000" dirty="0">
                          <a:effectLst/>
                          <a:latin typeface="+mn-ea"/>
                          <a:ea typeface="+mn-ea"/>
                        </a:rPr>
                        <a:t>false </a:t>
                      </a:r>
                      <a:r>
                        <a:rPr lang="zh-TW" altLang="en-US" sz="2000" dirty="0">
                          <a:effectLst/>
                          <a:latin typeface="+mn-ea"/>
                          <a:ea typeface="+mn-ea"/>
                        </a:rPr>
                        <a:t>， 不然回傳 </a:t>
                      </a:r>
                      <a:r>
                        <a:rPr lang="en-US" altLang="zh-TW" sz="2000" dirty="0">
                          <a:effectLst/>
                          <a:latin typeface="+mn-ea"/>
                          <a:ea typeface="+mn-ea"/>
                        </a:rPr>
                        <a:t>true</a:t>
                      </a:r>
                      <a:r>
                        <a:rPr lang="zh-TW" altLang="en-US" sz="2000" dirty="0">
                          <a:effectLst/>
                          <a:latin typeface="+mn-ea"/>
                          <a:ea typeface="+mn-ea"/>
                        </a:rPr>
                        <a:t>。</a:t>
                      </a:r>
                    </a:p>
                  </a:txBody>
                  <a:tcPr marL="74951" marR="74951" marT="37475" marB="374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7559364"/>
                  </a:ext>
                </a:extLst>
              </a:tr>
            </a:tbl>
          </a:graphicData>
        </a:graphic>
      </p:graphicFrame>
    </p:spTree>
    <p:extLst>
      <p:ext uri="{BB962C8B-B14F-4D97-AF65-F5344CB8AC3E}">
        <p14:creationId xmlns:p14="http://schemas.microsoft.com/office/powerpoint/2010/main" val="247981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位元運算子</a:t>
            </a:r>
            <a:endParaRPr lang="zh-TW" altLang="en-US" sz="44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72876623"/>
              </p:ext>
            </p:extLst>
          </p:nvPr>
        </p:nvGraphicFramePr>
        <p:xfrm>
          <a:off x="2438400" y="1600200"/>
          <a:ext cx="8515927" cy="4789844"/>
        </p:xfrm>
        <a:graphic>
          <a:graphicData uri="http://schemas.openxmlformats.org/drawingml/2006/table">
            <a:tbl>
              <a:tblPr/>
              <a:tblGrid>
                <a:gridCol w="2482221">
                  <a:extLst>
                    <a:ext uri="{9D8B030D-6E8A-4147-A177-3AD203B41FA5}">
                      <a16:colId xmlns:a16="http://schemas.microsoft.com/office/drawing/2014/main" val="705378017"/>
                    </a:ext>
                  </a:extLst>
                </a:gridCol>
                <a:gridCol w="2071699">
                  <a:extLst>
                    <a:ext uri="{9D8B030D-6E8A-4147-A177-3AD203B41FA5}">
                      <a16:colId xmlns:a16="http://schemas.microsoft.com/office/drawing/2014/main" val="3624888575"/>
                    </a:ext>
                  </a:extLst>
                </a:gridCol>
                <a:gridCol w="3962007">
                  <a:extLst>
                    <a:ext uri="{9D8B030D-6E8A-4147-A177-3AD203B41FA5}">
                      <a16:colId xmlns:a16="http://schemas.microsoft.com/office/drawing/2014/main" val="2480014841"/>
                    </a:ext>
                  </a:extLst>
                </a:gridCol>
              </a:tblGrid>
              <a:tr h="268941">
                <a:tc>
                  <a:txBody>
                    <a:bodyPr/>
                    <a:lstStyle/>
                    <a:p>
                      <a:pPr algn="l" fontAlgn="ctr"/>
                      <a:r>
                        <a:rPr lang="zh-TW" altLang="en-US" sz="1800">
                          <a:effectLst/>
                        </a:rPr>
                        <a:t>運算子</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effectLst/>
                        </a:rPr>
                        <a:t>用法</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800">
                          <a:effectLst/>
                        </a:rPr>
                        <a:t>描述</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66103993"/>
                  </a:ext>
                </a:extLst>
              </a:tr>
              <a:tr h="672353">
                <a:tc>
                  <a:txBody>
                    <a:bodyPr/>
                    <a:lstStyle/>
                    <a:p>
                      <a:pPr fontAlgn="ctr"/>
                      <a:r>
                        <a:rPr lang="zh-TW" altLang="en-US" sz="1800" u="none" dirty="0">
                          <a:effectLst/>
                        </a:rPr>
                        <a:t>位元 </a:t>
                      </a:r>
                      <a:r>
                        <a:rPr lang="en-US" sz="1800" u="none" dirty="0">
                          <a:effectLst/>
                        </a:rPr>
                        <a:t>AND</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a &amp;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AND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3094191"/>
                  </a:ext>
                </a:extLst>
              </a:tr>
              <a:tr h="470647">
                <a:tc>
                  <a:txBody>
                    <a:bodyPr/>
                    <a:lstStyle/>
                    <a:p>
                      <a:pPr fontAlgn="ctr"/>
                      <a:r>
                        <a:rPr lang="zh-TW" altLang="en-US" sz="1800" u="none" dirty="0">
                          <a:effectLst/>
                        </a:rPr>
                        <a:t>位元 </a:t>
                      </a:r>
                      <a:r>
                        <a:rPr lang="en-US" sz="1800" u="none" dirty="0">
                          <a:effectLst/>
                        </a:rPr>
                        <a:t>OR</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a |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OR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6883049"/>
                  </a:ext>
                </a:extLst>
              </a:tr>
              <a:tr h="672353">
                <a:tc>
                  <a:txBody>
                    <a:bodyPr/>
                    <a:lstStyle/>
                    <a:p>
                      <a:pPr fontAlgn="ctr"/>
                      <a:r>
                        <a:rPr lang="zh-TW" altLang="en-US" sz="1800" u="none" dirty="0">
                          <a:effectLst/>
                        </a:rPr>
                        <a:t>位元 </a:t>
                      </a:r>
                      <a:r>
                        <a:rPr lang="en-US" sz="1800" u="none" dirty="0">
                          <a:effectLst/>
                        </a:rPr>
                        <a:t>XOR</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dirty="0">
                          <a:effectLst/>
                        </a:rPr>
                        <a:t>a ^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回傳兩個運算元對於每個 </a:t>
                      </a:r>
                      <a:r>
                        <a:rPr lang="en-US" altLang="zh-TW" sz="1800">
                          <a:effectLst/>
                        </a:rPr>
                        <a:t>bit </a:t>
                      </a:r>
                      <a:r>
                        <a:rPr lang="zh-TW" altLang="en-US" sz="1800">
                          <a:effectLst/>
                        </a:rPr>
                        <a:t>做 </a:t>
                      </a:r>
                      <a:r>
                        <a:rPr lang="en-US" altLang="zh-TW" sz="1800">
                          <a:effectLst/>
                        </a:rPr>
                        <a:t>XOR </a:t>
                      </a:r>
                      <a:r>
                        <a:rPr lang="zh-TW" altLang="en-US" sz="1800">
                          <a:effectLst/>
                        </a:rPr>
                        <a:t>的結果。</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9340585"/>
                  </a:ext>
                </a:extLst>
              </a:tr>
              <a:tr h="470647">
                <a:tc>
                  <a:txBody>
                    <a:bodyPr/>
                    <a:lstStyle/>
                    <a:p>
                      <a:pPr fontAlgn="ctr"/>
                      <a:r>
                        <a:rPr lang="zh-TW" altLang="en-US" sz="1800" u="none" dirty="0">
                          <a:effectLst/>
                        </a:rPr>
                        <a:t>位元 </a:t>
                      </a:r>
                      <a:r>
                        <a:rPr lang="en-US" sz="1800" u="none" dirty="0">
                          <a:effectLst/>
                        </a:rPr>
                        <a:t>NOT</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 a</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將運算元中的每個 </a:t>
                      </a:r>
                      <a:r>
                        <a:rPr lang="en-US" altLang="zh-TW" sz="1800">
                          <a:effectLst/>
                        </a:rPr>
                        <a:t>bit </a:t>
                      </a:r>
                      <a:r>
                        <a:rPr lang="zh-TW" altLang="en-US" sz="1800">
                          <a:effectLst/>
                        </a:rPr>
                        <a:t>反轉</a:t>
                      </a:r>
                      <a:r>
                        <a:rPr lang="en-US" altLang="zh-TW" sz="1800">
                          <a:effectLst/>
                        </a:rPr>
                        <a:t>(1-&gt;0,0-&gt;1)</a:t>
                      </a:r>
                      <a:r>
                        <a:rPr lang="zh-TW" altLang="en-US" sz="1800">
                          <a:effectLst/>
                        </a:rPr>
                        <a:t>。</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1325832"/>
                  </a:ext>
                </a:extLst>
              </a:tr>
              <a:tr h="672353">
                <a:tc>
                  <a:txBody>
                    <a:bodyPr/>
                    <a:lstStyle/>
                    <a:p>
                      <a:pPr fontAlgn="ctr"/>
                      <a:r>
                        <a:rPr lang="zh-TW" altLang="en-US" sz="1800" u="none" dirty="0">
                          <a:effectLst/>
                        </a:rPr>
                        <a:t>左移</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a &lt;&lt;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將 </a:t>
                      </a:r>
                      <a:r>
                        <a:rPr lang="en-US" altLang="zh-TW" sz="1800">
                          <a:effectLst/>
                        </a:rPr>
                        <a:t>a </a:t>
                      </a:r>
                      <a:r>
                        <a:rPr lang="zh-TW" altLang="en-US" sz="1800">
                          <a:effectLst/>
                        </a:rPr>
                        <a:t>的每個 </a:t>
                      </a:r>
                      <a:r>
                        <a:rPr lang="en-US" altLang="zh-TW" sz="1800">
                          <a:effectLst/>
                        </a:rPr>
                        <a:t>bit </a:t>
                      </a:r>
                      <a:r>
                        <a:rPr lang="zh-TW" altLang="en-US" sz="1800">
                          <a:effectLst/>
                        </a:rPr>
                        <a:t>向左移動 </a:t>
                      </a:r>
                      <a:r>
                        <a:rPr lang="en-US" altLang="zh-TW" sz="1800">
                          <a:effectLst/>
                        </a:rPr>
                        <a:t>b </a:t>
                      </a:r>
                      <a:r>
                        <a:rPr lang="zh-TW" altLang="en-US" sz="1800">
                          <a:effectLst/>
                        </a:rPr>
                        <a:t>個 </a:t>
                      </a:r>
                      <a:r>
                        <a:rPr lang="en-US" altLang="zh-TW" sz="1800">
                          <a:effectLst/>
                        </a:rPr>
                        <a:t>bits</a:t>
                      </a:r>
                      <a:r>
                        <a:rPr lang="zh-TW" altLang="en-US" sz="1800">
                          <a:effectLst/>
                        </a:rPr>
                        <a:t>，空餘的位數以 </a:t>
                      </a:r>
                      <a:r>
                        <a:rPr lang="en-US" altLang="zh-TW" sz="1800">
                          <a:effectLst/>
                        </a:rPr>
                        <a:t>0 </a:t>
                      </a:r>
                      <a:r>
                        <a:rPr lang="zh-TW" altLang="en-US" sz="1800">
                          <a:effectLst/>
                        </a:rPr>
                        <a:t>填滿。</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12520324"/>
                  </a:ext>
                </a:extLst>
              </a:tr>
              <a:tr h="672353">
                <a:tc>
                  <a:txBody>
                    <a:bodyPr/>
                    <a:lstStyle/>
                    <a:p>
                      <a:pPr fontAlgn="ctr"/>
                      <a:r>
                        <a:rPr lang="zh-TW" altLang="en-US" sz="1800" u="none" dirty="0">
                          <a:effectLst/>
                        </a:rPr>
                        <a:t>有號右移</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a &gt;&gt;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a:effectLst/>
                        </a:rPr>
                        <a:t>將 </a:t>
                      </a:r>
                      <a:r>
                        <a:rPr lang="en-US" altLang="zh-TW" sz="1800">
                          <a:effectLst/>
                        </a:rPr>
                        <a:t>a </a:t>
                      </a:r>
                      <a:r>
                        <a:rPr lang="zh-TW" altLang="en-US" sz="1800">
                          <a:effectLst/>
                        </a:rPr>
                        <a:t>的每個 </a:t>
                      </a:r>
                      <a:r>
                        <a:rPr lang="en-US" altLang="zh-TW" sz="1800">
                          <a:effectLst/>
                        </a:rPr>
                        <a:t>bit </a:t>
                      </a:r>
                      <a:r>
                        <a:rPr lang="zh-TW" altLang="en-US" sz="1800">
                          <a:effectLst/>
                        </a:rPr>
                        <a:t>向右移動 </a:t>
                      </a:r>
                      <a:r>
                        <a:rPr lang="en-US" altLang="zh-TW" sz="1800">
                          <a:effectLst/>
                        </a:rPr>
                        <a:t>b </a:t>
                      </a:r>
                      <a:r>
                        <a:rPr lang="zh-TW" altLang="en-US" sz="1800">
                          <a:effectLst/>
                        </a:rPr>
                        <a:t>個 </a:t>
                      </a:r>
                      <a:r>
                        <a:rPr lang="en-US" altLang="zh-TW" sz="1800">
                          <a:effectLst/>
                        </a:rPr>
                        <a:t>bits</a:t>
                      </a:r>
                      <a:r>
                        <a:rPr lang="zh-TW" altLang="en-US" sz="1800">
                          <a:effectLst/>
                        </a:rPr>
                        <a:t>，空餘位數以最高位補滿。</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13077020"/>
                  </a:ext>
                </a:extLst>
              </a:tr>
              <a:tr h="672353">
                <a:tc>
                  <a:txBody>
                    <a:bodyPr/>
                    <a:lstStyle/>
                    <a:p>
                      <a:pPr fontAlgn="ctr"/>
                      <a:r>
                        <a:rPr lang="zh-TW" altLang="en-US" sz="1800" u="none" dirty="0">
                          <a:effectLst/>
                        </a:rPr>
                        <a:t>以 </a:t>
                      </a:r>
                      <a:r>
                        <a:rPr lang="en-US" altLang="zh-TW" sz="1800" u="none" dirty="0">
                          <a:effectLst/>
                        </a:rPr>
                        <a:t>0 </a:t>
                      </a:r>
                      <a:r>
                        <a:rPr lang="zh-TW" altLang="en-US" sz="1800" u="none" dirty="0">
                          <a:effectLst/>
                        </a:rPr>
                        <a:t>填充的右移</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800">
                          <a:effectLst/>
                        </a:rPr>
                        <a:t>a &gt;&gt;&gt; b</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800" dirty="0">
                          <a:effectLst/>
                        </a:rPr>
                        <a:t>將 </a:t>
                      </a:r>
                      <a:r>
                        <a:rPr lang="en-US" altLang="zh-TW" sz="1800" dirty="0">
                          <a:effectLst/>
                        </a:rPr>
                        <a:t>a </a:t>
                      </a:r>
                      <a:r>
                        <a:rPr lang="zh-TW" altLang="en-US" sz="1800" dirty="0">
                          <a:effectLst/>
                        </a:rPr>
                        <a:t>的每個 </a:t>
                      </a:r>
                      <a:r>
                        <a:rPr lang="en-US" altLang="zh-TW" sz="1800" dirty="0">
                          <a:effectLst/>
                        </a:rPr>
                        <a:t>bit </a:t>
                      </a:r>
                      <a:r>
                        <a:rPr lang="zh-TW" altLang="en-US" sz="1800" dirty="0">
                          <a:effectLst/>
                        </a:rPr>
                        <a:t>向右移動 </a:t>
                      </a:r>
                      <a:r>
                        <a:rPr lang="en-US" altLang="zh-TW" sz="1800" dirty="0">
                          <a:effectLst/>
                        </a:rPr>
                        <a:t>b </a:t>
                      </a:r>
                      <a:r>
                        <a:rPr lang="zh-TW" altLang="en-US" sz="1800" dirty="0">
                          <a:effectLst/>
                        </a:rPr>
                        <a:t>個 </a:t>
                      </a:r>
                      <a:r>
                        <a:rPr lang="en-US" altLang="zh-TW" sz="1800" dirty="0">
                          <a:effectLst/>
                        </a:rPr>
                        <a:t>bits</a:t>
                      </a:r>
                      <a:r>
                        <a:rPr lang="zh-TW" altLang="en-US" sz="1800" dirty="0">
                          <a:effectLst/>
                        </a:rPr>
                        <a:t>，空餘的位數以 </a:t>
                      </a:r>
                      <a:r>
                        <a:rPr lang="en-US" altLang="zh-TW" sz="1800" dirty="0">
                          <a:effectLst/>
                        </a:rPr>
                        <a:t>0 </a:t>
                      </a:r>
                      <a:r>
                        <a:rPr lang="zh-TW" altLang="en-US" sz="1800" dirty="0">
                          <a:effectLst/>
                        </a:rPr>
                        <a:t>填滿。</a:t>
                      </a:r>
                    </a:p>
                  </a:txBody>
                  <a:tcPr marL="67235" marR="67235" marT="33618" marB="336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3518462"/>
                  </a:ext>
                </a:extLst>
              </a:tr>
            </a:tbl>
          </a:graphicData>
        </a:graphic>
      </p:graphicFrame>
    </p:spTree>
    <p:extLst>
      <p:ext uri="{BB962C8B-B14F-4D97-AF65-F5344CB8AC3E}">
        <p14:creationId xmlns:p14="http://schemas.microsoft.com/office/powerpoint/2010/main" val="31184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字串運算子</a:t>
            </a:r>
          </a:p>
        </p:txBody>
      </p:sp>
      <p:sp>
        <p:nvSpPr>
          <p:cNvPr id="3" name="內容版面配置區 2"/>
          <p:cNvSpPr>
            <a:spLocks noGrp="1"/>
          </p:cNvSpPr>
          <p:nvPr>
            <p:ph idx="1"/>
          </p:nvPr>
        </p:nvSpPr>
        <p:spPr/>
        <p:txBody>
          <a:bodyPr/>
          <a:lstStyle/>
          <a:p>
            <a:r>
              <a:rPr lang="zh-TW" altLang="en-US" dirty="0"/>
              <a:t>除了作為比較運算子之外， 運算子 </a:t>
            </a:r>
            <a:r>
              <a:rPr lang="en-US" altLang="zh-TW" dirty="0"/>
              <a:t>(+) </a:t>
            </a:r>
            <a:r>
              <a:rPr lang="zh-TW" altLang="en-US" dirty="0"/>
              <a:t>也能用於字串，將兩字串接在一起，並回傳接在一起後的結果</a:t>
            </a:r>
            <a:r>
              <a:rPr lang="zh-TW" altLang="en-US" dirty="0" smtClean="0"/>
              <a:t>。</a:t>
            </a:r>
            <a:endParaRPr lang="en-US" altLang="zh-TW" dirty="0" smtClean="0"/>
          </a:p>
          <a:p>
            <a:pPr lvl="1"/>
            <a:r>
              <a:rPr lang="en-US" altLang="zh-TW" dirty="0"/>
              <a:t>console.log('</a:t>
            </a:r>
            <a:r>
              <a:rPr lang="zh-TW" altLang="en-US" dirty="0"/>
              <a:t>我的 </a:t>
            </a:r>
            <a:r>
              <a:rPr lang="en-US" altLang="zh-TW" dirty="0"/>
              <a:t>' + '</a:t>
            </a:r>
            <a:r>
              <a:rPr lang="zh-TW" altLang="en-US" dirty="0"/>
              <a:t>字串</a:t>
            </a:r>
            <a:r>
              <a:rPr lang="en-US" altLang="zh-TW" dirty="0"/>
              <a:t>'); // </a:t>
            </a:r>
            <a:r>
              <a:rPr lang="zh-TW" altLang="en-US" dirty="0"/>
              <a:t>會印出 字串 </a:t>
            </a:r>
            <a:r>
              <a:rPr lang="en-US" altLang="zh-TW" dirty="0"/>
              <a:t>"</a:t>
            </a:r>
            <a:r>
              <a:rPr lang="zh-TW" altLang="en-US" dirty="0"/>
              <a:t>我的字串</a:t>
            </a:r>
            <a:r>
              <a:rPr lang="en-US" altLang="zh-TW" dirty="0"/>
              <a:t>"</a:t>
            </a:r>
            <a:r>
              <a:rPr lang="zh-TW" altLang="en-US" dirty="0" smtClean="0"/>
              <a:t>。</a:t>
            </a:r>
            <a:endParaRPr lang="en-US" altLang="zh-TW" dirty="0" smtClean="0"/>
          </a:p>
          <a:p>
            <a:r>
              <a:rPr lang="zh-TW" altLang="en-US" dirty="0" smtClean="0"/>
              <a:t>也可以使用 </a:t>
            </a:r>
            <a:r>
              <a:rPr lang="en-US" altLang="zh-TW" dirty="0" smtClean="0"/>
              <a:t>+= </a:t>
            </a:r>
            <a:r>
              <a:rPr lang="zh-TW" altLang="en-US" dirty="0" smtClean="0"/>
              <a:t>的賦值運算值在字串變數上</a:t>
            </a:r>
            <a:endParaRPr lang="en-US" altLang="zh-TW" dirty="0" smtClean="0"/>
          </a:p>
          <a:p>
            <a:pPr lvl="1"/>
            <a:r>
              <a:rPr lang="en-US" altLang="zh-TW" dirty="0" err="1" smtClean="0"/>
              <a:t>var</a:t>
            </a:r>
            <a:r>
              <a:rPr lang="en-US" altLang="zh-TW" dirty="0" smtClean="0"/>
              <a:t> </a:t>
            </a:r>
            <a:r>
              <a:rPr lang="en-US" altLang="zh-TW" dirty="0" err="1" smtClean="0"/>
              <a:t>astring</a:t>
            </a:r>
            <a:r>
              <a:rPr lang="en-US" altLang="zh-TW" dirty="0" smtClean="0"/>
              <a:t> = ‘</a:t>
            </a:r>
            <a:r>
              <a:rPr lang="zh-TW" altLang="en-US" dirty="0" smtClean="0"/>
              <a:t>我的</a:t>
            </a:r>
            <a:r>
              <a:rPr lang="en-US" altLang="zh-TW" dirty="0" smtClean="0"/>
              <a:t>’</a:t>
            </a:r>
          </a:p>
          <a:p>
            <a:pPr lvl="1"/>
            <a:r>
              <a:rPr lang="en-US" altLang="zh-TW" dirty="0" err="1" smtClean="0"/>
              <a:t>astring</a:t>
            </a:r>
            <a:r>
              <a:rPr lang="en-US" altLang="zh-TW" dirty="0" smtClean="0"/>
              <a:t> += ‘</a:t>
            </a:r>
            <a:r>
              <a:rPr lang="zh-TW" altLang="en-US" dirty="0" smtClean="0"/>
              <a:t>字串</a:t>
            </a:r>
            <a:r>
              <a:rPr lang="en-US" altLang="zh-TW" dirty="0" smtClean="0"/>
              <a:t>’</a:t>
            </a:r>
            <a:endParaRPr lang="zh-TW" altLang="en-US" dirty="0"/>
          </a:p>
        </p:txBody>
      </p:sp>
    </p:spTree>
    <p:extLst>
      <p:ext uri="{BB962C8B-B14F-4D97-AF65-F5344CB8AC3E}">
        <p14:creationId xmlns:p14="http://schemas.microsoft.com/office/powerpoint/2010/main" val="375015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運算子優先級</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38549826"/>
              </p:ext>
            </p:extLst>
          </p:nvPr>
        </p:nvGraphicFramePr>
        <p:xfrm>
          <a:off x="2865455" y="1360184"/>
          <a:ext cx="5825964" cy="5483818"/>
        </p:xfrm>
        <a:graphic>
          <a:graphicData uri="http://schemas.openxmlformats.org/drawingml/2006/table">
            <a:tbl>
              <a:tblPr/>
              <a:tblGrid>
                <a:gridCol w="2912982">
                  <a:extLst>
                    <a:ext uri="{9D8B030D-6E8A-4147-A177-3AD203B41FA5}">
                      <a16:colId xmlns:a16="http://schemas.microsoft.com/office/drawing/2014/main" val="1020483017"/>
                    </a:ext>
                  </a:extLst>
                </a:gridCol>
                <a:gridCol w="2912982">
                  <a:extLst>
                    <a:ext uri="{9D8B030D-6E8A-4147-A177-3AD203B41FA5}">
                      <a16:colId xmlns:a16="http://schemas.microsoft.com/office/drawing/2014/main" val="3043622800"/>
                    </a:ext>
                  </a:extLst>
                </a:gridCol>
              </a:tblGrid>
              <a:tr h="298638">
                <a:tc>
                  <a:txBody>
                    <a:bodyPr/>
                    <a:lstStyle/>
                    <a:p>
                      <a:pPr algn="l" fontAlgn="ctr"/>
                      <a:r>
                        <a:rPr lang="zh-TW" altLang="en-US" sz="1600">
                          <a:effectLst/>
                        </a:rPr>
                        <a:t>運算子類型</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zh-TW" altLang="en-US" sz="1600" dirty="0">
                          <a:effectLst/>
                        </a:rPr>
                        <a:t>屬於該類別的運算子</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78750771"/>
                  </a:ext>
                </a:extLst>
              </a:tr>
              <a:tr h="298638">
                <a:tc>
                  <a:txBody>
                    <a:bodyPr/>
                    <a:lstStyle/>
                    <a:p>
                      <a:pPr fontAlgn="ctr"/>
                      <a:r>
                        <a:rPr lang="zh-TW" altLang="en-US" sz="1600">
                          <a:effectLst/>
                        </a:rPr>
                        <a:t>成員</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dirty="0" smtClean="0">
                          <a:effectLst/>
                        </a:rPr>
                        <a:t>. []</a:t>
                      </a:r>
                      <a:endParaRPr lang="en-US" altLang="zh-TW" sz="1600" dirty="0">
                        <a:effectLst/>
                      </a:endParaRP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53978952"/>
                  </a:ext>
                </a:extLst>
              </a:tr>
              <a:tr h="298638">
                <a:tc>
                  <a:txBody>
                    <a:bodyPr/>
                    <a:lstStyle/>
                    <a:p>
                      <a:pPr fontAlgn="ctr"/>
                      <a:r>
                        <a:rPr lang="zh-TW" altLang="en-US" sz="1600">
                          <a:effectLst/>
                        </a:rPr>
                        <a:t>呼叫</a:t>
                      </a:r>
                      <a:r>
                        <a:rPr lang="en-US" altLang="zh-TW" sz="1600">
                          <a:effectLst/>
                        </a:rPr>
                        <a:t>/</a:t>
                      </a:r>
                      <a:r>
                        <a:rPr lang="zh-TW" altLang="en-US" sz="1600">
                          <a:effectLst/>
                        </a:rPr>
                        <a:t>建立 實例</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dirty="0" smtClean="0">
                          <a:effectLst/>
                        </a:rPr>
                        <a:t>() new</a:t>
                      </a:r>
                      <a:endParaRPr lang="en-US" sz="1600" dirty="0">
                        <a:effectLst/>
                      </a:endParaRP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84977941"/>
                  </a:ext>
                </a:extLst>
              </a:tr>
              <a:tr h="298638">
                <a:tc>
                  <a:txBody>
                    <a:bodyPr/>
                    <a:lstStyle/>
                    <a:p>
                      <a:pPr fontAlgn="ctr"/>
                      <a:r>
                        <a:rPr lang="zh-TW" altLang="en-US" sz="1600">
                          <a:effectLst/>
                        </a:rPr>
                        <a:t>反向</a:t>
                      </a:r>
                      <a:r>
                        <a:rPr lang="en-US" altLang="zh-TW" sz="1600">
                          <a:effectLst/>
                        </a:rPr>
                        <a:t>/</a:t>
                      </a:r>
                      <a:r>
                        <a:rPr lang="zh-TW" altLang="en-US" sz="1600">
                          <a:effectLst/>
                        </a:rPr>
                        <a:t>增加</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dirty="0">
                          <a:effectLst/>
                        </a:rPr>
                        <a:t>! </a:t>
                      </a:r>
                      <a:r>
                        <a:rPr lang="en-US" sz="1600" dirty="0" smtClean="0">
                          <a:effectLst/>
                        </a:rPr>
                        <a:t>~ </a:t>
                      </a:r>
                      <a:r>
                        <a:rPr lang="en-US" sz="1600" dirty="0">
                          <a:effectLst/>
                        </a:rPr>
                        <a:t>- </a:t>
                      </a:r>
                      <a:r>
                        <a:rPr lang="en-US" sz="1600" dirty="0" smtClean="0">
                          <a:effectLst/>
                        </a:rPr>
                        <a:t>+ </a:t>
                      </a:r>
                      <a:r>
                        <a:rPr lang="en-US" sz="1600" dirty="0">
                          <a:effectLst/>
                        </a:rPr>
                        <a:t>++ -- </a:t>
                      </a:r>
                      <a:r>
                        <a:rPr lang="en-US" sz="1600" dirty="0" err="1">
                          <a:effectLst/>
                        </a:rPr>
                        <a:t>typeof</a:t>
                      </a:r>
                      <a:r>
                        <a:rPr lang="en-US" sz="1600" dirty="0">
                          <a:effectLst/>
                        </a:rPr>
                        <a:t> void delete</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1599307"/>
                  </a:ext>
                </a:extLst>
              </a:tr>
              <a:tr h="298638">
                <a:tc>
                  <a:txBody>
                    <a:bodyPr/>
                    <a:lstStyle/>
                    <a:p>
                      <a:pPr fontAlgn="ctr"/>
                      <a:r>
                        <a:rPr lang="zh-TW" altLang="en-US" sz="1600">
                          <a:effectLst/>
                        </a:rPr>
                        <a:t>乘法</a:t>
                      </a:r>
                      <a:r>
                        <a:rPr lang="en-US" altLang="zh-TW" sz="1600">
                          <a:effectLst/>
                        </a:rPr>
                        <a:t>/</a:t>
                      </a:r>
                      <a:r>
                        <a:rPr lang="zh-TW" altLang="en-US" sz="1600">
                          <a:effectLst/>
                        </a:rPr>
                        <a:t>除法</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zh-TW" altLang="en-US" sz="1600">
                          <a:effectLst/>
                        </a:rPr>
                        <a:t>* </a:t>
                      </a:r>
                      <a:r>
                        <a:rPr lang="en-US" altLang="zh-TW" sz="1600">
                          <a:effectLst/>
                        </a:rPr>
                        <a:t>/ %</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52519117"/>
                  </a:ext>
                </a:extLst>
              </a:tr>
              <a:tr h="298638">
                <a:tc>
                  <a:txBody>
                    <a:bodyPr/>
                    <a:lstStyle/>
                    <a:p>
                      <a:pPr fontAlgn="ctr"/>
                      <a:r>
                        <a:rPr lang="zh-TW" altLang="en-US" sz="1600">
                          <a:effectLst/>
                        </a:rPr>
                        <a:t>加法</a:t>
                      </a:r>
                      <a:r>
                        <a:rPr lang="en-US" altLang="zh-TW" sz="1600">
                          <a:effectLst/>
                        </a:rPr>
                        <a:t>/</a:t>
                      </a:r>
                      <a:r>
                        <a:rPr lang="zh-TW" altLang="en-US" sz="1600">
                          <a:effectLst/>
                        </a:rPr>
                        <a:t>減法</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dirty="0">
                          <a:effectLst/>
                        </a:rPr>
                        <a:t>+ -</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05975051"/>
                  </a:ext>
                </a:extLst>
              </a:tr>
              <a:tr h="298638">
                <a:tc>
                  <a:txBody>
                    <a:bodyPr/>
                    <a:lstStyle/>
                    <a:p>
                      <a:pPr fontAlgn="ctr"/>
                      <a:r>
                        <a:rPr lang="zh-TW" altLang="en-US" sz="1600" dirty="0">
                          <a:effectLst/>
                        </a:rPr>
                        <a:t>位元移動</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&lt;&lt; &gt;&gt; &gt;&gt;&gt;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2930374"/>
                  </a:ext>
                </a:extLst>
              </a:tr>
              <a:tr h="298638">
                <a:tc>
                  <a:txBody>
                    <a:bodyPr/>
                    <a:lstStyle/>
                    <a:p>
                      <a:pPr fontAlgn="ctr"/>
                      <a:r>
                        <a:rPr lang="zh-TW" altLang="en-US" sz="1600">
                          <a:effectLst/>
                        </a:rPr>
                        <a:t>關係運算子</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600">
                          <a:effectLst/>
                        </a:rPr>
                        <a:t>&lt; &lt;= &gt; &gt;= in instanceof</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44324307"/>
                  </a:ext>
                </a:extLst>
              </a:tr>
              <a:tr h="298638">
                <a:tc>
                  <a:txBody>
                    <a:bodyPr/>
                    <a:lstStyle/>
                    <a:p>
                      <a:pPr fontAlgn="ctr"/>
                      <a:r>
                        <a:rPr lang="zh-TW" altLang="en-US" sz="1600">
                          <a:effectLst/>
                        </a:rPr>
                        <a:t>相等性</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 != === !==</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73915898"/>
                  </a:ext>
                </a:extLst>
              </a:tr>
              <a:tr h="298638">
                <a:tc>
                  <a:txBody>
                    <a:bodyPr/>
                    <a:lstStyle/>
                    <a:p>
                      <a:pPr fontAlgn="ctr"/>
                      <a:r>
                        <a:rPr lang="zh-TW" altLang="en-US" sz="1600">
                          <a:effectLst/>
                        </a:rPr>
                        <a:t>位元 </a:t>
                      </a:r>
                      <a:r>
                        <a:rPr lang="en-US" sz="1600">
                          <a:effectLst/>
                        </a:rPr>
                        <a:t>and</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&amp;</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5029648"/>
                  </a:ext>
                </a:extLst>
              </a:tr>
              <a:tr h="298638">
                <a:tc>
                  <a:txBody>
                    <a:bodyPr/>
                    <a:lstStyle/>
                    <a:p>
                      <a:pPr fontAlgn="ctr"/>
                      <a:r>
                        <a:rPr lang="zh-TW" altLang="en-US" sz="1600">
                          <a:effectLst/>
                        </a:rPr>
                        <a:t>位元 </a:t>
                      </a:r>
                      <a:r>
                        <a:rPr lang="en-US" sz="1600">
                          <a:effectLst/>
                        </a:rPr>
                        <a:t>xor</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147251285"/>
                  </a:ext>
                </a:extLst>
              </a:tr>
              <a:tr h="298638">
                <a:tc>
                  <a:txBody>
                    <a:bodyPr/>
                    <a:lstStyle/>
                    <a:p>
                      <a:pPr fontAlgn="ctr"/>
                      <a:r>
                        <a:rPr lang="zh-TW" altLang="en-US" sz="1600">
                          <a:effectLst/>
                        </a:rPr>
                        <a:t>位元 </a:t>
                      </a:r>
                      <a:r>
                        <a:rPr lang="en-US" sz="1600">
                          <a:effectLst/>
                        </a:rPr>
                        <a:t>or</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7022727"/>
                  </a:ext>
                </a:extLst>
              </a:tr>
              <a:tr h="298638">
                <a:tc>
                  <a:txBody>
                    <a:bodyPr/>
                    <a:lstStyle/>
                    <a:p>
                      <a:pPr fontAlgn="ctr"/>
                      <a:r>
                        <a:rPr lang="zh-TW" altLang="en-US" sz="1600">
                          <a:effectLst/>
                        </a:rPr>
                        <a:t>邏輯 </a:t>
                      </a:r>
                      <a:r>
                        <a:rPr lang="en-US" sz="1600">
                          <a:effectLst/>
                        </a:rPr>
                        <a:t>and</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&amp;&amp;</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8988003"/>
                  </a:ext>
                </a:extLst>
              </a:tr>
              <a:tr h="298638">
                <a:tc>
                  <a:txBody>
                    <a:bodyPr/>
                    <a:lstStyle/>
                    <a:p>
                      <a:pPr fontAlgn="ctr"/>
                      <a:r>
                        <a:rPr lang="zh-TW" altLang="en-US" sz="1600">
                          <a:effectLst/>
                        </a:rPr>
                        <a:t>邏輯 </a:t>
                      </a:r>
                      <a:r>
                        <a:rPr lang="en-US" sz="1600">
                          <a:effectLst/>
                        </a:rPr>
                        <a:t>or</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62911969"/>
                  </a:ext>
                </a:extLst>
              </a:tr>
              <a:tr h="298638">
                <a:tc>
                  <a:txBody>
                    <a:bodyPr/>
                    <a:lstStyle/>
                    <a:p>
                      <a:pPr fontAlgn="ctr"/>
                      <a:r>
                        <a:rPr lang="zh-TW" altLang="en-US" sz="1600">
                          <a:effectLst/>
                        </a:rPr>
                        <a:t>條件運算子</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69810681"/>
                  </a:ext>
                </a:extLst>
              </a:tr>
              <a:tr h="524021">
                <a:tc>
                  <a:txBody>
                    <a:bodyPr/>
                    <a:lstStyle/>
                    <a:p>
                      <a:pPr fontAlgn="ctr"/>
                      <a:r>
                        <a:rPr lang="zh-TW" altLang="en-US" sz="1600">
                          <a:effectLst/>
                        </a:rPr>
                        <a:t>指定運算子</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a:effectLst/>
                        </a:rPr>
                        <a:t>= += -= *= /= %= &lt;&lt;= &gt;&gt;= &gt;&gt;&gt;= &amp;= ^= |=</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92103413"/>
                  </a:ext>
                </a:extLst>
              </a:tr>
              <a:tr h="298638">
                <a:tc>
                  <a:txBody>
                    <a:bodyPr/>
                    <a:lstStyle/>
                    <a:p>
                      <a:pPr fontAlgn="ctr"/>
                      <a:r>
                        <a:rPr lang="zh-TW" altLang="en-US" sz="1600" dirty="0">
                          <a:effectLst/>
                        </a:rPr>
                        <a:t>逗點運算子</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altLang="zh-TW" sz="1600" dirty="0">
                          <a:effectLst/>
                        </a:rPr>
                        <a:t>,</a:t>
                      </a:r>
                    </a:p>
                  </a:txBody>
                  <a:tcPr marL="64394" marR="64394" marT="32197" marB="321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50135816"/>
                  </a:ext>
                </a:extLst>
              </a:tr>
            </a:tbl>
          </a:graphicData>
        </a:graphic>
      </p:graphicFrame>
      <p:sp>
        <p:nvSpPr>
          <p:cNvPr id="5" name="文字方塊 4"/>
          <p:cNvSpPr txBox="1"/>
          <p:nvPr/>
        </p:nvSpPr>
        <p:spPr>
          <a:xfrm>
            <a:off x="5006109" y="1625600"/>
            <a:ext cx="415498" cy="369332"/>
          </a:xfrm>
          <a:prstGeom prst="rect">
            <a:avLst/>
          </a:prstGeom>
          <a:noFill/>
        </p:spPr>
        <p:txBody>
          <a:bodyPr wrap="none" rtlCol="0">
            <a:spAutoFit/>
          </a:bodyPr>
          <a:lstStyle/>
          <a:p>
            <a:r>
              <a:rPr lang="zh-TW" altLang="en-US" b="1" dirty="0">
                <a:solidFill>
                  <a:srgbClr val="C00000"/>
                </a:solidFill>
              </a:rPr>
              <a:t>高</a:t>
            </a:r>
          </a:p>
        </p:txBody>
      </p:sp>
      <p:cxnSp>
        <p:nvCxnSpPr>
          <p:cNvPr id="7" name="直線單箭頭接點 6"/>
          <p:cNvCxnSpPr/>
          <p:nvPr/>
        </p:nvCxnSpPr>
        <p:spPr>
          <a:xfrm>
            <a:off x="5200073" y="2059711"/>
            <a:ext cx="18472" cy="4479636"/>
          </a:xfrm>
          <a:prstGeom prst="straightConnector1">
            <a:avLst/>
          </a:prstGeom>
          <a:ln w="254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010796" y="6534789"/>
            <a:ext cx="415498" cy="369332"/>
          </a:xfrm>
          <a:prstGeom prst="rect">
            <a:avLst/>
          </a:prstGeom>
          <a:noFill/>
        </p:spPr>
        <p:txBody>
          <a:bodyPr wrap="none" rtlCol="0">
            <a:spAutoFit/>
          </a:bodyPr>
          <a:lstStyle/>
          <a:p>
            <a:r>
              <a:rPr lang="zh-TW" altLang="en-US" b="1" dirty="0" smtClean="0">
                <a:solidFill>
                  <a:schemeClr val="accent2">
                    <a:lumMod val="50000"/>
                  </a:schemeClr>
                </a:solidFill>
              </a:rPr>
              <a:t>低</a:t>
            </a:r>
            <a:endParaRPr lang="zh-TW" altLang="en-US" b="1" dirty="0">
              <a:solidFill>
                <a:schemeClr val="accent2">
                  <a:lumMod val="50000"/>
                </a:schemeClr>
              </a:solidFill>
            </a:endParaRPr>
          </a:p>
        </p:txBody>
      </p:sp>
    </p:spTree>
    <p:extLst>
      <p:ext uri="{BB962C8B-B14F-4D97-AF65-F5344CB8AC3E}">
        <p14:creationId xmlns:p14="http://schemas.microsoft.com/office/powerpoint/2010/main" val="198758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流程控制</a:t>
            </a:r>
            <a:endParaRPr lang="zh-TW" altLang="en-US" sz="4400" dirty="0"/>
          </a:p>
        </p:txBody>
      </p:sp>
      <p:sp>
        <p:nvSpPr>
          <p:cNvPr id="3" name="內容版面配置區 2"/>
          <p:cNvSpPr>
            <a:spLocks noGrp="1"/>
          </p:cNvSpPr>
          <p:nvPr>
            <p:ph idx="1"/>
          </p:nvPr>
        </p:nvSpPr>
        <p:spPr/>
        <p:txBody>
          <a:bodyPr/>
          <a:lstStyle/>
          <a:p>
            <a:r>
              <a:rPr lang="zh-TW" altLang="en-US" dirty="0" smtClean="0"/>
              <a:t>選擇結構</a:t>
            </a:r>
            <a:endParaRPr lang="en-US" altLang="zh-TW" dirty="0" smtClean="0"/>
          </a:p>
          <a:p>
            <a:pPr lvl="1"/>
            <a:r>
              <a:rPr lang="zh-TW" altLang="en-US" dirty="0"/>
              <a:t>用來檢查條件</a:t>
            </a:r>
            <a:r>
              <a:rPr lang="zh-TW" altLang="en-US" dirty="0" smtClean="0"/>
              <a:t>式，根據結果的值來執行不同的敘述</a:t>
            </a:r>
            <a:endParaRPr lang="en-US" altLang="zh-TW" dirty="0" smtClean="0"/>
          </a:p>
          <a:p>
            <a:pPr lvl="1"/>
            <a:r>
              <a:rPr lang="zh-TW" altLang="en-US" dirty="0" smtClean="0"/>
              <a:t>例如</a:t>
            </a:r>
            <a:r>
              <a:rPr lang="en-US" altLang="zh-TW" dirty="0" smtClean="0"/>
              <a:t>: if…else</a:t>
            </a:r>
            <a:r>
              <a:rPr lang="zh-TW" altLang="en-US" dirty="0" smtClean="0"/>
              <a:t>、</a:t>
            </a:r>
            <a:r>
              <a:rPr lang="en-US" altLang="zh-TW" dirty="0" smtClean="0"/>
              <a:t>switch</a:t>
            </a:r>
          </a:p>
          <a:p>
            <a:r>
              <a:rPr lang="zh-TW" altLang="en-US" dirty="0"/>
              <a:t>迴圈</a:t>
            </a:r>
            <a:r>
              <a:rPr lang="zh-TW" altLang="en-US" dirty="0" smtClean="0"/>
              <a:t>結構</a:t>
            </a:r>
            <a:endParaRPr lang="en-US" altLang="zh-TW" dirty="0" smtClean="0"/>
          </a:p>
          <a:p>
            <a:pPr lvl="1"/>
            <a:r>
              <a:rPr lang="zh-TW" altLang="en-US" dirty="0"/>
              <a:t>用來</a:t>
            </a:r>
            <a:r>
              <a:rPr lang="zh-TW" altLang="en-US" dirty="0" smtClean="0"/>
              <a:t>重複執行指定的敘述</a:t>
            </a:r>
            <a:endParaRPr lang="en-US" altLang="zh-TW" dirty="0" smtClean="0"/>
          </a:p>
          <a:p>
            <a:pPr lvl="1"/>
            <a:r>
              <a:rPr lang="zh-TW" altLang="en-US" dirty="0" smtClean="0"/>
              <a:t>例如</a:t>
            </a:r>
            <a:r>
              <a:rPr lang="en-US" altLang="zh-TW" dirty="0" smtClean="0"/>
              <a:t>:</a:t>
            </a:r>
            <a:r>
              <a:rPr lang="zh-TW" altLang="en-US" dirty="0" smtClean="0"/>
              <a:t> </a:t>
            </a:r>
            <a:r>
              <a:rPr lang="en-US" altLang="zh-TW" dirty="0" smtClean="0"/>
              <a:t>for</a:t>
            </a:r>
            <a:r>
              <a:rPr lang="zh-TW" altLang="en-US" dirty="0" smtClean="0"/>
              <a:t>、</a:t>
            </a:r>
            <a:r>
              <a:rPr lang="en-US" altLang="zh-TW" dirty="0" smtClean="0"/>
              <a:t>while</a:t>
            </a:r>
            <a:r>
              <a:rPr lang="zh-TW" altLang="en-US" dirty="0" smtClean="0"/>
              <a:t>、</a:t>
            </a:r>
            <a:r>
              <a:rPr lang="en-US" altLang="zh-TW" dirty="0" smtClean="0"/>
              <a:t>do…while</a:t>
            </a:r>
            <a:r>
              <a:rPr lang="zh-TW" altLang="en-US" dirty="0" smtClean="0"/>
              <a:t>、</a:t>
            </a:r>
            <a:r>
              <a:rPr lang="en-US" altLang="zh-TW" dirty="0" smtClean="0"/>
              <a:t>for…in</a:t>
            </a:r>
          </a:p>
          <a:p>
            <a:r>
              <a:rPr lang="en-US" altLang="zh-TW" dirty="0"/>
              <a:t>break</a:t>
            </a:r>
            <a:r>
              <a:rPr lang="zh-TW" altLang="en-US" dirty="0"/>
              <a:t>和</a:t>
            </a:r>
            <a:r>
              <a:rPr lang="en-US" altLang="zh-TW" dirty="0"/>
              <a:t>continue</a:t>
            </a:r>
            <a:r>
              <a:rPr lang="zh-TW" altLang="en-US" dirty="0" smtClean="0"/>
              <a:t>指令</a:t>
            </a:r>
            <a:endParaRPr lang="en-US" altLang="zh-TW" dirty="0" smtClean="0"/>
          </a:p>
          <a:p>
            <a:pPr lvl="1"/>
            <a:r>
              <a:rPr lang="en-US" altLang="zh-TW" dirty="0"/>
              <a:t>b</a:t>
            </a:r>
            <a:r>
              <a:rPr lang="en-US" altLang="zh-TW" dirty="0" smtClean="0"/>
              <a:t>reak</a:t>
            </a:r>
            <a:r>
              <a:rPr lang="zh-TW" altLang="en-US" dirty="0" smtClean="0"/>
              <a:t>為跳出迴圈</a:t>
            </a:r>
            <a:endParaRPr lang="en-US" altLang="zh-TW" dirty="0" smtClean="0"/>
          </a:p>
          <a:p>
            <a:pPr lvl="1"/>
            <a:r>
              <a:rPr lang="en-US" altLang="zh-TW" dirty="0" smtClean="0"/>
              <a:t>continue</a:t>
            </a:r>
            <a:r>
              <a:rPr lang="zh-TW" altLang="en-US" dirty="0" smtClean="0"/>
              <a:t>為在迴圈內跳過後面的敘述，直接返回迴圈的開頭</a:t>
            </a:r>
            <a:endParaRPr lang="zh-TW" altLang="en-US" dirty="0"/>
          </a:p>
        </p:txBody>
      </p:sp>
    </p:spTree>
    <p:extLst>
      <p:ext uri="{BB962C8B-B14F-4D97-AF65-F5344CB8AC3E}">
        <p14:creationId xmlns:p14="http://schemas.microsoft.com/office/powerpoint/2010/main" val="3118358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函式</a:t>
            </a:r>
            <a:endParaRPr lang="zh-TW" altLang="en-US" sz="4400" dirty="0"/>
          </a:p>
        </p:txBody>
      </p:sp>
      <p:sp>
        <p:nvSpPr>
          <p:cNvPr id="3" name="內容版面配置區 2"/>
          <p:cNvSpPr>
            <a:spLocks noGrp="1"/>
          </p:cNvSpPr>
          <p:nvPr>
            <p:ph idx="1"/>
          </p:nvPr>
        </p:nvSpPr>
        <p:spPr/>
        <p:txBody>
          <a:bodyPr/>
          <a:lstStyle/>
          <a:p>
            <a:r>
              <a:rPr lang="zh-TW" altLang="en-US" dirty="0" smtClean="0"/>
              <a:t>函式是將一段具有某種功能或可以重複使用的敘述寫成獨立的程式區塊，供後續呼叫使用</a:t>
            </a:r>
            <a:endParaRPr lang="en-US" altLang="zh-TW" dirty="0" smtClean="0"/>
          </a:p>
          <a:p>
            <a:r>
              <a:rPr lang="zh-TW" altLang="en-US" dirty="0"/>
              <a:t>一般函</a:t>
            </a:r>
            <a:r>
              <a:rPr lang="zh-TW" altLang="en-US" dirty="0" smtClean="0"/>
              <a:t>式</a:t>
            </a:r>
            <a:endParaRPr lang="en-US" altLang="zh-TW" dirty="0" smtClean="0"/>
          </a:p>
          <a:p>
            <a:pPr lvl="1"/>
            <a:r>
              <a:rPr lang="zh-TW" altLang="en-US" dirty="0"/>
              <a:t>用來執行一般動作的</a:t>
            </a:r>
            <a:r>
              <a:rPr lang="zh-TW" altLang="en-US" dirty="0" smtClean="0"/>
              <a:t>描述</a:t>
            </a:r>
            <a:endParaRPr lang="en-US" altLang="zh-TW" dirty="0" smtClean="0"/>
          </a:p>
          <a:p>
            <a:pPr lvl="1"/>
            <a:r>
              <a:rPr lang="zh-TW" altLang="en-US" dirty="0"/>
              <a:t>程式設計人員</a:t>
            </a:r>
            <a:r>
              <a:rPr lang="zh-TW" altLang="en-US" dirty="0" smtClean="0"/>
              <a:t>自行撰寫程式碼來呼叫</a:t>
            </a:r>
            <a:endParaRPr lang="en-US" altLang="zh-TW" dirty="0" smtClean="0"/>
          </a:p>
          <a:p>
            <a:r>
              <a:rPr lang="zh-TW" altLang="en-US" dirty="0"/>
              <a:t>事件函</a:t>
            </a:r>
            <a:r>
              <a:rPr lang="zh-TW" altLang="en-US" dirty="0" smtClean="0"/>
              <a:t>式</a:t>
            </a:r>
            <a:endParaRPr lang="en-US" altLang="zh-TW" dirty="0"/>
          </a:p>
          <a:p>
            <a:pPr lvl="1"/>
            <a:r>
              <a:rPr lang="zh-TW" altLang="en-US" dirty="0" smtClean="0"/>
              <a:t>用來處理事件動作，一般是用來回應使用者或系統所觸發的事件</a:t>
            </a:r>
            <a:endParaRPr lang="en-US" altLang="zh-TW" dirty="0" smtClean="0"/>
          </a:p>
          <a:p>
            <a:pPr lvl="1"/>
            <a:r>
              <a:rPr lang="zh-TW" altLang="en-US" dirty="0"/>
              <a:t>平常處於閒置</a:t>
            </a:r>
            <a:r>
              <a:rPr lang="zh-TW" altLang="en-US" dirty="0" smtClean="0"/>
              <a:t>狀態，當有需要處理時才呼叫</a:t>
            </a:r>
            <a:endParaRPr lang="zh-TW" altLang="en-US" dirty="0"/>
          </a:p>
        </p:txBody>
      </p:sp>
    </p:spTree>
    <p:extLst>
      <p:ext uri="{BB962C8B-B14F-4D97-AF65-F5344CB8AC3E}">
        <p14:creationId xmlns:p14="http://schemas.microsoft.com/office/powerpoint/2010/main" val="229055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使用者自訂函式</a:t>
            </a:r>
            <a:endParaRPr lang="zh-TW" altLang="en-US" sz="4400" dirty="0"/>
          </a:p>
        </p:txBody>
      </p:sp>
      <p:sp>
        <p:nvSpPr>
          <p:cNvPr id="3" name="內容版面配置區 2"/>
          <p:cNvSpPr>
            <a:spLocks noGrp="1"/>
          </p:cNvSpPr>
          <p:nvPr>
            <p:ph idx="1"/>
          </p:nvPr>
        </p:nvSpPr>
        <p:spPr/>
        <p:txBody>
          <a:bodyPr/>
          <a:lstStyle/>
          <a:p>
            <a:r>
              <a:rPr lang="en-US" altLang="zh-TW" dirty="0" smtClean="0"/>
              <a:t>JavaScript</a:t>
            </a:r>
            <a:r>
              <a:rPr lang="zh-TW" altLang="en-US" dirty="0" smtClean="0"/>
              <a:t>有提供一些內建函式，通常是針對常見的用途，當不夠滿足使用者需求時，使用者可以自行定義函式</a:t>
            </a:r>
            <a:endParaRPr lang="en-US" altLang="zh-TW" dirty="0" smtClean="0"/>
          </a:p>
          <a:p>
            <a:r>
              <a:rPr lang="zh-TW" altLang="en-US" dirty="0" smtClean="0"/>
              <a:t>使用</a:t>
            </a:r>
            <a:r>
              <a:rPr lang="en-US" altLang="zh-TW" dirty="0" smtClean="0"/>
              <a:t>function</a:t>
            </a:r>
            <a:r>
              <a:rPr lang="zh-TW" altLang="en-US" dirty="0" smtClean="0"/>
              <a:t>來宣告函式</a:t>
            </a:r>
            <a:endParaRPr lang="en-US" altLang="zh-TW" dirty="0" smtClean="0"/>
          </a:p>
          <a:p>
            <a:pPr marL="0" indent="0">
              <a:buNone/>
            </a:pPr>
            <a:r>
              <a:rPr lang="en-US" altLang="zh-TW" dirty="0" smtClean="0"/>
              <a:t>Example</a:t>
            </a:r>
          </a:p>
          <a:p>
            <a:pPr marL="365760" lvl="1" indent="0">
              <a:buNone/>
            </a:pPr>
            <a:r>
              <a:rPr lang="en-US" altLang="zh-TW" sz="2000" dirty="0"/>
              <a:t>f</a:t>
            </a:r>
            <a:r>
              <a:rPr lang="en-US" altLang="zh-TW" sz="2000" dirty="0" smtClean="0"/>
              <a:t>unction </a:t>
            </a:r>
            <a:r>
              <a:rPr lang="zh-TW" altLang="en-US" sz="2000" dirty="0" smtClean="0"/>
              <a:t>函式名稱</a:t>
            </a:r>
            <a:r>
              <a:rPr lang="en-US" altLang="zh-TW" sz="2000" dirty="0" smtClean="0"/>
              <a:t>(</a:t>
            </a:r>
            <a:r>
              <a:rPr lang="zh-TW" altLang="en-US" sz="2000" dirty="0" smtClean="0"/>
              <a:t>傳入參數</a:t>
            </a:r>
            <a:r>
              <a:rPr lang="en-US" altLang="zh-TW" sz="2000" dirty="0" smtClean="0"/>
              <a:t>){</a:t>
            </a:r>
          </a:p>
          <a:p>
            <a:pPr marL="365760" lvl="1" indent="0">
              <a:buNone/>
            </a:pPr>
            <a:r>
              <a:rPr lang="en-US" altLang="zh-TW" sz="2000" dirty="0"/>
              <a:t>	</a:t>
            </a:r>
            <a:r>
              <a:rPr lang="zh-TW" altLang="en-US" sz="2000" dirty="0" smtClean="0"/>
              <a:t>描述</a:t>
            </a:r>
            <a:r>
              <a:rPr lang="en-US" altLang="zh-TW" sz="2000" dirty="0" smtClean="0"/>
              <a:t>;</a:t>
            </a:r>
          </a:p>
          <a:p>
            <a:pPr marL="365760" lvl="1" indent="0">
              <a:buNone/>
            </a:pPr>
            <a:r>
              <a:rPr lang="en-US" altLang="zh-TW" sz="2000" dirty="0"/>
              <a:t>	</a:t>
            </a:r>
            <a:r>
              <a:rPr lang="en-US" altLang="zh-TW" sz="2000" dirty="0" smtClean="0"/>
              <a:t>return </a:t>
            </a:r>
            <a:r>
              <a:rPr lang="zh-TW" altLang="en-US" sz="2000" dirty="0" smtClean="0"/>
              <a:t>傳回值</a:t>
            </a:r>
            <a:r>
              <a:rPr lang="en-US" altLang="zh-TW" sz="2000" dirty="0" smtClean="0"/>
              <a:t>;</a:t>
            </a:r>
          </a:p>
          <a:p>
            <a:pPr marL="365760" lvl="1" indent="0">
              <a:buNone/>
            </a:pPr>
            <a:r>
              <a:rPr lang="en-US" altLang="zh-TW" sz="2000" dirty="0" smtClean="0"/>
              <a:t>}</a:t>
            </a:r>
            <a:endParaRPr lang="zh-TW" altLang="en-US" sz="2000" dirty="0"/>
          </a:p>
        </p:txBody>
      </p:sp>
    </p:spTree>
    <p:extLst>
      <p:ext uri="{BB962C8B-B14F-4D97-AF65-F5344CB8AC3E}">
        <p14:creationId xmlns:p14="http://schemas.microsoft.com/office/powerpoint/2010/main" val="303350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JavaScript </a:t>
            </a:r>
            <a:r>
              <a:rPr lang="zh-TW" altLang="en-US" sz="4400" dirty="0" smtClean="0"/>
              <a:t>內建對話視窗函式</a:t>
            </a:r>
            <a:endParaRPr lang="zh-TW" altLang="en-US" sz="4400" dirty="0"/>
          </a:p>
        </p:txBody>
      </p:sp>
      <p:sp>
        <p:nvSpPr>
          <p:cNvPr id="3" name="內容版面配置區 2"/>
          <p:cNvSpPr>
            <a:spLocks noGrp="1"/>
          </p:cNvSpPr>
          <p:nvPr>
            <p:ph idx="1"/>
          </p:nvPr>
        </p:nvSpPr>
        <p:spPr/>
        <p:txBody>
          <a:bodyPr/>
          <a:lstStyle/>
          <a:p>
            <a:r>
              <a:rPr lang="en-US" altLang="zh-TW" dirty="0"/>
              <a:t>alert()</a:t>
            </a:r>
          </a:p>
          <a:p>
            <a:pPr lvl="1"/>
            <a:r>
              <a:rPr lang="zh-TW" altLang="en-US" dirty="0" smtClean="0"/>
              <a:t>用來</a:t>
            </a:r>
            <a:r>
              <a:rPr lang="zh-TW" altLang="en-US" dirty="0"/>
              <a:t>跳出提示 </a:t>
            </a:r>
            <a:r>
              <a:rPr lang="en-US" altLang="zh-TW" dirty="0"/>
              <a:t>(</a:t>
            </a:r>
            <a:r>
              <a:rPr lang="zh-TW" altLang="en-US" dirty="0"/>
              <a:t>警告</a:t>
            </a:r>
            <a:r>
              <a:rPr lang="en-US" altLang="zh-TW" dirty="0"/>
              <a:t>) </a:t>
            </a:r>
            <a:r>
              <a:rPr lang="zh-TW" altLang="en-US" dirty="0"/>
              <a:t>對話視窗</a:t>
            </a:r>
            <a:r>
              <a:rPr lang="zh-TW" altLang="en-US" dirty="0" smtClean="0"/>
              <a:t>。</a:t>
            </a:r>
            <a:endParaRPr lang="en-US" altLang="zh-TW" dirty="0" smtClean="0"/>
          </a:p>
          <a:p>
            <a:r>
              <a:rPr lang="en-US" altLang="zh-TW" dirty="0"/>
              <a:t>prompt</a:t>
            </a:r>
            <a:r>
              <a:rPr lang="en-US" altLang="zh-TW" dirty="0" smtClean="0"/>
              <a:t>()</a:t>
            </a:r>
          </a:p>
          <a:p>
            <a:pPr lvl="1"/>
            <a:r>
              <a:rPr lang="zh-TW" altLang="en-US" dirty="0"/>
              <a:t>用來跳出一個文字輸入的對話視窗</a:t>
            </a:r>
            <a:r>
              <a:rPr lang="zh-TW" altLang="en-US" dirty="0" smtClean="0"/>
              <a:t>。</a:t>
            </a:r>
            <a:endParaRPr lang="en-US" altLang="zh-TW" dirty="0" smtClean="0"/>
          </a:p>
          <a:p>
            <a:r>
              <a:rPr lang="en-US" altLang="zh-TW" dirty="0"/>
              <a:t>confirm</a:t>
            </a:r>
            <a:r>
              <a:rPr lang="en-US" altLang="zh-TW" dirty="0" smtClean="0"/>
              <a:t>()</a:t>
            </a:r>
          </a:p>
          <a:p>
            <a:pPr lvl="1"/>
            <a:r>
              <a:rPr lang="zh-TW" altLang="en-US" dirty="0"/>
              <a:t>用來跳出需要使用者確認的對話視窗，對話視窗中會有確定及取消兩個按鈕</a:t>
            </a:r>
            <a:r>
              <a:rPr lang="zh-TW" altLang="en-US" dirty="0" smtClean="0"/>
              <a:t>。</a:t>
            </a:r>
            <a:endParaRPr lang="en-US" altLang="zh-TW" dirty="0" smtClean="0"/>
          </a:p>
          <a:p>
            <a:pPr lvl="1"/>
            <a:r>
              <a:rPr lang="zh-TW" altLang="en-US" dirty="0"/>
              <a:t>會返回一個布林值 </a:t>
            </a:r>
            <a:r>
              <a:rPr lang="en-US" altLang="zh-TW" dirty="0"/>
              <a:t>(</a:t>
            </a:r>
            <a:r>
              <a:rPr lang="en-US" altLang="zh-TW" dirty="0" err="1"/>
              <a:t>boolean</a:t>
            </a:r>
            <a:r>
              <a:rPr lang="en-US" altLang="zh-TW" dirty="0"/>
              <a:t>)</a:t>
            </a:r>
            <a:r>
              <a:rPr lang="zh-TW" altLang="en-US" dirty="0"/>
              <a:t>，用來表示使用者按了確定 </a:t>
            </a:r>
            <a:r>
              <a:rPr lang="en-US" altLang="zh-TW" dirty="0"/>
              <a:t>(true) </a:t>
            </a:r>
            <a:r>
              <a:rPr lang="zh-TW" altLang="en-US" dirty="0"/>
              <a:t>或是取消 </a:t>
            </a:r>
            <a:r>
              <a:rPr lang="en-US" altLang="zh-TW" dirty="0"/>
              <a:t>(false)</a:t>
            </a:r>
            <a:r>
              <a:rPr lang="zh-TW" altLang="en-US" dirty="0"/>
              <a:t>。</a:t>
            </a:r>
          </a:p>
        </p:txBody>
      </p:sp>
    </p:spTree>
    <p:extLst>
      <p:ext uri="{BB962C8B-B14F-4D97-AF65-F5344CB8AC3E}">
        <p14:creationId xmlns:p14="http://schemas.microsoft.com/office/powerpoint/2010/main" val="57769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變數的有效範圍</a:t>
            </a:r>
            <a:endParaRPr lang="zh-TW" altLang="en-US" sz="4400" dirty="0"/>
          </a:p>
        </p:txBody>
      </p:sp>
      <p:sp>
        <p:nvSpPr>
          <p:cNvPr id="3" name="內容版面配置區 2"/>
          <p:cNvSpPr>
            <a:spLocks noGrp="1"/>
          </p:cNvSpPr>
          <p:nvPr>
            <p:ph idx="1"/>
          </p:nvPr>
        </p:nvSpPr>
        <p:spPr/>
        <p:txBody>
          <a:bodyPr/>
          <a:lstStyle/>
          <a:p>
            <a:r>
              <a:rPr lang="zh-TW" altLang="en-US" dirty="0" smtClean="0"/>
              <a:t>全域變數</a:t>
            </a:r>
            <a:endParaRPr lang="en-US" altLang="zh-TW" dirty="0" smtClean="0"/>
          </a:p>
          <a:p>
            <a:pPr lvl="1"/>
            <a:r>
              <a:rPr lang="zh-TW" altLang="en-US" dirty="0"/>
              <a:t>在函</a:t>
            </a:r>
            <a:r>
              <a:rPr lang="zh-TW" altLang="en-US" dirty="0" smtClean="0"/>
              <a:t>式外面宣告的變數屬於全域變數，程式的所有描述都可以存取這些變數</a:t>
            </a:r>
            <a:endParaRPr lang="en-US" altLang="zh-TW" dirty="0" smtClean="0"/>
          </a:p>
          <a:p>
            <a:r>
              <a:rPr lang="zh-TW" altLang="en-US" dirty="0"/>
              <a:t>區域</a:t>
            </a:r>
            <a:r>
              <a:rPr lang="zh-TW" altLang="en-US" dirty="0" smtClean="0"/>
              <a:t>變數</a:t>
            </a:r>
            <a:endParaRPr lang="en-US" altLang="zh-TW" dirty="0" smtClean="0"/>
          </a:p>
          <a:p>
            <a:pPr lvl="1"/>
            <a:r>
              <a:rPr lang="zh-TW" altLang="en-US" dirty="0" smtClean="0"/>
              <a:t>在某一個函式裡面使用</a:t>
            </a:r>
            <a:r>
              <a:rPr lang="en-US" altLang="zh-TW" dirty="0" err="1" smtClean="0"/>
              <a:t>var</a:t>
            </a:r>
            <a:r>
              <a:rPr lang="zh-TW" altLang="en-US" dirty="0" smtClean="0"/>
              <a:t>來宣告的變數屬於區域變數，只有在該函式裡的敘述可以存去這些變數</a:t>
            </a:r>
            <a:endParaRPr lang="en-US" altLang="zh-TW" dirty="0" smtClean="0"/>
          </a:p>
          <a:p>
            <a:r>
              <a:rPr lang="zh-TW" altLang="en-US" dirty="0"/>
              <a:t>區塊</a:t>
            </a:r>
            <a:r>
              <a:rPr lang="zh-TW" altLang="en-US" dirty="0" smtClean="0"/>
              <a:t>變數</a:t>
            </a:r>
            <a:endParaRPr lang="en-US" altLang="zh-TW" dirty="0" smtClean="0"/>
          </a:p>
          <a:p>
            <a:pPr lvl="1"/>
            <a:r>
              <a:rPr lang="zh-TW" altLang="en-US" dirty="0" smtClean="0"/>
              <a:t>在某一個區塊</a:t>
            </a:r>
            <a:r>
              <a:rPr lang="en-US" altLang="zh-TW" dirty="0" smtClean="0"/>
              <a:t>(</a:t>
            </a:r>
            <a:r>
              <a:rPr lang="zh-TW" altLang="en-US" dirty="0" smtClean="0"/>
              <a:t>用大括號括起來的區域</a:t>
            </a:r>
            <a:r>
              <a:rPr lang="en-US" altLang="zh-TW" dirty="0" smtClean="0"/>
              <a:t>)</a:t>
            </a:r>
            <a:r>
              <a:rPr lang="zh-TW" altLang="en-US" dirty="0" smtClean="0"/>
              <a:t>內使用</a:t>
            </a:r>
            <a:r>
              <a:rPr lang="en-US" altLang="zh-TW" dirty="0" smtClean="0"/>
              <a:t>let</a:t>
            </a:r>
            <a:r>
              <a:rPr lang="zh-TW" altLang="en-US" dirty="0" smtClean="0"/>
              <a:t>來宣告的變數，只有在該區塊內的描述可以存取這些變數</a:t>
            </a:r>
            <a:endParaRPr lang="zh-TW" altLang="en-US" dirty="0"/>
          </a:p>
        </p:txBody>
      </p:sp>
    </p:spTree>
    <p:extLst>
      <p:ext uri="{BB962C8B-B14F-4D97-AF65-F5344CB8AC3E}">
        <p14:creationId xmlns:p14="http://schemas.microsoft.com/office/powerpoint/2010/main" val="135877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將</a:t>
            </a:r>
            <a:r>
              <a:rPr lang="en-US" altLang="zh-TW" sz="4400" dirty="0" smtClean="0"/>
              <a:t>JavaScript</a:t>
            </a:r>
            <a:r>
              <a:rPr lang="zh-TW" altLang="en-US" sz="4400" dirty="0" smtClean="0"/>
              <a:t>寫進</a:t>
            </a:r>
            <a:r>
              <a:rPr lang="en-US" altLang="zh-TW" sz="4400" dirty="0" smtClean="0"/>
              <a:t>HTML</a:t>
            </a:r>
            <a:r>
              <a:rPr lang="zh-TW" altLang="en-US" sz="4400" dirty="0" smtClean="0"/>
              <a:t>內</a:t>
            </a:r>
            <a:endParaRPr lang="zh-TW" altLang="en-US" sz="4400" dirty="0"/>
          </a:p>
        </p:txBody>
      </p:sp>
      <p:sp>
        <p:nvSpPr>
          <p:cNvPr id="3" name="內容版面配置區 2"/>
          <p:cNvSpPr>
            <a:spLocks noGrp="1"/>
          </p:cNvSpPr>
          <p:nvPr>
            <p:ph idx="1"/>
          </p:nvPr>
        </p:nvSpPr>
        <p:spPr/>
        <p:txBody>
          <a:bodyPr/>
          <a:lstStyle/>
          <a:p>
            <a:r>
              <a:rPr lang="zh-TW" altLang="en-US" dirty="0" smtClean="0"/>
              <a:t>使用</a:t>
            </a:r>
            <a:r>
              <a:rPr lang="en-US" altLang="zh-TW" dirty="0" smtClean="0"/>
              <a:t>&lt;script&gt;</a:t>
            </a:r>
            <a:r>
              <a:rPr lang="zh-TW" altLang="en-US" dirty="0" smtClean="0"/>
              <a:t>將</a:t>
            </a:r>
            <a:r>
              <a:rPr lang="en-US" altLang="zh-TW" dirty="0" err="1" smtClean="0"/>
              <a:t>javascript</a:t>
            </a:r>
            <a:r>
              <a:rPr lang="zh-TW" altLang="en-US" dirty="0" smtClean="0"/>
              <a:t>程式寫入</a:t>
            </a:r>
            <a:r>
              <a:rPr lang="en-US" altLang="zh-TW" dirty="0" smtClean="0"/>
              <a:t>HTML</a:t>
            </a:r>
            <a:r>
              <a:rPr lang="zh-TW" altLang="en-US" dirty="0" smtClean="0"/>
              <a:t>文件內</a:t>
            </a:r>
            <a:endParaRPr lang="en-US" altLang="zh-TW" dirty="0" smtClean="0"/>
          </a:p>
          <a:p>
            <a:pPr lvl="1"/>
            <a:r>
              <a:rPr lang="zh-TW" altLang="en-US" dirty="0"/>
              <a:t>可</a:t>
            </a:r>
            <a:r>
              <a:rPr lang="zh-TW" altLang="en-US" dirty="0" smtClean="0"/>
              <a:t>放在</a:t>
            </a:r>
            <a:r>
              <a:rPr lang="en-US" altLang="zh-TW" dirty="0" smtClean="0"/>
              <a:t>&lt;head&gt;</a:t>
            </a:r>
            <a:r>
              <a:rPr lang="zh-TW" altLang="en-US" dirty="0" smtClean="0"/>
              <a:t>或</a:t>
            </a:r>
            <a:r>
              <a:rPr lang="en-US" altLang="zh-TW" dirty="0" smtClean="0"/>
              <a:t>&lt;body&gt;</a:t>
            </a:r>
            <a:r>
              <a:rPr lang="zh-TW" altLang="en-US" dirty="0" smtClean="0"/>
              <a:t>裡</a:t>
            </a:r>
            <a:endParaRPr lang="en-US" altLang="zh-TW" dirty="0" smtClean="0"/>
          </a:p>
          <a:p>
            <a:pPr lvl="1"/>
            <a:r>
              <a:rPr lang="zh-TW" altLang="en-US" dirty="0" smtClean="0"/>
              <a:t>建議放在</a:t>
            </a:r>
            <a:r>
              <a:rPr lang="en-US" altLang="zh-TW" dirty="0" smtClean="0"/>
              <a:t>&lt;/body&gt;</a:t>
            </a:r>
            <a:r>
              <a:rPr lang="zh-TW" altLang="en-US" dirty="0" smtClean="0"/>
              <a:t>前面，先讓頁面顯示出來再載入，比較不會有畫面延遲的情況</a:t>
            </a:r>
            <a:endParaRPr lang="en-US" altLang="zh-TW" dirty="0" smtClean="0"/>
          </a:p>
        </p:txBody>
      </p:sp>
      <p:sp>
        <p:nvSpPr>
          <p:cNvPr id="5" name="矩形 4"/>
          <p:cNvSpPr/>
          <p:nvPr/>
        </p:nvSpPr>
        <p:spPr>
          <a:xfrm>
            <a:off x="1825869" y="3694636"/>
            <a:ext cx="6096000" cy="2246769"/>
          </a:xfrm>
          <a:prstGeom prst="rect">
            <a:avLst/>
          </a:prstGeom>
        </p:spPr>
        <p:txBody>
          <a:bodyPr>
            <a:spAutoFit/>
          </a:bodyPr>
          <a:lstStyle/>
          <a:p>
            <a:r>
              <a:rPr lang="en-US" altLang="zh-TW" sz="2000" dirty="0" smtClean="0"/>
              <a:t>&lt;body&gt;</a:t>
            </a:r>
          </a:p>
          <a:p>
            <a:r>
              <a:rPr lang="en-US" altLang="zh-TW" sz="2000" dirty="0" smtClean="0"/>
              <a:t>    &lt;h1&gt;</a:t>
            </a:r>
            <a:r>
              <a:rPr lang="zh-TW" altLang="en-US" sz="2000" dirty="0" smtClean="0"/>
              <a:t>歡迎光臨！</a:t>
            </a:r>
            <a:r>
              <a:rPr lang="en-US" altLang="zh-TW" sz="2000" dirty="0" smtClean="0"/>
              <a:t>&lt;/h1&gt;	</a:t>
            </a:r>
          </a:p>
          <a:p>
            <a:r>
              <a:rPr lang="en-US" altLang="zh-TW" sz="2000" dirty="0" smtClean="0"/>
              <a:t>    &lt;script&gt;	  </a:t>
            </a:r>
          </a:p>
          <a:p>
            <a:r>
              <a:rPr lang="en-US" altLang="zh-TW" sz="2000" dirty="0" smtClean="0"/>
              <a:t>      </a:t>
            </a:r>
            <a:r>
              <a:rPr lang="en-US" altLang="zh-TW" sz="2000" dirty="0" err="1" smtClean="0"/>
              <a:t>document.write</a:t>
            </a:r>
            <a:r>
              <a:rPr lang="en-US" altLang="zh-TW" sz="2000" dirty="0" smtClean="0"/>
              <a:t>('Hello, world!');</a:t>
            </a:r>
          </a:p>
          <a:p>
            <a:r>
              <a:rPr lang="en-US" altLang="zh-TW" sz="2000" dirty="0" smtClean="0"/>
              <a:t>    &lt;/script&gt;</a:t>
            </a:r>
          </a:p>
          <a:p>
            <a:r>
              <a:rPr lang="en-US" altLang="zh-TW" sz="2000" dirty="0" smtClean="0"/>
              <a:t>	&lt;</a:t>
            </a:r>
            <a:r>
              <a:rPr lang="en-US" altLang="zh-TW" sz="2000" dirty="0" err="1" smtClean="0"/>
              <a:t>noscript</a:t>
            </a:r>
            <a:r>
              <a:rPr lang="en-US" altLang="zh-TW" sz="2000" dirty="0" smtClean="0"/>
              <a:t>&gt;</a:t>
            </a:r>
            <a:r>
              <a:rPr lang="zh-TW" altLang="en-US" sz="2000" dirty="0" smtClean="0"/>
              <a:t>無法使用</a:t>
            </a:r>
            <a:r>
              <a:rPr lang="en-US" altLang="zh-TW" sz="2000" dirty="0" smtClean="0"/>
              <a:t>JavaScript</a:t>
            </a:r>
            <a:r>
              <a:rPr lang="zh-TW" altLang="en-US" sz="2000" dirty="0" smtClean="0"/>
              <a:t>！</a:t>
            </a:r>
            <a:r>
              <a:rPr lang="en-US" altLang="zh-TW" sz="2000" dirty="0" smtClean="0"/>
              <a:t>&lt;/</a:t>
            </a:r>
            <a:r>
              <a:rPr lang="en-US" altLang="zh-TW" sz="2000" dirty="0" err="1" smtClean="0"/>
              <a:t>noscript</a:t>
            </a:r>
            <a:r>
              <a:rPr lang="en-US" altLang="zh-TW" sz="2000" dirty="0" smtClean="0"/>
              <a:t>&gt;</a:t>
            </a:r>
          </a:p>
          <a:p>
            <a:r>
              <a:rPr lang="en-US" altLang="zh-TW" sz="2000" dirty="0" smtClean="0"/>
              <a:t>&lt;/body&gt;</a:t>
            </a:r>
            <a:endParaRPr lang="zh-TW" altLang="en-US" sz="2000" dirty="0"/>
          </a:p>
        </p:txBody>
      </p:sp>
    </p:spTree>
    <p:extLst>
      <p:ext uri="{BB962C8B-B14F-4D97-AF65-F5344CB8AC3E}">
        <p14:creationId xmlns:p14="http://schemas.microsoft.com/office/powerpoint/2010/main" val="213606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變數的生命週期與遮蔽效應</a:t>
            </a:r>
            <a:endParaRPr lang="zh-TW" altLang="en-US" sz="4400" dirty="0"/>
          </a:p>
        </p:txBody>
      </p:sp>
      <p:sp>
        <p:nvSpPr>
          <p:cNvPr id="3" name="內容版面配置區 2"/>
          <p:cNvSpPr>
            <a:spLocks noGrp="1"/>
          </p:cNvSpPr>
          <p:nvPr>
            <p:ph idx="1"/>
          </p:nvPr>
        </p:nvSpPr>
        <p:spPr/>
        <p:txBody>
          <a:bodyPr/>
          <a:lstStyle/>
          <a:p>
            <a:r>
              <a:rPr lang="zh-TW" altLang="en-US" dirty="0" smtClean="0"/>
              <a:t>變數生命週期</a:t>
            </a:r>
            <a:endParaRPr lang="en-US" altLang="zh-TW" dirty="0" smtClean="0"/>
          </a:p>
          <a:p>
            <a:pPr lvl="1"/>
            <a:r>
              <a:rPr lang="zh-TW" altLang="en-US" dirty="0" smtClean="0"/>
              <a:t>全域變數：直譯器會在程式執行完全結束之後才會將它們移除</a:t>
            </a:r>
            <a:endParaRPr lang="en-US" altLang="zh-TW" dirty="0" smtClean="0"/>
          </a:p>
          <a:p>
            <a:pPr lvl="1"/>
            <a:r>
              <a:rPr lang="zh-TW" altLang="en-US" dirty="0" smtClean="0"/>
              <a:t>區域／區塊變數：直譯器會在函式中建立這些變數，待函式或區塊執行結束就將它們移除</a:t>
            </a:r>
            <a:endParaRPr lang="en-US" altLang="zh-TW" dirty="0" smtClean="0"/>
          </a:p>
          <a:p>
            <a:r>
              <a:rPr lang="zh-TW" altLang="en-US" dirty="0" smtClean="0"/>
              <a:t>在函式內的有區域變數和全域變數的名稱相同時，在區域內執行描述時會參照區域變數，忽略全域變數</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62246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練習</a:t>
            </a:r>
            <a:endParaRPr lang="zh-TW" altLang="en-US" sz="4400" dirty="0"/>
          </a:p>
        </p:txBody>
      </p:sp>
      <p:sp>
        <p:nvSpPr>
          <p:cNvPr id="3" name="內容版面配置區 2"/>
          <p:cNvSpPr>
            <a:spLocks noGrp="1"/>
          </p:cNvSpPr>
          <p:nvPr>
            <p:ph idx="1"/>
          </p:nvPr>
        </p:nvSpPr>
        <p:spPr/>
        <p:txBody>
          <a:bodyPr/>
          <a:lstStyle/>
          <a:p>
            <a:r>
              <a:rPr lang="zh-TW" altLang="en-US" dirty="0" smtClean="0"/>
              <a:t>建立一個基本</a:t>
            </a:r>
            <a:r>
              <a:rPr lang="en-US" altLang="zh-TW" dirty="0" smtClean="0"/>
              <a:t>html</a:t>
            </a:r>
          </a:p>
          <a:p>
            <a:r>
              <a:rPr lang="zh-TW" altLang="en-US" dirty="0" smtClean="0"/>
              <a:t>寫一個外部的</a:t>
            </a:r>
            <a:r>
              <a:rPr lang="en-US" altLang="zh-TW" dirty="0" smtClean="0"/>
              <a:t>JavaScript</a:t>
            </a:r>
            <a:r>
              <a:rPr lang="zh-TW" altLang="en-US" dirty="0" smtClean="0"/>
              <a:t>並載入到</a:t>
            </a:r>
            <a:r>
              <a:rPr lang="en-US" altLang="zh-TW" dirty="0" smtClean="0"/>
              <a:t>html</a:t>
            </a:r>
            <a:endParaRPr lang="en-US" altLang="zh-TW" dirty="0"/>
          </a:p>
          <a:p>
            <a:r>
              <a:rPr lang="zh-TW" altLang="en-US" dirty="0" smtClean="0"/>
              <a:t>這個</a:t>
            </a:r>
            <a:r>
              <a:rPr lang="en-US" altLang="zh-TW" dirty="0" err="1" smtClean="0"/>
              <a:t>javascript</a:t>
            </a:r>
            <a:r>
              <a:rPr lang="zh-TW" altLang="en-US" dirty="0" smtClean="0"/>
              <a:t>的功能</a:t>
            </a:r>
            <a:endParaRPr lang="en-US" altLang="zh-TW" dirty="0" smtClean="0"/>
          </a:p>
          <a:p>
            <a:pPr lvl="1"/>
            <a:r>
              <a:rPr lang="zh-TW" altLang="en-US" dirty="0" smtClean="0"/>
              <a:t>找出小於輸入的一個正整數內所有</a:t>
            </a:r>
            <a:r>
              <a:rPr lang="zh-TW" altLang="en-US" dirty="0" smtClean="0"/>
              <a:t>的質數</a:t>
            </a:r>
            <a:endParaRPr lang="en-US" altLang="zh-TW" dirty="0" smtClean="0"/>
          </a:p>
          <a:p>
            <a:pPr lvl="2"/>
            <a:r>
              <a:rPr lang="zh-TW" altLang="en-US" dirty="0" smtClean="0"/>
              <a:t>例如</a:t>
            </a:r>
            <a:r>
              <a:rPr lang="en-US" altLang="zh-TW" dirty="0" smtClean="0"/>
              <a:t>:</a:t>
            </a:r>
            <a:r>
              <a:rPr lang="zh-TW" altLang="en-US" dirty="0" smtClean="0"/>
              <a:t>輸入</a:t>
            </a:r>
            <a:r>
              <a:rPr lang="en-US" altLang="zh-TW" dirty="0" smtClean="0"/>
              <a:t>5, </a:t>
            </a:r>
            <a:r>
              <a:rPr lang="zh-TW" altLang="en-US" dirty="0" smtClean="0"/>
              <a:t>會找到</a:t>
            </a:r>
            <a:r>
              <a:rPr lang="en-US" altLang="zh-TW" dirty="0" smtClean="0"/>
              <a:t>2, 3, 5</a:t>
            </a:r>
            <a:r>
              <a:rPr lang="zh-TW" altLang="en-US" dirty="0" smtClean="0"/>
              <a:t>三個質數</a:t>
            </a:r>
            <a:endParaRPr lang="en-US" altLang="zh-TW" dirty="0" smtClean="0"/>
          </a:p>
          <a:p>
            <a:pPr lvl="2"/>
            <a:r>
              <a:rPr lang="zh-TW" altLang="en-US" dirty="0" smtClean="0"/>
              <a:t>判斷</a:t>
            </a:r>
            <a:r>
              <a:rPr lang="zh-TW" altLang="en-US" dirty="0"/>
              <a:t>一個數是否能被自身小的正整數</a:t>
            </a:r>
            <a:r>
              <a:rPr lang="en-US" altLang="zh-TW" dirty="0"/>
              <a:t>(</a:t>
            </a:r>
            <a:r>
              <a:rPr lang="zh-TW" altLang="en-US" dirty="0" smtClean="0"/>
              <a:t>除了</a:t>
            </a:r>
            <a:r>
              <a:rPr lang="en-US" altLang="zh-TW" dirty="0" smtClean="0"/>
              <a:t>1</a:t>
            </a:r>
            <a:r>
              <a:rPr lang="zh-TW" altLang="en-US" dirty="0"/>
              <a:t>和自身</a:t>
            </a:r>
            <a:r>
              <a:rPr lang="en-US" altLang="zh-TW" dirty="0"/>
              <a:t>)</a:t>
            </a:r>
            <a:r>
              <a:rPr lang="zh-TW" altLang="en-US" dirty="0"/>
              <a:t>整除</a:t>
            </a:r>
            <a:r>
              <a:rPr lang="en-US" altLang="zh-TW" dirty="0"/>
              <a:t>.</a:t>
            </a:r>
            <a:r>
              <a:rPr lang="zh-TW" altLang="en-US" dirty="0"/>
              <a:t>如果能整除則不是質數</a:t>
            </a:r>
            <a:r>
              <a:rPr lang="en-US" altLang="zh-TW" dirty="0"/>
              <a:t>,</a:t>
            </a:r>
            <a:r>
              <a:rPr lang="zh-TW" altLang="en-US" dirty="0"/>
              <a:t>否則</a:t>
            </a:r>
            <a:r>
              <a:rPr lang="zh-TW" altLang="en-US" dirty="0" smtClean="0"/>
              <a:t>反之</a:t>
            </a:r>
            <a:endParaRPr lang="en-US" altLang="zh-TW" dirty="0" smtClean="0"/>
          </a:p>
          <a:p>
            <a:pPr lvl="2"/>
            <a:r>
              <a:rPr lang="en-US" altLang="zh-TW" dirty="0" err="1"/>
              <a:t>v</a:t>
            </a:r>
            <a:r>
              <a:rPr lang="en-US" altLang="zh-TW" dirty="0" err="1" smtClean="0"/>
              <a:t>ar</a:t>
            </a:r>
            <a:r>
              <a:rPr lang="en-US" altLang="zh-TW" dirty="0" smtClean="0"/>
              <a:t> number = prompt(“</a:t>
            </a:r>
            <a:r>
              <a:rPr lang="zh-TW" altLang="en-US" dirty="0" smtClean="0"/>
              <a:t>請輸入正整數</a:t>
            </a:r>
            <a:r>
              <a:rPr lang="en-US" altLang="zh-TW" dirty="0" smtClean="0"/>
              <a:t>", </a:t>
            </a:r>
            <a:r>
              <a:rPr lang="en-US" altLang="zh-TW" dirty="0"/>
              <a:t>"");</a:t>
            </a:r>
            <a:endParaRPr lang="en-US" altLang="zh-TW" dirty="0" smtClean="0"/>
          </a:p>
          <a:p>
            <a:pPr lvl="1"/>
            <a:r>
              <a:rPr lang="zh-TW" altLang="en-US" dirty="0" smtClean="0"/>
              <a:t>將結果存在一個陣列中並用</a:t>
            </a:r>
            <a:r>
              <a:rPr lang="en-US" altLang="zh-TW" dirty="0" smtClean="0"/>
              <a:t>alert()</a:t>
            </a:r>
            <a:r>
              <a:rPr lang="zh-TW" altLang="en-US" dirty="0" smtClean="0"/>
              <a:t>呈現在網頁上</a:t>
            </a:r>
            <a:endParaRPr lang="zh-TW" altLang="en-US" dirty="0"/>
          </a:p>
        </p:txBody>
      </p:sp>
    </p:spTree>
    <p:extLst>
      <p:ext uri="{BB962C8B-B14F-4D97-AF65-F5344CB8AC3E}">
        <p14:creationId xmlns:p14="http://schemas.microsoft.com/office/powerpoint/2010/main" val="11073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a:t>將</a:t>
            </a:r>
            <a:r>
              <a:rPr lang="en-US" altLang="zh-TW" sz="4400" dirty="0"/>
              <a:t>JavaScript</a:t>
            </a:r>
            <a:r>
              <a:rPr lang="zh-TW" altLang="en-US" sz="4400" dirty="0"/>
              <a:t>寫進</a:t>
            </a:r>
            <a:r>
              <a:rPr lang="en-US" altLang="zh-TW" sz="4400" dirty="0"/>
              <a:t>HTML</a:t>
            </a:r>
            <a:r>
              <a:rPr lang="zh-TW" altLang="en-US" sz="4400" dirty="0"/>
              <a:t>內</a:t>
            </a:r>
          </a:p>
        </p:txBody>
      </p:sp>
      <p:sp>
        <p:nvSpPr>
          <p:cNvPr id="3" name="內容版面配置區 2"/>
          <p:cNvSpPr>
            <a:spLocks noGrp="1"/>
          </p:cNvSpPr>
          <p:nvPr>
            <p:ph idx="1"/>
          </p:nvPr>
        </p:nvSpPr>
        <p:spPr/>
        <p:txBody>
          <a:bodyPr/>
          <a:lstStyle/>
          <a:p>
            <a:r>
              <a:rPr lang="zh-TW" altLang="en-US" dirty="0" smtClean="0"/>
              <a:t>透過事件屬性或超連結元素設定</a:t>
            </a:r>
            <a:r>
              <a:rPr lang="en-US" altLang="zh-TW" dirty="0" smtClean="0"/>
              <a:t>JavaScript</a:t>
            </a:r>
          </a:p>
          <a:p>
            <a:pPr lvl="1"/>
            <a:r>
              <a:rPr lang="zh-TW" altLang="en-US" dirty="0" smtClean="0"/>
              <a:t>寫在</a:t>
            </a:r>
            <a:r>
              <a:rPr lang="en-US" altLang="zh-TW" dirty="0" smtClean="0"/>
              <a:t>html</a:t>
            </a:r>
            <a:r>
              <a:rPr lang="zh-TW" altLang="en-US" dirty="0" smtClean="0"/>
              <a:t>元素內的</a:t>
            </a:r>
            <a:r>
              <a:rPr lang="en-US" altLang="zh-TW" dirty="0" smtClean="0"/>
              <a:t>“</a:t>
            </a:r>
            <a:r>
              <a:rPr lang="zh-TW" altLang="en-US" dirty="0" smtClean="0"/>
              <a:t>事件屬性</a:t>
            </a:r>
            <a:r>
              <a:rPr lang="en-US" altLang="zh-TW" dirty="0" smtClean="0"/>
              <a:t>”</a:t>
            </a:r>
            <a:r>
              <a:rPr lang="zh-TW" altLang="en-US" dirty="0" smtClean="0"/>
              <a:t>或使用</a:t>
            </a:r>
            <a:r>
              <a:rPr lang="en-US" altLang="zh-TW" dirty="0" smtClean="0"/>
              <a:t>”&lt;a&gt;”</a:t>
            </a:r>
            <a:r>
              <a:rPr lang="zh-TW" altLang="en-US" dirty="0" smtClean="0"/>
              <a:t>元素</a:t>
            </a:r>
            <a:endParaRPr lang="en-US" altLang="zh-TW" dirty="0" smtClean="0"/>
          </a:p>
          <a:p>
            <a:pPr lvl="1"/>
            <a:r>
              <a:rPr lang="en-US" altLang="zh-TW" dirty="0" smtClean="0"/>
              <a:t>JavaScript </a:t>
            </a:r>
            <a:r>
              <a:rPr lang="zh-TW" altLang="en-US" dirty="0" smtClean="0"/>
              <a:t>的事件處理</a:t>
            </a:r>
            <a:r>
              <a:rPr lang="en-US" altLang="zh-TW" dirty="0" smtClean="0"/>
              <a:t> </a:t>
            </a:r>
          </a:p>
          <a:p>
            <a:pPr lvl="1"/>
            <a:endParaRPr lang="en-US" altLang="zh-TW" dirty="0" smtClean="0"/>
          </a:p>
          <a:p>
            <a:pPr marL="0" indent="0">
              <a:buNone/>
            </a:pPr>
            <a:r>
              <a:rPr lang="en-US" altLang="zh-TW" sz="2000" dirty="0"/>
              <a:t>&lt;button </a:t>
            </a:r>
            <a:r>
              <a:rPr lang="en-US" altLang="zh-TW" sz="2000" dirty="0" err="1"/>
              <a:t>onclick</a:t>
            </a:r>
            <a:r>
              <a:rPr lang="en-US" altLang="zh-TW" sz="2000" dirty="0"/>
              <a:t>="</a:t>
            </a:r>
            <a:r>
              <a:rPr lang="en-US" altLang="zh-TW" sz="2000" dirty="0" err="1"/>
              <a:t>javascript:window.alert</a:t>
            </a:r>
            <a:r>
              <a:rPr lang="en-US" altLang="zh-TW" sz="2000" dirty="0"/>
              <a:t>('Hello, world</a:t>
            </a:r>
            <a:r>
              <a:rPr lang="en-US" altLang="zh-TW" sz="2000" dirty="0" smtClean="0"/>
              <a:t>!');"&gt;</a:t>
            </a:r>
            <a:r>
              <a:rPr lang="zh-TW" altLang="en-US" sz="2000" dirty="0" smtClean="0"/>
              <a:t>顯示訊息</a:t>
            </a:r>
            <a:r>
              <a:rPr lang="en-US" altLang="zh-TW" sz="2000" dirty="0" smtClean="0"/>
              <a:t>&lt;/</a:t>
            </a:r>
            <a:r>
              <a:rPr lang="en-US" altLang="zh-TW" sz="2000" dirty="0"/>
              <a:t>button</a:t>
            </a:r>
            <a:r>
              <a:rPr lang="en-US" altLang="zh-TW" sz="2000" dirty="0" smtClean="0"/>
              <a:t>&gt;</a:t>
            </a:r>
          </a:p>
          <a:p>
            <a:pPr marL="0" indent="0">
              <a:buNone/>
            </a:pPr>
            <a:endParaRPr lang="en-US" altLang="zh-TW" sz="2000" dirty="0"/>
          </a:p>
          <a:p>
            <a:pPr marL="0" indent="0">
              <a:buNone/>
            </a:pPr>
            <a:endParaRPr lang="en-US" altLang="zh-TW" sz="2000" dirty="0" smtClean="0"/>
          </a:p>
          <a:p>
            <a:pPr marL="0" indent="0">
              <a:buNone/>
            </a:pPr>
            <a:r>
              <a:rPr lang="en-US" altLang="zh-TW" sz="2000" dirty="0"/>
              <a:t>&lt;a </a:t>
            </a:r>
            <a:r>
              <a:rPr lang="en-US" altLang="zh-TW" sz="2000" dirty="0" err="1"/>
              <a:t>href</a:t>
            </a:r>
            <a:r>
              <a:rPr lang="en-US" altLang="zh-TW" sz="2000" dirty="0"/>
              <a:t>="</a:t>
            </a:r>
            <a:r>
              <a:rPr lang="en-US" altLang="zh-TW" sz="2000" dirty="0" err="1"/>
              <a:t>javascript:window.alert</a:t>
            </a:r>
            <a:r>
              <a:rPr lang="en-US" altLang="zh-TW" sz="2000" dirty="0"/>
              <a:t>('Hello, world!');"&gt;</a:t>
            </a:r>
            <a:r>
              <a:rPr lang="zh-TW" altLang="en-US" sz="2000" dirty="0"/>
              <a:t>顯示訊息</a:t>
            </a:r>
            <a:r>
              <a:rPr lang="en-US" altLang="zh-TW" sz="2000" dirty="0"/>
              <a:t>&lt;/a&gt;</a:t>
            </a:r>
          </a:p>
          <a:p>
            <a:pPr marL="0" indent="0">
              <a:buNone/>
            </a:pPr>
            <a:endParaRPr lang="en-US" altLang="zh-TW" sz="2000" dirty="0" smtClean="0"/>
          </a:p>
          <a:p>
            <a:pPr lvl="1"/>
            <a:endParaRPr lang="en-US" altLang="zh-TW" dirty="0" smtClean="0"/>
          </a:p>
        </p:txBody>
      </p:sp>
      <p:sp>
        <p:nvSpPr>
          <p:cNvPr id="5" name="矩形 4"/>
          <p:cNvSpPr/>
          <p:nvPr/>
        </p:nvSpPr>
        <p:spPr>
          <a:xfrm>
            <a:off x="2708031" y="3371273"/>
            <a:ext cx="914400" cy="3602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235199" y="3886200"/>
            <a:ext cx="2004291" cy="369332"/>
          </a:xfrm>
          <a:prstGeom prst="rect">
            <a:avLst/>
          </a:prstGeom>
        </p:spPr>
        <p:txBody>
          <a:bodyPr wrap="square">
            <a:spAutoFit/>
          </a:bodyPr>
          <a:lstStyle/>
          <a:p>
            <a:pPr lvl="1"/>
            <a:r>
              <a:rPr lang="zh-TW" altLang="en-US" dirty="0" smtClean="0">
                <a:solidFill>
                  <a:srgbClr val="C00000"/>
                </a:solidFill>
              </a:rPr>
              <a:t>事件屬性</a:t>
            </a:r>
            <a:endParaRPr lang="en-US" altLang="zh-TW" dirty="0" smtClean="0">
              <a:solidFill>
                <a:srgbClr val="C00000"/>
              </a:solidFill>
            </a:endParaRPr>
          </a:p>
        </p:txBody>
      </p:sp>
      <p:sp>
        <p:nvSpPr>
          <p:cNvPr id="7" name="矩形 6"/>
          <p:cNvSpPr/>
          <p:nvPr/>
        </p:nvSpPr>
        <p:spPr>
          <a:xfrm>
            <a:off x="4880837" y="3886200"/>
            <a:ext cx="2535963" cy="369332"/>
          </a:xfrm>
          <a:prstGeom prst="rect">
            <a:avLst/>
          </a:prstGeom>
        </p:spPr>
        <p:txBody>
          <a:bodyPr wrap="square">
            <a:spAutoFit/>
          </a:bodyPr>
          <a:lstStyle/>
          <a:p>
            <a:pPr lvl="1"/>
            <a:r>
              <a:rPr lang="zh-TW" altLang="en-US" dirty="0" smtClean="0">
                <a:solidFill>
                  <a:srgbClr val="C00000"/>
                </a:solidFill>
              </a:rPr>
              <a:t>事件處理程式</a:t>
            </a:r>
            <a:endParaRPr lang="en-US" altLang="zh-TW" dirty="0" smtClean="0">
              <a:solidFill>
                <a:srgbClr val="C00000"/>
              </a:solidFill>
            </a:endParaRPr>
          </a:p>
        </p:txBody>
      </p:sp>
      <p:sp>
        <p:nvSpPr>
          <p:cNvPr id="8" name="矩形 7"/>
          <p:cNvSpPr/>
          <p:nvPr/>
        </p:nvSpPr>
        <p:spPr>
          <a:xfrm>
            <a:off x="3860800" y="3371273"/>
            <a:ext cx="4572000" cy="3602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1828800" y="4724401"/>
            <a:ext cx="869995" cy="3602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p:cNvSpPr/>
          <p:nvPr/>
        </p:nvSpPr>
        <p:spPr>
          <a:xfrm>
            <a:off x="1261651" y="5259077"/>
            <a:ext cx="2004291" cy="369332"/>
          </a:xfrm>
          <a:prstGeom prst="rect">
            <a:avLst/>
          </a:prstGeom>
        </p:spPr>
        <p:txBody>
          <a:bodyPr wrap="square">
            <a:spAutoFit/>
          </a:bodyPr>
          <a:lstStyle/>
          <a:p>
            <a:pPr lvl="1"/>
            <a:r>
              <a:rPr lang="en-US" altLang="zh-TW" dirty="0" smtClean="0">
                <a:solidFill>
                  <a:srgbClr val="C00000"/>
                </a:solidFill>
              </a:rPr>
              <a:t>&lt;a&gt; </a:t>
            </a:r>
            <a:r>
              <a:rPr lang="zh-TW" altLang="en-US" dirty="0" smtClean="0">
                <a:solidFill>
                  <a:srgbClr val="C00000"/>
                </a:solidFill>
              </a:rPr>
              <a:t>超連結</a:t>
            </a:r>
            <a:endParaRPr lang="en-US" altLang="zh-TW" dirty="0" smtClean="0">
              <a:solidFill>
                <a:srgbClr val="C00000"/>
              </a:solidFill>
            </a:endParaRPr>
          </a:p>
        </p:txBody>
      </p:sp>
      <p:sp>
        <p:nvSpPr>
          <p:cNvPr id="11" name="矩形 10"/>
          <p:cNvSpPr/>
          <p:nvPr/>
        </p:nvSpPr>
        <p:spPr>
          <a:xfrm>
            <a:off x="2807855" y="4735036"/>
            <a:ext cx="4608945" cy="360218"/>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3844345" y="5277816"/>
            <a:ext cx="2535963" cy="369332"/>
          </a:xfrm>
          <a:prstGeom prst="rect">
            <a:avLst/>
          </a:prstGeom>
        </p:spPr>
        <p:txBody>
          <a:bodyPr wrap="square">
            <a:spAutoFit/>
          </a:bodyPr>
          <a:lstStyle/>
          <a:p>
            <a:pPr lvl="1"/>
            <a:r>
              <a:rPr lang="zh-TW" altLang="en-US" dirty="0" smtClean="0">
                <a:solidFill>
                  <a:srgbClr val="C00000"/>
                </a:solidFill>
              </a:rPr>
              <a:t>事件處理程式</a:t>
            </a:r>
            <a:endParaRPr lang="en-US" altLang="zh-TW" dirty="0" smtClean="0">
              <a:solidFill>
                <a:srgbClr val="C00000"/>
              </a:solidFill>
            </a:endParaRPr>
          </a:p>
        </p:txBody>
      </p:sp>
    </p:spTree>
    <p:extLst>
      <p:ext uri="{BB962C8B-B14F-4D97-AF65-F5344CB8AC3E}">
        <p14:creationId xmlns:p14="http://schemas.microsoft.com/office/powerpoint/2010/main" val="277419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將</a:t>
            </a:r>
            <a:r>
              <a:rPr lang="en-US" altLang="zh-TW" sz="4400" dirty="0" smtClean="0"/>
              <a:t>JavaScript</a:t>
            </a:r>
            <a:r>
              <a:rPr lang="zh-TW" altLang="en-US" sz="4400" dirty="0" smtClean="0"/>
              <a:t>程式放在外部檔案</a:t>
            </a:r>
            <a:endParaRPr lang="zh-TW" altLang="en-US" sz="4400" dirty="0"/>
          </a:p>
        </p:txBody>
      </p:sp>
      <p:sp>
        <p:nvSpPr>
          <p:cNvPr id="3" name="內容版面配置區 2"/>
          <p:cNvSpPr>
            <a:spLocks noGrp="1"/>
          </p:cNvSpPr>
          <p:nvPr>
            <p:ph idx="1"/>
          </p:nvPr>
        </p:nvSpPr>
        <p:spPr/>
        <p:txBody>
          <a:bodyPr/>
          <a:lstStyle/>
          <a:p>
            <a:r>
              <a:rPr lang="zh-TW" altLang="en-US" dirty="0" smtClean="0"/>
              <a:t>撰寫外部</a:t>
            </a:r>
            <a:r>
              <a:rPr lang="en-US" altLang="zh-TW" dirty="0" smtClean="0"/>
              <a:t>JavaScript</a:t>
            </a:r>
            <a:r>
              <a:rPr lang="zh-TW" altLang="en-US" dirty="0" smtClean="0"/>
              <a:t>檔案</a:t>
            </a:r>
            <a:endParaRPr lang="en-US" altLang="zh-TW" dirty="0" smtClean="0"/>
          </a:p>
          <a:p>
            <a:pPr lvl="1"/>
            <a:r>
              <a:rPr lang="zh-TW" altLang="en-US" dirty="0" smtClean="0"/>
              <a:t>開啟一個純文字檔，將副檔名命名為</a:t>
            </a:r>
            <a:r>
              <a:rPr lang="en-US" altLang="zh-TW" dirty="0" smtClean="0"/>
              <a:t>.</a:t>
            </a:r>
            <a:r>
              <a:rPr lang="en-US" altLang="zh-TW" dirty="0" err="1" smtClean="0"/>
              <a:t>js</a:t>
            </a:r>
            <a:endParaRPr lang="en-US" altLang="zh-TW" dirty="0" smtClean="0"/>
          </a:p>
          <a:p>
            <a:r>
              <a:rPr lang="zh-TW" altLang="en-US" dirty="0" smtClean="0"/>
              <a:t>使用</a:t>
            </a:r>
            <a:r>
              <a:rPr lang="en-US" altLang="zh-TW" dirty="0" smtClean="0"/>
              <a:t>&lt;script&gt;</a:t>
            </a:r>
            <a:r>
              <a:rPr lang="zh-TW" altLang="en-US" dirty="0" smtClean="0"/>
              <a:t>元素的</a:t>
            </a:r>
            <a:r>
              <a:rPr lang="en-US" altLang="zh-TW" dirty="0" err="1" smtClean="0"/>
              <a:t>src</a:t>
            </a:r>
            <a:r>
              <a:rPr lang="zh-TW" altLang="en-US" dirty="0" smtClean="0"/>
              <a:t>屬性來設定外部</a:t>
            </a:r>
            <a:r>
              <a:rPr lang="en-US" altLang="zh-TW" dirty="0" err="1" smtClean="0"/>
              <a:t>js</a:t>
            </a:r>
            <a:r>
              <a:rPr lang="zh-TW" altLang="en-US" dirty="0" smtClean="0"/>
              <a:t>的路徑</a:t>
            </a:r>
            <a:endParaRPr lang="en-US" altLang="zh-TW" dirty="0" smtClean="0"/>
          </a:p>
          <a:p>
            <a:pPr lvl="1"/>
            <a:r>
              <a:rPr lang="en-US" altLang="zh-TW" dirty="0"/>
              <a:t>&lt;script </a:t>
            </a:r>
            <a:r>
              <a:rPr lang="en-US" altLang="zh-TW" dirty="0" err="1"/>
              <a:t>src</a:t>
            </a:r>
            <a:r>
              <a:rPr lang="en-US" altLang="zh-TW" dirty="0"/>
              <a:t>="hello2.js"&gt;&lt;/script&gt;</a:t>
            </a:r>
          </a:p>
          <a:p>
            <a:endParaRPr lang="zh-TW" altLang="en-US" dirty="0"/>
          </a:p>
        </p:txBody>
      </p:sp>
    </p:spTree>
    <p:extLst>
      <p:ext uri="{BB962C8B-B14F-4D97-AF65-F5344CB8AC3E}">
        <p14:creationId xmlns:p14="http://schemas.microsoft.com/office/powerpoint/2010/main" val="395501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JavaScript</a:t>
            </a:r>
            <a:r>
              <a:rPr lang="zh-TW" altLang="en-US" sz="4400" dirty="0" smtClean="0"/>
              <a:t>程式碼撰寫慣例</a:t>
            </a:r>
            <a:endParaRPr lang="zh-TW" altLang="en-US" sz="4400" dirty="0"/>
          </a:p>
        </p:txBody>
      </p:sp>
      <p:sp>
        <p:nvSpPr>
          <p:cNvPr id="3" name="內容版面配置區 2"/>
          <p:cNvSpPr>
            <a:spLocks noGrp="1"/>
          </p:cNvSpPr>
          <p:nvPr>
            <p:ph idx="1"/>
          </p:nvPr>
        </p:nvSpPr>
        <p:spPr/>
        <p:txBody>
          <a:bodyPr>
            <a:normAutofit lnSpcReduction="10000"/>
          </a:bodyPr>
          <a:lstStyle/>
          <a:p>
            <a:r>
              <a:rPr lang="zh-TW" altLang="en-US" dirty="0" smtClean="0"/>
              <a:t>英文字母有大小寫之分</a:t>
            </a:r>
            <a:endParaRPr lang="en-US" altLang="zh-TW" dirty="0" smtClean="0"/>
          </a:p>
          <a:p>
            <a:pPr lvl="1"/>
            <a:r>
              <a:rPr lang="en-US" altLang="zh-TW" dirty="0" smtClean="0"/>
              <a:t>Student/student</a:t>
            </a:r>
            <a:r>
              <a:rPr lang="zh-TW" altLang="en-US" dirty="0" smtClean="0"/>
              <a:t>是不同的變數</a:t>
            </a:r>
            <a:endParaRPr lang="en-US" altLang="zh-TW" dirty="0" smtClean="0"/>
          </a:p>
          <a:p>
            <a:r>
              <a:rPr lang="zh-TW" altLang="en-US" dirty="0" smtClean="0"/>
              <a:t>每一行一個敘述且結尾加上分號隔開</a:t>
            </a:r>
            <a:endParaRPr lang="en-US" altLang="zh-TW" dirty="0" smtClean="0"/>
          </a:p>
          <a:p>
            <a:pPr lvl="1"/>
            <a:r>
              <a:rPr lang="zh-TW" altLang="en-US" dirty="0" smtClean="0"/>
              <a:t>不成文規定，</a:t>
            </a:r>
            <a:r>
              <a:rPr lang="zh-TW" altLang="en-US" dirty="0"/>
              <a:t>非強制</a:t>
            </a:r>
            <a:r>
              <a:rPr lang="zh-TW" altLang="en-US" dirty="0" smtClean="0"/>
              <a:t>，藉此養成良好程式碼撰寫習慣</a:t>
            </a:r>
            <a:endParaRPr lang="en-US" altLang="zh-TW" dirty="0" smtClean="0"/>
          </a:p>
          <a:p>
            <a:r>
              <a:rPr lang="zh-TW" altLang="en-US" dirty="0" smtClean="0"/>
              <a:t>會忽略多餘的空白</a:t>
            </a:r>
            <a:endParaRPr lang="en-US" altLang="zh-TW" dirty="0" smtClean="0"/>
          </a:p>
          <a:p>
            <a:r>
              <a:rPr lang="zh-TW" altLang="en-US" dirty="0" smtClean="0"/>
              <a:t>程式碼縮排</a:t>
            </a:r>
            <a:endParaRPr lang="en-US" altLang="zh-TW" dirty="0" smtClean="0"/>
          </a:p>
          <a:p>
            <a:pPr lvl="1"/>
            <a:r>
              <a:rPr lang="zh-TW" altLang="en-US" dirty="0" smtClean="0"/>
              <a:t>通常以兩個空白字元為縮排</a:t>
            </a:r>
            <a:endParaRPr lang="en-US" altLang="zh-TW" dirty="0" smtClean="0"/>
          </a:p>
          <a:p>
            <a:r>
              <a:rPr lang="zh-TW" altLang="en-US" dirty="0" smtClean="0"/>
              <a:t>註解的寫法為</a:t>
            </a:r>
            <a:endParaRPr lang="en-US" altLang="zh-TW" dirty="0" smtClean="0"/>
          </a:p>
          <a:p>
            <a:pPr lvl="1"/>
            <a:r>
              <a:rPr lang="zh-TW" altLang="en-US" dirty="0" smtClean="0"/>
              <a:t>單行註解 </a:t>
            </a:r>
            <a:r>
              <a:rPr lang="en-US" altLang="zh-TW" dirty="0" smtClean="0">
                <a:sym typeface="Wingdings" panose="05000000000000000000" pitchFamily="2" charset="2"/>
              </a:rPr>
              <a:t> //</a:t>
            </a:r>
            <a:endParaRPr lang="en-US" altLang="zh-TW" dirty="0" smtClean="0"/>
          </a:p>
          <a:p>
            <a:pPr lvl="1"/>
            <a:r>
              <a:rPr lang="zh-TW" altLang="en-US" dirty="0" smtClean="0"/>
              <a:t>多行註解 </a:t>
            </a:r>
            <a:r>
              <a:rPr lang="en-US" altLang="zh-TW" dirty="0" smtClean="0">
                <a:sym typeface="Wingdings" panose="05000000000000000000" pitchFamily="2" charset="2"/>
              </a:rPr>
              <a:t> </a:t>
            </a:r>
            <a:r>
              <a:rPr lang="en-US" altLang="zh-TW" dirty="0" smtClean="0"/>
              <a:t>/*  </a:t>
            </a:r>
            <a:r>
              <a:rPr lang="zh-TW" altLang="en-US" dirty="0" smtClean="0"/>
              <a:t>註解 </a:t>
            </a:r>
            <a:r>
              <a:rPr lang="en-US" altLang="zh-TW" dirty="0" smtClean="0"/>
              <a:t>*/</a:t>
            </a:r>
          </a:p>
          <a:p>
            <a:pPr lvl="1"/>
            <a:endParaRPr lang="zh-TW" altLang="en-US" dirty="0"/>
          </a:p>
        </p:txBody>
      </p:sp>
    </p:spTree>
    <p:extLst>
      <p:ext uri="{BB962C8B-B14F-4D97-AF65-F5344CB8AC3E}">
        <p14:creationId xmlns:p14="http://schemas.microsoft.com/office/powerpoint/2010/main" val="1305558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400" dirty="0" smtClean="0"/>
              <a:t>自訂變數或函式名稱命名規則</a:t>
            </a:r>
            <a:endParaRPr lang="zh-TW" altLang="en-US" sz="4400" dirty="0"/>
          </a:p>
        </p:txBody>
      </p:sp>
      <p:sp>
        <p:nvSpPr>
          <p:cNvPr id="3" name="內容版面配置區 2"/>
          <p:cNvSpPr>
            <a:spLocks noGrp="1"/>
          </p:cNvSpPr>
          <p:nvPr>
            <p:ph idx="1"/>
          </p:nvPr>
        </p:nvSpPr>
        <p:spPr/>
        <p:txBody>
          <a:bodyPr/>
          <a:lstStyle/>
          <a:p>
            <a:r>
              <a:rPr lang="zh-TW" altLang="en-US" dirty="0" smtClean="0"/>
              <a:t>和其他程式語言一樣，命名規則非強制性</a:t>
            </a:r>
            <a:endParaRPr lang="en-US" altLang="zh-TW" dirty="0" smtClean="0"/>
          </a:p>
          <a:p>
            <a:r>
              <a:rPr lang="zh-TW" altLang="en-US" dirty="0"/>
              <a:t>第一個字元可以</a:t>
            </a:r>
            <a:r>
              <a:rPr lang="zh-TW" altLang="en-US" dirty="0" smtClean="0"/>
              <a:t>是英文字母、底線</a:t>
            </a:r>
            <a:r>
              <a:rPr lang="en-US" altLang="zh-TW" dirty="0" smtClean="0"/>
              <a:t>(_)</a:t>
            </a:r>
            <a:r>
              <a:rPr lang="zh-TW" altLang="en-US" dirty="0" smtClean="0"/>
              <a:t>或錢字符號</a:t>
            </a:r>
            <a:r>
              <a:rPr lang="en-US" altLang="zh-TW" dirty="0" smtClean="0"/>
              <a:t>($)</a:t>
            </a:r>
            <a:r>
              <a:rPr lang="zh-TW" altLang="en-US" dirty="0" smtClean="0"/>
              <a:t>，</a:t>
            </a:r>
            <a:r>
              <a:rPr lang="zh-TW" altLang="en-US" dirty="0"/>
              <a:t>而後面的其他字元可以</a:t>
            </a:r>
            <a:r>
              <a:rPr lang="zh-TW" altLang="en-US" dirty="0" smtClean="0"/>
              <a:t>是英文字母</a:t>
            </a:r>
            <a:r>
              <a:rPr lang="zh-TW" altLang="en-US" dirty="0"/>
              <a:t>、底線</a:t>
            </a:r>
            <a:r>
              <a:rPr lang="en-US" altLang="zh-TW" dirty="0" smtClean="0"/>
              <a:t>(_)</a:t>
            </a:r>
            <a:r>
              <a:rPr lang="zh-TW" altLang="en-US" dirty="0" smtClean="0"/>
              <a:t>或數字</a:t>
            </a:r>
            <a:endParaRPr lang="en-US" altLang="zh-TW" dirty="0" smtClean="0"/>
          </a:p>
          <a:p>
            <a:r>
              <a:rPr lang="zh-TW" altLang="en-US" dirty="0"/>
              <a:t>不能</a:t>
            </a:r>
            <a:r>
              <a:rPr lang="zh-TW" altLang="en-US" dirty="0" smtClean="0"/>
              <a:t>使用</a:t>
            </a:r>
            <a:r>
              <a:rPr lang="en-US" altLang="zh-TW" dirty="0" smtClean="0"/>
              <a:t>JavaScript</a:t>
            </a:r>
            <a:r>
              <a:rPr lang="zh-TW" altLang="en-US" dirty="0" smtClean="0"/>
              <a:t>關鍵字以及內建函式、內建物件的名稱</a:t>
            </a:r>
            <a:endParaRPr lang="en-US" altLang="zh-TW" dirty="0" smtClean="0"/>
          </a:p>
          <a:p>
            <a:r>
              <a:rPr lang="zh-TW" altLang="en-US" dirty="0" smtClean="0"/>
              <a:t>變數名稱</a:t>
            </a:r>
            <a:r>
              <a:rPr lang="zh-TW" altLang="en-US" dirty="0"/>
              <a:t>要取得有</a:t>
            </a:r>
            <a:r>
              <a:rPr lang="zh-TW" altLang="en-US" dirty="0" smtClean="0"/>
              <a:t>意義，建議每換一個單字就大寫開頭</a:t>
            </a:r>
            <a:endParaRPr lang="en-US" altLang="zh-TW" dirty="0" smtClean="0"/>
          </a:p>
          <a:p>
            <a:pPr lvl="1"/>
            <a:r>
              <a:rPr lang="en-US" altLang="zh-TW" dirty="0" err="1" smtClean="0"/>
              <a:t>userPhoneNumber</a:t>
            </a:r>
            <a:endParaRPr lang="en-US" altLang="zh-TW" dirty="0" smtClean="0"/>
          </a:p>
          <a:p>
            <a:r>
              <a:rPr lang="zh-TW" altLang="en-US" dirty="0" smtClean="0"/>
              <a:t>事件處理函式名稱以</a:t>
            </a:r>
            <a:r>
              <a:rPr lang="en-US" altLang="zh-TW" dirty="0" smtClean="0"/>
              <a:t>on</a:t>
            </a:r>
            <a:r>
              <a:rPr lang="zh-TW" altLang="en-US" dirty="0" smtClean="0"/>
              <a:t>開頭</a:t>
            </a:r>
            <a:endParaRPr lang="en-US" altLang="zh-TW" dirty="0" smtClean="0"/>
          </a:p>
          <a:p>
            <a:pPr lvl="1"/>
            <a:r>
              <a:rPr lang="en-US" altLang="zh-TW" dirty="0" err="1" smtClean="0"/>
              <a:t>onclick</a:t>
            </a:r>
            <a:r>
              <a:rPr lang="en-US" altLang="zh-TW" dirty="0" smtClean="0"/>
              <a:t>()</a:t>
            </a:r>
            <a:endParaRPr lang="zh-TW" altLang="en-US" dirty="0"/>
          </a:p>
        </p:txBody>
      </p:sp>
    </p:spTree>
    <p:extLst>
      <p:ext uri="{BB962C8B-B14F-4D97-AF65-F5344CB8AC3E}">
        <p14:creationId xmlns:p14="http://schemas.microsoft.com/office/powerpoint/2010/main" val="94590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smtClean="0"/>
              <a:t>JavaScript</a:t>
            </a:r>
            <a:r>
              <a:rPr lang="zh-TW" altLang="en-US" sz="4400" dirty="0" smtClean="0"/>
              <a:t>基本語法 </a:t>
            </a:r>
            <a:r>
              <a:rPr lang="en-US" altLang="zh-TW" sz="4400" dirty="0" smtClean="0"/>
              <a:t>- </a:t>
            </a:r>
            <a:r>
              <a:rPr lang="zh-TW" altLang="en-US" sz="4400" dirty="0" smtClean="0"/>
              <a:t>型別</a:t>
            </a:r>
            <a:r>
              <a:rPr lang="en-US" altLang="zh-TW" sz="4400" dirty="0" smtClean="0"/>
              <a:t>(type)</a:t>
            </a:r>
            <a:endParaRPr lang="zh-TW" altLang="en-US" sz="4400" dirty="0"/>
          </a:p>
        </p:txBody>
      </p:sp>
      <p:sp>
        <p:nvSpPr>
          <p:cNvPr id="3" name="內容版面配置區 2"/>
          <p:cNvSpPr>
            <a:spLocks noGrp="1"/>
          </p:cNvSpPr>
          <p:nvPr>
            <p:ph idx="1"/>
          </p:nvPr>
        </p:nvSpPr>
        <p:spPr/>
        <p:txBody>
          <a:bodyPr>
            <a:normAutofit/>
          </a:bodyPr>
          <a:lstStyle/>
          <a:p>
            <a:r>
              <a:rPr lang="zh-TW" altLang="en-US" sz="3200" dirty="0" smtClean="0"/>
              <a:t>型別</a:t>
            </a:r>
            <a:r>
              <a:rPr lang="en-US" altLang="zh-TW" sz="3200" dirty="0" smtClean="0"/>
              <a:t>(type)</a:t>
            </a:r>
            <a:r>
              <a:rPr lang="zh-TW" altLang="en-US" sz="3200" dirty="0" smtClean="0"/>
              <a:t>指的是資料的類型，例如</a:t>
            </a:r>
            <a:r>
              <a:rPr lang="en-US" altLang="zh-TW" sz="3200" dirty="0" smtClean="0"/>
              <a:t>:</a:t>
            </a:r>
            <a:r>
              <a:rPr lang="zh-TW" altLang="en-US" sz="3200" dirty="0" smtClean="0"/>
              <a:t>數值、布林值、字串等</a:t>
            </a:r>
            <a:endParaRPr lang="en-US" altLang="zh-TW" sz="3200" dirty="0" smtClean="0"/>
          </a:p>
          <a:p>
            <a:r>
              <a:rPr lang="en-US" altLang="zh-TW" sz="3200" dirty="0" err="1" smtClean="0"/>
              <a:t>Javascript</a:t>
            </a:r>
            <a:r>
              <a:rPr lang="zh-TW" altLang="en-US" sz="3200" dirty="0" smtClean="0"/>
              <a:t>屬於弱型別</a:t>
            </a:r>
            <a:endParaRPr lang="en-US" altLang="zh-TW" sz="3200" dirty="0" smtClean="0"/>
          </a:p>
          <a:p>
            <a:pPr lvl="1"/>
            <a:r>
              <a:rPr lang="zh-TW" altLang="en-US" sz="2800" dirty="0" smtClean="0"/>
              <a:t>宣告不需要指定型別</a:t>
            </a:r>
            <a:endParaRPr lang="en-US" altLang="zh-TW" sz="2800" dirty="0" smtClean="0"/>
          </a:p>
          <a:p>
            <a:pPr lvl="2"/>
            <a:r>
              <a:rPr lang="en-US" altLang="zh-TW" sz="2400" dirty="0" err="1"/>
              <a:t>v</a:t>
            </a:r>
            <a:r>
              <a:rPr lang="en-US" altLang="zh-TW" sz="2400" dirty="0" err="1" smtClean="0"/>
              <a:t>ar</a:t>
            </a:r>
            <a:r>
              <a:rPr lang="en-US" altLang="zh-TW" sz="2400" dirty="0" smtClean="0"/>
              <a:t> radius =10;</a:t>
            </a:r>
          </a:p>
          <a:p>
            <a:pPr lvl="1"/>
            <a:r>
              <a:rPr lang="zh-TW" altLang="en-US" sz="2800" dirty="0" smtClean="0"/>
              <a:t>可以隨意更改變數的型別也不會出錯</a:t>
            </a:r>
            <a:endParaRPr lang="en-US" altLang="zh-TW" sz="2800" dirty="0" smtClean="0"/>
          </a:p>
          <a:p>
            <a:pPr lvl="2"/>
            <a:r>
              <a:rPr lang="en-US" altLang="zh-TW" sz="2400" dirty="0"/>
              <a:t>r</a:t>
            </a:r>
            <a:r>
              <a:rPr lang="en-US" altLang="zh-TW" sz="2400" dirty="0" smtClean="0"/>
              <a:t>adius = ‘hello, world!’;</a:t>
            </a:r>
            <a:endParaRPr lang="zh-TW" altLang="en-US" sz="2400" dirty="0"/>
          </a:p>
        </p:txBody>
      </p:sp>
    </p:spTree>
    <p:extLst>
      <p:ext uri="{BB962C8B-B14F-4D97-AF65-F5344CB8AC3E}">
        <p14:creationId xmlns:p14="http://schemas.microsoft.com/office/powerpoint/2010/main" val="1972194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400" dirty="0"/>
              <a:t>JavaScript</a:t>
            </a:r>
            <a:r>
              <a:rPr lang="zh-TW" altLang="en-US" sz="4400" dirty="0"/>
              <a:t>基本語法 </a:t>
            </a:r>
            <a:r>
              <a:rPr lang="en-US" altLang="zh-TW" sz="4400" dirty="0" smtClean="0"/>
              <a:t>- </a:t>
            </a:r>
            <a:r>
              <a:rPr lang="zh-TW" altLang="en-US" sz="4400" dirty="0" smtClean="0"/>
              <a:t>型別</a:t>
            </a:r>
            <a:r>
              <a:rPr lang="en-US" altLang="zh-TW" sz="4400" dirty="0" smtClean="0"/>
              <a:t>(</a:t>
            </a:r>
            <a:r>
              <a:rPr lang="en-US" altLang="zh-TW" sz="4400" dirty="0"/>
              <a:t>type)</a:t>
            </a:r>
            <a:endParaRPr lang="zh-TW" altLang="en-US" sz="4400"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639182351"/>
              </p:ext>
            </p:extLst>
          </p:nvPr>
        </p:nvGraphicFramePr>
        <p:xfrm>
          <a:off x="1870940" y="2145145"/>
          <a:ext cx="9249642" cy="3401094"/>
        </p:xfrm>
        <a:graphic>
          <a:graphicData uri="http://schemas.openxmlformats.org/drawingml/2006/table">
            <a:tbl>
              <a:tblPr firstRow="1" bandRow="1">
                <a:tableStyleId>{5C22544A-7EE6-4342-B048-85BDC9FD1C3A}</a:tableStyleId>
              </a:tblPr>
              <a:tblGrid>
                <a:gridCol w="1648115">
                  <a:extLst>
                    <a:ext uri="{9D8B030D-6E8A-4147-A177-3AD203B41FA5}">
                      <a16:colId xmlns:a16="http://schemas.microsoft.com/office/drawing/2014/main" val="756571111"/>
                    </a:ext>
                  </a:extLst>
                </a:gridCol>
                <a:gridCol w="7601527">
                  <a:extLst>
                    <a:ext uri="{9D8B030D-6E8A-4147-A177-3AD203B41FA5}">
                      <a16:colId xmlns:a16="http://schemas.microsoft.com/office/drawing/2014/main" val="308735717"/>
                    </a:ext>
                  </a:extLst>
                </a:gridCol>
              </a:tblGrid>
              <a:tr h="460169">
                <a:tc>
                  <a:txBody>
                    <a:bodyPr/>
                    <a:lstStyle/>
                    <a:p>
                      <a:pPr algn="ctr"/>
                      <a:r>
                        <a:rPr lang="zh-TW" altLang="en-US" dirty="0" smtClean="0"/>
                        <a:t>類型</a:t>
                      </a:r>
                      <a:endParaRPr lang="zh-TW" altLang="en-US" dirty="0"/>
                    </a:p>
                  </a:txBody>
                  <a:tcPr/>
                </a:tc>
                <a:tc>
                  <a:txBody>
                    <a:bodyPr/>
                    <a:lstStyle/>
                    <a:p>
                      <a:pPr algn="ctr"/>
                      <a:r>
                        <a:rPr lang="zh-TW" altLang="en-US" dirty="0" smtClean="0"/>
                        <a:t>型別</a:t>
                      </a:r>
                      <a:endParaRPr lang="zh-TW" altLang="en-US" dirty="0"/>
                    </a:p>
                  </a:txBody>
                  <a:tcPr/>
                </a:tc>
                <a:extLst>
                  <a:ext uri="{0D108BD9-81ED-4DB2-BD59-A6C34878D82A}">
                    <a16:rowId xmlns:a16="http://schemas.microsoft.com/office/drawing/2014/main" val="2434312385"/>
                  </a:ext>
                </a:extLst>
              </a:tr>
              <a:tr h="460169">
                <a:tc rowSpan="5">
                  <a:txBody>
                    <a:bodyPr/>
                    <a:lstStyle/>
                    <a:p>
                      <a:pPr algn="ctr"/>
                      <a:r>
                        <a:rPr lang="zh-TW" altLang="en-US" dirty="0" smtClean="0"/>
                        <a:t>基本型別</a:t>
                      </a:r>
                      <a:endParaRPr lang="zh-TW" altLang="en-US" dirty="0"/>
                    </a:p>
                  </a:txBody>
                  <a:tcPr anchor="ctr"/>
                </a:tc>
                <a:tc>
                  <a:txBody>
                    <a:bodyPr/>
                    <a:lstStyle/>
                    <a:p>
                      <a:r>
                        <a:rPr lang="zh-TW" altLang="en-US" dirty="0" smtClean="0"/>
                        <a:t>數值</a:t>
                      </a:r>
                      <a:r>
                        <a:rPr lang="en-US" altLang="zh-TW" dirty="0" smtClean="0"/>
                        <a:t>(number)</a:t>
                      </a:r>
                      <a:r>
                        <a:rPr lang="zh-TW" altLang="en-US" dirty="0" smtClean="0">
                          <a:latin typeface="Microsoft JhengHei UI" panose="020B0604030504040204" pitchFamily="34" charset="-120"/>
                          <a:ea typeface="Microsoft JhengHei UI" panose="020B0604030504040204" pitchFamily="34" charset="-120"/>
                        </a:rPr>
                        <a:t>，例如</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1</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3.14</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-5</a:t>
                      </a:r>
                      <a:r>
                        <a:rPr lang="zh-TW" altLang="en-US" dirty="0" smtClean="0">
                          <a:latin typeface="Microsoft JhengHei UI" panose="020B0604030504040204" pitchFamily="34" charset="-120"/>
                          <a:ea typeface="Microsoft JhengHei UI" panose="020B0604030504040204" pitchFamily="34" charset="-120"/>
                        </a:rPr>
                        <a:t>、</a:t>
                      </a:r>
                      <a:r>
                        <a:rPr lang="en-US" altLang="zh-TW" dirty="0" smtClean="0">
                          <a:latin typeface="Microsoft JhengHei UI" panose="020B0604030504040204" pitchFamily="34" charset="-120"/>
                          <a:ea typeface="Microsoft JhengHei UI" panose="020B0604030504040204" pitchFamily="34" charset="-120"/>
                        </a:rPr>
                        <a:t>-0.32</a:t>
                      </a:r>
                      <a:endParaRPr lang="zh-TW" altLang="en-US" dirty="0"/>
                    </a:p>
                  </a:txBody>
                  <a:tcPr/>
                </a:tc>
                <a:extLst>
                  <a:ext uri="{0D108BD9-81ED-4DB2-BD59-A6C34878D82A}">
                    <a16:rowId xmlns:a16="http://schemas.microsoft.com/office/drawing/2014/main" val="1905318816"/>
                  </a:ext>
                </a:extLst>
              </a:tr>
              <a:tr h="460169">
                <a:tc vMerge="1">
                  <a:txBody>
                    <a:bodyPr/>
                    <a:lstStyle/>
                    <a:p>
                      <a:endParaRPr lang="zh-TW" altLang="en-US" dirty="0"/>
                    </a:p>
                  </a:txBody>
                  <a:tcPr/>
                </a:tc>
                <a:tc>
                  <a:txBody>
                    <a:bodyPr/>
                    <a:lstStyle/>
                    <a:p>
                      <a:r>
                        <a:rPr lang="zh-TW" altLang="en-US" dirty="0" smtClean="0"/>
                        <a:t>字串</a:t>
                      </a:r>
                      <a:r>
                        <a:rPr lang="en-US" altLang="zh-TW" dirty="0" smtClean="0"/>
                        <a:t>(string)</a:t>
                      </a:r>
                      <a:r>
                        <a:rPr lang="zh-TW" altLang="en-US" dirty="0" smtClean="0">
                          <a:latin typeface="Microsoft JhengHei UI" panose="020B0604030504040204" pitchFamily="34" charset="-120"/>
                          <a:ea typeface="Microsoft JhengHei UI" panose="020B0604030504040204" pitchFamily="34" charset="-120"/>
                        </a:rPr>
                        <a:t>，例如</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‘Today</a:t>
                      </a:r>
                      <a:r>
                        <a:rPr lang="en-US" altLang="zh-TW" baseline="0" dirty="0" smtClean="0">
                          <a:latin typeface="Microsoft JhengHei UI" panose="020B0604030504040204" pitchFamily="34" charset="-120"/>
                          <a:ea typeface="Microsoft JhengHei UI" panose="020B0604030504040204" pitchFamily="34" charset="-120"/>
                        </a:rPr>
                        <a:t> is Monday</a:t>
                      </a:r>
                      <a:r>
                        <a:rPr lang="en-US" altLang="zh-TW" dirty="0" smtClean="0">
                          <a:latin typeface="Microsoft JhengHei UI" panose="020B0604030504040204" pitchFamily="34" charset="-120"/>
                          <a:ea typeface="Microsoft JhengHei UI" panose="020B0604030504040204" pitchFamily="34" charset="-120"/>
                        </a:rPr>
                        <a:t>’</a:t>
                      </a:r>
                      <a:endParaRPr lang="zh-TW" altLang="en-US" dirty="0"/>
                    </a:p>
                  </a:txBody>
                  <a:tcPr/>
                </a:tc>
                <a:extLst>
                  <a:ext uri="{0D108BD9-81ED-4DB2-BD59-A6C34878D82A}">
                    <a16:rowId xmlns:a16="http://schemas.microsoft.com/office/drawing/2014/main" val="3187055725"/>
                  </a:ext>
                </a:extLst>
              </a:tr>
              <a:tr h="460169">
                <a:tc vMerge="1">
                  <a:txBody>
                    <a:bodyPr/>
                    <a:lstStyle/>
                    <a:p>
                      <a:endParaRPr lang="zh-TW" altLang="en-US" dirty="0"/>
                    </a:p>
                  </a:txBody>
                  <a:tcPr/>
                </a:tc>
                <a:tc>
                  <a:txBody>
                    <a:bodyPr/>
                    <a:lstStyle/>
                    <a:p>
                      <a:r>
                        <a:rPr lang="zh-TW" altLang="en-US" dirty="0" smtClean="0"/>
                        <a:t>布林</a:t>
                      </a:r>
                      <a:r>
                        <a:rPr lang="en-US" altLang="zh-TW" dirty="0" smtClean="0"/>
                        <a:t>(</a:t>
                      </a:r>
                      <a:r>
                        <a:rPr lang="en-US" altLang="zh-TW" dirty="0" err="1" smtClean="0"/>
                        <a:t>boolean</a:t>
                      </a:r>
                      <a:r>
                        <a:rPr lang="en-US" altLang="zh-TW" dirty="0" smtClean="0"/>
                        <a:t>)</a:t>
                      </a:r>
                      <a:r>
                        <a:rPr lang="zh-TW" altLang="en-US" dirty="0" smtClean="0">
                          <a:latin typeface="Microsoft JhengHei UI" panose="020B0604030504040204" pitchFamily="34" charset="-120"/>
                          <a:ea typeface="Microsoft JhengHei UI" panose="020B0604030504040204" pitchFamily="34" charset="-120"/>
                        </a:rPr>
                        <a:t>，例如</a:t>
                      </a:r>
                      <a:r>
                        <a:rPr lang="en-US" altLang="zh-TW" dirty="0" smtClean="0">
                          <a:latin typeface="Microsoft JhengHei UI" panose="020B0604030504040204" pitchFamily="34" charset="-120"/>
                          <a:ea typeface="Microsoft JhengHei UI" panose="020B0604030504040204" pitchFamily="34" charset="-120"/>
                        </a:rPr>
                        <a:t>:</a:t>
                      </a:r>
                      <a:r>
                        <a:rPr lang="zh-TW" altLang="en-US" dirty="0" smtClean="0">
                          <a:latin typeface="Microsoft JhengHei UI" panose="020B0604030504040204" pitchFamily="34" charset="-120"/>
                          <a:ea typeface="Microsoft JhengHei UI" panose="020B0604030504040204" pitchFamily="34" charset="-120"/>
                        </a:rPr>
                        <a:t> </a:t>
                      </a:r>
                      <a:r>
                        <a:rPr lang="en-US" altLang="zh-TW" dirty="0" smtClean="0">
                          <a:latin typeface="Microsoft JhengHei UI" panose="020B0604030504040204" pitchFamily="34" charset="-120"/>
                          <a:ea typeface="Microsoft JhengHei UI" panose="020B0604030504040204" pitchFamily="34" charset="-120"/>
                        </a:rPr>
                        <a:t>true/false</a:t>
                      </a:r>
                      <a:endParaRPr lang="zh-TW" altLang="en-US" dirty="0"/>
                    </a:p>
                  </a:txBody>
                  <a:tcPr/>
                </a:tc>
                <a:extLst>
                  <a:ext uri="{0D108BD9-81ED-4DB2-BD59-A6C34878D82A}">
                    <a16:rowId xmlns:a16="http://schemas.microsoft.com/office/drawing/2014/main" val="3330630909"/>
                  </a:ext>
                </a:extLst>
              </a:tr>
              <a:tr h="460169">
                <a:tc vMerge="1">
                  <a:txBody>
                    <a:bodyPr/>
                    <a:lstStyle/>
                    <a:p>
                      <a:endParaRPr lang="zh-TW" altLang="en-US" dirty="0"/>
                    </a:p>
                  </a:txBody>
                  <a:tcPr/>
                </a:tc>
                <a:tc>
                  <a:txBody>
                    <a:bodyPr/>
                    <a:lstStyle/>
                    <a:p>
                      <a:r>
                        <a:rPr lang="zh-TW" altLang="en-US" dirty="0" smtClean="0"/>
                        <a:t>尚未定義值</a:t>
                      </a:r>
                      <a:r>
                        <a:rPr lang="en-US" altLang="zh-TW" dirty="0" smtClean="0"/>
                        <a:t>(undefined)</a:t>
                      </a:r>
                      <a:r>
                        <a:rPr lang="zh-TW" altLang="en-US" dirty="0" smtClean="0">
                          <a:latin typeface="Microsoft JhengHei UI" panose="020B0604030504040204" pitchFamily="34" charset="-120"/>
                          <a:ea typeface="Microsoft JhengHei UI" panose="020B0604030504040204" pitchFamily="34" charset="-120"/>
                        </a:rPr>
                        <a:t> ，例如有宣告變數但沒有設定變數的值，就會預設為</a:t>
                      </a:r>
                      <a:r>
                        <a:rPr lang="en-US" altLang="zh-TW" dirty="0" smtClean="0">
                          <a:latin typeface="Microsoft JhengHei UI" panose="020B0604030504040204" pitchFamily="34" charset="-120"/>
                          <a:ea typeface="Microsoft JhengHei UI" panose="020B0604030504040204" pitchFamily="34" charset="-120"/>
                        </a:rPr>
                        <a:t>undefined</a:t>
                      </a:r>
                      <a:endParaRPr lang="zh-TW" altLang="en-US" dirty="0"/>
                    </a:p>
                  </a:txBody>
                  <a:tcPr/>
                </a:tc>
                <a:extLst>
                  <a:ext uri="{0D108BD9-81ED-4DB2-BD59-A6C34878D82A}">
                    <a16:rowId xmlns:a16="http://schemas.microsoft.com/office/drawing/2014/main" val="527951189"/>
                  </a:ext>
                </a:extLst>
              </a:tr>
              <a:tr h="460169">
                <a:tc vMerge="1">
                  <a:txBody>
                    <a:bodyPr/>
                    <a:lstStyle/>
                    <a:p>
                      <a:endParaRPr lang="zh-TW" altLang="en-US" dirty="0"/>
                    </a:p>
                  </a:txBody>
                  <a:tcPr/>
                </a:tc>
                <a:tc>
                  <a:txBody>
                    <a:bodyPr/>
                    <a:lstStyle/>
                    <a:p>
                      <a:r>
                        <a:rPr lang="zh-TW" altLang="en-US" dirty="0" smtClean="0"/>
                        <a:t>空值</a:t>
                      </a:r>
                      <a:r>
                        <a:rPr lang="en-US" altLang="zh-TW" dirty="0" smtClean="0"/>
                        <a:t>(null)</a:t>
                      </a:r>
                      <a:r>
                        <a:rPr lang="zh-TW" altLang="en-US" dirty="0" smtClean="0">
                          <a:latin typeface="Microsoft JhengHei UI" panose="020B0604030504040204" pitchFamily="34" charset="-120"/>
                          <a:ea typeface="Microsoft JhengHei UI" panose="020B0604030504040204" pitchFamily="34" charset="-120"/>
                        </a:rPr>
                        <a:t>，表示沒有值或沒有物件</a:t>
                      </a:r>
                      <a:endParaRPr lang="zh-TW" altLang="en-US" dirty="0"/>
                    </a:p>
                  </a:txBody>
                  <a:tcPr/>
                </a:tc>
                <a:extLst>
                  <a:ext uri="{0D108BD9-81ED-4DB2-BD59-A6C34878D82A}">
                    <a16:rowId xmlns:a16="http://schemas.microsoft.com/office/drawing/2014/main" val="463368867"/>
                  </a:ext>
                </a:extLst>
              </a:tr>
              <a:tr h="460169">
                <a:tc>
                  <a:txBody>
                    <a:bodyPr/>
                    <a:lstStyle/>
                    <a:p>
                      <a:pPr algn="ctr"/>
                      <a:r>
                        <a:rPr lang="zh-TW" altLang="en-US" dirty="0" smtClean="0"/>
                        <a:t>物件型別</a:t>
                      </a:r>
                      <a:endParaRPr lang="zh-TW" altLang="en-US" dirty="0"/>
                    </a:p>
                  </a:txBody>
                  <a:tcPr/>
                </a:tc>
                <a:tc>
                  <a:txBody>
                    <a:bodyPr/>
                    <a:lstStyle/>
                    <a:p>
                      <a:r>
                        <a:rPr lang="zh-TW" altLang="en-US" dirty="0" smtClean="0"/>
                        <a:t>例如函式</a:t>
                      </a:r>
                      <a:r>
                        <a:rPr lang="en-US" altLang="zh-TW" dirty="0" smtClean="0"/>
                        <a:t>(function)</a:t>
                      </a:r>
                      <a:r>
                        <a:rPr lang="zh-TW" altLang="en-US" dirty="0" smtClean="0">
                          <a:latin typeface="Microsoft JhengHei UI" panose="020B0604030504040204" pitchFamily="34" charset="-120"/>
                          <a:ea typeface="Microsoft JhengHei UI" panose="020B0604030504040204" pitchFamily="34" charset="-120"/>
                        </a:rPr>
                        <a:t>、陣列</a:t>
                      </a:r>
                      <a:r>
                        <a:rPr lang="en-US" altLang="zh-TW" dirty="0" smtClean="0">
                          <a:latin typeface="Microsoft JhengHei UI" panose="020B0604030504040204" pitchFamily="34" charset="-120"/>
                          <a:ea typeface="Microsoft JhengHei UI" panose="020B0604030504040204" pitchFamily="34" charset="-120"/>
                        </a:rPr>
                        <a:t>(array)</a:t>
                      </a:r>
                      <a:r>
                        <a:rPr lang="zh-TW" altLang="en-US" dirty="0" smtClean="0">
                          <a:latin typeface="Microsoft JhengHei UI" panose="020B0604030504040204" pitchFamily="34" charset="-120"/>
                          <a:ea typeface="Microsoft JhengHei UI" panose="020B0604030504040204" pitchFamily="34" charset="-120"/>
                        </a:rPr>
                        <a:t>、物件</a:t>
                      </a:r>
                      <a:r>
                        <a:rPr lang="en-US" altLang="zh-TW" dirty="0" smtClean="0">
                          <a:latin typeface="Microsoft JhengHei UI" panose="020B0604030504040204" pitchFamily="34" charset="-120"/>
                          <a:ea typeface="Microsoft JhengHei UI" panose="020B0604030504040204" pitchFamily="34" charset="-120"/>
                        </a:rPr>
                        <a:t>(object)</a:t>
                      </a:r>
                      <a:endParaRPr lang="zh-TW" altLang="en-US" dirty="0"/>
                    </a:p>
                  </a:txBody>
                  <a:tcPr/>
                </a:tc>
                <a:extLst>
                  <a:ext uri="{0D108BD9-81ED-4DB2-BD59-A6C34878D82A}">
                    <a16:rowId xmlns:a16="http://schemas.microsoft.com/office/drawing/2014/main" val="977467078"/>
                  </a:ext>
                </a:extLst>
              </a:tr>
            </a:tbl>
          </a:graphicData>
        </a:graphic>
      </p:graphicFrame>
    </p:spTree>
    <p:extLst>
      <p:ext uri="{BB962C8B-B14F-4D97-AF65-F5344CB8AC3E}">
        <p14:creationId xmlns:p14="http://schemas.microsoft.com/office/powerpoint/2010/main" val="3806380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數學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9060_TF02787947.potx" id="{CA6F56C2-3862-459D-931B-5489B8C74ABE}" vid="{493EA9E0-9B5A-4828-8580-9A0678705664}"/>
    </a:ext>
  </a:extLst>
</a:theme>
</file>

<file path=docProps/app.xml><?xml version="1.0" encoding="utf-8"?>
<Properties xmlns="http://schemas.openxmlformats.org/officeDocument/2006/extended-properties" xmlns:vt="http://schemas.openxmlformats.org/officeDocument/2006/docPropsVTypes">
  <Template>NUTC Course ppt template</Template>
  <TotalTime>5996</TotalTime>
  <Words>2381</Words>
  <Application>Microsoft Office PowerPoint</Application>
  <PresentationFormat>寬螢幕</PresentationFormat>
  <Paragraphs>383</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Euphemia</vt:lpstr>
      <vt:lpstr>Microsoft JhengHei UI</vt:lpstr>
      <vt:lpstr>Arial</vt:lpstr>
      <vt:lpstr>Wingdings</vt:lpstr>
      <vt:lpstr>數學 16x9</vt:lpstr>
      <vt:lpstr>網頁程式設計 JavaScript程式設計</vt:lpstr>
      <vt:lpstr>JavaScript</vt:lpstr>
      <vt:lpstr>將JavaScript寫進HTML內</vt:lpstr>
      <vt:lpstr>將JavaScript寫進HTML內</vt:lpstr>
      <vt:lpstr>將JavaScript程式放在外部檔案</vt:lpstr>
      <vt:lpstr>JavaScript程式碼撰寫慣例</vt:lpstr>
      <vt:lpstr>自訂變數或函式名稱命名規則</vt:lpstr>
      <vt:lpstr>JavaScript基本語法 - 型別(type)</vt:lpstr>
      <vt:lpstr>JavaScript基本語法 - 型別(type)</vt:lpstr>
      <vt:lpstr>數值型別</vt:lpstr>
      <vt:lpstr>字串型別</vt:lpstr>
      <vt:lpstr>布林型別、未定義型別、空值</vt:lpstr>
      <vt:lpstr>陣列</vt:lpstr>
      <vt:lpstr>物件</vt:lpstr>
      <vt:lpstr>物件</vt:lpstr>
      <vt:lpstr>變數</vt:lpstr>
      <vt:lpstr>常數</vt:lpstr>
      <vt:lpstr>算術運算子</vt:lpstr>
      <vt:lpstr>賦值運算子</vt:lpstr>
      <vt:lpstr>比較運算子</vt:lpstr>
      <vt:lpstr>邏輯運算子</vt:lpstr>
      <vt:lpstr>位元運算子</vt:lpstr>
      <vt:lpstr>字串運算子</vt:lpstr>
      <vt:lpstr>運算子優先級</vt:lpstr>
      <vt:lpstr>流程控制</vt:lpstr>
      <vt:lpstr>函式</vt:lpstr>
      <vt:lpstr>使用者自訂函式</vt:lpstr>
      <vt:lpstr>JavaScript 內建對話視窗函式</vt:lpstr>
      <vt:lpstr>變數的有效範圍</vt:lpstr>
      <vt:lpstr>變數的生命週期與遮蔽效應</vt:lpstr>
      <vt:lpstr>練習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Windows 使用者</dc:creator>
  <cp:lastModifiedBy>Windows 使用者</cp:lastModifiedBy>
  <cp:revision>132</cp:revision>
  <dcterms:created xsi:type="dcterms:W3CDTF">2023-04-19T01:58:37Z</dcterms:created>
  <dcterms:modified xsi:type="dcterms:W3CDTF">2023-04-27T14:29:31Z</dcterms:modified>
</cp:coreProperties>
</file>