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7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92" r:id="rId16"/>
    <p:sldId id="293" r:id="rId17"/>
    <p:sldId id="294" r:id="rId18"/>
    <p:sldId id="266" r:id="rId19"/>
    <p:sldId id="267" r:id="rId20"/>
    <p:sldId id="27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9" r:id="rId31"/>
    <p:sldId id="281" r:id="rId32"/>
    <p:sldId id="280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300" r:id="rId43"/>
    <p:sldId id="295" r:id="rId44"/>
    <p:sldId id="296" r:id="rId45"/>
    <p:sldId id="297" r:id="rId46"/>
    <p:sldId id="298" r:id="rId47"/>
    <p:sldId id="299" r:id="rId48"/>
    <p:sldId id="291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29D54-8056-4A4C-94B2-26C99FB83BD1}" v="8" dt="2023-05-04T01:41:07.2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馬豪尚" userId="S::hsma@ad1.nutc.edu.tw::869940d4-68fc-49d1-ad63-270e260baace" providerId="AD" clId="Web-{0A929D54-8056-4A4C-94B2-26C99FB83BD1}"/>
    <pc:docChg chg="modSld">
      <pc:chgData name="馬豪尚" userId="S::hsma@ad1.nutc.edu.tw::869940d4-68fc-49d1-ad63-270e260baace" providerId="AD" clId="Web-{0A929D54-8056-4A4C-94B2-26C99FB83BD1}" dt="2023-05-04T01:41:07.282" v="7" actId="20577"/>
      <pc:docMkLst>
        <pc:docMk/>
      </pc:docMkLst>
      <pc:sldChg chg="modSp">
        <pc:chgData name="馬豪尚" userId="S::hsma@ad1.nutc.edu.tw::869940d4-68fc-49d1-ad63-270e260baace" providerId="AD" clId="Web-{0A929D54-8056-4A4C-94B2-26C99FB83BD1}" dt="2023-05-04T01:40:46.672" v="2" actId="20577"/>
        <pc:sldMkLst>
          <pc:docMk/>
          <pc:sldMk cId="1625806098" sldId="291"/>
        </pc:sldMkLst>
        <pc:spChg chg="mod">
          <ac:chgData name="馬豪尚" userId="S::hsma@ad1.nutc.edu.tw::869940d4-68fc-49d1-ad63-270e260baace" providerId="AD" clId="Web-{0A929D54-8056-4A4C-94B2-26C99FB83BD1}" dt="2023-05-04T01:40:46.672" v="2" actId="20577"/>
          <ac:spMkLst>
            <pc:docMk/>
            <pc:sldMk cId="1625806098" sldId="291"/>
            <ac:spMk id="3" creationId="{00000000-0000-0000-0000-000000000000}"/>
          </ac:spMkLst>
        </pc:spChg>
      </pc:sldChg>
      <pc:sldChg chg="modSp">
        <pc:chgData name="馬豪尚" userId="S::hsma@ad1.nutc.edu.tw::869940d4-68fc-49d1-ad63-270e260baace" providerId="AD" clId="Web-{0A929D54-8056-4A4C-94B2-26C99FB83BD1}" dt="2023-05-04T01:41:07.282" v="7" actId="20577"/>
        <pc:sldMkLst>
          <pc:docMk/>
          <pc:sldMk cId="3968944721" sldId="295"/>
        </pc:sldMkLst>
        <pc:spChg chg="mod">
          <ac:chgData name="馬豪尚" userId="S::hsma@ad1.nutc.edu.tw::869940d4-68fc-49d1-ad63-270e260baace" providerId="AD" clId="Web-{0A929D54-8056-4A4C-94B2-26C99FB83BD1}" dt="2023-05-04T01:41:07.282" v="7" actId="20577"/>
          <ac:spMkLst>
            <pc:docMk/>
            <pc:sldMk cId="3968944721" sldId="29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1C9D3B-3DB3-4D73-808E-99BCA34D608A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9F1B36-1595-4940-8C51-91214A78CFA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2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1C9D3B-3DB3-4D73-808E-99BCA34D608A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09F1B36-1595-4940-8C51-91214A78C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1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1C9D3B-3DB3-4D73-808E-99BCA34D608A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9F1B36-1595-4940-8C51-91214A78C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09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1C9D3B-3DB3-4D73-808E-99BCA34D608A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09F1B36-1595-4940-8C51-91214A78CFA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4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1C9D3B-3DB3-4D73-808E-99BCA34D608A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9F1B36-1595-4940-8C51-91214A78CFA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1C9D3B-3DB3-4D73-808E-99BCA34D608A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09F1B36-1595-4940-8C51-91214A78CFA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1C9D3B-3DB3-4D73-808E-99BCA34D608A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09F1B36-1595-4940-8C51-91214A78C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69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1C9D3B-3DB3-4D73-808E-99BCA34D608A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09F1B36-1595-4940-8C51-91214A78C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38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1C9D3B-3DB3-4D73-808E-99BCA34D608A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9F1B36-1595-4940-8C51-91214A78C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20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1C9D3B-3DB3-4D73-808E-99BCA34D608A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9F1B36-1595-4940-8C51-91214A78C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84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1C9D3B-3DB3-4D73-808E-99BCA34D608A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9F1B36-1595-4940-8C51-91214A78CFA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23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1C9D3B-3DB3-4D73-808E-99BCA34D608A}" type="datetimeFigureOut">
              <a:rPr lang="zh-TW" altLang="en-US" smtClean="0"/>
              <a:t>2023/5/8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9F1B36-1595-4940-8C51-91214A78CF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71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網頁程式設計</a:t>
            </a:r>
            <a:br>
              <a:rPr lang="zh-TW" altLang="en-US" dirty="0"/>
            </a:br>
            <a:r>
              <a:rPr lang="en-US" altLang="zh-TW" dirty="0"/>
              <a:t>JavaScript</a:t>
            </a:r>
            <a:r>
              <a:rPr lang="zh-TW" altLang="en-US" dirty="0"/>
              <a:t>程式設計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56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JavaSrcipt</a:t>
            </a:r>
            <a:r>
              <a:rPr lang="zh-TW" altLang="en-US" sz="4400" dirty="0"/>
              <a:t>內建物件</a:t>
            </a:r>
            <a:r>
              <a:rPr lang="en-US" altLang="zh-TW" sz="4400" dirty="0"/>
              <a:t>-Math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平方根、指數、對數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63547"/>
              </p:ext>
            </p:extLst>
          </p:nvPr>
        </p:nvGraphicFramePr>
        <p:xfrm>
          <a:off x="2339731" y="2312377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85">
                  <a:extLst>
                    <a:ext uri="{9D8B030D-6E8A-4147-A177-3AD203B41FA5}">
                      <a16:colId xmlns:a16="http://schemas.microsoft.com/office/drawing/2014/main" val="1384047907"/>
                    </a:ext>
                  </a:extLst>
                </a:gridCol>
                <a:gridCol w="5799015">
                  <a:extLst>
                    <a:ext uri="{9D8B030D-6E8A-4147-A177-3AD203B41FA5}">
                      <a16:colId xmlns:a16="http://schemas.microsoft.com/office/drawing/2014/main" val="2788255761"/>
                    </a:ext>
                  </a:extLst>
                </a:gridCol>
              </a:tblGrid>
              <a:tr h="355437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1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sqrt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num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傳回參數</a:t>
                      </a:r>
                      <a:r>
                        <a:rPr lang="en-US" altLang="zh-TW" dirty="0" err="1"/>
                        <a:t>num</a:t>
                      </a:r>
                      <a:r>
                        <a:rPr lang="zh-TW" altLang="en-US" dirty="0"/>
                        <a:t>的平方根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32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cbrt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num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傳回參數</a:t>
                      </a:r>
                      <a:r>
                        <a:rPr lang="en-US" altLang="zh-TW" dirty="0" err="1"/>
                        <a:t>num</a:t>
                      </a:r>
                      <a:r>
                        <a:rPr lang="zh-TW" altLang="en-US" dirty="0"/>
                        <a:t>的立方根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6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exp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num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傳回自然數</a:t>
                      </a:r>
                      <a:r>
                        <a:rPr lang="en-US" altLang="zh-TW" dirty="0"/>
                        <a:t>e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 err="1"/>
                        <a:t>num</a:t>
                      </a:r>
                      <a:r>
                        <a:rPr lang="zh-TW" altLang="en-US" dirty="0"/>
                        <a:t>次方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0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log(</a:t>
                      </a:r>
                      <a:r>
                        <a:rPr lang="en-US" altLang="zh-TW" dirty="0" err="1"/>
                        <a:t>num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傳回參數</a:t>
                      </a:r>
                      <a:r>
                        <a:rPr lang="en-US" altLang="zh-TW" dirty="0" err="1"/>
                        <a:t>num</a:t>
                      </a:r>
                      <a:r>
                        <a:rPr lang="zh-TW" altLang="en-US" dirty="0"/>
                        <a:t>以</a:t>
                      </a:r>
                      <a:r>
                        <a:rPr lang="en-US" altLang="zh-TW" dirty="0"/>
                        <a:t>e</a:t>
                      </a:r>
                      <a:r>
                        <a:rPr lang="zh-TW" altLang="en-US" dirty="0"/>
                        <a:t>為底的對數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6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log10(</a:t>
                      </a:r>
                      <a:r>
                        <a:rPr lang="en-US" altLang="zh-TW" dirty="0" err="1"/>
                        <a:t>num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傳回參數</a:t>
                      </a:r>
                      <a:r>
                        <a:rPr lang="en-US" altLang="zh-TW" dirty="0" err="1"/>
                        <a:t>num</a:t>
                      </a:r>
                      <a:r>
                        <a:rPr lang="zh-TW" altLang="en-US" dirty="0"/>
                        <a:t>以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為底的對數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5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log2(</a:t>
                      </a:r>
                      <a:r>
                        <a:rPr lang="en-US" altLang="zh-TW" dirty="0" err="1"/>
                        <a:t>num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傳回參數</a:t>
                      </a:r>
                      <a:r>
                        <a:rPr lang="en-US" altLang="zh-TW" dirty="0" err="1"/>
                        <a:t>num</a:t>
                      </a:r>
                      <a:r>
                        <a:rPr lang="zh-TW" altLang="en-US" dirty="0"/>
                        <a:t>以</a:t>
                      </a:r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為底的對數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9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40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JavaSrcipt</a:t>
            </a:r>
            <a:r>
              <a:rPr lang="zh-TW" altLang="en-US" sz="4400" dirty="0"/>
              <a:t>內建物件</a:t>
            </a:r>
            <a:r>
              <a:rPr lang="en-US" altLang="zh-TW" sz="4400" dirty="0"/>
              <a:t>-Math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三角函數</a:t>
            </a:r>
            <a:endParaRPr lang="en-US" altLang="zh-TW" dirty="0"/>
          </a:p>
          <a:p>
            <a:pPr lvl="1"/>
            <a:r>
              <a:rPr lang="zh-TW" altLang="en-US" dirty="0"/>
              <a:t>參數</a:t>
            </a:r>
            <a:r>
              <a:rPr lang="en-US" altLang="zh-TW" dirty="0" err="1"/>
              <a:t>num</a:t>
            </a:r>
            <a:r>
              <a:rPr lang="zh-TW" altLang="en-US" dirty="0"/>
              <a:t>為弳度，弳度</a:t>
            </a:r>
            <a:r>
              <a:rPr lang="en-US" altLang="zh-TW" dirty="0"/>
              <a:t>=</a:t>
            </a:r>
            <a:r>
              <a:rPr lang="zh-TW" altLang="en-US" dirty="0"/>
              <a:t>角度 </a:t>
            </a:r>
            <a:r>
              <a:rPr lang="en-US" altLang="zh-TW" dirty="0"/>
              <a:t>* PI / 180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27161"/>
              </p:ext>
            </p:extLst>
          </p:nvPr>
        </p:nvGraphicFramePr>
        <p:xfrm>
          <a:off x="2251808" y="2936631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85">
                  <a:extLst>
                    <a:ext uri="{9D8B030D-6E8A-4147-A177-3AD203B41FA5}">
                      <a16:colId xmlns:a16="http://schemas.microsoft.com/office/drawing/2014/main" val="1384047907"/>
                    </a:ext>
                  </a:extLst>
                </a:gridCol>
                <a:gridCol w="5799015">
                  <a:extLst>
                    <a:ext uri="{9D8B030D-6E8A-4147-A177-3AD203B41FA5}">
                      <a16:colId xmlns:a16="http://schemas.microsoft.com/office/drawing/2014/main" val="2788255761"/>
                    </a:ext>
                  </a:extLst>
                </a:gridCol>
              </a:tblGrid>
              <a:tr h="355437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1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sin(</a:t>
                      </a:r>
                      <a:r>
                        <a:rPr lang="en-US" altLang="zh-TW" dirty="0" err="1"/>
                        <a:t>num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傳回參數</a:t>
                      </a:r>
                      <a:r>
                        <a:rPr lang="en-US" altLang="zh-TW" dirty="0" err="1"/>
                        <a:t>num</a:t>
                      </a:r>
                      <a:r>
                        <a:rPr lang="zh-TW" altLang="en-US" dirty="0"/>
                        <a:t>的正弦值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32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cos(</a:t>
                      </a:r>
                      <a:r>
                        <a:rPr lang="en-US" altLang="zh-TW" dirty="0" err="1"/>
                        <a:t>num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傳回參數</a:t>
                      </a:r>
                      <a:r>
                        <a:rPr lang="en-US" altLang="zh-TW" dirty="0" err="1"/>
                        <a:t>num</a:t>
                      </a:r>
                      <a:r>
                        <a:rPr lang="zh-TW" altLang="en-US" dirty="0"/>
                        <a:t>的餘弦值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6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tan(</a:t>
                      </a:r>
                      <a:r>
                        <a:rPr lang="en-US" altLang="zh-TW" dirty="0" err="1"/>
                        <a:t>num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傳回參數</a:t>
                      </a:r>
                      <a:r>
                        <a:rPr lang="en-US" altLang="zh-TW" dirty="0" err="1"/>
                        <a:t>num</a:t>
                      </a:r>
                      <a:r>
                        <a:rPr lang="zh-TW" altLang="en-US" dirty="0"/>
                        <a:t>的正切值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0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asin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num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傳回參數</a:t>
                      </a:r>
                      <a:r>
                        <a:rPr lang="en-US" altLang="zh-TW" dirty="0" err="1"/>
                        <a:t>num</a:t>
                      </a:r>
                      <a:r>
                        <a:rPr lang="zh-TW" altLang="en-US" dirty="0"/>
                        <a:t>的反正弦值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6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acos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num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傳回參數</a:t>
                      </a:r>
                      <a:r>
                        <a:rPr lang="en-US" altLang="zh-TW" dirty="0" err="1"/>
                        <a:t>num</a:t>
                      </a:r>
                      <a:r>
                        <a:rPr lang="zh-TW" altLang="en-US" dirty="0"/>
                        <a:t>的反餘弦值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5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atan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num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傳回參數</a:t>
                      </a:r>
                      <a:r>
                        <a:rPr lang="en-US" altLang="zh-TW" dirty="0" err="1"/>
                        <a:t>num</a:t>
                      </a:r>
                      <a:r>
                        <a:rPr lang="zh-TW" altLang="en-US" dirty="0"/>
                        <a:t>的反正切值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9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62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JavaSrcipt</a:t>
            </a:r>
            <a:r>
              <a:rPr lang="zh-TW" altLang="en-US" sz="4400" dirty="0"/>
              <a:t>內建物件</a:t>
            </a:r>
            <a:r>
              <a:rPr lang="en-US" altLang="zh-TW" sz="4400" dirty="0"/>
              <a:t>-Date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</a:t>
            </a:r>
            <a:r>
              <a:rPr lang="zh-TW" altLang="en-US" dirty="0"/>
              <a:t>的 </a:t>
            </a:r>
            <a:r>
              <a:rPr lang="en-US" altLang="zh-TW" dirty="0"/>
              <a:t>Date </a:t>
            </a:r>
            <a:r>
              <a:rPr lang="zh-TW" altLang="en-US" dirty="0"/>
              <a:t>物件提供來做跟日期和時間相關的操作</a:t>
            </a:r>
            <a:endParaRPr lang="en-US" altLang="zh-TW" dirty="0"/>
          </a:p>
          <a:p>
            <a:r>
              <a:rPr lang="zh-TW" altLang="en-US" dirty="0"/>
              <a:t>宣告</a:t>
            </a:r>
            <a:r>
              <a:rPr lang="en-US" altLang="zh-TW" dirty="0"/>
              <a:t>Date</a:t>
            </a:r>
            <a:r>
              <a:rPr lang="zh-TW" altLang="en-US" dirty="0"/>
              <a:t>物件</a:t>
            </a:r>
            <a:r>
              <a:rPr lang="en-US" altLang="zh-TW" dirty="0"/>
              <a:t>(</a:t>
            </a:r>
            <a:r>
              <a:rPr lang="zh-TW" altLang="en-US" dirty="0"/>
              <a:t>現在時間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today = new Date();</a:t>
            </a:r>
          </a:p>
          <a:p>
            <a:r>
              <a:rPr lang="zh-TW" altLang="en-US" dirty="0"/>
              <a:t>宣告特定時間點的 </a:t>
            </a:r>
            <a:r>
              <a:rPr lang="en-US" altLang="zh-TW" dirty="0"/>
              <a:t>Date </a:t>
            </a:r>
            <a:r>
              <a:rPr lang="zh-TW" altLang="en-US" dirty="0"/>
              <a:t>物件</a:t>
            </a:r>
            <a:endParaRPr lang="en-US" altLang="zh-TW" dirty="0"/>
          </a:p>
          <a:p>
            <a:pPr lvl="1"/>
            <a:r>
              <a:rPr lang="zh-TW" altLang="en-US" dirty="0"/>
              <a:t>傳入一個數字 </a:t>
            </a:r>
            <a:r>
              <a:rPr lang="en-US" altLang="zh-TW" dirty="0"/>
              <a:t>(Timestamp)</a:t>
            </a:r>
          </a:p>
          <a:p>
            <a:pPr lvl="2"/>
            <a:r>
              <a:rPr lang="en-US" altLang="zh-TW" dirty="0" err="1"/>
              <a:t>var</a:t>
            </a:r>
            <a:r>
              <a:rPr lang="en-US" altLang="zh-TW" dirty="0"/>
              <a:t> date = new Date(1481361366000);</a:t>
            </a:r>
          </a:p>
          <a:p>
            <a:pPr lvl="2"/>
            <a:r>
              <a:rPr lang="zh-TW" altLang="en-US" dirty="0"/>
              <a:t>值表示從 </a:t>
            </a:r>
            <a:r>
              <a:rPr lang="en-US" altLang="zh-TW" dirty="0"/>
              <a:t>1970-01-01 00:00:00 UTC (</a:t>
            </a:r>
            <a:r>
              <a:rPr lang="zh-TW" altLang="en-US" dirty="0"/>
              <a:t>格林威治標準時間</a:t>
            </a:r>
            <a:r>
              <a:rPr lang="en-US" altLang="zh-TW" dirty="0"/>
              <a:t>) </a:t>
            </a:r>
            <a:r>
              <a:rPr lang="zh-TW" altLang="en-US" dirty="0"/>
              <a:t>開始累計到某時間點的毫秒數 </a:t>
            </a:r>
            <a:r>
              <a:rPr lang="en-US" altLang="zh-TW" dirty="0"/>
              <a:t>(milliseconds)</a:t>
            </a:r>
          </a:p>
          <a:p>
            <a:pPr lvl="1"/>
            <a:r>
              <a:rPr lang="zh-TW" altLang="en-US" dirty="0"/>
              <a:t>傳入多個數字，指定年、月、日、時、分、秒、毫秒</a:t>
            </a:r>
            <a:endParaRPr lang="en-US" altLang="zh-TW" dirty="0"/>
          </a:p>
          <a:p>
            <a:pPr lvl="2"/>
            <a:r>
              <a:rPr lang="en-US" altLang="zh-TW" dirty="0" err="1"/>
              <a:t>var</a:t>
            </a:r>
            <a:r>
              <a:rPr lang="en-US" altLang="zh-TW" dirty="0"/>
              <a:t> birthday = new Date(1990, 1, 17, 23, 30, 15);</a:t>
            </a:r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27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JavaSrcipt</a:t>
            </a:r>
            <a:r>
              <a:rPr lang="zh-TW" altLang="en-US" sz="4400" dirty="0"/>
              <a:t>內建物件</a:t>
            </a:r>
            <a:r>
              <a:rPr lang="en-US" altLang="zh-TW" sz="4400" dirty="0"/>
              <a:t>-Date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Date </a:t>
            </a:r>
            <a:r>
              <a:rPr lang="zh-TW" altLang="en-US" dirty="0"/>
              <a:t>物件提供的方法 </a:t>
            </a:r>
            <a:r>
              <a:rPr lang="en-US" altLang="zh-TW" dirty="0"/>
              <a:t>(Methods)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89812"/>
              </p:ext>
            </p:extLst>
          </p:nvPr>
        </p:nvGraphicFramePr>
        <p:xfrm>
          <a:off x="2283802" y="2163069"/>
          <a:ext cx="6858000" cy="430530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45074626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6838980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chemeClr val="bg1"/>
                          </a:solidFill>
                          <a:effectLst/>
                        </a:rPr>
                        <a:t>方法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chemeClr val="bg1"/>
                          </a:solidFill>
                          <a:effectLst/>
                        </a:rPr>
                        <a:t>用途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073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getFullYear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取得是幾年 </a:t>
                      </a:r>
                      <a:r>
                        <a:rPr lang="en-US" altLang="zh-TW" sz="2000">
                          <a:effectLst/>
                        </a:rPr>
                        <a:t>(</a:t>
                      </a:r>
                      <a:r>
                        <a:rPr lang="en-US" sz="2000">
                          <a:effectLst/>
                        </a:rPr>
                        <a:t>yyyy)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364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getMonth()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取得是幾月 </a:t>
                      </a:r>
                      <a:r>
                        <a:rPr lang="en-US" altLang="zh-TW" sz="2000">
                          <a:effectLst/>
                        </a:rPr>
                        <a:t>(0-11)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55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getDate()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取得是幾日 </a:t>
                      </a:r>
                      <a:r>
                        <a:rPr lang="en-US" altLang="zh-TW" sz="2000">
                          <a:effectLst/>
                        </a:rPr>
                        <a:t>(1-31)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19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getHours()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取得是幾時 </a:t>
                      </a:r>
                      <a:r>
                        <a:rPr lang="en-US" altLang="zh-TW" sz="2000" dirty="0">
                          <a:effectLst/>
                        </a:rPr>
                        <a:t>(0-23)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058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getMinutes()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取得是幾分 </a:t>
                      </a:r>
                      <a:r>
                        <a:rPr lang="en-US" altLang="zh-TW" sz="2000">
                          <a:effectLst/>
                        </a:rPr>
                        <a:t>(0-59)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888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getSeconds()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取得是幾秒 </a:t>
                      </a:r>
                      <a:r>
                        <a:rPr lang="en-US" altLang="zh-TW" sz="2000">
                          <a:effectLst/>
                        </a:rPr>
                        <a:t>(0-59)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478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getMilliseconds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取得是幾毫秒 </a:t>
                      </a:r>
                      <a:r>
                        <a:rPr lang="en-US" altLang="zh-TW" sz="2000">
                          <a:effectLst/>
                        </a:rPr>
                        <a:t>(0-999)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336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getDay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</a:rPr>
                        <a:t>取得是星期幾 </a:t>
                      </a:r>
                      <a:r>
                        <a:rPr lang="en-US" altLang="zh-TW" sz="2000">
                          <a:effectLst/>
                        </a:rPr>
                        <a:t>(0-6)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922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getTime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</a:rPr>
                        <a:t>取得從 </a:t>
                      </a:r>
                      <a:r>
                        <a:rPr lang="en-US" altLang="zh-TW" sz="2000" dirty="0">
                          <a:effectLst/>
                        </a:rPr>
                        <a:t>1970-01-01 00:00:00 UTC </a:t>
                      </a:r>
                      <a:r>
                        <a:rPr lang="zh-TW" altLang="en-US" sz="2000" dirty="0">
                          <a:effectLst/>
                        </a:rPr>
                        <a:t>累計的毫秒數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44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23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JavaSrcipt</a:t>
            </a:r>
            <a:r>
              <a:rPr lang="zh-TW" altLang="en-US" sz="4400" dirty="0"/>
              <a:t>內建物件</a:t>
            </a:r>
            <a:r>
              <a:rPr lang="en-US" altLang="zh-TW" sz="4400" dirty="0"/>
              <a:t>-Date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設定日期和時間相關的方法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27870"/>
              </p:ext>
            </p:extLst>
          </p:nvPr>
        </p:nvGraphicFramePr>
        <p:xfrm>
          <a:off x="2678834" y="2381538"/>
          <a:ext cx="6858000" cy="390525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1553378268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358217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chemeClr val="bg1"/>
                          </a:solidFill>
                          <a:effectLst/>
                        </a:rPr>
                        <a:t>方法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chemeClr val="bg1"/>
                          </a:solidFill>
                          <a:effectLst/>
                        </a:rPr>
                        <a:t>用途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202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setFullYear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設定是是幾年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742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setMonth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設定是幾月 </a:t>
                      </a:r>
                      <a:r>
                        <a:rPr lang="en-US" altLang="zh-TW" sz="2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(0-11)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771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setDate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設定是幾日 </a:t>
                      </a:r>
                      <a:r>
                        <a:rPr lang="en-US" altLang="zh-TW" sz="2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(1-31)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075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setHours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設定是幾時 </a:t>
                      </a:r>
                      <a:r>
                        <a:rPr lang="en-US" altLang="zh-TW" sz="2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(0-23)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19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setMinutes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設定是幾分 </a:t>
                      </a:r>
                      <a:r>
                        <a:rPr lang="en-US" altLang="zh-TW" sz="2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(0-59)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562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setSeconds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設定是幾秒 </a:t>
                      </a:r>
                      <a:r>
                        <a:rPr lang="en-US" altLang="zh-TW" sz="2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(0-59)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077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setMilliseconds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設定是幾毫秒 </a:t>
                      </a:r>
                      <a:r>
                        <a:rPr lang="en-US" altLang="zh-TW" sz="200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(0-999)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935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u="none" strike="noStrik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setTime</a:t>
                      </a:r>
                      <a:r>
                        <a:rPr lang="en-US" sz="2000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用 </a:t>
                      </a:r>
                      <a:r>
                        <a:rPr 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timestamp milliseconds </a:t>
                      </a:r>
                      <a:r>
                        <a:rPr lang="zh-TW" altLang="en-US"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設定是什麼日期時間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269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31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JavaSrcipt</a:t>
            </a:r>
            <a:r>
              <a:rPr lang="zh-TW" altLang="en-US" sz="4400" dirty="0"/>
              <a:t>內建物件</a:t>
            </a:r>
            <a:r>
              <a:rPr lang="en-US" altLang="zh-TW" sz="4400" dirty="0"/>
              <a:t>-Array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Array</a:t>
            </a:r>
            <a:r>
              <a:rPr lang="zh-TW" altLang="en-US" dirty="0"/>
              <a:t>物件提供了操作陣列的屬性與方法</a:t>
            </a:r>
            <a:endParaRPr lang="en-US" altLang="zh-TW" dirty="0"/>
          </a:p>
          <a:p>
            <a:pPr lvl="1"/>
            <a:r>
              <a:rPr lang="zh-TW" altLang="en-US" dirty="0"/>
              <a:t>常用屬性有</a:t>
            </a:r>
            <a:r>
              <a:rPr lang="en-US" altLang="zh-TW" dirty="0"/>
              <a:t>length</a:t>
            </a:r>
            <a:r>
              <a:rPr lang="zh-TW" altLang="en-US" dirty="0"/>
              <a:t>，回傳陣列的長度</a:t>
            </a:r>
            <a:endParaRPr lang="en-US" altLang="zh-TW" dirty="0"/>
          </a:p>
          <a:p>
            <a:r>
              <a:rPr lang="en-US" altLang="zh-TW" dirty="0"/>
              <a:t>Array</a:t>
            </a:r>
            <a:r>
              <a:rPr lang="zh-TW" altLang="en-US" dirty="0"/>
              <a:t>物件常用的方法有操作陣列、排序、新增刪除等</a:t>
            </a:r>
            <a:endParaRPr lang="en-US" altLang="zh-TW" dirty="0"/>
          </a:p>
          <a:p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92210"/>
              </p:ext>
            </p:extLst>
          </p:nvPr>
        </p:nvGraphicFramePr>
        <p:xfrm>
          <a:off x="2234224" y="3225482"/>
          <a:ext cx="812800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468">
                  <a:extLst>
                    <a:ext uri="{9D8B030D-6E8A-4147-A177-3AD203B41FA5}">
                      <a16:colId xmlns:a16="http://schemas.microsoft.com/office/drawing/2014/main" val="1384047907"/>
                    </a:ext>
                  </a:extLst>
                </a:gridCol>
                <a:gridCol w="5438532">
                  <a:extLst>
                    <a:ext uri="{9D8B030D-6E8A-4147-A177-3AD203B41FA5}">
                      <a16:colId xmlns:a16="http://schemas.microsoft.com/office/drawing/2014/main" val="2788255761"/>
                    </a:ext>
                  </a:extLst>
                </a:gridCol>
              </a:tblGrid>
              <a:tr h="355437">
                <a:tc>
                  <a:txBody>
                    <a:bodyPr/>
                    <a:lstStyle/>
                    <a:p>
                      <a:r>
                        <a:rPr lang="zh-TW" altLang="en-US" dirty="0"/>
                        <a:t>操作陣列方法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1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includes(elm[, start])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傳回陣列是否包含參數</a:t>
                      </a:r>
                      <a:r>
                        <a:rPr lang="en-US" altLang="zh-TW" dirty="0"/>
                        <a:t>elm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，可搭配參數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start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來指定從哪個索引開始檢查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32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tostring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將陣列轉成字串物件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6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concat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arr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傳回呼叫此方法陣列與參數</a:t>
                      </a:r>
                      <a:r>
                        <a:rPr lang="en-US" altLang="zh-TW" dirty="0" err="1"/>
                        <a:t>arr</a:t>
                      </a:r>
                      <a:r>
                        <a:rPr lang="zh-TW" altLang="en-US" dirty="0"/>
                        <a:t>合併的陣列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0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fill(value[, begin[, end]])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傳回以</a:t>
                      </a:r>
                      <a:r>
                        <a:rPr lang="en-US" altLang="zh-TW" dirty="0"/>
                        <a:t>value</a:t>
                      </a:r>
                      <a:r>
                        <a:rPr lang="zh-TW" altLang="en-US" dirty="0"/>
                        <a:t>填滿從索引</a:t>
                      </a:r>
                      <a:r>
                        <a:rPr lang="en-US" altLang="zh-TW" dirty="0"/>
                        <a:t>begin~(end-1)</a:t>
                      </a:r>
                      <a:r>
                        <a:rPr lang="zh-TW" altLang="en-US" dirty="0"/>
                        <a:t>的陣列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66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join([separator])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傳回陣列各個元素連接而成的字串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，可以搭配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separator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參數來指定連接的字元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5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slice(begin[, end])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傳回索引為</a:t>
                      </a:r>
                      <a:r>
                        <a:rPr lang="en-US" altLang="zh-TW" dirty="0"/>
                        <a:t>being~(end-1)</a:t>
                      </a:r>
                      <a:r>
                        <a:rPr lang="zh-TW" altLang="en-US" dirty="0"/>
                        <a:t>的元素組成的陣列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9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JavaSrcipt</a:t>
            </a:r>
            <a:r>
              <a:rPr lang="zh-TW" altLang="en-US" sz="4400" dirty="0"/>
              <a:t>內建物件</a:t>
            </a:r>
            <a:r>
              <a:rPr lang="en-US" altLang="zh-TW" sz="4400" dirty="0"/>
              <a:t>-Array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排序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新增刪除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9549"/>
              </p:ext>
            </p:extLst>
          </p:nvPr>
        </p:nvGraphicFramePr>
        <p:xfrm>
          <a:off x="2119925" y="2064897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468">
                  <a:extLst>
                    <a:ext uri="{9D8B030D-6E8A-4147-A177-3AD203B41FA5}">
                      <a16:colId xmlns:a16="http://schemas.microsoft.com/office/drawing/2014/main" val="1384047907"/>
                    </a:ext>
                  </a:extLst>
                </a:gridCol>
                <a:gridCol w="5438532">
                  <a:extLst>
                    <a:ext uri="{9D8B030D-6E8A-4147-A177-3AD203B41FA5}">
                      <a16:colId xmlns:a16="http://schemas.microsoft.com/office/drawing/2014/main" val="2788255761"/>
                    </a:ext>
                  </a:extLst>
                </a:gridCol>
              </a:tblGrid>
              <a:tr h="355437">
                <a:tc>
                  <a:txBody>
                    <a:bodyPr/>
                    <a:lstStyle/>
                    <a:p>
                      <a:r>
                        <a:rPr lang="zh-TW" altLang="en-US" dirty="0"/>
                        <a:t>排序陣列方法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1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sort()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傳回將陣列由小到大排序的結果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32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reverse()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傳回將</a:t>
                      </a:r>
                      <a:r>
                        <a:rPr lang="zh-TW" altLang="en-US" dirty="0" smtClean="0"/>
                        <a:t>陣列反序的結果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6929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07026"/>
              </p:ext>
            </p:extLst>
          </p:nvPr>
        </p:nvGraphicFramePr>
        <p:xfrm>
          <a:off x="2119925" y="4131089"/>
          <a:ext cx="812800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468">
                  <a:extLst>
                    <a:ext uri="{9D8B030D-6E8A-4147-A177-3AD203B41FA5}">
                      <a16:colId xmlns:a16="http://schemas.microsoft.com/office/drawing/2014/main" val="1384047907"/>
                    </a:ext>
                  </a:extLst>
                </a:gridCol>
                <a:gridCol w="5438532">
                  <a:extLst>
                    <a:ext uri="{9D8B030D-6E8A-4147-A177-3AD203B41FA5}">
                      <a16:colId xmlns:a16="http://schemas.microsoft.com/office/drawing/2014/main" val="2788255761"/>
                    </a:ext>
                  </a:extLst>
                </a:gridCol>
              </a:tblGrid>
              <a:tr h="355437">
                <a:tc>
                  <a:txBody>
                    <a:bodyPr/>
                    <a:lstStyle/>
                    <a:p>
                      <a:r>
                        <a:rPr lang="zh-TW" altLang="en-US" dirty="0"/>
                        <a:t>新增刪除陣列方法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1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pop()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從陣列移除最後一個元素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，並傳回該元素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32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shift()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從陣列移除第一個元素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，並傳回該元素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27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push()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新增一個或多個元素到陣列的末端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，並回傳陣列的新長度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69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5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99028" y="1600201"/>
            <a:ext cx="9466135" cy="2654064"/>
          </a:xfrm>
        </p:spPr>
        <p:txBody>
          <a:bodyPr/>
          <a:lstStyle/>
          <a:p>
            <a:r>
              <a:rPr lang="en-US" altLang="zh-TW" dirty="0"/>
              <a:t>Browser Object Model</a:t>
            </a:r>
            <a:br>
              <a:rPr lang="en-US" altLang="zh-TW" dirty="0"/>
            </a:br>
            <a:r>
              <a:rPr lang="en-US" altLang="zh-TW" dirty="0"/>
              <a:t>(BOM)</a:t>
            </a:r>
            <a:r>
              <a:rPr lang="zh-TW" altLang="en-US" dirty="0"/>
              <a:t>瀏覽器物件模型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50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BOM</a:t>
            </a:r>
            <a:r>
              <a:rPr lang="zh-TW" altLang="en-US" sz="4400" dirty="0"/>
              <a:t>物件</a:t>
            </a:r>
            <a:r>
              <a:rPr lang="en-US" altLang="zh-TW" sz="4400" dirty="0"/>
              <a:t>-Window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Window</a:t>
            </a:r>
            <a:r>
              <a:rPr lang="zh-TW" altLang="en-US" dirty="0"/>
              <a:t>物件提供可以存取和操作瀏覽器視窗的屬性和方法</a:t>
            </a:r>
            <a:endParaRPr lang="en-US" altLang="zh-TW" dirty="0"/>
          </a:p>
          <a:p>
            <a:r>
              <a:rPr lang="zh-TW" altLang="en-US" dirty="0"/>
              <a:t>取得瀏覽器視窗的寬高屬性 </a:t>
            </a:r>
            <a:r>
              <a:rPr lang="en-US" altLang="zh-TW" dirty="0"/>
              <a:t>(Window Size)</a:t>
            </a:r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37217"/>
              </p:ext>
            </p:extLst>
          </p:nvPr>
        </p:nvGraphicFramePr>
        <p:xfrm>
          <a:off x="2059709" y="3140365"/>
          <a:ext cx="8253425" cy="211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970">
                  <a:extLst>
                    <a:ext uri="{9D8B030D-6E8A-4147-A177-3AD203B41FA5}">
                      <a16:colId xmlns:a16="http://schemas.microsoft.com/office/drawing/2014/main" val="1384047907"/>
                    </a:ext>
                  </a:extLst>
                </a:gridCol>
                <a:gridCol w="5522455">
                  <a:extLst>
                    <a:ext uri="{9D8B030D-6E8A-4147-A177-3AD203B41FA5}">
                      <a16:colId xmlns:a16="http://schemas.microsoft.com/office/drawing/2014/main" val="2788255761"/>
                    </a:ext>
                  </a:extLst>
                </a:gridCol>
              </a:tblGrid>
              <a:tr h="419118">
                <a:tc>
                  <a:txBody>
                    <a:bodyPr/>
                    <a:lstStyle/>
                    <a:p>
                      <a:r>
                        <a:rPr lang="zh-TW" altLang="en-US" dirty="0"/>
                        <a:t>視窗屬性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719812"/>
                  </a:ext>
                </a:extLst>
              </a:tr>
              <a:tr h="424939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window.innerWidth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回傳視窗的可見寬度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325061"/>
                  </a:ext>
                </a:extLst>
              </a:tr>
              <a:tr h="424939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window.innerHeight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回傳視窗的可見高度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272988"/>
                  </a:ext>
                </a:extLst>
              </a:tr>
              <a:tr h="424939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window.outerWidth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回傳整個視窗的寬度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包含工具列、卷軸等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69290"/>
                  </a:ext>
                </a:extLst>
              </a:tr>
              <a:tr h="424939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window.outerHeight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回傳整個視窗的高度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0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BOM</a:t>
            </a:r>
            <a:r>
              <a:rPr lang="zh-TW" altLang="en-US" sz="4400" dirty="0"/>
              <a:t>物件</a:t>
            </a:r>
            <a:r>
              <a:rPr lang="en-US" altLang="zh-TW" sz="4400" dirty="0"/>
              <a:t>-Window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瀏覽器開啟新視窗 </a:t>
            </a:r>
            <a:r>
              <a:rPr lang="en-US" altLang="zh-TW" dirty="0" err="1"/>
              <a:t>window.open</a:t>
            </a:r>
            <a:r>
              <a:rPr lang="en-US" altLang="zh-TW" dirty="0"/>
              <a:t>(</a:t>
            </a:r>
            <a:r>
              <a:rPr lang="en-US" altLang="zh-TW" dirty="0" err="1"/>
              <a:t>strUrl</a:t>
            </a:r>
            <a:r>
              <a:rPr lang="en-US" altLang="zh-TW" dirty="0"/>
              <a:t>, </a:t>
            </a:r>
            <a:r>
              <a:rPr lang="en-US" altLang="zh-TW" dirty="0" err="1"/>
              <a:t>strWindowName</a:t>
            </a:r>
            <a:r>
              <a:rPr lang="en-US" altLang="zh-TW" dirty="0"/>
              <a:t>, [</a:t>
            </a:r>
            <a:r>
              <a:rPr lang="en-US" altLang="zh-TW" dirty="0" err="1"/>
              <a:t>strWindowFeatures</a:t>
            </a:r>
            <a:r>
              <a:rPr lang="en-US" altLang="zh-TW" dirty="0"/>
              <a:t>])</a:t>
            </a:r>
          </a:p>
          <a:p>
            <a:pPr lvl="1"/>
            <a:r>
              <a:rPr lang="zh-TW" altLang="en-US" dirty="0"/>
              <a:t>參數 </a:t>
            </a:r>
            <a:r>
              <a:rPr lang="en-US" altLang="zh-TW" dirty="0" err="1"/>
              <a:t>strUrl</a:t>
            </a:r>
            <a:r>
              <a:rPr lang="en-US" altLang="zh-TW" dirty="0"/>
              <a:t> </a:t>
            </a:r>
            <a:r>
              <a:rPr lang="zh-TW" altLang="en-US" dirty="0"/>
              <a:t>表示你要開啟的網址</a:t>
            </a:r>
          </a:p>
          <a:p>
            <a:pPr lvl="1"/>
            <a:r>
              <a:rPr lang="zh-TW" altLang="en-US" dirty="0"/>
              <a:t>參數 </a:t>
            </a:r>
            <a:r>
              <a:rPr lang="en-US" altLang="zh-TW" dirty="0" err="1"/>
              <a:t>strWindowName</a:t>
            </a:r>
            <a:r>
              <a:rPr lang="en-US" altLang="zh-TW" dirty="0"/>
              <a:t> </a:t>
            </a:r>
            <a:r>
              <a:rPr lang="zh-TW" altLang="en-US" dirty="0"/>
              <a:t>是新視窗的名稱，可以用來設定給 </a:t>
            </a:r>
            <a:r>
              <a:rPr lang="en-US" altLang="zh-TW" dirty="0"/>
              <a:t>&lt;a&gt; </a:t>
            </a:r>
            <a:r>
              <a:rPr lang="zh-TW" altLang="en-US" dirty="0"/>
              <a:t>和 </a:t>
            </a:r>
            <a:r>
              <a:rPr lang="en-US" altLang="zh-TW" dirty="0"/>
              <a:t>&lt;form&gt; </a:t>
            </a:r>
            <a:r>
              <a:rPr lang="zh-TW" altLang="en-US" dirty="0"/>
              <a:t>標籤的 </a:t>
            </a:r>
            <a:r>
              <a:rPr lang="en-US" altLang="zh-TW" dirty="0"/>
              <a:t>target </a:t>
            </a:r>
            <a:r>
              <a:rPr lang="zh-TW" altLang="en-US" dirty="0"/>
              <a:t>屬性。</a:t>
            </a:r>
          </a:p>
          <a:p>
            <a:pPr lvl="1"/>
            <a:r>
              <a:rPr lang="zh-TW" altLang="en-US" dirty="0"/>
              <a:t>選擇性的參數 </a:t>
            </a:r>
            <a:r>
              <a:rPr lang="en-US" altLang="zh-TW" dirty="0" err="1"/>
              <a:t>strWindowFeatures</a:t>
            </a:r>
            <a:r>
              <a:rPr lang="en-US" altLang="zh-TW" dirty="0"/>
              <a:t> </a:t>
            </a:r>
            <a:r>
              <a:rPr lang="zh-TW" altLang="en-US" dirty="0"/>
              <a:t>用來設定新視窗的屬性 </a:t>
            </a:r>
            <a:r>
              <a:rPr lang="en-US" altLang="zh-TW" dirty="0"/>
              <a:t>(attribute)</a:t>
            </a:r>
            <a:r>
              <a:rPr lang="zh-TW" altLang="en-US" dirty="0"/>
              <a:t>，有下一頁列出的這些值可以設定</a:t>
            </a:r>
            <a:endParaRPr lang="en-US" altLang="zh-TW" dirty="0"/>
          </a:p>
          <a:p>
            <a:pPr lvl="1"/>
            <a:r>
              <a:rPr lang="zh-TW" altLang="en-US" dirty="0"/>
              <a:t>將你想要的屬性指定為 </a:t>
            </a:r>
            <a:r>
              <a:rPr lang="en-US" altLang="zh-TW" dirty="0"/>
              <a:t>yes</a:t>
            </a:r>
            <a:r>
              <a:rPr lang="zh-TW" altLang="en-US" dirty="0"/>
              <a:t>，不想要屬性指定為 </a:t>
            </a:r>
            <a:r>
              <a:rPr lang="en-US" altLang="zh-TW" dirty="0"/>
              <a:t>no </a:t>
            </a:r>
            <a:r>
              <a:rPr lang="zh-TW" altLang="en-US" dirty="0"/>
              <a:t>即可 </a:t>
            </a:r>
            <a:r>
              <a:rPr lang="en-US" altLang="zh-TW" dirty="0"/>
              <a:t>(</a:t>
            </a:r>
            <a:r>
              <a:rPr lang="zh-TW" altLang="en-US" dirty="0"/>
              <a:t>也可以用 </a:t>
            </a:r>
            <a:r>
              <a:rPr lang="en-US" altLang="zh-TW" dirty="0"/>
              <a:t>1 </a:t>
            </a:r>
            <a:r>
              <a:rPr lang="zh-TW" altLang="en-US" dirty="0"/>
              <a:t>或 </a:t>
            </a:r>
            <a:r>
              <a:rPr lang="en-US" altLang="zh-TW" dirty="0"/>
              <a:t>0 </a:t>
            </a:r>
            <a:r>
              <a:rPr lang="zh-TW" altLang="en-US" dirty="0"/>
              <a:t>表示</a:t>
            </a:r>
            <a:r>
              <a:rPr lang="en-US" altLang="zh-TW" dirty="0"/>
              <a:t>)</a:t>
            </a:r>
            <a:r>
              <a:rPr lang="zh-TW" altLang="en-US" dirty="0"/>
              <a:t> ，不同的屬性用逗點 </a:t>
            </a:r>
            <a:r>
              <a:rPr lang="en-US" altLang="zh-TW" dirty="0"/>
              <a:t>, </a:t>
            </a:r>
            <a:r>
              <a:rPr lang="zh-TW" altLang="en-US" dirty="0"/>
              <a:t>分隔開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15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JavaSrcipt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的物件是一種關聯陣列</a:t>
            </a:r>
            <a:r>
              <a:rPr lang="en-US" altLang="zh-TW" dirty="0"/>
              <a:t>(associative array)</a:t>
            </a:r>
          </a:p>
          <a:p>
            <a:r>
              <a:rPr lang="zh-TW" altLang="en-US" dirty="0"/>
              <a:t>陣列儲存的資料稱為元素，物件儲存的資料為屬性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12EF08-4F0D-85EB-BC8D-374D4540D36F}"/>
              </a:ext>
            </a:extLst>
          </p:cNvPr>
          <p:cNvSpPr/>
          <p:nvPr/>
        </p:nvSpPr>
        <p:spPr>
          <a:xfrm>
            <a:off x="1399545" y="4218757"/>
            <a:ext cx="95221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dirty="0" err="1">
                <a:solidFill>
                  <a:schemeClr val="accent1">
                    <a:lumMod val="50000"/>
                  </a:schemeClr>
                </a:solidFill>
              </a:rPr>
              <a:t>var</a:t>
            </a:r>
            <a:r>
              <a:rPr lang="en-US" altLang="zh-TW" sz="4800" dirty="0">
                <a:solidFill>
                  <a:srgbClr val="0070C0"/>
                </a:solidFill>
              </a:rPr>
              <a:t> user</a:t>
            </a:r>
            <a:r>
              <a:rPr lang="zh-TW" altLang="en-US" sz="4800" dirty="0">
                <a:solidFill>
                  <a:srgbClr val="0070C0"/>
                </a:solidFill>
              </a:rPr>
              <a:t> </a:t>
            </a:r>
            <a:r>
              <a:rPr lang="en-US" altLang="zh-TW" sz="4800" dirty="0">
                <a:solidFill>
                  <a:srgbClr val="0070C0"/>
                </a:solidFill>
              </a:rPr>
              <a:t>=</a:t>
            </a:r>
            <a:r>
              <a:rPr lang="en-US" altLang="zh-TW" sz="4800" dirty="0"/>
              <a:t> {</a:t>
            </a:r>
            <a:r>
              <a:rPr lang="en-US" altLang="zh-TW" sz="4800" dirty="0">
                <a:solidFill>
                  <a:srgbClr val="FF6699"/>
                </a:solidFill>
              </a:rPr>
              <a:t>name</a:t>
            </a:r>
            <a:r>
              <a:rPr lang="en-US" altLang="zh-TW" sz="4800" dirty="0"/>
              <a:t>: </a:t>
            </a:r>
            <a:r>
              <a:rPr lang="en-US" altLang="zh-TW" sz="4800" dirty="0">
                <a:solidFill>
                  <a:schemeClr val="accent2">
                    <a:lumMod val="50000"/>
                  </a:schemeClr>
                </a:solidFill>
              </a:rPr>
              <a:t>Kevin</a:t>
            </a:r>
            <a:r>
              <a:rPr lang="en-US" altLang="zh-TW" sz="4800" dirty="0"/>
              <a:t>; </a:t>
            </a:r>
            <a:r>
              <a:rPr lang="en-US" altLang="zh-TW" sz="4800" dirty="0">
                <a:solidFill>
                  <a:srgbClr val="FF6699"/>
                </a:solidFill>
              </a:rPr>
              <a:t>age</a:t>
            </a:r>
            <a:r>
              <a:rPr lang="en-US" altLang="zh-TW" sz="4800" dirty="0"/>
              <a:t>: </a:t>
            </a:r>
            <a:r>
              <a:rPr lang="en-US" altLang="zh-TW" sz="4800" dirty="0">
                <a:solidFill>
                  <a:schemeClr val="accent2">
                    <a:lumMod val="50000"/>
                  </a:schemeClr>
                </a:solidFill>
              </a:rPr>
              <a:t>20</a:t>
            </a:r>
            <a:r>
              <a:rPr lang="en-US" altLang="zh-TW" sz="4800" dirty="0"/>
              <a:t>;}</a:t>
            </a:r>
            <a:endParaRPr lang="zh-TW" altLang="en-US" sz="4800" dirty="0"/>
          </a:p>
        </p:txBody>
      </p:sp>
      <p:sp>
        <p:nvSpPr>
          <p:cNvPr id="5" name="左中括弧 4">
            <a:extLst>
              <a:ext uri="{FF2B5EF4-FFF2-40B4-BE49-F238E27FC236}">
                <a16:creationId xmlns:a16="http://schemas.microsoft.com/office/drawing/2014/main" id="{93C8EAFD-105A-D5D9-0CA4-B85094238EC2}"/>
              </a:ext>
            </a:extLst>
          </p:cNvPr>
          <p:cNvSpPr/>
          <p:nvPr/>
        </p:nvSpPr>
        <p:spPr>
          <a:xfrm rot="5400000">
            <a:off x="7503126" y="1114987"/>
            <a:ext cx="162431" cy="6045114"/>
          </a:xfrm>
          <a:prstGeom prst="leftBracket">
            <a:avLst/>
          </a:prstGeom>
          <a:ln w="317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C8DA34-37B6-0261-13E8-A8CAEDDAF719}"/>
              </a:ext>
            </a:extLst>
          </p:cNvPr>
          <p:cNvSpPr txBox="1"/>
          <p:nvPr/>
        </p:nvSpPr>
        <p:spPr>
          <a:xfrm>
            <a:off x="6656130" y="3527390"/>
            <a:ext cx="105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屬性</a:t>
            </a:r>
          </a:p>
        </p:txBody>
      </p:sp>
      <p:sp>
        <p:nvSpPr>
          <p:cNvPr id="7" name="右中括弧 6">
            <a:extLst>
              <a:ext uri="{FF2B5EF4-FFF2-40B4-BE49-F238E27FC236}">
                <a16:creationId xmlns:a16="http://schemas.microsoft.com/office/drawing/2014/main" id="{DA7C2EAE-AD34-2E7C-F570-164BF71BC629}"/>
              </a:ext>
            </a:extLst>
          </p:cNvPr>
          <p:cNvSpPr/>
          <p:nvPr/>
        </p:nvSpPr>
        <p:spPr>
          <a:xfrm rot="5400000">
            <a:off x="5281402" y="4506419"/>
            <a:ext cx="200942" cy="1420588"/>
          </a:xfrm>
          <a:prstGeom prst="rightBracket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右中括弧 7">
            <a:extLst>
              <a:ext uri="{FF2B5EF4-FFF2-40B4-BE49-F238E27FC236}">
                <a16:creationId xmlns:a16="http://schemas.microsoft.com/office/drawing/2014/main" id="{4F768A0F-A375-E35A-9E71-A159180F21D4}"/>
              </a:ext>
            </a:extLst>
          </p:cNvPr>
          <p:cNvSpPr/>
          <p:nvPr/>
        </p:nvSpPr>
        <p:spPr>
          <a:xfrm rot="5400000">
            <a:off x="7265953" y="4506419"/>
            <a:ext cx="200942" cy="1420588"/>
          </a:xfrm>
          <a:prstGeom prst="rightBracket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96FE39-A3D8-04B7-40EF-E1B28B0099D6}"/>
              </a:ext>
            </a:extLst>
          </p:cNvPr>
          <p:cNvSpPr txBox="1"/>
          <p:nvPr/>
        </p:nvSpPr>
        <p:spPr>
          <a:xfrm>
            <a:off x="4958690" y="5401272"/>
            <a:ext cx="84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key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1A810FD-8682-4FD5-123E-DA7442AF586E}"/>
              </a:ext>
            </a:extLst>
          </p:cNvPr>
          <p:cNvSpPr txBox="1"/>
          <p:nvPr/>
        </p:nvSpPr>
        <p:spPr>
          <a:xfrm>
            <a:off x="6873874" y="5383618"/>
            <a:ext cx="110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value</a:t>
            </a:r>
            <a:endParaRPr lang="zh-TW" altLang="en-US" sz="2400" dirty="0"/>
          </a:p>
        </p:txBody>
      </p:sp>
      <p:sp>
        <p:nvSpPr>
          <p:cNvPr id="11" name="右中括弧 10">
            <a:extLst>
              <a:ext uri="{FF2B5EF4-FFF2-40B4-BE49-F238E27FC236}">
                <a16:creationId xmlns:a16="http://schemas.microsoft.com/office/drawing/2014/main" id="{81325A2A-F0C9-058A-A12C-294F6B0DC35B}"/>
              </a:ext>
            </a:extLst>
          </p:cNvPr>
          <p:cNvSpPr/>
          <p:nvPr/>
        </p:nvSpPr>
        <p:spPr>
          <a:xfrm rot="5400000">
            <a:off x="8884504" y="4637265"/>
            <a:ext cx="200942" cy="1197355"/>
          </a:xfrm>
          <a:prstGeom prst="rightBracket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右中括弧 11">
            <a:extLst>
              <a:ext uri="{FF2B5EF4-FFF2-40B4-BE49-F238E27FC236}">
                <a16:creationId xmlns:a16="http://schemas.microsoft.com/office/drawing/2014/main" id="{E2B5F469-7517-E949-D632-B2ED1D5DF548}"/>
              </a:ext>
            </a:extLst>
          </p:cNvPr>
          <p:cNvSpPr/>
          <p:nvPr/>
        </p:nvSpPr>
        <p:spPr>
          <a:xfrm rot="5400000">
            <a:off x="10107090" y="4817375"/>
            <a:ext cx="210952" cy="788665"/>
          </a:xfrm>
          <a:prstGeom prst="rightBracket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76E7E0-2F7A-96A5-C481-D5127DA3C137}"/>
              </a:ext>
            </a:extLst>
          </p:cNvPr>
          <p:cNvSpPr txBox="1"/>
          <p:nvPr/>
        </p:nvSpPr>
        <p:spPr>
          <a:xfrm>
            <a:off x="8619874" y="5422131"/>
            <a:ext cx="100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key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67CD48E-62F3-D07F-54F7-AB03AFDD8C22}"/>
              </a:ext>
            </a:extLst>
          </p:cNvPr>
          <p:cNvSpPr txBox="1"/>
          <p:nvPr/>
        </p:nvSpPr>
        <p:spPr>
          <a:xfrm>
            <a:off x="9845914" y="5391767"/>
            <a:ext cx="919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value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A7F928-CD76-7231-8E18-EA698EBB3E11}"/>
              </a:ext>
            </a:extLst>
          </p:cNvPr>
          <p:cNvSpPr txBox="1"/>
          <p:nvPr/>
        </p:nvSpPr>
        <p:spPr>
          <a:xfrm>
            <a:off x="2536961" y="3916181"/>
            <a:ext cx="153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物件名稱</a:t>
            </a:r>
          </a:p>
        </p:txBody>
      </p:sp>
    </p:spTree>
    <p:extLst>
      <p:ext uri="{BB962C8B-B14F-4D97-AF65-F5344CB8AC3E}">
        <p14:creationId xmlns:p14="http://schemas.microsoft.com/office/powerpoint/2010/main" val="294199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BOM</a:t>
            </a:r>
            <a:r>
              <a:rPr lang="zh-TW" altLang="en-US" sz="4400" dirty="0"/>
              <a:t>物件</a:t>
            </a:r>
            <a:r>
              <a:rPr lang="en-US" altLang="zh-TW" sz="4400" dirty="0"/>
              <a:t>-Window</a:t>
            </a:r>
            <a:r>
              <a:rPr lang="zh-TW" altLang="en-US" sz="4400" dirty="0"/>
              <a:t>物件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398665"/>
              </p:ext>
            </p:extLst>
          </p:nvPr>
        </p:nvGraphicFramePr>
        <p:xfrm>
          <a:off x="2724794" y="1600200"/>
          <a:ext cx="6474624" cy="5033081"/>
        </p:xfrm>
        <a:graphic>
          <a:graphicData uri="http://schemas.openxmlformats.org/drawingml/2006/table">
            <a:tbl>
              <a:tblPr/>
              <a:tblGrid>
                <a:gridCol w="2336733">
                  <a:extLst>
                    <a:ext uri="{9D8B030D-6E8A-4147-A177-3AD203B41FA5}">
                      <a16:colId xmlns:a16="http://schemas.microsoft.com/office/drawing/2014/main" val="3427638991"/>
                    </a:ext>
                  </a:extLst>
                </a:gridCol>
                <a:gridCol w="4137891">
                  <a:extLst>
                    <a:ext uri="{9D8B030D-6E8A-4147-A177-3AD203B41FA5}">
                      <a16:colId xmlns:a16="http://schemas.microsoft.com/office/drawing/2014/main" val="206160085"/>
                    </a:ext>
                  </a:extLst>
                </a:gridCol>
              </a:tblGrid>
              <a:tr h="315647"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屬性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用途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63607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width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  <a:latin typeface="+mn-ea"/>
                          <a:ea typeface="+mn-ea"/>
                        </a:rPr>
                        <a:t>視窗的寬度 </a:t>
                      </a:r>
                      <a:r>
                        <a:rPr lang="en-US" altLang="zh-TW" sz="200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px)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204514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height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  <a:latin typeface="+mn-ea"/>
                          <a:ea typeface="+mn-ea"/>
                        </a:rPr>
                        <a:t>視窗的高度 </a:t>
                      </a:r>
                      <a:r>
                        <a:rPr lang="en-US" altLang="zh-TW" sz="200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px)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379455"/>
                  </a:ext>
                </a:extLst>
              </a:tr>
              <a:tr h="399257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left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>
                          <a:effectLst/>
                          <a:latin typeface="+mn-ea"/>
                          <a:ea typeface="+mn-ea"/>
                        </a:rPr>
                        <a:t>視窗位置距離螢幕左緣的距離 </a:t>
                      </a:r>
                      <a:r>
                        <a:rPr lang="en-US" altLang="zh-TW" sz="2000">
                          <a:effectLst/>
                          <a:latin typeface="+mn-ea"/>
                          <a:ea typeface="+mn-ea"/>
                        </a:rPr>
                        <a:t>(px)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974728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+mn-ea"/>
                          <a:ea typeface="+mn-ea"/>
                        </a:rPr>
                        <a:t>top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視窗位置距離螢幕上緣的距離 </a:t>
                      </a:r>
                      <a:r>
                        <a:rPr lang="en-US" altLang="zh-TW" sz="20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TW" sz="2000" dirty="0" err="1">
                          <a:effectLst/>
                          <a:latin typeface="+mn-ea"/>
                          <a:ea typeface="+mn-ea"/>
                        </a:rPr>
                        <a:t>px</a:t>
                      </a:r>
                      <a:r>
                        <a:rPr lang="en-US" altLang="zh-TW" sz="20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7412735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menubar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主選單是否出現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80926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location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網址列是否出現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1234922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scrollbars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捲軸是否出現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990279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status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狀態列是否出現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6303860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toolbar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工具列是否出現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9981069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titlebar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標題列是否出現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7383910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resizable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可否改變視窗的大小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1058502"/>
                  </a:ext>
                </a:extLst>
              </a:tr>
              <a:tr h="31564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+mn-ea"/>
                          <a:ea typeface="+mn-ea"/>
                        </a:rPr>
                        <a:t>fullscreen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effectLst/>
                          <a:latin typeface="+mn-ea"/>
                          <a:ea typeface="+mn-ea"/>
                        </a:rPr>
                        <a:t>是否打開成全螢幕模式</a:t>
                      </a:r>
                    </a:p>
                  </a:txBody>
                  <a:tcPr marL="81352" marR="81352" marT="40676" marB="406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699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65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BOM</a:t>
            </a:r>
            <a:r>
              <a:rPr lang="zh-TW" altLang="en-US" sz="4400" dirty="0"/>
              <a:t>物件</a:t>
            </a:r>
            <a:r>
              <a:rPr lang="en-US" altLang="zh-TW" sz="4400" dirty="0"/>
              <a:t>-Window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關閉瀏覽器視窗 </a:t>
            </a:r>
            <a:r>
              <a:rPr lang="en-US" altLang="zh-TW" dirty="0" err="1"/>
              <a:t>window.close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這個方法只能用來關閉 </a:t>
            </a:r>
            <a:r>
              <a:rPr lang="en-US" altLang="zh-TW" dirty="0" err="1"/>
              <a:t>window.open</a:t>
            </a:r>
            <a:r>
              <a:rPr lang="en-US" altLang="zh-TW" dirty="0"/>
              <a:t>() </a:t>
            </a:r>
            <a:r>
              <a:rPr lang="zh-TW" altLang="en-US" dirty="0"/>
              <a:t>方法開啟的視窗</a:t>
            </a:r>
            <a:endParaRPr lang="en-US" altLang="zh-TW" dirty="0"/>
          </a:p>
          <a:p>
            <a:r>
              <a:rPr lang="zh-TW" altLang="en-US" dirty="0"/>
              <a:t>移動瀏覽器視窗 </a:t>
            </a:r>
            <a:endParaRPr lang="en-US" altLang="zh-TW" dirty="0"/>
          </a:p>
          <a:p>
            <a:pPr lvl="1"/>
            <a:r>
              <a:rPr lang="en-US" altLang="zh-TW" dirty="0" err="1"/>
              <a:t>window.moveTo</a:t>
            </a:r>
            <a:r>
              <a:rPr lang="en-US" altLang="zh-TW" dirty="0"/>
              <a:t>(x, y)</a:t>
            </a:r>
          </a:p>
          <a:p>
            <a:pPr lvl="2"/>
            <a:r>
              <a:rPr lang="zh-TW" altLang="en-US" dirty="0"/>
              <a:t>用來移動瀏覽器視窗的位置到指定的</a:t>
            </a:r>
            <a:r>
              <a:rPr lang="en-US" altLang="zh-TW" dirty="0"/>
              <a:t>(x, y)</a:t>
            </a:r>
            <a:r>
              <a:rPr lang="zh-TW" altLang="en-US" dirty="0"/>
              <a:t>座標上</a:t>
            </a:r>
            <a:endParaRPr lang="en-US" altLang="zh-TW" dirty="0"/>
          </a:p>
          <a:p>
            <a:pPr lvl="2"/>
            <a:r>
              <a:rPr lang="zh-TW" altLang="en-US" dirty="0"/>
              <a:t>參數 </a:t>
            </a:r>
            <a:r>
              <a:rPr lang="en-US" altLang="zh-TW" dirty="0"/>
              <a:t>x, y </a:t>
            </a:r>
            <a:r>
              <a:rPr lang="zh-TW" altLang="en-US" dirty="0"/>
              <a:t>的單位是 </a:t>
            </a:r>
            <a:r>
              <a:rPr lang="en-US" altLang="zh-TW" dirty="0" err="1"/>
              <a:t>px</a:t>
            </a:r>
            <a:r>
              <a:rPr lang="zh-TW" altLang="en-US" dirty="0"/>
              <a:t>，分別表示移動視窗位置至距離螢幕左緣和上緣多少的距離</a:t>
            </a:r>
            <a:endParaRPr lang="en-US" altLang="zh-TW" dirty="0"/>
          </a:p>
          <a:p>
            <a:pPr lvl="1"/>
            <a:r>
              <a:rPr lang="en-US" altLang="zh-TW" dirty="0" err="1"/>
              <a:t>window.moveBy</a:t>
            </a:r>
            <a:r>
              <a:rPr lang="en-US" altLang="zh-TW" dirty="0"/>
              <a:t>(</a:t>
            </a:r>
            <a:r>
              <a:rPr lang="en-US" altLang="zh-TW" dirty="0" err="1"/>
              <a:t>deltaX</a:t>
            </a:r>
            <a:r>
              <a:rPr lang="en-US" altLang="zh-TW" dirty="0"/>
              <a:t>, </a:t>
            </a:r>
            <a:r>
              <a:rPr lang="en-US" altLang="zh-TW" dirty="0" err="1"/>
              <a:t>deltaY</a:t>
            </a:r>
            <a:r>
              <a:rPr lang="en-US" altLang="zh-TW" dirty="0"/>
              <a:t>) </a:t>
            </a:r>
          </a:p>
          <a:p>
            <a:pPr lvl="2"/>
            <a:r>
              <a:rPr lang="zh-TW" altLang="en-US" dirty="0"/>
              <a:t>將視窗做相對位置的移動</a:t>
            </a:r>
            <a:endParaRPr lang="en-US" altLang="zh-TW" dirty="0"/>
          </a:p>
          <a:p>
            <a:pPr lvl="2"/>
            <a:r>
              <a:rPr lang="zh-TW" altLang="en-US" dirty="0"/>
              <a:t>以視窗目前的位置為基準，分別要往左和往下移動多少距離 </a:t>
            </a:r>
            <a:r>
              <a:rPr lang="en-US" altLang="zh-TW" dirty="0" err="1"/>
              <a:t>px</a:t>
            </a:r>
            <a:endParaRPr lang="en-US" altLang="zh-TW" dirty="0"/>
          </a:p>
          <a:p>
            <a:r>
              <a:rPr lang="zh-TW" altLang="en-US" dirty="0"/>
              <a:t>基於瀏覽器安全限制，執行以上移動指令所在的網頁和開啟的新網頁，必須在同樣的網域下才可以操作</a:t>
            </a:r>
          </a:p>
        </p:txBody>
      </p:sp>
    </p:spTree>
    <p:extLst>
      <p:ext uri="{BB962C8B-B14F-4D97-AF65-F5344CB8AC3E}">
        <p14:creationId xmlns:p14="http://schemas.microsoft.com/office/powerpoint/2010/main" val="39763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BOM</a:t>
            </a:r>
            <a:r>
              <a:rPr lang="zh-TW" altLang="en-US" sz="4400" dirty="0"/>
              <a:t>物件</a:t>
            </a:r>
            <a:r>
              <a:rPr lang="en-US" altLang="zh-TW" sz="4400" dirty="0"/>
              <a:t>-Location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location </a:t>
            </a:r>
            <a:r>
              <a:rPr lang="zh-TW" altLang="en-US" dirty="0"/>
              <a:t>物件提供存取瀏覽器頁面的網址 </a:t>
            </a:r>
            <a:r>
              <a:rPr lang="en-US" altLang="zh-TW" dirty="0"/>
              <a:t>(URL)</a:t>
            </a:r>
            <a:r>
              <a:rPr lang="zh-TW" altLang="en-US" dirty="0"/>
              <a:t>相關資訊的屬性和方法</a:t>
            </a:r>
            <a:endParaRPr lang="en-US" altLang="zh-TW" dirty="0"/>
          </a:p>
          <a:p>
            <a:r>
              <a:rPr lang="zh-TW" altLang="en-US" dirty="0"/>
              <a:t>可以透過這個物件取得或控制瀏覽器的網址、重新載入網頁、或導向其他網頁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942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BOM</a:t>
            </a:r>
            <a:r>
              <a:rPr lang="zh-TW" altLang="en-US" sz="4400" dirty="0"/>
              <a:t>物件</a:t>
            </a:r>
            <a:r>
              <a:rPr lang="en-US" altLang="zh-TW" sz="4400" dirty="0"/>
              <a:t>-Location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常用的屬性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06158"/>
              </p:ext>
            </p:extLst>
          </p:nvPr>
        </p:nvGraphicFramePr>
        <p:xfrm>
          <a:off x="2262908" y="2199640"/>
          <a:ext cx="81280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473">
                  <a:extLst>
                    <a:ext uri="{9D8B030D-6E8A-4147-A177-3AD203B41FA5}">
                      <a16:colId xmlns:a16="http://schemas.microsoft.com/office/drawing/2014/main" val="4279184225"/>
                    </a:ext>
                  </a:extLst>
                </a:gridCol>
                <a:gridCol w="5569527">
                  <a:extLst>
                    <a:ext uri="{9D8B030D-6E8A-4147-A177-3AD203B41FA5}">
                      <a16:colId xmlns:a16="http://schemas.microsoft.com/office/drawing/2014/main" val="3256774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6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location.href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取得當前網頁的網址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zh-TW" altLang="en-US" dirty="0"/>
                        <a:t>還可以用來將網頁切換到新的網址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77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location.hostname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取得當前網頁的網域名稱 </a:t>
                      </a:r>
                      <a:r>
                        <a:rPr lang="en-US" altLang="zh-TW" dirty="0"/>
                        <a:t>(domain name; host name)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2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location.pathname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取得當前網頁的網址路徑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00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location.search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取得當前網頁網址上的參數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，如果沒有網址參數則會返回空字串。注意返回的參數包含問號 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?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66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location.hash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取得當前網頁網址上的 </a:t>
                      </a:r>
                      <a:r>
                        <a:rPr lang="en-US" altLang="zh-TW" dirty="0"/>
                        <a:t>hash </a:t>
                      </a:r>
                      <a:r>
                        <a:rPr lang="zh-TW" altLang="en-US" dirty="0"/>
                        <a:t>值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，如果網址中沒有 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hash 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則會返回空字串。注意返回的 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hash 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包含井字號 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#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。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0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location.port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取得當前網址上的通訊阜值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4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Location.protocol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取得當前網址上的通訊協定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74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9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BOM</a:t>
            </a:r>
            <a:r>
              <a:rPr lang="zh-TW" altLang="en-US" sz="4400" dirty="0"/>
              <a:t>物件</a:t>
            </a:r>
            <a:r>
              <a:rPr lang="en-US" altLang="zh-TW" sz="4400" dirty="0"/>
              <a:t>-Location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Location</a:t>
            </a:r>
            <a:r>
              <a:rPr lang="zh-TW" altLang="en-US" dirty="0"/>
              <a:t>物件的方法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75991"/>
              </p:ext>
            </p:extLst>
          </p:nvPr>
        </p:nvGraphicFramePr>
        <p:xfrm>
          <a:off x="2262908" y="2199640"/>
          <a:ext cx="8128000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674">
                  <a:extLst>
                    <a:ext uri="{9D8B030D-6E8A-4147-A177-3AD203B41FA5}">
                      <a16:colId xmlns:a16="http://schemas.microsoft.com/office/drawing/2014/main" val="4279184225"/>
                    </a:ext>
                  </a:extLst>
                </a:gridCol>
                <a:gridCol w="4858326">
                  <a:extLst>
                    <a:ext uri="{9D8B030D-6E8A-4147-A177-3AD203B41FA5}">
                      <a16:colId xmlns:a16="http://schemas.microsoft.com/office/drawing/2014/main" val="3256774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6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location.reload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forcedReload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用來重新載入目前開啟的網頁。</a:t>
                      </a:r>
                    </a:p>
                    <a:p>
                      <a:r>
                        <a:rPr lang="zh-TW" altLang="en-US" dirty="0"/>
                        <a:t>參數 </a:t>
                      </a:r>
                      <a:r>
                        <a:rPr lang="en-US" altLang="zh-TW" dirty="0" err="1"/>
                        <a:t>forcedReload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是一個布林值 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boolean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，如果是 </a:t>
                      </a:r>
                      <a:r>
                        <a:rPr lang="en-US" altLang="zh-TW" dirty="0"/>
                        <a:t>true </a:t>
                      </a:r>
                      <a:r>
                        <a:rPr lang="zh-TW" altLang="en-US" dirty="0"/>
                        <a:t>用來強制瀏覽器從 </a:t>
                      </a:r>
                      <a:r>
                        <a:rPr lang="en-US" altLang="zh-TW" dirty="0"/>
                        <a:t>server </a:t>
                      </a:r>
                      <a:r>
                        <a:rPr lang="zh-TW" altLang="en-US" dirty="0"/>
                        <a:t>取得最新的資料；預設是 </a:t>
                      </a:r>
                      <a:r>
                        <a:rPr lang="en-US" altLang="zh-TW" dirty="0"/>
                        <a:t>false</a:t>
                      </a:r>
                      <a:r>
                        <a:rPr lang="zh-TW" altLang="en-US" dirty="0"/>
                        <a:t>，會優先從瀏覽器暫存檔 </a:t>
                      </a:r>
                      <a:r>
                        <a:rPr lang="en-US" altLang="zh-TW" dirty="0"/>
                        <a:t>(cache) </a:t>
                      </a:r>
                      <a:r>
                        <a:rPr lang="zh-TW" altLang="en-US" dirty="0"/>
                        <a:t>中取得網頁資料。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77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location.assign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url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跟 </a:t>
                      </a:r>
                      <a:r>
                        <a:rPr lang="en-US" altLang="zh-TW" dirty="0" err="1"/>
                        <a:t>location.href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用途類似，可以在當前視窗載入一個新的網頁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2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location.replace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url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用來在當前視窗載入一個新的網頁，但使用 </a:t>
                      </a:r>
                      <a:r>
                        <a:rPr lang="en-US" altLang="zh-TW" dirty="0" err="1"/>
                        <a:t>location.replace</a:t>
                      </a:r>
                      <a:r>
                        <a:rPr lang="en-US" altLang="zh-TW" dirty="0"/>
                        <a:t>() </a:t>
                      </a:r>
                      <a:r>
                        <a:rPr lang="zh-TW" altLang="en-US" dirty="0"/>
                        <a:t>來載入，當前網頁的瀏覽紀錄 </a:t>
                      </a:r>
                      <a:r>
                        <a:rPr lang="en-US" altLang="zh-TW" dirty="0"/>
                        <a:t>(History) </a:t>
                      </a:r>
                      <a:r>
                        <a:rPr lang="zh-TW" altLang="en-US" dirty="0"/>
                        <a:t>會被新的網頁取代掉，也就是讓使用者沒辦法按「上一頁」回去。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00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toString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將網址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location.href</a:t>
                      </a:r>
                      <a:r>
                        <a:rPr lang="zh-TW" altLang="en-US" dirty="0"/>
                        <a:t>屬性的值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轉換成字串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660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61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BOM</a:t>
            </a:r>
            <a:r>
              <a:rPr lang="zh-TW" altLang="en-US" sz="4400" dirty="0"/>
              <a:t>物件</a:t>
            </a:r>
            <a:r>
              <a:rPr lang="en-US" altLang="zh-TW" sz="4400" dirty="0"/>
              <a:t>-Navigator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Navigator </a:t>
            </a:r>
            <a:r>
              <a:rPr lang="zh-TW" altLang="en-US" dirty="0"/>
              <a:t>物件提供存取使用者的瀏覽器資訊的屬性</a:t>
            </a:r>
            <a:endParaRPr lang="en-US" altLang="zh-TW" dirty="0"/>
          </a:p>
          <a:p>
            <a:r>
              <a:rPr lang="zh-TW" altLang="en-US" dirty="0"/>
              <a:t>這些屬性只能讀取無法寫入，常見屬性如下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64559"/>
              </p:ext>
            </p:extLst>
          </p:nvPr>
        </p:nvGraphicFramePr>
        <p:xfrm>
          <a:off x="2117726" y="2659303"/>
          <a:ext cx="87376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450">
                  <a:extLst>
                    <a:ext uri="{9D8B030D-6E8A-4147-A177-3AD203B41FA5}">
                      <a16:colId xmlns:a16="http://schemas.microsoft.com/office/drawing/2014/main" val="713050545"/>
                    </a:ext>
                  </a:extLst>
                </a:gridCol>
                <a:gridCol w="5580150">
                  <a:extLst>
                    <a:ext uri="{9D8B030D-6E8A-4147-A177-3AD203B41FA5}">
                      <a16:colId xmlns:a16="http://schemas.microsoft.com/office/drawing/2014/main" val="1068644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9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navigator.appName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用來取得瀏覽器的名稱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，目前的瀏覽器 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IE11+, Chrome, Firefox 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和 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Safari 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都統一會返回 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"Netscape"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76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navigator.appCodeName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用來取得瀏覽器的代碼名稱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，例如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Mozilla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27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navigator.appVersion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用來取得瀏覽器的版本號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5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navigator.cookieEnabled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用來檢查瀏覽器的 </a:t>
                      </a:r>
                      <a:r>
                        <a:rPr lang="en-US" altLang="zh-TW" dirty="0"/>
                        <a:t>cookie </a:t>
                      </a:r>
                      <a:r>
                        <a:rPr lang="zh-TW" altLang="en-US" dirty="0"/>
                        <a:t>功能是否有開啟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，返回布林值 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true or 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07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navigator.onLine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用來檢查使用者的瀏覽器是否有連上網路或是斷線了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，返回布林值 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true or false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24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navigator.userAgent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用來取得瀏覽器完整的版本資訊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0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navigator.vendor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用來取得瀏覽器的廠商名稱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zh-TW" altLang="en-US" dirty="0"/>
                        <a:t>如果是 </a:t>
                      </a:r>
                      <a:r>
                        <a:rPr lang="en-US" altLang="zh-TW" dirty="0"/>
                        <a:t>Chrome </a:t>
                      </a:r>
                      <a:r>
                        <a:rPr lang="zh-TW" altLang="en-US" dirty="0"/>
                        <a:t>瀏覽器會顯示 </a:t>
                      </a:r>
                      <a:r>
                        <a:rPr lang="en-US" altLang="zh-TW" dirty="0"/>
                        <a:t>"Google Inc."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2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22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BOM</a:t>
            </a:r>
            <a:r>
              <a:rPr lang="zh-TW" altLang="en-US" sz="4400" dirty="0"/>
              <a:t>物件</a:t>
            </a:r>
            <a:r>
              <a:rPr lang="en-US" altLang="zh-TW" sz="4400" dirty="0"/>
              <a:t>-History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History </a:t>
            </a:r>
            <a:r>
              <a:rPr lang="zh-TW" altLang="en-US" dirty="0"/>
              <a:t>物件提供存取瀏覽器的瀏覽歷程記錄的屬性和方法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12257"/>
              </p:ext>
            </p:extLst>
          </p:nvPr>
        </p:nvGraphicFramePr>
        <p:xfrm>
          <a:off x="2346036" y="2447638"/>
          <a:ext cx="8204490" cy="2646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504">
                  <a:extLst>
                    <a:ext uri="{9D8B030D-6E8A-4147-A177-3AD203B41FA5}">
                      <a16:colId xmlns:a16="http://schemas.microsoft.com/office/drawing/2014/main" val="1034276177"/>
                    </a:ext>
                  </a:extLst>
                </a:gridCol>
                <a:gridCol w="5232986">
                  <a:extLst>
                    <a:ext uri="{9D8B030D-6E8A-4147-A177-3AD203B41FA5}">
                      <a16:colId xmlns:a16="http://schemas.microsoft.com/office/drawing/2014/main" val="2556648585"/>
                    </a:ext>
                  </a:extLst>
                </a:gridCol>
              </a:tblGrid>
              <a:tr h="409290">
                <a:tc>
                  <a:txBody>
                    <a:bodyPr/>
                    <a:lstStyle/>
                    <a:p>
                      <a:r>
                        <a:rPr lang="zh-TW" altLang="en-US" dirty="0"/>
                        <a:t>屬性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9486"/>
                  </a:ext>
                </a:extLst>
              </a:tr>
              <a:tr h="40929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history.length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取得使用者在當前視窗下，總共瀏覽了幾個網頁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396075"/>
                  </a:ext>
                </a:extLst>
              </a:tr>
              <a:tr h="40929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history.back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這個方法可以用來使瀏覽器回到上一頁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028163"/>
                  </a:ext>
                </a:extLst>
              </a:tr>
              <a:tr h="40929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history.forward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這個方法可以用來使瀏覽器回到下一頁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25721"/>
                  </a:ext>
                </a:extLst>
              </a:tr>
              <a:tr h="1009209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history.go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relativePosition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這個方法可以用來明確指定瀏覽器要回去幾頁。</a:t>
                      </a:r>
                    </a:p>
                    <a:p>
                      <a:r>
                        <a:rPr lang="zh-TW" altLang="en-US" dirty="0"/>
                        <a:t>參數 </a:t>
                      </a:r>
                      <a:r>
                        <a:rPr lang="en-US" altLang="zh-TW" dirty="0" err="1"/>
                        <a:t>relativePosition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是一個數字，表示相對於當前頁面，要往上幾頁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負數</a:t>
                      </a:r>
                      <a:r>
                        <a:rPr lang="en-US" altLang="zh-TW" dirty="0"/>
                        <a:t>) </a:t>
                      </a:r>
                      <a:r>
                        <a:rPr lang="zh-TW" altLang="en-US" dirty="0"/>
                        <a:t>或往下幾頁 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正數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7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69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BOM</a:t>
            </a:r>
            <a:r>
              <a:rPr lang="zh-TW" altLang="en-US" sz="4400" dirty="0"/>
              <a:t>物件</a:t>
            </a:r>
            <a:r>
              <a:rPr lang="en-US" altLang="zh-TW" sz="4400" dirty="0"/>
              <a:t>-Screen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 Screen </a:t>
            </a:r>
            <a:r>
              <a:rPr lang="zh-TW" altLang="en-US" dirty="0"/>
              <a:t>物件提供存取使用者的螢幕畫面相關資訊的屬性和方法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551075"/>
              </p:ext>
            </p:extLst>
          </p:nvPr>
        </p:nvGraphicFramePr>
        <p:xfrm>
          <a:off x="2124363" y="2844028"/>
          <a:ext cx="8275782" cy="308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891">
                  <a:extLst>
                    <a:ext uri="{9D8B030D-6E8A-4147-A177-3AD203B41FA5}">
                      <a16:colId xmlns:a16="http://schemas.microsoft.com/office/drawing/2014/main" val="177006580"/>
                    </a:ext>
                  </a:extLst>
                </a:gridCol>
                <a:gridCol w="4137891">
                  <a:extLst>
                    <a:ext uri="{9D8B030D-6E8A-4147-A177-3AD203B41FA5}">
                      <a16:colId xmlns:a16="http://schemas.microsoft.com/office/drawing/2014/main" val="465571561"/>
                    </a:ext>
                  </a:extLst>
                </a:gridCol>
              </a:tblGrid>
              <a:tr h="414076">
                <a:tc>
                  <a:txBody>
                    <a:bodyPr/>
                    <a:lstStyle/>
                    <a:p>
                      <a:r>
                        <a:rPr lang="zh-TW" altLang="en-US" dirty="0"/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491019"/>
                  </a:ext>
                </a:extLst>
              </a:tr>
              <a:tr h="414076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screen.width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取得使用者螢幕的寬度，單位是 </a:t>
                      </a:r>
                      <a:r>
                        <a:rPr lang="en-US" altLang="zh-TW" dirty="0" err="1"/>
                        <a:t>px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05224"/>
                  </a:ext>
                </a:extLst>
              </a:tr>
              <a:tr h="414076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screen.height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取得使用者螢幕的高度，單位是 </a:t>
                      </a:r>
                      <a:r>
                        <a:rPr lang="en-US" altLang="zh-TW" dirty="0" err="1"/>
                        <a:t>px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394569"/>
                  </a:ext>
                </a:extLst>
              </a:tr>
              <a:tr h="714706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screen.availWidth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用來取得使用者瀏覽器可以使用的寬度，單位是 </a:t>
                      </a:r>
                      <a:r>
                        <a:rPr lang="en-US" altLang="zh-TW" dirty="0" err="1"/>
                        <a:t>px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07330"/>
                  </a:ext>
                </a:extLst>
              </a:tr>
              <a:tr h="714706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screen.availHeight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用來取得使用者瀏覽器可以使用的高度，單位是 </a:t>
                      </a:r>
                      <a:r>
                        <a:rPr lang="en-US" altLang="zh-TW" dirty="0" err="1"/>
                        <a:t>px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136188"/>
                  </a:ext>
                </a:extLst>
              </a:tr>
              <a:tr h="414076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screen.colorDepth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取得使用者螢幕的色彩深度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位數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31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Document Object Model</a:t>
            </a:r>
            <a:br>
              <a:rPr lang="en-US" altLang="zh-TW" dirty="0"/>
            </a:br>
            <a:r>
              <a:rPr lang="en-US" altLang="zh-TW" dirty="0"/>
              <a:t>(DOM) </a:t>
            </a:r>
            <a:r>
              <a:rPr lang="zh-TW" altLang="en-US" dirty="0"/>
              <a:t>文件物件模型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58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</a:t>
            </a:r>
            <a:r>
              <a:rPr lang="zh-TW" altLang="en-US" sz="4400" dirty="0"/>
              <a:t>文件物件模型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3" y="1600200"/>
            <a:ext cx="5906074" cy="4572000"/>
          </a:xfrm>
        </p:spPr>
        <p:txBody>
          <a:bodyPr/>
          <a:lstStyle/>
          <a:p>
            <a:r>
              <a:rPr lang="en-US" altLang="zh-TW" dirty="0"/>
              <a:t>DOM (Document Object Model) </a:t>
            </a:r>
            <a:r>
              <a:rPr lang="zh-TW" altLang="en-US" dirty="0"/>
              <a:t>定義了一組標準 </a:t>
            </a:r>
            <a:r>
              <a:rPr lang="en-US" altLang="zh-TW" dirty="0"/>
              <a:t>API</a:t>
            </a:r>
            <a:r>
              <a:rPr lang="zh-TW" altLang="en-US" dirty="0"/>
              <a:t>讓我們可以用 </a:t>
            </a:r>
            <a:r>
              <a:rPr lang="en-US" altLang="zh-TW" dirty="0"/>
              <a:t>JavaScript </a:t>
            </a:r>
            <a:r>
              <a:rPr lang="zh-TW" altLang="en-US" dirty="0"/>
              <a:t>對 </a:t>
            </a:r>
            <a:r>
              <a:rPr lang="en-US" altLang="zh-TW" dirty="0"/>
              <a:t>HTML </a:t>
            </a:r>
            <a:r>
              <a:rPr lang="zh-TW" altLang="en-US" dirty="0"/>
              <a:t>文件做操作。</a:t>
            </a:r>
            <a:endParaRPr lang="en-US" altLang="zh-TW" dirty="0"/>
          </a:p>
          <a:p>
            <a:r>
              <a:rPr lang="en-US" altLang="zh-TW" dirty="0"/>
              <a:t>DOM </a:t>
            </a:r>
            <a:r>
              <a:rPr lang="zh-TW" altLang="en-US" dirty="0"/>
              <a:t>將一份 </a:t>
            </a:r>
            <a:r>
              <a:rPr lang="en-US" altLang="zh-TW" dirty="0"/>
              <a:t>HTML </a:t>
            </a:r>
            <a:r>
              <a:rPr lang="zh-TW" altLang="en-US" dirty="0"/>
              <a:t>文件看作是一個</a:t>
            </a:r>
            <a:r>
              <a:rPr lang="zh-TW" altLang="en-US" dirty="0">
                <a:solidFill>
                  <a:srgbClr val="C00000"/>
                </a:solidFill>
              </a:rPr>
              <a:t>樹狀結構</a:t>
            </a:r>
            <a:r>
              <a:rPr lang="zh-TW" altLang="en-US" dirty="0"/>
              <a:t>的物件，讓我們可以方便直觀的存取樹中的</a:t>
            </a:r>
            <a:r>
              <a:rPr lang="zh-TW" altLang="en-US" dirty="0">
                <a:solidFill>
                  <a:srgbClr val="C00000"/>
                </a:solidFill>
              </a:rPr>
              <a:t>節點</a:t>
            </a:r>
            <a:r>
              <a:rPr lang="zh-TW" altLang="en-US" dirty="0"/>
              <a:t> </a:t>
            </a:r>
            <a:r>
              <a:rPr lang="en-US" altLang="zh-TW" dirty="0"/>
              <a:t>(node) </a:t>
            </a:r>
            <a:r>
              <a:rPr lang="zh-TW" altLang="en-US" dirty="0"/>
              <a:t>來改變其結構、樣式 </a:t>
            </a:r>
            <a:r>
              <a:rPr lang="en-US" altLang="zh-TW" dirty="0"/>
              <a:t>(CSS) </a:t>
            </a:r>
            <a:r>
              <a:rPr lang="zh-TW" altLang="en-US" dirty="0"/>
              <a:t>或內容等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495" y="1600200"/>
            <a:ext cx="4143953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JavaSrcipt</a:t>
            </a:r>
            <a:r>
              <a:rPr lang="zh-TW" altLang="en-US" sz="4400" dirty="0"/>
              <a:t>物件點記法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物件成員的數值可能是任何東西，例如</a:t>
            </a:r>
            <a:r>
              <a:rPr lang="en-US" altLang="zh-TW" dirty="0"/>
              <a:t>: </a:t>
            </a:r>
            <a:r>
              <a:rPr lang="zh-TW" altLang="en-US" dirty="0"/>
              <a:t> 字串、數字、陣列、甚至是函式</a:t>
            </a:r>
            <a:endParaRPr lang="en-US" altLang="zh-TW" dirty="0"/>
          </a:p>
          <a:p>
            <a:r>
              <a:rPr lang="zh-TW" altLang="en-US" dirty="0"/>
              <a:t>可透過點記法 </a:t>
            </a:r>
            <a:r>
              <a:rPr lang="en-US" altLang="zh-TW" dirty="0"/>
              <a:t>(Dot notation) </a:t>
            </a:r>
            <a:r>
              <a:rPr lang="zh-TW" altLang="en-US" dirty="0"/>
              <a:t>存取物件的屬性與函式</a:t>
            </a:r>
            <a:endParaRPr lang="en-US" altLang="zh-TW" dirty="0"/>
          </a:p>
          <a:p>
            <a:pPr lvl="1"/>
            <a:r>
              <a:rPr lang="zh-TW" altLang="en-US" dirty="0"/>
              <a:t>寫一個「點」以及你所想存取的項目，可能是簡單屬性的名稱、陣列屬性的項目，又或是針對物件函式之一的呼叫</a:t>
            </a:r>
            <a:endParaRPr lang="en-US" altLang="zh-TW" dirty="0"/>
          </a:p>
          <a:p>
            <a:r>
              <a:rPr lang="zh-TW" altLang="en-US" dirty="0"/>
              <a:t>其實你一直在使用物件</a:t>
            </a:r>
            <a:endParaRPr lang="en-US" altLang="zh-TW" dirty="0"/>
          </a:p>
          <a:p>
            <a:pPr lvl="1"/>
            <a:r>
              <a:rPr lang="en-US" altLang="zh-TW" dirty="0" err="1"/>
              <a:t>array.push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window.alert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245622" y="5113998"/>
            <a:ext cx="19545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err="1">
                <a:solidFill>
                  <a:srgbClr val="0070C0"/>
                </a:solidFill>
              </a:rPr>
              <a:t>user</a:t>
            </a:r>
            <a:r>
              <a:rPr lang="en-US" altLang="zh-TW" sz="3600" dirty="0" err="1">
                <a:solidFill>
                  <a:srgbClr val="C00000"/>
                </a:solidFill>
              </a:rPr>
              <a:t>.</a:t>
            </a:r>
            <a:r>
              <a:rPr lang="en-US" altLang="zh-TW" sz="3600" dirty="0" err="1">
                <a:solidFill>
                  <a:srgbClr val="FF6699"/>
                </a:solidFill>
              </a:rPr>
              <a:t>age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CA7F928-CD76-7231-8E18-EA698EBB3E11}"/>
              </a:ext>
            </a:extLst>
          </p:cNvPr>
          <p:cNvSpPr txBox="1"/>
          <p:nvPr/>
        </p:nvSpPr>
        <p:spPr>
          <a:xfrm>
            <a:off x="4886726" y="4883165"/>
            <a:ext cx="153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物件名稱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96FE39-A3D8-04B7-40EF-E1B28B0099D6}"/>
              </a:ext>
            </a:extLst>
          </p:cNvPr>
          <p:cNvSpPr txBox="1"/>
          <p:nvPr/>
        </p:nvSpPr>
        <p:spPr>
          <a:xfrm>
            <a:off x="6417318" y="4860082"/>
            <a:ext cx="84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屬性</a:t>
            </a:r>
          </a:p>
        </p:txBody>
      </p:sp>
    </p:spTree>
    <p:extLst>
      <p:ext uri="{BB962C8B-B14F-4D97-AF65-F5344CB8AC3E}">
        <p14:creationId xmlns:p14="http://schemas.microsoft.com/office/powerpoint/2010/main" val="32665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</a:t>
            </a:r>
            <a:r>
              <a:rPr lang="zh-TW" altLang="en-US" sz="4400" dirty="0"/>
              <a:t>文件物件模型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 DOM </a:t>
            </a:r>
            <a:r>
              <a:rPr lang="zh-TW" altLang="en-US" dirty="0"/>
              <a:t>規範中定義了這些類型的 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讓我們可以對 </a:t>
            </a:r>
            <a:r>
              <a:rPr lang="en-US" altLang="zh-TW" dirty="0"/>
              <a:t>HTML </a:t>
            </a:r>
            <a:r>
              <a:rPr lang="zh-TW" altLang="en-US" dirty="0"/>
              <a:t>的元素 </a:t>
            </a:r>
            <a:r>
              <a:rPr lang="en-US" altLang="zh-TW" dirty="0"/>
              <a:t>(element) </a:t>
            </a:r>
            <a:r>
              <a:rPr lang="zh-TW" altLang="en-US" dirty="0"/>
              <a:t>當作是 </a:t>
            </a:r>
            <a:r>
              <a:rPr lang="en-US" altLang="zh-TW" dirty="0"/>
              <a:t>JavaScript </a:t>
            </a:r>
            <a:r>
              <a:rPr lang="zh-TW" altLang="en-US" dirty="0"/>
              <a:t>物件 </a:t>
            </a:r>
            <a:r>
              <a:rPr lang="en-US" altLang="zh-TW" dirty="0"/>
              <a:t>(object) </a:t>
            </a:r>
            <a:r>
              <a:rPr lang="zh-TW" altLang="en-US" dirty="0"/>
              <a:t>來操作</a:t>
            </a:r>
          </a:p>
          <a:p>
            <a:pPr lvl="1"/>
            <a:r>
              <a:rPr lang="zh-TW" altLang="en-US" dirty="0"/>
              <a:t>定義了 </a:t>
            </a:r>
            <a:r>
              <a:rPr lang="en-US" altLang="zh-TW" dirty="0"/>
              <a:t>HTML </a:t>
            </a:r>
            <a:r>
              <a:rPr lang="zh-TW" altLang="en-US" dirty="0"/>
              <a:t>元素有哪些屬性 </a:t>
            </a:r>
            <a:r>
              <a:rPr lang="en-US" altLang="zh-TW" dirty="0"/>
              <a:t>(properties) </a:t>
            </a:r>
            <a:r>
              <a:rPr lang="zh-TW" altLang="en-US" dirty="0"/>
              <a:t>可以來做存取</a:t>
            </a:r>
          </a:p>
          <a:p>
            <a:pPr lvl="1"/>
            <a:r>
              <a:rPr lang="zh-TW" altLang="en-US" dirty="0"/>
              <a:t>定義了 </a:t>
            </a:r>
            <a:r>
              <a:rPr lang="en-US" altLang="zh-TW" dirty="0"/>
              <a:t>HTML </a:t>
            </a:r>
            <a:r>
              <a:rPr lang="zh-TW" altLang="en-US" dirty="0"/>
              <a:t>元素有哪些方法 </a:t>
            </a:r>
            <a:r>
              <a:rPr lang="en-US" altLang="zh-TW" dirty="0"/>
              <a:t>(methods) </a:t>
            </a:r>
            <a:r>
              <a:rPr lang="zh-TW" altLang="en-US" dirty="0"/>
              <a:t>可以來被操作</a:t>
            </a:r>
          </a:p>
          <a:p>
            <a:pPr lvl="1"/>
            <a:r>
              <a:rPr lang="zh-TW" altLang="en-US" dirty="0"/>
              <a:t>定義了 </a:t>
            </a:r>
            <a:r>
              <a:rPr lang="en-US" altLang="zh-TW" dirty="0"/>
              <a:t>HTML </a:t>
            </a:r>
            <a:r>
              <a:rPr lang="zh-TW" altLang="en-US" dirty="0"/>
              <a:t>元素事件 </a:t>
            </a:r>
            <a:r>
              <a:rPr lang="en-US" altLang="zh-TW" dirty="0"/>
              <a:t>(events)</a:t>
            </a:r>
            <a:r>
              <a:rPr lang="zh-TW" altLang="en-US" dirty="0"/>
              <a:t>，讓我們可以針對特定元素來綁定事件處理函式 </a:t>
            </a:r>
            <a:r>
              <a:rPr lang="en-US" altLang="zh-TW" dirty="0"/>
              <a:t>(</a:t>
            </a:r>
            <a:r>
              <a:rPr lang="zh-TW" altLang="en-US" dirty="0"/>
              <a:t>例如使用者按下滑鼠、在鍵盤打字都是所謂的事件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098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</a:t>
            </a:r>
            <a:r>
              <a:rPr lang="zh-TW" altLang="en-US" sz="4400" dirty="0"/>
              <a:t>節點類型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5850657" cy="4572000"/>
          </a:xfrm>
        </p:spPr>
        <p:txBody>
          <a:bodyPr/>
          <a:lstStyle/>
          <a:p>
            <a:r>
              <a:rPr lang="en-US" altLang="zh-TW" dirty="0"/>
              <a:t>document </a:t>
            </a:r>
            <a:r>
              <a:rPr lang="zh-TW" altLang="en-US" dirty="0"/>
              <a:t>物件是 </a:t>
            </a:r>
            <a:r>
              <a:rPr lang="en-US" altLang="zh-TW" dirty="0"/>
              <a:t>DOM tree </a:t>
            </a:r>
            <a:r>
              <a:rPr lang="zh-TW" altLang="en-US" dirty="0"/>
              <a:t>的根節點，表示整份 </a:t>
            </a:r>
            <a:r>
              <a:rPr lang="en-US" altLang="zh-TW" dirty="0"/>
              <a:t>HTML </a:t>
            </a:r>
            <a:r>
              <a:rPr lang="zh-TW" altLang="en-US" dirty="0"/>
              <a:t>文件</a:t>
            </a:r>
            <a:endParaRPr lang="en-US" altLang="zh-TW" dirty="0"/>
          </a:p>
          <a:p>
            <a:r>
              <a:rPr lang="en-US" altLang="zh-TW" dirty="0"/>
              <a:t>DOM </a:t>
            </a:r>
            <a:r>
              <a:rPr lang="zh-TW" altLang="en-US" dirty="0"/>
              <a:t>中的節點類型 </a:t>
            </a:r>
            <a:endParaRPr lang="en-US" altLang="zh-TW" dirty="0"/>
          </a:p>
          <a:p>
            <a:pPr lvl="1"/>
            <a:r>
              <a:rPr lang="zh-TW" altLang="en-US" dirty="0"/>
              <a:t>元素節點 </a:t>
            </a:r>
            <a:r>
              <a:rPr lang="en-US" altLang="zh-TW" dirty="0"/>
              <a:t>(element nodes)</a:t>
            </a:r>
          </a:p>
          <a:p>
            <a:pPr lvl="1"/>
            <a:r>
              <a:rPr lang="zh-TW" altLang="en-US" dirty="0"/>
              <a:t>文字節點 </a:t>
            </a:r>
            <a:r>
              <a:rPr lang="en-US" altLang="zh-TW" dirty="0"/>
              <a:t>(text nodes)</a:t>
            </a:r>
          </a:p>
          <a:p>
            <a:pPr lvl="1"/>
            <a:r>
              <a:rPr lang="zh-TW" altLang="en-US" dirty="0"/>
              <a:t>註解節點 </a:t>
            </a:r>
            <a:r>
              <a:rPr lang="en-US" altLang="zh-TW" dirty="0"/>
              <a:t>(comment nodes) </a:t>
            </a:r>
          </a:p>
          <a:p>
            <a:pPr lvl="1"/>
            <a:r>
              <a:rPr lang="zh-TW" altLang="en-US" dirty="0"/>
              <a:t>空白節點 </a:t>
            </a:r>
            <a:r>
              <a:rPr lang="en-US" altLang="zh-TW" dirty="0"/>
              <a:t>(whitespace nodes</a:t>
            </a:r>
            <a:r>
              <a:rPr lang="zh-TW" altLang="en-US" dirty="0"/>
              <a:t>，也是一種 </a:t>
            </a:r>
            <a:r>
              <a:rPr lang="en-US" altLang="zh-TW" dirty="0"/>
              <a:t>text node)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屬性節點</a:t>
            </a:r>
            <a:r>
              <a:rPr lang="en-US" altLang="zh-TW" smtClean="0"/>
              <a:t>(</a:t>
            </a:r>
            <a:r>
              <a:rPr lang="en-US" altLang="zh-TW" smtClean="0"/>
              <a:t>attribute </a:t>
            </a:r>
            <a:r>
              <a:rPr lang="en-US" altLang="zh-TW" dirty="0" smtClean="0"/>
              <a:t>nodes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495" y="1600200"/>
            <a:ext cx="4143953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9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</a:t>
            </a:r>
            <a:r>
              <a:rPr lang="zh-TW" altLang="en-US" sz="4400" dirty="0"/>
              <a:t>查找元素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通常你要存取 </a:t>
            </a:r>
            <a:r>
              <a:rPr lang="en-US" altLang="zh-TW" dirty="0"/>
              <a:t>HTML </a:t>
            </a:r>
            <a:r>
              <a:rPr lang="zh-TW" altLang="en-US" dirty="0"/>
              <a:t>都是從 </a:t>
            </a:r>
            <a:r>
              <a:rPr lang="en-US" altLang="zh-TW" dirty="0"/>
              <a:t>document </a:t>
            </a:r>
            <a:r>
              <a:rPr lang="zh-TW" altLang="en-US" dirty="0"/>
              <a:t>物件開始。</a:t>
            </a:r>
            <a:endParaRPr lang="en-US" altLang="zh-TW" dirty="0"/>
          </a:p>
          <a:p>
            <a:r>
              <a:rPr lang="en-US" altLang="zh-TW" dirty="0" err="1"/>
              <a:t>document.getElementById</a:t>
            </a:r>
            <a:r>
              <a:rPr lang="en-US" altLang="zh-TW" dirty="0"/>
              <a:t>(id)</a:t>
            </a:r>
          </a:p>
          <a:p>
            <a:pPr lvl="1"/>
            <a:r>
              <a:rPr lang="zh-TW" altLang="en-US" dirty="0"/>
              <a:t> 用來</a:t>
            </a:r>
            <a:r>
              <a:rPr lang="zh-TW" altLang="en-US" dirty="0">
                <a:solidFill>
                  <a:srgbClr val="C00000"/>
                </a:solidFill>
              </a:rPr>
              <a:t>根據 </a:t>
            </a:r>
            <a:r>
              <a:rPr lang="en-US" altLang="zh-TW" dirty="0">
                <a:solidFill>
                  <a:srgbClr val="C00000"/>
                </a:solidFill>
              </a:rPr>
              <a:t>id </a:t>
            </a:r>
            <a:r>
              <a:rPr lang="zh-TW" altLang="en-US" dirty="0"/>
              <a:t>取得一個 </a:t>
            </a:r>
            <a:r>
              <a:rPr lang="en-US" altLang="zh-TW" dirty="0"/>
              <a:t>HTML </a:t>
            </a:r>
            <a:r>
              <a:rPr lang="zh-TW" altLang="en-US" dirty="0"/>
              <a:t>元素。</a:t>
            </a:r>
            <a:endParaRPr lang="en-US" altLang="zh-TW" dirty="0"/>
          </a:p>
          <a:p>
            <a:r>
              <a:rPr lang="en-US" altLang="zh-TW" dirty="0" err="1"/>
              <a:t>document.getElementsByTagName</a:t>
            </a:r>
            <a:r>
              <a:rPr lang="en-US" altLang="zh-TW" dirty="0"/>
              <a:t>(name)</a:t>
            </a:r>
          </a:p>
          <a:p>
            <a:pPr lvl="1"/>
            <a:r>
              <a:rPr lang="zh-TW" altLang="en-US" dirty="0"/>
              <a:t>用來</a:t>
            </a:r>
            <a:r>
              <a:rPr lang="zh-TW" altLang="en-US" dirty="0">
                <a:solidFill>
                  <a:srgbClr val="C00000"/>
                </a:solidFill>
              </a:rPr>
              <a:t>根據 </a:t>
            </a:r>
            <a:r>
              <a:rPr lang="en-US" altLang="zh-TW" dirty="0">
                <a:solidFill>
                  <a:srgbClr val="C00000"/>
                </a:solidFill>
              </a:rPr>
              <a:t>HTML </a:t>
            </a:r>
            <a:r>
              <a:rPr lang="zh-TW" altLang="en-US" dirty="0">
                <a:solidFill>
                  <a:srgbClr val="C00000"/>
                </a:solidFill>
              </a:rPr>
              <a:t>標籤 </a:t>
            </a:r>
            <a:r>
              <a:rPr lang="en-US" altLang="zh-TW" dirty="0">
                <a:solidFill>
                  <a:srgbClr val="C00000"/>
                </a:solidFill>
              </a:rPr>
              <a:t>(tag) </a:t>
            </a:r>
            <a:r>
              <a:rPr lang="zh-TW" altLang="en-US" dirty="0">
                <a:solidFill>
                  <a:srgbClr val="C00000"/>
                </a:solidFill>
              </a:rPr>
              <a:t>名稱</a:t>
            </a:r>
            <a:r>
              <a:rPr lang="zh-TW" altLang="en-US" dirty="0"/>
              <a:t>取得所有這個標籤的元素集合</a:t>
            </a:r>
            <a:endParaRPr lang="en-US" altLang="zh-TW" dirty="0"/>
          </a:p>
          <a:p>
            <a:pPr lvl="1"/>
            <a:r>
              <a:rPr lang="zh-TW" altLang="en-US" dirty="0"/>
              <a:t>返回的結果是一個像陣列 </a:t>
            </a:r>
            <a:r>
              <a:rPr lang="en-US" altLang="zh-TW" dirty="0"/>
              <a:t>(array) </a:t>
            </a:r>
            <a:r>
              <a:rPr lang="zh-TW" altLang="en-US" dirty="0"/>
              <a:t>的物件</a:t>
            </a:r>
            <a:endParaRPr lang="en-US" altLang="zh-TW" dirty="0"/>
          </a:p>
          <a:p>
            <a:pPr lvl="1"/>
            <a:r>
              <a:rPr lang="zh-TW" altLang="en-US" dirty="0"/>
              <a:t>每個 </a:t>
            </a:r>
            <a:r>
              <a:rPr lang="en-US" altLang="zh-TW" dirty="0"/>
              <a:t>HTML DOM </a:t>
            </a:r>
            <a:r>
              <a:rPr lang="zh-TW" altLang="en-US" dirty="0"/>
              <a:t>元素也有 </a:t>
            </a:r>
            <a:r>
              <a:rPr lang="en-US" altLang="zh-TW" dirty="0" err="1"/>
              <a:t>getElementsByTagName</a:t>
            </a:r>
            <a:r>
              <a:rPr lang="en-US" altLang="zh-TW" dirty="0"/>
              <a:t> </a:t>
            </a:r>
            <a:r>
              <a:rPr lang="zh-TW" altLang="en-US" dirty="0"/>
              <a:t>方法，用來找該元素下面的子元素</a:t>
            </a:r>
          </a:p>
        </p:txBody>
      </p:sp>
    </p:spTree>
    <p:extLst>
      <p:ext uri="{BB962C8B-B14F-4D97-AF65-F5344CB8AC3E}">
        <p14:creationId xmlns:p14="http://schemas.microsoft.com/office/powerpoint/2010/main" val="31171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</a:t>
            </a:r>
            <a:r>
              <a:rPr lang="zh-TW" altLang="en-US" sz="4400" dirty="0"/>
              <a:t>查找元素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document.getElementsByName</a:t>
            </a:r>
            <a:r>
              <a:rPr lang="en-US" altLang="zh-TW" dirty="0"/>
              <a:t>(name)</a:t>
            </a:r>
          </a:p>
          <a:p>
            <a:pPr lvl="1"/>
            <a:r>
              <a:rPr lang="zh-TW" altLang="en-US" dirty="0"/>
              <a:t>用來</a:t>
            </a:r>
            <a:r>
              <a:rPr lang="zh-TW" altLang="en-US" dirty="0">
                <a:solidFill>
                  <a:srgbClr val="C00000"/>
                </a:solidFill>
              </a:rPr>
              <a:t>取得特定名稱 </a:t>
            </a:r>
            <a:r>
              <a:rPr lang="en-US" altLang="zh-TW" dirty="0">
                <a:solidFill>
                  <a:srgbClr val="C00000"/>
                </a:solidFill>
              </a:rPr>
              <a:t>(name) </a:t>
            </a:r>
            <a:r>
              <a:rPr lang="zh-TW" altLang="en-US" dirty="0"/>
              <a:t>的 </a:t>
            </a:r>
            <a:r>
              <a:rPr lang="en-US" altLang="zh-TW" dirty="0"/>
              <a:t>HTML </a:t>
            </a:r>
            <a:r>
              <a:rPr lang="zh-TW" altLang="en-US" dirty="0"/>
              <a:t>元素集合</a:t>
            </a:r>
            <a:endParaRPr lang="en-US" altLang="zh-TW" dirty="0"/>
          </a:p>
          <a:p>
            <a:pPr lvl="1"/>
            <a:r>
              <a:rPr lang="zh-TW" altLang="en-US" dirty="0"/>
              <a:t>返回的結果是一個像陣列 </a:t>
            </a:r>
            <a:r>
              <a:rPr lang="en-US" altLang="zh-TW" dirty="0"/>
              <a:t>(array) </a:t>
            </a:r>
            <a:r>
              <a:rPr lang="zh-TW" altLang="en-US" dirty="0"/>
              <a:t>的物件</a:t>
            </a:r>
            <a:endParaRPr lang="en-US" altLang="zh-TW" dirty="0"/>
          </a:p>
          <a:p>
            <a:r>
              <a:rPr lang="en-US" altLang="zh-TW" dirty="0" err="1"/>
              <a:t>document.getElementsByClassName</a:t>
            </a:r>
            <a:r>
              <a:rPr lang="en-US" altLang="zh-TW" dirty="0"/>
              <a:t>(names)</a:t>
            </a:r>
          </a:p>
          <a:p>
            <a:pPr lvl="1"/>
            <a:r>
              <a:rPr lang="zh-TW" altLang="en-US" dirty="0"/>
              <a:t>用來</a:t>
            </a:r>
            <a:r>
              <a:rPr lang="zh-TW" altLang="en-US" dirty="0">
                <a:solidFill>
                  <a:srgbClr val="C00000"/>
                </a:solidFill>
              </a:rPr>
              <a:t>取得特定類別名稱 </a:t>
            </a:r>
            <a:r>
              <a:rPr lang="en-US" altLang="zh-TW" dirty="0">
                <a:solidFill>
                  <a:srgbClr val="C00000"/>
                </a:solidFill>
              </a:rPr>
              <a:t>(class name)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HTML </a:t>
            </a:r>
            <a:r>
              <a:rPr lang="zh-TW" altLang="en-US" dirty="0"/>
              <a:t>元素集合</a:t>
            </a:r>
            <a:endParaRPr lang="en-US" altLang="zh-TW" dirty="0"/>
          </a:p>
          <a:p>
            <a:pPr lvl="1"/>
            <a:r>
              <a:rPr lang="zh-TW" altLang="en-US" dirty="0"/>
              <a:t>返回的結果是一個像陣列 </a:t>
            </a:r>
            <a:r>
              <a:rPr lang="en-US" altLang="zh-TW" dirty="0"/>
              <a:t>(array) </a:t>
            </a:r>
            <a:r>
              <a:rPr lang="zh-TW" altLang="en-US" dirty="0"/>
              <a:t>的物件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363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</a:t>
            </a:r>
            <a:r>
              <a:rPr lang="zh-TW" altLang="en-US" sz="4400" dirty="0"/>
              <a:t>查找元素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document.querySelector</a:t>
            </a:r>
            <a:r>
              <a:rPr lang="en-US" altLang="zh-TW" dirty="0"/>
              <a:t>(selectors)</a:t>
            </a:r>
          </a:p>
          <a:p>
            <a:pPr lvl="1"/>
            <a:r>
              <a:rPr lang="zh-TW" altLang="en-US" dirty="0"/>
              <a:t>用 </a:t>
            </a:r>
            <a:r>
              <a:rPr lang="en-US" altLang="zh-TW" dirty="0"/>
              <a:t>CSS </a:t>
            </a:r>
            <a:r>
              <a:rPr lang="zh-TW" altLang="en-US" dirty="0"/>
              <a:t>選擇器 </a:t>
            </a:r>
            <a:r>
              <a:rPr lang="en-US" altLang="zh-TW" dirty="0"/>
              <a:t>(CSS selectors) </a:t>
            </a:r>
            <a:r>
              <a:rPr lang="zh-TW" altLang="en-US" dirty="0"/>
              <a:t>來尋找符合條件且第一個找到的 </a:t>
            </a:r>
            <a:r>
              <a:rPr lang="en-US" altLang="zh-TW" dirty="0"/>
              <a:t>HTML </a:t>
            </a:r>
            <a:r>
              <a:rPr lang="zh-TW" altLang="en-US" dirty="0"/>
              <a:t>元素</a:t>
            </a:r>
            <a:endParaRPr lang="en-US" altLang="zh-TW" dirty="0"/>
          </a:p>
          <a:p>
            <a:pPr lvl="1"/>
            <a:r>
              <a:rPr lang="zh-TW" altLang="en-US" dirty="0"/>
              <a:t>每個 </a:t>
            </a:r>
            <a:r>
              <a:rPr lang="en-US" altLang="zh-TW" dirty="0"/>
              <a:t>HTML DOM </a:t>
            </a:r>
            <a:r>
              <a:rPr lang="zh-TW" altLang="en-US" dirty="0"/>
              <a:t>元素也有 </a:t>
            </a:r>
            <a:r>
              <a:rPr lang="en-US" altLang="zh-TW" dirty="0" err="1"/>
              <a:t>querySelector</a:t>
            </a:r>
            <a:r>
              <a:rPr lang="en-US" altLang="zh-TW" dirty="0"/>
              <a:t> </a:t>
            </a:r>
            <a:r>
              <a:rPr lang="zh-TW" altLang="en-US" dirty="0"/>
              <a:t>方法，用來找該元素下面的子元素</a:t>
            </a:r>
            <a:endParaRPr lang="en-US" altLang="zh-TW" dirty="0"/>
          </a:p>
          <a:p>
            <a:r>
              <a:rPr lang="en-US" altLang="zh-TW" dirty="0" err="1"/>
              <a:t>document.querySelectorAll</a:t>
            </a:r>
            <a:r>
              <a:rPr lang="en-US" altLang="zh-TW" dirty="0"/>
              <a:t>(selectors)</a:t>
            </a:r>
          </a:p>
          <a:p>
            <a:pPr lvl="1"/>
            <a:r>
              <a:rPr lang="zh-TW" altLang="en-US" dirty="0"/>
              <a:t>可以用 </a:t>
            </a:r>
            <a:r>
              <a:rPr lang="en-US" altLang="zh-TW" dirty="0"/>
              <a:t>CSS </a:t>
            </a:r>
            <a:r>
              <a:rPr lang="zh-TW" altLang="en-US" dirty="0"/>
              <a:t>選擇器 </a:t>
            </a:r>
            <a:r>
              <a:rPr lang="en-US" altLang="zh-TW" dirty="0"/>
              <a:t>(CSS selectors) </a:t>
            </a:r>
            <a:r>
              <a:rPr lang="zh-TW" altLang="en-US" dirty="0"/>
              <a:t>來尋找所有符合條件的 </a:t>
            </a:r>
            <a:r>
              <a:rPr lang="en-US" altLang="zh-TW" dirty="0"/>
              <a:t>HTML </a:t>
            </a:r>
            <a:r>
              <a:rPr lang="zh-TW" altLang="en-US" dirty="0"/>
              <a:t>元素集合</a:t>
            </a:r>
            <a:endParaRPr lang="en-US" altLang="zh-TW" dirty="0"/>
          </a:p>
          <a:p>
            <a:pPr lvl="1"/>
            <a:r>
              <a:rPr lang="zh-TW" altLang="en-US" dirty="0"/>
              <a:t>返回的結果是一個像陣列 </a:t>
            </a:r>
            <a:r>
              <a:rPr lang="en-US" altLang="zh-TW" dirty="0"/>
              <a:t>(array) </a:t>
            </a:r>
            <a:r>
              <a:rPr lang="zh-TW" altLang="en-US" dirty="0"/>
              <a:t>的物件</a:t>
            </a:r>
            <a:endParaRPr lang="en-US" altLang="zh-TW" dirty="0"/>
          </a:p>
          <a:p>
            <a:pPr lvl="1"/>
            <a:r>
              <a:rPr lang="zh-TW" altLang="en-US" dirty="0"/>
              <a:t>每個 </a:t>
            </a:r>
            <a:r>
              <a:rPr lang="en-US" altLang="zh-TW" dirty="0"/>
              <a:t>HTML DOM </a:t>
            </a:r>
            <a:r>
              <a:rPr lang="zh-TW" altLang="en-US" dirty="0"/>
              <a:t>元素也有 </a:t>
            </a:r>
            <a:r>
              <a:rPr lang="en-US" altLang="zh-TW" dirty="0" err="1"/>
              <a:t>querySelectorAll</a:t>
            </a:r>
            <a:r>
              <a:rPr lang="en-US" altLang="zh-TW" dirty="0"/>
              <a:t> </a:t>
            </a:r>
            <a:r>
              <a:rPr lang="zh-TW" altLang="en-US" dirty="0"/>
              <a:t>方法，用來找該元素下面的子元素</a:t>
            </a:r>
          </a:p>
        </p:txBody>
      </p:sp>
    </p:spTree>
    <p:extLst>
      <p:ext uri="{BB962C8B-B14F-4D97-AF65-F5344CB8AC3E}">
        <p14:creationId xmlns:p14="http://schemas.microsoft.com/office/powerpoint/2010/main" val="21727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tree </a:t>
            </a:r>
            <a:r>
              <a:rPr lang="zh-TW" altLang="en-US" sz="4400" dirty="0"/>
              <a:t>節點間位置的相互關係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DOM </a:t>
            </a:r>
            <a:r>
              <a:rPr lang="zh-TW" altLang="en-US" dirty="0"/>
              <a:t>元素節點之間的相互關係</a:t>
            </a:r>
            <a:endParaRPr lang="en-US" altLang="zh-TW" dirty="0"/>
          </a:p>
          <a:p>
            <a:pPr lvl="1"/>
            <a:r>
              <a:rPr lang="zh-TW" altLang="en-US" dirty="0"/>
              <a:t>父節點 </a:t>
            </a:r>
            <a:r>
              <a:rPr lang="en-US" altLang="zh-TW" dirty="0"/>
              <a:t>(parent)</a:t>
            </a:r>
          </a:p>
          <a:p>
            <a:pPr lvl="1"/>
            <a:r>
              <a:rPr lang="zh-TW" altLang="en-US" dirty="0"/>
              <a:t>子節點 </a:t>
            </a:r>
            <a:r>
              <a:rPr lang="en-US" altLang="zh-TW" dirty="0"/>
              <a:t>(child) </a:t>
            </a:r>
          </a:p>
          <a:p>
            <a:pPr lvl="1"/>
            <a:r>
              <a:rPr lang="zh-TW" altLang="en-US" dirty="0"/>
              <a:t>兄弟節點 </a:t>
            </a:r>
            <a:r>
              <a:rPr lang="en-US" altLang="zh-TW" dirty="0"/>
              <a:t>(sibling)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82" y="2248983"/>
            <a:ext cx="5472957" cy="392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tree </a:t>
            </a:r>
            <a:r>
              <a:rPr lang="zh-TW" altLang="en-US" sz="4400" dirty="0"/>
              <a:t>子節點查找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Node.childNodes</a:t>
            </a:r>
            <a:endParaRPr lang="en-US" altLang="zh-TW" dirty="0"/>
          </a:p>
          <a:p>
            <a:pPr lvl="1"/>
            <a:r>
              <a:rPr lang="zh-TW" altLang="en-US" dirty="0"/>
              <a:t>所有的 </a:t>
            </a:r>
            <a:r>
              <a:rPr lang="en-US" altLang="zh-TW" dirty="0"/>
              <a:t>DOM </a:t>
            </a:r>
            <a:r>
              <a:rPr lang="zh-TW" altLang="en-US" dirty="0"/>
              <a:t>節點物件都有 </a:t>
            </a:r>
            <a:r>
              <a:rPr lang="en-US" altLang="zh-TW" dirty="0" err="1"/>
              <a:t>childNodes</a:t>
            </a:r>
            <a:r>
              <a:rPr lang="en-US" altLang="zh-TW" dirty="0"/>
              <a:t> </a:t>
            </a:r>
            <a:r>
              <a:rPr lang="zh-TW" altLang="en-US" dirty="0"/>
              <a:t>屬性，用來取得該元素下的所有子元素集合</a:t>
            </a:r>
            <a:endParaRPr lang="en-US" altLang="zh-TW" dirty="0"/>
          </a:p>
          <a:p>
            <a:r>
              <a:rPr lang="en-US" altLang="zh-TW" dirty="0" err="1"/>
              <a:t>Node.children</a:t>
            </a:r>
            <a:endParaRPr lang="en-US" altLang="zh-TW" dirty="0"/>
          </a:p>
          <a:p>
            <a:pPr lvl="1"/>
            <a:r>
              <a:rPr lang="zh-TW" altLang="en-US" dirty="0"/>
              <a:t>差異在於 </a:t>
            </a:r>
            <a:r>
              <a:rPr lang="en-US" altLang="zh-TW" dirty="0" err="1"/>
              <a:t>childNodes</a:t>
            </a:r>
            <a:r>
              <a:rPr lang="en-US" altLang="zh-TW" dirty="0"/>
              <a:t> </a:t>
            </a:r>
            <a:r>
              <a:rPr lang="zh-TW" altLang="en-US" dirty="0"/>
              <a:t>返回的子元素會包含文字節點 </a:t>
            </a:r>
            <a:r>
              <a:rPr lang="en-US" altLang="zh-TW" dirty="0"/>
              <a:t>(text nodes) </a:t>
            </a:r>
            <a:r>
              <a:rPr lang="zh-TW" altLang="en-US" dirty="0"/>
              <a:t>和註解節點 </a:t>
            </a:r>
            <a:r>
              <a:rPr lang="en-US" altLang="zh-TW" dirty="0"/>
              <a:t>(comment nodes)</a:t>
            </a:r>
            <a:r>
              <a:rPr lang="zh-TW" altLang="en-US" dirty="0"/>
              <a:t>，</a:t>
            </a:r>
            <a:r>
              <a:rPr lang="en-US" altLang="zh-TW" dirty="0"/>
              <a:t>children </a:t>
            </a:r>
            <a:r>
              <a:rPr lang="zh-TW" altLang="en-US" dirty="0"/>
              <a:t>屬性則只會返回 </a:t>
            </a:r>
            <a:r>
              <a:rPr lang="en-US" altLang="zh-TW" dirty="0"/>
              <a:t>HTML </a:t>
            </a:r>
            <a:r>
              <a:rPr lang="zh-TW" altLang="en-US" dirty="0"/>
              <a:t>元素節點</a:t>
            </a:r>
            <a:endParaRPr lang="en-US" altLang="zh-TW" dirty="0"/>
          </a:p>
          <a:p>
            <a:r>
              <a:rPr lang="en-US" altLang="zh-TW" dirty="0" err="1"/>
              <a:t>Node.firstChild</a:t>
            </a:r>
            <a:endParaRPr lang="en-US" altLang="zh-TW" dirty="0"/>
          </a:p>
          <a:p>
            <a:pPr lvl="1"/>
            <a:r>
              <a:rPr lang="zh-TW" altLang="en-US" dirty="0"/>
              <a:t>來取得其下的第一個子節點或返回 </a:t>
            </a:r>
            <a:r>
              <a:rPr lang="en-US" altLang="zh-TW" dirty="0"/>
              <a:t>null </a:t>
            </a:r>
            <a:r>
              <a:rPr lang="zh-TW" altLang="en-US" dirty="0"/>
              <a:t>表示沒有任何子節點。</a:t>
            </a:r>
            <a:endParaRPr lang="en-US" altLang="zh-TW" dirty="0"/>
          </a:p>
          <a:p>
            <a:r>
              <a:rPr lang="en-US" altLang="zh-TW" dirty="0" err="1"/>
              <a:t>Node.lastChild</a:t>
            </a:r>
            <a:endParaRPr lang="en-US" altLang="zh-TW" dirty="0"/>
          </a:p>
          <a:p>
            <a:pPr lvl="1"/>
            <a:r>
              <a:rPr lang="zh-TW" altLang="en-US" dirty="0"/>
              <a:t>來取得其下的最後一個子節點或返回 </a:t>
            </a:r>
            <a:r>
              <a:rPr lang="en-US" altLang="zh-TW" dirty="0"/>
              <a:t>null </a:t>
            </a:r>
            <a:r>
              <a:rPr lang="zh-TW" altLang="en-US" dirty="0"/>
              <a:t>表示沒有任何子節點。</a:t>
            </a:r>
          </a:p>
        </p:txBody>
      </p:sp>
    </p:spTree>
    <p:extLst>
      <p:ext uri="{BB962C8B-B14F-4D97-AF65-F5344CB8AC3E}">
        <p14:creationId xmlns:p14="http://schemas.microsoft.com/office/powerpoint/2010/main" val="4005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tree </a:t>
            </a:r>
            <a:r>
              <a:rPr lang="zh-TW" altLang="en-US" sz="4400" dirty="0"/>
              <a:t>父節點查找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Node.parentNode</a:t>
            </a:r>
            <a:endParaRPr lang="en-US" altLang="zh-TW" sz="3200" dirty="0"/>
          </a:p>
          <a:p>
            <a:pPr lvl="1"/>
            <a:r>
              <a:rPr lang="zh-TW" altLang="en-US" sz="2800" dirty="0"/>
              <a:t>用來取得其父元素</a:t>
            </a:r>
            <a:endParaRPr lang="en-US" altLang="zh-TW" sz="2800" dirty="0"/>
          </a:p>
          <a:p>
            <a:pPr lvl="1"/>
            <a:r>
              <a:rPr lang="zh-TW" altLang="en-US" sz="2800" dirty="0"/>
              <a:t>得到值可能會是一個</a:t>
            </a:r>
            <a:endParaRPr lang="en-US" altLang="zh-TW" sz="2800" dirty="0"/>
          </a:p>
          <a:p>
            <a:pPr lvl="2"/>
            <a:r>
              <a:rPr lang="zh-TW" altLang="en-US" sz="2400" dirty="0"/>
              <a:t>元素節點 </a:t>
            </a:r>
            <a:r>
              <a:rPr lang="en-US" altLang="zh-TW" sz="2400" dirty="0"/>
              <a:t>(Element node)</a:t>
            </a:r>
          </a:p>
          <a:p>
            <a:pPr lvl="2"/>
            <a:r>
              <a:rPr lang="zh-TW" altLang="en-US" sz="2400" dirty="0"/>
              <a:t>根節點 </a:t>
            </a:r>
            <a:r>
              <a:rPr lang="en-US" altLang="zh-TW" sz="2400" dirty="0"/>
              <a:t>(Document node) </a:t>
            </a:r>
          </a:p>
          <a:p>
            <a:pPr lvl="2"/>
            <a:r>
              <a:rPr lang="en-US" altLang="zh-TW" sz="2400" dirty="0" err="1"/>
              <a:t>DocumentFragment</a:t>
            </a:r>
            <a:r>
              <a:rPr lang="en-US" altLang="zh-TW" sz="2400" dirty="0"/>
              <a:t> </a:t>
            </a:r>
            <a:r>
              <a:rPr lang="zh-TW" altLang="en-US" sz="2400" dirty="0"/>
              <a:t>節點</a:t>
            </a:r>
            <a:endParaRPr lang="en-US" altLang="zh-TW" sz="24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4256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tree </a:t>
            </a:r>
            <a:r>
              <a:rPr lang="zh-TW" altLang="en-US" sz="4400" dirty="0"/>
              <a:t>兄弟節點查找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Node.previousSibling</a:t>
            </a:r>
            <a:endParaRPr lang="en-US" altLang="zh-TW" dirty="0"/>
          </a:p>
          <a:p>
            <a:pPr lvl="1"/>
            <a:r>
              <a:rPr lang="zh-TW" altLang="en-US" dirty="0"/>
              <a:t>用來取得在目前節點前面的兄弟節點 </a:t>
            </a:r>
            <a:r>
              <a:rPr lang="en-US" altLang="zh-TW" dirty="0"/>
              <a:t>(sibling)</a:t>
            </a:r>
          </a:p>
          <a:p>
            <a:pPr lvl="1"/>
            <a:r>
              <a:rPr lang="zh-TW" altLang="en-US" dirty="0"/>
              <a:t>返回 </a:t>
            </a:r>
            <a:r>
              <a:rPr lang="en-US" altLang="zh-TW" dirty="0"/>
              <a:t>null </a:t>
            </a:r>
            <a:r>
              <a:rPr lang="zh-TW" altLang="en-US" dirty="0"/>
              <a:t>表示該節點已經是第一個子節點。</a:t>
            </a:r>
            <a:endParaRPr lang="en-US" altLang="zh-TW" dirty="0"/>
          </a:p>
          <a:p>
            <a:r>
              <a:rPr lang="en-US" altLang="zh-TW" dirty="0" err="1"/>
              <a:t>Node.nextSibling</a:t>
            </a:r>
            <a:endParaRPr lang="en-US" altLang="zh-TW" dirty="0"/>
          </a:p>
          <a:p>
            <a:pPr lvl="1"/>
            <a:r>
              <a:rPr lang="zh-TW" altLang="en-US" dirty="0"/>
              <a:t>用來取得在目前節點後面的兄弟節點 </a:t>
            </a:r>
            <a:r>
              <a:rPr lang="en-US" altLang="zh-TW" dirty="0"/>
              <a:t>(sibling)</a:t>
            </a:r>
          </a:p>
          <a:p>
            <a:pPr lvl="1"/>
            <a:r>
              <a:rPr lang="zh-TW" altLang="en-US" dirty="0"/>
              <a:t>返回 </a:t>
            </a:r>
            <a:r>
              <a:rPr lang="en-US" altLang="zh-TW" dirty="0"/>
              <a:t>null </a:t>
            </a:r>
            <a:r>
              <a:rPr lang="zh-TW" altLang="en-US" dirty="0"/>
              <a:t>表示該節點已經是最後一個子節點。</a:t>
            </a:r>
          </a:p>
        </p:txBody>
      </p:sp>
    </p:spTree>
    <p:extLst>
      <p:ext uri="{BB962C8B-B14F-4D97-AF65-F5344CB8AC3E}">
        <p14:creationId xmlns:p14="http://schemas.microsoft.com/office/powerpoint/2010/main" val="235990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9E32F-2DEF-5700-93ED-9E1A560B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tree </a:t>
            </a:r>
            <a:r>
              <a:rPr lang="zh-TW" altLang="en-US" sz="4400" dirty="0"/>
              <a:t>附註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58DC5E2D-387E-68A6-C134-1595308FC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400" b="0" i="0" cap="none" dirty="0">
                <a:solidFill>
                  <a:srgbClr val="000080"/>
                </a:solidFill>
                <a:effectLst/>
                <a:latin typeface="+mn-ea"/>
              </a:rPr>
              <a:t>&lt;p </a:t>
            </a:r>
            <a:r>
              <a:rPr lang="en-US" altLang="zh-TW" sz="1400" b="0" i="0" cap="none" dirty="0">
                <a:solidFill>
                  <a:srgbClr val="008080"/>
                </a:solidFill>
                <a:effectLst/>
                <a:latin typeface="+mn-ea"/>
              </a:rPr>
              <a:t>id</a:t>
            </a:r>
            <a:r>
              <a:rPr lang="en-US" altLang="zh-TW" sz="1400" b="0" i="0" cap="none" dirty="0">
                <a:solidFill>
                  <a:srgbClr val="000080"/>
                </a:solidFill>
                <a:effectLst/>
                <a:latin typeface="+mn-ea"/>
              </a:rPr>
              <a:t>=</a:t>
            </a:r>
            <a:r>
              <a:rPr lang="en-US" altLang="zh-TW" sz="1400" b="0" i="0" cap="none" dirty="0">
                <a:solidFill>
                  <a:srgbClr val="DD1144"/>
                </a:solidFill>
                <a:effectLst/>
                <a:latin typeface="+mn-ea"/>
              </a:rPr>
              <a:t>"foo"</a:t>
            </a:r>
            <a:r>
              <a:rPr lang="en-US" altLang="zh-TW" sz="1400" b="0" i="0" cap="none" dirty="0">
                <a:solidFill>
                  <a:srgbClr val="000080"/>
                </a:solidFill>
                <a:effectLst/>
                <a:latin typeface="+mn-ea"/>
              </a:rPr>
              <a:t>&gt;&lt;span&gt;</a:t>
            </a:r>
            <a:r>
              <a:rPr lang="en-US" altLang="zh-TW" sz="1400" b="0" i="0" cap="none" dirty="0">
                <a:solidFill>
                  <a:srgbClr val="333333"/>
                </a:solidFill>
                <a:effectLst/>
                <a:latin typeface="+mn-ea"/>
              </a:rPr>
              <a:t>first span</a:t>
            </a:r>
            <a:r>
              <a:rPr lang="en-US" altLang="zh-TW" sz="1400" b="0" i="0" cap="none" dirty="0">
                <a:solidFill>
                  <a:srgbClr val="000080"/>
                </a:solidFill>
                <a:effectLst/>
                <a:latin typeface="+mn-ea"/>
              </a:rPr>
              <a:t>&lt;/span&gt;&lt;/p&gt;</a:t>
            </a:r>
            <a:endParaRPr lang="zh-TW" altLang="en-US" sz="1400" cap="none" dirty="0">
              <a:latin typeface="+mn-ea"/>
            </a:endParaRPr>
          </a:p>
          <a:p>
            <a:endParaRPr lang="zh-TW" altLang="en-US" sz="1400" cap="none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28C3612-C2F2-641F-3963-CA7E0BBB0C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沒有縮排的</a:t>
            </a:r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6BF7BD70-08AC-E9BD-4250-A06B31129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sz="1800" b="0" i="0" cap="none" dirty="0">
                <a:solidFill>
                  <a:srgbClr val="000080"/>
                </a:solidFill>
                <a:effectLst/>
                <a:latin typeface="+mn-ea"/>
                <a:ea typeface="+mn-ea"/>
              </a:rPr>
              <a:t>&lt;p </a:t>
            </a:r>
            <a:r>
              <a:rPr lang="en-US" altLang="zh-TW" sz="1800" b="0" i="0" cap="none" dirty="0">
                <a:solidFill>
                  <a:srgbClr val="008080"/>
                </a:solidFill>
                <a:effectLst/>
                <a:latin typeface="+mn-ea"/>
                <a:ea typeface="+mn-ea"/>
              </a:rPr>
              <a:t>id</a:t>
            </a:r>
            <a:r>
              <a:rPr lang="en-US" altLang="zh-TW" sz="1800" b="0" i="0" cap="none" dirty="0">
                <a:solidFill>
                  <a:srgbClr val="000080"/>
                </a:solidFill>
                <a:effectLst/>
                <a:latin typeface="+mn-ea"/>
                <a:ea typeface="+mn-ea"/>
              </a:rPr>
              <a:t>=</a:t>
            </a:r>
            <a:r>
              <a:rPr lang="en-US" altLang="zh-TW" sz="1800" b="0" i="0" cap="none" dirty="0">
                <a:solidFill>
                  <a:srgbClr val="DD1144"/>
                </a:solidFill>
                <a:effectLst/>
                <a:latin typeface="+mn-ea"/>
                <a:ea typeface="+mn-ea"/>
              </a:rPr>
              <a:t>"foo"</a:t>
            </a:r>
            <a:r>
              <a:rPr lang="en-US" altLang="zh-TW" sz="1800" b="0" i="0" cap="none" dirty="0">
                <a:solidFill>
                  <a:srgbClr val="000080"/>
                </a:solidFill>
                <a:effectLst/>
                <a:latin typeface="+mn-ea"/>
                <a:ea typeface="+mn-ea"/>
              </a:rPr>
              <a:t>&gt;</a:t>
            </a:r>
            <a:r>
              <a:rPr lang="en-US" altLang="zh-TW" sz="1800" b="0" i="0" cap="none" dirty="0">
                <a:solidFill>
                  <a:srgbClr val="333333"/>
                </a:solidFill>
                <a:effectLst/>
                <a:latin typeface="+mn-ea"/>
                <a:ea typeface="+mn-ea"/>
              </a:rPr>
              <a:t> </a:t>
            </a:r>
          </a:p>
          <a:p>
            <a:r>
              <a:rPr lang="zh-TW" altLang="en-US" sz="1800" cap="none" dirty="0">
                <a:solidFill>
                  <a:srgbClr val="000080"/>
                </a:solidFill>
                <a:latin typeface="+mn-ea"/>
                <a:ea typeface="+mn-ea"/>
              </a:rPr>
              <a:t>    </a:t>
            </a:r>
            <a:r>
              <a:rPr lang="en-US" altLang="zh-TW" sz="1800" b="0" i="0" cap="none" dirty="0">
                <a:solidFill>
                  <a:srgbClr val="000080"/>
                </a:solidFill>
                <a:effectLst/>
                <a:latin typeface="+mn-ea"/>
                <a:ea typeface="+mn-ea"/>
              </a:rPr>
              <a:t>&lt;span&gt;</a:t>
            </a:r>
            <a:r>
              <a:rPr lang="en-US" altLang="zh-TW" sz="1800" b="0" i="0" cap="none" dirty="0">
                <a:solidFill>
                  <a:srgbClr val="333333"/>
                </a:solidFill>
                <a:effectLst/>
                <a:latin typeface="+mn-ea"/>
                <a:ea typeface="+mn-ea"/>
              </a:rPr>
              <a:t>first span</a:t>
            </a:r>
            <a:r>
              <a:rPr lang="en-US" altLang="zh-TW" sz="1800" b="0" i="0" cap="none" dirty="0">
                <a:solidFill>
                  <a:srgbClr val="000080"/>
                </a:solidFill>
                <a:effectLst/>
                <a:latin typeface="+mn-ea"/>
                <a:ea typeface="+mn-ea"/>
              </a:rPr>
              <a:t>&lt;/span&gt;</a:t>
            </a:r>
            <a:r>
              <a:rPr lang="en-US" altLang="zh-TW" sz="1800" b="0" i="0" cap="none" dirty="0">
                <a:solidFill>
                  <a:srgbClr val="333333"/>
                </a:solidFill>
                <a:effectLst/>
                <a:latin typeface="+mn-ea"/>
                <a:ea typeface="+mn-ea"/>
              </a:rPr>
              <a:t> </a:t>
            </a:r>
          </a:p>
          <a:p>
            <a:r>
              <a:rPr lang="en-US" altLang="zh-TW" sz="1800" b="0" i="0" cap="none" dirty="0">
                <a:solidFill>
                  <a:srgbClr val="000080"/>
                </a:solidFill>
                <a:effectLst/>
                <a:latin typeface="+mn-ea"/>
                <a:ea typeface="+mn-ea"/>
              </a:rPr>
              <a:t>&lt;/p&gt;</a:t>
            </a:r>
            <a:endParaRPr lang="zh-TW" altLang="en-US" sz="1800" cap="none" dirty="0">
              <a:latin typeface="+mn-ea"/>
              <a:ea typeface="+mn-ea"/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3A128930-C649-F2BE-A3C9-115E8108C5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 dirty="0"/>
              <a:t>有縮排的</a:t>
            </a:r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3EC8154-0F84-5D48-C6D9-0C7037F045EA}"/>
              </a:ext>
            </a:extLst>
          </p:cNvPr>
          <p:cNvSpPr txBox="1"/>
          <p:nvPr/>
        </p:nvSpPr>
        <p:spPr>
          <a:xfrm>
            <a:off x="2955636" y="3057236"/>
            <a:ext cx="13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Document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8CA448-7B69-31A4-F808-5A6E9FAED4B7}"/>
              </a:ext>
            </a:extLst>
          </p:cNvPr>
          <p:cNvSpPr txBox="1"/>
          <p:nvPr/>
        </p:nvSpPr>
        <p:spPr>
          <a:xfrm>
            <a:off x="3368962" y="3727641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CA27C0D-0EC8-41AB-B5DE-AFFE35D67B85}"/>
              </a:ext>
            </a:extLst>
          </p:cNvPr>
          <p:cNvSpPr txBox="1"/>
          <p:nvPr/>
        </p:nvSpPr>
        <p:spPr>
          <a:xfrm>
            <a:off x="3260434" y="5066140"/>
            <a:ext cx="78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CA68CAE-E99C-79A2-77F2-EBCDE3BE18DD}"/>
              </a:ext>
            </a:extLst>
          </p:cNvPr>
          <p:cNvSpPr txBox="1"/>
          <p:nvPr/>
        </p:nvSpPr>
        <p:spPr>
          <a:xfrm>
            <a:off x="3260434" y="4398047"/>
            <a:ext cx="78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span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2D84535-2575-EFDE-805C-CEF0043D52A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652981" y="3426568"/>
            <a:ext cx="1" cy="3010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9D354437-034C-F7C5-6E8E-A0D031CDAE3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3652980" y="4096973"/>
            <a:ext cx="1" cy="30107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9E68B99D-F60A-35FA-8D4B-375CBECBDA17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3652980" y="4767379"/>
            <a:ext cx="0" cy="29876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21AA355-331C-AF1A-8285-AD948F44C4B6}"/>
              </a:ext>
            </a:extLst>
          </p:cNvPr>
          <p:cNvSpPr txBox="1"/>
          <p:nvPr/>
        </p:nvSpPr>
        <p:spPr>
          <a:xfrm>
            <a:off x="7771475" y="3057236"/>
            <a:ext cx="13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Document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234F296-B411-3745-A1F0-3D8EEC8A7B3C}"/>
              </a:ext>
            </a:extLst>
          </p:cNvPr>
          <p:cNvSpPr txBox="1"/>
          <p:nvPr/>
        </p:nvSpPr>
        <p:spPr>
          <a:xfrm>
            <a:off x="8184802" y="3784538"/>
            <a:ext cx="56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F26D639-6707-0634-AA30-79D6D508E6B9}"/>
              </a:ext>
            </a:extLst>
          </p:cNvPr>
          <p:cNvSpPr txBox="1"/>
          <p:nvPr/>
        </p:nvSpPr>
        <p:spPr>
          <a:xfrm>
            <a:off x="7609045" y="4463184"/>
            <a:ext cx="78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33C7069-745E-8A6A-75AD-A2C31CF031E5}"/>
              </a:ext>
            </a:extLst>
          </p:cNvPr>
          <p:cNvSpPr txBox="1"/>
          <p:nvPr/>
        </p:nvSpPr>
        <p:spPr>
          <a:xfrm>
            <a:off x="8617801" y="4428326"/>
            <a:ext cx="78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span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DB7DFDE-E47E-A037-D163-1F10A2F08A81}"/>
              </a:ext>
            </a:extLst>
          </p:cNvPr>
          <p:cNvSpPr txBox="1"/>
          <p:nvPr/>
        </p:nvSpPr>
        <p:spPr>
          <a:xfrm>
            <a:off x="8617801" y="5166563"/>
            <a:ext cx="78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text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D0E1088-8F07-5294-6FD5-2435F2F12DDD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8001591" y="4153870"/>
            <a:ext cx="467230" cy="30931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8412F60-CFC4-8AE7-FB6F-F567D4E605AC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8468821" y="3426568"/>
            <a:ext cx="0" cy="35797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C03861A-B282-9A03-D598-1D6D35CD6C37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8468821" y="4153870"/>
            <a:ext cx="541526" cy="27445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C55D9F5-2FC7-253E-7881-DFCCBCC9410F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9010347" y="4797658"/>
            <a:ext cx="0" cy="36890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54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99028" y="1600201"/>
            <a:ext cx="9466135" cy="2654064"/>
          </a:xfrm>
        </p:spPr>
        <p:txBody>
          <a:bodyPr/>
          <a:lstStyle/>
          <a:p>
            <a:r>
              <a:rPr lang="en-US" altLang="zh-TW" dirty="0" err="1"/>
              <a:t>JavaSrcipt</a:t>
            </a:r>
            <a:r>
              <a:rPr lang="zh-TW" altLang="en-US" dirty="0"/>
              <a:t>基本內建物件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0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</a:t>
            </a:r>
            <a:r>
              <a:rPr lang="zh-TW" altLang="en-US" sz="4400" dirty="0"/>
              <a:t>節點物件的屬性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46380" indent="-246380"/>
            <a:r>
              <a:rPr lang="zh-TW" altLang="en-US" dirty="0">
                <a:latin typeface="Microsoft JhengHei UI"/>
                <a:ea typeface="Microsoft JhengHei UI"/>
              </a:rPr>
              <a:t>Node.nodeType</a:t>
            </a:r>
          </a:p>
          <a:p>
            <a:pPr lvl="1"/>
            <a:r>
              <a:rPr lang="zh-TW" altLang="en-US" dirty="0">
                <a:latin typeface="Microsoft JhengHei UI"/>
                <a:ea typeface="Microsoft JhengHei UI"/>
              </a:rPr>
              <a:t>可以取得該節點的類型，像是 elements (元素節點), text (文字節點) 或 comments (註解節點)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05F9DE-E0AF-3EDE-E6ED-7611A4EB1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904650"/>
              </p:ext>
            </p:extLst>
          </p:nvPr>
        </p:nvGraphicFramePr>
        <p:xfrm>
          <a:off x="2228563" y="2826326"/>
          <a:ext cx="8515926" cy="3783746"/>
        </p:xfrm>
        <a:graphic>
          <a:graphicData uri="http://schemas.openxmlformats.org/drawingml/2006/table">
            <a:tbl>
              <a:tblPr/>
              <a:tblGrid>
                <a:gridCol w="4107582">
                  <a:extLst>
                    <a:ext uri="{9D8B030D-6E8A-4147-A177-3AD203B41FA5}">
                      <a16:colId xmlns:a16="http://schemas.microsoft.com/office/drawing/2014/main" val="2616824464"/>
                    </a:ext>
                  </a:extLst>
                </a:gridCol>
                <a:gridCol w="895928">
                  <a:extLst>
                    <a:ext uri="{9D8B030D-6E8A-4147-A177-3AD203B41FA5}">
                      <a16:colId xmlns:a16="http://schemas.microsoft.com/office/drawing/2014/main" val="796769990"/>
                    </a:ext>
                  </a:extLst>
                </a:gridCol>
                <a:gridCol w="3512416">
                  <a:extLst>
                    <a:ext uri="{9D8B030D-6E8A-4147-A177-3AD203B41FA5}">
                      <a16:colId xmlns:a16="http://schemas.microsoft.com/office/drawing/2014/main" val="1931311233"/>
                    </a:ext>
                  </a:extLst>
                </a:gridCol>
              </a:tblGrid>
              <a:tr h="461819"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常數名稱</a:t>
                      </a: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值</a:t>
                      </a: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582991"/>
                  </a:ext>
                </a:extLst>
              </a:tr>
              <a:tr h="572655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+mn-ea"/>
                          <a:ea typeface="+mn-ea"/>
                        </a:rPr>
                        <a:t>Node.ELEMENT_NODE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  <a:latin typeface="+mn-ea"/>
                          <a:ea typeface="+mn-ea"/>
                        </a:rPr>
                        <a:t>表示 </a:t>
                      </a: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HTML </a:t>
                      </a:r>
                      <a:r>
                        <a:rPr lang="zh-TW" altLang="en-US" sz="1600">
                          <a:effectLst/>
                          <a:latin typeface="+mn-ea"/>
                          <a:ea typeface="+mn-ea"/>
                        </a:rPr>
                        <a:t>元素 </a:t>
                      </a:r>
                      <a:r>
                        <a:rPr lang="en-US" altLang="zh-TW" sz="160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Element) </a:t>
                      </a:r>
                      <a:r>
                        <a:rPr lang="zh-TW" altLang="en-US" sz="1600">
                          <a:effectLst/>
                          <a:latin typeface="+mn-ea"/>
                          <a:ea typeface="+mn-ea"/>
                        </a:rPr>
                        <a:t>節點，像是 </a:t>
                      </a:r>
                      <a:r>
                        <a:rPr lang="en-US" altLang="zh-TW" sz="160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p&gt; </a:t>
                      </a:r>
                      <a:r>
                        <a:rPr lang="zh-TW" altLang="en-US" sz="1600">
                          <a:effectLst/>
                          <a:latin typeface="+mn-ea"/>
                          <a:ea typeface="+mn-ea"/>
                        </a:rPr>
                        <a:t>或 </a:t>
                      </a:r>
                      <a:r>
                        <a:rPr lang="en-US" altLang="zh-TW" sz="1600"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div&gt;</a:t>
                      </a: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070003"/>
                  </a:ext>
                </a:extLst>
              </a:tr>
              <a:tr h="55230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  <a:latin typeface="+mn-ea"/>
                          <a:ea typeface="+mn-ea"/>
                        </a:rPr>
                        <a:t>Node.TEXT_NODE</a:t>
                      </a:r>
                      <a:endParaRPr 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  <a:latin typeface="+mn-ea"/>
                          <a:ea typeface="+mn-ea"/>
                        </a:rPr>
                        <a:t>表示文字 </a:t>
                      </a:r>
                      <a:r>
                        <a:rPr lang="en-US" altLang="zh-TW" sz="160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Text) </a:t>
                      </a:r>
                      <a:r>
                        <a:rPr lang="zh-TW" altLang="en-US" sz="1600">
                          <a:effectLst/>
                          <a:latin typeface="+mn-ea"/>
                          <a:ea typeface="+mn-ea"/>
                        </a:rPr>
                        <a:t>或屬性 </a:t>
                      </a:r>
                      <a:r>
                        <a:rPr lang="en-US" altLang="zh-TW" sz="160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Attr) </a:t>
                      </a:r>
                      <a:r>
                        <a:rPr lang="zh-TW" altLang="en-US" sz="1600">
                          <a:effectLst/>
                          <a:latin typeface="+mn-ea"/>
                          <a:ea typeface="+mn-ea"/>
                        </a:rPr>
                        <a:t>節點</a:t>
                      </a: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699730"/>
                  </a:ext>
                </a:extLst>
              </a:tr>
              <a:tr h="55230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Node.COMMENT_NODE</a:t>
                      </a: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  <a:latin typeface="+mn-ea"/>
                          <a:ea typeface="+mn-ea"/>
                        </a:rPr>
                        <a:t>表示註解節點 </a:t>
                      </a:r>
                      <a:r>
                        <a:rPr lang="en-US" altLang="zh-TW" sz="160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Comment)</a:t>
                      </a: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680201"/>
                  </a:ext>
                </a:extLst>
              </a:tr>
              <a:tr h="55230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Node.DOCUMENT_NODE</a:t>
                      </a: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  <a:latin typeface="+mn-ea"/>
                          <a:ea typeface="+mn-ea"/>
                        </a:rPr>
                        <a:t>表示根節點 </a:t>
                      </a:r>
                      <a:r>
                        <a:rPr lang="en-US" altLang="zh-TW" sz="160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Document)</a:t>
                      </a: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129089"/>
                  </a:ext>
                </a:extLst>
              </a:tr>
              <a:tr h="68597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Node.DOCUMENT_TYPE_NODE</a:t>
                      </a: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  <a:latin typeface="+mn-ea"/>
                          <a:ea typeface="+mn-ea"/>
                        </a:rPr>
                        <a:t>表示 </a:t>
                      </a: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DocumentType </a:t>
                      </a:r>
                      <a:r>
                        <a:rPr lang="zh-TW" altLang="en-US" sz="1600">
                          <a:effectLst/>
                          <a:latin typeface="+mn-ea"/>
                          <a:ea typeface="+mn-ea"/>
                        </a:rPr>
                        <a:t>節點，像是 </a:t>
                      </a:r>
                      <a:r>
                        <a:rPr lang="en-US" altLang="zh-TW" sz="1600">
                          <a:effectLst/>
                          <a:latin typeface="+mn-ea"/>
                          <a:ea typeface="+mn-ea"/>
                        </a:rPr>
                        <a:t>&lt;!</a:t>
                      </a:r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DOCTYPE html&gt;</a:t>
                      </a: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87702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+mn-ea"/>
                          <a:ea typeface="+mn-ea"/>
                        </a:rPr>
                        <a:t>Node.DOCUMENT_FRAGMENT_NODE</a:t>
                      </a: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  <a:latin typeface="+mn-ea"/>
                          <a:ea typeface="+mn-ea"/>
                        </a:rPr>
                        <a:t>表示 </a:t>
                      </a:r>
                      <a:r>
                        <a:rPr lang="en-US" sz="1600" dirty="0" err="1">
                          <a:effectLst/>
                          <a:latin typeface="+mn-ea"/>
                          <a:ea typeface="+mn-ea"/>
                        </a:rPr>
                        <a:t>DocumentFragment</a:t>
                      </a:r>
                      <a:r>
                        <a:rPr lang="en-US" sz="16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TW" altLang="en-US" sz="1600" dirty="0">
                          <a:effectLst/>
                          <a:latin typeface="+mn-ea"/>
                          <a:ea typeface="+mn-ea"/>
                        </a:rPr>
                        <a:t>節點</a:t>
                      </a:r>
                    </a:p>
                  </a:txBody>
                  <a:tcPr marL="81701" marR="81701" marT="40851" marB="408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93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94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1933C-DD3F-516E-C534-E4EFC506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</a:t>
            </a:r>
            <a:r>
              <a:rPr lang="zh-TW" altLang="en-US" sz="4400" dirty="0"/>
              <a:t>節點物件的屬性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F3FCD2-7238-7935-61AC-7F065AF2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Microsoft JhengHei UI"/>
                <a:ea typeface="Microsoft JhengHei UI"/>
              </a:rPr>
              <a:t>Node.nodeName</a:t>
            </a:r>
            <a:endParaRPr lang="en-US" altLang="zh-TW" dirty="0">
              <a:latin typeface="Microsoft JhengHei UI"/>
              <a:ea typeface="Microsoft JhengHei UI"/>
            </a:endParaRPr>
          </a:p>
          <a:p>
            <a:pPr lvl="1"/>
            <a:r>
              <a:rPr lang="zh-TW" altLang="en-US" dirty="0">
                <a:latin typeface="Microsoft JhengHei UI"/>
                <a:ea typeface="Microsoft JhengHei UI"/>
              </a:rPr>
              <a:t>會返回節點的名稱</a:t>
            </a:r>
            <a:endParaRPr lang="zh-TW" altLang="zh-TW" dirty="0">
              <a:latin typeface="Microsoft JhengHei UI"/>
              <a:ea typeface="Microsoft JhengHei UI"/>
            </a:endParaRPr>
          </a:p>
          <a:p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5CDEE46-0FD7-7654-55A5-6CEA0219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70587"/>
              </p:ext>
            </p:extLst>
          </p:nvPr>
        </p:nvGraphicFramePr>
        <p:xfrm>
          <a:off x="2667000" y="2658687"/>
          <a:ext cx="6858000" cy="323088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10911645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185924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節點類型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nodeName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的值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4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Attr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值同 </a:t>
                      </a:r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Attr.name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418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Comment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"#comment"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23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Document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"#document"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75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DocumentFragment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"#document-fragment"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202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DocumentType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值同 </a:t>
                      </a:r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DocumentType.name，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例如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html"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423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Element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值同 </a:t>
                      </a:r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Element.tagName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183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"#text"</a:t>
                      </a: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74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60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22646-6280-A431-96E6-0541C671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</a:t>
            </a:r>
            <a:r>
              <a:rPr lang="zh-TW" altLang="en-US" sz="4400" dirty="0"/>
              <a:t>節點物件的屬性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A8CCB7-EB2A-CD59-F294-AC1084DB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Element.tagName</a:t>
            </a:r>
            <a:endParaRPr lang="en-US" altLang="zh-TW" dirty="0"/>
          </a:p>
          <a:p>
            <a:pPr lvl="1"/>
            <a:r>
              <a:rPr lang="en-US" altLang="zh-TW" dirty="0" err="1"/>
              <a:t>tagName</a:t>
            </a:r>
            <a:r>
              <a:rPr lang="en-US" altLang="zh-TW" dirty="0"/>
              <a:t> </a:t>
            </a:r>
            <a:r>
              <a:rPr lang="zh-TW" altLang="en-US" dirty="0"/>
              <a:t>屬性只有 </a:t>
            </a:r>
            <a:r>
              <a:rPr lang="en-US" altLang="zh-TW" dirty="0"/>
              <a:t>HTML </a:t>
            </a:r>
            <a:r>
              <a:rPr lang="zh-TW" altLang="en-US" dirty="0"/>
              <a:t>元素節點才有</a:t>
            </a:r>
            <a:endParaRPr lang="en-US" altLang="zh-TW" dirty="0"/>
          </a:p>
          <a:p>
            <a:pPr lvl="1"/>
            <a:r>
              <a:rPr lang="zh-TW" altLang="en-US" dirty="0"/>
              <a:t>在其他類型的節點 </a:t>
            </a:r>
            <a:r>
              <a:rPr lang="en-US" altLang="zh-TW" dirty="0"/>
              <a:t>(</a:t>
            </a:r>
            <a:r>
              <a:rPr lang="zh-TW" altLang="en-US" dirty="0"/>
              <a:t>例如 </a:t>
            </a:r>
            <a:r>
              <a:rPr lang="en-US" altLang="zh-TW" dirty="0"/>
              <a:t>text nodes) </a:t>
            </a:r>
            <a:r>
              <a:rPr lang="zh-TW" altLang="en-US" dirty="0"/>
              <a:t>值則會是 </a:t>
            </a:r>
            <a:r>
              <a:rPr lang="en-US" altLang="zh-TW" dirty="0"/>
              <a:t>undefined</a:t>
            </a:r>
          </a:p>
          <a:p>
            <a:r>
              <a:rPr lang="en-US" altLang="zh-TW" dirty="0" err="1"/>
              <a:t>Node.nodeValue</a:t>
            </a:r>
            <a:endParaRPr lang="en-US" altLang="zh-TW" dirty="0"/>
          </a:p>
          <a:p>
            <a:pPr lvl="1"/>
            <a:r>
              <a:rPr lang="zh-TW" altLang="en-US" dirty="0"/>
              <a:t>元素節點沒有</a:t>
            </a:r>
            <a:r>
              <a:rPr lang="en-US" altLang="zh-TW" dirty="0" err="1"/>
              <a:t>nodeValue</a:t>
            </a:r>
            <a:endParaRPr lang="en-US" altLang="zh-TW" dirty="0"/>
          </a:p>
          <a:p>
            <a:pPr lvl="1"/>
            <a:r>
              <a:rPr lang="zh-TW" altLang="en-US" dirty="0"/>
              <a:t>用來取得 </a:t>
            </a:r>
            <a:r>
              <a:rPr lang="en-US" altLang="zh-TW" dirty="0"/>
              <a:t>text, comment </a:t>
            </a:r>
            <a:r>
              <a:rPr lang="zh-TW" altLang="en-US" dirty="0"/>
              <a:t>和 </a:t>
            </a:r>
            <a:r>
              <a:rPr lang="en-US" altLang="zh-TW" dirty="0"/>
              <a:t>CDATA </a:t>
            </a:r>
            <a:r>
              <a:rPr lang="zh-TW" altLang="en-US" dirty="0"/>
              <a:t>節點的內容</a:t>
            </a:r>
            <a:endParaRPr lang="en-US" altLang="zh-TW" dirty="0"/>
          </a:p>
          <a:p>
            <a:pPr lvl="1"/>
            <a:r>
              <a:rPr lang="en-US" altLang="zh-TW" dirty="0"/>
              <a:t>attribute </a:t>
            </a:r>
            <a:r>
              <a:rPr lang="zh-TW" altLang="en-US" dirty="0"/>
              <a:t>節點則會返回屬性內容</a:t>
            </a:r>
          </a:p>
        </p:txBody>
      </p:sp>
    </p:spTree>
    <p:extLst>
      <p:ext uri="{BB962C8B-B14F-4D97-AF65-F5344CB8AC3E}">
        <p14:creationId xmlns:p14="http://schemas.microsoft.com/office/powerpoint/2010/main" val="261474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75377-C87F-C7E5-4434-B65E5CD3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</a:t>
            </a:r>
            <a:r>
              <a:rPr lang="zh-TW" altLang="en-US" sz="4400" dirty="0"/>
              <a:t>節點物件的屬性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3DE79C-4DB9-B365-28CD-091D6257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Element.innerHTML</a:t>
            </a:r>
            <a:endParaRPr lang="en-US" altLang="zh-TW" dirty="0"/>
          </a:p>
          <a:p>
            <a:pPr lvl="1"/>
            <a:r>
              <a:rPr lang="zh-TW" altLang="en-US" dirty="0"/>
              <a:t>用來取得一個 </a:t>
            </a:r>
            <a:r>
              <a:rPr lang="en-US" altLang="zh-TW" dirty="0"/>
              <a:t>DOM </a:t>
            </a:r>
            <a:r>
              <a:rPr lang="zh-TW" altLang="en-US" dirty="0"/>
              <a:t>元素節點中的 </a:t>
            </a:r>
            <a:r>
              <a:rPr lang="en-US" altLang="zh-TW" dirty="0"/>
              <a:t>HTML </a:t>
            </a:r>
            <a:r>
              <a:rPr lang="zh-TW" altLang="en-US" dirty="0"/>
              <a:t>內容</a:t>
            </a:r>
            <a:endParaRPr lang="en-US" altLang="zh-TW" dirty="0"/>
          </a:p>
          <a:p>
            <a:pPr lvl="1"/>
            <a:r>
              <a:rPr lang="en-US" altLang="zh-TW" dirty="0" err="1"/>
              <a:t>innerHTML</a:t>
            </a:r>
            <a:r>
              <a:rPr lang="en-US" altLang="zh-TW" dirty="0"/>
              <a:t> </a:t>
            </a:r>
            <a:r>
              <a:rPr lang="zh-TW" altLang="en-US" dirty="0"/>
              <a:t>屬性是可寫的，可以用來改變某元素下的 </a:t>
            </a:r>
            <a:r>
              <a:rPr lang="en-US" altLang="zh-TW" dirty="0"/>
              <a:t>HTML 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en-US" altLang="zh-TW" dirty="0" err="1"/>
              <a:t>Element.outerHTML</a:t>
            </a:r>
            <a:endParaRPr lang="en-US" altLang="zh-TW" dirty="0"/>
          </a:p>
          <a:p>
            <a:pPr lvl="1"/>
            <a:r>
              <a:rPr lang="zh-TW" altLang="en-US" dirty="0"/>
              <a:t>用來取得一個 </a:t>
            </a:r>
            <a:r>
              <a:rPr lang="en-US" altLang="zh-TW" dirty="0"/>
              <a:t>DOM </a:t>
            </a:r>
            <a:r>
              <a:rPr lang="zh-TW" altLang="en-US" dirty="0"/>
              <a:t>元素節點的 </a:t>
            </a:r>
            <a:r>
              <a:rPr lang="en-US" altLang="zh-TW" dirty="0"/>
              <a:t>HTML </a:t>
            </a:r>
            <a:r>
              <a:rPr lang="zh-TW" altLang="en-US" dirty="0"/>
              <a:t>內容</a:t>
            </a:r>
            <a:endParaRPr lang="en-US" altLang="zh-TW" dirty="0"/>
          </a:p>
          <a:p>
            <a:pPr lvl="1"/>
            <a:r>
              <a:rPr lang="zh-TW" altLang="en-US" dirty="0"/>
              <a:t>跟 </a:t>
            </a:r>
            <a:r>
              <a:rPr lang="en-US" altLang="zh-TW" dirty="0" err="1"/>
              <a:t>innerHTML</a:t>
            </a:r>
            <a:r>
              <a:rPr lang="en-US" altLang="zh-TW" dirty="0"/>
              <a:t> </a:t>
            </a:r>
            <a:r>
              <a:rPr lang="zh-TW" altLang="en-US" dirty="0"/>
              <a:t>的差別在於 </a:t>
            </a:r>
            <a:r>
              <a:rPr lang="en-US" altLang="zh-TW" dirty="0" err="1"/>
              <a:t>outerHTML</a:t>
            </a:r>
            <a:r>
              <a:rPr lang="en-US" altLang="zh-TW" dirty="0"/>
              <a:t> </a:t>
            </a:r>
            <a:r>
              <a:rPr lang="zh-TW" altLang="en-US" dirty="0"/>
              <a:t>還會返回節點本身的 </a:t>
            </a:r>
            <a:r>
              <a:rPr lang="en-US" altLang="zh-TW" dirty="0"/>
              <a:t>HTML 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en-US" altLang="zh-TW" dirty="0" err="1"/>
              <a:t>Element.innerText</a:t>
            </a:r>
            <a:endParaRPr lang="en-US" altLang="zh-TW" dirty="0"/>
          </a:p>
          <a:p>
            <a:pPr lvl="1"/>
            <a:r>
              <a:rPr lang="zh-TW" altLang="en-US" dirty="0"/>
              <a:t>和 </a:t>
            </a:r>
            <a:r>
              <a:rPr lang="en-US" altLang="zh-TW" dirty="0" err="1"/>
              <a:t>innerHTML</a:t>
            </a:r>
            <a:r>
              <a:rPr lang="en-US" altLang="zh-TW" dirty="0"/>
              <a:t> </a:t>
            </a:r>
            <a:r>
              <a:rPr lang="zh-TW" altLang="en-US" dirty="0"/>
              <a:t>用法類似，只是 </a:t>
            </a:r>
            <a:r>
              <a:rPr lang="en-US" altLang="zh-TW" dirty="0" err="1"/>
              <a:t>innerText</a:t>
            </a:r>
            <a:r>
              <a:rPr lang="en-US" altLang="zh-TW" dirty="0"/>
              <a:t> </a:t>
            </a:r>
            <a:r>
              <a:rPr lang="zh-TW" altLang="en-US" dirty="0"/>
              <a:t>會將 </a:t>
            </a:r>
            <a:r>
              <a:rPr lang="en-US" altLang="zh-TW" dirty="0"/>
              <a:t>HTML </a:t>
            </a:r>
            <a:r>
              <a:rPr lang="zh-TW" altLang="en-US" dirty="0"/>
              <a:t>標籤去除</a:t>
            </a:r>
          </a:p>
        </p:txBody>
      </p:sp>
    </p:spTree>
    <p:extLst>
      <p:ext uri="{BB962C8B-B14F-4D97-AF65-F5344CB8AC3E}">
        <p14:creationId xmlns:p14="http://schemas.microsoft.com/office/powerpoint/2010/main" val="52645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62EB4-113B-2236-C0BE-2E2F07AA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DOM </a:t>
            </a:r>
            <a:r>
              <a:rPr lang="zh-TW" altLang="en-US" sz="4400" dirty="0"/>
              <a:t>節點物件的屬性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A89E74-AE3F-280C-F9F7-2381341B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Node.textContent</a:t>
            </a:r>
            <a:endParaRPr lang="en-US" altLang="zh-TW" sz="3200" dirty="0"/>
          </a:p>
          <a:p>
            <a:pPr lvl="1"/>
            <a:r>
              <a:rPr lang="en-US" altLang="zh-TW" sz="2800" dirty="0" err="1"/>
              <a:t>textContent</a:t>
            </a:r>
            <a:r>
              <a:rPr lang="en-US" altLang="zh-TW" sz="2800" dirty="0"/>
              <a:t> </a:t>
            </a:r>
            <a:r>
              <a:rPr lang="zh-TW" altLang="en-US" sz="2800" dirty="0"/>
              <a:t>屬性和 </a:t>
            </a:r>
            <a:r>
              <a:rPr lang="en-US" altLang="zh-TW" sz="2800" dirty="0" err="1"/>
              <a:t>innerText</a:t>
            </a:r>
            <a:r>
              <a:rPr lang="en-US" altLang="zh-TW" sz="2800" dirty="0"/>
              <a:t> </a:t>
            </a:r>
            <a:r>
              <a:rPr lang="zh-TW" altLang="en-US" sz="2800" dirty="0"/>
              <a:t>用法類似，但有下面這些差異：</a:t>
            </a:r>
          </a:p>
          <a:p>
            <a:pPr lvl="2"/>
            <a:r>
              <a:rPr lang="en-US" altLang="zh-TW" sz="2400" dirty="0" err="1"/>
              <a:t>textContent</a:t>
            </a:r>
            <a:r>
              <a:rPr lang="en-US" altLang="zh-TW" sz="2400" dirty="0"/>
              <a:t> </a:t>
            </a:r>
            <a:r>
              <a:rPr lang="zh-TW" altLang="en-US" sz="2400" dirty="0"/>
              <a:t>會返回包含 </a:t>
            </a:r>
            <a:r>
              <a:rPr lang="en-US" altLang="zh-TW" sz="2400" dirty="0"/>
              <a:t>&lt;script&gt; </a:t>
            </a:r>
            <a:r>
              <a:rPr lang="zh-TW" altLang="en-US" sz="2400" dirty="0"/>
              <a:t>和 </a:t>
            </a:r>
            <a:r>
              <a:rPr lang="en-US" altLang="zh-TW" sz="2400" dirty="0"/>
              <a:t>&lt;style&gt; </a:t>
            </a:r>
            <a:r>
              <a:rPr lang="zh-TW" altLang="en-US" sz="2400" dirty="0"/>
              <a:t>的所有內容，但 </a:t>
            </a:r>
            <a:r>
              <a:rPr lang="en-US" altLang="zh-TW" sz="2400" dirty="0" err="1"/>
              <a:t>innerText</a:t>
            </a:r>
            <a:r>
              <a:rPr lang="en-US" altLang="zh-TW" sz="2400" dirty="0"/>
              <a:t> </a:t>
            </a:r>
            <a:r>
              <a:rPr lang="zh-TW" altLang="en-US" sz="2400" dirty="0"/>
              <a:t>不會。</a:t>
            </a:r>
          </a:p>
          <a:p>
            <a:pPr lvl="2"/>
            <a:r>
              <a:rPr lang="en-US" altLang="zh-TW" sz="2400" dirty="0" err="1"/>
              <a:t>innerText</a:t>
            </a:r>
            <a:r>
              <a:rPr lang="en-US" altLang="zh-TW" sz="2400" dirty="0"/>
              <a:t> </a:t>
            </a:r>
            <a:r>
              <a:rPr lang="zh-TW" altLang="en-US" sz="2400" dirty="0"/>
              <a:t>不會返回畫面中看不見的元素 </a:t>
            </a:r>
            <a:r>
              <a:rPr lang="en-US" altLang="zh-TW" sz="2400" dirty="0"/>
              <a:t>(</a:t>
            </a:r>
            <a:r>
              <a:rPr lang="zh-TW" altLang="en-US" sz="2400" dirty="0"/>
              <a:t>例如樣式是 </a:t>
            </a:r>
            <a:r>
              <a:rPr lang="en-US" altLang="zh-TW" sz="2400" dirty="0"/>
              <a:t>visibility: hidden; </a:t>
            </a:r>
            <a:r>
              <a:rPr lang="zh-TW" altLang="en-US" sz="2400" dirty="0"/>
              <a:t>或 </a:t>
            </a:r>
            <a:r>
              <a:rPr lang="en-US" altLang="zh-TW" sz="2400" dirty="0"/>
              <a:t>display: none;)</a:t>
            </a:r>
            <a:r>
              <a:rPr lang="zh-TW" altLang="en-US" sz="2400" dirty="0"/>
              <a:t>，但 </a:t>
            </a:r>
            <a:r>
              <a:rPr lang="en-US" altLang="zh-TW" sz="2400" dirty="0" err="1"/>
              <a:t>textContent</a:t>
            </a:r>
            <a:r>
              <a:rPr lang="en-US" altLang="zh-TW" sz="2400" dirty="0"/>
              <a:t> </a:t>
            </a:r>
            <a:r>
              <a:rPr lang="zh-TW" altLang="en-US" sz="2400" dirty="0"/>
              <a:t>會返回。</a:t>
            </a:r>
            <a:endParaRPr lang="en-US" altLang="zh-TW" sz="2400" dirty="0"/>
          </a:p>
          <a:p>
            <a:pPr lvl="1"/>
            <a:r>
              <a:rPr lang="en-US" altLang="zh-TW" sz="2800" dirty="0" err="1"/>
              <a:t>textContent</a:t>
            </a:r>
            <a:r>
              <a:rPr lang="zh-TW" altLang="en-US" sz="2800" dirty="0"/>
              <a:t>屬性是可寫的，可以用來改變某元素下的 </a:t>
            </a:r>
            <a:r>
              <a:rPr lang="en-US" altLang="zh-TW" sz="2800" dirty="0"/>
              <a:t>HTML </a:t>
            </a:r>
            <a:r>
              <a:rPr lang="zh-TW" altLang="en-US" sz="2800" dirty="0"/>
              <a:t>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4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46380" indent="-246380"/>
            <a:r>
              <a:rPr lang="zh-TW" altLang="en-US" dirty="0"/>
              <a:t>完成一個猜數字遊戲</a:t>
            </a:r>
            <a:endParaRPr lang="en-US" altLang="zh-TW" dirty="0"/>
          </a:p>
          <a:p>
            <a:pPr marL="612140" lvl="1" indent="-246380"/>
            <a:r>
              <a:rPr lang="en-US" altLang="zh-TW" dirty="0"/>
              <a:t>guess_number.html</a:t>
            </a:r>
          </a:p>
          <a:p>
            <a:pPr marL="246380" indent="-246380"/>
            <a:r>
              <a:rPr lang="zh-TW" altLang="en-US" dirty="0"/>
              <a:t>讓使用者輸入一個</a:t>
            </a:r>
            <a:r>
              <a:rPr lang="en-US" altLang="zh-TW" dirty="0"/>
              <a:t>1-30</a:t>
            </a:r>
            <a:r>
              <a:rPr lang="zh-TW" altLang="en-US" dirty="0"/>
              <a:t>的整數</a:t>
            </a:r>
            <a:endParaRPr lang="en-US" altLang="zh-TW" dirty="0"/>
          </a:p>
          <a:p>
            <a:pPr marL="246380" indent="-246380"/>
            <a:r>
              <a:rPr lang="zh-TW" altLang="en-US" dirty="0"/>
              <a:t>用</a:t>
            </a:r>
            <a:r>
              <a:rPr lang="en-US" altLang="zh-TW" dirty="0" err="1"/>
              <a:t>Javascript</a:t>
            </a:r>
            <a:r>
              <a:rPr lang="zh-TW" altLang="en-US" dirty="0"/>
              <a:t>獲得使用者輸入的數字並判斷是否為正確答案</a:t>
            </a:r>
            <a:endParaRPr lang="en-US" altLang="zh-TW" dirty="0"/>
          </a:p>
          <a:p>
            <a:pPr marL="612140" lvl="1" indent="-246380"/>
            <a:r>
              <a:rPr lang="zh-TW" altLang="en-US" dirty="0"/>
              <a:t>正確答案就在結果顯示區域顯示猜對</a:t>
            </a:r>
            <a:endParaRPr lang="en-US" altLang="zh-TW" dirty="0"/>
          </a:p>
          <a:p>
            <a:pPr marL="612140" lvl="1" indent="-246380"/>
            <a:r>
              <a:rPr lang="zh-TW" altLang="en-US" dirty="0"/>
              <a:t>不是正確答案就在結果顯示區域顯示猜錯，並在提示區域顯示猜的數字比正確答案大或小</a:t>
            </a:r>
            <a:endParaRPr lang="en-US" altLang="zh-TW" dirty="0"/>
          </a:p>
          <a:p>
            <a:pPr marL="612140" lvl="1" indent="-24638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258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JavaSrcipt</a:t>
            </a:r>
            <a:r>
              <a:rPr lang="zh-TW" altLang="en-US" sz="4400" dirty="0"/>
              <a:t>內建物件</a:t>
            </a:r>
            <a:r>
              <a:rPr lang="en-US" altLang="zh-TW" sz="4400" dirty="0"/>
              <a:t>- Number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Number</a:t>
            </a:r>
            <a:r>
              <a:rPr lang="zh-TW" altLang="en-US" dirty="0"/>
              <a:t>物件提供了操作數值的屬性與方法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Example</a:t>
            </a:r>
          </a:p>
          <a:p>
            <a:pPr lvl="1"/>
            <a:r>
              <a:rPr lang="en-US" altLang="zh-TW" dirty="0" err="1"/>
              <a:t>Number.isNAN</a:t>
            </a:r>
            <a:r>
              <a:rPr lang="en-US" altLang="zh-TW" dirty="0"/>
              <a:t>(10)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90124"/>
              </p:ext>
            </p:extLst>
          </p:nvPr>
        </p:nvGraphicFramePr>
        <p:xfrm>
          <a:off x="2357316" y="2082474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584">
                  <a:extLst>
                    <a:ext uri="{9D8B030D-6E8A-4147-A177-3AD203B41FA5}">
                      <a16:colId xmlns:a16="http://schemas.microsoft.com/office/drawing/2014/main" val="982471988"/>
                    </a:ext>
                  </a:extLst>
                </a:gridCol>
                <a:gridCol w="5570416">
                  <a:extLst>
                    <a:ext uri="{9D8B030D-6E8A-4147-A177-3AD203B41FA5}">
                      <a16:colId xmlns:a16="http://schemas.microsoft.com/office/drawing/2014/main" val="3332339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130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isNaN(x)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判斷傳入的值是不是 </a:t>
                      </a:r>
                      <a:r>
                        <a:rPr lang="en-US" altLang="zh-TW" dirty="0" err="1"/>
                        <a:t>NaN</a:t>
                      </a:r>
                      <a:r>
                        <a:rPr lang="en-US" altLang="zh-TW" dirty="0"/>
                        <a:t>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00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isFinite</a:t>
                      </a:r>
                      <a:r>
                        <a:rPr lang="en-US" altLang="zh-TW" dirty="0"/>
                        <a:t>(x)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判斷傳入的值是不是一個有限的數值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3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isInteger</a:t>
                      </a:r>
                      <a:r>
                        <a:rPr lang="en-US" altLang="zh-TW" dirty="0"/>
                        <a:t>(x)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判斷傳入的值是不是一個整數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3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isSafeInteger</a:t>
                      </a:r>
                      <a:r>
                        <a:rPr lang="en-US" altLang="zh-TW" dirty="0"/>
                        <a:t>(x)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判斷傳入的值是不是在 </a:t>
                      </a:r>
                      <a:r>
                        <a:rPr lang="en-US" altLang="zh-TW" dirty="0"/>
                        <a:t>IEEE-754 </a:t>
                      </a:r>
                      <a:r>
                        <a:rPr lang="zh-TW" altLang="en-US" dirty="0"/>
                        <a:t>雙精度範圍間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5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parseFloat</a:t>
                      </a:r>
                      <a:r>
                        <a:rPr lang="en-US" altLang="zh-TW" dirty="0"/>
                        <a:t>(x)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傳回將傳入的值轉成浮點數的結果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parseInt</a:t>
                      </a:r>
                      <a:r>
                        <a:rPr lang="en-US" altLang="zh-TW" dirty="0"/>
                        <a:t>(x)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傳回將傳入的值轉成整數的結果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3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toString</a:t>
                      </a:r>
                      <a:r>
                        <a:rPr lang="en-US" altLang="zh-TW" dirty="0"/>
                        <a:t>(x)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傳回將傳入的值轉成字串的結果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3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JavaSrcipt</a:t>
            </a:r>
            <a:r>
              <a:rPr lang="zh-TW" altLang="en-US" sz="4400" dirty="0"/>
              <a:t>內建物件</a:t>
            </a:r>
            <a:r>
              <a:rPr lang="en-US" altLang="zh-TW" sz="4400" dirty="0"/>
              <a:t>- String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417638"/>
            <a:ext cx="9785349" cy="4754562"/>
          </a:xfrm>
        </p:spPr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物件提供了操作字串的屬性和方法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26083"/>
              </p:ext>
            </p:extLst>
          </p:nvPr>
        </p:nvGraphicFramePr>
        <p:xfrm>
          <a:off x="2058377" y="1887912"/>
          <a:ext cx="8128000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169">
                  <a:extLst>
                    <a:ext uri="{9D8B030D-6E8A-4147-A177-3AD203B41FA5}">
                      <a16:colId xmlns:a16="http://schemas.microsoft.com/office/drawing/2014/main" val="1888730806"/>
                    </a:ext>
                  </a:extLst>
                </a:gridCol>
                <a:gridCol w="5552831">
                  <a:extLst>
                    <a:ext uri="{9D8B030D-6E8A-4147-A177-3AD203B41FA5}">
                      <a16:colId xmlns:a16="http://schemas.microsoft.com/office/drawing/2014/main" val="964834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1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indexOf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str</a:t>
                      </a:r>
                      <a:r>
                        <a:rPr lang="en-US" altLang="zh-TW" dirty="0"/>
                        <a:t>[,</a:t>
                      </a:r>
                      <a:r>
                        <a:rPr lang="en-US" altLang="zh-TW" baseline="0" dirty="0"/>
                        <a:t> start</a:t>
                      </a:r>
                      <a:r>
                        <a:rPr lang="en-US" altLang="zh-TW" dirty="0"/>
                        <a:t>])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</a:t>
                      </a:r>
                      <a:r>
                        <a:rPr lang="en-US" altLang="zh-TW" dirty="0" err="1"/>
                        <a:t>str</a:t>
                      </a:r>
                      <a:r>
                        <a:rPr lang="zh-TW" altLang="en-US" dirty="0"/>
                        <a:t>參數首次出現在呼叫此方法的字串中的索引，可搭配</a:t>
                      </a:r>
                      <a:r>
                        <a:rPr lang="en-US" altLang="zh-TW" dirty="0" err="1"/>
                        <a:t>strat</a:t>
                      </a:r>
                      <a:r>
                        <a:rPr lang="zh-TW" altLang="en-US" dirty="0"/>
                        <a:t>參數設定從哪個索引開始搜尋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59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lastindexOf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str</a:t>
                      </a:r>
                      <a:r>
                        <a:rPr lang="en-US" altLang="zh-TW" dirty="0"/>
                        <a:t>[, start])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傳回</a:t>
                      </a:r>
                      <a:r>
                        <a:rPr lang="en-US" altLang="zh-TW" dirty="0" err="1"/>
                        <a:t>str</a:t>
                      </a:r>
                      <a:r>
                        <a:rPr lang="zh-TW" altLang="en-US" dirty="0"/>
                        <a:t>參數最後出現在呼叫此方法的字串中的索引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8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includes(</a:t>
                      </a:r>
                      <a:r>
                        <a:rPr lang="en-US" altLang="zh-TW" dirty="0" err="1"/>
                        <a:t>str</a:t>
                      </a:r>
                      <a:r>
                        <a:rPr lang="en-US" altLang="zh-TW" dirty="0"/>
                        <a:t>[,</a:t>
                      </a:r>
                      <a:r>
                        <a:rPr lang="en-US" altLang="zh-TW" baseline="0" dirty="0"/>
                        <a:t> start</a:t>
                      </a:r>
                      <a:r>
                        <a:rPr lang="en-US" altLang="zh-TW" dirty="0"/>
                        <a:t>])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傳回字串是否包含</a:t>
                      </a:r>
                      <a:r>
                        <a:rPr lang="en-US" altLang="zh-TW" dirty="0" err="1"/>
                        <a:t>str</a:t>
                      </a:r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8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startsWith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str</a:t>
                      </a:r>
                      <a:r>
                        <a:rPr lang="en-US" altLang="zh-TW" dirty="0"/>
                        <a:t>[,</a:t>
                      </a:r>
                      <a:r>
                        <a:rPr lang="en-US" altLang="zh-TW" baseline="0" dirty="0"/>
                        <a:t> start</a:t>
                      </a:r>
                      <a:r>
                        <a:rPr lang="en-US" altLang="zh-TW" dirty="0"/>
                        <a:t>])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傳回字串是否以參數</a:t>
                      </a:r>
                      <a:r>
                        <a:rPr lang="en-US" altLang="zh-TW" dirty="0" err="1"/>
                        <a:t>str</a:t>
                      </a:r>
                      <a:r>
                        <a:rPr lang="zh-TW" altLang="en-US" dirty="0"/>
                        <a:t>開頭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6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endsWith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str</a:t>
                      </a:r>
                      <a:r>
                        <a:rPr lang="en-US" altLang="zh-TW" dirty="0"/>
                        <a:t>[,</a:t>
                      </a:r>
                      <a:r>
                        <a:rPr lang="en-US" altLang="zh-TW" baseline="0" dirty="0"/>
                        <a:t> start</a:t>
                      </a:r>
                      <a:r>
                        <a:rPr lang="en-US" altLang="zh-TW" dirty="0"/>
                        <a:t>])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傳回字串是否以參數</a:t>
                      </a:r>
                      <a:r>
                        <a:rPr lang="en-US" altLang="zh-TW" dirty="0" err="1"/>
                        <a:t>str</a:t>
                      </a:r>
                      <a:r>
                        <a:rPr lang="zh-TW" altLang="en-US" dirty="0"/>
                        <a:t>結尾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79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split(</a:t>
                      </a:r>
                      <a:r>
                        <a:rPr lang="en-US" altLang="zh-TW" dirty="0" err="1"/>
                        <a:t>str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根據參數</a:t>
                      </a:r>
                      <a:r>
                        <a:rPr lang="en-US" altLang="zh-TW" dirty="0" err="1"/>
                        <a:t>str</a:t>
                      </a:r>
                      <a:r>
                        <a:rPr lang="zh-TW" altLang="en-US" dirty="0"/>
                        <a:t>做分割字串，分割完的結果以</a:t>
                      </a:r>
                      <a:r>
                        <a:rPr lang="en-US" altLang="zh-TW" dirty="0"/>
                        <a:t>Array</a:t>
                      </a:r>
                      <a:r>
                        <a:rPr lang="zh-TW" altLang="en-US" dirty="0"/>
                        <a:t>物件形式回傳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62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slice(begin[, end])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傳回索引為</a:t>
                      </a:r>
                      <a:r>
                        <a:rPr lang="en-US" altLang="zh-TW" dirty="0"/>
                        <a:t>begin~(end-1)</a:t>
                      </a:r>
                      <a:r>
                        <a:rPr lang="zh-TW" altLang="en-US" dirty="0"/>
                        <a:t>的字串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9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substr</a:t>
                      </a:r>
                      <a:r>
                        <a:rPr lang="en-US" altLang="zh-TW" dirty="0"/>
                        <a:t>(index, length)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傳回從索引</a:t>
                      </a:r>
                      <a:r>
                        <a:rPr lang="en-US" altLang="zh-TW" dirty="0"/>
                        <a:t>index</a:t>
                      </a:r>
                      <a:r>
                        <a:rPr lang="zh-TW" altLang="en-US" dirty="0"/>
                        <a:t>開始位置擷取長度為</a:t>
                      </a:r>
                      <a:r>
                        <a:rPr lang="en-US" altLang="zh-TW" dirty="0"/>
                        <a:t>length</a:t>
                      </a:r>
                      <a:r>
                        <a:rPr lang="zh-TW" altLang="en-US" dirty="0"/>
                        <a:t>的字串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57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concat</a:t>
                      </a:r>
                      <a:r>
                        <a:rPr lang="en-US" altLang="zh-TW" dirty="0"/>
                        <a:t>(str1, …, </a:t>
                      </a:r>
                      <a:r>
                        <a:rPr lang="en-US" altLang="zh-TW" dirty="0" err="1"/>
                        <a:t>strN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此方法會回傳一個新的字串，由呼叫此方法的字串及作為參數傳入的字串組合而成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44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repeat(count)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傳回將字串重複</a:t>
                      </a:r>
                      <a:r>
                        <a:rPr lang="en-US" altLang="zh-TW" dirty="0"/>
                        <a:t>count</a:t>
                      </a:r>
                      <a:r>
                        <a:rPr lang="zh-TW" altLang="en-US" dirty="0"/>
                        <a:t>的結果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719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68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JavaSrcipt</a:t>
            </a:r>
            <a:r>
              <a:rPr lang="zh-TW" altLang="en-US" sz="4400" dirty="0"/>
              <a:t>內建物件</a:t>
            </a:r>
            <a:r>
              <a:rPr lang="en-US" altLang="zh-TW" sz="4400" dirty="0"/>
              <a:t>-Math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Math</a:t>
            </a:r>
            <a:r>
              <a:rPr lang="zh-TW" altLang="en-US" dirty="0"/>
              <a:t>物件提供了操作數值運算的屬性與方法</a:t>
            </a:r>
            <a:endParaRPr lang="en-US" altLang="zh-TW" dirty="0"/>
          </a:p>
          <a:p>
            <a:r>
              <a:rPr lang="en-US" altLang="zh-TW" dirty="0"/>
              <a:t>Math</a:t>
            </a:r>
            <a:r>
              <a:rPr lang="zh-TW" altLang="en-US" dirty="0"/>
              <a:t>物件的成員均為靜態屬性和靜態方法，不能使用</a:t>
            </a:r>
            <a:r>
              <a:rPr lang="en-US" altLang="zh-TW" dirty="0"/>
              <a:t>new</a:t>
            </a:r>
            <a:r>
              <a:rPr lang="zh-TW" altLang="en-US" dirty="0"/>
              <a:t>關鍵字來建立</a:t>
            </a:r>
            <a:r>
              <a:rPr lang="en-US" altLang="zh-TW" dirty="0"/>
              <a:t>Math</a:t>
            </a:r>
            <a:r>
              <a:rPr lang="zh-TW" altLang="en-US" dirty="0"/>
              <a:t>物件</a:t>
            </a: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66710"/>
              </p:ext>
            </p:extLst>
          </p:nvPr>
        </p:nvGraphicFramePr>
        <p:xfrm>
          <a:off x="2216639" y="3205480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961">
                  <a:extLst>
                    <a:ext uri="{9D8B030D-6E8A-4147-A177-3AD203B41FA5}">
                      <a16:colId xmlns:a16="http://schemas.microsoft.com/office/drawing/2014/main" val="3418620632"/>
                    </a:ext>
                  </a:extLst>
                </a:gridCol>
                <a:gridCol w="5544039">
                  <a:extLst>
                    <a:ext uri="{9D8B030D-6E8A-4147-A177-3AD203B41FA5}">
                      <a16:colId xmlns:a16="http://schemas.microsoft.com/office/drawing/2014/main" val="384565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屬性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43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自然數</a:t>
                      </a:r>
                      <a:r>
                        <a:rPr lang="en-US" altLang="zh-TW" dirty="0"/>
                        <a:t>e=2.718281828459045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0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r>
                        <a:rPr lang="zh-TW" altLang="en-US" dirty="0"/>
                        <a:t>為底的對數</a:t>
                      </a: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3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LN10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r>
                        <a:rPr lang="zh-TW" altLang="en-US" dirty="0"/>
                        <a:t>為底的對數</a:t>
                      </a:r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2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LOG2E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為底的對數</a:t>
                      </a:r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19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LOG10E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為底的對數</a:t>
                      </a:r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077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圓周率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4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SQRT1_2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½</a:t>
                      </a:r>
                      <a:r>
                        <a:rPr lang="zh-TW" altLang="en-US" dirty="0"/>
                        <a:t>的平方根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27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SQRT2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的平方根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1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JavaSrcipt</a:t>
            </a:r>
            <a:r>
              <a:rPr lang="zh-TW" altLang="en-US" sz="4400" dirty="0"/>
              <a:t>內建物件</a:t>
            </a:r>
            <a:r>
              <a:rPr lang="en-US" altLang="zh-TW" sz="4400" dirty="0"/>
              <a:t>-Math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基本運算方法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9385"/>
              </p:ext>
            </p:extLst>
          </p:nvPr>
        </p:nvGraphicFramePr>
        <p:xfrm>
          <a:off x="2172677" y="239899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931">
                  <a:extLst>
                    <a:ext uri="{9D8B030D-6E8A-4147-A177-3AD203B41FA5}">
                      <a16:colId xmlns:a16="http://schemas.microsoft.com/office/drawing/2014/main" val="728411468"/>
                    </a:ext>
                  </a:extLst>
                </a:gridCol>
                <a:gridCol w="5966069">
                  <a:extLst>
                    <a:ext uri="{9D8B030D-6E8A-4147-A177-3AD203B41FA5}">
                      <a16:colId xmlns:a16="http://schemas.microsoft.com/office/drawing/2014/main" val="1438170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1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abs(</a:t>
                      </a:r>
                      <a:r>
                        <a:rPr lang="en-US" altLang="zh-TW" dirty="0" err="1"/>
                        <a:t>num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傳回參數</a:t>
                      </a:r>
                      <a:r>
                        <a:rPr lang="en-US" altLang="zh-TW" dirty="0" err="1"/>
                        <a:t>num</a:t>
                      </a:r>
                      <a:r>
                        <a:rPr lang="zh-TW" altLang="en-US" dirty="0"/>
                        <a:t>的絕對值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5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max(n1, n2,</a:t>
                      </a:r>
                      <a:r>
                        <a:rPr lang="en-US" altLang="zh-TW" baseline="0" dirty="0"/>
                        <a:t> …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傳回參數中的最大值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2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min(n1, n2,</a:t>
                      </a:r>
                      <a:r>
                        <a:rPr lang="en-US" altLang="zh-TW" baseline="0" dirty="0"/>
                        <a:t> …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傳回參數中的最小值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37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pow(n1, n2)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</a:t>
                      </a:r>
                      <a:r>
                        <a:rPr lang="en-US" altLang="zh-TW" dirty="0"/>
                        <a:t>n1</a:t>
                      </a:r>
                      <a:r>
                        <a:rPr lang="zh-TW" altLang="en-US" dirty="0"/>
                        <a:t>的</a:t>
                      </a:r>
                      <a:r>
                        <a:rPr lang="en-US" altLang="zh-TW" dirty="0"/>
                        <a:t>n2</a:t>
                      </a:r>
                      <a:r>
                        <a:rPr lang="zh-TW" altLang="en-US" dirty="0"/>
                        <a:t>次方值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3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random()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</a:t>
                      </a:r>
                      <a:r>
                        <a:rPr lang="en-US" altLang="zh-TW" dirty="0"/>
                        <a:t>0-1.0</a:t>
                      </a:r>
                      <a:r>
                        <a:rPr lang="zh-TW" altLang="en-US" dirty="0"/>
                        <a:t>之間的一個亂數值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5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sign(</a:t>
                      </a:r>
                      <a:r>
                        <a:rPr lang="en-US" altLang="zh-TW" dirty="0" err="1"/>
                        <a:t>num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傳回參數的正負符號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1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表示正數，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-1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表示負數，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</a:t>
                      </a:r>
                      <a:r>
                        <a:rPr lang="zh-TW" altLang="en-US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表示</a:t>
                      </a:r>
                      <a:r>
                        <a:rPr lang="en-US" altLang="zh-TW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865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97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JavaSrcipt</a:t>
            </a:r>
            <a:r>
              <a:rPr lang="zh-TW" altLang="en-US" sz="4400" dirty="0"/>
              <a:t>內建物件</a:t>
            </a:r>
            <a:r>
              <a:rPr lang="en-US" altLang="zh-TW" sz="4400" dirty="0"/>
              <a:t>-Math</a:t>
            </a:r>
            <a:r>
              <a:rPr lang="zh-TW" altLang="en-US" sz="4400" dirty="0"/>
              <a:t>物件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9785349" cy="5257800"/>
          </a:xfrm>
        </p:spPr>
        <p:txBody>
          <a:bodyPr/>
          <a:lstStyle/>
          <a:p>
            <a:r>
              <a:rPr lang="zh-TW" altLang="en-US" dirty="0"/>
              <a:t>進位或捨去運算方法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014346"/>
              </p:ext>
            </p:extLst>
          </p:nvPr>
        </p:nvGraphicFramePr>
        <p:xfrm>
          <a:off x="2422526" y="2374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931">
                  <a:extLst>
                    <a:ext uri="{9D8B030D-6E8A-4147-A177-3AD203B41FA5}">
                      <a16:colId xmlns:a16="http://schemas.microsoft.com/office/drawing/2014/main" val="728411468"/>
                    </a:ext>
                  </a:extLst>
                </a:gridCol>
                <a:gridCol w="5966069">
                  <a:extLst>
                    <a:ext uri="{9D8B030D-6E8A-4147-A177-3AD203B41FA5}">
                      <a16:colId xmlns:a16="http://schemas.microsoft.com/office/drawing/2014/main" val="1438170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91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ceil(</a:t>
                      </a:r>
                      <a:r>
                        <a:rPr lang="en-US" altLang="zh-TW" dirty="0" err="1"/>
                        <a:t>num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傳回大於等於參數</a:t>
                      </a:r>
                      <a:r>
                        <a:rPr lang="en-US" altLang="zh-TW" dirty="0" err="1"/>
                        <a:t>num</a:t>
                      </a:r>
                      <a:r>
                        <a:rPr lang="zh-TW" altLang="en-US" dirty="0"/>
                        <a:t>的整數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75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floor(</a:t>
                      </a:r>
                      <a:r>
                        <a:rPr lang="en-US" altLang="zh-TW" dirty="0" err="1"/>
                        <a:t>num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傳回小於等於參數</a:t>
                      </a:r>
                      <a:r>
                        <a:rPr lang="en-US" altLang="zh-TW" dirty="0" err="1"/>
                        <a:t>num</a:t>
                      </a:r>
                      <a:r>
                        <a:rPr lang="zh-TW" altLang="en-US" dirty="0"/>
                        <a:t>的整數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2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round(</a:t>
                      </a:r>
                      <a:r>
                        <a:rPr lang="en-US" altLang="zh-TW" dirty="0" err="1"/>
                        <a:t>num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傳回參數</a:t>
                      </a:r>
                      <a:r>
                        <a:rPr lang="en-US" altLang="zh-TW" dirty="0" err="1"/>
                        <a:t>num</a:t>
                      </a:r>
                      <a:r>
                        <a:rPr lang="zh-TW" altLang="en-US" dirty="0"/>
                        <a:t>的四捨五入值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37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trunc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num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傳回參數</a:t>
                      </a:r>
                      <a:r>
                        <a:rPr lang="en-US" altLang="zh-TW" dirty="0" err="1"/>
                        <a:t>num</a:t>
                      </a:r>
                      <a:r>
                        <a:rPr lang="zh-TW" altLang="en-US" dirty="0"/>
                        <a:t>的整數部分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38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1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D29D52764D89E84B8994CEEEC95E7E54" ma:contentTypeVersion="2" ma:contentTypeDescription="建立新的文件。" ma:contentTypeScope="" ma:versionID="2ca47085941747fdf2296f7779db85cf">
  <xsd:schema xmlns:xsd="http://www.w3.org/2001/XMLSchema" xmlns:xs="http://www.w3.org/2001/XMLSchema" xmlns:p="http://schemas.microsoft.com/office/2006/metadata/properties" xmlns:ns2="7e9dc963-9531-498c-8400-20c1a46c10d2" targetNamespace="http://schemas.microsoft.com/office/2006/metadata/properties" ma:root="true" ma:fieldsID="8365bf31eeb71258dc8cca1c02ef5a5a" ns2:_="">
    <xsd:import namespace="7e9dc963-9531-498c-8400-20c1a46c10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c963-9531-498c-8400-20c1a46c10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04BED0-3DF6-4288-A50B-B0EC4B9EAD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c963-9531-498c-8400-20c1a46c1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B41D12-96D6-4A78-B495-6C35DEDF91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1B9720-BC76-4EB7-B2A2-9EC0BC1014C1}">
  <ds:schemaRefs>
    <ds:schemaRef ds:uri="http://schemas.microsoft.com/office/2006/metadata/properties"/>
    <ds:schemaRef ds:uri="http://schemas.microsoft.com/office/infopath/2007/PartnerControls"/>
    <ds:schemaRef ds:uri="a2faab3f-0144-490c-85f8-f6bd42df1124"/>
    <ds:schemaRef ds:uri="e5e40dcc-1855-4d86-84c6-0eea8f1917d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902</TotalTime>
  <Words>3407</Words>
  <Application>Microsoft Office PowerPoint</Application>
  <PresentationFormat>寬螢幕</PresentationFormat>
  <Paragraphs>548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49" baseType="lpstr">
      <vt:lpstr>Euphemia</vt:lpstr>
      <vt:lpstr>Microsoft JhengHei UI</vt:lpstr>
      <vt:lpstr>Arial</vt:lpstr>
      <vt:lpstr>數學 16x9</vt:lpstr>
      <vt:lpstr>網頁程式設計 JavaScript程式設計</vt:lpstr>
      <vt:lpstr>JavaSrcipt物件</vt:lpstr>
      <vt:lpstr>JavaSrcipt物件點記法</vt:lpstr>
      <vt:lpstr>JavaSrcipt基本內建物件</vt:lpstr>
      <vt:lpstr>JavaSrcipt內建物件- Number</vt:lpstr>
      <vt:lpstr>JavaSrcipt內建物件- String</vt:lpstr>
      <vt:lpstr>JavaSrcipt內建物件-Math物件</vt:lpstr>
      <vt:lpstr>JavaSrcipt內建物件-Math物件</vt:lpstr>
      <vt:lpstr>JavaSrcipt內建物件-Math物件</vt:lpstr>
      <vt:lpstr>JavaSrcipt內建物件-Math物件</vt:lpstr>
      <vt:lpstr>JavaSrcipt內建物件-Math物件</vt:lpstr>
      <vt:lpstr>JavaSrcipt內建物件-Date物件</vt:lpstr>
      <vt:lpstr>JavaSrcipt內建物件-Date物件</vt:lpstr>
      <vt:lpstr>JavaSrcipt內建物件-Date物件</vt:lpstr>
      <vt:lpstr>JavaSrcipt內建物件-Array物件</vt:lpstr>
      <vt:lpstr>JavaSrcipt內建物件-Array物件</vt:lpstr>
      <vt:lpstr>Browser Object Model (BOM)瀏覽器物件模型</vt:lpstr>
      <vt:lpstr>BOM物件-Window物件</vt:lpstr>
      <vt:lpstr>BOM物件-Window物件</vt:lpstr>
      <vt:lpstr>BOM物件-Window物件</vt:lpstr>
      <vt:lpstr>BOM物件-Window物件</vt:lpstr>
      <vt:lpstr>BOM物件-Location物件</vt:lpstr>
      <vt:lpstr>BOM物件-Location物件</vt:lpstr>
      <vt:lpstr>BOM物件-Location物件</vt:lpstr>
      <vt:lpstr>BOM物件-Navigator物件</vt:lpstr>
      <vt:lpstr>BOM物件-History物件</vt:lpstr>
      <vt:lpstr>BOM物件-Screen物件</vt:lpstr>
      <vt:lpstr>Document Object Model (DOM) 文件物件模型</vt:lpstr>
      <vt:lpstr>DOM文件物件模型</vt:lpstr>
      <vt:lpstr>DOM文件物件模型</vt:lpstr>
      <vt:lpstr>DOM節點類型</vt:lpstr>
      <vt:lpstr>DOM 查找元素</vt:lpstr>
      <vt:lpstr>DOM 查找元素</vt:lpstr>
      <vt:lpstr>DOM 查找元素</vt:lpstr>
      <vt:lpstr>DOM tree 節點間位置的相互關係</vt:lpstr>
      <vt:lpstr>DOM tree 子節點查找</vt:lpstr>
      <vt:lpstr>DOM tree 父節點查找</vt:lpstr>
      <vt:lpstr>DOM tree 兄弟節點查找</vt:lpstr>
      <vt:lpstr>DOM tree 附註</vt:lpstr>
      <vt:lpstr>DOM 節點物件的屬性</vt:lpstr>
      <vt:lpstr>DOM 節點物件的屬性</vt:lpstr>
      <vt:lpstr>DOM 節點物件的屬性</vt:lpstr>
      <vt:lpstr>DOM 節點物件的屬性</vt:lpstr>
      <vt:lpstr>DOM 節點物件的屬性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 JavaScript程式設計</dc:title>
  <dc:creator>Windows 使用者</dc:creator>
  <cp:lastModifiedBy>Windows 使用者</cp:lastModifiedBy>
  <cp:revision>164</cp:revision>
  <dcterms:created xsi:type="dcterms:W3CDTF">2023-04-30T03:47:08Z</dcterms:created>
  <dcterms:modified xsi:type="dcterms:W3CDTF">2023-05-08T06:50:41Z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0x010100D29D52764D89E84B8994CEEEC95E7E54</vt:lpwstr>
  </property>
  <property fmtid="{D5CDD505-2E9C-101B-9397-08002B2CF9AE}" pid="3" name="MediaServiceImageTags">
    <vt:lpwstr/>
  </property>
</Properties>
</file>