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318" r:id="rId6"/>
    <p:sldId id="287" r:id="rId7"/>
    <p:sldId id="288" r:id="rId8"/>
    <p:sldId id="289" r:id="rId9"/>
    <p:sldId id="290" r:id="rId10"/>
    <p:sldId id="291" r:id="rId11"/>
    <p:sldId id="313" r:id="rId12"/>
    <p:sldId id="314" r:id="rId13"/>
    <p:sldId id="319" r:id="rId14"/>
    <p:sldId id="336" r:id="rId15"/>
    <p:sldId id="320" r:id="rId16"/>
    <p:sldId id="337" r:id="rId17"/>
    <p:sldId id="321" r:id="rId18"/>
    <p:sldId id="324" r:id="rId19"/>
    <p:sldId id="325" r:id="rId20"/>
    <p:sldId id="326" r:id="rId21"/>
    <p:sldId id="322" r:id="rId22"/>
    <p:sldId id="315" r:id="rId23"/>
    <p:sldId id="327" r:id="rId24"/>
    <p:sldId id="328" r:id="rId25"/>
    <p:sldId id="329" r:id="rId26"/>
    <p:sldId id="330" r:id="rId27"/>
    <p:sldId id="331" r:id="rId28"/>
    <p:sldId id="332" r:id="rId29"/>
    <p:sldId id="334" r:id="rId30"/>
    <p:sldId id="323" r:id="rId31"/>
    <p:sldId id="335" r:id="rId32"/>
    <p:sldId id="260" r:id="rId33"/>
    <p:sldId id="261" r:id="rId34"/>
    <p:sldId id="273" r:id="rId35"/>
    <p:sldId id="270" r:id="rId36"/>
    <p:sldId id="276" r:id="rId37"/>
    <p:sldId id="272" r:id="rId38"/>
    <p:sldId id="277" r:id="rId39"/>
    <p:sldId id="275" r:id="rId40"/>
    <p:sldId id="274" r:id="rId41"/>
    <p:sldId id="281" r:id="rId42"/>
    <p:sldId id="282" r:id="rId43"/>
    <p:sldId id="283" r:id="rId44"/>
    <p:sldId id="338" r:id="rId4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B11BCE5-60D5-402C-867D-EF192C37862D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DC48A3B-4B2B-4C30-88CD-30B4B3FB8AD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6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11BCE5-60D5-402C-867D-EF192C37862D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DC48A3B-4B2B-4C30-88CD-30B4B3FB8A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03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按一下以編輯母片標題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B11BCE5-60D5-402C-867D-EF192C37862D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DC48A3B-4B2B-4C30-88CD-30B4B3FB8A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60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11BCE5-60D5-402C-867D-EF192C37862D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DC48A3B-4B2B-4C30-88CD-30B4B3FB8AD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9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B11BCE5-60D5-402C-867D-EF192C37862D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DC48A3B-4B2B-4C30-88CD-30B4B3FB8AD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0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11BCE5-60D5-402C-867D-EF192C37862D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DC48A3B-4B2B-4C30-88CD-30B4B3FB8AD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7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11BCE5-60D5-402C-867D-EF192C37862D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DC48A3B-4B2B-4C30-88CD-30B4B3FB8A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21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11BCE5-60D5-402C-867D-EF192C37862D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DC48A3B-4B2B-4C30-88CD-30B4B3FB8A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31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B11BCE5-60D5-402C-867D-EF192C37862D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DC48A3B-4B2B-4C30-88CD-30B4B3FB8A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4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B11BCE5-60D5-402C-867D-EF192C37862D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DC48A3B-4B2B-4C30-88CD-30B4B3FB8A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97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B11BCE5-60D5-402C-867D-EF192C37862D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DC48A3B-4B2B-4C30-88CD-30B4B3FB8AD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81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B11BCE5-60D5-402C-867D-EF192C37862D}" type="datetimeFigureOut">
              <a:rPr lang="zh-TW" altLang="en-US" smtClean="0"/>
              <a:t>2023/10/4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DC48A3B-4B2B-4C30-88CD-30B4B3FB8A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82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自然語言處理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sz="4400"/>
              <a:t>分詞與表示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Instructor: </a:t>
            </a:r>
            <a:r>
              <a:rPr lang="zh-TW" altLang="en-US" dirty="0"/>
              <a:t>馬豪尚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641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斷詞</a:t>
            </a:r>
            <a:r>
              <a:rPr lang="en-US" altLang="zh-TW" sz="4400" dirty="0"/>
              <a:t>/</a:t>
            </a:r>
            <a:r>
              <a:rPr lang="zh-TW" altLang="en-US" sz="4400" dirty="0"/>
              <a:t>分詞演算法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基於設定好的單位切分：</a:t>
            </a:r>
            <a:r>
              <a:rPr lang="zh-TW" altLang="en-US" dirty="0"/>
              <a:t>將整個字符串以固定單位來切分，例如</a:t>
            </a:r>
            <a:r>
              <a:rPr lang="en-US" altLang="zh-TW" dirty="0"/>
              <a:t>N-Gram</a:t>
            </a:r>
          </a:p>
          <a:p>
            <a:r>
              <a:rPr lang="zh-TW" altLang="en-US" b="1" dirty="0"/>
              <a:t>基於詞典的分詞法：</a:t>
            </a:r>
            <a:r>
              <a:rPr lang="zh-TW" altLang="en-US" dirty="0"/>
              <a:t>將待匹配的字符串和一個已建立好的詞典中的詞進行匹配，通常會採用雙向匹配的方法，但這方法的能力有限，例如像是新發明的詞就無法進行匹配</a:t>
            </a:r>
            <a:endParaRPr lang="en-US" altLang="zh-TW" dirty="0"/>
          </a:p>
          <a:p>
            <a:r>
              <a:rPr lang="zh-TW" altLang="en-US" b="1" dirty="0"/>
              <a:t>統計的機器學習算法</a:t>
            </a:r>
            <a:r>
              <a:rPr lang="zh-TW" altLang="en-US" dirty="0"/>
              <a:t>：如</a:t>
            </a:r>
            <a:r>
              <a:rPr lang="en-US" altLang="zh-TW" dirty="0"/>
              <a:t>HMM</a:t>
            </a:r>
            <a:r>
              <a:rPr lang="zh-TW" altLang="en-US" dirty="0"/>
              <a:t>，</a:t>
            </a:r>
            <a:r>
              <a:rPr lang="en-US" altLang="zh-TW" dirty="0"/>
              <a:t>CRF (Conditional Random Field)</a:t>
            </a:r>
            <a:r>
              <a:rPr lang="zh-TW" altLang="en-US" dirty="0"/>
              <a:t>，常見中文斷詞</a:t>
            </a:r>
            <a:r>
              <a:rPr lang="en-US" altLang="zh-TW" dirty="0" err="1"/>
              <a:t>Jieba</a:t>
            </a:r>
            <a:r>
              <a:rPr lang="zh-TW" altLang="en-US" dirty="0"/>
              <a:t>套件，對於不存在於字典的字詞就是用統計的方法來處理的</a:t>
            </a:r>
          </a:p>
        </p:txBody>
      </p:sp>
    </p:spTree>
    <p:extLst>
      <p:ext uri="{BB962C8B-B14F-4D97-AF65-F5344CB8AC3E}">
        <p14:creationId xmlns:p14="http://schemas.microsoft.com/office/powerpoint/2010/main" val="26008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N-Gram </a:t>
            </a:r>
            <a:r>
              <a:rPr lang="zh-TW" altLang="en-US" sz="4400" dirty="0"/>
              <a:t>斷</a:t>
            </a:r>
            <a:r>
              <a:rPr lang="zh-TW" altLang="en-US" sz="4400" dirty="0" smtClean="0"/>
              <a:t>詞</a:t>
            </a:r>
            <a:r>
              <a:rPr lang="zh-TW" altLang="en-US" sz="4400" dirty="0"/>
              <a:t>模型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N-gram </a:t>
            </a:r>
            <a:r>
              <a:rPr lang="zh-TW" altLang="en-US" dirty="0"/>
              <a:t>模型是一種基於統計機率的自然語言處理模型，用於對文本進行建模和預測。它基於一個簡單的假設，即在一個句子或文本中，下一個詞的出現只與前面的</a:t>
            </a:r>
            <a:r>
              <a:rPr lang="en-US" altLang="zh-TW" dirty="0"/>
              <a:t>N-1 </a:t>
            </a:r>
            <a:r>
              <a:rPr lang="zh-TW" altLang="en-US" dirty="0"/>
              <a:t>個詞有關，與整個文本的上下文無關。</a:t>
            </a:r>
          </a:p>
          <a:p>
            <a:r>
              <a:rPr lang="en-US" altLang="zh-TW" dirty="0" smtClean="0"/>
              <a:t>N-gram </a:t>
            </a:r>
            <a:r>
              <a:rPr lang="zh-TW" altLang="en-US" dirty="0"/>
              <a:t>模型將文本拆分為一系列的</a:t>
            </a:r>
            <a:r>
              <a:rPr lang="en-US" altLang="zh-TW" dirty="0"/>
              <a:t>N </a:t>
            </a:r>
            <a:r>
              <a:rPr lang="zh-TW" altLang="en-US" dirty="0"/>
              <a:t>個詞的序列，這些序列被稱為</a:t>
            </a:r>
            <a:r>
              <a:rPr lang="en-US" altLang="zh-TW" dirty="0"/>
              <a:t>N-gram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假設</a:t>
            </a:r>
            <a:r>
              <a:rPr lang="en-US" altLang="zh-TW" dirty="0"/>
              <a:t>N=2</a:t>
            </a:r>
            <a:r>
              <a:rPr lang="zh-TW" altLang="en-US" dirty="0"/>
              <a:t>，文本為“</a:t>
            </a:r>
            <a:r>
              <a:rPr lang="en-US" altLang="zh-TW" dirty="0" err="1"/>
              <a:t>ChatGPT</a:t>
            </a:r>
            <a:r>
              <a:rPr lang="en-US" altLang="zh-TW" dirty="0"/>
              <a:t> is a language model”</a:t>
            </a:r>
            <a:r>
              <a:rPr lang="zh-TW" altLang="en-US" dirty="0"/>
              <a:t>，則會被拆分成</a:t>
            </a:r>
            <a:r>
              <a:rPr lang="en-US" altLang="zh-TW" dirty="0"/>
              <a:t>:(</a:t>
            </a:r>
            <a:r>
              <a:rPr lang="en-US" altLang="zh-TW" dirty="0" err="1"/>
              <a:t>ChatGPT</a:t>
            </a:r>
            <a:r>
              <a:rPr lang="en-US" altLang="zh-TW" dirty="0"/>
              <a:t>, is) (</a:t>
            </a:r>
            <a:r>
              <a:rPr lang="en-US" altLang="zh-TW" dirty="0" err="1"/>
              <a:t>is,a</a:t>
            </a:r>
            <a:r>
              <a:rPr lang="en-US" altLang="zh-TW" dirty="0"/>
              <a:t>) (</a:t>
            </a:r>
            <a:r>
              <a:rPr lang="en-US" altLang="zh-TW" dirty="0" err="1"/>
              <a:t>a,language</a:t>
            </a:r>
            <a:r>
              <a:rPr lang="en-US" altLang="zh-TW" dirty="0"/>
              <a:t>) (</a:t>
            </a:r>
            <a:r>
              <a:rPr lang="en-US" altLang="zh-TW" dirty="0" err="1"/>
              <a:t>language,model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71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N-Gram </a:t>
            </a:r>
            <a:r>
              <a:rPr lang="zh-TW" altLang="en-US" sz="4400" dirty="0"/>
              <a:t>斷</a:t>
            </a:r>
            <a:r>
              <a:rPr lang="zh-TW" altLang="en-US" sz="4400" dirty="0" smtClean="0"/>
              <a:t>詞模型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/>
              <a:t>我的興趣是看電影和讀書</a:t>
            </a:r>
            <a:endParaRPr lang="en-US" altLang="zh-TW" sz="3600" b="1" dirty="0"/>
          </a:p>
          <a:p>
            <a:r>
              <a:rPr lang="en-US" altLang="zh-TW" sz="3200" dirty="0" err="1"/>
              <a:t>Uni</a:t>
            </a:r>
            <a:r>
              <a:rPr lang="en-US" altLang="zh-TW" sz="3200" dirty="0"/>
              <a:t>-Gram</a:t>
            </a:r>
          </a:p>
          <a:p>
            <a:pPr lvl="1"/>
            <a:r>
              <a:rPr lang="zh-TW" altLang="en-US" sz="2800" dirty="0"/>
              <a:t>「我</a:t>
            </a:r>
            <a:r>
              <a:rPr lang="en-US" altLang="zh-TW" sz="2800" dirty="0"/>
              <a:t>\</a:t>
            </a:r>
            <a:r>
              <a:rPr lang="zh-TW" altLang="en-US" sz="2800" dirty="0"/>
              <a:t>的</a:t>
            </a:r>
            <a:r>
              <a:rPr lang="en-US" altLang="zh-TW" sz="2800" dirty="0"/>
              <a:t>\</a:t>
            </a:r>
            <a:r>
              <a:rPr lang="zh-TW" altLang="en-US" sz="2800" dirty="0"/>
              <a:t>興</a:t>
            </a:r>
            <a:r>
              <a:rPr lang="en-US" altLang="zh-TW" sz="2800" dirty="0"/>
              <a:t>\</a:t>
            </a:r>
            <a:r>
              <a:rPr lang="zh-TW" altLang="en-US" sz="2800" dirty="0"/>
              <a:t>趣</a:t>
            </a:r>
            <a:r>
              <a:rPr lang="en-US" altLang="zh-TW" sz="2800" dirty="0"/>
              <a:t>\</a:t>
            </a:r>
            <a:r>
              <a:rPr lang="zh-TW" altLang="en-US" sz="2800" dirty="0"/>
              <a:t>是</a:t>
            </a:r>
            <a:r>
              <a:rPr lang="en-US" altLang="zh-TW" sz="2800" dirty="0"/>
              <a:t>\</a:t>
            </a:r>
            <a:r>
              <a:rPr lang="zh-TW" altLang="en-US" sz="2800" dirty="0"/>
              <a:t>看</a:t>
            </a:r>
            <a:r>
              <a:rPr lang="en-US" altLang="zh-TW" sz="2800" dirty="0"/>
              <a:t>\</a:t>
            </a:r>
            <a:r>
              <a:rPr lang="zh-TW" altLang="en-US" sz="2800" dirty="0"/>
              <a:t>電</a:t>
            </a:r>
            <a:r>
              <a:rPr lang="en-US" altLang="zh-TW" sz="2800" dirty="0"/>
              <a:t>\</a:t>
            </a:r>
            <a:r>
              <a:rPr lang="zh-TW" altLang="en-US" sz="2800" dirty="0"/>
              <a:t>影</a:t>
            </a:r>
            <a:r>
              <a:rPr lang="en-US" altLang="zh-TW" sz="2800" dirty="0"/>
              <a:t>\</a:t>
            </a:r>
            <a:r>
              <a:rPr lang="zh-TW" altLang="en-US" sz="2800" dirty="0"/>
              <a:t>和</a:t>
            </a:r>
            <a:r>
              <a:rPr lang="en-US" altLang="zh-TW" sz="2800" dirty="0"/>
              <a:t>\</a:t>
            </a:r>
            <a:r>
              <a:rPr lang="zh-TW" altLang="en-US" sz="2800" dirty="0"/>
              <a:t>讀</a:t>
            </a:r>
            <a:r>
              <a:rPr lang="en-US" altLang="zh-TW" sz="2800" dirty="0"/>
              <a:t>\</a:t>
            </a:r>
            <a:r>
              <a:rPr lang="zh-TW" altLang="en-US" sz="2800" dirty="0"/>
              <a:t>書」</a:t>
            </a:r>
            <a:endParaRPr lang="en-US" altLang="zh-TW" sz="2800" dirty="0"/>
          </a:p>
          <a:p>
            <a:r>
              <a:rPr lang="en-US" altLang="zh-TW" sz="3200" dirty="0"/>
              <a:t>Bi-Gram</a:t>
            </a:r>
          </a:p>
          <a:p>
            <a:pPr lvl="1"/>
            <a:r>
              <a:rPr lang="zh-TW" altLang="en-US" sz="2800" dirty="0"/>
              <a:t>「我的</a:t>
            </a:r>
            <a:r>
              <a:rPr lang="en-US" altLang="zh-TW" sz="2800" dirty="0"/>
              <a:t>\</a:t>
            </a:r>
            <a:r>
              <a:rPr lang="zh-TW" altLang="en-US" sz="2800" dirty="0"/>
              <a:t>的興</a:t>
            </a:r>
            <a:r>
              <a:rPr lang="en-US" altLang="zh-TW" sz="2800" dirty="0"/>
              <a:t>\</a:t>
            </a:r>
            <a:r>
              <a:rPr lang="zh-TW" altLang="en-US" sz="2800" dirty="0"/>
              <a:t>興趣</a:t>
            </a:r>
            <a:r>
              <a:rPr lang="en-US" altLang="zh-TW" sz="2800" dirty="0"/>
              <a:t>\</a:t>
            </a:r>
            <a:r>
              <a:rPr lang="zh-TW" altLang="en-US" sz="2800" dirty="0"/>
              <a:t>趣是</a:t>
            </a:r>
            <a:r>
              <a:rPr lang="en-US" altLang="zh-TW" sz="2800" dirty="0"/>
              <a:t>\</a:t>
            </a:r>
            <a:r>
              <a:rPr lang="zh-TW" altLang="en-US" sz="2800" dirty="0"/>
              <a:t>是看</a:t>
            </a:r>
            <a:r>
              <a:rPr lang="en-US" altLang="zh-TW" sz="2800" dirty="0"/>
              <a:t>\</a:t>
            </a:r>
            <a:r>
              <a:rPr lang="zh-TW" altLang="en-US" sz="2800" dirty="0"/>
              <a:t>看電</a:t>
            </a:r>
            <a:r>
              <a:rPr lang="en-US" altLang="zh-TW" sz="2800" dirty="0"/>
              <a:t>\</a:t>
            </a:r>
            <a:r>
              <a:rPr lang="zh-TW" altLang="en-US" sz="2800" dirty="0"/>
              <a:t>電影</a:t>
            </a:r>
            <a:r>
              <a:rPr lang="en-US" altLang="zh-TW" sz="2800" dirty="0"/>
              <a:t>\</a:t>
            </a:r>
            <a:r>
              <a:rPr lang="zh-TW" altLang="en-US" sz="2800" dirty="0"/>
              <a:t>影和</a:t>
            </a:r>
            <a:r>
              <a:rPr lang="en-US" altLang="zh-TW" sz="2800" dirty="0"/>
              <a:t>\</a:t>
            </a:r>
            <a:r>
              <a:rPr lang="zh-TW" altLang="en-US" sz="2800" dirty="0"/>
              <a:t>和讀</a:t>
            </a:r>
            <a:r>
              <a:rPr lang="en-US" altLang="zh-TW" sz="2800" dirty="0"/>
              <a:t>\</a:t>
            </a:r>
            <a:r>
              <a:rPr lang="zh-TW" altLang="en-US" sz="2800" dirty="0"/>
              <a:t>讀書</a:t>
            </a:r>
            <a:r>
              <a:rPr lang="zh-TW" altLang="en-US" sz="2800" dirty="0" smtClean="0"/>
              <a:t>」</a:t>
            </a:r>
            <a:endParaRPr lang="en-US" altLang="zh-TW" sz="2800" dirty="0" smtClean="0"/>
          </a:p>
          <a:p>
            <a:r>
              <a:rPr lang="en-US" altLang="zh-TW" sz="3200" dirty="0" smtClean="0"/>
              <a:t>Tri-Gram</a:t>
            </a:r>
          </a:p>
          <a:p>
            <a:pPr lvl="1"/>
            <a:r>
              <a:rPr lang="zh-TW" altLang="en-US" sz="2800" dirty="0"/>
              <a:t>「</a:t>
            </a:r>
            <a:r>
              <a:rPr lang="zh-TW" altLang="en-US" sz="2800" dirty="0" smtClean="0"/>
              <a:t>我的興</a:t>
            </a:r>
            <a:r>
              <a:rPr lang="en-US" altLang="zh-TW" sz="2800" dirty="0" smtClean="0"/>
              <a:t>\</a:t>
            </a:r>
            <a:r>
              <a:rPr lang="zh-TW" altLang="en-US" sz="2800" dirty="0"/>
              <a:t>的興</a:t>
            </a:r>
            <a:r>
              <a:rPr lang="zh-TW" altLang="en-US" sz="2800" dirty="0" smtClean="0"/>
              <a:t>趣</a:t>
            </a:r>
            <a:r>
              <a:rPr lang="en-US" altLang="zh-TW" sz="2800" dirty="0" smtClean="0"/>
              <a:t>\</a:t>
            </a:r>
            <a:r>
              <a:rPr lang="zh-TW" altLang="en-US" sz="2800" dirty="0"/>
              <a:t>興趣</a:t>
            </a:r>
            <a:r>
              <a:rPr lang="zh-TW" altLang="en-US" sz="2800" dirty="0" smtClean="0"/>
              <a:t>是</a:t>
            </a:r>
            <a:r>
              <a:rPr lang="en-US" altLang="zh-TW" sz="2800" dirty="0" smtClean="0"/>
              <a:t>\</a:t>
            </a:r>
            <a:r>
              <a:rPr lang="zh-TW" altLang="en-US" sz="2800" dirty="0"/>
              <a:t>趣是</a:t>
            </a:r>
            <a:r>
              <a:rPr lang="zh-TW" altLang="en-US" sz="2800" dirty="0" smtClean="0"/>
              <a:t>看</a:t>
            </a:r>
            <a:r>
              <a:rPr lang="en-US" altLang="zh-TW" sz="2800" dirty="0" smtClean="0"/>
              <a:t>\</a:t>
            </a:r>
            <a:r>
              <a:rPr lang="zh-TW" altLang="en-US" sz="2800" dirty="0"/>
              <a:t>是看</a:t>
            </a:r>
            <a:r>
              <a:rPr lang="zh-TW" altLang="en-US" sz="2800" dirty="0" smtClean="0"/>
              <a:t>電</a:t>
            </a:r>
            <a:r>
              <a:rPr lang="en-US" altLang="zh-TW" sz="2800" dirty="0" smtClean="0"/>
              <a:t>\</a:t>
            </a:r>
            <a:r>
              <a:rPr lang="zh-TW" altLang="en-US" sz="2800" dirty="0"/>
              <a:t>看電</a:t>
            </a:r>
            <a:r>
              <a:rPr lang="zh-TW" altLang="en-US" sz="2800" dirty="0" smtClean="0"/>
              <a:t>影</a:t>
            </a:r>
            <a:r>
              <a:rPr lang="en-US" altLang="zh-TW" sz="2800" dirty="0" smtClean="0"/>
              <a:t>\</a:t>
            </a:r>
            <a:r>
              <a:rPr lang="zh-TW" altLang="en-US" sz="2800" dirty="0"/>
              <a:t>電影</a:t>
            </a:r>
            <a:r>
              <a:rPr lang="zh-TW" altLang="en-US" sz="2800" dirty="0" smtClean="0"/>
              <a:t>和</a:t>
            </a:r>
            <a:r>
              <a:rPr lang="en-US" altLang="zh-TW" sz="2800" dirty="0" smtClean="0"/>
              <a:t>\</a:t>
            </a:r>
            <a:r>
              <a:rPr lang="zh-TW" altLang="en-US" sz="2800" dirty="0"/>
              <a:t>影和</a:t>
            </a:r>
            <a:r>
              <a:rPr lang="zh-TW" altLang="en-US" sz="2800" dirty="0" smtClean="0"/>
              <a:t>讀</a:t>
            </a:r>
            <a:r>
              <a:rPr lang="en-US" altLang="zh-TW" sz="2800" dirty="0" smtClean="0"/>
              <a:t>\</a:t>
            </a:r>
            <a:r>
              <a:rPr lang="zh-TW" altLang="en-US" sz="2800" dirty="0"/>
              <a:t>和讀</a:t>
            </a:r>
            <a:r>
              <a:rPr lang="zh-TW" altLang="en-US" sz="2800" dirty="0" smtClean="0"/>
              <a:t>書</a:t>
            </a:r>
            <a:r>
              <a:rPr lang="zh-TW" altLang="en-US" sz="2800" dirty="0"/>
              <a:t>」</a:t>
            </a:r>
            <a:endParaRPr lang="en-US" altLang="zh-TW" sz="2800" dirty="0"/>
          </a:p>
          <a:p>
            <a:pPr lvl="1"/>
            <a:endParaRPr lang="en-US" altLang="zh-TW" sz="2800" dirty="0" smtClean="0"/>
          </a:p>
          <a:p>
            <a:pPr lvl="1"/>
            <a:endParaRPr lang="en-US" altLang="zh-TW" sz="2800" dirty="0"/>
          </a:p>
          <a:p>
            <a:pPr lvl="1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6782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N-Gram </a:t>
            </a:r>
            <a:r>
              <a:rPr lang="zh-TW" altLang="en-US" sz="4400" dirty="0"/>
              <a:t>斷</a:t>
            </a:r>
            <a:r>
              <a:rPr lang="zh-TW" altLang="en-US" sz="4400" dirty="0" smtClean="0"/>
              <a:t>詞模型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Bi-Gram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Tri-Gram</a:t>
            </a:r>
            <a:endParaRPr lang="en-US" altLang="zh-TW" dirty="0"/>
          </a:p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3632200" y="2209800"/>
                <a:ext cx="3473322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200" y="2209800"/>
                <a:ext cx="3473322" cy="6408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3632200" y="4191000"/>
                <a:ext cx="4692118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200" y="4191000"/>
                <a:ext cx="4692118" cy="6408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62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基於詞典的分詞法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/>
              <a:t>我的興趣是看電影和讀書</a:t>
            </a:r>
            <a:endParaRPr lang="en-US" altLang="zh-TW" sz="3600" b="1" dirty="0"/>
          </a:p>
          <a:p>
            <a:pPr lvl="1"/>
            <a:r>
              <a:rPr lang="zh-TW" altLang="en-US" sz="3200" dirty="0"/>
              <a:t>「</a:t>
            </a:r>
            <a:r>
              <a:rPr lang="zh-TW" altLang="en-US" sz="3200" dirty="0">
                <a:solidFill>
                  <a:srgbClr val="C00000"/>
                </a:solidFill>
              </a:rPr>
              <a:t>我</a:t>
            </a:r>
            <a:r>
              <a:rPr lang="en-US" altLang="zh-TW" sz="3200" dirty="0"/>
              <a:t>\</a:t>
            </a:r>
            <a:r>
              <a:rPr lang="zh-TW" altLang="en-US" sz="3200" dirty="0"/>
              <a:t>的</a:t>
            </a:r>
            <a:r>
              <a:rPr lang="en-US" altLang="zh-TW" sz="3200" dirty="0"/>
              <a:t>\</a:t>
            </a:r>
            <a:r>
              <a:rPr lang="zh-TW" altLang="en-US" sz="3200" dirty="0">
                <a:solidFill>
                  <a:srgbClr val="C00000"/>
                </a:solidFill>
              </a:rPr>
              <a:t>興趣</a:t>
            </a:r>
            <a:r>
              <a:rPr lang="en-US" altLang="zh-TW" sz="3200" dirty="0"/>
              <a:t>\</a:t>
            </a:r>
            <a:r>
              <a:rPr lang="zh-TW" altLang="en-US" sz="3200" dirty="0"/>
              <a:t>是</a:t>
            </a:r>
            <a:r>
              <a:rPr lang="en-US" altLang="zh-TW" sz="3200" dirty="0"/>
              <a:t>\</a:t>
            </a:r>
            <a:r>
              <a:rPr lang="zh-TW" altLang="en-US" sz="3200" dirty="0">
                <a:solidFill>
                  <a:srgbClr val="C00000"/>
                </a:solidFill>
              </a:rPr>
              <a:t>看電影</a:t>
            </a:r>
            <a:r>
              <a:rPr lang="en-US" altLang="zh-TW" sz="3200" dirty="0"/>
              <a:t>\</a:t>
            </a:r>
            <a:r>
              <a:rPr lang="zh-TW" altLang="en-US" sz="3200" dirty="0"/>
              <a:t>和</a:t>
            </a:r>
            <a:r>
              <a:rPr lang="en-US" altLang="zh-TW" sz="3200" dirty="0"/>
              <a:t>\</a:t>
            </a:r>
            <a:r>
              <a:rPr lang="zh-TW" altLang="en-US" sz="3200" dirty="0">
                <a:solidFill>
                  <a:srgbClr val="C00000"/>
                </a:solidFill>
              </a:rPr>
              <a:t>讀</a:t>
            </a:r>
            <a:r>
              <a:rPr lang="en-US" altLang="zh-TW" sz="3200" dirty="0"/>
              <a:t>\</a:t>
            </a:r>
            <a:r>
              <a:rPr lang="zh-TW" altLang="en-US" sz="3200" dirty="0">
                <a:solidFill>
                  <a:srgbClr val="C00000"/>
                </a:solidFill>
              </a:rPr>
              <a:t>書</a:t>
            </a:r>
            <a:r>
              <a:rPr lang="zh-TW" altLang="en-US" sz="3200" dirty="0"/>
              <a:t>」</a:t>
            </a:r>
            <a:endParaRPr lang="en-US" altLang="zh-TW" sz="3200" dirty="0"/>
          </a:p>
          <a:p>
            <a:pPr lvl="1"/>
            <a:endParaRPr lang="zh-TW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030678" y="1600200"/>
          <a:ext cx="1695938" cy="3268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938">
                  <a:extLst>
                    <a:ext uri="{9D8B030D-6E8A-4147-A177-3AD203B41FA5}">
                      <a16:colId xmlns:a16="http://schemas.microsoft.com/office/drawing/2014/main" val="3837593924"/>
                    </a:ext>
                  </a:extLst>
                </a:gridCol>
              </a:tblGrid>
              <a:tr h="408583">
                <a:tc>
                  <a:txBody>
                    <a:bodyPr/>
                    <a:lstStyle/>
                    <a:p>
                      <a:r>
                        <a:rPr lang="zh-TW" altLang="en-US" dirty="0"/>
                        <a:t>詞典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85332"/>
                  </a:ext>
                </a:extLst>
              </a:tr>
              <a:tr h="408583">
                <a:tc>
                  <a:txBody>
                    <a:bodyPr/>
                    <a:lstStyle/>
                    <a:p>
                      <a:r>
                        <a:rPr lang="zh-TW" altLang="en-US" dirty="0"/>
                        <a:t>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700261"/>
                  </a:ext>
                </a:extLst>
              </a:tr>
              <a:tr h="408583">
                <a:tc>
                  <a:txBody>
                    <a:bodyPr/>
                    <a:lstStyle/>
                    <a:p>
                      <a:r>
                        <a:rPr lang="zh-TW" altLang="en-US" dirty="0"/>
                        <a:t>興趣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561386"/>
                  </a:ext>
                </a:extLst>
              </a:tr>
              <a:tr h="408583">
                <a:tc>
                  <a:txBody>
                    <a:bodyPr/>
                    <a:lstStyle/>
                    <a:p>
                      <a:r>
                        <a:rPr lang="zh-TW" altLang="en-US" dirty="0"/>
                        <a:t>電影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356631"/>
                  </a:ext>
                </a:extLst>
              </a:tr>
              <a:tr h="408583">
                <a:tc>
                  <a:txBody>
                    <a:bodyPr/>
                    <a:lstStyle/>
                    <a:p>
                      <a:r>
                        <a:rPr lang="zh-TW" altLang="en-US" dirty="0"/>
                        <a:t>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708058"/>
                  </a:ext>
                </a:extLst>
              </a:tr>
              <a:tr h="408583">
                <a:tc>
                  <a:txBody>
                    <a:bodyPr/>
                    <a:lstStyle/>
                    <a:p>
                      <a:r>
                        <a:rPr lang="zh-TW" altLang="en-US" dirty="0"/>
                        <a:t>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547588"/>
                  </a:ext>
                </a:extLst>
              </a:tr>
              <a:tr h="408583">
                <a:tc>
                  <a:txBody>
                    <a:bodyPr/>
                    <a:lstStyle/>
                    <a:p>
                      <a:r>
                        <a:rPr lang="zh-TW" altLang="en-US" dirty="0"/>
                        <a:t>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49522"/>
                  </a:ext>
                </a:extLst>
              </a:tr>
              <a:tr h="408583">
                <a:tc>
                  <a:txBody>
                    <a:bodyPr/>
                    <a:lstStyle/>
                    <a:p>
                      <a:r>
                        <a:rPr lang="zh-TW" altLang="en-US" dirty="0"/>
                        <a:t>看電影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79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4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中文斷詞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/>
              <a:t>常遇到的難題</a:t>
            </a:r>
            <a:endParaRPr lang="en-US" altLang="zh-TW" sz="3200" dirty="0"/>
          </a:p>
          <a:p>
            <a:pPr lvl="1"/>
            <a:r>
              <a:rPr lang="zh-TW" altLang="en-US" sz="2800" dirty="0"/>
              <a:t>歧異詞</a:t>
            </a:r>
            <a:endParaRPr lang="en-US" altLang="zh-TW" sz="2800" dirty="0"/>
          </a:p>
          <a:p>
            <a:pPr lvl="2"/>
            <a:r>
              <a:rPr lang="zh-TW" altLang="en-US" sz="2400" dirty="0"/>
              <a:t>「我們 </a:t>
            </a:r>
            <a:r>
              <a:rPr lang="en-US" altLang="zh-TW" sz="2400" dirty="0"/>
              <a:t>/ </a:t>
            </a:r>
            <a:r>
              <a:rPr lang="zh-TW" altLang="en-US" sz="2400" dirty="0"/>
              <a:t>在野 </a:t>
            </a:r>
            <a:r>
              <a:rPr lang="en-US" altLang="zh-TW" sz="2400" dirty="0"/>
              <a:t>/ </a:t>
            </a:r>
            <a:r>
              <a:rPr lang="zh-TW" altLang="en-US" sz="2400" dirty="0"/>
              <a:t>生動 </a:t>
            </a:r>
            <a:r>
              <a:rPr lang="en-US" altLang="zh-TW" sz="2400" dirty="0"/>
              <a:t>/ </a:t>
            </a:r>
            <a:r>
              <a:rPr lang="zh-TW" altLang="en-US" sz="2400" dirty="0"/>
              <a:t>物 </a:t>
            </a:r>
            <a:r>
              <a:rPr lang="en-US" altLang="zh-TW" sz="2400" dirty="0"/>
              <a:t>/ </a:t>
            </a:r>
            <a:r>
              <a:rPr lang="zh-TW" altLang="en-US" sz="2400" dirty="0"/>
              <a:t>園 </a:t>
            </a:r>
            <a:r>
              <a:rPr lang="en-US" altLang="zh-TW" sz="2400" dirty="0"/>
              <a:t>/ </a:t>
            </a:r>
            <a:r>
              <a:rPr lang="zh-TW" altLang="en-US" sz="2400" dirty="0"/>
              <a:t>玩」</a:t>
            </a:r>
            <a:endParaRPr lang="en-US" altLang="zh-TW" sz="2400" dirty="0"/>
          </a:p>
          <a:p>
            <a:pPr lvl="2"/>
            <a:r>
              <a:rPr lang="zh-TW" altLang="en-US" sz="2400" dirty="0"/>
              <a:t>「我們 </a:t>
            </a:r>
            <a:r>
              <a:rPr lang="en-US" altLang="zh-TW" sz="2400" dirty="0"/>
              <a:t>/ </a:t>
            </a:r>
            <a:r>
              <a:rPr lang="zh-TW" altLang="en-US" sz="2400" dirty="0"/>
              <a:t>在 </a:t>
            </a:r>
            <a:r>
              <a:rPr lang="en-US" altLang="zh-TW" sz="2400" dirty="0"/>
              <a:t>/ </a:t>
            </a:r>
            <a:r>
              <a:rPr lang="zh-TW" altLang="en-US" sz="2400" dirty="0"/>
              <a:t>野生 </a:t>
            </a:r>
            <a:r>
              <a:rPr lang="en-US" altLang="zh-TW" sz="2400" dirty="0"/>
              <a:t>/ </a:t>
            </a:r>
            <a:r>
              <a:rPr lang="zh-TW" altLang="en-US" sz="2400" dirty="0"/>
              <a:t>動物園 </a:t>
            </a:r>
            <a:r>
              <a:rPr lang="en-US" altLang="zh-TW" sz="2400" dirty="0"/>
              <a:t>/ </a:t>
            </a:r>
            <a:r>
              <a:rPr lang="zh-TW" altLang="en-US" sz="2400" dirty="0"/>
              <a:t>玩」</a:t>
            </a:r>
            <a:endParaRPr lang="en-US" altLang="zh-TW" sz="2400" dirty="0"/>
          </a:p>
          <a:p>
            <a:pPr lvl="1"/>
            <a:r>
              <a:rPr lang="zh-TW" altLang="en-US" sz="2800" dirty="0"/>
              <a:t>新詞識別</a:t>
            </a:r>
            <a:endParaRPr lang="en-US" altLang="zh-TW" sz="2800" dirty="0"/>
          </a:p>
          <a:p>
            <a:pPr lvl="2"/>
            <a:r>
              <a:rPr lang="zh-TW" altLang="en-US" sz="2400" dirty="0"/>
              <a:t>特有名詞</a:t>
            </a:r>
            <a:r>
              <a:rPr lang="en-US" altLang="zh-TW" sz="2400" dirty="0"/>
              <a:t>(</a:t>
            </a:r>
            <a:r>
              <a:rPr lang="en-US" altLang="zh-TW" sz="2400" dirty="0" err="1"/>
              <a:t>ptt</a:t>
            </a:r>
            <a:r>
              <a:rPr lang="zh-TW" altLang="en-US" sz="2400" dirty="0"/>
              <a:t>梗、溫拿</a:t>
            </a:r>
            <a:r>
              <a:rPr lang="en-US" altLang="zh-TW" sz="2400" dirty="0"/>
              <a:t>)</a:t>
            </a:r>
          </a:p>
          <a:p>
            <a:pPr lvl="2"/>
            <a:r>
              <a:rPr lang="zh-TW" altLang="en-US" sz="2400" dirty="0"/>
              <a:t>人名地名</a:t>
            </a:r>
          </a:p>
        </p:txBody>
      </p:sp>
    </p:spTree>
    <p:extLst>
      <p:ext uri="{BB962C8B-B14F-4D97-AF65-F5344CB8AC3E}">
        <p14:creationId xmlns:p14="http://schemas.microsoft.com/office/powerpoint/2010/main" val="29059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中文斷詞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2" y="1600199"/>
            <a:ext cx="9785349" cy="5188527"/>
          </a:xfrm>
        </p:spPr>
        <p:txBody>
          <a:bodyPr/>
          <a:lstStyle/>
          <a:p>
            <a:r>
              <a:rPr lang="zh-TW" altLang="en-US" dirty="0"/>
              <a:t>正向最大批配法</a:t>
            </a:r>
            <a:endParaRPr lang="en-US" altLang="zh-TW" dirty="0"/>
          </a:p>
          <a:p>
            <a:pPr lvl="1"/>
            <a:r>
              <a:rPr lang="zh-TW" altLang="en-US" dirty="0"/>
              <a:t>會有一個詞典，將句子在詞典中由</a:t>
            </a:r>
            <a:r>
              <a:rPr lang="zh-TW" altLang="en-US" dirty="0">
                <a:solidFill>
                  <a:srgbClr val="C00000"/>
                </a:solidFill>
              </a:rPr>
              <a:t>前向後</a:t>
            </a:r>
            <a:r>
              <a:rPr lang="zh-TW" altLang="en-US" dirty="0"/>
              <a:t>比對，一一比對最長詞的匹配結果</a:t>
            </a:r>
            <a:endParaRPr lang="en-US" altLang="zh-TW" dirty="0"/>
          </a:p>
          <a:p>
            <a:pPr lvl="1"/>
            <a:r>
              <a:rPr lang="zh-TW" altLang="en-US" dirty="0"/>
              <a:t>「我們 </a:t>
            </a:r>
            <a:r>
              <a:rPr lang="en-US" altLang="zh-TW" dirty="0"/>
              <a:t>/ </a:t>
            </a:r>
            <a:r>
              <a:rPr lang="zh-TW" altLang="en-US" dirty="0"/>
              <a:t>在野 </a:t>
            </a:r>
            <a:r>
              <a:rPr lang="en-US" altLang="zh-TW" dirty="0"/>
              <a:t>/ </a:t>
            </a:r>
            <a:r>
              <a:rPr lang="zh-TW" altLang="en-US" dirty="0"/>
              <a:t>生動 </a:t>
            </a:r>
            <a:r>
              <a:rPr lang="en-US" altLang="zh-TW" dirty="0"/>
              <a:t>/ </a:t>
            </a:r>
            <a:r>
              <a:rPr lang="zh-TW" altLang="en-US" dirty="0"/>
              <a:t>物 </a:t>
            </a:r>
            <a:r>
              <a:rPr lang="en-US" altLang="zh-TW" dirty="0"/>
              <a:t>/ </a:t>
            </a:r>
            <a:r>
              <a:rPr lang="zh-TW" altLang="en-US" dirty="0"/>
              <a:t>園 </a:t>
            </a:r>
            <a:r>
              <a:rPr lang="en-US" altLang="zh-TW" dirty="0"/>
              <a:t>/ </a:t>
            </a:r>
            <a:r>
              <a:rPr lang="zh-TW" altLang="en-US" dirty="0"/>
              <a:t>玩」</a:t>
            </a:r>
            <a:endParaRPr lang="en-US" altLang="zh-TW" dirty="0"/>
          </a:p>
          <a:p>
            <a:r>
              <a:rPr lang="zh-TW" altLang="en-US" dirty="0"/>
              <a:t>逆向最大批配法</a:t>
            </a:r>
            <a:endParaRPr lang="en-US" altLang="zh-TW" dirty="0"/>
          </a:p>
          <a:p>
            <a:pPr lvl="1"/>
            <a:r>
              <a:rPr lang="zh-TW" altLang="en-US" dirty="0"/>
              <a:t>會有一個詞典，將句子在詞典中由</a:t>
            </a:r>
            <a:r>
              <a:rPr lang="zh-TW" altLang="en-US" dirty="0">
                <a:solidFill>
                  <a:srgbClr val="C00000"/>
                </a:solidFill>
              </a:rPr>
              <a:t>後向前</a:t>
            </a:r>
            <a:r>
              <a:rPr lang="zh-TW" altLang="en-US" dirty="0"/>
              <a:t>比對，一一比對最長詞的匹配結果</a:t>
            </a:r>
            <a:endParaRPr lang="en-US" altLang="zh-TW" dirty="0"/>
          </a:p>
          <a:p>
            <a:pPr lvl="1"/>
            <a:r>
              <a:rPr lang="zh-TW" altLang="en-US" dirty="0"/>
              <a:t>「我們 </a:t>
            </a:r>
            <a:r>
              <a:rPr lang="en-US" altLang="zh-TW" dirty="0"/>
              <a:t>/ </a:t>
            </a:r>
            <a:r>
              <a:rPr lang="zh-TW" altLang="en-US" dirty="0"/>
              <a:t>在 </a:t>
            </a:r>
            <a:r>
              <a:rPr lang="en-US" altLang="zh-TW" dirty="0"/>
              <a:t>/ </a:t>
            </a:r>
            <a:r>
              <a:rPr lang="zh-TW" altLang="en-US" dirty="0"/>
              <a:t>野生 </a:t>
            </a:r>
            <a:r>
              <a:rPr lang="en-US" altLang="zh-TW" dirty="0"/>
              <a:t>/ </a:t>
            </a:r>
            <a:r>
              <a:rPr lang="zh-TW" altLang="en-US" dirty="0"/>
              <a:t>動物園 </a:t>
            </a:r>
            <a:r>
              <a:rPr lang="en-US" altLang="zh-TW" dirty="0"/>
              <a:t>/ </a:t>
            </a:r>
            <a:r>
              <a:rPr lang="zh-TW" altLang="en-US" dirty="0"/>
              <a:t>玩」</a:t>
            </a:r>
            <a:endParaRPr lang="en-US" altLang="zh-TW" dirty="0"/>
          </a:p>
          <a:p>
            <a:r>
              <a:rPr lang="zh-TW" altLang="en-US" dirty="0"/>
              <a:t>正反都做完之後取最長詞</a:t>
            </a:r>
            <a:endParaRPr lang="en-US" altLang="zh-TW" dirty="0"/>
          </a:p>
          <a:p>
            <a:pPr lvl="1"/>
            <a:r>
              <a:rPr lang="zh-TW" altLang="en-US" dirty="0"/>
              <a:t>「我們 </a:t>
            </a:r>
            <a:r>
              <a:rPr lang="en-US" altLang="zh-TW" dirty="0"/>
              <a:t>/ </a:t>
            </a:r>
            <a:r>
              <a:rPr lang="zh-TW" altLang="en-US" dirty="0"/>
              <a:t>在 </a:t>
            </a:r>
            <a:r>
              <a:rPr lang="en-US" altLang="zh-TW" dirty="0"/>
              <a:t>/ </a:t>
            </a:r>
            <a:r>
              <a:rPr lang="zh-TW" altLang="en-US" dirty="0"/>
              <a:t>野生 </a:t>
            </a:r>
            <a:r>
              <a:rPr lang="en-US" altLang="zh-TW" dirty="0"/>
              <a:t>/ </a:t>
            </a:r>
            <a:r>
              <a:rPr lang="zh-TW" altLang="en-US" dirty="0"/>
              <a:t>動物園 </a:t>
            </a:r>
            <a:r>
              <a:rPr lang="en-US" altLang="zh-TW" dirty="0"/>
              <a:t>/ </a:t>
            </a:r>
            <a:r>
              <a:rPr lang="zh-TW" altLang="en-US" dirty="0"/>
              <a:t>玩」</a:t>
            </a:r>
            <a:endParaRPr lang="en-US" altLang="zh-TW" dirty="0"/>
          </a:p>
          <a:p>
            <a:pPr lvl="1"/>
            <a:r>
              <a:rPr lang="zh-TW" altLang="en-US" dirty="0"/>
              <a:t>「我們 </a:t>
            </a:r>
            <a:r>
              <a:rPr lang="en-US" altLang="zh-TW" dirty="0"/>
              <a:t>/ </a:t>
            </a:r>
            <a:r>
              <a:rPr lang="zh-TW" altLang="en-US" dirty="0"/>
              <a:t>在野 </a:t>
            </a:r>
            <a:r>
              <a:rPr lang="en-US" altLang="zh-TW" dirty="0"/>
              <a:t>/ </a:t>
            </a:r>
            <a:r>
              <a:rPr lang="zh-TW" altLang="en-US" dirty="0"/>
              <a:t>生 </a:t>
            </a:r>
            <a:r>
              <a:rPr lang="en-US" altLang="zh-TW" dirty="0"/>
              <a:t>/ </a:t>
            </a:r>
            <a:r>
              <a:rPr lang="zh-TW" altLang="en-US" dirty="0"/>
              <a:t>動物園 </a:t>
            </a:r>
            <a:r>
              <a:rPr lang="en-US" altLang="zh-TW" dirty="0"/>
              <a:t>/ </a:t>
            </a:r>
            <a:r>
              <a:rPr lang="zh-TW" altLang="en-US" dirty="0"/>
              <a:t>玩」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4876800" y="4451929"/>
            <a:ext cx="1099127" cy="44334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2470728" y="4451929"/>
            <a:ext cx="798946" cy="44334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389746" y="2747819"/>
            <a:ext cx="798946" cy="44334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971637" y="4451929"/>
            <a:ext cx="798946" cy="44334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6082144" y="4451929"/>
            <a:ext cx="503383" cy="44334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3366657" y="4460009"/>
            <a:ext cx="498763" cy="44334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22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中文斷詞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基於詞典的斷詞方式，只要詞典中沒有收錄句子中的詞，那可能效果會非常差</a:t>
            </a:r>
            <a:endParaRPr lang="en-US" altLang="zh-TW" sz="3200" dirty="0"/>
          </a:p>
          <a:p>
            <a:r>
              <a:rPr lang="zh-TW" altLang="en-US" sz="3200" dirty="0"/>
              <a:t>大部份比較好的斷詞系統都是使用</a:t>
            </a:r>
            <a:r>
              <a:rPr lang="zh-TW" altLang="en-US" sz="3200" dirty="0">
                <a:solidFill>
                  <a:srgbClr val="C00000"/>
                </a:solidFill>
              </a:rPr>
              <a:t>全切分方法</a:t>
            </a:r>
            <a:r>
              <a:rPr lang="zh-TW" altLang="en-US" sz="3200" dirty="0"/>
              <a:t>，切分出與詞庫匹配的所有可能，然後再運用統計模型決定最好的切分結果</a:t>
            </a:r>
          </a:p>
        </p:txBody>
      </p:sp>
    </p:spTree>
    <p:extLst>
      <p:ext uri="{BB962C8B-B14F-4D97-AF65-F5344CB8AC3E}">
        <p14:creationId xmlns:p14="http://schemas.microsoft.com/office/powerpoint/2010/main" val="189865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統計的機器學習算法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3200" dirty="0"/>
              <a:t>HMM(</a:t>
            </a:r>
            <a:r>
              <a:rPr lang="zh-TW" altLang="en-US" sz="3200" dirty="0"/>
              <a:t>隱馬可夫模型</a:t>
            </a:r>
            <a:r>
              <a:rPr lang="en-US" altLang="zh-TW" sz="3200" dirty="0"/>
              <a:t>Hidden Markov Model)</a:t>
            </a:r>
          </a:p>
          <a:p>
            <a:pPr lvl="1"/>
            <a:r>
              <a:rPr lang="zh-TW" altLang="en-US" sz="2800" dirty="0"/>
              <a:t>運用大量文本去統計</a:t>
            </a:r>
            <a:r>
              <a:rPr lang="en-US" altLang="zh-TW" sz="2800" dirty="0"/>
              <a:t>”</a:t>
            </a:r>
            <a:r>
              <a:rPr lang="zh-TW" altLang="en-US" sz="2800" dirty="0"/>
              <a:t>詞與詞</a:t>
            </a:r>
            <a:r>
              <a:rPr lang="en-US" altLang="zh-TW" sz="2800" dirty="0"/>
              <a:t>”</a:t>
            </a:r>
          </a:p>
          <a:p>
            <a:pPr marL="365760" lvl="1" indent="0">
              <a:buNone/>
            </a:pPr>
            <a:r>
              <a:rPr lang="zh-TW" altLang="en-US" sz="2800" dirty="0"/>
              <a:t>   之間的關聯性來模擬</a:t>
            </a:r>
            <a:r>
              <a:rPr lang="zh-TW" altLang="en-US" sz="2800" dirty="0" smtClean="0"/>
              <a:t>機率</a:t>
            </a:r>
            <a:endParaRPr lang="en-US" altLang="zh-TW" sz="2800" dirty="0" smtClean="0"/>
          </a:p>
          <a:p>
            <a:pPr marL="365760" lvl="1" indent="0">
              <a:buNone/>
            </a:pPr>
            <a:endParaRPr lang="en-US" altLang="zh-TW" sz="2800" dirty="0"/>
          </a:p>
          <a:p>
            <a:pPr marL="365760" lvl="1" indent="0">
              <a:buNone/>
            </a:pPr>
            <a:r>
              <a:rPr lang="en-US" altLang="zh-TW" sz="2800" dirty="0" err="1" smtClean="0"/>
              <a:t>B</a:t>
            </a:r>
            <a:r>
              <a:rPr lang="en-US" altLang="zh-TW" sz="2800" dirty="0" err="1" smtClean="0">
                <a:sym typeface="Wingdings" panose="05000000000000000000" pitchFamily="2" charset="2"/>
              </a:rPr>
              <a:t></a:t>
            </a:r>
            <a:r>
              <a:rPr lang="en-US" altLang="zh-TW" sz="2800" dirty="0" err="1" smtClean="0"/>
              <a:t>Begin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詞開頭</a:t>
            </a:r>
            <a:r>
              <a:rPr lang="en-US" altLang="zh-TW" sz="2800" dirty="0" smtClean="0"/>
              <a:t>)</a:t>
            </a:r>
          </a:p>
          <a:p>
            <a:pPr marL="365760" lvl="1" indent="0">
              <a:buNone/>
            </a:pPr>
            <a:r>
              <a:rPr lang="en-US" altLang="zh-TW" sz="2800" dirty="0" err="1" smtClean="0"/>
              <a:t>M</a:t>
            </a:r>
            <a:r>
              <a:rPr lang="en-US" altLang="zh-TW" sz="2800" dirty="0" err="1" smtClean="0">
                <a:sym typeface="Wingdings" panose="05000000000000000000" pitchFamily="2" charset="2"/>
              </a:rPr>
              <a:t></a:t>
            </a:r>
            <a:r>
              <a:rPr lang="en-US" altLang="zh-TW" sz="2800" dirty="0" err="1" smtClean="0"/>
              <a:t>Middle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詞中間</a:t>
            </a:r>
            <a:r>
              <a:rPr lang="en-US" altLang="zh-TW" sz="2800" dirty="0" smtClean="0"/>
              <a:t>)</a:t>
            </a:r>
          </a:p>
          <a:p>
            <a:pPr marL="365760" lvl="1" indent="0">
              <a:buNone/>
            </a:pPr>
            <a:r>
              <a:rPr lang="en-US" altLang="zh-TW" sz="2800" dirty="0" err="1" smtClean="0"/>
              <a:t>E</a:t>
            </a:r>
            <a:r>
              <a:rPr lang="en-US" altLang="zh-TW" sz="2800" dirty="0" err="1" smtClean="0">
                <a:sym typeface="Wingdings" panose="05000000000000000000" pitchFamily="2" charset="2"/>
              </a:rPr>
              <a:t></a:t>
            </a:r>
            <a:r>
              <a:rPr lang="en-US" altLang="zh-TW" sz="2800" dirty="0" err="1" smtClean="0"/>
              <a:t>End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詞結尾</a:t>
            </a:r>
            <a:r>
              <a:rPr lang="en-US" altLang="zh-TW" sz="2800" dirty="0" smtClean="0"/>
              <a:t>)</a:t>
            </a:r>
          </a:p>
          <a:p>
            <a:pPr marL="365760" lvl="1" indent="0">
              <a:buNone/>
            </a:pPr>
            <a:r>
              <a:rPr lang="en-US" altLang="zh-TW" sz="2800" dirty="0" err="1" smtClean="0"/>
              <a:t>S</a:t>
            </a:r>
            <a:r>
              <a:rPr lang="en-US" altLang="zh-TW" sz="2800" dirty="0" err="1" smtClean="0">
                <a:sym typeface="Wingdings" panose="05000000000000000000" pitchFamily="2" charset="2"/>
              </a:rPr>
              <a:t></a:t>
            </a:r>
            <a:r>
              <a:rPr lang="en-US" altLang="zh-TW" sz="2800" dirty="0" err="1" smtClean="0"/>
              <a:t>Single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單獨</a:t>
            </a:r>
            <a:r>
              <a:rPr lang="en-US" altLang="zh-TW" sz="2800" dirty="0" smtClean="0"/>
              <a:t>)</a:t>
            </a:r>
          </a:p>
          <a:p>
            <a:pPr marL="365760" lvl="1" indent="0">
              <a:buNone/>
            </a:pPr>
            <a:endParaRPr lang="en-US" altLang="zh-TW" sz="2800" dirty="0"/>
          </a:p>
          <a:p>
            <a:pPr marL="365760" lvl="1" indent="0">
              <a:buNone/>
            </a:pPr>
            <a:r>
              <a:rPr lang="zh-TW" altLang="en-US" sz="2800" dirty="0" smtClean="0"/>
              <a:t>在野生動物園</a:t>
            </a:r>
            <a:r>
              <a:rPr lang="en-US" altLang="zh-TW" sz="2800" dirty="0" smtClean="0">
                <a:sym typeface="Wingdings" panose="05000000000000000000" pitchFamily="2" charset="2"/>
              </a:rPr>
              <a:t>SBEBME</a:t>
            </a:r>
            <a:endParaRPr lang="en-US" altLang="zh-TW" sz="2800" dirty="0" smtClean="0"/>
          </a:p>
          <a:p>
            <a:pPr marL="365760" lvl="1" indent="0">
              <a:buNone/>
            </a:pPr>
            <a:endParaRPr lang="en-US" altLang="zh-TW" sz="2800" dirty="0"/>
          </a:p>
          <a:p>
            <a:pPr marL="365760" lvl="1" indent="0">
              <a:buNone/>
            </a:pPr>
            <a:endParaRPr lang="zh-TW" altLang="en-US" sz="2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548" y="3075887"/>
            <a:ext cx="5474253" cy="344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2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斷詞</a:t>
            </a:r>
            <a:r>
              <a:rPr lang="en-US" altLang="zh-TW" sz="4400" dirty="0"/>
              <a:t>/</a:t>
            </a:r>
            <a:r>
              <a:rPr lang="zh-TW" altLang="en-US" sz="4400" dirty="0"/>
              <a:t>分詞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以英語為代表的印歐語系語言，是否需要進行分詞？</a:t>
            </a:r>
            <a:endParaRPr lang="en-US" altLang="zh-TW" dirty="0"/>
          </a:p>
          <a:p>
            <a:r>
              <a:rPr lang="zh-TW" altLang="en-US" dirty="0"/>
              <a:t>這些語言詞形變化複雜如：</a:t>
            </a:r>
            <a:r>
              <a:rPr lang="en-US" altLang="zh-TW" dirty="0"/>
              <a:t>computer</a:t>
            </a:r>
            <a:r>
              <a:rPr lang="zh-TW" altLang="en-US" dirty="0"/>
              <a:t>、</a:t>
            </a:r>
            <a:r>
              <a:rPr lang="en-US" altLang="zh-TW" dirty="0"/>
              <a:t>computers</a:t>
            </a:r>
            <a:r>
              <a:rPr lang="zh-TW" altLang="en-US" dirty="0"/>
              <a:t>、</a:t>
            </a:r>
            <a:r>
              <a:rPr lang="en-US" altLang="zh-TW" dirty="0"/>
              <a:t>computing</a:t>
            </a:r>
            <a:r>
              <a:rPr lang="zh-TW" altLang="en-US" dirty="0"/>
              <a:t>等</a:t>
            </a:r>
            <a:endParaRPr lang="en-US" altLang="zh-TW" dirty="0"/>
          </a:p>
          <a:p>
            <a:pPr lvl="1"/>
            <a:r>
              <a:rPr lang="zh-TW" altLang="en-US" dirty="0"/>
              <a:t>僅用空格切分的問題</a:t>
            </a:r>
            <a:endParaRPr lang="en-US" altLang="zh-TW" dirty="0"/>
          </a:p>
          <a:p>
            <a:pPr lvl="2"/>
            <a:r>
              <a:rPr lang="zh-TW" altLang="en-US" dirty="0"/>
              <a:t>數據稀疏詞表過大，降低處理速度</a:t>
            </a:r>
            <a:endParaRPr lang="en-US" altLang="zh-TW" dirty="0"/>
          </a:p>
          <a:p>
            <a:r>
              <a:rPr lang="zh-TW" altLang="en-US" dirty="0"/>
              <a:t>子詞切分</a:t>
            </a:r>
            <a:endParaRPr lang="en-US" altLang="zh-TW" dirty="0"/>
          </a:p>
          <a:p>
            <a:pPr lvl="1"/>
            <a:r>
              <a:rPr lang="zh-TW" altLang="en-US" dirty="0"/>
              <a:t>將一個單詞切分為若干連續的片段（子詞）方法眾多，基本原理相似</a:t>
            </a:r>
            <a:endParaRPr lang="en-US" altLang="zh-TW" dirty="0"/>
          </a:p>
          <a:p>
            <a:pPr lvl="2"/>
            <a:r>
              <a:rPr lang="zh-TW" altLang="en-US" dirty="0"/>
              <a:t>使用盡量長且出現頻率高的子詞對單詞進行切分</a:t>
            </a:r>
          </a:p>
        </p:txBody>
      </p:sp>
    </p:spTree>
    <p:extLst>
      <p:ext uri="{BB962C8B-B14F-4D97-AF65-F5344CB8AC3E}">
        <p14:creationId xmlns:p14="http://schemas.microsoft.com/office/powerpoint/2010/main" val="69509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什麼是一個詞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字符</a:t>
            </a:r>
            <a:r>
              <a:rPr lang="en-US" altLang="zh-TW" dirty="0"/>
              <a:t>(character): </a:t>
            </a:r>
          </a:p>
          <a:p>
            <a:pPr lvl="1"/>
            <a:r>
              <a:rPr lang="zh-TW" altLang="en-US" dirty="0"/>
              <a:t>獨立的字符就是字符表裡能找到的字</a:t>
            </a:r>
            <a:endParaRPr lang="en-US" altLang="zh-TW" dirty="0"/>
          </a:p>
          <a:p>
            <a:pPr lvl="1"/>
            <a:r>
              <a:rPr lang="zh-TW" altLang="en-US" dirty="0"/>
              <a:t>例如</a:t>
            </a:r>
            <a:r>
              <a:rPr lang="en-US" altLang="zh-TW" dirty="0"/>
              <a:t>:</a:t>
            </a:r>
            <a:r>
              <a:rPr lang="zh-TW" altLang="en-US" dirty="0"/>
              <a:t>蜻、</a:t>
            </a:r>
            <a:r>
              <a:rPr lang="zh-TW" altLang="en-US" dirty="0"/>
              <a:t>蜓</a:t>
            </a:r>
            <a:r>
              <a:rPr lang="zh-TW" altLang="en-US" dirty="0" smtClean="0"/>
              <a:t>、</a:t>
            </a:r>
            <a:r>
              <a:rPr lang="en-US" altLang="zh-TW" dirty="0" smtClean="0"/>
              <a:t>T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H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I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S</a:t>
            </a:r>
            <a:endParaRPr lang="en-US" altLang="zh-TW" dirty="0"/>
          </a:p>
          <a:p>
            <a:r>
              <a:rPr lang="zh-TW" altLang="en-US" dirty="0"/>
              <a:t>詞</a:t>
            </a:r>
            <a:r>
              <a:rPr lang="en-US" altLang="zh-TW" dirty="0"/>
              <a:t>(word):</a:t>
            </a:r>
          </a:p>
          <a:p>
            <a:pPr lvl="1"/>
            <a:r>
              <a:rPr lang="zh-TW" altLang="en-US" dirty="0"/>
              <a:t>句子裡最小具有獨立意義的單位</a:t>
            </a:r>
            <a:endParaRPr lang="en-US" altLang="zh-TW" dirty="0"/>
          </a:p>
          <a:p>
            <a:pPr lvl="1"/>
            <a:r>
              <a:rPr lang="zh-TW" altLang="en-US" dirty="0"/>
              <a:t>例如</a:t>
            </a:r>
            <a:r>
              <a:rPr lang="en-US" altLang="zh-TW" dirty="0"/>
              <a:t>:</a:t>
            </a:r>
            <a:r>
              <a:rPr lang="zh-TW" altLang="en-US" dirty="0"/>
              <a:t>蜻蜓、</a:t>
            </a:r>
            <a:r>
              <a:rPr lang="zh-TW" altLang="en-US" dirty="0"/>
              <a:t>葡萄</a:t>
            </a:r>
            <a:r>
              <a:rPr lang="zh-TW" altLang="en-US" dirty="0" smtClean="0"/>
              <a:t>、</a:t>
            </a:r>
            <a:r>
              <a:rPr lang="en-US" altLang="zh-TW" dirty="0" smtClean="0"/>
              <a:t>this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cat</a:t>
            </a:r>
            <a:endParaRPr lang="en-US" altLang="zh-TW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67672CE-1D33-5685-B33D-E61289FE88A6}"/>
              </a:ext>
            </a:extLst>
          </p:cNvPr>
          <p:cNvSpPr txBox="1"/>
          <p:nvPr/>
        </p:nvSpPr>
        <p:spPr>
          <a:xfrm>
            <a:off x="1745672" y="4415770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英文</a:t>
            </a:r>
            <a:r>
              <a:rPr lang="en-US" altLang="zh-TW" sz="2400" dirty="0"/>
              <a:t>:</a:t>
            </a:r>
          </a:p>
          <a:p>
            <a:pPr lvl="1"/>
            <a:r>
              <a:rPr lang="en-US" altLang="zh-TW" sz="2400" dirty="0"/>
              <a:t>Lemma: cat = cats</a:t>
            </a:r>
          </a:p>
          <a:p>
            <a:pPr lvl="1"/>
            <a:r>
              <a:rPr lang="en-US" altLang="zh-TW" sz="2400" dirty="0"/>
              <a:t>Wordform: cat != cats</a:t>
            </a:r>
          </a:p>
          <a:p>
            <a:r>
              <a:rPr lang="zh-TW" altLang="en-US" sz="2400" dirty="0"/>
              <a:t>中文</a:t>
            </a:r>
            <a:r>
              <a:rPr lang="en-US" altLang="zh-TW" sz="2400" dirty="0"/>
              <a:t>:</a:t>
            </a:r>
          </a:p>
          <a:p>
            <a:pPr lvl="1"/>
            <a:r>
              <a:rPr lang="zh-TW" altLang="en-US" sz="2400" dirty="0"/>
              <a:t>葡萄、蜻蜓、蚯蚓、車門</a:t>
            </a:r>
          </a:p>
        </p:txBody>
      </p:sp>
    </p:spTree>
    <p:extLst>
      <p:ext uri="{BB962C8B-B14F-4D97-AF65-F5344CB8AC3E}">
        <p14:creationId xmlns:p14="http://schemas.microsoft.com/office/powerpoint/2010/main" val="313912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E707DF-EA0C-987C-9B8C-8BD63D0A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BPE</a:t>
            </a:r>
            <a:r>
              <a:rPr lang="zh-TW" altLang="en-US" sz="4000" dirty="0"/>
              <a:t>子詞切分演算法</a:t>
            </a:r>
            <a:r>
              <a:rPr lang="en-US" altLang="zh-TW" sz="4000" dirty="0"/>
              <a:t>(</a:t>
            </a:r>
            <a:r>
              <a:rPr lang="en-US" altLang="zh-CN" sz="4000" dirty="0"/>
              <a:t>Byte Pair Encoding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F35251-4B25-88FB-A604-A4089F311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建立子詞表 </a:t>
            </a:r>
            <a:r>
              <a:rPr lang="en-US" altLang="zh-TW" dirty="0"/>
              <a:t>{“old”: 7, “older”: 3, “finest”: 9, “lowest”: 4}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83F1CA4-FD48-2D50-4C38-781AEF17E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566435"/>
              </p:ext>
            </p:extLst>
          </p:nvPr>
        </p:nvGraphicFramePr>
        <p:xfrm>
          <a:off x="2835563" y="2106008"/>
          <a:ext cx="442422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740">
                  <a:extLst>
                    <a:ext uri="{9D8B030D-6E8A-4147-A177-3AD203B41FA5}">
                      <a16:colId xmlns:a16="http://schemas.microsoft.com/office/drawing/2014/main" val="1642129192"/>
                    </a:ext>
                  </a:extLst>
                </a:gridCol>
                <a:gridCol w="1474740">
                  <a:extLst>
                    <a:ext uri="{9D8B030D-6E8A-4147-A177-3AD203B41FA5}">
                      <a16:colId xmlns:a16="http://schemas.microsoft.com/office/drawing/2014/main" val="2554900613"/>
                    </a:ext>
                  </a:extLst>
                </a:gridCol>
                <a:gridCol w="1474740">
                  <a:extLst>
                    <a:ext uri="{9D8B030D-6E8A-4147-A177-3AD203B41FA5}">
                      <a16:colId xmlns:a16="http://schemas.microsoft.com/office/drawing/2014/main" val="4032620980"/>
                    </a:ext>
                  </a:extLst>
                </a:gridCol>
              </a:tblGrid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Number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Token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Frequency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82049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&lt;/w&gt;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51774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93164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787179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25631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775391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626392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146611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714782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53778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145976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941695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602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97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D6D476-81E1-0F8A-274A-9CF3BE40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BPE</a:t>
            </a:r>
            <a:r>
              <a:rPr lang="zh-TW" altLang="en-US" sz="4000" dirty="0"/>
              <a:t>子詞切分演算法</a:t>
            </a:r>
            <a:r>
              <a:rPr lang="en-US" altLang="zh-TW" sz="4000" dirty="0"/>
              <a:t>(</a:t>
            </a:r>
            <a:r>
              <a:rPr lang="en-US" altLang="zh-CN" sz="4000" dirty="0"/>
              <a:t>Byte Pair Encoding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D5E84A-9FC6-5883-FBCF-F1FE59780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合併</a:t>
            </a:r>
            <a:r>
              <a:rPr lang="en-US" altLang="zh-TW" dirty="0"/>
              <a:t>es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EAF4DA2-F605-0600-7301-12DEE4FE1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91646"/>
              </p:ext>
            </p:extLst>
          </p:nvPr>
        </p:nvGraphicFramePr>
        <p:xfrm>
          <a:off x="3796145" y="1600200"/>
          <a:ext cx="442422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740">
                  <a:extLst>
                    <a:ext uri="{9D8B030D-6E8A-4147-A177-3AD203B41FA5}">
                      <a16:colId xmlns:a16="http://schemas.microsoft.com/office/drawing/2014/main" val="1642129192"/>
                    </a:ext>
                  </a:extLst>
                </a:gridCol>
                <a:gridCol w="1474740">
                  <a:extLst>
                    <a:ext uri="{9D8B030D-6E8A-4147-A177-3AD203B41FA5}">
                      <a16:colId xmlns:a16="http://schemas.microsoft.com/office/drawing/2014/main" val="2554900613"/>
                    </a:ext>
                  </a:extLst>
                </a:gridCol>
                <a:gridCol w="1474740">
                  <a:extLst>
                    <a:ext uri="{9D8B030D-6E8A-4147-A177-3AD203B41FA5}">
                      <a16:colId xmlns:a16="http://schemas.microsoft.com/office/drawing/2014/main" val="4032620980"/>
                    </a:ext>
                  </a:extLst>
                </a:gridCol>
              </a:tblGrid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Number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Token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Frequency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82049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&lt;/w&gt;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51774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93164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787179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25631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16-13=3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775391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626392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146611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714782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53778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13-13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145976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941695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602380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34741"/>
                  </a:ext>
                </a:extLst>
              </a:tr>
            </a:tbl>
          </a:graphicData>
        </a:graphic>
      </p:graphicFrame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3FA0106-9F2D-15CC-3512-4DBC9C09CF07}"/>
              </a:ext>
            </a:extLst>
          </p:cNvPr>
          <p:cNvCxnSpPr/>
          <p:nvPr/>
        </p:nvCxnSpPr>
        <p:spPr>
          <a:xfrm>
            <a:off x="3639127" y="5430982"/>
            <a:ext cx="4886037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76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D6D476-81E1-0F8A-274A-9CF3BE40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BPE</a:t>
            </a:r>
            <a:r>
              <a:rPr lang="zh-TW" altLang="en-US" sz="4000" dirty="0"/>
              <a:t>子詞切分演算法</a:t>
            </a:r>
            <a:r>
              <a:rPr lang="en-US" altLang="zh-TW" sz="4000" dirty="0"/>
              <a:t>(</a:t>
            </a:r>
            <a:r>
              <a:rPr lang="en-US" altLang="zh-CN" sz="4000" dirty="0"/>
              <a:t>Byte Pair Encoding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D5E84A-9FC6-5883-FBCF-F1FE59780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合併</a:t>
            </a:r>
            <a:r>
              <a:rPr lang="en-US" altLang="zh-TW" dirty="0" err="1"/>
              <a:t>est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EAF4DA2-F605-0600-7301-12DEE4FE1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634507"/>
              </p:ext>
            </p:extLst>
          </p:nvPr>
        </p:nvGraphicFramePr>
        <p:xfrm>
          <a:off x="3796145" y="1600200"/>
          <a:ext cx="442422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740">
                  <a:extLst>
                    <a:ext uri="{9D8B030D-6E8A-4147-A177-3AD203B41FA5}">
                      <a16:colId xmlns:a16="http://schemas.microsoft.com/office/drawing/2014/main" val="1642129192"/>
                    </a:ext>
                  </a:extLst>
                </a:gridCol>
                <a:gridCol w="1474740">
                  <a:extLst>
                    <a:ext uri="{9D8B030D-6E8A-4147-A177-3AD203B41FA5}">
                      <a16:colId xmlns:a16="http://schemas.microsoft.com/office/drawing/2014/main" val="2554900613"/>
                    </a:ext>
                  </a:extLst>
                </a:gridCol>
                <a:gridCol w="1474740">
                  <a:extLst>
                    <a:ext uri="{9D8B030D-6E8A-4147-A177-3AD203B41FA5}">
                      <a16:colId xmlns:a16="http://schemas.microsoft.com/office/drawing/2014/main" val="4032620980"/>
                    </a:ext>
                  </a:extLst>
                </a:gridCol>
              </a:tblGrid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Number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Token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Frequency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82049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&lt;/w&gt;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51774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93164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787179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25631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775391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626392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146611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714782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53778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13-13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145976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941695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13-13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602380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34741"/>
                  </a:ext>
                </a:extLst>
              </a:tr>
            </a:tbl>
          </a:graphicData>
        </a:graphic>
      </p:graphicFrame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EFFFDE90-2733-8BAA-5400-5DE1860B2C29}"/>
              </a:ext>
            </a:extLst>
          </p:cNvPr>
          <p:cNvCxnSpPr/>
          <p:nvPr/>
        </p:nvCxnSpPr>
        <p:spPr>
          <a:xfrm>
            <a:off x="3639127" y="5430982"/>
            <a:ext cx="4886037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A425C95-9ECF-1DEB-F62E-1D37C523355E}"/>
              </a:ext>
            </a:extLst>
          </p:cNvPr>
          <p:cNvCxnSpPr/>
          <p:nvPr/>
        </p:nvCxnSpPr>
        <p:spPr>
          <a:xfrm>
            <a:off x="3639127" y="6172200"/>
            <a:ext cx="4886037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04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D6D476-81E1-0F8A-274A-9CF3BE40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BPE</a:t>
            </a:r>
            <a:r>
              <a:rPr lang="zh-TW" altLang="en-US" sz="4000" dirty="0"/>
              <a:t>子詞切分演算法</a:t>
            </a:r>
            <a:r>
              <a:rPr lang="en-US" altLang="zh-TW" sz="4000" dirty="0"/>
              <a:t>(</a:t>
            </a:r>
            <a:r>
              <a:rPr lang="en-US" altLang="zh-CN" sz="4000" dirty="0"/>
              <a:t>Byte Pair Encoding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D5E84A-9FC6-5883-FBCF-F1FE59780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合併</a:t>
            </a:r>
            <a:r>
              <a:rPr lang="en-US" altLang="zh-TW" dirty="0" err="1"/>
              <a:t>est</a:t>
            </a:r>
            <a:r>
              <a:rPr lang="en-US" altLang="zh-TW" dirty="0"/>
              <a:t>&lt;/w&gt;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EAF4DA2-F605-0600-7301-12DEE4FE1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897046"/>
              </p:ext>
            </p:extLst>
          </p:nvPr>
        </p:nvGraphicFramePr>
        <p:xfrm>
          <a:off x="4442690" y="1600200"/>
          <a:ext cx="442422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740">
                  <a:extLst>
                    <a:ext uri="{9D8B030D-6E8A-4147-A177-3AD203B41FA5}">
                      <a16:colId xmlns:a16="http://schemas.microsoft.com/office/drawing/2014/main" val="1642129192"/>
                    </a:ext>
                  </a:extLst>
                </a:gridCol>
                <a:gridCol w="1474740">
                  <a:extLst>
                    <a:ext uri="{9D8B030D-6E8A-4147-A177-3AD203B41FA5}">
                      <a16:colId xmlns:a16="http://schemas.microsoft.com/office/drawing/2014/main" val="2554900613"/>
                    </a:ext>
                  </a:extLst>
                </a:gridCol>
                <a:gridCol w="1474740">
                  <a:extLst>
                    <a:ext uri="{9D8B030D-6E8A-4147-A177-3AD203B41FA5}">
                      <a16:colId xmlns:a16="http://schemas.microsoft.com/office/drawing/2014/main" val="4032620980"/>
                    </a:ext>
                  </a:extLst>
                </a:gridCol>
              </a:tblGrid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Number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Token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Frequency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82049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&lt;/w&gt;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23-13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51774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93164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787179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25631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775391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626392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146611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714782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53778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145976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13-13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941695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est</a:t>
                      </a:r>
                      <a:r>
                        <a:rPr lang="en-US" altLang="zh-TW" dirty="0"/>
                        <a:t>&lt;/w&gt;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602380"/>
                  </a:ext>
                </a:extLst>
              </a:tr>
            </a:tbl>
          </a:graphicData>
        </a:graphic>
      </p:graphicFrame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ABD806C-CA31-876E-7639-C73ECBAAC183}"/>
              </a:ext>
            </a:extLst>
          </p:cNvPr>
          <p:cNvCxnSpPr/>
          <p:nvPr/>
        </p:nvCxnSpPr>
        <p:spPr>
          <a:xfrm>
            <a:off x="4257963" y="5809673"/>
            <a:ext cx="4886037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0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D6D476-81E1-0F8A-274A-9CF3BE40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BPE</a:t>
            </a:r>
            <a:r>
              <a:rPr lang="zh-TW" altLang="en-US" sz="4000" dirty="0"/>
              <a:t>子詞切分演算法</a:t>
            </a:r>
            <a:r>
              <a:rPr lang="en-US" altLang="zh-TW" sz="4000" dirty="0"/>
              <a:t>(</a:t>
            </a:r>
            <a:r>
              <a:rPr lang="en-US" altLang="zh-CN" sz="4000" dirty="0"/>
              <a:t>Byte Pair Encoding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D5E84A-9FC6-5883-FBCF-F1FE59780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合併</a:t>
            </a:r>
            <a:r>
              <a:rPr lang="en-US" altLang="zh-TW" dirty="0" err="1"/>
              <a:t>ol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EAF4DA2-F605-0600-7301-12DEE4FE1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393401"/>
              </p:ext>
            </p:extLst>
          </p:nvPr>
        </p:nvGraphicFramePr>
        <p:xfrm>
          <a:off x="4442690" y="1600200"/>
          <a:ext cx="442422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740">
                  <a:extLst>
                    <a:ext uri="{9D8B030D-6E8A-4147-A177-3AD203B41FA5}">
                      <a16:colId xmlns:a16="http://schemas.microsoft.com/office/drawing/2014/main" val="1642129192"/>
                    </a:ext>
                  </a:extLst>
                </a:gridCol>
                <a:gridCol w="1474740">
                  <a:extLst>
                    <a:ext uri="{9D8B030D-6E8A-4147-A177-3AD203B41FA5}">
                      <a16:colId xmlns:a16="http://schemas.microsoft.com/office/drawing/2014/main" val="2554900613"/>
                    </a:ext>
                  </a:extLst>
                </a:gridCol>
                <a:gridCol w="1474740">
                  <a:extLst>
                    <a:ext uri="{9D8B030D-6E8A-4147-A177-3AD203B41FA5}">
                      <a16:colId xmlns:a16="http://schemas.microsoft.com/office/drawing/2014/main" val="4032620980"/>
                    </a:ext>
                  </a:extLst>
                </a:gridCol>
              </a:tblGrid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Number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Token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Frequency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82049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&lt;/w&gt;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51774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14-10=4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93164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14-10=4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787179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25631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775391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626392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146611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714782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53778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145976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est</a:t>
                      </a:r>
                      <a:r>
                        <a:rPr lang="en-US" altLang="zh-TW" dirty="0"/>
                        <a:t>&lt;/w&gt;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941695"/>
                  </a:ext>
                </a:extLst>
              </a:tr>
              <a:tr h="3235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ol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602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71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D6D476-81E1-0F8A-274A-9CF3BE40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BPE</a:t>
            </a:r>
            <a:r>
              <a:rPr lang="zh-TW" altLang="en-US" sz="4000" dirty="0"/>
              <a:t>子詞切分演算法</a:t>
            </a:r>
            <a:r>
              <a:rPr lang="en-US" altLang="zh-TW" sz="4000" dirty="0"/>
              <a:t>(</a:t>
            </a:r>
            <a:r>
              <a:rPr lang="en-US" altLang="zh-CN" sz="4000" dirty="0"/>
              <a:t>Byte Pair Encoding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D5E84A-9FC6-5883-FBCF-F1FE59780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合併</a:t>
            </a:r>
            <a:r>
              <a:rPr lang="en-US" altLang="zh-TW" dirty="0"/>
              <a:t>old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6C08690-2083-223C-0189-D5735C933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369086"/>
              </p:ext>
            </p:extLst>
          </p:nvPr>
        </p:nvGraphicFramePr>
        <p:xfrm>
          <a:off x="4442690" y="1600200"/>
          <a:ext cx="442422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740">
                  <a:extLst>
                    <a:ext uri="{9D8B030D-6E8A-4147-A177-3AD203B41FA5}">
                      <a16:colId xmlns:a16="http://schemas.microsoft.com/office/drawing/2014/main" val="1642129192"/>
                    </a:ext>
                  </a:extLst>
                </a:gridCol>
                <a:gridCol w="1474740">
                  <a:extLst>
                    <a:ext uri="{9D8B030D-6E8A-4147-A177-3AD203B41FA5}">
                      <a16:colId xmlns:a16="http://schemas.microsoft.com/office/drawing/2014/main" val="2554900613"/>
                    </a:ext>
                  </a:extLst>
                </a:gridCol>
                <a:gridCol w="1474740">
                  <a:extLst>
                    <a:ext uri="{9D8B030D-6E8A-4147-A177-3AD203B41FA5}">
                      <a16:colId xmlns:a16="http://schemas.microsoft.com/office/drawing/2014/main" val="4032620980"/>
                    </a:ext>
                  </a:extLst>
                </a:gridCol>
              </a:tblGrid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Number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Token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Frequency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82049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&lt;/w&gt;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51774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93164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787179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10-10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25631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775391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626392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146611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714782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53778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145976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est</a:t>
                      </a:r>
                      <a:r>
                        <a:rPr lang="en-US" altLang="zh-TW" dirty="0"/>
                        <a:t>&lt;/w&gt;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941695"/>
                  </a:ext>
                </a:extLst>
              </a:tr>
              <a:tr h="3235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ol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10-10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602380"/>
                  </a:ext>
                </a:extLst>
              </a:tr>
              <a:tr h="3235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old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079778"/>
                  </a:ext>
                </a:extLst>
              </a:tr>
            </a:tbl>
          </a:graphicData>
        </a:graphic>
      </p:graphicFrame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E36BE3EA-85C7-6E35-FFEF-421CFD1584BC}"/>
              </a:ext>
            </a:extLst>
          </p:cNvPr>
          <p:cNvCxnSpPr/>
          <p:nvPr/>
        </p:nvCxnSpPr>
        <p:spPr>
          <a:xfrm>
            <a:off x="4239491" y="6162964"/>
            <a:ext cx="4886037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3F821A7-5445-FCA5-7B00-C6537C1C52C2}"/>
              </a:ext>
            </a:extLst>
          </p:cNvPr>
          <p:cNvCxnSpPr/>
          <p:nvPr/>
        </p:nvCxnSpPr>
        <p:spPr>
          <a:xfrm>
            <a:off x="4188690" y="3230419"/>
            <a:ext cx="4886037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27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D6D476-81E1-0F8A-274A-9CF3BE40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BPE</a:t>
            </a:r>
            <a:r>
              <a:rPr lang="zh-TW" altLang="en-US" sz="4000" dirty="0"/>
              <a:t>子詞切分演算法</a:t>
            </a:r>
            <a:r>
              <a:rPr lang="en-US" altLang="zh-TW" sz="4000" dirty="0"/>
              <a:t>(</a:t>
            </a:r>
            <a:r>
              <a:rPr lang="en-US" altLang="zh-CN" sz="4000" dirty="0"/>
              <a:t>Byte Pair Encoding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D5E84A-9FC6-5883-FBCF-F1FE59780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子詞詞表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6C08690-2083-223C-0189-D5735C933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157763"/>
              </p:ext>
            </p:extLst>
          </p:nvPr>
        </p:nvGraphicFramePr>
        <p:xfrm>
          <a:off x="4442690" y="1783080"/>
          <a:ext cx="442422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740">
                  <a:extLst>
                    <a:ext uri="{9D8B030D-6E8A-4147-A177-3AD203B41FA5}">
                      <a16:colId xmlns:a16="http://schemas.microsoft.com/office/drawing/2014/main" val="1642129192"/>
                    </a:ext>
                  </a:extLst>
                </a:gridCol>
                <a:gridCol w="1474740">
                  <a:extLst>
                    <a:ext uri="{9D8B030D-6E8A-4147-A177-3AD203B41FA5}">
                      <a16:colId xmlns:a16="http://schemas.microsoft.com/office/drawing/2014/main" val="2554900613"/>
                    </a:ext>
                  </a:extLst>
                </a:gridCol>
                <a:gridCol w="1474740">
                  <a:extLst>
                    <a:ext uri="{9D8B030D-6E8A-4147-A177-3AD203B41FA5}">
                      <a16:colId xmlns:a16="http://schemas.microsoft.com/office/drawing/2014/main" val="4032620980"/>
                    </a:ext>
                  </a:extLst>
                </a:gridCol>
              </a:tblGrid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Number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Token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Frequency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82049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&lt;/w&gt;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51774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93164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787179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25631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775391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626392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146611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714782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53778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/>
                        <a:t>est&lt;/w&gt;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145976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old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941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C681FD-A5CD-0A54-7081-C379C4CB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dirty="0"/>
              <a:t>BPE</a:t>
            </a:r>
            <a:r>
              <a:rPr lang="zh-TW" altLang="en-US" sz="4400" dirty="0"/>
              <a:t>子詞切分演算法</a:t>
            </a:r>
            <a:r>
              <a:rPr lang="en-US" altLang="zh-TW" sz="4400" dirty="0"/>
              <a:t>(</a:t>
            </a:r>
            <a:r>
              <a:rPr lang="en-US" altLang="zh-CN" sz="4400" dirty="0"/>
              <a:t>Byte Pair Encoding</a:t>
            </a:r>
            <a:r>
              <a:rPr lang="en-US" altLang="zh-TW" sz="4400" dirty="0"/>
              <a:t>)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0239E0-85F4-B5A6-60F5-889E27249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將子詞詞表依照子詞的長度由大到小進行排序</a:t>
            </a:r>
            <a:endParaRPr lang="en-US" altLang="zh-TW" dirty="0"/>
          </a:p>
          <a:p>
            <a:r>
              <a:rPr lang="zh-TW" altLang="en-US" dirty="0"/>
              <a:t>從前向後遍歷子詞詞表，依序判斷一個子詞</a:t>
            </a:r>
            <a:endParaRPr lang="en-US" altLang="zh-TW" dirty="0"/>
          </a:p>
          <a:p>
            <a:r>
              <a:rPr lang="zh-TW" altLang="en-US" dirty="0"/>
              <a:t>是否為單字的子字串如果是則將該單字切分，然後繼續向後遍歷子詞詞表</a:t>
            </a:r>
            <a:endParaRPr lang="en-US" altLang="zh-TW" dirty="0"/>
          </a:p>
          <a:p>
            <a:r>
              <a:rPr lang="zh-TW" altLang="en-US" dirty="0"/>
              <a:t>如果子詞詞表全部遍歷結束，單詞中仍然有子串沒有被切分，那麼這些子串一定為低頻串，則使用統一的標記，如</a:t>
            </a:r>
            <a:r>
              <a:rPr lang="en-US" altLang="zh-TW" dirty="0"/>
              <a:t>'&lt;UNK&gt;'</a:t>
            </a:r>
            <a:r>
              <a:rPr lang="zh-TW" altLang="en-US" dirty="0"/>
              <a:t>進行替換</a:t>
            </a:r>
          </a:p>
        </p:txBody>
      </p:sp>
    </p:spTree>
    <p:extLst>
      <p:ext uri="{BB962C8B-B14F-4D97-AF65-F5344CB8AC3E}">
        <p14:creationId xmlns:p14="http://schemas.microsoft.com/office/powerpoint/2010/main" val="401065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DE26DE-D046-BD86-E70A-2CE56296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BPE</a:t>
            </a:r>
            <a:r>
              <a:rPr lang="zh-TW" altLang="en-US" sz="4000" dirty="0"/>
              <a:t>子詞切分演算法</a:t>
            </a:r>
            <a:r>
              <a:rPr lang="en-US" altLang="zh-TW" sz="4000" dirty="0"/>
              <a:t>(</a:t>
            </a:r>
            <a:r>
              <a:rPr lang="en-US" altLang="zh-CN" sz="4000" dirty="0"/>
              <a:t>Byte Pair Encoding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B6D857-4819-B976-BF83-3FF21BB18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effectLst/>
                <a:latin typeface="+mn-ea"/>
                <a:ea typeface="+mn-ea"/>
              </a:rPr>
              <a:t>the</a:t>
            </a:r>
            <a:r>
              <a:rPr lang="zh-TW" altLang="en-US" b="0" i="0" dirty="0">
                <a:effectLst/>
                <a:latin typeface="+mn-ea"/>
                <a:ea typeface="+mn-ea"/>
              </a:rPr>
              <a:t> </a:t>
            </a:r>
            <a:r>
              <a:rPr lang="en-US" altLang="zh-TW" b="0" i="0" dirty="0">
                <a:effectLst/>
                <a:latin typeface="+mn-ea"/>
                <a:ea typeface="+mn-ea"/>
              </a:rPr>
              <a:t>oldest man in USA</a:t>
            </a:r>
          </a:p>
          <a:p>
            <a:r>
              <a:rPr lang="en-US" altLang="zh-TW" dirty="0">
                <a:latin typeface="+mn-ea"/>
                <a:ea typeface="+mn-ea"/>
              </a:rPr>
              <a:t>[“the&lt;/w&gt;”, “old”, “</a:t>
            </a:r>
            <a:r>
              <a:rPr lang="en-US" altLang="zh-TW" dirty="0" err="1">
                <a:latin typeface="+mn-ea"/>
                <a:ea typeface="+mn-ea"/>
              </a:rPr>
              <a:t>est</a:t>
            </a:r>
            <a:r>
              <a:rPr lang="en-US" altLang="zh-TW" dirty="0">
                <a:latin typeface="+mn-ea"/>
                <a:ea typeface="+mn-ea"/>
              </a:rPr>
              <a:t>&lt;/w&gt;”, “man&lt;/w&gt;”, “in&lt;/w&gt;”, “USA&lt;/w&gt;” ]</a:t>
            </a:r>
          </a:p>
          <a:p>
            <a:pPr marL="0" indent="0">
              <a:buNone/>
            </a:pPr>
            <a:r>
              <a:rPr lang="en-US" altLang="zh-TW" dirty="0">
                <a:latin typeface="+mn-ea"/>
                <a:ea typeface="+mn-ea"/>
                <a:sym typeface="Wingdings" panose="05000000000000000000" pitchFamily="2" charset="2"/>
              </a:rPr>
              <a:t></a:t>
            </a:r>
            <a:r>
              <a:rPr lang="en-US" altLang="zh-TW" dirty="0">
                <a:latin typeface="+mn-ea"/>
                <a:ea typeface="+mn-ea"/>
              </a:rPr>
              <a:t>[1, 2, 5, 3, 4, &lt;</a:t>
            </a:r>
            <a:r>
              <a:rPr lang="en-US" altLang="zh-TW" dirty="0" err="1">
                <a:latin typeface="+mn-ea"/>
                <a:ea typeface="+mn-ea"/>
              </a:rPr>
              <a:t>unk</a:t>
            </a:r>
            <a:r>
              <a:rPr lang="en-US" altLang="zh-TW" dirty="0">
                <a:latin typeface="+mn-ea"/>
                <a:ea typeface="+mn-ea"/>
              </a:rPr>
              <a:t>&gt;]</a:t>
            </a:r>
          </a:p>
          <a:p>
            <a:endParaRPr lang="en-US" altLang="zh-TW" dirty="0">
              <a:latin typeface="+mn-ea"/>
              <a:ea typeface="+mn-ea"/>
            </a:endParaRPr>
          </a:p>
          <a:p>
            <a:endParaRPr lang="zh-TW" altLang="en-US" dirty="0">
              <a:latin typeface="+mn-ea"/>
              <a:ea typeface="+mn-ea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2ED00AB-8501-51CD-42B1-A33445D94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205743"/>
              </p:ext>
            </p:extLst>
          </p:nvPr>
        </p:nvGraphicFramePr>
        <p:xfrm>
          <a:off x="7675418" y="3205478"/>
          <a:ext cx="283864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322">
                  <a:extLst>
                    <a:ext uri="{9D8B030D-6E8A-4147-A177-3AD203B41FA5}">
                      <a16:colId xmlns:a16="http://schemas.microsoft.com/office/drawing/2014/main" val="1642129192"/>
                    </a:ext>
                  </a:extLst>
                </a:gridCol>
                <a:gridCol w="1419322">
                  <a:extLst>
                    <a:ext uri="{9D8B030D-6E8A-4147-A177-3AD203B41FA5}">
                      <a16:colId xmlns:a16="http://schemas.microsoft.com/office/drawing/2014/main" val="2554900613"/>
                    </a:ext>
                  </a:extLst>
                </a:gridCol>
              </a:tblGrid>
              <a:tr h="3126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Number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Token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82049"/>
                  </a:ext>
                </a:extLst>
              </a:tr>
              <a:tr h="3126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the&lt;/w&gt;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51774"/>
                  </a:ext>
                </a:extLst>
              </a:tr>
              <a:tr h="3126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old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93164"/>
                  </a:ext>
                </a:extLst>
              </a:tr>
              <a:tr h="3126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man&lt;/w&gt;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787179"/>
                  </a:ext>
                </a:extLst>
              </a:tr>
              <a:tr h="312689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in&lt;/w&gt;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25631"/>
                  </a:ext>
                </a:extLst>
              </a:tr>
              <a:tr h="31268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est</a:t>
                      </a:r>
                      <a:r>
                        <a:rPr lang="en-US" altLang="zh-TW" dirty="0"/>
                        <a:t>&lt;/w&gt;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775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19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NLTK (Natural Language Tool Kit)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nltk</a:t>
            </a:r>
            <a:endParaRPr lang="en-US" altLang="zh-TW" dirty="0"/>
          </a:p>
          <a:p>
            <a:r>
              <a:rPr lang="en-US" altLang="zh-TW" dirty="0" err="1"/>
              <a:t>nltk.download</a:t>
            </a:r>
            <a:r>
              <a:rPr lang="en-US" altLang="zh-TW" dirty="0"/>
              <a:t>('</a:t>
            </a:r>
            <a:r>
              <a:rPr lang="en-US" altLang="zh-TW" dirty="0" err="1"/>
              <a:t>punkt</a:t>
            </a:r>
            <a:r>
              <a:rPr lang="en-US" altLang="zh-TW" dirty="0"/>
              <a:t>')</a:t>
            </a:r>
          </a:p>
          <a:p>
            <a:r>
              <a:rPr lang="zh-TW" altLang="en-US" dirty="0"/>
              <a:t>斷詞</a:t>
            </a:r>
            <a:endParaRPr lang="en-US" altLang="zh-TW" dirty="0"/>
          </a:p>
          <a:p>
            <a:pPr lvl="1"/>
            <a:r>
              <a:rPr lang="en-US" altLang="zh-TW" dirty="0" err="1"/>
              <a:t>nltk.word_tokenize</a:t>
            </a:r>
            <a:r>
              <a:rPr lang="en-US" altLang="zh-TW" dirty="0"/>
              <a:t>(string)</a:t>
            </a:r>
          </a:p>
          <a:p>
            <a:r>
              <a:rPr lang="zh-TW" altLang="en-US" dirty="0"/>
              <a:t>斷句</a:t>
            </a:r>
            <a:endParaRPr lang="en-US" altLang="zh-TW" dirty="0"/>
          </a:p>
          <a:p>
            <a:pPr lvl="1"/>
            <a:r>
              <a:rPr lang="en-US" altLang="zh-TW" dirty="0" err="1"/>
              <a:t>nltk.sent_tokenize</a:t>
            </a:r>
            <a:r>
              <a:rPr lang="en-US" altLang="zh-TW" dirty="0"/>
              <a:t>(</a:t>
            </a:r>
            <a:r>
              <a:rPr lang="en-US" altLang="zh-TW" dirty="0" err="1"/>
              <a:t>paragragh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380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64757-0648-2F41-1F00-6CFC61887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自然語言的表示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E37CA7-D064-0546-0E29-D69DC3D01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語意在電腦內部是如何表示的？</a:t>
            </a:r>
            <a:endParaRPr lang="en-US" altLang="zh-TW" dirty="0"/>
          </a:p>
          <a:p>
            <a:r>
              <a:rPr lang="zh-TW" altLang="en-US" dirty="0"/>
              <a:t>根據表示方法的不同，自然語言處理經歷了四個時代變遷</a:t>
            </a:r>
          </a:p>
        </p:txBody>
      </p:sp>
      <p:grpSp>
        <p:nvGrpSpPr>
          <p:cNvPr id="4" name="Group 25">
            <a:extLst>
              <a:ext uri="{FF2B5EF4-FFF2-40B4-BE49-F238E27FC236}">
                <a16:creationId xmlns:a16="http://schemas.microsoft.com/office/drawing/2014/main" id="{6F98B5E5-ED04-86B1-158E-B28BF5ED5380}"/>
              </a:ext>
            </a:extLst>
          </p:cNvPr>
          <p:cNvGrpSpPr/>
          <p:nvPr/>
        </p:nvGrpSpPr>
        <p:grpSpPr>
          <a:xfrm>
            <a:off x="1468582" y="3315855"/>
            <a:ext cx="10628390" cy="2679418"/>
            <a:chOff x="540517" y="1647115"/>
            <a:chExt cx="8268328" cy="1732838"/>
          </a:xfrm>
        </p:grpSpPr>
        <p:cxnSp>
          <p:nvCxnSpPr>
            <p:cNvPr id="5" name="直接连接符 68">
              <a:extLst>
                <a:ext uri="{FF2B5EF4-FFF2-40B4-BE49-F238E27FC236}">
                  <a16:creationId xmlns:a16="http://schemas.microsoft.com/office/drawing/2014/main" id="{96156B5E-FCAE-7FC7-BC22-422850879262}"/>
                </a:ext>
              </a:extLst>
            </p:cNvPr>
            <p:cNvCxnSpPr>
              <a:cxnSpLocks/>
            </p:cNvCxnSpPr>
            <p:nvPr/>
          </p:nvCxnSpPr>
          <p:spPr>
            <a:xfrm>
              <a:off x="7754842" y="2348179"/>
              <a:ext cx="0" cy="60786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67">
              <a:extLst>
                <a:ext uri="{FF2B5EF4-FFF2-40B4-BE49-F238E27FC236}">
                  <a16:creationId xmlns:a16="http://schemas.microsoft.com/office/drawing/2014/main" id="{BF4C54B9-8AD8-F155-874B-A687B470F2F5}"/>
                </a:ext>
              </a:extLst>
            </p:cNvPr>
            <p:cNvCxnSpPr>
              <a:cxnSpLocks/>
            </p:cNvCxnSpPr>
            <p:nvPr/>
          </p:nvCxnSpPr>
          <p:spPr>
            <a:xfrm>
              <a:off x="7003036" y="2035424"/>
              <a:ext cx="0" cy="60786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6">
              <a:extLst>
                <a:ext uri="{FF2B5EF4-FFF2-40B4-BE49-F238E27FC236}">
                  <a16:creationId xmlns:a16="http://schemas.microsoft.com/office/drawing/2014/main" id="{0157978A-2C64-BDE0-1F62-CE974034D346}"/>
                </a:ext>
              </a:extLst>
            </p:cNvPr>
            <p:cNvCxnSpPr>
              <a:cxnSpLocks/>
            </p:cNvCxnSpPr>
            <p:nvPr/>
          </p:nvCxnSpPr>
          <p:spPr>
            <a:xfrm>
              <a:off x="5401213" y="2358205"/>
              <a:ext cx="0" cy="60786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63">
              <a:extLst>
                <a:ext uri="{FF2B5EF4-FFF2-40B4-BE49-F238E27FC236}">
                  <a16:creationId xmlns:a16="http://schemas.microsoft.com/office/drawing/2014/main" id="{1E5E781B-028D-F455-BDD1-4725F082B4BA}"/>
                </a:ext>
              </a:extLst>
            </p:cNvPr>
            <p:cNvCxnSpPr>
              <a:cxnSpLocks/>
            </p:cNvCxnSpPr>
            <p:nvPr/>
          </p:nvCxnSpPr>
          <p:spPr>
            <a:xfrm>
              <a:off x="2272676" y="2025738"/>
              <a:ext cx="0" cy="60786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ïşḻïďê-Pentagon 5">
              <a:extLst>
                <a:ext uri="{FF2B5EF4-FFF2-40B4-BE49-F238E27FC236}">
                  <a16:creationId xmlns:a16="http://schemas.microsoft.com/office/drawing/2014/main" id="{0F6E9B8A-0B20-F5D1-FB83-6C5EB02F31A2}"/>
                </a:ext>
              </a:extLst>
            </p:cNvPr>
            <p:cNvSpPr/>
            <p:nvPr/>
          </p:nvSpPr>
          <p:spPr bwMode="auto">
            <a:xfrm>
              <a:off x="7451558" y="2251961"/>
              <a:ext cx="701818" cy="523402"/>
            </a:xfrm>
            <a:prstGeom prst="homePlat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anchor="ctr"/>
            <a:lstStyle/>
            <a:p>
              <a:pPr algn="ctr"/>
              <a:endParaRPr sz="2400" dirty="0">
                <a:cs typeface="+mn-ea"/>
                <a:sym typeface="+mn-lt"/>
              </a:endParaRPr>
            </a:p>
          </p:txBody>
        </p:sp>
        <p:sp>
          <p:nvSpPr>
            <p:cNvPr id="10" name="文本框 71">
              <a:extLst>
                <a:ext uri="{FF2B5EF4-FFF2-40B4-BE49-F238E27FC236}">
                  <a16:creationId xmlns:a16="http://schemas.microsoft.com/office/drawing/2014/main" id="{4F11A343-2FB4-BA87-2F6C-DC1579DC3B48}"/>
                </a:ext>
              </a:extLst>
            </p:cNvPr>
            <p:cNvSpPr txBox="1"/>
            <p:nvPr/>
          </p:nvSpPr>
          <p:spPr>
            <a:xfrm>
              <a:off x="1232140" y="1647883"/>
              <a:ext cx="2081072" cy="41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zh-TW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小規模的專家知識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1950~1990</a:t>
              </a:r>
              <a:endParaRPr lang="zh-CN" altLang="en-US" dirty="0"/>
            </a:p>
          </p:txBody>
        </p:sp>
        <p:sp>
          <p:nvSpPr>
            <p:cNvPr id="11" name="文本框 72">
              <a:extLst>
                <a:ext uri="{FF2B5EF4-FFF2-40B4-BE49-F238E27FC236}">
                  <a16:creationId xmlns:a16="http://schemas.microsoft.com/office/drawing/2014/main" id="{E86A8C23-48DE-1362-6E77-445384EA6D1B}"/>
                </a:ext>
              </a:extLst>
            </p:cNvPr>
            <p:cNvSpPr txBox="1"/>
            <p:nvPr/>
          </p:nvSpPr>
          <p:spPr>
            <a:xfrm>
              <a:off x="4408419" y="2961957"/>
              <a:ext cx="2009165" cy="41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lnSpc>
                  <a:spcPct val="100000"/>
                </a:lnSpc>
                <a:spcAft>
                  <a:spcPts val="0"/>
                </a:spcAft>
                <a:buNone/>
              </a:pPr>
              <a:r>
                <a:rPr lang="zh-TW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語料庫統計模型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1990~2010</a:t>
              </a:r>
              <a:endParaRPr lang="zh-CN" altLang="en-US" dirty="0"/>
            </a:p>
          </p:txBody>
        </p:sp>
        <p:sp>
          <p:nvSpPr>
            <p:cNvPr id="12" name="文本框 73">
              <a:extLst>
                <a:ext uri="{FF2B5EF4-FFF2-40B4-BE49-F238E27FC236}">
                  <a16:creationId xmlns:a16="http://schemas.microsoft.com/office/drawing/2014/main" id="{DB48D26D-0E6B-CA9D-1285-EE0B5250C63B}"/>
                </a:ext>
              </a:extLst>
            </p:cNvPr>
            <p:cNvSpPr txBox="1"/>
            <p:nvPr/>
          </p:nvSpPr>
          <p:spPr>
            <a:xfrm>
              <a:off x="6020050" y="1647115"/>
              <a:ext cx="1965969" cy="41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zh-TW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深度學習模型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2010~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</a:t>
              </a:r>
              <a:endParaRPr lang="zh-CN" altLang="en-US" dirty="0"/>
            </a:p>
          </p:txBody>
        </p:sp>
        <p:sp>
          <p:nvSpPr>
            <p:cNvPr id="13" name="文本框 74">
              <a:extLst>
                <a:ext uri="{FF2B5EF4-FFF2-40B4-BE49-F238E27FC236}">
                  <a16:creationId xmlns:a16="http://schemas.microsoft.com/office/drawing/2014/main" id="{E666FD1D-0EB5-93A0-1EFF-2184D7FDF036}"/>
                </a:ext>
              </a:extLst>
            </p:cNvPr>
            <p:cNvSpPr txBox="1"/>
            <p:nvPr/>
          </p:nvSpPr>
          <p:spPr>
            <a:xfrm>
              <a:off x="6650166" y="2957323"/>
              <a:ext cx="2158679" cy="41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zh-TW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大型預訓練語言模型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2018~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至今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等腰三角形 40">
              <a:extLst>
                <a:ext uri="{FF2B5EF4-FFF2-40B4-BE49-F238E27FC236}">
                  <a16:creationId xmlns:a16="http://schemas.microsoft.com/office/drawing/2014/main" id="{CF5E1FFD-D748-8B36-D126-026F965CADB6}"/>
                </a:ext>
              </a:extLst>
            </p:cNvPr>
            <p:cNvSpPr/>
            <p:nvPr/>
          </p:nvSpPr>
          <p:spPr>
            <a:xfrm rot="5400000">
              <a:off x="7314306" y="2384559"/>
              <a:ext cx="545714" cy="284686"/>
            </a:xfrm>
            <a:prstGeom prst="triangle">
              <a:avLst>
                <a:gd name="adj" fmla="val 47789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15" name="ïşḻïďê-Pentagon 5">
              <a:extLst>
                <a:ext uri="{FF2B5EF4-FFF2-40B4-BE49-F238E27FC236}">
                  <a16:creationId xmlns:a16="http://schemas.microsoft.com/office/drawing/2014/main" id="{DD6C7CA0-D382-A12D-86EF-65468356D335}"/>
                </a:ext>
              </a:extLst>
            </p:cNvPr>
            <p:cNvSpPr/>
            <p:nvPr/>
          </p:nvSpPr>
          <p:spPr bwMode="auto">
            <a:xfrm>
              <a:off x="6420124" y="2255079"/>
              <a:ext cx="1165825" cy="523402"/>
            </a:xfrm>
            <a:prstGeom prst="homePlat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anchor="ctr"/>
            <a:lstStyle/>
            <a:p>
              <a:pPr algn="ctr"/>
              <a:endParaRPr sz="2400" dirty="0">
                <a:cs typeface="+mn-ea"/>
                <a:sym typeface="+mn-lt"/>
              </a:endParaRPr>
            </a:p>
          </p:txBody>
        </p:sp>
        <p:sp>
          <p:nvSpPr>
            <p:cNvPr id="16" name="等腰三角形 41">
              <a:extLst>
                <a:ext uri="{FF2B5EF4-FFF2-40B4-BE49-F238E27FC236}">
                  <a16:creationId xmlns:a16="http://schemas.microsoft.com/office/drawing/2014/main" id="{04AA6E35-F880-1D3B-CEF5-A19BDA7A6576}"/>
                </a:ext>
              </a:extLst>
            </p:cNvPr>
            <p:cNvSpPr/>
            <p:nvPr/>
          </p:nvSpPr>
          <p:spPr>
            <a:xfrm rot="5400000">
              <a:off x="6287071" y="2373561"/>
              <a:ext cx="545714" cy="284686"/>
            </a:xfrm>
            <a:prstGeom prst="triangle">
              <a:avLst>
                <a:gd name="adj" fmla="val 47789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grpSp>
          <p:nvGrpSpPr>
            <p:cNvPr id="17" name="组合 17">
              <a:extLst>
                <a:ext uri="{FF2B5EF4-FFF2-40B4-BE49-F238E27FC236}">
                  <a16:creationId xmlns:a16="http://schemas.microsoft.com/office/drawing/2014/main" id="{5DFAF628-AA61-4E30-0355-FBD0E6FC23A5}"/>
                </a:ext>
              </a:extLst>
            </p:cNvPr>
            <p:cNvGrpSpPr/>
            <p:nvPr/>
          </p:nvGrpSpPr>
          <p:grpSpPr>
            <a:xfrm>
              <a:off x="4463675" y="2235884"/>
              <a:ext cx="2076304" cy="545714"/>
              <a:chOff x="4595166" y="2349168"/>
              <a:chExt cx="1754329" cy="54571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grpSpPr>
          <p:sp>
            <p:nvSpPr>
              <p:cNvPr id="23" name="ïşḻïďê-Pentagon 5">
                <a:extLst>
                  <a:ext uri="{FF2B5EF4-FFF2-40B4-BE49-F238E27FC236}">
                    <a16:creationId xmlns:a16="http://schemas.microsoft.com/office/drawing/2014/main" id="{EFD93501-8A2C-BB2C-B35E-77CDCEE313F4}"/>
                  </a:ext>
                </a:extLst>
              </p:cNvPr>
              <p:cNvSpPr/>
              <p:nvPr/>
            </p:nvSpPr>
            <p:spPr bwMode="auto">
              <a:xfrm>
                <a:off x="4595167" y="2358188"/>
                <a:ext cx="1754328" cy="523402"/>
              </a:xfrm>
              <a:prstGeom prst="homePlat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dirty="0">
                  <a:cs typeface="+mn-ea"/>
                  <a:sym typeface="+mn-lt"/>
                </a:endParaRPr>
              </a:p>
            </p:txBody>
          </p:sp>
          <p:sp>
            <p:nvSpPr>
              <p:cNvPr id="24" name="等腰三角形 9">
                <a:extLst>
                  <a:ext uri="{FF2B5EF4-FFF2-40B4-BE49-F238E27FC236}">
                    <a16:creationId xmlns:a16="http://schemas.microsoft.com/office/drawing/2014/main" id="{29B42B0A-539A-91A5-A961-FFCCE188AD03}"/>
                  </a:ext>
                </a:extLst>
              </p:cNvPr>
              <p:cNvSpPr/>
              <p:nvPr/>
            </p:nvSpPr>
            <p:spPr>
              <a:xfrm rot="5400000">
                <a:off x="4442579" y="2501755"/>
                <a:ext cx="545714" cy="240539"/>
              </a:xfrm>
              <a:prstGeom prst="triangle">
                <a:avLst>
                  <a:gd name="adj" fmla="val 47789"/>
                </a:avLst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</p:grpSp>
        <p:sp>
          <p:nvSpPr>
            <p:cNvPr id="18" name="任意多边形: 形状 76">
              <a:extLst>
                <a:ext uri="{FF2B5EF4-FFF2-40B4-BE49-F238E27FC236}">
                  <a16:creationId xmlns:a16="http://schemas.microsoft.com/office/drawing/2014/main" id="{69ABE108-3BF4-81FD-D109-E5993D06CAFE}"/>
                </a:ext>
              </a:extLst>
            </p:cNvPr>
            <p:cNvSpPr/>
            <p:nvPr/>
          </p:nvSpPr>
          <p:spPr bwMode="auto">
            <a:xfrm>
              <a:off x="540517" y="2243047"/>
              <a:ext cx="4084185" cy="523402"/>
            </a:xfrm>
            <a:custGeom>
              <a:avLst/>
              <a:gdLst>
                <a:gd name="connsiteX0" fmla="*/ 0 w 4084185"/>
                <a:gd name="connsiteY0" fmla="*/ 0 h 523402"/>
                <a:gd name="connsiteX1" fmla="*/ 3822484 w 4084185"/>
                <a:gd name="connsiteY1" fmla="*/ 0 h 523402"/>
                <a:gd name="connsiteX2" fmla="*/ 4084185 w 4084185"/>
                <a:gd name="connsiteY2" fmla="*/ 261701 h 523402"/>
                <a:gd name="connsiteX3" fmla="*/ 3822484 w 4084185"/>
                <a:gd name="connsiteY3" fmla="*/ 523402 h 523402"/>
                <a:gd name="connsiteX4" fmla="*/ 0 w 4084185"/>
                <a:gd name="connsiteY4" fmla="*/ 523402 h 523402"/>
                <a:gd name="connsiteX5" fmla="*/ 425394 w 4084185"/>
                <a:gd name="connsiteY5" fmla="*/ 250129 h 523402"/>
                <a:gd name="connsiteX6" fmla="*/ 0 w 4084185"/>
                <a:gd name="connsiteY6" fmla="*/ 0 h 52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84185" h="523402">
                  <a:moveTo>
                    <a:pt x="0" y="0"/>
                  </a:moveTo>
                  <a:lnTo>
                    <a:pt x="3822484" y="0"/>
                  </a:lnTo>
                  <a:lnTo>
                    <a:pt x="4084185" y="261701"/>
                  </a:lnTo>
                  <a:lnTo>
                    <a:pt x="3822484" y="523402"/>
                  </a:lnTo>
                  <a:lnTo>
                    <a:pt x="0" y="523402"/>
                  </a:lnTo>
                  <a:lnTo>
                    <a:pt x="425394" y="250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wrap="square" anchor="ctr">
              <a:noAutofit/>
            </a:bodyPr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9" name="椭圆 45">
              <a:extLst>
                <a:ext uri="{FF2B5EF4-FFF2-40B4-BE49-F238E27FC236}">
                  <a16:creationId xmlns:a16="http://schemas.microsoft.com/office/drawing/2014/main" id="{95247D12-FF55-AC56-C0E6-B197348745EE}"/>
                </a:ext>
              </a:extLst>
            </p:cNvPr>
            <p:cNvSpPr/>
            <p:nvPr/>
          </p:nvSpPr>
          <p:spPr>
            <a:xfrm>
              <a:off x="2225051" y="2021810"/>
              <a:ext cx="95250" cy="909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0" name="椭圆 46">
              <a:extLst>
                <a:ext uri="{FF2B5EF4-FFF2-40B4-BE49-F238E27FC236}">
                  <a16:creationId xmlns:a16="http://schemas.microsoft.com/office/drawing/2014/main" id="{05F2FAEF-9A07-F648-0F09-D5B86E4A3658}"/>
                </a:ext>
              </a:extLst>
            </p:cNvPr>
            <p:cNvSpPr/>
            <p:nvPr/>
          </p:nvSpPr>
          <p:spPr>
            <a:xfrm>
              <a:off x="6955410" y="2026966"/>
              <a:ext cx="95250" cy="909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1" name="椭圆 47">
              <a:extLst>
                <a:ext uri="{FF2B5EF4-FFF2-40B4-BE49-F238E27FC236}">
                  <a16:creationId xmlns:a16="http://schemas.microsoft.com/office/drawing/2014/main" id="{21466E8C-5FDC-084F-3A98-B928CEF1F749}"/>
                </a:ext>
              </a:extLst>
            </p:cNvPr>
            <p:cNvSpPr/>
            <p:nvPr/>
          </p:nvSpPr>
          <p:spPr>
            <a:xfrm>
              <a:off x="5353588" y="2875965"/>
              <a:ext cx="95250" cy="909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2" name="椭圆 48">
              <a:extLst>
                <a:ext uri="{FF2B5EF4-FFF2-40B4-BE49-F238E27FC236}">
                  <a16:creationId xmlns:a16="http://schemas.microsoft.com/office/drawing/2014/main" id="{C453A316-FDE0-4B4D-C724-5C06454CB0F7}"/>
                </a:ext>
              </a:extLst>
            </p:cNvPr>
            <p:cNvSpPr/>
            <p:nvPr/>
          </p:nvSpPr>
          <p:spPr>
            <a:xfrm>
              <a:off x="7707217" y="2875146"/>
              <a:ext cx="95250" cy="909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80879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NLTK</a:t>
            </a:r>
            <a:r>
              <a:rPr lang="zh-TW" altLang="en-US" sz="4400" dirty="0"/>
              <a:t>正規表達式客製斷詞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46888" lvl="1"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TW" sz="3200" dirty="0"/>
              <a:t>from </a:t>
            </a:r>
            <a:r>
              <a:rPr lang="en-US" altLang="zh-TW" sz="3200" dirty="0" err="1"/>
              <a:t>nltk.tokenize</a:t>
            </a:r>
            <a:r>
              <a:rPr lang="en-US" altLang="zh-TW" sz="3200" dirty="0"/>
              <a:t> import </a:t>
            </a:r>
            <a:r>
              <a:rPr lang="en-US" altLang="zh-TW" sz="3200" dirty="0" err="1"/>
              <a:t>RegexpTokenizer</a:t>
            </a:r>
            <a:endParaRPr lang="en-US" altLang="zh-TW" sz="3200" dirty="0"/>
          </a:p>
          <a:p>
            <a:r>
              <a:rPr lang="en-US" altLang="zh-TW" sz="3200" dirty="0" err="1"/>
              <a:t>RegexpTokenizer</a:t>
            </a:r>
            <a:r>
              <a:rPr lang="en-US" altLang="zh-TW" sz="3200" dirty="0"/>
              <a:t>()</a:t>
            </a:r>
            <a:r>
              <a:rPr lang="zh-TW" altLang="en-US" sz="3200" dirty="0"/>
              <a:t> 的參數跟用法：</a:t>
            </a:r>
            <a:endParaRPr lang="en-US" altLang="zh-TW" sz="3200" dirty="0"/>
          </a:p>
          <a:p>
            <a:pPr lvl="1"/>
            <a:r>
              <a:rPr lang="zh-TW" altLang="en-US" sz="2800" dirty="0"/>
              <a:t>第一個參數會是你希望它留下來的東西。也就是說，你要告訴它每次遇到</a:t>
            </a:r>
            <a:r>
              <a:rPr lang="en-US" altLang="zh-TW" sz="2800" dirty="0"/>
              <a:t>”</a:t>
            </a:r>
            <a:r>
              <a:rPr lang="zh-TW" altLang="en-US" sz="2800" dirty="0">
                <a:solidFill>
                  <a:srgbClr val="C00000"/>
                </a:solidFill>
              </a:rPr>
              <a:t>非什麼條件的東西</a:t>
            </a:r>
            <a:r>
              <a:rPr lang="en-US" altLang="zh-TW" sz="2800" dirty="0"/>
              <a:t>”</a:t>
            </a:r>
            <a:r>
              <a:rPr lang="zh-TW" altLang="en-US" sz="2800" dirty="0"/>
              <a:t>就要停下來分割字串</a:t>
            </a:r>
            <a:endParaRPr lang="en-US" altLang="zh-TW" sz="2800" dirty="0"/>
          </a:p>
          <a:p>
            <a:pPr lvl="1"/>
            <a:r>
              <a:rPr lang="zh-TW" altLang="en-US" sz="2800" dirty="0"/>
              <a:t>第二個參數</a:t>
            </a:r>
            <a:r>
              <a:rPr lang="en-US" altLang="zh-TW" sz="2800" dirty="0"/>
              <a:t>gaps</a:t>
            </a:r>
            <a:r>
              <a:rPr lang="zh-TW" altLang="en-US" sz="2800" dirty="0"/>
              <a:t>告訴它我們需不需要保留第一個參數指涉的東西，也就是遇到的分割符號</a:t>
            </a:r>
            <a:r>
              <a:rPr lang="en-US" altLang="zh-TW" sz="2800" dirty="0"/>
              <a:t>(false:</a:t>
            </a:r>
            <a:r>
              <a:rPr lang="zh-TW" altLang="en-US" sz="2800" dirty="0"/>
              <a:t> 不需要保留</a:t>
            </a:r>
            <a:r>
              <a:rPr lang="en-US" altLang="zh-TW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507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NLTK</a:t>
            </a:r>
            <a:r>
              <a:rPr lang="zh-TW" altLang="en-US" sz="4400" dirty="0"/>
              <a:t>正規表達式客製斷詞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自定義規則去除標點符號</a:t>
            </a:r>
            <a:endParaRPr lang="en-US" altLang="zh-TW" dirty="0"/>
          </a:p>
          <a:p>
            <a:pPr lvl="1"/>
            <a:r>
              <a:rPr lang="en-US" altLang="zh-TW" dirty="0"/>
              <a:t>tokenizer = </a:t>
            </a:r>
            <a:r>
              <a:rPr lang="en-US" altLang="zh-TW" dirty="0" err="1"/>
              <a:t>RegexpTokenizer</a:t>
            </a:r>
            <a:r>
              <a:rPr lang="en-US" altLang="zh-TW" dirty="0"/>
              <a:t>(r'\w+', gaps = False)</a:t>
            </a:r>
          </a:p>
          <a:p>
            <a:pPr lvl="1"/>
            <a:r>
              <a:rPr lang="en-US" altLang="zh-TW" dirty="0" err="1"/>
              <a:t>clean_sent</a:t>
            </a:r>
            <a:r>
              <a:rPr lang="en-US" altLang="zh-TW" dirty="0"/>
              <a:t> = </a:t>
            </a:r>
            <a:r>
              <a:rPr lang="en-US" altLang="zh-TW" dirty="0" err="1"/>
              <a:t>tokenizer.tokenize</a:t>
            </a:r>
            <a:r>
              <a:rPr lang="en-US" altLang="zh-TW" dirty="0"/>
              <a:t>(string)</a:t>
            </a:r>
          </a:p>
          <a:p>
            <a:r>
              <a:rPr lang="zh-TW" altLang="en-US" dirty="0"/>
              <a:t>保留不是標點符號的符號</a:t>
            </a:r>
            <a:r>
              <a:rPr lang="en-US" altLang="zh-TW" dirty="0"/>
              <a:t>I’m</a:t>
            </a:r>
          </a:p>
          <a:p>
            <a:pPr lvl="1"/>
            <a:r>
              <a:rPr lang="en-US" altLang="zh-TW" dirty="0"/>
              <a:t>tokenizer2 = </a:t>
            </a:r>
            <a:r>
              <a:rPr lang="en-US" altLang="zh-TW" dirty="0" err="1"/>
              <a:t>RegexpTokenizer</a:t>
            </a:r>
            <a:r>
              <a:rPr lang="en-US" altLang="zh-TW" dirty="0"/>
              <a:t>(r'\w+|\'\w+', gaps = False)</a:t>
            </a:r>
          </a:p>
          <a:p>
            <a:pPr lvl="1"/>
            <a:r>
              <a:rPr lang="en-US" altLang="zh-TW" dirty="0"/>
              <a:t>clean_sent2 = tokenizer2.tokenize(string)</a:t>
            </a:r>
          </a:p>
          <a:p>
            <a:r>
              <a:rPr lang="zh-TW" altLang="en-US" dirty="0"/>
              <a:t>保留切割用的字符串</a:t>
            </a:r>
            <a:endParaRPr lang="en-US" altLang="zh-TW" dirty="0"/>
          </a:p>
          <a:p>
            <a:pPr lvl="1"/>
            <a:r>
              <a:rPr lang="en-US" altLang="zh-TW" dirty="0"/>
              <a:t>tokenizer3 = </a:t>
            </a:r>
            <a:r>
              <a:rPr lang="en-US" altLang="zh-TW" dirty="0" err="1"/>
              <a:t>RegexpTokenizer</a:t>
            </a:r>
            <a:r>
              <a:rPr lang="en-US" altLang="zh-TW" dirty="0"/>
              <a:t>(r'\w+|\'\w+', gaps = True)</a:t>
            </a:r>
          </a:p>
          <a:p>
            <a:pPr lvl="1"/>
            <a:r>
              <a:rPr lang="en-US" altLang="zh-TW" dirty="0"/>
              <a:t>clean_sent3 = tokenizer3.tokenize(string)</a:t>
            </a:r>
          </a:p>
          <a:p>
            <a:pPr lvl="2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8585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8840A2-F370-9951-27DB-C8334872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NLTK</a:t>
            </a:r>
            <a:r>
              <a:rPr lang="zh-TW" altLang="en-US" sz="4400" dirty="0"/>
              <a:t>正規表達式客製斷詞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A242E7-7D73-464C-1808-9C2D08AC5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去除</a:t>
            </a:r>
            <a:r>
              <a:rPr lang="en-US" altLang="zh-TW" dirty="0" err="1"/>
              <a:t>stopword</a:t>
            </a:r>
            <a:endParaRPr lang="en-US" altLang="zh-TW" dirty="0"/>
          </a:p>
          <a:p>
            <a:pPr lvl="1"/>
            <a:r>
              <a:rPr lang="en-US" altLang="zh-TW" dirty="0"/>
              <a:t>from </a:t>
            </a:r>
            <a:r>
              <a:rPr lang="en-US" altLang="zh-TW" dirty="0" err="1"/>
              <a:t>nltk.corpus</a:t>
            </a:r>
            <a:r>
              <a:rPr lang="en-US" altLang="zh-TW" dirty="0"/>
              <a:t> import </a:t>
            </a:r>
            <a:r>
              <a:rPr lang="en-US" altLang="zh-TW" dirty="0" err="1"/>
              <a:t>stopwords</a:t>
            </a:r>
            <a:endParaRPr lang="en-US" altLang="zh-TW" dirty="0"/>
          </a:p>
          <a:p>
            <a:pPr lvl="1"/>
            <a:r>
              <a:rPr lang="en-US" altLang="zh-TW" dirty="0" err="1"/>
              <a:t>nltk.download</a:t>
            </a:r>
            <a:r>
              <a:rPr lang="en-US" altLang="zh-TW" dirty="0"/>
              <a:t>('</a:t>
            </a:r>
            <a:r>
              <a:rPr lang="en-US" altLang="zh-TW" dirty="0" err="1"/>
              <a:t>stopwords</a:t>
            </a:r>
            <a:r>
              <a:rPr lang="en-US" altLang="zh-TW" dirty="0"/>
              <a:t>')</a:t>
            </a:r>
          </a:p>
          <a:p>
            <a:pPr lvl="1"/>
            <a:r>
              <a:rPr lang="en-US" altLang="zh-TW" dirty="0" err="1"/>
              <a:t>stopword</a:t>
            </a:r>
            <a:r>
              <a:rPr lang="en-US" altLang="zh-TW" dirty="0"/>
              <a:t> = </a:t>
            </a:r>
            <a:r>
              <a:rPr lang="en-US" altLang="zh-TW" dirty="0" err="1"/>
              <a:t>stopwords.words</a:t>
            </a:r>
            <a:r>
              <a:rPr lang="en-US" altLang="zh-TW" dirty="0"/>
              <a:t>('</a:t>
            </a:r>
            <a:r>
              <a:rPr lang="en-US" altLang="zh-TW" dirty="0" err="1"/>
              <a:t>english</a:t>
            </a:r>
            <a:r>
              <a:rPr lang="en-US" altLang="zh-TW" dirty="0"/>
              <a:t>') 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780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文字正規化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詞幹提取</a:t>
            </a:r>
            <a:r>
              <a:rPr lang="en-US" altLang="zh-TW" sz="3200" dirty="0"/>
              <a:t>(Stemming)</a:t>
            </a:r>
          </a:p>
          <a:p>
            <a:pPr lvl="1"/>
            <a:r>
              <a:rPr lang="zh-TW" altLang="en-US" sz="2800" dirty="0"/>
              <a:t>詞幹提取是去除詞綴得到詞根的過程</a:t>
            </a:r>
            <a:endParaRPr lang="en-US" altLang="zh-TW" sz="2800" dirty="0"/>
          </a:p>
          <a:p>
            <a:pPr lvl="1"/>
            <a:r>
              <a:rPr lang="zh-TW" altLang="en-US" sz="2800" dirty="0"/>
              <a:t>較偏向基於規則</a:t>
            </a:r>
            <a:r>
              <a:rPr lang="en-US" altLang="zh-TW" sz="2800" dirty="0"/>
              <a:t>(rule-based)</a:t>
            </a:r>
            <a:r>
              <a:rPr lang="zh-TW" altLang="en-US" sz="2800" dirty="0"/>
              <a:t>的方式去拆解單詞</a:t>
            </a:r>
            <a:endParaRPr lang="en-US" altLang="zh-TW" sz="2800" dirty="0"/>
          </a:p>
          <a:p>
            <a:pPr lvl="1"/>
            <a:r>
              <a:rPr lang="zh-TW" altLang="en-US" sz="2800" dirty="0"/>
              <a:t>後綴去除法 </a:t>
            </a:r>
            <a:endParaRPr lang="en-US" altLang="zh-TW" sz="2800" dirty="0"/>
          </a:p>
          <a:p>
            <a:pPr lvl="2"/>
            <a:r>
              <a:rPr lang="zh-TW" altLang="en-US" sz="2400" dirty="0"/>
              <a:t>如果詞的結尾是「</a:t>
            </a:r>
            <a:r>
              <a:rPr lang="en-US" altLang="zh-TW" sz="2400" dirty="0" err="1"/>
              <a:t>ed</a:t>
            </a:r>
            <a:r>
              <a:rPr lang="zh-TW" altLang="en-US" sz="2400" dirty="0"/>
              <a:t>」</a:t>
            </a:r>
            <a:r>
              <a:rPr lang="en-US" altLang="zh-TW" sz="2400" dirty="0"/>
              <a:t>,</a:t>
            </a:r>
            <a:r>
              <a:rPr lang="zh-TW" altLang="en-US" sz="2400" dirty="0"/>
              <a:t>則去掉「</a:t>
            </a:r>
            <a:r>
              <a:rPr lang="en-US" altLang="zh-TW" sz="2400" dirty="0" err="1"/>
              <a:t>ed</a:t>
            </a:r>
            <a:r>
              <a:rPr lang="zh-TW" altLang="en-US" sz="2400" dirty="0"/>
              <a:t>」</a:t>
            </a:r>
            <a:endParaRPr lang="en-US" altLang="zh-TW" sz="2400" dirty="0"/>
          </a:p>
          <a:p>
            <a:pPr lvl="2"/>
            <a:r>
              <a:rPr lang="zh-TW" altLang="en-US" sz="2400" dirty="0"/>
              <a:t>如果詞的結尾是「</a:t>
            </a:r>
            <a:r>
              <a:rPr lang="en-US" altLang="zh-TW" sz="2400" dirty="0" err="1"/>
              <a:t>ing</a:t>
            </a:r>
            <a:r>
              <a:rPr lang="zh-TW" altLang="en-US" sz="2400" dirty="0"/>
              <a:t>」</a:t>
            </a:r>
            <a:r>
              <a:rPr lang="en-US" altLang="zh-TW" sz="2400" dirty="0"/>
              <a:t>,</a:t>
            </a:r>
            <a:r>
              <a:rPr lang="zh-TW" altLang="en-US" sz="2400" dirty="0"/>
              <a:t>則去掉「</a:t>
            </a:r>
            <a:r>
              <a:rPr lang="en-US" altLang="zh-TW" sz="2400" dirty="0" err="1"/>
              <a:t>ing</a:t>
            </a:r>
            <a:r>
              <a:rPr lang="zh-TW" altLang="en-US" sz="2400" dirty="0"/>
              <a:t>」</a:t>
            </a:r>
            <a:endParaRPr lang="en-US" altLang="zh-TW" sz="2400" dirty="0"/>
          </a:p>
          <a:p>
            <a:pPr lvl="2"/>
            <a:r>
              <a:rPr lang="zh-TW" altLang="en-US" sz="2400" dirty="0"/>
              <a:t>如果詞的結尾是「</a:t>
            </a:r>
            <a:r>
              <a:rPr lang="en-US" altLang="zh-TW" sz="2400" dirty="0" err="1"/>
              <a:t>ly</a:t>
            </a:r>
            <a:r>
              <a:rPr lang="zh-TW" altLang="en-US" sz="2400" dirty="0"/>
              <a:t>」</a:t>
            </a:r>
            <a:r>
              <a:rPr lang="en-US" altLang="zh-TW" sz="2400" dirty="0"/>
              <a:t>,</a:t>
            </a:r>
            <a:r>
              <a:rPr lang="zh-TW" altLang="en-US" sz="2400" dirty="0"/>
              <a:t>則去掉「</a:t>
            </a:r>
            <a:r>
              <a:rPr lang="en-US" altLang="zh-TW" sz="2400" dirty="0" err="1"/>
              <a:t>ly</a:t>
            </a:r>
            <a:r>
              <a:rPr lang="zh-TW" altLang="en-US" sz="2400" dirty="0"/>
              <a:t>」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7895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079FFB-48BE-4366-2CA3-2F01BF09C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文字正規化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4A4E7A-AA9A-EACF-BF8B-2766B62AB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46888" lvl="1">
              <a:spcBef>
                <a:spcPts val="1400"/>
              </a:spcBef>
              <a:buFont typeface="Euphemia" pitchFamily="34" charset="0"/>
              <a:buChar char="›"/>
            </a:pPr>
            <a:r>
              <a:rPr lang="zh-TW" altLang="en-US" sz="2800" dirty="0"/>
              <a:t>詞形還原</a:t>
            </a:r>
            <a:r>
              <a:rPr lang="en-US" altLang="zh-TW" sz="2800" dirty="0"/>
              <a:t>(Lemmatization)</a:t>
            </a:r>
          </a:p>
          <a:p>
            <a:pPr marL="612648" lvl="2">
              <a:spcBef>
                <a:spcPts val="1400"/>
              </a:spcBef>
            </a:pPr>
            <a:r>
              <a:rPr lang="zh-TW" altLang="en-US" sz="2400" dirty="0"/>
              <a:t>首先確定詞彙的發音部分，然後根據發音的部分確定詞彙的根，停頓詞規則隨著單詞的發聲部分的改變而改變</a:t>
            </a:r>
            <a:endParaRPr lang="en-US" altLang="zh-TW" sz="2400" dirty="0"/>
          </a:p>
          <a:p>
            <a:pPr marL="612648" lvl="2">
              <a:spcBef>
                <a:spcPts val="1400"/>
              </a:spcBef>
            </a:pPr>
            <a:r>
              <a:rPr lang="zh-TW" altLang="en-US" sz="2400" dirty="0"/>
              <a:t>動詞形式、形容詞形式、名詞形式</a:t>
            </a:r>
            <a:r>
              <a:rPr lang="en-US" altLang="zh-TW" sz="2400" dirty="0"/>
              <a:t>、</a:t>
            </a:r>
            <a:r>
              <a:rPr lang="zh-TW" altLang="en-US" sz="2400" dirty="0"/>
              <a:t>名詞複數、過去分詞</a:t>
            </a:r>
            <a:r>
              <a:rPr lang="en-US" altLang="zh-TW" sz="2400" dirty="0"/>
              <a:t>…</a:t>
            </a:r>
            <a:r>
              <a:rPr lang="zh-TW" altLang="en-US" sz="2400" dirty="0"/>
              <a:t>將不同形式的字還原成同一個字</a:t>
            </a:r>
            <a:endParaRPr lang="en-US" altLang="zh-TW" sz="2400" dirty="0"/>
          </a:p>
          <a:p>
            <a:pPr marL="612648" lvl="2">
              <a:spcBef>
                <a:spcPts val="1400"/>
              </a:spcBef>
            </a:pPr>
            <a:r>
              <a:rPr lang="zh-TW" altLang="en-US" sz="2400" dirty="0"/>
              <a:t>降低文本詞彙的複雜度</a:t>
            </a:r>
            <a:endParaRPr lang="en-US" altLang="zh-TW" sz="2400" dirty="0"/>
          </a:p>
          <a:p>
            <a:pPr marL="0" indent="-365760"/>
            <a:r>
              <a:rPr lang="en-US" altLang="zh-TW" sz="3200" dirty="0"/>
              <a:t>Example</a:t>
            </a:r>
          </a:p>
          <a:p>
            <a:pPr marL="731520" lvl="2" indent="-365760"/>
            <a:r>
              <a:rPr lang="en-US" altLang="zh-TW" sz="2400" dirty="0"/>
              <a:t>play, played, playing, plays</a:t>
            </a:r>
          </a:p>
          <a:p>
            <a:pPr marL="731520" lvl="2" indent="-365760"/>
            <a:r>
              <a:rPr lang="en-US" altLang="zh-TW" sz="2400" dirty="0"/>
              <a:t>baby, babies</a:t>
            </a:r>
          </a:p>
          <a:p>
            <a:pPr marL="731520" lvl="2" indent="-365760"/>
            <a:r>
              <a:rPr lang="en-US" altLang="zh-TW" sz="2400" dirty="0"/>
              <a:t>feet, foot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6339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文字正規化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Stemming</a:t>
            </a:r>
          </a:p>
          <a:p>
            <a:pPr lvl="1"/>
            <a:r>
              <a:rPr lang="zh-TW" altLang="en-US" sz="2800" dirty="0"/>
              <a:t>計算速度快</a:t>
            </a:r>
          </a:p>
          <a:p>
            <a:pPr lvl="1"/>
            <a:r>
              <a:rPr lang="zh-TW" altLang="en-US" sz="2800" dirty="0"/>
              <a:t>容易</a:t>
            </a:r>
            <a:r>
              <a:rPr lang="en-US" altLang="zh-TW" sz="2800" dirty="0"/>
              <a:t>over stemming</a:t>
            </a:r>
          </a:p>
          <a:p>
            <a:pPr lvl="1"/>
            <a:r>
              <a:rPr lang="zh-TW" altLang="en-US" sz="2800" dirty="0"/>
              <a:t>在處理特殊的詞上效果較差</a:t>
            </a:r>
            <a:r>
              <a:rPr lang="en-US" altLang="zh-TW" sz="2800" dirty="0"/>
              <a:t>(run/ran)</a:t>
            </a:r>
          </a:p>
          <a:p>
            <a:r>
              <a:rPr lang="en-US" altLang="zh-TW" sz="3200" dirty="0"/>
              <a:t>Lemmatization</a:t>
            </a:r>
          </a:p>
          <a:p>
            <a:pPr lvl="1"/>
            <a:r>
              <a:rPr lang="zh-TW" altLang="en-US" sz="2800" dirty="0"/>
              <a:t>相較於 </a:t>
            </a:r>
            <a:r>
              <a:rPr lang="en-US" altLang="zh-TW" sz="2800" dirty="0"/>
              <a:t>Stemming </a:t>
            </a:r>
            <a:r>
              <a:rPr lang="zh-TW" altLang="en-US" sz="2800" dirty="0"/>
              <a:t>會更精準</a:t>
            </a:r>
            <a:endParaRPr lang="en-US" altLang="zh-TW" sz="2800" dirty="0"/>
          </a:p>
          <a:p>
            <a:pPr lvl="1"/>
            <a:r>
              <a:rPr lang="zh-TW" altLang="en-US" sz="2800" dirty="0"/>
              <a:t>處理的時間較長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74123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NLTK stemming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載入模組</a:t>
            </a:r>
            <a:endParaRPr lang="en-US" altLang="zh-TW" dirty="0"/>
          </a:p>
          <a:p>
            <a:pPr lvl="1"/>
            <a:r>
              <a:rPr lang="en-US" altLang="zh-TW" dirty="0"/>
              <a:t>from </a:t>
            </a:r>
            <a:r>
              <a:rPr lang="en-US" altLang="zh-TW" dirty="0" err="1"/>
              <a:t>nltk.stem.porter</a:t>
            </a:r>
            <a:r>
              <a:rPr lang="en-US" altLang="zh-TW" dirty="0"/>
              <a:t> import </a:t>
            </a:r>
            <a:r>
              <a:rPr lang="en-US" altLang="zh-TW" dirty="0" err="1"/>
              <a:t>PorterStemmer</a:t>
            </a:r>
            <a:endParaRPr lang="en-US" altLang="zh-TW" dirty="0"/>
          </a:p>
          <a:p>
            <a:r>
              <a:rPr lang="zh-TW" altLang="en-US" dirty="0"/>
              <a:t>創建 </a:t>
            </a:r>
            <a:r>
              <a:rPr lang="en-US" altLang="zh-TW" dirty="0" err="1"/>
              <a:t>PorterStemmer</a:t>
            </a:r>
            <a:r>
              <a:rPr lang="en-US" altLang="zh-TW" dirty="0"/>
              <a:t> </a:t>
            </a:r>
            <a:r>
              <a:rPr lang="zh-TW" altLang="en-US" dirty="0"/>
              <a:t>物件</a:t>
            </a:r>
            <a:endParaRPr lang="en-US" altLang="zh-TW" dirty="0"/>
          </a:p>
          <a:p>
            <a:pPr lvl="1"/>
            <a:r>
              <a:rPr lang="en-US" altLang="zh-TW" dirty="0" err="1"/>
              <a:t>ps</a:t>
            </a:r>
            <a:r>
              <a:rPr lang="en-US" altLang="zh-TW" dirty="0"/>
              <a:t>=</a:t>
            </a:r>
            <a:r>
              <a:rPr lang="en-US" altLang="zh-TW" dirty="0" err="1"/>
              <a:t>PorterStemmer</a:t>
            </a:r>
            <a:r>
              <a:rPr lang="en-US" altLang="zh-TW" dirty="0"/>
              <a:t>()</a:t>
            </a:r>
          </a:p>
          <a:p>
            <a:r>
              <a:rPr lang="zh-TW" altLang="en-US" dirty="0"/>
              <a:t>使用已創的物件去做詞幹提取</a:t>
            </a:r>
            <a:endParaRPr lang="en-US" altLang="zh-TW" dirty="0"/>
          </a:p>
          <a:p>
            <a:pPr lvl="1"/>
            <a:r>
              <a:rPr lang="en-US" altLang="zh-TW" dirty="0" err="1"/>
              <a:t>ps.stem</a:t>
            </a:r>
            <a:r>
              <a:rPr lang="en-US" altLang="zh-TW" dirty="0"/>
              <a:t>(words)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352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NLTK </a:t>
            </a:r>
            <a:r>
              <a:rPr lang="en-US" altLang="zh-TW" sz="4400" dirty="0" err="1"/>
              <a:t>lemmatizer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載入模組</a:t>
            </a:r>
            <a:endParaRPr lang="en-US" altLang="zh-TW" dirty="0"/>
          </a:p>
          <a:p>
            <a:pPr lvl="1"/>
            <a:r>
              <a:rPr lang="en-US" altLang="zh-TW" dirty="0"/>
              <a:t>from </a:t>
            </a:r>
            <a:r>
              <a:rPr lang="en-US" altLang="zh-TW" dirty="0" err="1"/>
              <a:t>nltk.stem</a:t>
            </a:r>
            <a:r>
              <a:rPr lang="en-US" altLang="zh-TW" dirty="0"/>
              <a:t> import </a:t>
            </a:r>
            <a:r>
              <a:rPr lang="en-US" altLang="zh-TW" dirty="0" err="1"/>
              <a:t>WordNetLemmatizer</a:t>
            </a:r>
            <a:endParaRPr lang="en-US" altLang="zh-TW" dirty="0"/>
          </a:p>
          <a:p>
            <a:pPr lvl="1"/>
            <a:r>
              <a:rPr lang="en-US" altLang="zh-TW" dirty="0" err="1"/>
              <a:t>nltk.download</a:t>
            </a:r>
            <a:r>
              <a:rPr lang="en-US" altLang="zh-TW" dirty="0"/>
              <a:t>('omw-1.4')</a:t>
            </a:r>
          </a:p>
          <a:p>
            <a:r>
              <a:rPr lang="zh-TW" altLang="en-US" dirty="0"/>
              <a:t>創建</a:t>
            </a:r>
            <a:r>
              <a:rPr lang="en-US" altLang="zh-TW" dirty="0" err="1"/>
              <a:t>WordNetLemmatizer</a:t>
            </a:r>
            <a:r>
              <a:rPr lang="zh-TW" altLang="en-US" dirty="0"/>
              <a:t>物件</a:t>
            </a:r>
            <a:endParaRPr lang="en-US" altLang="zh-TW" dirty="0"/>
          </a:p>
          <a:p>
            <a:pPr lvl="1"/>
            <a:r>
              <a:rPr lang="en-US" altLang="zh-TW" dirty="0" err="1"/>
              <a:t>wnl</a:t>
            </a:r>
            <a:r>
              <a:rPr lang="en-US" altLang="zh-TW" dirty="0"/>
              <a:t> = </a:t>
            </a:r>
            <a:r>
              <a:rPr lang="en-US" altLang="zh-TW" dirty="0" err="1"/>
              <a:t>WordNetLemmatizer</a:t>
            </a:r>
            <a:r>
              <a:rPr lang="en-US" altLang="zh-TW" dirty="0"/>
              <a:t>()</a:t>
            </a:r>
          </a:p>
          <a:p>
            <a:r>
              <a:rPr lang="zh-TW" altLang="en-US" dirty="0"/>
              <a:t>使用已創的物件去做詞形還原</a:t>
            </a:r>
            <a:endParaRPr lang="en-US" altLang="zh-TW" dirty="0"/>
          </a:p>
          <a:p>
            <a:pPr lvl="1"/>
            <a:r>
              <a:rPr lang="en-US" altLang="zh-TW" dirty="0" err="1"/>
              <a:t>wnl.lemmatize</a:t>
            </a:r>
            <a:r>
              <a:rPr lang="en-US" altLang="zh-TW" dirty="0"/>
              <a:t>(words)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080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NLTK</a:t>
            </a:r>
            <a:r>
              <a:rPr lang="zh-TW" altLang="en-US" sz="4400" dirty="0"/>
              <a:t>詞頻統計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載入模組</a:t>
            </a:r>
            <a:endParaRPr lang="en-US" altLang="zh-TW" dirty="0"/>
          </a:p>
          <a:p>
            <a:pPr lvl="1"/>
            <a:r>
              <a:rPr lang="en-US" altLang="zh-TW" dirty="0"/>
              <a:t>from </a:t>
            </a:r>
            <a:r>
              <a:rPr lang="en-US" altLang="zh-TW" dirty="0" err="1"/>
              <a:t>nltk.probability</a:t>
            </a:r>
            <a:r>
              <a:rPr lang="en-US" altLang="zh-TW" dirty="0"/>
              <a:t> import </a:t>
            </a:r>
            <a:r>
              <a:rPr lang="en-US" altLang="zh-TW" dirty="0" err="1"/>
              <a:t>FreqDist</a:t>
            </a:r>
            <a:endParaRPr lang="en-US" altLang="zh-TW" dirty="0"/>
          </a:p>
          <a:p>
            <a:r>
              <a:rPr lang="zh-TW" altLang="en-US" dirty="0"/>
              <a:t>建立字典</a:t>
            </a:r>
            <a:endParaRPr lang="en-US" altLang="zh-TW" dirty="0"/>
          </a:p>
          <a:p>
            <a:pPr lvl="1"/>
            <a:r>
              <a:rPr lang="en-US" altLang="zh-TW" dirty="0" err="1"/>
              <a:t>fdist</a:t>
            </a:r>
            <a:r>
              <a:rPr lang="en-US" altLang="zh-TW" dirty="0"/>
              <a:t> = </a:t>
            </a:r>
            <a:r>
              <a:rPr lang="en-US" altLang="zh-TW" dirty="0" err="1"/>
              <a:t>FreqDist</a:t>
            </a:r>
            <a:r>
              <a:rPr lang="en-US" altLang="zh-TW" dirty="0"/>
              <a:t>(result)</a:t>
            </a:r>
          </a:p>
          <a:p>
            <a:r>
              <a:rPr lang="zh-TW" altLang="en-US" dirty="0"/>
              <a:t>詞頻統計函式</a:t>
            </a:r>
            <a:endParaRPr lang="en-US" altLang="zh-TW" dirty="0"/>
          </a:p>
          <a:p>
            <a:pPr lvl="1"/>
            <a:r>
              <a:rPr lang="en-US" altLang="zh-TW" dirty="0" err="1"/>
              <a:t>fdist.most_common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 err="1"/>
              <a:t>fdist.most_common</a:t>
            </a:r>
            <a:r>
              <a:rPr lang="en-US" altLang="zh-TW" dirty="0"/>
              <a:t>(number)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760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NLTK</a:t>
            </a:r>
            <a:r>
              <a:rPr lang="zh-TW" altLang="en-US" sz="4400" dirty="0"/>
              <a:t>語料庫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/>
              <a:t>Gutenberg</a:t>
            </a:r>
          </a:p>
          <a:p>
            <a:pPr lvl="1"/>
            <a:r>
              <a:rPr lang="zh-TW" altLang="en-US" dirty="0"/>
              <a:t>是第一個提供免費的網路電子書平台，根據官方網站說明，</a:t>
            </a:r>
            <a:r>
              <a:rPr lang="en-US" altLang="zh-TW" dirty="0"/>
              <a:t>project </a:t>
            </a:r>
            <a:r>
              <a:rPr lang="en-US" altLang="zh-TW" dirty="0" err="1"/>
              <a:t>gutenberg</a:t>
            </a:r>
            <a:r>
              <a:rPr lang="en-US" altLang="zh-TW" dirty="0"/>
              <a:t> </a:t>
            </a:r>
            <a:r>
              <a:rPr lang="zh-TW" altLang="en-US" dirty="0"/>
              <a:t>已經有超過 </a:t>
            </a:r>
            <a:r>
              <a:rPr lang="en-US" altLang="zh-TW" dirty="0"/>
              <a:t>57,000</a:t>
            </a:r>
            <a:r>
              <a:rPr lang="zh-TW" altLang="en-US" dirty="0"/>
              <a:t>本免費的電子書，</a:t>
            </a:r>
            <a:r>
              <a:rPr lang="en-US" altLang="zh-TW" dirty="0"/>
              <a:t>NLTK </a:t>
            </a:r>
            <a:r>
              <a:rPr lang="zh-TW" altLang="en-US" dirty="0"/>
              <a:t>的 </a:t>
            </a:r>
            <a:r>
              <a:rPr lang="en-US" altLang="zh-TW" dirty="0"/>
              <a:t>package </a:t>
            </a:r>
            <a:r>
              <a:rPr lang="zh-TW" altLang="en-US" dirty="0"/>
              <a:t>僅納入部分語料</a:t>
            </a:r>
            <a:endParaRPr lang="en-US" altLang="zh-TW" dirty="0"/>
          </a:p>
          <a:p>
            <a:r>
              <a:rPr lang="en-US" altLang="zh-TW" dirty="0"/>
              <a:t>Brown</a:t>
            </a:r>
          </a:p>
          <a:p>
            <a:pPr lvl="1"/>
            <a:r>
              <a:rPr lang="en-US" altLang="zh-TW" dirty="0"/>
              <a:t>brown </a:t>
            </a:r>
            <a:r>
              <a:rPr lang="zh-TW" altLang="en-US" dirty="0"/>
              <a:t>語料庫是第一個百萬等級的電子語料庫</a:t>
            </a:r>
            <a:r>
              <a:rPr lang="en-US" altLang="zh-TW" dirty="0"/>
              <a:t>(</a:t>
            </a:r>
            <a:r>
              <a:rPr lang="zh-TW" altLang="en-US" dirty="0"/>
              <a:t>英文</a:t>
            </a:r>
            <a:r>
              <a:rPr lang="en-US" altLang="zh-TW" dirty="0"/>
              <a:t>)</a:t>
            </a:r>
            <a:r>
              <a:rPr lang="zh-TW" altLang="en-US" dirty="0"/>
              <a:t>， </a:t>
            </a:r>
            <a:r>
              <a:rPr lang="en-US" altLang="zh-TW" dirty="0"/>
              <a:t>1961 </a:t>
            </a:r>
            <a:r>
              <a:rPr lang="zh-TW" altLang="en-US" dirty="0"/>
              <a:t>年由 </a:t>
            </a:r>
            <a:r>
              <a:rPr lang="en-US" altLang="zh-TW" dirty="0"/>
              <a:t>Brown University </a:t>
            </a:r>
            <a:r>
              <a:rPr lang="zh-TW" altLang="en-US" dirty="0"/>
              <a:t>所整理，這個語料庫包含的字詞來自 </a:t>
            </a:r>
            <a:r>
              <a:rPr lang="en-US" altLang="zh-TW" dirty="0"/>
              <a:t>500 </a:t>
            </a:r>
            <a:r>
              <a:rPr lang="zh-TW" altLang="en-US" dirty="0"/>
              <a:t>個資料源，並參考資料源的種類做分類，例如：</a:t>
            </a:r>
            <a:r>
              <a:rPr lang="en-US" altLang="zh-TW" dirty="0"/>
              <a:t>adventure </a:t>
            </a:r>
            <a:r>
              <a:rPr lang="zh-TW" altLang="en-US" dirty="0"/>
              <a:t>、</a:t>
            </a:r>
            <a:r>
              <a:rPr lang="en-US" altLang="zh-TW" dirty="0"/>
              <a:t>news</a:t>
            </a:r>
            <a:r>
              <a:rPr lang="zh-TW" altLang="en-US" dirty="0"/>
              <a:t>、</a:t>
            </a:r>
            <a:r>
              <a:rPr lang="en-US" altLang="zh-TW" dirty="0"/>
              <a:t>reviews…</a:t>
            </a:r>
            <a:r>
              <a:rPr lang="zh-TW" altLang="en-US" dirty="0"/>
              <a:t>等。</a:t>
            </a:r>
            <a:endParaRPr lang="en-US" altLang="zh-TW" dirty="0"/>
          </a:p>
          <a:p>
            <a:r>
              <a:rPr lang="en-US" altLang="zh-TW" dirty="0"/>
              <a:t>Reuters</a:t>
            </a:r>
          </a:p>
          <a:p>
            <a:pPr lvl="1"/>
            <a:r>
              <a:rPr lang="en-US" altLang="zh-TW" dirty="0" err="1"/>
              <a:t>reuters</a:t>
            </a:r>
            <a:r>
              <a:rPr lang="en-US" altLang="zh-TW" dirty="0"/>
              <a:t> </a:t>
            </a:r>
            <a:r>
              <a:rPr lang="zh-TW" altLang="en-US" dirty="0"/>
              <a:t>是路透社語料庫，涵蓋 </a:t>
            </a:r>
            <a:r>
              <a:rPr lang="en-US" altLang="zh-TW" dirty="0"/>
              <a:t>10,788 </a:t>
            </a:r>
            <a:r>
              <a:rPr lang="zh-TW" altLang="en-US" dirty="0"/>
              <a:t>個新聞文本，共有 </a:t>
            </a:r>
            <a:r>
              <a:rPr lang="en-US" altLang="zh-TW" dirty="0"/>
              <a:t>90 </a:t>
            </a:r>
            <a:r>
              <a:rPr lang="zh-TW" altLang="en-US" dirty="0"/>
              <a:t>個分類，例如：</a:t>
            </a:r>
            <a:r>
              <a:rPr lang="en-US" altLang="zh-TW" dirty="0"/>
              <a:t>housing</a:t>
            </a:r>
            <a:r>
              <a:rPr lang="zh-TW" altLang="en-US" dirty="0"/>
              <a:t>、</a:t>
            </a:r>
            <a:r>
              <a:rPr lang="en-US" altLang="zh-TW" dirty="0"/>
              <a:t>income</a:t>
            </a:r>
            <a:r>
              <a:rPr lang="zh-TW" altLang="en-US" dirty="0"/>
              <a:t>、</a:t>
            </a:r>
            <a:r>
              <a:rPr lang="en-US" altLang="zh-TW" dirty="0"/>
              <a:t>tea…</a:t>
            </a:r>
            <a:r>
              <a:rPr lang="zh-TW" altLang="en-US" dirty="0"/>
              <a:t>等。</a:t>
            </a:r>
            <a:endParaRPr lang="en-US" altLang="zh-TW" dirty="0"/>
          </a:p>
          <a:p>
            <a:r>
              <a:rPr lang="en-US" altLang="zh-TW" dirty="0"/>
              <a:t>Inaugural</a:t>
            </a:r>
          </a:p>
          <a:p>
            <a:pPr lvl="1"/>
            <a:r>
              <a:rPr lang="en-US" altLang="zh-TW" dirty="0"/>
              <a:t>inaugural </a:t>
            </a:r>
            <a:r>
              <a:rPr lang="zh-TW" altLang="en-US" dirty="0"/>
              <a:t>是歷屆美國總統就職演說的語料庫，文本的命名方式是</a:t>
            </a:r>
            <a:r>
              <a:rPr lang="en-US" altLang="zh-TW" dirty="0"/>
              <a:t>『</a:t>
            </a:r>
            <a:r>
              <a:rPr lang="zh-TW" altLang="en-US" dirty="0"/>
              <a:t>年份</a:t>
            </a:r>
            <a:r>
              <a:rPr lang="en-US" altLang="zh-TW" dirty="0"/>
              <a:t>+</a:t>
            </a:r>
            <a:r>
              <a:rPr lang="zh-TW" altLang="en-US" dirty="0"/>
              <a:t>人名</a:t>
            </a:r>
            <a:r>
              <a:rPr lang="en-US" altLang="zh-TW" dirty="0"/>
              <a:t>』 </a:t>
            </a:r>
            <a:r>
              <a:rPr lang="zh-TW" altLang="en-US" dirty="0"/>
              <a:t>，共有 </a:t>
            </a:r>
            <a:r>
              <a:rPr lang="en-US" altLang="zh-TW" dirty="0"/>
              <a:t>56 </a:t>
            </a:r>
            <a:r>
              <a:rPr lang="zh-TW" altLang="en-US" dirty="0"/>
              <a:t>個文本，最新一筆收錄的是 </a:t>
            </a:r>
            <a:r>
              <a:rPr lang="en-US" altLang="zh-TW" dirty="0"/>
              <a:t>2009 </a:t>
            </a:r>
            <a:r>
              <a:rPr lang="zh-TW" altLang="en-US" dirty="0"/>
              <a:t>年 </a:t>
            </a:r>
            <a:r>
              <a:rPr lang="en-US" altLang="zh-TW" dirty="0"/>
              <a:t>Obama </a:t>
            </a:r>
            <a:r>
              <a:rPr lang="zh-TW" altLang="en-US" dirty="0"/>
              <a:t>的演說稿。</a:t>
            </a:r>
          </a:p>
        </p:txBody>
      </p:sp>
    </p:spTree>
    <p:extLst>
      <p:ext uri="{BB962C8B-B14F-4D97-AF65-F5344CB8AC3E}">
        <p14:creationId xmlns:p14="http://schemas.microsoft.com/office/powerpoint/2010/main" val="90915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A9BC30-9564-D2D6-6BCA-30FC9AF3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基於符號（字串）表示的專家知識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243AE7-1E59-981F-0F87-B32B948CE6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「馬鈴薯非常好吃。」的情感傾向性？</a:t>
            </a:r>
            <a:endParaRPr lang="en-US" altLang="zh-TW" dirty="0"/>
          </a:p>
          <a:p>
            <a:r>
              <a:rPr lang="zh-TW" altLang="en-US" dirty="0"/>
              <a:t>如果：出現褒義詞「好」「喜歡」等</a:t>
            </a:r>
            <a:endParaRPr lang="en-US" altLang="zh-TW" dirty="0"/>
          </a:p>
          <a:p>
            <a:pPr lvl="1"/>
            <a:r>
              <a:rPr lang="zh-TW" altLang="en-US" dirty="0"/>
              <a:t>結果為正向情緒</a:t>
            </a:r>
            <a:r>
              <a:rPr lang="en-US" altLang="zh-TW" dirty="0"/>
              <a:t>(</a:t>
            </a:r>
            <a:r>
              <a:rPr lang="zh-TW" altLang="en-US" dirty="0"/>
              <a:t>褒義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如果：出現“不”</a:t>
            </a:r>
            <a:endParaRPr lang="en-US" altLang="zh-TW" dirty="0"/>
          </a:p>
          <a:p>
            <a:pPr lvl="1"/>
            <a:r>
              <a:rPr lang="zh-TW" altLang="en-US" dirty="0"/>
              <a:t>則結果傾向性為負面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A5CF203-809D-396F-A94A-F23E11B76F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優點</a:t>
            </a:r>
            <a:endParaRPr lang="en-US" altLang="zh-TW" dirty="0"/>
          </a:p>
          <a:p>
            <a:pPr lvl="1"/>
            <a:r>
              <a:rPr lang="zh-TW" altLang="en-US" dirty="0"/>
              <a:t>符合人類的直覺</a:t>
            </a:r>
            <a:endParaRPr lang="en-US" altLang="zh-TW" dirty="0"/>
          </a:p>
          <a:p>
            <a:pPr lvl="1"/>
            <a:r>
              <a:rPr lang="zh-TW" altLang="en-US" dirty="0"/>
              <a:t>可解釋、可干預性好</a:t>
            </a:r>
            <a:endParaRPr lang="en-US" altLang="zh-TW" dirty="0"/>
          </a:p>
          <a:p>
            <a:r>
              <a:rPr lang="zh-TW" altLang="en-US" dirty="0"/>
              <a:t>缺點</a:t>
            </a:r>
            <a:endParaRPr lang="en-US" altLang="zh-TW" dirty="0"/>
          </a:p>
          <a:p>
            <a:pPr lvl="1"/>
            <a:r>
              <a:rPr lang="zh-TW" altLang="en-US" dirty="0"/>
              <a:t>知識不夠完備</a:t>
            </a:r>
            <a:endParaRPr lang="en-US" altLang="zh-TW" dirty="0"/>
          </a:p>
          <a:p>
            <a:pPr lvl="1"/>
            <a:r>
              <a:rPr lang="zh-TW" altLang="en-US" dirty="0"/>
              <a:t>需要專家建構與維護</a:t>
            </a:r>
            <a:endParaRPr lang="en-US" altLang="zh-TW" dirty="0"/>
          </a:p>
          <a:p>
            <a:pPr lvl="1"/>
            <a:r>
              <a:rPr lang="zh-TW" altLang="en-US" dirty="0"/>
              <a:t>不便於計算</a:t>
            </a:r>
          </a:p>
        </p:txBody>
      </p:sp>
    </p:spTree>
    <p:extLst>
      <p:ext uri="{BB962C8B-B14F-4D97-AF65-F5344CB8AC3E}">
        <p14:creationId xmlns:p14="http://schemas.microsoft.com/office/powerpoint/2010/main" val="309814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NLTK</a:t>
            </a:r>
            <a:r>
              <a:rPr lang="zh-TW" altLang="en-US" sz="4400" dirty="0"/>
              <a:t>語料庫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載入語料庫</a:t>
            </a:r>
            <a:r>
              <a:rPr lang="en-US" altLang="zh-TW" dirty="0"/>
              <a:t>(</a:t>
            </a:r>
            <a:r>
              <a:rPr lang="zh-TW" altLang="en-US" dirty="0"/>
              <a:t>以</a:t>
            </a:r>
            <a:r>
              <a:rPr lang="en-US" altLang="zh-TW" dirty="0" err="1"/>
              <a:t>gutenberg</a:t>
            </a:r>
            <a:r>
              <a:rPr lang="zh-TW" altLang="en-US" dirty="0"/>
              <a:t>為例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from </a:t>
            </a:r>
            <a:r>
              <a:rPr lang="en-US" altLang="zh-TW" dirty="0" err="1"/>
              <a:t>nltk.corpus</a:t>
            </a:r>
            <a:r>
              <a:rPr lang="en-US" altLang="zh-TW" dirty="0"/>
              <a:t> import </a:t>
            </a:r>
            <a:r>
              <a:rPr lang="en-US" altLang="zh-TW" dirty="0" err="1"/>
              <a:t>gutenberg</a:t>
            </a:r>
            <a:endParaRPr lang="en-US" altLang="zh-TW" dirty="0"/>
          </a:p>
          <a:p>
            <a:r>
              <a:rPr lang="zh-TW" altLang="en-US" dirty="0"/>
              <a:t>查找語料庫當中的文本 </a:t>
            </a:r>
            <a:r>
              <a:rPr lang="en-US" altLang="zh-TW" dirty="0"/>
              <a:t>id</a:t>
            </a:r>
          </a:p>
          <a:p>
            <a:pPr lvl="1"/>
            <a:r>
              <a:rPr lang="en-US" altLang="zh-TW" dirty="0" err="1"/>
              <a:t>corpus.fileids</a:t>
            </a:r>
            <a:r>
              <a:rPr lang="en-US" altLang="zh-TW" dirty="0"/>
              <a:t>()</a:t>
            </a:r>
          </a:p>
          <a:p>
            <a:r>
              <a:rPr lang="zh-TW" altLang="en-US" dirty="0"/>
              <a:t>原始內容、單詞列表、句子列表</a:t>
            </a:r>
            <a:endParaRPr lang="en-US" altLang="zh-TW" dirty="0"/>
          </a:p>
          <a:p>
            <a:pPr lvl="1"/>
            <a:r>
              <a:rPr lang="en-US" altLang="zh-TW" dirty="0" err="1"/>
              <a:t>corpus.raw</a:t>
            </a:r>
            <a:r>
              <a:rPr lang="en-US" altLang="zh-TW" dirty="0"/>
              <a:t>(</a:t>
            </a:r>
            <a:r>
              <a:rPr lang="en-US" altLang="zh-TW" dirty="0" err="1"/>
              <a:t>fileids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err="1"/>
              <a:t>corpus.words</a:t>
            </a:r>
            <a:r>
              <a:rPr lang="en-US" altLang="zh-TW" dirty="0"/>
              <a:t>(</a:t>
            </a:r>
            <a:r>
              <a:rPr lang="en-US" altLang="zh-TW" dirty="0" err="1"/>
              <a:t>fileids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err="1"/>
              <a:t>corpus.sents</a:t>
            </a:r>
            <a:r>
              <a:rPr lang="en-US" altLang="zh-TW" dirty="0"/>
              <a:t>(</a:t>
            </a:r>
            <a:r>
              <a:rPr lang="en-US" altLang="zh-TW" dirty="0" err="1"/>
              <a:t>fileids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語料庫內文本的分類屬性</a:t>
            </a:r>
            <a:endParaRPr lang="en-US" altLang="zh-TW" dirty="0"/>
          </a:p>
          <a:p>
            <a:pPr lvl="1"/>
            <a:r>
              <a:rPr lang="en-US" altLang="zh-TW" dirty="0" err="1"/>
              <a:t>corpus.categories</a:t>
            </a:r>
            <a:r>
              <a:rPr lang="en-US" altLang="zh-TW" dirty="0"/>
              <a:t>(</a:t>
            </a:r>
            <a:r>
              <a:rPr lang="en-US" altLang="zh-TW" dirty="0" err="1"/>
              <a:t>fileids</a:t>
            </a:r>
            <a:r>
              <a:rPr lang="en-US" altLang="zh-TW" dirty="0"/>
              <a:t>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698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smtClean="0"/>
              <a:t>練習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smtClean="0"/>
              <a:t>基於</a:t>
            </a:r>
            <a:r>
              <a:rPr lang="en-US" altLang="zh-TW" sz="3200" smtClean="0"/>
              <a:t>NLTK</a:t>
            </a:r>
            <a:r>
              <a:rPr lang="zh-TW" altLang="en-US" sz="3200" dirty="0" smtClean="0"/>
              <a:t>套件建立一個英文文本詞頻統計程式</a:t>
            </a:r>
            <a:endParaRPr lang="en-US" altLang="zh-TW" sz="3200" dirty="0" smtClean="0"/>
          </a:p>
          <a:p>
            <a:pPr lvl="1"/>
            <a:r>
              <a:rPr lang="zh-TW" altLang="en-US" sz="2800" dirty="0" smtClean="0"/>
              <a:t>下載</a:t>
            </a:r>
            <a:r>
              <a:rPr lang="en-US" altLang="zh-TW" sz="2800" dirty="0" smtClean="0"/>
              <a:t>NLTK</a:t>
            </a:r>
            <a:r>
              <a:rPr lang="zh-TW" altLang="en-US" sz="2800" dirty="0" smtClean="0"/>
              <a:t>語料庫內的任意一篇文章當作要處理的文件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資料清理</a:t>
            </a:r>
            <a:endParaRPr lang="en-US" altLang="zh-TW" sz="2800" dirty="0" smtClean="0"/>
          </a:p>
          <a:p>
            <a:pPr lvl="2"/>
            <a:r>
              <a:rPr lang="zh-TW" altLang="en-US" sz="2400" dirty="0"/>
              <a:t>全部改成小寫</a:t>
            </a:r>
            <a:endParaRPr lang="en-US" altLang="zh-TW" sz="2400" dirty="0"/>
          </a:p>
          <a:p>
            <a:pPr lvl="2"/>
            <a:r>
              <a:rPr lang="zh-TW" altLang="en-US" sz="2400" dirty="0" smtClean="0"/>
              <a:t>去除非標點符號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但是要保留一般符號</a:t>
            </a:r>
            <a:r>
              <a:rPr lang="en-US" altLang="zh-TW" sz="2400" dirty="0" smtClean="0"/>
              <a:t>)</a:t>
            </a:r>
          </a:p>
          <a:p>
            <a:pPr lvl="2"/>
            <a:r>
              <a:rPr lang="zh-TW" altLang="en-US" sz="2400" dirty="0" smtClean="0"/>
              <a:t>去除</a:t>
            </a:r>
            <a:r>
              <a:rPr lang="en-US" altLang="zh-TW" sz="2400" dirty="0" smtClean="0"/>
              <a:t>stop words</a:t>
            </a:r>
          </a:p>
          <a:p>
            <a:pPr lvl="1"/>
            <a:r>
              <a:rPr lang="zh-TW" altLang="en-US" sz="2800" dirty="0" smtClean="0"/>
              <a:t>斷詞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文字正規化</a:t>
            </a:r>
            <a:endParaRPr lang="en-US" altLang="zh-TW" sz="2400" dirty="0" smtClean="0"/>
          </a:p>
          <a:p>
            <a:pPr lvl="1"/>
            <a:r>
              <a:rPr lang="zh-TW" altLang="en-US" sz="2800" dirty="0" smtClean="0"/>
              <a:t>詞頻統計</a:t>
            </a:r>
            <a:r>
              <a:rPr lang="zh-TW" altLang="en-US" sz="2800" dirty="0"/>
              <a:t>並輸出</a:t>
            </a:r>
          </a:p>
        </p:txBody>
      </p:sp>
    </p:spTree>
    <p:extLst>
      <p:ext uri="{BB962C8B-B14F-4D97-AF65-F5344CB8AC3E}">
        <p14:creationId xmlns:p14="http://schemas.microsoft.com/office/powerpoint/2010/main" val="336690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5339ED0-7F33-483C-AC7A-BC319C01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基於向量表示的統計模型</a:t>
            </a:r>
          </a:p>
        </p:txBody>
      </p:sp>
      <p:graphicFrame>
        <p:nvGraphicFramePr>
          <p:cNvPr id="7" name="Table 57">
            <a:extLst>
              <a:ext uri="{FF2B5EF4-FFF2-40B4-BE49-F238E27FC236}">
                <a16:creationId xmlns:a16="http://schemas.microsoft.com/office/drawing/2014/main" id="{2095C448-D6E7-ACFC-A888-6CAAE38E1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92253"/>
              </p:ext>
            </p:extLst>
          </p:nvPr>
        </p:nvGraphicFramePr>
        <p:xfrm>
          <a:off x="1827426" y="3928208"/>
          <a:ext cx="4395272" cy="78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896">
                  <a:extLst>
                    <a:ext uri="{9D8B030D-6E8A-4147-A177-3AD203B41FA5}">
                      <a16:colId xmlns:a16="http://schemas.microsoft.com/office/drawing/2014/main" val="2523947689"/>
                    </a:ext>
                  </a:extLst>
                </a:gridCol>
                <a:gridCol w="627896">
                  <a:extLst>
                    <a:ext uri="{9D8B030D-6E8A-4147-A177-3AD203B41FA5}">
                      <a16:colId xmlns:a16="http://schemas.microsoft.com/office/drawing/2014/main" val="1624584702"/>
                    </a:ext>
                  </a:extLst>
                </a:gridCol>
                <a:gridCol w="627896">
                  <a:extLst>
                    <a:ext uri="{9D8B030D-6E8A-4147-A177-3AD203B41FA5}">
                      <a16:colId xmlns:a16="http://schemas.microsoft.com/office/drawing/2014/main" val="2946469067"/>
                    </a:ext>
                  </a:extLst>
                </a:gridCol>
                <a:gridCol w="627896">
                  <a:extLst>
                    <a:ext uri="{9D8B030D-6E8A-4147-A177-3AD203B41FA5}">
                      <a16:colId xmlns:a16="http://schemas.microsoft.com/office/drawing/2014/main" val="2014884736"/>
                    </a:ext>
                  </a:extLst>
                </a:gridCol>
                <a:gridCol w="627896">
                  <a:extLst>
                    <a:ext uri="{9D8B030D-6E8A-4147-A177-3AD203B41FA5}">
                      <a16:colId xmlns:a16="http://schemas.microsoft.com/office/drawing/2014/main" val="2744104082"/>
                    </a:ext>
                  </a:extLst>
                </a:gridCol>
                <a:gridCol w="627896">
                  <a:extLst>
                    <a:ext uri="{9D8B030D-6E8A-4147-A177-3AD203B41FA5}">
                      <a16:colId xmlns:a16="http://schemas.microsoft.com/office/drawing/2014/main" val="3617147454"/>
                    </a:ext>
                  </a:extLst>
                </a:gridCol>
                <a:gridCol w="627896">
                  <a:extLst>
                    <a:ext uri="{9D8B030D-6E8A-4147-A177-3AD203B41FA5}">
                      <a16:colId xmlns:a16="http://schemas.microsoft.com/office/drawing/2014/main" val="3899965074"/>
                    </a:ext>
                  </a:extLst>
                </a:gridCol>
              </a:tblGrid>
              <a:tr h="3644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…</a:t>
                      </a:r>
                      <a:endParaRPr lang="en-US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非常</a:t>
                      </a:r>
                      <a:endParaRPr lang="en-US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土豆</a:t>
                      </a:r>
                      <a:endParaRPr lang="en-US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馬鈴薯</a:t>
                      </a:r>
                      <a:endParaRPr lang="en-US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吃</a:t>
                      </a:r>
                      <a:endParaRPr lang="en-US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好</a:t>
                      </a:r>
                      <a:endParaRPr lang="en-US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…</a:t>
                      </a:r>
                      <a:endParaRPr lang="en-US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9446500"/>
                  </a:ext>
                </a:extLst>
              </a:tr>
              <a:tr h="3234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…</a:t>
                      </a:r>
                      <a:endParaRPr lang="en-US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…</a:t>
                      </a:r>
                      <a:endParaRPr lang="en-US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858101"/>
                  </a:ext>
                </a:extLst>
              </a:tr>
            </a:tbl>
          </a:graphicData>
        </a:graphic>
      </p:graphicFrame>
      <p:grpSp>
        <p:nvGrpSpPr>
          <p:cNvPr id="8" name="Group 12">
            <a:extLst>
              <a:ext uri="{FF2B5EF4-FFF2-40B4-BE49-F238E27FC236}">
                <a16:creationId xmlns:a16="http://schemas.microsoft.com/office/drawing/2014/main" id="{A1B38A9D-F285-D7F4-3BBA-77F15E8366D5}"/>
              </a:ext>
            </a:extLst>
          </p:cNvPr>
          <p:cNvGrpSpPr/>
          <p:nvPr/>
        </p:nvGrpSpPr>
        <p:grpSpPr>
          <a:xfrm>
            <a:off x="2192596" y="2228155"/>
            <a:ext cx="3581634" cy="1711913"/>
            <a:chOff x="1028814" y="2422119"/>
            <a:chExt cx="3581634" cy="1711913"/>
          </a:xfrm>
        </p:grpSpPr>
        <p:sp>
          <p:nvSpPr>
            <p:cNvPr id="9" name="Oval 59">
              <a:extLst>
                <a:ext uri="{FF2B5EF4-FFF2-40B4-BE49-F238E27FC236}">
                  <a16:creationId xmlns:a16="http://schemas.microsoft.com/office/drawing/2014/main" id="{49A32CC1-55B8-1D6C-EB27-C8352D973FB3}"/>
                </a:ext>
              </a:extLst>
            </p:cNvPr>
            <p:cNvSpPr/>
            <p:nvPr/>
          </p:nvSpPr>
          <p:spPr>
            <a:xfrm>
              <a:off x="2613345" y="2422119"/>
              <a:ext cx="443734" cy="4437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?</a:t>
              </a:r>
              <a:endParaRPr lang="en-CN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0" name="Straight Arrow Connector 60">
              <a:extLst>
                <a:ext uri="{FF2B5EF4-FFF2-40B4-BE49-F238E27FC236}">
                  <a16:creationId xmlns:a16="http://schemas.microsoft.com/office/drawing/2014/main" id="{CAFF598D-A8B9-2882-E580-9C968ED49E2D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V="1">
              <a:off x="1699365" y="2800869"/>
              <a:ext cx="978963" cy="133316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61">
              <a:extLst>
                <a:ext uri="{FF2B5EF4-FFF2-40B4-BE49-F238E27FC236}">
                  <a16:creationId xmlns:a16="http://schemas.microsoft.com/office/drawing/2014/main" id="{E6ED3838-ED06-A182-48FC-E54414B06D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3741" y="2865853"/>
              <a:ext cx="504651" cy="126817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62">
              <a:extLst>
                <a:ext uri="{FF2B5EF4-FFF2-40B4-BE49-F238E27FC236}">
                  <a16:creationId xmlns:a16="http://schemas.microsoft.com/office/drawing/2014/main" id="{38AD612D-49DF-FAC7-DF9B-6092A80D4119}"/>
                </a:ext>
              </a:extLst>
            </p:cNvPr>
            <p:cNvCxnSpPr>
              <a:cxnSpLocks/>
              <a:stCxn id="7" idx="0"/>
              <a:endCxn id="9" idx="4"/>
            </p:cNvCxnSpPr>
            <p:nvPr/>
          </p:nvCxnSpPr>
          <p:spPr>
            <a:xfrm flipH="1" flipV="1">
              <a:off x="2835212" y="2865853"/>
              <a:ext cx="26068" cy="125631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63">
              <a:extLst>
                <a:ext uri="{FF2B5EF4-FFF2-40B4-BE49-F238E27FC236}">
                  <a16:creationId xmlns:a16="http://schemas.microsoft.com/office/drawing/2014/main" id="{8D22465F-3C55-EFD5-0F9F-0E3D6FD07783}"/>
                </a:ext>
              </a:extLst>
            </p:cNvPr>
            <p:cNvCxnSpPr>
              <a:cxnSpLocks/>
              <a:endCxn id="9" idx="5"/>
            </p:cNvCxnSpPr>
            <p:nvPr/>
          </p:nvCxnSpPr>
          <p:spPr>
            <a:xfrm flipH="1" flipV="1">
              <a:off x="2992095" y="2800869"/>
              <a:ext cx="978963" cy="133316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64">
              <a:extLst>
                <a:ext uri="{FF2B5EF4-FFF2-40B4-BE49-F238E27FC236}">
                  <a16:creationId xmlns:a16="http://schemas.microsoft.com/office/drawing/2014/main" id="{568D503E-827D-3B94-7E96-7A27467BB3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5275" y="2865853"/>
              <a:ext cx="521408" cy="126817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70">
              <a:extLst>
                <a:ext uri="{FF2B5EF4-FFF2-40B4-BE49-F238E27FC236}">
                  <a16:creationId xmlns:a16="http://schemas.microsoft.com/office/drawing/2014/main" id="{8E77A491-DC18-86F7-14A5-9093DFC37D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6667" y="2720464"/>
              <a:ext cx="1573781" cy="141356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71">
              <a:extLst>
                <a:ext uri="{FF2B5EF4-FFF2-40B4-BE49-F238E27FC236}">
                  <a16:creationId xmlns:a16="http://schemas.microsoft.com/office/drawing/2014/main" id="{BE5272B1-4A71-83FF-ACC2-301CEC7648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814" y="2720464"/>
              <a:ext cx="1584531" cy="141356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72">
            <a:extLst>
              <a:ext uri="{FF2B5EF4-FFF2-40B4-BE49-F238E27FC236}">
                <a16:creationId xmlns:a16="http://schemas.microsoft.com/office/drawing/2014/main" id="{680C732B-F712-EE81-AFA6-74D47BE5D027}"/>
              </a:ext>
            </a:extLst>
          </p:cNvPr>
          <p:cNvSpPr txBox="1"/>
          <p:nvPr/>
        </p:nvSpPr>
        <p:spPr>
          <a:xfrm>
            <a:off x="3152109" y="561231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馬鈴薯</a:t>
            </a:r>
            <a:r>
              <a:rPr lang="en-US" sz="1800" i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非常好吃</a:t>
            </a:r>
            <a:r>
              <a:rPr lang="zh-CN" altLang="en-US" sz="18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sz="18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Up Arrow 73">
            <a:extLst>
              <a:ext uri="{FF2B5EF4-FFF2-40B4-BE49-F238E27FC236}">
                <a16:creationId xmlns:a16="http://schemas.microsoft.com/office/drawing/2014/main" id="{B412AD89-6D1A-A5B8-96E2-4D8B4E28E75A}"/>
              </a:ext>
            </a:extLst>
          </p:cNvPr>
          <p:cNvSpPr/>
          <p:nvPr/>
        </p:nvSpPr>
        <p:spPr>
          <a:xfrm>
            <a:off x="3906359" y="4767428"/>
            <a:ext cx="237405" cy="7912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9" name="Group 74">
            <a:extLst>
              <a:ext uri="{FF2B5EF4-FFF2-40B4-BE49-F238E27FC236}">
                <a16:creationId xmlns:a16="http://schemas.microsoft.com/office/drawing/2014/main" id="{A61D92D8-B53D-2F94-2212-5EA8C9DFFA05}"/>
              </a:ext>
            </a:extLst>
          </p:cNvPr>
          <p:cNvGrpSpPr/>
          <p:nvPr/>
        </p:nvGrpSpPr>
        <p:grpSpPr>
          <a:xfrm>
            <a:off x="1837405" y="2181745"/>
            <a:ext cx="736600" cy="1221853"/>
            <a:chOff x="3824818" y="1312736"/>
            <a:chExt cx="736600" cy="1221853"/>
          </a:xfrm>
        </p:grpSpPr>
        <p:sp>
          <p:nvSpPr>
            <p:cNvPr id="20" name="Can 75">
              <a:extLst>
                <a:ext uri="{FF2B5EF4-FFF2-40B4-BE49-F238E27FC236}">
                  <a16:creationId xmlns:a16="http://schemas.microsoft.com/office/drawing/2014/main" id="{1741F795-E880-10AE-9B37-59E7FC578844}"/>
                </a:ext>
              </a:extLst>
            </p:cNvPr>
            <p:cNvSpPr/>
            <p:nvPr/>
          </p:nvSpPr>
          <p:spPr>
            <a:xfrm>
              <a:off x="3824818" y="1312736"/>
              <a:ext cx="736600" cy="821267"/>
            </a:xfrm>
            <a:prstGeom prst="can">
              <a:avLst/>
            </a:prstGeom>
            <a:solidFill>
              <a:srgbClr val="4472C4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TextBox 76">
              <a:extLst>
                <a:ext uri="{FF2B5EF4-FFF2-40B4-BE49-F238E27FC236}">
                  <a16:creationId xmlns:a16="http://schemas.microsoft.com/office/drawing/2014/main" id="{E8152334-EC5F-F0EF-8045-C164E9C007DE}"/>
                </a:ext>
              </a:extLst>
            </p:cNvPr>
            <p:cNvSpPr txBox="1"/>
            <p:nvPr/>
          </p:nvSpPr>
          <p:spPr>
            <a:xfrm>
              <a:off x="3856229" y="225759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語料庫</a:t>
              </a:r>
              <a:endPara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cxnSp>
        <p:nvCxnSpPr>
          <p:cNvPr id="22" name="Straight Arrow Connector 77">
            <a:extLst>
              <a:ext uri="{FF2B5EF4-FFF2-40B4-BE49-F238E27FC236}">
                <a16:creationId xmlns:a16="http://schemas.microsoft.com/office/drawing/2014/main" id="{1B76A6DD-2BA2-A681-859E-A09555757374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574005" y="2918070"/>
            <a:ext cx="617143" cy="383732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5">
            <a:extLst>
              <a:ext uri="{FF2B5EF4-FFF2-40B4-BE49-F238E27FC236}">
                <a16:creationId xmlns:a16="http://schemas.microsoft.com/office/drawing/2014/main" id="{D43ECAA1-2F08-17F2-DBED-5FF9AD57AA6F}"/>
              </a:ext>
            </a:extLst>
          </p:cNvPr>
          <p:cNvSpPr txBox="1"/>
          <p:nvPr/>
        </p:nvSpPr>
        <p:spPr>
          <a:xfrm>
            <a:off x="4031521" y="50385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+mn-ea"/>
              </a:rPr>
              <a:t>特徵擷取</a:t>
            </a:r>
            <a:endParaRPr lang="en-CN" sz="1400" dirty="0">
              <a:latin typeface="+mn-ea"/>
            </a:endParaRPr>
          </a:p>
        </p:txBody>
      </p:sp>
      <p:grpSp>
        <p:nvGrpSpPr>
          <p:cNvPr id="24" name="Group 8">
            <a:extLst>
              <a:ext uri="{FF2B5EF4-FFF2-40B4-BE49-F238E27FC236}">
                <a16:creationId xmlns:a16="http://schemas.microsoft.com/office/drawing/2014/main" id="{07C312BD-A860-81EF-FBB3-DD6774B72146}"/>
              </a:ext>
            </a:extLst>
          </p:cNvPr>
          <p:cNvGrpSpPr/>
          <p:nvPr/>
        </p:nvGrpSpPr>
        <p:grpSpPr>
          <a:xfrm>
            <a:off x="3191148" y="3147913"/>
            <a:ext cx="1659746" cy="563462"/>
            <a:chOff x="2027366" y="3341877"/>
            <a:chExt cx="1659746" cy="563462"/>
          </a:xfrm>
        </p:grpSpPr>
        <p:sp>
          <p:nvSpPr>
            <p:cNvPr id="25" name="TextBox 65">
              <a:extLst>
                <a:ext uri="{FF2B5EF4-FFF2-40B4-BE49-F238E27FC236}">
                  <a16:creationId xmlns:a16="http://schemas.microsoft.com/office/drawing/2014/main" id="{FF333211-5FE4-D1B2-3E4C-13861A688F9B}"/>
                </a:ext>
              </a:extLst>
            </p:cNvPr>
            <p:cNvSpPr txBox="1"/>
            <p:nvPr/>
          </p:nvSpPr>
          <p:spPr>
            <a:xfrm>
              <a:off x="2027366" y="3341877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0.1</a:t>
              </a:r>
              <a:endPara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6" name="TextBox 66">
              <a:extLst>
                <a:ext uri="{FF2B5EF4-FFF2-40B4-BE49-F238E27FC236}">
                  <a16:creationId xmlns:a16="http://schemas.microsoft.com/office/drawing/2014/main" id="{F31F6D95-AA26-333D-5818-8632786797E9}"/>
                </a:ext>
              </a:extLst>
            </p:cNvPr>
            <p:cNvSpPr txBox="1"/>
            <p:nvPr/>
          </p:nvSpPr>
          <p:spPr>
            <a:xfrm>
              <a:off x="2217088" y="3529304"/>
              <a:ext cx="5164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-0.2</a:t>
              </a:r>
              <a:endPara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7" name="TextBox 67">
              <a:extLst>
                <a:ext uri="{FF2B5EF4-FFF2-40B4-BE49-F238E27FC236}">
                  <a16:creationId xmlns:a16="http://schemas.microsoft.com/office/drawing/2014/main" id="{6C80E043-1E5A-5A41-992D-8929D3D4745A}"/>
                </a:ext>
              </a:extLst>
            </p:cNvPr>
            <p:cNvSpPr txBox="1"/>
            <p:nvPr/>
          </p:nvSpPr>
          <p:spPr>
            <a:xfrm>
              <a:off x="2579028" y="3597562"/>
              <a:ext cx="396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</a:t>
              </a:r>
              <a:r>
                <a:rPr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endPara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8" name="TextBox 68">
              <a:extLst>
                <a:ext uri="{FF2B5EF4-FFF2-40B4-BE49-F238E27FC236}">
                  <a16:creationId xmlns:a16="http://schemas.microsoft.com/office/drawing/2014/main" id="{B37DF994-6D69-97E0-EC66-C1E7EA14E4B7}"/>
                </a:ext>
              </a:extLst>
            </p:cNvPr>
            <p:cNvSpPr txBox="1"/>
            <p:nvPr/>
          </p:nvSpPr>
          <p:spPr>
            <a:xfrm>
              <a:off x="2954944" y="3492423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0.9</a:t>
              </a:r>
              <a:endPara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9" name="TextBox 69">
              <a:extLst>
                <a:ext uri="{FF2B5EF4-FFF2-40B4-BE49-F238E27FC236}">
                  <a16:creationId xmlns:a16="http://schemas.microsoft.com/office/drawing/2014/main" id="{88DE81F8-0E81-1396-DAF6-5C0D259ADAC8}"/>
                </a:ext>
              </a:extLst>
            </p:cNvPr>
            <p:cNvSpPr txBox="1"/>
            <p:nvPr/>
          </p:nvSpPr>
          <p:spPr>
            <a:xfrm>
              <a:off x="3247568" y="3363126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0.5</a:t>
              </a:r>
              <a:endPara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A61185B-0869-8183-7294-051437913934}"/>
              </a:ext>
            </a:extLst>
          </p:cNvPr>
          <p:cNvSpPr txBox="1"/>
          <p:nvPr/>
        </p:nvSpPr>
        <p:spPr>
          <a:xfrm>
            <a:off x="6373653" y="1854875"/>
            <a:ext cx="53193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獨熱編碼</a:t>
            </a:r>
            <a:r>
              <a:rPr lang="en-US" altLang="zh-TW" dirty="0"/>
              <a:t>(one-hot encoding)</a:t>
            </a:r>
            <a:r>
              <a:rPr lang="zh-TW" altLang="en-US" dirty="0"/>
              <a:t>使用高維度、離散、稀疏的向量表示詞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維度為詞列表大小，表示法中所有維度只有一位為1，其餘為0    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馬鈴薯：[0, 0, 0, 0, 0, 0, 0, 1, 0, 0, 0, 0, …]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好：[0, 0, 0, 0, 0, 0, 1, 0, 0, 0, 0, 0, …]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吃：[0, </a:t>
            </a:r>
            <a:r>
              <a:rPr lang="en-US" altLang="zh-TW" dirty="0"/>
              <a:t>1,</a:t>
            </a:r>
            <a:r>
              <a:rPr lang="zh-TW" altLang="en-US" dirty="0"/>
              <a:t> 0, 0, 0, 0, </a:t>
            </a:r>
            <a:r>
              <a:rPr lang="en-US" altLang="zh-TW" dirty="0"/>
              <a:t>0</a:t>
            </a:r>
            <a:r>
              <a:rPr lang="zh-TW" altLang="en-US" dirty="0"/>
              <a:t>, 0, 0, 0, 0, 0, …]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6812480A-87EA-6BAE-1014-D6EF5BD9201A}"/>
              </a:ext>
            </a:extLst>
          </p:cNvPr>
          <p:cNvSpPr txBox="1"/>
          <p:nvPr/>
        </p:nvSpPr>
        <p:spPr>
          <a:xfrm>
            <a:off x="6486526" y="406251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缺點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嚴重的資料稀疏問題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無法處理「多詞一義」的現象</a:t>
            </a:r>
          </a:p>
        </p:txBody>
      </p:sp>
    </p:spTree>
    <p:extLst>
      <p:ext uri="{BB962C8B-B14F-4D97-AF65-F5344CB8AC3E}">
        <p14:creationId xmlns:p14="http://schemas.microsoft.com/office/powerpoint/2010/main" val="239738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403DD-121A-C10B-C294-DD87DECB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詞的分佈語意假設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7C8877-3983-BF21-FD13-14DE71953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分佈語意假設（</a:t>
            </a:r>
            <a:r>
              <a:rPr lang="en-US" altLang="zh-TW" dirty="0"/>
              <a:t>Distributional semantic hypothesis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詞的意思可由其上下文詞的分佈來表示</a:t>
            </a:r>
            <a:endParaRPr lang="en-US" altLang="zh-TW" dirty="0"/>
          </a:p>
          <a:p>
            <a:pPr lvl="1"/>
            <a:r>
              <a:rPr lang="en-US" altLang="zh-TW" dirty="0"/>
              <a:t>You shall know a word by the company it keeps -- Firth J.R. 1957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948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26284C-DE1B-612B-521E-5E7F5994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詞的分佈（</a:t>
            </a:r>
            <a:r>
              <a:rPr lang="en-US" altLang="zh-TW" sz="4400" dirty="0"/>
              <a:t>Distributional</a:t>
            </a:r>
            <a:r>
              <a:rPr lang="zh-TW" altLang="en-US" sz="4400" dirty="0"/>
              <a:t>）表示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272242-B170-20DF-4F12-B785249CF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分佈詞向量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8EDF38-16E1-FD2A-B296-720979F89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815100"/>
              </p:ext>
            </p:extLst>
          </p:nvPr>
        </p:nvGraphicFramePr>
        <p:xfrm>
          <a:off x="2470146" y="2169000"/>
          <a:ext cx="812800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45722986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239476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245847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464690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148847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17147454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shinning</a:t>
                      </a:r>
                      <a:endParaRPr 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bright</a:t>
                      </a:r>
                      <a:endParaRPr 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trees</a:t>
                      </a:r>
                      <a:endParaRPr 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dark</a:t>
                      </a:r>
                      <a:endParaRPr 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look</a:t>
                      </a:r>
                      <a:endParaRPr 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4465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38</a:t>
                      </a:r>
                      <a:endParaRPr 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45</a:t>
                      </a:r>
                      <a:endParaRPr 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27</a:t>
                      </a:r>
                      <a:endParaRPr 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  <a:endParaRPr 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858101"/>
                  </a:ext>
                </a:extLst>
              </a:tr>
            </a:tbl>
          </a:graphicData>
        </a:graphic>
      </p:graphicFrame>
      <p:pic>
        <p:nvPicPr>
          <p:cNvPr id="14" name="Picture 4">
            <a:extLst>
              <a:ext uri="{FF2B5EF4-FFF2-40B4-BE49-F238E27FC236}">
                <a16:creationId xmlns:a16="http://schemas.microsoft.com/office/drawing/2014/main" id="{F784BEAD-E860-D5E2-AA23-1A1E4D0DA1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4530" y="3344706"/>
            <a:ext cx="4860032" cy="3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3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語言模型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dirty="0"/>
                  <a:t>語言模型（</a:t>
                </a:r>
                <a:r>
                  <a:rPr lang="en-US" altLang="zh-TW" dirty="0"/>
                  <a:t>Language Model</a:t>
                </a:r>
                <a:r>
                  <a:rPr lang="zh-TW" altLang="en-US" dirty="0"/>
                  <a:t>，</a:t>
                </a:r>
                <a:r>
                  <a:rPr lang="en-US" altLang="zh-TW" dirty="0"/>
                  <a:t>LM</a:t>
                </a:r>
                <a:r>
                  <a:rPr lang="zh-TW" altLang="en-US" dirty="0"/>
                  <a:t>）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描述一段自然語言的概率或給定上文時下一個詞出現的概率</a:t>
                </a:r>
                <a:endParaRPr lang="en-US" altLang="zh-TW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charset="0"/>
                      </a:rPr>
                      <m:t>𝑃</m:t>
                    </m:r>
                    <m:r>
                      <a:rPr lang="en-US" altLang="zh-TW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i="1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charset="0"/>
                      </a:rPr>
                      <m:t>|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charset="0"/>
                      </a:rPr>
                      <m:t>,</m:t>
                    </m:r>
                    <m:r>
                      <a:rPr lang="en-US" altLang="zh-TW" i="1">
                        <a:latin typeface="Cambria Math" charset="0"/>
                        <a:ea typeface="Cambria Math" charset="0"/>
                        <a:cs typeface="Cambria Math" charset="0"/>
                      </a:rPr>
                      <m:t>⋯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TW" i="1">
                        <a:latin typeface="Cambria Math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zh-TW" altLang="en-US" dirty="0"/>
                  <a:t>以上兩種定義等價</a:t>
                </a: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r>
                  <a:rPr lang="zh-TW" altLang="en-US" dirty="0"/>
                  <a:t>語意相似度透過計算向量相似度獲得</a:t>
                </a:r>
              </a:p>
              <a:p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2" t="-34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7">
            <a:extLst>
              <a:ext uri="{FF2B5EF4-FFF2-40B4-BE49-F238E27FC236}">
                <a16:creationId xmlns:a16="http://schemas.microsoft.com/office/drawing/2014/main" id="{1839AEB4-41AD-A948-987A-73597C652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849" y="3394364"/>
            <a:ext cx="7581906" cy="1152394"/>
          </a:xfrm>
          <a:prstGeom prst="rect">
            <a:avLst/>
          </a:prstGeom>
        </p:spPr>
      </p:pic>
      <p:grpSp>
        <p:nvGrpSpPr>
          <p:cNvPr id="14" name="Group 18">
            <a:extLst>
              <a:ext uri="{FF2B5EF4-FFF2-40B4-BE49-F238E27FC236}">
                <a16:creationId xmlns:a16="http://schemas.microsoft.com/office/drawing/2014/main" id="{97513F6F-1597-2D3B-221A-07E7B5D08F5C}"/>
              </a:ext>
            </a:extLst>
          </p:cNvPr>
          <p:cNvGrpSpPr/>
          <p:nvPr/>
        </p:nvGrpSpPr>
        <p:grpSpPr>
          <a:xfrm>
            <a:off x="8137235" y="4962484"/>
            <a:ext cx="2626874" cy="1541835"/>
            <a:chOff x="3210127" y="3565188"/>
            <a:chExt cx="2626875" cy="1541834"/>
          </a:xfrm>
        </p:grpSpPr>
        <p:cxnSp>
          <p:nvCxnSpPr>
            <p:cNvPr id="15" name="Straight Arrow Connector 6">
              <a:extLst>
                <a:ext uri="{FF2B5EF4-FFF2-40B4-BE49-F238E27FC236}">
                  <a16:creationId xmlns:a16="http://schemas.microsoft.com/office/drawing/2014/main" id="{2D024943-A9BC-155F-EEB4-61E1D072F880}"/>
                </a:ext>
              </a:extLst>
            </p:cNvPr>
            <p:cNvCxnSpPr>
              <a:cxnSpLocks/>
            </p:cNvCxnSpPr>
            <p:nvPr/>
          </p:nvCxnSpPr>
          <p:spPr>
            <a:xfrm>
              <a:off x="3210127" y="5107022"/>
              <a:ext cx="217899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7">
              <a:extLst>
                <a:ext uri="{FF2B5EF4-FFF2-40B4-BE49-F238E27FC236}">
                  <a16:creationId xmlns:a16="http://schemas.microsoft.com/office/drawing/2014/main" id="{5B86AE06-B1F9-C989-BD49-9F50534024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0127" y="3565188"/>
              <a:ext cx="0" cy="154183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2">
              <a:extLst>
                <a:ext uri="{FF2B5EF4-FFF2-40B4-BE49-F238E27FC236}">
                  <a16:creationId xmlns:a16="http://schemas.microsoft.com/office/drawing/2014/main" id="{10C12138-5111-5AD8-C424-6EACB94F7CB8}"/>
                </a:ext>
              </a:extLst>
            </p:cNvPr>
            <p:cNvSpPr/>
            <p:nvPr/>
          </p:nvSpPr>
          <p:spPr>
            <a:xfrm>
              <a:off x="3501957" y="3774332"/>
              <a:ext cx="106998" cy="1167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TextBox 13">
              <a:extLst>
                <a:ext uri="{FF2B5EF4-FFF2-40B4-BE49-F238E27FC236}">
                  <a16:creationId xmlns:a16="http://schemas.microsoft.com/office/drawing/2014/main" id="{2927F182-30E9-2712-A9A2-732DF1708A5A}"/>
                </a:ext>
              </a:extLst>
            </p:cNvPr>
            <p:cNvSpPr txBox="1"/>
            <p:nvPr/>
          </p:nvSpPr>
          <p:spPr>
            <a:xfrm>
              <a:off x="3608956" y="3565188"/>
              <a:ext cx="1537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cucumber</a:t>
              </a:r>
              <a:endParaRPr lang="en-US" sz="2400" dirty="0"/>
            </a:p>
          </p:txBody>
        </p:sp>
        <p:sp>
          <p:nvSpPr>
            <p:cNvPr id="19" name="Oval 14">
              <a:extLst>
                <a:ext uri="{FF2B5EF4-FFF2-40B4-BE49-F238E27FC236}">
                  <a16:creationId xmlns:a16="http://schemas.microsoft.com/office/drawing/2014/main" id="{0F82C048-E39B-8005-ACEB-A8B307895D93}"/>
                </a:ext>
              </a:extLst>
            </p:cNvPr>
            <p:cNvSpPr/>
            <p:nvPr/>
          </p:nvSpPr>
          <p:spPr>
            <a:xfrm>
              <a:off x="4791238" y="4757023"/>
              <a:ext cx="106998" cy="1167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TextBox 15">
              <a:extLst>
                <a:ext uri="{FF2B5EF4-FFF2-40B4-BE49-F238E27FC236}">
                  <a16:creationId xmlns:a16="http://schemas.microsoft.com/office/drawing/2014/main" id="{C469E9F9-246A-3A61-0C04-A49C769099FB}"/>
                </a:ext>
              </a:extLst>
            </p:cNvPr>
            <p:cNvSpPr txBox="1"/>
            <p:nvPr/>
          </p:nvSpPr>
          <p:spPr>
            <a:xfrm>
              <a:off x="4881291" y="4510802"/>
              <a:ext cx="9557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moon</a:t>
              </a:r>
              <a:endParaRPr lang="en-US" sz="2400" dirty="0"/>
            </a:p>
          </p:txBody>
        </p:sp>
        <p:sp>
          <p:nvSpPr>
            <p:cNvPr id="21" name="Oval 16">
              <a:extLst>
                <a:ext uri="{FF2B5EF4-FFF2-40B4-BE49-F238E27FC236}">
                  <a16:creationId xmlns:a16="http://schemas.microsoft.com/office/drawing/2014/main" id="{F948B550-E595-9280-6F55-48FD812F8ADA}"/>
                </a:ext>
              </a:extLst>
            </p:cNvPr>
            <p:cNvSpPr/>
            <p:nvPr/>
          </p:nvSpPr>
          <p:spPr>
            <a:xfrm>
              <a:off x="4597940" y="4486675"/>
              <a:ext cx="106998" cy="1167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17">
              <a:extLst>
                <a:ext uri="{FF2B5EF4-FFF2-40B4-BE49-F238E27FC236}">
                  <a16:creationId xmlns:a16="http://schemas.microsoft.com/office/drawing/2014/main" id="{807A75FD-D237-1B53-037E-ECEE6D836B1D}"/>
                </a:ext>
              </a:extLst>
            </p:cNvPr>
            <p:cNvSpPr txBox="1"/>
            <p:nvPr/>
          </p:nvSpPr>
          <p:spPr>
            <a:xfrm>
              <a:off x="4687992" y="4240454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star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340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斷詞</a:t>
            </a:r>
            <a:r>
              <a:rPr lang="en-US" altLang="zh-TW" sz="4400" dirty="0"/>
              <a:t>/</a:t>
            </a:r>
            <a:r>
              <a:rPr lang="zh-TW" altLang="en-US" sz="4400" dirty="0"/>
              <a:t>分詞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詞（</a:t>
            </a:r>
            <a:r>
              <a:rPr lang="en-US" altLang="zh-TW" dirty="0"/>
              <a:t>Word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zh-TW" altLang="en-US" dirty="0"/>
              <a:t>最小具有獨立意義的單位</a:t>
            </a:r>
            <a:endParaRPr lang="en-US" altLang="zh-TW" dirty="0"/>
          </a:p>
          <a:p>
            <a:r>
              <a:rPr lang="zh-TW" altLang="en-US" dirty="0"/>
              <a:t>中文分詞是將中文字序列切分成一個個單獨的詞</a:t>
            </a:r>
            <a:endParaRPr lang="en-US" altLang="zh-TW" dirty="0"/>
          </a:p>
          <a:p>
            <a:r>
              <a:rPr lang="zh-TW" altLang="en-US" dirty="0"/>
              <a:t>例如以下句子</a:t>
            </a:r>
            <a:r>
              <a:rPr lang="en-US" altLang="zh-TW" dirty="0"/>
              <a:t>:</a:t>
            </a:r>
            <a:r>
              <a:rPr lang="zh-TW" altLang="en-US" dirty="0"/>
              <a:t>「我的興趣是看電影和讀書」</a:t>
            </a:r>
            <a:endParaRPr lang="en-US" altLang="zh-TW" dirty="0"/>
          </a:p>
          <a:p>
            <a:pPr lvl="1"/>
            <a:r>
              <a:rPr lang="zh-TW" altLang="en-US" dirty="0"/>
              <a:t>「我的興</a:t>
            </a:r>
            <a:r>
              <a:rPr lang="en-US" altLang="zh-TW" dirty="0"/>
              <a:t>\</a:t>
            </a:r>
            <a:r>
              <a:rPr lang="zh-TW" altLang="en-US" dirty="0"/>
              <a:t>趣是看電</a:t>
            </a:r>
            <a:r>
              <a:rPr lang="en-US" altLang="zh-TW" dirty="0"/>
              <a:t>\</a:t>
            </a:r>
            <a:r>
              <a:rPr lang="zh-TW" altLang="en-US" dirty="0"/>
              <a:t>影和讀</a:t>
            </a:r>
            <a:r>
              <a:rPr lang="en-US" altLang="zh-TW" dirty="0"/>
              <a:t>\</a:t>
            </a:r>
            <a:r>
              <a:rPr lang="zh-TW" altLang="en-US" dirty="0"/>
              <a:t>書」像這樣分組是不符合現實世界的意義</a:t>
            </a:r>
            <a:endParaRPr lang="en-US" altLang="zh-TW" dirty="0"/>
          </a:p>
          <a:p>
            <a:pPr lvl="1"/>
            <a:r>
              <a:rPr lang="zh-TW" altLang="en-US" dirty="0"/>
              <a:t>「我</a:t>
            </a:r>
            <a:r>
              <a:rPr lang="en-US" altLang="zh-TW" dirty="0"/>
              <a:t>\</a:t>
            </a:r>
            <a:r>
              <a:rPr lang="zh-TW" altLang="en-US" dirty="0"/>
              <a:t>的</a:t>
            </a:r>
            <a:r>
              <a:rPr lang="en-US" altLang="zh-TW" dirty="0"/>
              <a:t>\</a:t>
            </a:r>
            <a:r>
              <a:rPr lang="zh-TW" altLang="en-US" dirty="0"/>
              <a:t>興趣</a:t>
            </a:r>
            <a:r>
              <a:rPr lang="en-US" altLang="zh-TW" dirty="0"/>
              <a:t>\</a:t>
            </a:r>
            <a:r>
              <a:rPr lang="zh-TW" altLang="en-US" dirty="0"/>
              <a:t>是</a:t>
            </a:r>
            <a:r>
              <a:rPr lang="en-US" altLang="zh-TW" dirty="0"/>
              <a:t>\</a:t>
            </a:r>
            <a:r>
              <a:rPr lang="zh-TW" altLang="en-US" dirty="0"/>
              <a:t>看</a:t>
            </a:r>
            <a:r>
              <a:rPr lang="en-US" altLang="zh-TW" dirty="0"/>
              <a:t>\</a:t>
            </a:r>
            <a:r>
              <a:rPr lang="zh-TW" altLang="en-US" dirty="0"/>
              <a:t>電影</a:t>
            </a:r>
            <a:r>
              <a:rPr lang="en-US" altLang="zh-TW" dirty="0"/>
              <a:t>\</a:t>
            </a:r>
            <a:r>
              <a:rPr lang="zh-TW" altLang="en-US" dirty="0"/>
              <a:t>和</a:t>
            </a:r>
            <a:r>
              <a:rPr lang="en-US" altLang="zh-TW" dirty="0"/>
              <a:t>\</a:t>
            </a:r>
            <a:r>
              <a:rPr lang="zh-TW" altLang="en-US" dirty="0"/>
              <a:t>讀書」透過斷詞技術就可以取得這樣的詞彙。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8428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A9A0BF139F6ACA439FC99CF208F9A3BD" ma:contentTypeVersion="3" ma:contentTypeDescription="建立新的文件。" ma:contentTypeScope="" ma:versionID="fcf941ed0f7838d4e306ea988d2547b7">
  <xsd:schema xmlns:xsd="http://www.w3.org/2001/XMLSchema" xmlns:xs="http://www.w3.org/2001/XMLSchema" xmlns:p="http://schemas.microsoft.com/office/2006/metadata/properties" xmlns:ns2="3db0a975-2778-4a73-b71b-8451b49f1fd1" targetNamespace="http://schemas.microsoft.com/office/2006/metadata/properties" ma:root="true" ma:fieldsID="a6e56c7ddf526d57772b752fe431640e" ns2:_="">
    <xsd:import namespace="3db0a975-2778-4a73-b71b-8451b49f1f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b0a975-2778-4a73-b71b-8451b49f1f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C22683-63C3-460D-B006-F8978DC5CE0F}">
  <ds:schemaRefs>
    <ds:schemaRef ds:uri="http://schemas.microsoft.com/office/2006/metadata/properties"/>
    <ds:schemaRef ds:uri="http://schemas.microsoft.com/office/infopath/2007/PartnerControls"/>
    <ds:schemaRef ds:uri="a2faab3f-0144-490c-85f8-f6bd42df1124"/>
    <ds:schemaRef ds:uri="e5e40dcc-1855-4d86-84c6-0eea8f1917d6"/>
  </ds:schemaRefs>
</ds:datastoreItem>
</file>

<file path=customXml/itemProps2.xml><?xml version="1.0" encoding="utf-8"?>
<ds:datastoreItem xmlns:ds="http://schemas.openxmlformats.org/officeDocument/2006/customXml" ds:itemID="{A533E4DE-BE8B-427C-B5E5-4CD5C82AEC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3169FF-7CBB-48DA-93CD-9F2677B1DD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b0a975-2778-4a73-b71b-8451b49f1f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9407</TotalTime>
  <Words>2618</Words>
  <Application>Microsoft Office PowerPoint</Application>
  <PresentationFormat>寬螢幕</PresentationFormat>
  <Paragraphs>603</Paragraphs>
  <Slides>41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9" baseType="lpstr">
      <vt:lpstr>Euphemia</vt:lpstr>
      <vt:lpstr>Microsoft JhengHei UI</vt:lpstr>
      <vt:lpstr>Microsoft YaHei</vt:lpstr>
      <vt:lpstr>Microsoft YaHei</vt:lpstr>
      <vt:lpstr>Arial</vt:lpstr>
      <vt:lpstr>Cambria Math</vt:lpstr>
      <vt:lpstr>Wingdings</vt:lpstr>
      <vt:lpstr>數學 16x9</vt:lpstr>
      <vt:lpstr>自然語言處理 分詞與表示</vt:lpstr>
      <vt:lpstr>什麼是一個詞?</vt:lpstr>
      <vt:lpstr>自然語言的表示</vt:lpstr>
      <vt:lpstr>基於符號（字串）表示的專家知識</vt:lpstr>
      <vt:lpstr>基於向量表示的統計模型</vt:lpstr>
      <vt:lpstr>詞的分佈語意假設</vt:lpstr>
      <vt:lpstr>詞的分佈（Distributional）表示</vt:lpstr>
      <vt:lpstr>語言模型</vt:lpstr>
      <vt:lpstr>斷詞/分詞</vt:lpstr>
      <vt:lpstr>斷詞/分詞演算法</vt:lpstr>
      <vt:lpstr>N-Gram 斷詞模型</vt:lpstr>
      <vt:lpstr>N-Gram 斷詞模型</vt:lpstr>
      <vt:lpstr>N-Gram 斷詞模型</vt:lpstr>
      <vt:lpstr>基於詞典的分詞法</vt:lpstr>
      <vt:lpstr>中文斷詞</vt:lpstr>
      <vt:lpstr>中文斷詞</vt:lpstr>
      <vt:lpstr>中文斷詞</vt:lpstr>
      <vt:lpstr>統計的機器學習算法</vt:lpstr>
      <vt:lpstr>斷詞/分詞</vt:lpstr>
      <vt:lpstr>BPE子詞切分演算法(Byte Pair Encoding)</vt:lpstr>
      <vt:lpstr>BPE子詞切分演算法(Byte Pair Encoding)</vt:lpstr>
      <vt:lpstr>BPE子詞切分演算法(Byte Pair Encoding)</vt:lpstr>
      <vt:lpstr>BPE子詞切分演算法(Byte Pair Encoding)</vt:lpstr>
      <vt:lpstr>BPE子詞切分演算法(Byte Pair Encoding)</vt:lpstr>
      <vt:lpstr>BPE子詞切分演算法(Byte Pair Encoding)</vt:lpstr>
      <vt:lpstr>BPE子詞切分演算法(Byte Pair Encoding)</vt:lpstr>
      <vt:lpstr>BPE子詞切分演算法(Byte Pair Encoding)</vt:lpstr>
      <vt:lpstr>BPE子詞切分演算法(Byte Pair Encoding)</vt:lpstr>
      <vt:lpstr>NLTK (Natural Language Tool Kit)</vt:lpstr>
      <vt:lpstr>NLTK正規表達式客製斷詞</vt:lpstr>
      <vt:lpstr>NLTK正規表達式客製斷詞</vt:lpstr>
      <vt:lpstr>NLTK正規表達式客製斷詞</vt:lpstr>
      <vt:lpstr>文字正規化</vt:lpstr>
      <vt:lpstr>文字正規化</vt:lpstr>
      <vt:lpstr>文字正規化</vt:lpstr>
      <vt:lpstr>NLTK stemming</vt:lpstr>
      <vt:lpstr>NLTK lemmatizer</vt:lpstr>
      <vt:lpstr>NLTK詞頻統計</vt:lpstr>
      <vt:lpstr>NLTK語料庫</vt:lpstr>
      <vt:lpstr>NLTK語料庫</vt:lpstr>
      <vt:lpstr>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242</cp:revision>
  <dcterms:created xsi:type="dcterms:W3CDTF">2023-02-26T14:42:16Z</dcterms:created>
  <dcterms:modified xsi:type="dcterms:W3CDTF">2023-10-05T06:55:03Z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0x010100A9A0BF139F6ACA439FC99CF208F9A3BD</vt:lpwstr>
  </property>
</Properties>
</file>