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90" r:id="rId16"/>
    <p:sldId id="291" r:id="rId17"/>
    <p:sldId id="272" r:id="rId18"/>
    <p:sldId id="274" r:id="rId19"/>
    <p:sldId id="257" r:id="rId20"/>
    <p:sldId id="273" r:id="rId21"/>
    <p:sldId id="275" r:id="rId22"/>
    <p:sldId id="277" r:id="rId23"/>
    <p:sldId id="278" r:id="rId24"/>
    <p:sldId id="279" r:id="rId25"/>
    <p:sldId id="280" r:id="rId26"/>
    <p:sldId id="276" r:id="rId27"/>
    <p:sldId id="281" r:id="rId28"/>
    <p:sldId id="282" r:id="rId29"/>
    <p:sldId id="283" r:id="rId30"/>
    <p:sldId id="284" r:id="rId31"/>
    <p:sldId id="289" r:id="rId32"/>
    <p:sldId id="286" r:id="rId33"/>
    <p:sldId id="287" r:id="rId34"/>
    <p:sldId id="288"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26" d="100"/>
          <a:sy n="126" d="100"/>
        </p:scale>
        <p:origin x="26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2E29EF-EA0A-4F40-9CB8-CB35B1A9317D}" type="datetimeFigureOut">
              <a:rPr lang="zh-TW" altLang="en-US" smtClean="0"/>
              <a:t>2023/10/10</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38744D7B-553C-497C-AC6F-24C00D3C9543}"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149758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F92E29EF-EA0A-4F40-9CB8-CB35B1A9317D}" type="datetimeFigureOut">
              <a:rPr lang="zh-TW" altLang="en-US" smtClean="0"/>
              <a:t>2023/10/10</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38744D7B-553C-497C-AC6F-24C00D3C9543}" type="slidenum">
              <a:rPr lang="zh-TW" altLang="en-US" smtClean="0"/>
              <a:t>‹#›</a:t>
            </a:fld>
            <a:endParaRPr lang="zh-TW" altLang="en-US"/>
          </a:p>
        </p:txBody>
      </p:sp>
    </p:spTree>
    <p:extLst>
      <p:ext uri="{BB962C8B-B14F-4D97-AF65-F5344CB8AC3E}">
        <p14:creationId xmlns:p14="http://schemas.microsoft.com/office/powerpoint/2010/main" val="374603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2E29EF-EA0A-4F40-9CB8-CB35B1A9317D}" type="datetimeFigureOut">
              <a:rPr lang="zh-TW" altLang="en-US" smtClean="0"/>
              <a:t>2023/10/10</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38744D7B-553C-497C-AC6F-24C00D3C9543}" type="slidenum">
              <a:rPr lang="zh-TW" altLang="en-US" smtClean="0"/>
              <a:t>‹#›</a:t>
            </a:fld>
            <a:endParaRPr lang="zh-TW" altLang="en-US"/>
          </a:p>
        </p:txBody>
      </p:sp>
    </p:spTree>
    <p:extLst>
      <p:ext uri="{BB962C8B-B14F-4D97-AF65-F5344CB8AC3E}">
        <p14:creationId xmlns:p14="http://schemas.microsoft.com/office/powerpoint/2010/main" val="38889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F92E29EF-EA0A-4F40-9CB8-CB35B1A9317D}" type="datetimeFigureOut">
              <a:rPr lang="zh-TW" altLang="en-US" smtClean="0"/>
              <a:t>2023/10/10</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38744D7B-553C-497C-AC6F-24C00D3C9543}"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171083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2E29EF-EA0A-4F40-9CB8-CB35B1A9317D}" type="datetimeFigureOut">
              <a:rPr lang="zh-TW" altLang="en-US" smtClean="0"/>
              <a:t>2023/10/10</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38744D7B-553C-497C-AC6F-24C00D3C9543}"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97816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F92E29EF-EA0A-4F40-9CB8-CB35B1A9317D}" type="datetimeFigureOut">
              <a:rPr lang="zh-TW" altLang="en-US" smtClean="0"/>
              <a:t>2023/10/10</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38744D7B-553C-497C-AC6F-24C00D3C9543}"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13273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F92E29EF-EA0A-4F40-9CB8-CB35B1A9317D}" type="datetimeFigureOut">
              <a:rPr lang="zh-TW" altLang="en-US" smtClean="0"/>
              <a:t>2023/10/10</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38744D7B-553C-497C-AC6F-24C00D3C9543}" type="slidenum">
              <a:rPr lang="zh-TW" altLang="en-US" smtClean="0"/>
              <a:t>‹#›</a:t>
            </a:fld>
            <a:endParaRPr lang="zh-TW" altLang="en-US"/>
          </a:p>
        </p:txBody>
      </p:sp>
    </p:spTree>
    <p:extLst>
      <p:ext uri="{BB962C8B-B14F-4D97-AF65-F5344CB8AC3E}">
        <p14:creationId xmlns:p14="http://schemas.microsoft.com/office/powerpoint/2010/main" val="200002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F92E29EF-EA0A-4F40-9CB8-CB35B1A9317D}" type="datetimeFigureOut">
              <a:rPr lang="zh-TW" altLang="en-US" smtClean="0"/>
              <a:t>2023/10/10</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38744D7B-553C-497C-AC6F-24C00D3C9543}" type="slidenum">
              <a:rPr lang="zh-TW" altLang="en-US" smtClean="0"/>
              <a:t>‹#›</a:t>
            </a:fld>
            <a:endParaRPr lang="zh-TW" altLang="en-US"/>
          </a:p>
        </p:txBody>
      </p:sp>
    </p:spTree>
    <p:extLst>
      <p:ext uri="{BB962C8B-B14F-4D97-AF65-F5344CB8AC3E}">
        <p14:creationId xmlns:p14="http://schemas.microsoft.com/office/powerpoint/2010/main" val="391523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2E29EF-EA0A-4F40-9CB8-CB35B1A9317D}" type="datetimeFigureOut">
              <a:rPr lang="zh-TW" altLang="en-US" smtClean="0"/>
              <a:t>2023/10/10</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38744D7B-553C-497C-AC6F-24C00D3C9543}" type="slidenum">
              <a:rPr lang="zh-TW" altLang="en-US" smtClean="0"/>
              <a:t>‹#›</a:t>
            </a:fld>
            <a:endParaRPr lang="zh-TW" altLang="en-US"/>
          </a:p>
        </p:txBody>
      </p:sp>
    </p:spTree>
    <p:extLst>
      <p:ext uri="{BB962C8B-B14F-4D97-AF65-F5344CB8AC3E}">
        <p14:creationId xmlns:p14="http://schemas.microsoft.com/office/powerpoint/2010/main" val="211386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2E29EF-EA0A-4F40-9CB8-CB35B1A9317D}" type="datetimeFigureOut">
              <a:rPr lang="zh-TW" altLang="en-US" smtClean="0"/>
              <a:t>2023/10/10</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38744D7B-553C-497C-AC6F-24C00D3C9543}" type="slidenum">
              <a:rPr lang="zh-TW" altLang="en-US" smtClean="0"/>
              <a:t>‹#›</a:t>
            </a:fld>
            <a:endParaRPr lang="zh-TW" altLang="en-US"/>
          </a:p>
        </p:txBody>
      </p:sp>
    </p:spTree>
    <p:extLst>
      <p:ext uri="{BB962C8B-B14F-4D97-AF65-F5344CB8AC3E}">
        <p14:creationId xmlns:p14="http://schemas.microsoft.com/office/powerpoint/2010/main" val="299691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2E29EF-EA0A-4F40-9CB8-CB35B1A9317D}" type="datetimeFigureOut">
              <a:rPr lang="zh-TW" altLang="en-US" smtClean="0"/>
              <a:t>2023/10/10</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38744D7B-553C-497C-AC6F-24C00D3C9543}"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25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F92E29EF-EA0A-4F40-9CB8-CB35B1A9317D}" type="datetimeFigureOut">
              <a:rPr lang="zh-TW" altLang="en-US" smtClean="0"/>
              <a:t>2023/10/10</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38744D7B-553C-497C-AC6F-24C00D3C9543}" type="slidenum">
              <a:rPr lang="zh-TW" altLang="en-US" smtClean="0"/>
              <a:t>‹#›</a:t>
            </a:fld>
            <a:endParaRPr lang="zh-TW" altLang="en-US"/>
          </a:p>
        </p:txBody>
      </p:sp>
    </p:spTree>
    <p:extLst>
      <p:ext uri="{BB962C8B-B14F-4D97-AF65-F5344CB8AC3E}">
        <p14:creationId xmlns:p14="http://schemas.microsoft.com/office/powerpoint/2010/main" val="2552897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fxsjy/jieb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自然語言處理</a:t>
            </a:r>
            <a:r>
              <a:rPr lang="en-US" altLang="zh-TW" dirty="0"/>
              <a:t/>
            </a:r>
            <a:br>
              <a:rPr lang="en-US" altLang="zh-TW" dirty="0"/>
            </a:br>
            <a:r>
              <a:rPr lang="zh-TW" altLang="en-US" sz="4400" dirty="0"/>
              <a:t>分詞</a:t>
            </a:r>
            <a:r>
              <a:rPr lang="zh-TW" altLang="en-US" sz="4400" dirty="0" smtClean="0"/>
              <a:t>與文句分析</a:t>
            </a:r>
            <a:endParaRPr lang="zh-TW" altLang="en-US" dirty="0"/>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p:txBody>
      </p:sp>
    </p:spTree>
    <p:extLst>
      <p:ext uri="{BB962C8B-B14F-4D97-AF65-F5344CB8AC3E}">
        <p14:creationId xmlns:p14="http://schemas.microsoft.com/office/powerpoint/2010/main" val="408874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zh-TW" altLang="en-US" sz="4400" dirty="0"/>
              <a:t>斷詞套件</a:t>
            </a:r>
            <a:r>
              <a:rPr lang="en-US" altLang="zh-TW" sz="4400" dirty="0"/>
              <a:t>-</a:t>
            </a:r>
            <a:r>
              <a:rPr lang="zh-TW" altLang="en-US" sz="4400" dirty="0"/>
              <a:t>精準模式 </a:t>
            </a:r>
          </a:p>
        </p:txBody>
      </p:sp>
      <p:sp>
        <p:nvSpPr>
          <p:cNvPr id="3" name="內容版面配置區 2"/>
          <p:cNvSpPr>
            <a:spLocks noGrp="1"/>
          </p:cNvSpPr>
          <p:nvPr>
            <p:ph idx="1"/>
          </p:nvPr>
        </p:nvSpPr>
        <p:spPr/>
        <p:txBody>
          <a:bodyPr/>
          <a:lstStyle/>
          <a:p>
            <a:r>
              <a:rPr lang="en-US" altLang="zh-TW" dirty="0" err="1"/>
              <a:t>seg_list</a:t>
            </a:r>
            <a:r>
              <a:rPr lang="en-US" altLang="zh-TW" dirty="0"/>
              <a:t> = </a:t>
            </a:r>
            <a:r>
              <a:rPr lang="en-US" altLang="zh-TW" dirty="0" err="1"/>
              <a:t>jieba.cut</a:t>
            </a:r>
            <a:r>
              <a:rPr lang="en-US" altLang="zh-TW" dirty="0"/>
              <a:t>(text, </a:t>
            </a:r>
            <a:r>
              <a:rPr lang="en-US" altLang="zh-TW" dirty="0" err="1">
                <a:solidFill>
                  <a:srgbClr val="C00000"/>
                </a:solidFill>
              </a:rPr>
              <a:t>cut_all</a:t>
            </a:r>
            <a:r>
              <a:rPr lang="en-US" altLang="zh-TW" dirty="0">
                <a:solidFill>
                  <a:srgbClr val="C00000"/>
                </a:solidFill>
              </a:rPr>
              <a:t>=False</a:t>
            </a:r>
            <a:r>
              <a:rPr lang="en-US" altLang="zh-TW" dirty="0"/>
              <a:t>)</a:t>
            </a:r>
          </a:p>
          <a:p>
            <a:pPr lvl="1"/>
            <a:r>
              <a:rPr lang="zh-TW" altLang="en-US" dirty="0"/>
              <a:t>返回的結構都是一個可疊代的 </a:t>
            </a:r>
            <a:r>
              <a:rPr lang="en-US" altLang="zh-TW" dirty="0"/>
              <a:t>generator</a:t>
            </a:r>
            <a:r>
              <a:rPr lang="zh-TW" altLang="en-US" dirty="0"/>
              <a:t>，可以使用 </a:t>
            </a:r>
            <a:r>
              <a:rPr lang="en-US" altLang="zh-TW" dirty="0"/>
              <a:t>for</a:t>
            </a:r>
            <a:r>
              <a:rPr lang="zh-TW" altLang="en-US" dirty="0"/>
              <a:t>迴圈來獲得分詞後得到的每一個詞語</a:t>
            </a:r>
            <a:endParaRPr lang="en-US" altLang="zh-TW" dirty="0"/>
          </a:p>
          <a:p>
            <a:r>
              <a:rPr lang="en-US" altLang="zh-TW" dirty="0" err="1"/>
              <a:t>seg_list</a:t>
            </a:r>
            <a:r>
              <a:rPr lang="en-US" altLang="zh-TW" dirty="0"/>
              <a:t> = </a:t>
            </a:r>
            <a:r>
              <a:rPr lang="en-US" altLang="zh-TW" dirty="0" err="1"/>
              <a:t>jieba.lcut</a:t>
            </a:r>
            <a:r>
              <a:rPr lang="en-US" altLang="zh-TW" dirty="0"/>
              <a:t>(text, </a:t>
            </a:r>
            <a:r>
              <a:rPr lang="en-US" altLang="zh-TW" dirty="0" err="1">
                <a:solidFill>
                  <a:srgbClr val="C00000"/>
                </a:solidFill>
              </a:rPr>
              <a:t>cut_all</a:t>
            </a:r>
            <a:r>
              <a:rPr lang="en-US" altLang="zh-TW" dirty="0">
                <a:solidFill>
                  <a:srgbClr val="C00000"/>
                </a:solidFill>
              </a:rPr>
              <a:t>=False</a:t>
            </a:r>
            <a:r>
              <a:rPr lang="en-US" altLang="zh-TW" dirty="0"/>
              <a:t>)</a:t>
            </a:r>
          </a:p>
          <a:p>
            <a:pPr lvl="1"/>
            <a:r>
              <a:rPr lang="zh-TW" altLang="en-US" dirty="0"/>
              <a:t>返回的結構為一個</a:t>
            </a:r>
            <a:r>
              <a:rPr lang="en-US" altLang="zh-TW" dirty="0"/>
              <a:t>list</a:t>
            </a:r>
            <a:r>
              <a:rPr lang="zh-TW" altLang="en-US" dirty="0"/>
              <a:t>，可以使用 </a:t>
            </a:r>
            <a:r>
              <a:rPr lang="en-US" altLang="zh-TW" dirty="0"/>
              <a:t>for</a:t>
            </a:r>
            <a:r>
              <a:rPr lang="zh-TW" altLang="en-US" dirty="0"/>
              <a:t>迴圈來獲得分詞後得到的每一個詞語</a:t>
            </a:r>
            <a:endParaRPr lang="en-US" altLang="zh-TW" dirty="0"/>
          </a:p>
          <a:p>
            <a:r>
              <a:rPr lang="en-US" altLang="zh-TW" dirty="0"/>
              <a:t>Example output: ['</a:t>
            </a:r>
            <a:r>
              <a:rPr lang="zh-TW" altLang="en-US" dirty="0"/>
              <a:t>我們</a:t>
            </a:r>
            <a:r>
              <a:rPr lang="en-US" altLang="zh-TW" dirty="0"/>
              <a:t>', '</a:t>
            </a:r>
            <a:r>
              <a:rPr lang="zh-TW" altLang="en-US" dirty="0"/>
              <a:t>在</a:t>
            </a:r>
            <a:r>
              <a:rPr lang="en-US" altLang="zh-TW" dirty="0"/>
              <a:t>', '</a:t>
            </a:r>
            <a:r>
              <a:rPr lang="zh-TW" altLang="en-US" dirty="0"/>
              <a:t>野生</a:t>
            </a:r>
            <a:r>
              <a:rPr lang="en-US" altLang="zh-TW" dirty="0"/>
              <a:t>', '</a:t>
            </a:r>
            <a:r>
              <a:rPr lang="zh-TW" altLang="en-US" dirty="0"/>
              <a:t>動物園</a:t>
            </a:r>
            <a:r>
              <a:rPr lang="en-US" altLang="zh-TW" dirty="0"/>
              <a:t>', '</a:t>
            </a:r>
            <a:r>
              <a:rPr lang="zh-TW" altLang="en-US" dirty="0"/>
              <a:t>玩</a:t>
            </a:r>
            <a:r>
              <a:rPr lang="en-US" altLang="zh-TW" dirty="0"/>
              <a:t>']</a:t>
            </a:r>
            <a:endParaRPr lang="zh-TW" altLang="en-US" dirty="0"/>
          </a:p>
        </p:txBody>
      </p:sp>
    </p:spTree>
    <p:extLst>
      <p:ext uri="{BB962C8B-B14F-4D97-AF65-F5344CB8AC3E}">
        <p14:creationId xmlns:p14="http://schemas.microsoft.com/office/powerpoint/2010/main" val="233608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zh-TW" altLang="en-US" sz="4400" dirty="0"/>
              <a:t>斷詞套件</a:t>
            </a:r>
            <a:r>
              <a:rPr lang="en-US" altLang="zh-TW" sz="4400" dirty="0"/>
              <a:t>-paddle</a:t>
            </a:r>
            <a:r>
              <a:rPr lang="zh-TW" altLang="en-US" sz="4400" dirty="0"/>
              <a:t>模式</a:t>
            </a:r>
          </a:p>
        </p:txBody>
      </p:sp>
      <p:sp>
        <p:nvSpPr>
          <p:cNvPr id="3" name="內容版面配置區 2"/>
          <p:cNvSpPr>
            <a:spLocks noGrp="1"/>
          </p:cNvSpPr>
          <p:nvPr>
            <p:ph idx="1"/>
          </p:nvPr>
        </p:nvSpPr>
        <p:spPr/>
        <p:txBody>
          <a:bodyPr/>
          <a:lstStyle/>
          <a:p>
            <a:r>
              <a:rPr lang="en-US" altLang="zh-TW" dirty="0" err="1"/>
              <a:t>seg_list</a:t>
            </a:r>
            <a:r>
              <a:rPr lang="en-US" altLang="zh-TW" dirty="0"/>
              <a:t> = </a:t>
            </a:r>
            <a:r>
              <a:rPr lang="en-US" altLang="zh-TW" dirty="0" err="1"/>
              <a:t>jieba.cut</a:t>
            </a:r>
            <a:r>
              <a:rPr lang="en-US" altLang="zh-TW" dirty="0"/>
              <a:t>(text, </a:t>
            </a:r>
            <a:r>
              <a:rPr lang="en-US" altLang="zh-TW" dirty="0" err="1">
                <a:solidFill>
                  <a:srgbClr val="C00000"/>
                </a:solidFill>
              </a:rPr>
              <a:t>use_paddle</a:t>
            </a:r>
            <a:r>
              <a:rPr lang="en-US" altLang="zh-TW" dirty="0">
                <a:solidFill>
                  <a:srgbClr val="C00000"/>
                </a:solidFill>
              </a:rPr>
              <a:t>=True</a:t>
            </a:r>
            <a:r>
              <a:rPr lang="en-US" altLang="zh-TW" dirty="0"/>
              <a:t>)</a:t>
            </a:r>
          </a:p>
          <a:p>
            <a:pPr lvl="1"/>
            <a:r>
              <a:rPr lang="zh-TW" altLang="en-US" dirty="0"/>
              <a:t>返回的結構都是一個可疊代的 </a:t>
            </a:r>
            <a:r>
              <a:rPr lang="en-US" altLang="zh-TW" dirty="0"/>
              <a:t>generator</a:t>
            </a:r>
            <a:r>
              <a:rPr lang="zh-TW" altLang="en-US" dirty="0"/>
              <a:t>，可以使用 </a:t>
            </a:r>
            <a:r>
              <a:rPr lang="en-US" altLang="zh-TW" dirty="0"/>
              <a:t>for</a:t>
            </a:r>
            <a:r>
              <a:rPr lang="zh-TW" altLang="en-US" dirty="0"/>
              <a:t>迴圈來獲得分詞後得到的每一個詞語</a:t>
            </a:r>
            <a:endParaRPr lang="en-US" altLang="zh-TW" dirty="0"/>
          </a:p>
          <a:p>
            <a:r>
              <a:rPr lang="en-US" altLang="zh-TW" dirty="0" err="1"/>
              <a:t>seg_list</a:t>
            </a:r>
            <a:r>
              <a:rPr lang="en-US" altLang="zh-TW" dirty="0"/>
              <a:t> = </a:t>
            </a:r>
            <a:r>
              <a:rPr lang="en-US" altLang="zh-TW" dirty="0" err="1"/>
              <a:t>jieba.lcut</a:t>
            </a:r>
            <a:r>
              <a:rPr lang="en-US" altLang="zh-TW" dirty="0"/>
              <a:t>(text, </a:t>
            </a:r>
            <a:r>
              <a:rPr lang="en-US" altLang="zh-TW" dirty="0" err="1">
                <a:solidFill>
                  <a:srgbClr val="C00000"/>
                </a:solidFill>
              </a:rPr>
              <a:t>use_paddle</a:t>
            </a:r>
            <a:r>
              <a:rPr lang="en-US" altLang="zh-TW" dirty="0">
                <a:solidFill>
                  <a:srgbClr val="C00000"/>
                </a:solidFill>
              </a:rPr>
              <a:t>=True</a:t>
            </a:r>
            <a:r>
              <a:rPr lang="en-US" altLang="zh-TW" dirty="0"/>
              <a:t>)</a:t>
            </a:r>
          </a:p>
          <a:p>
            <a:pPr lvl="1"/>
            <a:r>
              <a:rPr lang="zh-TW" altLang="en-US" dirty="0"/>
              <a:t>返回的結構為一個</a:t>
            </a:r>
            <a:r>
              <a:rPr lang="en-US" altLang="zh-TW" dirty="0"/>
              <a:t>list</a:t>
            </a:r>
            <a:r>
              <a:rPr lang="zh-TW" altLang="en-US" dirty="0"/>
              <a:t>，可以使用 </a:t>
            </a:r>
            <a:r>
              <a:rPr lang="en-US" altLang="zh-TW" dirty="0"/>
              <a:t>for</a:t>
            </a:r>
            <a:r>
              <a:rPr lang="zh-TW" altLang="en-US" dirty="0"/>
              <a:t>迴圈來獲得分詞後得到的每一個詞語</a:t>
            </a:r>
            <a:endParaRPr lang="en-US" altLang="zh-TW" dirty="0"/>
          </a:p>
          <a:p>
            <a:endParaRPr lang="zh-TW" altLang="en-US" dirty="0"/>
          </a:p>
        </p:txBody>
      </p:sp>
    </p:spTree>
    <p:extLst>
      <p:ext uri="{BB962C8B-B14F-4D97-AF65-F5344CB8AC3E}">
        <p14:creationId xmlns:p14="http://schemas.microsoft.com/office/powerpoint/2010/main" val="9790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zh-TW" altLang="en-US" sz="4400" dirty="0"/>
              <a:t>斷詞套件</a:t>
            </a:r>
            <a:r>
              <a:rPr lang="en-US" altLang="zh-TW" sz="4400" dirty="0"/>
              <a:t>-</a:t>
            </a:r>
            <a:r>
              <a:rPr lang="zh-TW" altLang="en-US" sz="4400" dirty="0"/>
              <a:t>搜尋引擎模式</a:t>
            </a:r>
          </a:p>
        </p:txBody>
      </p:sp>
      <p:sp>
        <p:nvSpPr>
          <p:cNvPr id="3" name="內容版面配置區 2"/>
          <p:cNvSpPr>
            <a:spLocks noGrp="1"/>
          </p:cNvSpPr>
          <p:nvPr>
            <p:ph idx="1"/>
          </p:nvPr>
        </p:nvSpPr>
        <p:spPr/>
        <p:txBody>
          <a:bodyPr/>
          <a:lstStyle/>
          <a:p>
            <a:r>
              <a:rPr lang="en-US" altLang="zh-TW" dirty="0" err="1"/>
              <a:t>seg_list</a:t>
            </a:r>
            <a:r>
              <a:rPr lang="en-US" altLang="zh-TW" dirty="0"/>
              <a:t> = </a:t>
            </a:r>
            <a:r>
              <a:rPr lang="en-US" altLang="zh-TW" dirty="0" err="1"/>
              <a:t>jieba.cut_for_search</a:t>
            </a:r>
            <a:r>
              <a:rPr lang="en-US" altLang="zh-TW" dirty="0"/>
              <a:t> (text)</a:t>
            </a:r>
          </a:p>
          <a:p>
            <a:pPr lvl="1"/>
            <a:r>
              <a:rPr lang="zh-TW" altLang="en-US" dirty="0"/>
              <a:t>返回的結構都是一個可疊代的 </a:t>
            </a:r>
            <a:r>
              <a:rPr lang="en-US" altLang="zh-TW" dirty="0"/>
              <a:t>generator</a:t>
            </a:r>
            <a:r>
              <a:rPr lang="zh-TW" altLang="en-US" dirty="0"/>
              <a:t>，可以使用 </a:t>
            </a:r>
            <a:r>
              <a:rPr lang="en-US" altLang="zh-TW" dirty="0"/>
              <a:t>for </a:t>
            </a:r>
            <a:r>
              <a:rPr lang="zh-TW" altLang="en-US" dirty="0"/>
              <a:t>循環來獲得分詞後得到的每一個詞語</a:t>
            </a:r>
            <a:endParaRPr lang="en-US" altLang="zh-TW" dirty="0"/>
          </a:p>
          <a:p>
            <a:r>
              <a:rPr lang="en-US" altLang="zh-TW" dirty="0" err="1"/>
              <a:t>seg_list</a:t>
            </a:r>
            <a:r>
              <a:rPr lang="en-US" altLang="zh-TW" dirty="0"/>
              <a:t> = </a:t>
            </a:r>
            <a:r>
              <a:rPr lang="en-US" altLang="zh-TW" dirty="0" err="1"/>
              <a:t>jieba.lcut_for_search</a:t>
            </a:r>
            <a:r>
              <a:rPr lang="en-US" altLang="zh-TW" dirty="0"/>
              <a:t> (text)</a:t>
            </a:r>
          </a:p>
          <a:p>
            <a:pPr lvl="1"/>
            <a:r>
              <a:rPr lang="zh-TW" altLang="en-US" dirty="0"/>
              <a:t>返回的結構為一個</a:t>
            </a:r>
            <a:r>
              <a:rPr lang="en-US" altLang="zh-TW" dirty="0"/>
              <a:t>list</a:t>
            </a:r>
            <a:r>
              <a:rPr lang="zh-TW" altLang="en-US" dirty="0"/>
              <a:t>，可以使用 </a:t>
            </a:r>
            <a:r>
              <a:rPr lang="en-US" altLang="zh-TW" dirty="0"/>
              <a:t>for </a:t>
            </a:r>
            <a:r>
              <a:rPr lang="zh-TW" altLang="en-US" dirty="0"/>
              <a:t>循環來獲得分詞後得到的每一個詞語</a:t>
            </a:r>
          </a:p>
          <a:p>
            <a:r>
              <a:rPr lang="zh-TW" altLang="en-US" dirty="0"/>
              <a:t>該方法適合用於搜索引擎構建倒排索引的分詞，會將有可能可以成詞的詞都分出來，粒度比較細</a:t>
            </a:r>
            <a:endParaRPr lang="en-US" altLang="zh-TW" dirty="0"/>
          </a:p>
          <a:p>
            <a:endParaRPr lang="zh-TW" altLang="en-US" dirty="0"/>
          </a:p>
        </p:txBody>
      </p:sp>
    </p:spTree>
    <p:extLst>
      <p:ext uri="{BB962C8B-B14F-4D97-AF65-F5344CB8AC3E}">
        <p14:creationId xmlns:p14="http://schemas.microsoft.com/office/powerpoint/2010/main" val="40627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zh-TW" altLang="en-US" sz="4400" dirty="0"/>
              <a:t>斷詞套件</a:t>
            </a:r>
            <a:r>
              <a:rPr lang="en-US" altLang="zh-TW" sz="4400" dirty="0"/>
              <a:t>-</a:t>
            </a:r>
            <a:r>
              <a:rPr lang="zh-TW" altLang="en-US" sz="4400" dirty="0"/>
              <a:t>詞典</a:t>
            </a:r>
          </a:p>
        </p:txBody>
      </p:sp>
      <p:sp>
        <p:nvSpPr>
          <p:cNvPr id="3" name="內容版面配置區 2"/>
          <p:cNvSpPr>
            <a:spLocks noGrp="1"/>
          </p:cNvSpPr>
          <p:nvPr>
            <p:ph idx="1"/>
          </p:nvPr>
        </p:nvSpPr>
        <p:spPr/>
        <p:txBody>
          <a:bodyPr>
            <a:normAutofit/>
          </a:bodyPr>
          <a:lstStyle/>
          <a:p>
            <a:r>
              <a:rPr lang="zh-TW" altLang="en-US" sz="3200" dirty="0"/>
              <a:t>載入自定義的詞典</a:t>
            </a:r>
            <a:endParaRPr lang="en-US" altLang="zh-TW" sz="3200" dirty="0"/>
          </a:p>
          <a:p>
            <a:pPr lvl="1"/>
            <a:r>
              <a:rPr lang="en-US" altLang="zh-TW" sz="2800" dirty="0" err="1"/>
              <a:t>jieba.load_userdict</a:t>
            </a:r>
            <a:r>
              <a:rPr lang="en-US" altLang="zh-TW" sz="2800" dirty="0"/>
              <a:t>(</a:t>
            </a:r>
            <a:r>
              <a:rPr lang="en-US" altLang="zh-TW" sz="2800" dirty="0" err="1"/>
              <a:t>file_name</a:t>
            </a:r>
            <a:r>
              <a:rPr lang="en-US" altLang="zh-TW" sz="2800" dirty="0"/>
              <a:t>)</a:t>
            </a:r>
          </a:p>
          <a:p>
            <a:r>
              <a:rPr lang="zh-TW" altLang="en-US" sz="3200" dirty="0"/>
              <a:t>詞典格式</a:t>
            </a:r>
            <a:endParaRPr lang="en-US" altLang="zh-TW" sz="3200" dirty="0"/>
          </a:p>
          <a:p>
            <a:pPr lvl="1"/>
            <a:r>
              <a:rPr lang="zh-TW" altLang="en-US" sz="2800" dirty="0"/>
              <a:t>一個詞佔一行</a:t>
            </a:r>
            <a:endParaRPr lang="en-US" altLang="zh-TW" sz="2800" dirty="0"/>
          </a:p>
          <a:p>
            <a:pPr lvl="1"/>
            <a:r>
              <a:rPr lang="zh-TW" altLang="en-US" sz="2800" dirty="0"/>
              <a:t>每一行分三部分：詞語、詞頻（可省略）、詞性（可省略），用空格隔開，順序不可顛倒。 </a:t>
            </a:r>
            <a:endParaRPr lang="en-US" altLang="zh-TW" sz="2800" dirty="0"/>
          </a:p>
          <a:p>
            <a:pPr lvl="1"/>
            <a:r>
              <a:rPr lang="en-US" altLang="zh-TW" sz="2800" dirty="0" err="1"/>
              <a:t>file_name</a:t>
            </a:r>
            <a:r>
              <a:rPr lang="en-US" altLang="zh-TW" sz="2800" dirty="0"/>
              <a:t> </a:t>
            </a:r>
            <a:r>
              <a:rPr lang="zh-TW" altLang="en-US" sz="2800" dirty="0"/>
              <a:t>若為路徑或二進制方式打開的文件，則文件必須為 </a:t>
            </a:r>
            <a:r>
              <a:rPr lang="en-US" altLang="zh-TW" sz="2800" dirty="0"/>
              <a:t>UTF-8 </a:t>
            </a:r>
            <a:r>
              <a:rPr lang="zh-TW" altLang="en-US" sz="2800" dirty="0"/>
              <a:t>編碼。</a:t>
            </a:r>
            <a:endParaRPr lang="en-US" altLang="zh-TW" sz="2800" dirty="0"/>
          </a:p>
          <a:p>
            <a:pPr lvl="1"/>
            <a:r>
              <a:rPr lang="en-US" altLang="zh-TW" sz="2800" dirty="0"/>
              <a:t>Example: T</a:t>
            </a:r>
            <a:r>
              <a:rPr lang="zh-TW" altLang="en-US" sz="2800" dirty="0"/>
              <a:t>恤 </a:t>
            </a:r>
            <a:r>
              <a:rPr lang="en-US" altLang="zh-TW" sz="2800" dirty="0"/>
              <a:t>28 N</a:t>
            </a:r>
            <a:endParaRPr lang="zh-TW" altLang="en-US" sz="2800" dirty="0"/>
          </a:p>
        </p:txBody>
      </p:sp>
    </p:spTree>
    <p:extLst>
      <p:ext uri="{BB962C8B-B14F-4D97-AF65-F5344CB8AC3E}">
        <p14:creationId xmlns:p14="http://schemas.microsoft.com/office/powerpoint/2010/main" val="143378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zh-TW" altLang="en-US" sz="4400" dirty="0"/>
              <a:t>斷詞套件</a:t>
            </a:r>
            <a:r>
              <a:rPr lang="en-US" altLang="zh-TW" sz="4400" dirty="0"/>
              <a:t>-</a:t>
            </a:r>
            <a:r>
              <a:rPr lang="zh-TW" altLang="en-US" sz="4400" dirty="0"/>
              <a:t>詞典操作</a:t>
            </a:r>
          </a:p>
        </p:txBody>
      </p:sp>
      <p:sp>
        <p:nvSpPr>
          <p:cNvPr id="3" name="內容版面配置區 2"/>
          <p:cNvSpPr>
            <a:spLocks noGrp="1"/>
          </p:cNvSpPr>
          <p:nvPr>
            <p:ph idx="1"/>
          </p:nvPr>
        </p:nvSpPr>
        <p:spPr/>
        <p:txBody>
          <a:bodyPr/>
          <a:lstStyle/>
          <a:p>
            <a:r>
              <a:rPr lang="zh-TW" altLang="en-US" dirty="0"/>
              <a:t>直接加詞入現有詞典</a:t>
            </a:r>
            <a:endParaRPr lang="en-US" altLang="zh-TW" dirty="0"/>
          </a:p>
          <a:p>
            <a:pPr lvl="1"/>
            <a:r>
              <a:rPr lang="en-US" altLang="zh-TW" smtClean="0"/>
              <a:t>Jieba.add_word</a:t>
            </a:r>
            <a:r>
              <a:rPr lang="en-US" altLang="zh-TW" dirty="0" smtClean="0"/>
              <a:t>(word</a:t>
            </a:r>
            <a:r>
              <a:rPr lang="en-US" altLang="zh-TW" dirty="0"/>
              <a:t>, </a:t>
            </a:r>
            <a:r>
              <a:rPr lang="en-US" altLang="zh-TW" dirty="0" err="1"/>
              <a:t>freq</a:t>
            </a:r>
            <a:r>
              <a:rPr lang="en-US" altLang="zh-TW" dirty="0"/>
              <a:t>=None, tag=None)</a:t>
            </a:r>
          </a:p>
          <a:p>
            <a:r>
              <a:rPr lang="zh-TW" altLang="en-US" dirty="0"/>
              <a:t>刪除詞典內的詞</a:t>
            </a:r>
            <a:endParaRPr lang="en-US" altLang="zh-TW" dirty="0"/>
          </a:p>
          <a:p>
            <a:pPr lvl="1"/>
            <a:r>
              <a:rPr lang="en-US" altLang="zh-TW" dirty="0" err="1"/>
              <a:t>Jieba.del_word</a:t>
            </a:r>
            <a:r>
              <a:rPr lang="en-US" altLang="zh-TW" dirty="0"/>
              <a:t>(word)</a:t>
            </a:r>
          </a:p>
          <a:p>
            <a:r>
              <a:rPr lang="zh-TW" altLang="en-US" dirty="0"/>
              <a:t>修改詞典內詞的頻率</a:t>
            </a:r>
            <a:endParaRPr lang="en-US" altLang="zh-TW" dirty="0"/>
          </a:p>
          <a:p>
            <a:pPr lvl="1"/>
            <a:r>
              <a:rPr lang="en-US" altLang="zh-TW" dirty="0" err="1"/>
              <a:t>Jieba.suggest_freq</a:t>
            </a:r>
            <a:r>
              <a:rPr lang="en-US" altLang="zh-TW" dirty="0"/>
              <a:t>(segment, tune=True)</a:t>
            </a:r>
            <a:endParaRPr lang="zh-TW" altLang="en-US" dirty="0"/>
          </a:p>
        </p:txBody>
      </p:sp>
    </p:spTree>
    <p:extLst>
      <p:ext uri="{BB962C8B-B14F-4D97-AF65-F5344CB8AC3E}">
        <p14:creationId xmlns:p14="http://schemas.microsoft.com/office/powerpoint/2010/main" val="10679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en-US" altLang="zh-TW" sz="4400" dirty="0"/>
              <a:t> Tokenize</a:t>
            </a:r>
            <a:endParaRPr lang="zh-TW" altLang="en-US" sz="4400" dirty="0"/>
          </a:p>
        </p:txBody>
      </p:sp>
      <p:sp>
        <p:nvSpPr>
          <p:cNvPr id="3" name="內容版面配置區 2"/>
          <p:cNvSpPr>
            <a:spLocks noGrp="1"/>
          </p:cNvSpPr>
          <p:nvPr>
            <p:ph idx="1"/>
          </p:nvPr>
        </p:nvSpPr>
        <p:spPr/>
        <p:txBody>
          <a:bodyPr/>
          <a:lstStyle/>
          <a:p>
            <a:r>
              <a:rPr lang="zh-TW" altLang="en-US" dirty="0"/>
              <a:t>返回詞語在原文的起止和結束位置</a:t>
            </a:r>
            <a:endParaRPr lang="en-US" altLang="zh-TW" dirty="0"/>
          </a:p>
          <a:p>
            <a:r>
              <a:rPr lang="zh-TW" altLang="en-US" dirty="0"/>
              <a:t>函式</a:t>
            </a:r>
            <a:endParaRPr lang="en-US" altLang="zh-TW" dirty="0"/>
          </a:p>
          <a:p>
            <a:pPr lvl="1"/>
            <a:r>
              <a:rPr lang="en-US" altLang="zh-TW" dirty="0" err="1"/>
              <a:t>jieba.tokenize</a:t>
            </a:r>
            <a:r>
              <a:rPr lang="en-US" altLang="zh-TW" dirty="0"/>
              <a:t>(u'</a:t>
            </a:r>
            <a:r>
              <a:rPr lang="zh-TW" altLang="en-US" dirty="0"/>
              <a:t>字串</a:t>
            </a:r>
            <a:r>
              <a:rPr lang="en-US" altLang="zh-TW" dirty="0"/>
              <a:t>')</a:t>
            </a:r>
          </a:p>
          <a:p>
            <a:pPr lvl="1"/>
            <a:r>
              <a:rPr lang="zh-TW" altLang="en-US" dirty="0"/>
              <a:t>字串前面要加一個</a:t>
            </a:r>
            <a:r>
              <a:rPr lang="en-US" altLang="zh-TW" dirty="0"/>
              <a:t>u (</a:t>
            </a:r>
            <a:r>
              <a:rPr lang="zh-TW" altLang="en-US" dirty="0"/>
              <a:t>因為只能用</a:t>
            </a:r>
            <a:r>
              <a:rPr lang="en-US" altLang="zh-TW" dirty="0" err="1"/>
              <a:t>unicode</a:t>
            </a:r>
            <a:r>
              <a:rPr lang="zh-TW" altLang="en-US" dirty="0"/>
              <a:t>模式</a:t>
            </a:r>
            <a:r>
              <a:rPr lang="en-US" altLang="zh-TW" dirty="0"/>
              <a:t>)</a:t>
            </a:r>
          </a:p>
          <a:p>
            <a:pPr lvl="1"/>
            <a:r>
              <a:rPr lang="zh-TW" altLang="en-US" dirty="0"/>
              <a:t>開檔編碼一定要是</a:t>
            </a:r>
            <a:r>
              <a:rPr lang="en-US" altLang="zh-TW" dirty="0"/>
              <a:t>utf-8</a:t>
            </a:r>
          </a:p>
          <a:p>
            <a:pPr lvl="1"/>
            <a:endParaRPr lang="en-US" altLang="zh-TW" dirty="0"/>
          </a:p>
          <a:p>
            <a:endParaRPr lang="zh-TW" altLang="en-US" dirty="0"/>
          </a:p>
        </p:txBody>
      </p:sp>
    </p:spTree>
    <p:extLst>
      <p:ext uri="{BB962C8B-B14F-4D97-AF65-F5344CB8AC3E}">
        <p14:creationId xmlns:p14="http://schemas.microsoft.com/office/powerpoint/2010/main" val="409423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en-US" altLang="zh-TW" sz="4400" dirty="0"/>
              <a:t> Tokenize</a:t>
            </a:r>
            <a:r>
              <a:rPr lang="zh-TW" altLang="en-US" sz="4400" dirty="0"/>
              <a:t> 搜尋引擎模式</a:t>
            </a:r>
          </a:p>
        </p:txBody>
      </p:sp>
      <p:sp>
        <p:nvSpPr>
          <p:cNvPr id="3" name="內容版面配置區 2"/>
          <p:cNvSpPr>
            <a:spLocks noGrp="1"/>
          </p:cNvSpPr>
          <p:nvPr>
            <p:ph idx="1"/>
          </p:nvPr>
        </p:nvSpPr>
        <p:spPr/>
        <p:txBody>
          <a:bodyPr/>
          <a:lstStyle/>
          <a:p>
            <a:r>
              <a:rPr lang="zh-TW" altLang="en-US" dirty="0"/>
              <a:t>返回搜尋引擎模式詞語在原文的起止和結束位置</a:t>
            </a:r>
            <a:endParaRPr lang="en-US" altLang="zh-TW" dirty="0"/>
          </a:p>
          <a:p>
            <a:r>
              <a:rPr lang="zh-TW" altLang="en-US" dirty="0"/>
              <a:t>函式</a:t>
            </a:r>
            <a:endParaRPr lang="en-US" altLang="zh-TW" dirty="0"/>
          </a:p>
          <a:p>
            <a:pPr lvl="1"/>
            <a:r>
              <a:rPr lang="en-US" altLang="zh-TW" dirty="0" err="1"/>
              <a:t>jieba.tokenize</a:t>
            </a:r>
            <a:r>
              <a:rPr lang="en-US" altLang="zh-TW" dirty="0"/>
              <a:t>(u'</a:t>
            </a:r>
            <a:r>
              <a:rPr lang="zh-TW" altLang="en-US" dirty="0"/>
              <a:t>字串</a:t>
            </a:r>
            <a:r>
              <a:rPr lang="en-US" altLang="zh-TW" dirty="0"/>
              <a:t>', mode='search')</a:t>
            </a:r>
          </a:p>
          <a:p>
            <a:pPr lvl="1"/>
            <a:r>
              <a:rPr lang="zh-TW" altLang="en-US" dirty="0"/>
              <a:t>字串前面要加一個</a:t>
            </a:r>
            <a:r>
              <a:rPr lang="en-US" altLang="zh-TW" dirty="0"/>
              <a:t>u (</a:t>
            </a:r>
            <a:r>
              <a:rPr lang="zh-TW" altLang="en-US" dirty="0"/>
              <a:t>因為只能用</a:t>
            </a:r>
            <a:r>
              <a:rPr lang="en-US" altLang="zh-TW" dirty="0" err="1"/>
              <a:t>unicode</a:t>
            </a:r>
            <a:r>
              <a:rPr lang="zh-TW" altLang="en-US" dirty="0"/>
              <a:t>模式</a:t>
            </a:r>
            <a:r>
              <a:rPr lang="en-US" altLang="zh-TW" dirty="0"/>
              <a:t>)</a:t>
            </a:r>
          </a:p>
          <a:p>
            <a:pPr lvl="1"/>
            <a:r>
              <a:rPr lang="zh-TW" altLang="en-US" dirty="0"/>
              <a:t>開檔編碼一定要是</a:t>
            </a:r>
            <a:r>
              <a:rPr lang="en-US" altLang="zh-TW" dirty="0"/>
              <a:t>utf-8</a:t>
            </a:r>
          </a:p>
          <a:p>
            <a:endParaRPr lang="zh-TW" altLang="en-US" dirty="0"/>
          </a:p>
        </p:txBody>
      </p:sp>
    </p:spTree>
    <p:extLst>
      <p:ext uri="{BB962C8B-B14F-4D97-AF65-F5344CB8AC3E}">
        <p14:creationId xmlns:p14="http://schemas.microsoft.com/office/powerpoint/2010/main" val="117345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用</a:t>
            </a:r>
            <a:r>
              <a:rPr lang="en-US" altLang="zh-TW" sz="3200" dirty="0" err="1"/>
              <a:t>jieba</a:t>
            </a:r>
            <a:r>
              <a:rPr lang="zh-TW" altLang="en-US" sz="3200" dirty="0"/>
              <a:t>套件建立一個中文</a:t>
            </a:r>
            <a:r>
              <a:rPr lang="zh-TW" altLang="en-US" sz="3200" dirty="0" smtClean="0"/>
              <a:t>文本斷</a:t>
            </a:r>
            <a:r>
              <a:rPr lang="zh-TW" altLang="en-US" sz="3200" dirty="0"/>
              <a:t>詞器</a:t>
            </a:r>
            <a:endParaRPr lang="en-US" altLang="zh-TW" sz="3200" dirty="0"/>
          </a:p>
          <a:p>
            <a:pPr lvl="1"/>
            <a:r>
              <a:rPr lang="zh-TW" altLang="en-US" sz="2800" dirty="0"/>
              <a:t>資料清理</a:t>
            </a:r>
            <a:endParaRPr lang="en-US" altLang="zh-TW" sz="2800" dirty="0"/>
          </a:p>
          <a:p>
            <a:pPr lvl="1"/>
            <a:r>
              <a:rPr lang="zh-TW" altLang="en-US" sz="2800" dirty="0"/>
              <a:t>讀取繁體中文常用詞典</a:t>
            </a:r>
            <a:endParaRPr lang="en-US" altLang="zh-TW" sz="2800" dirty="0"/>
          </a:p>
          <a:p>
            <a:pPr lvl="1"/>
            <a:r>
              <a:rPr lang="zh-TW" altLang="en-US" sz="2800" dirty="0"/>
              <a:t>斷詞</a:t>
            </a:r>
            <a:endParaRPr lang="en-US" altLang="zh-TW" sz="2800" dirty="0"/>
          </a:p>
          <a:p>
            <a:pPr lvl="1"/>
            <a:r>
              <a:rPr lang="zh-TW" altLang="en-US" sz="2800" dirty="0"/>
              <a:t>詞頻統計</a:t>
            </a:r>
          </a:p>
        </p:txBody>
      </p:sp>
    </p:spTree>
    <p:extLst>
      <p:ext uri="{BB962C8B-B14F-4D97-AF65-F5344CB8AC3E}">
        <p14:creationId xmlns:p14="http://schemas.microsoft.com/office/powerpoint/2010/main" val="399404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基礎文本字詞分析</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87335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Pointwise Mutual Information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Pointwise Mutual Information</a:t>
                </a:r>
                <a:r>
                  <a:rPr lang="zh-TW" altLang="en-US" dirty="0" smtClean="0"/>
                  <a:t>是一種用於衡量</a:t>
                </a:r>
                <a:r>
                  <a:rPr lang="zh-TW" altLang="en-US" dirty="0"/>
                  <a:t>兩</a:t>
                </a:r>
                <a:r>
                  <a:rPr lang="zh-TW" altLang="en-US" dirty="0" smtClean="0"/>
                  <a:t>個事件之間相互關聯性的統計變量</a:t>
                </a:r>
                <a:endParaRPr lang="en-US" altLang="zh-TW" dirty="0" smtClean="0"/>
              </a:p>
              <a:p>
                <a:r>
                  <a:rPr lang="zh-TW" altLang="en-US" dirty="0" smtClean="0"/>
                  <a:t>可以衡量兩個詞</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𝑖</m:t>
                        </m:r>
                      </m:sub>
                    </m:sSub>
                    <m:r>
                      <a:rPr lang="zh-TW" altLang="en-US" i="1">
                        <a:latin typeface="Cambria Math" panose="02040503050406030204" pitchFamily="18" charset="0"/>
                      </a:rPr>
                      <m:t>和</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b="0" i="1" smtClean="0">
                            <a:latin typeface="Cambria Math" panose="02040503050406030204" pitchFamily="18" charset="0"/>
                          </a:rPr>
                          <m:t>𝑗</m:t>
                        </m:r>
                      </m:sub>
                    </m:sSub>
                  </m:oMath>
                </a14:m>
                <a:r>
                  <a:rPr lang="zh-TW" altLang="en-US" dirty="0" smtClean="0"/>
                  <a:t>之間的關聯程度</a:t>
                </a:r>
                <a:endParaRPr lang="en-US" altLang="zh-TW" dirty="0" smtClean="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121" t="-24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3308350" y="3402093"/>
                <a:ext cx="4994829" cy="9682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𝑃𝑀𝐼</m:t>
                      </m:r>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𝑗</m:t>
                              </m:r>
                            </m:sub>
                          </m:sSub>
                        </m:e>
                      </m:d>
                      <m:r>
                        <a:rPr lang="en-US" altLang="zh-TW" sz="2800" b="0" i="1" smtClean="0">
                          <a:latin typeface="Cambria Math" panose="02040503050406030204" pitchFamily="18" charset="0"/>
                        </a:rPr>
                        <m:t>=</m:t>
                      </m:r>
                      <m:func>
                        <m:funcPr>
                          <m:ctrlPr>
                            <a:rPr lang="en-US" altLang="zh-TW" sz="2800" b="0" i="1" smtClean="0">
                              <a:latin typeface="Cambria Math" panose="02040503050406030204" pitchFamily="18" charset="0"/>
                            </a:rPr>
                          </m:ctrlPr>
                        </m:funcPr>
                        <m:fName>
                          <m:r>
                            <m:rPr>
                              <m:sty m:val="p"/>
                            </m:rPr>
                            <a:rPr lang="en-US" altLang="zh-TW" sz="2800" b="0" i="0" smtClean="0">
                              <a:latin typeface="Cambria Math" panose="02040503050406030204" pitchFamily="18" charset="0"/>
                            </a:rPr>
                            <m:t>log</m:t>
                          </m:r>
                        </m:fName>
                        <m:e>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b="0" i="1" smtClean="0">
                                  <a:latin typeface="Cambria Math" panose="02040503050406030204" pitchFamily="18" charset="0"/>
                                </a:rPr>
                                <m:t>𝑃</m:t>
                              </m:r>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ea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𝑗</m:t>
                                  </m:r>
                                </m:sub>
                              </m:sSub>
                              <m:r>
                                <a:rPr lang="en-US" altLang="zh-TW" sz="2800" b="0" i="1" smtClean="0">
                                  <a:latin typeface="Cambria Math" panose="02040503050406030204" pitchFamily="18" charset="0"/>
                                </a:rPr>
                                <m:t>)</m:t>
                              </m:r>
                            </m:num>
                            <m:den>
                              <m:r>
                                <a:rPr lang="en-US" altLang="zh-TW" sz="2800" b="0" i="1" smtClean="0">
                                  <a:latin typeface="Cambria Math" panose="02040503050406030204" pitchFamily="18" charset="0"/>
                                </a:rPr>
                                <m:t>𝑃</m:t>
                              </m:r>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𝑃</m:t>
                              </m:r>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𝑗</m:t>
                                  </m:r>
                                </m:sub>
                              </m:sSub>
                              <m:r>
                                <a:rPr lang="en-US" altLang="zh-TW" sz="2800" b="0" i="1" smtClean="0">
                                  <a:latin typeface="Cambria Math" panose="02040503050406030204" pitchFamily="18" charset="0"/>
                                </a:rPr>
                                <m:t>)</m:t>
                              </m:r>
                            </m:den>
                          </m:f>
                          <m:r>
                            <a:rPr lang="en-US" altLang="zh-TW" sz="2800" b="0" i="1" smtClean="0">
                              <a:latin typeface="Cambria Math" panose="02040503050406030204" pitchFamily="18" charset="0"/>
                            </a:rPr>
                            <m:t>)</m:t>
                          </m:r>
                        </m:e>
                      </m:func>
                    </m:oMath>
                  </m:oMathPara>
                </a14:m>
                <a:endParaRPr lang="zh-TW" altLang="en-US"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308350" y="3402093"/>
                <a:ext cx="4994829" cy="968214"/>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7549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中文文本資料前處理</a:t>
            </a:r>
          </a:p>
        </p:txBody>
      </p:sp>
      <p:sp>
        <p:nvSpPr>
          <p:cNvPr id="3" name="內容版面配置區 2"/>
          <p:cNvSpPr>
            <a:spLocks noGrp="1"/>
          </p:cNvSpPr>
          <p:nvPr>
            <p:ph idx="1"/>
          </p:nvPr>
        </p:nvSpPr>
        <p:spPr/>
        <p:txBody>
          <a:bodyPr>
            <a:normAutofit/>
          </a:bodyPr>
          <a:lstStyle/>
          <a:p>
            <a:r>
              <a:rPr lang="zh-TW" altLang="en-US" sz="3600" dirty="0"/>
              <a:t>斷詞</a:t>
            </a:r>
            <a:endParaRPr lang="en-US" altLang="zh-TW" sz="3600" dirty="0"/>
          </a:p>
          <a:p>
            <a:pPr lvl="1"/>
            <a:r>
              <a:rPr lang="en-US" altLang="zh-TW" sz="3200" dirty="0"/>
              <a:t>N-gram</a:t>
            </a:r>
          </a:p>
          <a:p>
            <a:pPr lvl="1"/>
            <a:r>
              <a:rPr lang="zh-TW" altLang="en-US" sz="3200" dirty="0"/>
              <a:t>基於詞典</a:t>
            </a:r>
            <a:endParaRPr lang="en-US" altLang="zh-TW" sz="3200" dirty="0"/>
          </a:p>
          <a:p>
            <a:pPr lvl="1"/>
            <a:r>
              <a:rPr lang="zh-TW" altLang="en-US" sz="3200" dirty="0"/>
              <a:t>統計模型</a:t>
            </a:r>
            <a:r>
              <a:rPr lang="en-US" altLang="zh-TW" sz="3200" dirty="0"/>
              <a:t>(HMM)</a:t>
            </a:r>
            <a:endParaRPr lang="zh-TW" altLang="en-US" sz="3200" dirty="0"/>
          </a:p>
        </p:txBody>
      </p:sp>
    </p:spTree>
    <p:extLst>
      <p:ext uri="{BB962C8B-B14F-4D97-AF65-F5344CB8AC3E}">
        <p14:creationId xmlns:p14="http://schemas.microsoft.com/office/powerpoint/2010/main" val="208188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NLTK </a:t>
            </a:r>
            <a:r>
              <a:rPr lang="zh-TW" altLang="en-US" dirty="0" smtClean="0"/>
              <a:t>計算 </a:t>
            </a:r>
            <a:r>
              <a:rPr lang="en-US" altLang="zh-TW" dirty="0" smtClean="0"/>
              <a:t>PMI (1/2)</a:t>
            </a:r>
            <a:endParaRPr lang="zh-TW" altLang="en-US" dirty="0"/>
          </a:p>
        </p:txBody>
      </p:sp>
      <p:sp>
        <p:nvSpPr>
          <p:cNvPr id="3" name="內容版面配置區 2"/>
          <p:cNvSpPr>
            <a:spLocks noGrp="1"/>
          </p:cNvSpPr>
          <p:nvPr>
            <p:ph idx="1"/>
          </p:nvPr>
        </p:nvSpPr>
        <p:spPr/>
        <p:txBody>
          <a:bodyPr/>
          <a:lstStyle/>
          <a:p>
            <a:r>
              <a:rPr lang="zh-TW" altLang="en-US" dirty="0"/>
              <a:t>從</a:t>
            </a:r>
            <a:r>
              <a:rPr lang="en-US" altLang="zh-TW" dirty="0" err="1"/>
              <a:t>nltk</a:t>
            </a:r>
            <a:r>
              <a:rPr lang="en-US" altLang="zh-TW" dirty="0"/>
              <a:t> </a:t>
            </a:r>
            <a:r>
              <a:rPr lang="zh-TW" altLang="en-US" dirty="0"/>
              <a:t>套件中載入</a:t>
            </a:r>
            <a:r>
              <a:rPr lang="en-US" altLang="zh-TW" dirty="0" err="1" smtClean="0"/>
              <a:t>BigramCollocationFinder</a:t>
            </a:r>
            <a:endParaRPr lang="en-US" altLang="zh-TW" dirty="0" smtClean="0"/>
          </a:p>
          <a:p>
            <a:pPr lvl="1"/>
            <a:r>
              <a:rPr lang="en-US" altLang="zh-TW" dirty="0"/>
              <a:t>f</a:t>
            </a:r>
            <a:r>
              <a:rPr lang="en-US" altLang="zh-TW" dirty="0" smtClean="0"/>
              <a:t>rom </a:t>
            </a:r>
            <a:r>
              <a:rPr lang="en-US" altLang="zh-TW" dirty="0" err="1" smtClean="0"/>
              <a:t>nltk</a:t>
            </a:r>
            <a:r>
              <a:rPr lang="en-US" altLang="zh-TW" dirty="0" smtClean="0"/>
              <a:t> </a:t>
            </a:r>
            <a:r>
              <a:rPr lang="en-US" altLang="zh-TW" dirty="0"/>
              <a:t>collocations import </a:t>
            </a:r>
            <a:r>
              <a:rPr lang="en-US" altLang="zh-TW" dirty="0" err="1" smtClean="0"/>
              <a:t>BigramCollocationFinder</a:t>
            </a:r>
            <a:endParaRPr lang="en-US" altLang="zh-TW" dirty="0" smtClean="0"/>
          </a:p>
          <a:p>
            <a:r>
              <a:rPr lang="zh-TW" altLang="en-US" dirty="0"/>
              <a:t>先進行斷</a:t>
            </a:r>
            <a:r>
              <a:rPr lang="zh-TW" altLang="en-US" dirty="0" smtClean="0"/>
              <a:t>詞</a:t>
            </a:r>
            <a:endParaRPr lang="en-US" altLang="zh-TW" dirty="0" smtClean="0"/>
          </a:p>
          <a:p>
            <a:pPr lvl="1"/>
            <a:r>
              <a:rPr lang="en-US" altLang="zh-TW" dirty="0" err="1" smtClean="0"/>
              <a:t>tokenized_corpus</a:t>
            </a:r>
            <a:r>
              <a:rPr lang="zh-TW" altLang="en-US" dirty="0" smtClean="0"/>
              <a:t> </a:t>
            </a:r>
            <a:r>
              <a:rPr lang="en-US" altLang="zh-TW" dirty="0" smtClean="0"/>
              <a:t>=[</a:t>
            </a:r>
            <a:r>
              <a:rPr lang="en-US" altLang="zh-TW" dirty="0" err="1" smtClean="0"/>
              <a:t>nltk.word_tokenize</a:t>
            </a:r>
            <a:r>
              <a:rPr lang="en-US" altLang="zh-TW" dirty="0" smtClean="0"/>
              <a:t>(doc) </a:t>
            </a:r>
            <a:r>
              <a:rPr lang="en-US" altLang="zh-TW" dirty="0"/>
              <a:t>for doc in corpus </a:t>
            </a:r>
            <a:r>
              <a:rPr lang="en-US" altLang="zh-TW" dirty="0" smtClean="0"/>
              <a:t>]</a:t>
            </a:r>
          </a:p>
          <a:p>
            <a:pPr lvl="1"/>
            <a:r>
              <a:rPr lang="en-US" altLang="zh-TW" dirty="0"/>
              <a:t>d</a:t>
            </a:r>
            <a:r>
              <a:rPr lang="en-US" altLang="zh-TW" dirty="0" smtClean="0"/>
              <a:t>oc</a:t>
            </a:r>
            <a:r>
              <a:rPr lang="zh-TW" altLang="en-US" dirty="0" smtClean="0"/>
              <a:t>為一個文本</a:t>
            </a:r>
            <a:endParaRPr lang="en-US" altLang="zh-TW" dirty="0" smtClean="0"/>
          </a:p>
          <a:p>
            <a:pPr lvl="1"/>
            <a:r>
              <a:rPr lang="en-US" altLang="zh-TW" dirty="0"/>
              <a:t>c</a:t>
            </a:r>
            <a:r>
              <a:rPr lang="en-US" altLang="zh-TW" dirty="0" smtClean="0"/>
              <a:t>orpus</a:t>
            </a:r>
            <a:r>
              <a:rPr lang="zh-TW" altLang="en-US" dirty="0" smtClean="0"/>
              <a:t>為整個語料庫</a:t>
            </a:r>
            <a:endParaRPr lang="en-US" altLang="zh-TW" dirty="0" smtClean="0"/>
          </a:p>
          <a:p>
            <a:r>
              <a:rPr lang="zh-TW" altLang="en-US" dirty="0" smtClean="0"/>
              <a:t>建立</a:t>
            </a:r>
            <a:r>
              <a:rPr lang="en-US" altLang="zh-TW" dirty="0" err="1" smtClean="0"/>
              <a:t>BigramCollocationFinder</a:t>
            </a:r>
            <a:r>
              <a:rPr lang="en-US" altLang="zh-TW" dirty="0" smtClean="0"/>
              <a:t> </a:t>
            </a:r>
            <a:r>
              <a:rPr lang="zh-TW" altLang="en-US" dirty="0"/>
              <a:t>物件</a:t>
            </a:r>
            <a:endParaRPr lang="en-US" altLang="zh-TW" dirty="0" smtClean="0"/>
          </a:p>
          <a:p>
            <a:pPr lvl="1"/>
            <a:r>
              <a:rPr lang="en-US" altLang="zh-TW" dirty="0" smtClean="0"/>
              <a:t>finder=</a:t>
            </a:r>
            <a:r>
              <a:rPr lang="en-US" altLang="zh-TW" dirty="0" err="1" smtClean="0"/>
              <a:t>BigramCollocationFinder.from_documents</a:t>
            </a:r>
            <a:r>
              <a:rPr lang="en-US" altLang="zh-TW" dirty="0" smtClean="0"/>
              <a:t>(</a:t>
            </a:r>
            <a:r>
              <a:rPr lang="en-US" altLang="zh-TW" dirty="0" err="1" smtClean="0"/>
              <a:t>tokenized_corpus</a:t>
            </a:r>
            <a:r>
              <a:rPr lang="en-US" altLang="zh-TW" dirty="0" smtClean="0"/>
              <a:t>)</a:t>
            </a:r>
            <a:endParaRPr lang="zh-TW" altLang="en-US" dirty="0"/>
          </a:p>
        </p:txBody>
      </p:sp>
    </p:spTree>
    <p:extLst>
      <p:ext uri="{BB962C8B-B14F-4D97-AF65-F5344CB8AC3E}">
        <p14:creationId xmlns:p14="http://schemas.microsoft.com/office/powerpoint/2010/main" val="291878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NLTK </a:t>
            </a:r>
            <a:r>
              <a:rPr lang="zh-TW" altLang="en-US" dirty="0"/>
              <a:t>計算 </a:t>
            </a:r>
            <a:r>
              <a:rPr lang="en-US" altLang="zh-TW" dirty="0"/>
              <a:t>PMI </a:t>
            </a:r>
            <a:r>
              <a:rPr lang="en-US" altLang="zh-TW" dirty="0" smtClean="0"/>
              <a:t>(2/2</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a:t>計算</a:t>
            </a:r>
            <a:r>
              <a:rPr lang="en-US" altLang="zh-TW" dirty="0"/>
              <a:t>bigram </a:t>
            </a:r>
            <a:r>
              <a:rPr lang="zh-TW" altLang="en-US" dirty="0"/>
              <a:t>的</a:t>
            </a:r>
            <a:r>
              <a:rPr lang="en-US" altLang="zh-TW" dirty="0"/>
              <a:t>PMI </a:t>
            </a:r>
            <a:r>
              <a:rPr lang="zh-TW" altLang="en-US" dirty="0" smtClean="0"/>
              <a:t>值</a:t>
            </a:r>
            <a:endParaRPr lang="en-US" altLang="zh-TW" dirty="0" smtClean="0"/>
          </a:p>
          <a:p>
            <a:pPr lvl="1"/>
            <a:r>
              <a:rPr lang="en-US" altLang="zh-TW" dirty="0" err="1" smtClean="0"/>
              <a:t>pmi_scores</a:t>
            </a:r>
            <a:r>
              <a:rPr lang="en-US" altLang="zh-TW" dirty="0" smtClean="0"/>
              <a:t> = </a:t>
            </a:r>
            <a:r>
              <a:rPr lang="en-US" altLang="zh-TW" dirty="0" err="1" smtClean="0"/>
              <a:t>finder.score_ngrams</a:t>
            </a:r>
            <a:r>
              <a:rPr lang="en-US" altLang="zh-TW" dirty="0" smtClean="0"/>
              <a:t>(</a:t>
            </a:r>
            <a:r>
              <a:rPr lang="en-US" altLang="zh-TW" dirty="0" err="1" smtClean="0"/>
              <a:t>bigram_measures.pmi</a:t>
            </a:r>
            <a:r>
              <a:rPr lang="en-US" altLang="zh-TW" dirty="0" smtClean="0"/>
              <a:t>)</a:t>
            </a:r>
          </a:p>
          <a:p>
            <a:r>
              <a:rPr lang="zh-TW" altLang="en-US" dirty="0" smtClean="0"/>
              <a:t>印出前</a:t>
            </a:r>
            <a:r>
              <a:rPr lang="en-US" altLang="zh-TW" dirty="0" smtClean="0"/>
              <a:t>N</a:t>
            </a:r>
            <a:r>
              <a:rPr lang="zh-TW" altLang="en-US" dirty="0" smtClean="0"/>
              <a:t>個</a:t>
            </a:r>
            <a:r>
              <a:rPr lang="en-US" altLang="zh-TW" dirty="0" smtClean="0"/>
              <a:t>PMI</a:t>
            </a:r>
            <a:r>
              <a:rPr lang="zh-TW" altLang="en-US" dirty="0" smtClean="0"/>
              <a:t>值最高的詞組</a:t>
            </a:r>
            <a:endParaRPr lang="en-US" altLang="zh-TW" dirty="0" smtClean="0"/>
          </a:p>
        </p:txBody>
      </p:sp>
      <p:sp>
        <p:nvSpPr>
          <p:cNvPr id="4" name="矩形 3"/>
          <p:cNvSpPr/>
          <p:nvPr/>
        </p:nvSpPr>
        <p:spPr>
          <a:xfrm>
            <a:off x="1517650" y="3074085"/>
            <a:ext cx="6096000" cy="830997"/>
          </a:xfrm>
          <a:prstGeom prst="rect">
            <a:avLst/>
          </a:prstGeom>
        </p:spPr>
        <p:txBody>
          <a:bodyPr>
            <a:spAutoFit/>
          </a:bodyPr>
          <a:lstStyle/>
          <a:p>
            <a:pPr lvl="1"/>
            <a:r>
              <a:rPr lang="en-US" altLang="zh-TW" sz="2400" dirty="0" smtClean="0"/>
              <a:t>For</a:t>
            </a:r>
            <a:r>
              <a:rPr lang="zh-TW" altLang="en-US" sz="2400" dirty="0" smtClean="0"/>
              <a:t> </a:t>
            </a:r>
            <a:r>
              <a:rPr lang="en-US" altLang="zh-TW" sz="2400" dirty="0" smtClean="0"/>
              <a:t>bigram , </a:t>
            </a:r>
            <a:r>
              <a:rPr lang="en-US" altLang="zh-TW" sz="2400" dirty="0" err="1" smtClean="0"/>
              <a:t>pmi</a:t>
            </a:r>
            <a:r>
              <a:rPr lang="en-US" altLang="zh-TW" sz="2400" dirty="0" smtClean="0"/>
              <a:t> in </a:t>
            </a:r>
            <a:r>
              <a:rPr lang="en-US" altLang="zh-TW" sz="2400" dirty="0" err="1" smtClean="0"/>
              <a:t>pmi_scores</a:t>
            </a:r>
            <a:r>
              <a:rPr lang="en-US" altLang="zh-TW" sz="2400" dirty="0" smtClean="0"/>
              <a:t>[:N] </a:t>
            </a:r>
          </a:p>
          <a:p>
            <a:pPr lvl="1"/>
            <a:r>
              <a:rPr lang="en-US" altLang="zh-TW" sz="2400" dirty="0" smtClean="0"/>
              <a:t>	print(f "PMI({bigram}): {</a:t>
            </a:r>
            <a:r>
              <a:rPr lang="en-US" altLang="zh-TW" sz="2400" dirty="0" err="1" smtClean="0"/>
              <a:t>pmi</a:t>
            </a:r>
            <a:r>
              <a:rPr lang="en-US" altLang="zh-TW" sz="2400" dirty="0" smtClean="0"/>
              <a:t> :. 2f}") </a:t>
            </a:r>
            <a:endParaRPr lang="zh-TW" altLang="en-US" sz="2400" dirty="0"/>
          </a:p>
        </p:txBody>
      </p:sp>
    </p:spTree>
    <p:extLst>
      <p:ext uri="{BB962C8B-B14F-4D97-AF65-F5344CB8AC3E}">
        <p14:creationId xmlns:p14="http://schemas.microsoft.com/office/powerpoint/2010/main" val="363424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TF-IDF</a:t>
            </a:r>
            <a:r>
              <a:rPr lang="en-US" altLang="zh-TW" dirty="0"/>
              <a:t> </a:t>
            </a:r>
            <a:r>
              <a:rPr lang="zh-TW" altLang="en-US" dirty="0" smtClean="0"/>
              <a:t>（</a:t>
            </a:r>
            <a:r>
              <a:rPr lang="en-US" altLang="zh-TW" dirty="0" smtClean="0"/>
              <a:t>Term</a:t>
            </a:r>
            <a:r>
              <a:rPr lang="en-US" altLang="zh-TW" dirty="0"/>
              <a:t> Frequency - Inverse Document Frequency</a:t>
            </a:r>
            <a:r>
              <a:rPr lang="zh-TW" altLang="en-US" dirty="0"/>
              <a:t>）</a:t>
            </a:r>
          </a:p>
        </p:txBody>
      </p:sp>
      <p:sp>
        <p:nvSpPr>
          <p:cNvPr id="3" name="內容版面配置區 2"/>
          <p:cNvSpPr>
            <a:spLocks noGrp="1"/>
          </p:cNvSpPr>
          <p:nvPr>
            <p:ph idx="1"/>
          </p:nvPr>
        </p:nvSpPr>
        <p:spPr/>
        <p:txBody>
          <a:bodyPr/>
          <a:lstStyle/>
          <a:p>
            <a:r>
              <a:rPr lang="en-US" altLang="zh-TW" dirty="0"/>
              <a:t>TF-IDF </a:t>
            </a:r>
            <a:r>
              <a:rPr lang="zh-TW" altLang="en-US" dirty="0"/>
              <a:t>是一種</a:t>
            </a:r>
            <a:r>
              <a:rPr lang="zh-TW" altLang="en-US" dirty="0" smtClean="0"/>
              <a:t>用於文字資訊檢索與探</a:t>
            </a:r>
            <a:r>
              <a:rPr lang="zh-TW" altLang="en-US" dirty="0"/>
              <a:t>勘的常用加權技術，為一種統計方法，用來評估單詞對於文件的集合或詞庫中一份文件的重要</a:t>
            </a:r>
            <a:r>
              <a:rPr lang="zh-TW" altLang="en-US" dirty="0" smtClean="0"/>
              <a:t>程度</a:t>
            </a:r>
            <a:endParaRPr lang="en-US" altLang="zh-TW" dirty="0" smtClean="0"/>
          </a:p>
          <a:p>
            <a:r>
              <a:rPr lang="en-US" altLang="zh-TW" dirty="0"/>
              <a:t>TF</a:t>
            </a:r>
            <a:r>
              <a:rPr lang="zh-TW" altLang="en-US" dirty="0"/>
              <a:t>（</a:t>
            </a:r>
            <a:r>
              <a:rPr lang="en-US" altLang="zh-TW" dirty="0"/>
              <a:t>Term Frequency</a:t>
            </a:r>
            <a:r>
              <a:rPr lang="zh-TW" altLang="en-US" dirty="0" smtClean="0"/>
              <a:t>）</a:t>
            </a:r>
            <a:endParaRPr lang="en-US" altLang="zh-TW" dirty="0" smtClean="0"/>
          </a:p>
          <a:p>
            <a:pPr lvl="1"/>
            <a:r>
              <a:rPr lang="zh-TW" altLang="en-US" dirty="0" smtClean="0"/>
              <a:t>這個單詞出現在該文件的次數</a:t>
            </a:r>
            <a:r>
              <a:rPr lang="en-US" altLang="zh-TW" dirty="0" smtClean="0"/>
              <a:t>/</a:t>
            </a:r>
            <a:r>
              <a:rPr lang="zh-TW" altLang="en-US" dirty="0" smtClean="0"/>
              <a:t>該文件的總字數</a:t>
            </a:r>
            <a:endParaRPr lang="en-US" altLang="zh-TW" dirty="0"/>
          </a:p>
          <a:p>
            <a:r>
              <a:rPr lang="en-US" altLang="zh-TW" dirty="0"/>
              <a:t>IDF(Inverse Document Frequency</a:t>
            </a:r>
            <a:r>
              <a:rPr lang="en-US" altLang="zh-TW" dirty="0" smtClean="0"/>
              <a:t>)</a:t>
            </a:r>
          </a:p>
          <a:p>
            <a:pPr lvl="1"/>
            <a:r>
              <a:rPr lang="zh-TW" altLang="en-US" dirty="0" smtClean="0"/>
              <a:t>總文件數</a:t>
            </a:r>
            <a:r>
              <a:rPr lang="en-US" altLang="zh-TW" dirty="0" smtClean="0"/>
              <a:t>/</a:t>
            </a:r>
            <a:r>
              <a:rPr lang="zh-TW" altLang="en-US" dirty="0" smtClean="0"/>
              <a:t>這個單詞有出現的文件數</a:t>
            </a:r>
            <a:endParaRPr lang="zh-TW" altLang="en-US" dirty="0"/>
          </a:p>
        </p:txBody>
      </p:sp>
    </p:spTree>
    <p:extLst>
      <p:ext uri="{BB962C8B-B14F-4D97-AF65-F5344CB8AC3E}">
        <p14:creationId xmlns:p14="http://schemas.microsoft.com/office/powerpoint/2010/main" val="9074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TF-IDF</a:t>
            </a:r>
            <a:endParaRPr lang="zh-TW" altLang="en-US" dirty="0"/>
          </a:p>
        </p:txBody>
      </p:sp>
      <p:pic>
        <p:nvPicPr>
          <p:cNvPr id="4" name="圖片 3"/>
          <p:cNvPicPr>
            <a:picLocks noChangeAspect="1"/>
          </p:cNvPicPr>
          <p:nvPr/>
        </p:nvPicPr>
        <p:blipFill>
          <a:blip r:embed="rId2"/>
          <a:stretch>
            <a:fillRect/>
          </a:stretch>
        </p:blipFill>
        <p:spPr>
          <a:xfrm>
            <a:off x="1249386" y="1600200"/>
            <a:ext cx="10787281" cy="2593168"/>
          </a:xfrm>
          <a:prstGeom prst="rect">
            <a:avLst/>
          </a:prstGeom>
        </p:spPr>
      </p:pic>
      <p:pic>
        <p:nvPicPr>
          <p:cNvPr id="5" name="圖片 4"/>
          <p:cNvPicPr>
            <a:picLocks noChangeAspect="1"/>
          </p:cNvPicPr>
          <p:nvPr/>
        </p:nvPicPr>
        <p:blipFill>
          <a:blip r:embed="rId3"/>
          <a:stretch>
            <a:fillRect/>
          </a:stretch>
        </p:blipFill>
        <p:spPr>
          <a:xfrm>
            <a:off x="1754037" y="4440116"/>
            <a:ext cx="419158" cy="543001"/>
          </a:xfrm>
          <a:prstGeom prst="rect">
            <a:avLst/>
          </a:prstGeom>
        </p:spPr>
      </p:pic>
      <p:sp>
        <p:nvSpPr>
          <p:cNvPr id="7" name="矩形 6"/>
          <p:cNvSpPr/>
          <p:nvPr/>
        </p:nvSpPr>
        <p:spPr>
          <a:xfrm>
            <a:off x="2266679" y="4525617"/>
            <a:ext cx="3954929" cy="369332"/>
          </a:xfrm>
          <a:prstGeom prst="rect">
            <a:avLst/>
          </a:prstGeom>
        </p:spPr>
        <p:txBody>
          <a:bodyPr wrap="none">
            <a:spAutoFit/>
          </a:bodyPr>
          <a:lstStyle/>
          <a:p>
            <a:r>
              <a:rPr lang="en-US" altLang="zh-TW" dirty="0" smtClean="0"/>
              <a:t>TF=5/24=0.208,</a:t>
            </a:r>
            <a:r>
              <a:rPr lang="zh-TW" altLang="en-US" dirty="0" smtClean="0"/>
              <a:t>  </a:t>
            </a:r>
            <a:r>
              <a:rPr lang="en-US" altLang="zh-TW" dirty="0" smtClean="0"/>
              <a:t>IDF=log(3/1)=0.477</a:t>
            </a:r>
            <a:endParaRPr lang="zh-TW" altLang="en-US" dirty="0"/>
          </a:p>
        </p:txBody>
      </p:sp>
      <p:pic>
        <p:nvPicPr>
          <p:cNvPr id="8" name="圖片 7"/>
          <p:cNvPicPr>
            <a:picLocks noChangeAspect="1"/>
          </p:cNvPicPr>
          <p:nvPr/>
        </p:nvPicPr>
        <p:blipFill>
          <a:blip r:embed="rId4"/>
          <a:stretch>
            <a:fillRect/>
          </a:stretch>
        </p:blipFill>
        <p:spPr>
          <a:xfrm>
            <a:off x="1754037" y="5165679"/>
            <a:ext cx="419158" cy="485843"/>
          </a:xfrm>
          <a:prstGeom prst="rect">
            <a:avLst/>
          </a:prstGeom>
        </p:spPr>
      </p:pic>
      <p:sp>
        <p:nvSpPr>
          <p:cNvPr id="10" name="矩形 9"/>
          <p:cNvSpPr/>
          <p:nvPr/>
        </p:nvSpPr>
        <p:spPr>
          <a:xfrm>
            <a:off x="2266679" y="5223934"/>
            <a:ext cx="3698448" cy="369332"/>
          </a:xfrm>
          <a:prstGeom prst="rect">
            <a:avLst/>
          </a:prstGeom>
        </p:spPr>
        <p:txBody>
          <a:bodyPr wrap="none">
            <a:spAutoFit/>
          </a:bodyPr>
          <a:lstStyle/>
          <a:p>
            <a:r>
              <a:rPr lang="en-US" altLang="zh-TW" dirty="0" smtClean="0"/>
              <a:t>TF=19/24=0.792,  IDF=log(3/3)=0</a:t>
            </a:r>
            <a:endParaRPr lang="zh-TW" altLang="en-US" dirty="0"/>
          </a:p>
        </p:txBody>
      </p:sp>
      <p:pic>
        <p:nvPicPr>
          <p:cNvPr id="11" name="圖片 10"/>
          <p:cNvPicPr>
            <a:picLocks noChangeAspect="1"/>
          </p:cNvPicPr>
          <p:nvPr/>
        </p:nvPicPr>
        <p:blipFill>
          <a:blip r:embed="rId5"/>
          <a:stretch>
            <a:fillRect/>
          </a:stretch>
        </p:blipFill>
        <p:spPr>
          <a:xfrm>
            <a:off x="6720894" y="4437685"/>
            <a:ext cx="466790" cy="457264"/>
          </a:xfrm>
          <a:prstGeom prst="rect">
            <a:avLst/>
          </a:prstGeom>
        </p:spPr>
      </p:pic>
      <p:sp>
        <p:nvSpPr>
          <p:cNvPr id="12" name="矩形 11"/>
          <p:cNvSpPr/>
          <p:nvPr/>
        </p:nvSpPr>
        <p:spPr>
          <a:xfrm>
            <a:off x="7241806" y="4525617"/>
            <a:ext cx="3954929" cy="369332"/>
          </a:xfrm>
          <a:prstGeom prst="rect">
            <a:avLst/>
          </a:prstGeom>
        </p:spPr>
        <p:txBody>
          <a:bodyPr wrap="none">
            <a:spAutoFit/>
          </a:bodyPr>
          <a:lstStyle/>
          <a:p>
            <a:r>
              <a:rPr lang="en-US" altLang="zh-TW" dirty="0" smtClean="0"/>
              <a:t>TF=7/24=0.292,</a:t>
            </a:r>
            <a:r>
              <a:rPr lang="zh-TW" altLang="en-US" dirty="0" smtClean="0"/>
              <a:t>  </a:t>
            </a:r>
            <a:r>
              <a:rPr lang="en-US" altLang="zh-TW" dirty="0" smtClean="0"/>
              <a:t>IDF=log(3/1)=0.477</a:t>
            </a:r>
            <a:endParaRPr lang="zh-TW" altLang="en-US" dirty="0"/>
          </a:p>
        </p:txBody>
      </p:sp>
      <p:pic>
        <p:nvPicPr>
          <p:cNvPr id="13" name="圖片 12"/>
          <p:cNvPicPr>
            <a:picLocks noChangeAspect="1"/>
          </p:cNvPicPr>
          <p:nvPr/>
        </p:nvPicPr>
        <p:blipFill>
          <a:blip r:embed="rId6"/>
          <a:stretch>
            <a:fillRect/>
          </a:stretch>
        </p:blipFill>
        <p:spPr>
          <a:xfrm>
            <a:off x="6749473" y="5279995"/>
            <a:ext cx="409632" cy="371527"/>
          </a:xfrm>
          <a:prstGeom prst="rect">
            <a:avLst/>
          </a:prstGeom>
        </p:spPr>
      </p:pic>
      <p:sp>
        <p:nvSpPr>
          <p:cNvPr id="14" name="矩形 13"/>
          <p:cNvSpPr/>
          <p:nvPr/>
        </p:nvSpPr>
        <p:spPr>
          <a:xfrm>
            <a:off x="7241806" y="5260012"/>
            <a:ext cx="3954929" cy="369332"/>
          </a:xfrm>
          <a:prstGeom prst="rect">
            <a:avLst/>
          </a:prstGeom>
        </p:spPr>
        <p:txBody>
          <a:bodyPr wrap="none">
            <a:spAutoFit/>
          </a:bodyPr>
          <a:lstStyle/>
          <a:p>
            <a:r>
              <a:rPr lang="en-US" altLang="zh-TW" dirty="0" smtClean="0"/>
              <a:t>TF=7/24=0.292,</a:t>
            </a:r>
            <a:r>
              <a:rPr lang="zh-TW" altLang="en-US" dirty="0" smtClean="0"/>
              <a:t>  </a:t>
            </a:r>
            <a:r>
              <a:rPr lang="en-US" altLang="zh-TW" dirty="0" smtClean="0"/>
              <a:t>IDF=log(3/1)=0.477</a:t>
            </a:r>
            <a:endParaRPr lang="zh-TW" altLang="en-US" dirty="0"/>
          </a:p>
        </p:txBody>
      </p:sp>
    </p:spTree>
    <p:extLst>
      <p:ext uri="{BB962C8B-B14F-4D97-AF65-F5344CB8AC3E}">
        <p14:creationId xmlns:p14="http://schemas.microsoft.com/office/powerpoint/2010/main" val="231911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Jieba</a:t>
            </a:r>
            <a:r>
              <a:rPr lang="en-US" altLang="zh-TW" dirty="0"/>
              <a:t>-TFIDF</a:t>
            </a:r>
            <a:r>
              <a:rPr lang="zh-TW" altLang="en-US" dirty="0"/>
              <a:t>關鍵詞</a:t>
            </a:r>
          </a:p>
        </p:txBody>
      </p:sp>
      <p:sp>
        <p:nvSpPr>
          <p:cNvPr id="3" name="內容版面配置區 2"/>
          <p:cNvSpPr>
            <a:spLocks noGrp="1"/>
          </p:cNvSpPr>
          <p:nvPr>
            <p:ph idx="1"/>
          </p:nvPr>
        </p:nvSpPr>
        <p:spPr/>
        <p:txBody>
          <a:bodyPr>
            <a:normAutofit/>
          </a:bodyPr>
          <a:lstStyle/>
          <a:p>
            <a:r>
              <a:rPr lang="zh-TW" altLang="en-US" sz="3200" dirty="0"/>
              <a:t>載入</a:t>
            </a:r>
            <a:endParaRPr lang="en-US" altLang="zh-TW" sz="3200" dirty="0"/>
          </a:p>
          <a:p>
            <a:pPr lvl="1"/>
            <a:r>
              <a:rPr lang="en-US" altLang="zh-TW" sz="2800" dirty="0"/>
              <a:t>import </a:t>
            </a:r>
            <a:r>
              <a:rPr lang="en-US" altLang="zh-TW" sz="2800" dirty="0" err="1"/>
              <a:t>jieba.analyse</a:t>
            </a:r>
            <a:endParaRPr lang="en-US" altLang="zh-TW" sz="2800" dirty="0"/>
          </a:p>
          <a:p>
            <a:r>
              <a:rPr lang="zh-TW" altLang="en-US" sz="3200" dirty="0"/>
              <a:t>函式</a:t>
            </a:r>
            <a:endParaRPr lang="en-US" altLang="zh-TW" sz="3200" dirty="0"/>
          </a:p>
          <a:p>
            <a:pPr lvl="1"/>
            <a:r>
              <a:rPr lang="en-US" altLang="zh-TW" sz="2800" dirty="0" err="1"/>
              <a:t>jieba.analyse.extract_tags</a:t>
            </a:r>
            <a:r>
              <a:rPr lang="en-US" altLang="zh-TW" sz="2800" dirty="0"/>
              <a:t>(sentence, </a:t>
            </a:r>
            <a:r>
              <a:rPr lang="en-US" altLang="zh-TW" sz="2800" dirty="0" err="1"/>
              <a:t>topK</a:t>
            </a:r>
            <a:r>
              <a:rPr lang="en-US" altLang="zh-TW" sz="2800" dirty="0"/>
              <a:t>=20, </a:t>
            </a:r>
            <a:r>
              <a:rPr lang="en-US" altLang="zh-TW" sz="2800" dirty="0" err="1"/>
              <a:t>withWeight</a:t>
            </a:r>
            <a:r>
              <a:rPr lang="en-US" altLang="zh-TW" sz="2800" dirty="0"/>
              <a:t>=False, </a:t>
            </a:r>
            <a:r>
              <a:rPr lang="en-US" altLang="zh-TW" sz="2800" dirty="0" err="1"/>
              <a:t>allowPOS</a:t>
            </a:r>
            <a:r>
              <a:rPr lang="en-US" altLang="zh-TW" sz="2800" dirty="0"/>
              <a:t>=())</a:t>
            </a:r>
          </a:p>
          <a:p>
            <a:pPr lvl="2"/>
            <a:r>
              <a:rPr lang="en-US" altLang="zh-TW" sz="2400" dirty="0"/>
              <a:t>sentence: </a:t>
            </a:r>
            <a:r>
              <a:rPr lang="zh-TW" altLang="en-US" sz="2400" dirty="0"/>
              <a:t>待提取的文本</a:t>
            </a:r>
            <a:endParaRPr lang="en-US" altLang="zh-TW" sz="2400" dirty="0"/>
          </a:p>
          <a:p>
            <a:pPr lvl="2"/>
            <a:r>
              <a:rPr lang="en-US" altLang="zh-TW" sz="2400" dirty="0" err="1"/>
              <a:t>topK</a:t>
            </a:r>
            <a:r>
              <a:rPr lang="en-US" altLang="zh-TW" sz="2400" dirty="0"/>
              <a:t>: </a:t>
            </a:r>
            <a:r>
              <a:rPr lang="zh-TW" altLang="en-US" sz="2400" dirty="0"/>
              <a:t>返回幾個</a:t>
            </a:r>
            <a:r>
              <a:rPr lang="en-US" altLang="zh-TW" sz="2400" dirty="0"/>
              <a:t>TF / IDF</a:t>
            </a:r>
            <a:r>
              <a:rPr lang="zh-TW" altLang="en-US" sz="2400" dirty="0"/>
              <a:t>權重最大的關鍵詞，默認值為</a:t>
            </a:r>
            <a:r>
              <a:rPr lang="en-US" altLang="zh-TW" sz="2400" dirty="0"/>
              <a:t>20</a:t>
            </a:r>
          </a:p>
          <a:p>
            <a:pPr lvl="2"/>
            <a:r>
              <a:rPr lang="en-US" altLang="zh-TW" sz="2400" dirty="0" err="1"/>
              <a:t>withWeight</a:t>
            </a:r>
            <a:r>
              <a:rPr lang="en-US" altLang="zh-TW" sz="2400" dirty="0"/>
              <a:t>: </a:t>
            </a:r>
            <a:r>
              <a:rPr lang="zh-TW" altLang="en-US" sz="2400" dirty="0"/>
              <a:t>是否一併返回關鍵詞權重值，默認值為</a:t>
            </a:r>
            <a:r>
              <a:rPr lang="en-US" altLang="zh-TW" sz="2400" dirty="0"/>
              <a:t>False</a:t>
            </a:r>
          </a:p>
          <a:p>
            <a:pPr lvl="2"/>
            <a:r>
              <a:rPr lang="en-US" altLang="zh-TW" sz="2400" dirty="0" err="1"/>
              <a:t>allowPOS</a:t>
            </a:r>
            <a:r>
              <a:rPr lang="en-US" altLang="zh-TW" sz="2400" dirty="0"/>
              <a:t>: </a:t>
            </a:r>
            <a:r>
              <a:rPr lang="zh-TW" altLang="en-US" sz="2400" dirty="0"/>
              <a:t>僅包括指定詞性的詞，默認值為空，即不篩選</a:t>
            </a:r>
          </a:p>
        </p:txBody>
      </p:sp>
    </p:spTree>
    <p:extLst>
      <p:ext uri="{BB962C8B-B14F-4D97-AF65-F5344CB8AC3E}">
        <p14:creationId xmlns:p14="http://schemas.microsoft.com/office/powerpoint/2010/main" val="234997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sklearn</a:t>
            </a:r>
            <a:r>
              <a:rPr lang="zh-TW" altLang="en-US" dirty="0" smtClean="0"/>
              <a:t>套件</a:t>
            </a:r>
            <a:r>
              <a:rPr lang="en-US" altLang="zh-TW" dirty="0" smtClean="0"/>
              <a:t>-</a:t>
            </a:r>
            <a:r>
              <a:rPr lang="zh-TW" altLang="en-US" dirty="0" smtClean="0"/>
              <a:t> </a:t>
            </a:r>
            <a:r>
              <a:rPr lang="en-US" altLang="zh-TW" dirty="0" smtClean="0"/>
              <a:t>TF-IDF</a:t>
            </a:r>
            <a:r>
              <a:rPr lang="zh-TW" altLang="en-US" dirty="0"/>
              <a:t>關鍵</a:t>
            </a:r>
            <a:r>
              <a:rPr lang="zh-TW" altLang="en-US" dirty="0" smtClean="0"/>
              <a:t>詞</a:t>
            </a:r>
            <a:r>
              <a:rPr lang="en-US" altLang="zh-TW" dirty="0" smtClean="0"/>
              <a:t>(1/2)</a:t>
            </a:r>
            <a:endParaRPr lang="zh-TW" altLang="en-US" dirty="0"/>
          </a:p>
        </p:txBody>
      </p:sp>
      <p:sp>
        <p:nvSpPr>
          <p:cNvPr id="3" name="內容版面配置區 2"/>
          <p:cNvSpPr>
            <a:spLocks noGrp="1"/>
          </p:cNvSpPr>
          <p:nvPr>
            <p:ph idx="1"/>
          </p:nvPr>
        </p:nvSpPr>
        <p:spPr/>
        <p:txBody>
          <a:bodyPr/>
          <a:lstStyle/>
          <a:p>
            <a:r>
              <a:rPr lang="zh-TW" altLang="en-US" dirty="0" smtClean="0"/>
              <a:t>載入套件</a:t>
            </a:r>
            <a:endParaRPr lang="en-US" altLang="zh-TW" dirty="0" smtClean="0"/>
          </a:p>
          <a:p>
            <a:pPr lvl="1"/>
            <a:r>
              <a:rPr lang="en-US" altLang="zh-TW" dirty="0" smtClean="0"/>
              <a:t>from</a:t>
            </a:r>
            <a:r>
              <a:rPr lang="zh-TW" altLang="en-US" dirty="0" smtClean="0"/>
              <a:t> </a:t>
            </a:r>
            <a:r>
              <a:rPr lang="en-US" altLang="zh-TW" dirty="0" err="1" smtClean="0"/>
              <a:t>sklearn.feature_extraction</a:t>
            </a:r>
            <a:r>
              <a:rPr lang="en-US" altLang="zh-TW" dirty="0" smtClean="0"/>
              <a:t> </a:t>
            </a:r>
            <a:r>
              <a:rPr lang="en-US" altLang="zh-TW" dirty="0"/>
              <a:t>text import </a:t>
            </a:r>
            <a:r>
              <a:rPr lang="en-US" altLang="zh-TW" dirty="0" err="1" smtClean="0"/>
              <a:t>TfidfVectorizer</a:t>
            </a:r>
            <a:endParaRPr lang="en-US" altLang="zh-TW" dirty="0" smtClean="0"/>
          </a:p>
          <a:p>
            <a:r>
              <a:rPr lang="zh-TW" altLang="en-US" dirty="0" smtClean="0"/>
              <a:t>建立計算</a:t>
            </a:r>
            <a:r>
              <a:rPr lang="en-US" altLang="zh-TW" dirty="0" smtClean="0"/>
              <a:t>TF-IDF</a:t>
            </a:r>
            <a:r>
              <a:rPr lang="zh-TW" altLang="en-US" dirty="0" smtClean="0"/>
              <a:t>物件</a:t>
            </a:r>
            <a:endParaRPr lang="en-US" altLang="zh-TW" dirty="0"/>
          </a:p>
          <a:p>
            <a:pPr lvl="1"/>
            <a:r>
              <a:rPr lang="en-US" altLang="zh-TW" dirty="0" err="1" smtClean="0"/>
              <a:t>vectorizer</a:t>
            </a:r>
            <a:r>
              <a:rPr lang="en-US" altLang="zh-TW" dirty="0" smtClean="0"/>
              <a:t> = </a:t>
            </a:r>
            <a:r>
              <a:rPr lang="en-US" altLang="zh-TW" dirty="0" err="1" smtClean="0"/>
              <a:t>TfidfVectorizer</a:t>
            </a:r>
            <a:r>
              <a:rPr lang="en-US" altLang="zh-TW" dirty="0" smtClean="0"/>
              <a:t>()</a:t>
            </a:r>
          </a:p>
          <a:p>
            <a:r>
              <a:rPr lang="zh-TW" altLang="en-US" dirty="0"/>
              <a:t>對語料庫進行</a:t>
            </a:r>
            <a:r>
              <a:rPr lang="en-US" altLang="zh-TW" dirty="0" smtClean="0"/>
              <a:t>TF-IDF </a:t>
            </a:r>
            <a:r>
              <a:rPr lang="zh-TW" altLang="en-US" dirty="0"/>
              <a:t>計算，得到特徵矩陣</a:t>
            </a:r>
            <a:r>
              <a:rPr lang="en-US" altLang="zh-TW" dirty="0" smtClean="0"/>
              <a:t>X</a:t>
            </a:r>
          </a:p>
          <a:p>
            <a:pPr lvl="1"/>
            <a:r>
              <a:rPr lang="en-US" altLang="zh-TW" dirty="0" smtClean="0"/>
              <a:t>X = </a:t>
            </a:r>
            <a:r>
              <a:rPr lang="en-US" altLang="zh-TW" dirty="0" err="1" smtClean="0"/>
              <a:t>vectorizer.fit_transform</a:t>
            </a:r>
            <a:r>
              <a:rPr lang="en-US" altLang="zh-TW" dirty="0" smtClean="0"/>
              <a:t>(corpus)</a:t>
            </a:r>
          </a:p>
          <a:p>
            <a:pPr lvl="1"/>
            <a:r>
              <a:rPr lang="en-US" altLang="zh-TW" dirty="0" smtClean="0"/>
              <a:t>corpus</a:t>
            </a:r>
            <a:r>
              <a:rPr lang="zh-TW" altLang="en-US" dirty="0" smtClean="0"/>
              <a:t>為傳入的語料庫</a:t>
            </a:r>
            <a:endParaRPr lang="en-US" altLang="zh-TW" dirty="0" smtClean="0"/>
          </a:p>
          <a:p>
            <a:pPr lvl="1"/>
            <a:endParaRPr lang="zh-TW" altLang="en-US" dirty="0"/>
          </a:p>
        </p:txBody>
      </p:sp>
    </p:spTree>
    <p:extLst>
      <p:ext uri="{BB962C8B-B14F-4D97-AF65-F5344CB8AC3E}">
        <p14:creationId xmlns:p14="http://schemas.microsoft.com/office/powerpoint/2010/main" val="374993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sklearn</a:t>
            </a:r>
            <a:r>
              <a:rPr lang="zh-TW" altLang="en-US" dirty="0"/>
              <a:t>套件</a:t>
            </a:r>
            <a:r>
              <a:rPr lang="en-US" altLang="zh-TW" dirty="0"/>
              <a:t>-</a:t>
            </a:r>
            <a:r>
              <a:rPr lang="zh-TW" altLang="en-US" dirty="0"/>
              <a:t> </a:t>
            </a:r>
            <a:r>
              <a:rPr lang="en-US" altLang="zh-TW" dirty="0"/>
              <a:t>TF-IDF</a:t>
            </a:r>
            <a:r>
              <a:rPr lang="zh-TW" altLang="en-US" dirty="0"/>
              <a:t>關鍵詞</a:t>
            </a:r>
            <a:r>
              <a:rPr lang="en-US" altLang="zh-TW" dirty="0" smtClean="0"/>
              <a:t>(2/2</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a:t>將特徵矩陣轉換成</a:t>
            </a:r>
            <a:r>
              <a:rPr lang="en-US" altLang="zh-TW" dirty="0" err="1" smtClean="0"/>
              <a:t>DataFrame</a:t>
            </a:r>
            <a:endParaRPr lang="en-US" altLang="zh-TW" dirty="0" smtClean="0"/>
          </a:p>
          <a:p>
            <a:pPr lvl="1"/>
            <a:r>
              <a:rPr lang="en-US" altLang="zh-TW" dirty="0" smtClean="0"/>
              <a:t>data ={'word</a:t>
            </a:r>
            <a:r>
              <a:rPr lang="en-US" altLang="zh-TW" dirty="0"/>
              <a:t>': </a:t>
            </a:r>
            <a:r>
              <a:rPr lang="en-US" altLang="zh-TW" dirty="0" err="1" smtClean="0"/>
              <a:t>vectorizer.get_feature_names_out</a:t>
            </a:r>
            <a:r>
              <a:rPr lang="en-US" altLang="zh-TW" dirty="0" smtClean="0"/>
              <a:t>(), '</a:t>
            </a:r>
            <a:r>
              <a:rPr lang="en-US" altLang="zh-TW" dirty="0" err="1" smtClean="0"/>
              <a:t>tfidf</a:t>
            </a:r>
            <a:r>
              <a:rPr lang="en-US" altLang="zh-TW" dirty="0" smtClean="0"/>
              <a:t>': </a:t>
            </a:r>
            <a:r>
              <a:rPr lang="en-US" altLang="zh-TW" dirty="0" err="1" smtClean="0"/>
              <a:t>X.toarray</a:t>
            </a:r>
            <a:r>
              <a:rPr lang="en-US" altLang="zh-TW" dirty="0" smtClean="0"/>
              <a:t>().sum(axis=0).</a:t>
            </a:r>
            <a:r>
              <a:rPr lang="en-US" altLang="zh-TW" dirty="0" err="1" smtClean="0"/>
              <a:t>tolist</a:t>
            </a:r>
            <a:r>
              <a:rPr lang="en-US" altLang="zh-TW" dirty="0" smtClean="0"/>
              <a:t>()} </a:t>
            </a:r>
          </a:p>
          <a:p>
            <a:pPr lvl="2"/>
            <a:r>
              <a:rPr lang="en-US" altLang="zh-TW" dirty="0" smtClean="0"/>
              <a:t># </a:t>
            </a:r>
            <a:r>
              <a:rPr lang="zh-TW" altLang="en-US" dirty="0"/>
              <a:t>取得特徵詞列表</a:t>
            </a:r>
            <a:r>
              <a:rPr lang="en-US" altLang="zh-TW" dirty="0"/>
              <a:t>,</a:t>
            </a:r>
            <a:r>
              <a:rPr lang="zh-TW" altLang="en-US" dirty="0"/>
              <a:t> </a:t>
            </a:r>
            <a:r>
              <a:rPr lang="en-US" altLang="zh-TW" dirty="0"/>
              <a:t>#</a:t>
            </a:r>
            <a:r>
              <a:rPr lang="zh-TW" altLang="en-US" dirty="0"/>
              <a:t>計算每個詞的</a:t>
            </a:r>
            <a:r>
              <a:rPr lang="en-US" altLang="zh-TW" dirty="0"/>
              <a:t>TF-IDF </a:t>
            </a:r>
            <a:r>
              <a:rPr lang="zh-TW" altLang="en-US" dirty="0"/>
              <a:t>值</a:t>
            </a:r>
            <a:endParaRPr lang="en-US" altLang="zh-TW" dirty="0"/>
          </a:p>
          <a:p>
            <a:pPr lvl="1"/>
            <a:r>
              <a:rPr lang="en-US" altLang="zh-TW" dirty="0" err="1" smtClean="0"/>
              <a:t>df</a:t>
            </a:r>
            <a:r>
              <a:rPr lang="en-US" altLang="zh-TW" dirty="0" smtClean="0"/>
              <a:t>= </a:t>
            </a:r>
            <a:r>
              <a:rPr lang="en-US" altLang="zh-TW" dirty="0" err="1" smtClean="0"/>
              <a:t>pd.DataFrame</a:t>
            </a:r>
            <a:r>
              <a:rPr lang="en-US" altLang="zh-TW" dirty="0" smtClean="0"/>
              <a:t>(data)</a:t>
            </a:r>
          </a:p>
          <a:p>
            <a:r>
              <a:rPr lang="zh-TW" altLang="en-US" dirty="0"/>
              <a:t>根據</a:t>
            </a:r>
            <a:r>
              <a:rPr lang="en-US" altLang="zh-TW" dirty="0" smtClean="0"/>
              <a:t>TF-IDF</a:t>
            </a:r>
            <a:r>
              <a:rPr lang="zh-TW" altLang="en-US" dirty="0" smtClean="0"/>
              <a:t>值</a:t>
            </a:r>
            <a:r>
              <a:rPr lang="zh-TW" altLang="en-US" dirty="0"/>
              <a:t>降序</a:t>
            </a:r>
            <a:r>
              <a:rPr lang="zh-TW" altLang="en-US" dirty="0" smtClean="0"/>
              <a:t>排序</a:t>
            </a:r>
            <a:endParaRPr lang="en-US" altLang="zh-TW" dirty="0" smtClean="0"/>
          </a:p>
          <a:p>
            <a:pPr lvl="1"/>
            <a:r>
              <a:rPr lang="en-US" altLang="zh-TW" dirty="0" err="1" smtClean="0"/>
              <a:t>df_sorted</a:t>
            </a:r>
            <a:r>
              <a:rPr lang="en-US" altLang="zh-TW" dirty="0" smtClean="0"/>
              <a:t>= </a:t>
            </a:r>
            <a:r>
              <a:rPr lang="en-US" altLang="zh-TW" dirty="0" err="1" smtClean="0"/>
              <a:t>df.sort_values</a:t>
            </a:r>
            <a:r>
              <a:rPr lang="en-US" altLang="zh-TW" dirty="0" smtClean="0"/>
              <a:t>(by='</a:t>
            </a:r>
            <a:r>
              <a:rPr lang="en-US" altLang="zh-TW" dirty="0" err="1" smtClean="0"/>
              <a:t>tfidf</a:t>
            </a:r>
            <a:r>
              <a:rPr lang="en-US" altLang="zh-TW" dirty="0" smtClean="0"/>
              <a:t>', ascending=False)</a:t>
            </a:r>
          </a:p>
        </p:txBody>
      </p:sp>
    </p:spTree>
    <p:extLst>
      <p:ext uri="{BB962C8B-B14F-4D97-AF65-F5344CB8AC3E}">
        <p14:creationId xmlns:p14="http://schemas.microsoft.com/office/powerpoint/2010/main" val="206883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句法</a:t>
            </a:r>
            <a:r>
              <a:rPr lang="zh-TW" altLang="en-US" dirty="0" smtClean="0"/>
              <a:t>分析</a:t>
            </a:r>
            <a:r>
              <a:rPr lang="en-US" altLang="zh-TW" dirty="0" smtClean="0"/>
              <a:t>-</a:t>
            </a:r>
            <a:r>
              <a:rPr lang="zh-TW" altLang="en-US" dirty="0" smtClean="0"/>
              <a:t>語法樹 </a:t>
            </a:r>
            <a:r>
              <a:rPr lang="en-US" altLang="zh-TW" dirty="0" smtClean="0"/>
              <a:t>Syntax Tree</a:t>
            </a:r>
            <a:endParaRPr lang="zh-TW" altLang="en-US" dirty="0"/>
          </a:p>
        </p:txBody>
      </p:sp>
      <p:sp>
        <p:nvSpPr>
          <p:cNvPr id="3" name="內容版面配置區 2"/>
          <p:cNvSpPr>
            <a:spLocks noGrp="1"/>
          </p:cNvSpPr>
          <p:nvPr>
            <p:ph idx="1"/>
          </p:nvPr>
        </p:nvSpPr>
        <p:spPr/>
        <p:txBody>
          <a:bodyPr/>
          <a:lstStyle/>
          <a:p>
            <a:r>
              <a:rPr lang="zh-TW" altLang="en-US" dirty="0"/>
              <a:t>語法</a:t>
            </a:r>
            <a:r>
              <a:rPr lang="zh-TW" altLang="en-US" dirty="0" smtClean="0"/>
              <a:t>樹</a:t>
            </a:r>
            <a:r>
              <a:rPr lang="en-US" altLang="zh-TW" dirty="0" smtClean="0"/>
              <a:t>(Syntax Tree)</a:t>
            </a:r>
            <a:r>
              <a:rPr lang="zh-TW" altLang="en-US" dirty="0" smtClean="0"/>
              <a:t>也</a:t>
            </a:r>
            <a:r>
              <a:rPr lang="zh-TW" altLang="en-US" dirty="0"/>
              <a:t>稱為句法</a:t>
            </a:r>
            <a:r>
              <a:rPr lang="zh-TW" altLang="en-US" dirty="0" smtClean="0"/>
              <a:t>樹</a:t>
            </a:r>
            <a:r>
              <a:rPr lang="en-US" altLang="zh-TW" dirty="0"/>
              <a:t>(</a:t>
            </a:r>
            <a:r>
              <a:rPr lang="en-US" altLang="zh-TW" dirty="0" smtClean="0"/>
              <a:t>Parse Tree)</a:t>
            </a:r>
            <a:r>
              <a:rPr lang="zh-TW" altLang="en-US" dirty="0" smtClean="0"/>
              <a:t>或結構樹</a:t>
            </a:r>
            <a:r>
              <a:rPr lang="en-US" altLang="zh-TW" dirty="0" smtClean="0"/>
              <a:t>(Parse Tree)</a:t>
            </a:r>
            <a:endParaRPr lang="en-US" altLang="zh-TW" dirty="0"/>
          </a:p>
          <a:p>
            <a:r>
              <a:rPr lang="zh-TW" altLang="en-US" dirty="0" smtClean="0"/>
              <a:t>是</a:t>
            </a:r>
            <a:r>
              <a:rPr lang="zh-TW" altLang="en-US" dirty="0"/>
              <a:t>一種 用於表示句子結構的樹狀結構，</a:t>
            </a:r>
            <a:r>
              <a:rPr lang="zh-TW" altLang="en-US" dirty="0" smtClean="0"/>
              <a:t>用於分析</a:t>
            </a:r>
            <a:r>
              <a:rPr lang="zh-TW" altLang="en-US" dirty="0"/>
              <a:t>句子的語法結構和詞彙之間的</a:t>
            </a:r>
            <a:r>
              <a:rPr lang="zh-TW" altLang="en-US" dirty="0" smtClean="0"/>
              <a:t>關係</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3183556" y="3415150"/>
            <a:ext cx="6462094" cy="3442850"/>
          </a:xfrm>
          <a:prstGeom prst="rect">
            <a:avLst/>
          </a:prstGeom>
        </p:spPr>
      </p:pic>
    </p:spTree>
    <p:extLst>
      <p:ext uri="{BB962C8B-B14F-4D97-AF65-F5344CB8AC3E}">
        <p14:creationId xmlns:p14="http://schemas.microsoft.com/office/powerpoint/2010/main" val="27794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語法樹結構和組成</a:t>
            </a:r>
            <a:r>
              <a:rPr lang="zh-TW" altLang="en-US" dirty="0" smtClean="0"/>
              <a:t>成分</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節點</a:t>
            </a:r>
            <a:r>
              <a:rPr lang="en-US" altLang="zh-TW" dirty="0" smtClean="0"/>
              <a:t>(Node)</a:t>
            </a:r>
          </a:p>
          <a:p>
            <a:pPr lvl="1"/>
            <a:r>
              <a:rPr lang="zh-TW" altLang="en-US" dirty="0" smtClean="0"/>
              <a:t>每</a:t>
            </a:r>
            <a:r>
              <a:rPr lang="zh-TW" altLang="en-US" dirty="0"/>
              <a:t>個節點代表了句子中的一個詞或一個組合的詞。這些節點包括詞彙節點和非詞彙節點。</a:t>
            </a:r>
          </a:p>
          <a:p>
            <a:r>
              <a:rPr lang="zh-TW" altLang="en-US" dirty="0" smtClean="0"/>
              <a:t>邊</a:t>
            </a:r>
            <a:r>
              <a:rPr lang="en-US" altLang="zh-TW" dirty="0" smtClean="0"/>
              <a:t>(Edge)</a:t>
            </a:r>
          </a:p>
          <a:p>
            <a:pPr lvl="1"/>
            <a:r>
              <a:rPr lang="zh-TW" altLang="en-US" dirty="0" smtClean="0"/>
              <a:t>邊</a:t>
            </a:r>
            <a:r>
              <a:rPr lang="zh-TW" altLang="en-US" dirty="0"/>
              <a:t>表示節點之間的關係，通常用於連接不同節點 。</a:t>
            </a:r>
          </a:p>
          <a:p>
            <a:r>
              <a:rPr lang="zh-TW" altLang="en-US" dirty="0" smtClean="0"/>
              <a:t>根節點</a:t>
            </a:r>
            <a:r>
              <a:rPr lang="en-US" altLang="zh-TW" dirty="0"/>
              <a:t>(</a:t>
            </a:r>
            <a:r>
              <a:rPr lang="en-US" altLang="zh-TW" dirty="0" smtClean="0"/>
              <a:t>Root Node)</a:t>
            </a:r>
          </a:p>
          <a:p>
            <a:pPr lvl="1"/>
            <a:r>
              <a:rPr lang="zh-TW" altLang="en-US" dirty="0" smtClean="0"/>
              <a:t>整</a:t>
            </a:r>
            <a:r>
              <a:rPr lang="zh-TW" altLang="en-US" dirty="0"/>
              <a:t>棵樹的 最頂層節點 ，它代表了整個句子 。</a:t>
            </a:r>
          </a:p>
          <a:p>
            <a:r>
              <a:rPr lang="zh-TW" altLang="en-US" dirty="0" smtClean="0"/>
              <a:t>子節點</a:t>
            </a:r>
            <a:r>
              <a:rPr lang="en-US" altLang="zh-TW" dirty="0" smtClean="0"/>
              <a:t>(Child Node)</a:t>
            </a:r>
          </a:p>
          <a:p>
            <a:pPr lvl="1"/>
            <a:r>
              <a:rPr lang="zh-TW" altLang="en-US" dirty="0" smtClean="0"/>
              <a:t>一個</a:t>
            </a:r>
            <a:r>
              <a:rPr lang="zh-TW" altLang="en-US" dirty="0"/>
              <a:t>節點下面連接的較低層級的節點稱為子節點 。</a:t>
            </a:r>
          </a:p>
          <a:p>
            <a:r>
              <a:rPr lang="zh-TW" altLang="en-US" dirty="0" smtClean="0"/>
              <a:t>父節點</a:t>
            </a:r>
            <a:r>
              <a:rPr lang="en-US" altLang="zh-TW" dirty="0"/>
              <a:t>(</a:t>
            </a:r>
            <a:r>
              <a:rPr lang="en-US" altLang="zh-TW" dirty="0" smtClean="0"/>
              <a:t>Parent Node)</a:t>
            </a:r>
          </a:p>
          <a:p>
            <a:pPr lvl="1"/>
            <a:r>
              <a:rPr lang="zh-TW" altLang="en-US" dirty="0" smtClean="0"/>
              <a:t>一個</a:t>
            </a:r>
            <a:r>
              <a:rPr lang="zh-TW" altLang="en-US" dirty="0"/>
              <a:t>節點連接到上面的節點稱為父節點 。</a:t>
            </a:r>
          </a:p>
        </p:txBody>
      </p:sp>
    </p:spTree>
    <p:extLst>
      <p:ext uri="{BB962C8B-B14F-4D97-AF65-F5344CB8AC3E}">
        <p14:creationId xmlns:p14="http://schemas.microsoft.com/office/powerpoint/2010/main" val="55539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語法樹</a:t>
            </a:r>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2347057" y="1474766"/>
            <a:ext cx="8454293" cy="4967783"/>
          </a:xfrm>
          <a:prstGeom prst="rect">
            <a:avLst/>
          </a:prstGeom>
        </p:spPr>
      </p:pic>
    </p:spTree>
    <p:extLst>
      <p:ext uri="{BB962C8B-B14F-4D97-AF65-F5344CB8AC3E}">
        <p14:creationId xmlns:p14="http://schemas.microsoft.com/office/powerpoint/2010/main" val="97447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中文斷詞</a:t>
            </a:r>
          </a:p>
        </p:txBody>
      </p:sp>
      <p:sp>
        <p:nvSpPr>
          <p:cNvPr id="3" name="內容版面配置區 2"/>
          <p:cNvSpPr>
            <a:spLocks noGrp="1"/>
          </p:cNvSpPr>
          <p:nvPr>
            <p:ph idx="1"/>
          </p:nvPr>
        </p:nvSpPr>
        <p:spPr/>
        <p:txBody>
          <a:bodyPr/>
          <a:lstStyle/>
          <a:p>
            <a:r>
              <a:rPr lang="zh-TW" altLang="en-US" sz="3200" dirty="0"/>
              <a:t>常遇到的難題</a:t>
            </a:r>
            <a:endParaRPr lang="en-US" altLang="zh-TW" sz="3200" dirty="0"/>
          </a:p>
          <a:p>
            <a:pPr lvl="1"/>
            <a:r>
              <a:rPr lang="zh-TW" altLang="en-US" sz="2800" dirty="0"/>
              <a:t>歧異詞</a:t>
            </a:r>
            <a:endParaRPr lang="en-US" altLang="zh-TW" sz="2800" dirty="0"/>
          </a:p>
          <a:p>
            <a:pPr lvl="2"/>
            <a:r>
              <a:rPr lang="zh-TW" altLang="en-US" sz="2400" dirty="0"/>
              <a:t>「我們 </a:t>
            </a:r>
            <a:r>
              <a:rPr lang="en-US" altLang="zh-TW" sz="2400" dirty="0"/>
              <a:t>/ </a:t>
            </a:r>
            <a:r>
              <a:rPr lang="zh-TW" altLang="en-US" sz="2400" dirty="0"/>
              <a:t>在野 </a:t>
            </a:r>
            <a:r>
              <a:rPr lang="en-US" altLang="zh-TW" sz="2400" dirty="0"/>
              <a:t>/ </a:t>
            </a:r>
            <a:r>
              <a:rPr lang="zh-TW" altLang="en-US" sz="2400" dirty="0"/>
              <a:t>生動 </a:t>
            </a:r>
            <a:r>
              <a:rPr lang="en-US" altLang="zh-TW" sz="2400" dirty="0"/>
              <a:t>/ </a:t>
            </a:r>
            <a:r>
              <a:rPr lang="zh-TW" altLang="en-US" sz="2400" dirty="0"/>
              <a:t>物 </a:t>
            </a:r>
            <a:r>
              <a:rPr lang="en-US" altLang="zh-TW" sz="2400" dirty="0"/>
              <a:t>/ </a:t>
            </a:r>
            <a:r>
              <a:rPr lang="zh-TW" altLang="en-US" sz="2400" dirty="0"/>
              <a:t>園 </a:t>
            </a:r>
            <a:r>
              <a:rPr lang="en-US" altLang="zh-TW" sz="2400" dirty="0"/>
              <a:t>/ </a:t>
            </a:r>
            <a:r>
              <a:rPr lang="zh-TW" altLang="en-US" sz="2400" dirty="0"/>
              <a:t>玩」</a:t>
            </a:r>
            <a:endParaRPr lang="en-US" altLang="zh-TW" sz="2400" dirty="0"/>
          </a:p>
          <a:p>
            <a:pPr lvl="2"/>
            <a:r>
              <a:rPr lang="zh-TW" altLang="en-US" sz="2400" dirty="0"/>
              <a:t>「我們 </a:t>
            </a:r>
            <a:r>
              <a:rPr lang="en-US" altLang="zh-TW" sz="2400" dirty="0"/>
              <a:t>/ </a:t>
            </a:r>
            <a:r>
              <a:rPr lang="zh-TW" altLang="en-US" sz="2400" dirty="0"/>
              <a:t>在 </a:t>
            </a:r>
            <a:r>
              <a:rPr lang="en-US" altLang="zh-TW" sz="2400" dirty="0"/>
              <a:t>/ </a:t>
            </a:r>
            <a:r>
              <a:rPr lang="zh-TW" altLang="en-US" sz="2400" dirty="0"/>
              <a:t>野生 </a:t>
            </a:r>
            <a:r>
              <a:rPr lang="en-US" altLang="zh-TW" sz="2400" dirty="0"/>
              <a:t>/ </a:t>
            </a:r>
            <a:r>
              <a:rPr lang="zh-TW" altLang="en-US" sz="2400" dirty="0"/>
              <a:t>動物園 </a:t>
            </a:r>
            <a:r>
              <a:rPr lang="en-US" altLang="zh-TW" sz="2400" dirty="0"/>
              <a:t>/ </a:t>
            </a:r>
            <a:r>
              <a:rPr lang="zh-TW" altLang="en-US" sz="2400" dirty="0"/>
              <a:t>玩」</a:t>
            </a:r>
            <a:endParaRPr lang="en-US" altLang="zh-TW" sz="2400" dirty="0"/>
          </a:p>
          <a:p>
            <a:pPr lvl="1"/>
            <a:r>
              <a:rPr lang="zh-TW" altLang="en-US" sz="2800" dirty="0"/>
              <a:t>新詞識別</a:t>
            </a:r>
            <a:endParaRPr lang="en-US" altLang="zh-TW" sz="2800" dirty="0"/>
          </a:p>
          <a:p>
            <a:pPr lvl="2"/>
            <a:r>
              <a:rPr lang="zh-TW" altLang="en-US" sz="2400" dirty="0"/>
              <a:t>特有名詞</a:t>
            </a:r>
            <a:r>
              <a:rPr lang="en-US" altLang="zh-TW" sz="2400" dirty="0"/>
              <a:t>(</a:t>
            </a:r>
            <a:r>
              <a:rPr lang="en-US" altLang="zh-TW" sz="2400" dirty="0" err="1"/>
              <a:t>ptt</a:t>
            </a:r>
            <a:r>
              <a:rPr lang="zh-TW" altLang="en-US" sz="2400" dirty="0"/>
              <a:t>梗、溫拿</a:t>
            </a:r>
            <a:r>
              <a:rPr lang="en-US" altLang="zh-TW" sz="2400" dirty="0"/>
              <a:t>)</a:t>
            </a:r>
          </a:p>
          <a:p>
            <a:pPr lvl="2"/>
            <a:r>
              <a:rPr lang="zh-TW" altLang="en-US" sz="2400" dirty="0"/>
              <a:t>人名地名</a:t>
            </a:r>
          </a:p>
        </p:txBody>
      </p:sp>
    </p:spTree>
    <p:extLst>
      <p:ext uri="{BB962C8B-B14F-4D97-AF65-F5344CB8AC3E}">
        <p14:creationId xmlns:p14="http://schemas.microsoft.com/office/powerpoint/2010/main" val="9407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NTLK</a:t>
            </a:r>
            <a:r>
              <a:rPr lang="zh-TW" altLang="en-US" dirty="0" smtClean="0"/>
              <a:t>語法樹實例 </a:t>
            </a:r>
            <a:r>
              <a:rPr lang="en-US" altLang="zh-TW" dirty="0" smtClean="0"/>
              <a:t>(1/2)</a:t>
            </a:r>
            <a:endParaRPr lang="zh-TW" altLang="en-US" dirty="0"/>
          </a:p>
        </p:txBody>
      </p:sp>
      <p:sp>
        <p:nvSpPr>
          <p:cNvPr id="3" name="內容版面配置區 2"/>
          <p:cNvSpPr>
            <a:spLocks noGrp="1"/>
          </p:cNvSpPr>
          <p:nvPr>
            <p:ph idx="1"/>
          </p:nvPr>
        </p:nvSpPr>
        <p:spPr/>
        <p:txBody>
          <a:bodyPr/>
          <a:lstStyle/>
          <a:p>
            <a:r>
              <a:rPr lang="en-US" altLang="zh-TW" dirty="0" err="1"/>
              <a:t>nltk</a:t>
            </a:r>
            <a:r>
              <a:rPr lang="en-US" altLang="zh-TW" dirty="0"/>
              <a:t> </a:t>
            </a:r>
            <a:r>
              <a:rPr lang="zh-TW" altLang="en-US" dirty="0"/>
              <a:t>中載入</a:t>
            </a:r>
            <a:r>
              <a:rPr lang="en-US" altLang="zh-TW" dirty="0" err="1"/>
              <a:t>pos_tag</a:t>
            </a:r>
            <a:r>
              <a:rPr lang="en-US" altLang="zh-TW" dirty="0"/>
              <a:t> </a:t>
            </a:r>
            <a:r>
              <a:rPr lang="zh-TW" altLang="en-US" dirty="0"/>
              <a:t>函數，用於詞性標</a:t>
            </a:r>
            <a:r>
              <a:rPr lang="zh-TW" altLang="en-US" dirty="0" smtClean="0"/>
              <a:t>註</a:t>
            </a:r>
            <a:endParaRPr lang="en-US" altLang="zh-TW" dirty="0" smtClean="0"/>
          </a:p>
          <a:p>
            <a:pPr lvl="1"/>
            <a:r>
              <a:rPr lang="en-US" altLang="zh-TW" dirty="0" err="1" smtClean="0"/>
              <a:t>fom</a:t>
            </a:r>
            <a:r>
              <a:rPr lang="en-US" altLang="zh-TW" dirty="0" smtClean="0"/>
              <a:t> </a:t>
            </a:r>
            <a:r>
              <a:rPr lang="en-US" altLang="zh-TW" dirty="0" err="1" smtClean="0"/>
              <a:t>nltk</a:t>
            </a:r>
            <a:r>
              <a:rPr lang="en-US" altLang="zh-TW" dirty="0" smtClean="0"/>
              <a:t> </a:t>
            </a:r>
            <a:r>
              <a:rPr lang="en-US" altLang="zh-TW" dirty="0"/>
              <a:t>import </a:t>
            </a:r>
            <a:r>
              <a:rPr lang="en-US" altLang="zh-TW" dirty="0" err="1"/>
              <a:t>pos_tag</a:t>
            </a:r>
            <a:endParaRPr lang="en-US" altLang="zh-TW" dirty="0" smtClean="0"/>
          </a:p>
          <a:p>
            <a:r>
              <a:rPr lang="zh-TW" altLang="en-US" dirty="0"/>
              <a:t>從</a:t>
            </a:r>
            <a:r>
              <a:rPr lang="en-US" altLang="zh-TW" dirty="0" err="1"/>
              <a:t>nltk</a:t>
            </a:r>
            <a:r>
              <a:rPr lang="en-US" altLang="zh-TW" dirty="0"/>
              <a:t> </a:t>
            </a:r>
            <a:r>
              <a:rPr lang="zh-TW" altLang="en-US" dirty="0"/>
              <a:t>中載入</a:t>
            </a:r>
            <a:r>
              <a:rPr lang="en-US" altLang="zh-TW" dirty="0" err="1"/>
              <a:t>RegexpParserRegexpParser</a:t>
            </a:r>
            <a:r>
              <a:rPr lang="zh-TW" altLang="en-US" dirty="0"/>
              <a:t>，用於正則表達式句法</a:t>
            </a:r>
            <a:r>
              <a:rPr lang="zh-TW" altLang="en-US" dirty="0" smtClean="0"/>
              <a:t>分析</a:t>
            </a:r>
            <a:endParaRPr lang="en-US" altLang="zh-TW" dirty="0" smtClean="0"/>
          </a:p>
          <a:p>
            <a:pPr lvl="1"/>
            <a:r>
              <a:rPr lang="en-US" altLang="zh-TW" dirty="0" smtClean="0"/>
              <a:t>from </a:t>
            </a:r>
            <a:r>
              <a:rPr lang="en-US" altLang="zh-TW" dirty="0" err="1" smtClean="0"/>
              <a:t>nltk</a:t>
            </a:r>
            <a:r>
              <a:rPr lang="en-US" altLang="zh-TW" dirty="0" smtClean="0"/>
              <a:t> </a:t>
            </a:r>
            <a:r>
              <a:rPr lang="en-US" altLang="zh-TW" dirty="0"/>
              <a:t>import </a:t>
            </a:r>
            <a:r>
              <a:rPr lang="en-US" altLang="zh-TW" dirty="0" err="1" smtClean="0"/>
              <a:t>RegexpParser</a:t>
            </a:r>
            <a:endParaRPr lang="en-US" altLang="zh-TW" dirty="0" smtClean="0"/>
          </a:p>
          <a:p>
            <a:r>
              <a:rPr lang="zh-TW" altLang="en-US" dirty="0"/>
              <a:t>斷詞和詞性標</a:t>
            </a:r>
            <a:r>
              <a:rPr lang="zh-TW" altLang="en-US" dirty="0" smtClean="0"/>
              <a:t>註</a:t>
            </a:r>
            <a:endParaRPr lang="en-US" altLang="zh-TW" dirty="0" smtClean="0"/>
          </a:p>
          <a:p>
            <a:pPr lvl="1"/>
            <a:r>
              <a:rPr lang="en-US" altLang="zh-TW" dirty="0" smtClean="0"/>
              <a:t>tokens</a:t>
            </a:r>
            <a:r>
              <a:rPr lang="zh-TW" altLang="en-US" dirty="0" smtClean="0"/>
              <a:t> </a:t>
            </a:r>
            <a:r>
              <a:rPr lang="en-US" altLang="zh-TW" dirty="0" smtClean="0"/>
              <a:t>=</a:t>
            </a:r>
            <a:r>
              <a:rPr lang="zh-TW" altLang="en-US" dirty="0" smtClean="0"/>
              <a:t> </a:t>
            </a:r>
            <a:r>
              <a:rPr lang="en-US" altLang="zh-TW" dirty="0" err="1" smtClean="0"/>
              <a:t>nltk.word_tokenize</a:t>
            </a:r>
            <a:r>
              <a:rPr lang="en-US" altLang="zh-TW" dirty="0" smtClean="0"/>
              <a:t>(text)</a:t>
            </a:r>
            <a:endParaRPr lang="zh-TW" altLang="en-US" dirty="0"/>
          </a:p>
          <a:p>
            <a:pPr lvl="1"/>
            <a:r>
              <a:rPr lang="en-US" altLang="zh-TW" dirty="0" err="1" smtClean="0"/>
              <a:t>tagged_tokens</a:t>
            </a:r>
            <a:r>
              <a:rPr lang="en-US" altLang="zh-TW" dirty="0" smtClean="0"/>
              <a:t>= </a:t>
            </a:r>
            <a:r>
              <a:rPr lang="en-US" altLang="zh-TW" dirty="0" err="1" smtClean="0"/>
              <a:t>pos_tag</a:t>
            </a:r>
            <a:r>
              <a:rPr lang="en-US" altLang="zh-TW" dirty="0" smtClean="0"/>
              <a:t>(tokens)</a:t>
            </a:r>
          </a:p>
          <a:p>
            <a:pPr lvl="1"/>
            <a:endParaRPr lang="zh-TW" altLang="en-US" dirty="0"/>
          </a:p>
        </p:txBody>
      </p:sp>
    </p:spTree>
    <p:extLst>
      <p:ext uri="{BB962C8B-B14F-4D97-AF65-F5344CB8AC3E}">
        <p14:creationId xmlns:p14="http://schemas.microsoft.com/office/powerpoint/2010/main" val="79214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NTLK</a:t>
            </a:r>
            <a:r>
              <a:rPr lang="zh-TW" altLang="en-US" dirty="0"/>
              <a:t>語法樹實例 </a:t>
            </a:r>
            <a:r>
              <a:rPr lang="en-US" altLang="zh-TW" dirty="0" smtClean="0"/>
              <a:t>(2/2</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a:t>定義一個名為</a:t>
            </a:r>
            <a:r>
              <a:rPr lang="en-US" altLang="zh-TW" dirty="0"/>
              <a:t>grammar </a:t>
            </a:r>
            <a:r>
              <a:rPr lang="zh-TW" altLang="en-US" dirty="0"/>
              <a:t>的文法，用於句法</a:t>
            </a:r>
            <a:r>
              <a:rPr lang="zh-TW" altLang="en-US" dirty="0" smtClean="0"/>
              <a:t>分析</a:t>
            </a:r>
            <a:endParaRPr lang="en-US" altLang="zh-TW" dirty="0" smtClean="0"/>
          </a:p>
          <a:p>
            <a:pPr lvl="1"/>
            <a:r>
              <a:rPr lang="en-US" altLang="zh-TW" dirty="0" smtClean="0"/>
              <a:t>grammar ="</a:t>
            </a:r>
            <a:r>
              <a:rPr lang="en-US" altLang="zh-TW" dirty="0"/>
              <a:t>NP: {&lt;DT&gt;?&lt;JJ&gt;?&lt; NN</a:t>
            </a:r>
            <a:r>
              <a:rPr lang="en-US" altLang="zh-TW" dirty="0" smtClean="0"/>
              <a:t>&gt;}“</a:t>
            </a:r>
          </a:p>
          <a:p>
            <a:r>
              <a:rPr lang="zh-TW" altLang="en-US" dirty="0"/>
              <a:t>使用定義的文法初始化句法</a:t>
            </a:r>
            <a:r>
              <a:rPr lang="zh-TW" altLang="en-US" dirty="0" smtClean="0"/>
              <a:t>分析器</a:t>
            </a:r>
            <a:endParaRPr lang="en-US" altLang="zh-TW" dirty="0" smtClean="0"/>
          </a:p>
          <a:p>
            <a:pPr lvl="1"/>
            <a:r>
              <a:rPr lang="en-US" altLang="zh-TW" dirty="0" err="1" smtClean="0"/>
              <a:t>chunk_parser</a:t>
            </a:r>
            <a:r>
              <a:rPr lang="en-US" altLang="zh-TW" dirty="0" smtClean="0"/>
              <a:t> = </a:t>
            </a:r>
            <a:r>
              <a:rPr lang="en-US" altLang="zh-TW" dirty="0" err="1" smtClean="0"/>
              <a:t>RegexpParser</a:t>
            </a:r>
            <a:r>
              <a:rPr lang="en-US" altLang="zh-TW" dirty="0" smtClean="0"/>
              <a:t> (grammar)</a:t>
            </a:r>
          </a:p>
          <a:p>
            <a:r>
              <a:rPr lang="zh-TW" altLang="en-US" dirty="0"/>
              <a:t>進行句法</a:t>
            </a:r>
            <a:r>
              <a:rPr lang="zh-TW" altLang="en-US" dirty="0" smtClean="0"/>
              <a:t>分析</a:t>
            </a:r>
            <a:endParaRPr lang="en-US" altLang="zh-TW" dirty="0" smtClean="0"/>
          </a:p>
          <a:p>
            <a:pPr lvl="1"/>
            <a:r>
              <a:rPr lang="en-US" altLang="zh-TW" dirty="0" err="1" smtClean="0"/>
              <a:t>parse_tree</a:t>
            </a:r>
            <a:r>
              <a:rPr lang="en-US" altLang="zh-TW" dirty="0" smtClean="0"/>
              <a:t> = </a:t>
            </a:r>
            <a:r>
              <a:rPr lang="en-US" altLang="zh-TW" dirty="0" err="1" smtClean="0"/>
              <a:t>chunk_parser.parse</a:t>
            </a:r>
            <a:r>
              <a:rPr lang="en-US" altLang="zh-TW" dirty="0" smtClean="0"/>
              <a:t>(</a:t>
            </a:r>
            <a:r>
              <a:rPr lang="en-US" altLang="zh-TW" dirty="0" err="1" smtClean="0"/>
              <a:t>tagged_tokens</a:t>
            </a:r>
            <a:r>
              <a:rPr lang="en-US" altLang="zh-TW" dirty="0" smtClean="0"/>
              <a:t>)</a:t>
            </a:r>
          </a:p>
          <a:p>
            <a:r>
              <a:rPr lang="zh-TW" altLang="en-US" dirty="0"/>
              <a:t>繪製句法</a:t>
            </a:r>
            <a:r>
              <a:rPr lang="zh-TW" altLang="en-US" dirty="0" smtClean="0"/>
              <a:t>樹</a:t>
            </a:r>
            <a:endParaRPr lang="en-US" altLang="zh-TW" dirty="0" smtClean="0"/>
          </a:p>
          <a:p>
            <a:pPr lvl="1"/>
            <a:r>
              <a:rPr lang="en-US" altLang="zh-TW" dirty="0" err="1" smtClean="0"/>
              <a:t>parse_tree.draw</a:t>
            </a:r>
            <a:r>
              <a:rPr lang="en-US" altLang="zh-TW" dirty="0" smtClean="0"/>
              <a:t> </a:t>
            </a:r>
            <a:r>
              <a:rPr lang="en-US" altLang="zh-TW" dirty="0"/>
              <a:t>()</a:t>
            </a:r>
            <a:endParaRPr lang="zh-TW" altLang="en-US" dirty="0"/>
          </a:p>
        </p:txBody>
      </p:sp>
    </p:spTree>
    <p:extLst>
      <p:ext uri="{BB962C8B-B14F-4D97-AF65-F5344CB8AC3E}">
        <p14:creationId xmlns:p14="http://schemas.microsoft.com/office/powerpoint/2010/main" val="18156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CKIP</a:t>
            </a:r>
            <a:r>
              <a:rPr lang="zh-TW" altLang="en-US" sz="4400" dirty="0"/>
              <a:t> </a:t>
            </a:r>
            <a:r>
              <a:rPr lang="en-US" altLang="zh-TW" sz="4400" dirty="0"/>
              <a:t>Tagger</a:t>
            </a:r>
            <a:r>
              <a:rPr lang="zh-TW" altLang="en-US" sz="4400" dirty="0"/>
              <a:t>套件</a:t>
            </a:r>
          </a:p>
        </p:txBody>
      </p:sp>
      <p:sp>
        <p:nvSpPr>
          <p:cNvPr id="3" name="內容版面配置區 2"/>
          <p:cNvSpPr>
            <a:spLocks noGrp="1"/>
          </p:cNvSpPr>
          <p:nvPr>
            <p:ph idx="1"/>
          </p:nvPr>
        </p:nvSpPr>
        <p:spPr/>
        <p:txBody>
          <a:bodyPr>
            <a:normAutofit/>
          </a:bodyPr>
          <a:lstStyle/>
          <a:p>
            <a:r>
              <a:rPr lang="zh-TW" altLang="en-US" sz="3200" dirty="0"/>
              <a:t>由台灣中研院資訊所、語言所於民國 </a:t>
            </a:r>
            <a:r>
              <a:rPr lang="en-US" altLang="zh-TW" sz="3200" dirty="0"/>
              <a:t>75 </a:t>
            </a:r>
            <a:r>
              <a:rPr lang="zh-TW" altLang="en-US" sz="3200" dirty="0"/>
              <a:t>年成立的中文語言言小組所開發。</a:t>
            </a:r>
            <a:endParaRPr lang="en-US" altLang="zh-TW" sz="3200" dirty="0"/>
          </a:p>
          <a:p>
            <a:r>
              <a:rPr lang="zh-TW" altLang="en-US" sz="3200" dirty="0"/>
              <a:t>此套件為一具有新詞辨識能力並附加詞類標記的選擇性功能之中文分詞系統。</a:t>
            </a:r>
            <a:endParaRPr lang="en-US" altLang="zh-TW" sz="3200" dirty="0"/>
          </a:p>
          <a:p>
            <a:r>
              <a:rPr lang="zh-TW" altLang="en-US" sz="3200" dirty="0"/>
              <a:t>分詞依據為此一詞彙庫及定量詞、重疊詞等構詞規律及線上辨識的新詞，並解決分詞歧義問題。</a:t>
            </a:r>
            <a:endParaRPr lang="en-US" altLang="zh-TW" sz="3200" dirty="0"/>
          </a:p>
          <a:p>
            <a:r>
              <a:rPr lang="zh-TW" altLang="en-US" sz="3200" dirty="0"/>
              <a:t>含有詞類標記，可附加文本中切分詞的詞類解決詞類歧義並猜測新詞之詞類。</a:t>
            </a:r>
          </a:p>
        </p:txBody>
      </p:sp>
    </p:spTree>
    <p:extLst>
      <p:ext uri="{BB962C8B-B14F-4D97-AF65-F5344CB8AC3E}">
        <p14:creationId xmlns:p14="http://schemas.microsoft.com/office/powerpoint/2010/main" val="237765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CKIP Tagger</a:t>
            </a:r>
            <a:r>
              <a:rPr lang="zh-TW" altLang="en-US" sz="4400" dirty="0"/>
              <a:t>套件</a:t>
            </a:r>
          </a:p>
        </p:txBody>
      </p:sp>
      <p:sp>
        <p:nvSpPr>
          <p:cNvPr id="3" name="內容版面配置區 2"/>
          <p:cNvSpPr>
            <a:spLocks noGrp="1"/>
          </p:cNvSpPr>
          <p:nvPr>
            <p:ph idx="1"/>
          </p:nvPr>
        </p:nvSpPr>
        <p:spPr/>
        <p:txBody>
          <a:bodyPr/>
          <a:lstStyle/>
          <a:p>
            <a:r>
              <a:rPr lang="zh-TW" altLang="en-US" dirty="0"/>
              <a:t>載入模組</a:t>
            </a:r>
            <a:endParaRPr lang="en-US" altLang="zh-TW" dirty="0"/>
          </a:p>
          <a:p>
            <a:pPr lvl="1"/>
            <a:r>
              <a:rPr lang="en-US" altLang="zh-TW" dirty="0"/>
              <a:t>from </a:t>
            </a:r>
            <a:r>
              <a:rPr lang="en-US" altLang="zh-TW" dirty="0" err="1"/>
              <a:t>ckiptagger</a:t>
            </a:r>
            <a:r>
              <a:rPr lang="en-US" altLang="zh-TW" dirty="0"/>
              <a:t> import </a:t>
            </a:r>
            <a:r>
              <a:rPr lang="en-US" altLang="zh-TW" dirty="0" err="1"/>
              <a:t>data_utils</a:t>
            </a:r>
            <a:r>
              <a:rPr lang="en-US" altLang="zh-TW" dirty="0"/>
              <a:t>, </a:t>
            </a:r>
            <a:r>
              <a:rPr lang="en-US" altLang="zh-TW" dirty="0" err="1"/>
              <a:t>construct_dictionary</a:t>
            </a:r>
            <a:r>
              <a:rPr lang="en-US" altLang="zh-TW" dirty="0"/>
              <a:t>, WS, POS, NER</a:t>
            </a:r>
          </a:p>
          <a:p>
            <a:r>
              <a:rPr lang="zh-TW" altLang="en-US" dirty="0"/>
              <a:t>載入模型</a:t>
            </a:r>
            <a:endParaRPr lang="en-US" altLang="zh-TW" dirty="0"/>
          </a:p>
          <a:p>
            <a:pPr lvl="1"/>
            <a:r>
              <a:rPr lang="en-US" altLang="zh-TW" dirty="0" err="1"/>
              <a:t>ws</a:t>
            </a:r>
            <a:r>
              <a:rPr lang="en-US" altLang="zh-TW" dirty="0"/>
              <a:t> = WS("./data")</a:t>
            </a:r>
          </a:p>
          <a:p>
            <a:pPr lvl="1"/>
            <a:r>
              <a:rPr lang="en-US" altLang="zh-TW" dirty="0" err="1"/>
              <a:t>pos</a:t>
            </a:r>
            <a:r>
              <a:rPr lang="en-US" altLang="zh-TW" dirty="0"/>
              <a:t> = POS("./data")</a:t>
            </a:r>
          </a:p>
          <a:p>
            <a:pPr lvl="1"/>
            <a:r>
              <a:rPr lang="en-US" altLang="zh-TW" dirty="0" err="1"/>
              <a:t>ner</a:t>
            </a:r>
            <a:r>
              <a:rPr lang="en-US" altLang="zh-TW" dirty="0"/>
              <a:t> = NER("./data")</a:t>
            </a:r>
            <a:endParaRPr lang="zh-TW" altLang="en-US" dirty="0"/>
          </a:p>
          <a:p>
            <a:endParaRPr lang="en-US" altLang="zh-TW" dirty="0"/>
          </a:p>
        </p:txBody>
      </p:sp>
    </p:spTree>
    <p:extLst>
      <p:ext uri="{BB962C8B-B14F-4D97-AF65-F5344CB8AC3E}">
        <p14:creationId xmlns:p14="http://schemas.microsoft.com/office/powerpoint/2010/main" val="233372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CKIP Tagger</a:t>
            </a:r>
            <a:r>
              <a:rPr lang="zh-TW" altLang="en-US" sz="4400" dirty="0"/>
              <a:t>套件</a:t>
            </a:r>
          </a:p>
        </p:txBody>
      </p:sp>
      <p:sp>
        <p:nvSpPr>
          <p:cNvPr id="3" name="內容版面配置區 2"/>
          <p:cNvSpPr>
            <a:spLocks noGrp="1"/>
          </p:cNvSpPr>
          <p:nvPr>
            <p:ph idx="1"/>
          </p:nvPr>
        </p:nvSpPr>
        <p:spPr/>
        <p:txBody>
          <a:bodyPr/>
          <a:lstStyle/>
          <a:p>
            <a:r>
              <a:rPr lang="zh-TW" altLang="en-US" dirty="0"/>
              <a:t>斷詞</a:t>
            </a:r>
            <a:endParaRPr lang="en-US" altLang="zh-TW" dirty="0"/>
          </a:p>
          <a:p>
            <a:pPr lvl="1"/>
            <a:r>
              <a:rPr lang="en-US" altLang="zh-TW" dirty="0" err="1"/>
              <a:t>ws_results</a:t>
            </a:r>
            <a:r>
              <a:rPr lang="en-US" altLang="zh-TW" dirty="0"/>
              <a:t> = </a:t>
            </a:r>
            <a:r>
              <a:rPr lang="en-US" altLang="zh-TW" dirty="0" err="1"/>
              <a:t>ws</a:t>
            </a:r>
            <a:r>
              <a:rPr lang="en-US" altLang="zh-TW" dirty="0"/>
              <a:t>([text])</a:t>
            </a:r>
          </a:p>
          <a:p>
            <a:r>
              <a:rPr lang="zh-TW" altLang="en-US" dirty="0"/>
              <a:t>詞性標註</a:t>
            </a:r>
            <a:endParaRPr lang="en-US" altLang="zh-TW" dirty="0"/>
          </a:p>
          <a:p>
            <a:pPr lvl="1"/>
            <a:r>
              <a:rPr lang="en-US" altLang="zh-TW" dirty="0" err="1"/>
              <a:t>pos_results</a:t>
            </a:r>
            <a:r>
              <a:rPr lang="en-US" altLang="zh-TW" dirty="0"/>
              <a:t> = </a:t>
            </a:r>
            <a:r>
              <a:rPr lang="en-US" altLang="zh-TW" dirty="0" err="1"/>
              <a:t>pos</a:t>
            </a:r>
            <a:r>
              <a:rPr lang="en-US" altLang="zh-TW" dirty="0"/>
              <a:t>(</a:t>
            </a:r>
            <a:r>
              <a:rPr lang="en-US" altLang="zh-TW" dirty="0" err="1"/>
              <a:t>ws_results</a:t>
            </a:r>
            <a:r>
              <a:rPr lang="en-US" altLang="zh-TW" dirty="0"/>
              <a:t>)</a:t>
            </a:r>
          </a:p>
          <a:p>
            <a:r>
              <a:rPr lang="zh-TW" altLang="en-US" dirty="0"/>
              <a:t>命名實體識別</a:t>
            </a:r>
            <a:endParaRPr lang="en-US" altLang="zh-TW" dirty="0"/>
          </a:p>
          <a:p>
            <a:pPr lvl="1"/>
            <a:r>
              <a:rPr lang="en-US" altLang="zh-TW" dirty="0" err="1"/>
              <a:t>ner_results</a:t>
            </a:r>
            <a:r>
              <a:rPr lang="en-US" altLang="zh-TW" dirty="0"/>
              <a:t> = </a:t>
            </a:r>
            <a:r>
              <a:rPr lang="en-US" altLang="zh-TW" dirty="0" err="1"/>
              <a:t>ner</a:t>
            </a:r>
            <a:r>
              <a:rPr lang="en-US" altLang="zh-TW" dirty="0"/>
              <a:t>(</a:t>
            </a:r>
            <a:r>
              <a:rPr lang="en-US" altLang="zh-TW" dirty="0" err="1"/>
              <a:t>ws_results</a:t>
            </a:r>
            <a:r>
              <a:rPr lang="en-US" altLang="zh-TW" dirty="0"/>
              <a:t>, </a:t>
            </a:r>
            <a:r>
              <a:rPr lang="en-US" altLang="zh-TW" dirty="0" err="1"/>
              <a:t>pos_results</a:t>
            </a:r>
            <a:r>
              <a:rPr lang="en-US" altLang="zh-TW" dirty="0" smtClean="0"/>
              <a:t>)</a:t>
            </a:r>
          </a:p>
          <a:p>
            <a:r>
              <a:rPr lang="zh-TW" altLang="en-US" dirty="0" smtClean="0"/>
              <a:t>網頁</a:t>
            </a:r>
            <a:r>
              <a:rPr lang="en-US" altLang="zh-TW" dirty="0" smtClean="0"/>
              <a:t>demo</a:t>
            </a:r>
          </a:p>
          <a:p>
            <a:pPr lvl="1"/>
            <a:r>
              <a:rPr lang="en-US" altLang="zh-TW" dirty="0"/>
              <a:t>https://github.com/ckiplab/ckiptagger</a:t>
            </a:r>
            <a:endParaRPr lang="zh-TW" altLang="en-US" dirty="0"/>
          </a:p>
        </p:txBody>
      </p:sp>
    </p:spTree>
    <p:extLst>
      <p:ext uri="{BB962C8B-B14F-4D97-AF65-F5344CB8AC3E}">
        <p14:creationId xmlns:p14="http://schemas.microsoft.com/office/powerpoint/2010/main" val="61450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中文斷詞</a:t>
            </a:r>
          </a:p>
        </p:txBody>
      </p:sp>
      <p:sp>
        <p:nvSpPr>
          <p:cNvPr id="3" name="內容版面配置區 2"/>
          <p:cNvSpPr>
            <a:spLocks noGrp="1"/>
          </p:cNvSpPr>
          <p:nvPr>
            <p:ph idx="1"/>
          </p:nvPr>
        </p:nvSpPr>
        <p:spPr/>
        <p:txBody>
          <a:bodyPr>
            <a:normAutofit/>
          </a:bodyPr>
          <a:lstStyle/>
          <a:p>
            <a:r>
              <a:rPr lang="zh-TW" altLang="en-US" sz="3200" dirty="0"/>
              <a:t>基於詞典的斷詞方式，只要詞典中沒有收錄句子中的詞，那可能效果會非常差</a:t>
            </a:r>
            <a:endParaRPr lang="en-US" altLang="zh-TW" sz="3200" dirty="0"/>
          </a:p>
          <a:p>
            <a:r>
              <a:rPr lang="zh-TW" altLang="en-US" sz="3200" dirty="0"/>
              <a:t>大部份比較好的斷詞系統都是使用</a:t>
            </a:r>
            <a:r>
              <a:rPr lang="zh-TW" altLang="en-US" sz="3200" dirty="0">
                <a:solidFill>
                  <a:srgbClr val="C00000"/>
                </a:solidFill>
              </a:rPr>
              <a:t>全切分方法</a:t>
            </a:r>
            <a:r>
              <a:rPr lang="zh-TW" altLang="en-US" sz="3200" dirty="0"/>
              <a:t>，切分出與詞庫匹配的所有可能，然後再運用統計模型決定最好的切分結果</a:t>
            </a:r>
          </a:p>
        </p:txBody>
      </p:sp>
    </p:spTree>
    <p:extLst>
      <p:ext uri="{BB962C8B-B14F-4D97-AF65-F5344CB8AC3E}">
        <p14:creationId xmlns:p14="http://schemas.microsoft.com/office/powerpoint/2010/main" val="2137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中文停用詞</a:t>
            </a:r>
          </a:p>
        </p:txBody>
      </p:sp>
      <p:sp>
        <p:nvSpPr>
          <p:cNvPr id="3" name="內容版面配置區 2"/>
          <p:cNvSpPr>
            <a:spLocks noGrp="1"/>
          </p:cNvSpPr>
          <p:nvPr>
            <p:ph idx="1"/>
          </p:nvPr>
        </p:nvSpPr>
        <p:spPr/>
        <p:txBody>
          <a:bodyPr/>
          <a:lstStyle/>
          <a:p>
            <a:r>
              <a:rPr lang="zh-TW" altLang="en-US" dirty="0"/>
              <a:t>在資訊檢索中，停用詞是從計算的角度來討論，會造成計算上的負擔或是降低搜尋準確度的詞，都可以當作停用詞。</a:t>
            </a:r>
            <a:endParaRPr lang="en-US" altLang="zh-TW" dirty="0"/>
          </a:p>
          <a:p>
            <a:r>
              <a:rPr lang="zh-TW" altLang="en-US" dirty="0"/>
              <a:t>在中文裡「停用詞」跟代名詞、助動詞、介系詞、連接詞等和文法、句法有關的「功能詞」相似。</a:t>
            </a:r>
            <a:endParaRPr lang="en-US" altLang="zh-TW" dirty="0"/>
          </a:p>
          <a:p>
            <a:r>
              <a:rPr lang="zh-TW" altLang="en-US" dirty="0"/>
              <a:t>是否去除停用詞要取決於處理文本的目的或應用</a:t>
            </a:r>
            <a:endParaRPr lang="en-US" altLang="zh-TW" dirty="0"/>
          </a:p>
          <a:p>
            <a:r>
              <a:rPr lang="zh-TW" altLang="en-US" dirty="0"/>
              <a:t>一般來說在中文的自然語言處理不一定需要去除停用詞</a:t>
            </a:r>
            <a:endParaRPr lang="en-US" altLang="zh-TW" dirty="0"/>
          </a:p>
          <a:p>
            <a:endParaRPr lang="zh-TW" altLang="en-US" dirty="0"/>
          </a:p>
        </p:txBody>
      </p:sp>
    </p:spTree>
    <p:extLst>
      <p:ext uri="{BB962C8B-B14F-4D97-AF65-F5344CB8AC3E}">
        <p14:creationId xmlns:p14="http://schemas.microsoft.com/office/powerpoint/2010/main" val="44686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zh-TW" altLang="en-US" sz="4400" dirty="0"/>
              <a:t>斷詞套件</a:t>
            </a:r>
          </a:p>
        </p:txBody>
      </p:sp>
      <p:sp>
        <p:nvSpPr>
          <p:cNvPr id="3" name="內容版面配置區 2"/>
          <p:cNvSpPr>
            <a:spLocks noGrp="1"/>
          </p:cNvSpPr>
          <p:nvPr>
            <p:ph idx="1"/>
          </p:nvPr>
        </p:nvSpPr>
        <p:spPr/>
        <p:txBody>
          <a:bodyPr/>
          <a:lstStyle/>
          <a:p>
            <a:r>
              <a:rPr lang="en-US" altLang="zh-TW" dirty="0" err="1"/>
              <a:t>Jieba</a:t>
            </a:r>
            <a:r>
              <a:rPr lang="zh-TW" altLang="en-US" dirty="0"/>
              <a:t>其實是簡體中文版本的中文斷詞系統</a:t>
            </a:r>
            <a:endParaRPr lang="en-US" altLang="zh-TW" dirty="0"/>
          </a:p>
          <a:p>
            <a:r>
              <a:rPr lang="zh-TW" altLang="en-US" dirty="0"/>
              <a:t>演算法大概可分成三個部份</a:t>
            </a:r>
            <a:endParaRPr lang="en-US" altLang="zh-TW" dirty="0"/>
          </a:p>
          <a:p>
            <a:pPr lvl="1"/>
            <a:r>
              <a:rPr lang="zh-TW" altLang="en-US" dirty="0"/>
              <a:t>第一個部分是建立 </a:t>
            </a:r>
            <a:r>
              <a:rPr lang="en-US" altLang="zh-TW" dirty="0" err="1"/>
              <a:t>Trie</a:t>
            </a:r>
            <a:r>
              <a:rPr lang="en-US" altLang="zh-TW" dirty="0"/>
              <a:t> DAG </a:t>
            </a:r>
            <a:r>
              <a:rPr lang="zh-TW" altLang="en-US" dirty="0"/>
              <a:t>資料結構，快速算出全切分法所有合法的切分組合。</a:t>
            </a:r>
            <a:endParaRPr lang="en-US" altLang="zh-TW" dirty="0"/>
          </a:p>
          <a:p>
            <a:pPr lvl="1"/>
            <a:r>
              <a:rPr lang="zh-TW" altLang="en-US" dirty="0"/>
              <a:t>採用了動態規劃查找最大概率路徑</a:t>
            </a:r>
            <a:r>
              <a:rPr lang="en-US" altLang="zh-TW" dirty="0"/>
              <a:t>, </a:t>
            </a:r>
            <a:r>
              <a:rPr lang="zh-TW" altLang="en-US" dirty="0"/>
              <a:t>找出基於詞頻的最大切分組合。</a:t>
            </a:r>
            <a:endParaRPr lang="en-US" altLang="zh-TW" dirty="0"/>
          </a:p>
          <a:p>
            <a:pPr lvl="1"/>
            <a:r>
              <a:rPr lang="zh-TW" altLang="en-US" dirty="0"/>
              <a:t>最後一步再使用 </a:t>
            </a:r>
            <a:r>
              <a:rPr lang="en-US" altLang="zh-TW" dirty="0"/>
              <a:t>HMM </a:t>
            </a:r>
            <a:r>
              <a:rPr lang="zh-TW" altLang="en-US" dirty="0"/>
              <a:t>模型計算來辨識新詞。</a:t>
            </a:r>
            <a:endParaRPr lang="en-US" altLang="zh-TW" dirty="0"/>
          </a:p>
          <a:p>
            <a:pPr lvl="1"/>
            <a:endParaRPr lang="zh-TW" altLang="en-US" dirty="0"/>
          </a:p>
        </p:txBody>
      </p:sp>
    </p:spTree>
    <p:extLst>
      <p:ext uri="{BB962C8B-B14F-4D97-AF65-F5344CB8AC3E}">
        <p14:creationId xmlns:p14="http://schemas.microsoft.com/office/powerpoint/2010/main" val="176745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zh-TW" altLang="en-US" sz="4400" dirty="0"/>
              <a:t>斷詞套件</a:t>
            </a:r>
          </a:p>
        </p:txBody>
      </p:sp>
      <p:sp>
        <p:nvSpPr>
          <p:cNvPr id="3" name="內容版面配置區 2"/>
          <p:cNvSpPr>
            <a:spLocks noGrp="1"/>
          </p:cNvSpPr>
          <p:nvPr>
            <p:ph idx="1"/>
          </p:nvPr>
        </p:nvSpPr>
        <p:spPr/>
        <p:txBody>
          <a:bodyPr/>
          <a:lstStyle/>
          <a:p>
            <a:r>
              <a:rPr lang="zh-TW" altLang="en-US" dirty="0"/>
              <a:t>全模式 ：把句子中所有的可以成詞的詞語都掃描出來</a:t>
            </a:r>
            <a:endParaRPr lang="en-US" altLang="zh-TW" dirty="0"/>
          </a:p>
          <a:p>
            <a:r>
              <a:rPr lang="zh-TW" altLang="en-US" dirty="0"/>
              <a:t>精確模式 ：將句子最精確地切開，適合文本分析</a:t>
            </a:r>
            <a:endParaRPr lang="en-US" altLang="zh-TW" dirty="0"/>
          </a:p>
          <a:p>
            <a:r>
              <a:rPr lang="zh-TW" altLang="en-US" dirty="0"/>
              <a:t>搜索引擎模式 ：在精確模式的基礎上，對長詞再次切分，適合用於搜索引擎分詞</a:t>
            </a:r>
            <a:endParaRPr lang="en-US" altLang="zh-TW" dirty="0"/>
          </a:p>
          <a:p>
            <a:r>
              <a:rPr lang="en-US" altLang="zh-TW" dirty="0"/>
              <a:t>paddle</a:t>
            </a:r>
            <a:r>
              <a:rPr lang="zh-TW" altLang="en-US" dirty="0"/>
              <a:t>模式  </a:t>
            </a:r>
            <a:r>
              <a:rPr lang="en-US" altLang="zh-TW" dirty="0"/>
              <a:t>:</a:t>
            </a:r>
            <a:r>
              <a:rPr lang="zh-TW" altLang="en-US" dirty="0"/>
              <a:t>利用</a:t>
            </a:r>
            <a:r>
              <a:rPr lang="en-US" altLang="zh-TW" dirty="0" err="1"/>
              <a:t>PaddlePaddle</a:t>
            </a:r>
            <a:r>
              <a:rPr lang="zh-TW" altLang="en-US" dirty="0"/>
              <a:t>深度學習框架，訓練序列標註（雙向</a:t>
            </a:r>
            <a:r>
              <a:rPr lang="en-US" altLang="zh-TW" dirty="0"/>
              <a:t>GRU</a:t>
            </a:r>
            <a:r>
              <a:rPr lang="zh-TW" altLang="en-US" dirty="0"/>
              <a:t>）網絡模型實現分詞。同時提供詞性標註功能。目前</a:t>
            </a:r>
            <a:r>
              <a:rPr lang="en-US" altLang="zh-TW" dirty="0"/>
              <a:t>paddle</a:t>
            </a:r>
            <a:r>
              <a:rPr lang="zh-TW" altLang="en-US" dirty="0"/>
              <a:t>模式支持</a:t>
            </a:r>
            <a:r>
              <a:rPr lang="en-US" altLang="zh-TW" dirty="0" err="1"/>
              <a:t>jieba</a:t>
            </a:r>
            <a:r>
              <a:rPr lang="en-US" altLang="zh-TW" dirty="0"/>
              <a:t> v0.40</a:t>
            </a:r>
            <a:r>
              <a:rPr lang="zh-TW" altLang="en-US" dirty="0"/>
              <a:t>及以上版本</a:t>
            </a:r>
          </a:p>
        </p:txBody>
      </p:sp>
      <p:sp>
        <p:nvSpPr>
          <p:cNvPr id="5" name="矩形 4"/>
          <p:cNvSpPr/>
          <p:nvPr/>
        </p:nvSpPr>
        <p:spPr>
          <a:xfrm>
            <a:off x="1593852" y="4916115"/>
            <a:ext cx="6423312" cy="461665"/>
          </a:xfrm>
          <a:prstGeom prst="rect">
            <a:avLst/>
          </a:prstGeom>
        </p:spPr>
        <p:txBody>
          <a:bodyPr wrap="square">
            <a:spAutoFit/>
          </a:bodyPr>
          <a:lstStyle/>
          <a:p>
            <a:r>
              <a:rPr lang="en-US" altLang="zh-TW" sz="2400" dirty="0"/>
              <a:t> </a:t>
            </a:r>
            <a:r>
              <a:rPr lang="zh-TW" altLang="en-US" sz="2400" dirty="0"/>
              <a:t>安裝套件 </a:t>
            </a:r>
            <a:r>
              <a:rPr lang="en-US" altLang="zh-TW" sz="2400" dirty="0">
                <a:sym typeface="Wingdings" panose="05000000000000000000" pitchFamily="2" charset="2"/>
              </a:rPr>
              <a:t> </a:t>
            </a:r>
            <a:r>
              <a:rPr lang="en-US" altLang="zh-TW" sz="2400" dirty="0"/>
              <a:t>pip install </a:t>
            </a:r>
            <a:r>
              <a:rPr lang="en-US" altLang="zh-TW" sz="2400" dirty="0" err="1"/>
              <a:t>jieba</a:t>
            </a:r>
            <a:endParaRPr lang="zh-TW" altLang="en-US" sz="2400" dirty="0"/>
          </a:p>
        </p:txBody>
      </p:sp>
      <p:sp>
        <p:nvSpPr>
          <p:cNvPr id="6" name="矩形 5"/>
          <p:cNvSpPr/>
          <p:nvPr/>
        </p:nvSpPr>
        <p:spPr>
          <a:xfrm>
            <a:off x="3352800" y="5322915"/>
            <a:ext cx="9707420" cy="830997"/>
          </a:xfrm>
          <a:prstGeom prst="rect">
            <a:avLst/>
          </a:prstGeom>
        </p:spPr>
        <p:txBody>
          <a:bodyPr wrap="square">
            <a:spAutoFit/>
          </a:bodyPr>
          <a:lstStyle/>
          <a:p>
            <a:r>
              <a:rPr lang="en-US" altLang="zh-TW" sz="2400" dirty="0"/>
              <a:t>paddle</a:t>
            </a:r>
            <a:r>
              <a:rPr lang="zh-TW" altLang="en-US" sz="2400" dirty="0"/>
              <a:t>模式需安裝</a:t>
            </a:r>
            <a:endParaRPr lang="en-US" altLang="zh-TW" sz="2400" dirty="0"/>
          </a:p>
          <a:p>
            <a:r>
              <a:rPr lang="en-US" altLang="zh-TW" sz="2400" dirty="0"/>
              <a:t>pip install </a:t>
            </a:r>
            <a:r>
              <a:rPr lang="en-US" altLang="zh-TW" sz="2400" dirty="0" err="1"/>
              <a:t>paddlepaddle</a:t>
            </a:r>
            <a:r>
              <a:rPr lang="en-US" altLang="zh-TW" sz="2400" dirty="0"/>
              <a:t>-tiny==1.6.1</a:t>
            </a:r>
            <a:endParaRPr lang="zh-TW" altLang="en-US" sz="2400" dirty="0"/>
          </a:p>
        </p:txBody>
      </p:sp>
      <p:sp>
        <p:nvSpPr>
          <p:cNvPr id="8" name="文字方塊 7"/>
          <p:cNvSpPr txBox="1"/>
          <p:nvPr/>
        </p:nvSpPr>
        <p:spPr>
          <a:xfrm>
            <a:off x="1865745" y="6456218"/>
            <a:ext cx="4852610" cy="369332"/>
          </a:xfrm>
          <a:prstGeom prst="rect">
            <a:avLst/>
          </a:prstGeom>
          <a:noFill/>
        </p:spPr>
        <p:txBody>
          <a:bodyPr wrap="none" rtlCol="0">
            <a:spAutoFit/>
          </a:bodyPr>
          <a:lstStyle/>
          <a:p>
            <a:r>
              <a:rPr lang="en-US" altLang="zh-TW" dirty="0" err="1"/>
              <a:t>Jieba</a:t>
            </a:r>
            <a:r>
              <a:rPr lang="zh-TW" altLang="en-US" dirty="0"/>
              <a:t>官方</a:t>
            </a:r>
            <a:r>
              <a:rPr lang="en-US" altLang="zh-TW" dirty="0" err="1"/>
              <a:t>github</a:t>
            </a:r>
            <a:r>
              <a:rPr lang="en-US" altLang="zh-TW" dirty="0"/>
              <a:t> </a:t>
            </a:r>
            <a:r>
              <a:rPr lang="en-US" altLang="zh-TW" dirty="0">
                <a:hlinkClick r:id="rId2"/>
              </a:rPr>
              <a:t>https://github.com/fxsjy/jieba</a:t>
            </a:r>
            <a:r>
              <a:rPr lang="en-US" altLang="zh-TW" dirty="0"/>
              <a:t> </a:t>
            </a:r>
            <a:endParaRPr lang="zh-TW" altLang="en-US" dirty="0"/>
          </a:p>
        </p:txBody>
      </p:sp>
    </p:spTree>
    <p:extLst>
      <p:ext uri="{BB962C8B-B14F-4D97-AF65-F5344CB8AC3E}">
        <p14:creationId xmlns:p14="http://schemas.microsoft.com/office/powerpoint/2010/main" val="34502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zh-TW" altLang="en-US" sz="4400" dirty="0"/>
              <a:t>斷詞套件</a:t>
            </a:r>
          </a:p>
        </p:txBody>
      </p:sp>
      <p:sp>
        <p:nvSpPr>
          <p:cNvPr id="3" name="內容版面配置區 2"/>
          <p:cNvSpPr>
            <a:spLocks noGrp="1"/>
          </p:cNvSpPr>
          <p:nvPr>
            <p:ph idx="1"/>
          </p:nvPr>
        </p:nvSpPr>
        <p:spPr/>
        <p:txBody>
          <a:bodyPr>
            <a:normAutofit/>
          </a:bodyPr>
          <a:lstStyle/>
          <a:p>
            <a:r>
              <a:rPr lang="zh-TW" altLang="en-US" sz="3200" dirty="0"/>
              <a:t>斷詞函數</a:t>
            </a:r>
            <a:r>
              <a:rPr lang="en-US" altLang="zh-TW" sz="3200" dirty="0" err="1"/>
              <a:t>jieba.cut</a:t>
            </a:r>
            <a:r>
              <a:rPr lang="en-US" altLang="zh-TW" sz="3200" dirty="0"/>
              <a:t>(text, </a:t>
            </a:r>
            <a:r>
              <a:rPr lang="en-US" altLang="zh-TW" sz="3200" dirty="0" err="1"/>
              <a:t>cut_all</a:t>
            </a:r>
            <a:r>
              <a:rPr lang="en-US" altLang="zh-TW" sz="3200" dirty="0"/>
              <a:t>=True, HMM=False, </a:t>
            </a:r>
            <a:r>
              <a:rPr lang="en-US" altLang="zh-TW" sz="3200" dirty="0" err="1"/>
              <a:t>use_paddle</a:t>
            </a:r>
            <a:r>
              <a:rPr lang="en-US" altLang="zh-TW" sz="3200" dirty="0"/>
              <a:t>=True )</a:t>
            </a:r>
          </a:p>
          <a:p>
            <a:pPr lvl="1"/>
            <a:r>
              <a:rPr lang="zh-TW" altLang="en-US" sz="2800" dirty="0"/>
              <a:t>方法接受四個輸入參數</a:t>
            </a:r>
            <a:r>
              <a:rPr lang="en-US" altLang="zh-TW" sz="2800" dirty="0"/>
              <a:t>:</a:t>
            </a:r>
          </a:p>
          <a:p>
            <a:pPr lvl="2"/>
            <a:r>
              <a:rPr lang="zh-TW" altLang="en-US" sz="2400" dirty="0"/>
              <a:t>需要分詞的字符串</a:t>
            </a:r>
            <a:endParaRPr lang="en-US" altLang="zh-TW" sz="2400" dirty="0"/>
          </a:p>
          <a:p>
            <a:pPr lvl="2"/>
            <a:r>
              <a:rPr lang="en-US" altLang="zh-TW" sz="2400" dirty="0" err="1"/>
              <a:t>cut_all</a:t>
            </a:r>
            <a:r>
              <a:rPr lang="en-US" altLang="zh-TW" sz="2400" dirty="0"/>
              <a:t> </a:t>
            </a:r>
            <a:r>
              <a:rPr lang="zh-TW" altLang="en-US" sz="2400" dirty="0"/>
              <a:t>布林參數用來控制是否採用全模式</a:t>
            </a:r>
            <a:endParaRPr lang="en-US" altLang="zh-TW" sz="2400" dirty="0"/>
          </a:p>
          <a:p>
            <a:pPr lvl="2"/>
            <a:r>
              <a:rPr lang="en-US" altLang="zh-TW" sz="2400" dirty="0"/>
              <a:t>HMM </a:t>
            </a:r>
            <a:r>
              <a:rPr lang="zh-TW" altLang="en-US" sz="2400" dirty="0"/>
              <a:t>布林參數用來控制是否使用 </a:t>
            </a:r>
            <a:r>
              <a:rPr lang="en-US" altLang="zh-TW" sz="2400" dirty="0"/>
              <a:t>HMM </a:t>
            </a:r>
            <a:r>
              <a:rPr lang="zh-TW" altLang="en-US" sz="2400" dirty="0"/>
              <a:t>模型</a:t>
            </a:r>
            <a:endParaRPr lang="en-US" altLang="zh-TW" sz="2400" dirty="0"/>
          </a:p>
          <a:p>
            <a:pPr lvl="2"/>
            <a:r>
              <a:rPr lang="en-US" altLang="zh-TW" sz="2400" dirty="0" err="1"/>
              <a:t>use_paddle</a:t>
            </a:r>
            <a:r>
              <a:rPr lang="en-US" altLang="zh-TW" sz="2400" dirty="0"/>
              <a:t> </a:t>
            </a:r>
            <a:r>
              <a:rPr lang="zh-TW" altLang="en-US" sz="2400" dirty="0"/>
              <a:t>布林參數用來控制是否使用</a:t>
            </a:r>
            <a:r>
              <a:rPr lang="en-US" altLang="zh-TW" sz="2400" dirty="0"/>
              <a:t>paddle</a:t>
            </a:r>
            <a:r>
              <a:rPr lang="zh-TW" altLang="en-US" sz="2400" dirty="0"/>
              <a:t>模式下的分詞模式，</a:t>
            </a:r>
            <a:r>
              <a:rPr lang="en-US" altLang="zh-TW" sz="2400" dirty="0"/>
              <a:t>paddle</a:t>
            </a:r>
            <a:r>
              <a:rPr lang="zh-TW" altLang="en-US" sz="2400" dirty="0"/>
              <a:t>模式採用延遲加載方式</a:t>
            </a:r>
          </a:p>
        </p:txBody>
      </p:sp>
    </p:spTree>
    <p:extLst>
      <p:ext uri="{BB962C8B-B14F-4D97-AF65-F5344CB8AC3E}">
        <p14:creationId xmlns:p14="http://schemas.microsoft.com/office/powerpoint/2010/main" val="379455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Jieba</a:t>
            </a:r>
            <a:r>
              <a:rPr lang="zh-TW" altLang="en-US" sz="4400" dirty="0"/>
              <a:t>斷詞套件</a:t>
            </a:r>
            <a:r>
              <a:rPr lang="en-US" altLang="zh-TW" sz="4400" dirty="0"/>
              <a:t>-</a:t>
            </a:r>
            <a:r>
              <a:rPr lang="zh-TW" altLang="en-US" sz="4400" dirty="0"/>
              <a:t>全模式 </a:t>
            </a:r>
          </a:p>
        </p:txBody>
      </p:sp>
      <p:sp>
        <p:nvSpPr>
          <p:cNvPr id="3" name="內容版面配置區 2"/>
          <p:cNvSpPr>
            <a:spLocks noGrp="1"/>
          </p:cNvSpPr>
          <p:nvPr>
            <p:ph idx="1"/>
          </p:nvPr>
        </p:nvSpPr>
        <p:spPr/>
        <p:txBody>
          <a:bodyPr/>
          <a:lstStyle/>
          <a:p>
            <a:r>
              <a:rPr lang="en-US" altLang="zh-TW" dirty="0" err="1"/>
              <a:t>seg_list</a:t>
            </a:r>
            <a:r>
              <a:rPr lang="en-US" altLang="zh-TW" dirty="0"/>
              <a:t> = </a:t>
            </a:r>
            <a:r>
              <a:rPr lang="en-US" altLang="zh-TW" dirty="0" err="1"/>
              <a:t>jieba.cut</a:t>
            </a:r>
            <a:r>
              <a:rPr lang="en-US" altLang="zh-TW" dirty="0"/>
              <a:t>(text, </a:t>
            </a:r>
            <a:r>
              <a:rPr lang="en-US" altLang="zh-TW" dirty="0" err="1">
                <a:solidFill>
                  <a:srgbClr val="C00000"/>
                </a:solidFill>
              </a:rPr>
              <a:t>cut_all</a:t>
            </a:r>
            <a:r>
              <a:rPr lang="en-US" altLang="zh-TW" dirty="0">
                <a:solidFill>
                  <a:srgbClr val="C00000"/>
                </a:solidFill>
              </a:rPr>
              <a:t>=True</a:t>
            </a:r>
            <a:r>
              <a:rPr lang="en-US" altLang="zh-TW" dirty="0"/>
              <a:t>)</a:t>
            </a:r>
          </a:p>
          <a:p>
            <a:pPr lvl="1"/>
            <a:r>
              <a:rPr lang="zh-TW" altLang="en-US" dirty="0"/>
              <a:t>返回的結構都是一個可疊代的 </a:t>
            </a:r>
            <a:r>
              <a:rPr lang="en-US" altLang="zh-TW" dirty="0"/>
              <a:t>generator</a:t>
            </a:r>
            <a:r>
              <a:rPr lang="zh-TW" altLang="en-US" dirty="0"/>
              <a:t>，可以使用 </a:t>
            </a:r>
            <a:r>
              <a:rPr lang="en-US" altLang="zh-TW" dirty="0"/>
              <a:t>for</a:t>
            </a:r>
            <a:r>
              <a:rPr lang="zh-TW" altLang="en-US" dirty="0"/>
              <a:t>迴圈來獲得分詞後得到的每一個詞語</a:t>
            </a:r>
            <a:endParaRPr lang="en-US" altLang="zh-TW" dirty="0"/>
          </a:p>
          <a:p>
            <a:r>
              <a:rPr lang="en-US" altLang="zh-TW" dirty="0" err="1"/>
              <a:t>seg_list</a:t>
            </a:r>
            <a:r>
              <a:rPr lang="en-US" altLang="zh-TW" dirty="0"/>
              <a:t> = </a:t>
            </a:r>
            <a:r>
              <a:rPr lang="en-US" altLang="zh-TW" dirty="0" err="1"/>
              <a:t>jieba.lcut</a:t>
            </a:r>
            <a:r>
              <a:rPr lang="en-US" altLang="zh-TW" dirty="0"/>
              <a:t>(text, </a:t>
            </a:r>
            <a:r>
              <a:rPr lang="en-US" altLang="zh-TW" dirty="0" err="1">
                <a:solidFill>
                  <a:srgbClr val="C00000"/>
                </a:solidFill>
              </a:rPr>
              <a:t>cut_all</a:t>
            </a:r>
            <a:r>
              <a:rPr lang="en-US" altLang="zh-TW" dirty="0">
                <a:solidFill>
                  <a:srgbClr val="C00000"/>
                </a:solidFill>
              </a:rPr>
              <a:t>=True</a:t>
            </a:r>
            <a:r>
              <a:rPr lang="en-US" altLang="zh-TW" dirty="0"/>
              <a:t>)</a:t>
            </a:r>
          </a:p>
          <a:p>
            <a:pPr lvl="1"/>
            <a:r>
              <a:rPr lang="zh-TW" altLang="en-US" dirty="0"/>
              <a:t>返回的結構為一個</a:t>
            </a:r>
            <a:r>
              <a:rPr lang="en-US" altLang="zh-TW" dirty="0"/>
              <a:t>list</a:t>
            </a:r>
            <a:r>
              <a:rPr lang="zh-TW" altLang="en-US" dirty="0"/>
              <a:t>，可以使用 </a:t>
            </a:r>
            <a:r>
              <a:rPr lang="en-US" altLang="zh-TW" dirty="0"/>
              <a:t>for </a:t>
            </a:r>
            <a:r>
              <a:rPr lang="zh-TW" altLang="en-US" dirty="0"/>
              <a:t>迴圈來獲得分詞後得到的每一個詞語</a:t>
            </a:r>
            <a:endParaRPr lang="en-US" altLang="zh-TW" dirty="0"/>
          </a:p>
          <a:p>
            <a:r>
              <a:rPr lang="en-US" altLang="zh-TW" dirty="0"/>
              <a:t>Example output: ['</a:t>
            </a:r>
            <a:r>
              <a:rPr lang="zh-TW" altLang="en-US" dirty="0"/>
              <a:t>我</a:t>
            </a:r>
            <a:r>
              <a:rPr lang="en-US" altLang="zh-TW" dirty="0"/>
              <a:t>', '</a:t>
            </a:r>
            <a:r>
              <a:rPr lang="zh-TW" altLang="en-US" dirty="0"/>
              <a:t>們</a:t>
            </a:r>
            <a:r>
              <a:rPr lang="en-US" altLang="zh-TW" dirty="0"/>
              <a:t>', '</a:t>
            </a:r>
            <a:r>
              <a:rPr lang="zh-TW" altLang="en-US" dirty="0"/>
              <a:t>在野</a:t>
            </a:r>
            <a:r>
              <a:rPr lang="en-US" altLang="zh-TW" dirty="0"/>
              <a:t>', '</a:t>
            </a:r>
            <a:r>
              <a:rPr lang="zh-TW" altLang="en-US" dirty="0"/>
              <a:t>野生</a:t>
            </a:r>
            <a:r>
              <a:rPr lang="en-US" altLang="zh-TW" dirty="0"/>
              <a:t>', '</a:t>
            </a:r>
            <a:r>
              <a:rPr lang="zh-TW" altLang="en-US" dirty="0"/>
              <a:t>動</a:t>
            </a:r>
            <a:r>
              <a:rPr lang="en-US" altLang="zh-TW" dirty="0"/>
              <a:t>', '</a:t>
            </a:r>
            <a:r>
              <a:rPr lang="zh-TW" altLang="en-US" dirty="0"/>
              <a:t>物</a:t>
            </a:r>
            <a:r>
              <a:rPr lang="en-US" altLang="zh-TW" dirty="0"/>
              <a:t>', '</a:t>
            </a:r>
            <a:r>
              <a:rPr lang="zh-TW" altLang="en-US" dirty="0"/>
              <a:t>園</a:t>
            </a:r>
            <a:r>
              <a:rPr lang="en-US" altLang="zh-TW" dirty="0"/>
              <a:t>', '</a:t>
            </a:r>
            <a:r>
              <a:rPr lang="zh-TW" altLang="en-US" dirty="0"/>
              <a:t>玩</a:t>
            </a:r>
            <a:r>
              <a:rPr lang="en-US" altLang="zh-TW" dirty="0"/>
              <a:t>']</a:t>
            </a:r>
            <a:endParaRPr lang="zh-TW" altLang="en-US" dirty="0"/>
          </a:p>
        </p:txBody>
      </p:sp>
    </p:spTree>
    <p:extLst>
      <p:ext uri="{BB962C8B-B14F-4D97-AF65-F5344CB8AC3E}">
        <p14:creationId xmlns:p14="http://schemas.microsoft.com/office/powerpoint/2010/main" val="332977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NUTC Course ppt template</Template>
  <TotalTime>3116</TotalTime>
  <Words>1790</Words>
  <Application>Microsoft Office PowerPoint</Application>
  <PresentationFormat>寬螢幕</PresentationFormat>
  <Paragraphs>209</Paragraphs>
  <Slides>34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Euphemia</vt:lpstr>
      <vt:lpstr>Microsoft JhengHei UI</vt:lpstr>
      <vt:lpstr>Arial</vt:lpstr>
      <vt:lpstr>Cambria Math</vt:lpstr>
      <vt:lpstr>Wingdings</vt:lpstr>
      <vt:lpstr>數學 16x9</vt:lpstr>
      <vt:lpstr>自然語言處理 分詞與文句分析</vt:lpstr>
      <vt:lpstr>中文文本資料前處理</vt:lpstr>
      <vt:lpstr>中文斷詞</vt:lpstr>
      <vt:lpstr>中文斷詞</vt:lpstr>
      <vt:lpstr>中文停用詞</vt:lpstr>
      <vt:lpstr>Jieba斷詞套件</vt:lpstr>
      <vt:lpstr>Jieba斷詞套件</vt:lpstr>
      <vt:lpstr>Jieba斷詞套件</vt:lpstr>
      <vt:lpstr>Jieba斷詞套件-全模式 </vt:lpstr>
      <vt:lpstr>Jieba斷詞套件-精準模式 </vt:lpstr>
      <vt:lpstr>Jieba斷詞套件-paddle模式</vt:lpstr>
      <vt:lpstr>Jieba斷詞套件-搜尋引擎模式</vt:lpstr>
      <vt:lpstr>Jieba斷詞套件-詞典</vt:lpstr>
      <vt:lpstr>Jieba斷詞套件-詞典操作</vt:lpstr>
      <vt:lpstr>Jieba Tokenize</vt:lpstr>
      <vt:lpstr>Jieba Tokenize 搜尋引擎模式</vt:lpstr>
      <vt:lpstr>練習</vt:lpstr>
      <vt:lpstr>基礎文本字詞分析</vt:lpstr>
      <vt:lpstr>Pointwise Mutual Information</vt:lpstr>
      <vt:lpstr>NLTK 計算 PMI (1/2)</vt:lpstr>
      <vt:lpstr>NLTK 計算 PMI (2/2)</vt:lpstr>
      <vt:lpstr>TF-IDF （Term Frequency - Inverse Document Frequency）</vt:lpstr>
      <vt:lpstr>TF-IDF</vt:lpstr>
      <vt:lpstr>Jieba-TFIDF關鍵詞</vt:lpstr>
      <vt:lpstr>sklearn套件- TF-IDF關鍵詞(1/2)</vt:lpstr>
      <vt:lpstr>sklearn套件- TF-IDF關鍵詞(2/2)</vt:lpstr>
      <vt:lpstr>句法分析-語法樹 Syntax Tree</vt:lpstr>
      <vt:lpstr>語法樹結構和組成成分</vt:lpstr>
      <vt:lpstr>語法樹</vt:lpstr>
      <vt:lpstr>NTLK語法樹實例 (1/2)</vt:lpstr>
      <vt:lpstr>NTLK語法樹實例 (2/2)</vt:lpstr>
      <vt:lpstr>CKIP Tagger套件</vt:lpstr>
      <vt:lpstr>CKIP Tagger套件</vt:lpstr>
      <vt:lpstr>CKIP Tagger套件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45</cp:revision>
  <dcterms:created xsi:type="dcterms:W3CDTF">2023-10-09T07:42:11Z</dcterms:created>
  <dcterms:modified xsi:type="dcterms:W3CDTF">2023-10-11T11:42:19Z</dcterms:modified>
</cp:coreProperties>
</file>