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0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0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1" y="0"/>
            <a:ext cx="1219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0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3" y="1600202"/>
            <a:ext cx="8468548" cy="2680127"/>
          </a:xfrm>
        </p:spPr>
        <p:txBody>
          <a:bodyPr rtlCol="0">
            <a:noAutofit/>
          </a:bodyPr>
          <a:lstStyle>
            <a:lvl1pPr>
              <a:defRPr sz="405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1" y="4344917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3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7" y="898065"/>
            <a:ext cx="336023" cy="294173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4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B99D298-9E9C-44EB-AE74-9C9F85EBFE35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1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0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0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0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0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1219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3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1" y="4259998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49" y="6356353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66108"/>
            <a:ext cx="609600" cy="365125"/>
          </a:xfrm>
        </p:spPr>
        <p:txBody>
          <a:bodyPr rtlCol="0"/>
          <a:lstStyle/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8"/>
            <a:ext cx="481584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8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8" y="2514600"/>
            <a:ext cx="4820143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7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1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79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10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4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2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3"/>
            <a:ext cx="1371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D813FA-F032-4205-B9E4-FDBB3F604BDD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3" y="6356353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B99D298-9E9C-44EB-AE74-9C9F85EBF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39616" y="908721"/>
            <a:ext cx="4176464" cy="1470025"/>
          </a:xfrm>
        </p:spPr>
        <p:txBody>
          <a:bodyPr>
            <a:normAutofit/>
          </a:bodyPr>
          <a:lstStyle/>
          <a:p>
            <a:r>
              <a:rPr lang="en-US" altLang="zh-TW" sz="54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Chpater</a:t>
            </a:r>
            <a:r>
              <a:rPr lang="en-US" altLang="zh-TW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 1</a:t>
            </a:r>
            <a:endParaRPr lang="zh-TW" alt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35560" y="276259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導   論</a:t>
            </a:r>
          </a:p>
        </p:txBody>
      </p:sp>
    </p:spTree>
    <p:extLst>
      <p:ext uri="{BB962C8B-B14F-4D97-AF65-F5344CB8AC3E}">
        <p14:creationId xmlns:p14="http://schemas.microsoft.com/office/powerpoint/2010/main" val="34757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</a:t>
            </a:r>
            <a:r>
              <a:rPr lang="zh-TW" altLang="en-US" dirty="0" smtClean="0"/>
              <a:t>什麼是資料探勘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資料探勘更合適命名為「從資料中探勘出知識」，只是不幸的是，這個名稱有點冗長。</a:t>
            </a:r>
            <a:endParaRPr lang="en-US" altLang="zh-TW" dirty="0" smtClean="0"/>
          </a:p>
          <a:p>
            <a:r>
              <a:rPr lang="zh-TW" altLang="en-US" dirty="0" smtClean="0"/>
              <a:t>「知識探勘」 </a:t>
            </a:r>
            <a:r>
              <a:rPr lang="en-US" altLang="zh-TW" dirty="0" smtClean="0"/>
              <a:t>(knowledge mining) </a:t>
            </a:r>
            <a:r>
              <a:rPr lang="zh-TW" altLang="en-US" dirty="0" smtClean="0"/>
              <a:t>卻無法反映它是著重於從巨量資料中進行探勘。</a:t>
            </a:r>
            <a:endParaRPr lang="en-US" altLang="zh-TW" dirty="0" smtClean="0"/>
          </a:p>
          <a:p>
            <a:r>
              <a:rPr lang="zh-TW" altLang="en-US" dirty="0" smtClean="0"/>
              <a:t>探勘 </a:t>
            </a:r>
            <a:r>
              <a:rPr lang="en-US" altLang="zh-TW" dirty="0" smtClean="0"/>
              <a:t>(mining) </a:t>
            </a:r>
            <a:r>
              <a:rPr lang="zh-TW" altLang="en-US" dirty="0" smtClean="0"/>
              <a:t>是一個很生動逼真的名詞，他清晰的捕捉了從大量的原始材料中找出少量貴重金礦的特色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51" y="1268761"/>
            <a:ext cx="6515100" cy="49434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</a:t>
            </a:r>
            <a:r>
              <a:rPr lang="zh-TW" altLang="en-US" dirty="0" smtClean="0"/>
              <a:t>什麼是資料探勘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有許多人將資料探勘視為另一個廣泛使用的術語 ── </a:t>
            </a:r>
            <a:r>
              <a:rPr lang="zh-TW" altLang="en-US" b="1" dirty="0" smtClean="0"/>
              <a:t>從資料中發掘知識</a:t>
            </a:r>
            <a:r>
              <a:rPr lang="zh-TW" altLang="en-US" dirty="0" smtClean="0"/>
              <a:t> </a:t>
            </a:r>
            <a:r>
              <a:rPr lang="en-US" altLang="zh-TW" dirty="0" smtClean="0"/>
              <a:t>(knowledge discovery from data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簡稱為</a:t>
            </a:r>
            <a:r>
              <a:rPr lang="en-US" altLang="zh-TW" b="1" dirty="0" smtClean="0"/>
              <a:t>KDD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資料探勘僅是知識發掘程序中的一個必備的步驟。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 smtClean="0"/>
              <a:t>資料清理 </a:t>
            </a:r>
            <a:r>
              <a:rPr lang="en-US" altLang="zh-TW" dirty="0" smtClean="0"/>
              <a:t>( </a:t>
            </a:r>
            <a:r>
              <a:rPr lang="zh-TW" altLang="en-US" dirty="0" smtClean="0"/>
              <a:t>移除雜訊與不一致的資料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資料整合</a:t>
            </a:r>
            <a:r>
              <a:rPr lang="zh-TW" altLang="en-US" dirty="0" smtClean="0"/>
              <a:t>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匯總不同來源的資料，並加以合併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資料選取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從資料庫中擷取出與分析任務相關的資料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b="1" dirty="0"/>
              <a:t>資料轉換 </a:t>
            </a:r>
            <a:r>
              <a:rPr lang="en-US" altLang="zh-TW" dirty="0" smtClean="0"/>
              <a:t>( </a:t>
            </a:r>
            <a:r>
              <a:rPr lang="zh-TW" altLang="en-US" dirty="0" smtClean="0"/>
              <a:t>透過執行匯總與聚集的操作，將資料統一轉換成適合探勘的形式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93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</a:t>
            </a:r>
            <a:r>
              <a:rPr lang="zh-TW" altLang="en-US" dirty="0" smtClean="0"/>
              <a:t>什麼是資料探勘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5"/>
            </a:pPr>
            <a:r>
              <a:rPr lang="zh-TW" altLang="en-US" b="1" dirty="0" smtClean="0"/>
              <a:t>資料探勘</a:t>
            </a:r>
            <a:r>
              <a:rPr lang="zh-TW" altLang="en-US" dirty="0" smtClean="0"/>
              <a:t> </a:t>
            </a:r>
            <a:r>
              <a:rPr lang="en-US" altLang="zh-TW" dirty="0" smtClean="0"/>
              <a:t>( </a:t>
            </a:r>
            <a:r>
              <a:rPr lang="zh-TW" altLang="en-US" dirty="0" smtClean="0"/>
              <a:t>透過智慧型技術來萃取出資料樣式，它是不可或缺的步驟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b="1" dirty="0"/>
              <a:t>樣式評估 </a:t>
            </a:r>
            <a:r>
              <a:rPr lang="en-US" altLang="zh-TW" dirty="0" smtClean="0"/>
              <a:t>( </a:t>
            </a:r>
            <a:r>
              <a:rPr lang="zh-TW" altLang="en-US" dirty="0" smtClean="0"/>
              <a:t>根據某些有趣性量測 </a:t>
            </a:r>
            <a:r>
              <a:rPr lang="en-US" altLang="zh-TW" dirty="0" smtClean="0"/>
              <a:t>( </a:t>
            </a:r>
            <a:r>
              <a:rPr lang="zh-TW" altLang="en-US" dirty="0" smtClean="0"/>
              <a:t>見</a:t>
            </a:r>
            <a:r>
              <a:rPr lang="en-US" altLang="zh-TW" dirty="0" smtClean="0"/>
              <a:t>1.4.6 </a:t>
            </a:r>
            <a:r>
              <a:rPr lang="zh-TW" altLang="en-US" dirty="0" smtClean="0"/>
              <a:t>節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，來判別出能代表知識的真正有趣之樣式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b="1" dirty="0"/>
              <a:t>知識表示 </a:t>
            </a:r>
            <a:r>
              <a:rPr lang="en-US" altLang="zh-TW" dirty="0" smtClean="0"/>
              <a:t>( </a:t>
            </a:r>
            <a:r>
              <a:rPr lang="zh-TW" altLang="en-US" dirty="0" smtClean="0"/>
              <a:t>透過視覺化等知識表示方法，將探勘出的知識呈現給使用者的技術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本書採用一個廣義</a:t>
            </a:r>
            <a:r>
              <a:rPr lang="zh-TW" altLang="en-US" dirty="0" smtClean="0">
                <a:solidFill>
                  <a:prstClr val="black"/>
                </a:solidFill>
              </a:rPr>
              <a:t>的觀點</a:t>
            </a:r>
            <a:r>
              <a:rPr lang="zh-TW" altLang="en-US" dirty="0">
                <a:solidFill>
                  <a:prstClr val="black"/>
                </a:solidFill>
              </a:rPr>
              <a:t>來闡述資料探勘的功能：</a:t>
            </a:r>
            <a:r>
              <a:rPr lang="zh-TW" altLang="en-US" b="1" dirty="0">
                <a:solidFill>
                  <a:prstClr val="black"/>
                </a:solidFill>
              </a:rPr>
              <a:t>資料探勘 </a:t>
            </a:r>
            <a:r>
              <a:rPr lang="en-US" altLang="zh-TW" dirty="0">
                <a:solidFill>
                  <a:prstClr val="black"/>
                </a:solidFill>
              </a:rPr>
              <a:t>(data mining) </a:t>
            </a:r>
            <a:r>
              <a:rPr lang="zh-TW" altLang="en-US" dirty="0">
                <a:solidFill>
                  <a:prstClr val="black"/>
                </a:solidFill>
              </a:rPr>
              <a:t>是從巨量資料中</a:t>
            </a:r>
            <a:r>
              <a:rPr lang="zh-TW" altLang="en-US" dirty="0" smtClean="0">
                <a:solidFill>
                  <a:prstClr val="black"/>
                </a:solidFill>
              </a:rPr>
              <a:t>發覺有趣</a:t>
            </a:r>
            <a:r>
              <a:rPr lang="zh-TW" altLang="en-US" dirty="0">
                <a:solidFill>
                  <a:prstClr val="black"/>
                </a:solidFill>
              </a:rPr>
              <a:t>的樣式與知識的程序</a:t>
            </a:r>
            <a:r>
              <a:rPr lang="zh-TW" altLang="en-US" dirty="0" smtClean="0">
                <a:solidFill>
                  <a:prstClr val="black"/>
                </a:solidFill>
              </a:rPr>
              <a:t>。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zh-TW" altLang="en-US" dirty="0" smtClean="0">
                <a:solidFill>
                  <a:prstClr val="black"/>
                </a:solidFill>
              </a:rPr>
              <a:t>資料</a:t>
            </a:r>
            <a:r>
              <a:rPr lang="zh-TW" altLang="en-US" dirty="0">
                <a:solidFill>
                  <a:prstClr val="black"/>
                </a:solidFill>
              </a:rPr>
              <a:t>的來源可以是資料庫、資料倉儲、</a:t>
            </a:r>
            <a:r>
              <a:rPr lang="zh-TW" altLang="en-US" dirty="0" smtClean="0">
                <a:solidFill>
                  <a:prstClr val="black"/>
                </a:solidFill>
              </a:rPr>
              <a:t>網路 </a:t>
            </a:r>
            <a:r>
              <a:rPr lang="en-US" altLang="zh-TW" dirty="0" smtClean="0">
                <a:solidFill>
                  <a:prstClr val="black"/>
                </a:solidFill>
              </a:rPr>
              <a:t>(</a:t>
            </a:r>
            <a:r>
              <a:rPr lang="en-US" altLang="zh-TW" dirty="0">
                <a:solidFill>
                  <a:prstClr val="black"/>
                </a:solidFill>
              </a:rPr>
              <a:t>Web) </a:t>
            </a:r>
            <a:r>
              <a:rPr lang="zh-TW" altLang="en-US" dirty="0">
                <a:solidFill>
                  <a:prstClr val="black"/>
                </a:solidFill>
              </a:rPr>
              <a:t>與其他的資訊容器，或是動態流入資訊系統的資料。</a:t>
            </a:r>
            <a:endParaRPr lang="en-US" altLang="zh-TW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88676"/>
            <a:ext cx="7410450" cy="103251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55972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可以探勘哪些類型的資料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資料庫資料 </a:t>
            </a:r>
            <a:r>
              <a:rPr lang="en-US" altLang="zh-TW" dirty="0" smtClean="0"/>
              <a:t>( 1.3.1 </a:t>
            </a:r>
            <a:r>
              <a:rPr lang="zh-TW" altLang="en-US" dirty="0" smtClean="0"/>
              <a:t>節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、資料倉儲資料 </a:t>
            </a:r>
            <a:r>
              <a:rPr lang="en-US" altLang="zh-TW" dirty="0" smtClean="0"/>
              <a:t>( 1.3.2 </a:t>
            </a:r>
            <a:r>
              <a:rPr lang="zh-TW" altLang="en-US" dirty="0" smtClean="0"/>
              <a:t>節 </a:t>
            </a:r>
            <a:r>
              <a:rPr lang="en-US" altLang="zh-TW" dirty="0" smtClean="0"/>
              <a:t>) </a:t>
            </a:r>
            <a:r>
              <a:rPr lang="zh-TW" altLang="en-US" dirty="0" smtClean="0"/>
              <a:t>與交易資料</a:t>
            </a:r>
            <a:r>
              <a:rPr lang="en-US" altLang="zh-TW" dirty="0" smtClean="0"/>
              <a:t>( 1.3.3 </a:t>
            </a:r>
            <a:r>
              <a:rPr lang="zh-TW" altLang="en-US" dirty="0" smtClean="0"/>
              <a:t>節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資料串流、順序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序列資料、圖形與網路資料、空間資料、文字資料、多媒體資料與</a:t>
            </a:r>
            <a:r>
              <a:rPr lang="en-US" altLang="zh-TW" dirty="0" smtClean="0"/>
              <a:t>WWW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57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1.3.1 </a:t>
            </a:r>
            <a:r>
              <a:rPr lang="zh-TW" altLang="en-US" dirty="0" smtClean="0"/>
              <a:t>資料庫資料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關聯資料庫 </a:t>
            </a:r>
            <a:r>
              <a:rPr lang="en-US" altLang="zh-TW" dirty="0" smtClean="0"/>
              <a:t>(relational database) </a:t>
            </a:r>
            <a:r>
              <a:rPr lang="zh-TW" altLang="en-US" dirty="0" smtClean="0"/>
              <a:t>是由資料表格組成的集合，每一個資料表格皆被指派一個唯一的名字，每個資料表格包含一組屬性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也稱為欄或者欄位 </a:t>
            </a:r>
            <a:r>
              <a:rPr lang="en-US" altLang="zh-TW" dirty="0" smtClean="0"/>
              <a:t>) </a:t>
            </a:r>
            <a:r>
              <a:rPr lang="zh-TW" altLang="en-US" dirty="0" smtClean="0"/>
              <a:t>的集合，而且通常儲存大量集合的值組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也稱為列或者紀錄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關聯資料表格中每一個</a:t>
            </a:r>
            <a:r>
              <a:rPr lang="zh-TW" altLang="en-US" b="1" dirty="0" smtClean="0"/>
              <a:t>值組 </a:t>
            </a:r>
            <a:r>
              <a:rPr lang="en-US" altLang="zh-TW" dirty="0" smtClean="0"/>
              <a:t>(tuple) </a:t>
            </a:r>
            <a:r>
              <a:rPr lang="zh-TW" altLang="en-US" dirty="0" smtClean="0"/>
              <a:t>代表一個資料物件，它由獨一無二的鍵值來識別，並且由一堆的屬性值來描述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7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1.3.1 </a:t>
            </a:r>
            <a:r>
              <a:rPr lang="zh-TW" altLang="en-US" dirty="0" smtClean="0"/>
              <a:t>資料庫資料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探勘關聯資料庫可</a:t>
            </a:r>
            <a:r>
              <a:rPr lang="zh-TW" altLang="en-US" dirty="0"/>
              <a:t>尋找趨勢或是資料樣式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分析顧客的資料，並根據顧客的收入、年齡、</a:t>
            </a:r>
            <a:r>
              <a:rPr lang="zh-TW" altLang="en-US" dirty="0" smtClean="0"/>
              <a:t>之前</a:t>
            </a:r>
            <a:r>
              <a:rPr lang="zh-TW" altLang="en-US" dirty="0"/>
              <a:t>的信用資訊等屬性，來預測新顧客的信用風險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預測偏差值，例如，與之前的年度相比較，某一個商品項目的銷售量遠</a:t>
            </a:r>
            <a:r>
              <a:rPr lang="zh-TW" altLang="en-US" dirty="0" smtClean="0"/>
              <a:t>超乎</a:t>
            </a:r>
            <a:r>
              <a:rPr lang="zh-TW" altLang="en-US" dirty="0"/>
              <a:t>我們的預期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發掘出這些偏差值，是因為商品包裝的改變，或是大幅增加的售價</a:t>
            </a:r>
            <a:r>
              <a:rPr lang="zh-TW" altLang="en-US" dirty="0" smtClean="0"/>
              <a:t>所造成</a:t>
            </a:r>
            <a:r>
              <a:rPr lang="zh-TW" altLang="en-US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17770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1.3.2 </a:t>
            </a:r>
            <a:r>
              <a:rPr lang="zh-TW" altLang="en-US" dirty="0" smtClean="0"/>
              <a:t>資料倉儲資料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資料倉儲 </a:t>
            </a:r>
            <a:r>
              <a:rPr lang="en-US" altLang="zh-TW" dirty="0" smtClean="0"/>
              <a:t>(data warehouse) </a:t>
            </a:r>
            <a:r>
              <a:rPr lang="zh-TW" altLang="en-US" dirty="0" smtClean="0"/>
              <a:t>是一個存放從多個來源收集到資訊的容器，並使用一致的綱目儲存，而且通常是存放在單一網站上。</a:t>
            </a:r>
            <a:endParaRPr lang="en-US" altLang="zh-TW" dirty="0" smtClean="0"/>
          </a:p>
          <a:p>
            <a:r>
              <a:rPr lang="zh-TW" altLang="en-US" dirty="0" smtClean="0"/>
              <a:t>透過資料清理、資料整合、資料轉換、資料載入、周期性資料更新來建構</a:t>
            </a:r>
            <a:endParaRPr lang="en-US" altLang="zh-TW" dirty="0" smtClean="0"/>
          </a:p>
          <a:p>
            <a:r>
              <a:rPr lang="zh-TW" altLang="en-US" dirty="0" smtClean="0"/>
              <a:t>為了有利於決策制定，資料倉儲內的資料是圍繞著主題來組織的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例如，顧客、商品項目、供應商與活動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儲存的資料是要從歷史的觀點 </a:t>
            </a:r>
            <a:r>
              <a:rPr lang="en-US" altLang="zh-TW" dirty="0" smtClean="0"/>
              <a:t>(historical perspective) </a:t>
            </a:r>
            <a:r>
              <a:rPr lang="zh-TW" altLang="en-US" dirty="0" smtClean="0"/>
              <a:t>來提供資訊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0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1.3.2 </a:t>
            </a:r>
            <a:r>
              <a:rPr lang="zh-TW" altLang="en-US" dirty="0" smtClean="0"/>
              <a:t>資料倉儲資料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資料倉儲通常使用多維度的資料結構來建構模型，這種多維度的資料結構稱為</a:t>
            </a:r>
            <a:r>
              <a:rPr lang="zh-TW" altLang="en-US" b="1" dirty="0" smtClean="0"/>
              <a:t>資料方塊 </a:t>
            </a:r>
            <a:r>
              <a:rPr lang="en-US" altLang="zh-TW" dirty="0" smtClean="0"/>
              <a:t>(data cube)</a:t>
            </a:r>
            <a:endParaRPr lang="en-US" altLang="zh-TW" dirty="0"/>
          </a:p>
          <a:p>
            <a:r>
              <a:rPr lang="zh-TW" altLang="en-US" dirty="0" smtClean="0"/>
              <a:t>每一個</a:t>
            </a:r>
            <a:r>
              <a:rPr lang="zh-TW" altLang="en-US" b="1" dirty="0" smtClean="0"/>
              <a:t>維度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(dimension) </a:t>
            </a:r>
            <a:r>
              <a:rPr lang="zh-TW" altLang="en-US" dirty="0" smtClean="0"/>
              <a:t>對應資料</a:t>
            </a:r>
            <a:r>
              <a:rPr lang="zh-TW" altLang="en-US" b="1" dirty="0" smtClean="0"/>
              <a:t>綱目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(schema) </a:t>
            </a:r>
            <a:r>
              <a:rPr lang="zh-TW" altLang="en-US" dirty="0" smtClean="0"/>
              <a:t>中的一個或是一組屬性</a:t>
            </a:r>
            <a:endParaRPr lang="en-US" altLang="zh-TW" dirty="0" smtClean="0"/>
          </a:p>
          <a:p>
            <a:r>
              <a:rPr lang="zh-TW" altLang="en-US" dirty="0" smtClean="0"/>
              <a:t>每一個單元儲存某些聚集量測的值，例如是</a:t>
            </a:r>
            <a:r>
              <a:rPr lang="zh-TW" altLang="en-US" b="1" dirty="0" smtClean="0"/>
              <a:t>計數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(count) </a:t>
            </a:r>
            <a:r>
              <a:rPr lang="zh-TW" altLang="en-US" dirty="0" smtClean="0"/>
              <a:t>或是</a:t>
            </a:r>
            <a:r>
              <a:rPr lang="zh-TW" altLang="en-US" b="1" dirty="0" smtClean="0"/>
              <a:t>加總</a:t>
            </a:r>
            <a:r>
              <a:rPr lang="zh-TW" altLang="en-US" dirty="0" smtClean="0"/>
              <a:t> </a:t>
            </a:r>
            <a:r>
              <a:rPr lang="en-US" altLang="zh-TW" dirty="0" smtClean="0"/>
              <a:t>( sum</a:t>
            </a:r>
            <a:r>
              <a:rPr lang="zh-TW" altLang="en-US" dirty="0" smtClean="0"/>
              <a:t>，銷售額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資料方塊提供多維度視角來解析資料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9" y="1844824"/>
            <a:ext cx="7248525" cy="36385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8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1.3</a:t>
            </a:r>
            <a:br>
              <a:rPr lang="en-US" altLang="zh-TW" dirty="0" smtClean="0"/>
            </a:br>
            <a:r>
              <a:rPr lang="en-US" altLang="zh-TW" dirty="0" err="1" smtClean="0"/>
              <a:t>AllElectronics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公司的資料方塊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AllElectronics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公司銷售資料而設計的資料方塊，有三個維度：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地址 </a:t>
            </a:r>
            <a:r>
              <a:rPr lang="en-US" altLang="zh-TW" dirty="0" smtClean="0"/>
              <a:t>( </a:t>
            </a:r>
            <a:r>
              <a:rPr lang="zh-TW" altLang="en-US" dirty="0" smtClean="0"/>
              <a:t>所在城市，值為芝加哥、紐約、多倫多、溫哥華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時間 </a:t>
            </a:r>
            <a:r>
              <a:rPr lang="en-US" altLang="zh-TW" dirty="0" smtClean="0"/>
              <a:t>( </a:t>
            </a:r>
            <a:r>
              <a:rPr lang="zh-TW" altLang="en-US" dirty="0" smtClean="0"/>
              <a:t>銷售季度，值為</a:t>
            </a:r>
            <a:r>
              <a:rPr lang="en-US" altLang="zh-TW" dirty="0" err="1" smtClean="0"/>
              <a:t>Q1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Q2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Q3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Q4</a:t>
            </a:r>
            <a:r>
              <a:rPr lang="en-US" altLang="zh-TW" dirty="0" smtClean="0"/>
              <a:t> )</a:t>
            </a:r>
          </a:p>
          <a:p>
            <a:pPr lvl="1"/>
            <a:r>
              <a:rPr lang="zh-TW" altLang="en-US" dirty="0" smtClean="0"/>
              <a:t>商品項目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商品類型，值為家庭娛樂、電腦、電話、保全系統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儲存在每一個單元內的聚集值為「銷售金額」</a:t>
            </a:r>
            <a:r>
              <a:rPr lang="en-US" altLang="zh-TW" dirty="0" smtClean="0"/>
              <a:t>( </a:t>
            </a:r>
            <a:r>
              <a:rPr lang="zh-TW" altLang="en-US" dirty="0" smtClean="0"/>
              <a:t>單位為千元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在第一季</a:t>
            </a:r>
            <a:r>
              <a:rPr lang="en-US" altLang="zh-TW" dirty="0" err="1" smtClean="0"/>
              <a:t>Q1</a:t>
            </a:r>
            <a:r>
              <a:rPr lang="zh-TW" altLang="en-US" dirty="0" smtClean="0"/>
              <a:t>，在溫哥華的保全系統商品項目的銷售金額為</a:t>
            </a:r>
            <a:r>
              <a:rPr lang="en-US" altLang="zh-TW" dirty="0" smtClean="0"/>
              <a:t>$400,000</a:t>
            </a:r>
            <a:r>
              <a:rPr lang="zh-TW" altLang="en-US" dirty="0" smtClean="0"/>
              <a:t>，儲存在 </a:t>
            </a:r>
            <a:r>
              <a:rPr lang="en-US" altLang="zh-TW" dirty="0" smtClean="0"/>
              <a:t>( </a:t>
            </a:r>
            <a:r>
              <a:rPr lang="zh-TW" altLang="en-US" dirty="0" smtClean="0"/>
              <a:t>溫哥華，</a:t>
            </a:r>
            <a:r>
              <a:rPr lang="en-US" altLang="zh-TW" dirty="0" err="1" smtClean="0"/>
              <a:t>Q1</a:t>
            </a:r>
            <a:r>
              <a:rPr lang="zh-TW" altLang="en-US" dirty="0" smtClean="0"/>
              <a:t>，保全系統 </a:t>
            </a:r>
            <a:r>
              <a:rPr lang="en-US" altLang="zh-TW" dirty="0" smtClean="0"/>
              <a:t>) </a:t>
            </a:r>
            <a:r>
              <a:rPr lang="zh-TW" altLang="en-US" dirty="0" smtClean="0"/>
              <a:t>單元中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88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07726"/>
            <a:ext cx="8801100" cy="103060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5715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</a:t>
            </a:r>
            <a:r>
              <a:rPr lang="zh-TW" altLang="en-US" dirty="0" smtClean="0"/>
              <a:t>為何需要資料探勘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我們生活在大量資料快速累積的年代，分析這些資料是迫切需要的。</a:t>
            </a:r>
            <a:endParaRPr lang="en-US" altLang="zh-TW" dirty="0" smtClean="0"/>
          </a:p>
          <a:p>
            <a:r>
              <a:rPr lang="zh-TW" altLang="en-US" dirty="0" smtClean="0"/>
              <a:t>每日從商業、社會、工程科學、醫學以及我們日常生活的各個方面， 有數兆位元組 </a:t>
            </a:r>
            <a:r>
              <a:rPr lang="en-US" altLang="zh-TW" dirty="0" smtClean="0"/>
              <a:t>(terabyte, TB) </a:t>
            </a:r>
            <a:r>
              <a:rPr lang="zh-TW" altLang="en-US" dirty="0" smtClean="0"/>
              <a:t>或數拍位元組 </a:t>
            </a:r>
            <a:r>
              <a:rPr lang="en-US" altLang="zh-TW" dirty="0" smtClean="0"/>
              <a:t>(petabyte, 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) </a:t>
            </a:r>
            <a:r>
              <a:rPr lang="zh-TW" altLang="en-US" dirty="0" smtClean="0"/>
              <a:t>的資料傾灌在電腦網路、網際網路網頁 </a:t>
            </a:r>
            <a:r>
              <a:rPr lang="en-US" altLang="zh-TW" dirty="0" smtClean="0"/>
              <a:t>(WWW) </a:t>
            </a:r>
            <a:r>
              <a:rPr lang="zh-TW" altLang="en-US" dirty="0" smtClean="0"/>
              <a:t>與各種資料儲存裝置。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4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1.3.2 </a:t>
            </a:r>
            <a:r>
              <a:rPr lang="zh-TW" altLang="en-US" dirty="0" smtClean="0"/>
              <a:t>資料倉儲資料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線上分析處理 </a:t>
            </a:r>
            <a:r>
              <a:rPr lang="en-US" altLang="zh-TW" dirty="0" smtClean="0"/>
              <a:t>(online analytical processing, </a:t>
            </a:r>
            <a:r>
              <a:rPr lang="en-US" altLang="zh-TW" dirty="0" err="1" smtClean="0"/>
              <a:t>OLAP</a:t>
            </a:r>
            <a:r>
              <a:rPr lang="en-US" altLang="zh-TW" dirty="0" smtClean="0"/>
              <a:t>) </a:t>
            </a:r>
            <a:r>
              <a:rPr lang="zh-TW" altLang="en-US" dirty="0" smtClean="0"/>
              <a:t>運算使用要被分析研究的資料之領域知識，並允許在不同的抽象層級上呈現資料</a:t>
            </a:r>
            <a:endParaRPr lang="en-US" altLang="zh-TW" dirty="0" smtClean="0"/>
          </a:p>
          <a:p>
            <a:r>
              <a:rPr lang="zh-TW" altLang="en-US" b="1" dirty="0" smtClean="0"/>
              <a:t>下鑽</a:t>
            </a:r>
            <a:r>
              <a:rPr lang="zh-TW" altLang="en-US" dirty="0" smtClean="0"/>
              <a:t> </a:t>
            </a:r>
            <a:r>
              <a:rPr lang="en-US" altLang="zh-TW" dirty="0" smtClean="0"/>
              <a:t>(drill-down) 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上捲</a:t>
            </a:r>
            <a:r>
              <a:rPr lang="zh-TW" altLang="en-US" dirty="0" smtClean="0"/>
              <a:t> </a:t>
            </a:r>
            <a:r>
              <a:rPr lang="en-US" altLang="zh-TW" dirty="0" smtClean="0"/>
              <a:t>(roll-up)</a:t>
            </a:r>
            <a:r>
              <a:rPr lang="zh-TW" altLang="en-US" dirty="0" smtClean="0"/>
              <a:t>，允許使用者用不同的匯總級別來觀察資料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8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1.3.3 </a:t>
            </a:r>
            <a:r>
              <a:rPr lang="zh-TW" altLang="en-US" dirty="0" smtClean="0"/>
              <a:t>交易資料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交易資料庫 </a:t>
            </a:r>
            <a:r>
              <a:rPr lang="en-US" altLang="zh-TW" dirty="0" smtClean="0"/>
              <a:t>(transactional database) </a:t>
            </a:r>
            <a:r>
              <a:rPr lang="zh-TW" altLang="en-US" dirty="0" smtClean="0"/>
              <a:t>中的每一項記錄代表一筆交易，例如，一次顧客購買的交易、一個航班訂票的交易或是使用者在網頁上的點擊。</a:t>
            </a:r>
            <a:endParaRPr lang="en-US" altLang="zh-TW" dirty="0" smtClean="0"/>
          </a:p>
          <a:p>
            <a:r>
              <a:rPr lang="zh-TW" altLang="en-US" dirty="0" smtClean="0"/>
              <a:t>一筆交易通常包含一個唯一的</a:t>
            </a:r>
            <a:r>
              <a:rPr lang="zh-TW" altLang="en-US" b="1" dirty="0" smtClean="0"/>
              <a:t>交易識別碼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trans_ID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，以及組成這一筆交易的項目列表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49080"/>
            <a:ext cx="4552950" cy="23241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2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1.3.3 </a:t>
            </a:r>
            <a:r>
              <a:rPr lang="zh-TW" altLang="en-US" dirty="0" smtClean="0"/>
              <a:t>交易資料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購物籃分析 </a:t>
            </a:r>
            <a:r>
              <a:rPr lang="en-US" altLang="zh-TW" dirty="0"/>
              <a:t>(market basket data analysis) </a:t>
            </a:r>
            <a:r>
              <a:rPr lang="zh-TW" altLang="en-US" dirty="0"/>
              <a:t>能</a:t>
            </a:r>
            <a:r>
              <a:rPr lang="zh-TW" altLang="en-US" dirty="0" smtClean="0"/>
              <a:t>幫助</a:t>
            </a:r>
            <a:r>
              <a:rPr lang="zh-TW" altLang="en-US" dirty="0"/>
              <a:t>你制定將一組商品包裹在一起做為促銷的策略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假設我們已有「印表機通常會跟個人電腦一起購買」的知識，我們可以提供購買指定電腦的使用者，加購特定的印表機時能享有折扣的優惠 </a:t>
            </a:r>
            <a:r>
              <a:rPr lang="en-US" altLang="zh-TW" dirty="0" smtClean="0"/>
              <a:t>( </a:t>
            </a:r>
            <a:r>
              <a:rPr lang="zh-TW" altLang="en-US" dirty="0" smtClean="0"/>
              <a:t>甚至是免費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，以期許能刺激個人電腦的銷售量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它通常比印表機昂貴的多了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頻繁項目集</a:t>
            </a:r>
            <a:r>
              <a:rPr lang="en-US" altLang="zh-TW" dirty="0" smtClean="0"/>
              <a:t>(frequent </a:t>
            </a:r>
            <a:r>
              <a:rPr lang="en-US" altLang="zh-TW" dirty="0" err="1" smtClean="0"/>
              <a:t>itemset</a:t>
            </a:r>
            <a:r>
              <a:rPr lang="en-US" altLang="zh-TW" dirty="0" smtClean="0"/>
              <a:t>) </a:t>
            </a:r>
            <a:r>
              <a:rPr lang="zh-TW" altLang="en-US" dirty="0" smtClean="0"/>
              <a:t>是頻繁地一起被銷售的商品項目的集合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2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1.3.4 </a:t>
            </a:r>
            <a:r>
              <a:rPr lang="zh-TW" altLang="en-US" dirty="0" smtClean="0"/>
              <a:t>其他類型的資料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時間相關或序列資料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例如，歷史性紀錄、股票交易資料、時間序列或是生物序列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、串流資料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例如，監視器視訊資料與感知器的感測資料，它們是被連續地傳送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、空間資料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例如，地圖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超文字與多媒體資料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例如、文字、圖像、影片與音訊資料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、圖形與網狀資料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例如，社群與資訊網路 </a:t>
            </a:r>
            <a:r>
              <a:rPr lang="en-US" altLang="zh-TW" dirty="0" smtClean="0"/>
              <a:t>)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可通過網際網路來存取龐大且廣泛分佈的資訊容器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6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</a:t>
            </a:r>
            <a:r>
              <a:rPr lang="zh-TW" altLang="en-US" dirty="0" smtClean="0"/>
              <a:t>哪些類型的樣式可以被探勘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資料探勘的功能 </a:t>
            </a:r>
            <a:r>
              <a:rPr lang="en-US" altLang="zh-TW" dirty="0"/>
              <a:t>(data mining functionalities) 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特徵化與區隔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頻繁樣式，關聯與相互關係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分類與迴歸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群集分析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離群值分析</a:t>
            </a:r>
            <a:endParaRPr lang="en-US" altLang="zh-TW" dirty="0" smtClean="0"/>
          </a:p>
          <a:p>
            <a:r>
              <a:rPr lang="zh-TW" altLang="en-US" dirty="0" smtClean="0"/>
              <a:t>任務可以分成兩種：</a:t>
            </a:r>
            <a:r>
              <a:rPr lang="zh-TW" altLang="en-US" b="1" dirty="0" smtClean="0"/>
              <a:t>描述性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(descriptive) 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預測性</a:t>
            </a:r>
            <a:r>
              <a:rPr lang="en-US" altLang="zh-TW" dirty="0" smtClean="0"/>
              <a:t>(predictive)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描述性探勘任務刻畫出目標資料集合中資料的特徵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而預測性探勘任務對於當前的資料進行歸納，以便能夠做出預測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3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1.4.1 </a:t>
            </a:r>
            <a:r>
              <a:rPr lang="zh-TW" altLang="en-US" dirty="0" smtClean="0"/>
              <a:t>類別 </a:t>
            </a:r>
            <a:r>
              <a:rPr lang="en-US" altLang="zh-TW" dirty="0" smtClean="0"/>
              <a:t>/ </a:t>
            </a:r>
            <a:r>
              <a:rPr lang="zh-TW" altLang="en-US" dirty="0" smtClean="0"/>
              <a:t>概念描述：特徵化與區隔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資料特徵化 </a:t>
            </a:r>
            <a:r>
              <a:rPr lang="en-US" altLang="zh-TW" dirty="0" smtClean="0"/>
              <a:t>(data characterization) </a:t>
            </a:r>
            <a:r>
              <a:rPr lang="zh-TW" altLang="en-US" dirty="0" smtClean="0"/>
              <a:t>是將目標類別的資料，使用一般性的特性或特徵來摘要。</a:t>
            </a:r>
            <a:endParaRPr lang="en-US" altLang="zh-TW" dirty="0" smtClean="0"/>
          </a:p>
          <a:p>
            <a:r>
              <a:rPr lang="zh-TW" altLang="en-US" dirty="0" smtClean="0"/>
              <a:t>舉例來說，要研究銷售量比去年增加</a:t>
            </a:r>
            <a:r>
              <a:rPr lang="en-US" altLang="zh-TW" dirty="0" smtClean="0"/>
              <a:t>10% </a:t>
            </a:r>
            <a:r>
              <a:rPr lang="zh-TW" altLang="en-US" dirty="0" smtClean="0"/>
              <a:t>的軟體產品的特徵</a:t>
            </a:r>
            <a:endParaRPr lang="en-US" altLang="zh-TW" dirty="0" smtClean="0"/>
          </a:p>
          <a:p>
            <a:r>
              <a:rPr lang="zh-TW" altLang="en-US" dirty="0" smtClean="0"/>
              <a:t>有許多方法能夠有效率的對資料彙總摘要與特徵化</a:t>
            </a:r>
            <a:endParaRPr lang="en-US" altLang="zh-TW" dirty="0"/>
          </a:p>
          <a:p>
            <a:pPr lvl="1"/>
            <a:r>
              <a:rPr lang="zh-TW" altLang="en-US" dirty="0" smtClean="0"/>
              <a:t>統計量測與統計圖形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資料方塊為基礎的</a:t>
            </a:r>
            <a:r>
              <a:rPr lang="en-US" altLang="zh-TW" dirty="0" err="1" smtClean="0"/>
              <a:t>OLAP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上捲操作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屬性導向的歸納技術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9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1.4.1 </a:t>
            </a:r>
            <a:r>
              <a:rPr lang="zh-TW" altLang="en-US" dirty="0" smtClean="0"/>
              <a:t>類別 </a:t>
            </a:r>
            <a:r>
              <a:rPr lang="en-US" altLang="zh-TW" dirty="0" smtClean="0"/>
              <a:t>/ </a:t>
            </a:r>
            <a:r>
              <a:rPr lang="zh-TW" altLang="en-US" dirty="0" smtClean="0"/>
              <a:t>概念描述：特徵化與區隔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資料區隔</a:t>
            </a:r>
            <a:r>
              <a:rPr lang="zh-TW" altLang="en-US" dirty="0" smtClean="0"/>
              <a:t> </a:t>
            </a:r>
            <a:r>
              <a:rPr lang="en-US" altLang="zh-TW" dirty="0" smtClean="0"/>
              <a:t>(data discrimination) </a:t>
            </a:r>
            <a:r>
              <a:rPr lang="zh-TW" altLang="en-US" dirty="0" smtClean="0"/>
              <a:t>是將目標類別內資料物件之一般性特徵，與對比類別內資料物件之一般性特徵進行比較</a:t>
            </a:r>
            <a:endParaRPr lang="en-US" altLang="zh-TW" dirty="0" smtClean="0"/>
          </a:p>
          <a:p>
            <a:r>
              <a:rPr lang="zh-TW" altLang="en-US" dirty="0" smtClean="0"/>
              <a:t>舉例來說，過去一年來銷售增加</a:t>
            </a:r>
            <a:r>
              <a:rPr lang="en-US" altLang="zh-TW" dirty="0" smtClean="0"/>
              <a:t>10% </a:t>
            </a:r>
            <a:r>
              <a:rPr lang="zh-TW" altLang="en-US" dirty="0" smtClean="0"/>
              <a:t>軟體產品，與在同一時期但銷售下降</a:t>
            </a:r>
            <a:r>
              <a:rPr lang="en-US" altLang="zh-TW" dirty="0" smtClean="0"/>
              <a:t>30% </a:t>
            </a:r>
            <a:r>
              <a:rPr lang="zh-TW" altLang="en-US" dirty="0" smtClean="0"/>
              <a:t>的軟體產品，他們之間的一般性特徵進行比較，用來資料區隔的方法與資料特徵化所用的方法是類似的。</a:t>
            </a:r>
            <a:endParaRPr lang="en-US" altLang="zh-TW" dirty="0" smtClean="0"/>
          </a:p>
          <a:p>
            <a:r>
              <a:rPr lang="zh-TW" altLang="en-US" dirty="0" smtClean="0"/>
              <a:t>但是，區隔描述應該包含比較性量測，以便鑑別出目標類別與對比類別的不同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6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1.6</a:t>
            </a:r>
            <a:r>
              <a:rPr lang="en-US" altLang="zh-TW" dirty="0"/>
              <a:t> </a:t>
            </a:r>
            <a:r>
              <a:rPr lang="zh-TW" altLang="en-US" dirty="0" smtClean="0"/>
              <a:t>資料區隔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AllElectronics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公司的顧客關係管理主管可能想要比較兩組顧客 ── 定期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例如，每個月</a:t>
            </a:r>
            <a:r>
              <a:rPr lang="en-US" altLang="zh-TW" dirty="0" smtClean="0"/>
              <a:t>2 </a:t>
            </a:r>
            <a:r>
              <a:rPr lang="zh-TW" altLang="en-US" dirty="0" smtClean="0"/>
              <a:t>次以上 </a:t>
            </a:r>
            <a:r>
              <a:rPr lang="en-US" altLang="zh-TW" dirty="0" smtClean="0"/>
              <a:t>) </a:t>
            </a:r>
            <a:r>
              <a:rPr lang="zh-TW" altLang="en-US" dirty="0" smtClean="0"/>
              <a:t>購買電腦產品的顧客，與難得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例如，一年少於</a:t>
            </a:r>
            <a:r>
              <a:rPr lang="en-US" altLang="zh-TW" dirty="0" smtClean="0"/>
              <a:t>3 </a:t>
            </a:r>
            <a:r>
              <a:rPr lang="zh-TW" altLang="en-US" dirty="0" smtClean="0"/>
              <a:t>次 </a:t>
            </a:r>
            <a:r>
              <a:rPr lang="en-US" altLang="zh-TW" dirty="0" smtClean="0"/>
              <a:t>) </a:t>
            </a:r>
            <a:r>
              <a:rPr lang="zh-TW" altLang="en-US" dirty="0" smtClean="0"/>
              <a:t>購買這些產品的顧客。</a:t>
            </a:r>
            <a:endParaRPr lang="en-US" altLang="zh-TW" dirty="0" smtClean="0"/>
          </a:p>
          <a:p>
            <a:r>
              <a:rPr lang="zh-TW" altLang="en-US" dirty="0" smtClean="0"/>
              <a:t>經常購買的顧客有</a:t>
            </a:r>
            <a:r>
              <a:rPr lang="en-US" altLang="zh-TW" dirty="0" smtClean="0"/>
              <a:t>80%</a:t>
            </a:r>
            <a:r>
              <a:rPr lang="zh-TW" altLang="en-US" dirty="0" smtClean="0"/>
              <a:t>年齡是在</a:t>
            </a:r>
            <a:r>
              <a:rPr lang="en-US" altLang="zh-TW" dirty="0" smtClean="0"/>
              <a:t>20 </a:t>
            </a:r>
            <a:r>
              <a:rPr lang="zh-TW" altLang="en-US" dirty="0" smtClean="0"/>
              <a:t>至</a:t>
            </a:r>
            <a:r>
              <a:rPr lang="en-US" altLang="zh-TW" dirty="0" smtClean="0"/>
              <a:t>40 </a:t>
            </a:r>
            <a:r>
              <a:rPr lang="zh-TW" altLang="en-US" dirty="0" smtClean="0"/>
              <a:t>歲之間，並且有大學文憑</a:t>
            </a:r>
            <a:endParaRPr lang="en-US" altLang="zh-TW" dirty="0"/>
          </a:p>
          <a:p>
            <a:r>
              <a:rPr lang="zh-TW" altLang="en-US" dirty="0" smtClean="0"/>
              <a:t>沒有經常購買的顧客有</a:t>
            </a:r>
            <a:r>
              <a:rPr lang="en-US" altLang="zh-TW" dirty="0" smtClean="0"/>
              <a:t>60% </a:t>
            </a:r>
            <a:r>
              <a:rPr lang="zh-TW" altLang="en-US" dirty="0" smtClean="0"/>
              <a:t>年齡是老年或是青少年，而且沒有大學文憑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55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1.4.2 </a:t>
            </a:r>
            <a:r>
              <a:rPr lang="zh-TW" altLang="en-US" dirty="0" smtClean="0"/>
              <a:t>探勘頻繁樣式，關聯與相互關係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頻繁樣式 </a:t>
            </a:r>
            <a:r>
              <a:rPr lang="en-US" altLang="zh-TW" dirty="0"/>
              <a:t>(frequent pattern</a:t>
            </a:r>
            <a:r>
              <a:rPr lang="en-US" altLang="zh-TW" dirty="0" smtClean="0"/>
              <a:t>)</a:t>
            </a:r>
            <a:r>
              <a:rPr lang="zh-TW" altLang="en-US" dirty="0"/>
              <a:t>係指在資料中頻繁出現</a:t>
            </a:r>
            <a:r>
              <a:rPr lang="zh-TW" altLang="en-US" dirty="0" smtClean="0"/>
              <a:t>的樣式</a:t>
            </a:r>
            <a:endParaRPr lang="en-US" altLang="zh-TW" dirty="0" smtClean="0"/>
          </a:p>
          <a:p>
            <a:r>
              <a:rPr lang="zh-TW" altLang="en-US" b="1" dirty="0"/>
              <a:t>頻繁項目集 </a:t>
            </a:r>
            <a:r>
              <a:rPr lang="en-US" altLang="zh-TW" dirty="0"/>
              <a:t>(frequent </a:t>
            </a:r>
            <a:r>
              <a:rPr lang="en-US" altLang="zh-TW" dirty="0" err="1"/>
              <a:t>itemset</a:t>
            </a:r>
            <a:r>
              <a:rPr lang="en-US" altLang="zh-TW" dirty="0" smtClean="0"/>
              <a:t>)</a:t>
            </a:r>
            <a:r>
              <a:rPr lang="zh-TW" altLang="en-US" dirty="0"/>
              <a:t>是指</a:t>
            </a:r>
            <a:r>
              <a:rPr lang="zh-TW" altLang="en-US" dirty="0" smtClean="0"/>
              <a:t>經常</a:t>
            </a:r>
            <a:r>
              <a:rPr lang="zh-TW" altLang="en-US" dirty="0"/>
              <a:t>出現在同一筆交易中的項目集合，舉例來說</a:t>
            </a:r>
            <a:r>
              <a:rPr lang="zh-TW" altLang="en-US" dirty="0" smtClean="0"/>
              <a:t>，顧客經常</a:t>
            </a:r>
            <a:r>
              <a:rPr lang="zh-TW" altLang="en-US" dirty="0"/>
              <a:t>會一起購買牛奶與麵包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循序</a:t>
            </a:r>
            <a:r>
              <a:rPr lang="zh-TW" altLang="en-US" b="1" dirty="0" smtClean="0"/>
              <a:t>樣式 </a:t>
            </a:r>
            <a:r>
              <a:rPr lang="en-US" altLang="zh-TW" dirty="0"/>
              <a:t>(sequential </a:t>
            </a:r>
            <a:r>
              <a:rPr lang="en-US" altLang="zh-TW" dirty="0" smtClean="0"/>
              <a:t>pattern)</a:t>
            </a:r>
            <a:r>
              <a:rPr lang="zh-TW" altLang="en-US" dirty="0" smtClean="0"/>
              <a:t>指頻繁</a:t>
            </a:r>
            <a:r>
              <a:rPr lang="zh-TW" altLang="en-US" dirty="0"/>
              <a:t>出現的子</a:t>
            </a:r>
            <a:r>
              <a:rPr lang="zh-TW" altLang="en-US" dirty="0" smtClean="0"/>
              <a:t>序列，例如，顧客們皆傾向於先購買筆記型電腦，接著再購買數位相機，然後再購買記憶卡。</a:t>
            </a:r>
            <a:endParaRPr lang="en-US" altLang="zh-TW" dirty="0" smtClean="0"/>
          </a:p>
          <a:p>
            <a:r>
              <a:rPr lang="en-US" altLang="zh-TW" dirty="0" smtClean="0"/>
              <a:t>( </a:t>
            </a:r>
            <a:r>
              <a:rPr lang="zh-TW" altLang="en-US" dirty="0" smtClean="0"/>
              <a:t>頻繁 </a:t>
            </a:r>
            <a:r>
              <a:rPr lang="en-US" altLang="zh-TW" dirty="0" smtClean="0"/>
              <a:t>) </a:t>
            </a:r>
            <a:r>
              <a:rPr lang="zh-TW" altLang="en-US" b="1" dirty="0" smtClean="0"/>
              <a:t>結構樣式 </a:t>
            </a:r>
            <a:r>
              <a:rPr lang="en-US" altLang="zh-TW" dirty="0" smtClean="0"/>
              <a:t>(structured pattern)</a:t>
            </a:r>
            <a:r>
              <a:rPr lang="zh-TW" altLang="en-US" dirty="0" smtClean="0"/>
              <a:t>指頻繁出現的子結構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圖形、樹或是晶格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8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1.7</a:t>
            </a:r>
            <a:r>
              <a:rPr lang="zh-TW" altLang="en-US" dirty="0" smtClean="0"/>
              <a:t> 關聯分析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4233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公司的市場部</a:t>
            </a:r>
            <a:r>
              <a:rPr lang="zh-TW" altLang="en-US" dirty="0" smtClean="0"/>
              <a:t>經理想要知道有哪些商品項目是經常地一起被購買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亦即， 出現在同一筆交易中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購買 </a:t>
            </a:r>
            <a:r>
              <a:rPr lang="en-US" altLang="zh-TW" dirty="0" smtClean="0"/>
              <a:t>( X , “</a:t>
            </a:r>
            <a:r>
              <a:rPr lang="zh-TW" altLang="en-US" dirty="0" smtClean="0"/>
              <a:t>電腦”</a:t>
            </a:r>
            <a:r>
              <a:rPr lang="en-US" altLang="zh-TW" dirty="0" smtClean="0"/>
              <a:t>) ⇒ </a:t>
            </a:r>
            <a:r>
              <a:rPr lang="zh-TW" altLang="en-US" dirty="0" smtClean="0"/>
              <a:t>購買 </a:t>
            </a:r>
            <a:r>
              <a:rPr lang="en-US" altLang="zh-TW" dirty="0" smtClean="0"/>
              <a:t>( X , “</a:t>
            </a:r>
            <a:r>
              <a:rPr lang="zh-TW" altLang="en-US" dirty="0" smtClean="0"/>
              <a:t>軟體”</a:t>
            </a:r>
            <a:r>
              <a:rPr lang="en-US" altLang="zh-TW" dirty="0" smtClean="0"/>
              <a:t>) [ </a:t>
            </a:r>
            <a:r>
              <a:rPr lang="zh-TW" altLang="en-US" dirty="0" smtClean="0"/>
              <a:t>支持度 </a:t>
            </a:r>
            <a:r>
              <a:rPr lang="en-US" altLang="zh-TW" dirty="0" smtClean="0"/>
              <a:t>= 1%</a:t>
            </a:r>
            <a:r>
              <a:rPr lang="zh-TW" altLang="en-US" dirty="0" smtClean="0"/>
              <a:t>，信賴度 </a:t>
            </a:r>
            <a:r>
              <a:rPr lang="en-US" altLang="zh-TW" dirty="0" smtClean="0"/>
              <a:t>= 50% ]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X </a:t>
            </a:r>
            <a:r>
              <a:rPr lang="zh-TW" altLang="en-US" dirty="0" smtClean="0"/>
              <a:t>是代表顧客的變數，而</a:t>
            </a:r>
            <a:r>
              <a:rPr lang="zh-TW" altLang="en-US" b="1" dirty="0" smtClean="0"/>
              <a:t>信賴度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( confidence</a:t>
            </a:r>
            <a:r>
              <a:rPr lang="zh-TW" altLang="en-US" dirty="0" smtClean="0"/>
              <a:t>，亦即確信度 </a:t>
            </a:r>
            <a:r>
              <a:rPr lang="en-US" altLang="zh-TW" dirty="0" smtClean="0"/>
              <a:t>)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50% </a:t>
            </a:r>
            <a:r>
              <a:rPr lang="zh-TW" altLang="en-US" dirty="0" smtClean="0"/>
              <a:t>代表著：如果一個顧客購買電腦，那麼此顧客有</a:t>
            </a:r>
            <a:r>
              <a:rPr lang="en-US" altLang="zh-TW" dirty="0" smtClean="0"/>
              <a:t>50% </a:t>
            </a:r>
            <a:r>
              <a:rPr lang="zh-TW" altLang="en-US" dirty="0" smtClean="0"/>
              <a:t>的機率也會購買軟體。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b="1" dirty="0" smtClean="0"/>
              <a:t>支持度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(support)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1% </a:t>
            </a:r>
            <a:r>
              <a:rPr lang="zh-TW" altLang="en-US" dirty="0" smtClean="0"/>
              <a:t>代表著：在被分析的交易中，有</a:t>
            </a:r>
            <a:r>
              <a:rPr lang="en-US" altLang="zh-TW" dirty="0" smtClean="0"/>
              <a:t>1% </a:t>
            </a:r>
            <a:r>
              <a:rPr lang="zh-TW" altLang="en-US" dirty="0" smtClean="0"/>
              <a:t>的交易是同時購買電腦與軟體。</a:t>
            </a:r>
            <a:endParaRPr lang="en-US" altLang="zh-TW" dirty="0" smtClean="0"/>
          </a:p>
          <a:p>
            <a:r>
              <a:rPr lang="zh-TW" altLang="en-US" dirty="0" smtClean="0"/>
              <a:t>此規則涉及單一個屬性或論斷語</a:t>
            </a:r>
            <a:r>
              <a:rPr lang="en-US" altLang="zh-TW" dirty="0" smtClean="0"/>
              <a:t>( </a:t>
            </a:r>
            <a:r>
              <a:rPr lang="zh-TW" altLang="en-US" dirty="0" smtClean="0"/>
              <a:t>即，購買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，重複地出現在規則的前項條件與後項結論部分，僅包含單一種論斷語的關聯規則稱為</a:t>
            </a:r>
            <a:r>
              <a:rPr lang="zh-TW" altLang="en-US" b="1" dirty="0" smtClean="0"/>
              <a:t>單維度關聯規則 </a:t>
            </a:r>
            <a:r>
              <a:rPr lang="en-US" altLang="zh-TW" dirty="0" smtClean="0"/>
              <a:t>(single-dimensional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association rule)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8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1.1.1 </a:t>
            </a:r>
            <a:r>
              <a:rPr lang="zh-TW" altLang="en-US" dirty="0" smtClean="0"/>
              <a:t>邁向資訊時代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全球商業活動產生巨量的資料集，包含銷售交易、股票交易紀錄、產品描述、廣告促銷</a:t>
            </a:r>
            <a:endParaRPr lang="en-US" altLang="zh-TW" dirty="0" smtClean="0"/>
          </a:p>
          <a:p>
            <a:r>
              <a:rPr lang="zh-TW" altLang="en-US" dirty="0" smtClean="0"/>
              <a:t>科學與工程實驗也持續不斷地從遠端遙測、量測程序、科學實驗、系統效能、工程觀察與環境監測等處，產生多達數拍位元組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PB</a:t>
            </a:r>
            <a:r>
              <a:rPr lang="en-US" altLang="zh-TW" dirty="0" smtClean="0"/>
              <a:t>) </a:t>
            </a:r>
            <a:r>
              <a:rPr lang="zh-TW" altLang="en-US" dirty="0" smtClean="0"/>
              <a:t>的資料。</a:t>
            </a:r>
            <a:endParaRPr lang="en-US" altLang="zh-TW" dirty="0" smtClean="0"/>
          </a:p>
          <a:p>
            <a:r>
              <a:rPr lang="zh-TW" altLang="en-US" dirty="0" smtClean="0"/>
              <a:t>醫療與健康照顧行業從醫療紀錄、病患監護與醫學影像產生巨大數量的資料</a:t>
            </a:r>
            <a:endParaRPr lang="en-US" altLang="zh-TW" dirty="0" smtClean="0"/>
          </a:p>
          <a:p>
            <a:r>
              <a:rPr lang="zh-TW" altLang="en-US" dirty="0" smtClean="0"/>
              <a:t>搜尋引擎、社群網路媒體部落格、網頁討論區以及各種類型的社群網路。這些產生龐大數量的資料來源是不勝枚舉的。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1.7</a:t>
            </a:r>
            <a:r>
              <a:rPr lang="zh-TW" altLang="en-US" dirty="0" smtClean="0"/>
              <a:t> 關聯分析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年齡 </a:t>
            </a:r>
            <a:r>
              <a:rPr lang="en-US" altLang="zh-TW" dirty="0" smtClean="0"/>
              <a:t>( X , “20..29”) ∧ </a:t>
            </a:r>
            <a:r>
              <a:rPr lang="zh-TW" altLang="en-US" dirty="0" smtClean="0"/>
              <a:t>收入 </a:t>
            </a:r>
            <a:r>
              <a:rPr lang="en-US" altLang="zh-TW" dirty="0" smtClean="0"/>
              <a:t>( X , “</a:t>
            </a:r>
            <a:r>
              <a:rPr lang="en-US" altLang="zh-TW" dirty="0" err="1" smtClean="0"/>
              <a:t>40K</a:t>
            </a:r>
            <a:r>
              <a:rPr lang="en-US" altLang="zh-TW" dirty="0" smtClean="0"/>
              <a:t>..</a:t>
            </a:r>
            <a:r>
              <a:rPr lang="en-US" altLang="zh-TW" dirty="0" err="1" smtClean="0"/>
              <a:t>49L</a:t>
            </a:r>
            <a:r>
              <a:rPr lang="en-US" altLang="zh-TW" dirty="0" smtClean="0"/>
              <a:t>”) ⇒ </a:t>
            </a:r>
            <a:r>
              <a:rPr lang="zh-TW" altLang="en-US" dirty="0" smtClean="0"/>
              <a:t>購買 </a:t>
            </a:r>
            <a:r>
              <a:rPr lang="en-US" altLang="zh-TW" dirty="0" smtClean="0"/>
              <a:t>( X , “</a:t>
            </a:r>
            <a:r>
              <a:rPr lang="zh-TW" altLang="en-US" dirty="0" smtClean="0"/>
              <a:t>筆記型電腦”</a:t>
            </a:r>
            <a:r>
              <a:rPr lang="en-US" altLang="zh-TW" dirty="0" smtClean="0"/>
              <a:t>)[ </a:t>
            </a:r>
            <a:r>
              <a:rPr lang="zh-TW" altLang="en-US" dirty="0" smtClean="0"/>
              <a:t>支持度 </a:t>
            </a:r>
            <a:r>
              <a:rPr lang="en-US" altLang="zh-TW" dirty="0" smtClean="0"/>
              <a:t>= 2%</a:t>
            </a:r>
            <a:r>
              <a:rPr lang="zh-TW" altLang="en-US" dirty="0" smtClean="0"/>
              <a:t>，信賴度 </a:t>
            </a:r>
            <a:r>
              <a:rPr lang="en-US" altLang="zh-TW" dirty="0" smtClean="0"/>
              <a:t>= 60% ]</a:t>
            </a:r>
          </a:p>
          <a:p>
            <a:r>
              <a:rPr lang="en-US" altLang="zh-TW" dirty="0" err="1" smtClean="0"/>
              <a:t>AllElectronics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公司的顧客中，有</a:t>
            </a:r>
            <a:r>
              <a:rPr lang="en-US" altLang="zh-TW" dirty="0" smtClean="0"/>
              <a:t>2% </a:t>
            </a:r>
            <a:r>
              <a:rPr lang="zh-TW" altLang="en-US" dirty="0" smtClean="0"/>
              <a:t>是年齡在</a:t>
            </a:r>
            <a:r>
              <a:rPr lang="en-US" altLang="zh-TW" dirty="0" smtClean="0"/>
              <a:t>20 </a:t>
            </a:r>
            <a:r>
              <a:rPr lang="zh-TW" altLang="en-US" dirty="0" smtClean="0"/>
              <a:t>至</a:t>
            </a:r>
            <a:r>
              <a:rPr lang="en-US" altLang="zh-TW" dirty="0" smtClean="0"/>
              <a:t>29</a:t>
            </a:r>
            <a:r>
              <a:rPr lang="zh-TW" altLang="en-US" dirty="0" smtClean="0"/>
              <a:t>歲之間且收入為</a:t>
            </a:r>
            <a:r>
              <a:rPr lang="en-US" altLang="zh-TW" dirty="0" err="1" smtClean="0"/>
              <a:t>40K</a:t>
            </a:r>
            <a:r>
              <a:rPr lang="en-US" altLang="zh-TW" dirty="0" smtClean="0"/>
              <a:t> 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49K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之間，而且也跟</a:t>
            </a:r>
            <a:r>
              <a:rPr lang="en-US" altLang="zh-TW" dirty="0" err="1" smtClean="0"/>
              <a:t>AllElectronics</a:t>
            </a:r>
            <a:r>
              <a:rPr lang="en-US" altLang="zh-TW" dirty="0" smtClean="0"/>
              <a:t> </a:t>
            </a:r>
            <a:r>
              <a:rPr lang="zh-TW" altLang="en-US" dirty="0" smtClean="0"/>
              <a:t>公司購買筆記型電腦</a:t>
            </a:r>
            <a:endParaRPr lang="en-US" altLang="zh-TW" dirty="0" smtClean="0"/>
          </a:p>
          <a:p>
            <a:r>
              <a:rPr lang="zh-TW" altLang="en-US" dirty="0" smtClean="0"/>
              <a:t>如果一個顧客的年齡與收入符合規則前項的條件，那麼該顧客有</a:t>
            </a:r>
            <a:r>
              <a:rPr lang="en-US" altLang="zh-TW" dirty="0" smtClean="0"/>
              <a:t>60% </a:t>
            </a:r>
            <a:r>
              <a:rPr lang="zh-TW" altLang="en-US" dirty="0" smtClean="0"/>
              <a:t>的機率會購買筆記型電腦。</a:t>
            </a:r>
            <a:endParaRPr lang="en-US" altLang="zh-TW" dirty="0" smtClean="0"/>
          </a:p>
          <a:p>
            <a:r>
              <a:rPr lang="zh-TW" altLang="en-US" dirty="0" smtClean="0"/>
              <a:t>關聯規則包含超過一個屬性或論斷語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亦即，年齡、收入與購買 </a:t>
            </a:r>
            <a:r>
              <a:rPr lang="en-US" altLang="zh-TW" dirty="0" smtClean="0"/>
              <a:t>)</a:t>
            </a:r>
            <a:r>
              <a:rPr lang="zh-TW" altLang="en-US" dirty="0" smtClean="0"/>
              <a:t>稱為</a:t>
            </a:r>
            <a:r>
              <a:rPr lang="zh-TW" altLang="en-US" b="1" dirty="0" smtClean="0"/>
              <a:t>多維度關聯規則</a:t>
            </a:r>
            <a:r>
              <a:rPr lang="zh-TW" altLang="en-US" dirty="0" smtClean="0"/>
              <a:t> </a:t>
            </a:r>
            <a:r>
              <a:rPr lang="en-US" altLang="zh-TW" dirty="0" smtClean="0"/>
              <a:t>(multidimensional association rule)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3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1.4.2 </a:t>
            </a:r>
            <a:r>
              <a:rPr lang="zh-TW" altLang="en-US" dirty="0" smtClean="0"/>
              <a:t>探勘頻繁樣式，關聯與相互關係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無法滿足最小支持度與最小信賴度門檻值的關聯規則，將會被視為無趣的，而將之捨棄掉</a:t>
            </a:r>
            <a:endParaRPr lang="en-US" altLang="zh-TW" dirty="0" smtClean="0"/>
          </a:p>
          <a:p>
            <a:r>
              <a:rPr lang="zh-TW" altLang="en-US" dirty="0" smtClean="0"/>
              <a:t>進階的分析，來發掘關聯的屬性－ 值配對之間， 是否存在有趣的統計相互關係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0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1.4.3 </a:t>
            </a:r>
            <a:r>
              <a:rPr lang="zh-TW" altLang="en-US" dirty="0" smtClean="0"/>
              <a:t>預測分析：分類與迴歸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分類</a:t>
            </a:r>
            <a:r>
              <a:rPr lang="zh-TW" altLang="en-US" dirty="0" smtClean="0"/>
              <a:t> </a:t>
            </a:r>
            <a:r>
              <a:rPr lang="en-US" altLang="zh-TW" dirty="0" smtClean="0"/>
              <a:t>(classification) </a:t>
            </a:r>
            <a:r>
              <a:rPr lang="zh-TW" altLang="en-US" dirty="0" smtClean="0"/>
              <a:t>係指 ── 找出能描述與鑑別資料類別或概念的模型 </a:t>
            </a:r>
            <a:r>
              <a:rPr lang="en-US" altLang="zh-TW" dirty="0" smtClean="0"/>
              <a:t>( </a:t>
            </a:r>
            <a:r>
              <a:rPr lang="zh-TW" altLang="en-US" dirty="0" smtClean="0"/>
              <a:t>或函數 </a:t>
            </a:r>
            <a:r>
              <a:rPr lang="en-US" altLang="zh-TW" dirty="0" smtClean="0"/>
              <a:t>) </a:t>
            </a:r>
            <a:r>
              <a:rPr lang="zh-TW" altLang="en-US" dirty="0" smtClean="0"/>
              <a:t>之程序，此模型是根據對於一組</a:t>
            </a:r>
            <a:r>
              <a:rPr lang="zh-TW" altLang="en-US" b="1" dirty="0" smtClean="0"/>
              <a:t>訓練資料 </a:t>
            </a:r>
            <a:r>
              <a:rPr lang="en-US" altLang="zh-TW" dirty="0" smtClean="0"/>
              <a:t>( training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，亦即，資料物件的類別標籤為已知的 </a:t>
            </a:r>
            <a:r>
              <a:rPr lang="en-US" altLang="zh-TW" dirty="0" smtClean="0"/>
              <a:t>) </a:t>
            </a:r>
            <a:r>
              <a:rPr lang="zh-TW" altLang="en-US" dirty="0" smtClean="0"/>
              <a:t>分析而推演出來的</a:t>
            </a:r>
            <a:endParaRPr lang="en-US" altLang="zh-TW" dirty="0" smtClean="0"/>
          </a:p>
          <a:p>
            <a:r>
              <a:rPr lang="zh-TW" altLang="en-US" dirty="0" smtClean="0"/>
              <a:t>「如何呈現推演出的分類模型？」例如分類規則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亦即，</a:t>
            </a:r>
            <a:r>
              <a:rPr lang="en-US" altLang="zh-TW" dirty="0" smtClean="0"/>
              <a:t>IF-THEN </a:t>
            </a:r>
            <a:r>
              <a:rPr lang="zh-TW" altLang="en-US" dirty="0" smtClean="0"/>
              <a:t>規則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、決策樹、數學函數或是類神經網路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如圖</a:t>
            </a:r>
            <a:r>
              <a:rPr lang="en-US" altLang="zh-TW" dirty="0" smtClean="0"/>
              <a:t>1.9 )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4" y="1268760"/>
            <a:ext cx="7953375" cy="539115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2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1.4.3 </a:t>
            </a:r>
            <a:r>
              <a:rPr lang="zh-TW" altLang="en-US" dirty="0" smtClean="0"/>
              <a:t>預測分析：分類與迴歸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決策樹</a:t>
            </a:r>
            <a:r>
              <a:rPr lang="zh-TW" altLang="en-US" dirty="0" smtClean="0"/>
              <a:t> </a:t>
            </a:r>
            <a:r>
              <a:rPr lang="en-US" altLang="zh-TW" dirty="0" smtClean="0"/>
              <a:t>(decision tree) </a:t>
            </a:r>
            <a:r>
              <a:rPr lang="zh-TW" altLang="en-US" dirty="0" smtClean="0"/>
              <a:t>是一種類似於流程圖的樹狀結構，其中每一個節點代表對一個屬性值的測試，而每一個分支代表測試的結果，而樹葉代表類別或是類別的分佈</a:t>
            </a:r>
            <a:endParaRPr lang="en-US" altLang="zh-TW" dirty="0" smtClean="0"/>
          </a:p>
          <a:p>
            <a:r>
              <a:rPr lang="zh-TW" altLang="en-US" b="1" dirty="0" smtClean="0"/>
              <a:t>類神經網路 </a:t>
            </a:r>
            <a:r>
              <a:rPr lang="en-US" altLang="zh-TW" dirty="0" smtClean="0"/>
              <a:t>(neural network)</a:t>
            </a:r>
            <a:r>
              <a:rPr lang="zh-TW" altLang="en-US" dirty="0" smtClean="0"/>
              <a:t>由一組類似神經元的處理單元所組成的網路結構，每一對神經元處理單元之間是由加權聯結所聯繫。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zh-TW" altLang="en-US" b="1" dirty="0" smtClean="0"/>
              <a:t>樸素貝式分類法 </a:t>
            </a:r>
            <a:r>
              <a:rPr lang="en-US" altLang="zh-TW" dirty="0" smtClean="0"/>
              <a:t>(naïve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Bayesian classification)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支持向量機 </a:t>
            </a:r>
            <a:r>
              <a:rPr lang="en-US" altLang="zh-TW" dirty="0" smtClean="0"/>
              <a:t>(support vector machine) 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最近鄰居分類法 </a:t>
            </a:r>
            <a:r>
              <a:rPr lang="en-US" altLang="zh-TW" dirty="0" smtClean="0"/>
              <a:t>(k-nearest neighbor classification)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1.4.3 </a:t>
            </a:r>
            <a:r>
              <a:rPr lang="zh-TW" altLang="en-US" dirty="0" smtClean="0"/>
              <a:t>預測分析：分類與迴歸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分類的目標是要預測類別 </a:t>
            </a:r>
            <a:r>
              <a:rPr lang="en-US" altLang="zh-TW" dirty="0"/>
              <a:t>( </a:t>
            </a:r>
            <a:r>
              <a:rPr lang="zh-TW" altLang="en-US" dirty="0"/>
              <a:t>離散且無序的 </a:t>
            </a:r>
            <a:r>
              <a:rPr lang="en-US" altLang="zh-TW" dirty="0"/>
              <a:t>) </a:t>
            </a:r>
            <a:r>
              <a:rPr lang="zh-TW" altLang="en-US" dirty="0"/>
              <a:t>標籤， 而</a:t>
            </a:r>
            <a:r>
              <a:rPr lang="zh-TW" altLang="en-US" b="1" dirty="0"/>
              <a:t>迴</a:t>
            </a:r>
            <a:r>
              <a:rPr lang="zh-TW" altLang="en-US" b="1" dirty="0" smtClean="0"/>
              <a:t>歸</a:t>
            </a:r>
            <a:r>
              <a:rPr lang="en-US" altLang="zh-TW" dirty="0" smtClean="0"/>
              <a:t>(</a:t>
            </a:r>
            <a:r>
              <a:rPr lang="en-US" altLang="zh-TW" dirty="0"/>
              <a:t>regression) </a:t>
            </a:r>
            <a:r>
              <a:rPr lang="zh-TW" altLang="en-US" dirty="0"/>
              <a:t>則是建立連續值函數模型，也就是說，迴歸是要去預測遺失</a:t>
            </a:r>
            <a:r>
              <a:rPr lang="zh-TW" altLang="en-US" dirty="0" smtClean="0"/>
              <a:t>或是</a:t>
            </a:r>
            <a:r>
              <a:rPr lang="zh-TW" altLang="en-US" dirty="0"/>
              <a:t>未知的數值資料值，而非是 </a:t>
            </a:r>
            <a:r>
              <a:rPr lang="en-US" altLang="zh-TW" dirty="0"/>
              <a:t>( </a:t>
            </a:r>
            <a:r>
              <a:rPr lang="zh-TW" altLang="en-US" dirty="0"/>
              <a:t>離散的 </a:t>
            </a:r>
            <a:r>
              <a:rPr lang="en-US" altLang="zh-TW" dirty="0"/>
              <a:t>) </a:t>
            </a:r>
            <a:r>
              <a:rPr lang="zh-TW" altLang="en-US" dirty="0"/>
              <a:t>類別標籤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預測這個術語同時涵蓋數值預測與類別標籤預測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3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1.8 </a:t>
            </a:r>
            <a:r>
              <a:rPr lang="zh-TW" altLang="en-US" dirty="0" smtClean="0"/>
              <a:t>分類與迴歸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公司的銷售經理，你想要對商店內的商品</a:t>
            </a:r>
            <a:r>
              <a:rPr lang="zh-TW" altLang="en-US" dirty="0" smtClean="0"/>
              <a:t>，根據</a:t>
            </a:r>
            <a:r>
              <a:rPr lang="zh-TW" altLang="en-US" dirty="0"/>
              <a:t>它們在促銷活動中的評價：好的評價、中等評價與沒有評價，而</a:t>
            </a:r>
            <a:r>
              <a:rPr lang="zh-TW" altLang="en-US" dirty="0" smtClean="0"/>
              <a:t>進行</a:t>
            </a:r>
            <a:r>
              <a:rPr lang="zh-TW" altLang="en-US" dirty="0"/>
              <a:t>分類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根據商品的描述特徵，例如價格、品牌、製造地與</a:t>
            </a:r>
            <a:r>
              <a:rPr lang="zh-TW" altLang="en-US" dirty="0" smtClean="0"/>
              <a:t>類型</a:t>
            </a:r>
            <a:r>
              <a:rPr lang="zh-TW" altLang="en-US" dirty="0"/>
              <a:t>，用來對這三個類別建立一個分類模型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想要</a:t>
            </a:r>
            <a:r>
              <a:rPr lang="zh-TW" altLang="en-US" dirty="0" smtClean="0"/>
              <a:t>根據</a:t>
            </a:r>
            <a:r>
              <a:rPr lang="zh-TW" altLang="en-US" dirty="0"/>
              <a:t>之前的銷售資料，來預測每一項商品在即將到來的</a:t>
            </a:r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 smtClean="0"/>
              <a:t>促銷活動</a:t>
            </a:r>
            <a:r>
              <a:rPr lang="zh-TW" altLang="en-US" dirty="0"/>
              <a:t>中，所能帶來的獲益數量。這便是一個迴歸分析的</a:t>
            </a:r>
            <a:r>
              <a:rPr lang="zh-TW" altLang="en-US" dirty="0" smtClean="0"/>
              <a:t>範例</a:t>
            </a:r>
            <a:endParaRPr lang="en-US" altLang="zh-TW" dirty="0" smtClean="0"/>
          </a:p>
          <a:p>
            <a:r>
              <a:rPr lang="zh-TW" altLang="en-US" dirty="0"/>
              <a:t>迴歸模型將預測一個連續函數 </a:t>
            </a:r>
            <a:r>
              <a:rPr lang="en-US" altLang="zh-TW" dirty="0"/>
              <a:t>( </a:t>
            </a:r>
            <a:r>
              <a:rPr lang="zh-TW" altLang="en-US" dirty="0"/>
              <a:t>或有序值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33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1.4.4 </a:t>
            </a:r>
            <a:r>
              <a:rPr lang="zh-TW" altLang="en-US" dirty="0" smtClean="0"/>
              <a:t>群集分析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分類與迴歸方法是分析具類別標籤的 </a:t>
            </a:r>
            <a:r>
              <a:rPr lang="en-US" altLang="zh-TW" dirty="0" smtClean="0"/>
              <a:t>( </a:t>
            </a:r>
            <a:r>
              <a:rPr lang="zh-TW" altLang="en-US" dirty="0" smtClean="0"/>
              <a:t>訓練 </a:t>
            </a:r>
            <a:r>
              <a:rPr lang="en-US" altLang="zh-TW" dirty="0" smtClean="0"/>
              <a:t>) </a:t>
            </a:r>
            <a:r>
              <a:rPr lang="zh-TW" altLang="en-US" dirty="0" smtClean="0"/>
              <a:t>資料集，分群法 </a:t>
            </a:r>
            <a:r>
              <a:rPr lang="en-US" altLang="zh-TW" dirty="0" smtClean="0"/>
              <a:t>( clustering</a:t>
            </a:r>
            <a:r>
              <a:rPr lang="zh-TW" altLang="en-US" dirty="0" smtClean="0"/>
              <a:t>，也稱為聚類、群集分析 </a:t>
            </a:r>
            <a:r>
              <a:rPr lang="en-US" altLang="zh-TW" dirty="0" smtClean="0"/>
              <a:t>) </a:t>
            </a:r>
            <a:r>
              <a:rPr lang="zh-TW" altLang="en-US" dirty="0" smtClean="0"/>
              <a:t>在分析資料物件時，不須諮詢物件的類別標籤。</a:t>
            </a:r>
            <a:endParaRPr lang="en-US" altLang="zh-TW" dirty="0" smtClean="0"/>
          </a:p>
          <a:p>
            <a:r>
              <a:rPr lang="zh-TW" altLang="en-US" dirty="0" smtClean="0"/>
              <a:t>分群法能用來為群組的資料產生類別標籤，資料物件是依據以下的原則進行分群：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最大化同類資料間的相似度 </a:t>
            </a:r>
            <a:r>
              <a:rPr lang="en-US" altLang="zh-TW" dirty="0" smtClean="0"/>
              <a:t>(maximizing the </a:t>
            </a:r>
            <a:r>
              <a:rPr lang="en-US" altLang="zh-TW" dirty="0" err="1" smtClean="0"/>
              <a:t>intraclass</a:t>
            </a:r>
            <a:r>
              <a:rPr lang="en-US" altLang="zh-TW" dirty="0"/>
              <a:t> </a:t>
            </a:r>
            <a:r>
              <a:rPr lang="en-US" altLang="zh-TW" dirty="0" smtClean="0"/>
              <a:t>similarity) </a:t>
            </a:r>
            <a:r>
              <a:rPr lang="zh-TW" altLang="en-US" dirty="0" smtClean="0"/>
              <a:t>， 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最小化異類資料間的相似度 </a:t>
            </a:r>
            <a:r>
              <a:rPr lang="en-US" altLang="zh-TW" dirty="0" smtClean="0"/>
              <a:t>(minimizing the interclass similarity)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群集</a:t>
            </a:r>
            <a:r>
              <a:rPr lang="zh-TW" altLang="en-US" dirty="0" smtClean="0"/>
              <a:t> </a:t>
            </a:r>
            <a:r>
              <a:rPr lang="en-US" altLang="zh-TW" dirty="0" smtClean="0"/>
              <a:t>(cluster) </a:t>
            </a:r>
            <a:r>
              <a:rPr lang="zh-TW" altLang="en-US" dirty="0" smtClean="0"/>
              <a:t>是一組物件的集合，使得同一群集內的物件有很高的相似度，而與其他群集的物件相比，則是非常不相似。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6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1.9 </a:t>
            </a:r>
            <a:r>
              <a:rPr lang="zh-TW" altLang="en-US" dirty="0" smtClean="0"/>
              <a:t>群集分析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AllElectronics</a:t>
            </a:r>
            <a:r>
              <a:rPr lang="en-US" altLang="zh-TW" dirty="0"/>
              <a:t> </a:t>
            </a:r>
            <a:r>
              <a:rPr lang="zh-TW" altLang="en-US" dirty="0"/>
              <a:t>公司的顧客資料進行群集分析，來判別</a:t>
            </a:r>
            <a:r>
              <a:rPr lang="zh-TW" altLang="en-US" dirty="0" smtClean="0"/>
              <a:t>出具有</a:t>
            </a:r>
            <a:r>
              <a:rPr lang="zh-TW" altLang="en-US" dirty="0"/>
              <a:t>同質性的顧客子群體</a:t>
            </a:r>
            <a:r>
              <a:rPr lang="zh-TW" altLang="en-US" dirty="0" smtClean="0"/>
              <a:t>，</a:t>
            </a:r>
            <a:r>
              <a:rPr lang="zh-TW" altLang="en-US" dirty="0"/>
              <a:t>可視為個別的目標行銷群組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595314"/>
            <a:ext cx="7058025" cy="56673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9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1.4.5 </a:t>
            </a:r>
            <a:r>
              <a:rPr lang="zh-TW" altLang="en-US" dirty="0" smtClean="0"/>
              <a:t>離群值分析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資料集合中可能包含一些物件，他們並不遵從此資料的一般行為或模式，這些資料物件便稱為</a:t>
            </a:r>
            <a:r>
              <a:rPr lang="zh-TW" altLang="en-US" b="1" dirty="0" smtClean="0"/>
              <a:t>離群值 </a:t>
            </a:r>
            <a:r>
              <a:rPr lang="en-US" altLang="zh-TW" b="1" dirty="0" smtClean="0"/>
              <a:t>(outlier)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在某些應用中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例如，詐欺偵測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，罕見的事件比經常發生的事件更讓人感興趣，稱為</a:t>
            </a:r>
            <a:r>
              <a:rPr lang="zh-TW" altLang="en-US" b="1" dirty="0" smtClean="0"/>
              <a:t>離群值分析 </a:t>
            </a:r>
            <a:r>
              <a:rPr lang="en-US" altLang="zh-TW" dirty="0" smtClean="0"/>
              <a:t>(outlier analysis)</a:t>
            </a:r>
            <a:r>
              <a:rPr lang="zh-TW" altLang="en-US" dirty="0" smtClean="0"/>
              <a:t>，或稱</a:t>
            </a:r>
            <a:r>
              <a:rPr lang="zh-TW" altLang="en-US" b="1" dirty="0" smtClean="0"/>
              <a:t>異常探勘</a:t>
            </a:r>
            <a:r>
              <a:rPr lang="zh-TW" altLang="en-US" dirty="0" smtClean="0"/>
              <a:t> </a:t>
            </a:r>
            <a:r>
              <a:rPr lang="en-US" altLang="zh-TW" dirty="0" smtClean="0"/>
              <a:t>(anomaly mining)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8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1.10 </a:t>
            </a:r>
            <a:r>
              <a:rPr lang="zh-TW" altLang="en-US" dirty="0" smtClean="0"/>
              <a:t> 離群值分析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離群值分析可以用來揭露信用卡盜刷的詐欺事件，藉由偵測出某帳號有異常大量金額的交易 </a:t>
            </a:r>
            <a:r>
              <a:rPr lang="en-US" altLang="zh-TW" dirty="0" smtClean="0"/>
              <a:t>( </a:t>
            </a:r>
            <a:r>
              <a:rPr lang="zh-TW" altLang="en-US" dirty="0" smtClean="0"/>
              <a:t>比該帳號平常消費的金額高出很多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透過交易的地點與型態，或是透過交易的頻率來偵測出異常的離群值。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43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</a:t>
            </a:r>
            <a:r>
              <a:rPr lang="en-US" altLang="zh-TW" dirty="0"/>
              <a:t>1.1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資料探勘將巨大的資料集合轉變為知識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搜尋引擎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Google ) </a:t>
            </a:r>
            <a:r>
              <a:rPr lang="zh-TW" altLang="en-US" dirty="0" smtClean="0"/>
              <a:t>每日需要處理數億筆網頁查詢</a:t>
            </a:r>
            <a:endParaRPr lang="en-US" altLang="zh-TW" dirty="0" smtClean="0"/>
          </a:p>
          <a:p>
            <a:r>
              <a:rPr lang="zh-TW" altLang="en-US" dirty="0" smtClean="0"/>
              <a:t>搜尋引擎能從所蒐集的龐大數量的使用者查詢當中，學習到什麼新奇與有用的知識呢？</a:t>
            </a:r>
            <a:endParaRPr lang="en-US" altLang="zh-TW" dirty="0" smtClean="0"/>
          </a:p>
          <a:p>
            <a:r>
              <a:rPr lang="en-US" altLang="zh-TW" dirty="0" smtClean="0"/>
              <a:t>Google </a:t>
            </a:r>
            <a:r>
              <a:rPr lang="zh-TW" altLang="en-US" dirty="0" smtClean="0"/>
              <a:t>的流感趨勢 </a:t>
            </a:r>
            <a:r>
              <a:rPr lang="en-US" altLang="zh-TW" dirty="0" smtClean="0"/>
              <a:t>(Google Flu Trends) </a:t>
            </a:r>
            <a:r>
              <a:rPr lang="zh-TW" altLang="en-US" dirty="0" smtClean="0"/>
              <a:t>使用特定的搜尋項目 </a:t>
            </a:r>
            <a:r>
              <a:rPr lang="en-US" altLang="zh-TW" dirty="0" smtClean="0"/>
              <a:t>( </a:t>
            </a:r>
            <a:r>
              <a:rPr lang="zh-TW" altLang="en-US" dirty="0" smtClean="0"/>
              <a:t>與流感相關的關鍵字 </a:t>
            </a:r>
            <a:r>
              <a:rPr lang="en-US" altLang="zh-TW" dirty="0" smtClean="0"/>
              <a:t>) </a:t>
            </a:r>
            <a:r>
              <a:rPr lang="zh-TW" altLang="en-US" dirty="0" smtClean="0"/>
              <a:t>來代表流感的活動性，他發現搜尋與流感相關資訊的使用者數目，與實際患有流感症狀的人數，兩者之間有密切的關係。</a:t>
            </a:r>
            <a:endParaRPr lang="en-US" altLang="zh-TW" dirty="0" smtClean="0"/>
          </a:p>
          <a:p>
            <a:r>
              <a:rPr lang="en-US" altLang="zh-TW" dirty="0" smtClean="0"/>
              <a:t>Google </a:t>
            </a:r>
            <a:r>
              <a:rPr lang="zh-TW" altLang="en-US" dirty="0" smtClean="0"/>
              <a:t>的流感趨勢可以比傳統系統早兩周評估出流感的爆發。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6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1.4.6 </a:t>
            </a:r>
            <a:r>
              <a:rPr lang="zh-TW" altLang="en-US" dirty="0" smtClean="0"/>
              <a:t>所有的樣式都是有趣的嗎？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「樣式全部都是有趣的嗎？」通常，答案是否定的</a:t>
            </a:r>
            <a:endParaRPr lang="en-US" altLang="zh-TW" dirty="0" smtClean="0"/>
          </a:p>
          <a:p>
            <a:r>
              <a:rPr lang="zh-TW" altLang="en-US" dirty="0" smtClean="0"/>
              <a:t>「什麼樣的樣式是有趣的？資料探勘系統是否能產生所有有趣的樣式？或著，資料探勘系統能夠只產生有趣的樣式嗎？」</a:t>
            </a:r>
            <a:endParaRPr lang="en-US" altLang="zh-TW" dirty="0" smtClean="0"/>
          </a:p>
          <a:p>
            <a:r>
              <a:rPr lang="zh-TW" altLang="en-US" b="1" dirty="0" smtClean="0"/>
              <a:t>有趣的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(interesting)</a:t>
            </a:r>
            <a:r>
              <a:rPr lang="zh-TW" altLang="en-US" dirty="0" smtClean="0"/>
              <a:t>樣式，</a:t>
            </a:r>
            <a:r>
              <a:rPr lang="en-US" altLang="zh-TW" dirty="0" smtClean="0"/>
              <a:t>(1) </a:t>
            </a:r>
            <a:r>
              <a:rPr lang="zh-TW" altLang="en-US" dirty="0" smtClean="0"/>
              <a:t>容易被人理解；</a:t>
            </a:r>
            <a:r>
              <a:rPr lang="en-US" altLang="zh-TW" dirty="0" smtClean="0"/>
              <a:t>(2) </a:t>
            </a:r>
            <a:r>
              <a:rPr lang="zh-TW" altLang="en-US" dirty="0" smtClean="0"/>
              <a:t>對於新的與測試資料，能有一定程度以上確信此樣式是有效的；</a:t>
            </a:r>
            <a:r>
              <a:rPr lang="en-US" altLang="zh-TW" dirty="0" smtClean="0"/>
              <a:t>(3) </a:t>
            </a:r>
            <a:r>
              <a:rPr lang="zh-TW" altLang="en-US" dirty="0" smtClean="0"/>
              <a:t>潛在上是有用的； </a:t>
            </a:r>
            <a:r>
              <a:rPr lang="en-US" altLang="zh-TW" dirty="0" smtClean="0"/>
              <a:t>(4) </a:t>
            </a:r>
            <a:r>
              <a:rPr lang="zh-TW" altLang="en-US" dirty="0" smtClean="0"/>
              <a:t>新穎的</a:t>
            </a:r>
            <a:r>
              <a:rPr lang="en-US" altLang="zh-TW" dirty="0" smtClean="0"/>
              <a:t>(5)</a:t>
            </a:r>
            <a:r>
              <a:rPr lang="zh-TW" altLang="en-US" dirty="0" smtClean="0"/>
              <a:t>能夠驗證使用者尋求證實的某個假設。</a:t>
            </a:r>
            <a:endParaRPr lang="en-US" altLang="zh-TW" dirty="0" smtClean="0"/>
          </a:p>
          <a:p>
            <a:r>
              <a:rPr lang="zh-TW" altLang="en-US" dirty="0" smtClean="0"/>
              <a:t>有趣的樣式即代表</a:t>
            </a:r>
            <a:r>
              <a:rPr lang="zh-TW" altLang="en-US" b="1" dirty="0" smtClean="0"/>
              <a:t>知識</a:t>
            </a:r>
            <a:r>
              <a:rPr lang="zh-TW" altLang="en-US" dirty="0" smtClean="0"/>
              <a:t> </a:t>
            </a:r>
            <a:r>
              <a:rPr lang="en-US" altLang="zh-TW" dirty="0" smtClean="0"/>
              <a:t>(knowledge)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6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1.4.6 </a:t>
            </a:r>
            <a:r>
              <a:rPr lang="zh-TW" altLang="en-US" dirty="0"/>
              <a:t>所有的樣式都是有趣的嗎？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客觀性量測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objective measure</a:t>
            </a:r>
            <a:r>
              <a:rPr lang="en-US" altLang="zh-TW" dirty="0"/>
              <a:t>)</a:t>
            </a:r>
            <a:r>
              <a:rPr lang="zh-TW" altLang="en-US" dirty="0" smtClean="0"/>
              <a:t>是</a:t>
            </a:r>
            <a:r>
              <a:rPr lang="zh-TW" altLang="en-US" dirty="0"/>
              <a:t>根據發掘出樣式的結構，以及隱含在樣式內</a:t>
            </a:r>
            <a:r>
              <a:rPr lang="zh-TW" altLang="en-US" dirty="0" smtClean="0"/>
              <a:t>的統計</a:t>
            </a:r>
            <a:r>
              <a:rPr lang="zh-TW" altLang="en-US" dirty="0"/>
              <a:t>資訊來</a:t>
            </a:r>
            <a:r>
              <a:rPr lang="zh-TW" altLang="en-US" dirty="0" smtClean="0"/>
              <a:t>評量的。</a:t>
            </a:r>
            <a:endParaRPr lang="en-US" altLang="zh-TW" dirty="0" smtClean="0"/>
          </a:p>
          <a:p>
            <a:r>
              <a:rPr lang="zh-TW" altLang="en-US" dirty="0"/>
              <a:t>對於形式為</a:t>
            </a:r>
            <a:r>
              <a:rPr lang="en-US" altLang="zh-TW" i="1" dirty="0"/>
              <a:t>X </a:t>
            </a:r>
            <a:r>
              <a:rPr lang="zh-TW" altLang="en-US" dirty="0"/>
              <a:t>⇒</a:t>
            </a:r>
            <a:r>
              <a:rPr lang="en-US" altLang="zh-TW" i="1" dirty="0"/>
              <a:t>Y </a:t>
            </a:r>
            <a:r>
              <a:rPr lang="zh-TW" altLang="en-US" dirty="0"/>
              <a:t>的關聯規則，其中一個客觀量測是規則的</a:t>
            </a:r>
            <a:r>
              <a:rPr lang="zh-TW" altLang="en-US" dirty="0" smtClean="0"/>
              <a:t>支持度</a:t>
            </a:r>
            <a:r>
              <a:rPr lang="en-US" altLang="zh-TW" dirty="0" smtClean="0"/>
              <a:t>(</a:t>
            </a:r>
            <a:r>
              <a:rPr lang="en-US" altLang="zh-TW" dirty="0"/>
              <a:t>support)</a:t>
            </a:r>
            <a:r>
              <a:rPr lang="zh-TW" altLang="en-US" dirty="0"/>
              <a:t>，它代表交易資料庫中，滿足給定規則的交易所佔的百分比，</a:t>
            </a:r>
            <a:r>
              <a:rPr lang="zh-TW" altLang="en-US" dirty="0" smtClean="0"/>
              <a:t>其值</a:t>
            </a:r>
            <a:r>
              <a:rPr lang="zh-TW" altLang="en-US" dirty="0"/>
              <a:t>為機率值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 </a:t>
            </a:r>
            <a:r>
              <a:rPr lang="zh-TW" altLang="en-US" dirty="0"/>
              <a:t>∪</a:t>
            </a:r>
            <a:r>
              <a:rPr lang="en-US" altLang="zh-TW" i="1" dirty="0"/>
              <a:t>Y</a:t>
            </a:r>
            <a:r>
              <a:rPr lang="en-US" altLang="zh-TW" dirty="0"/>
              <a:t>)</a:t>
            </a:r>
            <a:r>
              <a:rPr lang="zh-TW" altLang="en-US" dirty="0"/>
              <a:t>，其中</a:t>
            </a:r>
            <a:r>
              <a:rPr lang="en-US" altLang="zh-TW" i="1" dirty="0"/>
              <a:t>X </a:t>
            </a:r>
            <a:r>
              <a:rPr lang="zh-TW" altLang="en-US" dirty="0"/>
              <a:t>∪</a:t>
            </a:r>
            <a:r>
              <a:rPr lang="en-US" altLang="zh-TW" i="1" dirty="0"/>
              <a:t>Y </a:t>
            </a:r>
            <a:r>
              <a:rPr lang="zh-TW" altLang="en-US" dirty="0"/>
              <a:t>代表交易同時包含</a:t>
            </a:r>
            <a:r>
              <a:rPr lang="en-US" altLang="zh-TW" i="1" dirty="0"/>
              <a:t>X </a:t>
            </a:r>
            <a:r>
              <a:rPr lang="zh-TW" altLang="en-US" dirty="0"/>
              <a:t>與</a:t>
            </a:r>
            <a:r>
              <a:rPr lang="en-US" altLang="zh-TW" i="1" dirty="0"/>
              <a:t>Y </a:t>
            </a:r>
            <a:r>
              <a:rPr lang="zh-TW" altLang="en-US" dirty="0"/>
              <a:t>，亦即是</a:t>
            </a:r>
            <a:r>
              <a:rPr lang="zh-TW" altLang="en-US" dirty="0" smtClean="0"/>
              <a:t>，項目</a:t>
            </a:r>
            <a:r>
              <a:rPr lang="zh-TW" altLang="en-US" dirty="0"/>
              <a:t>集</a:t>
            </a:r>
            <a:r>
              <a:rPr lang="en-US" altLang="zh-TW" i="1" dirty="0"/>
              <a:t>X </a:t>
            </a:r>
            <a:r>
              <a:rPr lang="zh-TW" altLang="en-US" dirty="0"/>
              <a:t>與</a:t>
            </a:r>
            <a:r>
              <a:rPr lang="en-US" altLang="zh-TW" i="1" dirty="0"/>
              <a:t>Y </a:t>
            </a:r>
            <a:r>
              <a:rPr lang="zh-TW" altLang="en-US" dirty="0"/>
              <a:t>的聯集， 關聯規則的另一個客觀性量測是信賴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dirty="0" smtClean="0"/>
              <a:t>支持度</a:t>
            </a:r>
            <a:r>
              <a:rPr lang="en-US" altLang="zh-TW" dirty="0"/>
              <a:t>(X ⇒Y) = P(X ∪Y)</a:t>
            </a:r>
          </a:p>
          <a:p>
            <a:pPr marL="0" indent="0" algn="ctr">
              <a:buNone/>
            </a:pPr>
            <a:r>
              <a:rPr lang="zh-TW" altLang="en-US" dirty="0"/>
              <a:t>信賴度</a:t>
            </a:r>
            <a:r>
              <a:rPr lang="en-US" altLang="zh-TW" dirty="0"/>
              <a:t>(X ⇒Y) = P(Y | X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0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1.4.6 </a:t>
            </a:r>
            <a:r>
              <a:rPr lang="zh-TW" altLang="en-US" dirty="0"/>
              <a:t>所有的樣式都是有趣的嗎？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分類規則</a:t>
            </a:r>
            <a:r>
              <a:rPr lang="zh-TW" altLang="en-US" dirty="0"/>
              <a:t>，它的客觀性量測還包含</a:t>
            </a:r>
            <a:r>
              <a:rPr lang="zh-TW" altLang="en-US" b="1" dirty="0"/>
              <a:t>正確率</a:t>
            </a:r>
            <a:r>
              <a:rPr lang="zh-TW" altLang="en-US" dirty="0"/>
              <a:t> </a:t>
            </a:r>
            <a:r>
              <a:rPr lang="en-US" altLang="zh-TW" dirty="0"/>
              <a:t>(accuracy) </a:t>
            </a:r>
            <a:r>
              <a:rPr lang="zh-TW" altLang="en-US" dirty="0"/>
              <a:t>與</a:t>
            </a:r>
            <a:r>
              <a:rPr lang="zh-TW" altLang="en-US" b="1" dirty="0"/>
              <a:t>涵蓋</a:t>
            </a:r>
            <a:r>
              <a:rPr lang="zh-TW" altLang="en-US" b="1" dirty="0" smtClean="0"/>
              <a:t>率 </a:t>
            </a:r>
            <a:r>
              <a:rPr lang="en-US" altLang="zh-TW" dirty="0" smtClean="0"/>
              <a:t>(</a:t>
            </a:r>
            <a:r>
              <a:rPr lang="en-US" altLang="zh-TW" dirty="0"/>
              <a:t>coverage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正確率告訴我們被此規則正確分類的資料所佔的</a:t>
            </a:r>
            <a:r>
              <a:rPr lang="zh-TW" altLang="en-US" dirty="0" smtClean="0"/>
              <a:t>百分比</a:t>
            </a:r>
            <a:endParaRPr lang="en-US" altLang="zh-TW" dirty="0" smtClean="0"/>
          </a:p>
          <a:p>
            <a:r>
              <a:rPr lang="zh-TW" altLang="en-US" dirty="0"/>
              <a:t>涵蓋率類似於支持度，它告訴我們此規則可以應用的資料所佔的</a:t>
            </a:r>
            <a:r>
              <a:rPr lang="zh-TW" altLang="en-US" dirty="0" smtClean="0"/>
              <a:t>百分比。</a:t>
            </a:r>
            <a:endParaRPr lang="en-US" altLang="zh-TW" dirty="0" smtClean="0"/>
          </a:p>
          <a:p>
            <a:r>
              <a:rPr lang="zh-TW" altLang="en-US" dirty="0"/>
              <a:t>可理解度，我們可以使用簡單的客觀性量測，來評量探勘</a:t>
            </a:r>
            <a:r>
              <a:rPr lang="zh-TW" altLang="en-US" dirty="0" smtClean="0"/>
              <a:t>得到的</a:t>
            </a:r>
            <a:r>
              <a:rPr lang="zh-TW" altLang="en-US" dirty="0"/>
              <a:t>樣式的複雜度或是長度。</a:t>
            </a:r>
          </a:p>
        </p:txBody>
      </p:sp>
    </p:spTree>
    <p:extLst>
      <p:ext uri="{BB962C8B-B14F-4D97-AF65-F5344CB8AC3E}">
        <p14:creationId xmlns:p14="http://schemas.microsoft.com/office/powerpoint/2010/main" val="26258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1.4.6 </a:t>
            </a:r>
            <a:r>
              <a:rPr lang="zh-TW" altLang="en-US" dirty="0"/>
              <a:t>所有的樣式都是有趣的嗎？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主觀性有趣度量測 </a:t>
            </a:r>
            <a:r>
              <a:rPr lang="en-US" altLang="zh-TW" dirty="0"/>
              <a:t>(subjective interestingness measures) </a:t>
            </a:r>
            <a:r>
              <a:rPr lang="zh-TW" altLang="en-US" dirty="0"/>
              <a:t>是根據</a:t>
            </a:r>
            <a:r>
              <a:rPr lang="zh-TW" altLang="en-US" dirty="0" smtClean="0"/>
              <a:t>使用者對</a:t>
            </a:r>
            <a:r>
              <a:rPr lang="zh-TW" altLang="en-US" dirty="0"/>
              <a:t>資料的看法與</a:t>
            </a:r>
            <a:r>
              <a:rPr lang="zh-TW" altLang="en-US" dirty="0" smtClean="0"/>
              <a:t>信念</a:t>
            </a:r>
            <a:endParaRPr lang="en-US" altLang="zh-TW" dirty="0" smtClean="0"/>
          </a:p>
          <a:p>
            <a:r>
              <a:rPr lang="zh-TW" altLang="en-US" dirty="0"/>
              <a:t>是</a:t>
            </a:r>
            <a:r>
              <a:rPr lang="zh-TW" altLang="en-US" b="1" dirty="0"/>
              <a:t>出乎</a:t>
            </a:r>
            <a:r>
              <a:rPr lang="zh-TW" altLang="en-US" b="1" dirty="0" smtClean="0"/>
              <a:t>預料</a:t>
            </a:r>
            <a:r>
              <a:rPr lang="en-US" altLang="zh-TW" dirty="0"/>
              <a:t>(unexpected) </a:t>
            </a:r>
            <a:r>
              <a:rPr lang="zh-TW" altLang="en-US" dirty="0"/>
              <a:t>之外的 </a:t>
            </a:r>
            <a:r>
              <a:rPr lang="en-US" altLang="zh-TW" dirty="0"/>
              <a:t>( </a:t>
            </a:r>
            <a:r>
              <a:rPr lang="zh-TW" altLang="en-US" dirty="0"/>
              <a:t>與使用者的看法相矛盾 </a:t>
            </a:r>
            <a:r>
              <a:rPr lang="en-US" altLang="zh-TW" dirty="0"/>
              <a:t>)</a:t>
            </a:r>
            <a:r>
              <a:rPr lang="zh-TW" altLang="en-US" dirty="0"/>
              <a:t>，或是提供使用者可以</a:t>
            </a:r>
            <a:r>
              <a:rPr lang="zh-TW" altLang="en-US" dirty="0" smtClean="0"/>
              <a:t>採取</a:t>
            </a:r>
            <a:r>
              <a:rPr lang="zh-TW" altLang="en-US" dirty="0"/>
              <a:t>行動的策略性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/>
              <a:t>預料之內的樣式也可能是有趣的，如果它們能夠</a:t>
            </a:r>
            <a:r>
              <a:rPr lang="zh-TW" altLang="en-US" dirty="0" smtClean="0"/>
              <a:t>驗證使用者</a:t>
            </a:r>
            <a:r>
              <a:rPr lang="zh-TW" altLang="en-US" dirty="0"/>
              <a:t>想要證實的假設，或是它們類似於使用者的預感。</a:t>
            </a:r>
          </a:p>
        </p:txBody>
      </p:sp>
    </p:spTree>
    <p:extLst>
      <p:ext uri="{BB962C8B-B14F-4D97-AF65-F5344CB8AC3E}">
        <p14:creationId xmlns:p14="http://schemas.microsoft.com/office/powerpoint/2010/main" val="14729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1.4.6 </a:t>
            </a:r>
            <a:r>
              <a:rPr lang="zh-TW" altLang="en-US" dirty="0"/>
              <a:t>所有的樣式都是有趣的嗎？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「資料探勘系統是否能產生所有有趣的樣式？」，</a:t>
            </a:r>
            <a:r>
              <a:rPr lang="zh-TW" altLang="en-US" dirty="0" smtClean="0"/>
              <a:t>這對應</a:t>
            </a:r>
            <a:r>
              <a:rPr lang="zh-TW" altLang="en-US" dirty="0"/>
              <a:t>到資料探勘演算法的</a:t>
            </a:r>
            <a:r>
              <a:rPr lang="zh-TW" altLang="en-US" b="1" dirty="0"/>
              <a:t>完整性</a:t>
            </a:r>
            <a:r>
              <a:rPr lang="zh-TW" altLang="en-US" dirty="0"/>
              <a:t> </a:t>
            </a:r>
            <a:r>
              <a:rPr lang="en-US" altLang="zh-TW" dirty="0"/>
              <a:t>(completeness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「資料探勘系統能夠只產生有趣的樣式嗎？</a:t>
            </a:r>
            <a:r>
              <a:rPr lang="zh-TW" altLang="en-US" dirty="0" smtClean="0"/>
              <a:t>」這</a:t>
            </a:r>
            <a:r>
              <a:rPr lang="zh-TW" altLang="en-US" dirty="0"/>
              <a:t>是資料探勘的</a:t>
            </a:r>
            <a:r>
              <a:rPr lang="zh-TW" altLang="en-US" b="1" dirty="0"/>
              <a:t>最佳化</a:t>
            </a:r>
            <a:r>
              <a:rPr lang="zh-TW" altLang="en-US" dirty="0"/>
              <a:t> </a:t>
            </a:r>
            <a:r>
              <a:rPr lang="en-US" altLang="zh-TW" dirty="0"/>
              <a:t>(optimization) 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/>
              <a:t>樣式有趣度量測是不可或</a:t>
            </a:r>
            <a:r>
              <a:rPr lang="zh-TW" altLang="en-US" dirty="0" smtClean="0"/>
              <a:t>缺的</a:t>
            </a:r>
            <a:r>
              <a:rPr lang="zh-TW" altLang="en-US" dirty="0"/>
              <a:t>，這些量測可以在探勘步驟結束後使用，來對發掘出的樣式依據有趣</a:t>
            </a:r>
            <a:r>
              <a:rPr lang="zh-TW" altLang="en-US" dirty="0" smtClean="0"/>
              <a:t>程度</a:t>
            </a:r>
            <a:r>
              <a:rPr lang="zh-TW" altLang="en-US" dirty="0"/>
              <a:t>來排序，並過濾掉不感興趣的樣式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引導</a:t>
            </a:r>
            <a:r>
              <a:rPr lang="zh-TW" altLang="en-US" dirty="0"/>
              <a:t>與約束發掘的程序，藉由刪除掉那些不滿足預先設定之有趣度限制的</a:t>
            </a:r>
            <a:r>
              <a:rPr lang="zh-TW" altLang="en-US" dirty="0" smtClean="0"/>
              <a:t>樣式</a:t>
            </a:r>
            <a:r>
              <a:rPr lang="zh-TW" altLang="en-US" dirty="0"/>
              <a:t>空間中的子集合，我們能提高搜尋的效率。</a:t>
            </a:r>
          </a:p>
        </p:txBody>
      </p:sp>
    </p:spTree>
    <p:extLst>
      <p:ext uri="{BB962C8B-B14F-4D97-AF65-F5344CB8AC3E}">
        <p14:creationId xmlns:p14="http://schemas.microsoft.com/office/powerpoint/2010/main" val="19057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1.5 </a:t>
            </a:r>
            <a:r>
              <a:rPr lang="zh-TW" altLang="en-US" dirty="0" smtClean="0"/>
              <a:t>資料</a:t>
            </a:r>
            <a:r>
              <a:rPr lang="zh-TW" altLang="en-US" dirty="0"/>
              <a:t>探勘所使用的技術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資料探勘融合了許多領域的技術，</a:t>
            </a:r>
            <a:r>
              <a:rPr lang="zh-TW" altLang="en-US" dirty="0" smtClean="0"/>
              <a:t>諸如</a:t>
            </a:r>
            <a:r>
              <a:rPr lang="zh-TW" altLang="en-US" dirty="0"/>
              <a:t>統計學、機器學習、圖訊識別、資料庫與資料倉儲系統、資訊檢索、</a:t>
            </a:r>
            <a:r>
              <a:rPr lang="zh-TW" altLang="en-US" dirty="0" smtClean="0"/>
              <a:t>視覺化</a:t>
            </a:r>
            <a:r>
              <a:rPr lang="zh-TW" altLang="en-US" dirty="0"/>
              <a:t>、演算法、高效能計算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12777"/>
            <a:ext cx="6534150" cy="481012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2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1.5.1 </a:t>
            </a:r>
            <a:r>
              <a:rPr lang="zh-TW" altLang="en-US" dirty="0"/>
              <a:t>統計學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統計學</a:t>
            </a:r>
            <a:r>
              <a:rPr lang="zh-TW" altLang="en-US" dirty="0"/>
              <a:t> </a:t>
            </a:r>
            <a:r>
              <a:rPr lang="en-US" altLang="zh-TW" dirty="0"/>
              <a:t>(statistics) </a:t>
            </a:r>
            <a:r>
              <a:rPr lang="zh-TW" altLang="en-US" dirty="0"/>
              <a:t>研究資料的收集、分析、解釋與呈現，資料探勘</a:t>
            </a:r>
            <a:r>
              <a:rPr lang="zh-TW" altLang="en-US" dirty="0" smtClean="0"/>
              <a:t>與統計學</a:t>
            </a:r>
            <a:r>
              <a:rPr lang="zh-TW" altLang="en-US" dirty="0"/>
              <a:t>之間的聯繫是與生俱來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統計模型 </a:t>
            </a:r>
            <a:r>
              <a:rPr lang="en-US" altLang="zh-TW" dirty="0"/>
              <a:t>(statistic model) </a:t>
            </a:r>
            <a:r>
              <a:rPr lang="zh-TW" altLang="en-US" dirty="0"/>
              <a:t>是一組數學函數的集合，它們使用隨機</a:t>
            </a:r>
            <a:r>
              <a:rPr lang="zh-TW" altLang="en-US" dirty="0" smtClean="0"/>
              <a:t>變數</a:t>
            </a:r>
            <a:r>
              <a:rPr lang="zh-TW" altLang="en-US" dirty="0"/>
              <a:t>與他們關聯的機率分佈函數，來描述目標類別內物件的行為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統計學方法也可用來驗證資料探勘的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b="1" dirty="0"/>
              <a:t>統計假說</a:t>
            </a:r>
            <a:r>
              <a:rPr lang="zh-TW" altLang="en-US" b="1" dirty="0" smtClean="0"/>
              <a:t>檢定 </a:t>
            </a:r>
            <a:r>
              <a:rPr lang="en-US" altLang="zh-TW" dirty="0" smtClean="0"/>
              <a:t>(</a:t>
            </a:r>
            <a:r>
              <a:rPr lang="en-US" altLang="zh-TW" dirty="0"/>
              <a:t>statistic hypothesis test) </a:t>
            </a:r>
            <a:r>
              <a:rPr lang="zh-TW" altLang="en-US" dirty="0"/>
              <a:t>也稱為</a:t>
            </a:r>
            <a:r>
              <a:rPr lang="zh-TW" altLang="en-US" b="1" dirty="0"/>
              <a:t>驗證性資料分析</a:t>
            </a:r>
            <a:r>
              <a:rPr lang="zh-TW" altLang="en-US" dirty="0"/>
              <a:t> </a:t>
            </a:r>
            <a:r>
              <a:rPr lang="en-US" altLang="zh-TW" dirty="0"/>
              <a:t>(confirmatory </a:t>
            </a:r>
            <a:r>
              <a:rPr lang="en-US" altLang="zh-TW" dirty="0" smtClean="0"/>
              <a:t>data analysis</a:t>
            </a:r>
            <a:r>
              <a:rPr lang="en-US" altLang="zh-TW" dirty="0"/>
              <a:t>)</a:t>
            </a:r>
            <a:r>
              <a:rPr lang="zh-TW" altLang="en-US" dirty="0"/>
              <a:t>，它使用實驗資料來進行統計判決，如果結果不太可能是偶然</a:t>
            </a:r>
            <a:r>
              <a:rPr lang="zh-TW" altLang="en-US" dirty="0" smtClean="0"/>
              <a:t>碰巧</a:t>
            </a:r>
            <a:r>
              <a:rPr lang="zh-TW" altLang="en-US" dirty="0"/>
              <a:t>發生的，則稱它為</a:t>
            </a:r>
            <a:r>
              <a:rPr lang="zh-TW" altLang="en-US" b="1" dirty="0"/>
              <a:t>統計顯著 </a:t>
            </a:r>
            <a:r>
              <a:rPr lang="en-US" altLang="zh-TW" dirty="0"/>
              <a:t>(statistically significant)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1.5.2 </a:t>
            </a:r>
            <a:r>
              <a:rPr lang="zh-TW" altLang="en-US" dirty="0"/>
              <a:t>機器學習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525963"/>
          </a:xfrm>
        </p:spPr>
        <p:txBody>
          <a:bodyPr>
            <a:noAutofit/>
          </a:bodyPr>
          <a:lstStyle/>
          <a:p>
            <a:r>
              <a:rPr lang="zh-TW" altLang="en-US" sz="2300" b="1" dirty="0"/>
              <a:t>機器學習</a:t>
            </a:r>
            <a:r>
              <a:rPr lang="zh-TW" altLang="en-US" sz="2300" dirty="0"/>
              <a:t> </a:t>
            </a:r>
            <a:r>
              <a:rPr lang="en-US" altLang="zh-TW" sz="2300" dirty="0"/>
              <a:t>(machine learning) </a:t>
            </a:r>
            <a:r>
              <a:rPr lang="zh-TW" altLang="en-US" sz="2300" dirty="0"/>
              <a:t>研究電腦如何能根據資料“自動地＂學習以及做出智慧的決策。</a:t>
            </a:r>
            <a:endParaRPr lang="en-US" altLang="zh-TW" sz="2300" dirty="0"/>
          </a:p>
          <a:p>
            <a:pPr lvl="1"/>
            <a:r>
              <a:rPr lang="zh-TW" altLang="en-US" sz="2100" b="1" dirty="0"/>
              <a:t>監督式學習 </a:t>
            </a:r>
            <a:r>
              <a:rPr lang="en-US" altLang="zh-TW" sz="2100" dirty="0"/>
              <a:t>(supervised learning)</a:t>
            </a:r>
            <a:r>
              <a:rPr lang="zh-TW" altLang="en-US" sz="2100" dirty="0"/>
              <a:t>：基本上是分類與預測問題的同義詞，其監督的含意，是指透過訓練資料集中的標籤 </a:t>
            </a:r>
            <a:r>
              <a:rPr lang="en-US" altLang="zh-TW" sz="2100" dirty="0"/>
              <a:t>(label) </a:t>
            </a:r>
            <a:r>
              <a:rPr lang="zh-TW" altLang="en-US" sz="2100" dirty="0"/>
              <a:t>資訊來監督其學習。</a:t>
            </a:r>
            <a:endParaRPr lang="en-US" altLang="zh-TW" sz="2100" dirty="0"/>
          </a:p>
          <a:p>
            <a:pPr lvl="1"/>
            <a:r>
              <a:rPr lang="zh-TW" altLang="en-US" sz="2100" b="1" dirty="0"/>
              <a:t>非監督式學習 </a:t>
            </a:r>
            <a:r>
              <a:rPr lang="en-US" altLang="zh-TW" sz="2100" dirty="0"/>
              <a:t>(unsupervised learning)</a:t>
            </a:r>
            <a:r>
              <a:rPr lang="zh-TW" altLang="en-US" sz="2100" dirty="0"/>
              <a:t>：其本質上是分群 </a:t>
            </a:r>
            <a:r>
              <a:rPr lang="en-US" altLang="zh-TW" sz="2100" dirty="0"/>
              <a:t>(clustering) </a:t>
            </a:r>
            <a:r>
              <a:rPr lang="zh-TW" altLang="en-US" sz="2100" dirty="0"/>
              <a:t>問題的同義詞，學習過程是沒有監督的，因為輸入樣本並不具有類別標籤</a:t>
            </a:r>
            <a:endParaRPr lang="en-US" altLang="zh-TW" sz="2100" dirty="0"/>
          </a:p>
          <a:p>
            <a:pPr lvl="1"/>
            <a:r>
              <a:rPr lang="zh-TW" altLang="en-US" sz="2100" b="1" dirty="0"/>
              <a:t>半監督式學習 </a:t>
            </a:r>
            <a:r>
              <a:rPr lang="en-US" altLang="zh-TW" sz="2100" dirty="0"/>
              <a:t>(semi-supervised learning)</a:t>
            </a:r>
            <a:r>
              <a:rPr lang="zh-TW" altLang="en-US" sz="2100" dirty="0"/>
              <a:t>：是機器學習技術的其中一類，當在學習模型時，它同時使用有標籤與無標籤的樣本。</a:t>
            </a:r>
            <a:endParaRPr lang="en-US" altLang="zh-TW" sz="2100" dirty="0"/>
          </a:p>
          <a:p>
            <a:pPr lvl="1"/>
            <a:r>
              <a:rPr lang="zh-TW" altLang="en-US" sz="2100" b="1" dirty="0"/>
              <a:t>主動學習 </a:t>
            </a:r>
            <a:r>
              <a:rPr lang="en-US" altLang="zh-TW" sz="2100" dirty="0"/>
              <a:t>(active learning)</a:t>
            </a:r>
            <a:r>
              <a:rPr lang="zh-TW" altLang="en-US" sz="2100" dirty="0"/>
              <a:t>：讓使用者在學習過程中扮演一個主動的角色。可能要求使用者 </a:t>
            </a:r>
            <a:r>
              <a:rPr lang="en-US" altLang="zh-TW" sz="2100" dirty="0"/>
              <a:t>( </a:t>
            </a:r>
            <a:r>
              <a:rPr lang="zh-TW" altLang="en-US" sz="2100" dirty="0"/>
              <a:t>例如，領域專家 </a:t>
            </a:r>
            <a:r>
              <a:rPr lang="en-US" altLang="zh-TW" sz="2100" dirty="0"/>
              <a:t>) </a:t>
            </a:r>
            <a:r>
              <a:rPr lang="zh-TW" altLang="en-US" sz="2100" dirty="0"/>
              <a:t>來對一個樣本給標籤，此樣本可能來自不具標籤的樣本集合，或是由學習程式合成的樣本。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700809"/>
            <a:ext cx="6638925" cy="44481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3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1.5.3 </a:t>
            </a:r>
            <a:r>
              <a:rPr lang="zh-TW" altLang="en-US" dirty="0"/>
              <a:t>資料庫系統與資料倉儲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資料探勘可妥善利用資料庫技術的擴充性，來達到在大型</a:t>
            </a:r>
            <a:r>
              <a:rPr lang="zh-TW" altLang="en-US" dirty="0" smtClean="0"/>
              <a:t>資料</a:t>
            </a:r>
            <a:r>
              <a:rPr lang="zh-TW" altLang="en-US" dirty="0"/>
              <a:t>集合上的高效率與可擴充性</a:t>
            </a:r>
            <a:r>
              <a:rPr lang="zh-TW" altLang="en-US" dirty="0" smtClean="0"/>
              <a:t>。</a:t>
            </a:r>
            <a:r>
              <a:rPr lang="zh-TW" altLang="en-US" dirty="0"/>
              <a:t>也可用來擴展</a:t>
            </a:r>
            <a:r>
              <a:rPr lang="zh-TW" altLang="en-US" dirty="0" smtClean="0"/>
              <a:t>現存資料庫</a:t>
            </a:r>
            <a:r>
              <a:rPr lang="zh-TW" altLang="en-US" dirty="0"/>
              <a:t>系統的能力，來滿足高階使用者複雜的資料分析需求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資料倉儲</a:t>
            </a:r>
            <a:r>
              <a:rPr lang="zh-TW" altLang="en-US" dirty="0"/>
              <a:t> </a:t>
            </a:r>
            <a:r>
              <a:rPr lang="en-US" altLang="zh-TW" dirty="0"/>
              <a:t>(data warehouse) </a:t>
            </a:r>
            <a:r>
              <a:rPr lang="zh-TW" altLang="en-US" dirty="0"/>
              <a:t>整合來自不同來源與數個</a:t>
            </a:r>
            <a:r>
              <a:rPr lang="zh-TW" altLang="en-US" dirty="0" smtClean="0"/>
              <a:t>時間</a:t>
            </a:r>
            <a:r>
              <a:rPr lang="zh-TW" altLang="en-US" dirty="0"/>
              <a:t>片段的資料，它聯合多維度空間上的資料，形成部分物化的資料方塊。</a:t>
            </a:r>
          </a:p>
          <a:p>
            <a:r>
              <a:rPr lang="zh-TW" altLang="en-US" b="1" dirty="0"/>
              <a:t>資料方塊 </a:t>
            </a:r>
            <a:r>
              <a:rPr lang="en-US" altLang="zh-TW" dirty="0"/>
              <a:t>(data cube) </a:t>
            </a:r>
            <a:r>
              <a:rPr lang="zh-TW" altLang="en-US" dirty="0"/>
              <a:t>不僅有利於多維度資料庫上的</a:t>
            </a:r>
            <a:r>
              <a:rPr lang="en-US" altLang="zh-TW" dirty="0" err="1"/>
              <a:t>OLAP</a:t>
            </a:r>
            <a:r>
              <a:rPr lang="en-US" altLang="zh-TW" dirty="0"/>
              <a:t> </a:t>
            </a:r>
            <a:r>
              <a:rPr lang="zh-TW" altLang="en-US" dirty="0"/>
              <a:t>操作，同時</a:t>
            </a:r>
            <a:r>
              <a:rPr lang="zh-TW" altLang="en-US" dirty="0" smtClean="0"/>
              <a:t>也促進</a:t>
            </a:r>
            <a:r>
              <a:rPr lang="zh-TW" altLang="en-US" dirty="0"/>
              <a:t>了多維度資料探勘 </a:t>
            </a:r>
            <a:r>
              <a:rPr lang="en-US" altLang="zh-TW" dirty="0"/>
              <a:t>( </a:t>
            </a:r>
            <a:r>
              <a:rPr lang="zh-TW" altLang="en-US" dirty="0"/>
              <a:t>見</a:t>
            </a:r>
            <a:r>
              <a:rPr lang="en-US" altLang="zh-TW" dirty="0"/>
              <a:t>1.3.2 </a:t>
            </a:r>
            <a:r>
              <a:rPr lang="zh-TW" altLang="en-US" dirty="0"/>
              <a:t>節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87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1.5.4 </a:t>
            </a:r>
            <a:r>
              <a:rPr lang="zh-TW" altLang="en-US" dirty="0"/>
              <a:t>資訊檢索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資訊檢索</a:t>
            </a:r>
            <a:r>
              <a:rPr lang="zh-TW" altLang="en-US" dirty="0"/>
              <a:t> </a:t>
            </a:r>
            <a:r>
              <a:rPr lang="en-US" altLang="zh-TW" dirty="0"/>
              <a:t>(information retrieval, </a:t>
            </a:r>
            <a:r>
              <a:rPr lang="en-US" altLang="zh-TW" dirty="0" err="1"/>
              <a:t>IR</a:t>
            </a:r>
            <a:r>
              <a:rPr lang="en-US" altLang="zh-TW" dirty="0"/>
              <a:t>) </a:t>
            </a:r>
            <a:r>
              <a:rPr lang="zh-TW" altLang="en-US" dirty="0"/>
              <a:t>是搜尋文件或文件上中資訊的</a:t>
            </a:r>
            <a:r>
              <a:rPr lang="zh-TW" altLang="en-US" dirty="0" smtClean="0"/>
              <a:t>一門科學</a:t>
            </a:r>
            <a:endParaRPr lang="en-US" altLang="zh-TW" dirty="0" smtClean="0"/>
          </a:p>
          <a:p>
            <a:r>
              <a:rPr lang="zh-TW" altLang="en-US" dirty="0"/>
              <a:t>資訊檢索典型的方法是採用機率模型，舉例來說，一個文字文件可</a:t>
            </a:r>
            <a:r>
              <a:rPr lang="zh-TW" altLang="en-US" dirty="0" smtClean="0"/>
              <a:t>視為</a:t>
            </a:r>
            <a:r>
              <a:rPr lang="zh-TW" altLang="en-US" dirty="0"/>
              <a:t>一袋裝滿</a:t>
            </a:r>
            <a:r>
              <a:rPr lang="zh-TW" altLang="en-US" b="1" dirty="0"/>
              <a:t>文字的包裹 </a:t>
            </a:r>
            <a:r>
              <a:rPr lang="en-US" altLang="zh-TW" dirty="0"/>
              <a:t>(bag of word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一組文字文件的主題可以建構其模型，如同在字彙庫上</a:t>
            </a:r>
            <a:r>
              <a:rPr lang="zh-TW" altLang="en-US" dirty="0" smtClean="0"/>
              <a:t>的機率</a:t>
            </a:r>
            <a:r>
              <a:rPr lang="zh-TW" altLang="en-US" dirty="0"/>
              <a:t>分佈，稱之為</a:t>
            </a:r>
            <a:r>
              <a:rPr lang="zh-TW" altLang="en-US" b="1" dirty="0"/>
              <a:t>主題模型 </a:t>
            </a:r>
            <a:r>
              <a:rPr lang="en-US" altLang="zh-TW" dirty="0"/>
              <a:t>(topic model)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137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1.1.2 </a:t>
            </a:r>
            <a:r>
              <a:rPr lang="zh-TW" altLang="en-US" dirty="0" smtClean="0"/>
              <a:t>資料探勘是資訊科技的進化結果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85513"/>
            <a:ext cx="8096250" cy="865822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-0.42731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1.6 </a:t>
            </a:r>
            <a:r>
              <a:rPr lang="zh-TW" altLang="en-US" dirty="0" smtClean="0"/>
              <a:t>資料</a:t>
            </a:r>
            <a:r>
              <a:rPr lang="zh-TW" altLang="en-US" dirty="0"/>
              <a:t>探勘可應用到哪些</a:t>
            </a:r>
            <a:r>
              <a:rPr lang="zh-TW" altLang="en-US" dirty="0" smtClean="0"/>
              <a:t>領域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1.6.1 </a:t>
            </a:r>
            <a:r>
              <a:rPr lang="zh-TW" altLang="en-US" dirty="0"/>
              <a:t>商業智慧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有資料的地方，就有資料探勘的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b="1" dirty="0"/>
              <a:t>商業</a:t>
            </a:r>
            <a:r>
              <a:rPr lang="zh-TW" altLang="en-US" b="1" dirty="0" smtClean="0"/>
              <a:t>智慧 </a:t>
            </a:r>
            <a:r>
              <a:rPr lang="en-US" altLang="zh-TW" dirty="0" smtClean="0"/>
              <a:t>(</a:t>
            </a:r>
            <a:r>
              <a:rPr lang="en-US" altLang="zh-TW" dirty="0"/>
              <a:t>business intelligence, BI) </a:t>
            </a:r>
            <a:r>
              <a:rPr lang="zh-TW" altLang="en-US" dirty="0"/>
              <a:t>技術提供歷史的、現今的與預測的觀點來透視</a:t>
            </a:r>
            <a:r>
              <a:rPr lang="zh-TW" altLang="en-US" dirty="0" smtClean="0"/>
              <a:t>商業</a:t>
            </a:r>
            <a:r>
              <a:rPr lang="zh-TW" altLang="en-US" dirty="0"/>
              <a:t>運作，範例包含報表、線上分析處理、商業績效管理、競爭智慧、</a:t>
            </a:r>
            <a:r>
              <a:rPr lang="zh-TW" altLang="en-US" dirty="0" smtClean="0"/>
              <a:t>標竿分析</a:t>
            </a:r>
            <a:r>
              <a:rPr lang="zh-TW" altLang="en-US" dirty="0"/>
              <a:t>與預測分析。</a:t>
            </a:r>
          </a:p>
        </p:txBody>
      </p:sp>
    </p:spTree>
    <p:extLst>
      <p:ext uri="{BB962C8B-B14F-4D97-AF65-F5344CB8AC3E}">
        <p14:creationId xmlns:p14="http://schemas.microsoft.com/office/powerpoint/2010/main" val="22643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1.6.2 Web </a:t>
            </a:r>
            <a:r>
              <a:rPr lang="zh-TW" altLang="en-US" dirty="0"/>
              <a:t>搜尋引擎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搜尋引擎實質上是非常大型的資料探勘應用</a:t>
            </a:r>
            <a:r>
              <a:rPr lang="zh-TW" altLang="en-US" dirty="0" smtClean="0"/>
              <a:t>，</a:t>
            </a:r>
            <a:r>
              <a:rPr lang="zh-TW" altLang="en-US" dirty="0"/>
              <a:t>包含網格</a:t>
            </a:r>
            <a:r>
              <a:rPr lang="zh-TW" altLang="en-US" dirty="0" smtClean="0"/>
              <a:t>爬蟲</a:t>
            </a:r>
            <a:r>
              <a:rPr lang="en-US" altLang="zh-TW" dirty="0" smtClean="0"/>
              <a:t> </a:t>
            </a:r>
            <a:r>
              <a:rPr lang="en-US" altLang="zh-TW" dirty="0"/>
              <a:t>( </a:t>
            </a:r>
            <a:r>
              <a:rPr lang="zh-TW" altLang="en-US" dirty="0"/>
              <a:t>例如，決定應該爬行至哪些</a:t>
            </a:r>
            <a:r>
              <a:rPr lang="zh-TW" altLang="en-US" dirty="0" smtClean="0"/>
              <a:t>網頁</a:t>
            </a:r>
            <a:r>
              <a:rPr lang="zh-TW" altLang="en-US" dirty="0"/>
              <a:t>，以及爬行的頻率 </a:t>
            </a:r>
            <a:r>
              <a:rPr lang="en-US" altLang="zh-TW" dirty="0"/>
              <a:t>)</a:t>
            </a:r>
            <a:r>
              <a:rPr lang="zh-TW" altLang="en-US" dirty="0"/>
              <a:t>、索引 </a:t>
            </a:r>
            <a:r>
              <a:rPr lang="en-US" altLang="zh-TW" dirty="0"/>
              <a:t>( </a:t>
            </a:r>
            <a:r>
              <a:rPr lang="zh-TW" altLang="en-US" dirty="0"/>
              <a:t>例如，選取應該被索引的網頁，以及</a:t>
            </a:r>
            <a:r>
              <a:rPr lang="zh-TW" altLang="en-US" dirty="0" smtClean="0"/>
              <a:t>決定建</a:t>
            </a:r>
            <a:r>
              <a:rPr lang="zh-TW" altLang="en-US" dirty="0"/>
              <a:t>構索引的範圍 </a:t>
            </a:r>
            <a:r>
              <a:rPr lang="en-US" altLang="zh-TW" dirty="0"/>
              <a:t>) </a:t>
            </a:r>
            <a:r>
              <a:rPr lang="zh-TW" altLang="en-US" dirty="0"/>
              <a:t>與搜尋 </a:t>
            </a:r>
            <a:r>
              <a:rPr lang="en-US" altLang="zh-TW" dirty="0"/>
              <a:t>( </a:t>
            </a:r>
            <a:r>
              <a:rPr lang="zh-TW" altLang="en-US" dirty="0"/>
              <a:t>例如，決定網頁該如何排序，該插入哪些</a:t>
            </a:r>
            <a:r>
              <a:rPr lang="zh-TW" altLang="en-US" dirty="0" smtClean="0"/>
              <a:t>廣告</a:t>
            </a:r>
            <a:r>
              <a:rPr lang="zh-TW" altLang="en-US" dirty="0"/>
              <a:t>， 如何將搜尋結果</a:t>
            </a:r>
            <a:r>
              <a:rPr lang="zh-TW" altLang="en-US" b="1" dirty="0"/>
              <a:t>個人化 </a:t>
            </a:r>
            <a:r>
              <a:rPr lang="en-US" altLang="zh-TW" dirty="0"/>
              <a:t>(personalized) </a:t>
            </a:r>
            <a:r>
              <a:rPr lang="zh-TW" altLang="en-US" dirty="0"/>
              <a:t>以及「</a:t>
            </a:r>
            <a:r>
              <a:rPr lang="zh-TW" altLang="en-US" b="1" dirty="0"/>
              <a:t>情境感知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context aware</a:t>
            </a:r>
            <a:r>
              <a:rPr lang="en-US" altLang="zh-TW" dirty="0"/>
              <a:t>)</a:t>
            </a:r>
            <a:r>
              <a:rPr lang="zh-TW" altLang="en-US" dirty="0"/>
              <a:t>」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33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1.7 </a:t>
            </a:r>
            <a:r>
              <a:rPr lang="zh-TW" altLang="en-US" dirty="0" smtClean="0"/>
              <a:t>資料</a:t>
            </a:r>
            <a:r>
              <a:rPr lang="zh-TW" altLang="en-US" dirty="0"/>
              <a:t>探勘的主要議題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它們分成五個部分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探</a:t>
            </a:r>
            <a:r>
              <a:rPr lang="zh-TW" altLang="en-US" dirty="0"/>
              <a:t>勘</a:t>
            </a:r>
            <a:r>
              <a:rPr lang="zh-TW" altLang="en-US" dirty="0" smtClean="0"/>
              <a:t>方法 </a:t>
            </a:r>
            <a:r>
              <a:rPr lang="en-US" altLang="zh-TW" dirty="0" smtClean="0"/>
              <a:t>(</a:t>
            </a:r>
            <a:r>
              <a:rPr lang="en-US" altLang="zh-TW" dirty="0"/>
              <a:t>mining methodology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使用者</a:t>
            </a:r>
            <a:r>
              <a:rPr lang="zh-TW" altLang="en-US" dirty="0"/>
              <a:t>互動 </a:t>
            </a:r>
            <a:r>
              <a:rPr lang="en-US" altLang="zh-TW" dirty="0"/>
              <a:t>(user interaction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效率</a:t>
            </a:r>
            <a:r>
              <a:rPr lang="zh-TW" altLang="en-US" dirty="0"/>
              <a:t>與可擴充</a:t>
            </a:r>
            <a:r>
              <a:rPr lang="zh-TW" altLang="en-US" dirty="0" smtClean="0"/>
              <a:t>性 </a:t>
            </a:r>
            <a:r>
              <a:rPr lang="en-US" altLang="zh-TW" dirty="0" smtClean="0"/>
              <a:t>(</a:t>
            </a:r>
            <a:r>
              <a:rPr lang="en-US" altLang="zh-TW" dirty="0"/>
              <a:t>efficiency and scalability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類型的多樣性 </a:t>
            </a:r>
            <a:r>
              <a:rPr lang="en-US" altLang="zh-TW" dirty="0"/>
              <a:t>(diversity of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資料探</a:t>
            </a:r>
            <a:r>
              <a:rPr lang="zh-TW" altLang="en-US" dirty="0"/>
              <a:t>勘與社會議題 </a:t>
            </a:r>
            <a:r>
              <a:rPr lang="en-US" altLang="zh-TW" dirty="0"/>
              <a:t>(data mining and society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47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1.7.1 </a:t>
            </a:r>
            <a:r>
              <a:rPr lang="zh-TW" altLang="en-US" dirty="0"/>
              <a:t>探勘方法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探勘多樣化與嶄新型態的</a:t>
            </a:r>
            <a:r>
              <a:rPr lang="zh-TW" altLang="en-US" b="1" dirty="0" smtClean="0"/>
              <a:t>知識</a:t>
            </a:r>
            <a:endParaRPr lang="en-US" altLang="zh-TW" b="1" dirty="0" smtClean="0"/>
          </a:p>
          <a:p>
            <a:r>
              <a:rPr lang="zh-TW" altLang="en-US" b="1" dirty="0"/>
              <a:t>在多維度空間上探勘</a:t>
            </a:r>
            <a:endParaRPr lang="en-US" altLang="zh-TW" b="1" dirty="0"/>
          </a:p>
          <a:p>
            <a:r>
              <a:rPr lang="zh-TW" altLang="en-US" b="1" dirty="0"/>
              <a:t>資料探勘 ── 跨學科努力的豐碩果實</a:t>
            </a:r>
            <a:endParaRPr lang="en-US" altLang="zh-TW" b="1" dirty="0" smtClean="0"/>
          </a:p>
          <a:p>
            <a:r>
              <a:rPr lang="zh-TW" altLang="en-US" b="1" dirty="0"/>
              <a:t>促進網路連結環境下的發掘能力</a:t>
            </a:r>
            <a:endParaRPr lang="en-US" altLang="zh-TW" b="1" dirty="0"/>
          </a:p>
          <a:p>
            <a:r>
              <a:rPr lang="zh-TW" altLang="en-US" b="1" dirty="0"/>
              <a:t>處理資料的不確定性、雜訊與不完整性</a:t>
            </a:r>
            <a:endParaRPr lang="en-US" altLang="zh-TW" b="1" dirty="0" smtClean="0"/>
          </a:p>
          <a:p>
            <a:r>
              <a:rPr lang="zh-TW" altLang="en-US" b="1" dirty="0"/>
              <a:t>樣式評估與限制式引導探勘</a:t>
            </a:r>
          </a:p>
        </p:txBody>
      </p:sp>
    </p:spTree>
    <p:extLst>
      <p:ext uri="{BB962C8B-B14F-4D97-AF65-F5344CB8AC3E}">
        <p14:creationId xmlns:p14="http://schemas.microsoft.com/office/powerpoint/2010/main" val="5107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1.7.2 </a:t>
            </a:r>
            <a:r>
              <a:rPr lang="zh-TW" altLang="en-US" dirty="0"/>
              <a:t>使用者互動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互動式探勘</a:t>
            </a:r>
            <a:r>
              <a:rPr lang="zh-TW" altLang="en-US" b="1" dirty="0" smtClean="0"/>
              <a:t>：</a:t>
            </a:r>
            <a:r>
              <a:rPr lang="zh-TW" altLang="en-US" dirty="0"/>
              <a:t>建構一個</a:t>
            </a:r>
            <a:r>
              <a:rPr lang="zh-TW" altLang="en-US" dirty="0" smtClean="0"/>
              <a:t>靈活的</a:t>
            </a:r>
            <a:r>
              <a:rPr lang="zh-TW" altLang="en-US" dirty="0"/>
              <a:t>使用者介面與探索式探勘環境</a:t>
            </a:r>
            <a:r>
              <a:rPr lang="zh-TW" altLang="en-US" dirty="0" smtClean="0"/>
              <a:t>，</a:t>
            </a:r>
            <a:r>
              <a:rPr lang="zh-TW" altLang="en-US" dirty="0"/>
              <a:t>能有利於</a:t>
            </a:r>
            <a:r>
              <a:rPr lang="zh-TW" altLang="en-US" dirty="0" smtClean="0"/>
              <a:t>使用者</a:t>
            </a:r>
            <a:r>
              <a:rPr lang="zh-TW" altLang="en-US" dirty="0"/>
              <a:t>與系統互動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融合背景知識：</a:t>
            </a:r>
            <a:r>
              <a:rPr lang="zh-TW" altLang="en-US" dirty="0"/>
              <a:t>背景知識、限制、規則與其他有關於欲研究領域的</a:t>
            </a:r>
            <a:r>
              <a:rPr lang="zh-TW" altLang="en-US" dirty="0" smtClean="0"/>
              <a:t>資訊</a:t>
            </a:r>
            <a:r>
              <a:rPr lang="zh-TW" altLang="en-US" dirty="0"/>
              <a:t>，皆應當融入在知識發掘過程中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特訂的資料探勘與資料探勘查詢語言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高層次</a:t>
            </a:r>
            <a:r>
              <a:rPr lang="zh-TW" altLang="en-US" dirty="0"/>
              <a:t>資料探勘查詢語言或是高層次靈活的使用者互動介面，</a:t>
            </a:r>
            <a:r>
              <a:rPr lang="zh-TW" altLang="en-US" dirty="0" smtClean="0"/>
              <a:t>能夠</a:t>
            </a:r>
            <a:r>
              <a:rPr lang="zh-TW" altLang="en-US" dirty="0"/>
              <a:t>給使用者更多的自由度來定義特定的資料探勘任務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視覺化呈現探勘結果：</a:t>
            </a:r>
            <a:r>
              <a:rPr lang="zh-TW" altLang="en-US" dirty="0"/>
              <a:t>該如何生動與靈活地呈現資料探勘系統挖掘的</a:t>
            </a:r>
            <a:r>
              <a:rPr lang="zh-TW" altLang="en-US" dirty="0" smtClean="0"/>
              <a:t>成果</a:t>
            </a:r>
            <a:r>
              <a:rPr lang="zh-TW" altLang="en-US" dirty="0"/>
              <a:t>，使得所發掘的知識可以容易理解</a:t>
            </a:r>
          </a:p>
        </p:txBody>
      </p:sp>
    </p:spTree>
    <p:extLst>
      <p:ext uri="{BB962C8B-B14F-4D97-AF65-F5344CB8AC3E}">
        <p14:creationId xmlns:p14="http://schemas.microsoft.com/office/powerpoint/2010/main" val="33693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1.7.3 </a:t>
            </a:r>
            <a:r>
              <a:rPr lang="zh-TW" altLang="en-US" dirty="0"/>
              <a:t>效率與可擴充性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高效率與可擴充性的資料探勘演算法</a:t>
            </a:r>
            <a:r>
              <a:rPr lang="zh-TW" altLang="en-US" b="1" dirty="0" smtClean="0"/>
              <a:t>：</a:t>
            </a:r>
            <a:r>
              <a:rPr lang="zh-TW" altLang="en-US" dirty="0"/>
              <a:t>資料探勘的執行時間必須</a:t>
            </a:r>
            <a:r>
              <a:rPr lang="zh-TW" altLang="en-US" dirty="0" smtClean="0"/>
              <a:t>是可</a:t>
            </a:r>
            <a:r>
              <a:rPr lang="zh-TW" altLang="en-US" dirty="0"/>
              <a:t>預計的、短暫的，而且是應用任務可以接受的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平行、分散與增量式探勘演算法</a:t>
            </a:r>
            <a:r>
              <a:rPr lang="zh-TW" altLang="en-US" b="1" dirty="0" smtClean="0"/>
              <a:t>：</a:t>
            </a:r>
            <a:r>
              <a:rPr lang="zh-TW" altLang="en-US" dirty="0"/>
              <a:t>資料集合的尺寸是巨大</a:t>
            </a:r>
            <a:r>
              <a:rPr lang="zh-TW" altLang="en-US" dirty="0" smtClean="0"/>
              <a:t>無比的</a:t>
            </a:r>
            <a:r>
              <a:rPr lang="zh-TW" altLang="en-US" dirty="0"/>
              <a:t>、而且資料是分散在各處，以及某些資料探勘演算法的時間複雜度</a:t>
            </a:r>
            <a:r>
              <a:rPr lang="zh-TW" altLang="en-US" dirty="0" smtClean="0"/>
              <a:t>極高</a:t>
            </a:r>
            <a:r>
              <a:rPr lang="zh-TW" altLang="en-US" dirty="0"/>
              <a:t>，這些因素都推動了</a:t>
            </a:r>
            <a:r>
              <a:rPr lang="zh-TW" altLang="en-US" b="1" dirty="0"/>
              <a:t>平行與分散式資料密集型探勘演算法 </a:t>
            </a:r>
            <a:r>
              <a:rPr lang="en-US" altLang="zh-TW" dirty="0"/>
              <a:t>(</a:t>
            </a:r>
            <a:r>
              <a:rPr lang="en-US" altLang="zh-TW" dirty="0" smtClean="0"/>
              <a:t>parallel and </a:t>
            </a:r>
            <a:r>
              <a:rPr lang="en-US" altLang="zh-TW" dirty="0"/>
              <a:t>distributed data-intensive mining algorithm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增量式</a:t>
            </a:r>
            <a:r>
              <a:rPr lang="zh-TW" altLang="en-US" dirty="0"/>
              <a:t> </a:t>
            </a:r>
            <a:r>
              <a:rPr lang="en-US" altLang="zh-TW" dirty="0"/>
              <a:t>(incremental) </a:t>
            </a:r>
            <a:r>
              <a:rPr lang="zh-TW" altLang="en-US" dirty="0" smtClean="0"/>
              <a:t>資料</a:t>
            </a:r>
            <a:r>
              <a:rPr lang="zh-TW" altLang="en-US" dirty="0"/>
              <a:t>探勘的發展，這些方法能融入新增的資料更新，而不用“從頭開始</a:t>
            </a:r>
            <a:r>
              <a:rPr lang="zh-TW" altLang="en-US" dirty="0" smtClean="0"/>
              <a:t>＂探</a:t>
            </a:r>
            <a:r>
              <a:rPr lang="zh-TW" altLang="en-US" dirty="0"/>
              <a:t>勘整個資料集</a:t>
            </a:r>
          </a:p>
        </p:txBody>
      </p:sp>
    </p:spTree>
    <p:extLst>
      <p:ext uri="{BB962C8B-B14F-4D97-AF65-F5344CB8AC3E}">
        <p14:creationId xmlns:p14="http://schemas.microsoft.com/office/powerpoint/2010/main" val="35820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1.7.4 </a:t>
            </a:r>
            <a:r>
              <a:rPr lang="zh-TW" altLang="en-US" dirty="0"/>
              <a:t>資料類型的多樣性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處理複雜形態的資料</a:t>
            </a:r>
            <a:r>
              <a:rPr lang="zh-TW" altLang="en-US" b="1" dirty="0" smtClean="0"/>
              <a:t>：</a:t>
            </a:r>
            <a:r>
              <a:rPr lang="zh-TW" altLang="en-US" dirty="0"/>
              <a:t>時間性資料、生物序列資料、感測</a:t>
            </a:r>
            <a:r>
              <a:rPr lang="zh-TW" altLang="en-US" dirty="0" smtClean="0"/>
              <a:t>器資料</a:t>
            </a:r>
            <a:r>
              <a:rPr lang="zh-TW" altLang="en-US" dirty="0"/>
              <a:t>、空間性資料、超文件資料、多媒體資料、軟體程式原始碼、</a:t>
            </a:r>
            <a:r>
              <a:rPr lang="zh-TW" altLang="en-US" dirty="0" smtClean="0"/>
              <a:t>網站資料</a:t>
            </a:r>
            <a:r>
              <a:rPr lang="zh-TW" altLang="en-US" dirty="0"/>
              <a:t>與社群網路資料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探勘動態的、網路的與全球性的資料容器</a:t>
            </a:r>
            <a:r>
              <a:rPr lang="zh-TW" altLang="en-US" b="1" dirty="0" smtClean="0"/>
              <a:t>：</a:t>
            </a:r>
            <a:r>
              <a:rPr lang="zh-TW" altLang="en-US" dirty="0"/>
              <a:t>許多資料的來源是被</a:t>
            </a:r>
            <a:r>
              <a:rPr lang="zh-TW" altLang="en-US" dirty="0" smtClean="0"/>
              <a:t>網際網路</a:t>
            </a:r>
            <a:r>
              <a:rPr lang="zh-TW" altLang="en-US" dirty="0"/>
              <a:t>或其他類型的網路所連結，組成巨量的、分散的與異質的全球性</a:t>
            </a:r>
            <a:r>
              <a:rPr lang="zh-TW" altLang="en-US" dirty="0" smtClean="0"/>
              <a:t>資訊系統</a:t>
            </a:r>
            <a:r>
              <a:rPr lang="zh-TW" altLang="en-US" dirty="0"/>
              <a:t>與網路。</a:t>
            </a:r>
          </a:p>
        </p:txBody>
      </p:sp>
    </p:spTree>
    <p:extLst>
      <p:ext uri="{BB962C8B-B14F-4D97-AF65-F5344CB8AC3E}">
        <p14:creationId xmlns:p14="http://schemas.microsoft.com/office/powerpoint/2010/main" val="11863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1.7.5 </a:t>
            </a:r>
            <a:r>
              <a:rPr lang="zh-TW" altLang="en-US" dirty="0"/>
              <a:t>資料探勘與社會議題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資料探勘的社會影響</a:t>
            </a:r>
            <a:r>
              <a:rPr lang="zh-TW" altLang="en-US" b="1" dirty="0" smtClean="0"/>
              <a:t>：</a:t>
            </a:r>
            <a:r>
              <a:rPr lang="zh-TW" altLang="en-US" dirty="0"/>
              <a:t>如何能用</a:t>
            </a:r>
            <a:r>
              <a:rPr lang="zh-TW" altLang="en-US" dirty="0" smtClean="0"/>
              <a:t>資料</a:t>
            </a:r>
            <a:r>
              <a:rPr lang="zh-TW" altLang="en-US" dirty="0"/>
              <a:t>探勘的技術來造福社會？如何能防範它被濫用？不洽當的揭露與</a:t>
            </a:r>
            <a:r>
              <a:rPr lang="zh-TW" altLang="en-US" dirty="0" smtClean="0"/>
              <a:t>使用資料</a:t>
            </a:r>
            <a:r>
              <a:rPr lang="zh-TW" altLang="en-US" dirty="0"/>
              <a:t>、潛在地違反使用者隱私或資料保護</a:t>
            </a:r>
            <a:r>
              <a:rPr lang="zh-TW" altLang="en-US" dirty="0" smtClean="0"/>
              <a:t>權</a:t>
            </a:r>
            <a:endParaRPr lang="en-US" altLang="zh-TW" dirty="0" smtClean="0"/>
          </a:p>
          <a:p>
            <a:r>
              <a:rPr lang="zh-TW" altLang="en-US" b="1" dirty="0"/>
              <a:t>隱私保護的資料探勘</a:t>
            </a:r>
            <a:r>
              <a:rPr lang="zh-TW" altLang="en-US" b="1" dirty="0" smtClean="0"/>
              <a:t>：</a:t>
            </a:r>
            <a:r>
              <a:rPr lang="zh-TW" altLang="en-US" dirty="0"/>
              <a:t>成功執行資料探勘的同時，要能夠觀察資料的敏感性</a:t>
            </a:r>
            <a:r>
              <a:rPr lang="zh-TW" altLang="en-US" dirty="0" smtClean="0"/>
              <a:t>與保護</a:t>
            </a:r>
            <a:r>
              <a:rPr lang="zh-TW" altLang="en-US" dirty="0"/>
              <a:t>個人的隱私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無形的資料探勘</a:t>
            </a:r>
            <a:r>
              <a:rPr lang="zh-TW" altLang="en-US" b="1" dirty="0" smtClean="0"/>
              <a:t>：</a:t>
            </a:r>
            <a:r>
              <a:rPr lang="zh-TW" altLang="en-US" dirty="0"/>
              <a:t>需要簡單的滑鼠點擊，便能夠執行資料探勘，或是使用資料探勘的</a:t>
            </a:r>
            <a:r>
              <a:rPr lang="zh-TW" altLang="en-US" dirty="0" smtClean="0"/>
              <a:t>結果</a:t>
            </a:r>
            <a:r>
              <a:rPr lang="zh-TW" altLang="en-US" dirty="0"/>
              <a:t>，而完全不需具備資料探勘的知識。</a:t>
            </a:r>
          </a:p>
        </p:txBody>
      </p:sp>
    </p:spTree>
    <p:extLst>
      <p:ext uri="{BB962C8B-B14F-4D97-AF65-F5344CB8AC3E}">
        <p14:creationId xmlns:p14="http://schemas.microsoft.com/office/powerpoint/2010/main" val="25470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1.8 </a:t>
            </a:r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資料探勘</a:t>
            </a:r>
            <a:r>
              <a:rPr lang="zh-TW" altLang="en-US" dirty="0"/>
              <a:t> </a:t>
            </a:r>
            <a:r>
              <a:rPr lang="en-US" altLang="zh-TW" dirty="0"/>
              <a:t>(data mining) </a:t>
            </a:r>
            <a:r>
              <a:rPr lang="zh-TW" altLang="en-US" dirty="0"/>
              <a:t>是從巨量資料中發掘有趣樣式的程序，身為</a:t>
            </a:r>
            <a:r>
              <a:rPr lang="zh-TW" altLang="en-US" dirty="0" smtClean="0"/>
              <a:t>知識發掘</a:t>
            </a:r>
            <a:r>
              <a:rPr lang="zh-TW" altLang="en-US" dirty="0"/>
              <a:t>的程序，它通常包含資料清理、資料整合、資料選取、資料</a:t>
            </a:r>
            <a:r>
              <a:rPr lang="zh-TW" altLang="en-US" dirty="0" smtClean="0"/>
              <a:t>轉換、樣式</a:t>
            </a:r>
            <a:r>
              <a:rPr lang="zh-TW" altLang="en-US" dirty="0"/>
              <a:t>發掘、樣式評估與知識表示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一個樣式是</a:t>
            </a:r>
            <a:r>
              <a:rPr lang="zh-TW" altLang="en-US" b="1" dirty="0"/>
              <a:t>有趣的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internesting</a:t>
            </a:r>
            <a:r>
              <a:rPr lang="en-US" altLang="zh-TW" dirty="0"/>
              <a:t>)</a:t>
            </a:r>
            <a:r>
              <a:rPr lang="zh-TW" altLang="en-US" dirty="0"/>
              <a:t>，如果它能在某種程度上確信它是對</a:t>
            </a:r>
            <a:r>
              <a:rPr lang="zh-TW" altLang="en-US" dirty="0" smtClean="0"/>
              <a:t>測試</a:t>
            </a:r>
            <a:r>
              <a:rPr lang="zh-TW" altLang="en-US" dirty="0"/>
              <a:t>資料是有效的、它是新穎的、它是潛在有用的、它是容易被人們所</a:t>
            </a:r>
            <a:r>
              <a:rPr lang="zh-TW" altLang="en-US" dirty="0" smtClean="0"/>
              <a:t>理解的</a:t>
            </a:r>
            <a:r>
              <a:rPr lang="zh-TW" altLang="en-US" dirty="0"/>
              <a:t>。有趣的樣式就代表</a:t>
            </a:r>
            <a:r>
              <a:rPr lang="zh-TW" altLang="en-US" b="1" dirty="0"/>
              <a:t>知識 </a:t>
            </a:r>
            <a:r>
              <a:rPr lang="en-US" altLang="zh-TW" dirty="0"/>
              <a:t>(knowledge)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4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1.8 </a:t>
            </a:r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資料探勘的功能 </a:t>
            </a:r>
            <a:r>
              <a:rPr lang="en-US" altLang="zh-TW" dirty="0"/>
              <a:t>(data mining functionalities) </a:t>
            </a:r>
            <a:r>
              <a:rPr lang="zh-TW" altLang="en-US" dirty="0"/>
              <a:t>可用來界定探勘任務中</a:t>
            </a:r>
            <a:r>
              <a:rPr lang="zh-TW" altLang="en-US" dirty="0" smtClean="0"/>
              <a:t>發掘的</a:t>
            </a:r>
            <a:r>
              <a:rPr lang="zh-TW" altLang="en-US" dirty="0"/>
              <a:t>樣式或知識的類型</a:t>
            </a:r>
            <a:r>
              <a:rPr lang="zh-TW" altLang="en-US" dirty="0" smtClean="0"/>
              <a:t>，</a:t>
            </a:r>
            <a:r>
              <a:rPr lang="zh-TW" altLang="en-US" dirty="0"/>
              <a:t>其功能包含特徵化與區隔；探勘頻繁樣式、</a:t>
            </a:r>
            <a:r>
              <a:rPr lang="zh-TW" altLang="en-US" dirty="0" smtClean="0"/>
              <a:t>關聯與</a:t>
            </a:r>
            <a:r>
              <a:rPr lang="zh-TW" altLang="en-US" dirty="0"/>
              <a:t>相互關係；分類與迴歸；群集分析；離群值偵測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資料探勘做為高度應用驅動的學科，它已與許多其他領域的技術結合</a:t>
            </a:r>
            <a:r>
              <a:rPr lang="zh-TW" altLang="en-US" dirty="0" smtClean="0"/>
              <a:t>在一起</a:t>
            </a:r>
            <a:r>
              <a:rPr lang="zh-TW" altLang="en-US" dirty="0"/>
              <a:t>，包含了統計學、機器學習、資料庫與資料倉儲系統與資訊檢索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資料探勘有許多成功的</a:t>
            </a:r>
            <a:r>
              <a:rPr lang="zh-TW" altLang="en-US" b="1" dirty="0"/>
              <a:t>應用</a:t>
            </a:r>
            <a:r>
              <a:rPr lang="zh-TW" altLang="en-US" dirty="0"/>
              <a:t> </a:t>
            </a:r>
            <a:r>
              <a:rPr lang="en-US" altLang="zh-TW" dirty="0"/>
              <a:t>(applications)</a:t>
            </a:r>
            <a:r>
              <a:rPr lang="zh-TW" altLang="en-US" dirty="0"/>
              <a:t>，包含商業智慧、</a:t>
            </a:r>
            <a:r>
              <a:rPr lang="en-US" altLang="zh-TW" dirty="0"/>
              <a:t>Web </a:t>
            </a:r>
            <a:r>
              <a:rPr lang="zh-TW" altLang="en-US" dirty="0" smtClean="0"/>
              <a:t>搜尋引擎</a:t>
            </a:r>
            <a:r>
              <a:rPr lang="zh-TW" altLang="en-US" dirty="0"/>
              <a:t>、生物資訊、健康資訊、金融、數位圖書館與數位政府等。</a:t>
            </a:r>
          </a:p>
        </p:txBody>
      </p:sp>
    </p:spTree>
    <p:extLst>
      <p:ext uri="{BB962C8B-B14F-4D97-AF65-F5344CB8AC3E}">
        <p14:creationId xmlns:p14="http://schemas.microsoft.com/office/powerpoint/2010/main" val="6579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1.1.2 </a:t>
            </a:r>
            <a:r>
              <a:rPr lang="zh-TW" altLang="en-US" dirty="0" smtClean="0"/>
              <a:t>資料探勘是資訊科技的進化結果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</a:t>
            </a:r>
            <a:r>
              <a:rPr lang="en-US" altLang="zh-TW" dirty="0" smtClean="0"/>
              <a:t>1960 </a:t>
            </a:r>
            <a:r>
              <a:rPr lang="zh-TW" altLang="en-US" dirty="0" smtClean="0"/>
              <a:t>年代開始，資料庫與資訊技術已有系統地從原始的檔案處理系統，演變成複雜且功能強大的資料庫系統。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1970 </a:t>
            </a:r>
            <a:r>
              <a:rPr lang="zh-TW" altLang="en-US" dirty="0" smtClean="0"/>
              <a:t>年代，對於資料庫系統的研究與發展已經從早期的階層式與網路式資料庫，進展到關聯資料庫系統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其中資料是儲存在關聯表格結構上，請見</a:t>
            </a:r>
            <a:r>
              <a:rPr lang="en-US" altLang="zh-TW" dirty="0" smtClean="0"/>
              <a:t>1.3.1 </a:t>
            </a:r>
            <a:r>
              <a:rPr lang="zh-TW" altLang="en-US" dirty="0" smtClean="0"/>
              <a:t>節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、資料模組工具、索引與存取方法。</a:t>
            </a:r>
            <a:endParaRPr lang="en-US" altLang="zh-TW" dirty="0" smtClean="0"/>
          </a:p>
          <a:p>
            <a:r>
              <a:rPr lang="zh-TW" altLang="en-US" dirty="0" smtClean="0"/>
              <a:t>在資料庫管理系統發展成熟後，資料庫技術進展至開發進階資料庫系統 </a:t>
            </a:r>
            <a:r>
              <a:rPr lang="en-US" altLang="zh-TW" dirty="0" smtClean="0"/>
              <a:t>(advanced database system)</a:t>
            </a:r>
            <a:r>
              <a:rPr lang="zh-TW" altLang="en-US" dirty="0" smtClean="0"/>
              <a:t>、資料倉儲 </a:t>
            </a:r>
            <a:r>
              <a:rPr lang="en-US" altLang="zh-TW" dirty="0" smtClean="0"/>
              <a:t>(data warehousing) </a:t>
            </a:r>
            <a:r>
              <a:rPr lang="zh-TW" altLang="en-US" dirty="0" smtClean="0"/>
              <a:t>與資料探勘 </a:t>
            </a:r>
            <a:r>
              <a:rPr lang="en-US" altLang="zh-TW" dirty="0" smtClean="0"/>
              <a:t>(data mining)</a:t>
            </a:r>
            <a:r>
              <a:rPr lang="zh-TW" altLang="en-US" dirty="0" smtClean="0"/>
              <a:t>，來幫助進階的資料分析與建構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式資料庫。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1.1.2 </a:t>
            </a:r>
            <a:r>
              <a:rPr lang="zh-TW" altLang="en-US" dirty="0" smtClean="0"/>
              <a:t>資料探勘是資訊科技的進化結果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進階的資料庫系統包含嶄新與強大的資料模型，例如擴充關聯、物件導向、物件關聯與演繹式資料模型。</a:t>
            </a:r>
            <a:endParaRPr lang="en-US" altLang="zh-TW" dirty="0" smtClean="0"/>
          </a:p>
          <a:p>
            <a:r>
              <a:rPr lang="zh-TW" altLang="en-US" b="1" dirty="0" smtClean="0"/>
              <a:t>資料倉儲</a:t>
            </a:r>
            <a:r>
              <a:rPr lang="zh-TW" altLang="en-US" dirty="0" smtClean="0"/>
              <a:t>是一種將數種異質來源資料組織成統一綱目的資料容器，能有助於支援決策管理。</a:t>
            </a:r>
            <a:endParaRPr lang="en-US" altLang="zh-TW" dirty="0" smtClean="0"/>
          </a:p>
          <a:p>
            <a:r>
              <a:rPr lang="zh-TW" altLang="en-US" dirty="0" smtClean="0"/>
              <a:t>資料倉儲技術包含資料清理、資料整合、</a:t>
            </a:r>
            <a:r>
              <a:rPr lang="zh-TW" altLang="en-US" b="1" dirty="0" smtClean="0"/>
              <a:t>線上分析處理 </a:t>
            </a:r>
            <a:r>
              <a:rPr lang="en-US" altLang="zh-TW" dirty="0" smtClean="0"/>
              <a:t>(online analytical processing, </a:t>
            </a:r>
            <a:r>
              <a:rPr lang="en-US" altLang="zh-TW" dirty="0" err="1" smtClean="0"/>
              <a:t>OLAP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，此分析技術的基本功能包含匯總、合併與聚集資料，同時也具有能力從不同角度檢視資訊。</a:t>
            </a:r>
            <a:endParaRPr lang="en-US" altLang="zh-TW" dirty="0" smtClean="0"/>
          </a:p>
          <a:p>
            <a:r>
              <a:rPr lang="zh-TW" altLang="en-US" dirty="0"/>
              <a:t>資料探勘</a:t>
            </a:r>
            <a:r>
              <a:rPr lang="en-US" altLang="zh-TW" dirty="0"/>
              <a:t>:</a:t>
            </a:r>
            <a:r>
              <a:rPr lang="zh-TW" altLang="en-US" dirty="0" smtClean="0"/>
              <a:t>深層分析資料的進階技術。</a:t>
            </a:r>
            <a:endParaRPr lang="en-US" altLang="zh-TW" dirty="0" smtClean="0"/>
          </a:p>
          <a:p>
            <a:r>
              <a:rPr lang="zh-TW" altLang="en-US" dirty="0" smtClean="0"/>
              <a:t>諸如能提供資料分類、分群、離群值 </a:t>
            </a:r>
            <a:r>
              <a:rPr lang="en-US" altLang="zh-TW" dirty="0" smtClean="0"/>
              <a:t>/ </a:t>
            </a:r>
            <a:r>
              <a:rPr lang="zh-TW" altLang="en-US" dirty="0" smtClean="0"/>
              <a:t>異常值偵測與描述資料隨時間變化等功能。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0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1.1.2 </a:t>
            </a:r>
            <a:r>
              <a:rPr lang="zh-TW" altLang="en-US" dirty="0" smtClean="0"/>
              <a:t>資料探勘是資訊科技的進化結果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「資料豐富，但資訊貧乏 </a:t>
            </a:r>
            <a:r>
              <a:rPr lang="en-US" altLang="zh-TW" dirty="0" smtClean="0"/>
              <a:t>(data rich but information poor</a:t>
            </a:r>
            <a:r>
              <a:rPr lang="zh-TW" altLang="en-US" dirty="0" smtClean="0"/>
              <a:t>，如圖</a:t>
            </a:r>
            <a:r>
              <a:rPr lang="en-US" altLang="zh-TW" dirty="0" smtClean="0"/>
              <a:t>1.2)</a:t>
            </a:r>
            <a:r>
              <a:rPr lang="zh-TW" altLang="en-US" dirty="0" smtClean="0"/>
              <a:t>」。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1412777"/>
            <a:ext cx="4752975" cy="530542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4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1.1.2 </a:t>
            </a:r>
            <a:r>
              <a:rPr lang="zh-TW" altLang="en-US" dirty="0" smtClean="0"/>
              <a:t>資料探勘是資訊科技的進化結果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525963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快速增加的巨量資料，被收集與儲存在各種大型資料容器中，已經遠遠超過人類所能理解資料的能力了</a:t>
            </a:r>
            <a:endParaRPr lang="en-US" altLang="zh-TW" sz="2400" dirty="0"/>
          </a:p>
          <a:p>
            <a:r>
              <a:rPr lang="zh-TW" altLang="en-US" sz="2400" dirty="0"/>
              <a:t>如果沒有強大資料分析工具的幫助，那結果就是 ── 收集資料的大型資料容器變成了「資料墳墓」</a:t>
            </a:r>
            <a:endParaRPr lang="en-US" altLang="zh-TW" sz="2400" dirty="0"/>
          </a:p>
          <a:p>
            <a:r>
              <a:rPr lang="zh-TW" altLang="en-US" sz="2400" dirty="0"/>
              <a:t>結果就是，重要的決定通常不是根據資料容器內資訊豐富的資料，而是根據決策者的直覺，這僅單純的是因為，決策者沒有工具來萃取出隱藏在巨量資料中極富價值的資訊。</a:t>
            </a:r>
            <a:endParaRPr lang="en-US" altLang="zh-TW" sz="2400" dirty="0"/>
          </a:p>
          <a:p>
            <a:r>
              <a:rPr lang="zh-TW" altLang="en-US" sz="2400" dirty="0"/>
              <a:t>依賴領域專家“手動地＂輸入知識至</a:t>
            </a:r>
            <a:r>
              <a:rPr lang="zh-TW" altLang="en-US" sz="2400" b="1" dirty="0"/>
              <a:t>知識庫</a:t>
            </a:r>
            <a:r>
              <a:rPr lang="zh-TW" altLang="en-US" sz="2400" dirty="0"/>
              <a:t> </a:t>
            </a:r>
            <a:r>
              <a:rPr lang="en-US" altLang="zh-TW" sz="2400" dirty="0"/>
              <a:t>(knowledge base)</a:t>
            </a:r>
            <a:r>
              <a:rPr lang="zh-TW" altLang="en-US" sz="2400" dirty="0"/>
              <a:t>常會傾向於有偏差與錯誤的，而且成本是極其昂貴與費時的。</a:t>
            </a:r>
            <a:endParaRPr lang="en-US" altLang="zh-TW" sz="2400" dirty="0"/>
          </a:p>
          <a:p>
            <a:r>
              <a:rPr lang="zh-TW" altLang="en-US" sz="2400" dirty="0"/>
              <a:t>資料與資訊之間的鴻溝日益擴張，迫使我們須要有系統地開發資料探勘的工具，來將資料墳墓轉換成珍貴的知識「金塊」。</a:t>
            </a:r>
          </a:p>
        </p:txBody>
      </p:sp>
    </p:spTree>
    <p:extLst>
      <p:ext uri="{BB962C8B-B14F-4D97-AF65-F5344CB8AC3E}">
        <p14:creationId xmlns:p14="http://schemas.microsoft.com/office/powerpoint/2010/main" val="34446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243</TotalTime>
  <Words>5741</Words>
  <Application>Microsoft Office PowerPoint</Application>
  <PresentationFormat>寬螢幕</PresentationFormat>
  <Paragraphs>253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3" baseType="lpstr">
      <vt:lpstr>Euphemia</vt:lpstr>
      <vt:lpstr>Microsoft JhengHei UI</vt:lpstr>
      <vt:lpstr>Arial</vt:lpstr>
      <vt:lpstr>數學 16x9</vt:lpstr>
      <vt:lpstr>Chpater 1</vt:lpstr>
      <vt:lpstr>1.1 為何需要資料探勘</vt:lpstr>
      <vt:lpstr>1.1.1 邁向資訊時代</vt:lpstr>
      <vt:lpstr>範例1.1 資料探勘將巨大的資料集合轉變為知識</vt:lpstr>
      <vt:lpstr>1.1.2 資料探勘是資訊科技的進化結果</vt:lpstr>
      <vt:lpstr>1.1.2 資料探勘是資訊科技的進化結果</vt:lpstr>
      <vt:lpstr>1.1.2 資料探勘是資訊科技的進化結果</vt:lpstr>
      <vt:lpstr>1.1.2 資料探勘是資訊科技的進化結果</vt:lpstr>
      <vt:lpstr>1.1.2 資料探勘是資訊科技的進化結果</vt:lpstr>
      <vt:lpstr>1.2 什麼是資料探勘</vt:lpstr>
      <vt:lpstr>1.2 什麼是資料探勘</vt:lpstr>
      <vt:lpstr>1.2 什麼是資料探勘</vt:lpstr>
      <vt:lpstr>1.3 可以探勘哪些類型的資料</vt:lpstr>
      <vt:lpstr>1.3.1 資料庫資料</vt:lpstr>
      <vt:lpstr>1.3.1 資料庫資料</vt:lpstr>
      <vt:lpstr>1.3.2 資料倉儲資料</vt:lpstr>
      <vt:lpstr>1.3.2 資料倉儲資料</vt:lpstr>
      <vt:lpstr>範例1.3 AllElectronics 公司的資料方塊</vt:lpstr>
      <vt:lpstr>PowerPoint 簡報</vt:lpstr>
      <vt:lpstr>1.3.2 資料倉儲資料</vt:lpstr>
      <vt:lpstr>1.3.3 交易資料</vt:lpstr>
      <vt:lpstr>1.3.3 交易資料</vt:lpstr>
      <vt:lpstr>1.3.4 其他類型的資料</vt:lpstr>
      <vt:lpstr>1.4哪些類型的樣式可以被探勘</vt:lpstr>
      <vt:lpstr>1.4.1 類別 / 概念描述：特徵化與區隔</vt:lpstr>
      <vt:lpstr>1.4.1 類別 / 概念描述：特徵化與區隔</vt:lpstr>
      <vt:lpstr>範例1.6 資料區隔</vt:lpstr>
      <vt:lpstr>1.4.2 探勘頻繁樣式，關聯與相互關係</vt:lpstr>
      <vt:lpstr>範例1.7 關聯分析</vt:lpstr>
      <vt:lpstr>範例1.7 關聯分析</vt:lpstr>
      <vt:lpstr>1.4.2 探勘頻繁樣式，關聯與相互關係</vt:lpstr>
      <vt:lpstr>1.4.3 預測分析：分類與迴歸</vt:lpstr>
      <vt:lpstr>1.4.3 預測分析：分類與迴歸</vt:lpstr>
      <vt:lpstr>1.4.3 預測分析：分類與迴歸</vt:lpstr>
      <vt:lpstr>範例1.8 分類與迴歸</vt:lpstr>
      <vt:lpstr>1.4.4 群集分析</vt:lpstr>
      <vt:lpstr>範例1.9 群集分析</vt:lpstr>
      <vt:lpstr>1.4.5 離群值分析</vt:lpstr>
      <vt:lpstr>範例1.10  離群值分析</vt:lpstr>
      <vt:lpstr>1.4.6 所有的樣式都是有趣的嗎？</vt:lpstr>
      <vt:lpstr>1.4.6 所有的樣式都是有趣的嗎？</vt:lpstr>
      <vt:lpstr>1.4.6 所有的樣式都是有趣的嗎？</vt:lpstr>
      <vt:lpstr>1.4.6 所有的樣式都是有趣的嗎？</vt:lpstr>
      <vt:lpstr>1.4.6 所有的樣式都是有趣的嗎？</vt:lpstr>
      <vt:lpstr>1.5 資料探勘所使用的技術</vt:lpstr>
      <vt:lpstr>1.5.1 統計學</vt:lpstr>
      <vt:lpstr>1.5.2 機器學習</vt:lpstr>
      <vt:lpstr>1.5.3 資料庫系統與資料倉儲</vt:lpstr>
      <vt:lpstr>1.5.4 資訊檢索</vt:lpstr>
      <vt:lpstr>1.6 資料探勘可應用到哪些領域 1.6.1 商業智慧</vt:lpstr>
      <vt:lpstr>1.6.2 Web 搜尋引擎</vt:lpstr>
      <vt:lpstr>1.7 資料探勘的主要議題</vt:lpstr>
      <vt:lpstr>1.7.1 探勘方法</vt:lpstr>
      <vt:lpstr>1.7.2 使用者互動</vt:lpstr>
      <vt:lpstr>1.7.3 效率與可擴充性</vt:lpstr>
      <vt:lpstr>1.7.4 資料類型的多樣性</vt:lpstr>
      <vt:lpstr>1.7.5 資料探勘與社會議題</vt:lpstr>
      <vt:lpstr>1.8 總結</vt:lpstr>
      <vt:lpstr>1.8 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ㄏ</dc:title>
  <dc:creator>Austin</dc:creator>
  <cp:lastModifiedBy>Windows 使用者</cp:lastModifiedBy>
  <cp:revision>26</cp:revision>
  <dcterms:created xsi:type="dcterms:W3CDTF">2014-05-26T07:27:52Z</dcterms:created>
  <dcterms:modified xsi:type="dcterms:W3CDTF">2023-09-17T14:39:46Z</dcterms:modified>
</cp:coreProperties>
</file>