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</p:sldMasterIdLst>
  <p:notesMasterIdLst>
    <p:notesMasterId r:id="rId7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1" r:id="rId57"/>
    <p:sldId id="310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681" autoAdjust="0"/>
  </p:normalViewPr>
  <p:slideViewPr>
    <p:cSldViewPr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96" y="5205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F7EB7-5586-4C03-A0A6-AD224E9F84B3}" type="datetimeFigureOut">
              <a:rPr lang="zh-TW" altLang="en-US" smtClean="0"/>
              <a:t>2023/10/2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6A632-DFB9-4C6F-86CB-9B3498EEB9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14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6A632-DFB9-4C6F-86CB-9B3498EEB9E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13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6A632-DFB9-4C6F-86CB-9B3498EEB9E1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3350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75A9-2CF6-463C-B060-D18147995B90}" type="datetimeFigureOut">
              <a:rPr lang="zh-TW" altLang="en-US" smtClean="0"/>
              <a:t>2023/10/2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18C5-575A-4C07-B4C1-162A1C68F6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646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75A9-2CF6-463C-B060-D18147995B90}" type="datetimeFigureOut">
              <a:rPr lang="zh-TW" altLang="en-US" smtClean="0"/>
              <a:t>2023/10/2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18C5-575A-4C07-B4C1-162A1C68F6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898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75A9-2CF6-463C-B060-D18147995B90}" type="datetimeFigureOut">
              <a:rPr lang="zh-TW" altLang="en-US" smtClean="0"/>
              <a:t>2023/10/2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18C5-575A-4C07-B4C1-162A1C68F6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810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直線接點​​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5" name="直線接點​​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468548" cy="2680127"/>
          </a:xfrm>
        </p:spPr>
        <p:txBody>
          <a:bodyPr rtlCol="0">
            <a:no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DD813FA-F032-4205-B9E4-FDBB3F604BDD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B99D298-9E9C-44EB-AE74-9C9F85EBFE3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19" y="116632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6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5775A9-2CF6-463C-B060-D18147995B90}" type="datetimeFigureOut">
              <a:rPr lang="zh-TW" altLang="en-US" smtClean="0"/>
              <a:t>2023/10/2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0B818C5-575A-4C07-B4C1-162A1C68F6B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782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26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469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 22"/>
          <p:cNvCxnSpPr/>
          <p:nvPr/>
        </p:nvCxnSpPr>
        <p:spPr bwMode="white">
          <a:xfrm>
            <a:off x="1216469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824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7601" y="0"/>
            <a:ext cx="304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92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920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1" y="0"/>
            <a:ext cx="12192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11576308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469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1219202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9029" y="1600201"/>
            <a:ext cx="846040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9030" y="4259997"/>
            <a:ext cx="7266515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DD813FA-F032-4205-B9E4-FDBB3F604BDD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350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B99D298-9E9C-44EB-AE74-9C9F85EBFE3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96" y="692696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27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63360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5775A9-2CF6-463C-B060-D18147995B90}" type="datetimeFigureOut">
              <a:rPr lang="zh-TW" altLang="en-US" smtClean="0"/>
              <a:t>2023/10/2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0B818C5-575A-4C07-B4C1-162A1C68F6B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15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5775A9-2CF6-463C-B060-D18147995B90}" type="datetimeFigureOut">
              <a:rPr lang="zh-TW" altLang="en-US" smtClean="0"/>
              <a:t>2023/10/2</a:t>
            </a:fld>
            <a:endParaRPr lang="zh-TW" altLang="en-US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0B818C5-575A-4C07-B4C1-162A1C68F6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52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D813FA-F032-4205-B9E4-FDBB3F604BDD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B99D298-9E9C-44EB-AE74-9C9F85EBFE3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82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ltGray">
          <a:xfrm>
            <a:off x="626403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gray">
          <a:xfrm>
            <a:off x="10972800" y="0"/>
            <a:ext cx="92286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black">
          <a:xfrm>
            <a:off x="11895662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DD813FA-F032-4205-B9E4-FDBB3F604BDD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B99D298-9E9C-44EB-AE74-9C9F85EBFE3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63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gray">
          <a:xfrm>
            <a:off x="621955" y="0"/>
            <a:ext cx="41487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62195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181600" y="482600"/>
            <a:ext cx="6197600" cy="5689600"/>
          </a:xfrm>
        </p:spPr>
        <p:txBody>
          <a:bodyPr rtlCol="0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 bwMode="white"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DD813FA-F032-4205-B9E4-FDBB3F604BDD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B99D298-9E9C-44EB-AE74-9C9F85EBFE3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92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75A9-2CF6-463C-B060-D18147995B90}" type="datetimeFigureOut">
              <a:rPr lang="zh-TW" altLang="en-US" smtClean="0"/>
              <a:t>2023/10/2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18C5-575A-4C07-B4C1-162A1C68F6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06385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4876800" y="0"/>
            <a:ext cx="701886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 bwMode="auto">
          <a:xfrm>
            <a:off x="5181600" y="482600"/>
            <a:ext cx="61976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DD813FA-F032-4205-B9E4-FDBB3F604BDD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B99D298-9E9C-44EB-AE74-9C9F85EBFE3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1188296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5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D813FA-F032-4205-B9E4-FDBB3F604BDD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B99D298-9E9C-44EB-AE74-9C9F85EBFE3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46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 11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336" y="898064"/>
            <a:ext cx="336023" cy="294174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602112" y="685800"/>
            <a:ext cx="1787992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99030" y="685800"/>
            <a:ext cx="7850643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DD813FA-F032-4205-B9E4-FDBB3F604BDD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B99D298-9E9C-44EB-AE74-9C9F85EBFE3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73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75A9-2CF6-463C-B060-D18147995B90}" type="datetimeFigureOut">
              <a:rPr lang="zh-TW" altLang="en-US" smtClean="0"/>
              <a:t>2023/10/2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18C5-575A-4C07-B4C1-162A1C68F6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329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75A9-2CF6-463C-B060-D18147995B90}" type="datetimeFigureOut">
              <a:rPr lang="zh-TW" altLang="en-US" smtClean="0"/>
              <a:t>2023/10/2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18C5-575A-4C07-B4C1-162A1C68F6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85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75A9-2CF6-463C-B060-D18147995B90}" type="datetimeFigureOut">
              <a:rPr lang="zh-TW" altLang="en-US" smtClean="0"/>
              <a:t>2023/10/2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18C5-575A-4C07-B4C1-162A1C68F6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74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75A9-2CF6-463C-B060-D18147995B90}" type="datetimeFigureOut">
              <a:rPr lang="zh-TW" altLang="en-US" smtClean="0"/>
              <a:t>2023/10/2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18C5-575A-4C07-B4C1-162A1C68F6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918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75A9-2CF6-463C-B060-D18147995B90}" type="datetimeFigureOut">
              <a:rPr lang="zh-TW" altLang="en-US" smtClean="0"/>
              <a:t>2023/10/2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18C5-575A-4C07-B4C1-162A1C68F6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1079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75A9-2CF6-463C-B060-D18147995B90}" type="datetimeFigureOut">
              <a:rPr lang="zh-TW" altLang="en-US" smtClean="0"/>
              <a:t>2023/10/2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18C5-575A-4C07-B4C1-162A1C68F6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64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75A9-2CF6-463C-B060-D18147995B90}" type="datetimeFigureOut">
              <a:rPr lang="zh-TW" altLang="en-US" smtClean="0"/>
              <a:t>2023/10/2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18C5-575A-4C07-B4C1-162A1C68F6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012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775A9-2CF6-463C-B060-D18147995B90}" type="datetimeFigureOut">
              <a:rPr lang="zh-TW" altLang="en-US" smtClean="0"/>
              <a:t>2023/10/2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818C5-575A-4C07-B4C1-162A1C68F6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28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​​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5028922" y="6356352"/>
            <a:ext cx="1371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25775A9-2CF6-463C-B060-D18147995B90}" type="datetimeFigureOut">
              <a:rPr lang="zh-TW" altLang="en-US" smtClean="0"/>
              <a:t>2023/10/2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0B818C5-575A-4C07-B4C1-162A1C68F6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51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8.wdp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9.wd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11.wdp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7" Type="http://schemas.microsoft.com/office/2007/relationships/hdphoto" Target="../media/hdphoto14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microsoft.com/office/2007/relationships/hdphoto" Target="../media/hdphoto13.wdp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17.wdp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8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9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20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2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22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23.wdp"/><Relationship Id="rId4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07/relationships/hdphoto" Target="../media/hdphoto24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microsoft.com/office/2007/relationships/hdphoto" Target="../media/hdphoto25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07/relationships/hdphoto" Target="../media/hdphoto26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microsoft.com/office/2007/relationships/hdphoto" Target="../media/hdphoto27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microsoft.com/office/2007/relationships/hdphoto" Target="../media/hdphoto28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microsoft.com/office/2007/relationships/hdphoto" Target="../media/hdphoto29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30.wdp"/><Relationship Id="rId4" Type="http://schemas.openxmlformats.org/officeDocument/2006/relationships/image" Target="../media/image34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31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microsoft.com/office/2007/relationships/hdphoto" Target="../media/hdphoto32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059127" y="107132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TW" sz="5400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lt"/>
                <a:ea typeface="+mn-ea"/>
                <a:cs typeface="+mn-cs"/>
              </a:rPr>
              <a:t>Chpater</a:t>
            </a:r>
            <a:r>
              <a:rPr lang="en-US" altLang="zh-TW" sz="54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lt"/>
                <a:ea typeface="+mn-ea"/>
                <a:cs typeface="+mn-cs"/>
              </a:rPr>
              <a:t> 3</a:t>
            </a:r>
            <a:endParaRPr lang="zh-TW" altLang="en-US" sz="54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059127" y="2780928"/>
            <a:ext cx="6400800" cy="1752600"/>
          </a:xfrm>
        </p:spPr>
        <p:txBody>
          <a:bodyPr>
            <a:normAutofit/>
          </a:bodyPr>
          <a:lstStyle/>
          <a:p>
            <a:r>
              <a:rPr lang="zh-TW" altLang="en-US" sz="4800" b="1" dirty="0"/>
              <a:t>資料前處理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92144" y="1052737"/>
            <a:ext cx="2425664" cy="33363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87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3.2.2 </a:t>
            </a:r>
            <a:r>
              <a:rPr lang="zh-TW" altLang="en-US" dirty="0"/>
              <a:t>雜訊資料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迴歸 </a:t>
            </a:r>
            <a:r>
              <a:rPr lang="en-US" altLang="zh-TW" b="1" dirty="0"/>
              <a:t>(regression)</a:t>
            </a:r>
            <a:r>
              <a:rPr lang="zh-TW" altLang="en-US" b="1" dirty="0"/>
              <a:t>：</a:t>
            </a:r>
            <a:r>
              <a:rPr lang="zh-TW" altLang="en-US" dirty="0"/>
              <a:t>我們也可以透過迴歸來平滑化資料，迴歸技術是</a:t>
            </a:r>
            <a:r>
              <a:rPr lang="zh-TW" altLang="en-US" dirty="0" smtClean="0"/>
              <a:t>找出一個</a:t>
            </a:r>
            <a:r>
              <a:rPr lang="zh-TW" altLang="en-US" dirty="0"/>
              <a:t>符合資料值的</a:t>
            </a:r>
            <a:r>
              <a:rPr lang="zh-TW" altLang="en-US" dirty="0" smtClean="0"/>
              <a:t>函數</a:t>
            </a:r>
            <a:endParaRPr lang="en-US" altLang="zh-TW" dirty="0" smtClean="0"/>
          </a:p>
          <a:p>
            <a:r>
              <a:rPr lang="zh-TW" altLang="en-US" b="1" dirty="0"/>
              <a:t>離群值分析 </a:t>
            </a:r>
            <a:r>
              <a:rPr lang="en-US" altLang="zh-TW" dirty="0"/>
              <a:t>(outlier analysis)</a:t>
            </a:r>
            <a:r>
              <a:rPr lang="zh-TW" altLang="en-US" dirty="0"/>
              <a:t>：離群值可以藉由分群法來偵測出，舉例</a:t>
            </a:r>
            <a:r>
              <a:rPr lang="zh-TW" altLang="en-US" dirty="0" smtClean="0"/>
              <a:t>來說</a:t>
            </a:r>
            <a:r>
              <a:rPr lang="zh-TW" altLang="en-US" dirty="0"/>
              <a:t>，分群法將具有相似資料值的物件群組成群集 </a:t>
            </a:r>
            <a:r>
              <a:rPr lang="en-US" altLang="zh-TW" dirty="0"/>
              <a:t>(cluster)</a:t>
            </a:r>
            <a:r>
              <a:rPr lang="zh-TW" altLang="en-US" dirty="0"/>
              <a:t>，直覺地，</a:t>
            </a:r>
            <a:r>
              <a:rPr lang="zh-TW" altLang="en-US" dirty="0" smtClean="0"/>
              <a:t>落在</a:t>
            </a:r>
            <a:r>
              <a:rPr lang="zh-TW" altLang="en-US" dirty="0"/>
              <a:t>群集外的資料值可視為離群值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9" y="1700808"/>
            <a:ext cx="8086725" cy="4819650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8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3.2.3 </a:t>
            </a:r>
            <a:r>
              <a:rPr lang="zh-TW" altLang="en-US" dirty="0"/>
              <a:t>資料清理程序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差異檢測 </a:t>
            </a:r>
            <a:r>
              <a:rPr lang="en-US" altLang="zh-TW" dirty="0"/>
              <a:t>(discrepancy detection)</a:t>
            </a:r>
            <a:r>
              <a:rPr lang="zh-TW" altLang="en-US" dirty="0"/>
              <a:t>，引起</a:t>
            </a:r>
            <a:r>
              <a:rPr lang="zh-TW" altLang="en-US" dirty="0" smtClean="0"/>
              <a:t>不一致</a:t>
            </a:r>
            <a:r>
              <a:rPr lang="zh-TW" altLang="en-US" dirty="0"/>
              <a:t>差異的因素</a:t>
            </a:r>
            <a:r>
              <a:rPr lang="zh-TW" altLang="en-US" dirty="0" smtClean="0"/>
              <a:t>有</a:t>
            </a:r>
            <a:r>
              <a:rPr lang="zh-TW" altLang="en-US" dirty="0"/>
              <a:t>差勁的輸入表單</a:t>
            </a:r>
            <a:r>
              <a:rPr lang="zh-TW" altLang="en-US" dirty="0" smtClean="0"/>
              <a:t>設計、</a:t>
            </a:r>
            <a:r>
              <a:rPr lang="zh-TW" altLang="en-US" dirty="0"/>
              <a:t>人為</a:t>
            </a:r>
            <a:r>
              <a:rPr lang="zh-TW" altLang="en-US" dirty="0" smtClean="0"/>
              <a:t>疏失、蓄意</a:t>
            </a:r>
            <a:r>
              <a:rPr lang="zh-TW" altLang="en-US" dirty="0"/>
              <a:t>的</a:t>
            </a:r>
            <a:r>
              <a:rPr lang="zh-TW" altLang="en-US" dirty="0" smtClean="0"/>
              <a:t>錯誤、</a:t>
            </a:r>
            <a:r>
              <a:rPr lang="zh-TW" altLang="en-US" dirty="0"/>
              <a:t>資料</a:t>
            </a:r>
            <a:r>
              <a:rPr lang="zh-TW" altLang="en-US" dirty="0" smtClean="0"/>
              <a:t>腐朽、</a:t>
            </a:r>
            <a:r>
              <a:rPr lang="zh-TW" altLang="en-US" dirty="0"/>
              <a:t>不一致的資料表示法或編碼</a:t>
            </a:r>
            <a:r>
              <a:rPr lang="zh-TW" altLang="en-US" dirty="0" smtClean="0"/>
              <a:t>方式、</a:t>
            </a:r>
            <a:r>
              <a:rPr lang="zh-TW" altLang="en-US" dirty="0"/>
              <a:t>儀器設備故障或系統</a:t>
            </a:r>
            <a:r>
              <a:rPr lang="zh-TW" altLang="en-US" dirty="0" smtClean="0"/>
              <a:t>錯誤</a:t>
            </a:r>
            <a:endParaRPr lang="en-US" altLang="zh-TW" dirty="0" smtClean="0"/>
          </a:p>
          <a:p>
            <a:r>
              <a:rPr lang="zh-TW" altLang="en-US" dirty="0"/>
              <a:t>使用你所有關於</a:t>
            </a:r>
            <a:r>
              <a:rPr lang="zh-TW" altLang="en-US" dirty="0" smtClean="0"/>
              <a:t>資料性質</a:t>
            </a:r>
            <a:r>
              <a:rPr lang="zh-TW" altLang="en-US" dirty="0"/>
              <a:t>的任何知識，這些知識或“關於資料的資料 </a:t>
            </a:r>
            <a:r>
              <a:rPr lang="en-US" altLang="zh-TW" dirty="0"/>
              <a:t>(data about data)</a:t>
            </a:r>
            <a:r>
              <a:rPr lang="zh-TW" altLang="en-US" dirty="0"/>
              <a:t>＂也</a:t>
            </a:r>
            <a:r>
              <a:rPr lang="zh-TW" altLang="en-US" dirty="0" smtClean="0"/>
              <a:t>稱為</a:t>
            </a:r>
            <a:r>
              <a:rPr lang="zh-TW" altLang="en-US" b="1" dirty="0" smtClean="0"/>
              <a:t>中介</a:t>
            </a:r>
            <a:r>
              <a:rPr lang="zh-TW" altLang="en-US" b="1" dirty="0"/>
              <a:t>資料 </a:t>
            </a:r>
            <a:r>
              <a:rPr lang="en-US" altLang="zh-TW" dirty="0"/>
              <a:t>(metadata</a:t>
            </a:r>
            <a:r>
              <a:rPr lang="zh-TW" altLang="en-US" dirty="0"/>
              <a:t>，也稱元資料或後設資料 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編碼方式或資料表示法使用不</a:t>
            </a:r>
            <a:r>
              <a:rPr lang="zh-TW" altLang="en-US" dirty="0" smtClean="0"/>
              <a:t>一</a:t>
            </a:r>
            <a:r>
              <a:rPr lang="zh-TW" altLang="en-US" dirty="0"/>
              <a:t>致的問題 </a:t>
            </a:r>
            <a:r>
              <a:rPr lang="en-US" altLang="zh-TW" dirty="0"/>
              <a:t>( </a:t>
            </a:r>
            <a:r>
              <a:rPr lang="zh-TW" altLang="en-US" dirty="0"/>
              <a:t>例如，日期有“</a:t>
            </a:r>
            <a:r>
              <a:rPr lang="en-US" altLang="zh-TW" dirty="0"/>
              <a:t>2010/12/25</a:t>
            </a:r>
            <a:r>
              <a:rPr lang="zh-TW" altLang="en-US" dirty="0"/>
              <a:t>＂與“</a:t>
            </a:r>
            <a:r>
              <a:rPr lang="en-US" altLang="zh-TW" dirty="0"/>
              <a:t>25/12/2010</a:t>
            </a:r>
            <a:r>
              <a:rPr lang="zh-TW" altLang="en-US" dirty="0"/>
              <a:t>＂兩種表示法 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7775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3.2.3 </a:t>
            </a:r>
            <a:r>
              <a:rPr lang="zh-TW" altLang="en-US" dirty="0"/>
              <a:t>資料清理程序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/>
              <a:t>唯一性規則</a:t>
            </a:r>
            <a:r>
              <a:rPr lang="zh-TW" altLang="en-US" dirty="0" smtClean="0"/>
              <a:t> </a:t>
            </a:r>
            <a:r>
              <a:rPr lang="en-US" altLang="zh-TW" dirty="0"/>
              <a:t>(unique rule) </a:t>
            </a:r>
            <a:r>
              <a:rPr lang="zh-TW" altLang="en-US" dirty="0"/>
              <a:t>說明給定屬性中的每一個屬性值，必須要不同於該</a:t>
            </a:r>
            <a:r>
              <a:rPr lang="zh-TW" altLang="en-US" dirty="0" smtClean="0"/>
              <a:t>屬性中的</a:t>
            </a:r>
            <a:r>
              <a:rPr lang="zh-TW" altLang="en-US" dirty="0"/>
              <a:t>其它屬性值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 smtClean="0"/>
              <a:t>連續性</a:t>
            </a:r>
            <a:r>
              <a:rPr lang="zh-TW" altLang="en-US" b="1" dirty="0"/>
              <a:t>規則 </a:t>
            </a:r>
            <a:r>
              <a:rPr lang="en-US" altLang="zh-TW" dirty="0"/>
              <a:t>(consecutive rule) </a:t>
            </a:r>
            <a:r>
              <a:rPr lang="zh-TW" altLang="en-US" dirty="0"/>
              <a:t>說明屬性最高值與最低</a:t>
            </a:r>
            <a:r>
              <a:rPr lang="zh-TW" altLang="en-US" dirty="0" smtClean="0"/>
              <a:t>值之間</a:t>
            </a:r>
            <a:r>
              <a:rPr lang="zh-TW" altLang="en-US" dirty="0"/>
              <a:t>沒有遺漏值，而且所有的值都是唯一的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 smtClean="0"/>
              <a:t>空</a:t>
            </a:r>
            <a:r>
              <a:rPr lang="zh-TW" altLang="en-US" b="1" dirty="0"/>
              <a:t>值規則 </a:t>
            </a:r>
            <a:r>
              <a:rPr lang="en-US" altLang="zh-TW" dirty="0"/>
              <a:t>(null rule) </a:t>
            </a:r>
            <a:r>
              <a:rPr lang="zh-TW" altLang="en-US" dirty="0"/>
              <a:t>指定</a:t>
            </a:r>
            <a:r>
              <a:rPr lang="zh-TW" altLang="en-US" dirty="0" smtClean="0"/>
              <a:t>空白</a:t>
            </a:r>
            <a:r>
              <a:rPr lang="zh-TW" altLang="en-US" dirty="0"/>
              <a:t>符號、問號、特殊符號與其他代表空白條件的</a:t>
            </a:r>
            <a:r>
              <a:rPr lang="zh-TW" altLang="en-US" dirty="0" smtClean="0"/>
              <a:t>字串的</a:t>
            </a:r>
            <a:r>
              <a:rPr lang="zh-TW" altLang="en-US" dirty="0"/>
              <a:t>使用方式，以及這些值該如何處理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/>
              <a:t>資料</a:t>
            </a:r>
            <a:r>
              <a:rPr lang="zh-TW" altLang="en-US" b="1" dirty="0" smtClean="0"/>
              <a:t>擦洗工具 </a:t>
            </a:r>
            <a:r>
              <a:rPr lang="en-US" altLang="zh-TW" dirty="0"/>
              <a:t>(data scrubbing tool) </a:t>
            </a:r>
            <a:r>
              <a:rPr lang="zh-TW" altLang="en-US" dirty="0"/>
              <a:t>使用簡單的領域</a:t>
            </a:r>
            <a:r>
              <a:rPr lang="zh-TW" altLang="en-US" dirty="0" smtClean="0"/>
              <a:t>知識，</a:t>
            </a:r>
            <a:r>
              <a:rPr lang="zh-TW" altLang="en-US" dirty="0"/>
              <a:t>來偵測錯誤與更正資料，這些工具憑藉著模糊匹配與剖析技術，</a:t>
            </a:r>
            <a:r>
              <a:rPr lang="zh-TW" altLang="en-US" dirty="0" smtClean="0"/>
              <a:t>來清理</a:t>
            </a:r>
            <a:r>
              <a:rPr lang="zh-TW" altLang="en-US" dirty="0"/>
              <a:t>從不同來源匯聚的資料。</a:t>
            </a:r>
          </a:p>
        </p:txBody>
      </p:sp>
    </p:spTree>
    <p:extLst>
      <p:ext uri="{BB962C8B-B14F-4D97-AF65-F5344CB8AC3E}">
        <p14:creationId xmlns:p14="http://schemas.microsoft.com/office/powerpoint/2010/main" val="258367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3.2.3 </a:t>
            </a:r>
            <a:r>
              <a:rPr lang="zh-TW" altLang="en-US" dirty="0"/>
              <a:t>資料清理程序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81200" y="1340769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zh-TW" altLang="en-US" b="1" dirty="0"/>
              <a:t>資料審核工具</a:t>
            </a:r>
            <a:r>
              <a:rPr lang="zh-TW" altLang="en-US" dirty="0"/>
              <a:t> </a:t>
            </a:r>
            <a:r>
              <a:rPr lang="en-US" altLang="zh-TW" dirty="0"/>
              <a:t>(data auditing tool) </a:t>
            </a:r>
            <a:r>
              <a:rPr lang="zh-TW" altLang="en-US" dirty="0"/>
              <a:t>藉由</a:t>
            </a:r>
            <a:r>
              <a:rPr lang="zh-TW" altLang="en-US" dirty="0" smtClean="0"/>
              <a:t>分析資料</a:t>
            </a:r>
            <a:r>
              <a:rPr lang="zh-TW" altLang="en-US" dirty="0"/>
              <a:t>，發掘資料中的規則與關係，並偵測出違背這些條件的資料，藉此</a:t>
            </a:r>
            <a:r>
              <a:rPr lang="zh-TW" altLang="en-US" dirty="0" smtClean="0"/>
              <a:t>找出</a:t>
            </a:r>
            <a:r>
              <a:rPr lang="zh-TW" altLang="en-US" dirty="0"/>
              <a:t>隱含其中的不一致</a:t>
            </a:r>
            <a:r>
              <a:rPr lang="zh-TW" altLang="en-US" dirty="0" smtClean="0"/>
              <a:t>差異</a:t>
            </a:r>
            <a:endParaRPr lang="en-US" altLang="zh-TW" dirty="0" smtClean="0"/>
          </a:p>
          <a:p>
            <a:r>
              <a:rPr lang="zh-TW" altLang="en-US" dirty="0"/>
              <a:t>資料遷轉工具 </a:t>
            </a:r>
            <a:r>
              <a:rPr lang="en-US" altLang="zh-TW" dirty="0"/>
              <a:t>(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 </a:t>
            </a:r>
            <a:r>
              <a:rPr lang="en-US" altLang="zh-TW" dirty="0" smtClean="0"/>
              <a:t>migration </a:t>
            </a:r>
            <a:r>
              <a:rPr lang="en-US" altLang="zh-TW" dirty="0"/>
              <a:t>tool) </a:t>
            </a:r>
            <a:r>
              <a:rPr lang="zh-TW" altLang="en-US" dirty="0"/>
              <a:t>允許設定一些簡單的轉換，例如用字串“</a:t>
            </a:r>
            <a:r>
              <a:rPr lang="en-US" altLang="zh-TW" dirty="0"/>
              <a:t>sex</a:t>
            </a:r>
            <a:r>
              <a:rPr lang="zh-TW" altLang="en-US" dirty="0"/>
              <a:t>＂來</a:t>
            </a:r>
            <a:r>
              <a:rPr lang="zh-TW" altLang="en-US" dirty="0" smtClean="0"/>
              <a:t>取代</a:t>
            </a:r>
            <a:r>
              <a:rPr lang="en-US" altLang="zh-TW" dirty="0" smtClean="0"/>
              <a:t>“</a:t>
            </a:r>
            <a:r>
              <a:rPr lang="en-US" altLang="zh-TW" dirty="0"/>
              <a:t>gender</a:t>
            </a:r>
            <a:r>
              <a:rPr lang="zh-TW" altLang="en-US" dirty="0" smtClean="0"/>
              <a:t>＂。</a:t>
            </a:r>
            <a:endParaRPr lang="en-US" altLang="zh-TW" dirty="0" smtClean="0"/>
          </a:p>
          <a:p>
            <a:r>
              <a:rPr lang="en-US" altLang="zh-TW" b="1" dirty="0" err="1" smtClean="0"/>
              <a:t>ETL</a:t>
            </a:r>
            <a:r>
              <a:rPr lang="en-US" altLang="zh-TW" b="1" dirty="0" smtClean="0"/>
              <a:t> </a:t>
            </a:r>
            <a:r>
              <a:rPr lang="en-US" altLang="zh-TW" b="1" dirty="0"/>
              <a:t>( extraction / transformation / loading</a:t>
            </a:r>
            <a:r>
              <a:rPr lang="zh-TW" altLang="en-US" dirty="0"/>
              <a:t>，萃取 </a:t>
            </a:r>
            <a:r>
              <a:rPr lang="en-US" altLang="zh-TW" b="1" dirty="0"/>
              <a:t>/ </a:t>
            </a:r>
            <a:r>
              <a:rPr lang="zh-TW" altLang="en-US" dirty="0"/>
              <a:t>轉換 </a:t>
            </a:r>
            <a:r>
              <a:rPr lang="en-US" altLang="zh-TW" b="1" dirty="0" smtClean="0"/>
              <a:t>/</a:t>
            </a:r>
            <a:r>
              <a:rPr lang="zh-TW" altLang="en-US" b="1" dirty="0" smtClean="0"/>
              <a:t> </a:t>
            </a:r>
            <a:r>
              <a:rPr lang="zh-TW" altLang="en-US" dirty="0" smtClean="0"/>
              <a:t>載入 </a:t>
            </a:r>
            <a:r>
              <a:rPr lang="en-US" altLang="zh-TW" dirty="0"/>
              <a:t>) </a:t>
            </a:r>
            <a:r>
              <a:rPr lang="zh-TW" altLang="en-US" dirty="0"/>
              <a:t>工具允許使用者透過圖形使用界面來設定資料轉換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差異檢測與資料轉換 </a:t>
            </a:r>
            <a:r>
              <a:rPr lang="en-US" altLang="zh-TW" dirty="0"/>
              <a:t>( </a:t>
            </a:r>
            <a:r>
              <a:rPr lang="zh-TW" altLang="en-US" dirty="0"/>
              <a:t>更正差異 </a:t>
            </a:r>
            <a:r>
              <a:rPr lang="en-US" altLang="zh-TW" dirty="0"/>
              <a:t>) </a:t>
            </a:r>
            <a:r>
              <a:rPr lang="zh-TW" altLang="en-US" dirty="0"/>
              <a:t>這兩個步驟反覆疊代運算</a:t>
            </a:r>
          </a:p>
        </p:txBody>
      </p:sp>
    </p:spTree>
    <p:extLst>
      <p:ext uri="{BB962C8B-B14F-4D97-AF65-F5344CB8AC3E}">
        <p14:creationId xmlns:p14="http://schemas.microsoft.com/office/powerpoint/2010/main" val="355347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3.2.3 </a:t>
            </a:r>
            <a:r>
              <a:rPr lang="zh-TW" altLang="en-US" dirty="0"/>
              <a:t>資料清理程序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新的資料清理方法強調要注重互動性，例如</a:t>
            </a:r>
            <a:r>
              <a:rPr lang="en-US" altLang="zh-TW" dirty="0"/>
              <a:t>Potter’s </a:t>
            </a:r>
            <a:r>
              <a:rPr lang="en-US" altLang="zh-TW" dirty="0" smtClean="0"/>
              <a:t>Wheel</a:t>
            </a:r>
            <a:r>
              <a:rPr lang="zh-TW" altLang="en-US" dirty="0"/>
              <a:t>透過一個類似</a:t>
            </a:r>
            <a:r>
              <a:rPr lang="zh-TW" altLang="en-US" dirty="0" smtClean="0"/>
              <a:t>電子表格</a:t>
            </a:r>
            <a:r>
              <a:rPr lang="zh-TW" altLang="en-US" dirty="0"/>
              <a:t>的界面</a:t>
            </a:r>
            <a:r>
              <a:rPr lang="zh-TW" altLang="en-US" dirty="0" smtClean="0"/>
              <a:t>，</a:t>
            </a:r>
            <a:r>
              <a:rPr lang="zh-TW" altLang="en-US" dirty="0"/>
              <a:t>來建構一系列的轉換步驟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另一種增加資料清理時互動性的方法，是為特定的資料轉換操作來</a:t>
            </a:r>
            <a:r>
              <a:rPr lang="zh-TW" altLang="en-US" dirty="0" smtClean="0"/>
              <a:t>發展</a:t>
            </a:r>
            <a:r>
              <a:rPr lang="zh-TW" altLang="en-US" dirty="0"/>
              <a:t>宣告性語言 </a:t>
            </a:r>
            <a:r>
              <a:rPr lang="en-US" altLang="zh-TW" dirty="0"/>
              <a:t>(declarative language)</a:t>
            </a:r>
            <a:r>
              <a:rPr lang="zh-TW" altLang="en-US" dirty="0"/>
              <a:t>，這些方法聚焦在定義</a:t>
            </a:r>
            <a:r>
              <a:rPr lang="en-US" altLang="zh-TW" dirty="0"/>
              <a:t>SQL </a:t>
            </a:r>
            <a:r>
              <a:rPr lang="zh-TW" altLang="en-US" dirty="0"/>
              <a:t>與</a:t>
            </a:r>
            <a:r>
              <a:rPr lang="zh-TW" altLang="en-US" dirty="0" smtClean="0"/>
              <a:t>演算法的</a:t>
            </a:r>
            <a:r>
              <a:rPr lang="zh-TW" altLang="en-US" dirty="0"/>
              <a:t>強有力的擴充語法，這賦予使用者能夠更有效率的表達資料清理的</a:t>
            </a:r>
            <a:r>
              <a:rPr lang="zh-TW" altLang="en-US" dirty="0" smtClean="0"/>
              <a:t>具體要求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590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3.3 </a:t>
            </a:r>
            <a:r>
              <a:rPr lang="zh-TW" altLang="en-US" dirty="0" smtClean="0"/>
              <a:t>資料</a:t>
            </a:r>
            <a:r>
              <a:rPr lang="zh-TW" altLang="en-US" dirty="0"/>
              <a:t>整合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資料整合 </a:t>
            </a:r>
            <a:r>
              <a:rPr lang="en-US" altLang="zh-TW" dirty="0"/>
              <a:t>(data integration) ── </a:t>
            </a:r>
            <a:r>
              <a:rPr lang="zh-TW" altLang="en-US" dirty="0"/>
              <a:t>將數種來源的資料</a:t>
            </a:r>
            <a:r>
              <a:rPr lang="zh-TW" altLang="en-US" dirty="0" smtClean="0"/>
              <a:t>匯聚在一起。</a:t>
            </a:r>
            <a:endParaRPr lang="en-US" altLang="zh-TW" dirty="0" smtClean="0"/>
          </a:p>
          <a:p>
            <a:r>
              <a:rPr lang="en-US" altLang="zh-TW" dirty="0"/>
              <a:t>3.3.1 </a:t>
            </a:r>
            <a:r>
              <a:rPr lang="zh-TW" altLang="en-US" dirty="0"/>
              <a:t>節</a:t>
            </a:r>
            <a:r>
              <a:rPr lang="zh-TW" altLang="en-US" dirty="0" smtClean="0"/>
              <a:t>介紹</a:t>
            </a:r>
            <a:r>
              <a:rPr lang="zh-TW" altLang="en-US" dirty="0"/>
              <a:t>實體辨別</a:t>
            </a:r>
            <a:r>
              <a:rPr lang="zh-TW" altLang="en-US" dirty="0" smtClean="0"/>
              <a:t>問題</a:t>
            </a:r>
            <a:endParaRPr lang="en-US" altLang="zh-TW" dirty="0" smtClean="0"/>
          </a:p>
          <a:p>
            <a:r>
              <a:rPr lang="en-US" altLang="zh-TW" dirty="0"/>
              <a:t>3.3.2 </a:t>
            </a:r>
            <a:r>
              <a:rPr lang="zh-TW" altLang="en-US" dirty="0"/>
              <a:t>節介紹對</a:t>
            </a:r>
            <a:r>
              <a:rPr lang="zh-TW" altLang="en-US" dirty="0" smtClean="0"/>
              <a:t>數值</a:t>
            </a:r>
            <a:r>
              <a:rPr lang="zh-TW" altLang="en-US" dirty="0"/>
              <a:t>與名目屬性進行相關性檢測的方法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值組重複問題將在</a:t>
            </a:r>
            <a:r>
              <a:rPr lang="en-US" altLang="zh-TW" dirty="0"/>
              <a:t>3.3.3 </a:t>
            </a:r>
            <a:r>
              <a:rPr lang="zh-TW" altLang="en-US" dirty="0"/>
              <a:t>節描述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3.3.4 </a:t>
            </a:r>
            <a:r>
              <a:rPr lang="zh-TW" altLang="en-US" dirty="0"/>
              <a:t>節接觸到資料值衝突偵測與解決的議題。</a:t>
            </a:r>
          </a:p>
        </p:txBody>
      </p:sp>
    </p:spTree>
    <p:extLst>
      <p:ext uri="{BB962C8B-B14F-4D97-AF65-F5344CB8AC3E}">
        <p14:creationId xmlns:p14="http://schemas.microsoft.com/office/powerpoint/2010/main" val="23159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3.3.1 </a:t>
            </a:r>
            <a:r>
              <a:rPr lang="zh-TW" altLang="en-US" dirty="0"/>
              <a:t>實體辨別問題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實體辨別問題 </a:t>
            </a:r>
            <a:r>
              <a:rPr lang="en-US" altLang="zh-TW" dirty="0"/>
              <a:t>(entity identification problem)</a:t>
            </a:r>
            <a:r>
              <a:rPr lang="zh-TW" altLang="en-US" dirty="0"/>
              <a:t>，舉例來說，</a:t>
            </a:r>
            <a:r>
              <a:rPr lang="zh-TW" altLang="en-US" dirty="0" smtClean="0"/>
              <a:t>資料分析</a:t>
            </a:r>
            <a:r>
              <a:rPr lang="zh-TW" altLang="en-US" dirty="0"/>
              <a:t>員如何確定某個資料庫的「</a:t>
            </a:r>
            <a:r>
              <a:rPr lang="en-US" altLang="zh-TW" dirty="0" err="1"/>
              <a:t>customer_id</a:t>
            </a:r>
            <a:r>
              <a:rPr lang="en-US" altLang="zh-TW" dirty="0"/>
              <a:t> </a:t>
            </a:r>
            <a:r>
              <a:rPr lang="zh-TW" altLang="en-US" dirty="0"/>
              <a:t>」， 與另一個資料庫</a:t>
            </a:r>
            <a:r>
              <a:rPr lang="zh-TW" altLang="en-US" dirty="0" smtClean="0"/>
              <a:t>的「</a:t>
            </a:r>
            <a:r>
              <a:rPr lang="en-US" altLang="zh-TW" dirty="0" err="1"/>
              <a:t>cust_number</a:t>
            </a:r>
            <a:r>
              <a:rPr lang="zh-TW" altLang="en-US" dirty="0"/>
              <a:t>」是指相同的屬性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/>
              <a:t>中介資料 </a:t>
            </a:r>
            <a:r>
              <a:rPr lang="en-US" altLang="zh-TW" dirty="0"/>
              <a:t>(metadata) </a:t>
            </a:r>
            <a:r>
              <a:rPr lang="zh-TW" altLang="en-US" dirty="0"/>
              <a:t>包括</a:t>
            </a:r>
            <a:r>
              <a:rPr lang="zh-TW" altLang="en-US" dirty="0" smtClean="0"/>
              <a:t>屬性</a:t>
            </a:r>
            <a:r>
              <a:rPr lang="zh-TW" altLang="en-US" dirty="0"/>
              <a:t>的名稱、意義、資料型態、屬性值的範圍，以及處理空白符號、零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NULL </a:t>
            </a:r>
            <a:r>
              <a:rPr lang="zh-TW" altLang="en-US" dirty="0"/>
              <a:t>值的空白值</a:t>
            </a:r>
            <a:r>
              <a:rPr lang="zh-TW" altLang="en-US" dirty="0" smtClean="0"/>
              <a:t>規則，</a:t>
            </a:r>
            <a:r>
              <a:rPr lang="zh-TW" altLang="en-US" dirty="0"/>
              <a:t>能用來避免資料庫綱目</a:t>
            </a:r>
            <a:r>
              <a:rPr lang="zh-TW" altLang="en-US" dirty="0" smtClean="0"/>
              <a:t>整合</a:t>
            </a:r>
            <a:r>
              <a:rPr lang="zh-TW" altLang="en-US" dirty="0"/>
              <a:t>的錯誤</a:t>
            </a:r>
          </a:p>
        </p:txBody>
      </p:sp>
    </p:spTree>
    <p:extLst>
      <p:ext uri="{BB962C8B-B14F-4D97-AF65-F5344CB8AC3E}">
        <p14:creationId xmlns:p14="http://schemas.microsoft.com/office/powerpoint/2010/main" val="261923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3.3.2 </a:t>
            </a:r>
            <a:r>
              <a:rPr lang="zh-TW" altLang="en-US" dirty="0"/>
              <a:t>冗餘性與相互關係</a:t>
            </a:r>
            <a:r>
              <a:rPr lang="zh-TW" altLang="en-US" dirty="0" smtClean="0"/>
              <a:t>分析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對名目屬性資料的卡方檢定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冗餘性</a:t>
            </a:r>
            <a:r>
              <a:rPr lang="zh-TW" altLang="en-US" dirty="0"/>
              <a:t> </a:t>
            </a:r>
            <a:r>
              <a:rPr lang="en-US" altLang="zh-TW" dirty="0"/>
              <a:t>(redundancy) </a:t>
            </a:r>
            <a:r>
              <a:rPr lang="zh-TW" altLang="en-US" dirty="0"/>
              <a:t>是資料整合中另一個重要的議題，某個</a:t>
            </a:r>
            <a:r>
              <a:rPr lang="zh-TW" altLang="en-US" dirty="0" smtClean="0"/>
              <a:t>屬性</a:t>
            </a:r>
            <a:r>
              <a:rPr lang="en-US" altLang="zh-TW" dirty="0" smtClean="0"/>
              <a:t>( </a:t>
            </a:r>
            <a:r>
              <a:rPr lang="zh-TW" altLang="en-US" dirty="0"/>
              <a:t>例如，年收入 </a:t>
            </a:r>
            <a:r>
              <a:rPr lang="en-US" altLang="zh-TW" dirty="0"/>
              <a:t>) </a:t>
            </a:r>
            <a:r>
              <a:rPr lang="zh-TW" altLang="en-US" dirty="0"/>
              <a:t>如果能從另一個屬性 </a:t>
            </a:r>
            <a:r>
              <a:rPr lang="en-US" altLang="zh-TW" dirty="0"/>
              <a:t>( </a:t>
            </a:r>
            <a:r>
              <a:rPr lang="zh-TW" altLang="en-US" dirty="0"/>
              <a:t>或一堆屬性 </a:t>
            </a:r>
            <a:r>
              <a:rPr lang="en-US" altLang="zh-TW" dirty="0"/>
              <a:t>) </a:t>
            </a:r>
            <a:r>
              <a:rPr lang="zh-TW" altLang="en-US" dirty="0"/>
              <a:t>推導出來，那</a:t>
            </a:r>
            <a:r>
              <a:rPr lang="zh-TW" altLang="en-US" dirty="0" smtClean="0"/>
              <a:t>這個</a:t>
            </a:r>
            <a:r>
              <a:rPr lang="zh-TW" altLang="en-US" dirty="0"/>
              <a:t>屬性就可能是冗餘</a:t>
            </a:r>
            <a:r>
              <a:rPr lang="zh-TW" altLang="en-US" dirty="0" smtClean="0"/>
              <a:t>的</a:t>
            </a:r>
            <a:endParaRPr lang="en-US" altLang="zh-TW" dirty="0" smtClean="0"/>
          </a:p>
          <a:p>
            <a:r>
              <a:rPr lang="zh-TW" altLang="en-US" dirty="0"/>
              <a:t>對於名目屬性資料，兩個屬性</a:t>
            </a:r>
            <a:r>
              <a:rPr lang="en-US" altLang="zh-TW" i="1" dirty="0"/>
              <a:t>A </a:t>
            </a:r>
            <a:r>
              <a:rPr lang="zh-TW" altLang="en-US" dirty="0"/>
              <a:t>與</a:t>
            </a:r>
            <a:r>
              <a:rPr lang="en-US" altLang="zh-TW" i="1" dirty="0"/>
              <a:t>B </a:t>
            </a:r>
            <a:r>
              <a:rPr lang="zh-TW" altLang="en-US" dirty="0"/>
              <a:t>之間的相互關係可以透過卡方</a:t>
            </a:r>
            <a:r>
              <a:rPr lang="zh-TW" altLang="en-US" dirty="0" smtClean="0"/>
              <a:t>檢定</a:t>
            </a:r>
            <a:r>
              <a:rPr lang="el-GR" altLang="zh-TW" dirty="0" smtClean="0"/>
              <a:t>( χ</a:t>
            </a:r>
            <a:r>
              <a:rPr lang="el-GR" altLang="zh-TW" baseline="30000" dirty="0" smtClean="0"/>
              <a:t>2</a:t>
            </a:r>
            <a:r>
              <a:rPr lang="el-GR" altLang="zh-TW" dirty="0" smtClean="0"/>
              <a:t> </a:t>
            </a:r>
            <a:r>
              <a:rPr lang="en-US" altLang="zh-TW" dirty="0"/>
              <a:t>test) </a:t>
            </a:r>
            <a:r>
              <a:rPr lang="zh-TW" altLang="en-US" dirty="0"/>
              <a:t>來發掘</a:t>
            </a:r>
            <a:r>
              <a:rPr lang="zh-TW" altLang="en-US" dirty="0" smtClean="0"/>
              <a:t>出</a:t>
            </a:r>
            <a:endParaRPr lang="en-US" altLang="zh-TW" dirty="0" smtClean="0"/>
          </a:p>
          <a:p>
            <a:r>
              <a:rPr lang="zh-TW" altLang="en-US" dirty="0"/>
              <a:t>屬性</a:t>
            </a:r>
            <a:r>
              <a:rPr lang="en-US" altLang="zh-TW" i="1" dirty="0"/>
              <a:t>A </a:t>
            </a:r>
            <a:r>
              <a:rPr lang="zh-TW" altLang="en-US" dirty="0"/>
              <a:t>有</a:t>
            </a:r>
            <a:r>
              <a:rPr lang="en-US" altLang="zh-TW" i="1" dirty="0"/>
              <a:t>c </a:t>
            </a:r>
            <a:r>
              <a:rPr lang="zh-TW" altLang="en-US" dirty="0"/>
              <a:t>個不同屬性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r>
              <a:rPr lang="zh-TW" altLang="en-US" dirty="0"/>
              <a:t>屬性</a:t>
            </a:r>
            <a:r>
              <a:rPr lang="en-US" altLang="zh-TW" i="1" dirty="0"/>
              <a:t>B </a:t>
            </a:r>
            <a:r>
              <a:rPr lang="zh-TW" altLang="en-US" dirty="0"/>
              <a:t>有</a:t>
            </a:r>
            <a:r>
              <a:rPr lang="en-US" altLang="zh-TW" i="1" dirty="0"/>
              <a:t>r </a:t>
            </a:r>
            <a:r>
              <a:rPr lang="zh-TW" altLang="en-US" dirty="0"/>
              <a:t>個不同屬性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r>
              <a:rPr lang="zh-TW" altLang="en-US" dirty="0"/>
              <a:t>屬性</a:t>
            </a:r>
            <a:r>
              <a:rPr lang="en-US" altLang="zh-TW" i="1" dirty="0" smtClean="0"/>
              <a:t>A</a:t>
            </a:r>
            <a:r>
              <a:rPr lang="zh-TW" altLang="en-US" dirty="0" smtClean="0"/>
              <a:t>與</a:t>
            </a:r>
            <a:r>
              <a:rPr lang="en-US" altLang="zh-TW" i="1" dirty="0"/>
              <a:t>B </a:t>
            </a:r>
            <a:r>
              <a:rPr lang="zh-TW" altLang="en-US" dirty="0"/>
              <a:t>描述的資料值組 </a:t>
            </a:r>
            <a:r>
              <a:rPr lang="en-US" altLang="zh-TW" dirty="0"/>
              <a:t>(tuple) </a:t>
            </a:r>
            <a:r>
              <a:rPr lang="zh-TW" altLang="en-US" dirty="0"/>
              <a:t>可以用列聯表 </a:t>
            </a:r>
            <a:r>
              <a:rPr lang="en-US" altLang="zh-TW" dirty="0"/>
              <a:t>(contingency table) </a:t>
            </a:r>
            <a:r>
              <a:rPr lang="zh-TW" altLang="en-US" dirty="0"/>
              <a:t>顯示</a:t>
            </a:r>
          </a:p>
        </p:txBody>
      </p:sp>
    </p:spTree>
    <p:extLst>
      <p:ext uri="{BB962C8B-B14F-4D97-AF65-F5344CB8AC3E}">
        <p14:creationId xmlns:p14="http://schemas.microsoft.com/office/powerpoint/2010/main" val="150319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對名目屬性資料的卡方檢定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屬性</a:t>
            </a:r>
            <a:r>
              <a:rPr lang="en-US" altLang="zh-TW" i="1" dirty="0"/>
              <a:t>A </a:t>
            </a:r>
            <a:r>
              <a:rPr lang="zh-TW" altLang="en-US" dirty="0"/>
              <a:t>的</a:t>
            </a:r>
            <a:r>
              <a:rPr lang="en-US" altLang="zh-TW" i="1" dirty="0"/>
              <a:t>c </a:t>
            </a:r>
            <a:r>
              <a:rPr lang="zh-TW" altLang="en-US" dirty="0"/>
              <a:t>個值建構行，屬性</a:t>
            </a:r>
            <a:r>
              <a:rPr lang="en-US" altLang="zh-TW" i="1" dirty="0"/>
              <a:t>B </a:t>
            </a:r>
            <a:r>
              <a:rPr lang="zh-TW" altLang="en-US" dirty="0"/>
              <a:t>的</a:t>
            </a:r>
            <a:r>
              <a:rPr lang="en-US" altLang="zh-TW" i="1" dirty="0"/>
              <a:t>r </a:t>
            </a:r>
            <a:r>
              <a:rPr lang="zh-TW" altLang="en-US" dirty="0"/>
              <a:t>個值建構列，令</a:t>
            </a:r>
            <a:r>
              <a:rPr lang="en-US" altLang="zh-TW" dirty="0"/>
              <a:t>(</a:t>
            </a:r>
            <a:r>
              <a:rPr lang="en-US" altLang="zh-TW" i="1" dirty="0"/>
              <a:t>A</a:t>
            </a:r>
            <a:r>
              <a:rPr lang="en-US" altLang="zh-TW" i="1" baseline="-25000" dirty="0"/>
              <a:t>i</a:t>
            </a:r>
            <a:r>
              <a:rPr lang="en-US" altLang="zh-TW" i="1" dirty="0"/>
              <a:t> </a:t>
            </a:r>
            <a:r>
              <a:rPr lang="en-US" altLang="zh-TW" dirty="0"/>
              <a:t>, </a:t>
            </a:r>
            <a:r>
              <a:rPr lang="en-US" altLang="zh-TW" i="1" dirty="0" err="1"/>
              <a:t>B</a:t>
            </a:r>
            <a:r>
              <a:rPr lang="en-US" altLang="zh-TW" i="1" baseline="-25000" dirty="0" err="1"/>
              <a:t>j</a:t>
            </a:r>
            <a:r>
              <a:rPr lang="en-US" altLang="zh-TW" i="1" dirty="0"/>
              <a:t> </a:t>
            </a:r>
            <a:r>
              <a:rPr lang="en-US" altLang="zh-TW" dirty="0"/>
              <a:t>) </a:t>
            </a:r>
            <a:r>
              <a:rPr lang="zh-TW" altLang="en-US" dirty="0"/>
              <a:t>表示</a:t>
            </a:r>
            <a:r>
              <a:rPr lang="zh-TW" altLang="en-US" dirty="0" smtClean="0"/>
              <a:t>屬性</a:t>
            </a:r>
            <a:r>
              <a:rPr lang="en-US" altLang="zh-TW" i="1" dirty="0" smtClean="0"/>
              <a:t>A </a:t>
            </a:r>
            <a:r>
              <a:rPr lang="zh-TW" altLang="en-US" dirty="0"/>
              <a:t>取</a:t>
            </a:r>
            <a:r>
              <a:rPr lang="en-US" altLang="zh-TW" i="1" dirty="0" err="1"/>
              <a:t>a</a:t>
            </a:r>
            <a:r>
              <a:rPr lang="en-US" altLang="zh-TW" i="1" baseline="-25000" dirty="0" err="1"/>
              <a:t>i</a:t>
            </a:r>
            <a:r>
              <a:rPr lang="en-US" altLang="zh-TW" i="1" baseline="-25000" dirty="0"/>
              <a:t> </a:t>
            </a:r>
            <a:r>
              <a:rPr lang="zh-TW" altLang="en-US" dirty="0"/>
              <a:t>值與屬性</a:t>
            </a:r>
            <a:r>
              <a:rPr lang="en-US" altLang="zh-TW" i="1" dirty="0"/>
              <a:t>B </a:t>
            </a:r>
            <a:r>
              <a:rPr lang="zh-TW" altLang="en-US" dirty="0"/>
              <a:t>取</a:t>
            </a:r>
            <a:r>
              <a:rPr lang="en-US" altLang="zh-TW" i="1" dirty="0" err="1"/>
              <a:t>b</a:t>
            </a:r>
            <a:r>
              <a:rPr lang="en-US" altLang="zh-TW" i="1" baseline="-25000" dirty="0" err="1"/>
              <a:t>j</a:t>
            </a:r>
            <a:r>
              <a:rPr lang="en-US" altLang="zh-TW" i="1" dirty="0"/>
              <a:t> </a:t>
            </a:r>
            <a:r>
              <a:rPr lang="zh-TW" altLang="en-US" dirty="0"/>
              <a:t>值的聯合事件，亦即</a:t>
            </a:r>
            <a:r>
              <a:rPr lang="en-US" altLang="zh-TW" dirty="0"/>
              <a:t>(</a:t>
            </a:r>
            <a:r>
              <a:rPr lang="en-US" altLang="zh-TW" i="1" dirty="0"/>
              <a:t>A </a:t>
            </a:r>
            <a:r>
              <a:rPr lang="en-US" altLang="zh-TW" dirty="0"/>
              <a:t>= </a:t>
            </a:r>
            <a:r>
              <a:rPr lang="en-US" altLang="zh-TW" i="1" dirty="0" err="1"/>
              <a:t>a</a:t>
            </a:r>
            <a:r>
              <a:rPr lang="en-US" altLang="zh-TW" i="1" baseline="-25000" dirty="0" err="1"/>
              <a:t>i</a:t>
            </a:r>
            <a:r>
              <a:rPr lang="en-US" altLang="zh-TW" i="1" baseline="-25000" dirty="0"/>
              <a:t> </a:t>
            </a:r>
            <a:r>
              <a:rPr lang="en-US" altLang="zh-TW" dirty="0"/>
              <a:t>, </a:t>
            </a:r>
            <a:r>
              <a:rPr lang="en-US" altLang="zh-TW" i="1" dirty="0"/>
              <a:t>B </a:t>
            </a:r>
            <a:r>
              <a:rPr lang="en-US" altLang="zh-TW" dirty="0"/>
              <a:t>= </a:t>
            </a:r>
            <a:r>
              <a:rPr lang="en-US" altLang="zh-TW" i="1" dirty="0" err="1"/>
              <a:t>b</a:t>
            </a:r>
            <a:r>
              <a:rPr lang="en-US" altLang="zh-TW" i="1" baseline="-25000" dirty="0" err="1"/>
              <a:t>j</a:t>
            </a:r>
            <a:r>
              <a:rPr lang="en-US" altLang="zh-TW" i="1" baseline="-25000" dirty="0"/>
              <a:t> 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χ</a:t>
            </a:r>
            <a:r>
              <a:rPr lang="en-US" altLang="zh-TW" baseline="30000" dirty="0" err="1" smtClean="0"/>
              <a:t>2</a:t>
            </a:r>
            <a:r>
              <a:rPr lang="en-US" altLang="zh-TW" dirty="0" smtClean="0"/>
              <a:t> </a:t>
            </a:r>
            <a:r>
              <a:rPr lang="zh-TW" altLang="en-US" dirty="0"/>
              <a:t>值 </a:t>
            </a:r>
            <a:r>
              <a:rPr lang="en-US" altLang="zh-TW" dirty="0"/>
              <a:t>( </a:t>
            </a:r>
            <a:r>
              <a:rPr lang="zh-TW" altLang="en-US" dirty="0"/>
              <a:t>也稱皮爾</a:t>
            </a:r>
            <a:r>
              <a:rPr lang="zh-TW" altLang="en-US" dirty="0" smtClean="0"/>
              <a:t>森卡</a:t>
            </a:r>
            <a:r>
              <a:rPr lang="zh-TW" altLang="en-US" dirty="0"/>
              <a:t>方統計量 </a:t>
            </a:r>
            <a:r>
              <a:rPr lang="en-US" altLang="zh-TW" dirty="0"/>
              <a:t>(Pearson </a:t>
            </a:r>
            <a:r>
              <a:rPr lang="el-GR" altLang="zh-TW" dirty="0" smtClean="0"/>
              <a:t>χ</a:t>
            </a:r>
            <a:r>
              <a:rPr lang="el-GR" altLang="zh-TW" baseline="30000" dirty="0" smtClean="0"/>
              <a:t>2</a:t>
            </a:r>
            <a:r>
              <a:rPr lang="el-GR" altLang="zh-TW" dirty="0" smtClean="0"/>
              <a:t> </a:t>
            </a:r>
            <a:r>
              <a:rPr lang="en-US" altLang="zh-TW" dirty="0"/>
              <a:t>statistic) </a:t>
            </a:r>
            <a:r>
              <a:rPr lang="zh-TW" altLang="en-US" dirty="0"/>
              <a:t>可由下公式計算：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692" y="4149081"/>
            <a:ext cx="5544616" cy="9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706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對名目屬性資料的卡方檢定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其中</a:t>
            </a:r>
            <a:r>
              <a:rPr lang="en-US" altLang="zh-TW" i="1" dirty="0" err="1"/>
              <a:t>o</a:t>
            </a:r>
            <a:r>
              <a:rPr lang="en-US" altLang="zh-TW" i="1" baseline="-25000" dirty="0" err="1"/>
              <a:t>ij</a:t>
            </a:r>
            <a:r>
              <a:rPr lang="en-US" altLang="zh-TW" i="1" dirty="0"/>
              <a:t> </a:t>
            </a:r>
            <a:r>
              <a:rPr lang="zh-TW" altLang="en-US" dirty="0"/>
              <a:t>為聯合事件</a:t>
            </a:r>
            <a:r>
              <a:rPr lang="en-US" altLang="zh-TW" dirty="0"/>
              <a:t>(</a:t>
            </a:r>
            <a:r>
              <a:rPr lang="en-US" altLang="zh-TW" i="1" dirty="0"/>
              <a:t>A</a:t>
            </a:r>
            <a:r>
              <a:rPr lang="en-US" altLang="zh-TW" i="1" baseline="-25000" dirty="0"/>
              <a:t>i</a:t>
            </a:r>
            <a:r>
              <a:rPr lang="en-US" altLang="zh-TW" i="1" dirty="0"/>
              <a:t> </a:t>
            </a:r>
            <a:r>
              <a:rPr lang="en-US" altLang="zh-TW" dirty="0"/>
              <a:t>, </a:t>
            </a:r>
            <a:r>
              <a:rPr lang="en-US" altLang="zh-TW" i="1" dirty="0" err="1"/>
              <a:t>B</a:t>
            </a:r>
            <a:r>
              <a:rPr lang="en-US" altLang="zh-TW" i="1" baseline="-25000" dirty="0" err="1"/>
              <a:t>j</a:t>
            </a:r>
            <a:r>
              <a:rPr lang="en-US" altLang="zh-TW" i="1" dirty="0"/>
              <a:t> </a:t>
            </a:r>
            <a:r>
              <a:rPr lang="en-US" altLang="zh-TW" dirty="0"/>
              <a:t>) </a:t>
            </a:r>
            <a:r>
              <a:rPr lang="zh-TW" altLang="en-US" dirty="0"/>
              <a:t>的觀察頻率 </a:t>
            </a:r>
            <a:r>
              <a:rPr lang="en-US" altLang="zh-TW" dirty="0"/>
              <a:t>( </a:t>
            </a:r>
            <a:r>
              <a:rPr lang="zh-TW" altLang="en-US" dirty="0"/>
              <a:t>亦即，實際數量 </a:t>
            </a:r>
            <a:r>
              <a:rPr lang="en-US" altLang="zh-TW" dirty="0"/>
              <a:t>)</a:t>
            </a:r>
            <a:r>
              <a:rPr lang="zh-TW" altLang="en-US" dirty="0"/>
              <a:t>，而</a:t>
            </a:r>
            <a:r>
              <a:rPr lang="en-US" altLang="zh-TW" i="1" dirty="0" err="1"/>
              <a:t>eij</a:t>
            </a:r>
            <a:r>
              <a:rPr lang="en-US" altLang="zh-TW" i="1" dirty="0"/>
              <a:t> </a:t>
            </a:r>
            <a:r>
              <a:rPr lang="zh-TW" altLang="en-US" dirty="0"/>
              <a:t>為</a:t>
            </a:r>
            <a:r>
              <a:rPr lang="zh-TW" altLang="en-US" dirty="0" smtClean="0"/>
              <a:t>聯合</a:t>
            </a:r>
            <a:r>
              <a:rPr lang="zh-TW" altLang="en-US" dirty="0"/>
              <a:t>事件</a:t>
            </a:r>
            <a:r>
              <a:rPr lang="en-US" altLang="zh-TW" dirty="0"/>
              <a:t>(</a:t>
            </a:r>
            <a:r>
              <a:rPr lang="en-US" altLang="zh-TW" i="1" dirty="0"/>
              <a:t>A</a:t>
            </a:r>
            <a:r>
              <a:rPr lang="en-US" altLang="zh-TW" i="1" baseline="-25000" dirty="0"/>
              <a:t>i</a:t>
            </a:r>
            <a:r>
              <a:rPr lang="en-US" altLang="zh-TW" i="1" dirty="0"/>
              <a:t> </a:t>
            </a:r>
            <a:r>
              <a:rPr lang="en-US" altLang="zh-TW" dirty="0"/>
              <a:t>, </a:t>
            </a:r>
            <a:r>
              <a:rPr lang="en-US" altLang="zh-TW" i="1" dirty="0" err="1"/>
              <a:t>B</a:t>
            </a:r>
            <a:r>
              <a:rPr lang="en-US" altLang="zh-TW" i="1" baseline="-25000" dirty="0" err="1"/>
              <a:t>j</a:t>
            </a:r>
            <a:r>
              <a:rPr lang="en-US" altLang="zh-TW" i="1" dirty="0"/>
              <a:t> </a:t>
            </a:r>
            <a:r>
              <a:rPr lang="en-US" altLang="zh-TW" dirty="0"/>
              <a:t>) </a:t>
            </a:r>
            <a:r>
              <a:rPr lang="zh-TW" altLang="en-US" dirty="0"/>
              <a:t>的期望頻率，它可由下公式</a:t>
            </a:r>
            <a:r>
              <a:rPr lang="zh-TW" altLang="en-US" dirty="0" smtClean="0"/>
              <a:t>計算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其中</a:t>
            </a:r>
            <a:r>
              <a:rPr lang="en-US" altLang="zh-TW" i="1" dirty="0"/>
              <a:t>n </a:t>
            </a:r>
            <a:r>
              <a:rPr lang="zh-TW" altLang="en-US" dirty="0"/>
              <a:t>是全部資料值組的數目，</a:t>
            </a:r>
            <a:r>
              <a:rPr lang="en-US" altLang="zh-TW" i="1" dirty="0"/>
              <a:t>count</a:t>
            </a:r>
            <a:r>
              <a:rPr lang="en-US" altLang="zh-TW" dirty="0"/>
              <a:t>(</a:t>
            </a:r>
            <a:r>
              <a:rPr lang="en-US" altLang="zh-TW" i="1" dirty="0"/>
              <a:t>A </a:t>
            </a:r>
            <a:r>
              <a:rPr lang="en-US" altLang="zh-TW" dirty="0"/>
              <a:t>= </a:t>
            </a:r>
            <a:r>
              <a:rPr lang="en-US" altLang="zh-TW" i="1" dirty="0" err="1"/>
              <a:t>a</a:t>
            </a:r>
            <a:r>
              <a:rPr lang="en-US" altLang="zh-TW" i="1" baseline="-25000" dirty="0" err="1"/>
              <a:t>i</a:t>
            </a:r>
            <a:r>
              <a:rPr lang="en-US" altLang="zh-TW" i="1" dirty="0"/>
              <a:t> </a:t>
            </a:r>
            <a:r>
              <a:rPr lang="en-US" altLang="zh-TW" dirty="0"/>
              <a:t>) </a:t>
            </a:r>
            <a:r>
              <a:rPr lang="zh-TW" altLang="en-US" dirty="0"/>
              <a:t>為屬性</a:t>
            </a:r>
            <a:r>
              <a:rPr lang="en-US" altLang="zh-TW" i="1" dirty="0"/>
              <a:t>A </a:t>
            </a:r>
            <a:r>
              <a:rPr lang="zh-TW" altLang="en-US" dirty="0"/>
              <a:t>值為</a:t>
            </a:r>
            <a:r>
              <a:rPr lang="en-US" altLang="zh-TW" i="1" dirty="0" err="1"/>
              <a:t>a</a:t>
            </a:r>
            <a:r>
              <a:rPr lang="en-US" altLang="zh-TW" i="1" baseline="-25000" dirty="0" err="1"/>
              <a:t>i</a:t>
            </a:r>
            <a:r>
              <a:rPr lang="en-US" altLang="zh-TW" i="1" dirty="0"/>
              <a:t> </a:t>
            </a:r>
            <a:r>
              <a:rPr lang="zh-TW" altLang="en-US" dirty="0"/>
              <a:t>的資料</a:t>
            </a:r>
            <a:r>
              <a:rPr lang="zh-TW" altLang="en-US" dirty="0" smtClean="0"/>
              <a:t>值組</a:t>
            </a:r>
            <a:r>
              <a:rPr lang="zh-TW" altLang="en-US" dirty="0"/>
              <a:t>數目，</a:t>
            </a:r>
            <a:r>
              <a:rPr lang="en-US" altLang="zh-TW" i="1" dirty="0"/>
              <a:t>count</a:t>
            </a:r>
            <a:r>
              <a:rPr lang="en-US" altLang="zh-TW" dirty="0"/>
              <a:t>(</a:t>
            </a:r>
            <a:r>
              <a:rPr lang="en-US" altLang="zh-TW" i="1" dirty="0"/>
              <a:t>B </a:t>
            </a:r>
            <a:r>
              <a:rPr lang="en-US" altLang="zh-TW" dirty="0"/>
              <a:t>= </a:t>
            </a:r>
            <a:r>
              <a:rPr lang="en-US" altLang="zh-TW" i="1" dirty="0" err="1"/>
              <a:t>b</a:t>
            </a:r>
            <a:r>
              <a:rPr lang="en-US" altLang="zh-TW" i="1" baseline="-25000" dirty="0" err="1"/>
              <a:t>j</a:t>
            </a:r>
            <a:r>
              <a:rPr lang="en-US" altLang="zh-TW" i="1" dirty="0"/>
              <a:t> </a:t>
            </a:r>
            <a:r>
              <a:rPr lang="en-US" altLang="zh-TW" dirty="0"/>
              <a:t>) </a:t>
            </a:r>
            <a:r>
              <a:rPr lang="zh-TW" altLang="en-US" dirty="0"/>
              <a:t>為屬性</a:t>
            </a:r>
            <a:r>
              <a:rPr lang="en-US" altLang="zh-TW" i="1" dirty="0"/>
              <a:t>B </a:t>
            </a:r>
            <a:r>
              <a:rPr lang="zh-TW" altLang="en-US" dirty="0"/>
              <a:t>值為</a:t>
            </a:r>
            <a:r>
              <a:rPr lang="en-US" altLang="zh-TW" i="1" dirty="0" err="1"/>
              <a:t>b</a:t>
            </a:r>
            <a:r>
              <a:rPr lang="en-US" altLang="zh-TW" i="1" baseline="-25000" dirty="0" err="1"/>
              <a:t>j</a:t>
            </a:r>
            <a:r>
              <a:rPr lang="en-US" altLang="zh-TW" i="1" dirty="0"/>
              <a:t> </a:t>
            </a:r>
            <a:r>
              <a:rPr lang="zh-TW" altLang="en-US" dirty="0"/>
              <a:t>的資料值組數目。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30" y="3032861"/>
            <a:ext cx="6084143" cy="857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909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現實</a:t>
            </a:r>
            <a:r>
              <a:rPr lang="zh-TW" altLang="en-US" dirty="0"/>
              <a:t>世界中的資料庫很容易受到雜訊、遺漏值與不一致資料的影響</a:t>
            </a:r>
            <a:r>
              <a:rPr lang="zh-TW" altLang="en-US" dirty="0" smtClean="0"/>
              <a:t>，這</a:t>
            </a:r>
            <a:r>
              <a:rPr lang="zh-TW" altLang="en-US" dirty="0"/>
              <a:t>是因為資料數量通常非常巨量 </a:t>
            </a:r>
            <a:r>
              <a:rPr lang="en-US" altLang="zh-TW" dirty="0"/>
              <a:t>( </a:t>
            </a:r>
            <a:r>
              <a:rPr lang="zh-TW" altLang="en-US" dirty="0"/>
              <a:t>常多達數</a:t>
            </a:r>
            <a:r>
              <a:rPr lang="en-US" altLang="zh-TW" dirty="0"/>
              <a:t>GB</a:t>
            </a:r>
            <a:r>
              <a:rPr lang="zh-TW" altLang="en-US" dirty="0"/>
              <a:t>，甚至更多 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  <a:r>
              <a:rPr lang="zh-TW" altLang="en-US" dirty="0" smtClean="0"/>
              <a:t>而它們</a:t>
            </a:r>
            <a:r>
              <a:rPr lang="zh-TW" altLang="en-US" dirty="0"/>
              <a:t>可能來自數種異質的資料來源。品質低落的資料將導致品質低落的</a:t>
            </a:r>
            <a:r>
              <a:rPr lang="zh-TW" altLang="en-US" dirty="0" smtClean="0"/>
              <a:t>探勘結果</a:t>
            </a:r>
            <a:endParaRPr lang="en-US" altLang="zh-TW" dirty="0" smtClean="0"/>
          </a:p>
          <a:p>
            <a:r>
              <a:rPr lang="zh-TW" altLang="en-US" dirty="0"/>
              <a:t>資料清理 </a:t>
            </a:r>
            <a:r>
              <a:rPr lang="en-US" altLang="zh-TW" dirty="0"/>
              <a:t>(data cleaning) </a:t>
            </a:r>
            <a:r>
              <a:rPr lang="zh-TW" altLang="en-US" dirty="0"/>
              <a:t>可用來清除</a:t>
            </a:r>
            <a:r>
              <a:rPr lang="zh-TW" altLang="en-US" dirty="0" smtClean="0"/>
              <a:t>資料</a:t>
            </a:r>
            <a:r>
              <a:rPr lang="zh-TW" altLang="en-US" dirty="0"/>
              <a:t>中的雜訊值，並更正資料中的不一致性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資料</a:t>
            </a:r>
            <a:r>
              <a:rPr lang="zh-TW" altLang="en-US" dirty="0"/>
              <a:t>整合 </a:t>
            </a:r>
            <a:r>
              <a:rPr lang="en-US" altLang="zh-TW" dirty="0"/>
              <a:t>(data integration) </a:t>
            </a:r>
            <a:r>
              <a:rPr lang="zh-TW" altLang="en-US" dirty="0" smtClean="0"/>
              <a:t>將從不</a:t>
            </a:r>
            <a:r>
              <a:rPr lang="zh-TW" altLang="en-US" dirty="0"/>
              <a:t>同來源的資料合併成為一個連貫一致的</a:t>
            </a:r>
            <a:r>
              <a:rPr lang="zh-TW" altLang="en-US" dirty="0" smtClean="0"/>
              <a:t>資料庫</a:t>
            </a:r>
            <a:endParaRPr lang="en-US" altLang="zh-TW" dirty="0" smtClean="0"/>
          </a:p>
          <a:p>
            <a:r>
              <a:rPr lang="zh-TW" altLang="en-US" dirty="0"/>
              <a:t>資料精簡 </a:t>
            </a:r>
            <a:r>
              <a:rPr lang="en-US" altLang="zh-TW" dirty="0"/>
              <a:t>(</a:t>
            </a:r>
            <a:r>
              <a:rPr lang="en-US" altLang="zh-TW" dirty="0" smtClean="0"/>
              <a:t>data </a:t>
            </a:r>
            <a:r>
              <a:rPr lang="en-US" altLang="zh-TW" dirty="0"/>
              <a:t>reduction) </a:t>
            </a:r>
            <a:r>
              <a:rPr lang="zh-TW" altLang="en-US" dirty="0"/>
              <a:t>能夠降低資料的</a:t>
            </a:r>
            <a:r>
              <a:rPr lang="zh-TW" altLang="en-US" dirty="0" smtClean="0"/>
              <a:t>尺寸</a:t>
            </a:r>
            <a:endParaRPr lang="en-US" altLang="zh-TW" dirty="0" smtClean="0"/>
          </a:p>
          <a:p>
            <a:r>
              <a:rPr lang="zh-TW" altLang="en-US" dirty="0"/>
              <a:t>資料轉換 </a:t>
            </a:r>
            <a:r>
              <a:rPr lang="en-US" altLang="zh-TW" dirty="0"/>
              <a:t>(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 </a:t>
            </a:r>
            <a:r>
              <a:rPr lang="en-US" altLang="zh-TW" dirty="0" smtClean="0"/>
              <a:t>transformation</a:t>
            </a:r>
            <a:r>
              <a:rPr lang="en-US" altLang="zh-TW" dirty="0"/>
              <a:t>) </a:t>
            </a:r>
            <a:r>
              <a:rPr lang="zh-TW" altLang="en-US" dirty="0"/>
              <a:t>也可套用在資料前處理中，例如正規化 </a:t>
            </a:r>
            <a:r>
              <a:rPr lang="en-US" altLang="zh-TW" dirty="0"/>
              <a:t>(normalization)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635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範例</a:t>
            </a:r>
            <a:r>
              <a:rPr lang="en-US" altLang="zh-TW" dirty="0" smtClean="0"/>
              <a:t>3.1</a:t>
            </a:r>
            <a:r>
              <a:rPr lang="zh-TW" altLang="en-US" dirty="0" smtClean="0"/>
              <a:t> 使用</a:t>
            </a:r>
            <a:r>
              <a:rPr lang="en-US" altLang="zh-TW" dirty="0" err="1" smtClean="0"/>
              <a:t>χ</a:t>
            </a:r>
            <a:r>
              <a:rPr lang="en-US" altLang="zh-TW" baseline="30000" dirty="0" err="1" smtClean="0"/>
              <a:t>2</a:t>
            </a:r>
            <a:r>
              <a:rPr lang="en-US" altLang="zh-TW" dirty="0" smtClean="0"/>
              <a:t> </a:t>
            </a:r>
            <a:r>
              <a:rPr lang="zh-TW" altLang="en-US" dirty="0"/>
              <a:t>對名目屬性資料進行相互關係分係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假設我們對</a:t>
            </a:r>
            <a:r>
              <a:rPr lang="en-US" altLang="zh-TW" dirty="0"/>
              <a:t>1500 </a:t>
            </a:r>
            <a:r>
              <a:rPr lang="zh-TW" altLang="en-US" dirty="0"/>
              <a:t>個人進行調查，記錄每一個人的性別，並對</a:t>
            </a:r>
            <a:r>
              <a:rPr lang="zh-TW" altLang="en-US" dirty="0" smtClean="0"/>
              <a:t>每一個人</a:t>
            </a:r>
            <a:r>
              <a:rPr lang="zh-TW" altLang="en-US" dirty="0"/>
              <a:t>喜愛閱讀的素材是“小說＂或“非小說＂進行問卷調查，因此，</a:t>
            </a:r>
            <a:r>
              <a:rPr lang="zh-TW" altLang="en-US" dirty="0" smtClean="0"/>
              <a:t>我們</a:t>
            </a:r>
            <a:r>
              <a:rPr lang="zh-TW" altLang="en-US" dirty="0"/>
              <a:t>有兩個屬性：「性別」與「偏好閱讀類型」，而每種可能聯合事件</a:t>
            </a:r>
            <a:r>
              <a:rPr lang="zh-TW" altLang="en-US" dirty="0" smtClean="0"/>
              <a:t>的觀察</a:t>
            </a:r>
            <a:r>
              <a:rPr lang="zh-TW" altLang="en-US" dirty="0"/>
              <a:t>頻率 </a:t>
            </a:r>
            <a:r>
              <a:rPr lang="en-US" altLang="zh-TW" dirty="0"/>
              <a:t>( </a:t>
            </a:r>
            <a:r>
              <a:rPr lang="zh-TW" altLang="en-US" dirty="0"/>
              <a:t>即計數 </a:t>
            </a:r>
            <a:r>
              <a:rPr lang="en-US" altLang="zh-TW" dirty="0"/>
              <a:t>) </a:t>
            </a:r>
            <a:r>
              <a:rPr lang="zh-TW" altLang="en-US" dirty="0"/>
              <a:t>均顯示在表</a:t>
            </a:r>
            <a:r>
              <a:rPr lang="en-US" altLang="zh-TW" dirty="0"/>
              <a:t>3.1 </a:t>
            </a:r>
            <a:r>
              <a:rPr lang="zh-TW" altLang="en-US" dirty="0"/>
              <a:t>的列聯表中，而列聯表中括弧</a:t>
            </a:r>
            <a:r>
              <a:rPr lang="zh-TW" altLang="en-US" dirty="0" smtClean="0"/>
              <a:t>內的</a:t>
            </a:r>
            <a:r>
              <a:rPr lang="zh-TW" altLang="en-US" dirty="0"/>
              <a:t>數字代表期望頻率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3774069"/>
            <a:ext cx="7270123" cy="2580693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436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/>
              <a:t>範例</a:t>
            </a:r>
            <a:r>
              <a:rPr lang="en-US" altLang="zh-TW" sz="3200" dirty="0"/>
              <a:t>3.1</a:t>
            </a:r>
            <a:r>
              <a:rPr lang="zh-TW" altLang="en-US" sz="3200" dirty="0"/>
              <a:t> 使用</a:t>
            </a:r>
            <a:r>
              <a:rPr lang="en-US" altLang="zh-TW" sz="3200" dirty="0" err="1"/>
              <a:t>χ</a:t>
            </a:r>
            <a:r>
              <a:rPr lang="en-US" altLang="zh-TW" sz="3200" baseline="30000" dirty="0" err="1"/>
              <a:t>2</a:t>
            </a:r>
            <a:r>
              <a:rPr lang="en-US" altLang="zh-TW" sz="3200" dirty="0"/>
              <a:t> </a:t>
            </a:r>
            <a:r>
              <a:rPr lang="zh-TW" altLang="en-US" sz="3200" dirty="0"/>
              <a:t>對名目屬性資料進行相互關係分係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/>
              <a:t>使用公式 </a:t>
            </a:r>
            <a:r>
              <a:rPr lang="en-US" altLang="zh-TW" dirty="0"/>
              <a:t>(3.2)</a:t>
            </a:r>
            <a:r>
              <a:rPr lang="zh-TW" altLang="en-US" dirty="0"/>
              <a:t>，我們可以驗證每個方格內的期望頻率，舉例</a:t>
            </a:r>
            <a:r>
              <a:rPr lang="zh-TW" altLang="en-US" dirty="0" smtClean="0"/>
              <a:t>來說</a:t>
            </a:r>
            <a:r>
              <a:rPr lang="zh-TW" altLang="en-US" dirty="0"/>
              <a:t>，方格 </a:t>
            </a:r>
            <a:r>
              <a:rPr lang="en-US" altLang="zh-TW" dirty="0"/>
              <a:t>( </a:t>
            </a:r>
            <a:r>
              <a:rPr lang="zh-TW" altLang="en-US" dirty="0"/>
              <a:t>男，小說 </a:t>
            </a:r>
            <a:r>
              <a:rPr lang="en-US" altLang="zh-TW" dirty="0"/>
              <a:t>) </a:t>
            </a:r>
            <a:r>
              <a:rPr lang="zh-TW" altLang="en-US" dirty="0"/>
              <a:t>的期望頻率</a:t>
            </a:r>
            <a:r>
              <a:rPr lang="zh-TW" altLang="en-US" dirty="0" smtClean="0"/>
              <a:t>為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使用公式 </a:t>
            </a:r>
            <a:r>
              <a:rPr lang="en-US" altLang="zh-TW" dirty="0"/>
              <a:t>(3.1) </a:t>
            </a:r>
            <a:r>
              <a:rPr lang="zh-TW" altLang="en-US" dirty="0"/>
              <a:t>來計算</a:t>
            </a:r>
            <a:r>
              <a:rPr lang="en-US" altLang="zh-TW" dirty="0" err="1" smtClean="0"/>
              <a:t>χ</a:t>
            </a:r>
            <a:r>
              <a:rPr lang="en-US" altLang="zh-TW" baseline="30000" dirty="0" err="1" smtClean="0"/>
              <a:t>2</a:t>
            </a:r>
            <a:r>
              <a:rPr lang="en-US" altLang="zh-TW" dirty="0" smtClean="0"/>
              <a:t> </a:t>
            </a:r>
            <a:r>
              <a:rPr lang="zh-TW" altLang="en-US" dirty="0"/>
              <a:t>值，我們</a:t>
            </a:r>
            <a:r>
              <a:rPr lang="zh-TW" altLang="en-US" dirty="0" smtClean="0"/>
              <a:t>得到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自由度為</a:t>
            </a:r>
            <a:r>
              <a:rPr lang="en-US" altLang="zh-TW" dirty="0"/>
              <a:t>(2 −1)× (2 −1) =1</a:t>
            </a:r>
            <a:r>
              <a:rPr lang="zh-TW" altLang="en-US" dirty="0"/>
              <a:t>，在自由度為</a:t>
            </a:r>
            <a:r>
              <a:rPr lang="en-US" altLang="zh-TW" dirty="0"/>
              <a:t>1 </a:t>
            </a:r>
            <a:r>
              <a:rPr lang="zh-TW" altLang="en-US" dirty="0"/>
              <a:t>與顯著</a:t>
            </a:r>
            <a:r>
              <a:rPr lang="zh-TW" altLang="en-US" dirty="0" smtClean="0"/>
              <a:t>水準</a:t>
            </a:r>
            <a:r>
              <a:rPr lang="zh-TW" altLang="en-US" dirty="0"/>
              <a:t>設定為</a:t>
            </a:r>
            <a:r>
              <a:rPr lang="en-US" altLang="zh-TW" dirty="0"/>
              <a:t>0.001 </a:t>
            </a:r>
            <a:r>
              <a:rPr lang="zh-TW" altLang="en-US" dirty="0"/>
              <a:t>的情況下，假說否定的門檻值為</a:t>
            </a:r>
            <a:r>
              <a:rPr lang="en-US" altLang="zh-TW" dirty="0"/>
              <a:t>10.28 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2464694"/>
            <a:ext cx="48196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4293096"/>
            <a:ext cx="607695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466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對數值屬性資料的相關係數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TW" altLang="en-US" b="1" dirty="0" smtClean="0"/>
                  <a:t>相關係數 </a:t>
                </a:r>
                <a:r>
                  <a:rPr lang="en-US" altLang="zh-TW" dirty="0"/>
                  <a:t>(correlation </a:t>
                </a:r>
                <a:r>
                  <a:rPr lang="en-US" altLang="zh-TW" dirty="0" smtClean="0"/>
                  <a:t>coefficient)</a:t>
                </a:r>
                <a:r>
                  <a:rPr lang="zh-TW" altLang="en-US" dirty="0" smtClean="0"/>
                  <a:t>，也</a:t>
                </a:r>
                <a:r>
                  <a:rPr lang="zh-TW" altLang="en-US" dirty="0"/>
                  <a:t>稱為皮爾遜積差相關</a:t>
                </a:r>
                <a:r>
                  <a:rPr lang="zh-TW" altLang="en-US" dirty="0" smtClean="0"/>
                  <a:t>係數</a:t>
                </a:r>
                <a:r>
                  <a:rPr lang="zh-TW" altLang="en-US" dirty="0"/>
                  <a:t>來評估屬性</a:t>
                </a:r>
                <a:r>
                  <a:rPr lang="en-US" altLang="zh-TW" i="1" dirty="0"/>
                  <a:t>A </a:t>
                </a:r>
                <a:r>
                  <a:rPr lang="zh-TW" altLang="en-US" dirty="0"/>
                  <a:t>與</a:t>
                </a:r>
                <a:r>
                  <a:rPr lang="en-US" altLang="zh-TW" i="1" dirty="0" smtClean="0"/>
                  <a:t>B</a:t>
                </a:r>
                <a:r>
                  <a:rPr lang="zh-TW" altLang="en-US" dirty="0" smtClean="0"/>
                  <a:t>之間</a:t>
                </a:r>
                <a:r>
                  <a:rPr lang="zh-TW" altLang="en-US" dirty="0"/>
                  <a:t>的相互關係，</a:t>
                </a:r>
                <a:r>
                  <a:rPr lang="zh-TW" altLang="en-US" dirty="0" smtClean="0"/>
                  <a:t>也就是</a:t>
                </a:r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zh-TW" altLang="en-US" dirty="0"/>
                  <a:t>其中</a:t>
                </a:r>
                <a:r>
                  <a:rPr lang="en-US" altLang="zh-TW" dirty="0"/>
                  <a:t>n </a:t>
                </a:r>
                <a:r>
                  <a:rPr lang="zh-TW" altLang="en-US" dirty="0"/>
                  <a:t>是資料值組的數目，</a:t>
                </a:r>
                <a:r>
                  <a:rPr lang="en-US" altLang="zh-TW" dirty="0" err="1"/>
                  <a:t>a</a:t>
                </a:r>
                <a:r>
                  <a:rPr lang="en-US" altLang="zh-TW" baseline="-25000" dirty="0" err="1"/>
                  <a:t>i</a:t>
                </a:r>
                <a:r>
                  <a:rPr lang="en-US" altLang="zh-TW" dirty="0"/>
                  <a:t> 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b</a:t>
                </a:r>
                <a:r>
                  <a:rPr lang="en-US" altLang="zh-TW" baseline="-25000" dirty="0"/>
                  <a:t>i</a:t>
                </a:r>
                <a:r>
                  <a:rPr lang="en-US" altLang="zh-TW" dirty="0"/>
                  <a:t> </a:t>
                </a:r>
                <a:r>
                  <a:rPr lang="zh-TW" altLang="en-US" dirty="0"/>
                  <a:t>分別是第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 </a:t>
                </a:r>
                <a:r>
                  <a:rPr lang="zh-TW" altLang="en-US" dirty="0"/>
                  <a:t>筆資料值組中屬性</a:t>
                </a:r>
                <a:r>
                  <a:rPr lang="en-US" altLang="zh-TW" dirty="0"/>
                  <a:t>A </a:t>
                </a:r>
                <a:r>
                  <a:rPr lang="zh-TW" altLang="en-US" dirty="0"/>
                  <a:t>與</a:t>
                </a:r>
                <a:r>
                  <a:rPr lang="en-US" altLang="zh-TW" dirty="0" smtClean="0"/>
                  <a:t>B</a:t>
                </a:r>
                <a:r>
                  <a:rPr lang="zh-TW" altLang="en-US" dirty="0" smtClean="0"/>
                  <a:t>的</a:t>
                </a:r>
                <a:r>
                  <a:rPr lang="zh-TW" altLang="en-US" dirty="0"/>
                  <a:t>值，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zh-TW" dirty="0" smtClean="0"/>
                  <a:t> </a:t>
                </a:r>
                <a:r>
                  <a:rPr lang="zh-TW" altLang="en-US" dirty="0" smtClean="0"/>
                  <a:t>與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TW" alt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TW" dirty="0" smtClean="0"/>
                  <a:t> </a:t>
                </a:r>
                <a:r>
                  <a:rPr lang="zh-TW" altLang="en-US" dirty="0"/>
                  <a:t>分別為屬性</a:t>
                </a:r>
                <a:r>
                  <a:rPr lang="en-US" altLang="zh-TW" dirty="0"/>
                  <a:t>A 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B </a:t>
                </a:r>
                <a:r>
                  <a:rPr lang="zh-TW" altLang="en-US" dirty="0"/>
                  <a:t>之值的平均值，</a:t>
                </a:r>
                <a:r>
                  <a:rPr lang="en-US" altLang="zh-TW" dirty="0"/>
                  <a:t>σ </a:t>
                </a:r>
                <a:r>
                  <a:rPr lang="en-US" altLang="zh-TW" baseline="-25000" dirty="0"/>
                  <a:t>A</a:t>
                </a:r>
                <a:r>
                  <a:rPr lang="en-US" altLang="zh-TW" dirty="0"/>
                  <a:t> 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σ </a:t>
                </a:r>
                <a:r>
                  <a:rPr lang="en-US" altLang="zh-TW" baseline="-25000" dirty="0"/>
                  <a:t>B</a:t>
                </a:r>
                <a:r>
                  <a:rPr lang="en-US" altLang="zh-TW" dirty="0"/>
                  <a:t> </a:t>
                </a:r>
                <a:r>
                  <a:rPr lang="zh-TW" altLang="en-US" dirty="0"/>
                  <a:t>分別為</a:t>
                </a:r>
                <a:r>
                  <a:rPr lang="zh-TW" altLang="en-US" dirty="0" smtClean="0"/>
                  <a:t>屬性</a:t>
                </a:r>
                <a:r>
                  <a:rPr lang="en-US" altLang="zh-TW" dirty="0" smtClean="0"/>
                  <a:t>A 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B </a:t>
                </a:r>
                <a:r>
                  <a:rPr lang="zh-TW" altLang="en-US" dirty="0"/>
                  <a:t>之值的標準</a:t>
                </a:r>
                <a:r>
                  <a:rPr lang="zh-TW" altLang="en-US" dirty="0" smtClean="0"/>
                  <a:t>差</a:t>
                </a:r>
                <a:endParaRPr lang="en-US" altLang="zh-TW" dirty="0" smtClean="0"/>
              </a:p>
              <a:p>
                <a:r>
                  <a:rPr lang="zh-TW" altLang="en-US" dirty="0"/>
                  <a:t>而</a:t>
                </a:r>
                <a:r>
                  <a:rPr lang="en-US" altLang="zh-TW" dirty="0"/>
                  <a:t>Σ(</a:t>
                </a:r>
                <a:r>
                  <a:rPr lang="en-US" altLang="zh-TW" dirty="0" err="1"/>
                  <a:t>a</a:t>
                </a:r>
                <a:r>
                  <a:rPr lang="en-US" altLang="zh-TW" baseline="-25000" dirty="0" err="1"/>
                  <a:t>i</a:t>
                </a:r>
                <a:r>
                  <a:rPr lang="en-US" altLang="zh-TW" dirty="0" err="1"/>
                  <a:t>b</a:t>
                </a:r>
                <a:r>
                  <a:rPr lang="en-US" altLang="zh-TW" baseline="-25000" dirty="0" err="1"/>
                  <a:t>i</a:t>
                </a:r>
                <a:r>
                  <a:rPr lang="en-US" altLang="zh-TW" dirty="0"/>
                  <a:t> ) </a:t>
                </a:r>
                <a:r>
                  <a:rPr lang="zh-TW" altLang="en-US" dirty="0"/>
                  <a:t>是</a:t>
                </a:r>
                <a:r>
                  <a:rPr lang="en-US" altLang="zh-TW" dirty="0"/>
                  <a:t>A 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B </a:t>
                </a:r>
                <a:r>
                  <a:rPr lang="zh-TW" altLang="en-US" dirty="0"/>
                  <a:t>的</a:t>
                </a:r>
                <a:r>
                  <a:rPr lang="zh-TW" altLang="en-US" dirty="0" smtClean="0"/>
                  <a:t>交叉</a:t>
                </a:r>
                <a:r>
                  <a:rPr lang="zh-TW" altLang="en-US" dirty="0"/>
                  <a:t>乘積合 </a:t>
                </a:r>
                <a:r>
                  <a:rPr lang="en-US" altLang="zh-TW" dirty="0"/>
                  <a:t>( </a:t>
                </a:r>
                <a:r>
                  <a:rPr lang="zh-TW" altLang="en-US" dirty="0"/>
                  <a:t>亦即，對每一個值組，屬性</a:t>
                </a:r>
                <a:r>
                  <a:rPr lang="en-US" altLang="zh-TW" dirty="0"/>
                  <a:t>A </a:t>
                </a:r>
                <a:r>
                  <a:rPr lang="zh-TW" altLang="en-US" dirty="0"/>
                  <a:t>的值乘上屬性</a:t>
                </a:r>
                <a:r>
                  <a:rPr lang="en-US" altLang="zh-TW" dirty="0"/>
                  <a:t>B </a:t>
                </a:r>
                <a:r>
                  <a:rPr lang="zh-TW" altLang="en-US" dirty="0"/>
                  <a:t>的值 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。</a:t>
                </a: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21" t="-3333" r="-13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2348881"/>
            <a:ext cx="603885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848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對數值屬性資料的相關係數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−</a:t>
            </a:r>
            <a:r>
              <a:rPr lang="en-US" altLang="zh-TW" dirty="0"/>
              <a:t>1≤ </a:t>
            </a:r>
            <a:r>
              <a:rPr lang="en-US" altLang="zh-TW" dirty="0" err="1" smtClean="0"/>
              <a:t>r</a:t>
            </a:r>
            <a:r>
              <a:rPr lang="en-US" altLang="zh-TW" baseline="-25000" dirty="0" err="1" smtClean="0"/>
              <a:t>A</a:t>
            </a:r>
            <a:r>
              <a:rPr lang="en-US" altLang="zh-TW" baseline="-25000" dirty="0" smtClean="0"/>
              <a:t> , </a:t>
            </a:r>
            <a:r>
              <a:rPr lang="en-US" altLang="zh-TW" baseline="-25000" dirty="0"/>
              <a:t>B </a:t>
            </a:r>
            <a:r>
              <a:rPr lang="en-US" altLang="zh-TW" dirty="0"/>
              <a:t>≤ +1</a:t>
            </a:r>
            <a:r>
              <a:rPr lang="zh-TW" altLang="en-US" dirty="0"/>
              <a:t>，如果大於</a:t>
            </a:r>
            <a:r>
              <a:rPr lang="en-US" altLang="zh-TW" dirty="0"/>
              <a:t>0</a:t>
            </a:r>
            <a:r>
              <a:rPr lang="zh-TW" altLang="en-US" dirty="0"/>
              <a:t>，則屬性</a:t>
            </a:r>
            <a:r>
              <a:rPr lang="en-US" altLang="zh-TW" dirty="0"/>
              <a:t>A </a:t>
            </a:r>
            <a:r>
              <a:rPr lang="zh-TW" altLang="en-US" dirty="0"/>
              <a:t>與</a:t>
            </a:r>
            <a:r>
              <a:rPr lang="en-US" altLang="zh-TW" dirty="0"/>
              <a:t>B </a:t>
            </a:r>
            <a:r>
              <a:rPr lang="zh-TW" altLang="en-US" dirty="0"/>
              <a:t>是正相關 </a:t>
            </a:r>
            <a:r>
              <a:rPr lang="en-US" altLang="zh-TW" dirty="0"/>
              <a:t>(</a:t>
            </a:r>
            <a:r>
              <a:rPr lang="en-US" altLang="zh-TW" dirty="0" smtClean="0"/>
              <a:t>positively correlated</a:t>
            </a:r>
            <a:r>
              <a:rPr lang="en-US" altLang="zh-TW" dirty="0"/>
              <a:t>)</a:t>
            </a:r>
            <a:r>
              <a:rPr lang="zh-TW" altLang="en-US" dirty="0"/>
              <a:t>，代表屬性</a:t>
            </a:r>
            <a:r>
              <a:rPr lang="en-US" altLang="zh-TW" dirty="0"/>
              <a:t>A </a:t>
            </a:r>
            <a:r>
              <a:rPr lang="zh-TW" altLang="en-US" dirty="0"/>
              <a:t>之值隨著屬性</a:t>
            </a:r>
            <a:r>
              <a:rPr lang="en-US" altLang="zh-TW" dirty="0"/>
              <a:t>B </a:t>
            </a:r>
            <a:r>
              <a:rPr lang="zh-TW" altLang="en-US" dirty="0"/>
              <a:t>之值的增加而增加，相關係</a:t>
            </a:r>
            <a:r>
              <a:rPr lang="zh-TW" altLang="en-US" dirty="0" smtClean="0"/>
              <a:t>數值 越</a:t>
            </a:r>
            <a:r>
              <a:rPr lang="zh-TW" altLang="en-US" dirty="0"/>
              <a:t>大，相互關係越強 </a:t>
            </a:r>
            <a:r>
              <a:rPr lang="en-US" altLang="zh-TW" dirty="0"/>
              <a:t>( </a:t>
            </a:r>
            <a:r>
              <a:rPr lang="zh-TW" altLang="en-US" dirty="0"/>
              <a:t>亦即，某屬性越能影響另一個屬性 </a:t>
            </a:r>
            <a:r>
              <a:rPr lang="en-US" altLang="zh-TW" dirty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因此</a:t>
            </a:r>
            <a:r>
              <a:rPr lang="zh-TW" altLang="en-US" dirty="0"/>
              <a:t>，</a:t>
            </a:r>
            <a:r>
              <a:rPr lang="zh-TW" altLang="en-US" dirty="0" smtClean="0"/>
              <a:t>相關係數</a:t>
            </a:r>
            <a:r>
              <a:rPr lang="zh-TW" altLang="en-US" dirty="0"/>
              <a:t>越大，代表屬性</a:t>
            </a:r>
            <a:r>
              <a:rPr lang="en-US" altLang="zh-TW" dirty="0"/>
              <a:t>A ( </a:t>
            </a:r>
            <a:r>
              <a:rPr lang="zh-TW" altLang="en-US" dirty="0"/>
              <a:t>或</a:t>
            </a:r>
            <a:r>
              <a:rPr lang="en-US" altLang="zh-TW" dirty="0"/>
              <a:t>B ) </a:t>
            </a:r>
            <a:r>
              <a:rPr lang="zh-TW" altLang="en-US" dirty="0"/>
              <a:t>是冗餘的，應該予以刪除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相關係數值為</a:t>
            </a:r>
            <a:r>
              <a:rPr lang="en-US" altLang="zh-TW" dirty="0"/>
              <a:t>0</a:t>
            </a:r>
            <a:r>
              <a:rPr lang="zh-TW" altLang="en-US" dirty="0"/>
              <a:t>，代表屬性</a:t>
            </a:r>
            <a:r>
              <a:rPr lang="en-US" altLang="zh-TW" i="1" dirty="0"/>
              <a:t>A </a:t>
            </a:r>
            <a:r>
              <a:rPr lang="zh-TW" altLang="en-US" dirty="0"/>
              <a:t>與</a:t>
            </a:r>
            <a:r>
              <a:rPr lang="en-US" altLang="zh-TW" i="1" dirty="0"/>
              <a:t>B </a:t>
            </a:r>
            <a:r>
              <a:rPr lang="zh-TW" altLang="en-US" dirty="0"/>
              <a:t>是獨立的 </a:t>
            </a:r>
            <a:r>
              <a:rPr lang="en-US" altLang="zh-TW" dirty="0"/>
              <a:t>(independent)</a:t>
            </a:r>
            <a:r>
              <a:rPr lang="zh-TW" altLang="en-US" dirty="0"/>
              <a:t>，</a:t>
            </a:r>
            <a:r>
              <a:rPr lang="zh-TW" altLang="en-US" dirty="0" smtClean="0"/>
              <a:t>亦即</a:t>
            </a:r>
            <a:r>
              <a:rPr lang="zh-TW" altLang="en-US" dirty="0"/>
              <a:t>，兩者之間沒有相互關係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相關係數值小於</a:t>
            </a:r>
            <a:r>
              <a:rPr lang="en-US" altLang="zh-TW" dirty="0"/>
              <a:t>0</a:t>
            </a:r>
            <a:r>
              <a:rPr lang="zh-TW" altLang="en-US" dirty="0"/>
              <a:t>，則屬性</a:t>
            </a:r>
            <a:r>
              <a:rPr lang="en-US" altLang="zh-TW" i="1" dirty="0"/>
              <a:t>A </a:t>
            </a:r>
            <a:r>
              <a:rPr lang="zh-TW" altLang="en-US" dirty="0"/>
              <a:t>與</a:t>
            </a:r>
            <a:r>
              <a:rPr lang="en-US" altLang="zh-TW" i="1" dirty="0"/>
              <a:t>B </a:t>
            </a:r>
            <a:r>
              <a:rPr lang="zh-TW" altLang="en-US" dirty="0" smtClean="0"/>
              <a:t>是</a:t>
            </a:r>
            <a:r>
              <a:rPr lang="zh-TW" altLang="en-US" dirty="0"/>
              <a:t>某一屬性之值隨著另一個屬性</a:t>
            </a:r>
            <a:r>
              <a:rPr lang="en-US" altLang="zh-TW" i="1" dirty="0"/>
              <a:t>B </a:t>
            </a:r>
            <a:r>
              <a:rPr lang="zh-TW" altLang="en-US" dirty="0"/>
              <a:t>之值</a:t>
            </a:r>
            <a:r>
              <a:rPr lang="zh-TW" altLang="en-US" dirty="0" smtClean="0"/>
              <a:t>的增加</a:t>
            </a:r>
            <a:r>
              <a:rPr lang="zh-TW" altLang="en-US" dirty="0"/>
              <a:t>而減少</a:t>
            </a:r>
          </a:p>
        </p:txBody>
      </p:sp>
    </p:spTree>
    <p:extLst>
      <p:ext uri="{BB962C8B-B14F-4D97-AF65-F5344CB8AC3E}">
        <p14:creationId xmlns:p14="http://schemas.microsoft.com/office/powerpoint/2010/main" val="735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對數值屬性資料的相關係數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相互關係成立，並不代表因果關係 </a:t>
            </a:r>
            <a:r>
              <a:rPr lang="en-US" altLang="zh-TW" dirty="0"/>
              <a:t>(causality) </a:t>
            </a:r>
            <a:r>
              <a:rPr lang="zh-TW" altLang="en-US" dirty="0"/>
              <a:t>也會跟著</a:t>
            </a:r>
            <a:r>
              <a:rPr lang="zh-TW" altLang="en-US" dirty="0" smtClean="0"/>
              <a:t>成立，</a:t>
            </a:r>
            <a:r>
              <a:rPr lang="en-US" altLang="zh-TW" i="1" dirty="0"/>
              <a:t>A </a:t>
            </a:r>
            <a:r>
              <a:rPr lang="zh-TW" altLang="en-US" dirty="0"/>
              <a:t>與</a:t>
            </a:r>
            <a:r>
              <a:rPr lang="en-US" altLang="zh-TW" i="1" dirty="0"/>
              <a:t>B </a:t>
            </a:r>
            <a:r>
              <a:rPr lang="zh-TW" altLang="en-US" dirty="0"/>
              <a:t>是相關的，並不意味著</a:t>
            </a:r>
            <a:r>
              <a:rPr lang="en-US" altLang="zh-TW" i="1" dirty="0"/>
              <a:t>A </a:t>
            </a:r>
            <a:r>
              <a:rPr lang="zh-TW" altLang="en-US" dirty="0"/>
              <a:t>導致</a:t>
            </a:r>
            <a:r>
              <a:rPr lang="en-US" altLang="zh-TW" i="1" dirty="0"/>
              <a:t>B </a:t>
            </a:r>
            <a:r>
              <a:rPr lang="zh-TW" altLang="en-US" dirty="0"/>
              <a:t>，或者是</a:t>
            </a:r>
            <a:r>
              <a:rPr lang="en-US" altLang="zh-TW" i="1" dirty="0"/>
              <a:t>B </a:t>
            </a:r>
            <a:r>
              <a:rPr lang="zh-TW" altLang="en-US" dirty="0" smtClean="0"/>
              <a:t>導致</a:t>
            </a:r>
            <a:r>
              <a:rPr lang="en-US" altLang="zh-TW" i="1" dirty="0" smtClean="0"/>
              <a:t>A</a:t>
            </a:r>
          </a:p>
          <a:p>
            <a:r>
              <a:rPr lang="zh-TW" altLang="en-US" dirty="0" smtClean="0"/>
              <a:t>在</a:t>
            </a:r>
            <a:r>
              <a:rPr lang="zh-TW" altLang="en-US" dirty="0"/>
              <a:t>分析人口統計資料庫時，我們可能發現某區域中，</a:t>
            </a:r>
            <a:r>
              <a:rPr lang="zh-TW" altLang="en-US" dirty="0" smtClean="0"/>
              <a:t>代表醫院</a:t>
            </a:r>
            <a:r>
              <a:rPr lang="zh-TW" altLang="en-US" dirty="0"/>
              <a:t>數目與車禍數目的兩個屬性是彼此相關的，但這不代表其中一者</a:t>
            </a:r>
            <a:r>
              <a:rPr lang="zh-TW" altLang="en-US" dirty="0" smtClean="0"/>
              <a:t>導致另一個</a:t>
            </a:r>
            <a:r>
              <a:rPr lang="zh-TW" altLang="en-US" dirty="0"/>
              <a:t>，實際上，這兩者都是由第三個屬性所導致的 </a:t>
            </a:r>
            <a:r>
              <a:rPr lang="en-US" altLang="zh-TW" dirty="0"/>
              <a:t>( </a:t>
            </a:r>
            <a:r>
              <a:rPr lang="zh-TW" altLang="en-US" dirty="0"/>
              <a:t>因果關係 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  <a:r>
              <a:rPr lang="zh-TW" altLang="en-US" dirty="0" smtClean="0"/>
              <a:t>也就是 </a:t>
            </a:r>
            <a:r>
              <a:rPr lang="zh-TW" altLang="en-US" dirty="0"/>
              <a:t>── 人口數目。</a:t>
            </a:r>
          </a:p>
        </p:txBody>
      </p:sp>
    </p:spTree>
    <p:extLst>
      <p:ext uri="{BB962C8B-B14F-4D97-AF65-F5344CB8AC3E}">
        <p14:creationId xmlns:p14="http://schemas.microsoft.com/office/powerpoint/2010/main" val="410106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對數值屬性資料的共變異數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評估兩個屬性是如何地一起變化，考慮兩個數值屬性</a:t>
            </a:r>
            <a:r>
              <a:rPr lang="en-US" altLang="zh-TW" dirty="0"/>
              <a:t>A </a:t>
            </a:r>
            <a:r>
              <a:rPr lang="zh-TW" altLang="en-US" dirty="0"/>
              <a:t>與</a:t>
            </a:r>
            <a:r>
              <a:rPr lang="en-US" altLang="zh-TW" dirty="0"/>
              <a:t>B </a:t>
            </a:r>
            <a:r>
              <a:rPr lang="zh-TW" altLang="en-US" dirty="0"/>
              <a:t>，我們</a:t>
            </a:r>
            <a:r>
              <a:rPr lang="zh-TW" altLang="en-US" dirty="0" smtClean="0"/>
              <a:t>有 </a:t>
            </a:r>
            <a:r>
              <a:rPr lang="en-US" altLang="zh-TW" dirty="0" smtClean="0"/>
              <a:t>n </a:t>
            </a:r>
            <a:r>
              <a:rPr lang="zh-TW" altLang="en-US" dirty="0"/>
              <a:t>個觀察值</a:t>
            </a:r>
            <a:r>
              <a:rPr lang="en-US" altLang="zh-TW" dirty="0"/>
              <a:t>{(</a:t>
            </a:r>
            <a:r>
              <a:rPr lang="en-US" altLang="zh-TW" dirty="0" err="1"/>
              <a:t>a</a:t>
            </a:r>
            <a:r>
              <a:rPr lang="en-US" altLang="zh-TW" baseline="-25000" dirty="0" err="1"/>
              <a:t>1</a:t>
            </a:r>
            <a:r>
              <a:rPr lang="en-US" altLang="zh-TW" dirty="0"/>
              <a:t>, </a:t>
            </a:r>
            <a:r>
              <a:rPr lang="en-US" altLang="zh-TW" dirty="0" err="1"/>
              <a:t>b</a:t>
            </a:r>
            <a:r>
              <a:rPr lang="en-US" altLang="zh-TW" baseline="-25000" dirty="0" err="1"/>
              <a:t>1</a:t>
            </a:r>
            <a:r>
              <a:rPr lang="en-US" altLang="zh-TW" dirty="0"/>
              <a:t>),…, (a</a:t>
            </a:r>
            <a:r>
              <a:rPr lang="en-US" altLang="zh-TW" baseline="-25000" dirty="0"/>
              <a:t>n</a:t>
            </a:r>
            <a:r>
              <a:rPr lang="en-US" altLang="zh-TW" dirty="0"/>
              <a:t> , </a:t>
            </a:r>
            <a:r>
              <a:rPr lang="en-US" altLang="zh-TW" dirty="0" err="1"/>
              <a:t>b</a:t>
            </a:r>
            <a:r>
              <a:rPr lang="en-US" altLang="zh-TW" baseline="-25000" dirty="0" err="1"/>
              <a:t>n</a:t>
            </a:r>
            <a:r>
              <a:rPr lang="en-US" altLang="zh-TW" dirty="0"/>
              <a:t> )}</a:t>
            </a:r>
            <a:r>
              <a:rPr lang="zh-TW" altLang="en-US" dirty="0"/>
              <a:t>，屬性</a:t>
            </a:r>
            <a:r>
              <a:rPr lang="en-US" altLang="zh-TW" dirty="0"/>
              <a:t>A </a:t>
            </a:r>
            <a:r>
              <a:rPr lang="zh-TW" altLang="en-US" dirty="0"/>
              <a:t>與</a:t>
            </a:r>
            <a:r>
              <a:rPr lang="en-US" altLang="zh-TW" dirty="0"/>
              <a:t>B </a:t>
            </a:r>
            <a:r>
              <a:rPr lang="zh-TW" altLang="en-US" dirty="0"/>
              <a:t>的平均值，也就是屬性</a:t>
            </a:r>
            <a:r>
              <a:rPr lang="en-US" altLang="zh-TW" dirty="0"/>
              <a:t>A </a:t>
            </a:r>
            <a:r>
              <a:rPr lang="zh-TW" altLang="en-US" dirty="0" smtClean="0"/>
              <a:t>與</a:t>
            </a:r>
            <a:r>
              <a:rPr lang="en-US" altLang="zh-TW" dirty="0" smtClean="0"/>
              <a:t>B </a:t>
            </a:r>
            <a:r>
              <a:rPr lang="zh-TW" altLang="en-US" dirty="0"/>
              <a:t>的</a:t>
            </a:r>
            <a:r>
              <a:rPr lang="zh-TW" altLang="en-US" b="1" dirty="0"/>
              <a:t>期望值</a:t>
            </a:r>
            <a:r>
              <a:rPr lang="zh-TW" altLang="en-US" dirty="0"/>
              <a:t> </a:t>
            </a:r>
            <a:r>
              <a:rPr lang="en-US" altLang="zh-TW" dirty="0"/>
              <a:t>(expected value)</a:t>
            </a:r>
            <a:r>
              <a:rPr lang="zh-TW" altLang="en-US" dirty="0"/>
              <a:t>，分別為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2" y="3220844"/>
            <a:ext cx="2118915" cy="845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76" y="4400333"/>
            <a:ext cx="493395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072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對數值屬性資料的共變異數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屬性</a:t>
            </a:r>
            <a:r>
              <a:rPr lang="en-US" altLang="zh-TW" i="1" dirty="0"/>
              <a:t>A </a:t>
            </a:r>
            <a:r>
              <a:rPr lang="zh-TW" altLang="en-US" dirty="0"/>
              <a:t>與</a:t>
            </a:r>
            <a:r>
              <a:rPr lang="en-US" altLang="zh-TW" i="1" dirty="0"/>
              <a:t>B </a:t>
            </a:r>
            <a:r>
              <a:rPr lang="zh-TW" altLang="en-US" dirty="0"/>
              <a:t>的</a:t>
            </a:r>
            <a:r>
              <a:rPr lang="zh-TW" altLang="en-US" b="1" dirty="0"/>
              <a:t>共變異數 </a:t>
            </a:r>
            <a:r>
              <a:rPr lang="en-US" altLang="zh-TW" dirty="0"/>
              <a:t>(covariance) </a:t>
            </a:r>
            <a:r>
              <a:rPr lang="zh-TW" altLang="en-US" dirty="0"/>
              <a:t>定義</a:t>
            </a:r>
            <a:r>
              <a:rPr lang="zh-TW" altLang="en-US" dirty="0" smtClean="0"/>
              <a:t>為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其中</a:t>
            </a:r>
            <a:r>
              <a:rPr lang="en-US" altLang="zh-TW" dirty="0"/>
              <a:t>σ </a:t>
            </a:r>
            <a:r>
              <a:rPr lang="en-US" altLang="zh-TW" i="1" baseline="-25000" dirty="0"/>
              <a:t>A</a:t>
            </a:r>
            <a:r>
              <a:rPr lang="en-US" altLang="zh-TW" i="1" dirty="0"/>
              <a:t> </a:t>
            </a:r>
            <a:r>
              <a:rPr lang="zh-TW" altLang="en-US" dirty="0"/>
              <a:t>與</a:t>
            </a:r>
            <a:r>
              <a:rPr lang="en-US" altLang="zh-TW" dirty="0"/>
              <a:t>σ </a:t>
            </a:r>
            <a:r>
              <a:rPr lang="en-US" altLang="zh-TW" i="1" baseline="-25000" dirty="0"/>
              <a:t>B</a:t>
            </a:r>
            <a:r>
              <a:rPr lang="en-US" altLang="zh-TW" i="1" dirty="0"/>
              <a:t> </a:t>
            </a:r>
            <a:r>
              <a:rPr lang="zh-TW" altLang="en-US" dirty="0"/>
              <a:t>分別為屬性</a:t>
            </a:r>
            <a:r>
              <a:rPr lang="en-US" altLang="zh-TW" i="1" dirty="0"/>
              <a:t>A </a:t>
            </a:r>
            <a:r>
              <a:rPr lang="zh-TW" altLang="en-US" dirty="0"/>
              <a:t>與</a:t>
            </a:r>
            <a:r>
              <a:rPr lang="en-US" altLang="zh-TW" i="1" dirty="0"/>
              <a:t>B </a:t>
            </a:r>
            <a:r>
              <a:rPr lang="zh-TW" altLang="en-US" dirty="0"/>
              <a:t>之值的標準差，我們還能看到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2132856"/>
            <a:ext cx="676275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655" y="2879703"/>
            <a:ext cx="492442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654" y="5085184"/>
            <a:ext cx="5488692" cy="61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176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對數值屬性資料的共變異數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TW" altLang="en-US" dirty="0" smtClean="0"/>
                  <a:t>對於兩個傾向同時改變的屬性</a:t>
                </a:r>
                <a:r>
                  <a:rPr lang="en-US" altLang="zh-TW" i="1" dirty="0"/>
                  <a:t>A </a:t>
                </a:r>
                <a:r>
                  <a:rPr lang="zh-TW" altLang="en-US" dirty="0"/>
                  <a:t>與</a:t>
                </a:r>
                <a:r>
                  <a:rPr lang="en-US" altLang="zh-TW" i="1" dirty="0"/>
                  <a:t>B </a:t>
                </a:r>
                <a:r>
                  <a:rPr lang="zh-TW" altLang="en-US" dirty="0"/>
                  <a:t>，如果屬性</a:t>
                </a:r>
                <a:r>
                  <a:rPr lang="en-US" altLang="zh-TW" i="1" dirty="0"/>
                  <a:t>A </a:t>
                </a:r>
                <a:r>
                  <a:rPr lang="zh-TW" altLang="en-US" dirty="0"/>
                  <a:t>值</a:t>
                </a:r>
                <a:r>
                  <a:rPr lang="zh-TW" altLang="en-US" dirty="0" smtClean="0"/>
                  <a:t>大於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</m:acc>
                  </m:oMath>
                </a14:m>
                <a:r>
                  <a:rPr lang="zh-TW" altLang="en-US" dirty="0" smtClean="0"/>
                  <a:t>，</a:t>
                </a:r>
                <a:r>
                  <a:rPr lang="zh-TW" altLang="en-US" dirty="0"/>
                  <a:t>則屬性</a:t>
                </a:r>
                <a:r>
                  <a:rPr lang="en-US" altLang="zh-TW" i="1" dirty="0"/>
                  <a:t>B </a:t>
                </a:r>
                <a:r>
                  <a:rPr lang="zh-TW" altLang="en-US" dirty="0"/>
                  <a:t>值也很可能會</a:t>
                </a:r>
                <a:r>
                  <a:rPr lang="zh-TW" altLang="en-US" dirty="0" smtClean="0"/>
                  <a:t>大於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r>
                  <a:rPr lang="zh-TW" altLang="en-US" dirty="0" smtClean="0"/>
                  <a:t>，</a:t>
                </a:r>
                <a:r>
                  <a:rPr lang="zh-TW" altLang="en-US" dirty="0"/>
                  <a:t>那麼，屬性</a:t>
                </a:r>
                <a:r>
                  <a:rPr lang="en-US" altLang="zh-TW" i="1" dirty="0"/>
                  <a:t>A </a:t>
                </a:r>
                <a:r>
                  <a:rPr lang="zh-TW" altLang="en-US" dirty="0"/>
                  <a:t>與</a:t>
                </a:r>
                <a:r>
                  <a:rPr lang="en-US" altLang="zh-TW" i="1" dirty="0"/>
                  <a:t>B </a:t>
                </a:r>
                <a:r>
                  <a:rPr lang="zh-TW" altLang="en-US" dirty="0"/>
                  <a:t>的共變異數為正值</a:t>
                </a:r>
                <a:r>
                  <a:rPr lang="zh-TW" altLang="en-US" dirty="0" smtClean="0"/>
                  <a:t>。</a:t>
                </a:r>
                <a:endParaRPr lang="en-US" altLang="zh-TW" dirty="0" smtClean="0"/>
              </a:p>
              <a:p>
                <a:r>
                  <a:rPr lang="zh-TW" altLang="en-US" dirty="0"/>
                  <a:t>當某個屬性</a:t>
                </a:r>
                <a:r>
                  <a:rPr lang="zh-TW" altLang="en-US" dirty="0" smtClean="0"/>
                  <a:t>的值</a:t>
                </a:r>
                <a:r>
                  <a:rPr lang="zh-TW" altLang="en-US" dirty="0"/>
                  <a:t>超過其期望值，則另一屬性的值會低於其期望值，那麼屬性</a:t>
                </a:r>
                <a:r>
                  <a:rPr lang="en-US" altLang="zh-TW" i="1" dirty="0"/>
                  <a:t>A </a:t>
                </a:r>
                <a:r>
                  <a:rPr lang="zh-TW" altLang="en-US" dirty="0"/>
                  <a:t>與</a:t>
                </a:r>
                <a:r>
                  <a:rPr lang="en-US" altLang="zh-TW" i="1" dirty="0"/>
                  <a:t>B </a:t>
                </a:r>
                <a:r>
                  <a:rPr lang="zh-TW" altLang="en-US" dirty="0" smtClean="0"/>
                  <a:t>的共</a:t>
                </a:r>
                <a:r>
                  <a:rPr lang="zh-TW" altLang="en-US" dirty="0"/>
                  <a:t>變異數為負值</a:t>
                </a:r>
                <a:r>
                  <a:rPr lang="zh-TW" altLang="en-US" dirty="0" smtClean="0"/>
                  <a:t>。</a:t>
                </a:r>
                <a:endParaRPr lang="en-US" altLang="zh-TW" dirty="0" smtClean="0"/>
              </a:p>
              <a:p>
                <a:r>
                  <a:rPr lang="zh-TW" altLang="en-US" dirty="0"/>
                  <a:t>如果屬性</a:t>
                </a:r>
                <a:r>
                  <a:rPr lang="en-US" altLang="zh-TW" dirty="0"/>
                  <a:t>A 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B </a:t>
                </a:r>
                <a:r>
                  <a:rPr lang="zh-TW" altLang="en-US" dirty="0"/>
                  <a:t>為獨立的 </a:t>
                </a:r>
                <a:r>
                  <a:rPr lang="en-US" altLang="zh-TW" dirty="0"/>
                  <a:t>( </a:t>
                </a:r>
                <a:r>
                  <a:rPr lang="zh-TW" altLang="en-US" dirty="0"/>
                  <a:t>亦即， 它們沒有相互關係 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， </a:t>
                </a:r>
                <a:r>
                  <a:rPr lang="zh-TW" altLang="en-US" dirty="0" smtClean="0"/>
                  <a:t>則</a:t>
                </a:r>
                <a:r>
                  <a:rPr lang="en-US" altLang="zh-TW" dirty="0" smtClean="0"/>
                  <a:t>E(A</a:t>
                </a:r>
                <a:r>
                  <a:rPr lang="en-US" altLang="zh-TW" dirty="0"/>
                  <a:t>⋅ B) = E(A) ⋅ (B)</a:t>
                </a:r>
                <a:r>
                  <a:rPr lang="zh-TW" altLang="en-US" dirty="0"/>
                  <a:t>，因此，它們的共變異數為</a:t>
                </a:r>
                <a:r>
                  <a:rPr lang="en-US" altLang="zh-TW" dirty="0" err="1"/>
                  <a:t>Cov</a:t>
                </a:r>
                <a:r>
                  <a:rPr lang="en-US" altLang="zh-TW" dirty="0"/>
                  <a:t>(</a:t>
                </a:r>
                <a:r>
                  <a:rPr lang="en-US" altLang="zh-TW" dirty="0" err="1"/>
                  <a:t>A,B</a:t>
                </a:r>
                <a:r>
                  <a:rPr lang="en-US" altLang="zh-TW" dirty="0"/>
                  <a:t>) = E(A⋅ B) −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TW" dirty="0" smtClean="0"/>
                  <a:t> =E(A</a:t>
                </a:r>
                <a:r>
                  <a:rPr lang="en-US" altLang="zh-TW" dirty="0"/>
                  <a:t>) ⋅ E(B) −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/>
                  <a:t>= 0</a:t>
                </a:r>
                <a:r>
                  <a:rPr lang="zh-TW" altLang="en-US" dirty="0" smtClean="0"/>
                  <a:t>。</a:t>
                </a:r>
                <a:r>
                  <a:rPr lang="zh-TW" altLang="en-US" dirty="0"/>
                  <a:t>然而，反之卻不</a:t>
                </a:r>
                <a:r>
                  <a:rPr lang="zh-TW" altLang="en-US" dirty="0" smtClean="0"/>
                  <a:t>成立。</a:t>
                </a:r>
                <a:endParaRPr lang="en-US" altLang="zh-TW" dirty="0" smtClean="0"/>
              </a:p>
              <a:p>
                <a:r>
                  <a:rPr lang="zh-TW" altLang="en-US" dirty="0"/>
                  <a:t>某些隨機變數 </a:t>
                </a:r>
                <a:r>
                  <a:rPr lang="en-US" altLang="zh-TW" dirty="0"/>
                  <a:t>( </a:t>
                </a:r>
                <a:r>
                  <a:rPr lang="zh-TW" altLang="en-US" dirty="0"/>
                  <a:t>屬性 </a:t>
                </a:r>
                <a:r>
                  <a:rPr lang="en-US" altLang="zh-TW" dirty="0"/>
                  <a:t>) </a:t>
                </a:r>
                <a:r>
                  <a:rPr lang="zh-TW" altLang="en-US" dirty="0"/>
                  <a:t>的</a:t>
                </a:r>
                <a:r>
                  <a:rPr lang="zh-TW" altLang="en-US" dirty="0" smtClean="0"/>
                  <a:t>配對</a:t>
                </a:r>
                <a:r>
                  <a:rPr lang="zh-TW" altLang="en-US" dirty="0"/>
                  <a:t>可能共變異數為</a:t>
                </a:r>
                <a:r>
                  <a:rPr lang="en-US" altLang="zh-TW" dirty="0"/>
                  <a:t>0</a:t>
                </a:r>
                <a:r>
                  <a:rPr lang="zh-TW" altLang="en-US" dirty="0"/>
                  <a:t>，但是它們之間卻不是獨立的。只有在額外附加某</a:t>
                </a:r>
                <a:r>
                  <a:rPr lang="zh-TW" altLang="en-US" dirty="0" smtClean="0"/>
                  <a:t>種假設</a:t>
                </a:r>
                <a:r>
                  <a:rPr lang="zh-TW" altLang="en-US" dirty="0"/>
                  <a:t>下 </a:t>
                </a:r>
                <a:r>
                  <a:rPr lang="en-US" altLang="zh-TW" dirty="0"/>
                  <a:t>( </a:t>
                </a:r>
                <a:r>
                  <a:rPr lang="zh-TW" altLang="en-US" dirty="0"/>
                  <a:t>例如，資料符合多元常態分佈 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，共變異數為</a:t>
                </a:r>
                <a:r>
                  <a:rPr lang="en-US" altLang="zh-TW" dirty="0"/>
                  <a:t>0 </a:t>
                </a:r>
                <a:r>
                  <a:rPr lang="zh-TW" altLang="en-US" dirty="0"/>
                  <a:t>才意味著</a:t>
                </a:r>
                <a:r>
                  <a:rPr lang="zh-TW" altLang="en-US" dirty="0" smtClean="0"/>
                  <a:t>獨立性</a:t>
                </a:r>
                <a:r>
                  <a:rPr lang="zh-TW" altLang="en-US" dirty="0"/>
                  <a:t>。</a:t>
                </a:r>
                <a:endParaRPr lang="en-US" altLang="zh-TW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4" t="-2133" r="-3362" b="-28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671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範例</a:t>
            </a:r>
            <a:r>
              <a:rPr lang="en-US" altLang="zh-TW" dirty="0" smtClean="0"/>
              <a:t>3.2 </a:t>
            </a:r>
            <a:r>
              <a:rPr lang="zh-TW" altLang="en-US" dirty="0" smtClean="0"/>
              <a:t>對</a:t>
            </a:r>
            <a:r>
              <a:rPr lang="zh-TW" altLang="en-US" dirty="0"/>
              <a:t>數值屬性資料進行共變異數分析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考慮表</a:t>
            </a:r>
            <a:r>
              <a:rPr lang="en-US" altLang="zh-TW" dirty="0"/>
              <a:t>3.2</a:t>
            </a:r>
            <a:r>
              <a:rPr lang="zh-TW" altLang="en-US" dirty="0"/>
              <a:t>，其簡化地呈現</a:t>
            </a:r>
            <a:r>
              <a:rPr lang="en-US" altLang="zh-TW" dirty="0" err="1"/>
              <a:t>AllElectronics</a:t>
            </a:r>
            <a:r>
              <a:rPr lang="en-US" altLang="zh-TW" dirty="0"/>
              <a:t> </a:t>
            </a:r>
            <a:r>
              <a:rPr lang="zh-TW" altLang="en-US" dirty="0"/>
              <a:t>與</a:t>
            </a:r>
            <a:r>
              <a:rPr lang="en-US" altLang="zh-TW" dirty="0" err="1"/>
              <a:t>HighTech</a:t>
            </a:r>
            <a:r>
              <a:rPr lang="en-US" altLang="zh-TW" dirty="0"/>
              <a:t> ( </a:t>
            </a:r>
            <a:r>
              <a:rPr lang="zh-TW" altLang="en-US" dirty="0"/>
              <a:t>某高技術</a:t>
            </a:r>
            <a:r>
              <a:rPr lang="zh-TW" altLang="en-US" dirty="0" smtClean="0"/>
              <a:t>公司 </a:t>
            </a:r>
            <a:r>
              <a:rPr lang="en-US" altLang="zh-TW" dirty="0"/>
              <a:t>) </a:t>
            </a:r>
            <a:r>
              <a:rPr lang="zh-TW" altLang="en-US" dirty="0"/>
              <a:t>在五個時間點所觀察到的股價值，如果這些股票受相同的產業</a:t>
            </a:r>
            <a:r>
              <a:rPr lang="zh-TW" altLang="en-US" dirty="0" smtClean="0"/>
              <a:t>趨勢</a:t>
            </a:r>
            <a:r>
              <a:rPr lang="zh-TW" altLang="en-US" dirty="0"/>
              <a:t>所影響，那它們的股價會一起漲或跌嗎？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14" y="3429000"/>
            <a:ext cx="5514975" cy="2895600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226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範例</a:t>
            </a:r>
            <a:r>
              <a:rPr lang="en-US" altLang="zh-TW" dirty="0"/>
              <a:t>3.2 </a:t>
            </a:r>
            <a:r>
              <a:rPr lang="zh-TW" altLang="en-US" dirty="0"/>
              <a:t>對數值屬性資料進行共變異數分析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因此，由公式 </a:t>
            </a:r>
            <a:r>
              <a:rPr lang="en-US" altLang="zh-TW" dirty="0"/>
              <a:t>(3.4)</a:t>
            </a:r>
            <a:r>
              <a:rPr lang="zh-TW" altLang="en-US" dirty="0"/>
              <a:t>，我們</a:t>
            </a:r>
            <a:r>
              <a:rPr lang="zh-TW" altLang="en-US" dirty="0" smtClean="0"/>
              <a:t>得到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因此，得到共變異數為正值，所以我們可以說這兩家公司的股價會同</a:t>
            </a:r>
            <a:r>
              <a:rPr lang="zh-TW" altLang="en-US" dirty="0" smtClean="0"/>
              <a:t>時上漲</a:t>
            </a:r>
            <a:r>
              <a:rPr lang="zh-TW" altLang="en-US" dirty="0"/>
              <a:t>。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79" y="1556792"/>
            <a:ext cx="632460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036" y="4221088"/>
            <a:ext cx="6627887" cy="1012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38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3.1</a:t>
            </a:r>
            <a:r>
              <a:rPr lang="zh-TW" altLang="en-US" dirty="0" smtClean="0"/>
              <a:t>資料前處理概述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3.1.1 </a:t>
            </a:r>
            <a:r>
              <a:rPr lang="zh-TW" altLang="en-US" dirty="0"/>
              <a:t>資料的品質：為何資料需要</a:t>
            </a:r>
            <a:r>
              <a:rPr lang="zh-TW" altLang="en-US" dirty="0" smtClean="0"/>
              <a:t>前處理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/>
              <a:t>資料品質 </a:t>
            </a:r>
            <a:r>
              <a:rPr lang="en-US" altLang="zh-TW" dirty="0"/>
              <a:t>(data quality) </a:t>
            </a:r>
            <a:r>
              <a:rPr lang="zh-TW" altLang="en-US" dirty="0"/>
              <a:t>是由許多要素所組成：包含正確性、完整性、一致性</a:t>
            </a:r>
            <a:r>
              <a:rPr lang="zh-TW" altLang="en-US" dirty="0" smtClean="0"/>
              <a:t>、時效性</a:t>
            </a:r>
            <a:r>
              <a:rPr lang="zh-TW" altLang="en-US" dirty="0"/>
              <a:t>、可信度與可解讀性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資料不</a:t>
            </a:r>
            <a:r>
              <a:rPr lang="zh-TW" altLang="en-US" dirty="0" smtClean="0"/>
              <a:t>正確</a:t>
            </a:r>
            <a:r>
              <a:rPr lang="zh-TW" altLang="en-US" dirty="0"/>
              <a:t>的</a:t>
            </a:r>
            <a:r>
              <a:rPr lang="zh-TW" altLang="en-US" dirty="0" smtClean="0"/>
              <a:t>原因有資料</a:t>
            </a:r>
            <a:r>
              <a:rPr lang="zh-TW" altLang="en-US" dirty="0"/>
              <a:t>蒐集的設備可能出現故障，在記錄資料值時出現人為或電腦的錯誤，</a:t>
            </a:r>
            <a:r>
              <a:rPr lang="zh-TW" altLang="en-US" dirty="0" smtClean="0"/>
              <a:t>使用者</a:t>
            </a:r>
            <a:r>
              <a:rPr lang="zh-TW" altLang="en-US" dirty="0"/>
              <a:t>可能蓄意的輸入錯誤的資料</a:t>
            </a:r>
            <a:r>
              <a:rPr lang="zh-TW" altLang="en-US" dirty="0" smtClean="0"/>
              <a:t>值，這</a:t>
            </a:r>
            <a:r>
              <a:rPr lang="zh-TW" altLang="en-US" dirty="0"/>
              <a:t>類型的</a:t>
            </a:r>
            <a:r>
              <a:rPr lang="zh-TW" altLang="en-US" dirty="0" smtClean="0"/>
              <a:t>錯誤被</a:t>
            </a:r>
            <a:r>
              <a:rPr lang="zh-TW" altLang="en-US" dirty="0"/>
              <a:t>稱為“偽造式＂遺漏值 </a:t>
            </a:r>
            <a:r>
              <a:rPr lang="en-US" altLang="zh-TW" dirty="0"/>
              <a:t>(disguised missing data)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資料在傳輸過程中也</a:t>
            </a:r>
            <a:r>
              <a:rPr lang="zh-TW" altLang="en-US" dirty="0" smtClean="0"/>
              <a:t>可能</a:t>
            </a:r>
            <a:r>
              <a:rPr lang="zh-TW" altLang="en-US" dirty="0"/>
              <a:t>發生</a:t>
            </a:r>
            <a:r>
              <a:rPr lang="zh-TW" altLang="en-US" dirty="0" smtClean="0"/>
              <a:t>錯誤</a:t>
            </a:r>
            <a:endParaRPr lang="en-US" altLang="zh-TW" dirty="0" smtClean="0"/>
          </a:p>
          <a:p>
            <a:r>
              <a:rPr lang="zh-TW" altLang="en-US" dirty="0"/>
              <a:t>資料不一致的原因</a:t>
            </a:r>
            <a:r>
              <a:rPr lang="zh-TW" altLang="en-US" dirty="0" smtClean="0"/>
              <a:t>是</a:t>
            </a:r>
            <a:r>
              <a:rPr lang="zh-TW" altLang="en-US" dirty="0"/>
              <a:t>使用不一致的命名慣例或編碼方式</a:t>
            </a:r>
            <a:r>
              <a:rPr lang="zh-TW" altLang="en-US" dirty="0" smtClean="0"/>
              <a:t>，或是</a:t>
            </a:r>
            <a:r>
              <a:rPr lang="zh-TW" altLang="en-US" dirty="0"/>
              <a:t>輸入欄位使用的格式不一致 </a:t>
            </a:r>
            <a:r>
              <a:rPr lang="en-US" altLang="zh-TW" dirty="0"/>
              <a:t>( </a:t>
            </a:r>
            <a:r>
              <a:rPr lang="zh-TW" altLang="en-US" dirty="0"/>
              <a:t>例如日期 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077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3.3.3 </a:t>
            </a:r>
            <a:r>
              <a:rPr lang="zh-TW" altLang="en-US" dirty="0"/>
              <a:t>重複值組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除了偵測屬性之間的冗餘外，在值組層級上存在的冗餘重複也應該</a:t>
            </a:r>
            <a:r>
              <a:rPr lang="zh-TW" altLang="en-US" dirty="0" smtClean="0"/>
              <a:t>被偵測</a:t>
            </a:r>
            <a:r>
              <a:rPr lang="zh-TW" altLang="en-US" dirty="0"/>
              <a:t>到 </a:t>
            </a:r>
            <a:r>
              <a:rPr lang="en-US" altLang="zh-TW" dirty="0"/>
              <a:t>( </a:t>
            </a:r>
            <a:r>
              <a:rPr lang="zh-TW" altLang="en-US" dirty="0"/>
              <a:t>例如，在單獨一次資料登錄任務中，存在兩個或多個相同的</a:t>
            </a:r>
            <a:r>
              <a:rPr lang="zh-TW" altLang="en-US" dirty="0" smtClean="0"/>
              <a:t>值組 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不正確的資料登入，或是因為只更新某些值組，而</a:t>
            </a:r>
            <a:r>
              <a:rPr lang="zh-TW" altLang="en-US" dirty="0" smtClean="0"/>
              <a:t>沒有把</a:t>
            </a:r>
            <a:r>
              <a:rPr lang="zh-TW" altLang="en-US" dirty="0"/>
              <a:t>全部重複值組都更新。</a:t>
            </a:r>
          </a:p>
        </p:txBody>
      </p:sp>
    </p:spTree>
    <p:extLst>
      <p:ext uri="{BB962C8B-B14F-4D97-AF65-F5344CB8AC3E}">
        <p14:creationId xmlns:p14="http://schemas.microsoft.com/office/powerpoint/2010/main" val="190085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3.3.4 </a:t>
            </a:r>
            <a:r>
              <a:rPr lang="zh-TW" altLang="en-US" dirty="0"/>
              <a:t>資料值衝突偵測與解決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「重量」屬性可能在某</a:t>
            </a:r>
            <a:r>
              <a:rPr lang="zh-TW" altLang="en-US" dirty="0" smtClean="0"/>
              <a:t>資料庫系統</a:t>
            </a:r>
            <a:r>
              <a:rPr lang="zh-TW" altLang="en-US" dirty="0"/>
              <a:t>中，是以公制單位儲存，而在另一個資料庫系統中，則是以英制</a:t>
            </a:r>
            <a:r>
              <a:rPr lang="zh-TW" altLang="en-US" dirty="0" smtClean="0"/>
              <a:t>單位存放。</a:t>
            </a:r>
            <a:endParaRPr lang="en-US" altLang="zh-TW" dirty="0" smtClean="0"/>
          </a:p>
          <a:p>
            <a:r>
              <a:rPr lang="zh-TW" altLang="en-US" dirty="0"/>
              <a:t>同一個連鎖飯店，在不同城市內住宿的「房價」可能因為</a:t>
            </a:r>
            <a:r>
              <a:rPr lang="zh-TW" altLang="en-US" dirty="0" smtClean="0"/>
              <a:t>貨幣不同</a:t>
            </a:r>
            <a:r>
              <a:rPr lang="zh-TW" altLang="en-US" dirty="0"/>
              <a:t>、服務不同 </a:t>
            </a:r>
            <a:r>
              <a:rPr lang="en-US" altLang="zh-TW" dirty="0"/>
              <a:t>( </a:t>
            </a:r>
            <a:r>
              <a:rPr lang="zh-TW" altLang="en-US" dirty="0"/>
              <a:t>例如，有無免費早餐 </a:t>
            </a:r>
            <a:r>
              <a:rPr lang="en-US" altLang="zh-TW" dirty="0"/>
              <a:t>) </a:t>
            </a:r>
            <a:r>
              <a:rPr lang="zh-TW" altLang="en-US" dirty="0"/>
              <a:t>與稅率不同，而有所不同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某一所大學可能採取學季制，資料庫系統開設三門課，評分方式</a:t>
            </a:r>
            <a:r>
              <a:rPr lang="zh-TW" altLang="en-US" dirty="0" smtClean="0"/>
              <a:t>從</a:t>
            </a:r>
            <a:r>
              <a:rPr lang="en-US" altLang="zh-TW" i="1" dirty="0" smtClean="0"/>
              <a:t>A</a:t>
            </a:r>
            <a:r>
              <a:rPr lang="en-US" altLang="zh-TW" dirty="0"/>
              <a:t>+ ~ </a:t>
            </a:r>
            <a:r>
              <a:rPr lang="en-US" altLang="zh-TW" i="1" dirty="0"/>
              <a:t>F </a:t>
            </a:r>
            <a:r>
              <a:rPr lang="zh-TW" altLang="en-US" dirty="0"/>
              <a:t>，而另一所大學採學期制，資料庫系統開設二門課，評分方式從</a:t>
            </a:r>
            <a:r>
              <a:rPr lang="en-US" altLang="zh-TW" dirty="0" smtClean="0"/>
              <a:t>1 ~ 10</a:t>
            </a:r>
          </a:p>
          <a:p>
            <a:r>
              <a:rPr lang="zh-TW" altLang="en-US" dirty="0"/>
              <a:t>屬性也可能在不一樣的</a:t>
            </a:r>
            <a:r>
              <a:rPr lang="zh-TW" altLang="en-US" b="1" dirty="0"/>
              <a:t>抽象階層 </a:t>
            </a:r>
            <a:r>
              <a:rPr lang="en-US" altLang="zh-TW" dirty="0"/>
              <a:t>(abstraction level)</a:t>
            </a:r>
          </a:p>
          <a:p>
            <a:r>
              <a:rPr lang="zh-TW" altLang="en-US" dirty="0"/>
              <a:t>「總銷售量」這個屬性在某一資料庫系統中，可能代表</a:t>
            </a:r>
            <a:r>
              <a:rPr lang="en-US" altLang="zh-TW" dirty="0" err="1"/>
              <a:t>AllElectronics</a:t>
            </a:r>
            <a:r>
              <a:rPr lang="en-US" altLang="zh-TW" dirty="0"/>
              <a:t> </a:t>
            </a:r>
            <a:r>
              <a:rPr lang="zh-TW" altLang="en-US" dirty="0"/>
              <a:t>某一間分公司的總銷售量，然而在另一個資料庫系統中，卻代表</a:t>
            </a:r>
            <a:r>
              <a:rPr lang="en-US" altLang="zh-TW" dirty="0" err="1"/>
              <a:t>AllElectronics</a:t>
            </a:r>
            <a:r>
              <a:rPr lang="en-US" altLang="zh-TW" dirty="0"/>
              <a:t> </a:t>
            </a:r>
            <a:r>
              <a:rPr lang="zh-TW" altLang="en-US" dirty="0"/>
              <a:t>在某區域的總</a:t>
            </a:r>
            <a:r>
              <a:rPr lang="zh-TW" altLang="en-US" dirty="0" smtClean="0"/>
              <a:t>銷售量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338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3.4</a:t>
            </a:r>
            <a:r>
              <a:rPr lang="zh-TW" altLang="en-US" dirty="0"/>
              <a:t>資料</a:t>
            </a:r>
            <a:r>
              <a:rPr lang="zh-TW" altLang="en-US" dirty="0" smtClean="0"/>
              <a:t>精簡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3.4.1 </a:t>
            </a:r>
            <a:r>
              <a:rPr lang="zh-TW" altLang="en-US" dirty="0"/>
              <a:t>資料精簡步驟概述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維度精簡 </a:t>
            </a:r>
            <a:r>
              <a:rPr lang="en-US" altLang="zh-TW" dirty="0"/>
              <a:t>(</a:t>
            </a:r>
            <a:r>
              <a:rPr lang="en-US" altLang="zh-TW" dirty="0" smtClean="0"/>
              <a:t>dimension reduction</a:t>
            </a:r>
            <a:r>
              <a:rPr lang="en-US" altLang="zh-TW" dirty="0"/>
              <a:t>) </a:t>
            </a:r>
            <a:r>
              <a:rPr lang="zh-TW" altLang="en-US" dirty="0"/>
              <a:t>是減少所需考慮的隨機變數或屬性的數目之</a:t>
            </a:r>
            <a:r>
              <a:rPr lang="zh-TW" altLang="en-US" dirty="0" smtClean="0"/>
              <a:t>程序，</a:t>
            </a:r>
            <a:r>
              <a:rPr lang="zh-TW" altLang="en-US" dirty="0"/>
              <a:t>維度精簡方法包含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小</a:t>
            </a:r>
            <a:r>
              <a:rPr lang="zh-TW" altLang="en-US" dirty="0"/>
              <a:t>波轉換</a:t>
            </a:r>
            <a:r>
              <a:rPr lang="zh-TW" altLang="en-US" dirty="0" smtClean="0"/>
              <a:t>法</a:t>
            </a:r>
            <a:endParaRPr lang="en-US" altLang="zh-TW" dirty="0" smtClean="0"/>
          </a:p>
          <a:p>
            <a:pPr lvl="1"/>
            <a:r>
              <a:rPr lang="zh-TW" altLang="en-US" dirty="0"/>
              <a:t>主成份分析</a:t>
            </a:r>
            <a:endParaRPr lang="en-US" altLang="zh-TW" dirty="0"/>
          </a:p>
          <a:p>
            <a:pPr lvl="1"/>
            <a:r>
              <a:rPr lang="zh-TW" altLang="en-US" dirty="0" smtClean="0"/>
              <a:t>屬性子集合選取</a:t>
            </a:r>
            <a:endParaRPr lang="en-US" altLang="zh-TW" dirty="0" smtClean="0"/>
          </a:p>
          <a:p>
            <a:r>
              <a:rPr lang="zh-TW" altLang="en-US" b="1" dirty="0"/>
              <a:t>數量精簡 </a:t>
            </a:r>
            <a:r>
              <a:rPr lang="en-US" altLang="zh-TW" dirty="0"/>
              <a:t>(</a:t>
            </a:r>
            <a:r>
              <a:rPr lang="en-US" altLang="zh-TW" dirty="0" err="1"/>
              <a:t>numerosity</a:t>
            </a:r>
            <a:r>
              <a:rPr lang="en-US" altLang="zh-TW" dirty="0"/>
              <a:t> reduction) </a:t>
            </a:r>
            <a:r>
              <a:rPr lang="zh-TW" altLang="en-US" dirty="0"/>
              <a:t>技術將原始資料集合用較小型式的</a:t>
            </a:r>
            <a:r>
              <a:rPr lang="zh-TW" altLang="en-US" dirty="0" smtClean="0"/>
              <a:t>資料</a:t>
            </a:r>
            <a:r>
              <a:rPr lang="zh-TW" altLang="en-US" dirty="0"/>
              <a:t>表示法取代。</a:t>
            </a:r>
          </a:p>
        </p:txBody>
      </p:sp>
    </p:spTree>
    <p:extLst>
      <p:ext uri="{BB962C8B-B14F-4D97-AF65-F5344CB8AC3E}">
        <p14:creationId xmlns:p14="http://schemas.microsoft.com/office/powerpoint/2010/main" val="87479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3.4.1 </a:t>
            </a:r>
            <a:r>
              <a:rPr lang="zh-TW" altLang="en-US" dirty="0"/>
              <a:t>資料精簡步驟概述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參數式方法中，我們使用一個模型來估計</a:t>
            </a:r>
            <a:r>
              <a:rPr lang="zh-TW" altLang="en-US" dirty="0" smtClean="0"/>
              <a:t>資料集合</a:t>
            </a:r>
            <a:r>
              <a:rPr lang="zh-TW" altLang="en-US" dirty="0"/>
              <a:t>，使得只有模型所用的參數才需要被</a:t>
            </a:r>
            <a:r>
              <a:rPr lang="zh-TW" altLang="en-US" dirty="0" smtClean="0"/>
              <a:t>儲存，範例為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/>
              <a:t>迴歸</a:t>
            </a:r>
            <a:r>
              <a:rPr lang="zh-TW" altLang="en-US" dirty="0" smtClean="0"/>
              <a:t>法</a:t>
            </a:r>
            <a:endParaRPr lang="en-US" altLang="zh-TW" dirty="0" smtClean="0"/>
          </a:p>
          <a:p>
            <a:pPr lvl="1"/>
            <a:r>
              <a:rPr lang="zh-TW" altLang="en-US" dirty="0"/>
              <a:t>對數線性</a:t>
            </a:r>
            <a:r>
              <a:rPr lang="zh-TW" altLang="en-US" dirty="0" smtClean="0"/>
              <a:t>模型</a:t>
            </a:r>
            <a:endParaRPr lang="en-US" altLang="zh-TW" dirty="0" smtClean="0"/>
          </a:p>
          <a:p>
            <a:r>
              <a:rPr lang="zh-TW" altLang="en-US" dirty="0"/>
              <a:t>非參數式方法儲存較精簡的代表性資料，它</a:t>
            </a:r>
            <a:r>
              <a:rPr lang="zh-TW" altLang="en-US" dirty="0" smtClean="0"/>
              <a:t>包含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直</a:t>
            </a:r>
            <a:r>
              <a:rPr lang="zh-TW" altLang="en-US" dirty="0"/>
              <a:t>方</a:t>
            </a:r>
            <a:r>
              <a:rPr lang="zh-TW" altLang="en-US" dirty="0" smtClean="0"/>
              <a:t>圖</a:t>
            </a:r>
            <a:endParaRPr lang="en-US" altLang="zh-TW" dirty="0" smtClean="0"/>
          </a:p>
          <a:p>
            <a:pPr lvl="1"/>
            <a:r>
              <a:rPr lang="zh-TW" altLang="en-US" dirty="0"/>
              <a:t>分群</a:t>
            </a:r>
            <a:r>
              <a:rPr lang="zh-TW" altLang="en-US" dirty="0" smtClean="0"/>
              <a:t>法</a:t>
            </a:r>
            <a:endParaRPr lang="en-US" altLang="zh-TW" dirty="0" smtClean="0"/>
          </a:p>
          <a:p>
            <a:pPr lvl="1"/>
            <a:r>
              <a:rPr lang="zh-TW" altLang="en-US" dirty="0"/>
              <a:t>抽樣法</a:t>
            </a:r>
          </a:p>
        </p:txBody>
      </p:sp>
    </p:spTree>
    <p:extLst>
      <p:ext uri="{BB962C8B-B14F-4D97-AF65-F5344CB8AC3E}">
        <p14:creationId xmlns:p14="http://schemas.microsoft.com/office/powerpoint/2010/main" val="421709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3.4.1 </a:t>
            </a:r>
            <a:r>
              <a:rPr lang="zh-TW" altLang="en-US" dirty="0"/>
              <a:t>資料精簡步驟概述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zh-TW" altLang="en-US" b="1" dirty="0"/>
              <a:t>資料壓縮</a:t>
            </a:r>
            <a:r>
              <a:rPr lang="zh-TW" altLang="en-US" dirty="0"/>
              <a:t> </a:t>
            </a:r>
            <a:r>
              <a:rPr lang="en-US" altLang="zh-TW" dirty="0"/>
              <a:t>(data compression) </a:t>
            </a:r>
            <a:r>
              <a:rPr lang="zh-TW" altLang="en-US" dirty="0"/>
              <a:t>技術中，將原始資料套入轉換後，</a:t>
            </a:r>
            <a:r>
              <a:rPr lang="zh-TW" altLang="en-US" dirty="0" smtClean="0"/>
              <a:t>得到</a:t>
            </a:r>
            <a:r>
              <a:rPr lang="zh-TW" altLang="en-US" dirty="0"/>
              <a:t>較精簡或“壓縮過＂的資料表示</a:t>
            </a:r>
            <a:r>
              <a:rPr lang="zh-TW" altLang="en-US" dirty="0" smtClean="0"/>
              <a:t>法</a:t>
            </a:r>
            <a:endParaRPr lang="en-US" altLang="zh-TW" dirty="0" smtClean="0"/>
          </a:p>
          <a:p>
            <a:pPr lvl="1"/>
            <a:r>
              <a:rPr lang="zh-TW" altLang="en-US" dirty="0"/>
              <a:t>如果能夠將壓縮過資料重建為</a:t>
            </a:r>
            <a:r>
              <a:rPr lang="zh-TW" altLang="en-US" dirty="0" smtClean="0"/>
              <a:t>原始資料</a:t>
            </a:r>
            <a:r>
              <a:rPr lang="zh-TW" altLang="en-US" dirty="0"/>
              <a:t>，而不會遺失任何資訊，則此資料壓縮方式稱為“無失真＂</a:t>
            </a:r>
            <a:r>
              <a:rPr lang="en-US" altLang="zh-TW" dirty="0"/>
              <a:t>(lossless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如果我們只能從壓縮過資料重建原始資料的近似表示法，則</a:t>
            </a:r>
            <a:r>
              <a:rPr lang="zh-TW" altLang="en-US" dirty="0" smtClean="0"/>
              <a:t>此資料壓縮</a:t>
            </a:r>
            <a:r>
              <a:rPr lang="zh-TW" altLang="en-US" dirty="0"/>
              <a:t>方式稱為“失真＂</a:t>
            </a:r>
            <a:r>
              <a:rPr lang="en-US" altLang="zh-TW" dirty="0"/>
              <a:t>(</a:t>
            </a:r>
            <a:r>
              <a:rPr lang="en-US" altLang="zh-TW" dirty="0" err="1"/>
              <a:t>lossy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817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3.4.2 </a:t>
            </a:r>
            <a:r>
              <a:rPr lang="zh-TW" altLang="en-US" dirty="0"/>
              <a:t>小波轉換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離散小波轉換 </a:t>
            </a:r>
            <a:r>
              <a:rPr lang="en-US" altLang="zh-TW" dirty="0"/>
              <a:t>(discrete wavelet transform, </a:t>
            </a:r>
            <a:r>
              <a:rPr lang="en-US" altLang="zh-TW" dirty="0" err="1"/>
              <a:t>DWT</a:t>
            </a:r>
            <a:r>
              <a:rPr lang="en-US" altLang="zh-TW" dirty="0"/>
              <a:t>) </a:t>
            </a:r>
            <a:r>
              <a:rPr lang="zh-TW" altLang="en-US" dirty="0"/>
              <a:t>是一種線性訊號</a:t>
            </a:r>
            <a:r>
              <a:rPr lang="zh-TW" altLang="en-US" dirty="0" smtClean="0"/>
              <a:t>處理技術</a:t>
            </a:r>
            <a:r>
              <a:rPr lang="zh-TW" altLang="en-US" dirty="0"/>
              <a:t>，當它套用到資料向量</a:t>
            </a:r>
            <a:r>
              <a:rPr lang="en-US" altLang="zh-TW" b="1" i="1" dirty="0"/>
              <a:t>X </a:t>
            </a:r>
            <a:r>
              <a:rPr lang="zh-TW" altLang="en-US" dirty="0"/>
              <a:t>時，把它轉換到不同數值的向量</a:t>
            </a:r>
            <a:r>
              <a:rPr lang="en-US" altLang="zh-TW" b="1" i="1" dirty="0"/>
              <a:t>X</a:t>
            </a:r>
            <a:r>
              <a:rPr lang="en-US" altLang="zh-TW" dirty="0"/>
              <a:t>′ </a:t>
            </a:r>
            <a:r>
              <a:rPr lang="zh-TW" altLang="en-US" dirty="0"/>
              <a:t>，該</a:t>
            </a:r>
            <a:r>
              <a:rPr lang="zh-TW" altLang="en-US" dirty="0" smtClean="0"/>
              <a:t>向量</a:t>
            </a:r>
            <a:r>
              <a:rPr lang="zh-TW" altLang="en-US" dirty="0"/>
              <a:t>由小波係數所建構成，而這兩個向量的的長度相同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「如果小波轉換後的資料與原始資料長度相同，那這個技術</a:t>
            </a:r>
            <a:r>
              <a:rPr lang="zh-TW" altLang="en-US" dirty="0" smtClean="0"/>
              <a:t>如何對</a:t>
            </a:r>
            <a:r>
              <a:rPr lang="zh-TW" altLang="en-US" dirty="0"/>
              <a:t>資料精簡有用處呢？」它的訣竅在於小波轉換後的資料可以截短，</a:t>
            </a:r>
            <a:r>
              <a:rPr lang="zh-TW" altLang="en-US" dirty="0" smtClean="0"/>
              <a:t>我們</a:t>
            </a:r>
            <a:r>
              <a:rPr lang="zh-TW" altLang="en-US" dirty="0"/>
              <a:t>可以只儲存一小部分的強小波係數所對應的向量，來得到原始資料的</a:t>
            </a:r>
            <a:r>
              <a:rPr lang="zh-TW" altLang="en-US" dirty="0" smtClean="0"/>
              <a:t>近似</a:t>
            </a:r>
            <a:r>
              <a:rPr lang="zh-TW" altLang="en-US" dirty="0"/>
              <a:t>壓縮</a:t>
            </a:r>
          </a:p>
        </p:txBody>
      </p:sp>
    </p:spTree>
    <p:extLst>
      <p:ext uri="{BB962C8B-B14F-4D97-AF65-F5344CB8AC3E}">
        <p14:creationId xmlns:p14="http://schemas.microsoft.com/office/powerpoint/2010/main" val="207279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3.4.2 </a:t>
            </a:r>
            <a:r>
              <a:rPr lang="zh-TW" altLang="en-US" dirty="0"/>
              <a:t>小波轉換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err="1" smtClean="0"/>
              <a:t>DWT</a:t>
            </a:r>
            <a:r>
              <a:rPr lang="zh-TW" altLang="en-US" dirty="0"/>
              <a:t>的作法如下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輸入資料向量的長度</a:t>
            </a:r>
            <a:r>
              <a:rPr lang="en-US" altLang="zh-TW" i="1" dirty="0"/>
              <a:t>L </a:t>
            </a:r>
            <a:r>
              <a:rPr lang="zh-TW" altLang="en-US" dirty="0"/>
              <a:t>必須是</a:t>
            </a:r>
            <a:r>
              <a:rPr lang="en-US" altLang="zh-TW" dirty="0"/>
              <a:t>2 </a:t>
            </a:r>
            <a:r>
              <a:rPr lang="zh-TW" altLang="en-US" dirty="0"/>
              <a:t>的整數冪次，如果長度不符時，</a:t>
            </a:r>
            <a:r>
              <a:rPr lang="zh-TW" altLang="en-US" dirty="0" smtClean="0"/>
              <a:t>可以在</a:t>
            </a:r>
            <a:r>
              <a:rPr lang="zh-TW" altLang="en-US" dirty="0"/>
              <a:t>資料向量尾端插入</a:t>
            </a:r>
            <a:r>
              <a:rPr lang="en-US" altLang="zh-TW" dirty="0"/>
              <a:t>0 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每一次轉換時，將套用兩個函數，第一個套用的是資料平滑化函數</a:t>
            </a:r>
            <a:r>
              <a:rPr lang="zh-TW" altLang="en-US" dirty="0" smtClean="0"/>
              <a:t>，</a:t>
            </a:r>
            <a:r>
              <a:rPr lang="zh-TW" altLang="en-US" dirty="0"/>
              <a:t>第二個套用的是加權差分 </a:t>
            </a:r>
            <a:r>
              <a:rPr lang="en-US" altLang="zh-TW" dirty="0"/>
              <a:t>(weighted differenced</a:t>
            </a:r>
            <a:r>
              <a:rPr lang="en-US" altLang="zh-TW" dirty="0" smtClean="0"/>
              <a:t>) </a:t>
            </a:r>
            <a:r>
              <a:rPr lang="zh-TW" altLang="en-US" dirty="0" smtClean="0"/>
              <a:t>函數</a:t>
            </a:r>
            <a:r>
              <a:rPr lang="zh-TW" altLang="en-US" dirty="0"/>
              <a:t>，其功能是提取資料的細節特徵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這兩個函數套用到</a:t>
            </a:r>
            <a:r>
              <a:rPr lang="en-US" altLang="zh-TW" dirty="0"/>
              <a:t>X </a:t>
            </a:r>
            <a:r>
              <a:rPr lang="zh-TW" altLang="en-US" dirty="0"/>
              <a:t>中的每一對資料點，也就是，所有的 </a:t>
            </a:r>
            <a:r>
              <a:rPr lang="en-US" altLang="zh-TW" dirty="0"/>
              <a:t>( </a:t>
            </a:r>
            <a:r>
              <a:rPr lang="en-US" altLang="zh-TW" dirty="0" err="1"/>
              <a:t>x</a:t>
            </a:r>
            <a:r>
              <a:rPr lang="en-US" altLang="zh-TW" baseline="-25000" dirty="0" err="1"/>
              <a:t>2i</a:t>
            </a:r>
            <a:r>
              <a:rPr lang="en-US" altLang="zh-TW" dirty="0"/>
              <a:t> , </a:t>
            </a:r>
            <a:r>
              <a:rPr lang="en-US" altLang="zh-TW" dirty="0" err="1"/>
              <a:t>x</a:t>
            </a:r>
            <a:r>
              <a:rPr lang="en-US" altLang="zh-TW" baseline="-25000" dirty="0" err="1"/>
              <a:t>2i+1</a:t>
            </a:r>
            <a:r>
              <a:rPr lang="en-US" altLang="zh-TW" dirty="0"/>
              <a:t> </a:t>
            </a:r>
            <a:r>
              <a:rPr lang="en-US" altLang="zh-TW" dirty="0" smtClean="0"/>
              <a:t>)</a:t>
            </a:r>
            <a:r>
              <a:rPr lang="zh-TW" altLang="en-US" dirty="0" smtClean="0"/>
              <a:t>量</a:t>
            </a:r>
            <a:r>
              <a:rPr lang="zh-TW" altLang="en-US" dirty="0"/>
              <a:t>測值配對，這產生兩個長度為</a:t>
            </a:r>
            <a:r>
              <a:rPr lang="en-US" altLang="zh-TW" dirty="0"/>
              <a:t>L / 2 </a:t>
            </a:r>
            <a:r>
              <a:rPr lang="zh-TW" altLang="en-US" dirty="0"/>
              <a:t>的資料向量，通常，它們分別</a:t>
            </a:r>
            <a:r>
              <a:rPr lang="zh-TW" altLang="en-US" dirty="0" smtClean="0"/>
              <a:t>代表</a:t>
            </a:r>
            <a:r>
              <a:rPr lang="zh-TW" altLang="en-US" dirty="0"/>
              <a:t>輸入資料的平滑化 </a:t>
            </a:r>
            <a:r>
              <a:rPr lang="en-US" altLang="zh-TW" dirty="0"/>
              <a:t>( </a:t>
            </a:r>
            <a:r>
              <a:rPr lang="zh-TW" altLang="en-US" dirty="0"/>
              <a:t>或低頻版本 </a:t>
            </a:r>
            <a:r>
              <a:rPr lang="en-US" altLang="zh-TW" dirty="0"/>
              <a:t>) </a:t>
            </a:r>
            <a:r>
              <a:rPr lang="zh-TW" altLang="en-US" dirty="0"/>
              <a:t>與輸入資料的高頻內容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此兩個函數遞迴地套用在上一次迴圈所得到資料集合，直到其所產生的資料集長度為</a:t>
            </a:r>
            <a:r>
              <a:rPr lang="en-US" altLang="zh-TW" dirty="0"/>
              <a:t>2 </a:t>
            </a:r>
            <a:r>
              <a:rPr lang="zh-TW" altLang="en-US" dirty="0"/>
              <a:t>時，遞迴才停止。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選取以上疊代所得到的資料集之值，標計為轉換後資料的小波係數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2276872"/>
            <a:ext cx="7886700" cy="3314700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38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3.4.3 </a:t>
            </a:r>
            <a:r>
              <a:rPr lang="zh-TW" altLang="en-US" dirty="0"/>
              <a:t>主成份分析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b="1" dirty="0"/>
              <a:t>主成份分析 </a:t>
            </a:r>
            <a:r>
              <a:rPr lang="en-US" altLang="zh-TW" dirty="0"/>
              <a:t>( principal </a:t>
            </a:r>
            <a:r>
              <a:rPr lang="en-US" altLang="zh-TW" dirty="0" smtClean="0"/>
              <a:t>components analysis</a:t>
            </a:r>
            <a:r>
              <a:rPr lang="en-US" altLang="zh-TW" dirty="0"/>
              <a:t>, </a:t>
            </a:r>
            <a:r>
              <a:rPr lang="en-US" altLang="zh-TW" dirty="0" err="1"/>
              <a:t>PCA</a:t>
            </a:r>
            <a:r>
              <a:rPr lang="zh-TW" altLang="en-US" dirty="0"/>
              <a:t>，也稱為</a:t>
            </a:r>
            <a:r>
              <a:rPr lang="en-US" altLang="zh-TW" dirty="0" err="1"/>
              <a:t>Karhunen-Loeve</a:t>
            </a:r>
            <a:r>
              <a:rPr lang="en-US" altLang="zh-TW" dirty="0"/>
              <a:t> </a:t>
            </a:r>
            <a:r>
              <a:rPr lang="zh-TW" altLang="en-US" dirty="0"/>
              <a:t>或</a:t>
            </a:r>
            <a:r>
              <a:rPr lang="en-US" altLang="zh-TW" dirty="0"/>
              <a:t>K-L </a:t>
            </a:r>
            <a:r>
              <a:rPr lang="zh-TW" altLang="en-US" dirty="0"/>
              <a:t>法 </a:t>
            </a:r>
            <a:r>
              <a:rPr lang="en-US" altLang="zh-TW" dirty="0"/>
              <a:t>) </a:t>
            </a:r>
            <a:r>
              <a:rPr lang="zh-TW" altLang="en-US" dirty="0"/>
              <a:t>尋找</a:t>
            </a:r>
            <a:r>
              <a:rPr lang="en-US" altLang="zh-TW" i="1" dirty="0"/>
              <a:t>k </a:t>
            </a:r>
            <a:r>
              <a:rPr lang="zh-TW" altLang="en-US" dirty="0"/>
              <a:t>個最能代表</a:t>
            </a:r>
            <a:r>
              <a:rPr lang="zh-TW" altLang="en-US" dirty="0" smtClean="0"/>
              <a:t>資料</a:t>
            </a:r>
            <a:r>
              <a:rPr lang="zh-TW" altLang="en-US" dirty="0"/>
              <a:t>集的</a:t>
            </a:r>
            <a:r>
              <a:rPr lang="en-US" altLang="zh-TW" i="1" dirty="0"/>
              <a:t>n</a:t>
            </a:r>
            <a:r>
              <a:rPr lang="en-US" altLang="zh-TW" dirty="0"/>
              <a:t>-</a:t>
            </a:r>
            <a:r>
              <a:rPr lang="zh-TW" altLang="en-US" dirty="0"/>
              <a:t>維正交向量，其中</a:t>
            </a:r>
            <a:r>
              <a:rPr lang="en-US" altLang="zh-TW" i="1" dirty="0"/>
              <a:t>k </a:t>
            </a:r>
            <a:r>
              <a:rPr lang="zh-TW" altLang="en-US" dirty="0"/>
              <a:t>≤ </a:t>
            </a:r>
            <a:r>
              <a:rPr lang="en-US" altLang="zh-TW" i="1" dirty="0"/>
              <a:t>n</a:t>
            </a:r>
            <a:r>
              <a:rPr lang="zh-TW" altLang="en-US" dirty="0"/>
              <a:t>，由此，原始資料被投影至更小的</a:t>
            </a:r>
            <a:r>
              <a:rPr lang="zh-TW" altLang="en-US" dirty="0" smtClean="0"/>
              <a:t>空間上</a:t>
            </a:r>
            <a:r>
              <a:rPr lang="zh-TW" altLang="en-US" dirty="0"/>
              <a:t>，來達到維度精簡的目的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/>
              <a:t>PCA</a:t>
            </a:r>
            <a:r>
              <a:rPr lang="en-US" altLang="zh-TW" dirty="0"/>
              <a:t> </a:t>
            </a:r>
            <a:r>
              <a:rPr lang="zh-TW" altLang="en-US" dirty="0"/>
              <a:t>是</a:t>
            </a:r>
            <a:r>
              <a:rPr lang="zh-TW" altLang="en-US" dirty="0" smtClean="0"/>
              <a:t>透過“</a:t>
            </a:r>
            <a:r>
              <a:rPr lang="zh-TW" altLang="en-US" dirty="0"/>
              <a:t>融合＂屬性的精隨，來建立一個更小的變數</a:t>
            </a:r>
            <a:r>
              <a:rPr lang="zh-TW" altLang="en-US" dirty="0" smtClean="0"/>
              <a:t>集合</a:t>
            </a:r>
            <a:endParaRPr lang="en-US" altLang="zh-TW" dirty="0" smtClean="0"/>
          </a:p>
          <a:p>
            <a:r>
              <a:rPr lang="zh-TW" altLang="en-US" dirty="0"/>
              <a:t>基本過程如下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將輸入資料正規化，使得每個屬性落在相同的值</a:t>
            </a:r>
            <a:r>
              <a:rPr lang="zh-TW" altLang="en-US" dirty="0" smtClean="0"/>
              <a:t>域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err="1"/>
              <a:t>PCA</a:t>
            </a:r>
            <a:r>
              <a:rPr lang="en-US" altLang="zh-TW" dirty="0"/>
              <a:t> </a:t>
            </a:r>
            <a:r>
              <a:rPr lang="zh-TW" altLang="en-US" dirty="0"/>
              <a:t>計算</a:t>
            </a:r>
            <a:r>
              <a:rPr lang="en-US" altLang="zh-TW" i="1" dirty="0"/>
              <a:t>k </a:t>
            </a:r>
            <a:r>
              <a:rPr lang="zh-TW" altLang="en-US" dirty="0"/>
              <a:t>個單範正交 </a:t>
            </a:r>
            <a:r>
              <a:rPr lang="en-US" altLang="zh-TW" dirty="0"/>
              <a:t>(</a:t>
            </a:r>
            <a:r>
              <a:rPr lang="en-US" altLang="zh-TW" dirty="0" err="1"/>
              <a:t>northonormal</a:t>
            </a:r>
            <a:r>
              <a:rPr lang="en-US" altLang="zh-TW" dirty="0"/>
              <a:t>) </a:t>
            </a:r>
            <a:r>
              <a:rPr lang="zh-TW" altLang="en-US" dirty="0"/>
              <a:t>向量，作為正規化輸入</a:t>
            </a:r>
            <a:r>
              <a:rPr lang="zh-TW" altLang="en-US" dirty="0" smtClean="0"/>
              <a:t>資料的</a:t>
            </a:r>
            <a:r>
              <a:rPr lang="zh-TW" altLang="en-US" dirty="0"/>
              <a:t>基底 </a:t>
            </a:r>
            <a:r>
              <a:rPr lang="en-US" altLang="zh-TW" dirty="0"/>
              <a:t>(basis)</a:t>
            </a:r>
            <a:r>
              <a:rPr lang="zh-TW" altLang="en-US" dirty="0"/>
              <a:t>，這些向量稱為「主成份 </a:t>
            </a:r>
            <a:r>
              <a:rPr lang="en-US" altLang="zh-TW" dirty="0"/>
              <a:t>(principal component)</a:t>
            </a:r>
            <a:r>
              <a:rPr lang="zh-TW" altLang="en-US" dirty="0"/>
              <a:t>」，而輸入資料則</a:t>
            </a:r>
            <a:r>
              <a:rPr lang="zh-TW" altLang="en-US" dirty="0" smtClean="0"/>
              <a:t>是主</a:t>
            </a:r>
            <a:r>
              <a:rPr lang="zh-TW" altLang="en-US" dirty="0"/>
              <a:t>成份的線性組合。</a:t>
            </a:r>
          </a:p>
        </p:txBody>
      </p:sp>
    </p:spTree>
    <p:extLst>
      <p:ext uri="{BB962C8B-B14F-4D97-AF65-F5344CB8AC3E}">
        <p14:creationId xmlns:p14="http://schemas.microsoft.com/office/powerpoint/2010/main" val="7672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3.4.3 </a:t>
            </a:r>
            <a:r>
              <a:rPr lang="zh-TW" altLang="en-US" dirty="0"/>
              <a:t>主成份分析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 startAt="3"/>
            </a:pPr>
            <a:r>
              <a:rPr lang="zh-TW" altLang="en-US" dirty="0"/>
              <a:t>這些主成份按照其重要性 </a:t>
            </a:r>
            <a:r>
              <a:rPr lang="en-US" altLang="zh-TW" dirty="0"/>
              <a:t>( </a:t>
            </a:r>
            <a:r>
              <a:rPr lang="zh-TW" altLang="en-US" dirty="0"/>
              <a:t>或強度 </a:t>
            </a:r>
            <a:r>
              <a:rPr lang="en-US" altLang="zh-TW" dirty="0"/>
              <a:t>) </a:t>
            </a:r>
            <a:r>
              <a:rPr lang="zh-TW" altLang="en-US" dirty="0"/>
              <a:t>來遞減排序</a:t>
            </a:r>
            <a:r>
              <a:rPr lang="zh-TW" altLang="en-US" dirty="0" smtClean="0"/>
              <a:t>，</a:t>
            </a:r>
            <a:r>
              <a:rPr lang="zh-TW" altLang="en-US" dirty="0"/>
              <a:t>第一個座標軸顯示</a:t>
            </a:r>
            <a:r>
              <a:rPr lang="zh-TW" altLang="en-US" dirty="0" smtClean="0"/>
              <a:t>出對</a:t>
            </a:r>
            <a:r>
              <a:rPr lang="zh-TW" altLang="en-US" dirty="0"/>
              <a:t>資料集合最大的變異量，第二個座標軸顯示第二高的變異量，</a:t>
            </a:r>
            <a:r>
              <a:rPr lang="zh-TW" altLang="en-US" dirty="0" smtClean="0"/>
              <a:t>依此類推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 startAt="3"/>
            </a:pPr>
            <a:r>
              <a:rPr lang="zh-TW" altLang="en-US" dirty="0"/>
              <a:t>藉由刪除</a:t>
            </a:r>
            <a:r>
              <a:rPr lang="zh-TW" altLang="en-US" dirty="0" smtClean="0"/>
              <a:t>不重要</a:t>
            </a:r>
            <a:r>
              <a:rPr lang="zh-TW" altLang="en-US" dirty="0"/>
              <a:t>的主成份來精簡資料，亦即，移除變異量較低的主成份，僅</a:t>
            </a:r>
            <a:r>
              <a:rPr lang="zh-TW" altLang="en-US" dirty="0" smtClean="0"/>
              <a:t>使用最</a:t>
            </a:r>
            <a:r>
              <a:rPr lang="zh-TW" altLang="en-US" dirty="0"/>
              <a:t>強的那幾個主成份，便能夠很近似的重建原始資料。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36" y="2420888"/>
            <a:ext cx="6552728" cy="3153500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703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3.4.4 </a:t>
            </a:r>
            <a:r>
              <a:rPr lang="zh-TW" altLang="en-US" dirty="0"/>
              <a:t>屬性子集合選取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屬性子集合選取 </a:t>
            </a:r>
            <a:r>
              <a:rPr lang="en-US" altLang="zh-TW" dirty="0"/>
              <a:t>(attribute subset selection</a:t>
            </a:r>
            <a:r>
              <a:rPr lang="en-US" altLang="zh-TW" dirty="0" smtClean="0"/>
              <a:t>) </a:t>
            </a:r>
            <a:r>
              <a:rPr lang="zh-TW" altLang="en-US" dirty="0"/>
              <a:t>透過移除不相關或冗餘</a:t>
            </a:r>
            <a:r>
              <a:rPr lang="zh-TW" altLang="en-US" dirty="0" smtClean="0"/>
              <a:t>的屬性 </a:t>
            </a:r>
            <a:r>
              <a:rPr lang="en-US" altLang="zh-TW" dirty="0"/>
              <a:t>( </a:t>
            </a:r>
            <a:r>
              <a:rPr lang="zh-TW" altLang="en-US" dirty="0"/>
              <a:t>或維度 </a:t>
            </a:r>
            <a:r>
              <a:rPr lang="en-US" altLang="zh-TW" dirty="0"/>
              <a:t>) </a:t>
            </a:r>
            <a:r>
              <a:rPr lang="zh-TW" altLang="en-US" dirty="0"/>
              <a:t>來精簡資料尺寸。屬性子集合選取的目標是找出最小</a:t>
            </a:r>
            <a:r>
              <a:rPr lang="zh-TW" altLang="en-US" dirty="0" smtClean="0"/>
              <a:t>的屬性</a:t>
            </a:r>
            <a:r>
              <a:rPr lang="zh-TW" altLang="en-US" dirty="0"/>
              <a:t>子集合，使得透過這些屬性所得到的資料機率分佈，盡可能的與</a:t>
            </a:r>
            <a:r>
              <a:rPr lang="zh-TW" altLang="en-US" dirty="0" smtClean="0"/>
              <a:t>使用全部</a:t>
            </a:r>
            <a:r>
              <a:rPr lang="zh-TW" altLang="en-US" dirty="0"/>
              <a:t>屬性所得到原始分佈一樣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屬性子集合</a:t>
            </a:r>
            <a:r>
              <a:rPr lang="zh-TW" altLang="en-US" dirty="0" smtClean="0"/>
              <a:t>選取常使用</a:t>
            </a:r>
            <a:r>
              <a:rPr lang="zh-TW" altLang="en-US" b="1" dirty="0"/>
              <a:t>貪婪式</a:t>
            </a:r>
            <a:r>
              <a:rPr lang="zh-TW" altLang="en-US" dirty="0"/>
              <a:t> </a:t>
            </a:r>
            <a:r>
              <a:rPr lang="en-US" altLang="zh-TW" dirty="0"/>
              <a:t>(greedy) </a:t>
            </a:r>
            <a:r>
              <a:rPr lang="zh-TW" altLang="en-US" dirty="0" smtClean="0"/>
              <a:t>的方法</a:t>
            </a:r>
            <a:endParaRPr lang="en-US" altLang="zh-TW" dirty="0" smtClean="0"/>
          </a:p>
          <a:p>
            <a:r>
              <a:rPr lang="zh-TW" altLang="en-US" dirty="0"/>
              <a:t>基本的啟發式屬性子集合選取方法包含下列技術，其中一些技術將</a:t>
            </a:r>
            <a:r>
              <a:rPr lang="zh-TW" altLang="en-US" dirty="0" smtClean="0"/>
              <a:t>在圖</a:t>
            </a:r>
            <a:r>
              <a:rPr lang="en-US" altLang="zh-TW" dirty="0"/>
              <a:t>3.6 </a:t>
            </a:r>
            <a:r>
              <a:rPr lang="zh-TW" altLang="en-US" dirty="0"/>
              <a:t>中闡明。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250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3.1.1 </a:t>
            </a:r>
            <a:r>
              <a:rPr lang="zh-TW" altLang="en-US" dirty="0"/>
              <a:t>資料的品質：為何資料需要前處理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資料不</a:t>
            </a:r>
            <a:r>
              <a:rPr lang="zh-TW" altLang="en-US" dirty="0" smtClean="0"/>
              <a:t>完整</a:t>
            </a:r>
            <a:r>
              <a:rPr lang="zh-TW" altLang="en-US" dirty="0"/>
              <a:t>的</a:t>
            </a:r>
            <a:r>
              <a:rPr lang="zh-TW" altLang="en-US" dirty="0" smtClean="0"/>
              <a:t>原因有</a:t>
            </a:r>
            <a:r>
              <a:rPr lang="zh-TW" altLang="en-US" dirty="0"/>
              <a:t>人為的曲解</a:t>
            </a:r>
            <a:r>
              <a:rPr lang="zh-TW" altLang="en-US" dirty="0" smtClean="0"/>
              <a:t>誤會、</a:t>
            </a:r>
            <a:r>
              <a:rPr lang="zh-TW" altLang="en-US" dirty="0"/>
              <a:t>裝置設備的</a:t>
            </a:r>
            <a:r>
              <a:rPr lang="zh-TW" altLang="en-US" dirty="0" smtClean="0"/>
              <a:t>故障、</a:t>
            </a:r>
            <a:r>
              <a:rPr lang="zh-TW" altLang="en-US" dirty="0"/>
              <a:t>資料也可能被刪除</a:t>
            </a:r>
            <a:r>
              <a:rPr lang="zh-TW" altLang="en-US" dirty="0" smtClean="0"/>
              <a:t>掉</a:t>
            </a:r>
            <a:r>
              <a:rPr lang="zh-TW" altLang="en-US" dirty="0"/>
              <a:t>，更甚著，歷史資料或被</a:t>
            </a:r>
            <a:r>
              <a:rPr lang="zh-TW" altLang="en-US" dirty="0" smtClean="0"/>
              <a:t>修改</a:t>
            </a:r>
            <a:r>
              <a:rPr lang="zh-TW" altLang="en-US" dirty="0"/>
              <a:t>過的資料也可能被忽略掉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/>
              <a:t>時效性</a:t>
            </a:r>
            <a:r>
              <a:rPr lang="zh-TW" altLang="en-US" dirty="0"/>
              <a:t> </a:t>
            </a:r>
            <a:r>
              <a:rPr lang="en-US" altLang="zh-TW" dirty="0"/>
              <a:t>(timeliness) </a:t>
            </a:r>
            <a:r>
              <a:rPr lang="zh-TW" altLang="en-US" dirty="0"/>
              <a:t>也會影響資料的</a:t>
            </a:r>
            <a:r>
              <a:rPr lang="zh-TW" altLang="en-US" dirty="0" smtClean="0"/>
              <a:t>品質，</a:t>
            </a:r>
            <a:r>
              <a:rPr lang="zh-TW" altLang="en-US" dirty="0"/>
              <a:t>資料無法</a:t>
            </a:r>
            <a:r>
              <a:rPr lang="zh-TW" altLang="en-US" dirty="0" smtClean="0"/>
              <a:t>在</a:t>
            </a:r>
            <a:r>
              <a:rPr lang="zh-TW" altLang="en-US" dirty="0"/>
              <a:t>期限內</a:t>
            </a:r>
            <a:r>
              <a:rPr lang="zh-TW" altLang="en-US" dirty="0" smtClean="0"/>
              <a:t>及時</a:t>
            </a:r>
            <a:r>
              <a:rPr lang="zh-TW" altLang="en-US" dirty="0"/>
              <a:t>更新，對於資料的品質有負面的影響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 smtClean="0"/>
              <a:t>可信度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en-US" altLang="zh-TW" dirty="0"/>
              <a:t>believability) </a:t>
            </a:r>
            <a:r>
              <a:rPr lang="zh-TW" altLang="en-US" dirty="0"/>
              <a:t>反映出資料有多少程度被使用者所</a:t>
            </a:r>
            <a:r>
              <a:rPr lang="zh-TW" altLang="en-US" dirty="0" smtClean="0"/>
              <a:t>信賴</a:t>
            </a:r>
            <a:endParaRPr lang="en-US" altLang="zh-TW" dirty="0" smtClean="0"/>
          </a:p>
          <a:p>
            <a:r>
              <a:rPr lang="zh-TW" altLang="en-US" b="1" dirty="0"/>
              <a:t>可解讀</a:t>
            </a:r>
            <a:r>
              <a:rPr lang="zh-TW" altLang="en-US" b="1" dirty="0" smtClean="0"/>
              <a:t>性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en-US" altLang="zh-TW" dirty="0"/>
              <a:t>interpretability) </a:t>
            </a:r>
            <a:r>
              <a:rPr lang="zh-TW" altLang="en-US" dirty="0"/>
              <a:t>反映出資料有多麼容易被使用者所理解。</a:t>
            </a:r>
          </a:p>
        </p:txBody>
      </p:sp>
    </p:spTree>
    <p:extLst>
      <p:ext uri="{BB962C8B-B14F-4D97-AF65-F5344CB8AC3E}">
        <p14:creationId xmlns:p14="http://schemas.microsoft.com/office/powerpoint/2010/main" val="9873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3.4.4 </a:t>
            </a:r>
            <a:r>
              <a:rPr lang="zh-TW" altLang="en-US" dirty="0"/>
              <a:t>屬性子集合選取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b="1" dirty="0"/>
              <a:t>逐步向前選取 </a:t>
            </a:r>
            <a:r>
              <a:rPr lang="en-US" altLang="zh-TW" b="1" dirty="0"/>
              <a:t>(stepwise forward selection)</a:t>
            </a:r>
            <a:r>
              <a:rPr lang="zh-TW" altLang="en-US" b="1" dirty="0"/>
              <a:t>：</a:t>
            </a:r>
            <a:r>
              <a:rPr lang="zh-TW" altLang="en-US" dirty="0"/>
              <a:t>此程序開始時，假設精簡</a:t>
            </a:r>
            <a:r>
              <a:rPr lang="zh-TW" altLang="en-US" dirty="0" smtClean="0"/>
              <a:t>屬性</a:t>
            </a:r>
            <a:r>
              <a:rPr lang="zh-TW" altLang="en-US" dirty="0"/>
              <a:t>集合為空集合，接著，從原始屬性中挑選出最佳的屬性，並把它</a:t>
            </a:r>
            <a:r>
              <a:rPr lang="zh-TW" altLang="en-US" dirty="0" smtClean="0"/>
              <a:t>加入</a:t>
            </a:r>
            <a:r>
              <a:rPr lang="zh-TW" altLang="en-US" dirty="0"/>
              <a:t>到精簡屬性</a:t>
            </a:r>
            <a:r>
              <a:rPr lang="zh-TW" altLang="en-US" dirty="0" smtClean="0"/>
              <a:t>集中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b="1" dirty="0"/>
              <a:t>逐步向後刪除 </a:t>
            </a:r>
            <a:r>
              <a:rPr lang="en-US" altLang="zh-TW" b="1" dirty="0"/>
              <a:t>(stepwise backward elimination)</a:t>
            </a:r>
            <a:r>
              <a:rPr lang="zh-TW" altLang="en-US" b="1" dirty="0"/>
              <a:t>：</a:t>
            </a:r>
            <a:r>
              <a:rPr lang="zh-TW" altLang="en-US" dirty="0"/>
              <a:t>此程序開始時，假設</a:t>
            </a:r>
            <a:r>
              <a:rPr lang="zh-TW" altLang="en-US" dirty="0" smtClean="0"/>
              <a:t>精簡屬性</a:t>
            </a:r>
            <a:r>
              <a:rPr lang="zh-TW" altLang="en-US" dirty="0"/>
              <a:t>集合為全部原始屬性，在每一次疊代，它刪除精簡屬性集合中</a:t>
            </a:r>
            <a:r>
              <a:rPr lang="zh-TW" altLang="en-US" dirty="0" smtClean="0"/>
              <a:t>最差</a:t>
            </a:r>
            <a:r>
              <a:rPr lang="zh-TW" altLang="en-US" dirty="0"/>
              <a:t>的屬性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b="1" dirty="0"/>
              <a:t>合併向前選取與向後刪除 </a:t>
            </a:r>
            <a:r>
              <a:rPr lang="en-US" altLang="zh-TW" b="1" dirty="0"/>
              <a:t>(combination of forward selection and </a:t>
            </a:r>
            <a:r>
              <a:rPr lang="en-US" altLang="zh-TW" b="1" dirty="0" smtClean="0"/>
              <a:t>backward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elimination</a:t>
            </a:r>
            <a:r>
              <a:rPr lang="en-US" altLang="zh-TW" b="1" dirty="0"/>
              <a:t>)</a:t>
            </a:r>
            <a:r>
              <a:rPr lang="zh-TW" altLang="en-US" b="1" dirty="0"/>
              <a:t>：</a:t>
            </a:r>
            <a:r>
              <a:rPr lang="zh-TW" altLang="en-US" dirty="0"/>
              <a:t>逐步向前選取與向後刪除可透過下列方式合併在一起，</a:t>
            </a:r>
            <a:r>
              <a:rPr lang="zh-TW" altLang="en-US" dirty="0" smtClean="0"/>
              <a:t>在每一</a:t>
            </a:r>
            <a:r>
              <a:rPr lang="zh-TW" altLang="en-US" dirty="0"/>
              <a:t>次疊代，此程序選取最佳的屬性加入，並移除最差的屬性。</a:t>
            </a:r>
          </a:p>
        </p:txBody>
      </p:sp>
    </p:spTree>
    <p:extLst>
      <p:ext uri="{BB962C8B-B14F-4D97-AF65-F5344CB8AC3E}">
        <p14:creationId xmlns:p14="http://schemas.microsoft.com/office/powerpoint/2010/main" val="332202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3.4.4 </a:t>
            </a:r>
            <a:r>
              <a:rPr lang="zh-TW" altLang="en-US" dirty="0"/>
              <a:t>屬性子集合選取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zh-TW" altLang="en-US" b="1" dirty="0"/>
              <a:t>決策樹歸納 </a:t>
            </a:r>
            <a:r>
              <a:rPr lang="en-US" altLang="zh-TW" b="1" dirty="0"/>
              <a:t>(decision tree induction)</a:t>
            </a:r>
            <a:r>
              <a:rPr lang="zh-TW" altLang="en-US" b="1" dirty="0"/>
              <a:t>：</a:t>
            </a:r>
            <a:r>
              <a:rPr lang="zh-TW" altLang="en-US" dirty="0"/>
              <a:t>決策樹</a:t>
            </a:r>
            <a:r>
              <a:rPr lang="zh-TW" altLang="en-US" dirty="0" smtClean="0"/>
              <a:t>演算法</a:t>
            </a:r>
            <a:r>
              <a:rPr lang="zh-TW" altLang="en-US" dirty="0"/>
              <a:t>，其中每一個內部節點 </a:t>
            </a:r>
            <a:r>
              <a:rPr lang="en-US" altLang="zh-TW" dirty="0"/>
              <a:t>( </a:t>
            </a:r>
            <a:r>
              <a:rPr lang="zh-TW" altLang="en-US" dirty="0"/>
              <a:t>非葉節點 </a:t>
            </a:r>
            <a:r>
              <a:rPr lang="en-US" altLang="zh-TW" dirty="0"/>
              <a:t>) </a:t>
            </a:r>
            <a:r>
              <a:rPr lang="zh-TW" altLang="en-US" dirty="0"/>
              <a:t>代表在一個屬性上</a:t>
            </a:r>
            <a:r>
              <a:rPr lang="zh-TW" altLang="en-US" dirty="0" smtClean="0"/>
              <a:t>執行測試，</a:t>
            </a:r>
            <a:r>
              <a:rPr lang="zh-TW" altLang="en-US" dirty="0"/>
              <a:t>此演算法選取“</a:t>
            </a:r>
            <a:r>
              <a:rPr lang="zh-TW" altLang="en-US" dirty="0" smtClean="0"/>
              <a:t>最佳的</a:t>
            </a:r>
            <a:r>
              <a:rPr lang="zh-TW" altLang="en-US" dirty="0"/>
              <a:t>＂屬性來分割資料到不同的類別。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4" y="1844825"/>
            <a:ext cx="7496175" cy="4257675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856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3.4.5 </a:t>
            </a:r>
            <a:r>
              <a:rPr lang="zh-TW" altLang="en-US" dirty="0"/>
              <a:t>迴歸與對數線性模型：參數化資料精簡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TW" altLang="en-US" dirty="0"/>
              <a:t>在 </a:t>
            </a:r>
            <a:r>
              <a:rPr lang="en-US" altLang="zh-TW" dirty="0"/>
              <a:t>( </a:t>
            </a:r>
            <a:r>
              <a:rPr lang="zh-TW" altLang="en-US" dirty="0"/>
              <a:t>簡單 </a:t>
            </a:r>
            <a:r>
              <a:rPr lang="en-US" altLang="zh-TW" dirty="0"/>
              <a:t>) </a:t>
            </a:r>
            <a:r>
              <a:rPr lang="zh-TW" altLang="en-US" b="1" dirty="0"/>
              <a:t>線性迴</a:t>
            </a:r>
            <a:r>
              <a:rPr lang="zh-TW" altLang="en-US" b="1" dirty="0" smtClean="0"/>
              <a:t>歸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en-US" altLang="zh-TW" dirty="0"/>
              <a:t>linear regression) </a:t>
            </a:r>
            <a:r>
              <a:rPr lang="zh-TW" altLang="en-US" dirty="0"/>
              <a:t>中，我們模組化一個符合資料集的直線模型，舉例</a:t>
            </a:r>
            <a:r>
              <a:rPr lang="zh-TW" altLang="en-US" dirty="0" smtClean="0"/>
              <a:t>來說</a:t>
            </a:r>
            <a:r>
              <a:rPr lang="zh-TW" altLang="en-US" dirty="0"/>
              <a:t>，一個隨機變數</a:t>
            </a:r>
            <a:r>
              <a:rPr lang="en-US" altLang="zh-TW" i="1" dirty="0"/>
              <a:t>y </a:t>
            </a:r>
            <a:r>
              <a:rPr lang="en-US" altLang="zh-TW" dirty="0"/>
              <a:t>( </a:t>
            </a:r>
            <a:r>
              <a:rPr lang="zh-TW" altLang="en-US" dirty="0"/>
              <a:t>反應變數 </a:t>
            </a:r>
            <a:r>
              <a:rPr lang="en-US" altLang="zh-TW" dirty="0"/>
              <a:t>(response variable) ) </a:t>
            </a:r>
            <a:r>
              <a:rPr lang="zh-TW" altLang="en-US" dirty="0"/>
              <a:t>可以模組為另一個</a:t>
            </a:r>
            <a:r>
              <a:rPr lang="zh-TW" altLang="en-US" dirty="0" smtClean="0"/>
              <a:t>隨機</a:t>
            </a:r>
            <a:r>
              <a:rPr lang="zh-TW" altLang="en-US" dirty="0"/>
              <a:t>變數</a:t>
            </a:r>
            <a:r>
              <a:rPr lang="en-US" altLang="zh-TW" i="1" dirty="0"/>
              <a:t>x </a:t>
            </a:r>
            <a:r>
              <a:rPr lang="en-US" altLang="zh-TW" dirty="0"/>
              <a:t>( </a:t>
            </a:r>
            <a:r>
              <a:rPr lang="zh-TW" altLang="en-US" dirty="0"/>
              <a:t>預測變數 </a:t>
            </a:r>
            <a:r>
              <a:rPr lang="en-US" altLang="zh-TW" dirty="0"/>
              <a:t>(predictor variable) ) </a:t>
            </a:r>
            <a:r>
              <a:rPr lang="zh-TW" altLang="en-US" dirty="0"/>
              <a:t>的線性函數，其方程式</a:t>
            </a:r>
            <a:r>
              <a:rPr lang="zh-TW" altLang="en-US" dirty="0" smtClean="0"/>
              <a:t>為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係數</a:t>
            </a:r>
            <a:r>
              <a:rPr lang="en-US" altLang="zh-TW" i="1" dirty="0"/>
              <a:t>w </a:t>
            </a:r>
            <a:r>
              <a:rPr lang="zh-TW" altLang="en-US" dirty="0"/>
              <a:t>與</a:t>
            </a:r>
            <a:r>
              <a:rPr lang="en-US" altLang="zh-TW" i="1" dirty="0"/>
              <a:t>b </a:t>
            </a:r>
            <a:r>
              <a:rPr lang="en-US" altLang="zh-TW" dirty="0"/>
              <a:t>( </a:t>
            </a:r>
            <a:r>
              <a:rPr lang="zh-TW" altLang="en-US" dirty="0"/>
              <a:t>稱為迴歸係數 </a:t>
            </a:r>
            <a:r>
              <a:rPr lang="en-US" altLang="zh-TW" dirty="0"/>
              <a:t>) </a:t>
            </a:r>
            <a:r>
              <a:rPr lang="zh-TW" altLang="en-US" dirty="0"/>
              <a:t>分別指定直線的斜率與</a:t>
            </a:r>
            <a:r>
              <a:rPr lang="en-US" altLang="zh-TW" i="1" dirty="0"/>
              <a:t>y </a:t>
            </a:r>
            <a:r>
              <a:rPr lang="zh-TW" altLang="en-US" dirty="0" smtClean="0"/>
              <a:t>軸</a:t>
            </a:r>
            <a:r>
              <a:rPr lang="zh-TW" altLang="en-US" dirty="0"/>
              <a:t>截距，這些係數可透過最小平方法 </a:t>
            </a:r>
            <a:r>
              <a:rPr lang="en-US" altLang="zh-TW" dirty="0"/>
              <a:t>(least square) </a:t>
            </a:r>
            <a:r>
              <a:rPr lang="zh-TW" altLang="en-US" dirty="0"/>
              <a:t>來求解</a:t>
            </a:r>
            <a:r>
              <a:rPr lang="zh-TW" altLang="en-US" dirty="0" smtClean="0"/>
              <a:t>出</a:t>
            </a:r>
            <a:endParaRPr lang="en-US" altLang="zh-TW" dirty="0" smtClean="0"/>
          </a:p>
          <a:p>
            <a:r>
              <a:rPr lang="zh-TW" altLang="en-US" b="1" dirty="0"/>
              <a:t>對數線性模型 </a:t>
            </a:r>
            <a:r>
              <a:rPr lang="en-US" altLang="zh-TW" dirty="0"/>
              <a:t>(log-linear models) </a:t>
            </a:r>
            <a:r>
              <a:rPr lang="zh-TW" altLang="en-US" dirty="0"/>
              <a:t>能夠逼近一個離散多維度機率</a:t>
            </a:r>
            <a:r>
              <a:rPr lang="zh-TW" altLang="en-US" dirty="0" smtClean="0"/>
              <a:t>分佈</a:t>
            </a:r>
            <a:endParaRPr lang="en-US" altLang="zh-TW" dirty="0" smtClean="0"/>
          </a:p>
          <a:p>
            <a:r>
              <a:rPr lang="zh-TW" altLang="en-US" dirty="0"/>
              <a:t>對數線性模型可以基於較小的維度</a:t>
            </a:r>
            <a:r>
              <a:rPr lang="zh-TW" altLang="en-US" dirty="0" smtClean="0"/>
              <a:t>合成子集合</a:t>
            </a:r>
            <a:r>
              <a:rPr lang="zh-TW" altLang="en-US" dirty="0"/>
              <a:t>，對離散屬性估計出每一個點在多維空間的機率值。這允許高維</a:t>
            </a:r>
            <a:r>
              <a:rPr lang="zh-TW" altLang="en-US" dirty="0" smtClean="0"/>
              <a:t>度資料</a:t>
            </a:r>
            <a:r>
              <a:rPr lang="zh-TW" altLang="en-US" dirty="0"/>
              <a:t>空間能藉由低維度空間來建構。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60" y="2996952"/>
            <a:ext cx="4815117" cy="515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968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3.4.6 </a:t>
            </a:r>
            <a:r>
              <a:rPr lang="zh-TW" altLang="en-US" dirty="0"/>
              <a:t>直方圖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直方圖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histigram</a:t>
            </a:r>
            <a:r>
              <a:rPr lang="en-US" altLang="zh-TW" dirty="0"/>
              <a:t>) </a:t>
            </a:r>
            <a:r>
              <a:rPr lang="zh-TW" altLang="en-US" dirty="0"/>
              <a:t>是透過分箱法 </a:t>
            </a:r>
            <a:r>
              <a:rPr lang="en-US" altLang="zh-TW" dirty="0"/>
              <a:t>(binning) </a:t>
            </a:r>
            <a:r>
              <a:rPr lang="zh-TW" altLang="en-US" dirty="0"/>
              <a:t>來近似資料之分佈</a:t>
            </a:r>
            <a:r>
              <a:rPr lang="zh-TW" altLang="en-US" dirty="0" smtClean="0"/>
              <a:t>，</a:t>
            </a:r>
            <a:r>
              <a:rPr lang="zh-TW" altLang="en-US" dirty="0"/>
              <a:t>將屬性</a:t>
            </a:r>
            <a:r>
              <a:rPr lang="en-US" altLang="zh-TW" i="1" dirty="0"/>
              <a:t>A </a:t>
            </a:r>
            <a:r>
              <a:rPr lang="zh-TW" altLang="en-US" dirty="0"/>
              <a:t>的資料分割到不相交的子集合，這些子集合也</a:t>
            </a:r>
            <a:r>
              <a:rPr lang="zh-TW" altLang="en-US" dirty="0" smtClean="0"/>
              <a:t>稱為桶子 </a:t>
            </a:r>
            <a:r>
              <a:rPr lang="en-US" altLang="zh-TW" dirty="0"/>
              <a:t>(bucket) </a:t>
            </a:r>
            <a:r>
              <a:rPr lang="zh-TW" altLang="en-US" dirty="0"/>
              <a:t>或箱子 </a:t>
            </a:r>
            <a:r>
              <a:rPr lang="en-US" altLang="zh-TW" dirty="0"/>
              <a:t>(bin)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如果</a:t>
            </a:r>
            <a:r>
              <a:rPr lang="zh-TW" altLang="en-US" dirty="0"/>
              <a:t>每一個桶子代表單一個屬性－值配對</a:t>
            </a:r>
            <a:r>
              <a:rPr lang="zh-TW" altLang="en-US" dirty="0" smtClean="0"/>
              <a:t>的頻率</a:t>
            </a:r>
            <a:r>
              <a:rPr lang="zh-TW" altLang="en-US" dirty="0"/>
              <a:t>，則稱之為</a:t>
            </a:r>
            <a:r>
              <a:rPr lang="zh-TW" altLang="en-US" b="1" dirty="0"/>
              <a:t>單值桶</a:t>
            </a:r>
            <a:r>
              <a:rPr lang="zh-TW" altLang="en-US" dirty="0"/>
              <a:t> </a:t>
            </a:r>
            <a:r>
              <a:rPr lang="en-US" altLang="zh-TW" dirty="0"/>
              <a:t>(singleton bucket)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2720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3.3 </a:t>
            </a:r>
            <a:r>
              <a:rPr lang="zh-TW" altLang="en-US" dirty="0" smtClean="0"/>
              <a:t>直方圖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下面是</a:t>
            </a:r>
            <a:r>
              <a:rPr lang="en-US" altLang="zh-TW" dirty="0" err="1"/>
              <a:t>AllElectronics</a:t>
            </a:r>
            <a:r>
              <a:rPr lang="en-US" altLang="zh-TW" dirty="0"/>
              <a:t> </a:t>
            </a:r>
            <a:r>
              <a:rPr lang="zh-TW" altLang="en-US" dirty="0"/>
              <a:t>公司商品項目的「售價」列表 </a:t>
            </a:r>
            <a:r>
              <a:rPr lang="en-US" altLang="zh-TW" dirty="0"/>
              <a:t>( </a:t>
            </a:r>
            <a:r>
              <a:rPr lang="zh-TW" altLang="en-US" dirty="0"/>
              <a:t>按</a:t>
            </a:r>
            <a:r>
              <a:rPr lang="zh-TW" altLang="en-US" dirty="0" smtClean="0"/>
              <a:t>四捨五入至</a:t>
            </a:r>
            <a:r>
              <a:rPr lang="zh-TW" altLang="en-US" dirty="0"/>
              <a:t>整數 </a:t>
            </a:r>
            <a:r>
              <a:rPr lang="en-US" altLang="zh-TW" dirty="0"/>
              <a:t>)</a:t>
            </a:r>
            <a:r>
              <a:rPr lang="zh-TW" altLang="en-US" dirty="0"/>
              <a:t>，排序過的數字為：</a:t>
            </a:r>
            <a:r>
              <a:rPr lang="en-US" altLang="zh-TW" dirty="0"/>
              <a:t>1, 1, 5, 5, 5, 5, 5, 8, 8, 10, 10, 10, 10, 12, </a:t>
            </a:r>
            <a:r>
              <a:rPr lang="en-US" altLang="zh-TW" dirty="0" smtClean="0"/>
              <a:t>14,14</a:t>
            </a:r>
            <a:r>
              <a:rPr lang="en-US" altLang="zh-TW" dirty="0"/>
              <a:t>, 14, 15, 15, 15, 15, 15, 15, 18, 18, 18, 18, 18, 18, 18, 18, 20, 20, 20, </a:t>
            </a:r>
            <a:r>
              <a:rPr lang="en-US" altLang="zh-TW" dirty="0" smtClean="0"/>
              <a:t>20,</a:t>
            </a:r>
            <a:r>
              <a:rPr lang="zh-TW" altLang="en-US" dirty="0" smtClean="0"/>
              <a:t> </a:t>
            </a:r>
            <a:r>
              <a:rPr lang="en-US" altLang="zh-TW" dirty="0" smtClean="0"/>
              <a:t>20</a:t>
            </a:r>
            <a:r>
              <a:rPr lang="en-US" altLang="zh-TW" dirty="0"/>
              <a:t>, 20, 20, 21, 21, 21, 21, 25, 25, 25, 25, 25, 28, 28, 30, 30, 30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圖</a:t>
            </a:r>
            <a:r>
              <a:rPr lang="en-US" altLang="zh-TW" dirty="0"/>
              <a:t>3.7 </a:t>
            </a:r>
            <a:r>
              <a:rPr lang="zh-TW" altLang="en-US" dirty="0"/>
              <a:t>使用單值桶顯示此資料集的直方</a:t>
            </a:r>
            <a:r>
              <a:rPr lang="zh-TW" altLang="en-US" dirty="0" smtClean="0"/>
              <a:t>圖</a:t>
            </a:r>
            <a:endParaRPr lang="en-US" altLang="zh-TW" dirty="0" smtClean="0"/>
          </a:p>
          <a:p>
            <a:r>
              <a:rPr lang="zh-TW" altLang="en-US" dirty="0"/>
              <a:t>在圖</a:t>
            </a:r>
            <a:r>
              <a:rPr lang="en-US" altLang="zh-TW" dirty="0"/>
              <a:t>3.8 </a:t>
            </a:r>
            <a:r>
              <a:rPr lang="zh-TW" altLang="en-US" dirty="0"/>
              <a:t>中，</a:t>
            </a:r>
            <a:r>
              <a:rPr lang="zh-TW" altLang="en-US" dirty="0" smtClean="0"/>
              <a:t>每個</a:t>
            </a:r>
            <a:r>
              <a:rPr lang="zh-TW" altLang="en-US" dirty="0"/>
              <a:t>桶子代表「售價」屬性間隔 </a:t>
            </a:r>
            <a:r>
              <a:rPr lang="en-US" altLang="zh-TW" dirty="0"/>
              <a:t>$10 </a:t>
            </a:r>
            <a:r>
              <a:rPr lang="zh-TW" altLang="en-US" dirty="0"/>
              <a:t>的區間。</a:t>
            </a:r>
          </a:p>
        </p:txBody>
      </p:sp>
    </p:spTree>
    <p:extLst>
      <p:ext uri="{BB962C8B-B14F-4D97-AF65-F5344CB8AC3E}">
        <p14:creationId xmlns:p14="http://schemas.microsoft.com/office/powerpoint/2010/main" val="30049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en-US" altLang="zh-TW" dirty="0"/>
              <a:t>3.3 </a:t>
            </a:r>
            <a:r>
              <a:rPr lang="zh-TW" altLang="en-US" dirty="0"/>
              <a:t>直方圖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4" y="1628801"/>
            <a:ext cx="7800975" cy="4924425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2233637"/>
            <a:ext cx="7410450" cy="3714750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46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3.4.6 </a:t>
            </a:r>
            <a:r>
              <a:rPr lang="zh-TW" altLang="en-US" dirty="0"/>
              <a:t>直方圖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分割方法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b="1" dirty="0"/>
              <a:t>等寬 </a:t>
            </a:r>
            <a:r>
              <a:rPr lang="en-US" altLang="zh-TW" b="1" dirty="0"/>
              <a:t>(equal-width)</a:t>
            </a:r>
            <a:r>
              <a:rPr lang="zh-TW" altLang="en-US" b="1" dirty="0"/>
              <a:t>：</a:t>
            </a:r>
            <a:r>
              <a:rPr lang="zh-TW" altLang="en-US" dirty="0"/>
              <a:t>在等寬式直方圖中，每一個桶子的寬度都是一樣</a:t>
            </a:r>
            <a:r>
              <a:rPr lang="zh-TW" altLang="en-US" dirty="0" smtClean="0"/>
              <a:t>的</a:t>
            </a:r>
            <a:endParaRPr lang="en-US" altLang="zh-TW" dirty="0" smtClean="0"/>
          </a:p>
          <a:p>
            <a:pPr lvl="1"/>
            <a:r>
              <a:rPr lang="zh-TW" altLang="en-US" b="1" dirty="0"/>
              <a:t>等頻 </a:t>
            </a:r>
            <a:r>
              <a:rPr lang="en-US" altLang="zh-TW" b="1" dirty="0"/>
              <a:t>(equal-frequency)</a:t>
            </a:r>
            <a:r>
              <a:rPr lang="zh-TW" altLang="en-US" b="1" dirty="0"/>
              <a:t>：</a:t>
            </a:r>
            <a:r>
              <a:rPr lang="zh-TW" altLang="en-US" dirty="0"/>
              <a:t>亦稱等深 </a:t>
            </a:r>
            <a:r>
              <a:rPr lang="en-US" altLang="zh-TW" dirty="0"/>
              <a:t>(equal-depth)</a:t>
            </a:r>
            <a:r>
              <a:rPr lang="zh-TW" altLang="en-US" dirty="0"/>
              <a:t>，在等頻式直方圖中，</a:t>
            </a:r>
            <a:r>
              <a:rPr lang="zh-TW" altLang="en-US" dirty="0" smtClean="0"/>
              <a:t>此箱子</a:t>
            </a:r>
            <a:r>
              <a:rPr lang="zh-TW" altLang="en-US" dirty="0"/>
              <a:t>建構的策略是使得每個箱子的頻率是粗略相同的 </a:t>
            </a:r>
            <a:r>
              <a:rPr lang="en-US" altLang="zh-TW" dirty="0"/>
              <a:t>( </a:t>
            </a:r>
            <a:r>
              <a:rPr lang="zh-TW" altLang="en-US" dirty="0"/>
              <a:t>亦即，每個</a:t>
            </a:r>
            <a:r>
              <a:rPr lang="zh-TW" altLang="en-US" dirty="0" smtClean="0"/>
              <a:t>桶子內</a:t>
            </a:r>
            <a:r>
              <a:rPr lang="zh-TW" altLang="en-US" dirty="0"/>
              <a:t>包含幾乎相同數量的相鄰資料樣本 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9149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3.4.7 </a:t>
            </a:r>
            <a:r>
              <a:rPr lang="zh-TW" altLang="en-US" dirty="0"/>
              <a:t>分群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分群 </a:t>
            </a:r>
            <a:r>
              <a:rPr lang="en-US" altLang="zh-TW" dirty="0"/>
              <a:t>(clustering) </a:t>
            </a:r>
            <a:r>
              <a:rPr lang="zh-TW" altLang="en-US" dirty="0"/>
              <a:t>技術又稱聚類、群集分析或叢集分析，它將資料</a:t>
            </a:r>
            <a:r>
              <a:rPr lang="zh-TW" altLang="en-US" dirty="0" smtClean="0"/>
              <a:t>值組</a:t>
            </a:r>
            <a:r>
              <a:rPr lang="zh-TW" altLang="en-US" dirty="0"/>
              <a:t>視為物件，並將這些物件區分成不同的群組或群集 </a:t>
            </a:r>
            <a:r>
              <a:rPr lang="en-US" altLang="zh-TW" dirty="0"/>
              <a:t>(cluster)</a:t>
            </a:r>
            <a:r>
              <a:rPr lang="zh-TW" altLang="en-US" dirty="0"/>
              <a:t>，使得</a:t>
            </a:r>
            <a:r>
              <a:rPr lang="zh-TW" altLang="en-US" dirty="0" smtClean="0"/>
              <a:t>同一群集</a:t>
            </a:r>
            <a:r>
              <a:rPr lang="zh-TW" altLang="en-US" dirty="0"/>
              <a:t>內的物件彼此相似，而不同群集間的物件則彼此不相似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相似</a:t>
            </a:r>
            <a:r>
              <a:rPr lang="zh-TW" altLang="en-US" dirty="0"/>
              <a:t>性</a:t>
            </a:r>
            <a:r>
              <a:rPr lang="zh-TW" altLang="en-US" dirty="0" smtClean="0"/>
              <a:t>通常定義</a:t>
            </a:r>
            <a:r>
              <a:rPr lang="zh-TW" altLang="en-US" dirty="0"/>
              <a:t>為物件在空間中有多麼“接近＂，它乃是根據距離函數來定義的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在資料精簡中，我們由群集來取代實際的資料</a:t>
            </a:r>
          </a:p>
        </p:txBody>
      </p:sp>
    </p:spTree>
    <p:extLst>
      <p:ext uri="{BB962C8B-B14F-4D97-AF65-F5344CB8AC3E}">
        <p14:creationId xmlns:p14="http://schemas.microsoft.com/office/powerpoint/2010/main" val="346782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3.4.8 </a:t>
            </a:r>
            <a:r>
              <a:rPr lang="zh-TW" altLang="en-US" dirty="0"/>
              <a:t>抽樣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抽樣 </a:t>
            </a:r>
            <a:r>
              <a:rPr lang="en-US" altLang="zh-TW" dirty="0"/>
              <a:t>(sampling) </a:t>
            </a:r>
            <a:r>
              <a:rPr lang="zh-TW" altLang="en-US" dirty="0"/>
              <a:t>允許使用比原始資料集小得多的隨機抽樣集 </a:t>
            </a:r>
            <a:r>
              <a:rPr lang="en-US" altLang="zh-TW" dirty="0"/>
              <a:t>( </a:t>
            </a:r>
            <a:r>
              <a:rPr lang="zh-TW" altLang="en-US" dirty="0"/>
              <a:t>即</a:t>
            </a:r>
            <a:r>
              <a:rPr lang="zh-TW" altLang="en-US" dirty="0" smtClean="0"/>
              <a:t>子集合 </a:t>
            </a:r>
            <a:r>
              <a:rPr lang="en-US" altLang="zh-TW" dirty="0"/>
              <a:t>) </a:t>
            </a:r>
            <a:r>
              <a:rPr lang="zh-TW" altLang="en-US" dirty="0"/>
              <a:t>來表示原始的大資料</a:t>
            </a:r>
            <a:r>
              <a:rPr lang="zh-TW" altLang="en-US" dirty="0" smtClean="0"/>
              <a:t>集</a:t>
            </a:r>
            <a:endParaRPr lang="en-US" altLang="zh-TW" dirty="0" smtClean="0"/>
          </a:p>
          <a:p>
            <a:r>
              <a:rPr lang="zh-TW" altLang="en-US" b="1" dirty="0"/>
              <a:t>不放回式簡單隨機抽樣 </a:t>
            </a:r>
            <a:r>
              <a:rPr lang="en-US" altLang="zh-TW" b="1" dirty="0"/>
              <a:t>(simple random sample without </a:t>
            </a:r>
            <a:r>
              <a:rPr lang="en-US" altLang="zh-TW" b="1" dirty="0" smtClean="0"/>
              <a:t>replacement,</a:t>
            </a:r>
            <a:r>
              <a:rPr lang="zh-TW" altLang="en-US" b="1" dirty="0"/>
              <a:t> </a:t>
            </a:r>
            <a:r>
              <a:rPr lang="en-US" altLang="zh-TW" b="1" dirty="0" err="1" smtClean="0"/>
              <a:t>SRSWOR</a:t>
            </a:r>
            <a:r>
              <a:rPr lang="en-US" altLang="zh-TW" b="1" dirty="0"/>
              <a:t>)</a:t>
            </a:r>
            <a:r>
              <a:rPr lang="zh-TW" altLang="en-US" b="1" dirty="0" smtClean="0"/>
              <a:t>：</a:t>
            </a:r>
            <a:r>
              <a:rPr lang="zh-TW" altLang="en-US" dirty="0"/>
              <a:t>所有值組被抽取的</a:t>
            </a:r>
            <a:r>
              <a:rPr lang="zh-TW" altLang="en-US" dirty="0" smtClean="0"/>
              <a:t>機率皆</a:t>
            </a:r>
            <a:r>
              <a:rPr lang="zh-TW" altLang="en-US" dirty="0"/>
              <a:t>是相等的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/>
              <a:t>放回式簡單隨機抽樣 </a:t>
            </a:r>
            <a:r>
              <a:rPr lang="en-US" altLang="zh-TW" b="1" dirty="0"/>
              <a:t>(simple random sample with replacement, </a:t>
            </a:r>
            <a:r>
              <a:rPr lang="en-US" altLang="zh-TW" b="1" dirty="0" err="1"/>
              <a:t>SRSWR</a:t>
            </a:r>
            <a:r>
              <a:rPr lang="en-US" altLang="zh-TW" b="1" dirty="0"/>
              <a:t>)</a:t>
            </a:r>
            <a:r>
              <a:rPr lang="zh-TW" altLang="en-US" b="1" dirty="0" smtClean="0"/>
              <a:t>：</a:t>
            </a:r>
            <a:r>
              <a:rPr lang="zh-TW" altLang="en-US" dirty="0"/>
              <a:t>每一次從</a:t>
            </a:r>
            <a:r>
              <a:rPr lang="en-US" altLang="zh-TW" i="1" dirty="0"/>
              <a:t>D </a:t>
            </a:r>
            <a:r>
              <a:rPr lang="zh-TW" altLang="en-US" dirty="0"/>
              <a:t>中隨機抽取一個值</a:t>
            </a:r>
            <a:r>
              <a:rPr lang="zh-TW" altLang="en-US" dirty="0" smtClean="0"/>
              <a:t>組後</a:t>
            </a:r>
            <a:r>
              <a:rPr lang="zh-TW" altLang="en-US" dirty="0"/>
              <a:t>，便將此值組記錄下來，然後將它“放回＂至</a:t>
            </a:r>
            <a:r>
              <a:rPr lang="en-US" altLang="zh-TW" i="1" dirty="0"/>
              <a:t>D </a:t>
            </a:r>
            <a:r>
              <a:rPr lang="zh-TW" altLang="en-US" dirty="0"/>
              <a:t>中，因此，此值組</a:t>
            </a:r>
            <a:r>
              <a:rPr lang="zh-TW" altLang="en-US" dirty="0" smtClean="0"/>
              <a:t>有可能</a:t>
            </a:r>
            <a:r>
              <a:rPr lang="zh-TW" altLang="en-US" dirty="0"/>
              <a:t>再被抽取到。</a:t>
            </a:r>
          </a:p>
        </p:txBody>
      </p:sp>
    </p:spTree>
    <p:extLst>
      <p:ext uri="{BB962C8B-B14F-4D97-AF65-F5344CB8AC3E}">
        <p14:creationId xmlns:p14="http://schemas.microsoft.com/office/powerpoint/2010/main" val="356208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3.4.8 </a:t>
            </a:r>
            <a:r>
              <a:rPr lang="zh-TW" altLang="en-US" dirty="0"/>
              <a:t>抽樣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群集式抽樣 </a:t>
            </a:r>
            <a:r>
              <a:rPr lang="en-US" altLang="zh-TW" dirty="0"/>
              <a:t>(cluster sample)</a:t>
            </a:r>
            <a:r>
              <a:rPr lang="zh-TW" altLang="en-US" dirty="0"/>
              <a:t>：如果資料集</a:t>
            </a:r>
            <a:r>
              <a:rPr lang="en-US" altLang="zh-TW" i="1" dirty="0"/>
              <a:t>D </a:t>
            </a:r>
            <a:r>
              <a:rPr lang="zh-TW" altLang="en-US" dirty="0"/>
              <a:t>中的值組能夠群組成</a:t>
            </a:r>
            <a:r>
              <a:rPr lang="en-US" altLang="zh-TW" i="1" dirty="0"/>
              <a:t>M </a:t>
            </a:r>
            <a:r>
              <a:rPr lang="zh-TW" altLang="en-US" dirty="0"/>
              <a:t>不</a:t>
            </a:r>
            <a:r>
              <a:rPr lang="zh-TW" altLang="en-US" dirty="0" smtClean="0"/>
              <a:t>相交</a:t>
            </a:r>
            <a:r>
              <a:rPr lang="zh-TW" altLang="en-US" dirty="0"/>
              <a:t>的「群集」， 則可用簡單隨機抽樣 </a:t>
            </a:r>
            <a:r>
              <a:rPr lang="en-US" altLang="zh-TW" dirty="0"/>
              <a:t>(SRS) </a:t>
            </a:r>
            <a:r>
              <a:rPr lang="zh-TW" altLang="en-US" dirty="0"/>
              <a:t>取得</a:t>
            </a:r>
            <a:r>
              <a:rPr lang="en-US" altLang="zh-TW" i="1" dirty="0"/>
              <a:t>s </a:t>
            </a:r>
            <a:r>
              <a:rPr lang="zh-TW" altLang="en-US" dirty="0"/>
              <a:t>個群集， </a:t>
            </a:r>
            <a:r>
              <a:rPr lang="zh-TW" altLang="en-US" dirty="0" smtClean="0"/>
              <a:t>其中</a:t>
            </a:r>
            <a:r>
              <a:rPr lang="en-US" altLang="zh-TW" i="1" dirty="0" smtClean="0"/>
              <a:t>s </a:t>
            </a:r>
            <a:r>
              <a:rPr lang="en-US" altLang="zh-TW" dirty="0"/>
              <a:t>&lt; </a:t>
            </a:r>
            <a:r>
              <a:rPr lang="en-US" altLang="zh-TW" i="1" dirty="0"/>
              <a:t>M 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/>
              <a:t>階層式抽樣 </a:t>
            </a:r>
            <a:r>
              <a:rPr lang="en-US" altLang="zh-TW" dirty="0"/>
              <a:t>(stratified sample)</a:t>
            </a:r>
            <a:r>
              <a:rPr lang="zh-TW" altLang="en-US" dirty="0"/>
              <a:t>：如果</a:t>
            </a:r>
            <a:r>
              <a:rPr lang="en-US" altLang="zh-TW" dirty="0"/>
              <a:t>D </a:t>
            </a:r>
            <a:r>
              <a:rPr lang="zh-TW" altLang="en-US" dirty="0"/>
              <a:t>被分割成互不相交的部分，</a:t>
            </a:r>
            <a:r>
              <a:rPr lang="zh-TW" altLang="en-US" dirty="0" smtClean="0"/>
              <a:t>稱為「</a:t>
            </a:r>
            <a:r>
              <a:rPr lang="zh-TW" altLang="en-US" dirty="0"/>
              <a:t>層 </a:t>
            </a:r>
            <a:r>
              <a:rPr lang="en-US" altLang="zh-TW" dirty="0"/>
              <a:t>(strata)</a:t>
            </a:r>
            <a:r>
              <a:rPr lang="zh-TW" altLang="en-US" dirty="0"/>
              <a:t>」，則在每一層執行</a:t>
            </a:r>
            <a:r>
              <a:rPr lang="en-US" altLang="zh-TW" dirty="0"/>
              <a:t>SAS </a:t>
            </a:r>
            <a:r>
              <a:rPr lang="zh-TW" altLang="en-US" dirty="0"/>
              <a:t>抽樣，即可得到</a:t>
            </a:r>
            <a:r>
              <a:rPr lang="en-US" altLang="zh-TW" dirty="0"/>
              <a:t>D </a:t>
            </a:r>
            <a:r>
              <a:rPr lang="zh-TW" altLang="en-US" dirty="0"/>
              <a:t>的分層式採</a:t>
            </a:r>
            <a:r>
              <a:rPr lang="zh-TW" altLang="en-US" dirty="0" smtClean="0"/>
              <a:t>樣集合</a:t>
            </a:r>
            <a:r>
              <a:rPr lang="zh-TW" altLang="en-US" dirty="0"/>
              <a:t>。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0"/>
            <a:ext cx="7524750" cy="8896350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132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0083E-6 L 0 -0.45259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6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3.1.2 </a:t>
            </a:r>
            <a:r>
              <a:rPr lang="zh-TW" altLang="en-US" dirty="0"/>
              <a:t>資料前處理的主要任務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資料清理</a:t>
            </a:r>
            <a:r>
              <a:rPr lang="zh-TW" altLang="en-US" dirty="0"/>
              <a:t> </a:t>
            </a:r>
            <a:r>
              <a:rPr lang="en-US" altLang="zh-TW" dirty="0"/>
              <a:t>(data cleaning) </a:t>
            </a:r>
            <a:r>
              <a:rPr lang="zh-TW" altLang="en-US" dirty="0"/>
              <a:t>程序藉由填補遺漏值、平滑化雜訊資料、</a:t>
            </a:r>
            <a:r>
              <a:rPr lang="zh-TW" altLang="en-US" dirty="0" smtClean="0"/>
              <a:t>判別</a:t>
            </a:r>
            <a:r>
              <a:rPr lang="zh-TW" altLang="en-US" dirty="0"/>
              <a:t>與刪除離群值以及修正不一致性來“清理＂資料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 smtClean="0"/>
              <a:t>資料整合</a:t>
            </a:r>
            <a:r>
              <a:rPr lang="en-US" altLang="zh-TW" dirty="0"/>
              <a:t>(data integrate)</a:t>
            </a:r>
            <a:r>
              <a:rPr lang="zh-TW" altLang="en-US" dirty="0" smtClean="0"/>
              <a:t>引入</a:t>
            </a:r>
            <a:r>
              <a:rPr lang="zh-TW" altLang="en-US" dirty="0"/>
              <a:t>不同來源的資料來分析，這將涉及整合數個資料庫、</a:t>
            </a:r>
            <a:r>
              <a:rPr lang="zh-TW" altLang="en-US" dirty="0" smtClean="0"/>
              <a:t>資料方塊</a:t>
            </a:r>
            <a:r>
              <a:rPr lang="zh-TW" altLang="en-US" dirty="0"/>
              <a:t>或</a:t>
            </a:r>
            <a:r>
              <a:rPr lang="zh-TW" altLang="en-US" dirty="0" smtClean="0"/>
              <a:t>檔案</a:t>
            </a:r>
            <a:endParaRPr lang="en-US" altLang="zh-TW" dirty="0" smtClean="0"/>
          </a:p>
          <a:p>
            <a:r>
              <a:rPr lang="zh-TW" altLang="en-US" dirty="0"/>
              <a:t>顧客編號的屬性在某一資料庫中</a:t>
            </a:r>
            <a:r>
              <a:rPr lang="zh-TW" altLang="en-US" dirty="0" smtClean="0"/>
              <a:t>可能命名</a:t>
            </a:r>
            <a:r>
              <a:rPr lang="zh-TW" altLang="en-US" dirty="0"/>
              <a:t>為</a:t>
            </a:r>
            <a:r>
              <a:rPr lang="en-US" altLang="zh-TW" dirty="0" err="1"/>
              <a:t>customer_id</a:t>
            </a:r>
            <a:r>
              <a:rPr lang="zh-TW" altLang="en-US" dirty="0"/>
              <a:t>，而在另一個資料庫中則命名為</a:t>
            </a:r>
            <a:r>
              <a:rPr lang="en-US" altLang="zh-TW" dirty="0" err="1"/>
              <a:t>cust_id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命名</a:t>
            </a:r>
            <a:r>
              <a:rPr lang="zh-TW" altLang="en-US" dirty="0"/>
              <a:t>不一致</a:t>
            </a:r>
            <a:r>
              <a:rPr lang="zh-TW" altLang="en-US" dirty="0" smtClean="0"/>
              <a:t>的問題</a:t>
            </a:r>
            <a:r>
              <a:rPr lang="zh-TW" altLang="en-US" dirty="0"/>
              <a:t>還可能發生在屬性值中，舉例而言，同一個顧客的名字在某一個</a:t>
            </a:r>
            <a:r>
              <a:rPr lang="zh-TW" altLang="en-US" dirty="0" smtClean="0"/>
              <a:t>資料庫</a:t>
            </a:r>
            <a:r>
              <a:rPr lang="zh-TW" altLang="en-US" dirty="0"/>
              <a:t>中可能記錄為“</a:t>
            </a:r>
            <a:r>
              <a:rPr lang="en-US" altLang="zh-TW" dirty="0"/>
              <a:t>Bill</a:t>
            </a:r>
            <a:r>
              <a:rPr lang="zh-TW" altLang="en-US" dirty="0"/>
              <a:t>＂，另一個資料庫則紀錄為“</a:t>
            </a:r>
            <a:r>
              <a:rPr lang="en-US" altLang="zh-TW" dirty="0"/>
              <a:t>William</a:t>
            </a:r>
            <a:r>
              <a:rPr lang="zh-TW" altLang="en-US" dirty="0"/>
              <a:t>＂</a:t>
            </a:r>
          </a:p>
        </p:txBody>
      </p:sp>
    </p:spTree>
    <p:extLst>
      <p:ext uri="{BB962C8B-B14F-4D97-AF65-F5344CB8AC3E}">
        <p14:creationId xmlns:p14="http://schemas.microsoft.com/office/powerpoint/2010/main" val="354537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3.5</a:t>
            </a:r>
            <a:r>
              <a:rPr lang="zh-TW" altLang="en-US" dirty="0"/>
              <a:t>資料轉換與資料離散</a:t>
            </a:r>
            <a:r>
              <a:rPr lang="zh-TW" altLang="en-US" dirty="0" smtClean="0"/>
              <a:t>化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3.5.1 </a:t>
            </a:r>
            <a:r>
              <a:rPr lang="zh-TW" altLang="en-US" dirty="0"/>
              <a:t>資料轉換策略概述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在資料轉換 </a:t>
            </a:r>
            <a:r>
              <a:rPr lang="en-US" altLang="zh-TW" dirty="0"/>
              <a:t>(data transform) </a:t>
            </a:r>
            <a:r>
              <a:rPr lang="zh-TW" altLang="en-US" dirty="0"/>
              <a:t>中，資料被轉換或統一成為適合探勘的</a:t>
            </a:r>
            <a:r>
              <a:rPr lang="zh-TW" altLang="en-US" dirty="0" smtClean="0"/>
              <a:t>型性</a:t>
            </a:r>
            <a:r>
              <a:rPr lang="zh-TW" altLang="en-US" dirty="0"/>
              <a:t>，資料轉換包含下列幾種策略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b="1" dirty="0"/>
              <a:t>平滑化 </a:t>
            </a:r>
            <a:r>
              <a:rPr lang="en-US" altLang="zh-TW" b="1" dirty="0"/>
              <a:t>(smoothing)</a:t>
            </a:r>
            <a:r>
              <a:rPr lang="zh-TW" altLang="en-US" b="1" dirty="0"/>
              <a:t>：</a:t>
            </a:r>
            <a:r>
              <a:rPr lang="zh-TW" altLang="en-US" dirty="0"/>
              <a:t>它將資料中的雜訊移除，這類技術包含分箱法</a:t>
            </a:r>
            <a:r>
              <a:rPr lang="zh-TW" altLang="en-US" dirty="0" smtClean="0"/>
              <a:t>、迴</a:t>
            </a:r>
            <a:r>
              <a:rPr lang="zh-TW" altLang="en-US" dirty="0"/>
              <a:t>歸法與分群法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b="1" dirty="0"/>
              <a:t>屬性建構 </a:t>
            </a:r>
            <a:r>
              <a:rPr lang="en-US" altLang="zh-TW" b="1" dirty="0"/>
              <a:t>(attribute construction)</a:t>
            </a:r>
            <a:r>
              <a:rPr lang="zh-TW" altLang="en-US" b="1" dirty="0"/>
              <a:t>：</a:t>
            </a:r>
            <a:r>
              <a:rPr lang="zh-TW" altLang="en-US" dirty="0"/>
              <a:t>或稱特徵建構，其建構新的屬性並</a:t>
            </a:r>
            <a:r>
              <a:rPr lang="zh-TW" altLang="en-US" dirty="0" smtClean="0"/>
              <a:t>添加</a:t>
            </a:r>
            <a:r>
              <a:rPr lang="zh-TW" altLang="en-US" dirty="0"/>
              <a:t>至屬性集合中，以幫助探勘過程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b="1" dirty="0"/>
              <a:t>聚集 </a:t>
            </a:r>
            <a:r>
              <a:rPr lang="en-US" altLang="zh-TW" b="1" dirty="0"/>
              <a:t>(aggregation)</a:t>
            </a:r>
            <a:r>
              <a:rPr lang="zh-TW" altLang="en-US" b="1" dirty="0"/>
              <a:t>：</a:t>
            </a:r>
            <a:r>
              <a:rPr lang="zh-TW" altLang="en-US" dirty="0"/>
              <a:t>對資料套用匯總或聚集操作，例如聚集每日的</a:t>
            </a:r>
            <a:r>
              <a:rPr lang="zh-TW" altLang="en-US" dirty="0" smtClean="0"/>
              <a:t>銷售資料</a:t>
            </a:r>
            <a:r>
              <a:rPr lang="zh-TW" altLang="en-US" dirty="0"/>
              <a:t>，來計算出每月與年度銷售量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b="1" dirty="0"/>
              <a:t>正規化 </a:t>
            </a:r>
            <a:r>
              <a:rPr lang="en-US" altLang="zh-TW" b="1" dirty="0"/>
              <a:t>(normalization)</a:t>
            </a:r>
            <a:r>
              <a:rPr lang="zh-TW" altLang="en-US" b="1" dirty="0"/>
              <a:t>：</a:t>
            </a:r>
            <a:r>
              <a:rPr lang="zh-TW" altLang="en-US" dirty="0"/>
              <a:t>將屬性值按比率縮放至一個較小的區間，</a:t>
            </a:r>
            <a:r>
              <a:rPr lang="zh-TW" altLang="en-US" dirty="0" smtClean="0"/>
              <a:t>例如</a:t>
            </a:r>
            <a:r>
              <a:rPr lang="zh-TW" altLang="en-US" dirty="0"/>
              <a:t>：</a:t>
            </a:r>
            <a:r>
              <a:rPr lang="en-US" altLang="zh-TW" dirty="0"/>
              <a:t>1.0 </a:t>
            </a:r>
            <a:r>
              <a:rPr lang="zh-TW" altLang="en-US" dirty="0"/>
              <a:t>至</a:t>
            </a:r>
            <a:r>
              <a:rPr lang="en-US" altLang="zh-TW" dirty="0"/>
              <a:t>1.0</a:t>
            </a:r>
            <a:r>
              <a:rPr lang="zh-TW" altLang="en-US" dirty="0"/>
              <a:t>，或</a:t>
            </a:r>
            <a:r>
              <a:rPr lang="en-US" altLang="zh-TW" dirty="0"/>
              <a:t>0.0 </a:t>
            </a:r>
            <a:r>
              <a:rPr lang="zh-TW" altLang="en-US" dirty="0"/>
              <a:t>至</a:t>
            </a:r>
            <a:r>
              <a:rPr lang="en-US" altLang="zh-TW" dirty="0"/>
              <a:t>1.0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9623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3.5.1 </a:t>
            </a:r>
            <a:r>
              <a:rPr lang="zh-TW" altLang="en-US" dirty="0"/>
              <a:t>資料轉換策略概述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 startAt="5"/>
            </a:pPr>
            <a:r>
              <a:rPr lang="zh-TW" altLang="en-US" b="1" dirty="0"/>
              <a:t>離散化 </a:t>
            </a:r>
            <a:r>
              <a:rPr lang="en-US" altLang="zh-TW" b="1" dirty="0"/>
              <a:t>(discretization)</a:t>
            </a:r>
            <a:r>
              <a:rPr lang="zh-TW" altLang="en-US" b="1" dirty="0"/>
              <a:t>：</a:t>
            </a:r>
            <a:r>
              <a:rPr lang="zh-TW" altLang="en-US" dirty="0"/>
              <a:t>它將數值屬性 </a:t>
            </a:r>
            <a:r>
              <a:rPr lang="en-US" altLang="zh-TW" dirty="0"/>
              <a:t>( </a:t>
            </a:r>
            <a:r>
              <a:rPr lang="zh-TW" altLang="en-US" dirty="0"/>
              <a:t>例如，年齡 </a:t>
            </a:r>
            <a:r>
              <a:rPr lang="en-US" altLang="zh-TW" dirty="0"/>
              <a:t>) </a:t>
            </a:r>
            <a:r>
              <a:rPr lang="zh-TW" altLang="en-US" dirty="0"/>
              <a:t>的原始值用</a:t>
            </a:r>
            <a:r>
              <a:rPr lang="zh-TW" altLang="en-US" dirty="0" smtClean="0"/>
              <a:t>區間</a:t>
            </a:r>
            <a:r>
              <a:rPr lang="zh-TW" altLang="en-US" dirty="0"/>
              <a:t>標籤 </a:t>
            </a:r>
            <a:r>
              <a:rPr lang="en-US" altLang="zh-TW" dirty="0"/>
              <a:t>( </a:t>
            </a:r>
            <a:r>
              <a:rPr lang="zh-TW" altLang="en-US" dirty="0"/>
              <a:t>例如，</a:t>
            </a:r>
            <a:r>
              <a:rPr lang="en-US" altLang="zh-TW" dirty="0"/>
              <a:t>0 ~ 10</a:t>
            </a:r>
            <a:r>
              <a:rPr lang="zh-TW" altLang="en-US" dirty="0"/>
              <a:t>、</a:t>
            </a:r>
            <a:r>
              <a:rPr lang="en-US" altLang="zh-TW" dirty="0"/>
              <a:t>11 ~ 20 </a:t>
            </a:r>
            <a:r>
              <a:rPr lang="zh-TW" altLang="en-US" dirty="0"/>
              <a:t>等等 </a:t>
            </a:r>
            <a:r>
              <a:rPr lang="en-US" altLang="zh-TW" dirty="0"/>
              <a:t>) </a:t>
            </a:r>
            <a:r>
              <a:rPr lang="zh-TW" altLang="en-US" dirty="0"/>
              <a:t>或概念標籤 </a:t>
            </a:r>
            <a:r>
              <a:rPr lang="en-US" altLang="zh-TW" dirty="0"/>
              <a:t>( </a:t>
            </a:r>
            <a:r>
              <a:rPr lang="zh-TW" altLang="en-US" dirty="0"/>
              <a:t>例如、青年</a:t>
            </a:r>
            <a:r>
              <a:rPr lang="zh-TW" altLang="en-US" dirty="0" smtClean="0"/>
              <a:t>、中年</a:t>
            </a:r>
            <a:r>
              <a:rPr lang="zh-TW" altLang="en-US" dirty="0"/>
              <a:t>、老年 </a:t>
            </a:r>
            <a:r>
              <a:rPr lang="en-US" altLang="zh-TW" dirty="0" smtClean="0"/>
              <a:t>)</a:t>
            </a:r>
            <a:r>
              <a:rPr lang="zh-TW" altLang="en-US" dirty="0" smtClean="0"/>
              <a:t>取代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 startAt="5"/>
            </a:pPr>
            <a:r>
              <a:rPr lang="zh-TW" altLang="en-US" b="1" dirty="0"/>
              <a:t>對名目屬性之概念階層產生：</a:t>
            </a:r>
            <a:r>
              <a:rPr lang="zh-TW" altLang="en-US" dirty="0"/>
              <a:t>它可將名目屬性如「街道」推演到更</a:t>
            </a:r>
            <a:r>
              <a:rPr lang="zh-TW" altLang="en-US" dirty="0" smtClean="0"/>
              <a:t>高層</a:t>
            </a:r>
            <a:r>
              <a:rPr lang="zh-TW" altLang="en-US" dirty="0"/>
              <a:t>的概念，如「城市」與「國家」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2132856"/>
            <a:ext cx="8020050" cy="3200400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759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3.5.1 </a:t>
            </a:r>
            <a:r>
              <a:rPr lang="zh-TW" altLang="en-US" dirty="0"/>
              <a:t>資料轉換策略概述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離散化技術可依據如何執行離散化而加以分類，例如是否使用類別</a:t>
            </a:r>
            <a:r>
              <a:rPr lang="zh-TW" altLang="en-US" dirty="0" smtClean="0"/>
              <a:t>標籤</a:t>
            </a:r>
            <a:r>
              <a:rPr lang="zh-TW" altLang="en-US" dirty="0"/>
              <a:t>資訊，或是執行離散化的方向 </a:t>
            </a:r>
            <a:r>
              <a:rPr lang="en-US" altLang="zh-TW" dirty="0"/>
              <a:t>(</a:t>
            </a:r>
            <a:r>
              <a:rPr lang="zh-TW" altLang="en-US" dirty="0"/>
              <a:t>「由上至下」或「由下至上」</a:t>
            </a:r>
            <a:r>
              <a:rPr lang="en-US" altLang="zh-TW" dirty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使用類別標籤資訊， 則我們稱之為監督式離散化</a:t>
            </a:r>
            <a:r>
              <a:rPr lang="zh-TW" altLang="en-US" dirty="0" smtClean="0"/>
              <a:t>程序 </a:t>
            </a:r>
            <a:r>
              <a:rPr lang="en-US" altLang="zh-TW" dirty="0" smtClean="0"/>
              <a:t>(</a:t>
            </a:r>
            <a:r>
              <a:rPr lang="en-US" altLang="zh-TW" dirty="0"/>
              <a:t>supervised discretization)</a:t>
            </a:r>
            <a:r>
              <a:rPr lang="zh-TW" altLang="en-US" dirty="0"/>
              <a:t>，否則，稱之為非監督式 </a:t>
            </a:r>
            <a:r>
              <a:rPr lang="en-US" altLang="zh-TW" dirty="0"/>
              <a:t>(unsupervised)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開始時，先找出一個或數個點 </a:t>
            </a:r>
            <a:r>
              <a:rPr lang="en-US" altLang="zh-TW" dirty="0"/>
              <a:t>( </a:t>
            </a:r>
            <a:r>
              <a:rPr lang="zh-TW" altLang="en-US" dirty="0"/>
              <a:t>稱為分割點或切割點 </a:t>
            </a:r>
            <a:r>
              <a:rPr lang="en-US" altLang="zh-TW" dirty="0"/>
              <a:t>) </a:t>
            </a:r>
            <a:r>
              <a:rPr lang="zh-TW" altLang="en-US" dirty="0"/>
              <a:t>來</a:t>
            </a:r>
            <a:r>
              <a:rPr lang="zh-TW" altLang="en-US" dirty="0" smtClean="0"/>
              <a:t>分隔</a:t>
            </a:r>
            <a:r>
              <a:rPr lang="zh-TW" altLang="en-US" dirty="0"/>
              <a:t>整個屬性範圍區間，接著遞迴地反覆在分割後的區間繼續分割，這種</a:t>
            </a:r>
            <a:r>
              <a:rPr lang="zh-TW" altLang="en-US" dirty="0" smtClean="0"/>
              <a:t>方式</a:t>
            </a:r>
            <a:r>
              <a:rPr lang="zh-TW" altLang="en-US" dirty="0"/>
              <a:t>稱為由上至下離散化或分裂法。而由下至上或合併式離散化方式則</a:t>
            </a:r>
            <a:r>
              <a:rPr lang="zh-TW" altLang="en-US" dirty="0" smtClean="0"/>
              <a:t>相反</a:t>
            </a:r>
            <a:r>
              <a:rPr lang="zh-TW" altLang="en-US" dirty="0"/>
              <a:t>，在開始時，他將所有連續值看作可能的分割點，接著藉由合併鄰近</a:t>
            </a:r>
            <a:r>
              <a:rPr lang="zh-TW" altLang="en-US" dirty="0" smtClean="0"/>
              <a:t>值成為</a:t>
            </a:r>
            <a:r>
              <a:rPr lang="zh-TW" altLang="en-US" dirty="0"/>
              <a:t>連續區間來移除分割點，並遞迴地合併後的區間上套用此合併程序。</a:t>
            </a:r>
          </a:p>
        </p:txBody>
      </p:sp>
    </p:spTree>
    <p:extLst>
      <p:ext uri="{BB962C8B-B14F-4D97-AF65-F5344CB8AC3E}">
        <p14:creationId xmlns:p14="http://schemas.microsoft.com/office/powerpoint/2010/main" val="381701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3.5.2 </a:t>
            </a:r>
            <a:r>
              <a:rPr lang="zh-TW" altLang="en-US" dirty="0"/>
              <a:t>藉由正規化來資料轉換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/>
              <a:t>量測的度量單位會影響資料分析的結果，例如，將高度的度量單位</a:t>
            </a:r>
            <a:r>
              <a:rPr lang="zh-TW" altLang="en-US" dirty="0" smtClean="0"/>
              <a:t>從公尺</a:t>
            </a:r>
            <a:r>
              <a:rPr lang="zh-TW" altLang="en-US" dirty="0"/>
              <a:t>改為英吋，將重量的度量單位從公斤改為英磅，會導致截然不同的</a:t>
            </a:r>
            <a:r>
              <a:rPr lang="zh-TW" altLang="en-US" dirty="0" smtClean="0"/>
              <a:t>結果。</a:t>
            </a:r>
            <a:endParaRPr lang="en-US" altLang="zh-TW" dirty="0" smtClean="0"/>
          </a:p>
          <a:p>
            <a:r>
              <a:rPr lang="zh-TW" altLang="en-US" dirty="0" smtClean="0"/>
              <a:t>一般來說</a:t>
            </a:r>
            <a:r>
              <a:rPr lang="zh-TW" altLang="en-US" dirty="0"/>
              <a:t>，將屬性用較小的度量單位表示，將會導致屬性的值域落</a:t>
            </a:r>
            <a:r>
              <a:rPr lang="zh-TW" altLang="en-US" dirty="0" smtClean="0"/>
              <a:t>在較</a:t>
            </a:r>
            <a:r>
              <a:rPr lang="zh-TW" altLang="en-US" dirty="0"/>
              <a:t>大的範圍區間，也因此會傾向於給該屬性較大的影響力，或是較大</a:t>
            </a:r>
            <a:r>
              <a:rPr lang="zh-TW" altLang="en-US" dirty="0" smtClean="0"/>
              <a:t>的「</a:t>
            </a:r>
            <a:r>
              <a:rPr lang="zh-TW" altLang="en-US" dirty="0"/>
              <a:t>權重」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為了</a:t>
            </a:r>
            <a:r>
              <a:rPr lang="zh-TW" altLang="en-US" dirty="0"/>
              <a:t>避免選取度量單位對資料分析造成的影響，資料必須先</a:t>
            </a:r>
            <a:r>
              <a:rPr lang="zh-TW" altLang="en-US" dirty="0" smtClean="0"/>
              <a:t>進行</a:t>
            </a:r>
            <a:r>
              <a:rPr lang="zh-TW" altLang="en-US" dirty="0"/>
              <a:t>正規化 </a:t>
            </a:r>
            <a:r>
              <a:rPr lang="en-US" altLang="zh-TW" dirty="0"/>
              <a:t>(normalized)</a:t>
            </a:r>
            <a:r>
              <a:rPr lang="zh-TW" altLang="en-US" dirty="0"/>
              <a:t>，或稱標準化 </a:t>
            </a:r>
            <a:r>
              <a:rPr lang="en-US" altLang="zh-TW" dirty="0"/>
              <a:t>(standardized) </a:t>
            </a:r>
            <a:r>
              <a:rPr lang="zh-TW" altLang="en-US" dirty="0"/>
              <a:t>操作，這將資料轉換</a:t>
            </a:r>
            <a:r>
              <a:rPr lang="zh-TW" altLang="en-US" dirty="0" smtClean="0"/>
              <a:t>到較</a:t>
            </a:r>
            <a:r>
              <a:rPr lang="zh-TW" altLang="en-US" dirty="0"/>
              <a:t>小或共同的區間內，例如 </a:t>
            </a:r>
            <a:r>
              <a:rPr lang="en-US" altLang="zh-TW" dirty="0"/>
              <a:t>[</a:t>
            </a:r>
            <a:r>
              <a:rPr lang="zh-TW" altLang="en-US" dirty="0"/>
              <a:t>−</a:t>
            </a:r>
            <a:r>
              <a:rPr lang="en-US" altLang="zh-TW" dirty="0"/>
              <a:t>1, 1] </a:t>
            </a:r>
            <a:r>
              <a:rPr lang="zh-TW" altLang="en-US" dirty="0"/>
              <a:t>或 </a:t>
            </a:r>
            <a:r>
              <a:rPr lang="en-US" altLang="zh-TW" dirty="0"/>
              <a:t>[0.0, 1.0</a:t>
            </a:r>
            <a:r>
              <a:rPr lang="en-US" altLang="zh-TW" dirty="0" smtClean="0"/>
              <a:t>]</a:t>
            </a:r>
          </a:p>
          <a:p>
            <a:r>
              <a:rPr lang="zh-TW" altLang="en-US" dirty="0"/>
              <a:t>正規化能幫助防止具有較大值域範圍的屬性 </a:t>
            </a:r>
            <a:r>
              <a:rPr lang="en-US" altLang="zh-TW" dirty="0"/>
              <a:t>( </a:t>
            </a:r>
            <a:r>
              <a:rPr lang="zh-TW" altLang="en-US" dirty="0"/>
              <a:t>例如「收入」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  <a:r>
              <a:rPr lang="zh-TW" altLang="en-US" dirty="0" smtClean="0"/>
              <a:t>比具有</a:t>
            </a:r>
            <a:r>
              <a:rPr lang="zh-TW" altLang="en-US" dirty="0"/>
              <a:t>較小值域範圍的屬性 </a:t>
            </a:r>
            <a:r>
              <a:rPr lang="en-US" altLang="zh-TW" dirty="0"/>
              <a:t>( </a:t>
            </a:r>
            <a:r>
              <a:rPr lang="zh-TW" altLang="en-US" dirty="0"/>
              <a:t>如二元屬性 </a:t>
            </a:r>
            <a:r>
              <a:rPr lang="en-US" altLang="zh-TW" dirty="0"/>
              <a:t>) </a:t>
            </a:r>
            <a:r>
              <a:rPr lang="zh-TW" altLang="en-US" dirty="0"/>
              <a:t>有更高的權重</a:t>
            </a:r>
          </a:p>
        </p:txBody>
      </p:sp>
    </p:spTree>
    <p:extLst>
      <p:ext uri="{BB962C8B-B14F-4D97-AF65-F5344CB8AC3E}">
        <p14:creationId xmlns:p14="http://schemas.microsoft.com/office/powerpoint/2010/main" val="375008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3.5.2 </a:t>
            </a:r>
            <a:r>
              <a:rPr lang="zh-TW" altLang="en-US" dirty="0"/>
              <a:t>藉由正規化來資料轉換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極值正規化 </a:t>
            </a:r>
            <a:r>
              <a:rPr lang="en-US" altLang="zh-TW" dirty="0"/>
              <a:t>(min-max normalization) </a:t>
            </a:r>
            <a:r>
              <a:rPr lang="zh-TW" altLang="en-US" dirty="0"/>
              <a:t>對於原始資料執行一個線性</a:t>
            </a:r>
            <a:r>
              <a:rPr lang="zh-TW" altLang="en-US" dirty="0" smtClean="0"/>
              <a:t>轉換</a:t>
            </a:r>
            <a:r>
              <a:rPr lang="zh-TW" altLang="en-US" dirty="0"/>
              <a:t>，假設</a:t>
            </a:r>
            <a:r>
              <a:rPr lang="en-US" altLang="zh-TW" dirty="0" err="1"/>
              <a:t>min</a:t>
            </a:r>
            <a:r>
              <a:rPr lang="en-US" altLang="zh-TW" i="1" baseline="-25000" dirty="0" err="1"/>
              <a:t>A</a:t>
            </a:r>
            <a:r>
              <a:rPr lang="en-US" altLang="zh-TW" i="1" dirty="0"/>
              <a:t> </a:t>
            </a:r>
            <a:r>
              <a:rPr lang="zh-TW" altLang="en-US" dirty="0"/>
              <a:t>與</a:t>
            </a:r>
            <a:r>
              <a:rPr lang="en-US" altLang="zh-TW" dirty="0" err="1" smtClean="0"/>
              <a:t>max</a:t>
            </a:r>
            <a:r>
              <a:rPr lang="en-US" altLang="zh-TW" i="1" baseline="-25000" dirty="0" err="1" smtClean="0"/>
              <a:t>A</a:t>
            </a:r>
            <a:r>
              <a:rPr lang="en-US" altLang="zh-TW" i="1" dirty="0" smtClean="0"/>
              <a:t> </a:t>
            </a:r>
            <a:r>
              <a:rPr lang="zh-TW" altLang="en-US" dirty="0"/>
              <a:t>分別為屬性</a:t>
            </a:r>
            <a:r>
              <a:rPr lang="en-US" altLang="zh-TW" i="1" dirty="0"/>
              <a:t>A </a:t>
            </a:r>
            <a:r>
              <a:rPr lang="zh-TW" altLang="en-US" dirty="0"/>
              <a:t>的最小與最大值，極值正規化將</a:t>
            </a:r>
            <a:r>
              <a:rPr lang="zh-TW" altLang="en-US" dirty="0" smtClean="0"/>
              <a:t>屬</a:t>
            </a:r>
            <a:r>
              <a:rPr lang="zh-TW" altLang="en-US" dirty="0"/>
              <a:t>性</a:t>
            </a:r>
            <a:r>
              <a:rPr lang="en-US" altLang="zh-TW" i="1" dirty="0"/>
              <a:t>A </a:t>
            </a:r>
            <a:r>
              <a:rPr lang="zh-TW" altLang="en-US" dirty="0"/>
              <a:t>的</a:t>
            </a:r>
            <a:r>
              <a:rPr lang="en-US" altLang="zh-TW" i="1" dirty="0"/>
              <a:t>v</a:t>
            </a:r>
            <a:r>
              <a:rPr lang="en-US" altLang="zh-TW" i="1" baseline="-25000" dirty="0"/>
              <a:t>i</a:t>
            </a:r>
            <a:r>
              <a:rPr lang="en-US" altLang="zh-TW" i="1" dirty="0"/>
              <a:t> </a:t>
            </a:r>
            <a:r>
              <a:rPr lang="zh-TW" altLang="en-US" dirty="0"/>
              <a:t>值映射到</a:t>
            </a:r>
            <a:r>
              <a:rPr lang="en-US" altLang="zh-TW" dirty="0"/>
              <a:t>[</a:t>
            </a:r>
            <a:r>
              <a:rPr lang="en-US" altLang="zh-TW" i="1" dirty="0" err="1"/>
              <a:t>new</a:t>
            </a:r>
            <a:r>
              <a:rPr lang="en-US" altLang="zh-TW" dirty="0" err="1"/>
              <a:t>_</a:t>
            </a:r>
            <a:r>
              <a:rPr lang="en-US" altLang="zh-TW" i="1" dirty="0" err="1"/>
              <a:t>minA</a:t>
            </a:r>
            <a:r>
              <a:rPr lang="en-US" altLang="zh-TW" dirty="0"/>
              <a:t>, </a:t>
            </a:r>
            <a:r>
              <a:rPr lang="en-US" altLang="zh-TW" i="1" dirty="0" err="1"/>
              <a:t>new</a:t>
            </a:r>
            <a:r>
              <a:rPr lang="en-US" altLang="zh-TW" dirty="0" err="1"/>
              <a:t>_</a:t>
            </a:r>
            <a:r>
              <a:rPr lang="en-US" altLang="zh-TW" i="1" dirty="0" err="1"/>
              <a:t>maxA</a:t>
            </a:r>
            <a:r>
              <a:rPr lang="en-US" altLang="zh-TW" i="1" dirty="0"/>
              <a:t> </a:t>
            </a:r>
            <a:r>
              <a:rPr lang="en-US" altLang="zh-TW" dirty="0"/>
              <a:t>] </a:t>
            </a:r>
            <a:r>
              <a:rPr lang="zh-TW" altLang="en-US" dirty="0"/>
              <a:t>區間內的</a:t>
            </a:r>
            <a:r>
              <a:rPr lang="en-US" altLang="zh-TW" i="1" dirty="0"/>
              <a:t>v</a:t>
            </a:r>
            <a:r>
              <a:rPr lang="en-US" altLang="zh-TW" i="1" baseline="-25000" dirty="0"/>
              <a:t>i</a:t>
            </a:r>
            <a:r>
              <a:rPr lang="en-US" altLang="zh-TW" dirty="0"/>
              <a:t>′ </a:t>
            </a:r>
            <a:r>
              <a:rPr lang="zh-TW" altLang="en-US" dirty="0"/>
              <a:t>值，其計算</a:t>
            </a:r>
            <a:r>
              <a:rPr lang="zh-TW" altLang="en-US" dirty="0" smtClean="0"/>
              <a:t>方式如下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612" y="3788037"/>
            <a:ext cx="6984776" cy="876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973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3.4 </a:t>
            </a:r>
            <a:r>
              <a:rPr lang="zh-TW" altLang="en-US" dirty="0" smtClean="0"/>
              <a:t> 極值正規化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假設「收入」屬性的最大值與最小值分別為 </a:t>
            </a:r>
            <a:r>
              <a:rPr lang="en-US" altLang="zh-TW" dirty="0"/>
              <a:t>$12,000 </a:t>
            </a:r>
            <a:r>
              <a:rPr lang="zh-TW" altLang="en-US" dirty="0"/>
              <a:t>與 </a:t>
            </a:r>
            <a:r>
              <a:rPr lang="en-US" altLang="zh-TW" dirty="0"/>
              <a:t>$98,000</a:t>
            </a:r>
            <a:r>
              <a:rPr lang="zh-TW" altLang="en-US" dirty="0" smtClean="0"/>
              <a:t>，我們</a:t>
            </a:r>
            <a:r>
              <a:rPr lang="zh-TW" altLang="en-US" dirty="0"/>
              <a:t>想把「收入」屬性之值映射到 </a:t>
            </a:r>
            <a:r>
              <a:rPr lang="en-US" altLang="zh-TW" dirty="0"/>
              <a:t>[0.0, 1.0] </a:t>
            </a:r>
            <a:r>
              <a:rPr lang="zh-TW" altLang="en-US" dirty="0"/>
              <a:t>區間內，透過極值</a:t>
            </a:r>
            <a:r>
              <a:rPr lang="zh-TW" altLang="en-US" dirty="0" smtClean="0"/>
              <a:t>正規化</a:t>
            </a:r>
            <a:r>
              <a:rPr lang="zh-TW" altLang="en-US" dirty="0"/>
              <a:t>，「收入」屬性值為 </a:t>
            </a:r>
            <a:r>
              <a:rPr lang="en-US" altLang="zh-TW" dirty="0"/>
              <a:t>$73,600 </a:t>
            </a:r>
            <a:r>
              <a:rPr lang="zh-TW" altLang="en-US" dirty="0"/>
              <a:t>將被轉換成為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072" y="3573016"/>
            <a:ext cx="4481859" cy="78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843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3.5.2 </a:t>
            </a:r>
            <a:r>
              <a:rPr lang="zh-TW" altLang="en-US" dirty="0"/>
              <a:t>藉由正規化來資料</a:t>
            </a:r>
            <a:r>
              <a:rPr lang="zh-TW" altLang="en-US" dirty="0" smtClean="0"/>
              <a:t>轉換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範例</a:t>
            </a:r>
            <a:r>
              <a:rPr lang="en-US" altLang="zh-TW" dirty="0"/>
              <a:t>3.5  z-</a:t>
            </a:r>
            <a:r>
              <a:rPr lang="zh-TW" altLang="en-US" dirty="0"/>
              <a:t>分數正規化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b="1" i="1" dirty="0"/>
              <a:t>z</a:t>
            </a:r>
            <a:r>
              <a:rPr lang="en-US" altLang="zh-TW" b="1" dirty="0"/>
              <a:t>-</a:t>
            </a:r>
            <a:r>
              <a:rPr lang="zh-TW" altLang="en-US" b="1" dirty="0"/>
              <a:t>分數正規化 </a:t>
            </a:r>
            <a:r>
              <a:rPr lang="en-US" altLang="zh-TW" dirty="0"/>
              <a:t>(z-score normalization) </a:t>
            </a:r>
            <a:r>
              <a:rPr lang="zh-TW" altLang="en-US" dirty="0"/>
              <a:t>亦稱零均值正規化 </a:t>
            </a:r>
            <a:r>
              <a:rPr lang="en-US" altLang="zh-TW" dirty="0"/>
              <a:t>(</a:t>
            </a:r>
            <a:r>
              <a:rPr lang="en-US" altLang="zh-TW" dirty="0" smtClean="0"/>
              <a:t>zero-mean</a:t>
            </a:r>
            <a:r>
              <a:rPr lang="zh-TW" altLang="en-US" dirty="0" smtClean="0"/>
              <a:t> </a:t>
            </a:r>
            <a:r>
              <a:rPr lang="en-US" altLang="zh-TW" dirty="0" smtClean="0"/>
              <a:t>normalization</a:t>
            </a:r>
            <a:r>
              <a:rPr lang="en-US" altLang="zh-TW" dirty="0"/>
              <a:t>)</a:t>
            </a:r>
            <a:r>
              <a:rPr lang="zh-TW" altLang="en-US" dirty="0"/>
              <a:t>，對於屬性</a:t>
            </a:r>
            <a:r>
              <a:rPr lang="en-US" altLang="zh-TW" i="1" dirty="0"/>
              <a:t>A </a:t>
            </a:r>
            <a:r>
              <a:rPr lang="zh-TW" altLang="en-US" dirty="0"/>
              <a:t>之值，我們根據屬性</a:t>
            </a:r>
            <a:r>
              <a:rPr lang="en-US" altLang="zh-TW" i="1" dirty="0"/>
              <a:t>A </a:t>
            </a:r>
            <a:r>
              <a:rPr lang="zh-TW" altLang="en-US" dirty="0"/>
              <a:t>的平均值與標準差</a:t>
            </a:r>
            <a:r>
              <a:rPr lang="zh-TW" altLang="en-US" dirty="0" smtClean="0"/>
              <a:t>來對</a:t>
            </a:r>
            <a:r>
              <a:rPr lang="zh-TW" altLang="en-US" dirty="0"/>
              <a:t>它正規化，屬性</a:t>
            </a:r>
            <a:r>
              <a:rPr lang="en-US" altLang="zh-TW" i="1" dirty="0"/>
              <a:t>A </a:t>
            </a:r>
            <a:r>
              <a:rPr lang="zh-TW" altLang="en-US" dirty="0"/>
              <a:t>的</a:t>
            </a:r>
            <a:r>
              <a:rPr lang="en-US" altLang="zh-TW" i="1" dirty="0"/>
              <a:t>v</a:t>
            </a:r>
            <a:r>
              <a:rPr lang="en-US" altLang="zh-TW" i="1" baseline="-25000" dirty="0"/>
              <a:t>i </a:t>
            </a:r>
            <a:r>
              <a:rPr lang="zh-TW" altLang="en-US" dirty="0"/>
              <a:t>值被正規化成</a:t>
            </a:r>
            <a:r>
              <a:rPr lang="en-US" altLang="zh-TW" i="1" dirty="0"/>
              <a:t>v</a:t>
            </a:r>
            <a:r>
              <a:rPr lang="en-US" altLang="zh-TW" i="1" baseline="-25000" dirty="0"/>
              <a:t>i</a:t>
            </a:r>
            <a:r>
              <a:rPr lang="en-US" altLang="zh-TW" dirty="0"/>
              <a:t>′ </a:t>
            </a:r>
            <a:r>
              <a:rPr lang="zh-TW" altLang="en-US" dirty="0"/>
              <a:t>值，其計算方式</a:t>
            </a:r>
            <a:r>
              <a:rPr lang="zh-TW" altLang="en-US" dirty="0" smtClean="0"/>
              <a:t>如下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其中</a:t>
            </a:r>
            <a:r>
              <a:rPr lang="en-US" altLang="zh-TW" dirty="0"/>
              <a:t>A </a:t>
            </a:r>
            <a:r>
              <a:rPr lang="zh-TW" altLang="en-US" dirty="0"/>
              <a:t>與</a:t>
            </a:r>
            <a:r>
              <a:rPr lang="en-US" altLang="zh-TW" dirty="0" err="1" smtClean="0"/>
              <a:t>σ</a:t>
            </a:r>
            <a:r>
              <a:rPr lang="en-US" altLang="zh-TW" baseline="-25000" dirty="0" err="1" smtClean="0"/>
              <a:t>A</a:t>
            </a:r>
            <a:r>
              <a:rPr lang="en-US" altLang="zh-TW" baseline="-25000" dirty="0" smtClean="0"/>
              <a:t> </a:t>
            </a:r>
            <a:r>
              <a:rPr lang="zh-TW" altLang="en-US" dirty="0"/>
              <a:t>分別為屬性</a:t>
            </a:r>
            <a:r>
              <a:rPr lang="en-US" altLang="zh-TW" dirty="0"/>
              <a:t>A </a:t>
            </a:r>
            <a:r>
              <a:rPr lang="zh-TW" altLang="en-US" dirty="0"/>
              <a:t>的平均值與標準</a:t>
            </a:r>
            <a:r>
              <a:rPr lang="zh-TW" altLang="en-US" dirty="0" smtClean="0"/>
              <a:t>差</a:t>
            </a:r>
            <a:endParaRPr lang="en-US" altLang="zh-TW" dirty="0" smtClean="0"/>
          </a:p>
          <a:p>
            <a:r>
              <a:rPr lang="zh-TW" altLang="en-US" dirty="0"/>
              <a:t>假設「收入」屬性的平均值與變異數分別為 </a:t>
            </a:r>
            <a:r>
              <a:rPr lang="en-US" altLang="zh-TW" dirty="0"/>
              <a:t>$54,000 </a:t>
            </a:r>
            <a:r>
              <a:rPr lang="zh-TW" altLang="en-US" dirty="0"/>
              <a:t>與 </a:t>
            </a:r>
            <a:r>
              <a:rPr lang="en-US" altLang="zh-TW" dirty="0"/>
              <a:t>$16,000</a:t>
            </a:r>
            <a:r>
              <a:rPr lang="zh-TW" altLang="en-US" dirty="0"/>
              <a:t>，使用</a:t>
            </a:r>
            <a:r>
              <a:rPr lang="en-US" altLang="zh-TW" dirty="0"/>
              <a:t>z- </a:t>
            </a:r>
            <a:r>
              <a:rPr lang="zh-TW" altLang="en-US" dirty="0"/>
              <a:t>分數正規化， 「收入」屬性值為 </a:t>
            </a:r>
            <a:r>
              <a:rPr lang="en-US" altLang="zh-TW" dirty="0"/>
              <a:t>$73,600 </a:t>
            </a:r>
            <a:r>
              <a:rPr lang="zh-TW" altLang="en-US" dirty="0"/>
              <a:t>將被轉換成為</a:t>
            </a:r>
            <a:r>
              <a:rPr lang="en-US" altLang="zh-TW" dirty="0"/>
              <a:t>(73,600 − 54,000) /16,000 =1.225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950" y="3645025"/>
            <a:ext cx="461010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881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3.5.2 </a:t>
            </a:r>
            <a:r>
              <a:rPr lang="zh-TW" altLang="en-US" dirty="0"/>
              <a:t>藉由正規化來資料</a:t>
            </a:r>
            <a:r>
              <a:rPr lang="zh-TW" altLang="en-US" dirty="0" smtClean="0"/>
              <a:t>轉換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我們可將公式 </a:t>
            </a:r>
            <a:r>
              <a:rPr lang="en-US" altLang="zh-TW" dirty="0"/>
              <a:t>(3.9) </a:t>
            </a:r>
            <a:r>
              <a:rPr lang="zh-TW" altLang="en-US" dirty="0"/>
              <a:t>內的標準差用絕對差異平均值 </a:t>
            </a:r>
            <a:r>
              <a:rPr lang="en-US" altLang="zh-TW" dirty="0"/>
              <a:t>(mean </a:t>
            </a:r>
            <a:r>
              <a:rPr lang="en-US" altLang="zh-TW" dirty="0" smtClean="0"/>
              <a:t>absolute</a:t>
            </a:r>
            <a:r>
              <a:rPr lang="zh-TW" altLang="en-US" dirty="0" smtClean="0"/>
              <a:t> </a:t>
            </a:r>
            <a:r>
              <a:rPr lang="en-US" altLang="zh-TW" dirty="0" smtClean="0"/>
              <a:t>deviation</a:t>
            </a:r>
            <a:r>
              <a:rPr lang="en-US" altLang="zh-TW" dirty="0"/>
              <a:t>) </a:t>
            </a:r>
            <a:r>
              <a:rPr lang="en-US" altLang="zh-TW" i="1" dirty="0" err="1"/>
              <a:t>s</a:t>
            </a:r>
            <a:r>
              <a:rPr lang="en-US" altLang="zh-TW" i="1" baseline="-25000" dirty="0" err="1"/>
              <a:t>A</a:t>
            </a:r>
            <a:r>
              <a:rPr lang="en-US" altLang="zh-TW" i="1" baseline="-25000" dirty="0"/>
              <a:t> </a:t>
            </a:r>
            <a:r>
              <a:rPr lang="zh-TW" altLang="en-US" dirty="0"/>
              <a:t>來取代，以改良</a:t>
            </a:r>
            <a:r>
              <a:rPr lang="en-US" altLang="zh-TW" i="1" dirty="0"/>
              <a:t>z</a:t>
            </a:r>
            <a:r>
              <a:rPr lang="en-US" altLang="zh-TW" dirty="0"/>
              <a:t>-</a:t>
            </a:r>
            <a:r>
              <a:rPr lang="zh-TW" altLang="en-US" dirty="0"/>
              <a:t>分數正規化方式，</a:t>
            </a:r>
            <a:r>
              <a:rPr lang="en-US" altLang="zh-TW" i="1" dirty="0" err="1"/>
              <a:t>s</a:t>
            </a:r>
            <a:r>
              <a:rPr lang="en-US" altLang="zh-TW" i="1" baseline="-25000" dirty="0" err="1"/>
              <a:t>A</a:t>
            </a:r>
            <a:r>
              <a:rPr lang="en-US" altLang="zh-TW" i="1" dirty="0"/>
              <a:t> </a:t>
            </a:r>
            <a:r>
              <a:rPr lang="zh-TW" altLang="en-US" dirty="0"/>
              <a:t>計算方式</a:t>
            </a:r>
            <a:r>
              <a:rPr lang="zh-TW" altLang="en-US" dirty="0" smtClean="0"/>
              <a:t>如下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由此，使用絕對差異平均值的</a:t>
            </a:r>
            <a:r>
              <a:rPr lang="en-US" altLang="zh-TW" dirty="0"/>
              <a:t>z-</a:t>
            </a:r>
            <a:r>
              <a:rPr lang="zh-TW" altLang="en-US" dirty="0"/>
              <a:t>分數正規化為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9" y="3429000"/>
            <a:ext cx="599122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64" y="4725144"/>
            <a:ext cx="45624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441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3.5.2 </a:t>
            </a:r>
            <a:r>
              <a:rPr lang="zh-TW" altLang="en-US" dirty="0"/>
              <a:t>藉由正規化來資料轉換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相較於標準差</a:t>
            </a:r>
            <a:r>
              <a:rPr lang="en-US" altLang="zh-TW" dirty="0" err="1" smtClean="0"/>
              <a:t>σ</a:t>
            </a:r>
            <a:r>
              <a:rPr lang="en-US" altLang="zh-TW" i="1" baseline="-25000" dirty="0" err="1" smtClean="0"/>
              <a:t>A</a:t>
            </a:r>
            <a:r>
              <a:rPr lang="zh-TW" altLang="en-US" dirty="0"/>
              <a:t>，絕對差異平均值</a:t>
            </a:r>
            <a:r>
              <a:rPr lang="en-US" altLang="zh-TW" i="1" dirty="0" err="1"/>
              <a:t>s</a:t>
            </a:r>
            <a:r>
              <a:rPr lang="en-US" altLang="zh-TW" i="1" baseline="-25000" dirty="0" err="1"/>
              <a:t>A</a:t>
            </a:r>
            <a:r>
              <a:rPr lang="en-US" altLang="zh-TW" i="1" dirty="0"/>
              <a:t> </a:t>
            </a:r>
            <a:r>
              <a:rPr lang="zh-TW" altLang="en-US" dirty="0"/>
              <a:t>對於雜訊的容忍更為強健，這是</a:t>
            </a:r>
            <a:r>
              <a:rPr lang="zh-TW" altLang="en-US" dirty="0" smtClean="0"/>
              <a:t>因為</a:t>
            </a:r>
            <a:r>
              <a:rPr lang="zh-TW" altLang="en-US" dirty="0"/>
              <a:t>在計算絕對差異平均值時，與平均值的差異 </a:t>
            </a:r>
            <a:r>
              <a:rPr lang="en-US" altLang="zh-TW" dirty="0"/>
              <a:t>( </a:t>
            </a:r>
            <a:r>
              <a:rPr lang="zh-TW" altLang="en-US" dirty="0"/>
              <a:t>即，</a:t>
            </a:r>
            <a:r>
              <a:rPr lang="en-US" altLang="zh-TW" dirty="0"/>
              <a:t>| </a:t>
            </a:r>
            <a:r>
              <a:rPr lang="en-US" altLang="zh-TW" i="1" dirty="0"/>
              <a:t>x</a:t>
            </a:r>
            <a:r>
              <a:rPr lang="en-US" altLang="zh-TW" i="1" baseline="-25000" dirty="0"/>
              <a:t>i</a:t>
            </a:r>
            <a:r>
              <a:rPr lang="en-US" altLang="zh-TW" i="1" dirty="0"/>
              <a:t> </a:t>
            </a:r>
            <a:r>
              <a:rPr lang="zh-TW" altLang="en-US" dirty="0"/>
              <a:t>− </a:t>
            </a:r>
            <a:r>
              <a:rPr lang="en-US" altLang="zh-TW" i="1" dirty="0"/>
              <a:t>x </a:t>
            </a:r>
            <a:r>
              <a:rPr lang="en-US" altLang="zh-TW" dirty="0"/>
              <a:t>| ) </a:t>
            </a:r>
            <a:r>
              <a:rPr lang="zh-TW" altLang="en-US" dirty="0"/>
              <a:t>並未取</a:t>
            </a:r>
            <a:r>
              <a:rPr lang="zh-TW" altLang="en-US" dirty="0" smtClean="0"/>
              <a:t>平方</a:t>
            </a:r>
            <a:r>
              <a:rPr lang="zh-TW" altLang="en-US" dirty="0"/>
              <a:t>，因此離群值對它的影響也被降低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/>
              <a:t>十進位正規化 </a:t>
            </a:r>
            <a:r>
              <a:rPr lang="en-US" altLang="zh-TW" dirty="0"/>
              <a:t>(normalization by decimal scaling) </a:t>
            </a:r>
            <a:r>
              <a:rPr lang="zh-TW" altLang="en-US" dirty="0"/>
              <a:t>藉由移動屬性</a:t>
            </a:r>
            <a:r>
              <a:rPr lang="en-US" altLang="zh-TW" i="1" dirty="0"/>
              <a:t>A </a:t>
            </a:r>
            <a:r>
              <a:rPr lang="zh-TW" altLang="en-US" dirty="0"/>
              <a:t>的</a:t>
            </a:r>
            <a:r>
              <a:rPr lang="zh-TW" altLang="en-US" dirty="0" smtClean="0"/>
              <a:t>十進位</a:t>
            </a:r>
            <a:r>
              <a:rPr lang="zh-TW" altLang="en-US" dirty="0"/>
              <a:t>小數點來達到正規化的目標，小數點移動的位數取決於屬性</a:t>
            </a:r>
            <a:r>
              <a:rPr lang="en-US" altLang="zh-TW" i="1" dirty="0"/>
              <a:t>A </a:t>
            </a:r>
            <a:r>
              <a:rPr lang="zh-TW" altLang="en-US" dirty="0"/>
              <a:t>的</a:t>
            </a:r>
            <a:r>
              <a:rPr lang="zh-TW" altLang="en-US" dirty="0" smtClean="0"/>
              <a:t>最大絕對值</a:t>
            </a:r>
            <a:r>
              <a:rPr lang="zh-TW" altLang="en-US" dirty="0"/>
              <a:t>，屬性</a:t>
            </a:r>
            <a:r>
              <a:rPr lang="en-US" altLang="zh-TW" i="1" dirty="0"/>
              <a:t>A </a:t>
            </a:r>
            <a:r>
              <a:rPr lang="zh-TW" altLang="en-US" dirty="0"/>
              <a:t>的</a:t>
            </a:r>
            <a:r>
              <a:rPr lang="en-US" altLang="zh-TW" i="1" dirty="0"/>
              <a:t>v</a:t>
            </a:r>
            <a:r>
              <a:rPr lang="en-US" altLang="zh-TW" i="1" baseline="-25000" dirty="0"/>
              <a:t>i</a:t>
            </a:r>
            <a:r>
              <a:rPr lang="en-US" altLang="zh-TW" i="1" dirty="0"/>
              <a:t> </a:t>
            </a:r>
            <a:r>
              <a:rPr lang="zh-TW" altLang="en-US" dirty="0"/>
              <a:t>值被正規化成</a:t>
            </a:r>
            <a:r>
              <a:rPr lang="en-US" altLang="zh-TW" i="1" dirty="0"/>
              <a:t>v</a:t>
            </a:r>
            <a:r>
              <a:rPr lang="en-US" altLang="zh-TW" i="1" baseline="-25000" dirty="0"/>
              <a:t>i</a:t>
            </a:r>
            <a:r>
              <a:rPr lang="en-US" altLang="zh-TW" dirty="0"/>
              <a:t>′ </a:t>
            </a:r>
            <a:r>
              <a:rPr lang="zh-TW" altLang="en-US" dirty="0"/>
              <a:t>值，其計算方式</a:t>
            </a:r>
            <a:r>
              <a:rPr lang="zh-TW" altLang="en-US" dirty="0" smtClean="0"/>
              <a:t>如下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其中</a:t>
            </a:r>
            <a:r>
              <a:rPr lang="en-US" altLang="zh-TW" dirty="0"/>
              <a:t>j </a:t>
            </a:r>
            <a:r>
              <a:rPr lang="zh-TW" altLang="en-US" dirty="0"/>
              <a:t>是使得</a:t>
            </a:r>
            <a:r>
              <a:rPr lang="en-US" altLang="zh-TW" dirty="0"/>
              <a:t>max(| v</a:t>
            </a:r>
            <a:r>
              <a:rPr lang="en-US" altLang="zh-TW" baseline="-25000" dirty="0"/>
              <a:t>i</a:t>
            </a:r>
            <a:r>
              <a:rPr lang="en-US" altLang="zh-TW" dirty="0"/>
              <a:t>′ |) &lt;1 </a:t>
            </a:r>
            <a:r>
              <a:rPr lang="zh-TW" altLang="en-US" dirty="0"/>
              <a:t>的最小整數。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64" y="5229200"/>
            <a:ext cx="456247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172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3.6  </a:t>
            </a:r>
            <a:r>
              <a:rPr lang="zh-TW" altLang="en-US" dirty="0" smtClean="0"/>
              <a:t>十進位</a:t>
            </a:r>
            <a:r>
              <a:rPr lang="zh-TW" altLang="en-US" dirty="0"/>
              <a:t>正規化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假設屬性</a:t>
            </a:r>
            <a:r>
              <a:rPr lang="en-US" altLang="zh-TW" i="1" dirty="0"/>
              <a:t>A </a:t>
            </a:r>
            <a:r>
              <a:rPr lang="zh-TW" altLang="en-US" dirty="0"/>
              <a:t>紀錄之值範圍從 −</a:t>
            </a:r>
            <a:r>
              <a:rPr lang="en-US" altLang="zh-TW" dirty="0"/>
              <a:t>986 </a:t>
            </a:r>
            <a:r>
              <a:rPr lang="zh-TW" altLang="en-US" dirty="0"/>
              <a:t>至</a:t>
            </a:r>
            <a:r>
              <a:rPr lang="en-US" altLang="zh-TW" dirty="0"/>
              <a:t>917</a:t>
            </a:r>
            <a:r>
              <a:rPr lang="zh-TW" altLang="en-US" dirty="0"/>
              <a:t>，屬性</a:t>
            </a:r>
            <a:r>
              <a:rPr lang="en-US" altLang="zh-TW" i="1" dirty="0"/>
              <a:t>A </a:t>
            </a:r>
            <a:r>
              <a:rPr lang="zh-TW" altLang="en-US" dirty="0"/>
              <a:t>的最大絕對值</a:t>
            </a:r>
            <a:r>
              <a:rPr lang="zh-TW" altLang="en-US" dirty="0" smtClean="0"/>
              <a:t>為</a:t>
            </a:r>
            <a:r>
              <a:rPr lang="en-US" altLang="zh-TW" dirty="0" smtClean="0"/>
              <a:t>986</a:t>
            </a:r>
            <a:r>
              <a:rPr lang="zh-TW" altLang="en-US" dirty="0"/>
              <a:t>， 要執行十進位正規化， 我們將每一個值除以</a:t>
            </a:r>
            <a:r>
              <a:rPr lang="en-US" altLang="zh-TW" dirty="0"/>
              <a:t>1000 ( </a:t>
            </a:r>
            <a:r>
              <a:rPr lang="zh-TW" altLang="en-US" dirty="0"/>
              <a:t>亦即</a:t>
            </a:r>
            <a:r>
              <a:rPr lang="zh-TW" altLang="en-US" dirty="0" smtClean="0"/>
              <a:t>，</a:t>
            </a:r>
            <a:r>
              <a:rPr lang="en-US" altLang="zh-TW" i="1" dirty="0" smtClean="0"/>
              <a:t>j </a:t>
            </a:r>
            <a:r>
              <a:rPr lang="en-US" altLang="zh-TW" dirty="0"/>
              <a:t>= 3 )</a:t>
            </a:r>
            <a:r>
              <a:rPr lang="zh-TW" altLang="en-US" dirty="0"/>
              <a:t>，所以 −</a:t>
            </a:r>
            <a:r>
              <a:rPr lang="en-US" altLang="zh-TW" dirty="0"/>
              <a:t>986 </a:t>
            </a:r>
            <a:r>
              <a:rPr lang="zh-TW" altLang="en-US" dirty="0"/>
              <a:t>正規化為 −</a:t>
            </a:r>
            <a:r>
              <a:rPr lang="en-US" altLang="zh-TW" dirty="0"/>
              <a:t>0.986</a:t>
            </a:r>
            <a:r>
              <a:rPr lang="zh-TW" altLang="en-US" dirty="0"/>
              <a:t>，而</a:t>
            </a:r>
            <a:r>
              <a:rPr lang="en-US" altLang="zh-TW" dirty="0"/>
              <a:t>917 </a:t>
            </a:r>
            <a:r>
              <a:rPr lang="zh-TW" altLang="en-US" dirty="0"/>
              <a:t>正規化為</a:t>
            </a:r>
            <a:r>
              <a:rPr lang="en-US" altLang="zh-TW" dirty="0"/>
              <a:t>0.917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6284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3.1.2 </a:t>
            </a:r>
            <a:r>
              <a:rPr lang="zh-TW" altLang="en-US" dirty="0"/>
              <a:t>資料前處理的主要任務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某些屬性之值可由其它的</a:t>
            </a:r>
            <a:r>
              <a:rPr lang="zh-TW" altLang="en-US" dirty="0" smtClean="0"/>
              <a:t>屬性</a:t>
            </a:r>
            <a:r>
              <a:rPr lang="zh-TW" altLang="en-US" dirty="0"/>
              <a:t>來推論出 </a:t>
            </a:r>
            <a:r>
              <a:rPr lang="en-US" altLang="zh-TW" dirty="0"/>
              <a:t>( </a:t>
            </a:r>
            <a:r>
              <a:rPr lang="zh-TW" altLang="en-US" dirty="0"/>
              <a:t>例如年收入與稅金 </a:t>
            </a:r>
            <a:r>
              <a:rPr lang="en-US" altLang="zh-TW" dirty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/>
              <a:t>資料精簡 </a:t>
            </a:r>
            <a:r>
              <a:rPr lang="en-US" altLang="zh-TW" dirty="0"/>
              <a:t>(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 </a:t>
            </a:r>
            <a:r>
              <a:rPr lang="en-US" altLang="zh-TW" dirty="0" smtClean="0"/>
              <a:t>reduction</a:t>
            </a:r>
            <a:r>
              <a:rPr lang="en-US" altLang="zh-TW" dirty="0"/>
              <a:t>) </a:t>
            </a:r>
            <a:r>
              <a:rPr lang="zh-TW" altLang="en-US" dirty="0"/>
              <a:t>是指將資料集精簡成容量較小，但是能產生相同 </a:t>
            </a:r>
            <a:r>
              <a:rPr lang="en-US" altLang="zh-TW" dirty="0"/>
              <a:t>( </a:t>
            </a:r>
            <a:r>
              <a:rPr lang="zh-TW" altLang="en-US" dirty="0"/>
              <a:t>或幾乎</a:t>
            </a:r>
            <a:r>
              <a:rPr lang="zh-TW" altLang="en-US" dirty="0" smtClean="0"/>
              <a:t>相同 </a:t>
            </a:r>
            <a:r>
              <a:rPr lang="en-US" altLang="zh-TW" dirty="0"/>
              <a:t>) </a:t>
            </a:r>
            <a:r>
              <a:rPr lang="zh-TW" altLang="en-US" dirty="0"/>
              <a:t>分析結果的精簡表示資料集，資料精簡包含「維度精簡」與「數量</a:t>
            </a:r>
            <a:r>
              <a:rPr lang="zh-TW" altLang="en-US" dirty="0" smtClean="0"/>
              <a:t>精簡</a:t>
            </a:r>
            <a:r>
              <a:rPr lang="zh-TW" altLang="en-US" dirty="0"/>
              <a:t>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在</a:t>
            </a:r>
            <a:r>
              <a:rPr lang="zh-TW" altLang="en-US" b="1" dirty="0"/>
              <a:t>維度精簡 </a:t>
            </a:r>
            <a:r>
              <a:rPr lang="en-US" altLang="zh-TW" dirty="0"/>
              <a:t>(dimensionality reduction) </a:t>
            </a:r>
            <a:r>
              <a:rPr lang="zh-TW" altLang="en-US" dirty="0"/>
              <a:t>中，我們套用資料編碼方式</a:t>
            </a:r>
            <a:r>
              <a:rPr lang="zh-TW" altLang="en-US" dirty="0" smtClean="0"/>
              <a:t>來得到</a:t>
            </a:r>
            <a:r>
              <a:rPr lang="zh-TW" altLang="en-US" dirty="0"/>
              <a:t>原始資料的精簡 </a:t>
            </a:r>
            <a:r>
              <a:rPr lang="en-US" altLang="zh-TW" dirty="0"/>
              <a:t>( </a:t>
            </a:r>
            <a:r>
              <a:rPr lang="zh-TW" altLang="en-US" dirty="0"/>
              <a:t>或稱壓縮 </a:t>
            </a:r>
            <a:r>
              <a:rPr lang="en-US" altLang="zh-TW" dirty="0"/>
              <a:t>) </a:t>
            </a:r>
            <a:r>
              <a:rPr lang="zh-TW" altLang="en-US" dirty="0"/>
              <a:t>表示</a:t>
            </a:r>
            <a:r>
              <a:rPr lang="zh-TW" altLang="en-US" dirty="0" smtClean="0"/>
              <a:t>式</a:t>
            </a:r>
            <a:endParaRPr lang="en-US" altLang="zh-TW" dirty="0" smtClean="0"/>
          </a:p>
          <a:p>
            <a:r>
              <a:rPr lang="zh-TW" altLang="en-US" dirty="0"/>
              <a:t>在</a:t>
            </a:r>
            <a:r>
              <a:rPr lang="zh-TW" altLang="en-US" b="1" dirty="0"/>
              <a:t>數量精簡 </a:t>
            </a:r>
            <a:r>
              <a:rPr lang="en-US" altLang="zh-TW" dirty="0"/>
              <a:t>(</a:t>
            </a:r>
            <a:r>
              <a:rPr lang="en-US" altLang="zh-TW" dirty="0" err="1"/>
              <a:t>numerosity</a:t>
            </a:r>
            <a:r>
              <a:rPr lang="en-US" altLang="zh-TW" dirty="0"/>
              <a:t> reduction) </a:t>
            </a:r>
            <a:r>
              <a:rPr lang="zh-TW" altLang="en-US" dirty="0"/>
              <a:t>中，資料集合被數量較少的</a:t>
            </a:r>
            <a:r>
              <a:rPr lang="zh-TW" altLang="en-US" dirty="0" smtClean="0"/>
              <a:t>代表性資料</a:t>
            </a:r>
            <a:r>
              <a:rPr lang="zh-TW" altLang="en-US" dirty="0"/>
              <a:t>來</a:t>
            </a:r>
            <a:r>
              <a:rPr lang="zh-TW" altLang="en-US" dirty="0" smtClean="0"/>
              <a:t>代替</a:t>
            </a:r>
            <a:endParaRPr lang="en-US" altLang="zh-TW" dirty="0" smtClean="0"/>
          </a:p>
          <a:p>
            <a:r>
              <a:rPr lang="zh-TW" altLang="en-US" dirty="0"/>
              <a:t>正規化、離散化與概念階層產生都是某種形式的</a:t>
            </a:r>
            <a:r>
              <a:rPr lang="zh-TW" altLang="en-US" b="1" dirty="0"/>
              <a:t>資料轉換 </a:t>
            </a:r>
            <a:r>
              <a:rPr lang="en-US" altLang="zh-TW" dirty="0"/>
              <a:t>(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 </a:t>
            </a:r>
            <a:r>
              <a:rPr lang="en-US" altLang="zh-TW" dirty="0" smtClean="0"/>
              <a:t>transformation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375" y="13856"/>
            <a:ext cx="6329250" cy="6809953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905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3.5.4 </a:t>
            </a:r>
            <a:r>
              <a:rPr lang="zh-TW" altLang="en-US" dirty="0"/>
              <a:t>資料離散化：使用群集分析、決策樹與相互</a:t>
            </a:r>
            <a:r>
              <a:rPr lang="zh-TW" altLang="en-US" dirty="0" smtClean="0"/>
              <a:t>關係</a:t>
            </a:r>
            <a:r>
              <a:rPr lang="zh-TW" altLang="en-US" dirty="0"/>
              <a:t>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群集分析 </a:t>
            </a:r>
            <a:r>
              <a:rPr lang="en-US" altLang="zh-TW" dirty="0"/>
              <a:t>(cluster analysis) </a:t>
            </a:r>
            <a:r>
              <a:rPr lang="zh-TW" altLang="en-US" dirty="0"/>
              <a:t>是常用的資料離散化分法，我們可以</a:t>
            </a:r>
            <a:r>
              <a:rPr lang="zh-TW" altLang="en-US" dirty="0" smtClean="0"/>
              <a:t>套用分</a:t>
            </a:r>
            <a:r>
              <a:rPr lang="zh-TW" altLang="en-US" dirty="0"/>
              <a:t>群演算法來將屬性</a:t>
            </a:r>
            <a:r>
              <a:rPr lang="en-US" altLang="zh-TW" i="1" dirty="0"/>
              <a:t>A </a:t>
            </a:r>
            <a:r>
              <a:rPr lang="zh-TW" altLang="en-US" dirty="0"/>
              <a:t>的值分割至不同的群組或群集，以將數值</a:t>
            </a:r>
            <a:r>
              <a:rPr lang="zh-TW" altLang="en-US" dirty="0" smtClean="0"/>
              <a:t>屬性</a:t>
            </a:r>
            <a:r>
              <a:rPr lang="en-US" altLang="zh-TW" i="1" dirty="0" smtClean="0"/>
              <a:t>A</a:t>
            </a:r>
            <a:r>
              <a:rPr lang="zh-TW" altLang="en-US" dirty="0"/>
              <a:t>離散化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/>
              <a:t>建構決策樹 </a:t>
            </a:r>
            <a:r>
              <a:rPr lang="en-US" altLang="zh-TW" dirty="0"/>
              <a:t>(decision tree</a:t>
            </a:r>
            <a:r>
              <a:rPr lang="en-US" altLang="zh-TW" dirty="0" smtClean="0"/>
              <a:t>)</a:t>
            </a:r>
            <a:r>
              <a:rPr lang="zh-TW" altLang="en-US" dirty="0"/>
              <a:t>也可應用到資料</a:t>
            </a:r>
            <a:r>
              <a:rPr lang="zh-TW" altLang="en-US" dirty="0" smtClean="0"/>
              <a:t>離散化</a:t>
            </a:r>
            <a:r>
              <a:rPr lang="zh-TW" altLang="en-US" dirty="0"/>
              <a:t>，此方法採用一個由上至下的分割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/>
            <a:r>
              <a:rPr lang="zh-TW" altLang="en-US" dirty="0"/>
              <a:t>透過</a:t>
            </a:r>
            <a:r>
              <a:rPr lang="zh-TW" altLang="en-US" dirty="0" smtClean="0"/>
              <a:t>決策</a:t>
            </a:r>
            <a:r>
              <a:rPr lang="zh-TW" altLang="en-US" dirty="0"/>
              <a:t>樹來離散化是監督式的，亦即，它們使用類別標籤的資訊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類別分佈資訊可用來計算與決定分割點 </a:t>
            </a:r>
            <a:r>
              <a:rPr lang="en-US" altLang="zh-TW" dirty="0"/>
              <a:t>( </a:t>
            </a:r>
            <a:r>
              <a:rPr lang="zh-TW" altLang="en-US" dirty="0"/>
              <a:t>切割屬性至不</a:t>
            </a:r>
            <a:r>
              <a:rPr lang="zh-TW" altLang="en-US" dirty="0" smtClean="0"/>
              <a:t>相交區間</a:t>
            </a:r>
            <a:r>
              <a:rPr lang="zh-TW" altLang="en-US" dirty="0"/>
              <a:t>的資料值 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選取分割點 </a:t>
            </a:r>
            <a:r>
              <a:rPr lang="en-US" altLang="zh-TW" dirty="0"/>
              <a:t>(split-points) </a:t>
            </a:r>
            <a:r>
              <a:rPr lang="zh-TW" altLang="en-US" dirty="0"/>
              <a:t>的主要概念，是要</a:t>
            </a:r>
            <a:r>
              <a:rPr lang="zh-TW" altLang="en-US" dirty="0" smtClean="0"/>
              <a:t>讓分割</a:t>
            </a:r>
            <a:r>
              <a:rPr lang="zh-TW" altLang="en-US" dirty="0"/>
              <a:t>後的區間能包含同一類別的值組越多越好，熵 </a:t>
            </a:r>
            <a:r>
              <a:rPr lang="en-US" altLang="zh-TW" dirty="0"/>
              <a:t>(entropy) </a:t>
            </a:r>
            <a:r>
              <a:rPr lang="zh-TW" altLang="en-US" dirty="0"/>
              <a:t>是為此</a:t>
            </a:r>
            <a:r>
              <a:rPr lang="zh-TW" altLang="en-US" dirty="0" smtClean="0"/>
              <a:t>用途最</a:t>
            </a:r>
            <a:r>
              <a:rPr lang="zh-TW" altLang="en-US" dirty="0"/>
              <a:t>常用的量測方法。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603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3.5.4 </a:t>
            </a:r>
            <a:r>
              <a:rPr lang="zh-TW" altLang="en-US" dirty="0"/>
              <a:t>資料離散化：使用群集分析、決策樹與相互關係分析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相互關係量測也可用於資料離散化，</a:t>
            </a:r>
            <a:r>
              <a:rPr lang="en-US" altLang="zh-TW" dirty="0" err="1"/>
              <a:t>chiMerge</a:t>
            </a:r>
            <a:r>
              <a:rPr lang="en-US" altLang="zh-TW" dirty="0"/>
              <a:t> </a:t>
            </a:r>
            <a:r>
              <a:rPr lang="zh-TW" altLang="en-US" dirty="0"/>
              <a:t>是一種以卡方</a:t>
            </a:r>
            <a:r>
              <a:rPr lang="zh-TW" altLang="en-US" dirty="0" smtClean="0"/>
              <a:t>檢定</a:t>
            </a:r>
            <a:r>
              <a:rPr lang="en-US" altLang="zh-TW" dirty="0" smtClean="0"/>
              <a:t>( </a:t>
            </a:r>
            <a:r>
              <a:rPr lang="en-US" altLang="zh-TW" dirty="0" err="1" smtClean="0"/>
              <a:t>χ</a:t>
            </a:r>
            <a:r>
              <a:rPr lang="en-US" altLang="zh-TW" baseline="30000" dirty="0" err="1" smtClean="0"/>
              <a:t>2</a:t>
            </a:r>
            <a:r>
              <a:rPr lang="en-US" altLang="zh-TW" dirty="0" smtClean="0"/>
              <a:t> </a:t>
            </a:r>
            <a:r>
              <a:rPr lang="en-US" altLang="zh-TW" dirty="0"/>
              <a:t>-test) </a:t>
            </a:r>
            <a:r>
              <a:rPr lang="zh-TW" altLang="en-US" dirty="0"/>
              <a:t>為基礎的離散化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/>
            <a:r>
              <a:rPr lang="zh-TW" altLang="en-US" dirty="0"/>
              <a:t>套用由下至上的</a:t>
            </a:r>
            <a:r>
              <a:rPr lang="zh-TW" altLang="en-US" dirty="0" smtClean="0"/>
              <a:t>策略</a:t>
            </a:r>
            <a:r>
              <a:rPr lang="zh-TW" altLang="en-US" dirty="0"/>
              <a:t>，遞迴地找出最佳的鄰近區間，並將它們合併成為更大的區間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如同決策</a:t>
            </a:r>
            <a:r>
              <a:rPr lang="zh-TW" altLang="en-US" dirty="0"/>
              <a:t>樹分析一樣，</a:t>
            </a:r>
            <a:r>
              <a:rPr lang="en-US" altLang="zh-TW" dirty="0" err="1"/>
              <a:t>chiMerge</a:t>
            </a:r>
            <a:r>
              <a:rPr lang="en-US" altLang="zh-TW" dirty="0"/>
              <a:t> </a:t>
            </a:r>
            <a:r>
              <a:rPr lang="zh-TW" altLang="en-US" dirty="0"/>
              <a:t>是使用類別標籤資訊的監督式方法，其基本</a:t>
            </a:r>
            <a:r>
              <a:rPr lang="zh-TW" altLang="en-US" dirty="0" smtClean="0"/>
              <a:t>概念是</a:t>
            </a:r>
            <a:r>
              <a:rPr lang="zh-TW" altLang="en-US" dirty="0"/>
              <a:t>，要正確地離散化，區間內的相對類別頻率應該相當地一致，因此，</a:t>
            </a:r>
            <a:r>
              <a:rPr lang="zh-TW" altLang="en-US" dirty="0" smtClean="0"/>
              <a:t>如果</a:t>
            </a:r>
            <a:r>
              <a:rPr lang="zh-TW" altLang="en-US" dirty="0"/>
              <a:t>兩個相鄰區間具有非常相似的類別分佈，則這兩個區間應該合併</a:t>
            </a:r>
          </a:p>
        </p:txBody>
      </p:sp>
    </p:spTree>
    <p:extLst>
      <p:ext uri="{BB962C8B-B14F-4D97-AF65-F5344CB8AC3E}">
        <p14:creationId xmlns:p14="http://schemas.microsoft.com/office/powerpoint/2010/main" val="111077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3.5.5 </a:t>
            </a:r>
            <a:r>
              <a:rPr lang="zh-TW" altLang="en-US" dirty="0"/>
              <a:t>對名目屬性產生概念階層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我們下面介紹四種對於名目屬性產生概念階層的方法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b="1" dirty="0"/>
              <a:t>由使用者或專家指定隱含在資料庫綱目層級的屬性偏序 </a:t>
            </a:r>
            <a:r>
              <a:rPr lang="en-US" altLang="zh-TW" b="1" dirty="0"/>
              <a:t>(partial order</a:t>
            </a:r>
            <a:r>
              <a:rPr lang="en-US" altLang="zh-TW" b="1" dirty="0" smtClean="0"/>
              <a:t>)</a:t>
            </a:r>
            <a:r>
              <a:rPr lang="zh-TW" altLang="en-US" b="1" dirty="0" smtClean="0"/>
              <a:t>關係：</a:t>
            </a:r>
            <a:r>
              <a:rPr lang="zh-TW" altLang="en-US" dirty="0"/>
              <a:t>使用者或專家可以藉由指定在資料庫綱目層級中屬性的偏</a:t>
            </a:r>
            <a:r>
              <a:rPr lang="zh-TW" altLang="en-US" dirty="0" smtClean="0"/>
              <a:t>序</a:t>
            </a:r>
            <a:r>
              <a:rPr lang="en-US" altLang="zh-TW" dirty="0" smtClean="0"/>
              <a:t>(</a:t>
            </a:r>
            <a:r>
              <a:rPr lang="en-US" altLang="zh-TW" dirty="0"/>
              <a:t>partial order) </a:t>
            </a:r>
            <a:r>
              <a:rPr lang="zh-TW" altLang="en-US" dirty="0"/>
              <a:t>或全序 </a:t>
            </a:r>
            <a:r>
              <a:rPr lang="en-US" altLang="zh-TW" dirty="0"/>
              <a:t>(total order) </a:t>
            </a:r>
            <a:r>
              <a:rPr lang="zh-TW" altLang="en-US" dirty="0"/>
              <a:t>關係，輕鬆地定義名目屬性的概念階層，例如，「街道」</a:t>
            </a:r>
            <a:r>
              <a:rPr lang="en-US" altLang="zh-TW" dirty="0"/>
              <a:t>&lt;</a:t>
            </a:r>
            <a:r>
              <a:rPr lang="zh-TW" altLang="en-US" dirty="0"/>
              <a:t>「城市」</a:t>
            </a:r>
            <a:r>
              <a:rPr lang="en-US" altLang="zh-TW" dirty="0"/>
              <a:t>&lt;</a:t>
            </a:r>
            <a:r>
              <a:rPr lang="zh-TW" altLang="en-US" dirty="0"/>
              <a:t>「省</a:t>
            </a:r>
            <a:r>
              <a:rPr lang="zh-TW" altLang="en-US" dirty="0" smtClean="0"/>
              <a:t>或州</a:t>
            </a:r>
            <a:r>
              <a:rPr lang="zh-TW" altLang="en-US" dirty="0"/>
              <a:t>」</a:t>
            </a:r>
            <a:r>
              <a:rPr lang="en-US" altLang="zh-TW" dirty="0"/>
              <a:t>&lt;</a:t>
            </a:r>
            <a:r>
              <a:rPr lang="zh-TW" altLang="en-US" dirty="0"/>
              <a:t>「國家」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b="1" dirty="0"/>
              <a:t>藉由明確的資料分組來指定部分的階層結構：</a:t>
            </a:r>
            <a:r>
              <a:rPr lang="zh-TW" altLang="en-US" dirty="0"/>
              <a:t>他基本上是由人工</a:t>
            </a:r>
            <a:r>
              <a:rPr lang="zh-TW" altLang="en-US" dirty="0" smtClean="0"/>
              <a:t>方式定義</a:t>
            </a:r>
            <a:r>
              <a:rPr lang="zh-TW" altLang="en-US" dirty="0"/>
              <a:t>部分的概念階層結構，對小部分中間層級資料指定明確的分組關係。例如「</a:t>
            </a:r>
            <a:r>
              <a:rPr lang="en-US" altLang="zh-TW" dirty="0"/>
              <a:t>{ </a:t>
            </a:r>
            <a:r>
              <a:rPr lang="zh-TW" altLang="en-US" dirty="0"/>
              <a:t>阿爾伯塔省、薩斯喀徹</a:t>
            </a:r>
            <a:r>
              <a:rPr lang="zh-TW" altLang="en-US" dirty="0" smtClean="0"/>
              <a:t>溫省</a:t>
            </a:r>
            <a:r>
              <a:rPr lang="zh-TW" altLang="en-US" dirty="0"/>
              <a:t>、馬尼托巴省 </a:t>
            </a:r>
            <a:r>
              <a:rPr lang="en-US" altLang="zh-TW" dirty="0"/>
              <a:t>} ⊂ </a:t>
            </a:r>
            <a:r>
              <a:rPr lang="zh-TW" altLang="en-US" dirty="0"/>
              <a:t>加拿大</a:t>
            </a:r>
            <a:r>
              <a:rPr lang="en-US" altLang="zh-TW" dirty="0"/>
              <a:t>_</a:t>
            </a:r>
            <a:r>
              <a:rPr lang="zh-TW" altLang="en-US" dirty="0"/>
              <a:t>草原三省」</a:t>
            </a:r>
          </a:p>
        </p:txBody>
      </p:sp>
    </p:spTree>
    <p:extLst>
      <p:ext uri="{BB962C8B-B14F-4D97-AF65-F5344CB8AC3E}">
        <p14:creationId xmlns:p14="http://schemas.microsoft.com/office/powerpoint/2010/main" val="304585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3.5.5 </a:t>
            </a:r>
            <a:r>
              <a:rPr lang="zh-TW" altLang="en-US" dirty="0"/>
              <a:t>對名目屬性產生概念階層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 startAt="3"/>
            </a:pPr>
            <a:r>
              <a:rPr lang="zh-TW" altLang="en-US" b="1" dirty="0"/>
              <a:t>指定屬性集合，而非它們的偏序關係：</a:t>
            </a:r>
            <a:r>
              <a:rPr lang="zh-TW" altLang="en-US" dirty="0"/>
              <a:t>在高層概念下定義的屬性 </a:t>
            </a:r>
            <a:r>
              <a:rPr lang="en-US" altLang="zh-TW" dirty="0"/>
              <a:t>( </a:t>
            </a:r>
            <a:r>
              <a:rPr lang="zh-TW" altLang="en-US" dirty="0"/>
              <a:t>例如「國家」</a:t>
            </a:r>
            <a:r>
              <a:rPr lang="en-US" altLang="zh-TW" dirty="0"/>
              <a:t>) </a:t>
            </a:r>
            <a:r>
              <a:rPr lang="zh-TW" altLang="en-US" dirty="0" smtClean="0"/>
              <a:t>通常</a:t>
            </a:r>
            <a:r>
              <a:rPr lang="zh-TW" altLang="en-US" dirty="0"/>
              <a:t>包含不同屬性值的數目較少，而在低層概念下定義的屬性 </a:t>
            </a:r>
            <a:r>
              <a:rPr lang="en-US" altLang="zh-TW" dirty="0"/>
              <a:t>( </a:t>
            </a:r>
            <a:r>
              <a:rPr lang="zh-TW" altLang="en-US" dirty="0" smtClean="0"/>
              <a:t>例如「</a:t>
            </a:r>
            <a:r>
              <a:rPr lang="zh-TW" altLang="en-US" dirty="0"/>
              <a:t>街道」</a:t>
            </a:r>
            <a:r>
              <a:rPr lang="en-US" altLang="zh-TW" dirty="0"/>
              <a:t>) </a:t>
            </a:r>
            <a:r>
              <a:rPr lang="zh-TW" altLang="en-US" dirty="0"/>
              <a:t>通常會包含不同屬性值的數目較多。根據以上觀察，</a:t>
            </a:r>
            <a:r>
              <a:rPr lang="zh-TW" altLang="en-US" dirty="0" smtClean="0"/>
              <a:t>我們可以</a:t>
            </a:r>
            <a:r>
              <a:rPr lang="zh-TW" altLang="en-US" dirty="0"/>
              <a:t>依據給定屬性集合中，每個屬性擁有不同屬性值的數目，來</a:t>
            </a:r>
            <a:r>
              <a:rPr lang="zh-TW" altLang="en-US" dirty="0" smtClean="0"/>
              <a:t>自動地</a:t>
            </a:r>
            <a:r>
              <a:rPr lang="zh-TW" altLang="en-US" dirty="0"/>
              <a:t>建立概念階層結構。擁有最多不同屬性值的屬性，被放置在概念</a:t>
            </a:r>
            <a:r>
              <a:rPr lang="zh-TW" altLang="en-US" dirty="0" smtClean="0"/>
              <a:t>階層</a:t>
            </a:r>
            <a:r>
              <a:rPr lang="zh-TW" altLang="en-US" dirty="0"/>
              <a:t>的最下層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請</a:t>
            </a:r>
            <a:r>
              <a:rPr lang="zh-TW" altLang="en-US" dirty="0"/>
              <a:t>注意，這種啟發式的方法並非萬無一失的，舉例來說，對於</a:t>
            </a:r>
            <a:r>
              <a:rPr lang="zh-TW" altLang="en-US" dirty="0" smtClean="0"/>
              <a:t>資料庫中的</a:t>
            </a:r>
            <a:r>
              <a:rPr lang="zh-TW" altLang="en-US" dirty="0"/>
              <a:t>「時間」維度，他可能包含</a:t>
            </a:r>
            <a:r>
              <a:rPr lang="en-US" altLang="zh-TW" dirty="0"/>
              <a:t>20 </a:t>
            </a:r>
            <a:r>
              <a:rPr lang="zh-TW" altLang="en-US" dirty="0"/>
              <a:t>種不同的年度，</a:t>
            </a:r>
            <a:r>
              <a:rPr lang="en-US" altLang="zh-TW" dirty="0"/>
              <a:t>12 </a:t>
            </a:r>
            <a:r>
              <a:rPr lang="zh-TW" altLang="en-US" dirty="0"/>
              <a:t>種不同的</a:t>
            </a:r>
            <a:r>
              <a:rPr lang="zh-TW" altLang="en-US" dirty="0" smtClean="0"/>
              <a:t>月份</a:t>
            </a:r>
            <a:r>
              <a:rPr lang="zh-TW" altLang="en-US" dirty="0"/>
              <a:t>，與</a:t>
            </a:r>
            <a:r>
              <a:rPr lang="en-US" altLang="zh-TW" dirty="0"/>
              <a:t>7 </a:t>
            </a:r>
            <a:r>
              <a:rPr lang="zh-TW" altLang="en-US" dirty="0"/>
              <a:t>種不同的天，然而，這並不意味時間的概念階層應該</a:t>
            </a:r>
            <a:r>
              <a:rPr lang="zh-TW" altLang="en-US" dirty="0" smtClean="0"/>
              <a:t>建議為</a:t>
            </a:r>
            <a:r>
              <a:rPr lang="zh-TW" altLang="en-US" dirty="0"/>
              <a:t>：年度 </a:t>
            </a:r>
            <a:r>
              <a:rPr lang="en-US" altLang="zh-TW" dirty="0"/>
              <a:t>&lt; </a:t>
            </a:r>
            <a:r>
              <a:rPr lang="zh-TW" altLang="en-US" dirty="0"/>
              <a:t>月份 </a:t>
            </a:r>
            <a:r>
              <a:rPr lang="en-US" altLang="zh-TW" dirty="0"/>
              <a:t>&lt; </a:t>
            </a:r>
            <a:r>
              <a:rPr lang="zh-TW" altLang="en-US" dirty="0"/>
              <a:t>星期中的某一天，而將「星期中的某一天」放置</a:t>
            </a:r>
            <a:r>
              <a:rPr lang="zh-TW" altLang="en-US" dirty="0" smtClean="0"/>
              <a:t>在概念</a:t>
            </a:r>
            <a:r>
              <a:rPr lang="zh-TW" altLang="en-US" dirty="0"/>
              <a:t>階層的最頂層。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869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3.7</a:t>
            </a:r>
            <a:r>
              <a:rPr lang="zh-TW" altLang="en-US" dirty="0"/>
              <a:t>根據屬性擁有不同屬性值的數目來建立概念階層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假設使用者從</a:t>
            </a:r>
            <a:r>
              <a:rPr lang="en-US" altLang="zh-TW" dirty="0" err="1"/>
              <a:t>AllElectronics</a:t>
            </a:r>
            <a:r>
              <a:rPr lang="en-US" altLang="zh-TW" dirty="0"/>
              <a:t> </a:t>
            </a:r>
            <a:r>
              <a:rPr lang="zh-TW" altLang="en-US" dirty="0"/>
              <a:t>資料庫中選取了一組位置導向的屬性</a:t>
            </a:r>
            <a:r>
              <a:rPr lang="zh-TW" altLang="en-US" dirty="0" smtClean="0"/>
              <a:t>：「</a:t>
            </a:r>
            <a:r>
              <a:rPr lang="zh-TW" altLang="en-US" dirty="0"/>
              <a:t>街道」、「城市」、「省或州」與「國家」，但是沒有指定這些</a:t>
            </a:r>
            <a:r>
              <a:rPr lang="zh-TW" altLang="en-US" dirty="0" smtClean="0"/>
              <a:t>屬性的</a:t>
            </a:r>
            <a:r>
              <a:rPr lang="zh-TW" altLang="en-US" dirty="0"/>
              <a:t>階層順序關係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根據這些屬性所擁有不同屬性值的數目，對這些屬性進行排序，國家 </a:t>
            </a:r>
            <a:r>
              <a:rPr lang="en-US" altLang="zh-TW" dirty="0"/>
              <a:t>(15)</a:t>
            </a:r>
            <a:r>
              <a:rPr lang="zh-TW" altLang="en-US" dirty="0"/>
              <a:t>、省或州 </a:t>
            </a:r>
            <a:r>
              <a:rPr lang="en-US" altLang="zh-TW" dirty="0"/>
              <a:t>(365)</a:t>
            </a:r>
            <a:r>
              <a:rPr lang="zh-TW" altLang="en-US" dirty="0"/>
              <a:t>、城市 </a:t>
            </a:r>
            <a:r>
              <a:rPr lang="en-US" altLang="zh-TW" dirty="0"/>
              <a:t>(3,567)</a:t>
            </a:r>
            <a:r>
              <a:rPr lang="zh-TW" altLang="en-US" dirty="0"/>
              <a:t>、街道 </a:t>
            </a:r>
            <a:r>
              <a:rPr lang="en-US" altLang="zh-TW" dirty="0"/>
              <a:t>(674,339)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接著，依據排序結果由</a:t>
            </a:r>
            <a:r>
              <a:rPr lang="zh-TW" altLang="en-US" dirty="0" smtClean="0"/>
              <a:t>上至</a:t>
            </a:r>
            <a:r>
              <a:rPr lang="zh-TW" altLang="en-US" dirty="0"/>
              <a:t>下建構概念階層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1628800"/>
            <a:ext cx="7353300" cy="4819650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393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3.5.5 </a:t>
            </a:r>
            <a:r>
              <a:rPr lang="zh-TW" altLang="en-US" dirty="0"/>
              <a:t>對名目屬性產生概念階層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 startAt="4"/>
            </a:pPr>
            <a:r>
              <a:rPr lang="zh-TW" altLang="en-US" b="1" dirty="0"/>
              <a:t>只指定屬性的偏序關係：</a:t>
            </a:r>
            <a:r>
              <a:rPr lang="zh-TW" altLang="en-US" dirty="0"/>
              <a:t>使用者可能只將一小部分的相關屬性納入到概念階層的設定中。將資料庫綱目中的資料語義嵌入，</a:t>
            </a:r>
            <a:r>
              <a:rPr lang="zh-TW" altLang="en-US" dirty="0" smtClean="0"/>
              <a:t>使得</a:t>
            </a:r>
            <a:r>
              <a:rPr lang="zh-TW" altLang="en-US" dirty="0"/>
              <a:t>語義密切相連的屬性能夠釘牢在一起，指定一個</a:t>
            </a:r>
            <a:r>
              <a:rPr lang="zh-TW" altLang="en-US" dirty="0" smtClean="0"/>
              <a:t>屬性</a:t>
            </a:r>
            <a:r>
              <a:rPr lang="zh-TW" altLang="en-US" dirty="0"/>
              <a:t>，能夠觸發一整組語義緊密相關的屬性集合被“拖曳＂進建構</a:t>
            </a:r>
            <a:r>
              <a:rPr lang="zh-TW" altLang="en-US" dirty="0" smtClean="0"/>
              <a:t>概念階層。然而</a:t>
            </a:r>
            <a:r>
              <a:rPr lang="zh-TW" altLang="en-US" dirty="0"/>
              <a:t>，若有必要的話，使用者應該具有權限“撤銷＂某一個</a:t>
            </a:r>
            <a:r>
              <a:rPr lang="zh-TW" altLang="en-US" dirty="0" smtClean="0"/>
              <a:t>特徵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8567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3.6  </a:t>
            </a:r>
            <a:r>
              <a:rPr lang="zh-TW" altLang="en-US" dirty="0" smtClean="0"/>
              <a:t>總結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b="1" dirty="0"/>
              <a:t>資料品質 </a:t>
            </a:r>
            <a:r>
              <a:rPr lang="en-US" altLang="zh-TW" dirty="0" smtClean="0"/>
              <a:t>(data quality) </a:t>
            </a:r>
            <a:r>
              <a:rPr lang="zh-TW" altLang="en-US" dirty="0"/>
              <a:t>可以用正確性 </a:t>
            </a:r>
            <a:r>
              <a:rPr lang="en-US" altLang="zh-TW" dirty="0"/>
              <a:t>(accuracy)</a:t>
            </a:r>
            <a:r>
              <a:rPr lang="zh-TW" altLang="en-US" dirty="0"/>
              <a:t>、完整性 </a:t>
            </a:r>
            <a:r>
              <a:rPr lang="en-US" altLang="zh-TW" dirty="0"/>
              <a:t>(completeness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zh-TW" altLang="en-US" dirty="0"/>
              <a:t>一致性 </a:t>
            </a:r>
            <a:r>
              <a:rPr lang="en-US" altLang="zh-TW" dirty="0"/>
              <a:t>(consistency)</a:t>
            </a:r>
            <a:r>
              <a:rPr lang="zh-TW" altLang="en-US" dirty="0"/>
              <a:t>、時效性 </a:t>
            </a:r>
            <a:r>
              <a:rPr lang="en-US" altLang="zh-TW" dirty="0"/>
              <a:t>(timeliness)</a:t>
            </a:r>
            <a:r>
              <a:rPr lang="zh-TW" altLang="en-US" dirty="0"/>
              <a:t>、可信度 </a:t>
            </a:r>
            <a:r>
              <a:rPr lang="en-US" altLang="zh-TW" dirty="0"/>
              <a:t>(believability</a:t>
            </a:r>
            <a:r>
              <a:rPr lang="en-US" altLang="zh-TW" dirty="0" smtClean="0"/>
              <a:t>)</a:t>
            </a:r>
            <a:r>
              <a:rPr lang="zh-TW" altLang="en-US" dirty="0" smtClean="0"/>
              <a:t>與</a:t>
            </a:r>
            <a:r>
              <a:rPr lang="zh-TW" altLang="en-US" dirty="0"/>
              <a:t>可解讀性 </a:t>
            </a:r>
            <a:r>
              <a:rPr lang="en-US" altLang="zh-TW" dirty="0"/>
              <a:t>(</a:t>
            </a:r>
            <a:r>
              <a:rPr lang="en-US" altLang="zh-TW" dirty="0" err="1"/>
              <a:t>interpretabily</a:t>
            </a:r>
            <a:r>
              <a:rPr lang="en-US" altLang="zh-TW" dirty="0"/>
              <a:t>) </a:t>
            </a:r>
            <a:r>
              <a:rPr lang="zh-TW" altLang="en-US" dirty="0"/>
              <a:t>來</a:t>
            </a:r>
            <a:r>
              <a:rPr lang="zh-TW" altLang="en-US" dirty="0" smtClean="0"/>
              <a:t>定義</a:t>
            </a:r>
            <a:endParaRPr lang="en-US" altLang="zh-TW" dirty="0" smtClean="0"/>
          </a:p>
          <a:p>
            <a:r>
              <a:rPr lang="zh-TW" altLang="en-US" b="1" dirty="0"/>
              <a:t>資料清理 </a:t>
            </a:r>
            <a:r>
              <a:rPr lang="en-US" altLang="zh-TW" dirty="0"/>
              <a:t>(data cleaning) </a:t>
            </a:r>
            <a:r>
              <a:rPr lang="zh-TW" altLang="en-US" dirty="0"/>
              <a:t>常式企圖填補遺漏值，當判別出離群值時能平滑化掉雜訊，並且修正不一致的資料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/>
              <a:t>資料整合 </a:t>
            </a:r>
            <a:r>
              <a:rPr lang="en-US" altLang="zh-TW" dirty="0"/>
              <a:t>(data integration) </a:t>
            </a:r>
            <a:r>
              <a:rPr lang="zh-TW" altLang="en-US" dirty="0"/>
              <a:t>結合數種不同來源的資料，建構成為一個</a:t>
            </a:r>
            <a:r>
              <a:rPr lang="zh-TW" altLang="en-US" dirty="0" smtClean="0"/>
              <a:t>連貫一致</a:t>
            </a:r>
            <a:r>
              <a:rPr lang="zh-TW" altLang="en-US" dirty="0"/>
              <a:t>的資料儲存</a:t>
            </a:r>
            <a:r>
              <a:rPr lang="zh-TW" altLang="en-US" dirty="0" smtClean="0"/>
              <a:t>體</a:t>
            </a:r>
            <a:endParaRPr lang="en-US" altLang="zh-TW" dirty="0" smtClean="0"/>
          </a:p>
          <a:p>
            <a:r>
              <a:rPr lang="zh-TW" altLang="en-US" b="1" dirty="0"/>
              <a:t>資料精簡</a:t>
            </a:r>
            <a:r>
              <a:rPr lang="zh-TW" altLang="en-US" dirty="0"/>
              <a:t> </a:t>
            </a:r>
            <a:r>
              <a:rPr lang="en-US" altLang="zh-TW" dirty="0"/>
              <a:t>(data reduction) </a:t>
            </a:r>
            <a:r>
              <a:rPr lang="zh-TW" altLang="en-US" dirty="0"/>
              <a:t>技術的目標是獲得資料的精簡表示方式，</a:t>
            </a:r>
            <a:r>
              <a:rPr lang="zh-TW" altLang="en-US" dirty="0" smtClean="0"/>
              <a:t>同時最小</a:t>
            </a:r>
            <a:r>
              <a:rPr lang="zh-TW" altLang="en-US" dirty="0"/>
              <a:t>化資訊內容的遺失，它包含維度精簡、數量精簡與資料壓縮。</a:t>
            </a:r>
          </a:p>
        </p:txBody>
      </p:sp>
    </p:spTree>
    <p:extLst>
      <p:ext uri="{BB962C8B-B14F-4D97-AF65-F5344CB8AC3E}">
        <p14:creationId xmlns:p14="http://schemas.microsoft.com/office/powerpoint/2010/main" val="342837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3.6  </a:t>
            </a:r>
            <a:r>
              <a:rPr lang="zh-TW" altLang="en-US" dirty="0"/>
              <a:t>總結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資料轉換 </a:t>
            </a:r>
            <a:r>
              <a:rPr lang="en-US" altLang="zh-TW" dirty="0"/>
              <a:t>(data transformation) </a:t>
            </a:r>
            <a:r>
              <a:rPr lang="zh-TW" altLang="en-US" dirty="0"/>
              <a:t>常式將資料變換到適合探勘的形式，</a:t>
            </a:r>
            <a:r>
              <a:rPr lang="zh-TW" altLang="en-US" dirty="0" smtClean="0"/>
              <a:t>舉例來</a:t>
            </a:r>
            <a:r>
              <a:rPr lang="zh-TW" altLang="en-US" dirty="0"/>
              <a:t>說，在正規化 </a:t>
            </a:r>
            <a:r>
              <a:rPr lang="en-US" altLang="zh-TW" dirty="0"/>
              <a:t>(normalization) </a:t>
            </a:r>
            <a:r>
              <a:rPr lang="zh-TW" altLang="en-US" dirty="0"/>
              <a:t>中，資料屬性的值域被等比率縮放到</a:t>
            </a:r>
            <a:r>
              <a:rPr lang="zh-TW" altLang="en-US" dirty="0" smtClean="0"/>
              <a:t>較小</a:t>
            </a:r>
            <a:r>
              <a:rPr lang="zh-TW" altLang="en-US" dirty="0"/>
              <a:t>的</a:t>
            </a:r>
            <a:r>
              <a:rPr lang="zh-TW" altLang="en-US" dirty="0" smtClean="0"/>
              <a:t>區間</a:t>
            </a:r>
            <a:endParaRPr lang="en-US" altLang="zh-TW" dirty="0" smtClean="0"/>
          </a:p>
          <a:p>
            <a:r>
              <a:rPr lang="zh-TW" altLang="en-US" b="1" dirty="0"/>
              <a:t>資料離散化 </a:t>
            </a:r>
            <a:r>
              <a:rPr lang="en-US" altLang="zh-TW" dirty="0"/>
              <a:t>(data discretization) </a:t>
            </a:r>
            <a:r>
              <a:rPr lang="zh-TW" altLang="en-US" dirty="0"/>
              <a:t>透過將數值映射至區間或概念標籤，而</a:t>
            </a:r>
            <a:r>
              <a:rPr lang="zh-TW" altLang="en-US" dirty="0" smtClean="0"/>
              <a:t>對數值</a:t>
            </a:r>
            <a:r>
              <a:rPr lang="zh-TW" altLang="en-US" dirty="0"/>
              <a:t>資料做轉換。</a:t>
            </a:r>
          </a:p>
        </p:txBody>
      </p:sp>
    </p:spTree>
    <p:extLst>
      <p:ext uri="{BB962C8B-B14F-4D97-AF65-F5344CB8AC3E}">
        <p14:creationId xmlns:p14="http://schemas.microsoft.com/office/powerpoint/2010/main" val="75695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3.2 </a:t>
            </a:r>
            <a:r>
              <a:rPr lang="zh-TW" altLang="en-US" dirty="0" smtClean="0"/>
              <a:t>資料清理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3.2.1 </a:t>
            </a:r>
            <a:r>
              <a:rPr lang="zh-TW" altLang="en-US" dirty="0"/>
              <a:t>遺漏值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在本章節，你</a:t>
            </a:r>
            <a:r>
              <a:rPr lang="zh-TW" altLang="en-US" dirty="0" smtClean="0"/>
              <a:t>將學習</a:t>
            </a:r>
            <a:r>
              <a:rPr lang="zh-TW" altLang="en-US" dirty="0"/>
              <a:t>到資料清理的基礎方法，</a:t>
            </a:r>
            <a:r>
              <a:rPr lang="en-US" altLang="zh-TW" dirty="0"/>
              <a:t>3.2.1 </a:t>
            </a:r>
            <a:r>
              <a:rPr lang="zh-TW" altLang="en-US" dirty="0"/>
              <a:t>節介紹處理遺漏值的方法，</a:t>
            </a:r>
            <a:r>
              <a:rPr lang="en-US" altLang="zh-TW" dirty="0"/>
              <a:t>3.2.2 </a:t>
            </a:r>
            <a:r>
              <a:rPr lang="zh-TW" altLang="en-US" dirty="0"/>
              <a:t>節</a:t>
            </a:r>
            <a:r>
              <a:rPr lang="zh-TW" altLang="en-US" dirty="0" smtClean="0"/>
              <a:t>闡明資料</a:t>
            </a:r>
            <a:r>
              <a:rPr lang="zh-TW" altLang="en-US" dirty="0"/>
              <a:t>平滑化技術，而</a:t>
            </a:r>
            <a:r>
              <a:rPr lang="en-US" altLang="zh-TW" dirty="0"/>
              <a:t>3.2.3 </a:t>
            </a:r>
            <a:r>
              <a:rPr lang="zh-TW" altLang="en-US" dirty="0"/>
              <a:t>節探討將資料清理作為程序的方式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/>
              <a:t>忽略該資料值組</a:t>
            </a:r>
            <a:r>
              <a:rPr lang="zh-TW" altLang="en-US" b="1" dirty="0" smtClean="0"/>
              <a:t>：</a:t>
            </a:r>
            <a:r>
              <a:rPr lang="zh-TW" altLang="en-US" dirty="0"/>
              <a:t>當類別標籤 </a:t>
            </a:r>
            <a:r>
              <a:rPr lang="en-US" altLang="zh-TW" dirty="0"/>
              <a:t>(class label) </a:t>
            </a:r>
            <a:r>
              <a:rPr lang="zh-TW" altLang="en-US" dirty="0"/>
              <a:t>遺漏時 </a:t>
            </a:r>
            <a:r>
              <a:rPr lang="en-US" altLang="zh-TW" dirty="0"/>
              <a:t>( </a:t>
            </a:r>
            <a:r>
              <a:rPr lang="zh-TW" altLang="en-US" dirty="0"/>
              <a:t>假設你</a:t>
            </a:r>
            <a:r>
              <a:rPr lang="zh-TW" altLang="en-US" dirty="0" smtClean="0"/>
              <a:t>的探</a:t>
            </a:r>
            <a:r>
              <a:rPr lang="zh-TW" altLang="en-US" dirty="0"/>
              <a:t>勘任務涉及資料分類問題 </a:t>
            </a:r>
            <a:r>
              <a:rPr lang="en-US" altLang="zh-TW" dirty="0"/>
              <a:t>)</a:t>
            </a:r>
            <a:r>
              <a:rPr lang="zh-TW" altLang="en-US" dirty="0"/>
              <a:t>，才需要這麼做</a:t>
            </a:r>
            <a:r>
              <a:rPr lang="zh-TW" altLang="en-US" dirty="0" smtClean="0"/>
              <a:t>。否則，</a:t>
            </a:r>
            <a:r>
              <a:rPr lang="zh-TW" altLang="en-US" dirty="0"/>
              <a:t>此方法並非很有效，而且當遺漏值對</a:t>
            </a:r>
            <a:r>
              <a:rPr lang="zh-TW" altLang="en-US" dirty="0" smtClean="0"/>
              <a:t>屬性</a:t>
            </a:r>
            <a:r>
              <a:rPr lang="zh-TW" altLang="en-US" dirty="0"/>
              <a:t>所佔的比率非常大時，它的性能將特別不好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/>
              <a:t>人工填補遺漏值</a:t>
            </a:r>
            <a:r>
              <a:rPr lang="zh-TW" altLang="en-US" b="1" dirty="0" smtClean="0"/>
              <a:t>：</a:t>
            </a:r>
            <a:r>
              <a:rPr lang="zh-TW" altLang="en-US" dirty="0"/>
              <a:t>非常耗時耗力的</a:t>
            </a:r>
            <a:r>
              <a:rPr lang="zh-TW" altLang="en-US" dirty="0" smtClean="0"/>
              <a:t>，</a:t>
            </a:r>
            <a:r>
              <a:rPr lang="zh-TW" altLang="en-US" dirty="0"/>
              <a:t>此方法可能是不可行的。</a:t>
            </a:r>
          </a:p>
        </p:txBody>
      </p:sp>
    </p:spTree>
    <p:extLst>
      <p:ext uri="{BB962C8B-B14F-4D97-AF65-F5344CB8AC3E}">
        <p14:creationId xmlns:p14="http://schemas.microsoft.com/office/powerpoint/2010/main" val="171897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3.2.1 </a:t>
            </a:r>
            <a:r>
              <a:rPr lang="zh-TW" altLang="en-US" dirty="0"/>
              <a:t>遺漏值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使用一個常數來填補全部的遺漏值</a:t>
            </a:r>
            <a:r>
              <a:rPr lang="zh-TW" altLang="en-US" b="1" dirty="0" smtClean="0"/>
              <a:t>：</a:t>
            </a:r>
            <a:r>
              <a:rPr lang="zh-TW" altLang="en-US" dirty="0" smtClean="0"/>
              <a:t>用</a:t>
            </a:r>
            <a:r>
              <a:rPr lang="zh-TW" altLang="en-US" dirty="0"/>
              <a:t>“未知＂或“ −∞ ＂</a:t>
            </a:r>
            <a:r>
              <a:rPr lang="en-US" altLang="zh-TW" dirty="0" smtClean="0"/>
              <a:t>)</a:t>
            </a:r>
            <a:r>
              <a:rPr lang="zh-TW" altLang="en-US" dirty="0"/>
              <a:t>來取代</a:t>
            </a:r>
            <a:r>
              <a:rPr lang="zh-TW" altLang="en-US" dirty="0" smtClean="0"/>
              <a:t>。</a:t>
            </a:r>
            <a:r>
              <a:rPr lang="zh-TW" altLang="en-US" dirty="0"/>
              <a:t>探</a:t>
            </a:r>
            <a:r>
              <a:rPr lang="zh-TW" altLang="en-US" dirty="0" smtClean="0"/>
              <a:t>勘程式</a:t>
            </a:r>
            <a:r>
              <a:rPr lang="zh-TW" altLang="en-US" dirty="0"/>
              <a:t>可能誤認為他們建構一個有趣的</a:t>
            </a:r>
            <a:r>
              <a:rPr lang="zh-TW" altLang="en-US" dirty="0" smtClean="0"/>
              <a:t>概念</a:t>
            </a:r>
            <a:endParaRPr lang="en-US" altLang="zh-TW" dirty="0" smtClean="0"/>
          </a:p>
          <a:p>
            <a:r>
              <a:rPr lang="zh-TW" altLang="en-US" b="1" dirty="0"/>
              <a:t>使用屬性的集中趨勢量測 </a:t>
            </a:r>
            <a:r>
              <a:rPr lang="en-US" altLang="zh-TW" b="1" dirty="0"/>
              <a:t>( </a:t>
            </a:r>
            <a:r>
              <a:rPr lang="zh-TW" altLang="en-US" b="1" dirty="0"/>
              <a:t>如平均值或中位數 </a:t>
            </a:r>
            <a:r>
              <a:rPr lang="en-US" altLang="zh-TW" b="1" dirty="0"/>
              <a:t>) </a:t>
            </a:r>
            <a:r>
              <a:rPr lang="zh-TW" altLang="en-US" b="1" dirty="0"/>
              <a:t>來填補遺漏值</a:t>
            </a:r>
            <a:r>
              <a:rPr lang="zh-TW" altLang="en-US" b="1" dirty="0" smtClean="0"/>
              <a:t>：</a:t>
            </a:r>
            <a:r>
              <a:rPr lang="zh-TW" altLang="en-US" dirty="0"/>
              <a:t>對於常態分佈 </a:t>
            </a:r>
            <a:r>
              <a:rPr lang="en-US" altLang="zh-TW" dirty="0"/>
              <a:t>( </a:t>
            </a:r>
            <a:r>
              <a:rPr lang="zh-TW" altLang="en-US" dirty="0"/>
              <a:t>對稱的 </a:t>
            </a:r>
            <a:r>
              <a:rPr lang="en-US" altLang="zh-TW" dirty="0"/>
              <a:t>)</a:t>
            </a:r>
            <a:r>
              <a:rPr lang="zh-TW" altLang="en-US" dirty="0"/>
              <a:t>，我們可以使用平均值，而對於偏</a:t>
            </a:r>
            <a:r>
              <a:rPr lang="zh-TW" altLang="en-US" dirty="0" smtClean="0"/>
              <a:t>斜的</a:t>
            </a:r>
            <a:r>
              <a:rPr lang="zh-TW" altLang="en-US" dirty="0"/>
              <a:t>資料分佈，我們可以採用</a:t>
            </a:r>
            <a:r>
              <a:rPr lang="zh-TW" altLang="en-US" dirty="0" smtClean="0"/>
              <a:t>中位數</a:t>
            </a:r>
            <a:endParaRPr lang="en-US" altLang="zh-TW" dirty="0" smtClean="0"/>
          </a:p>
          <a:p>
            <a:r>
              <a:rPr lang="zh-TW" altLang="en-US" b="1" dirty="0"/>
              <a:t>使用與給定值組屬於同一類別的所有樣本在該屬性的平均值或</a:t>
            </a:r>
            <a:r>
              <a:rPr lang="zh-TW" altLang="en-US" b="1" dirty="0" smtClean="0"/>
              <a:t>中位數：</a:t>
            </a:r>
            <a:r>
              <a:rPr lang="zh-TW" altLang="en-US" dirty="0"/>
              <a:t>們使用所有與給</a:t>
            </a:r>
            <a:r>
              <a:rPr lang="zh-TW" altLang="en-US" dirty="0" smtClean="0"/>
              <a:t>定值</a:t>
            </a:r>
            <a:r>
              <a:rPr lang="zh-TW" altLang="en-US" dirty="0"/>
              <a:t>組具有相同「信用評等」的樣本的平均「收入」值，來填補</a:t>
            </a:r>
            <a:r>
              <a:rPr lang="zh-TW" altLang="en-US" dirty="0" smtClean="0"/>
              <a:t>遺漏值</a:t>
            </a:r>
            <a:endParaRPr lang="en-US" altLang="zh-TW" dirty="0" smtClean="0"/>
          </a:p>
          <a:p>
            <a:r>
              <a:rPr lang="zh-TW" altLang="en-US" b="1" dirty="0"/>
              <a:t>使用最有可能的值來填補遺漏值</a:t>
            </a:r>
            <a:r>
              <a:rPr lang="zh-TW" altLang="en-US" b="1" dirty="0" smtClean="0"/>
              <a:t>：</a:t>
            </a:r>
            <a:r>
              <a:rPr lang="zh-TW" altLang="en-US" dirty="0"/>
              <a:t>使用迴歸，或是如貝式</a:t>
            </a:r>
            <a:r>
              <a:rPr lang="zh-TW" altLang="en-US" dirty="0" smtClean="0"/>
              <a:t>推論</a:t>
            </a:r>
            <a:r>
              <a:rPr lang="zh-TW" altLang="en-US" dirty="0"/>
              <a:t>與決策樹等推論式工具來決定最有可能的值。</a:t>
            </a:r>
          </a:p>
        </p:txBody>
      </p:sp>
    </p:spTree>
    <p:extLst>
      <p:ext uri="{BB962C8B-B14F-4D97-AF65-F5344CB8AC3E}">
        <p14:creationId xmlns:p14="http://schemas.microsoft.com/office/powerpoint/2010/main" val="379850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3.2.2 </a:t>
            </a:r>
            <a:r>
              <a:rPr lang="zh-TW" altLang="en-US" dirty="0"/>
              <a:t>雜訊資料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雜訊</a:t>
            </a:r>
            <a:r>
              <a:rPr lang="zh-TW" altLang="en-US" dirty="0"/>
              <a:t> </a:t>
            </a:r>
            <a:r>
              <a:rPr lang="en-US" altLang="zh-TW" dirty="0"/>
              <a:t>(noise) </a:t>
            </a:r>
            <a:r>
              <a:rPr lang="zh-TW" altLang="en-US" dirty="0"/>
              <a:t>是在量測變數中的隨機誤差或</a:t>
            </a:r>
            <a:r>
              <a:rPr lang="zh-TW" altLang="en-US" dirty="0" smtClean="0"/>
              <a:t>變異量，</a:t>
            </a:r>
            <a:r>
              <a:rPr lang="zh-TW" altLang="en-US" dirty="0"/>
              <a:t>如何平滑化 </a:t>
            </a:r>
            <a:r>
              <a:rPr lang="en-US" altLang="zh-TW" dirty="0"/>
              <a:t>(smooth) </a:t>
            </a:r>
            <a:r>
              <a:rPr lang="zh-TW" altLang="en-US" dirty="0"/>
              <a:t>資料來移除</a:t>
            </a:r>
            <a:r>
              <a:rPr lang="zh-TW" altLang="en-US" dirty="0" smtClean="0"/>
              <a:t>雜訊值？</a:t>
            </a:r>
            <a:endParaRPr lang="en-US" altLang="zh-TW" dirty="0" smtClean="0"/>
          </a:p>
          <a:p>
            <a:r>
              <a:rPr lang="zh-TW" altLang="en-US" b="1" dirty="0"/>
              <a:t>分箱法</a:t>
            </a:r>
            <a:r>
              <a:rPr lang="zh-TW" altLang="en-US" dirty="0"/>
              <a:t> </a:t>
            </a:r>
            <a:r>
              <a:rPr lang="en-US" altLang="zh-TW" dirty="0"/>
              <a:t>(binning)</a:t>
            </a:r>
            <a:r>
              <a:rPr lang="zh-TW" altLang="en-US" dirty="0"/>
              <a:t>：分箱法對於排序資料，考慮它“鄰居＂的值 </a:t>
            </a:r>
            <a:r>
              <a:rPr lang="en-US" altLang="zh-TW" dirty="0"/>
              <a:t>( </a:t>
            </a:r>
            <a:r>
              <a:rPr lang="zh-TW" altLang="en-US" dirty="0"/>
              <a:t>即</a:t>
            </a:r>
            <a:r>
              <a:rPr lang="zh-TW" altLang="en-US" dirty="0" smtClean="0"/>
              <a:t>周遭的</a:t>
            </a:r>
            <a:r>
              <a:rPr lang="zh-TW" altLang="en-US" dirty="0"/>
              <a:t>值 </a:t>
            </a:r>
            <a:r>
              <a:rPr lang="en-US" altLang="zh-TW" dirty="0"/>
              <a:t>) </a:t>
            </a:r>
            <a:r>
              <a:rPr lang="zh-TW" altLang="en-US" dirty="0"/>
              <a:t>來平滑化資料。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95264"/>
            <a:ext cx="5715000" cy="6467475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550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數學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0_TF02787947.potx" id="{CA6F56C2-3862-459D-931B-5489B8C74ABE}" vid="{493EA9E0-9B5A-4828-8580-9A0678705664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7004</Words>
  <Application>Microsoft Office PowerPoint</Application>
  <PresentationFormat>寬螢幕</PresentationFormat>
  <Paragraphs>299</Paragraphs>
  <Slides>67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67</vt:i4>
      </vt:variant>
    </vt:vector>
  </HeadingPairs>
  <TitlesOfParts>
    <vt:vector size="75" baseType="lpstr">
      <vt:lpstr>Euphemia</vt:lpstr>
      <vt:lpstr>Microsoft JhengHei UI</vt:lpstr>
      <vt:lpstr>新細明體</vt:lpstr>
      <vt:lpstr>Arial</vt:lpstr>
      <vt:lpstr>Calibri</vt:lpstr>
      <vt:lpstr>Cambria Math</vt:lpstr>
      <vt:lpstr>Office 佈景主題</vt:lpstr>
      <vt:lpstr>數學 16x9</vt:lpstr>
      <vt:lpstr>Chpater 3</vt:lpstr>
      <vt:lpstr>前言</vt:lpstr>
      <vt:lpstr>3.1資料前處理概述 3.1.1 資料的品質：為何資料需要前處理</vt:lpstr>
      <vt:lpstr>3.1.1 資料的品質：為何資料需要前處理</vt:lpstr>
      <vt:lpstr>3.1.2 資料前處理的主要任務</vt:lpstr>
      <vt:lpstr>3.1.2 資料前處理的主要任務</vt:lpstr>
      <vt:lpstr>3.2 資料清理 3.2.1 遺漏值</vt:lpstr>
      <vt:lpstr>3.2.1 遺漏值</vt:lpstr>
      <vt:lpstr>3.2.2 雜訊資料</vt:lpstr>
      <vt:lpstr>3.2.2 雜訊資料</vt:lpstr>
      <vt:lpstr>3.2.3 資料清理程序</vt:lpstr>
      <vt:lpstr>3.2.3 資料清理程序</vt:lpstr>
      <vt:lpstr>3.2.3 資料清理程序</vt:lpstr>
      <vt:lpstr>3.2.3 資料清理程序</vt:lpstr>
      <vt:lpstr>3.3 資料整合</vt:lpstr>
      <vt:lpstr>3.3.1 實體辨別問題</vt:lpstr>
      <vt:lpstr>3.3.2 冗餘性與相互關係分析 對名目屬性資料的卡方檢定</vt:lpstr>
      <vt:lpstr>對名目屬性資料的卡方檢定</vt:lpstr>
      <vt:lpstr>對名目屬性資料的卡方檢定</vt:lpstr>
      <vt:lpstr>範例3.1 使用χ2 對名目屬性資料進行相互關係分係</vt:lpstr>
      <vt:lpstr>範例3.1 使用χ2 對名目屬性資料進行相互關係分係</vt:lpstr>
      <vt:lpstr>對數值屬性資料的相關係數</vt:lpstr>
      <vt:lpstr>對數值屬性資料的相關係數</vt:lpstr>
      <vt:lpstr>對數值屬性資料的相關係數</vt:lpstr>
      <vt:lpstr>對數值屬性資料的共變異數</vt:lpstr>
      <vt:lpstr>對數值屬性資料的共變異數</vt:lpstr>
      <vt:lpstr>對數值屬性資料的共變異數</vt:lpstr>
      <vt:lpstr>範例3.2 對數值屬性資料進行共變異數分析</vt:lpstr>
      <vt:lpstr>範例3.2 對數值屬性資料進行共變異數分析</vt:lpstr>
      <vt:lpstr>3.3.3 重複值組</vt:lpstr>
      <vt:lpstr>3.3.4 資料值衝突偵測與解決</vt:lpstr>
      <vt:lpstr>3.4資料精簡 3.4.1 資料精簡步驟概述</vt:lpstr>
      <vt:lpstr>3.4.1 資料精簡步驟概述</vt:lpstr>
      <vt:lpstr>3.4.1 資料精簡步驟概述</vt:lpstr>
      <vt:lpstr>3.4.2 小波轉換</vt:lpstr>
      <vt:lpstr>3.4.2 小波轉換</vt:lpstr>
      <vt:lpstr>3.4.3 主成份分析</vt:lpstr>
      <vt:lpstr>3.4.3 主成份分析</vt:lpstr>
      <vt:lpstr>3.4.4 屬性子集合選取</vt:lpstr>
      <vt:lpstr>3.4.4 屬性子集合選取</vt:lpstr>
      <vt:lpstr>3.4.4 屬性子集合選取</vt:lpstr>
      <vt:lpstr>3.4.5 迴歸與對數線性模型：參數化資料精簡</vt:lpstr>
      <vt:lpstr>3.4.6 直方圖</vt:lpstr>
      <vt:lpstr>範例3.3 直方圖</vt:lpstr>
      <vt:lpstr>範例3.3 直方圖</vt:lpstr>
      <vt:lpstr>3.4.6 直方圖</vt:lpstr>
      <vt:lpstr>3.4.7 分群</vt:lpstr>
      <vt:lpstr>3.4.8 抽樣</vt:lpstr>
      <vt:lpstr>3.4.8 抽樣</vt:lpstr>
      <vt:lpstr>3.5資料轉換與資料離散化 3.5.1 資料轉換策略概述</vt:lpstr>
      <vt:lpstr>3.5.1 資料轉換策略概述</vt:lpstr>
      <vt:lpstr>3.5.1 資料轉換策略概述</vt:lpstr>
      <vt:lpstr>3.5.2 藉由正規化來資料轉換</vt:lpstr>
      <vt:lpstr>3.5.2 藉由正規化來資料轉換</vt:lpstr>
      <vt:lpstr>範例3.4  極值正規化</vt:lpstr>
      <vt:lpstr>3.5.2 藉由正規化來資料轉換 範例3.5  z-分數正規化</vt:lpstr>
      <vt:lpstr>3.5.2 藉由正規化來資料轉換</vt:lpstr>
      <vt:lpstr>3.5.2 藉由正規化來資料轉換</vt:lpstr>
      <vt:lpstr>範例3.6  十進位正規化</vt:lpstr>
      <vt:lpstr>3.5.4 資料離散化：使用群集分析、決策樹與相互關係分析</vt:lpstr>
      <vt:lpstr>3.5.4 資料離散化：使用群集分析、決策樹與相互關係分析</vt:lpstr>
      <vt:lpstr>3.5.5 對名目屬性產生概念階層</vt:lpstr>
      <vt:lpstr>3.5.5 對名目屬性產生概念階層</vt:lpstr>
      <vt:lpstr>範例3.7根據屬性擁有不同屬性值的數目來建立概念階層</vt:lpstr>
      <vt:lpstr>3.5.5 對名目屬性產生概念階層</vt:lpstr>
      <vt:lpstr>3.6  總結</vt:lpstr>
      <vt:lpstr>3.6  總結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Chpater 3</dc:title>
  <dc:creator>Austin</dc:creator>
  <cp:lastModifiedBy>Windows 使用者</cp:lastModifiedBy>
  <cp:revision>32</cp:revision>
  <dcterms:created xsi:type="dcterms:W3CDTF">2014-05-27T07:29:11Z</dcterms:created>
  <dcterms:modified xsi:type="dcterms:W3CDTF">2023-10-02T15:38:48Z</dcterms:modified>
</cp:coreProperties>
</file>