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86" r:id="rId7"/>
    <p:sldId id="261" r:id="rId8"/>
    <p:sldId id="262" r:id="rId9"/>
    <p:sldId id="287" r:id="rId10"/>
    <p:sldId id="263" r:id="rId11"/>
    <p:sldId id="264" r:id="rId12"/>
    <p:sldId id="288" r:id="rId13"/>
    <p:sldId id="289" r:id="rId14"/>
    <p:sldId id="265" r:id="rId15"/>
    <p:sldId id="266" r:id="rId16"/>
    <p:sldId id="267" r:id="rId17"/>
    <p:sldId id="268" r:id="rId18"/>
    <p:sldId id="290" r:id="rId19"/>
    <p:sldId id="269" r:id="rId20"/>
    <p:sldId id="291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92" r:id="rId31"/>
    <p:sldId id="284" r:id="rId32"/>
    <p:sldId id="285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58" y="1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68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87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31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46088" indent="-446088">
              <a:lnSpc>
                <a:spcPct val="150000"/>
              </a:lnSpc>
              <a:buFont typeface="Wingdings" panose="05000000000000000000" pitchFamily="2" charset="2"/>
              <a:buChar char="l"/>
              <a:defRPr sz="2400"/>
            </a:lvl1pPr>
            <a:lvl2pPr marL="990600" indent="-544513">
              <a:lnSpc>
                <a:spcPct val="150000"/>
              </a:lnSpc>
              <a:buFont typeface="Wingdings" panose="05000000000000000000" pitchFamily="2" charset="2"/>
              <a:buChar char="l"/>
              <a:defRPr sz="2400"/>
            </a:lvl2pPr>
            <a:lvl3pPr marL="1611313" indent="-620713">
              <a:lnSpc>
                <a:spcPct val="150000"/>
              </a:lnSpc>
              <a:buFont typeface="Wingdings" panose="05000000000000000000" pitchFamily="2" charset="2"/>
              <a:buChar char="l"/>
              <a:defRPr sz="2400"/>
            </a:lvl3pPr>
            <a:lvl4pPr marL="2243138" indent="-631825">
              <a:lnSpc>
                <a:spcPct val="150000"/>
              </a:lnSpc>
              <a:defRPr sz="2400"/>
            </a:lvl4pPr>
            <a:lvl5pPr marL="2514600" indent="-544513">
              <a:lnSpc>
                <a:spcPct val="150000"/>
              </a:lnSpc>
              <a:defRPr sz="2400"/>
            </a:lvl5pPr>
          </a:lstStyle>
          <a:p>
            <a:pPr lvl="0"/>
            <a:r>
              <a:rPr lang="zh-TW" altLang="en-US" dirty="0" smtClean="0"/>
              <a:t>編輯母片文字樣式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第二層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16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33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84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15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71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62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77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71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67862"/>
            <a:ext cx="10058400" cy="45012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245523" y="1308876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56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Ch1</a:t>
            </a:r>
            <a:r>
              <a:rPr lang="zh-TW" altLang="en-US" dirty="0" smtClean="0"/>
              <a:t>　資料結構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04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1-3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演算法</a:t>
            </a:r>
            <a:r>
              <a:rPr lang="zh-TW" altLang="en-US" dirty="0"/>
              <a:t>的定義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為了讓電腦執行所需要的功能，必須先將這個功能轉換成</a:t>
            </a:r>
            <a:r>
              <a:rPr lang="zh-TW" altLang="en-US" dirty="0" smtClean="0"/>
              <a:t>演算法（</a:t>
            </a:r>
            <a:r>
              <a:rPr lang="en-US" altLang="zh-TW" dirty="0" smtClean="0"/>
              <a:t>Algorithm</a:t>
            </a:r>
            <a:r>
              <a:rPr lang="zh-TW" altLang="en-US" dirty="0" smtClean="0"/>
              <a:t>）。</a:t>
            </a:r>
            <a:r>
              <a:rPr lang="zh-TW" altLang="en-US" dirty="0"/>
              <a:t>演算法是完成功能所需要的步驟，有了演算法才能轉換成程式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資料結構</a:t>
            </a:r>
            <a:r>
              <a:rPr lang="zh-TW" altLang="en-US" dirty="0"/>
              <a:t>也需要提供操作資料結構的演算法，不然只有儲存資料的空間，沒有操作資料的功能，就不能算是完整的資料結構。</a:t>
            </a:r>
          </a:p>
        </p:txBody>
      </p:sp>
    </p:spTree>
    <p:extLst>
      <p:ext uri="{BB962C8B-B14F-4D97-AF65-F5344CB8AC3E}">
        <p14:creationId xmlns:p14="http://schemas.microsoft.com/office/powerpoint/2010/main" val="366496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1-3</a:t>
            </a:r>
            <a:r>
              <a:rPr lang="zh-TW" altLang="en-US" dirty="0" smtClean="0"/>
              <a:t>　演算法</a:t>
            </a:r>
            <a:r>
              <a:rPr lang="zh-TW" altLang="en-US" dirty="0"/>
              <a:t>的定義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為了要讓電腦可以正確執行，演算法具有</a:t>
            </a:r>
            <a:r>
              <a:rPr lang="zh-TW" altLang="en-US" dirty="0" smtClean="0"/>
              <a:t>輸入（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）、輸出（</a:t>
            </a:r>
            <a:r>
              <a:rPr lang="en-US" altLang="zh-TW" dirty="0" err="1" smtClean="0"/>
              <a:t>Ouput</a:t>
            </a:r>
            <a:r>
              <a:rPr lang="zh-TW" altLang="en-US" dirty="0" smtClean="0"/>
              <a:t>）、</a:t>
            </a:r>
            <a:r>
              <a:rPr lang="zh-TW" altLang="en-US" dirty="0"/>
              <a:t>明確</a:t>
            </a:r>
            <a:r>
              <a:rPr lang="zh-TW" altLang="en-US" dirty="0" smtClean="0"/>
              <a:t>性（</a:t>
            </a:r>
            <a:r>
              <a:rPr lang="en-US" altLang="zh-TW" dirty="0" smtClean="0"/>
              <a:t>Definiteness</a:t>
            </a:r>
            <a:r>
              <a:rPr lang="zh-TW" altLang="en-US" dirty="0" smtClean="0"/>
              <a:t>）、正確性（</a:t>
            </a:r>
            <a:r>
              <a:rPr lang="en-US" altLang="zh-TW" dirty="0" smtClean="0"/>
              <a:t>Effectiveness</a:t>
            </a:r>
            <a:r>
              <a:rPr lang="zh-TW" altLang="en-US" dirty="0" smtClean="0"/>
              <a:t>）、</a:t>
            </a:r>
            <a:r>
              <a:rPr lang="zh-TW" altLang="en-US" dirty="0"/>
              <a:t>有限</a:t>
            </a:r>
            <a:r>
              <a:rPr lang="zh-TW" altLang="en-US" dirty="0" smtClean="0"/>
              <a:t>性（</a:t>
            </a:r>
            <a:r>
              <a:rPr lang="en-US" altLang="zh-TW" dirty="0" smtClean="0"/>
              <a:t>Finiteness</a:t>
            </a:r>
            <a:r>
              <a:rPr lang="zh-TW" altLang="en-US" dirty="0" smtClean="0"/>
              <a:t>）之</a:t>
            </a:r>
            <a:r>
              <a:rPr lang="zh-TW" altLang="en-US" dirty="0"/>
              <a:t>特性。</a:t>
            </a:r>
          </a:p>
          <a:p>
            <a:pPr marL="1077913" lvl="1" indent="-631825">
              <a:buNone/>
            </a:pPr>
            <a:r>
              <a:rPr lang="zh-TW" altLang="en-US" dirty="0"/>
              <a:t>一、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演算法</a:t>
            </a:r>
            <a:r>
              <a:rPr lang="zh-TW" altLang="en-US" dirty="0"/>
              <a:t>可能有輸入，也可能沒有輸入，如果有輸入，需要明確的說明輸入的個數與每個輸入所表示的意義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200025" lvl="1" indent="246063">
              <a:buNone/>
            </a:pPr>
            <a:r>
              <a:rPr lang="zh-TW" altLang="en-US" dirty="0"/>
              <a:t>二、輸出</a:t>
            </a:r>
          </a:p>
          <a:p>
            <a:pPr marL="382588" lvl="2" indent="695325">
              <a:buNone/>
            </a:pPr>
            <a:r>
              <a:rPr lang="zh-TW" altLang="en-US" dirty="0"/>
              <a:t>演算法至少要有一個以上的輸出，表示演算法執行後的結果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582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1-3</a:t>
            </a:r>
            <a:r>
              <a:rPr lang="zh-TW" altLang="en-US" dirty="0" smtClean="0"/>
              <a:t>　演算法</a:t>
            </a:r>
            <a:r>
              <a:rPr lang="zh-TW" altLang="en-US" dirty="0"/>
              <a:t>的定義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00025" lvl="1" indent="246063">
              <a:buNone/>
            </a:pPr>
            <a:r>
              <a:rPr lang="zh-TW" altLang="en-US" dirty="0" smtClean="0"/>
              <a:t>三</a:t>
            </a:r>
            <a:r>
              <a:rPr lang="zh-TW" altLang="en-US" dirty="0"/>
              <a:t>、明確性</a:t>
            </a:r>
          </a:p>
          <a:p>
            <a:pPr marL="1077913" lvl="2" indent="0">
              <a:buNone/>
            </a:pPr>
            <a:r>
              <a:rPr lang="zh-TW" altLang="en-US" dirty="0"/>
              <a:t>所有演算法步驟都需要明確，演算法步驟不能有兩種以上的解釋，才能依照演算法轉換成程式碼。</a:t>
            </a:r>
          </a:p>
          <a:p>
            <a:pPr marL="200025" lvl="1" indent="246063">
              <a:buNone/>
            </a:pPr>
            <a:r>
              <a:rPr lang="zh-TW" altLang="en-US" dirty="0"/>
              <a:t>四、正確性</a:t>
            </a:r>
          </a:p>
          <a:p>
            <a:pPr marL="1077913" lvl="2" indent="0">
              <a:buNone/>
            </a:pPr>
            <a:r>
              <a:rPr lang="zh-TW" altLang="en-US" dirty="0"/>
              <a:t>演算法要能正確完成所需功能或解決問題，錯誤的演算法就需要修正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557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1-3</a:t>
            </a:r>
            <a:r>
              <a:rPr lang="zh-TW" altLang="en-US" dirty="0" smtClean="0"/>
              <a:t>　演算法</a:t>
            </a:r>
            <a:r>
              <a:rPr lang="zh-TW" altLang="en-US" dirty="0"/>
              <a:t>的定義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00025" lvl="1" indent="246063">
              <a:buNone/>
            </a:pPr>
            <a:r>
              <a:rPr lang="zh-TW" altLang="en-US" dirty="0" smtClean="0"/>
              <a:t>五</a:t>
            </a:r>
            <a:r>
              <a:rPr lang="zh-TW" altLang="en-US" dirty="0"/>
              <a:t>、有限性</a:t>
            </a:r>
          </a:p>
          <a:p>
            <a:pPr marL="1077913" lvl="2" indent="0">
              <a:buNone/>
            </a:pPr>
            <a:r>
              <a:rPr lang="zh-TW" altLang="en-US" dirty="0"/>
              <a:t>電腦需要在有限步驟內執行程式，若演算法無法在有限步驟內完成，演算法就無法終止，轉換的程式也無法執行完畢，無法獲得結果。</a:t>
            </a:r>
          </a:p>
        </p:txBody>
      </p:sp>
    </p:spTree>
    <p:extLst>
      <p:ext uri="{BB962C8B-B14F-4D97-AF65-F5344CB8AC3E}">
        <p14:creationId xmlns:p14="http://schemas.microsoft.com/office/powerpoint/2010/main" val="231507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1-3</a:t>
            </a:r>
            <a:r>
              <a:rPr lang="zh-TW" altLang="en-US" b="1" dirty="0"/>
              <a:t>　</a:t>
            </a:r>
            <a:r>
              <a:rPr lang="zh-TW" altLang="en-US" dirty="0" smtClean="0"/>
              <a:t>演算法</a:t>
            </a:r>
            <a:r>
              <a:rPr lang="zh-TW" altLang="en-US" dirty="0"/>
              <a:t>的定義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演算法的表示方式，可以使用文字、虛擬</a:t>
            </a:r>
            <a:r>
              <a:rPr lang="zh-TW" altLang="en-US" dirty="0" smtClean="0"/>
              <a:t>碼（</a:t>
            </a:r>
            <a:r>
              <a:rPr lang="en-US" altLang="zh-TW" dirty="0" smtClean="0"/>
              <a:t>Pseudo Code</a:t>
            </a:r>
            <a:r>
              <a:rPr lang="zh-TW" altLang="en-US" dirty="0" smtClean="0"/>
              <a:t>）</a:t>
            </a:r>
            <a:r>
              <a:rPr lang="en-US" altLang="zh-TW" dirty="0" smtClean="0"/>
              <a:t> </a:t>
            </a:r>
            <a:r>
              <a:rPr lang="zh-TW" altLang="en-US" dirty="0"/>
              <a:t>或</a:t>
            </a:r>
            <a:r>
              <a:rPr lang="zh-TW" altLang="en-US" dirty="0" smtClean="0"/>
              <a:t>流程圖</a:t>
            </a:r>
            <a:r>
              <a:rPr lang="zh-TW" altLang="en-US" dirty="0"/>
              <a:t>（</a:t>
            </a:r>
            <a:r>
              <a:rPr lang="en-US" altLang="zh-TW" dirty="0" smtClean="0"/>
              <a:t>Flow Chart</a:t>
            </a:r>
            <a:r>
              <a:rPr lang="zh-TW" altLang="en-US" dirty="0" smtClean="0"/>
              <a:t>）進行表示。</a:t>
            </a:r>
            <a:endParaRPr lang="en-US" altLang="zh-TW" dirty="0"/>
          </a:p>
          <a:p>
            <a:pPr lvl="1"/>
            <a:r>
              <a:rPr lang="zh-TW" altLang="en-US" dirty="0" smtClean="0"/>
              <a:t>可以</a:t>
            </a:r>
            <a:r>
              <a:rPr lang="zh-TW" altLang="en-US" dirty="0"/>
              <a:t>單純使用文字敘述解題</a:t>
            </a:r>
            <a:r>
              <a:rPr lang="zh-TW" altLang="en-US" dirty="0" smtClean="0"/>
              <a:t>步驟。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虛擬</a:t>
            </a:r>
            <a:r>
              <a:rPr lang="zh-TW" altLang="en-US" dirty="0"/>
              <a:t>碼使用類似程式碼的文字表示演算法，例如：利用「</a:t>
            </a:r>
            <a:r>
              <a:rPr lang="en-US" altLang="zh-TW" dirty="0"/>
              <a:t>if</a:t>
            </a:r>
            <a:r>
              <a:rPr lang="zh-TW" altLang="en-US" dirty="0"/>
              <a:t>」取代文字敘述的「如果」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還</a:t>
            </a:r>
            <a:r>
              <a:rPr lang="zh-TW" altLang="en-US" dirty="0"/>
              <a:t>可以使用流程圖表示演算法，流程圖常用於幫助初學程式設計者，以圖示方式寫出解決問題的步驟，若能將解題流程以流程圖表示，就可以轉換成程式語言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69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1-3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演算法</a:t>
            </a:r>
            <a:r>
              <a:rPr lang="zh-TW" altLang="en-US" dirty="0"/>
              <a:t>的定義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使用文字描述解題步驟，隨著問題的複雜度增加，可能無法清楚描述和表達。</a:t>
            </a:r>
            <a:endParaRPr lang="en-US" altLang="zh-TW" dirty="0"/>
          </a:p>
          <a:p>
            <a:r>
              <a:rPr lang="zh-TW" altLang="en-US" dirty="0"/>
              <a:t>虛擬碼使用類似程式碼的文字描述解題步驟，但不能夠直接執行，雖然能快速轉換成程式碼，但適合已經有程式基礎的人員，初學者對程式沒有基礎，不適合使用虛擬碼。</a:t>
            </a:r>
            <a:endParaRPr lang="en-US" altLang="zh-TW" dirty="0"/>
          </a:p>
          <a:p>
            <a:r>
              <a:rPr lang="zh-TW" altLang="en-US" dirty="0"/>
              <a:t>流程圖相較於文字敘述與虛擬碼，讓初學者更能掌握解題步驟，但程式規劃與設計人員需要先熟悉各種流程圖的圖形所表示的意義。使用流程圖相較於文字與虛擬碼，更適合初學者精確描述解題步驟。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131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1-3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演算法</a:t>
            </a:r>
            <a:r>
              <a:rPr lang="zh-TW" altLang="en-US" dirty="0"/>
              <a:t>的定義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857" y="1408562"/>
            <a:ext cx="6772269" cy="4893316"/>
          </a:xfrm>
        </p:spPr>
      </p:pic>
    </p:spTree>
    <p:extLst>
      <p:ext uri="{BB962C8B-B14F-4D97-AF65-F5344CB8AC3E}">
        <p14:creationId xmlns:p14="http://schemas.microsoft.com/office/powerpoint/2010/main" val="17961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1-3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演算法</a:t>
            </a:r>
            <a:r>
              <a:rPr lang="zh-TW" altLang="en-US" dirty="0"/>
              <a:t>的定義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假設要判斷一個數字是奇數還是偶數，使用文字敘述、虛擬</a:t>
            </a:r>
            <a:r>
              <a:rPr lang="zh-TW" altLang="en-US" dirty="0" smtClean="0"/>
              <a:t>碼表示</a:t>
            </a:r>
            <a:r>
              <a:rPr lang="zh-TW" altLang="en-US" dirty="0"/>
              <a:t>演算法，如下。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6" y="2650399"/>
            <a:ext cx="9061956" cy="332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5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1-3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演算法</a:t>
            </a:r>
            <a:r>
              <a:rPr lang="zh-TW" altLang="en-US" dirty="0"/>
              <a:t>的定義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假設要判斷一個數字是奇數還是偶數，</a:t>
            </a:r>
            <a:r>
              <a:rPr lang="zh-TW" altLang="en-US" dirty="0" smtClean="0"/>
              <a:t>使用流程圖表示</a:t>
            </a:r>
            <a:r>
              <a:rPr lang="zh-TW" altLang="en-US" dirty="0"/>
              <a:t>演算法，如下。 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087" y="2193198"/>
            <a:ext cx="5980742" cy="416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程式</a:t>
            </a:r>
            <a:r>
              <a:rPr lang="zh-TW" altLang="en-US" dirty="0"/>
              <a:t>執行效率分析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衡量程式執行效率要有共同的標準，通常以</a:t>
            </a:r>
            <a:r>
              <a:rPr lang="en-US" altLang="zh-TW" dirty="0"/>
              <a:t>Big-O</a:t>
            </a:r>
            <a:r>
              <a:rPr lang="zh-TW" altLang="en-US" dirty="0"/>
              <a:t>表示，</a:t>
            </a:r>
            <a:r>
              <a:rPr lang="en-US" altLang="zh-TW" dirty="0"/>
              <a:t>Big-O</a:t>
            </a:r>
            <a:r>
              <a:rPr lang="zh-TW" altLang="en-US" dirty="0"/>
              <a:t>是程式複雜度的上界，表示程式最差也會在此</a:t>
            </a:r>
            <a:r>
              <a:rPr lang="en-US" altLang="zh-TW" dirty="0"/>
              <a:t>Big-O</a:t>
            </a:r>
            <a:r>
              <a:rPr lang="zh-TW" altLang="en-US" dirty="0"/>
              <a:t>的複雜度以內，</a:t>
            </a:r>
            <a:r>
              <a:rPr lang="en-US" altLang="zh-TW" dirty="0"/>
              <a:t>Big-O</a:t>
            </a:r>
            <a:r>
              <a:rPr lang="zh-TW" altLang="en-US" dirty="0"/>
              <a:t>的定義如下。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98" y="3219980"/>
            <a:ext cx="9682163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1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Ch1</a:t>
            </a:r>
            <a:r>
              <a:rPr lang="zh-TW" altLang="en-US" dirty="0" smtClean="0"/>
              <a:t>　資料結構</a:t>
            </a:r>
            <a:r>
              <a:rPr lang="zh-TW" altLang="en-US" dirty="0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1-1</a:t>
            </a:r>
            <a:r>
              <a:rPr lang="zh-TW" altLang="en-US" dirty="0" smtClean="0"/>
              <a:t>　資料結構</a:t>
            </a:r>
            <a:r>
              <a:rPr lang="zh-TW" altLang="en-US" dirty="0"/>
              <a:t>的</a:t>
            </a:r>
            <a:r>
              <a:rPr lang="zh-TW" altLang="en-US" dirty="0" smtClean="0"/>
              <a:t>定義</a:t>
            </a:r>
            <a:endParaRPr lang="zh-TW" altLang="en-US" dirty="0"/>
          </a:p>
          <a:p>
            <a:r>
              <a:rPr lang="en-US" altLang="zh-TW" dirty="0" smtClean="0"/>
              <a:t>1-2</a:t>
            </a:r>
            <a:r>
              <a:rPr lang="zh-TW" altLang="en-US" dirty="0" smtClean="0"/>
              <a:t>　資料結構</a:t>
            </a:r>
            <a:r>
              <a:rPr lang="zh-TW" altLang="en-US" dirty="0"/>
              <a:t>影響程式執行</a:t>
            </a:r>
            <a:r>
              <a:rPr lang="zh-TW" altLang="en-US" dirty="0" smtClean="0"/>
              <a:t>效率</a:t>
            </a:r>
            <a:endParaRPr lang="zh-TW" altLang="en-US" dirty="0"/>
          </a:p>
          <a:p>
            <a:r>
              <a:rPr lang="en-US" altLang="zh-TW" dirty="0" smtClean="0"/>
              <a:t>1-3</a:t>
            </a:r>
            <a:r>
              <a:rPr lang="zh-TW" altLang="en-US" dirty="0" smtClean="0"/>
              <a:t>　演算法</a:t>
            </a:r>
            <a:r>
              <a:rPr lang="zh-TW" altLang="en-US" dirty="0"/>
              <a:t>的</a:t>
            </a:r>
            <a:r>
              <a:rPr lang="zh-TW" altLang="en-US" dirty="0" smtClean="0"/>
              <a:t>定義</a:t>
            </a:r>
            <a:endParaRPr lang="zh-TW" altLang="en-US" dirty="0"/>
          </a:p>
          <a:p>
            <a:r>
              <a:rPr lang="en-US" altLang="zh-TW" dirty="0" smtClean="0"/>
              <a:t>1-4</a:t>
            </a:r>
            <a:r>
              <a:rPr lang="zh-TW" altLang="en-US" dirty="0" smtClean="0"/>
              <a:t>　程式</a:t>
            </a:r>
            <a:r>
              <a:rPr lang="zh-TW" altLang="en-US" dirty="0"/>
              <a:t>執行效率</a:t>
            </a:r>
            <a:r>
              <a:rPr lang="zh-TW" altLang="en-US" dirty="0" smtClean="0"/>
              <a:t>分析</a:t>
            </a:r>
            <a:endParaRPr lang="zh-TW" altLang="en-US" dirty="0"/>
          </a:p>
          <a:p>
            <a:r>
              <a:rPr lang="en-US" altLang="zh-TW" dirty="0" smtClean="0"/>
              <a:t>1-5</a:t>
            </a:r>
            <a:r>
              <a:rPr lang="zh-TW" altLang="en-US" dirty="0" smtClean="0"/>
              <a:t>　評估</a:t>
            </a:r>
            <a:r>
              <a:rPr lang="zh-TW" altLang="en-US" dirty="0"/>
              <a:t>程式的複雜度</a:t>
            </a:r>
          </a:p>
        </p:txBody>
      </p:sp>
    </p:spTree>
    <p:extLst>
      <p:ext uri="{BB962C8B-B14F-4D97-AF65-F5344CB8AC3E}">
        <p14:creationId xmlns:p14="http://schemas.microsoft.com/office/powerpoint/2010/main" val="2504456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程式</a:t>
            </a:r>
            <a:r>
              <a:rPr lang="zh-TW" altLang="en-US" dirty="0"/>
              <a:t>執行效率分析</a:t>
            </a:r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798" y="1534046"/>
            <a:ext cx="8216729" cy="4169320"/>
          </a:xfrm>
        </p:spPr>
      </p:pic>
    </p:spTree>
    <p:extLst>
      <p:ext uri="{BB962C8B-B14F-4D97-AF65-F5344CB8AC3E}">
        <p14:creationId xmlns:p14="http://schemas.microsoft.com/office/powerpoint/2010/main" val="393812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程式</a:t>
            </a:r>
            <a:r>
              <a:rPr lang="zh-TW" altLang="en-US" dirty="0"/>
              <a:t>執行效率分析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程式複雜度越大表示越複雜，程式所需執行時間越長。程式複雜度的大小關係如下，如果執行複雜度為</a:t>
            </a:r>
            <a:r>
              <a:rPr lang="en-US" altLang="zh-TW" dirty="0"/>
              <a:t>O(n)</a:t>
            </a:r>
            <a:r>
              <a:rPr lang="zh-TW" altLang="en-US" dirty="0"/>
              <a:t>的程式需要花時間</a:t>
            </a:r>
            <a:r>
              <a:rPr lang="en-US" altLang="zh-TW" dirty="0"/>
              <a:t>1</a:t>
            </a:r>
            <a:r>
              <a:rPr lang="zh-TW" altLang="en-US" dirty="0"/>
              <a:t>秒鐘，則執行複雜度為</a:t>
            </a:r>
            <a:r>
              <a:rPr lang="en-US" altLang="zh-TW" dirty="0"/>
              <a:t>O(n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  <a:r>
              <a:rPr lang="zh-TW" altLang="en-US" dirty="0"/>
              <a:t>的程式所需時間約為</a:t>
            </a:r>
            <a:r>
              <a:rPr lang="en-US" altLang="zh-TW" dirty="0"/>
              <a:t>n</a:t>
            </a:r>
            <a:r>
              <a:rPr lang="zh-TW" altLang="en-US" dirty="0"/>
              <a:t>秒鐘。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9" y="3321305"/>
            <a:ext cx="11164420" cy="54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3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4586" y="309510"/>
            <a:ext cx="5573780" cy="4589185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zh-TW" altLang="en-US" dirty="0"/>
              <a:t>程式複雜度最小為</a:t>
            </a:r>
            <a:r>
              <a:rPr lang="en-US" altLang="zh-TW" dirty="0"/>
              <a:t>O(1)</a:t>
            </a:r>
            <a:r>
              <a:rPr lang="zh-TW" altLang="en-US" dirty="0"/>
              <a:t>，表示程式在常數時間內可以執行完畢，效率非常好。若程式的複雜度為</a:t>
            </a:r>
            <a:r>
              <a:rPr lang="en-US" altLang="zh-TW" dirty="0"/>
              <a:t>O(2</a:t>
            </a:r>
            <a:r>
              <a:rPr lang="en-US" altLang="zh-TW" baseline="30000" dirty="0"/>
              <a:t>n</a:t>
            </a:r>
            <a:r>
              <a:rPr lang="en-US" altLang="zh-TW" dirty="0"/>
              <a:t>) </a:t>
            </a:r>
            <a:r>
              <a:rPr lang="zh-TW" altLang="en-US" dirty="0"/>
              <a:t>或</a:t>
            </a:r>
            <a:r>
              <a:rPr lang="en-US" altLang="zh-TW" dirty="0"/>
              <a:t>O(n!)</a:t>
            </a:r>
            <a:r>
              <a:rPr lang="zh-TW" altLang="en-US" dirty="0"/>
              <a:t>，表示</a:t>
            </a:r>
            <a:r>
              <a:rPr lang="en-US" altLang="zh-TW" dirty="0"/>
              <a:t>n</a:t>
            </a:r>
            <a:r>
              <a:rPr lang="zh-TW" altLang="en-US" dirty="0"/>
              <a:t>值每遞增</a:t>
            </a:r>
            <a:r>
              <a:rPr lang="en-US" altLang="zh-TW" dirty="0"/>
              <a:t>1</a:t>
            </a:r>
            <a:r>
              <a:rPr lang="zh-TW" altLang="en-US" dirty="0"/>
              <a:t>，執行演算法需要花兩倍以上的時間。以下為</a:t>
            </a:r>
            <a:r>
              <a:rPr lang="en-US" altLang="zh-TW" dirty="0"/>
              <a:t>O(log(n))</a:t>
            </a:r>
            <a:r>
              <a:rPr lang="zh-TW" altLang="en-US" dirty="0"/>
              <a:t>、</a:t>
            </a:r>
            <a:r>
              <a:rPr lang="en-US" altLang="zh-TW" dirty="0"/>
              <a:t>O(n)</a:t>
            </a:r>
            <a:r>
              <a:rPr lang="zh-TW" altLang="en-US" dirty="0"/>
              <a:t>、</a:t>
            </a:r>
            <a:r>
              <a:rPr lang="en-US" altLang="zh-TW" dirty="0"/>
              <a:t>O(n*log(n))</a:t>
            </a:r>
            <a:r>
              <a:rPr lang="zh-TW" altLang="en-US" dirty="0"/>
              <a:t>、</a:t>
            </a:r>
            <a:r>
              <a:rPr lang="en-US" altLang="zh-TW" dirty="0"/>
              <a:t>O(n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O(n</a:t>
            </a:r>
            <a:r>
              <a:rPr lang="en-US" altLang="zh-TW" baseline="30000" dirty="0"/>
              <a:t>3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O(2</a:t>
            </a:r>
            <a:r>
              <a:rPr lang="en-US" altLang="zh-TW" baseline="30000" dirty="0"/>
              <a:t>n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O(n!)</a:t>
            </a:r>
            <a:r>
              <a:rPr lang="zh-TW" altLang="en-US" dirty="0"/>
              <a:t>的成長趨勢圖，發現</a:t>
            </a:r>
            <a:r>
              <a:rPr lang="en-US" altLang="zh-TW" dirty="0"/>
              <a:t>O(2</a:t>
            </a:r>
            <a:r>
              <a:rPr lang="en-US" altLang="zh-TW" baseline="30000" dirty="0"/>
              <a:t>n</a:t>
            </a:r>
            <a:r>
              <a:rPr lang="en-US" altLang="zh-TW" dirty="0"/>
              <a:t>)</a:t>
            </a:r>
            <a:r>
              <a:rPr lang="zh-TW" altLang="en-US" dirty="0"/>
              <a:t>與</a:t>
            </a:r>
            <a:r>
              <a:rPr lang="en-US" altLang="zh-TW" dirty="0"/>
              <a:t>O(n!)</a:t>
            </a:r>
            <a:r>
              <a:rPr lang="zh-TW" altLang="en-US" dirty="0"/>
              <a:t>成長速度很快，複雜度為</a:t>
            </a:r>
            <a:r>
              <a:rPr lang="en-US" altLang="zh-TW" dirty="0"/>
              <a:t>O(2</a:t>
            </a:r>
            <a:r>
              <a:rPr lang="en-US" altLang="zh-TW" baseline="30000" dirty="0"/>
              <a:t>n</a:t>
            </a:r>
            <a:r>
              <a:rPr lang="en-US" altLang="zh-TW" dirty="0"/>
              <a:t>)</a:t>
            </a:r>
            <a:r>
              <a:rPr lang="zh-TW" altLang="en-US" dirty="0"/>
              <a:t>與</a:t>
            </a:r>
            <a:r>
              <a:rPr lang="en-US" altLang="zh-TW" dirty="0"/>
              <a:t>O(n!)</a:t>
            </a:r>
            <a:r>
              <a:rPr lang="zh-TW" altLang="en-US" dirty="0"/>
              <a:t>的程式，當</a:t>
            </a:r>
            <a:r>
              <a:rPr lang="en-US" altLang="zh-TW" dirty="0"/>
              <a:t>n</a:t>
            </a:r>
            <a:r>
              <a:rPr lang="zh-TW" altLang="en-US" dirty="0"/>
              <a:t>值不大時，程式還能夠執行完畢，當</a:t>
            </a:r>
            <a:r>
              <a:rPr lang="en-US" altLang="zh-TW" dirty="0"/>
              <a:t>n</a:t>
            </a:r>
            <a:r>
              <a:rPr lang="zh-TW" altLang="en-US" dirty="0"/>
              <a:t>值夠大時，可能就無法在有限時間內執行完畢。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366" y="2238719"/>
            <a:ext cx="6129899" cy="354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6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程式</a:t>
            </a:r>
            <a:r>
              <a:rPr lang="zh-TW" altLang="en-US" dirty="0"/>
              <a:t>執行效率分析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程式複雜度與能處理的資料量</a:t>
            </a:r>
          </a:p>
          <a:p>
            <a:pPr lvl="1"/>
            <a:r>
              <a:rPr lang="zh-TW" altLang="en-US" dirty="0"/>
              <a:t>評估程式的複雜度是以一秒鐘內可執行的資料量計算。假設演算法效率為</a:t>
            </a:r>
            <a:r>
              <a:rPr lang="en-US" altLang="zh-TW" dirty="0"/>
              <a:t>O(n)</a:t>
            </a:r>
            <a:r>
              <a:rPr lang="zh-TW" altLang="en-US" dirty="0"/>
              <a:t>的程式，一秒鐘大約可以完成</a:t>
            </a:r>
            <a:r>
              <a:rPr lang="en-US" altLang="zh-TW" dirty="0"/>
              <a:t>100,000,000</a:t>
            </a:r>
            <a:r>
              <a:rPr lang="zh-TW" altLang="en-US" dirty="0"/>
              <a:t>個資料的運算。這個資料量的大小與電腦中央處理器運算速度有關，隨著電腦每秒可以運算的指令數的增加，這個值會不斷成長。</a:t>
            </a:r>
          </a:p>
        </p:txBody>
      </p:sp>
    </p:spTree>
    <p:extLst>
      <p:ext uri="{BB962C8B-B14F-4D97-AF65-F5344CB8AC3E}">
        <p14:creationId xmlns:p14="http://schemas.microsoft.com/office/powerpoint/2010/main" val="267214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程式</a:t>
            </a:r>
            <a:r>
              <a:rPr lang="zh-TW" altLang="en-US" dirty="0"/>
              <a:t>執行效率分析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由</a:t>
            </a:r>
            <a:r>
              <a:rPr lang="zh-TW" altLang="en-US" dirty="0"/>
              <a:t>下</a:t>
            </a:r>
            <a:r>
              <a:rPr lang="zh-TW" altLang="en-US" dirty="0" smtClean="0"/>
              <a:t>表</a:t>
            </a:r>
            <a:r>
              <a:rPr lang="zh-TW" altLang="en-US" dirty="0"/>
              <a:t>可知，若已知演算法複雜度為</a:t>
            </a:r>
            <a:r>
              <a:rPr lang="en-US" altLang="zh-TW" dirty="0"/>
              <a:t>O(n!)</a:t>
            </a:r>
            <a:r>
              <a:rPr lang="zh-TW" altLang="en-US" dirty="0"/>
              <a:t>，若題目規定計算時間只有</a:t>
            </a:r>
            <a:r>
              <a:rPr lang="en-US" altLang="zh-TW" dirty="0"/>
              <a:t>3</a:t>
            </a:r>
            <a:r>
              <a:rPr lang="zh-TW" altLang="en-US" dirty="0"/>
              <a:t>秒鐘，則輸入的資料量</a:t>
            </a:r>
            <a:r>
              <a:rPr lang="en-US" altLang="zh-TW" dirty="0"/>
              <a:t>n</a:t>
            </a:r>
            <a:r>
              <a:rPr lang="zh-TW" altLang="en-US" dirty="0"/>
              <a:t>就不能超過</a:t>
            </a:r>
            <a:r>
              <a:rPr lang="en-US" altLang="zh-TW" dirty="0"/>
              <a:t>33</a:t>
            </a:r>
            <a:r>
              <a:rPr lang="zh-TW" altLang="en-US" dirty="0"/>
              <a:t>，</a:t>
            </a:r>
            <a:r>
              <a:rPr lang="en-US" altLang="zh-TW" dirty="0"/>
              <a:t>n</a:t>
            </a:r>
            <a:r>
              <a:rPr lang="zh-TW" altLang="en-US" dirty="0"/>
              <a:t>超過</a:t>
            </a:r>
            <a:r>
              <a:rPr lang="en-US" altLang="zh-TW" dirty="0"/>
              <a:t>33</a:t>
            </a:r>
            <a:r>
              <a:rPr lang="zh-TW" altLang="en-US" dirty="0"/>
              <a:t>就有可能逾時，就需要想效率更好的演算法才行。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382" y="3089005"/>
            <a:ext cx="7841932" cy="316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1-5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評估</a:t>
            </a:r>
            <a:r>
              <a:rPr lang="zh-TW" altLang="en-US" dirty="0"/>
              <a:t>程式的複雜度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當寫好一個程式，就需要評估程式碼的效率。一般會以輸入資料量來計算程式的複雜度。以下為各種複雜度的範例程式。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220" y="2607536"/>
            <a:ext cx="9435465" cy="236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6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1-5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評估</a:t>
            </a:r>
            <a:r>
              <a:rPr lang="zh-TW" altLang="en-US" dirty="0"/>
              <a:t>程式的複雜度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951" y="1431001"/>
            <a:ext cx="6917969" cy="481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1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1-5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評估</a:t>
            </a:r>
            <a:r>
              <a:rPr lang="zh-TW" altLang="en-US" dirty="0"/>
              <a:t>程式的複雜度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06" y="1441836"/>
            <a:ext cx="8855544" cy="4022793"/>
          </a:xfrm>
        </p:spPr>
      </p:pic>
    </p:spTree>
    <p:extLst>
      <p:ext uri="{BB962C8B-B14F-4D97-AF65-F5344CB8AC3E}">
        <p14:creationId xmlns:p14="http://schemas.microsoft.com/office/powerpoint/2010/main" val="41206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1-5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評估</a:t>
            </a:r>
            <a:r>
              <a:rPr lang="zh-TW" altLang="en-US" dirty="0"/>
              <a:t>程式的複雜度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6" y="1417206"/>
            <a:ext cx="5078077" cy="283910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821" y="1417207"/>
            <a:ext cx="5609859" cy="309304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072" y="4510255"/>
            <a:ext cx="5557608" cy="208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9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1-5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評估</a:t>
            </a:r>
            <a:r>
              <a:rPr lang="zh-TW" altLang="en-US" dirty="0"/>
              <a:t>程式的複雜度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1478238"/>
            <a:ext cx="10128073" cy="2854275"/>
          </a:xfrm>
        </p:spPr>
      </p:pic>
    </p:spTree>
    <p:extLst>
      <p:ext uri="{BB962C8B-B14F-4D97-AF65-F5344CB8AC3E}">
        <p14:creationId xmlns:p14="http://schemas.microsoft.com/office/powerpoint/2010/main" val="280964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Ch1</a:t>
            </a:r>
            <a:r>
              <a:rPr lang="zh-TW" altLang="en-US" dirty="0" smtClean="0"/>
              <a:t>　資料結構</a:t>
            </a:r>
            <a:r>
              <a:rPr lang="zh-TW" altLang="en-US" dirty="0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程式設計就是資料結構與演算法，撰寫程式前先規劃所需的資料結構，資料結構就會影響程式的演算法，利用演算法操作資料結構，完成預訂所需要達成的功能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以下</a:t>
            </a:r>
            <a:r>
              <a:rPr lang="zh-TW" altLang="en-US" dirty="0"/>
              <a:t>介紹資料結構、演算法、演算法複雜度、程式執行效率等。</a:t>
            </a:r>
          </a:p>
        </p:txBody>
      </p:sp>
    </p:spTree>
    <p:extLst>
      <p:ext uri="{BB962C8B-B14F-4D97-AF65-F5344CB8AC3E}">
        <p14:creationId xmlns:p14="http://schemas.microsoft.com/office/powerpoint/2010/main" val="249673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1-5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評估</a:t>
            </a:r>
            <a:r>
              <a:rPr lang="zh-TW" altLang="en-US" dirty="0"/>
              <a:t>程式的複雜度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1184366" y="2013858"/>
            <a:ext cx="9342120" cy="3356422"/>
            <a:chOff x="1097280" y="3434161"/>
            <a:chExt cx="6305550" cy="252394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280" y="3434161"/>
              <a:ext cx="6305550" cy="895350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280" y="4195983"/>
              <a:ext cx="6296025" cy="1762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134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1-5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評估</a:t>
            </a:r>
            <a:r>
              <a:rPr lang="zh-TW" altLang="en-US" dirty="0"/>
              <a:t>程式的複雜度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067" y="1475137"/>
            <a:ext cx="8752504" cy="4409255"/>
          </a:xfrm>
        </p:spPr>
      </p:pic>
    </p:spTree>
    <p:extLst>
      <p:ext uri="{BB962C8B-B14F-4D97-AF65-F5344CB8AC3E}">
        <p14:creationId xmlns:p14="http://schemas.microsoft.com/office/powerpoint/2010/main" val="40683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1-5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評估</a:t>
            </a:r>
            <a:r>
              <a:rPr lang="zh-TW" altLang="en-US" dirty="0"/>
              <a:t>程式的複雜度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395" y="1374097"/>
            <a:ext cx="6107804" cy="5353274"/>
          </a:xfrm>
        </p:spPr>
      </p:pic>
    </p:spTree>
    <p:extLst>
      <p:ext uri="{BB962C8B-B14F-4D97-AF65-F5344CB8AC3E}">
        <p14:creationId xmlns:p14="http://schemas.microsoft.com/office/powerpoint/2010/main" val="269487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1-1</a:t>
            </a:r>
            <a:r>
              <a:rPr lang="zh-TW" altLang="en-US" dirty="0" smtClean="0"/>
              <a:t>　資料結構</a:t>
            </a:r>
            <a:r>
              <a:rPr lang="zh-TW" altLang="en-US" dirty="0"/>
              <a:t>的定義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資料結構（</a:t>
            </a:r>
            <a:r>
              <a:rPr lang="en-US" altLang="zh-TW" dirty="0" smtClean="0"/>
              <a:t>Data Structure</a:t>
            </a:r>
            <a:r>
              <a:rPr lang="zh-TW" altLang="en-US" dirty="0" smtClean="0"/>
              <a:t>）是</a:t>
            </a:r>
            <a:r>
              <a:rPr lang="zh-TW" altLang="en-US" dirty="0"/>
              <a:t>電腦儲存與操作資料的方式，包含儲存的容器、新增資料、讀取資料、刪除資料與搜尋資料等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例如</a:t>
            </a:r>
            <a:r>
              <a:rPr lang="zh-TW" altLang="en-US" dirty="0"/>
              <a:t>：要建立一個電話簿功能的程式，就要先思考適合的資料結構，該結構要能夠新增電話號碼與聯絡人，且能透過聯絡人資訊來搜尋電話號碼，並且能夠新增與刪除聯絡人和電話號碼，可以選用</a:t>
            </a:r>
            <a:r>
              <a:rPr lang="zh-TW" altLang="en-US" dirty="0" smtClean="0"/>
              <a:t>陣列（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）、</a:t>
            </a:r>
            <a:r>
              <a:rPr lang="zh-TW" altLang="en-US" dirty="0"/>
              <a:t>鏈結</a:t>
            </a:r>
            <a:r>
              <a:rPr lang="zh-TW" altLang="en-US" dirty="0" smtClean="0"/>
              <a:t>串列（</a:t>
            </a:r>
            <a:r>
              <a:rPr lang="en-US" altLang="zh-TW" dirty="0" smtClean="0"/>
              <a:t>Linked List</a:t>
            </a:r>
            <a:r>
              <a:rPr lang="zh-TW" altLang="en-US" dirty="0" smtClean="0"/>
              <a:t>）或字典（</a:t>
            </a:r>
            <a:r>
              <a:rPr lang="en-US" altLang="zh-TW" dirty="0" smtClean="0"/>
              <a:t>Dictionary</a:t>
            </a:r>
            <a:r>
              <a:rPr lang="zh-TW" altLang="en-US" dirty="0" smtClean="0"/>
              <a:t>）等</a:t>
            </a:r>
            <a:r>
              <a:rPr lang="zh-TW" altLang="en-US" dirty="0"/>
              <a:t>資料儲存容器製作抽象資料型別，每一種資料儲存容器都有其特性，有關「資料儲存容器」介紹，請見第</a:t>
            </a:r>
            <a:r>
              <a:rPr lang="en-US" altLang="zh-TW" dirty="0"/>
              <a:t>2</a:t>
            </a:r>
            <a:r>
              <a:rPr lang="zh-TW" altLang="en-US" dirty="0"/>
              <a:t>章。</a:t>
            </a:r>
          </a:p>
        </p:txBody>
      </p:sp>
    </p:spTree>
    <p:extLst>
      <p:ext uri="{BB962C8B-B14F-4D97-AF65-F5344CB8AC3E}">
        <p14:creationId xmlns:p14="http://schemas.microsoft.com/office/powerpoint/2010/main" val="277059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1-1</a:t>
            </a:r>
            <a:r>
              <a:rPr lang="zh-TW" altLang="en-US" dirty="0" smtClean="0"/>
              <a:t>　資料結構</a:t>
            </a:r>
            <a:r>
              <a:rPr lang="zh-TW" altLang="en-US" dirty="0"/>
              <a:t>的定義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日常生活中所遇到的問題，有時需要使用特定資料結構儲存資料，接著使用該結構所對應的演算法解決問題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9593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1-1</a:t>
            </a:r>
            <a:r>
              <a:rPr lang="zh-TW" altLang="en-US" dirty="0" smtClean="0"/>
              <a:t>　資料結構</a:t>
            </a:r>
            <a:r>
              <a:rPr lang="zh-TW" altLang="en-US" dirty="0"/>
              <a:t>的定義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例如</a:t>
            </a:r>
            <a:r>
              <a:rPr lang="zh-TW" altLang="en-US" dirty="0"/>
              <a:t>使用地圖搜尋最短時間內到達目的地的方式，地圖系統先要有大眾運輸系統的時間表，建立地圖上每一個地點到另一個地點的距離與移動時間，儲存在圖形資料結構內，地點轉換成節點，兩個</a:t>
            </a:r>
            <a:r>
              <a:rPr lang="zh-TW" altLang="en-US" dirty="0" smtClean="0"/>
              <a:t>節點</a:t>
            </a:r>
            <a:r>
              <a:rPr lang="zh-TW" altLang="en-US" dirty="0"/>
              <a:t>（</a:t>
            </a:r>
            <a:r>
              <a:rPr lang="zh-TW" altLang="en-US" dirty="0" smtClean="0"/>
              <a:t>地點）之間</a:t>
            </a:r>
            <a:r>
              <a:rPr lang="zh-TW" altLang="en-US" dirty="0"/>
              <a:t>可以連通，就新增一個邊，邊上的權重就是所需距離或移動時間。接著使用最短路徑演算法，找出距離最短或移動時間最少的路徑，就可以找出地圖上兩點之間的最短路徑</a:t>
            </a:r>
            <a:r>
              <a:rPr lang="zh-TW" altLang="en-US" dirty="0" smtClean="0"/>
              <a:t>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最</a:t>
            </a:r>
            <a:r>
              <a:rPr lang="zh-TW" altLang="en-US" dirty="0"/>
              <a:t>短移動時間的規劃路線。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57" y="4127223"/>
            <a:ext cx="4932752" cy="244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1-1</a:t>
            </a:r>
            <a:r>
              <a:rPr lang="zh-TW" altLang="en-US" dirty="0" smtClean="0"/>
              <a:t>　資料結構</a:t>
            </a:r>
            <a:r>
              <a:rPr lang="zh-TW" altLang="en-US" dirty="0"/>
              <a:t>的定義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再以利用網路訂火車票為例，訂票系統伺服器需要儲存大量的交易資料，能夠即時查詢每個列車與車廂是否有空位，能夠預定一個月以後的車票，此時需要具有能夠快速搜尋、新增與刪除功能的資料結構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訂票</a:t>
            </a:r>
            <a:r>
              <a:rPr lang="zh-TW" altLang="en-US" dirty="0"/>
              <a:t>系統伺服器需要使用資料庫，大部分資料庫底層使用</a:t>
            </a:r>
            <a:r>
              <a:rPr lang="en-US" altLang="zh-TW" dirty="0"/>
              <a:t>B-Tree</a:t>
            </a:r>
            <a:r>
              <a:rPr lang="zh-TW" altLang="en-US" dirty="0"/>
              <a:t>資料結構實作，</a:t>
            </a:r>
            <a:r>
              <a:rPr lang="en-US" altLang="zh-TW" dirty="0"/>
              <a:t>B-Tree</a:t>
            </a:r>
            <a:r>
              <a:rPr lang="zh-TW" altLang="en-US" dirty="0"/>
              <a:t>資料結構可以有效率的搜尋、新增與刪除資料，符合資料庫所需要功能，</a:t>
            </a:r>
            <a:r>
              <a:rPr lang="en-US" altLang="zh-TW" dirty="0"/>
              <a:t>B-Tree</a:t>
            </a:r>
            <a:r>
              <a:rPr lang="zh-TW" altLang="en-US" dirty="0"/>
              <a:t>資料結構會在之後章節介紹。</a:t>
            </a:r>
          </a:p>
        </p:txBody>
      </p:sp>
    </p:spTree>
    <p:extLst>
      <p:ext uri="{BB962C8B-B14F-4D97-AF65-F5344CB8AC3E}">
        <p14:creationId xmlns:p14="http://schemas.microsoft.com/office/powerpoint/2010/main" val="388054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1-2</a:t>
            </a:r>
            <a:r>
              <a:rPr lang="zh-TW" altLang="en-US" dirty="0" smtClean="0"/>
              <a:t>　資料結構</a:t>
            </a:r>
            <a:r>
              <a:rPr lang="zh-TW" altLang="en-US" dirty="0"/>
              <a:t>影響程式執行效率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如果要在存有</a:t>
            </a:r>
            <a:r>
              <a:rPr lang="en-US" altLang="zh-TW" dirty="0"/>
              <a:t>n</a:t>
            </a:r>
            <a:r>
              <a:rPr lang="zh-TW" altLang="en-US" dirty="0"/>
              <a:t>個數值的陣列中找尋最大值，需要一個一個比較才能知道，利用此資料結構的找尋最大值程式所需時間為</a:t>
            </a:r>
            <a:r>
              <a:rPr lang="en-US" altLang="zh-TW" dirty="0"/>
              <a:t>O(n)</a:t>
            </a:r>
            <a:r>
              <a:rPr lang="zh-TW" altLang="en-US" dirty="0"/>
              <a:t>，</a:t>
            </a:r>
            <a:r>
              <a:rPr lang="en-US" altLang="zh-TW" dirty="0"/>
              <a:t>O(n)</a:t>
            </a:r>
            <a:r>
              <a:rPr lang="zh-TW" altLang="en-US" dirty="0"/>
              <a:t>的定義將於本章之後介紹，相當於與</a:t>
            </a:r>
            <a:r>
              <a:rPr lang="en-US" altLang="zh-TW" dirty="0" smtClean="0"/>
              <a:t>n</a:t>
            </a:r>
            <a:r>
              <a:rPr lang="zh-TW" altLang="en-US" dirty="0" smtClean="0"/>
              <a:t>（資料量）成正比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zh-TW" altLang="en-US" dirty="0"/>
              <a:t>最大</a:t>
            </a:r>
            <a:r>
              <a:rPr lang="zh-TW" altLang="en-US" dirty="0" smtClean="0"/>
              <a:t>堆積（</a:t>
            </a:r>
            <a:r>
              <a:rPr lang="en-US" altLang="zh-TW" dirty="0" smtClean="0"/>
              <a:t>Max-Heap</a:t>
            </a:r>
            <a:r>
              <a:rPr lang="zh-TW" altLang="en-US" dirty="0" smtClean="0"/>
              <a:t>）找尋</a:t>
            </a:r>
            <a:r>
              <a:rPr lang="zh-TW" altLang="en-US" dirty="0"/>
              <a:t>最大值所需時間為</a:t>
            </a:r>
            <a:r>
              <a:rPr lang="en-US" altLang="zh-TW" dirty="0"/>
              <a:t>O(1)</a:t>
            </a:r>
            <a:r>
              <a:rPr lang="zh-TW" altLang="en-US" dirty="0"/>
              <a:t>，表示為常數時間，將最大值刪除，調整為最大堆積，需要時間為</a:t>
            </a:r>
            <a:r>
              <a:rPr lang="en-US" altLang="zh-TW" dirty="0"/>
              <a:t>O(log(n))</a:t>
            </a:r>
            <a:r>
              <a:rPr lang="zh-TW" altLang="en-US" dirty="0"/>
              <a:t>，最大</a:t>
            </a:r>
            <a:r>
              <a:rPr lang="zh-TW" altLang="en-US" dirty="0" smtClean="0"/>
              <a:t>堆積（</a:t>
            </a:r>
            <a:r>
              <a:rPr lang="en-US" altLang="zh-TW" dirty="0" smtClean="0"/>
              <a:t>Max-Heap</a:t>
            </a:r>
            <a:r>
              <a:rPr lang="zh-TW" altLang="en-US" dirty="0" smtClean="0"/>
              <a:t>）會</a:t>
            </a:r>
            <a:r>
              <a:rPr lang="zh-TW" altLang="en-US" dirty="0"/>
              <a:t>在之後章節介紹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282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1-2</a:t>
            </a:r>
            <a:r>
              <a:rPr lang="zh-TW" altLang="en-US" dirty="0" smtClean="0"/>
              <a:t>　資料結構</a:t>
            </a:r>
            <a:r>
              <a:rPr lang="zh-TW" altLang="en-US" dirty="0"/>
              <a:t>影響程式執行效率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dirty="0" smtClean="0"/>
              <a:t>如果</a:t>
            </a:r>
            <a:r>
              <a:rPr lang="zh-TW" altLang="en-US" dirty="0"/>
              <a:t>不考慮建立最大堆積所需時間，最大堆積結構比陣列結構更適合找尋最大值，也就是同樣是找最大值功能，使用陣列與最大堆積結構會獲得不同的執行效率，撰寫程式時，需要仔細比較不同的資料結構。找到合適的資料結構，能夠加速程式的執行效率。</a:t>
            </a:r>
          </a:p>
        </p:txBody>
      </p:sp>
    </p:spTree>
    <p:extLst>
      <p:ext uri="{BB962C8B-B14F-4D97-AF65-F5344CB8AC3E}">
        <p14:creationId xmlns:p14="http://schemas.microsoft.com/office/powerpoint/2010/main" val="415896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</TotalTime>
  <Words>1442</Words>
  <Application>Microsoft Office PowerPoint</Application>
  <PresentationFormat>自訂</PresentationFormat>
  <Paragraphs>75</Paragraphs>
  <Slides>32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回顧</vt:lpstr>
      <vt:lpstr>Ch1　資料結構簡介</vt:lpstr>
      <vt:lpstr>Ch1　資料結構簡介</vt:lpstr>
      <vt:lpstr>Ch1　資料結構簡介</vt:lpstr>
      <vt:lpstr>1-1　資料結構的定義</vt:lpstr>
      <vt:lpstr>1-1　資料結構的定義</vt:lpstr>
      <vt:lpstr>1-1　資料結構的定義</vt:lpstr>
      <vt:lpstr>1-1　資料結構的定義</vt:lpstr>
      <vt:lpstr>1-2　資料結構影響程式執行效率</vt:lpstr>
      <vt:lpstr>1-2　資料結構影響程式執行效率</vt:lpstr>
      <vt:lpstr>1-3　演算法的定義</vt:lpstr>
      <vt:lpstr>1-3　演算法的定義</vt:lpstr>
      <vt:lpstr>1-3　演算法的定義</vt:lpstr>
      <vt:lpstr>1-3　演算法的定義</vt:lpstr>
      <vt:lpstr>1-3　演算法的定義</vt:lpstr>
      <vt:lpstr>1-3　演算法的定義</vt:lpstr>
      <vt:lpstr>1-3　演算法的定義</vt:lpstr>
      <vt:lpstr>1-3　演算法的定義</vt:lpstr>
      <vt:lpstr>1-3　演算法的定義</vt:lpstr>
      <vt:lpstr>1-4　程式執行效率分析</vt:lpstr>
      <vt:lpstr>1-4　程式執行效率分析</vt:lpstr>
      <vt:lpstr>1-4　程式執行效率分析</vt:lpstr>
      <vt:lpstr>PowerPoint 簡報</vt:lpstr>
      <vt:lpstr>1-4　程式執行效率分析</vt:lpstr>
      <vt:lpstr>1-4　程式執行效率分析</vt:lpstr>
      <vt:lpstr>1-5　評估程式的複雜度</vt:lpstr>
      <vt:lpstr>1-5　評估程式的複雜度</vt:lpstr>
      <vt:lpstr>1-5　評估程式的複雜度</vt:lpstr>
      <vt:lpstr>1-5　評估程式的複雜度</vt:lpstr>
      <vt:lpstr>1-5　評估程式的複雜度</vt:lpstr>
      <vt:lpstr>1-5　評估程式的複雜度</vt:lpstr>
      <vt:lpstr>1-5　評估程式的複雜度</vt:lpstr>
      <vt:lpstr>1-5　評估程式的複雜度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Ch1資料結構簡介</dc:title>
  <dc:creator>USER</dc:creator>
  <cp:lastModifiedBy>chwa</cp:lastModifiedBy>
  <cp:revision>22</cp:revision>
  <dcterms:created xsi:type="dcterms:W3CDTF">2021-02-10T14:29:02Z</dcterms:created>
  <dcterms:modified xsi:type="dcterms:W3CDTF">2021-02-18T02:05:43Z</dcterms:modified>
</cp:coreProperties>
</file>