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14" r:id="rId2"/>
    <p:sldMasterId id="2147483702" r:id="rId3"/>
  </p:sldMasterIdLst>
  <p:sldIdLst>
    <p:sldId id="256" r:id="rId4"/>
    <p:sldId id="258" r:id="rId5"/>
    <p:sldId id="257" r:id="rId6"/>
    <p:sldId id="346" r:id="rId7"/>
    <p:sldId id="259" r:id="rId8"/>
    <p:sldId id="262" r:id="rId9"/>
    <p:sldId id="270" r:id="rId10"/>
    <p:sldId id="271" r:id="rId11"/>
    <p:sldId id="272" r:id="rId12"/>
    <p:sldId id="279" r:id="rId13"/>
    <p:sldId id="280" r:id="rId14"/>
    <p:sldId id="273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6" r:id="rId25"/>
    <p:sldId id="301" r:id="rId26"/>
    <p:sldId id="297" r:id="rId27"/>
    <p:sldId id="298" r:id="rId28"/>
    <p:sldId id="347" r:id="rId29"/>
    <p:sldId id="302" r:id="rId30"/>
    <p:sldId id="303" r:id="rId31"/>
    <p:sldId id="304" r:id="rId32"/>
    <p:sldId id="307" r:id="rId33"/>
    <p:sldId id="308" r:id="rId34"/>
    <p:sldId id="309" r:id="rId35"/>
    <p:sldId id="311" r:id="rId36"/>
    <p:sldId id="312" r:id="rId37"/>
    <p:sldId id="313" r:id="rId38"/>
    <p:sldId id="314" r:id="rId39"/>
    <p:sldId id="310" r:id="rId40"/>
    <p:sldId id="315" r:id="rId41"/>
    <p:sldId id="316" r:id="rId42"/>
    <p:sldId id="320" r:id="rId43"/>
    <p:sldId id="321" r:id="rId44"/>
    <p:sldId id="322" r:id="rId45"/>
    <p:sldId id="323" r:id="rId46"/>
    <p:sldId id="324" r:id="rId47"/>
    <p:sldId id="326" r:id="rId48"/>
    <p:sldId id="330" r:id="rId49"/>
    <p:sldId id="333" r:id="rId50"/>
    <p:sldId id="334" r:id="rId51"/>
    <p:sldId id="348" r:id="rId52"/>
    <p:sldId id="335" r:id="rId53"/>
    <p:sldId id="339" r:id="rId54"/>
    <p:sldId id="337" r:id="rId55"/>
    <p:sldId id="343" r:id="rId56"/>
    <p:sldId id="340" r:id="rId57"/>
    <p:sldId id="345" r:id="rId5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9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6088" indent="-446088">
              <a:lnSpc>
                <a:spcPct val="150000"/>
              </a:lnSpc>
              <a:buFont typeface="Wingdings" panose="05000000000000000000" pitchFamily="2" charset="2"/>
              <a:buChar char="l"/>
              <a:defRPr sz="2400">
                <a:latin typeface="微軟正黑體" pitchFamily="34" charset="-120"/>
                <a:ea typeface="微軟正黑體" pitchFamily="34" charset="-120"/>
              </a:defRPr>
            </a:lvl1pPr>
            <a:lvl2pPr marL="990600" indent="-544513">
              <a:lnSpc>
                <a:spcPct val="150000"/>
              </a:lnSpc>
              <a:buFont typeface="Wingdings" panose="05000000000000000000" pitchFamily="2" charset="2"/>
              <a:buChar char="l"/>
              <a:defRPr sz="2400">
                <a:latin typeface="微軟正黑體" pitchFamily="34" charset="-120"/>
                <a:ea typeface="微軟正黑體" pitchFamily="34" charset="-120"/>
              </a:defRPr>
            </a:lvl2pPr>
            <a:lvl3pPr marL="1611313" indent="-620713">
              <a:lnSpc>
                <a:spcPct val="150000"/>
              </a:lnSpc>
              <a:buFont typeface="Wingdings" panose="05000000000000000000" pitchFamily="2" charset="2"/>
              <a:buChar char="l"/>
              <a:defRPr sz="2400">
                <a:latin typeface="微軟正黑體" pitchFamily="34" charset="-120"/>
                <a:ea typeface="微軟正黑體" pitchFamily="34" charset="-120"/>
              </a:defRPr>
            </a:lvl3pPr>
            <a:lvl4pPr marL="2243138" indent="-631825">
              <a:lnSpc>
                <a:spcPct val="150000"/>
              </a:lnSpc>
              <a:defRPr sz="2400">
                <a:latin typeface="微軟正黑體" pitchFamily="34" charset="-120"/>
                <a:ea typeface="微軟正黑體" pitchFamily="34" charset="-120"/>
              </a:defRPr>
            </a:lvl4pPr>
            <a:lvl5pPr marL="2514600" indent="-544513">
              <a:lnSpc>
                <a:spcPct val="150000"/>
              </a:lnSpc>
              <a:defRPr sz="24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D1961A4D-61E4-4ED3-9A90-74D979B769E4}" type="datetimeFigureOut">
              <a:rPr lang="zh-TW" altLang="en-US" smtClean="0"/>
              <a:pPr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867A9941-0953-4618-B037-5583A9E59B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44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77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1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79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1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3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6088" indent="-446088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1pPr>
            <a:lvl2pPr marL="990600" indent="-544513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2pPr>
            <a:lvl3pPr marL="1611313" indent="-620713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3pPr>
            <a:lvl4pPr marL="2243138" indent="-631825">
              <a:lnSpc>
                <a:spcPct val="150000"/>
              </a:lnSpc>
              <a:defRPr sz="2400"/>
            </a:lvl4pPr>
            <a:lvl5pPr marL="2514600" indent="-544513">
              <a:lnSpc>
                <a:spcPct val="150000"/>
              </a:lnSpc>
              <a:defRPr sz="24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6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40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0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42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7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6088" indent="-446088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1pPr>
            <a:lvl2pPr marL="990600" indent="-544513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2pPr>
            <a:lvl3pPr marL="1611313" indent="-620713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3pPr>
            <a:lvl4pPr marL="2243138" indent="-631825">
              <a:lnSpc>
                <a:spcPct val="150000"/>
              </a:lnSpc>
              <a:defRPr sz="2400"/>
            </a:lvl4pPr>
            <a:lvl5pPr marL="2514600" indent="-544513">
              <a:lnSpc>
                <a:spcPct val="150000"/>
              </a:lnSpc>
              <a:defRPr sz="24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44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585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174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727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6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9076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39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6088" indent="-446088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1pPr>
            <a:lvl2pPr marL="990600" indent="-544513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2pPr>
            <a:lvl3pPr marL="1611313" indent="-620713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3pPr>
            <a:lvl4pPr marL="2243138" indent="-631825">
              <a:lnSpc>
                <a:spcPct val="150000"/>
              </a:lnSpc>
              <a:defRPr sz="2400"/>
            </a:lvl4pPr>
            <a:lvl5pPr marL="2514600" indent="-544513">
              <a:lnSpc>
                <a:spcPct val="150000"/>
              </a:lnSpc>
              <a:defRPr sz="24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6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40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06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4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86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75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585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174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7270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63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90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628650" indent="-628650">
              <a:lnSpc>
                <a:spcPct val="150000"/>
              </a:lnSpc>
              <a:buFont typeface="Wingdings" panose="05000000000000000000" pitchFamily="2" charset="2"/>
              <a:buChar char="l"/>
              <a:defRPr sz="2400">
                <a:latin typeface="微軟正黑體" pitchFamily="34" charset="-120"/>
                <a:ea typeface="微軟正黑體" pitchFamily="34" charset="-120"/>
              </a:defRPr>
            </a:lvl1pPr>
            <a:lvl2pPr marL="1257300" indent="-628650">
              <a:lnSpc>
                <a:spcPct val="150000"/>
              </a:lnSpc>
              <a:buFont typeface="Wingdings" panose="05000000000000000000" pitchFamily="2" charset="2"/>
              <a:buChar char="l"/>
              <a:defRPr sz="2400">
                <a:latin typeface="微軟正黑體" pitchFamily="34" charset="-120"/>
                <a:ea typeface="微軟正黑體" pitchFamily="34" charset="-120"/>
              </a:defRPr>
            </a:lvl2pPr>
            <a:lvl3pPr marL="1885950" indent="-628650">
              <a:lnSpc>
                <a:spcPct val="150000"/>
              </a:lnSpc>
              <a:buFont typeface="Wingdings" panose="05000000000000000000" pitchFamily="2" charset="2"/>
              <a:buChar char="l"/>
              <a:defRPr sz="2400">
                <a:latin typeface="微軟正黑體" pitchFamily="34" charset="-120"/>
                <a:ea typeface="微軟正黑體" pitchFamily="34" charset="-120"/>
              </a:defRPr>
            </a:lvl3pPr>
            <a:lvl4pPr marL="2514600" indent="-628650">
              <a:lnSpc>
                <a:spcPct val="150000"/>
              </a:lnSpc>
              <a:tabLst>
                <a:tab pos="2239963" algn="l"/>
              </a:tabLst>
              <a:defRPr sz="2400">
                <a:latin typeface="微軟正黑體" pitchFamily="34" charset="-120"/>
                <a:ea typeface="微軟正黑體" pitchFamily="34" charset="-120"/>
              </a:defRPr>
            </a:lvl4pPr>
            <a:lvl5pPr marL="2868613" indent="-354013">
              <a:lnSpc>
                <a:spcPct val="150000"/>
              </a:lnSpc>
              <a:tabLst>
                <a:tab pos="2868613" algn="l"/>
              </a:tabLst>
              <a:defRPr sz="24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16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3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4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5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1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3982"/>
            <a:ext cx="12192001" cy="26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27984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7862"/>
            <a:ext cx="10058400" cy="4929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30887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7862"/>
            <a:ext cx="10058400" cy="4501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30887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8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7862"/>
            <a:ext cx="10058400" cy="4501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61A4D-61E4-4ED3-9A90-74D979B769E4}" type="datetimeFigureOut">
              <a:rPr lang="zh-TW" altLang="en-US" smtClean="0"/>
              <a:t>2021/2/18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30887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8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Ch2</a:t>
            </a:r>
            <a:r>
              <a:rPr lang="zh-TW" altLang="en-US" sz="6600" dirty="0" smtClean="0"/>
              <a:t>　</a:t>
            </a:r>
            <a:r>
              <a:rPr lang="en-US" altLang="zh-TW" sz="6600" dirty="0" smtClean="0"/>
              <a:t>Python</a:t>
            </a:r>
            <a:r>
              <a:rPr lang="zh-TW" altLang="en-US" sz="6600" dirty="0"/>
              <a:t>的資料儲存容器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2-2</a:t>
            </a:r>
            <a:r>
              <a:rPr lang="zh-TW" altLang="en-US" b="1" dirty="0" smtClean="0"/>
              <a:t>　串列（</a:t>
            </a:r>
            <a:r>
              <a:rPr lang="en-US" altLang="zh-TW" b="1" dirty="0" smtClean="0"/>
              <a:t>list</a:t>
            </a:r>
            <a:r>
              <a:rPr lang="zh-TW" altLang="en-US" b="1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串列為可修改的序列資料，可以修改元素的內容，新增、刪除、插入與取出元素。使用</a:t>
            </a:r>
            <a:r>
              <a:rPr lang="en-US" altLang="zh-TW" sz="2800" dirty="0"/>
              <a:t>list</a:t>
            </a:r>
            <a:r>
              <a:rPr lang="zh-TW" altLang="en-US" sz="2800" dirty="0"/>
              <a:t>函式可以將資料轉換成串列，並可以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>
                <a:solidFill>
                  <a:srgbClr val="0070C0"/>
                </a:solidFill>
              </a:rPr>
              <a:t>::</a:t>
            </a:r>
            <a:r>
              <a:rPr lang="zh-TW" altLang="en-US" sz="2800" dirty="0" smtClean="0"/>
              <a:t>取出</a:t>
            </a:r>
            <a:r>
              <a:rPr lang="zh-TW" altLang="en-US" sz="2800" dirty="0"/>
              <a:t>串列的一部分。</a:t>
            </a:r>
          </a:p>
        </p:txBody>
      </p:sp>
    </p:spTree>
    <p:extLst>
      <p:ext uri="{BB962C8B-B14F-4D97-AF65-F5344CB8AC3E}">
        <p14:creationId xmlns:p14="http://schemas.microsoft.com/office/powerpoint/2010/main" val="40230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2-2</a:t>
            </a:r>
            <a:r>
              <a:rPr lang="zh-TW" altLang="en-US" b="1" dirty="0" smtClean="0"/>
              <a:t>　串列（</a:t>
            </a:r>
            <a:r>
              <a:rPr lang="en-US" altLang="zh-TW" b="1" dirty="0" smtClean="0"/>
              <a:t>list</a:t>
            </a:r>
            <a:r>
              <a:rPr lang="zh-TW" altLang="en-US" b="1" dirty="0" smtClean="0"/>
              <a:t>）</a:t>
            </a:r>
            <a:r>
              <a:rPr lang="en-US" altLang="zh-TW" b="1" dirty="0" smtClean="0"/>
              <a:t>  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ch2\2-2-1-list1.py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13" y="1341958"/>
            <a:ext cx="8753475" cy="2781300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63" y="4192592"/>
            <a:ext cx="87725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與修改串列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ch2\2-2-1-list1.py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94" y="1394549"/>
            <a:ext cx="7517684" cy="5057023"/>
          </a:xfrm>
        </p:spPr>
      </p:pic>
    </p:spTree>
    <p:extLst>
      <p:ext uri="{BB962C8B-B14F-4D97-AF65-F5344CB8AC3E}">
        <p14:creationId xmlns:p14="http://schemas.microsoft.com/office/powerpoint/2010/main" val="23358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與修改串列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ch2\2-2-1-list1.py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72624"/>
            <a:ext cx="6779623" cy="2462333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30900"/>
            <a:ext cx="6779623" cy="27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與修改串列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ch2\2-2-1-list1.py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1566069"/>
            <a:ext cx="7886700" cy="3619500"/>
          </a:xfrm>
        </p:spPr>
      </p:pic>
    </p:spTree>
    <p:extLst>
      <p:ext uri="{BB962C8B-B14F-4D97-AF65-F5344CB8AC3E}">
        <p14:creationId xmlns:p14="http://schemas.microsoft.com/office/powerpoint/2010/main" val="17116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與修改串列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ch2\2-2-1-list1.py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26" y="1482112"/>
            <a:ext cx="7848600" cy="3343275"/>
          </a:xfrm>
        </p:spPr>
      </p:pic>
    </p:spTree>
    <p:extLst>
      <p:ext uri="{BB962C8B-B14F-4D97-AF65-F5344CB8AC3E}">
        <p14:creationId xmlns:p14="http://schemas.microsoft.com/office/powerpoint/2010/main" val="22546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與修改串列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ch2\2-2-1-list1.py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75" y="1524294"/>
            <a:ext cx="7934325" cy="2867025"/>
          </a:xfrm>
        </p:spPr>
      </p:pic>
    </p:spTree>
    <p:extLst>
      <p:ext uri="{BB962C8B-B14F-4D97-AF65-F5344CB8AC3E}">
        <p14:creationId xmlns:p14="http://schemas.microsoft.com/office/powerpoint/2010/main" val="4165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與修改串列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ch2\2-2-1-list1.py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42379"/>
            <a:ext cx="7924800" cy="4676775"/>
          </a:xfrm>
        </p:spPr>
      </p:pic>
    </p:spTree>
    <p:extLst>
      <p:ext uri="{BB962C8B-B14F-4D97-AF65-F5344CB8AC3E}">
        <p14:creationId xmlns:p14="http://schemas.microsoft.com/office/powerpoint/2010/main" val="40693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與修改串列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ch2\2-2-1-list1.py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04280"/>
            <a:ext cx="7896225" cy="2924175"/>
          </a:xfrm>
        </p:spPr>
      </p:pic>
    </p:spTree>
    <p:extLst>
      <p:ext uri="{BB962C8B-B14F-4D97-AF65-F5344CB8AC3E}">
        <p14:creationId xmlns:p14="http://schemas.microsoft.com/office/powerpoint/2010/main" val="8506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2-2-1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與修改串列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ch2\2-2-1-list1.py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1" y="1381488"/>
            <a:ext cx="7781943" cy="4929188"/>
          </a:xfrm>
        </p:spPr>
      </p:pic>
    </p:spTree>
    <p:extLst>
      <p:ext uri="{BB962C8B-B14F-4D97-AF65-F5344CB8AC3E}">
        <p14:creationId xmlns:p14="http://schemas.microsoft.com/office/powerpoint/2010/main" val="38846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Ch2</a:t>
            </a:r>
            <a:r>
              <a:rPr lang="zh-TW" altLang="en-US" dirty="0" smtClean="0"/>
              <a:t>　</a:t>
            </a:r>
            <a:r>
              <a:rPr lang="en-US" altLang="zh-TW" dirty="0" smtClean="0"/>
              <a:t>Python</a:t>
            </a:r>
            <a:r>
              <a:rPr lang="zh-TW" altLang="en-US" dirty="0"/>
              <a:t>的資料儲存容器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2-1</a:t>
            </a:r>
            <a:r>
              <a:rPr lang="zh-TW" altLang="en-US" dirty="0" smtClean="0"/>
              <a:t>　</a:t>
            </a:r>
            <a:r>
              <a:rPr lang="en-US" altLang="zh-TW" dirty="0" smtClean="0"/>
              <a:t>tuple</a:t>
            </a:r>
            <a:endParaRPr lang="en-US" altLang="zh-TW" dirty="0"/>
          </a:p>
          <a:p>
            <a:r>
              <a:rPr lang="en-US" altLang="zh-TW" dirty="0" smtClean="0"/>
              <a:t>2-2</a:t>
            </a:r>
            <a:r>
              <a:rPr lang="zh-TW" altLang="en-US" dirty="0" smtClean="0"/>
              <a:t>　串列（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r>
              <a:rPr lang="en-US" altLang="zh-TW" dirty="0" smtClean="0"/>
              <a:t>2-3</a:t>
            </a:r>
            <a:r>
              <a:rPr lang="zh-TW" altLang="en-US" dirty="0" smtClean="0"/>
              <a:t>　字典（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r>
              <a:rPr lang="en-US" altLang="zh-TW" dirty="0" smtClean="0"/>
              <a:t>2-4</a:t>
            </a:r>
            <a:r>
              <a:rPr lang="zh-TW" altLang="en-US" dirty="0" smtClean="0"/>
              <a:t>　集合（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r>
              <a:rPr lang="en-US" altLang="zh-TW" dirty="0" smtClean="0"/>
              <a:t>2-5</a:t>
            </a:r>
            <a:r>
              <a:rPr lang="zh-TW" altLang="en-US" dirty="0" smtClean="0"/>
              <a:t>　範例</a:t>
            </a:r>
            <a:r>
              <a:rPr lang="zh-TW" altLang="en-US" dirty="0"/>
              <a:t>練習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7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2-2-2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串</a:t>
            </a:r>
            <a:r>
              <a:rPr lang="zh-TW" altLang="en-US" dirty="0"/>
              <a:t>接兩個串列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ch2\2-2-2-list2.py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03" y="1557905"/>
            <a:ext cx="7953375" cy="2590800"/>
          </a:xfrm>
        </p:spPr>
      </p:pic>
    </p:spTree>
    <p:extLst>
      <p:ext uri="{BB962C8B-B14F-4D97-AF65-F5344CB8AC3E}">
        <p14:creationId xmlns:p14="http://schemas.microsoft.com/office/powerpoint/2010/main" val="35638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產生</a:t>
            </a:r>
            <a:r>
              <a:rPr lang="zh-TW" altLang="en-US" dirty="0" smtClean="0"/>
              <a:t>串列 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ch2\2-2-3-list3.py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66600"/>
            <a:ext cx="8756162" cy="4790509"/>
          </a:xfrm>
        </p:spPr>
      </p:pic>
    </p:spTree>
    <p:extLst>
      <p:ext uri="{BB962C8B-B14F-4D97-AF65-F5344CB8AC3E}">
        <p14:creationId xmlns:p14="http://schemas.microsoft.com/office/powerpoint/2010/main" val="1657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2-2-4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smtClean="0">
                <a:solidFill>
                  <a:srgbClr val="0070C0"/>
                </a:solidFill>
              </a:rPr>
              <a:t>[</a:t>
            </a:r>
            <a:r>
              <a:rPr lang="zh-TW" altLang="en-US" dirty="0">
                <a:solidFill>
                  <a:srgbClr val="0070C0"/>
                </a:solidFill>
              </a:rPr>
              <a:t>開始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結束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間隔</a:t>
            </a:r>
            <a:r>
              <a:rPr lang="en-US" altLang="zh-TW" b="1" dirty="0" smtClean="0">
                <a:solidFill>
                  <a:srgbClr val="0070C0"/>
                </a:solidFill>
              </a:rPr>
              <a:t>]</a:t>
            </a:r>
            <a:r>
              <a:rPr lang="zh-TW" altLang="en-US" dirty="0" smtClean="0"/>
              <a:t>存取</a:t>
            </a:r>
            <a:r>
              <a:rPr lang="zh-TW" altLang="en-US" dirty="0"/>
              <a:t>串列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ch2\2-2-4-list4.py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>
                <a:solidFill>
                  <a:srgbClr val="0070C0"/>
                </a:solidFill>
              </a:rPr>
              <a:t>[</a:t>
            </a:r>
            <a:r>
              <a:rPr lang="zh-TW" altLang="en-US" dirty="0">
                <a:solidFill>
                  <a:srgbClr val="0070C0"/>
                </a:solidFill>
              </a:rPr>
              <a:t>開始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結束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間隔</a:t>
            </a:r>
            <a:r>
              <a:rPr lang="en-US" altLang="zh-TW" dirty="0" smtClean="0">
                <a:solidFill>
                  <a:srgbClr val="0070C0"/>
                </a:solidFill>
              </a:rPr>
              <a:t>]</a:t>
            </a:r>
            <a:r>
              <a:rPr lang="zh-TW" altLang="en-US" dirty="0" smtClean="0"/>
              <a:t>切割</a:t>
            </a:r>
            <a:r>
              <a:rPr lang="zh-TW" altLang="en-US" dirty="0"/>
              <a:t>字串，從「開始」到「結束</a:t>
            </a:r>
            <a:r>
              <a:rPr lang="zh-TW" altLang="en-US" dirty="0" smtClean="0"/>
              <a:t>」（不</a:t>
            </a:r>
            <a:r>
              <a:rPr lang="zh-TW" altLang="en-US" dirty="0"/>
              <a:t>包含結束的</a:t>
            </a:r>
            <a:r>
              <a:rPr lang="zh-TW" altLang="en-US" dirty="0" smtClean="0"/>
              <a:t>字元）每</a:t>
            </a:r>
            <a:r>
              <a:rPr lang="zh-TW" altLang="en-US" dirty="0"/>
              <a:t>隔「間隔」個字元取一個字元出來。</a:t>
            </a:r>
          </a:p>
        </p:txBody>
      </p:sp>
    </p:spTree>
    <p:extLst>
      <p:ext uri="{BB962C8B-B14F-4D97-AF65-F5344CB8AC3E}">
        <p14:creationId xmlns:p14="http://schemas.microsoft.com/office/powerpoint/2010/main" val="35672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2-2-4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smtClean="0">
                <a:solidFill>
                  <a:srgbClr val="0070C0"/>
                </a:solidFill>
              </a:rPr>
              <a:t>[</a:t>
            </a:r>
            <a:r>
              <a:rPr lang="zh-TW" altLang="en-US" dirty="0">
                <a:solidFill>
                  <a:srgbClr val="0070C0"/>
                </a:solidFill>
              </a:rPr>
              <a:t>開始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結束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間隔</a:t>
            </a:r>
            <a:r>
              <a:rPr lang="en-US" altLang="zh-TW" b="1" dirty="0" smtClean="0">
                <a:solidFill>
                  <a:srgbClr val="0070C0"/>
                </a:solidFill>
              </a:rPr>
              <a:t>]</a:t>
            </a:r>
            <a:r>
              <a:rPr lang="zh-TW" altLang="en-US" dirty="0" smtClean="0"/>
              <a:t>存取</a:t>
            </a:r>
            <a:r>
              <a:rPr lang="zh-TW" altLang="en-US" dirty="0"/>
              <a:t>串列</a:t>
            </a:r>
            <a:r>
              <a:rPr lang="en-US" altLang="zh-TW" sz="2400" b="1" dirty="0"/>
              <a:t>(</a:t>
            </a:r>
            <a:r>
              <a:rPr lang="en-US" altLang="zh-TW" sz="2400" dirty="0"/>
              <a:t>ch2\2-2-4-list4.py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31" y="1592875"/>
            <a:ext cx="7905750" cy="2181225"/>
          </a:xfrm>
        </p:spPr>
      </p:pic>
    </p:spTree>
    <p:extLst>
      <p:ext uri="{BB962C8B-B14F-4D97-AF65-F5344CB8AC3E}">
        <p14:creationId xmlns:p14="http://schemas.microsoft.com/office/powerpoint/2010/main" val="1973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2-2-4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smtClean="0">
                <a:solidFill>
                  <a:srgbClr val="0070C0"/>
                </a:solidFill>
              </a:rPr>
              <a:t>[</a:t>
            </a:r>
            <a:r>
              <a:rPr lang="zh-TW" altLang="en-US" dirty="0">
                <a:solidFill>
                  <a:srgbClr val="0070C0"/>
                </a:solidFill>
              </a:rPr>
              <a:t>開始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結束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間隔</a:t>
            </a:r>
            <a:r>
              <a:rPr lang="en-US" altLang="zh-TW" b="1" dirty="0" smtClean="0">
                <a:solidFill>
                  <a:srgbClr val="0070C0"/>
                </a:solidFill>
              </a:rPr>
              <a:t>]</a:t>
            </a:r>
            <a:r>
              <a:rPr lang="zh-TW" altLang="en-US" dirty="0" smtClean="0"/>
              <a:t>存取</a:t>
            </a:r>
            <a:r>
              <a:rPr lang="zh-TW" altLang="en-US" dirty="0"/>
              <a:t>串列</a:t>
            </a:r>
            <a:r>
              <a:rPr lang="en-US" altLang="zh-TW" sz="2400" b="1" dirty="0"/>
              <a:t>(</a:t>
            </a:r>
            <a:r>
              <a:rPr lang="en-US" altLang="zh-TW" sz="2400" dirty="0"/>
              <a:t>ch2\2-2-4-list4.py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77" y="3290937"/>
            <a:ext cx="8118883" cy="2358342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66" y="1467665"/>
            <a:ext cx="8754385" cy="16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2-2-4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smtClean="0">
                <a:solidFill>
                  <a:srgbClr val="0070C0"/>
                </a:solidFill>
              </a:rPr>
              <a:t>[</a:t>
            </a:r>
            <a:r>
              <a:rPr lang="zh-TW" altLang="en-US" dirty="0">
                <a:solidFill>
                  <a:srgbClr val="0070C0"/>
                </a:solidFill>
              </a:rPr>
              <a:t>開始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結束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間隔</a:t>
            </a:r>
            <a:r>
              <a:rPr lang="en-US" altLang="zh-TW" b="1" dirty="0" smtClean="0">
                <a:solidFill>
                  <a:srgbClr val="0070C0"/>
                </a:solidFill>
              </a:rPr>
              <a:t>]</a:t>
            </a:r>
            <a:r>
              <a:rPr lang="zh-TW" altLang="en-US" dirty="0" smtClean="0"/>
              <a:t>存取</a:t>
            </a:r>
            <a:r>
              <a:rPr lang="zh-TW" altLang="en-US" dirty="0"/>
              <a:t>串列</a:t>
            </a:r>
            <a:r>
              <a:rPr lang="en-US" altLang="zh-TW" sz="2400" b="1" dirty="0"/>
              <a:t>(</a:t>
            </a:r>
            <a:r>
              <a:rPr lang="en-US" altLang="zh-TW" sz="2400" dirty="0"/>
              <a:t>ch2\2-2-4-list4.py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33" y="1446803"/>
            <a:ext cx="7776540" cy="4929188"/>
          </a:xfrm>
        </p:spPr>
      </p:pic>
    </p:spTree>
    <p:extLst>
      <p:ext uri="{BB962C8B-B14F-4D97-AF65-F5344CB8AC3E}">
        <p14:creationId xmlns:p14="http://schemas.microsoft.com/office/powerpoint/2010/main" val="35764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2-2-4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smtClean="0">
                <a:solidFill>
                  <a:srgbClr val="0070C0"/>
                </a:solidFill>
              </a:rPr>
              <a:t>[</a:t>
            </a:r>
            <a:r>
              <a:rPr lang="zh-TW" altLang="en-US" dirty="0">
                <a:solidFill>
                  <a:srgbClr val="0070C0"/>
                </a:solidFill>
              </a:rPr>
              <a:t>開始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結束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間隔</a:t>
            </a:r>
            <a:r>
              <a:rPr lang="en-US" altLang="zh-TW" b="1" dirty="0" smtClean="0">
                <a:solidFill>
                  <a:srgbClr val="0070C0"/>
                </a:solidFill>
              </a:rPr>
              <a:t>]</a:t>
            </a:r>
            <a:r>
              <a:rPr lang="zh-TW" altLang="en-US" dirty="0" smtClean="0"/>
              <a:t>存取</a:t>
            </a:r>
            <a:r>
              <a:rPr lang="zh-TW" altLang="en-US" dirty="0"/>
              <a:t>串列</a:t>
            </a:r>
            <a:r>
              <a:rPr lang="en-US" altLang="zh-TW" sz="2400" b="1" dirty="0"/>
              <a:t>(</a:t>
            </a:r>
            <a:r>
              <a:rPr lang="en-US" altLang="zh-TW" sz="2400" dirty="0"/>
              <a:t>ch2\2-2-4-list4.py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97058"/>
            <a:ext cx="8595360" cy="27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2-2-4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smtClean="0">
                <a:solidFill>
                  <a:srgbClr val="0070C0"/>
                </a:solidFill>
              </a:rPr>
              <a:t>[</a:t>
            </a:r>
            <a:r>
              <a:rPr lang="zh-TW" altLang="en-US" dirty="0">
                <a:solidFill>
                  <a:srgbClr val="0070C0"/>
                </a:solidFill>
              </a:rPr>
              <a:t>開始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結束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間隔</a:t>
            </a:r>
            <a:r>
              <a:rPr lang="en-US" altLang="zh-TW" b="1" dirty="0" smtClean="0">
                <a:solidFill>
                  <a:srgbClr val="0070C0"/>
                </a:solidFill>
              </a:rPr>
              <a:t>]</a:t>
            </a:r>
            <a:r>
              <a:rPr lang="zh-TW" altLang="en-US" dirty="0" smtClean="0"/>
              <a:t>存取</a:t>
            </a:r>
            <a:r>
              <a:rPr lang="zh-TW" altLang="en-US" dirty="0"/>
              <a:t>串列</a:t>
            </a:r>
            <a:r>
              <a:rPr lang="en-US" altLang="zh-TW" sz="2400" b="1" dirty="0"/>
              <a:t>(</a:t>
            </a:r>
            <a:r>
              <a:rPr lang="en-US" altLang="zh-TW" sz="2400" dirty="0"/>
              <a:t>ch2\2-2-4-list4.py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綜合</a:t>
            </a:r>
            <a:r>
              <a:rPr lang="zh-TW" altLang="en-US" dirty="0"/>
              <a:t>上述，若「開始」沒有指定數值，以串列最開始的元素開始，也就是預設使用</a:t>
            </a:r>
            <a:r>
              <a:rPr lang="en-US" altLang="zh-TW" dirty="0"/>
              <a:t>0</a:t>
            </a:r>
            <a:r>
              <a:rPr lang="zh-TW" altLang="en-US" dirty="0"/>
              <a:t>；若「結束」沒有指定數值，以串列最右邊的元素</a:t>
            </a:r>
            <a:r>
              <a:rPr lang="zh-TW" altLang="en-US" dirty="0" smtClean="0"/>
              <a:t>結束（包含</a:t>
            </a:r>
            <a:r>
              <a:rPr lang="zh-TW" altLang="en-US" dirty="0"/>
              <a:t>該</a:t>
            </a:r>
            <a:r>
              <a:rPr lang="zh-TW" altLang="en-US" dirty="0" smtClean="0"/>
              <a:t>元素）。</a:t>
            </a:r>
            <a:r>
              <a:rPr lang="zh-TW" altLang="en-US" dirty="0"/>
              <a:t>若「間隔」大於</a:t>
            </a:r>
            <a:r>
              <a:rPr lang="en-US" altLang="zh-TW" dirty="0"/>
              <a:t>0</a:t>
            </a:r>
            <a:r>
              <a:rPr lang="zh-TW" altLang="en-US" dirty="0"/>
              <a:t>，表示由左到右取出元素；若「間隔」小於</a:t>
            </a:r>
            <a:r>
              <a:rPr lang="en-US" altLang="zh-TW" dirty="0"/>
              <a:t>0</a:t>
            </a:r>
            <a:r>
              <a:rPr lang="zh-TW" altLang="en-US" dirty="0"/>
              <a:t>，表示由右到左取出元素。</a:t>
            </a:r>
          </a:p>
        </p:txBody>
      </p:sp>
    </p:spTree>
    <p:extLst>
      <p:ext uri="{BB962C8B-B14F-4D97-AF65-F5344CB8AC3E}">
        <p14:creationId xmlns:p14="http://schemas.microsoft.com/office/powerpoint/2010/main" val="10680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2-2-5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拷貝</a:t>
            </a:r>
            <a:r>
              <a:rPr lang="zh-TW" altLang="en-US" dirty="0" smtClean="0"/>
              <a:t>串列  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ch2\2-2-5-list5.py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[:]</a:t>
            </a:r>
            <a:r>
              <a:rPr lang="zh-TW" altLang="en-US" dirty="0"/>
              <a:t>與函式</a:t>
            </a:r>
            <a:r>
              <a:rPr lang="en-US" altLang="zh-TW" dirty="0"/>
              <a:t>copy</a:t>
            </a:r>
            <a:r>
              <a:rPr lang="zh-TW" altLang="en-US" dirty="0"/>
              <a:t>拷貝串列，會將原串列複製一份，但是「複本」與原來串列不同，是兩個不同的物件，占有不同的記憶體空間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zh-TW" altLang="en-US" dirty="0"/>
              <a:t>等號</a:t>
            </a:r>
            <a:r>
              <a:rPr lang="en-US" altLang="zh-TW" dirty="0"/>
              <a:t>=</a:t>
            </a:r>
            <a:r>
              <a:rPr lang="zh-TW" altLang="en-US" dirty="0"/>
              <a:t>只是貼上變數名稱的標籤，例如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list2 </a:t>
            </a:r>
            <a:r>
              <a:rPr lang="en-US" altLang="zh-TW" dirty="0"/>
              <a:t>= </a:t>
            </a:r>
            <a:r>
              <a:rPr lang="en-US" altLang="zh-TW" dirty="0" smtClean="0"/>
              <a:t>list1</a:t>
            </a:r>
            <a:r>
              <a:rPr lang="zh-TW" altLang="en-US" dirty="0" smtClean="0"/>
              <a:t>，</a:t>
            </a:r>
            <a:r>
              <a:rPr lang="zh-TW" altLang="en-US" dirty="0"/>
              <a:t>表示</a:t>
            </a:r>
            <a:r>
              <a:rPr lang="en-US" altLang="zh-TW" dirty="0"/>
              <a:t>list1</a:t>
            </a:r>
            <a:r>
              <a:rPr lang="zh-TW" altLang="en-US" dirty="0"/>
              <a:t>與</a:t>
            </a:r>
            <a:r>
              <a:rPr lang="en-US" altLang="zh-TW" dirty="0"/>
              <a:t>list2</a:t>
            </a:r>
            <a:r>
              <a:rPr lang="zh-TW" altLang="en-US" dirty="0"/>
              <a:t>指向相同的物件，以下程式介紹兩者的差異。</a:t>
            </a:r>
          </a:p>
        </p:txBody>
      </p:sp>
    </p:spTree>
    <p:extLst>
      <p:ext uri="{BB962C8B-B14F-4D97-AF65-F5344CB8AC3E}">
        <p14:creationId xmlns:p14="http://schemas.microsoft.com/office/powerpoint/2010/main" val="2737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2-2-5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拷貝</a:t>
            </a:r>
            <a:r>
              <a:rPr lang="zh-TW" altLang="en-US" dirty="0"/>
              <a:t>串列  </a:t>
            </a:r>
            <a:r>
              <a:rPr lang="en-US" altLang="zh-TW" sz="2400" b="1" dirty="0"/>
              <a:t>(</a:t>
            </a:r>
            <a:r>
              <a:rPr lang="en-US" altLang="zh-TW" sz="2400" dirty="0"/>
              <a:t>ch2\2-2-5-list5.py</a:t>
            </a:r>
            <a:r>
              <a:rPr lang="en-US" altLang="zh-TW" sz="2400" b="1" dirty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06729"/>
            <a:ext cx="8010525" cy="4695825"/>
          </a:xfrm>
        </p:spPr>
      </p:pic>
    </p:spTree>
    <p:extLst>
      <p:ext uri="{BB962C8B-B14F-4D97-AF65-F5344CB8AC3E}">
        <p14:creationId xmlns:p14="http://schemas.microsoft.com/office/powerpoint/2010/main" val="34775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Ch2</a:t>
            </a:r>
            <a:r>
              <a:rPr lang="zh-TW" altLang="en-US" dirty="0" smtClean="0"/>
              <a:t>　</a:t>
            </a:r>
            <a:r>
              <a:rPr lang="en-US" altLang="zh-TW" dirty="0" smtClean="0"/>
              <a:t>Python</a:t>
            </a:r>
            <a:r>
              <a:rPr lang="zh-TW" altLang="en-US" dirty="0"/>
              <a:t>的資料儲存容器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Python</a:t>
            </a:r>
            <a:r>
              <a:rPr lang="zh-TW" altLang="en-US" dirty="0"/>
              <a:t>實作資料結構程式，需要將資料儲存在</a:t>
            </a:r>
            <a:r>
              <a:rPr lang="en-US" altLang="zh-TW" dirty="0"/>
              <a:t>Python</a:t>
            </a:r>
            <a:r>
              <a:rPr lang="zh-TW" altLang="en-US" dirty="0"/>
              <a:t>所提供的資料儲存容器內才能進行運算</a:t>
            </a:r>
            <a:r>
              <a:rPr lang="zh-TW" altLang="en-US" dirty="0" smtClean="0"/>
              <a:t>。</a:t>
            </a:r>
            <a:r>
              <a:rPr lang="en-US" altLang="zh-TW" dirty="0" smtClean="0"/>
              <a:t>Python</a:t>
            </a:r>
            <a:r>
              <a:rPr lang="zh-TW" altLang="en-US" dirty="0"/>
              <a:t>的資料儲存容器可以分為</a:t>
            </a:r>
            <a:r>
              <a:rPr lang="en-US" altLang="zh-TW" dirty="0"/>
              <a:t>tuple</a:t>
            </a:r>
            <a:r>
              <a:rPr lang="zh-TW" altLang="en-US" dirty="0"/>
              <a:t>、</a:t>
            </a:r>
            <a:r>
              <a:rPr lang="zh-TW" altLang="en-US" dirty="0" smtClean="0"/>
              <a:t>串列（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）、字典（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）與集合（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）四</a:t>
            </a:r>
            <a:r>
              <a:rPr lang="zh-TW" altLang="en-US" dirty="0"/>
              <a:t>種，每一種結構都有其適合使用的情況與使用限制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tuple</a:t>
            </a:r>
            <a:r>
              <a:rPr lang="zh-TW" altLang="en-US" dirty="0"/>
              <a:t>可以依照順序儲存資料與取出資料，但不能更改，是不可變的物件；</a:t>
            </a:r>
            <a:endParaRPr lang="en-US" altLang="zh-TW" dirty="0"/>
          </a:p>
          <a:p>
            <a:pPr lvl="1"/>
            <a:r>
              <a:rPr lang="zh-TW" altLang="en-US" dirty="0"/>
              <a:t>串列（</a:t>
            </a:r>
            <a:r>
              <a:rPr lang="en-US" altLang="zh-TW" dirty="0"/>
              <a:t>list</a:t>
            </a:r>
            <a:r>
              <a:rPr lang="zh-TW" altLang="en-US" dirty="0"/>
              <a:t>）也是用於依序儲存資料與取出資料，但可以更改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63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2-2-5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拷貝</a:t>
            </a:r>
            <a:r>
              <a:rPr lang="zh-TW" altLang="en-US" dirty="0"/>
              <a:t>串列  </a:t>
            </a:r>
            <a:r>
              <a:rPr lang="en-US" altLang="zh-TW" sz="2400" b="1" dirty="0"/>
              <a:t>(</a:t>
            </a:r>
            <a:r>
              <a:rPr lang="en-US" altLang="zh-TW" sz="2400" dirty="0"/>
              <a:t>ch2\2-2-5-list5.py</a:t>
            </a:r>
            <a:r>
              <a:rPr lang="en-US" altLang="zh-TW" sz="2400" b="1" dirty="0"/>
              <a:t>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515314"/>
            <a:ext cx="79248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字典（</a:t>
            </a:r>
            <a:r>
              <a:rPr lang="en-US" altLang="zh-TW" b="1" dirty="0" err="1" smtClean="0"/>
              <a:t>dict</a:t>
            </a:r>
            <a:r>
              <a:rPr lang="zh-TW" altLang="en-US" b="1" dirty="0" smtClean="0"/>
              <a:t>）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字典</a:t>
            </a:r>
            <a:r>
              <a:rPr lang="zh-TW" altLang="en-US" dirty="0"/>
              <a:t>（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）儲存</a:t>
            </a:r>
            <a:r>
              <a:rPr lang="zh-TW" altLang="en-US" dirty="0"/>
              <a:t>的資料為</a:t>
            </a:r>
            <a:r>
              <a:rPr lang="zh-TW" altLang="en-US" dirty="0" smtClean="0"/>
              <a:t>鍵（</a:t>
            </a:r>
            <a:r>
              <a:rPr lang="en-US" altLang="zh-TW" dirty="0" smtClean="0"/>
              <a:t>key</a:t>
            </a:r>
            <a:r>
              <a:rPr lang="zh-TW" altLang="en-US" dirty="0" smtClean="0"/>
              <a:t>）與值（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）對應</a:t>
            </a:r>
            <a:r>
              <a:rPr lang="zh-TW" altLang="en-US" dirty="0"/>
              <a:t>的資料，使用「鍵」可以搜尋對應的「值」。字典中的「鍵」需使用不可以變的元素，例如：數字、字串與</a:t>
            </a:r>
            <a:r>
              <a:rPr lang="en-US" altLang="zh-TW" dirty="0"/>
              <a:t>tuple</a:t>
            </a:r>
            <a:r>
              <a:rPr lang="zh-TW" altLang="en-US" dirty="0"/>
              <a:t>。字典可以新增、刪除、更新與合併兩個字典。</a:t>
            </a:r>
          </a:p>
        </p:txBody>
      </p:sp>
    </p:spTree>
    <p:extLst>
      <p:ext uri="{BB962C8B-B14F-4D97-AF65-F5344CB8AC3E}">
        <p14:creationId xmlns:p14="http://schemas.microsoft.com/office/powerpoint/2010/main" val="12330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</a:t>
            </a:r>
            <a:r>
              <a:rPr lang="zh-TW" altLang="en-US" dirty="0" smtClean="0"/>
              <a:t>字典 </a:t>
            </a:r>
            <a:r>
              <a:rPr lang="en-US" altLang="zh-TW" sz="2400" dirty="0" smtClean="0"/>
              <a:t>(ch2\2-3-1-dict1.py)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67" y="1488235"/>
            <a:ext cx="9756911" cy="3940291"/>
          </a:xfrm>
        </p:spPr>
      </p:pic>
    </p:spTree>
    <p:extLst>
      <p:ext uri="{BB962C8B-B14F-4D97-AF65-F5344CB8AC3E}">
        <p14:creationId xmlns:p14="http://schemas.microsoft.com/office/powerpoint/2010/main" val="20128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</a:t>
            </a:r>
            <a:r>
              <a:rPr lang="zh-TW" altLang="en-US" dirty="0" smtClean="0"/>
              <a:t>字典 </a:t>
            </a:r>
            <a:r>
              <a:rPr lang="en-US" altLang="zh-TW" sz="2400" dirty="0" smtClean="0"/>
              <a:t>(ch2\2-3-1-dict1.py)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80" y="1272624"/>
            <a:ext cx="6683329" cy="129640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79" y="2569029"/>
            <a:ext cx="6683329" cy="41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</a:t>
            </a:r>
            <a:r>
              <a:rPr lang="zh-TW" altLang="en-US" dirty="0" smtClean="0"/>
              <a:t>字典 </a:t>
            </a:r>
            <a:r>
              <a:rPr lang="en-US" altLang="zh-TW" sz="2400" dirty="0" smtClean="0"/>
              <a:t>(ch2\2-3-1-dict1.py)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98849"/>
            <a:ext cx="9548426" cy="3929677"/>
          </a:xfrm>
        </p:spPr>
      </p:pic>
    </p:spTree>
    <p:extLst>
      <p:ext uri="{BB962C8B-B14F-4D97-AF65-F5344CB8AC3E}">
        <p14:creationId xmlns:p14="http://schemas.microsoft.com/office/powerpoint/2010/main" val="9761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</a:t>
            </a:r>
            <a:r>
              <a:rPr lang="zh-TW" altLang="en-US" dirty="0" smtClean="0"/>
              <a:t>字典 </a:t>
            </a:r>
            <a:r>
              <a:rPr lang="en-US" altLang="zh-TW" sz="2400" dirty="0" smtClean="0"/>
              <a:t>(ch2\2-3-1-dict1.py)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43" y="1430677"/>
            <a:ext cx="9373364" cy="4287217"/>
          </a:xfrm>
        </p:spPr>
      </p:pic>
    </p:spTree>
    <p:extLst>
      <p:ext uri="{BB962C8B-B14F-4D97-AF65-F5344CB8AC3E}">
        <p14:creationId xmlns:p14="http://schemas.microsoft.com/office/powerpoint/2010/main" val="14732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2-3-1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</a:t>
            </a:r>
            <a:r>
              <a:rPr lang="zh-TW" altLang="en-US" dirty="0" smtClean="0"/>
              <a:t>字典 </a:t>
            </a:r>
            <a:r>
              <a:rPr lang="en-US" altLang="zh-TW" sz="2400" dirty="0" smtClean="0"/>
              <a:t>(ch2\2-3-1-dict1.py)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69185"/>
            <a:ext cx="9400386" cy="4908465"/>
          </a:xfrm>
        </p:spPr>
      </p:pic>
    </p:spTree>
    <p:extLst>
      <p:ext uri="{BB962C8B-B14F-4D97-AF65-F5344CB8AC3E}">
        <p14:creationId xmlns:p14="http://schemas.microsoft.com/office/powerpoint/2010/main" val="29334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2-3-2</a:t>
            </a:r>
            <a:r>
              <a:rPr lang="zh-TW" altLang="en-US" b="1" dirty="0" smtClean="0"/>
              <a:t>　將</a:t>
            </a:r>
            <a:r>
              <a:rPr lang="en-US" altLang="zh-TW" b="1" dirty="0"/>
              <a:t>tuple</a:t>
            </a:r>
            <a:r>
              <a:rPr lang="zh-TW" altLang="en-US" b="1" dirty="0"/>
              <a:t>或串列轉換成字典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</a:t>
            </a:r>
            <a:r>
              <a:rPr lang="en-US" altLang="zh-TW" sz="2200" dirty="0"/>
              <a:t>h2\2-3-2-dict2.py</a:t>
            </a:r>
            <a:r>
              <a:rPr lang="en-US" altLang="zh-TW" sz="2400" b="1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4088674" cy="4249167"/>
          </a:xfrm>
        </p:spPr>
        <p:txBody>
          <a:bodyPr>
            <a:noAutofit/>
          </a:bodyPr>
          <a:lstStyle/>
          <a:p>
            <a:r>
              <a:rPr lang="zh-TW" altLang="en-US" dirty="0"/>
              <a:t>使用函式</a:t>
            </a:r>
            <a:r>
              <a:rPr lang="en-US" altLang="zh-TW" dirty="0" err="1"/>
              <a:t>dict</a:t>
            </a:r>
            <a:r>
              <a:rPr lang="zh-TW" altLang="en-US" dirty="0"/>
              <a:t>將</a:t>
            </a:r>
            <a:r>
              <a:rPr lang="en-US" altLang="zh-TW" dirty="0"/>
              <a:t>tuple</a:t>
            </a:r>
            <a:r>
              <a:rPr lang="zh-TW" altLang="en-US" dirty="0"/>
              <a:t>或串列轉換成字典，可以串列中包含串列、串列中包含</a:t>
            </a:r>
            <a:r>
              <a:rPr lang="en-US" altLang="zh-TW" dirty="0"/>
              <a:t>tuple</a:t>
            </a:r>
            <a:r>
              <a:rPr lang="zh-TW" altLang="en-US" dirty="0"/>
              <a:t>、</a:t>
            </a:r>
            <a:r>
              <a:rPr lang="en-US" altLang="zh-TW" dirty="0"/>
              <a:t>tuple</a:t>
            </a:r>
            <a:r>
              <a:rPr lang="zh-TW" altLang="en-US" dirty="0"/>
              <a:t>中包含串列、</a:t>
            </a:r>
            <a:r>
              <a:rPr lang="en-US" altLang="zh-TW" dirty="0"/>
              <a:t>tuple</a:t>
            </a:r>
            <a:r>
              <a:rPr lang="zh-TW" altLang="en-US" dirty="0"/>
              <a:t>中包含</a:t>
            </a:r>
            <a:r>
              <a:rPr lang="en-US" altLang="zh-TW" dirty="0"/>
              <a:t>tuple</a:t>
            </a:r>
            <a:r>
              <a:rPr lang="zh-TW" altLang="en-US" dirty="0"/>
              <a:t>，內層的串列或</a:t>
            </a:r>
            <a:r>
              <a:rPr lang="en-US" altLang="zh-TW" dirty="0"/>
              <a:t>tuple</a:t>
            </a:r>
            <a:r>
              <a:rPr lang="zh-TW" altLang="en-US" dirty="0"/>
              <a:t>使用兩個元素對應，前者會轉換成「鍵」，而後者轉換成「值」。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894" y="1367862"/>
            <a:ext cx="5968509" cy="50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2-3-3</a:t>
            </a:r>
            <a:r>
              <a:rPr lang="zh-TW" altLang="en-US" b="1" dirty="0" smtClean="0"/>
              <a:t>　使用</a:t>
            </a:r>
            <a:r>
              <a:rPr lang="zh-TW" altLang="en-US" b="1" dirty="0"/>
              <a:t>「函式</a:t>
            </a:r>
            <a:r>
              <a:rPr lang="en-US" altLang="zh-TW" b="1" dirty="0"/>
              <a:t>update</a:t>
            </a:r>
            <a:r>
              <a:rPr lang="zh-TW" altLang="en-US" b="1" dirty="0"/>
              <a:t>」合併兩個字典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</a:t>
            </a:r>
            <a:r>
              <a:rPr lang="en-US" altLang="zh-TW" sz="2200" dirty="0" smtClean="0"/>
              <a:t>h2\2-3-3-dict3.py</a:t>
            </a:r>
            <a:r>
              <a:rPr lang="en-US" altLang="zh-TW" sz="2400" b="1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使用函式</a:t>
            </a:r>
            <a:r>
              <a:rPr lang="en-US" altLang="zh-TW" dirty="0"/>
              <a:t>update</a:t>
            </a:r>
            <a:r>
              <a:rPr lang="zh-TW" altLang="en-US" dirty="0"/>
              <a:t>將兩個字典合併成一個字典，例如：</a:t>
            </a:r>
            <a:r>
              <a:rPr lang="en-US" altLang="zh-TW" dirty="0"/>
              <a:t>dict1.update(dict2)</a:t>
            </a:r>
            <a:r>
              <a:rPr lang="zh-TW" altLang="en-US" dirty="0"/>
              <a:t>，若有重複的「鍵」，會將</a:t>
            </a:r>
            <a:r>
              <a:rPr lang="en-US" altLang="zh-TW" dirty="0"/>
              <a:t>dict2</a:t>
            </a:r>
            <a:r>
              <a:rPr lang="zh-TW" altLang="en-US" dirty="0"/>
              <a:t>的「鍵」與「值」取代</a:t>
            </a:r>
            <a:r>
              <a:rPr lang="en-US" altLang="zh-TW" dirty="0"/>
              <a:t>dict1</a:t>
            </a:r>
            <a:r>
              <a:rPr lang="zh-TW" altLang="en-US" dirty="0"/>
              <a:t>的「鍵」與「值」。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55" y="3118148"/>
            <a:ext cx="62865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2-3-4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「函式</a:t>
            </a:r>
            <a:r>
              <a:rPr lang="en-US" altLang="zh-TW" b="1" dirty="0"/>
              <a:t>copy</a:t>
            </a:r>
            <a:r>
              <a:rPr lang="zh-TW" altLang="en-US" dirty="0"/>
              <a:t>」複製字典</a:t>
            </a: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</a:t>
            </a:r>
            <a:r>
              <a:rPr lang="en-US" altLang="zh-TW" sz="2200" dirty="0" smtClean="0"/>
              <a:t>h2\2-3-4-dict4.py</a:t>
            </a:r>
            <a:r>
              <a:rPr lang="en-US" altLang="zh-TW" sz="2400" b="1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8816" y="1393988"/>
            <a:ext cx="4838217" cy="4719429"/>
          </a:xfrm>
        </p:spPr>
        <p:txBody>
          <a:bodyPr>
            <a:noAutofit/>
          </a:bodyPr>
          <a:lstStyle/>
          <a:p>
            <a:r>
              <a:rPr lang="zh-TW" altLang="en-US" dirty="0"/>
              <a:t>使用函式</a:t>
            </a:r>
            <a:r>
              <a:rPr lang="en-US" altLang="zh-TW" dirty="0"/>
              <a:t>copy</a:t>
            </a:r>
            <a:r>
              <a:rPr lang="zh-TW" altLang="en-US" dirty="0"/>
              <a:t>複製字典，例如：</a:t>
            </a:r>
            <a:r>
              <a:rPr lang="en-US" altLang="zh-TW" dirty="0"/>
              <a:t>dict2=dict1.copy()</a:t>
            </a:r>
            <a:r>
              <a:rPr lang="zh-TW" altLang="en-US" dirty="0" smtClean="0"/>
              <a:t>，會</a:t>
            </a:r>
            <a:r>
              <a:rPr lang="zh-TW" altLang="en-US" dirty="0"/>
              <a:t>複製</a:t>
            </a:r>
            <a:r>
              <a:rPr lang="en-US" altLang="zh-TW" dirty="0"/>
              <a:t>dict1</a:t>
            </a:r>
            <a:r>
              <a:rPr lang="zh-TW" altLang="en-US" dirty="0"/>
              <a:t>到</a:t>
            </a:r>
            <a:r>
              <a:rPr lang="en-US" altLang="zh-TW" dirty="0"/>
              <a:t>dict2</a:t>
            </a:r>
            <a:r>
              <a:rPr lang="zh-TW" altLang="en-US" dirty="0"/>
              <a:t>，</a:t>
            </a:r>
            <a:r>
              <a:rPr lang="en-US" altLang="zh-TW" dirty="0"/>
              <a:t>dict1</a:t>
            </a:r>
            <a:r>
              <a:rPr lang="zh-TW" altLang="en-US" dirty="0"/>
              <a:t>與</a:t>
            </a:r>
            <a:r>
              <a:rPr lang="en-US" altLang="zh-TW" dirty="0"/>
              <a:t>dict2</a:t>
            </a:r>
            <a:r>
              <a:rPr lang="zh-TW" altLang="en-US" dirty="0"/>
              <a:t>指向不同的字典物件，若更改字典</a:t>
            </a:r>
            <a:r>
              <a:rPr lang="en-US" altLang="zh-TW" dirty="0"/>
              <a:t>dict1</a:t>
            </a:r>
            <a:r>
              <a:rPr lang="zh-TW" altLang="en-US" dirty="0"/>
              <a:t>的元素，並不會修改字典</a:t>
            </a:r>
            <a:r>
              <a:rPr lang="en-US" altLang="zh-TW" dirty="0"/>
              <a:t>dict2</a:t>
            </a:r>
            <a:r>
              <a:rPr lang="zh-TW" altLang="en-US" dirty="0"/>
              <a:t>；若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dict2=dict1</a:t>
            </a:r>
            <a:r>
              <a:rPr lang="zh-TW" altLang="en-US" dirty="0" smtClean="0"/>
              <a:t>，</a:t>
            </a:r>
            <a:r>
              <a:rPr lang="zh-TW" altLang="en-US" dirty="0"/>
              <a:t>則</a:t>
            </a:r>
            <a:r>
              <a:rPr lang="en-US" altLang="zh-TW" dirty="0"/>
              <a:t>dict1</a:t>
            </a:r>
            <a:r>
              <a:rPr lang="zh-TW" altLang="en-US" dirty="0"/>
              <a:t>與</a:t>
            </a:r>
            <a:r>
              <a:rPr lang="en-US" altLang="zh-TW" dirty="0"/>
              <a:t>dict2</a:t>
            </a:r>
            <a:r>
              <a:rPr lang="zh-TW" altLang="en-US" dirty="0"/>
              <a:t>指向同一個字典物件，修改字典</a:t>
            </a:r>
            <a:r>
              <a:rPr lang="en-US" altLang="zh-TW" dirty="0"/>
              <a:t>dict1</a:t>
            </a:r>
            <a:r>
              <a:rPr lang="zh-TW" altLang="en-US" dirty="0"/>
              <a:t>的元素，字典</a:t>
            </a:r>
            <a:r>
              <a:rPr lang="en-US" altLang="zh-TW" dirty="0"/>
              <a:t>dict2</a:t>
            </a:r>
            <a:r>
              <a:rPr lang="zh-TW" altLang="en-US" dirty="0"/>
              <a:t>也會更改。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42" y="1393988"/>
            <a:ext cx="62960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Ch2</a:t>
            </a:r>
            <a:r>
              <a:rPr lang="zh-TW" altLang="en-US" dirty="0" smtClean="0"/>
              <a:t>　</a:t>
            </a:r>
            <a:r>
              <a:rPr lang="en-US" altLang="zh-TW" dirty="0" smtClean="0"/>
              <a:t>Python</a:t>
            </a:r>
            <a:r>
              <a:rPr lang="zh-TW" altLang="en-US" dirty="0"/>
              <a:t>的資料儲存容器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zh-TW" altLang="en-US" dirty="0" smtClean="0"/>
              <a:t>字典（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）儲存</a:t>
            </a:r>
            <a:r>
              <a:rPr lang="zh-TW" altLang="en-US" dirty="0"/>
              <a:t>的資料</a:t>
            </a:r>
            <a:r>
              <a:rPr lang="zh-TW" altLang="en-US" dirty="0" smtClean="0"/>
              <a:t>為</a:t>
            </a:r>
            <a:r>
              <a:rPr lang="zh-TW" altLang="en-US" dirty="0" smtClean="0">
                <a:solidFill>
                  <a:srgbClr val="0070C0"/>
                </a:solidFill>
              </a:rPr>
              <a:t>鍵（</a:t>
            </a:r>
            <a:r>
              <a:rPr lang="en-US" altLang="zh-TW" dirty="0" smtClean="0">
                <a:solidFill>
                  <a:srgbClr val="0070C0"/>
                </a:solidFill>
              </a:rPr>
              <a:t>key</a:t>
            </a:r>
            <a:r>
              <a:rPr lang="zh-TW" altLang="en-US" dirty="0" smtClean="0">
                <a:solidFill>
                  <a:srgbClr val="0070C0"/>
                </a:solidFill>
              </a:rPr>
              <a:t>）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rgbClr val="0070C0"/>
                </a:solidFill>
              </a:rPr>
              <a:t>值（</a:t>
            </a:r>
            <a:r>
              <a:rPr lang="en-US" altLang="zh-TW" dirty="0" smtClean="0">
                <a:solidFill>
                  <a:srgbClr val="0070C0"/>
                </a:solidFill>
              </a:rPr>
              <a:t>value</a:t>
            </a:r>
            <a:r>
              <a:rPr lang="zh-TW" altLang="en-US" dirty="0" smtClean="0">
                <a:solidFill>
                  <a:srgbClr val="0070C0"/>
                </a:solidFill>
              </a:rPr>
              <a:t>）</a:t>
            </a:r>
            <a:r>
              <a:rPr lang="zh-TW" altLang="en-US" dirty="0" smtClean="0"/>
              <a:t>對應</a:t>
            </a:r>
            <a:r>
              <a:rPr lang="zh-TW" altLang="en-US" dirty="0"/>
              <a:t>的資料，使用「鍵」查詢「值」，字典也可視為關聯性</a:t>
            </a:r>
            <a:r>
              <a:rPr lang="zh-TW" altLang="en-US" dirty="0" smtClean="0"/>
              <a:t>陣列（</a:t>
            </a:r>
            <a:r>
              <a:rPr lang="en-US" altLang="zh-TW" dirty="0" smtClean="0"/>
              <a:t>Associative Array</a:t>
            </a:r>
            <a:r>
              <a:rPr lang="zh-TW" altLang="en-US" dirty="0" smtClean="0"/>
              <a:t>）。</a:t>
            </a:r>
            <a:r>
              <a:rPr lang="en-US" altLang="zh-TW" dirty="0"/>
              <a:t>Python 3.5</a:t>
            </a:r>
            <a:r>
              <a:rPr lang="zh-TW" altLang="en-US" dirty="0"/>
              <a:t>以前，字典儲存資料是沒有順序性的；但</a:t>
            </a:r>
            <a:r>
              <a:rPr lang="en-US" altLang="zh-TW" dirty="0"/>
              <a:t>Python 3.6</a:t>
            </a:r>
            <a:r>
              <a:rPr lang="zh-TW" altLang="en-US" dirty="0"/>
              <a:t>以後，字典儲存資料是有順序性的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集合（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）儲存</a:t>
            </a:r>
            <a:r>
              <a:rPr lang="zh-TW" altLang="en-US" dirty="0"/>
              <a:t>沒有順序性的資料，要找出資料是否存在，需要進行集合</a:t>
            </a:r>
            <a:r>
              <a:rPr lang="zh-TW" altLang="en-US" dirty="0" smtClean="0"/>
              <a:t>運算（交集</a:t>
            </a:r>
            <a:r>
              <a:rPr lang="zh-TW" altLang="en-US" dirty="0"/>
              <a:t>、聯集與差集</a:t>
            </a:r>
            <a:r>
              <a:rPr lang="zh-TW" altLang="en-US" dirty="0" smtClean="0"/>
              <a:t>等）時</a:t>
            </a:r>
            <a:r>
              <a:rPr lang="zh-TW" altLang="en-US" dirty="0"/>
              <a:t>，儲存不需要鍵與值對應的資料，就很適合使用集合。</a:t>
            </a:r>
          </a:p>
        </p:txBody>
      </p:sp>
    </p:spTree>
    <p:extLst>
      <p:ext uri="{BB962C8B-B14F-4D97-AF65-F5344CB8AC3E}">
        <p14:creationId xmlns:p14="http://schemas.microsoft.com/office/powerpoint/2010/main" val="41245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2-3-5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smtClean="0">
                <a:solidFill>
                  <a:srgbClr val="0070C0"/>
                </a:solidFill>
              </a:rPr>
              <a:t>for</a:t>
            </a:r>
            <a:r>
              <a:rPr lang="zh-TW" altLang="en-US" dirty="0" smtClean="0"/>
              <a:t>讀取</a:t>
            </a:r>
            <a:r>
              <a:rPr lang="zh-TW" altLang="en-US" dirty="0"/>
              <a:t>字典每個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b="1" dirty="0" smtClean="0"/>
              <a:t>(</a:t>
            </a:r>
            <a:r>
              <a:rPr lang="en-US" altLang="zh-TW" sz="2400" dirty="0" smtClean="0"/>
              <a:t>c</a:t>
            </a:r>
            <a:r>
              <a:rPr lang="en-US" altLang="zh-TW" sz="2200" dirty="0" smtClean="0"/>
              <a:t>h2\2-3-5-dict5.py</a:t>
            </a:r>
            <a:r>
              <a:rPr lang="en-US" altLang="zh-TW" sz="2400" b="1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b="1" dirty="0" smtClean="0">
                <a:solidFill>
                  <a:srgbClr val="0070C0"/>
                </a:solidFill>
              </a:rPr>
              <a:t>for</a:t>
            </a:r>
            <a:r>
              <a:rPr lang="zh-TW" altLang="en-US" dirty="0" smtClean="0"/>
              <a:t>讀取</a:t>
            </a:r>
            <a:r>
              <a:rPr lang="zh-TW" altLang="en-US" dirty="0"/>
              <a:t>字典每個元素，配合字典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0070C0"/>
                </a:solidFill>
              </a:rPr>
              <a:t>函</a:t>
            </a:r>
            <a:r>
              <a:rPr lang="zh-TW" altLang="en-US" dirty="0">
                <a:solidFill>
                  <a:srgbClr val="0070C0"/>
                </a:solidFill>
              </a:rPr>
              <a:t>式</a:t>
            </a:r>
            <a:r>
              <a:rPr lang="en-US" altLang="zh-TW" b="1" dirty="0" smtClean="0">
                <a:solidFill>
                  <a:srgbClr val="0070C0"/>
                </a:solidFill>
              </a:rPr>
              <a:t>items</a:t>
            </a:r>
            <a:r>
              <a:rPr lang="zh-TW" altLang="en-US" dirty="0" smtClean="0"/>
              <a:t>會</a:t>
            </a:r>
            <a:r>
              <a:rPr lang="zh-TW" altLang="en-US" dirty="0"/>
              <a:t>回傳「鍵」與「值」兩個元素，配合字典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0070C0"/>
                </a:solidFill>
              </a:rPr>
              <a:t>函</a:t>
            </a:r>
            <a:r>
              <a:rPr lang="zh-TW" altLang="en-US" dirty="0">
                <a:solidFill>
                  <a:srgbClr val="0070C0"/>
                </a:solidFill>
              </a:rPr>
              <a:t>式</a:t>
            </a:r>
            <a:r>
              <a:rPr lang="en-US" altLang="zh-TW" b="1" dirty="0" smtClean="0">
                <a:solidFill>
                  <a:srgbClr val="0070C0"/>
                </a:solidFill>
              </a:rPr>
              <a:t>keys</a:t>
            </a:r>
            <a:r>
              <a:rPr lang="zh-TW" altLang="en-US" dirty="0" smtClean="0"/>
              <a:t>會</a:t>
            </a:r>
            <a:r>
              <a:rPr lang="zh-TW" altLang="en-US" dirty="0"/>
              <a:t>回傳「鍵」，而配合字典的「函式</a:t>
            </a:r>
            <a:r>
              <a:rPr lang="en-US" altLang="zh-TW" b="1" dirty="0"/>
              <a:t>values</a:t>
            </a:r>
            <a:r>
              <a:rPr lang="zh-TW" altLang="en-US" dirty="0"/>
              <a:t>」會回</a:t>
            </a:r>
            <a:r>
              <a:rPr lang="zh-TW" altLang="en-US" dirty="0" smtClean="0"/>
              <a:t>傳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「</a:t>
            </a:r>
            <a:r>
              <a:rPr lang="zh-TW" altLang="en-US" dirty="0"/>
              <a:t>值」。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08" y="2593616"/>
            <a:ext cx="6780439" cy="37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集合（</a:t>
            </a:r>
            <a:r>
              <a:rPr lang="en-US" altLang="zh-TW" b="1" dirty="0" smtClean="0"/>
              <a:t>set</a:t>
            </a:r>
            <a:r>
              <a:rPr lang="zh-TW" altLang="en-US" b="1" dirty="0" smtClean="0"/>
              <a:t>）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集合（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）儲存</a:t>
            </a:r>
            <a:r>
              <a:rPr lang="zh-TW" altLang="en-US" dirty="0"/>
              <a:t>沒有順序性的資料，集合內元素不能重複，集合會自動刪除重複的元素。</a:t>
            </a:r>
          </a:p>
        </p:txBody>
      </p:sp>
    </p:spTree>
    <p:extLst>
      <p:ext uri="{BB962C8B-B14F-4D97-AF65-F5344CB8AC3E}">
        <p14:creationId xmlns:p14="http://schemas.microsoft.com/office/powerpoint/2010/main" val="33916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</a:t>
            </a:r>
            <a:r>
              <a:rPr lang="zh-TW" altLang="en-US" dirty="0" smtClean="0"/>
              <a:t>集合  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ch2\2-4-1-set1.py</a:t>
            </a:r>
            <a:r>
              <a:rPr lang="en-US" altLang="zh-TW" sz="24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set()</a:t>
            </a:r>
            <a:r>
              <a:rPr lang="zh-TW" altLang="en-US" dirty="0"/>
              <a:t>或</a:t>
            </a:r>
            <a:r>
              <a:rPr lang="en-US" altLang="zh-TW" dirty="0"/>
              <a:t>{}</a:t>
            </a:r>
            <a:r>
              <a:rPr lang="zh-TW" altLang="en-US" dirty="0"/>
              <a:t>建立新的集合，集合會自動刪除重複的元素，</a:t>
            </a:r>
            <a:r>
              <a:rPr lang="en-US" altLang="zh-TW" dirty="0"/>
              <a:t>set()</a:t>
            </a:r>
            <a:r>
              <a:rPr lang="zh-TW" altLang="en-US" dirty="0"/>
              <a:t>只能使用一個參數，參數字串、</a:t>
            </a:r>
            <a:r>
              <a:rPr lang="en-US" altLang="zh-TW" dirty="0"/>
              <a:t>tuple</a:t>
            </a:r>
            <a:r>
              <a:rPr lang="zh-TW" altLang="en-US" dirty="0"/>
              <a:t>、串列或字典都可以建立集合。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02" y="2449694"/>
            <a:ext cx="7122625" cy="35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3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新增</a:t>
            </a:r>
            <a:r>
              <a:rPr lang="zh-TW" altLang="en-US" dirty="0"/>
              <a:t>與修改</a:t>
            </a:r>
            <a:r>
              <a:rPr lang="zh-TW" altLang="en-US" dirty="0" smtClean="0"/>
              <a:t>集合  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ch2\2-4-1-set1.py</a:t>
            </a:r>
            <a:r>
              <a:rPr lang="en-US" altLang="zh-TW" sz="2400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80887"/>
            <a:ext cx="8947285" cy="3394705"/>
          </a:xfrm>
        </p:spPr>
      </p:pic>
    </p:spTree>
    <p:extLst>
      <p:ext uri="{BB962C8B-B14F-4D97-AF65-F5344CB8AC3E}">
        <p14:creationId xmlns:p14="http://schemas.microsoft.com/office/powerpoint/2010/main" val="3392633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2-4-2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集合</a:t>
            </a:r>
            <a:r>
              <a:rPr lang="zh-TW" altLang="en-US" dirty="0"/>
              <a:t>的運算</a:t>
            </a:r>
            <a:r>
              <a:rPr lang="en-US" altLang="zh-TW" sz="2400" dirty="0" smtClean="0"/>
              <a:t>(ch2\2-4-2-set2.py)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3463145" cy="4497361"/>
          </a:xfrm>
        </p:spPr>
        <p:txBody>
          <a:bodyPr/>
          <a:lstStyle/>
          <a:p>
            <a:r>
              <a:rPr lang="zh-TW" altLang="en-US" dirty="0"/>
              <a:t>可以將任兩個集合進行聯</a:t>
            </a:r>
            <a:r>
              <a:rPr lang="zh-TW" altLang="en-US" dirty="0" smtClean="0"/>
              <a:t>集（</a:t>
            </a:r>
            <a:r>
              <a:rPr lang="en-US" altLang="zh-TW" dirty="0" smtClean="0"/>
              <a:t>|</a:t>
            </a:r>
            <a:r>
              <a:rPr lang="zh-TW" altLang="en-US" dirty="0" smtClean="0"/>
              <a:t>）、交集（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）、</a:t>
            </a:r>
            <a:r>
              <a:rPr lang="zh-TW" altLang="en-US" dirty="0"/>
              <a:t>差</a:t>
            </a:r>
            <a:r>
              <a:rPr lang="zh-TW" altLang="en-US" dirty="0" smtClean="0"/>
              <a:t>集（</a:t>
            </a:r>
            <a:r>
              <a:rPr lang="en-US" altLang="zh-TW" dirty="0" smtClean="0"/>
              <a:t>-</a:t>
            </a:r>
            <a:r>
              <a:rPr lang="zh-TW" altLang="en-US" dirty="0" smtClean="0"/>
              <a:t>）與</a:t>
            </a:r>
            <a:r>
              <a:rPr lang="zh-TW" altLang="en-US" dirty="0"/>
              <a:t>互斥</a:t>
            </a:r>
            <a:r>
              <a:rPr lang="zh-TW" altLang="en-US" dirty="0" smtClean="0"/>
              <a:t>或（</a:t>
            </a:r>
            <a:r>
              <a:rPr lang="en-US" altLang="zh-TW" dirty="0" smtClean="0"/>
              <a:t>^</a:t>
            </a:r>
            <a:r>
              <a:rPr lang="zh-TW" altLang="en-US" dirty="0" smtClean="0"/>
              <a:t>）運算</a:t>
            </a:r>
            <a:r>
              <a:rPr lang="zh-TW" altLang="en-US" dirty="0" smtClean="0"/>
              <a:t>，</a:t>
            </a:r>
            <a:r>
              <a:rPr lang="zh-TW" altLang="en-US" dirty="0"/>
              <a:t>右</a:t>
            </a:r>
            <a:r>
              <a:rPr lang="zh-TW" altLang="en-US" dirty="0" smtClean="0"/>
              <a:t>表</a:t>
            </a:r>
            <a:r>
              <a:rPr lang="zh-TW" altLang="en-US" dirty="0"/>
              <a:t>介紹這四種運算。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17" y="1272624"/>
            <a:ext cx="66770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75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2-4-3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集合</a:t>
            </a:r>
            <a:r>
              <a:rPr lang="zh-TW" altLang="en-US" dirty="0"/>
              <a:t>的比較</a:t>
            </a:r>
            <a:r>
              <a:rPr lang="en-US" altLang="zh-TW" sz="2400" dirty="0" smtClean="0"/>
              <a:t>(ch2\2-4-3-set3.py)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54238"/>
            <a:ext cx="10058400" cy="4942818"/>
          </a:xfrm>
        </p:spPr>
        <p:txBody>
          <a:bodyPr/>
          <a:lstStyle/>
          <a:p>
            <a:r>
              <a:rPr lang="zh-TW" altLang="en-US" dirty="0"/>
              <a:t>可以將任兩個集合進行</a:t>
            </a:r>
            <a:r>
              <a:rPr lang="zh-TW" altLang="en-US" dirty="0" smtClean="0"/>
              <a:t>子集合（</a:t>
            </a:r>
            <a:r>
              <a:rPr lang="en-US" altLang="zh-TW" dirty="0" smtClean="0"/>
              <a:t>&lt;=</a:t>
            </a:r>
            <a:r>
              <a:rPr lang="zh-TW" altLang="en-US" dirty="0" smtClean="0"/>
              <a:t>）、</a:t>
            </a:r>
            <a:r>
              <a:rPr lang="zh-TW" altLang="en-US" dirty="0"/>
              <a:t>真</a:t>
            </a:r>
            <a:r>
              <a:rPr lang="zh-TW" altLang="en-US" dirty="0" smtClean="0"/>
              <a:t>子集合（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）、</a:t>
            </a:r>
            <a:r>
              <a:rPr lang="zh-TW" altLang="en-US" dirty="0"/>
              <a:t>超</a:t>
            </a:r>
            <a:r>
              <a:rPr lang="zh-TW" altLang="en-US" dirty="0" smtClean="0"/>
              <a:t>集合（</a:t>
            </a:r>
            <a:r>
              <a:rPr lang="en-US" altLang="zh-TW" dirty="0" smtClean="0"/>
              <a:t>&gt;=</a:t>
            </a:r>
            <a:r>
              <a:rPr lang="zh-TW" altLang="en-US" dirty="0" smtClean="0"/>
              <a:t>）與</a:t>
            </a:r>
            <a:r>
              <a:rPr lang="zh-TW" altLang="en-US" dirty="0"/>
              <a:t>真超</a:t>
            </a:r>
            <a:r>
              <a:rPr lang="zh-TW" altLang="en-US" dirty="0" smtClean="0"/>
              <a:t>集合（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）等</a:t>
            </a:r>
            <a:r>
              <a:rPr lang="zh-TW" altLang="en-US" dirty="0"/>
              <a:t>四個比較運算，下表介紹這四種比較運算。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70" y="2427047"/>
            <a:ext cx="6667500" cy="2238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70" y="4544773"/>
            <a:ext cx="6677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76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2-5-1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待辦</a:t>
            </a:r>
            <a:r>
              <a:rPr lang="zh-TW" altLang="en-US" dirty="0"/>
              <a:t>事項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ch2\2-5-1-</a:t>
            </a:r>
            <a:r>
              <a:rPr lang="zh-TW" altLang="en-US" sz="2400" dirty="0"/>
              <a:t>待辦事項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請設計一個程式將輸入的五項工作加入串列中，取出最先加入的兩項工作，顯示取出的工作與剩餘的工作，接著取出最後加入的一項工作，顯示取出的工作與剩餘的工作。</a:t>
            </a:r>
          </a:p>
          <a:p>
            <a:pPr marL="628650" lvl="1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解題想法</a:t>
            </a:r>
          </a:p>
          <a:p>
            <a:pPr lvl="2"/>
            <a:r>
              <a:rPr lang="zh-TW" altLang="en-US" dirty="0"/>
              <a:t>利用串列記錄待辦事項，使用函式</a:t>
            </a:r>
            <a:r>
              <a:rPr lang="en-US" altLang="zh-TW" dirty="0"/>
              <a:t>append</a:t>
            </a:r>
            <a:r>
              <a:rPr lang="zh-TW" altLang="en-US" dirty="0"/>
              <a:t>將工作加入待辦事項，函式</a:t>
            </a:r>
            <a:r>
              <a:rPr lang="en-US" altLang="zh-TW" dirty="0"/>
              <a:t>pop</a:t>
            </a:r>
            <a:r>
              <a:rPr lang="zh-TW" altLang="en-US" dirty="0"/>
              <a:t>取出待辦事項，使用函式</a:t>
            </a:r>
            <a:r>
              <a:rPr lang="en-US" altLang="zh-TW" dirty="0"/>
              <a:t>print</a:t>
            </a:r>
            <a:r>
              <a:rPr lang="zh-TW" altLang="en-US" dirty="0"/>
              <a:t>顯示待辦事項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236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2-5-1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待辦</a:t>
            </a:r>
            <a:r>
              <a:rPr lang="zh-TW" altLang="en-US" dirty="0"/>
              <a:t>事項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ch2\2-5-1-</a:t>
            </a:r>
            <a:r>
              <a:rPr lang="zh-TW" altLang="en-US" sz="2400" dirty="0"/>
              <a:t>待辦事項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lvl="1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程式碼與解說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47262"/>
              </p:ext>
            </p:extLst>
          </p:nvPr>
        </p:nvGraphicFramePr>
        <p:xfrm>
          <a:off x="1364306" y="2092850"/>
          <a:ext cx="594940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50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447957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50824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行號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</a:t>
                      </a:r>
                    </a:p>
                    <a:p>
                      <a:pPr algn="ctr"/>
                      <a:r>
                        <a:rPr lang="en-US" altLang="zh-TW" dirty="0" smtClean="0"/>
                        <a:t>02</a:t>
                      </a:r>
                    </a:p>
                    <a:p>
                      <a:pPr algn="ctr"/>
                      <a:r>
                        <a:rPr lang="en-US" altLang="zh-TW" dirty="0" smtClean="0"/>
                        <a:t>03</a:t>
                      </a:r>
                    </a:p>
                    <a:p>
                      <a:pPr algn="ctr"/>
                      <a:r>
                        <a:rPr lang="en-US" altLang="zh-TW" dirty="0" smtClean="0"/>
                        <a:t>04</a:t>
                      </a:r>
                    </a:p>
                    <a:p>
                      <a:pPr algn="ctr"/>
                      <a:r>
                        <a:rPr lang="en-US" altLang="zh-TW" dirty="0" smtClean="0"/>
                        <a:t>05</a:t>
                      </a:r>
                    </a:p>
                    <a:p>
                      <a:pPr algn="ctr"/>
                      <a:r>
                        <a:rPr lang="en-US" altLang="zh-TW" dirty="0" smtClean="0"/>
                        <a:t>06</a:t>
                      </a:r>
                    </a:p>
                    <a:p>
                      <a:pPr algn="ctr"/>
                      <a:r>
                        <a:rPr lang="en-US" altLang="zh-TW" dirty="0" smtClean="0"/>
                        <a:t>07</a:t>
                      </a:r>
                    </a:p>
                    <a:p>
                      <a:pPr algn="ctr"/>
                      <a:r>
                        <a:rPr lang="en-US" altLang="zh-TW" dirty="0" smtClean="0"/>
                        <a:t>08</a:t>
                      </a:r>
                    </a:p>
                    <a:p>
                      <a:pPr algn="ctr"/>
                      <a:r>
                        <a:rPr lang="en-US" altLang="zh-TW" dirty="0" smtClean="0"/>
                        <a:t>09</a:t>
                      </a:r>
                    </a:p>
                    <a:p>
                      <a:pPr algn="ctr"/>
                      <a:r>
                        <a:rPr lang="en-US" altLang="zh-TW" dirty="0" smtClean="0"/>
                        <a:t>10</a:t>
                      </a:r>
                    </a:p>
                    <a:p>
                      <a:pPr algn="ctr"/>
                      <a:r>
                        <a:rPr lang="en-US" altLang="zh-TW" dirty="0" smtClean="0"/>
                        <a:t>11</a:t>
                      </a:r>
                    </a:p>
                    <a:p>
                      <a:pPr algn="ctr"/>
                      <a:r>
                        <a:rPr lang="en-US" altLang="zh-TW" dirty="0" smtClean="0"/>
                        <a:t>12</a:t>
                      </a:r>
                    </a:p>
                    <a:p>
                      <a:pPr algn="ctr"/>
                      <a:r>
                        <a:rPr lang="en-US" altLang="zh-TW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待辦事項 </a:t>
                      </a:r>
                      <a:r>
                        <a:rPr lang="en-US" altLang="zh-TW" dirty="0" smtClean="0"/>
                        <a:t>= []</a:t>
                      </a:r>
                    </a:p>
                    <a:p>
                      <a:r>
                        <a:rPr lang="zh-TW" altLang="en-US" dirty="0" smtClean="0"/>
                        <a:t>工作 </a:t>
                      </a:r>
                      <a:r>
                        <a:rPr lang="en-US" altLang="zh-TW" dirty="0" smtClean="0"/>
                        <a:t>= input('</a:t>
                      </a:r>
                      <a:r>
                        <a:rPr lang="zh-TW" altLang="en-US" dirty="0" smtClean="0"/>
                        <a:t>請輸入待辦事項？</a:t>
                      </a:r>
                      <a:r>
                        <a:rPr lang="en-US" altLang="zh-TW" dirty="0" smtClean="0"/>
                        <a:t>')</a:t>
                      </a:r>
                    </a:p>
                    <a:p>
                      <a:r>
                        <a:rPr lang="zh-TW" altLang="en-US" dirty="0" smtClean="0"/>
                        <a:t>待辦事項</a:t>
                      </a:r>
                      <a:r>
                        <a:rPr lang="en-US" altLang="zh-TW" dirty="0" smtClean="0"/>
                        <a:t>.append(</a:t>
                      </a:r>
                      <a:r>
                        <a:rPr lang="zh-TW" altLang="en-US" dirty="0" smtClean="0"/>
                        <a:t>工作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zh-TW" altLang="en-US" dirty="0" smtClean="0"/>
                        <a:t>工作 </a:t>
                      </a:r>
                      <a:r>
                        <a:rPr lang="en-US" altLang="zh-TW" dirty="0" smtClean="0"/>
                        <a:t>= input('</a:t>
                      </a:r>
                      <a:r>
                        <a:rPr lang="zh-TW" altLang="en-US" dirty="0" smtClean="0"/>
                        <a:t>請輸入待辦事項？</a:t>
                      </a:r>
                      <a:r>
                        <a:rPr lang="en-US" altLang="zh-TW" dirty="0" smtClean="0"/>
                        <a:t>')</a:t>
                      </a:r>
                    </a:p>
                    <a:p>
                      <a:r>
                        <a:rPr lang="zh-TW" altLang="en-US" dirty="0" smtClean="0"/>
                        <a:t>待辦事項</a:t>
                      </a:r>
                      <a:r>
                        <a:rPr lang="en-US" altLang="zh-TW" dirty="0" smtClean="0"/>
                        <a:t>.append(</a:t>
                      </a:r>
                      <a:r>
                        <a:rPr lang="zh-TW" altLang="en-US" dirty="0" smtClean="0"/>
                        <a:t>工作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zh-TW" altLang="en-US" dirty="0" smtClean="0"/>
                        <a:t>工作 </a:t>
                      </a:r>
                      <a:r>
                        <a:rPr lang="en-US" altLang="zh-TW" dirty="0" smtClean="0"/>
                        <a:t>= input('</a:t>
                      </a:r>
                      <a:r>
                        <a:rPr lang="zh-TW" altLang="en-US" dirty="0" smtClean="0"/>
                        <a:t>請輸入待辦事項？</a:t>
                      </a:r>
                      <a:r>
                        <a:rPr lang="en-US" altLang="zh-TW" dirty="0" smtClean="0"/>
                        <a:t>')</a:t>
                      </a:r>
                    </a:p>
                    <a:p>
                      <a:r>
                        <a:rPr lang="zh-TW" altLang="en-US" dirty="0" smtClean="0"/>
                        <a:t>待辦事項</a:t>
                      </a:r>
                      <a:r>
                        <a:rPr lang="en-US" altLang="zh-TW" dirty="0" smtClean="0"/>
                        <a:t>.append(</a:t>
                      </a:r>
                      <a:r>
                        <a:rPr lang="zh-TW" altLang="en-US" dirty="0" smtClean="0"/>
                        <a:t>工作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zh-TW" altLang="en-US" dirty="0" smtClean="0"/>
                        <a:t>工作 </a:t>
                      </a:r>
                      <a:r>
                        <a:rPr lang="en-US" altLang="zh-TW" dirty="0" smtClean="0"/>
                        <a:t>= input('</a:t>
                      </a:r>
                      <a:r>
                        <a:rPr lang="zh-TW" altLang="en-US" dirty="0" smtClean="0"/>
                        <a:t>請輸入待辦事項？</a:t>
                      </a:r>
                      <a:r>
                        <a:rPr lang="en-US" altLang="zh-TW" dirty="0" smtClean="0"/>
                        <a:t>')</a:t>
                      </a:r>
                    </a:p>
                    <a:p>
                      <a:r>
                        <a:rPr lang="zh-TW" altLang="en-US" dirty="0" smtClean="0"/>
                        <a:t>待辦事項</a:t>
                      </a:r>
                      <a:r>
                        <a:rPr lang="en-US" altLang="zh-TW" dirty="0" smtClean="0"/>
                        <a:t>.append(</a:t>
                      </a:r>
                      <a:r>
                        <a:rPr lang="zh-TW" altLang="en-US" dirty="0" smtClean="0"/>
                        <a:t>工作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zh-TW" altLang="en-US" dirty="0" smtClean="0"/>
                        <a:t>工作 </a:t>
                      </a:r>
                      <a:r>
                        <a:rPr lang="en-US" altLang="zh-TW" dirty="0" smtClean="0"/>
                        <a:t>= input('</a:t>
                      </a:r>
                      <a:r>
                        <a:rPr lang="zh-TW" altLang="en-US" dirty="0" smtClean="0"/>
                        <a:t>請輸入待辦事項？</a:t>
                      </a:r>
                      <a:r>
                        <a:rPr lang="en-US" altLang="zh-TW" dirty="0" smtClean="0"/>
                        <a:t>')</a:t>
                      </a:r>
                    </a:p>
                    <a:p>
                      <a:r>
                        <a:rPr lang="zh-TW" altLang="en-US" dirty="0" smtClean="0"/>
                        <a:t>待辦事項</a:t>
                      </a:r>
                      <a:r>
                        <a:rPr lang="en-US" altLang="zh-TW" dirty="0" smtClean="0"/>
                        <a:t>.append(</a:t>
                      </a:r>
                      <a:r>
                        <a:rPr lang="zh-TW" altLang="en-US" dirty="0" smtClean="0"/>
                        <a:t>工作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en-US" altLang="zh-TW" dirty="0" smtClean="0"/>
                        <a:t>print(</a:t>
                      </a:r>
                      <a:r>
                        <a:rPr lang="zh-TW" altLang="en-US" dirty="0" smtClean="0"/>
                        <a:t>待辦事項</a:t>
                      </a:r>
                      <a:r>
                        <a:rPr lang="en-US" altLang="zh-TW" dirty="0" smtClean="0"/>
                        <a:t>.pop(0), </a:t>
                      </a:r>
                      <a:r>
                        <a:rPr lang="zh-TW" altLang="en-US" dirty="0" smtClean="0"/>
                        <a:t>待辦事項</a:t>
                      </a:r>
                      <a:r>
                        <a:rPr lang="en-US" altLang="zh-TW" dirty="0" smtClean="0"/>
                        <a:t>.pop(0), </a:t>
                      </a:r>
                      <a:r>
                        <a:rPr lang="zh-TW" altLang="en-US" dirty="0" smtClean="0"/>
                        <a:t>待辦事項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en-US" altLang="zh-TW" dirty="0" smtClean="0"/>
                        <a:t>print(</a:t>
                      </a:r>
                      <a:r>
                        <a:rPr lang="zh-TW" altLang="en-US" dirty="0" smtClean="0"/>
                        <a:t>待辦事項</a:t>
                      </a:r>
                      <a:r>
                        <a:rPr lang="en-US" altLang="zh-TW" dirty="0" smtClean="0"/>
                        <a:t>.pop(), </a:t>
                      </a:r>
                      <a:r>
                        <a:rPr lang="zh-TW" altLang="en-US" dirty="0" smtClean="0"/>
                        <a:t>待辦事項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557589" y="2351314"/>
            <a:ext cx="3499676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執行結果：</a:t>
            </a:r>
            <a:endParaRPr lang="en-US" altLang="zh-TW" dirty="0" smtClean="0"/>
          </a:p>
          <a:p>
            <a:r>
              <a:rPr lang="zh-TW" altLang="zh-TW" dirty="0" smtClean="0"/>
              <a:t>請</a:t>
            </a:r>
            <a:r>
              <a:rPr lang="zh-TW" altLang="zh-TW" dirty="0"/>
              <a:t>輸入待辦事項？打球</a:t>
            </a:r>
          </a:p>
          <a:p>
            <a:r>
              <a:rPr lang="zh-TW" altLang="zh-TW" dirty="0" smtClean="0"/>
              <a:t>請</a:t>
            </a:r>
            <a:r>
              <a:rPr lang="zh-TW" altLang="zh-TW" dirty="0"/>
              <a:t>輸入待辦事項？閱讀</a:t>
            </a:r>
          </a:p>
          <a:p>
            <a:r>
              <a:rPr lang="zh-TW" altLang="zh-TW" dirty="0" smtClean="0"/>
              <a:t>請</a:t>
            </a:r>
            <a:r>
              <a:rPr lang="zh-TW" altLang="zh-TW" dirty="0"/>
              <a:t>輸入待辦事項？吃飯</a:t>
            </a:r>
          </a:p>
          <a:p>
            <a:r>
              <a:rPr lang="zh-TW" altLang="zh-TW" dirty="0" smtClean="0"/>
              <a:t>請</a:t>
            </a:r>
            <a:r>
              <a:rPr lang="zh-TW" altLang="zh-TW" dirty="0"/>
              <a:t>輸入待辦事項？借書</a:t>
            </a:r>
          </a:p>
          <a:p>
            <a:r>
              <a:rPr lang="zh-TW" altLang="zh-TW" dirty="0" smtClean="0"/>
              <a:t>請</a:t>
            </a:r>
            <a:r>
              <a:rPr lang="zh-TW" altLang="zh-TW" dirty="0"/>
              <a:t>輸入待辦事項？寫</a:t>
            </a:r>
            <a:r>
              <a:rPr lang="zh-TW" altLang="zh-TW" dirty="0" smtClean="0"/>
              <a:t>程式</a:t>
            </a:r>
            <a:endParaRPr lang="en-US" altLang="zh-TW" dirty="0" smtClean="0"/>
          </a:p>
          <a:p>
            <a:r>
              <a:rPr lang="zh-TW" altLang="zh-TW" dirty="0"/>
              <a:t>打球 閱讀</a:t>
            </a:r>
            <a:r>
              <a:rPr lang="en-US" altLang="zh-TW" dirty="0"/>
              <a:t> ['</a:t>
            </a:r>
            <a:r>
              <a:rPr lang="zh-TW" altLang="zh-TW" dirty="0"/>
              <a:t>吃飯</a:t>
            </a:r>
            <a:r>
              <a:rPr lang="en-US" altLang="zh-TW" dirty="0"/>
              <a:t>', '</a:t>
            </a:r>
            <a:r>
              <a:rPr lang="zh-TW" altLang="zh-TW" dirty="0"/>
              <a:t>借書</a:t>
            </a:r>
            <a:r>
              <a:rPr lang="en-US" altLang="zh-TW" dirty="0"/>
              <a:t>', '</a:t>
            </a:r>
            <a:r>
              <a:rPr lang="zh-TW" altLang="zh-TW" dirty="0"/>
              <a:t>寫程式</a:t>
            </a:r>
            <a:r>
              <a:rPr lang="en-US" altLang="zh-TW" dirty="0"/>
              <a:t>']</a:t>
            </a:r>
            <a:endParaRPr lang="zh-TW" altLang="zh-TW" dirty="0"/>
          </a:p>
          <a:p>
            <a:r>
              <a:rPr lang="zh-TW" altLang="zh-TW" dirty="0"/>
              <a:t>寫程式</a:t>
            </a:r>
            <a:r>
              <a:rPr lang="en-US" altLang="zh-TW" dirty="0"/>
              <a:t> ['</a:t>
            </a:r>
            <a:r>
              <a:rPr lang="zh-TW" altLang="zh-TW" dirty="0"/>
              <a:t>吃飯</a:t>
            </a:r>
            <a:r>
              <a:rPr lang="en-US" altLang="zh-TW" dirty="0"/>
              <a:t>', '</a:t>
            </a:r>
            <a:r>
              <a:rPr lang="zh-TW" altLang="zh-TW" dirty="0"/>
              <a:t>借書</a:t>
            </a:r>
            <a:r>
              <a:rPr lang="en-US" altLang="zh-TW" dirty="0"/>
              <a:t>']</a:t>
            </a:r>
            <a:endParaRPr lang="zh-TW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7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2-5-1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待辦</a:t>
            </a:r>
            <a:r>
              <a:rPr lang="zh-TW" altLang="en-US" dirty="0"/>
              <a:t>事項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ch2\2-5-1-</a:t>
            </a:r>
            <a:r>
              <a:rPr lang="zh-TW" altLang="en-US" sz="2400" dirty="0"/>
              <a:t>待辦事項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058400" cy="564689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dirty="0"/>
              <a:t>第</a:t>
            </a:r>
            <a:r>
              <a:rPr lang="en-US" altLang="zh-TW" sz="1800" dirty="0"/>
              <a:t>1</a:t>
            </a:r>
            <a:r>
              <a:rPr lang="zh-TW" altLang="en-US" sz="1800" dirty="0"/>
              <a:t>行：設定待辦事項為空串列。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dirty="0"/>
              <a:t>第</a:t>
            </a:r>
            <a:r>
              <a:rPr lang="en-US" altLang="zh-TW" sz="1800" dirty="0"/>
              <a:t>2</a:t>
            </a:r>
            <a:r>
              <a:rPr lang="zh-TW" altLang="en-US" sz="1800" dirty="0"/>
              <a:t>行：顯示「請輸入待辦事項？」在螢幕上，經由</a:t>
            </a:r>
            <a:r>
              <a:rPr lang="en-US" altLang="zh-TW" sz="1800" dirty="0"/>
              <a:t>input</a:t>
            </a:r>
            <a:r>
              <a:rPr lang="zh-TW" altLang="en-US" sz="1800" dirty="0"/>
              <a:t>函式允許輸入字串，變數「工作」參考到此輸入字串。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dirty="0"/>
              <a:t>第</a:t>
            </a:r>
            <a:r>
              <a:rPr lang="en-US" altLang="zh-TW" sz="1800" dirty="0"/>
              <a:t>3</a:t>
            </a:r>
            <a:r>
              <a:rPr lang="zh-TW" altLang="en-US" sz="1800" dirty="0"/>
              <a:t>行：使用函式</a:t>
            </a:r>
            <a:r>
              <a:rPr lang="en-US" altLang="zh-TW" sz="1800" dirty="0"/>
              <a:t>append</a:t>
            </a:r>
            <a:r>
              <a:rPr lang="zh-TW" altLang="en-US" sz="1800" dirty="0"/>
              <a:t>將變數「工作」加入到串列「待辦事項」。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dirty="0"/>
              <a:t>第</a:t>
            </a:r>
            <a:r>
              <a:rPr lang="en-US" altLang="zh-TW" sz="1800" dirty="0"/>
              <a:t>4</a:t>
            </a:r>
            <a:r>
              <a:rPr lang="zh-TW" altLang="en-US" sz="1800" dirty="0"/>
              <a:t>行：顯示「請輸入待辦事項？」在螢幕上，經由</a:t>
            </a:r>
            <a:r>
              <a:rPr lang="en-US" altLang="zh-TW" sz="1800" dirty="0"/>
              <a:t>input</a:t>
            </a:r>
            <a:r>
              <a:rPr lang="zh-TW" altLang="en-US" sz="1800" dirty="0"/>
              <a:t>函式允許輸入字串，變數「工作」參考到此輸入字串。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dirty="0"/>
              <a:t>第</a:t>
            </a:r>
            <a:r>
              <a:rPr lang="en-US" altLang="zh-TW" sz="1800" dirty="0"/>
              <a:t>5</a:t>
            </a:r>
            <a:r>
              <a:rPr lang="zh-TW" altLang="en-US" sz="1800" dirty="0"/>
              <a:t>行：使用函式</a:t>
            </a:r>
            <a:r>
              <a:rPr lang="en-US" altLang="zh-TW" sz="1800" dirty="0"/>
              <a:t>append</a:t>
            </a:r>
            <a:r>
              <a:rPr lang="zh-TW" altLang="en-US" sz="1800" dirty="0"/>
              <a:t>將變數「工作」加入到串列「待辦事項」。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dirty="0"/>
              <a:t>第</a:t>
            </a:r>
            <a:r>
              <a:rPr lang="en-US" altLang="zh-TW" sz="1800" dirty="0"/>
              <a:t>6</a:t>
            </a:r>
            <a:r>
              <a:rPr lang="zh-TW" altLang="en-US" sz="1800" dirty="0"/>
              <a:t>行：顯示「請輸入待辦事項？」在螢幕上，經由</a:t>
            </a:r>
            <a:r>
              <a:rPr lang="en-US" altLang="zh-TW" sz="1800" dirty="0"/>
              <a:t>input</a:t>
            </a:r>
            <a:r>
              <a:rPr lang="zh-TW" altLang="en-US" sz="1800" dirty="0"/>
              <a:t>函式允許輸入字串，變數「工作」參考到此輸入字串。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dirty="0"/>
              <a:t>第</a:t>
            </a:r>
            <a:r>
              <a:rPr lang="en-US" altLang="zh-TW" sz="1800" dirty="0"/>
              <a:t>7</a:t>
            </a:r>
            <a:r>
              <a:rPr lang="zh-TW" altLang="en-US" sz="1800" dirty="0"/>
              <a:t>行：使用函式</a:t>
            </a:r>
            <a:r>
              <a:rPr lang="en-US" altLang="zh-TW" sz="1800" dirty="0"/>
              <a:t>append</a:t>
            </a:r>
            <a:r>
              <a:rPr lang="zh-TW" altLang="en-US" sz="1800" dirty="0"/>
              <a:t>將變數「工作」加入到串列「待辦事項」。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dirty="0"/>
              <a:t>第</a:t>
            </a:r>
            <a:r>
              <a:rPr lang="en-US" altLang="zh-TW" sz="1800" dirty="0"/>
              <a:t>8</a:t>
            </a:r>
            <a:r>
              <a:rPr lang="zh-TW" altLang="en-US" sz="1800" dirty="0"/>
              <a:t>行：顯示「請輸入待辦事項？」在螢幕上，經由</a:t>
            </a:r>
            <a:r>
              <a:rPr lang="en-US" altLang="zh-TW" sz="1800" dirty="0"/>
              <a:t>input</a:t>
            </a:r>
            <a:r>
              <a:rPr lang="zh-TW" altLang="en-US" sz="1800" dirty="0"/>
              <a:t>函式允許輸入字串，變數「工作」參考到此輸入字串</a:t>
            </a:r>
            <a:r>
              <a:rPr lang="zh-TW" altLang="en-US" sz="1800" dirty="0" smtClean="0"/>
              <a:t>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77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2-5-1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待辦</a:t>
            </a:r>
            <a:r>
              <a:rPr lang="zh-TW" altLang="en-US" dirty="0"/>
              <a:t>事項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ch2\2-5-1-</a:t>
            </a:r>
            <a:r>
              <a:rPr lang="zh-TW" altLang="en-US" sz="2400" dirty="0"/>
              <a:t>待辦事項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058400" cy="564689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dirty="0" smtClean="0"/>
              <a:t>第</a:t>
            </a:r>
            <a:r>
              <a:rPr lang="en-US" altLang="zh-TW" sz="1800" dirty="0"/>
              <a:t>9</a:t>
            </a:r>
            <a:r>
              <a:rPr lang="zh-TW" altLang="en-US" sz="1800" dirty="0"/>
              <a:t>行：使用函式</a:t>
            </a:r>
            <a:r>
              <a:rPr lang="en-US" altLang="zh-TW" sz="1800" dirty="0"/>
              <a:t>append</a:t>
            </a:r>
            <a:r>
              <a:rPr lang="zh-TW" altLang="en-US" sz="1800" dirty="0"/>
              <a:t>將變數「工作」加入到串列「待辦事項」。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dirty="0"/>
              <a:t>第</a:t>
            </a:r>
            <a:r>
              <a:rPr lang="en-US" altLang="zh-TW" sz="1800" dirty="0"/>
              <a:t>10</a:t>
            </a:r>
            <a:r>
              <a:rPr lang="zh-TW" altLang="en-US" sz="1800" dirty="0"/>
              <a:t>行：顯示「請輸入待辦事項？」在螢幕上，經由</a:t>
            </a:r>
            <a:r>
              <a:rPr lang="en-US" altLang="zh-TW" sz="1800" dirty="0"/>
              <a:t>input</a:t>
            </a:r>
            <a:r>
              <a:rPr lang="zh-TW" altLang="en-US" sz="1800" dirty="0"/>
              <a:t>函式允許輸入字串，變數「工作」參考到此輸入字串。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dirty="0"/>
              <a:t>第</a:t>
            </a:r>
            <a:r>
              <a:rPr lang="en-US" altLang="zh-TW" sz="1800" dirty="0"/>
              <a:t>11</a:t>
            </a:r>
            <a:r>
              <a:rPr lang="zh-TW" altLang="en-US" sz="1800" dirty="0"/>
              <a:t>行：使用函式</a:t>
            </a:r>
            <a:r>
              <a:rPr lang="en-US" altLang="zh-TW" sz="1800" dirty="0"/>
              <a:t>append</a:t>
            </a:r>
            <a:r>
              <a:rPr lang="zh-TW" altLang="en-US" sz="1800" dirty="0"/>
              <a:t>將變數「工作」加入到串列「待辦事項」。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dirty="0"/>
              <a:t>第</a:t>
            </a:r>
            <a:r>
              <a:rPr lang="en-US" altLang="zh-TW" sz="1800" dirty="0"/>
              <a:t>12</a:t>
            </a:r>
            <a:r>
              <a:rPr lang="zh-TW" altLang="en-US" sz="1800" dirty="0"/>
              <a:t>行：使用串列「待辦事項」的函式</a:t>
            </a:r>
            <a:r>
              <a:rPr lang="en-US" altLang="zh-TW" sz="1800" dirty="0"/>
              <a:t>pop</a:t>
            </a:r>
            <a:r>
              <a:rPr lang="zh-TW" altLang="en-US" sz="1800" dirty="0"/>
              <a:t>，輸入數值</a:t>
            </a:r>
            <a:r>
              <a:rPr lang="en-US" altLang="zh-TW" sz="1800" dirty="0"/>
              <a:t>0</a:t>
            </a:r>
            <a:r>
              <a:rPr lang="zh-TW" altLang="en-US" sz="1800" dirty="0"/>
              <a:t>，表示取出最先加入的工作，使用函式</a:t>
            </a:r>
            <a:r>
              <a:rPr lang="en-US" altLang="zh-TW" sz="1800" dirty="0"/>
              <a:t>print</a:t>
            </a:r>
            <a:r>
              <a:rPr lang="zh-TW" altLang="en-US" sz="1800" dirty="0"/>
              <a:t>顯示到螢幕上，接著再次使用串列「待辦事項」的函式</a:t>
            </a:r>
            <a:r>
              <a:rPr lang="en-US" altLang="zh-TW" sz="1800" dirty="0"/>
              <a:t>pop</a:t>
            </a:r>
            <a:r>
              <a:rPr lang="zh-TW" altLang="en-US" sz="1800" dirty="0"/>
              <a:t>，輸入數值</a:t>
            </a:r>
            <a:r>
              <a:rPr lang="en-US" altLang="zh-TW" sz="1800" dirty="0"/>
              <a:t>0</a:t>
            </a:r>
            <a:r>
              <a:rPr lang="zh-TW" altLang="en-US" sz="1800" dirty="0"/>
              <a:t>，表示取出最先加入的工作，使用函式</a:t>
            </a:r>
            <a:r>
              <a:rPr lang="en-US" altLang="zh-TW" sz="1800" dirty="0"/>
              <a:t>print</a:t>
            </a:r>
            <a:r>
              <a:rPr lang="zh-TW" altLang="en-US" sz="1800" dirty="0"/>
              <a:t>顯示到螢幕上，最後顯示整個串列「待辦事項」到螢幕上。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dirty="0"/>
              <a:t>第</a:t>
            </a:r>
            <a:r>
              <a:rPr lang="en-US" altLang="zh-TW" sz="1800" dirty="0"/>
              <a:t>13</a:t>
            </a:r>
            <a:r>
              <a:rPr lang="zh-TW" altLang="en-US" sz="1800" dirty="0"/>
              <a:t>行：使用串列「待辦事項」的函式</a:t>
            </a:r>
            <a:r>
              <a:rPr lang="en-US" altLang="zh-TW" sz="1800" dirty="0"/>
              <a:t>pop</a:t>
            </a:r>
            <a:r>
              <a:rPr lang="zh-TW" altLang="en-US" sz="1800" dirty="0"/>
              <a:t>，不輸入任何值，表示取出最後加入的工作，使用函式</a:t>
            </a:r>
            <a:r>
              <a:rPr lang="en-US" altLang="zh-TW" sz="1800" dirty="0"/>
              <a:t>print</a:t>
            </a:r>
            <a:r>
              <a:rPr lang="zh-TW" altLang="en-US" sz="1800" dirty="0"/>
              <a:t>顯示到螢幕上，最後顯示整個串列「待辦事項」到螢幕上。</a:t>
            </a:r>
          </a:p>
        </p:txBody>
      </p:sp>
    </p:spTree>
    <p:extLst>
      <p:ext uri="{BB962C8B-B14F-4D97-AF65-F5344CB8AC3E}">
        <p14:creationId xmlns:p14="http://schemas.microsoft.com/office/powerpoint/2010/main" val="2049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tuple </a:t>
            </a:r>
            <a:r>
              <a:rPr lang="en-US" altLang="zh-TW" sz="2400" b="1" dirty="0"/>
              <a:t>(</a:t>
            </a:r>
            <a:r>
              <a:rPr lang="en-US" altLang="zh-TW" sz="2400" dirty="0"/>
              <a:t>ch2\2-1-tuple1.py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>
                <a:solidFill>
                  <a:srgbClr val="0070C0"/>
                </a:solidFill>
              </a:rPr>
              <a:t>( )</a:t>
            </a:r>
            <a:r>
              <a:rPr lang="zh-TW" altLang="en-US" dirty="0" smtClean="0"/>
              <a:t>建立</a:t>
            </a:r>
            <a:r>
              <a:rPr lang="en-US" altLang="zh-TW" dirty="0"/>
              <a:t>tuple</a:t>
            </a:r>
            <a:r>
              <a:rPr lang="zh-TW" altLang="en-US" dirty="0"/>
              <a:t>，</a:t>
            </a:r>
            <a:r>
              <a:rPr lang="en-US" altLang="zh-TW" dirty="0"/>
              <a:t>tuple</a:t>
            </a:r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中表示將多個元素串接在一起，且</a:t>
            </a:r>
            <a:r>
              <a:rPr lang="en-US" altLang="zh-TW" dirty="0"/>
              <a:t>tuple</a:t>
            </a:r>
            <a:r>
              <a:rPr lang="zh-TW" altLang="en-US" dirty="0"/>
              <a:t>是不可以更改的。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99" y="2122549"/>
            <a:ext cx="7263221" cy="46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2-5-2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製作</a:t>
            </a:r>
            <a:r>
              <a:rPr lang="zh-TW" altLang="en-US" dirty="0"/>
              <a:t>英翻中字典</a:t>
            </a:r>
            <a:r>
              <a:rPr lang="en-US" altLang="zh-TW" sz="2400" dirty="0" smtClean="0"/>
              <a:t>(</a:t>
            </a:r>
            <a:r>
              <a:rPr lang="en-US" altLang="zh-TW" sz="2700" dirty="0"/>
              <a:t>2-5-2-</a:t>
            </a:r>
            <a:r>
              <a:rPr lang="zh-TW" altLang="en-US" sz="2700" dirty="0"/>
              <a:t>製作英翻中字典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4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請設計一個程式，將英文單字翻譯成中文，輸入英文可以查詢到對應的中文，顯示字典的英文單字有哪些，並顯示整個字典。</a:t>
            </a:r>
          </a:p>
          <a:p>
            <a:pPr marL="628650" lvl="1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解題想法</a:t>
            </a:r>
          </a:p>
          <a:p>
            <a:pPr lvl="1"/>
            <a:r>
              <a:rPr lang="zh-TW" altLang="en-US" dirty="0"/>
              <a:t>英文與中文對應的關係儲存到</a:t>
            </a:r>
            <a:r>
              <a:rPr lang="zh-TW" altLang="en-US" dirty="0" smtClean="0"/>
              <a:t>字典（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）結構</a:t>
            </a:r>
            <a:r>
              <a:rPr lang="zh-TW" altLang="en-US" dirty="0"/>
              <a:t>內，使用字典的功能完成程式。</a:t>
            </a:r>
          </a:p>
        </p:txBody>
      </p:sp>
    </p:spTree>
    <p:extLst>
      <p:ext uri="{BB962C8B-B14F-4D97-AF65-F5344CB8AC3E}">
        <p14:creationId xmlns:p14="http://schemas.microsoft.com/office/powerpoint/2010/main" val="22124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2-5-2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製作</a:t>
            </a:r>
            <a:r>
              <a:rPr lang="zh-TW" altLang="en-US" dirty="0"/>
              <a:t>英翻中字典</a:t>
            </a:r>
            <a:r>
              <a:rPr lang="en-US" altLang="zh-TW" sz="2700" dirty="0"/>
              <a:t>(2-5-2-</a:t>
            </a:r>
            <a:r>
              <a:rPr lang="zh-TW" altLang="en-US" sz="2700" dirty="0"/>
              <a:t>製作英翻中字典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215342"/>
            <a:ext cx="10058400" cy="5081714"/>
          </a:xfrm>
        </p:spPr>
        <p:txBody>
          <a:bodyPr/>
          <a:lstStyle/>
          <a:p>
            <a:r>
              <a:rPr lang="en-US" altLang="zh-TW" dirty="0"/>
              <a:t>(2) </a:t>
            </a:r>
            <a:r>
              <a:rPr lang="zh-TW" altLang="en-US" dirty="0"/>
              <a:t>程式碼與解說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30035"/>
              </p:ext>
            </p:extLst>
          </p:nvPr>
        </p:nvGraphicFramePr>
        <p:xfrm>
          <a:off x="268514" y="1750400"/>
          <a:ext cx="525707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767151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50824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行號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</a:t>
                      </a:r>
                    </a:p>
                    <a:p>
                      <a:pPr algn="ctr"/>
                      <a:r>
                        <a:rPr lang="en-US" altLang="zh-TW" dirty="0" smtClean="0"/>
                        <a:t>02</a:t>
                      </a:r>
                    </a:p>
                    <a:p>
                      <a:pPr algn="ctr"/>
                      <a:r>
                        <a:rPr lang="en-US" altLang="zh-TW" dirty="0" smtClean="0"/>
                        <a:t>03</a:t>
                      </a:r>
                    </a:p>
                    <a:p>
                      <a:pPr algn="ctr"/>
                      <a:r>
                        <a:rPr lang="en-US" altLang="zh-TW" dirty="0" smtClean="0"/>
                        <a:t>04</a:t>
                      </a:r>
                    </a:p>
                    <a:p>
                      <a:pPr algn="ctr"/>
                      <a:r>
                        <a:rPr lang="en-US" altLang="zh-TW" dirty="0" smtClean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字典 </a:t>
                      </a:r>
                      <a:r>
                        <a:rPr lang="en-US" altLang="zh-TW" dirty="0" smtClean="0"/>
                        <a:t>= {'dog':'</a:t>
                      </a:r>
                      <a:r>
                        <a:rPr lang="zh-TW" altLang="en-US" dirty="0" smtClean="0"/>
                        <a:t>狗</a:t>
                      </a:r>
                      <a:r>
                        <a:rPr lang="en-US" altLang="zh-TW" dirty="0" smtClean="0"/>
                        <a:t>', 'fish':'</a:t>
                      </a:r>
                      <a:r>
                        <a:rPr lang="zh-TW" altLang="en-US" dirty="0" smtClean="0"/>
                        <a:t>魚</a:t>
                      </a:r>
                      <a:r>
                        <a:rPr lang="en-US" altLang="zh-TW" dirty="0" smtClean="0"/>
                        <a:t>', 'cat':'</a:t>
                      </a:r>
                      <a:r>
                        <a:rPr lang="zh-TW" altLang="en-US" dirty="0" smtClean="0"/>
                        <a:t>貓</a:t>
                      </a:r>
                      <a:r>
                        <a:rPr lang="en-US" altLang="zh-TW" dirty="0" smtClean="0"/>
                        <a:t>', 'pig':'</a:t>
                      </a:r>
                      <a:r>
                        <a:rPr lang="zh-TW" altLang="en-US" dirty="0" smtClean="0"/>
                        <a:t>豬</a:t>
                      </a:r>
                      <a:r>
                        <a:rPr lang="en-US" altLang="zh-TW" dirty="0" smtClean="0"/>
                        <a:t>'}</a:t>
                      </a:r>
                    </a:p>
                    <a:p>
                      <a:r>
                        <a:rPr lang="en-US" altLang="zh-TW" dirty="0" smtClean="0"/>
                        <a:t>print(</a:t>
                      </a:r>
                      <a:r>
                        <a:rPr lang="zh-TW" altLang="en-US" dirty="0" smtClean="0"/>
                        <a:t>字典</a:t>
                      </a:r>
                      <a:r>
                        <a:rPr lang="en-US" altLang="zh-TW" dirty="0" smtClean="0"/>
                        <a:t>.keys())</a:t>
                      </a:r>
                    </a:p>
                    <a:p>
                      <a:r>
                        <a:rPr lang="en-US" altLang="zh-TW" dirty="0" smtClean="0"/>
                        <a:t>print(</a:t>
                      </a:r>
                      <a:r>
                        <a:rPr lang="zh-TW" altLang="en-US" dirty="0" smtClean="0"/>
                        <a:t>字典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zh-TW" altLang="en-US" dirty="0" smtClean="0"/>
                        <a:t>英文 </a:t>
                      </a:r>
                      <a:r>
                        <a:rPr lang="en-US" altLang="zh-TW" dirty="0" smtClean="0"/>
                        <a:t>= input('</a:t>
                      </a:r>
                      <a:r>
                        <a:rPr lang="zh-TW" altLang="en-US" dirty="0" smtClean="0"/>
                        <a:t>請輸入一個英文單字？</a:t>
                      </a:r>
                      <a:r>
                        <a:rPr lang="en-US" altLang="zh-TW" dirty="0" smtClean="0"/>
                        <a:t>')</a:t>
                      </a:r>
                    </a:p>
                    <a:p>
                      <a:r>
                        <a:rPr lang="en-US" altLang="zh-TW" dirty="0" smtClean="0"/>
                        <a:t>print(</a:t>
                      </a:r>
                      <a:r>
                        <a:rPr lang="zh-TW" altLang="en-US" dirty="0" smtClean="0"/>
                        <a:t>字典</a:t>
                      </a:r>
                      <a:r>
                        <a:rPr lang="en-US" altLang="zh-TW" dirty="0" smtClean="0"/>
                        <a:t>.get(</a:t>
                      </a:r>
                      <a:r>
                        <a:rPr lang="zh-TW" altLang="en-US" dirty="0" smtClean="0"/>
                        <a:t>英文</a:t>
                      </a:r>
                      <a:r>
                        <a:rPr lang="en-US" altLang="zh-TW" dirty="0" smtClean="0"/>
                        <a:t>,'</a:t>
                      </a:r>
                      <a:r>
                        <a:rPr lang="zh-TW" altLang="en-US" dirty="0" smtClean="0"/>
                        <a:t>字典找不到該單字</a:t>
                      </a:r>
                      <a:r>
                        <a:rPr lang="en-US" altLang="zh-TW" dirty="0" smtClean="0"/>
                        <a:t>'))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17030" y="2124299"/>
            <a:ext cx="6138414" cy="461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行：建立四個單字的字典，指定給變數「字典」。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顯示變數「字典」的函式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keys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的結果到螢幕上。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顯示變數「字典」到螢幕上。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行：顯示「請輸入一個英文單字？」在螢幕上，經由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函式允許輸入字串，變數「英文」參考到此字串。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行：使用變數「字典」的函式「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」，若找出變數「英文」對應的中文，使用函式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顯示查詢的結果到螢幕上；若沒有找到，則函式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回傳「字典找不到該單字」，最後使用函式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顯示結果到螢幕上。	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516" y="3938751"/>
            <a:ext cx="4322678" cy="2893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執行結果：</a:t>
            </a:r>
            <a:endParaRPr lang="en-US" altLang="zh-TW" sz="1600" dirty="0" smtClean="0"/>
          </a:p>
          <a:p>
            <a:r>
              <a:rPr lang="zh-TW" altLang="zh-TW" sz="1600" dirty="0" smtClean="0"/>
              <a:t>第一次</a:t>
            </a:r>
            <a:r>
              <a:rPr lang="zh-TW" altLang="zh-TW" sz="1600" dirty="0"/>
              <a:t>執行輸入「</a:t>
            </a:r>
            <a:r>
              <a:rPr lang="en-US" altLang="zh-TW" sz="1600" dirty="0"/>
              <a:t>dog</a:t>
            </a:r>
            <a:r>
              <a:rPr lang="zh-TW" altLang="zh-TW" sz="1600" dirty="0"/>
              <a:t>」，結果如下。</a:t>
            </a:r>
          </a:p>
          <a:p>
            <a:r>
              <a:rPr lang="en-US" altLang="zh-TW" sz="1600" dirty="0" err="1"/>
              <a:t>dict_keys</a:t>
            </a:r>
            <a:r>
              <a:rPr lang="en-US" altLang="zh-TW" sz="1600" dirty="0"/>
              <a:t>(['dog', 'fish', 'cat', 'pig'])</a:t>
            </a:r>
            <a:endParaRPr lang="zh-TW" altLang="zh-TW" sz="1600" dirty="0"/>
          </a:p>
          <a:p>
            <a:r>
              <a:rPr lang="en-US" altLang="zh-TW" sz="1600" dirty="0"/>
              <a:t>{'dog': '</a:t>
            </a:r>
            <a:r>
              <a:rPr lang="zh-TW" altLang="zh-TW" sz="1600" dirty="0"/>
              <a:t>狗</a:t>
            </a:r>
            <a:r>
              <a:rPr lang="en-US" altLang="zh-TW" sz="1600" dirty="0"/>
              <a:t>', 'fish': '</a:t>
            </a:r>
            <a:r>
              <a:rPr lang="zh-TW" altLang="zh-TW" sz="1600" dirty="0"/>
              <a:t>魚</a:t>
            </a:r>
            <a:r>
              <a:rPr lang="en-US" altLang="zh-TW" sz="1600" dirty="0"/>
              <a:t>', 'cat': '</a:t>
            </a:r>
            <a:r>
              <a:rPr lang="zh-TW" altLang="zh-TW" sz="1600" dirty="0"/>
              <a:t>貓</a:t>
            </a:r>
            <a:r>
              <a:rPr lang="en-US" altLang="zh-TW" sz="1600" dirty="0"/>
              <a:t>', 'pig': '</a:t>
            </a:r>
            <a:r>
              <a:rPr lang="zh-TW" altLang="zh-TW" sz="1600" dirty="0"/>
              <a:t>豬</a:t>
            </a:r>
            <a:r>
              <a:rPr lang="en-US" altLang="zh-TW" sz="1600" dirty="0"/>
              <a:t>'}</a:t>
            </a:r>
            <a:endParaRPr lang="zh-TW" altLang="zh-TW" sz="1600" dirty="0"/>
          </a:p>
          <a:p>
            <a:r>
              <a:rPr lang="zh-TW" altLang="zh-TW" sz="1600" dirty="0"/>
              <a:t>請輸入一個英文單字？</a:t>
            </a:r>
            <a:r>
              <a:rPr lang="en-US" altLang="zh-TW" sz="1600" dirty="0"/>
              <a:t>dog</a:t>
            </a:r>
            <a:endParaRPr lang="zh-TW" altLang="zh-TW" sz="1600" dirty="0"/>
          </a:p>
          <a:p>
            <a:r>
              <a:rPr lang="zh-TW" altLang="zh-TW" sz="1600" dirty="0"/>
              <a:t>狗</a:t>
            </a:r>
          </a:p>
          <a:p>
            <a:r>
              <a:rPr lang="zh-TW" altLang="zh-TW" sz="1600" dirty="0"/>
              <a:t>第二次執行輸入「</a:t>
            </a:r>
            <a:r>
              <a:rPr lang="en-US" altLang="zh-TW" sz="1600" dirty="0"/>
              <a:t>turtle</a:t>
            </a:r>
            <a:r>
              <a:rPr lang="zh-TW" altLang="zh-TW" sz="1600" dirty="0"/>
              <a:t>」，結果如下。</a:t>
            </a:r>
          </a:p>
          <a:p>
            <a:r>
              <a:rPr lang="en-US" altLang="zh-TW" sz="1600" dirty="0" err="1"/>
              <a:t>dict_keys</a:t>
            </a:r>
            <a:r>
              <a:rPr lang="en-US" altLang="zh-TW" sz="1600" dirty="0"/>
              <a:t>(['dog', 'fish', 'cat', 'pig'])</a:t>
            </a:r>
            <a:endParaRPr lang="zh-TW" altLang="zh-TW" sz="1600" dirty="0"/>
          </a:p>
          <a:p>
            <a:r>
              <a:rPr lang="en-US" altLang="zh-TW" sz="1600" dirty="0"/>
              <a:t>{'dog': '</a:t>
            </a:r>
            <a:r>
              <a:rPr lang="zh-TW" altLang="zh-TW" sz="1600" dirty="0"/>
              <a:t>狗</a:t>
            </a:r>
            <a:r>
              <a:rPr lang="en-US" altLang="zh-TW" sz="1600" dirty="0"/>
              <a:t>', 'fish': '</a:t>
            </a:r>
            <a:r>
              <a:rPr lang="zh-TW" altLang="zh-TW" sz="1600" dirty="0"/>
              <a:t>魚</a:t>
            </a:r>
            <a:r>
              <a:rPr lang="en-US" altLang="zh-TW" sz="1600" dirty="0"/>
              <a:t>', 'cat': '</a:t>
            </a:r>
            <a:r>
              <a:rPr lang="zh-TW" altLang="zh-TW" sz="1600" dirty="0"/>
              <a:t>貓</a:t>
            </a:r>
            <a:r>
              <a:rPr lang="en-US" altLang="zh-TW" sz="1600" dirty="0"/>
              <a:t>', 'pig': '</a:t>
            </a:r>
            <a:r>
              <a:rPr lang="zh-TW" altLang="zh-TW" sz="1600" dirty="0"/>
              <a:t>豬</a:t>
            </a:r>
            <a:r>
              <a:rPr lang="en-US" altLang="zh-TW" sz="1600" dirty="0"/>
              <a:t>'}</a:t>
            </a:r>
            <a:endParaRPr lang="zh-TW" altLang="zh-TW" sz="1600" dirty="0"/>
          </a:p>
          <a:p>
            <a:r>
              <a:rPr lang="zh-TW" altLang="zh-TW" sz="1600" dirty="0"/>
              <a:t>請輸入一個英文單字？</a:t>
            </a:r>
            <a:r>
              <a:rPr lang="en-US" altLang="zh-TW" sz="1600" dirty="0"/>
              <a:t>turtle</a:t>
            </a:r>
            <a:endParaRPr lang="zh-TW" altLang="zh-TW" sz="1600" dirty="0"/>
          </a:p>
          <a:p>
            <a:r>
              <a:rPr lang="zh-TW" altLang="zh-TW" sz="1600" dirty="0"/>
              <a:t>字典找不到該單字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1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2-5-3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找出</a:t>
            </a:r>
            <a:r>
              <a:rPr lang="zh-TW" altLang="en-US" dirty="0"/>
              <a:t>一首詩的所有字</a:t>
            </a:r>
            <a:r>
              <a:rPr lang="en-US" altLang="zh-TW" sz="2400" dirty="0" smtClean="0"/>
              <a:t>(</a:t>
            </a:r>
            <a:r>
              <a:rPr lang="en-US" altLang="zh-TW" sz="2700" b="1" dirty="0"/>
              <a:t>2-5-3 </a:t>
            </a:r>
            <a:r>
              <a:rPr lang="zh-TW" altLang="en-US" sz="2700" dirty="0"/>
              <a:t>找出一首詩的所有字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400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請設計一個程式找出一首詩的所有字，本範例使用唐詩「春曉」，作者「孟浩然」，重複的字只顯示一個就可以。</a:t>
            </a:r>
          </a:p>
          <a:p>
            <a:pPr marL="628650" lvl="1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解題想法</a:t>
            </a:r>
          </a:p>
          <a:p>
            <a:pPr lvl="1"/>
            <a:r>
              <a:rPr lang="zh-TW" altLang="en-US" dirty="0"/>
              <a:t>將詩儲存到</a:t>
            </a:r>
            <a:r>
              <a:rPr lang="zh-TW" altLang="en-US" dirty="0" smtClean="0"/>
              <a:t>集合</a:t>
            </a:r>
            <a:r>
              <a:rPr lang="zh-TW" altLang="en-US" dirty="0"/>
              <a:t>（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）結構</a:t>
            </a:r>
            <a:r>
              <a:rPr lang="zh-TW" altLang="en-US" dirty="0"/>
              <a:t>內，使用集合的功能完成程式。</a:t>
            </a:r>
          </a:p>
        </p:txBody>
      </p:sp>
    </p:spTree>
    <p:extLst>
      <p:ext uri="{BB962C8B-B14F-4D97-AF65-F5344CB8AC3E}">
        <p14:creationId xmlns:p14="http://schemas.microsoft.com/office/powerpoint/2010/main" val="6380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2-5-3 </a:t>
            </a:r>
            <a:r>
              <a:rPr lang="zh-TW" altLang="en-US" dirty="0"/>
              <a:t>找出一首詩的所有字</a:t>
            </a:r>
            <a:r>
              <a:rPr lang="en-US" altLang="zh-TW" sz="2700" dirty="0"/>
              <a:t>(</a:t>
            </a:r>
            <a:r>
              <a:rPr lang="en-US" altLang="zh-TW" sz="2700" b="1" dirty="0"/>
              <a:t>2-5-3 </a:t>
            </a:r>
            <a:r>
              <a:rPr lang="zh-TW" altLang="en-US" sz="2700" dirty="0"/>
              <a:t>找出一首詩的所有字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(2) </a:t>
            </a:r>
            <a:r>
              <a:rPr lang="zh-TW" altLang="en-US" dirty="0"/>
              <a:t>程式碼與解說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74387"/>
              </p:ext>
            </p:extLst>
          </p:nvPr>
        </p:nvGraphicFramePr>
        <p:xfrm>
          <a:off x="268514" y="2167088"/>
          <a:ext cx="525707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767151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50824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行號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</a:t>
                      </a:r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02</a:t>
                      </a:r>
                    </a:p>
                    <a:p>
                      <a:pPr algn="ctr"/>
                      <a:r>
                        <a:rPr lang="en-US" altLang="zh-TW" dirty="0" smtClean="0"/>
                        <a:t>03</a:t>
                      </a:r>
                    </a:p>
                    <a:p>
                      <a:pPr algn="ctr"/>
                      <a:r>
                        <a:rPr lang="en-US" altLang="zh-TW" dirty="0" smtClean="0"/>
                        <a:t>04</a:t>
                      </a:r>
                    </a:p>
                    <a:p>
                      <a:pPr algn="ctr"/>
                      <a:r>
                        <a:rPr lang="en-US" altLang="zh-TW" dirty="0" smtClean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詩 </a:t>
                      </a:r>
                      <a:r>
                        <a:rPr lang="en-US" altLang="zh-TW" dirty="0" smtClean="0"/>
                        <a:t>= '</a:t>
                      </a:r>
                      <a:r>
                        <a:rPr lang="zh-TW" altLang="en-US" dirty="0" smtClean="0"/>
                        <a:t>春眠不覺曉，處處聞啼鳥。夜來風雨聲，花落知多少。</a:t>
                      </a:r>
                      <a:r>
                        <a:rPr lang="en-US" altLang="zh-TW" dirty="0" smtClean="0"/>
                        <a:t>'</a:t>
                      </a:r>
                    </a:p>
                    <a:p>
                      <a:r>
                        <a:rPr lang="zh-TW" altLang="en-US" dirty="0" smtClean="0"/>
                        <a:t>字 </a:t>
                      </a:r>
                      <a:r>
                        <a:rPr lang="en-US" altLang="zh-TW" dirty="0" smtClean="0"/>
                        <a:t>= set(</a:t>
                      </a:r>
                      <a:r>
                        <a:rPr lang="zh-TW" altLang="en-US" dirty="0" smtClean="0"/>
                        <a:t>詩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.remove('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')</a:t>
                      </a:r>
                    </a:p>
                    <a:p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.remove('</a:t>
                      </a:r>
                      <a:r>
                        <a:rPr lang="zh-TW" altLang="en-US" dirty="0" smtClean="0"/>
                        <a:t>。</a:t>
                      </a:r>
                      <a:r>
                        <a:rPr lang="en-US" altLang="zh-TW" dirty="0" smtClean="0"/>
                        <a:t>')</a:t>
                      </a:r>
                    </a:p>
                    <a:p>
                      <a:r>
                        <a:rPr lang="en-US" altLang="zh-TW" dirty="0" smtClean="0"/>
                        <a:t>print(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17030" y="2398619"/>
            <a:ext cx="6138414" cy="378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行：將字串「春眠不覺曉，處處聞啼鳥。夜來風雨聲，花落知多少。」，指定給變數「詩」。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，以變數「詩」為輸入，產生字的集合，指定給變數「字」。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行：使用變數「字」的函式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remove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，刪除變數「字」中的逗點「，」。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行：使用變數「字」的函式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remove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，刪除變數「字」中的句點「。」。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顯示變數「字」到螢幕上。	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79969" y="4815854"/>
            <a:ext cx="4322678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執行結果：</a:t>
            </a:r>
            <a:endParaRPr lang="en-US" altLang="zh-TW" sz="1600" dirty="0" smtClean="0"/>
          </a:p>
          <a:p>
            <a:r>
              <a:rPr lang="en-US" altLang="zh-TW" dirty="0"/>
              <a:t>{'</a:t>
            </a:r>
            <a:r>
              <a:rPr lang="zh-TW" altLang="zh-TW" dirty="0"/>
              <a:t>聲</a:t>
            </a:r>
            <a:r>
              <a:rPr lang="en-US" altLang="zh-TW" dirty="0"/>
              <a:t>', '</a:t>
            </a:r>
            <a:r>
              <a:rPr lang="zh-TW" altLang="zh-TW" dirty="0"/>
              <a:t>聞</a:t>
            </a:r>
            <a:r>
              <a:rPr lang="en-US" altLang="zh-TW" dirty="0"/>
              <a:t>', '</a:t>
            </a:r>
            <a:r>
              <a:rPr lang="zh-TW" altLang="zh-TW" dirty="0"/>
              <a:t>夜</a:t>
            </a:r>
            <a:r>
              <a:rPr lang="en-US" altLang="zh-TW" dirty="0"/>
              <a:t>', '</a:t>
            </a:r>
            <a:r>
              <a:rPr lang="zh-TW" altLang="zh-TW" dirty="0"/>
              <a:t>來</a:t>
            </a:r>
            <a:r>
              <a:rPr lang="en-US" altLang="zh-TW" dirty="0"/>
              <a:t>', '</a:t>
            </a:r>
            <a:r>
              <a:rPr lang="zh-TW" altLang="zh-TW" dirty="0"/>
              <a:t>不</a:t>
            </a:r>
            <a:r>
              <a:rPr lang="en-US" altLang="zh-TW" dirty="0"/>
              <a:t>', '</a:t>
            </a:r>
            <a:r>
              <a:rPr lang="zh-TW" altLang="zh-TW" dirty="0"/>
              <a:t>風</a:t>
            </a:r>
            <a:r>
              <a:rPr lang="en-US" altLang="zh-TW" dirty="0"/>
              <a:t>', '</a:t>
            </a:r>
            <a:r>
              <a:rPr lang="zh-TW" altLang="zh-TW" dirty="0"/>
              <a:t>知</a:t>
            </a:r>
            <a:r>
              <a:rPr lang="en-US" altLang="zh-TW" dirty="0"/>
              <a:t>', '</a:t>
            </a:r>
            <a:r>
              <a:rPr lang="zh-TW" altLang="zh-TW" dirty="0"/>
              <a:t>多</a:t>
            </a:r>
            <a:r>
              <a:rPr lang="en-US" altLang="zh-TW" dirty="0"/>
              <a:t>', '</a:t>
            </a:r>
            <a:r>
              <a:rPr lang="zh-TW" altLang="zh-TW" dirty="0"/>
              <a:t>少</a:t>
            </a:r>
            <a:r>
              <a:rPr lang="en-US" altLang="zh-TW" dirty="0"/>
              <a:t>', '</a:t>
            </a:r>
            <a:r>
              <a:rPr lang="zh-TW" altLang="zh-TW" dirty="0"/>
              <a:t>鳥</a:t>
            </a:r>
            <a:r>
              <a:rPr lang="en-US" altLang="zh-TW" dirty="0"/>
              <a:t>', '</a:t>
            </a:r>
            <a:r>
              <a:rPr lang="zh-TW" altLang="zh-TW" dirty="0"/>
              <a:t>眠</a:t>
            </a:r>
            <a:r>
              <a:rPr lang="en-US" altLang="zh-TW" dirty="0"/>
              <a:t>', '</a:t>
            </a:r>
            <a:r>
              <a:rPr lang="zh-TW" altLang="zh-TW" dirty="0"/>
              <a:t>落</a:t>
            </a:r>
            <a:r>
              <a:rPr lang="en-US" altLang="zh-TW" dirty="0"/>
              <a:t>', '</a:t>
            </a:r>
            <a:r>
              <a:rPr lang="zh-TW" altLang="zh-TW" dirty="0"/>
              <a:t>曉</a:t>
            </a:r>
            <a:r>
              <a:rPr lang="en-US" altLang="zh-TW" dirty="0"/>
              <a:t>', '</a:t>
            </a:r>
            <a:r>
              <a:rPr lang="zh-TW" altLang="zh-TW" dirty="0"/>
              <a:t>啼</a:t>
            </a:r>
            <a:r>
              <a:rPr lang="en-US" altLang="zh-TW" dirty="0"/>
              <a:t>', '</a:t>
            </a:r>
            <a:r>
              <a:rPr lang="zh-TW" altLang="zh-TW" dirty="0"/>
              <a:t>雨</a:t>
            </a:r>
            <a:r>
              <a:rPr lang="en-US" altLang="zh-TW" dirty="0"/>
              <a:t>', '</a:t>
            </a:r>
            <a:r>
              <a:rPr lang="zh-TW" altLang="zh-TW" dirty="0"/>
              <a:t>花</a:t>
            </a:r>
            <a:r>
              <a:rPr lang="en-US" altLang="zh-TW" dirty="0"/>
              <a:t>', '</a:t>
            </a:r>
            <a:r>
              <a:rPr lang="zh-TW" altLang="zh-TW" dirty="0"/>
              <a:t>春</a:t>
            </a:r>
            <a:r>
              <a:rPr lang="en-US" altLang="zh-TW" dirty="0"/>
              <a:t>', '</a:t>
            </a:r>
            <a:r>
              <a:rPr lang="zh-TW" altLang="zh-TW" dirty="0"/>
              <a:t>處</a:t>
            </a:r>
            <a:r>
              <a:rPr lang="en-US" altLang="zh-TW" dirty="0"/>
              <a:t>', '</a:t>
            </a:r>
            <a:r>
              <a:rPr lang="zh-TW" altLang="zh-TW" dirty="0"/>
              <a:t>覺</a:t>
            </a:r>
            <a:r>
              <a:rPr lang="en-US" altLang="zh-TW" dirty="0"/>
              <a:t>'}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27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2-5-4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複雜</a:t>
            </a:r>
            <a:r>
              <a:rPr lang="zh-TW" altLang="en-US" dirty="0"/>
              <a:t>的結構</a:t>
            </a:r>
            <a:r>
              <a:rPr lang="en-US" altLang="zh-TW" sz="2400" dirty="0" smtClean="0"/>
              <a:t>(</a:t>
            </a:r>
            <a:r>
              <a:rPr lang="en-US" altLang="zh-TW" sz="2400" b="1" dirty="0"/>
              <a:t>2-5-4 </a:t>
            </a:r>
            <a:r>
              <a:rPr lang="zh-TW" altLang="en-US" sz="2400" dirty="0"/>
              <a:t>複雜的結構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400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1411627"/>
            <a:ext cx="9927771" cy="4327490"/>
          </a:xfrm>
        </p:spPr>
      </p:pic>
    </p:spTree>
    <p:extLst>
      <p:ext uri="{BB962C8B-B14F-4D97-AF65-F5344CB8AC3E}">
        <p14:creationId xmlns:p14="http://schemas.microsoft.com/office/powerpoint/2010/main" val="14124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2-5-4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複雜</a:t>
            </a:r>
            <a:r>
              <a:rPr lang="zh-TW" altLang="en-US" dirty="0"/>
              <a:t>的結構</a:t>
            </a:r>
            <a:r>
              <a:rPr lang="en-US" altLang="zh-TW" sz="2400" dirty="0"/>
              <a:t>(</a:t>
            </a:r>
            <a:r>
              <a:rPr lang="en-US" altLang="zh-TW" sz="2400" b="1" dirty="0"/>
              <a:t>2-5-4 </a:t>
            </a:r>
            <a:r>
              <a:rPr lang="zh-TW" altLang="en-US" sz="2400" dirty="0"/>
              <a:t>複雜的結構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(2) </a:t>
            </a:r>
            <a:r>
              <a:rPr lang="zh-TW" altLang="en-US" dirty="0"/>
              <a:t>程式碼與解說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41015"/>
              </p:ext>
            </p:extLst>
          </p:nvPr>
        </p:nvGraphicFramePr>
        <p:xfrm>
          <a:off x="280089" y="2047408"/>
          <a:ext cx="525707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2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767151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50824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行號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</a:t>
                      </a:r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02</a:t>
                      </a:r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03</a:t>
                      </a:r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04</a:t>
                      </a:r>
                    </a:p>
                    <a:p>
                      <a:pPr algn="ctr"/>
                      <a:r>
                        <a:rPr lang="en-US" altLang="zh-TW" dirty="0" smtClean="0"/>
                        <a:t>05</a:t>
                      </a:r>
                    </a:p>
                    <a:p>
                      <a:pPr algn="ctr"/>
                      <a:r>
                        <a:rPr lang="en-US" altLang="zh-TW" dirty="0" smtClean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星期 </a:t>
                      </a:r>
                      <a:r>
                        <a:rPr lang="en-US" altLang="zh-TW" dirty="0" smtClean="0"/>
                        <a:t>= ['Sunday', 'Monday', 'Tuesday', 'Wednesday', 'Thursday', 'Friday', 'Saturday']</a:t>
                      </a:r>
                    </a:p>
                    <a:p>
                      <a:r>
                        <a:rPr lang="zh-TW" altLang="en-US" dirty="0" smtClean="0"/>
                        <a:t>月份 </a:t>
                      </a:r>
                      <a:r>
                        <a:rPr lang="en-US" altLang="zh-TW" dirty="0" smtClean="0"/>
                        <a:t>= ['January', 'February', 'March', 'April', 'May', 'June', \</a:t>
                      </a:r>
                    </a:p>
                    <a:p>
                      <a:r>
                        <a:rPr lang="en-US" altLang="zh-TW" dirty="0" smtClean="0"/>
                        <a:t>      'July', 'August', 'September', 'October', 'November', 'December']</a:t>
                      </a:r>
                    </a:p>
                    <a:p>
                      <a:r>
                        <a:rPr lang="en-US" altLang="zh-TW" dirty="0" err="1" smtClean="0"/>
                        <a:t>dic</a:t>
                      </a:r>
                      <a:r>
                        <a:rPr lang="en-US" altLang="zh-TW" dirty="0" smtClean="0"/>
                        <a:t> = {'week':</a:t>
                      </a:r>
                      <a:r>
                        <a:rPr lang="zh-TW" altLang="en-US" dirty="0" smtClean="0"/>
                        <a:t>星期</a:t>
                      </a:r>
                      <a:r>
                        <a:rPr lang="en-US" altLang="zh-TW" dirty="0" smtClean="0"/>
                        <a:t>, 'month':</a:t>
                      </a:r>
                      <a:r>
                        <a:rPr lang="zh-TW" altLang="en-US" dirty="0" smtClean="0"/>
                        <a:t>月份</a:t>
                      </a:r>
                      <a:r>
                        <a:rPr lang="en-US" altLang="zh-TW" dirty="0" smtClean="0"/>
                        <a:t>}</a:t>
                      </a:r>
                    </a:p>
                    <a:p>
                      <a:r>
                        <a:rPr lang="en-US" altLang="zh-TW" dirty="0" smtClean="0"/>
                        <a:t>print(</a:t>
                      </a:r>
                      <a:r>
                        <a:rPr lang="en-US" altLang="zh-TW" dirty="0" err="1" smtClean="0"/>
                        <a:t>dic</a:t>
                      </a:r>
                      <a:r>
                        <a:rPr lang="en-US" altLang="zh-TW" dirty="0" smtClean="0"/>
                        <a:t>['month'])</a:t>
                      </a:r>
                    </a:p>
                    <a:p>
                      <a:r>
                        <a:rPr lang="en-US" altLang="zh-TW" dirty="0" smtClean="0"/>
                        <a:t>print(</a:t>
                      </a:r>
                      <a:r>
                        <a:rPr lang="en-US" altLang="zh-TW" dirty="0" err="1" smtClean="0"/>
                        <a:t>dic</a:t>
                      </a:r>
                      <a:r>
                        <a:rPr lang="en-US" altLang="zh-TW" dirty="0" smtClean="0"/>
                        <a:t>['month'][7])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30093" y="1381561"/>
            <a:ext cx="6138414" cy="54938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行：產生串列「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'Sunday', 'Monday', 'Tuesday', 'Wednesday', 'Thursday', 'Friday', 'Saturday'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」，變數「星期」參考到此串列。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行：產生串列「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'January', 'February', 'March', 'April', 'May', 'June', 'July', 'August', 'September', 'October', 'November', 'December'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」，變數「月份」參考到此串列。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week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」對應到串列「星期」，使用「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month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」對應到串列「月份」，製作字典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dic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行：取字典「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dic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」中鍵為「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month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」對應值，使用函式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顯示在螢幕上。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行：取字典「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dic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」中鍵為「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month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」對應值的第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顯示在螢幕上。</a:t>
            </a:r>
            <a:r>
              <a:rPr lang="zh-TW" altLang="en-US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6476" y="5411450"/>
            <a:ext cx="4593933" cy="144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/>
              <a:t>執行結果：</a:t>
            </a:r>
            <a:endParaRPr lang="en-US" altLang="zh-TW" sz="1600" dirty="0" smtClean="0"/>
          </a:p>
          <a:p>
            <a:r>
              <a:rPr lang="en-US" altLang="zh-TW" dirty="0"/>
              <a:t>['January', 'February', 'March', 'April', 'May', 'June', 'July', 'August', 'September', 'October', 'November', 'December']</a:t>
            </a:r>
            <a:endParaRPr lang="zh-TW" altLang="zh-TW" dirty="0"/>
          </a:p>
          <a:p>
            <a:r>
              <a:rPr lang="en-US" altLang="zh-TW" dirty="0"/>
              <a:t>August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50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tuple </a:t>
            </a:r>
            <a:r>
              <a:rPr lang="en-US" altLang="zh-TW" sz="2400" b="1" dirty="0"/>
              <a:t>(</a:t>
            </a:r>
            <a:r>
              <a:rPr lang="en-US" altLang="zh-TW" sz="2400" dirty="0"/>
              <a:t>ch2\2-1-tuple1.py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89" y="1489597"/>
            <a:ext cx="8867775" cy="3981450"/>
          </a:xfrm>
        </p:spPr>
      </p:pic>
    </p:spTree>
    <p:extLst>
      <p:ext uri="{BB962C8B-B14F-4D97-AF65-F5344CB8AC3E}">
        <p14:creationId xmlns:p14="http://schemas.microsoft.com/office/powerpoint/2010/main" val="24803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tuple </a:t>
            </a:r>
            <a:r>
              <a:rPr lang="en-US" altLang="zh-TW" sz="2400" b="1" dirty="0"/>
              <a:t>(</a:t>
            </a:r>
            <a:r>
              <a:rPr lang="en-US" altLang="zh-TW" sz="2400" dirty="0"/>
              <a:t>ch2\2-1-tuple1.py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05" y="1394550"/>
            <a:ext cx="8457933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tuple </a:t>
            </a:r>
            <a:r>
              <a:rPr lang="en-US" altLang="zh-TW" sz="2400" b="1" dirty="0"/>
              <a:t>(</a:t>
            </a:r>
            <a:r>
              <a:rPr lang="en-US" altLang="zh-TW" sz="2400" dirty="0"/>
              <a:t>ch2\2-1-tuple1.py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27" y="1468098"/>
            <a:ext cx="8867775" cy="3162300"/>
          </a:xfrm>
        </p:spPr>
      </p:pic>
    </p:spTree>
    <p:extLst>
      <p:ext uri="{BB962C8B-B14F-4D97-AF65-F5344CB8AC3E}">
        <p14:creationId xmlns:p14="http://schemas.microsoft.com/office/powerpoint/2010/main" val="20805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2-1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tuple </a:t>
            </a:r>
            <a:r>
              <a:rPr lang="en-US" altLang="zh-TW" sz="2400" b="1" dirty="0"/>
              <a:t>(</a:t>
            </a:r>
            <a:r>
              <a:rPr lang="en-US" altLang="zh-TW" sz="2400" dirty="0"/>
              <a:t>ch2\2-1-tuple1.py</a:t>
            </a:r>
            <a:r>
              <a:rPr lang="en-US" altLang="zh-TW" sz="2400" b="1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38" y="1589609"/>
            <a:ext cx="8858250" cy="1952625"/>
          </a:xfrm>
        </p:spPr>
      </p:pic>
    </p:spTree>
    <p:extLst>
      <p:ext uri="{BB962C8B-B14F-4D97-AF65-F5344CB8AC3E}">
        <p14:creationId xmlns:p14="http://schemas.microsoft.com/office/powerpoint/2010/main" val="15553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2_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</TotalTime>
  <Words>2636</Words>
  <Application>Microsoft Office PowerPoint</Application>
  <PresentationFormat>自訂</PresentationFormat>
  <Paragraphs>219</Paragraphs>
  <Slides>55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55</vt:i4>
      </vt:variant>
    </vt:vector>
  </HeadingPairs>
  <TitlesOfParts>
    <vt:vector size="58" baseType="lpstr">
      <vt:lpstr>回顧</vt:lpstr>
      <vt:lpstr>2_回顧</vt:lpstr>
      <vt:lpstr>1_回顧</vt:lpstr>
      <vt:lpstr>Ch2　Python的資料儲存容器</vt:lpstr>
      <vt:lpstr>Ch2　Python的資料儲存容器</vt:lpstr>
      <vt:lpstr>Ch2　Python的資料儲存容器</vt:lpstr>
      <vt:lpstr>Ch2　Python的資料儲存容器</vt:lpstr>
      <vt:lpstr>2-1　tuple (ch2\2-1-tuple1.py)</vt:lpstr>
      <vt:lpstr>2-1　tuple (ch2\2-1-tuple1.py)</vt:lpstr>
      <vt:lpstr>2-1　tuple (ch2\2-1-tuple1.py)</vt:lpstr>
      <vt:lpstr>2-1　tuple (ch2\2-1-tuple1.py)</vt:lpstr>
      <vt:lpstr>2-1　tuple (ch2\2-1-tuple1.py)</vt:lpstr>
      <vt:lpstr>2-2　串列（list）</vt:lpstr>
      <vt:lpstr>2-2　串列（list）  (ch2\2-2-1-list1.py)</vt:lpstr>
      <vt:lpstr>2-2-1　新增與修改串列(ch2\2-2-1-list1.py)</vt:lpstr>
      <vt:lpstr>2-2-1　新增與修改串列(ch2\2-2-1-list1.py)</vt:lpstr>
      <vt:lpstr>2-2-1　新增與修改串列(ch2\2-2-1-list1.py)</vt:lpstr>
      <vt:lpstr>2-2-1　新增與修改串列(ch2\2-2-1-list1.py)</vt:lpstr>
      <vt:lpstr>2-2-1　新增與修改串列(ch2\2-2-1-list1.py)</vt:lpstr>
      <vt:lpstr>2-2-1　新增與修改串列(ch2\2-2-1-list1.py)</vt:lpstr>
      <vt:lpstr>2-2-1　新增與修改串列(ch2\2-2-1-list1.py)</vt:lpstr>
      <vt:lpstr>2-2-1　新增與修改串列(ch2\2-2-1-list1.py)</vt:lpstr>
      <vt:lpstr>2-2-2　串接兩個串列(ch2\2-2-2-list2.py)</vt:lpstr>
      <vt:lpstr>2-2-3　產生串列 (ch2\2-2-3-list3.py)</vt:lpstr>
      <vt:lpstr>2-2-4　使用[開始:結束:間隔]存取串列(ch2\2-2-4-list4.py)</vt:lpstr>
      <vt:lpstr>2-2-4　使用[開始:結束:間隔]存取串列(ch2\2-2-4-list4.py)</vt:lpstr>
      <vt:lpstr>2-2-4　使用[開始:結束:間隔]存取串列(ch2\2-2-4-list4.py)</vt:lpstr>
      <vt:lpstr>2-2-4　使用[開始:結束:間隔]存取串列(ch2\2-2-4-list4.py)</vt:lpstr>
      <vt:lpstr>2-2-4　使用[開始:結束:間隔]存取串列(ch2\2-2-4-list4.py)</vt:lpstr>
      <vt:lpstr>2-2-4　使用[開始:結束:間隔]存取串列(ch2\2-2-4-list4.py)</vt:lpstr>
      <vt:lpstr>2-2-5　拷貝串列  (ch2\2-2-5-list5.py)</vt:lpstr>
      <vt:lpstr>2-2-5　拷貝串列  (ch2\2-2-5-list5.py)</vt:lpstr>
      <vt:lpstr>2-2-5　拷貝串列  (ch2\2-2-5-list5.py)</vt:lpstr>
      <vt:lpstr>2-3　字典（dict）</vt:lpstr>
      <vt:lpstr>2-3-1　新增與修改字典 (ch2\2-3-1-dict1.py)</vt:lpstr>
      <vt:lpstr>2-3-1　新增與修改字典 (ch2\2-3-1-dict1.py)</vt:lpstr>
      <vt:lpstr>2-3-1　新增與修改字典 (ch2\2-3-1-dict1.py)</vt:lpstr>
      <vt:lpstr>2-3-1　新增與修改字典 (ch2\2-3-1-dict1.py)</vt:lpstr>
      <vt:lpstr>2-3-1　新增與修改字典 (ch2\2-3-1-dict1.py)</vt:lpstr>
      <vt:lpstr>2-3-2　將tuple或串列轉換成字典(ch2\2-3-2-dict2.py)</vt:lpstr>
      <vt:lpstr>2-3-3　使用「函式update」合併兩個字典(ch2\2-3-3-dict3.py)</vt:lpstr>
      <vt:lpstr>2-3-4　使用「函式copy」複製字典(ch2\2-3-4-dict4.py)</vt:lpstr>
      <vt:lpstr>2-3-5　使用for讀取字典每個元素 (ch2\2-3-5-dict5.py)</vt:lpstr>
      <vt:lpstr>2-4　集合（set）</vt:lpstr>
      <vt:lpstr>2-4-1　新增與修改集合  (ch2\2-4-1-set1.py)</vt:lpstr>
      <vt:lpstr>2-4-1　新增與修改集合  (ch2\2-4-1-set1.py)</vt:lpstr>
      <vt:lpstr>2-4-2　集合的運算(ch2\2-4-2-set2.py)</vt:lpstr>
      <vt:lpstr>2-4-3　集合的比較(ch2\2-4-3-set3.py)</vt:lpstr>
      <vt:lpstr>2-5-1　待辦事項(ch2\2-5-1-待辦事項.py)</vt:lpstr>
      <vt:lpstr>2-5-1　待辦事項(ch2\2-5-1-待辦事項.py)</vt:lpstr>
      <vt:lpstr>2-5-1　待辦事項(ch2\2-5-1-待辦事項.py)</vt:lpstr>
      <vt:lpstr>2-5-1　待辦事項(ch2\2-5-1-待辦事項.py)</vt:lpstr>
      <vt:lpstr>2-5-2　製作英翻中字典(2-5-2-製作英翻中字典.py)</vt:lpstr>
      <vt:lpstr>2-5-2　製作英翻中字典(2-5-2-製作英翻中字典.py)</vt:lpstr>
      <vt:lpstr>2-5-3　找出一首詩的所有字(2-5-3 找出一首詩的所有字.py)</vt:lpstr>
      <vt:lpstr>2-5-3 找出一首詩的所有字(2-5-3 找出一首詩的所有字.py)</vt:lpstr>
      <vt:lpstr>2-5-4　複雜的結構(2-5-4 複雜的結構.py)</vt:lpstr>
      <vt:lpstr>2-5-4　複雜的結構(2-5-4 複雜的結構.py)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Ch1資料結構簡介</dc:title>
  <dc:creator>USER</dc:creator>
  <cp:lastModifiedBy>chwa</cp:lastModifiedBy>
  <cp:revision>92</cp:revision>
  <dcterms:created xsi:type="dcterms:W3CDTF">2021-02-10T14:29:02Z</dcterms:created>
  <dcterms:modified xsi:type="dcterms:W3CDTF">2021-02-18T05:48:35Z</dcterms:modified>
</cp:coreProperties>
</file>