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313" r:id="rId8"/>
    <p:sldId id="262" r:id="rId9"/>
    <p:sldId id="263" r:id="rId10"/>
    <p:sldId id="314" r:id="rId11"/>
    <p:sldId id="266" r:id="rId12"/>
    <p:sldId id="267" r:id="rId13"/>
    <p:sldId id="315" r:id="rId14"/>
    <p:sldId id="268" r:id="rId15"/>
    <p:sldId id="316" r:id="rId16"/>
    <p:sldId id="269" r:id="rId17"/>
    <p:sldId id="317" r:id="rId18"/>
    <p:sldId id="270" r:id="rId19"/>
    <p:sldId id="271" r:id="rId20"/>
    <p:sldId id="318" r:id="rId21"/>
    <p:sldId id="272" r:id="rId22"/>
    <p:sldId id="273" r:id="rId23"/>
    <p:sldId id="274" r:id="rId24"/>
    <p:sldId id="319" r:id="rId25"/>
    <p:sldId id="275" r:id="rId26"/>
    <p:sldId id="276" r:id="rId27"/>
    <p:sldId id="277" r:id="rId28"/>
    <p:sldId id="283" r:id="rId29"/>
    <p:sldId id="278" r:id="rId30"/>
    <p:sldId id="279" r:id="rId31"/>
    <p:sldId id="320" r:id="rId32"/>
    <p:sldId id="284" r:id="rId33"/>
    <p:sldId id="290" r:id="rId34"/>
    <p:sldId id="291" r:id="rId35"/>
    <p:sldId id="292" r:id="rId36"/>
    <p:sldId id="293" r:id="rId37"/>
    <p:sldId id="321" r:id="rId38"/>
    <p:sldId id="294" r:id="rId39"/>
    <p:sldId id="295" r:id="rId40"/>
    <p:sldId id="298" r:id="rId41"/>
    <p:sldId id="322" r:id="rId42"/>
    <p:sldId id="299" r:id="rId43"/>
    <p:sldId id="296" r:id="rId44"/>
    <p:sldId id="300" r:id="rId45"/>
    <p:sldId id="305" r:id="rId46"/>
    <p:sldId id="301" r:id="rId47"/>
    <p:sldId id="306" r:id="rId48"/>
    <p:sldId id="323" r:id="rId49"/>
    <p:sldId id="307" r:id="rId50"/>
    <p:sldId id="312" r:id="rId5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94660"/>
  </p:normalViewPr>
  <p:slideViewPr>
    <p:cSldViewPr snapToGrid="0">
      <p:cViewPr varScale="1">
        <p:scale>
          <a:sx n="85" d="100"/>
          <a:sy n="85" d="100"/>
        </p:scale>
        <p:origin x="-55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16864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69787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1660316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atin typeface="微軟正黑體" pitchFamily="34" charset="-120"/>
                <a:ea typeface="微軟正黑體" pitchFamily="34" charset="-120"/>
              </a:defRPr>
            </a:lvl1pPr>
          </a:lstStyle>
          <a:p>
            <a:r>
              <a:rPr lang="zh-TW" altLang="en-US" smtClean="0"/>
              <a:t>按一下以編輯母片標題樣式</a:t>
            </a:r>
            <a:endParaRPr lang="en-US" dirty="0"/>
          </a:p>
        </p:txBody>
      </p:sp>
      <p:sp>
        <p:nvSpPr>
          <p:cNvPr id="3" name="Content Placeholder 2"/>
          <p:cNvSpPr>
            <a:spLocks noGrp="1"/>
          </p:cNvSpPr>
          <p:nvPr>
            <p:ph idx="1"/>
          </p:nvPr>
        </p:nvSpPr>
        <p:spPr/>
        <p:txBody>
          <a:bodyPr>
            <a:normAutofit/>
          </a:bodyPr>
          <a:lstStyle>
            <a:lvl1pPr marL="536575" indent="-536575">
              <a:lnSpc>
                <a:spcPct val="150000"/>
              </a:lnSpc>
              <a:buFont typeface="Wingdings" panose="05000000000000000000" pitchFamily="2" charset="2"/>
              <a:buChar char="l"/>
              <a:defRPr sz="2400">
                <a:latin typeface="微軟正黑體" pitchFamily="34" charset="-120"/>
                <a:ea typeface="微軟正黑體" pitchFamily="34" charset="-120"/>
              </a:defRPr>
            </a:lvl1pPr>
            <a:lvl2pPr marL="1165225" indent="-628650">
              <a:lnSpc>
                <a:spcPct val="150000"/>
              </a:lnSpc>
              <a:buFont typeface="Wingdings" panose="05000000000000000000" pitchFamily="2" charset="2"/>
              <a:buChar char="l"/>
              <a:defRPr sz="2400">
                <a:latin typeface="微軟正黑體" pitchFamily="34" charset="-120"/>
                <a:ea typeface="微軟正黑體" pitchFamily="34" charset="-120"/>
              </a:defRPr>
            </a:lvl2pPr>
            <a:lvl3pPr marL="1793875" indent="-628650">
              <a:lnSpc>
                <a:spcPct val="150000"/>
              </a:lnSpc>
              <a:buFont typeface="Wingdings" panose="05000000000000000000" pitchFamily="2" charset="2"/>
              <a:buChar char="l"/>
              <a:defRPr sz="2400">
                <a:latin typeface="微軟正黑體" pitchFamily="34" charset="-120"/>
                <a:ea typeface="微軟正黑體" pitchFamily="34" charset="-120"/>
              </a:defRPr>
            </a:lvl3pPr>
            <a:lvl4pPr marL="2422525" indent="-628650">
              <a:lnSpc>
                <a:spcPct val="150000"/>
              </a:lnSpc>
              <a:defRPr sz="2400">
                <a:latin typeface="微軟正黑體" pitchFamily="34" charset="-120"/>
                <a:ea typeface="微軟正黑體" pitchFamily="34" charset="-120"/>
              </a:defRPr>
            </a:lvl4pPr>
            <a:lvl5pPr marL="3051175" indent="-628650">
              <a:lnSpc>
                <a:spcPct val="150000"/>
              </a:lnSpc>
              <a:defRPr sz="2400">
                <a:latin typeface="微軟正黑體" pitchFamily="34" charset="-120"/>
                <a:ea typeface="微軟正黑體" pitchFamily="34" charset="-120"/>
              </a:defRPr>
            </a:lvl5pPr>
          </a:lstStyle>
          <a:p>
            <a:pPr lvl="0"/>
            <a:r>
              <a:rPr lang="zh-TW" altLang="en-US" dirty="0" smtClean="0"/>
              <a:t>編輯母片文字樣式</a:t>
            </a:r>
            <a:endParaRPr lang="en-US" altLang="zh-TW" dirty="0" smtClean="0"/>
          </a:p>
          <a:p>
            <a:pPr lvl="1"/>
            <a:r>
              <a:rPr lang="zh-TW" altLang="en-US" dirty="0" smtClean="0"/>
              <a:t>第二層</a:t>
            </a:r>
            <a:endParaRPr lang="en-US" altLang="zh-TW" dirty="0" smtClean="0"/>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0661649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867A9941-0953-4618-B037-5583A9E59B4C}"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6332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337084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165615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733715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54662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961A4D-61E4-4ED3-9A90-74D979B769E4}" type="datetimeFigureOut">
              <a:rPr lang="zh-TW" altLang="en-US" smtClean="0"/>
              <a:t>2021/2/24</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2395779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D1961A4D-61E4-4ED3-9A90-74D979B769E4}" type="datetimeFigureOut">
              <a:rPr lang="zh-TW" altLang="en-US" smtClean="0"/>
              <a:t>2021/2/24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867A9941-0953-4618-B037-5583A9E59B4C}" type="slidenum">
              <a:rPr lang="zh-TW" altLang="en-US" smtClean="0"/>
              <a:t>‹#›</a:t>
            </a:fld>
            <a:endParaRPr lang="zh-TW" altLang="en-US"/>
          </a:p>
        </p:txBody>
      </p:sp>
    </p:spTree>
    <p:extLst>
      <p:ext uri="{BB962C8B-B14F-4D97-AF65-F5344CB8AC3E}">
        <p14:creationId xmlns:p14="http://schemas.microsoft.com/office/powerpoint/2010/main" val="3199718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593982"/>
            <a:ext cx="12192001" cy="2640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527984"/>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020"/>
          </a:xfrm>
          <a:prstGeom prst="rect">
            <a:avLst/>
          </a:prstGeom>
        </p:spPr>
        <p:txBody>
          <a:bodyPr vert="horz" lIns="91440" tIns="45720" rIns="91440" bIns="45720" rtlCol="0" anchor="b">
            <a:normAutofit/>
          </a:body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1097280" y="1367862"/>
            <a:ext cx="10058400" cy="4929194"/>
          </a:xfrm>
          <a:prstGeom prst="rect">
            <a:avLst/>
          </a:prstGeom>
        </p:spPr>
        <p:txBody>
          <a:bodyPr vert="horz" lIns="0" tIns="45720" rIns="0" bIns="45720" rtlCol="0">
            <a:normAutofit/>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1961A4D-61E4-4ED3-9A90-74D979B769E4}" type="datetimeFigureOut">
              <a:rPr lang="zh-TW" altLang="en-US" smtClean="0"/>
              <a:t>2021/2/24</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7A9941-0953-4618-B037-5583A9E59B4C}" type="slidenum">
              <a:rPr lang="zh-TW" altLang="en-US" smtClean="0"/>
              <a:t>‹#›</a:t>
            </a:fld>
            <a:endParaRPr lang="zh-TW" altLang="en-US"/>
          </a:p>
        </p:txBody>
      </p:sp>
      <p:cxnSp>
        <p:nvCxnSpPr>
          <p:cNvPr id="10" name="Straight Connector 9"/>
          <p:cNvCxnSpPr/>
          <p:nvPr/>
        </p:nvCxnSpPr>
        <p:spPr>
          <a:xfrm>
            <a:off x="1245523" y="1308876"/>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5611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iming>
    <p:tnLst>
      <p:par>
        <p:cTn id="1" dur="indefinite" restart="never" nodeType="tmRoot"/>
      </p:par>
    </p:tnLst>
  </p:timing>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smtClean="0">
                <a:latin typeface="微軟正黑體" pitchFamily="34" charset="-120"/>
                <a:ea typeface="微軟正黑體" pitchFamily="34" charset="-120"/>
              </a:rPr>
              <a:t>Ch3</a:t>
            </a:r>
            <a:r>
              <a:rPr lang="zh-TW" altLang="en-US" sz="6600" dirty="0" smtClean="0">
                <a:latin typeface="微軟正黑體" pitchFamily="34" charset="-120"/>
                <a:ea typeface="微軟正黑體" pitchFamily="34" charset="-120"/>
              </a:rPr>
              <a:t>　</a:t>
            </a:r>
            <a:r>
              <a:rPr lang="zh-TW" altLang="en-US" dirty="0" smtClean="0">
                <a:latin typeface="微軟正黑體" pitchFamily="34" charset="-120"/>
                <a:ea typeface="微軟正黑體" pitchFamily="34" charset="-120"/>
              </a:rPr>
              <a:t>陣列 </a:t>
            </a:r>
            <a:endParaRPr lang="zh-TW" altLang="en-US" sz="6600" dirty="0">
              <a:latin typeface="微軟正黑體" pitchFamily="34" charset="-120"/>
              <a:ea typeface="微軟正黑體" pitchFamily="34" charset="-120"/>
            </a:endParaRPr>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82045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968" y="1639093"/>
            <a:ext cx="8250428" cy="4645960"/>
          </a:xfrm>
          <a:prstGeom prst="rect">
            <a:avLst/>
          </a:prstGeom>
        </p:spPr>
      </p:pic>
    </p:spTree>
    <p:extLst>
      <p:ext uri="{BB962C8B-B14F-4D97-AF65-F5344CB8AC3E}">
        <p14:creationId xmlns:p14="http://schemas.microsoft.com/office/powerpoint/2010/main" val="1595542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738" y="1481160"/>
            <a:ext cx="7648575" cy="2247900"/>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738" y="3937596"/>
            <a:ext cx="7680144" cy="2488168"/>
          </a:xfrm>
          <a:prstGeom prst="rect">
            <a:avLst/>
          </a:prstGeom>
        </p:spPr>
      </p:pic>
    </p:spTree>
    <p:extLst>
      <p:ext uri="{BB962C8B-B14F-4D97-AF65-F5344CB8AC3E}">
        <p14:creationId xmlns:p14="http://schemas.microsoft.com/office/powerpoint/2010/main" val="3279660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marL="0" indent="0">
              <a:buNone/>
            </a:pPr>
            <a:r>
              <a:rPr lang="zh-TW" altLang="en-US" dirty="0"/>
              <a:t>二、讀取一維陣列</a:t>
            </a:r>
          </a:p>
          <a:p>
            <a:pPr lvl="1"/>
            <a:r>
              <a:rPr lang="zh-TW" altLang="en-US" dirty="0"/>
              <a:t>以下介紹讀取一維陣列，可以使用</a:t>
            </a:r>
            <a:r>
              <a:rPr lang="en-US" altLang="zh-TW" dirty="0"/>
              <a:t>A[0]</a:t>
            </a:r>
            <a:r>
              <a:rPr lang="zh-TW" altLang="en-US" dirty="0"/>
              <a:t>讀取陣列</a:t>
            </a:r>
            <a:r>
              <a:rPr lang="en-US" altLang="zh-TW" dirty="0"/>
              <a:t>A</a:t>
            </a:r>
            <a:r>
              <a:rPr lang="zh-TW" altLang="en-US" dirty="0"/>
              <a:t>的第一個元素，</a:t>
            </a:r>
            <a:r>
              <a:rPr lang="en-US" altLang="zh-TW" dirty="0"/>
              <a:t>A[1]</a:t>
            </a:r>
            <a:r>
              <a:rPr lang="zh-TW" altLang="en-US" dirty="0"/>
              <a:t>讀取陣列</a:t>
            </a:r>
            <a:r>
              <a:rPr lang="en-US" altLang="zh-TW" dirty="0"/>
              <a:t>A</a:t>
            </a:r>
            <a:r>
              <a:rPr lang="zh-TW" altLang="en-US" dirty="0"/>
              <a:t>的第二個元素，以此類推。利用迴圈變數與陣列索引值結合，經由控制陣列索引值可以存取陣列中所有元素，陣列元素</a:t>
            </a:r>
            <a:r>
              <a:rPr lang="en-US" altLang="zh-TW" dirty="0"/>
              <a:t>A[</a:t>
            </a:r>
            <a:r>
              <a:rPr lang="en-US" altLang="zh-TW" dirty="0" err="1"/>
              <a:t>i</a:t>
            </a:r>
            <a:r>
              <a:rPr lang="en-US" altLang="zh-TW" dirty="0"/>
              <a:t>]</a:t>
            </a:r>
            <a:r>
              <a:rPr lang="zh-TW" altLang="en-US" dirty="0"/>
              <a:t>的</a:t>
            </a:r>
            <a:r>
              <a:rPr lang="en-US" altLang="zh-TW" dirty="0" err="1"/>
              <a:t>i</a:t>
            </a:r>
            <a:r>
              <a:rPr lang="zh-TW" altLang="en-US" dirty="0"/>
              <a:t>值就是陣列索引值。當</a:t>
            </a:r>
            <a:r>
              <a:rPr lang="en-US" altLang="zh-TW" dirty="0" err="1"/>
              <a:t>i</a:t>
            </a:r>
            <a:r>
              <a:rPr lang="zh-TW" altLang="en-US" dirty="0"/>
              <a:t>等於</a:t>
            </a:r>
            <a:r>
              <a:rPr lang="en-US" altLang="zh-TW" dirty="0"/>
              <a:t>0</a:t>
            </a:r>
            <a:r>
              <a:rPr lang="zh-TW" altLang="en-US" dirty="0"/>
              <a:t>，就指向陣列</a:t>
            </a:r>
            <a:r>
              <a:rPr lang="en-US" altLang="zh-TW" dirty="0"/>
              <a:t>A</a:t>
            </a:r>
            <a:r>
              <a:rPr lang="zh-TW" altLang="en-US" dirty="0"/>
              <a:t>的第一個元素，其值為</a:t>
            </a:r>
            <a:r>
              <a:rPr lang="en-US" altLang="zh-TW" dirty="0"/>
              <a:t>1</a:t>
            </a:r>
            <a:r>
              <a:rPr lang="zh-TW" altLang="en-US" dirty="0"/>
              <a:t>；當</a:t>
            </a:r>
            <a:r>
              <a:rPr lang="en-US" altLang="zh-TW" dirty="0" err="1"/>
              <a:t>i</a:t>
            </a:r>
            <a:r>
              <a:rPr lang="zh-TW" altLang="en-US" dirty="0"/>
              <a:t>等於</a:t>
            </a:r>
            <a:r>
              <a:rPr lang="en-US" altLang="zh-TW" dirty="0"/>
              <a:t>1</a:t>
            </a:r>
            <a:r>
              <a:rPr lang="zh-TW" altLang="en-US" dirty="0"/>
              <a:t>，就指向陣列</a:t>
            </a:r>
            <a:r>
              <a:rPr lang="en-US" altLang="zh-TW" dirty="0"/>
              <a:t>A</a:t>
            </a:r>
            <a:r>
              <a:rPr lang="zh-TW" altLang="en-US" dirty="0"/>
              <a:t>的第二個元素，其值為</a:t>
            </a:r>
            <a:r>
              <a:rPr lang="en-US" altLang="zh-TW" dirty="0"/>
              <a:t>2</a:t>
            </a:r>
            <a:r>
              <a:rPr lang="zh-TW" altLang="en-US" dirty="0"/>
              <a:t>，依此類推。下表為迴圈變數與陣列索引值結合範例。</a:t>
            </a:r>
          </a:p>
        </p:txBody>
      </p:sp>
    </p:spTree>
    <p:extLst>
      <p:ext uri="{BB962C8B-B14F-4D97-AF65-F5344CB8AC3E}">
        <p14:creationId xmlns:p14="http://schemas.microsoft.com/office/powerpoint/2010/main" val="33853745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730" y="1654276"/>
            <a:ext cx="9647220" cy="4052043"/>
          </a:xfrm>
          <a:prstGeom prst="rect">
            <a:avLst/>
          </a:prstGeom>
        </p:spPr>
      </p:pic>
    </p:spTree>
    <p:extLst>
      <p:ext uri="{BB962C8B-B14F-4D97-AF65-F5344CB8AC3E}">
        <p14:creationId xmlns:p14="http://schemas.microsoft.com/office/powerpoint/2010/main" val="7966577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noAutofit/>
          </a:bodyPr>
          <a:lstStyle/>
          <a:p>
            <a:pPr marL="0" indent="0">
              <a:buNone/>
            </a:pPr>
            <a:r>
              <a:rPr lang="zh-TW" altLang="en-US" dirty="0"/>
              <a:t>三、插入元素到一維陣列</a:t>
            </a:r>
          </a:p>
          <a:p>
            <a:pPr lvl="1"/>
            <a:r>
              <a:rPr lang="zh-TW" altLang="en-US" dirty="0"/>
              <a:t>假設陣列</a:t>
            </a:r>
            <a:r>
              <a:rPr lang="en-US" altLang="zh-TW" dirty="0"/>
              <a:t>C</a:t>
            </a:r>
            <a:r>
              <a:rPr lang="zh-TW" altLang="en-US" dirty="0"/>
              <a:t>有</a:t>
            </a:r>
            <a:r>
              <a:rPr lang="en-US" altLang="zh-TW" dirty="0"/>
              <a:t>5</a:t>
            </a:r>
            <a:r>
              <a:rPr lang="zh-TW" altLang="en-US" dirty="0"/>
              <a:t>個元素，分別是「</a:t>
            </a:r>
            <a:r>
              <a:rPr lang="en-US" altLang="zh-TW" dirty="0"/>
              <a:t>1, 2, 3, 4, 5</a:t>
            </a:r>
            <a:r>
              <a:rPr lang="zh-TW" altLang="en-US" dirty="0"/>
              <a:t>」，如下圖</a:t>
            </a:r>
            <a:r>
              <a:rPr lang="zh-TW" altLang="en-US" dirty="0" smtClean="0"/>
              <a:t>。</a:t>
            </a:r>
            <a:endParaRPr lang="en-US" altLang="zh-TW" dirty="0" smtClean="0"/>
          </a:p>
          <a:p>
            <a:pPr lvl="1"/>
            <a:endParaRPr lang="en-US" altLang="zh-TW" dirty="0"/>
          </a:p>
          <a:p>
            <a:pPr lvl="1"/>
            <a:endParaRPr lang="en-US" altLang="zh-TW" dirty="0" smtClean="0"/>
          </a:p>
          <a:p>
            <a:pPr lvl="1"/>
            <a:endParaRPr lang="en-US" altLang="zh-TW"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7819" y="2807211"/>
            <a:ext cx="7013259" cy="1520294"/>
          </a:xfrm>
          <a:prstGeom prst="rect">
            <a:avLst/>
          </a:prstGeom>
        </p:spPr>
      </p:pic>
    </p:spTree>
    <p:extLst>
      <p:ext uri="{BB962C8B-B14F-4D97-AF65-F5344CB8AC3E}">
        <p14:creationId xmlns:p14="http://schemas.microsoft.com/office/powerpoint/2010/main" val="15887406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noAutofit/>
          </a:bodyPr>
          <a:lstStyle/>
          <a:p>
            <a:pPr lvl="1"/>
            <a:r>
              <a:rPr lang="zh-TW" altLang="en-US" dirty="0" smtClean="0"/>
              <a:t>當</a:t>
            </a:r>
            <a:r>
              <a:rPr lang="zh-TW" altLang="en-US" dirty="0"/>
              <a:t>要插入元素</a:t>
            </a:r>
            <a:r>
              <a:rPr lang="en-US" altLang="zh-TW" dirty="0"/>
              <a:t>6</a:t>
            </a:r>
            <a:r>
              <a:rPr lang="zh-TW" altLang="en-US" dirty="0"/>
              <a:t>到陣列</a:t>
            </a:r>
            <a:r>
              <a:rPr lang="en-US" altLang="zh-TW" dirty="0"/>
              <a:t>C</a:t>
            </a:r>
            <a:r>
              <a:rPr lang="zh-TW" altLang="en-US" dirty="0"/>
              <a:t>的第</a:t>
            </a:r>
            <a:r>
              <a:rPr lang="en-US" altLang="zh-TW" dirty="0"/>
              <a:t>3</a:t>
            </a:r>
            <a:r>
              <a:rPr lang="zh-TW" altLang="en-US" dirty="0"/>
              <a:t>個元素，則陣列</a:t>
            </a:r>
            <a:r>
              <a:rPr lang="en-US" altLang="zh-TW" dirty="0"/>
              <a:t>C</a:t>
            </a:r>
            <a:r>
              <a:rPr lang="zh-TW" altLang="en-US" dirty="0"/>
              <a:t>需要增加一個元素，變成</a:t>
            </a:r>
            <a:r>
              <a:rPr lang="en-US" altLang="zh-TW" dirty="0"/>
              <a:t>6</a:t>
            </a:r>
            <a:r>
              <a:rPr lang="zh-TW" altLang="en-US" dirty="0"/>
              <a:t>個元素，如下圖，使用</a:t>
            </a:r>
            <a:r>
              <a:rPr lang="en-US" altLang="zh-TW" dirty="0" err="1"/>
              <a:t>C.append</a:t>
            </a:r>
            <a:r>
              <a:rPr lang="en-US" altLang="zh-TW" dirty="0"/>
              <a:t>(0)</a:t>
            </a:r>
            <a:r>
              <a:rPr lang="zh-TW" altLang="en-US" dirty="0"/>
              <a:t>，新增數值</a:t>
            </a:r>
            <a:r>
              <a:rPr lang="en-US" altLang="zh-TW" dirty="0"/>
              <a:t>0</a:t>
            </a:r>
            <a:r>
              <a:rPr lang="zh-TW" altLang="en-US" dirty="0"/>
              <a:t>到陣列</a:t>
            </a:r>
            <a:r>
              <a:rPr lang="en-US" altLang="zh-TW" dirty="0"/>
              <a:t>C</a:t>
            </a:r>
            <a:r>
              <a:rPr lang="zh-TW" altLang="en-US" dirty="0"/>
              <a:t>的最後。</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187" y="3212107"/>
            <a:ext cx="7763828" cy="1543893"/>
          </a:xfrm>
          <a:prstGeom prst="rect">
            <a:avLst/>
          </a:prstGeom>
        </p:spPr>
      </p:pic>
    </p:spTree>
    <p:extLst>
      <p:ext uri="{BB962C8B-B14F-4D97-AF65-F5344CB8AC3E}">
        <p14:creationId xmlns:p14="http://schemas.microsoft.com/office/powerpoint/2010/main" val="2075657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lvl="1"/>
            <a:r>
              <a:rPr lang="zh-TW" altLang="en-US" dirty="0"/>
              <a:t>接著使用迴圈</a:t>
            </a:r>
            <a:r>
              <a:rPr lang="en-US" altLang="zh-TW" dirty="0"/>
              <a:t>for</a:t>
            </a:r>
            <a:r>
              <a:rPr lang="zh-TW" altLang="en-US" dirty="0"/>
              <a:t>與</a:t>
            </a:r>
            <a:r>
              <a:rPr lang="en-US" altLang="zh-TW" dirty="0"/>
              <a:t>C[</a:t>
            </a:r>
            <a:r>
              <a:rPr lang="en-US" altLang="zh-TW" dirty="0" err="1"/>
              <a:t>i</a:t>
            </a:r>
            <a:r>
              <a:rPr lang="en-US" altLang="zh-TW" dirty="0"/>
              <a:t>] = C[i-1]</a:t>
            </a:r>
            <a:r>
              <a:rPr lang="zh-TW" altLang="en-US" dirty="0"/>
              <a:t>每個元素向右移一格，迴圈變數</a:t>
            </a:r>
            <a:r>
              <a:rPr lang="en-US" altLang="zh-TW" dirty="0" err="1"/>
              <a:t>i</a:t>
            </a:r>
            <a:r>
              <a:rPr lang="zh-TW" altLang="en-US" dirty="0"/>
              <a:t>由</a:t>
            </a:r>
            <a:r>
              <a:rPr lang="en-US" altLang="zh-TW" dirty="0"/>
              <a:t>5</a:t>
            </a:r>
            <a:r>
              <a:rPr lang="zh-TW" altLang="en-US" dirty="0"/>
              <a:t>到</a:t>
            </a:r>
            <a:r>
              <a:rPr lang="en-US" altLang="zh-TW" dirty="0"/>
              <a:t>3</a:t>
            </a:r>
            <a:r>
              <a:rPr lang="zh-TW" altLang="en-US" dirty="0"/>
              <a:t>，每次遞減</a:t>
            </a:r>
            <a:r>
              <a:rPr lang="en-US" altLang="zh-TW" dirty="0"/>
              <a:t>1</a:t>
            </a:r>
            <a:r>
              <a:rPr lang="zh-TW" altLang="en-US" dirty="0"/>
              <a:t>，如下圖</a:t>
            </a:r>
            <a:r>
              <a:rPr lang="zh-TW" altLang="en-US" dirty="0" smtClean="0"/>
              <a:t>。</a:t>
            </a:r>
            <a:endParaRPr lang="en-US" altLang="zh-TW" dirty="0" smtClean="0"/>
          </a:p>
          <a:p>
            <a:pPr lvl="1"/>
            <a:endParaRPr lang="en-US" altLang="zh-TW" dirty="0"/>
          </a:p>
          <a:p>
            <a:pPr lvl="1"/>
            <a:endParaRPr lang="en-US" altLang="zh-TW" dirty="0" smtClean="0"/>
          </a:p>
          <a:p>
            <a:pPr marL="536575" lvl="1" indent="0">
              <a:buNone/>
            </a:pPr>
            <a:endParaRPr lang="en-US" altLang="zh-TW"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8204" y="2611700"/>
            <a:ext cx="7411130" cy="1507636"/>
          </a:xfrm>
          <a:prstGeom prst="rect">
            <a:avLst/>
          </a:prstGeom>
        </p:spPr>
      </p:pic>
    </p:spTree>
    <p:extLst>
      <p:ext uri="{BB962C8B-B14F-4D97-AF65-F5344CB8AC3E}">
        <p14:creationId xmlns:p14="http://schemas.microsoft.com/office/powerpoint/2010/main" val="10038023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lvl="1"/>
            <a:r>
              <a:rPr lang="zh-TW" altLang="en-US" dirty="0" smtClean="0"/>
              <a:t>接著</a:t>
            </a:r>
            <a:r>
              <a:rPr lang="zh-TW" altLang="en-US" dirty="0"/>
              <a:t>使用</a:t>
            </a:r>
            <a:r>
              <a:rPr lang="en-US" altLang="zh-TW" dirty="0"/>
              <a:t>C[2] = 6</a:t>
            </a:r>
            <a:r>
              <a:rPr lang="zh-TW" altLang="en-US" dirty="0"/>
              <a:t>設定陣列</a:t>
            </a:r>
            <a:r>
              <a:rPr lang="en-US" altLang="zh-TW" dirty="0"/>
              <a:t>C</a:t>
            </a:r>
            <a:r>
              <a:rPr lang="zh-TW" altLang="en-US" dirty="0"/>
              <a:t>第</a:t>
            </a:r>
            <a:r>
              <a:rPr lang="en-US" altLang="zh-TW" dirty="0"/>
              <a:t>3</a:t>
            </a:r>
            <a:r>
              <a:rPr lang="zh-TW" altLang="en-US" dirty="0"/>
              <a:t>個元素為</a:t>
            </a:r>
            <a:r>
              <a:rPr lang="en-US" altLang="zh-TW" dirty="0"/>
              <a:t>6</a:t>
            </a:r>
            <a:r>
              <a:rPr lang="zh-TW" altLang="en-US" dirty="0"/>
              <a:t>，如下圖。</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918" y="2238009"/>
            <a:ext cx="8391116" cy="1707326"/>
          </a:xfrm>
          <a:prstGeom prst="rect">
            <a:avLst/>
          </a:prstGeom>
        </p:spPr>
      </p:pic>
    </p:spTree>
    <p:extLst>
      <p:ext uri="{BB962C8B-B14F-4D97-AF65-F5344CB8AC3E}">
        <p14:creationId xmlns:p14="http://schemas.microsoft.com/office/powerpoint/2010/main" val="37838249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r>
              <a:rPr lang="zh-TW" altLang="en-US" dirty="0"/>
              <a:t>到此完成插入一個元素到陣列</a:t>
            </a:r>
            <a:r>
              <a:rPr lang="en-US" altLang="zh-TW" dirty="0"/>
              <a:t>C</a:t>
            </a:r>
            <a:r>
              <a:rPr lang="zh-TW" altLang="en-US" dirty="0"/>
              <a:t>的第</a:t>
            </a:r>
            <a:r>
              <a:rPr lang="en-US" altLang="zh-TW" dirty="0"/>
              <a:t>3</a:t>
            </a:r>
            <a:r>
              <a:rPr lang="zh-TW" altLang="en-US" dirty="0"/>
              <a:t>個元素，此為陣列的插入演算法，演算法最花時間在每個陣列元素右移一格時，平均需要花</a:t>
            </a:r>
            <a:r>
              <a:rPr lang="en-US" altLang="zh-TW" dirty="0"/>
              <a:t>O(n)</a:t>
            </a:r>
            <a:r>
              <a:rPr lang="zh-TW" altLang="en-US" dirty="0"/>
              <a:t>，</a:t>
            </a:r>
            <a:r>
              <a:rPr lang="en-US" altLang="zh-TW" dirty="0"/>
              <a:t>n</a:t>
            </a:r>
            <a:r>
              <a:rPr lang="zh-TW" altLang="en-US" dirty="0"/>
              <a:t>為陣列的元素個數。陣列插入元素的完整程式如下。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678" y="3234363"/>
            <a:ext cx="5712688" cy="2947698"/>
          </a:xfrm>
          <a:prstGeom prst="rect">
            <a:avLst/>
          </a:prstGeom>
        </p:spPr>
      </p:pic>
    </p:spTree>
    <p:extLst>
      <p:ext uri="{BB962C8B-B14F-4D97-AF65-F5344CB8AC3E}">
        <p14:creationId xmlns:p14="http://schemas.microsoft.com/office/powerpoint/2010/main" val="1199772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noAutofit/>
          </a:bodyPr>
          <a:lstStyle/>
          <a:p>
            <a:pPr marL="0" indent="0">
              <a:buNone/>
            </a:pPr>
            <a:r>
              <a:rPr lang="zh-TW" altLang="en-US" dirty="0"/>
              <a:t>四、從一維陣列刪除元素</a:t>
            </a:r>
          </a:p>
          <a:p>
            <a:pPr lvl="1"/>
            <a:r>
              <a:rPr lang="zh-TW" altLang="en-US" dirty="0"/>
              <a:t>假設陣列</a:t>
            </a:r>
            <a:r>
              <a:rPr lang="en-US" altLang="zh-TW" dirty="0"/>
              <a:t>C</a:t>
            </a:r>
            <a:r>
              <a:rPr lang="zh-TW" altLang="en-US" dirty="0"/>
              <a:t>有</a:t>
            </a:r>
            <a:r>
              <a:rPr lang="en-US" altLang="zh-TW" dirty="0"/>
              <a:t>5</a:t>
            </a:r>
            <a:r>
              <a:rPr lang="zh-TW" altLang="en-US" dirty="0"/>
              <a:t>個元素，分別是「</a:t>
            </a:r>
            <a:r>
              <a:rPr lang="en-US" altLang="zh-TW" dirty="0"/>
              <a:t>1, 2, 3, 4, 5</a:t>
            </a:r>
            <a:r>
              <a:rPr lang="zh-TW" altLang="en-US" dirty="0"/>
              <a:t>」，如下圖</a:t>
            </a:r>
            <a:r>
              <a:rPr lang="zh-TW" altLang="en-US" dirty="0" smtClean="0"/>
              <a:t>。</a:t>
            </a:r>
            <a:endParaRPr lang="en-US" altLang="zh-TW" dirty="0" smtClean="0"/>
          </a:p>
          <a:p>
            <a:pPr lvl="1"/>
            <a:endParaRPr lang="en-US" altLang="zh-TW" dirty="0"/>
          </a:p>
          <a:p>
            <a:pPr lvl="1"/>
            <a:endParaRPr lang="en-US" altLang="zh-TW" dirty="0" smtClean="0"/>
          </a:p>
          <a:p>
            <a:pPr lvl="1"/>
            <a:endParaRPr lang="en-US" altLang="zh-TW" dirty="0"/>
          </a:p>
          <a:p>
            <a:pPr lvl="1"/>
            <a:endParaRPr lang="en-US" altLang="zh-TW" dirty="0" smtClean="0"/>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2738604"/>
            <a:ext cx="6494690" cy="1558389"/>
          </a:xfrm>
          <a:prstGeom prst="rect">
            <a:avLst/>
          </a:prstGeom>
        </p:spPr>
      </p:pic>
    </p:spTree>
    <p:extLst>
      <p:ext uri="{BB962C8B-B14F-4D97-AF65-F5344CB8AC3E}">
        <p14:creationId xmlns:p14="http://schemas.microsoft.com/office/powerpoint/2010/main" val="2188913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Ch3</a:t>
            </a:r>
            <a:r>
              <a:rPr lang="zh-TW" altLang="en-US" dirty="0" smtClean="0"/>
              <a:t>　陣列 </a:t>
            </a:r>
            <a:endParaRPr lang="zh-TW" altLang="en-US" dirty="0"/>
          </a:p>
        </p:txBody>
      </p:sp>
      <p:sp>
        <p:nvSpPr>
          <p:cNvPr id="3" name="內容版面配置區 2"/>
          <p:cNvSpPr>
            <a:spLocks noGrp="1"/>
          </p:cNvSpPr>
          <p:nvPr>
            <p:ph idx="1"/>
          </p:nvPr>
        </p:nvSpPr>
        <p:spPr/>
        <p:txBody>
          <a:bodyPr>
            <a:normAutofit/>
          </a:bodyPr>
          <a:lstStyle/>
          <a:p>
            <a:r>
              <a:rPr lang="en-US" altLang="zh-TW" dirty="0" smtClean="0"/>
              <a:t>3-1</a:t>
            </a:r>
            <a:r>
              <a:rPr lang="zh-TW" altLang="en-US" dirty="0" smtClean="0"/>
              <a:t>　一</a:t>
            </a:r>
            <a:r>
              <a:rPr lang="zh-TW" altLang="en-US" dirty="0"/>
              <a:t>維陣列</a:t>
            </a:r>
          </a:p>
          <a:p>
            <a:r>
              <a:rPr lang="en-US" altLang="zh-TW" dirty="0" smtClean="0"/>
              <a:t>3-2</a:t>
            </a:r>
            <a:r>
              <a:rPr lang="zh-TW" altLang="en-US" dirty="0" smtClean="0"/>
              <a:t>　一</a:t>
            </a:r>
            <a:r>
              <a:rPr lang="zh-TW" altLang="en-US" dirty="0"/>
              <a:t>維陣列的程式實作</a:t>
            </a:r>
          </a:p>
          <a:p>
            <a:r>
              <a:rPr lang="en-US" altLang="zh-TW" dirty="0" smtClean="0"/>
              <a:t>3-3</a:t>
            </a:r>
            <a:r>
              <a:rPr lang="zh-TW" altLang="en-US" dirty="0" smtClean="0"/>
              <a:t>　二</a:t>
            </a:r>
            <a:r>
              <a:rPr lang="zh-TW" altLang="en-US" dirty="0"/>
              <a:t>維陣列</a:t>
            </a:r>
          </a:p>
          <a:p>
            <a:r>
              <a:rPr lang="en-US" altLang="zh-TW" dirty="0" smtClean="0"/>
              <a:t>3-4</a:t>
            </a:r>
            <a:r>
              <a:rPr lang="zh-TW" altLang="en-US" dirty="0" smtClean="0"/>
              <a:t>　二</a:t>
            </a:r>
            <a:r>
              <a:rPr lang="zh-TW" altLang="en-US" dirty="0"/>
              <a:t>維陣列的程式實作</a:t>
            </a:r>
          </a:p>
        </p:txBody>
      </p:sp>
    </p:spTree>
    <p:extLst>
      <p:ext uri="{BB962C8B-B14F-4D97-AF65-F5344CB8AC3E}">
        <p14:creationId xmlns:p14="http://schemas.microsoft.com/office/powerpoint/2010/main" val="826369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noAutofit/>
          </a:bodyPr>
          <a:lstStyle/>
          <a:p>
            <a:pPr lvl="1"/>
            <a:r>
              <a:rPr lang="zh-TW" altLang="en-US" dirty="0" smtClean="0"/>
              <a:t>當</a:t>
            </a:r>
            <a:r>
              <a:rPr lang="zh-TW" altLang="en-US" dirty="0"/>
              <a:t>要刪除陣列</a:t>
            </a:r>
            <a:r>
              <a:rPr lang="en-US" altLang="zh-TW" dirty="0"/>
              <a:t>C</a:t>
            </a:r>
            <a:r>
              <a:rPr lang="zh-TW" altLang="en-US" dirty="0"/>
              <a:t>的第</a:t>
            </a:r>
            <a:r>
              <a:rPr lang="en-US" altLang="zh-TW" dirty="0"/>
              <a:t>2</a:t>
            </a:r>
            <a:r>
              <a:rPr lang="zh-TW" altLang="en-US" dirty="0"/>
              <a:t>個元素，則將第</a:t>
            </a:r>
            <a:r>
              <a:rPr lang="en-US" altLang="zh-TW" dirty="0"/>
              <a:t>3</a:t>
            </a:r>
            <a:r>
              <a:rPr lang="zh-TW" altLang="en-US" dirty="0"/>
              <a:t>個元素移動到第</a:t>
            </a:r>
            <a:r>
              <a:rPr lang="en-US" altLang="zh-TW" dirty="0"/>
              <a:t>2</a:t>
            </a:r>
            <a:r>
              <a:rPr lang="zh-TW" altLang="en-US" dirty="0"/>
              <a:t>個元素，第</a:t>
            </a:r>
            <a:r>
              <a:rPr lang="en-US" altLang="zh-TW" dirty="0"/>
              <a:t>4</a:t>
            </a:r>
            <a:r>
              <a:rPr lang="zh-TW" altLang="en-US" dirty="0"/>
              <a:t>個元素移動到第</a:t>
            </a:r>
            <a:r>
              <a:rPr lang="en-US" altLang="zh-TW" dirty="0"/>
              <a:t>3</a:t>
            </a:r>
            <a:r>
              <a:rPr lang="zh-TW" altLang="en-US" dirty="0"/>
              <a:t>個元素，使用</a:t>
            </a:r>
            <a:r>
              <a:rPr lang="en-US" altLang="zh-TW" dirty="0"/>
              <a:t>for</a:t>
            </a:r>
            <a:r>
              <a:rPr lang="zh-TW" altLang="en-US" dirty="0"/>
              <a:t>迴圈與</a:t>
            </a:r>
            <a:r>
              <a:rPr lang="en-US" altLang="zh-TW" dirty="0"/>
              <a:t>C[</a:t>
            </a:r>
            <a:r>
              <a:rPr lang="en-US" altLang="zh-TW" dirty="0" err="1"/>
              <a:t>i</a:t>
            </a:r>
            <a:r>
              <a:rPr lang="en-US" altLang="zh-TW" dirty="0"/>
              <a:t>] = C[i+1]</a:t>
            </a:r>
            <a:r>
              <a:rPr lang="zh-TW" altLang="en-US" dirty="0"/>
              <a:t>每個元素向左移一格，迴圈變數</a:t>
            </a:r>
            <a:r>
              <a:rPr lang="en-US" altLang="zh-TW" dirty="0" err="1"/>
              <a:t>i</a:t>
            </a:r>
            <a:r>
              <a:rPr lang="zh-TW" altLang="en-US" dirty="0"/>
              <a:t>由</a:t>
            </a:r>
            <a:r>
              <a:rPr lang="en-US" altLang="zh-TW" dirty="0"/>
              <a:t>1</a:t>
            </a:r>
            <a:r>
              <a:rPr lang="zh-TW" altLang="en-US" dirty="0"/>
              <a:t>到</a:t>
            </a:r>
            <a:r>
              <a:rPr lang="en-US" altLang="zh-TW" dirty="0"/>
              <a:t>3</a:t>
            </a:r>
            <a:r>
              <a:rPr lang="zh-TW" altLang="en-US" dirty="0"/>
              <a:t>，每次遞增</a:t>
            </a:r>
            <a:r>
              <a:rPr lang="en-US" altLang="zh-TW" dirty="0"/>
              <a:t>1</a:t>
            </a:r>
            <a:r>
              <a:rPr lang="zh-TW" altLang="en-US" dirty="0"/>
              <a:t>，如下圖。</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415" y="3291072"/>
            <a:ext cx="6589395" cy="1519954"/>
          </a:xfrm>
          <a:prstGeom prst="rect">
            <a:avLst/>
          </a:prstGeom>
        </p:spPr>
      </p:pic>
    </p:spTree>
    <p:extLst>
      <p:ext uri="{BB962C8B-B14F-4D97-AF65-F5344CB8AC3E}">
        <p14:creationId xmlns:p14="http://schemas.microsoft.com/office/powerpoint/2010/main" val="4130976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lvl="1"/>
            <a:r>
              <a:rPr lang="zh-TW" altLang="en-US" dirty="0"/>
              <a:t>接著使用「</a:t>
            </a:r>
            <a:r>
              <a:rPr lang="en-US" altLang="zh-TW" dirty="0" err="1"/>
              <a:t>C.pop</a:t>
            </a:r>
            <a:r>
              <a:rPr lang="en-US" altLang="zh-TW" dirty="0"/>
              <a:t>(-1)</a:t>
            </a:r>
            <a:r>
              <a:rPr lang="zh-TW" altLang="en-US" dirty="0"/>
              <a:t>」刪除陣列</a:t>
            </a:r>
            <a:r>
              <a:rPr lang="en-US" altLang="zh-TW" dirty="0"/>
              <a:t>C</a:t>
            </a:r>
            <a:r>
              <a:rPr lang="zh-TW" altLang="en-US" dirty="0"/>
              <a:t>最後一個元素，如下圖。</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258" y="2251166"/>
            <a:ext cx="6267450" cy="1676400"/>
          </a:xfrm>
          <a:prstGeom prst="rect">
            <a:avLst/>
          </a:prstGeom>
        </p:spPr>
      </p:pic>
    </p:spTree>
    <p:extLst>
      <p:ext uri="{BB962C8B-B14F-4D97-AF65-F5344CB8AC3E}">
        <p14:creationId xmlns:p14="http://schemas.microsoft.com/office/powerpoint/2010/main" val="33353546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lvl="1"/>
            <a:r>
              <a:rPr lang="zh-TW" altLang="en-US" dirty="0"/>
              <a:t>到此完成從陣列</a:t>
            </a:r>
            <a:r>
              <a:rPr lang="en-US" altLang="zh-TW" dirty="0"/>
              <a:t>C</a:t>
            </a:r>
            <a:r>
              <a:rPr lang="zh-TW" altLang="en-US" dirty="0"/>
              <a:t>刪除第</a:t>
            </a:r>
            <a:r>
              <a:rPr lang="en-US" altLang="zh-TW" dirty="0"/>
              <a:t>2</a:t>
            </a:r>
            <a:r>
              <a:rPr lang="zh-TW" altLang="en-US" dirty="0"/>
              <a:t>個元素，此為陣列刪除演算法，演算法最花時間在每個陣列元素左移一格時，平均需要花</a:t>
            </a:r>
            <a:r>
              <a:rPr lang="en-US" altLang="zh-TW" dirty="0"/>
              <a:t>O(n)</a:t>
            </a:r>
            <a:r>
              <a:rPr lang="zh-TW" altLang="en-US" dirty="0"/>
              <a:t>，</a:t>
            </a:r>
            <a:r>
              <a:rPr lang="en-US" altLang="zh-TW" dirty="0"/>
              <a:t>n</a:t>
            </a:r>
            <a:r>
              <a:rPr lang="zh-TW" altLang="en-US" dirty="0"/>
              <a:t>為陣列的元素個數。陣列刪除元素的完整程式如下。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6101" y="3318771"/>
            <a:ext cx="4046764" cy="2827191"/>
          </a:xfrm>
          <a:prstGeom prst="rect">
            <a:avLst/>
          </a:prstGeom>
        </p:spPr>
      </p:pic>
    </p:spTree>
    <p:extLst>
      <p:ext uri="{BB962C8B-B14F-4D97-AF65-F5344CB8AC3E}">
        <p14:creationId xmlns:p14="http://schemas.microsoft.com/office/powerpoint/2010/main" val="2799594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noAutofit/>
          </a:bodyPr>
          <a:lstStyle/>
          <a:p>
            <a:pPr marL="0" indent="0">
              <a:buNone/>
            </a:pPr>
            <a:r>
              <a:rPr lang="zh-TW" altLang="en-US" dirty="0"/>
              <a:t>五、複製一維陣列</a:t>
            </a:r>
          </a:p>
          <a:p>
            <a:pPr lvl="1"/>
            <a:r>
              <a:rPr lang="zh-TW" altLang="en-US" dirty="0"/>
              <a:t>假設陣列</a:t>
            </a:r>
            <a:r>
              <a:rPr lang="en-US" altLang="zh-TW" dirty="0"/>
              <a:t>C</a:t>
            </a:r>
            <a:r>
              <a:rPr lang="zh-TW" altLang="en-US" dirty="0"/>
              <a:t>有</a:t>
            </a:r>
            <a:r>
              <a:rPr lang="en-US" altLang="zh-TW" dirty="0"/>
              <a:t>5</a:t>
            </a:r>
            <a:r>
              <a:rPr lang="zh-TW" altLang="en-US" dirty="0"/>
              <a:t>個元素，分別是「</a:t>
            </a:r>
            <a:r>
              <a:rPr lang="en-US" altLang="zh-TW" dirty="0"/>
              <a:t>1, 2, 3, 4, 5</a:t>
            </a:r>
            <a:r>
              <a:rPr lang="zh-TW" altLang="en-US" dirty="0"/>
              <a:t>」，如下圖</a:t>
            </a:r>
            <a:r>
              <a:rPr lang="zh-TW" altLang="en-US" dirty="0" smtClean="0"/>
              <a:t>。</a:t>
            </a:r>
            <a:endParaRPr lang="en-US" altLang="zh-TW" dirty="0" smtClean="0"/>
          </a:p>
          <a:p>
            <a:pPr lvl="1"/>
            <a:endParaRPr lang="en-US" altLang="zh-TW" dirty="0"/>
          </a:p>
          <a:p>
            <a:pPr lvl="1"/>
            <a:endParaRPr lang="en-US" altLang="zh-TW" dirty="0" smtClean="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0757" y="2782079"/>
            <a:ext cx="6501357" cy="1521774"/>
          </a:xfrm>
          <a:prstGeom prst="rect">
            <a:avLst/>
          </a:prstGeom>
        </p:spPr>
      </p:pic>
    </p:spTree>
    <p:extLst>
      <p:ext uri="{BB962C8B-B14F-4D97-AF65-F5344CB8AC3E}">
        <p14:creationId xmlns:p14="http://schemas.microsoft.com/office/powerpoint/2010/main" val="1245208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noAutofit/>
          </a:bodyPr>
          <a:lstStyle/>
          <a:p>
            <a:pPr lvl="1"/>
            <a:r>
              <a:rPr lang="zh-TW" altLang="en-US" dirty="0" smtClean="0"/>
              <a:t>當</a:t>
            </a:r>
            <a:r>
              <a:rPr lang="zh-TW" altLang="en-US" dirty="0"/>
              <a:t>要複製陣列</a:t>
            </a:r>
            <a:r>
              <a:rPr lang="en-US" altLang="zh-TW" dirty="0"/>
              <a:t>C</a:t>
            </a:r>
            <a:r>
              <a:rPr lang="zh-TW" altLang="en-US" dirty="0"/>
              <a:t>的每一個元素到陣列</a:t>
            </a:r>
            <a:r>
              <a:rPr lang="en-US" altLang="zh-TW" dirty="0"/>
              <a:t>D</a:t>
            </a:r>
            <a:r>
              <a:rPr lang="zh-TW" altLang="en-US" dirty="0"/>
              <a:t>，使用</a:t>
            </a:r>
            <a:r>
              <a:rPr lang="en-US" altLang="zh-TW" dirty="0"/>
              <a:t>for</a:t>
            </a:r>
            <a:r>
              <a:rPr lang="zh-TW" altLang="en-US" dirty="0"/>
              <a:t>迴圈與</a:t>
            </a:r>
            <a:r>
              <a:rPr lang="en-US" altLang="zh-TW" dirty="0"/>
              <a:t>D[</a:t>
            </a:r>
            <a:r>
              <a:rPr lang="en-US" altLang="zh-TW" dirty="0" err="1"/>
              <a:t>i</a:t>
            </a:r>
            <a:r>
              <a:rPr lang="en-US" altLang="zh-TW" dirty="0"/>
              <a:t>] = C[</a:t>
            </a:r>
            <a:r>
              <a:rPr lang="en-US" altLang="zh-TW" dirty="0" err="1"/>
              <a:t>i</a:t>
            </a:r>
            <a:r>
              <a:rPr lang="en-US" altLang="zh-TW" dirty="0"/>
              <a:t>]</a:t>
            </a:r>
            <a:r>
              <a:rPr lang="zh-TW" altLang="en-US" dirty="0"/>
              <a:t>，迴圈變數</a:t>
            </a:r>
            <a:r>
              <a:rPr lang="en-US" altLang="zh-TW" dirty="0" err="1"/>
              <a:t>i</a:t>
            </a:r>
            <a:r>
              <a:rPr lang="zh-TW" altLang="en-US" dirty="0"/>
              <a:t>由</a:t>
            </a:r>
            <a:r>
              <a:rPr lang="en-US" altLang="zh-TW" dirty="0"/>
              <a:t>0</a:t>
            </a:r>
            <a:r>
              <a:rPr lang="zh-TW" altLang="en-US" dirty="0"/>
              <a:t>到</a:t>
            </a:r>
            <a:r>
              <a:rPr lang="en-US" altLang="zh-TW" dirty="0"/>
              <a:t>4</a:t>
            </a:r>
            <a:r>
              <a:rPr lang="zh-TW" altLang="en-US" dirty="0"/>
              <a:t>，每次遞增</a:t>
            </a:r>
            <a:r>
              <a:rPr lang="en-US" altLang="zh-TW" dirty="0"/>
              <a:t>1</a:t>
            </a:r>
            <a:r>
              <a:rPr lang="zh-TW" altLang="en-US" dirty="0"/>
              <a:t>，取出陣列</a:t>
            </a:r>
            <a:r>
              <a:rPr lang="en-US" altLang="zh-TW" dirty="0"/>
              <a:t>C</a:t>
            </a:r>
            <a:r>
              <a:rPr lang="zh-TW" altLang="en-US" dirty="0"/>
              <a:t>的每一個元素複製到陣列</a:t>
            </a:r>
            <a:r>
              <a:rPr lang="en-US" altLang="zh-TW" dirty="0"/>
              <a:t>D</a:t>
            </a:r>
            <a:r>
              <a:rPr lang="zh-TW" altLang="en-US" dirty="0"/>
              <a:t>。</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446" y="3266208"/>
            <a:ext cx="6501357" cy="1593718"/>
          </a:xfrm>
          <a:prstGeom prst="rect">
            <a:avLst/>
          </a:prstGeom>
        </p:spPr>
      </p:pic>
    </p:spTree>
    <p:extLst>
      <p:ext uri="{BB962C8B-B14F-4D97-AF65-F5344CB8AC3E}">
        <p14:creationId xmlns:p14="http://schemas.microsoft.com/office/powerpoint/2010/main" val="42263774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lvl="1"/>
            <a:r>
              <a:rPr lang="zh-TW" altLang="en-US" dirty="0"/>
              <a:t>到此完成從陣列</a:t>
            </a:r>
            <a:r>
              <a:rPr lang="en-US" altLang="zh-TW" dirty="0"/>
              <a:t>C</a:t>
            </a:r>
            <a:r>
              <a:rPr lang="zh-TW" altLang="en-US" dirty="0"/>
              <a:t>複製每一個元素到陣列</a:t>
            </a:r>
            <a:r>
              <a:rPr lang="en-US" altLang="zh-TW" dirty="0"/>
              <a:t>D</a:t>
            </a:r>
            <a:r>
              <a:rPr lang="zh-TW" altLang="en-US" dirty="0"/>
              <a:t>，此為陣列複製演算法，演算法最花時間是在陣列內每一個元素複製到另一個陣列時，平均需要花</a:t>
            </a:r>
            <a:r>
              <a:rPr lang="en-US" altLang="zh-TW" dirty="0"/>
              <a:t>O(n)</a:t>
            </a:r>
            <a:r>
              <a:rPr lang="zh-TW" altLang="en-US" dirty="0"/>
              <a:t>，</a:t>
            </a:r>
            <a:r>
              <a:rPr lang="en-US" altLang="zh-TW" dirty="0"/>
              <a:t>n</a:t>
            </a:r>
            <a:r>
              <a:rPr lang="zh-TW" altLang="en-US" dirty="0"/>
              <a:t>為陣列的元素個數。陣列複製元素的完整程式如下。</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7582" y="3023452"/>
            <a:ext cx="3302590" cy="2073010"/>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619" y="5226425"/>
            <a:ext cx="8810625" cy="1400175"/>
          </a:xfrm>
          <a:prstGeom prst="rect">
            <a:avLst/>
          </a:prstGeom>
        </p:spPr>
      </p:pic>
    </p:spTree>
    <p:extLst>
      <p:ext uri="{BB962C8B-B14F-4D97-AF65-F5344CB8AC3E}">
        <p14:creationId xmlns:p14="http://schemas.microsoft.com/office/powerpoint/2010/main" val="2530721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3-2-1</a:t>
            </a:r>
            <a:r>
              <a:rPr lang="zh-TW" altLang="en-US" b="1" dirty="0" smtClean="0"/>
              <a:t>　</a:t>
            </a:r>
            <a:r>
              <a:rPr lang="zh-TW" altLang="en-US" dirty="0" smtClean="0"/>
              <a:t>計算</a:t>
            </a:r>
            <a:r>
              <a:rPr lang="zh-TW" altLang="en-US" dirty="0"/>
              <a:t>成績陣列的總分</a:t>
            </a:r>
            <a:r>
              <a:rPr lang="en-US" altLang="zh-TW" sz="2700" dirty="0" smtClean="0"/>
              <a:t>(</a:t>
            </a:r>
            <a:r>
              <a:rPr lang="en-US" altLang="zh-TW" sz="2700" dirty="0"/>
              <a:t>3-2-1</a:t>
            </a:r>
            <a:r>
              <a:rPr lang="zh-TW" altLang="en-US" sz="2700" dirty="0"/>
              <a:t>計算成績陣列的總分</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r>
              <a:rPr lang="zh-TW" altLang="en-US" dirty="0"/>
              <a:t>題目：取出成績陣列的每一個元素進行加總，計算出成績陣列的總分。</a:t>
            </a:r>
          </a:p>
          <a:p>
            <a:r>
              <a:rPr lang="zh-TW" altLang="en-US" dirty="0"/>
              <a:t>想一想：如何取出成績陣列的每一個元素？</a:t>
            </a:r>
          </a:p>
          <a:p>
            <a:r>
              <a:rPr lang="zh-TW" altLang="en-US" dirty="0"/>
              <a:t>解題想法：將成績資料置於陣列中，再利用迴圈存取陣列中每一個元素進行加總，當每個元素都存取到時，就可以得到成績的加總</a:t>
            </a:r>
            <a:r>
              <a:rPr lang="zh-TW" altLang="en-US" dirty="0" smtClean="0"/>
              <a:t>。</a:t>
            </a:r>
            <a:endParaRPr lang="zh-TW" altLang="en-US" dirty="0"/>
          </a:p>
        </p:txBody>
      </p:sp>
    </p:spTree>
    <p:extLst>
      <p:ext uri="{BB962C8B-B14F-4D97-AF65-F5344CB8AC3E}">
        <p14:creationId xmlns:p14="http://schemas.microsoft.com/office/powerpoint/2010/main" val="1769346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3-2-1</a:t>
            </a:r>
            <a:r>
              <a:rPr lang="zh-TW" altLang="en-US" b="1" dirty="0" smtClean="0"/>
              <a:t>　</a:t>
            </a:r>
            <a:r>
              <a:rPr lang="zh-TW" altLang="en-US" dirty="0" smtClean="0"/>
              <a:t>計算</a:t>
            </a:r>
            <a:r>
              <a:rPr lang="zh-TW" altLang="en-US" dirty="0"/>
              <a:t>成績陣列的總分</a:t>
            </a:r>
            <a:r>
              <a:rPr lang="en-US" altLang="zh-TW" sz="2700" dirty="0" smtClean="0"/>
              <a:t>(</a:t>
            </a:r>
            <a:r>
              <a:rPr lang="en-US" altLang="zh-TW" sz="2700" dirty="0"/>
              <a:t>3-2-1</a:t>
            </a:r>
            <a:r>
              <a:rPr lang="zh-TW" altLang="en-US" sz="2700" dirty="0"/>
              <a:t>計算成績陣列的總分</a:t>
            </a:r>
            <a:r>
              <a:rPr lang="en-US" altLang="zh-TW" sz="2700" dirty="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程式結果預覽</a:t>
            </a:r>
          </a:p>
          <a:p>
            <a:pPr lvl="1"/>
            <a:r>
              <a:rPr lang="zh-TW" altLang="en-US" dirty="0"/>
              <a:t>執行結果顯示在螢幕上，</a:t>
            </a:r>
            <a:r>
              <a:rPr lang="zh-TW" altLang="en-US" dirty="0" smtClean="0"/>
              <a:t>如右圖</a:t>
            </a:r>
            <a:r>
              <a:rPr lang="zh-TW" altLang="en-US" dirty="0"/>
              <a:t>。</a:t>
            </a:r>
          </a:p>
          <a:p>
            <a:endParaRPr lang="zh-TW" altLang="en-US" dirty="0"/>
          </a:p>
        </p:txBody>
      </p:sp>
      <p:pic>
        <p:nvPicPr>
          <p:cNvPr id="4" name="圖片 3"/>
          <p:cNvPicPr>
            <a:picLocks noChangeAspect="1"/>
          </p:cNvPicPr>
          <p:nvPr/>
        </p:nvPicPr>
        <p:blipFill>
          <a:blip r:embed="rId2"/>
          <a:stretch>
            <a:fillRect/>
          </a:stretch>
        </p:blipFill>
        <p:spPr>
          <a:xfrm>
            <a:off x="7231270" y="1461238"/>
            <a:ext cx="3787829" cy="5029285"/>
          </a:xfrm>
          <a:prstGeom prst="rect">
            <a:avLst/>
          </a:prstGeom>
        </p:spPr>
      </p:pic>
    </p:spTree>
    <p:extLst>
      <p:ext uri="{BB962C8B-B14F-4D97-AF65-F5344CB8AC3E}">
        <p14:creationId xmlns:p14="http://schemas.microsoft.com/office/powerpoint/2010/main" val="389770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3-2-1</a:t>
            </a:r>
            <a:r>
              <a:rPr lang="zh-TW" altLang="en-US" b="1" dirty="0" smtClean="0"/>
              <a:t>　</a:t>
            </a:r>
            <a:r>
              <a:rPr lang="zh-TW" altLang="en-US" dirty="0" smtClean="0"/>
              <a:t>計算</a:t>
            </a:r>
            <a:r>
              <a:rPr lang="zh-TW" altLang="en-US" dirty="0"/>
              <a:t>成績陣列的總分</a:t>
            </a:r>
            <a:r>
              <a:rPr lang="en-US" altLang="zh-TW" sz="2700" dirty="0"/>
              <a:t>(3-2-1</a:t>
            </a:r>
            <a:r>
              <a:rPr lang="zh-TW" altLang="en-US" sz="2700" dirty="0"/>
              <a:t>計算成績陣列的總分</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(2) </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47018190"/>
              </p:ext>
            </p:extLst>
          </p:nvPr>
        </p:nvGraphicFramePr>
        <p:xfrm>
          <a:off x="406076" y="2142285"/>
          <a:ext cx="5257076" cy="2245604"/>
        </p:xfrm>
        <a:graphic>
          <a:graphicData uri="http://schemas.openxmlformats.org/drawingml/2006/table">
            <a:tbl>
              <a:tblPr firstRow="1" bandRow="1">
                <a:tableStyleId>{5C22544A-7EE6-4342-B048-85BDC9FD1C3A}</a:tableStyleId>
              </a:tblPr>
              <a:tblGrid>
                <a:gridCol w="698138">
                  <a:extLst>
                    <a:ext uri="{9D8B030D-6E8A-4147-A177-3AD203B41FA5}">
                      <a16:colId xmlns="" xmlns:a16="http://schemas.microsoft.com/office/drawing/2014/main" val="1352062529"/>
                    </a:ext>
                  </a:extLst>
                </a:gridCol>
                <a:gridCol w="4558938">
                  <a:extLst>
                    <a:ext uri="{9D8B030D-6E8A-4147-A177-3AD203B41FA5}">
                      <a16:colId xmlns=""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txBody>
                  <a:tcPr/>
                </a:tc>
                <a:tc>
                  <a:txBody>
                    <a:bodyPr/>
                    <a:lstStyle/>
                    <a:p>
                      <a:r>
                        <a:rPr lang="en-US" altLang="zh-TW" dirty="0" smtClean="0"/>
                        <a:t>sum = 0</a:t>
                      </a:r>
                    </a:p>
                    <a:p>
                      <a:r>
                        <a:rPr lang="en-US" altLang="zh-TW" dirty="0" smtClean="0"/>
                        <a:t>score = [90, 90, 90, 80, 80, 80]</a:t>
                      </a:r>
                    </a:p>
                    <a:p>
                      <a:r>
                        <a:rPr lang="en-US" altLang="zh-TW" dirty="0" smtClean="0"/>
                        <a:t>for </a:t>
                      </a:r>
                      <a:r>
                        <a:rPr lang="en-US" altLang="zh-TW" dirty="0" err="1" smtClean="0"/>
                        <a:t>i</a:t>
                      </a:r>
                      <a:r>
                        <a:rPr lang="en-US" altLang="zh-TW" dirty="0" smtClean="0"/>
                        <a:t> in range(0, 6):</a:t>
                      </a:r>
                    </a:p>
                    <a:p>
                      <a:r>
                        <a:rPr lang="en-US" altLang="zh-TW" dirty="0" smtClean="0"/>
                        <a:t>    sum = sum + score[</a:t>
                      </a:r>
                      <a:r>
                        <a:rPr lang="en-US" altLang="zh-TW" dirty="0" err="1" smtClean="0"/>
                        <a:t>i</a:t>
                      </a:r>
                      <a:r>
                        <a:rPr lang="en-US" altLang="zh-TW" dirty="0" smtClean="0"/>
                        <a:t>]</a:t>
                      </a:r>
                    </a:p>
                    <a:p>
                      <a:r>
                        <a:rPr lang="en-US" altLang="zh-TW" dirty="0" smtClean="0"/>
                        <a:t>    print("score[", </a:t>
                      </a:r>
                      <a:r>
                        <a:rPr lang="en-US" altLang="zh-TW" dirty="0" err="1" smtClean="0"/>
                        <a:t>i</a:t>
                      </a:r>
                      <a:r>
                        <a:rPr lang="en-US" altLang="zh-TW" dirty="0" smtClean="0"/>
                        <a:t>, "]=", score[</a:t>
                      </a:r>
                      <a:r>
                        <a:rPr lang="en-US" altLang="zh-TW" dirty="0" err="1" smtClean="0"/>
                        <a:t>i</a:t>
                      </a:r>
                      <a:r>
                        <a:rPr lang="en-US" altLang="zh-TW" dirty="0" smtClean="0"/>
                        <a:t>], </a:t>
                      </a:r>
                      <a:r>
                        <a:rPr lang="en-US" altLang="zh-TW" dirty="0" err="1" smtClean="0"/>
                        <a:t>sep</a:t>
                      </a:r>
                      <a:r>
                        <a:rPr lang="en-US" altLang="zh-TW" dirty="0" smtClean="0"/>
                        <a:t>="")</a:t>
                      </a:r>
                    </a:p>
                    <a:p>
                      <a:r>
                        <a:rPr lang="en-US" altLang="zh-TW" dirty="0" smtClean="0"/>
                        <a:t>    print("sum=", sum)</a:t>
                      </a:r>
                    </a:p>
                  </a:txBody>
                  <a:tcPr/>
                </a:tc>
                <a:extLst>
                  <a:ext uri="{0D108BD9-81ED-4DB2-BD59-A6C34878D82A}">
                    <a16:rowId xmlns="" xmlns:a16="http://schemas.microsoft.com/office/drawing/2014/main" val="1813286632"/>
                  </a:ext>
                </a:extLst>
              </a:tr>
            </a:tbl>
          </a:graphicData>
        </a:graphic>
      </p:graphicFrame>
      <p:sp>
        <p:nvSpPr>
          <p:cNvPr id="5" name="文字方塊 4"/>
          <p:cNvSpPr txBox="1"/>
          <p:nvPr/>
        </p:nvSpPr>
        <p:spPr>
          <a:xfrm>
            <a:off x="5708470" y="2032858"/>
            <a:ext cx="6138414" cy="4196405"/>
          </a:xfrm>
          <a:prstGeom prst="rect">
            <a:avLst/>
          </a:prstGeom>
          <a:noFill/>
        </p:spPr>
        <p:txBody>
          <a:bodyPr wrap="square" rtlCol="0">
            <a:spAutoFit/>
          </a:bodyPr>
          <a:lstStyle/>
          <a:p>
            <a:pPr>
              <a:lnSpc>
                <a:spcPct val="15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行：變數</a:t>
            </a:r>
            <a:r>
              <a:rPr lang="en-US" altLang="zh-TW" dirty="0">
                <a:latin typeface="微軟正黑體" pitchFamily="34" charset="-120"/>
                <a:ea typeface="微軟正黑體" pitchFamily="34" charset="-120"/>
              </a:rPr>
              <a:t>sum</a:t>
            </a:r>
            <a:r>
              <a:rPr lang="zh-TW" altLang="en-US" dirty="0">
                <a:latin typeface="微軟正黑體" pitchFamily="34" charset="-120"/>
                <a:ea typeface="微軟正黑體" pitchFamily="34" charset="-120"/>
              </a:rPr>
              <a:t>初始化為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行：宣告</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為整數陣列，且初始化</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陣列的第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個元素為</a:t>
            </a:r>
            <a:r>
              <a:rPr lang="en-US" altLang="zh-TW" dirty="0">
                <a:latin typeface="微軟正黑體" pitchFamily="34" charset="-120"/>
                <a:ea typeface="微軟正黑體" pitchFamily="34" charset="-120"/>
              </a:rPr>
              <a:t>90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個元素為</a:t>
            </a:r>
            <a:r>
              <a:rPr lang="en-US" altLang="zh-TW" dirty="0">
                <a:latin typeface="微軟正黑體" pitchFamily="34" charset="-120"/>
                <a:ea typeface="微軟正黑體" pitchFamily="34" charset="-120"/>
              </a:rPr>
              <a:t>90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個元素為</a:t>
            </a:r>
            <a:r>
              <a:rPr lang="en-US" altLang="zh-TW" dirty="0">
                <a:latin typeface="微軟正黑體" pitchFamily="34" charset="-120"/>
                <a:ea typeface="微軟正黑體" pitchFamily="34" charset="-120"/>
              </a:rPr>
              <a:t>90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個元素為</a:t>
            </a:r>
            <a:r>
              <a:rPr lang="en-US" altLang="zh-TW" dirty="0">
                <a:latin typeface="微軟正黑體" pitchFamily="34" charset="-120"/>
                <a:ea typeface="微軟正黑體" pitchFamily="34" charset="-120"/>
              </a:rPr>
              <a:t>80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個元素為</a:t>
            </a:r>
            <a:r>
              <a:rPr lang="en-US" altLang="zh-TW" dirty="0">
                <a:latin typeface="微軟正黑體" pitchFamily="34" charset="-120"/>
                <a:ea typeface="微軟正黑體" pitchFamily="34" charset="-120"/>
              </a:rPr>
              <a:t>80</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個元素為</a:t>
            </a:r>
            <a:r>
              <a:rPr lang="en-US" altLang="zh-TW" dirty="0">
                <a:latin typeface="微軟正黑體" pitchFamily="34" charset="-120"/>
                <a:ea typeface="微軟正黑體" pitchFamily="34" charset="-120"/>
              </a:rPr>
              <a:t>80</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行：使用</a:t>
            </a:r>
            <a:r>
              <a:rPr lang="en-US" altLang="zh-TW" dirty="0">
                <a:latin typeface="微軟正黑體" pitchFamily="34" charset="-120"/>
                <a:ea typeface="微軟正黑體" pitchFamily="34" charset="-120"/>
              </a:rPr>
              <a:t>for</a:t>
            </a:r>
            <a:r>
              <a:rPr lang="zh-TW" altLang="en-US" dirty="0">
                <a:latin typeface="微軟正黑體" pitchFamily="34" charset="-120"/>
                <a:ea typeface="微軟正黑體" pitchFamily="34" charset="-120"/>
              </a:rPr>
              <a:t>迴圈計算成績陣列</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加總值。計算過程中使用變數</a:t>
            </a:r>
            <a:r>
              <a:rPr lang="en-US" altLang="zh-TW" dirty="0">
                <a:latin typeface="微軟正黑體" pitchFamily="34" charset="-120"/>
                <a:ea typeface="微軟正黑體" pitchFamily="34" charset="-120"/>
              </a:rPr>
              <a:t>sum</a:t>
            </a:r>
            <a:r>
              <a:rPr lang="zh-TW" altLang="en-US" dirty="0">
                <a:latin typeface="微軟正黑體" pitchFamily="34" charset="-120"/>
                <a:ea typeface="微軟正黑體" pitchFamily="34" charset="-120"/>
              </a:rPr>
              <a:t>暫存成績加總結果</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。印出陣列</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的每個值到螢幕上，設定</a:t>
            </a:r>
            <a:r>
              <a:rPr lang="en-US" altLang="zh-TW" dirty="0" err="1">
                <a:latin typeface="微軟正黑體" pitchFamily="34" charset="-120"/>
                <a:ea typeface="微軟正黑體" pitchFamily="34" charset="-120"/>
              </a:rPr>
              <a:t>sep</a:t>
            </a:r>
            <a:r>
              <a:rPr lang="zh-TW" altLang="en-US" dirty="0">
                <a:latin typeface="微軟正黑體" pitchFamily="34" charset="-120"/>
                <a:ea typeface="微軟正黑體" pitchFamily="34" charset="-120"/>
              </a:rPr>
              <a:t>為空字串，表示輸出的字串與變數之間不會有空白鍵</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。印出每加一個成績後，變數</a:t>
            </a:r>
            <a:r>
              <a:rPr lang="en-US" altLang="zh-TW" dirty="0">
                <a:latin typeface="微軟正黑體" pitchFamily="34" charset="-120"/>
                <a:ea typeface="微軟正黑體" pitchFamily="34" charset="-120"/>
              </a:rPr>
              <a:t>sum</a:t>
            </a:r>
            <a:r>
              <a:rPr lang="zh-TW" altLang="en-US" dirty="0">
                <a:latin typeface="微軟正黑體" pitchFamily="34" charset="-120"/>
                <a:ea typeface="微軟正黑體" pitchFamily="34" charset="-120"/>
              </a:rPr>
              <a:t>的值到螢幕上</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	</a:t>
            </a:r>
          </a:p>
          <a:p>
            <a:pPr>
              <a:lnSpc>
                <a:spcPct val="150000"/>
              </a:lnSpc>
            </a:pPr>
            <a:r>
              <a:rPr lang="zh-TW" altLang="en-US" dirty="0">
                <a:latin typeface="微軟正黑體" pitchFamily="34" charset="-120"/>
                <a:ea typeface="微軟正黑體" pitchFamily="34" charset="-120"/>
              </a:rPr>
              <a:t>	</a:t>
            </a:r>
          </a:p>
        </p:txBody>
      </p:sp>
    </p:spTree>
    <p:extLst>
      <p:ext uri="{BB962C8B-B14F-4D97-AF65-F5344CB8AC3E}">
        <p14:creationId xmlns:p14="http://schemas.microsoft.com/office/powerpoint/2010/main" val="669184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3-2-1</a:t>
            </a:r>
            <a:r>
              <a:rPr lang="zh-TW" altLang="en-US" b="1" dirty="0" smtClean="0"/>
              <a:t>　</a:t>
            </a:r>
            <a:r>
              <a:rPr lang="zh-TW" altLang="en-US" dirty="0" smtClean="0"/>
              <a:t>計算</a:t>
            </a:r>
            <a:r>
              <a:rPr lang="zh-TW" altLang="en-US" dirty="0"/>
              <a:t>成績陣列的總分</a:t>
            </a:r>
            <a:r>
              <a:rPr lang="en-US" altLang="zh-TW" sz="2700" dirty="0" smtClean="0"/>
              <a:t>(</a:t>
            </a:r>
            <a:r>
              <a:rPr lang="en-US" altLang="zh-TW" sz="2700" dirty="0"/>
              <a:t>3-2-1</a:t>
            </a:r>
            <a:r>
              <a:rPr lang="zh-TW" altLang="en-US" sz="2700" dirty="0"/>
              <a:t>計算成績陣列的總分</a:t>
            </a:r>
            <a:r>
              <a:rPr lang="en-US" altLang="zh-TW" sz="2700" dirty="0"/>
              <a:t>.</a:t>
            </a:r>
            <a:r>
              <a:rPr lang="en-US" altLang="zh-TW" sz="2700" dirty="0" err="1"/>
              <a:t>py</a:t>
            </a:r>
            <a:r>
              <a:rPr lang="en-US" altLang="zh-TW" sz="2700" dirty="0" smtClean="0"/>
              <a:t>)</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9395" y="1592330"/>
            <a:ext cx="8867775" cy="2600325"/>
          </a:xfrm>
        </p:spPr>
      </p:pic>
    </p:spTree>
    <p:extLst>
      <p:ext uri="{BB962C8B-B14F-4D97-AF65-F5344CB8AC3E}">
        <p14:creationId xmlns:p14="http://schemas.microsoft.com/office/powerpoint/2010/main" val="2895096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Ch3</a:t>
            </a:r>
            <a:r>
              <a:rPr lang="zh-TW" altLang="en-US" dirty="0" smtClean="0"/>
              <a:t>　陣列 </a:t>
            </a:r>
            <a:endParaRPr lang="zh-TW" altLang="en-US" dirty="0"/>
          </a:p>
        </p:txBody>
      </p:sp>
      <p:sp>
        <p:nvSpPr>
          <p:cNvPr id="3" name="內容版面配置區 2"/>
          <p:cNvSpPr>
            <a:spLocks noGrp="1"/>
          </p:cNvSpPr>
          <p:nvPr>
            <p:ph idx="1"/>
          </p:nvPr>
        </p:nvSpPr>
        <p:spPr/>
        <p:txBody>
          <a:bodyPr/>
          <a:lstStyle/>
          <a:p>
            <a:r>
              <a:rPr lang="zh-TW" altLang="en-US" dirty="0"/>
              <a:t>程式內若需要宣告多個變數，且需要依序存取每個變數，此時適合使用陣列取代多個變數</a:t>
            </a:r>
            <a:r>
              <a:rPr lang="zh-TW" altLang="en-US" dirty="0" smtClean="0"/>
              <a:t>。</a:t>
            </a:r>
            <a:endParaRPr lang="en-US" altLang="zh-TW" dirty="0" smtClean="0"/>
          </a:p>
          <a:p>
            <a:r>
              <a:rPr lang="zh-TW" altLang="en-US" dirty="0" smtClean="0"/>
              <a:t>使用</a:t>
            </a:r>
            <a:r>
              <a:rPr lang="zh-TW" altLang="en-US" dirty="0"/>
              <a:t>迴圈可以存取陣列每一個元素，會比存取多個變數的程式碼簡潔</a:t>
            </a:r>
            <a:r>
              <a:rPr lang="zh-TW" altLang="en-US" dirty="0" smtClean="0"/>
              <a:t>。</a:t>
            </a:r>
            <a:endParaRPr lang="en-US" altLang="zh-TW" dirty="0" smtClean="0"/>
          </a:p>
          <a:p>
            <a:r>
              <a:rPr lang="zh-TW" altLang="en-US" dirty="0" smtClean="0"/>
              <a:t>以下</a:t>
            </a:r>
            <a:r>
              <a:rPr lang="zh-TW" altLang="en-US" dirty="0"/>
              <a:t>介紹一維陣列與二維陣列。</a:t>
            </a:r>
          </a:p>
        </p:txBody>
      </p:sp>
    </p:spTree>
    <p:extLst>
      <p:ext uri="{BB962C8B-B14F-4D97-AF65-F5344CB8AC3E}">
        <p14:creationId xmlns:p14="http://schemas.microsoft.com/office/powerpoint/2010/main" val="19247436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3-2-2</a:t>
            </a:r>
            <a:r>
              <a:rPr lang="zh-TW" altLang="en-US" b="1" dirty="0" smtClean="0"/>
              <a:t>　</a:t>
            </a:r>
            <a:r>
              <a:rPr lang="zh-TW" altLang="en-US" dirty="0" smtClean="0"/>
              <a:t>費</a:t>
            </a:r>
            <a:r>
              <a:rPr lang="zh-TW" altLang="en-US" dirty="0"/>
              <a:t>氏數列</a:t>
            </a:r>
            <a:r>
              <a:rPr lang="en-US" altLang="zh-TW" sz="2700" dirty="0" smtClean="0"/>
              <a:t>(ch3\</a:t>
            </a:r>
            <a:r>
              <a:rPr lang="en-US" altLang="zh-TW" sz="2400" b="1" dirty="0" smtClean="0"/>
              <a:t>3-2-2 </a:t>
            </a:r>
            <a:r>
              <a:rPr lang="zh-TW" altLang="en-US" sz="2400" dirty="0"/>
              <a:t>費氏數列</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a:t>題目：費氏數列有一特性是第</a:t>
            </a:r>
            <a:r>
              <a:rPr lang="en-US" altLang="zh-TW" dirty="0"/>
              <a:t>3</a:t>
            </a:r>
            <a:r>
              <a:rPr lang="zh-TW" altLang="en-US" dirty="0"/>
              <a:t>項為第</a:t>
            </a:r>
            <a:r>
              <a:rPr lang="en-US" altLang="zh-TW" dirty="0"/>
              <a:t>1</a:t>
            </a:r>
            <a:r>
              <a:rPr lang="zh-TW" altLang="en-US" dirty="0"/>
              <a:t>項與第</a:t>
            </a:r>
            <a:r>
              <a:rPr lang="en-US" altLang="zh-TW" dirty="0"/>
              <a:t>2</a:t>
            </a:r>
            <a:r>
              <a:rPr lang="zh-TW" altLang="en-US" dirty="0"/>
              <a:t>項相加；第</a:t>
            </a:r>
            <a:r>
              <a:rPr lang="en-US" altLang="zh-TW" dirty="0"/>
              <a:t>4</a:t>
            </a:r>
            <a:r>
              <a:rPr lang="zh-TW" altLang="en-US" dirty="0"/>
              <a:t>項為第</a:t>
            </a:r>
            <a:r>
              <a:rPr lang="en-US" altLang="zh-TW" dirty="0"/>
              <a:t>2</a:t>
            </a:r>
            <a:r>
              <a:rPr lang="zh-TW" altLang="en-US" dirty="0"/>
              <a:t>項與第</a:t>
            </a:r>
            <a:r>
              <a:rPr lang="en-US" altLang="zh-TW" dirty="0"/>
              <a:t>3</a:t>
            </a:r>
            <a:r>
              <a:rPr lang="zh-TW" altLang="en-US" dirty="0"/>
              <a:t>項相加，依此類推。初始化費氏數列的第</a:t>
            </a:r>
            <a:r>
              <a:rPr lang="en-US" altLang="zh-TW" dirty="0"/>
              <a:t>1</a:t>
            </a:r>
            <a:r>
              <a:rPr lang="zh-TW" altLang="en-US" dirty="0"/>
              <a:t>項為</a:t>
            </a:r>
            <a:r>
              <a:rPr lang="en-US" altLang="zh-TW" dirty="0"/>
              <a:t>1</a:t>
            </a:r>
            <a:r>
              <a:rPr lang="zh-TW" altLang="en-US" dirty="0"/>
              <a:t>，且第</a:t>
            </a:r>
            <a:r>
              <a:rPr lang="en-US" altLang="zh-TW" dirty="0"/>
              <a:t>2</a:t>
            </a:r>
            <a:r>
              <a:rPr lang="zh-TW" altLang="en-US" dirty="0"/>
              <a:t>項為</a:t>
            </a:r>
            <a:r>
              <a:rPr lang="en-US" altLang="zh-TW" dirty="0"/>
              <a:t>1</a:t>
            </a:r>
            <a:r>
              <a:rPr lang="zh-TW" altLang="en-US" dirty="0"/>
              <a:t>，求費氏數列前</a:t>
            </a:r>
            <a:r>
              <a:rPr lang="en-US" altLang="zh-TW" dirty="0"/>
              <a:t>16</a:t>
            </a:r>
            <a:r>
              <a:rPr lang="zh-TW" altLang="en-US" dirty="0"/>
              <a:t>項。</a:t>
            </a:r>
          </a:p>
          <a:p>
            <a:r>
              <a:rPr lang="zh-TW" altLang="en-US" dirty="0"/>
              <a:t>想一想：陣列使用什麼技術，可以存取陣列內任一個元素？請寫出「將陣列</a:t>
            </a:r>
            <a:r>
              <a:rPr lang="en-US" altLang="zh-TW" dirty="0"/>
              <a:t>F</a:t>
            </a:r>
            <a:r>
              <a:rPr lang="zh-TW" altLang="en-US" dirty="0"/>
              <a:t>的第</a:t>
            </a:r>
            <a:r>
              <a:rPr lang="en-US" altLang="zh-TW" dirty="0"/>
              <a:t>n-1</a:t>
            </a:r>
            <a:r>
              <a:rPr lang="zh-TW" altLang="en-US" dirty="0"/>
              <a:t>項加上陣列</a:t>
            </a:r>
            <a:r>
              <a:rPr lang="en-US" altLang="zh-TW" dirty="0"/>
              <a:t>F</a:t>
            </a:r>
            <a:r>
              <a:rPr lang="zh-TW" altLang="en-US" dirty="0"/>
              <a:t>的第</a:t>
            </a:r>
            <a:r>
              <a:rPr lang="en-US" altLang="zh-TW" dirty="0"/>
              <a:t>n-2</a:t>
            </a:r>
            <a:r>
              <a:rPr lang="zh-TW" altLang="en-US" dirty="0"/>
              <a:t>項的結果存入陣列</a:t>
            </a:r>
            <a:r>
              <a:rPr lang="en-US" altLang="zh-TW" dirty="0"/>
              <a:t>F</a:t>
            </a:r>
            <a:r>
              <a:rPr lang="zh-TW" altLang="en-US" dirty="0"/>
              <a:t>的第</a:t>
            </a:r>
            <a:r>
              <a:rPr lang="en-US" altLang="zh-TW" dirty="0"/>
              <a:t>n</a:t>
            </a:r>
            <a:r>
              <a:rPr lang="zh-TW" altLang="en-US" dirty="0"/>
              <a:t>項」的公式為何</a:t>
            </a:r>
            <a:r>
              <a:rPr lang="zh-TW" altLang="en-US" dirty="0" smtClean="0"/>
              <a:t>？</a:t>
            </a:r>
            <a:endParaRPr lang="zh-TW" altLang="en-US" dirty="0"/>
          </a:p>
        </p:txBody>
      </p:sp>
    </p:spTree>
    <p:extLst>
      <p:ext uri="{BB962C8B-B14F-4D97-AF65-F5344CB8AC3E}">
        <p14:creationId xmlns:p14="http://schemas.microsoft.com/office/powerpoint/2010/main" val="1230839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3-2-2</a:t>
            </a:r>
            <a:r>
              <a:rPr lang="zh-TW" altLang="en-US" b="1" dirty="0" smtClean="0"/>
              <a:t>　</a:t>
            </a:r>
            <a:r>
              <a:rPr lang="zh-TW" altLang="en-US" dirty="0" smtClean="0"/>
              <a:t>費</a:t>
            </a:r>
            <a:r>
              <a:rPr lang="zh-TW" altLang="en-US" dirty="0"/>
              <a:t>氏數列</a:t>
            </a:r>
            <a:r>
              <a:rPr lang="en-US" altLang="zh-TW" sz="2700" dirty="0" smtClean="0"/>
              <a:t>(ch3\</a:t>
            </a:r>
            <a:r>
              <a:rPr lang="en-US" altLang="zh-TW" sz="2400" b="1" dirty="0" smtClean="0"/>
              <a:t>3-2-2 </a:t>
            </a:r>
            <a:r>
              <a:rPr lang="zh-TW" altLang="en-US" sz="2400" dirty="0"/>
              <a:t>費氏數列</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r>
              <a:rPr lang="zh-TW" altLang="en-US" dirty="0" smtClean="0"/>
              <a:t>上述</a:t>
            </a:r>
            <a:r>
              <a:rPr lang="zh-TW" altLang="en-US" dirty="0"/>
              <a:t>問題的參考想法如下。</a:t>
            </a:r>
          </a:p>
          <a:p>
            <a:pPr lvl="1"/>
            <a:r>
              <a:rPr lang="zh-TW" altLang="en-US" dirty="0"/>
              <a:t>解題想法：陣列可以儲存資料與索引值存取的特性，非常適合計算出費氏數列。使用陣列</a:t>
            </a:r>
            <a:r>
              <a:rPr lang="en-US" altLang="zh-TW" dirty="0"/>
              <a:t>F</a:t>
            </a:r>
            <a:r>
              <a:rPr lang="zh-TW" altLang="en-US" dirty="0"/>
              <a:t>，且初始化</a:t>
            </a:r>
            <a:r>
              <a:rPr lang="en-US" altLang="zh-TW" dirty="0"/>
              <a:t>F[0]=1</a:t>
            </a:r>
            <a:r>
              <a:rPr lang="zh-TW" altLang="en-US" dirty="0"/>
              <a:t>，</a:t>
            </a:r>
            <a:r>
              <a:rPr lang="en-US" altLang="zh-TW" dirty="0"/>
              <a:t>F[1]=1</a:t>
            </a:r>
            <a:r>
              <a:rPr lang="zh-TW" altLang="en-US" dirty="0"/>
              <a:t>，當</a:t>
            </a:r>
            <a:r>
              <a:rPr lang="en-US" altLang="zh-TW" dirty="0"/>
              <a:t>n</a:t>
            </a:r>
            <a:r>
              <a:rPr lang="zh-TW" altLang="en-US" dirty="0"/>
              <a:t>大於等於</a:t>
            </a:r>
            <a:r>
              <a:rPr lang="en-US" altLang="zh-TW" dirty="0"/>
              <a:t>2</a:t>
            </a:r>
            <a:r>
              <a:rPr lang="zh-TW" altLang="en-US" dirty="0"/>
              <a:t>時，使用</a:t>
            </a:r>
            <a:r>
              <a:rPr lang="en-US" altLang="zh-TW" dirty="0"/>
              <a:t>F[n]=F[n-1]+F[n-2]</a:t>
            </a:r>
            <a:r>
              <a:rPr lang="zh-TW" altLang="en-US" dirty="0"/>
              <a:t>，也就是將陣列</a:t>
            </a:r>
            <a:r>
              <a:rPr lang="en-US" altLang="zh-TW" dirty="0"/>
              <a:t>F</a:t>
            </a:r>
            <a:r>
              <a:rPr lang="zh-TW" altLang="en-US" dirty="0"/>
              <a:t>的第</a:t>
            </a:r>
            <a:r>
              <a:rPr lang="en-US" altLang="zh-TW" dirty="0"/>
              <a:t>n-1</a:t>
            </a:r>
            <a:r>
              <a:rPr lang="zh-TW" altLang="en-US" dirty="0"/>
              <a:t>項加上陣列</a:t>
            </a:r>
            <a:r>
              <a:rPr lang="en-US" altLang="zh-TW" dirty="0"/>
              <a:t>F</a:t>
            </a:r>
            <a:r>
              <a:rPr lang="zh-TW" altLang="en-US" dirty="0"/>
              <a:t>的第</a:t>
            </a:r>
            <a:r>
              <a:rPr lang="en-US" altLang="zh-TW" dirty="0"/>
              <a:t>n-2</a:t>
            </a:r>
            <a:r>
              <a:rPr lang="zh-TW" altLang="en-US" dirty="0"/>
              <a:t>項的結果存入陣列</a:t>
            </a:r>
            <a:r>
              <a:rPr lang="en-US" altLang="zh-TW" dirty="0"/>
              <a:t>F</a:t>
            </a:r>
            <a:r>
              <a:rPr lang="zh-TW" altLang="en-US" dirty="0"/>
              <a:t>的第</a:t>
            </a:r>
            <a:r>
              <a:rPr lang="en-US" altLang="zh-TW" dirty="0"/>
              <a:t>n</a:t>
            </a:r>
            <a:r>
              <a:rPr lang="zh-TW" altLang="en-US" dirty="0"/>
              <a:t>項</a:t>
            </a:r>
            <a:r>
              <a:rPr lang="zh-TW" altLang="en-US" dirty="0" smtClean="0"/>
              <a:t>。</a:t>
            </a:r>
            <a:endParaRPr lang="zh-TW" altLang="en-US" dirty="0"/>
          </a:p>
        </p:txBody>
      </p:sp>
    </p:spTree>
    <p:extLst>
      <p:ext uri="{BB962C8B-B14F-4D97-AF65-F5344CB8AC3E}">
        <p14:creationId xmlns:p14="http://schemas.microsoft.com/office/powerpoint/2010/main" val="3089533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3-2-2</a:t>
            </a:r>
            <a:r>
              <a:rPr lang="zh-TW" altLang="en-US" b="1" dirty="0" smtClean="0"/>
              <a:t>　</a:t>
            </a:r>
            <a:r>
              <a:rPr lang="zh-TW" altLang="en-US" dirty="0" smtClean="0"/>
              <a:t>費</a:t>
            </a:r>
            <a:r>
              <a:rPr lang="zh-TW" altLang="en-US" dirty="0"/>
              <a:t>氏數列</a:t>
            </a:r>
            <a:r>
              <a:rPr lang="en-US" altLang="zh-TW" sz="2700" dirty="0" smtClean="0"/>
              <a:t>(ch3\</a:t>
            </a:r>
            <a:r>
              <a:rPr lang="en-US" altLang="zh-TW" sz="2400" b="1" dirty="0" smtClean="0"/>
              <a:t>3-2-2 </a:t>
            </a:r>
            <a:r>
              <a:rPr lang="zh-TW" altLang="en-US" sz="2400" dirty="0"/>
              <a:t>費氏數列</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程式結果預覽</a:t>
            </a:r>
          </a:p>
          <a:p>
            <a:pPr lvl="1"/>
            <a:r>
              <a:rPr lang="zh-TW" altLang="en-US" dirty="0"/>
              <a:t>執行結果顯示在螢幕上，</a:t>
            </a:r>
            <a:r>
              <a:rPr lang="zh-TW" altLang="en-US" dirty="0" smtClean="0"/>
              <a:t>如右圖</a:t>
            </a:r>
            <a:r>
              <a:rPr lang="zh-TW" altLang="en-US" dirty="0"/>
              <a:t>。</a:t>
            </a:r>
          </a:p>
          <a:p>
            <a:endParaRPr lang="zh-TW" altLang="en-US" dirty="0"/>
          </a:p>
        </p:txBody>
      </p:sp>
      <p:pic>
        <p:nvPicPr>
          <p:cNvPr id="4" name="圖片 3"/>
          <p:cNvPicPr>
            <a:picLocks noChangeAspect="1"/>
          </p:cNvPicPr>
          <p:nvPr/>
        </p:nvPicPr>
        <p:blipFill>
          <a:blip r:embed="rId2"/>
          <a:stretch>
            <a:fillRect/>
          </a:stretch>
        </p:blipFill>
        <p:spPr>
          <a:xfrm>
            <a:off x="7265578" y="1409666"/>
            <a:ext cx="3128487" cy="5108612"/>
          </a:xfrm>
          <a:prstGeom prst="rect">
            <a:avLst/>
          </a:prstGeom>
        </p:spPr>
      </p:pic>
    </p:spTree>
    <p:extLst>
      <p:ext uri="{BB962C8B-B14F-4D97-AF65-F5344CB8AC3E}">
        <p14:creationId xmlns:p14="http://schemas.microsoft.com/office/powerpoint/2010/main" val="1011759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3-2-2</a:t>
            </a:r>
            <a:r>
              <a:rPr lang="zh-TW" altLang="en-US" b="1" dirty="0"/>
              <a:t>　</a:t>
            </a:r>
            <a:r>
              <a:rPr lang="zh-TW" altLang="en-US" dirty="0"/>
              <a:t>費氏數列</a:t>
            </a:r>
            <a:r>
              <a:rPr lang="en-US" altLang="zh-TW" sz="2700" dirty="0"/>
              <a:t>(ch3\</a:t>
            </a:r>
            <a:r>
              <a:rPr lang="en-US" altLang="zh-TW" sz="2400" b="1" dirty="0"/>
              <a:t>3-2-2 </a:t>
            </a:r>
            <a:r>
              <a:rPr lang="zh-TW" altLang="en-US" sz="2400" dirty="0"/>
              <a:t>費氏數列</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(2) </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573850079"/>
              </p:ext>
            </p:extLst>
          </p:nvPr>
        </p:nvGraphicFramePr>
        <p:xfrm>
          <a:off x="406076" y="2142285"/>
          <a:ext cx="5257076" cy="2519924"/>
        </p:xfrm>
        <a:graphic>
          <a:graphicData uri="http://schemas.openxmlformats.org/drawingml/2006/table">
            <a:tbl>
              <a:tblPr firstRow="1" bandRow="1">
                <a:tableStyleId>{5C22544A-7EE6-4342-B048-85BDC9FD1C3A}</a:tableStyleId>
              </a:tblPr>
              <a:tblGrid>
                <a:gridCol w="698138">
                  <a:extLst>
                    <a:ext uri="{9D8B030D-6E8A-4147-A177-3AD203B41FA5}">
                      <a16:colId xmlns="" xmlns:a16="http://schemas.microsoft.com/office/drawing/2014/main" val="1352062529"/>
                    </a:ext>
                  </a:extLst>
                </a:gridCol>
                <a:gridCol w="4558938">
                  <a:extLst>
                    <a:ext uri="{9D8B030D-6E8A-4147-A177-3AD203B41FA5}">
                      <a16:colId xmlns=""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p>
                      <a:pPr algn="ctr"/>
                      <a:r>
                        <a:rPr lang="en-US" altLang="zh-TW" dirty="0" smtClean="0"/>
                        <a:t>07</a:t>
                      </a:r>
                    </a:p>
                  </a:txBody>
                  <a:tcPr/>
                </a:tc>
                <a:tc>
                  <a:txBody>
                    <a:bodyPr/>
                    <a:lstStyle/>
                    <a:p>
                      <a:r>
                        <a:rPr lang="en-US" altLang="zh-TW" dirty="0" smtClean="0"/>
                        <a:t>F = [0]*16</a:t>
                      </a:r>
                    </a:p>
                    <a:p>
                      <a:r>
                        <a:rPr lang="en-US" altLang="zh-TW" dirty="0" smtClean="0"/>
                        <a:t>F[0] = 1</a:t>
                      </a:r>
                    </a:p>
                    <a:p>
                      <a:r>
                        <a:rPr lang="en-US" altLang="zh-TW" dirty="0" smtClean="0"/>
                        <a:t>F[1] = 1</a:t>
                      </a:r>
                    </a:p>
                    <a:p>
                      <a:r>
                        <a:rPr lang="en-US" altLang="zh-TW" dirty="0" smtClean="0"/>
                        <a:t>for </a:t>
                      </a:r>
                      <a:r>
                        <a:rPr lang="en-US" altLang="zh-TW" dirty="0" err="1" smtClean="0"/>
                        <a:t>i</a:t>
                      </a:r>
                      <a:r>
                        <a:rPr lang="en-US" altLang="zh-TW" dirty="0" smtClean="0"/>
                        <a:t> in range(2, 16):</a:t>
                      </a:r>
                    </a:p>
                    <a:p>
                      <a:r>
                        <a:rPr lang="en-US" altLang="zh-TW" dirty="0" smtClean="0"/>
                        <a:t>    F[</a:t>
                      </a:r>
                      <a:r>
                        <a:rPr lang="en-US" altLang="zh-TW" dirty="0" err="1" smtClean="0"/>
                        <a:t>i</a:t>
                      </a:r>
                      <a:r>
                        <a:rPr lang="en-US" altLang="zh-TW" dirty="0" smtClean="0"/>
                        <a:t>] = F[i-1] + F[i-2]</a:t>
                      </a:r>
                    </a:p>
                    <a:p>
                      <a:r>
                        <a:rPr lang="en-US" altLang="zh-TW" dirty="0" smtClean="0"/>
                        <a:t>for </a:t>
                      </a:r>
                      <a:r>
                        <a:rPr lang="en-US" altLang="zh-TW" dirty="0" err="1" smtClean="0"/>
                        <a:t>i</a:t>
                      </a:r>
                      <a:r>
                        <a:rPr lang="en-US" altLang="zh-TW" dirty="0" smtClean="0"/>
                        <a:t> in range(0, 16):</a:t>
                      </a:r>
                    </a:p>
                    <a:p>
                      <a:r>
                        <a:rPr lang="en-US" altLang="zh-TW" dirty="0" smtClean="0"/>
                        <a:t>    print(F[</a:t>
                      </a:r>
                      <a:r>
                        <a:rPr lang="en-US" altLang="zh-TW" dirty="0" err="1" smtClean="0"/>
                        <a:t>i</a:t>
                      </a:r>
                      <a:r>
                        <a:rPr lang="en-US" altLang="zh-TW" dirty="0" smtClean="0"/>
                        <a:t>])</a:t>
                      </a:r>
                    </a:p>
                  </a:txBody>
                  <a:tcPr/>
                </a:tc>
                <a:extLst>
                  <a:ext uri="{0D108BD9-81ED-4DB2-BD59-A6C34878D82A}">
                    <a16:rowId xmlns="" xmlns:a16="http://schemas.microsoft.com/office/drawing/2014/main" val="1813286632"/>
                  </a:ext>
                </a:extLst>
              </a:tr>
            </a:tbl>
          </a:graphicData>
        </a:graphic>
      </p:graphicFrame>
      <p:sp>
        <p:nvSpPr>
          <p:cNvPr id="5" name="文字方塊 4"/>
          <p:cNvSpPr txBox="1"/>
          <p:nvPr/>
        </p:nvSpPr>
        <p:spPr>
          <a:xfrm>
            <a:off x="5708470" y="2032858"/>
            <a:ext cx="6138414" cy="3000821"/>
          </a:xfrm>
          <a:prstGeom prst="rect">
            <a:avLst/>
          </a:prstGeom>
          <a:noFill/>
        </p:spPr>
        <p:txBody>
          <a:bodyPr wrap="square" rtlCol="0">
            <a:spAutoFit/>
          </a:bodyPr>
          <a:lstStyle/>
          <a:p>
            <a:pPr>
              <a:lnSpc>
                <a:spcPct val="150000"/>
              </a:lnSpc>
            </a:pPr>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行：宣告一個陣列</a:t>
            </a:r>
            <a:r>
              <a:rPr lang="en-US" altLang="zh-TW" dirty="0">
                <a:latin typeface="微軟正黑體" pitchFamily="34" charset="-120"/>
                <a:ea typeface="微軟正黑體" pitchFamily="34" charset="-120"/>
              </a:rPr>
              <a:t>F</a:t>
            </a:r>
            <a:r>
              <a:rPr lang="zh-TW" altLang="en-US" dirty="0">
                <a:latin typeface="微軟正黑體" pitchFamily="34" charset="-120"/>
                <a:ea typeface="微軟正黑體" pitchFamily="34" charset="-120"/>
              </a:rPr>
              <a:t>有</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個元素，每個元素值都是</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行：設定陣列</a:t>
            </a:r>
            <a:r>
              <a:rPr lang="en-US" altLang="zh-TW" dirty="0">
                <a:latin typeface="微軟正黑體" pitchFamily="34" charset="-120"/>
                <a:ea typeface="微軟正黑體" pitchFamily="34" charset="-120"/>
              </a:rPr>
              <a:t>F</a:t>
            </a:r>
            <a:r>
              <a:rPr lang="zh-TW" altLang="en-US" dirty="0">
                <a:latin typeface="微軟正黑體" pitchFamily="34" charset="-120"/>
                <a:ea typeface="微軟正黑體" pitchFamily="34" charset="-120"/>
              </a:rPr>
              <a:t>第一個元素為</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且陣列</a:t>
            </a:r>
            <a:r>
              <a:rPr lang="en-US" altLang="zh-TW" dirty="0">
                <a:latin typeface="微軟正黑體" pitchFamily="34" charset="-120"/>
                <a:ea typeface="微軟正黑體" pitchFamily="34" charset="-120"/>
              </a:rPr>
              <a:t>F</a:t>
            </a:r>
            <a:r>
              <a:rPr lang="zh-TW" altLang="en-US" dirty="0">
                <a:latin typeface="微軟正黑體" pitchFamily="34" charset="-120"/>
                <a:ea typeface="微軟正黑體" pitchFamily="34" charset="-120"/>
              </a:rPr>
              <a:t>第二個元素為</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行：變數</a:t>
            </a:r>
            <a:r>
              <a:rPr lang="en-US" altLang="zh-TW" dirty="0" err="1">
                <a:latin typeface="微軟正黑體" pitchFamily="34" charset="-120"/>
                <a:ea typeface="微軟正黑體" pitchFamily="34" charset="-120"/>
              </a:rPr>
              <a:t>i</a:t>
            </a:r>
            <a:r>
              <a:rPr lang="zh-TW" altLang="en-US" dirty="0">
                <a:latin typeface="微軟正黑體" pitchFamily="34" charset="-120"/>
                <a:ea typeface="微軟正黑體" pitchFamily="34" charset="-120"/>
              </a:rPr>
              <a:t>為迴圈變數，其值由</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15</a:t>
            </a:r>
            <a:r>
              <a:rPr lang="zh-TW" altLang="en-US" dirty="0">
                <a:latin typeface="微軟正黑體" pitchFamily="34" charset="-120"/>
                <a:ea typeface="微軟正黑體" pitchFamily="34" charset="-120"/>
              </a:rPr>
              <a:t>，每個元素由前兩個元素相加獲得，例如：</a:t>
            </a:r>
            <a:r>
              <a:rPr lang="en-US" altLang="zh-TW" dirty="0">
                <a:latin typeface="微軟正黑體" pitchFamily="34" charset="-120"/>
                <a:ea typeface="微軟正黑體" pitchFamily="34" charset="-120"/>
              </a:rPr>
              <a:t>F[2]=F[1]+F[0]</a:t>
            </a:r>
            <a:r>
              <a:rPr lang="zh-TW" altLang="en-US" dirty="0">
                <a:latin typeface="微軟正黑體" pitchFamily="34" charset="-120"/>
                <a:ea typeface="微軟正黑體" pitchFamily="34" charset="-120"/>
              </a:rPr>
              <a:t>。</a:t>
            </a:r>
          </a:p>
          <a:p>
            <a:pPr>
              <a:lnSpc>
                <a:spcPct val="150000"/>
              </a:lnSpc>
            </a:pP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行：變數</a:t>
            </a:r>
            <a:r>
              <a:rPr lang="en-US" altLang="zh-TW" dirty="0" err="1">
                <a:latin typeface="微軟正黑體" pitchFamily="34" charset="-120"/>
                <a:ea typeface="微軟正黑體" pitchFamily="34" charset="-120"/>
              </a:rPr>
              <a:t>i</a:t>
            </a:r>
            <a:r>
              <a:rPr lang="zh-TW" altLang="en-US" dirty="0">
                <a:latin typeface="微軟正黑體" pitchFamily="34" charset="-120"/>
                <a:ea typeface="微軟正黑體" pitchFamily="34" charset="-120"/>
              </a:rPr>
              <a:t>為迴圈變數，其值由</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15</a:t>
            </a:r>
            <a:r>
              <a:rPr lang="zh-TW" altLang="en-US" dirty="0">
                <a:latin typeface="微軟正黑體" pitchFamily="34" charset="-120"/>
                <a:ea typeface="微軟正黑體" pitchFamily="34" charset="-120"/>
              </a:rPr>
              <a:t>，印出陣列</a:t>
            </a:r>
            <a:r>
              <a:rPr lang="en-US" altLang="zh-TW" dirty="0">
                <a:latin typeface="微軟正黑體" pitchFamily="34" charset="-120"/>
                <a:ea typeface="微軟正黑體" pitchFamily="34" charset="-120"/>
              </a:rPr>
              <a:t>F</a:t>
            </a:r>
            <a:r>
              <a:rPr lang="zh-TW" altLang="en-US" dirty="0">
                <a:latin typeface="微軟正黑體" pitchFamily="34" charset="-120"/>
                <a:ea typeface="微軟正黑體" pitchFamily="34" charset="-120"/>
              </a:rPr>
              <a:t>中每個元素值到螢幕上。	</a:t>
            </a:r>
          </a:p>
        </p:txBody>
      </p:sp>
    </p:spTree>
    <p:extLst>
      <p:ext uri="{BB962C8B-B14F-4D97-AF65-F5344CB8AC3E}">
        <p14:creationId xmlns:p14="http://schemas.microsoft.com/office/powerpoint/2010/main" val="3357300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3-3-1</a:t>
            </a:r>
            <a:r>
              <a:rPr lang="zh-TW" altLang="en-US" b="1" dirty="0" smtClean="0"/>
              <a:t>　</a:t>
            </a:r>
            <a:r>
              <a:rPr lang="zh-TW" altLang="en-US" dirty="0" smtClean="0"/>
              <a:t>二</a:t>
            </a:r>
            <a:r>
              <a:rPr lang="zh-TW" altLang="en-US" dirty="0"/>
              <a:t>維陣列的概念</a:t>
            </a:r>
            <a:endParaRPr lang="zh-TW" altLang="en-US" sz="2700" dirty="0"/>
          </a:p>
        </p:txBody>
      </p:sp>
      <p:sp>
        <p:nvSpPr>
          <p:cNvPr id="3" name="內容版面配置區 2"/>
          <p:cNvSpPr>
            <a:spLocks noGrp="1"/>
          </p:cNvSpPr>
          <p:nvPr>
            <p:ph idx="1"/>
          </p:nvPr>
        </p:nvSpPr>
        <p:spPr>
          <a:xfrm>
            <a:off x="352697" y="1272624"/>
            <a:ext cx="11364686" cy="2776862"/>
          </a:xfrm>
        </p:spPr>
        <p:txBody>
          <a:bodyPr>
            <a:normAutofit fontScale="92500" lnSpcReduction="20000"/>
          </a:bodyPr>
          <a:lstStyle/>
          <a:p>
            <a:r>
              <a:rPr lang="zh-TW" altLang="en-US" dirty="0"/>
              <a:t>使用一維陣列儲存全班第一次期中考國文科成績，再利用迴圈與陣列索引概念可以存取陣列中所有元素，計算出國文科成績的總分與平均。有時一維陣列不夠用，例如：計算全班國文、英文、數學、社會與自然等五科成績的總分與平均。可以將國文、英文、數學、社會與自然五科使用五個一維陣列儲存，也可以使用二維陣列儲存。二維陣列每個元素可以使用列與行表示，如下圖，座號</a:t>
            </a:r>
            <a:r>
              <a:rPr lang="en-US" altLang="zh-TW" dirty="0"/>
              <a:t>3</a:t>
            </a:r>
            <a:r>
              <a:rPr lang="zh-TW" altLang="en-US" dirty="0"/>
              <a:t>號學生的英文成績為</a:t>
            </a:r>
            <a:r>
              <a:rPr lang="en-US" altLang="zh-TW" dirty="0"/>
              <a:t>73</a:t>
            </a:r>
            <a:r>
              <a:rPr lang="zh-TW" altLang="en-US" dirty="0"/>
              <a:t>分，儲存在第</a:t>
            </a:r>
            <a:r>
              <a:rPr lang="en-US" altLang="zh-TW" dirty="0"/>
              <a:t>2</a:t>
            </a:r>
            <a:r>
              <a:rPr lang="zh-TW" altLang="en-US" dirty="0"/>
              <a:t>列第</a:t>
            </a:r>
            <a:r>
              <a:rPr lang="en-US" altLang="zh-TW" dirty="0"/>
              <a:t>3</a:t>
            </a:r>
            <a:r>
              <a:rPr lang="zh-TW" altLang="en-US" dirty="0"/>
              <a:t>行</a:t>
            </a:r>
            <a:r>
              <a:rPr lang="zh-TW" altLang="en-US" dirty="0" smtClean="0"/>
              <a:t>。</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5451" y="3467183"/>
            <a:ext cx="6911362" cy="3495319"/>
          </a:xfrm>
          <a:prstGeom prst="rect">
            <a:avLst/>
          </a:prstGeom>
        </p:spPr>
      </p:pic>
    </p:spTree>
    <p:extLst>
      <p:ext uri="{BB962C8B-B14F-4D97-AF65-F5344CB8AC3E}">
        <p14:creationId xmlns:p14="http://schemas.microsoft.com/office/powerpoint/2010/main" val="26155387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3-3-1</a:t>
            </a:r>
            <a:r>
              <a:rPr lang="zh-TW" altLang="en-US" b="1" dirty="0" smtClean="0"/>
              <a:t>　</a:t>
            </a:r>
            <a:r>
              <a:rPr lang="zh-TW" altLang="en-US" dirty="0" smtClean="0"/>
              <a:t>二</a:t>
            </a:r>
            <a:r>
              <a:rPr lang="zh-TW" altLang="en-US" dirty="0"/>
              <a:t>維陣列的概念</a:t>
            </a:r>
            <a:endParaRPr lang="zh-TW" altLang="en-US" sz="2700" dirty="0"/>
          </a:p>
        </p:txBody>
      </p:sp>
      <p:sp>
        <p:nvSpPr>
          <p:cNvPr id="3" name="內容版面配置區 2"/>
          <p:cNvSpPr>
            <a:spLocks noGrp="1"/>
          </p:cNvSpPr>
          <p:nvPr>
            <p:ph idx="1"/>
          </p:nvPr>
        </p:nvSpPr>
        <p:spPr/>
        <p:txBody>
          <a:bodyPr/>
          <a:lstStyle/>
          <a:p>
            <a:r>
              <a:rPr lang="zh-TW" altLang="en-US" dirty="0"/>
              <a:t>使用五個一維陣列需宣告五個不同陣列名稱，每個陣列分開計算加總而獲得各科總分。使用二維陣列可以使用五列，每一列元素代表一個科目的成績，利用巢狀迴圈存取二維陣列的每一個元素，計算每一科的總分</a:t>
            </a:r>
            <a:r>
              <a:rPr lang="zh-TW" altLang="en-US" dirty="0" smtClean="0"/>
              <a:t>。</a:t>
            </a:r>
            <a:endParaRPr lang="en-US" altLang="zh-TW" dirty="0" smtClean="0"/>
          </a:p>
          <a:p>
            <a:r>
              <a:rPr lang="zh-TW" altLang="en-US" dirty="0" smtClean="0"/>
              <a:t>使用</a:t>
            </a:r>
            <a:r>
              <a:rPr lang="zh-TW" altLang="en-US" dirty="0"/>
              <a:t>二維陣列儲存各科成績所撰寫程式碼較簡潔，且新增科目時只需要增加陣列列數與修改迴圈變數範圍。若計算</a:t>
            </a:r>
            <a:r>
              <a:rPr lang="en-US" altLang="zh-TW" dirty="0"/>
              <a:t>3</a:t>
            </a:r>
            <a:r>
              <a:rPr lang="zh-TW" altLang="en-US" dirty="0"/>
              <a:t>個年級五科成績需要</a:t>
            </a:r>
            <a:r>
              <a:rPr lang="en-US" altLang="zh-TW" dirty="0"/>
              <a:t>15</a:t>
            </a:r>
            <a:r>
              <a:rPr lang="zh-TW" altLang="en-US" dirty="0"/>
              <a:t>個科目時，使用二維陣列的好處就更為明顯，不需要宣告</a:t>
            </a:r>
            <a:r>
              <a:rPr lang="en-US" altLang="zh-TW" dirty="0"/>
              <a:t>15</a:t>
            </a:r>
            <a:r>
              <a:rPr lang="zh-TW" altLang="en-US" dirty="0"/>
              <a:t>個一維陣列，只要宣告一個</a:t>
            </a:r>
            <a:r>
              <a:rPr lang="en-US" altLang="zh-TW" dirty="0"/>
              <a:t>15</a:t>
            </a:r>
            <a:r>
              <a:rPr lang="zh-TW" altLang="en-US" dirty="0"/>
              <a:t>列的二維陣列即可。</a:t>
            </a:r>
          </a:p>
          <a:p>
            <a:endParaRPr lang="zh-TW" altLang="en-US" dirty="0"/>
          </a:p>
        </p:txBody>
      </p:sp>
    </p:spTree>
    <p:extLst>
      <p:ext uri="{BB962C8B-B14F-4D97-AF65-F5344CB8AC3E}">
        <p14:creationId xmlns:p14="http://schemas.microsoft.com/office/powerpoint/2010/main" val="2749749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p>
        </p:txBody>
      </p:sp>
      <p:sp>
        <p:nvSpPr>
          <p:cNvPr id="3" name="內容版面配置區 2"/>
          <p:cNvSpPr>
            <a:spLocks noGrp="1"/>
          </p:cNvSpPr>
          <p:nvPr>
            <p:ph idx="1"/>
          </p:nvPr>
        </p:nvSpPr>
        <p:spPr>
          <a:xfrm>
            <a:off x="1097280" y="1367862"/>
            <a:ext cx="10528663" cy="1923978"/>
          </a:xfrm>
        </p:spPr>
        <p:txBody>
          <a:bodyPr>
            <a:noAutofit/>
          </a:bodyPr>
          <a:lstStyle/>
          <a:p>
            <a:r>
              <a:rPr lang="zh-TW" altLang="en-US" dirty="0" smtClean="0"/>
              <a:t>所謂</a:t>
            </a:r>
            <a:r>
              <a:rPr lang="zh-TW" altLang="en-US" dirty="0"/>
              <a:t>二維陣列的宣告是用於定義二維陣列的名稱與陣列中元素的個數，而初始化是指定陣列中元素的值。例如：</a:t>
            </a:r>
            <a:r>
              <a:rPr lang="en-US" altLang="zh-TW" dirty="0"/>
              <a:t>score = [[0]*40 for </a:t>
            </a:r>
            <a:r>
              <a:rPr lang="en-US" altLang="zh-TW" dirty="0" err="1"/>
              <a:t>i</a:t>
            </a:r>
            <a:r>
              <a:rPr lang="en-US" altLang="zh-TW" dirty="0"/>
              <a:t> in range(5)]</a:t>
            </a:r>
            <a:r>
              <a:rPr lang="zh-TW" altLang="en-US" dirty="0"/>
              <a:t>，就是宣告一個整數的二維陣列，名稱為</a:t>
            </a:r>
            <a:r>
              <a:rPr lang="en-US" altLang="zh-TW" dirty="0"/>
              <a:t>score</a:t>
            </a:r>
            <a:r>
              <a:rPr lang="zh-TW" altLang="en-US" dirty="0"/>
              <a:t>，其列索引值由</a:t>
            </a:r>
            <a:r>
              <a:rPr lang="en-US" altLang="zh-TW" dirty="0"/>
              <a:t>0</a:t>
            </a:r>
            <a:r>
              <a:rPr lang="zh-TW" altLang="en-US" dirty="0"/>
              <a:t>到</a:t>
            </a:r>
            <a:r>
              <a:rPr lang="en-US" altLang="zh-TW" dirty="0"/>
              <a:t>4</a:t>
            </a:r>
            <a:r>
              <a:rPr lang="zh-TW" altLang="en-US" dirty="0"/>
              <a:t>，共</a:t>
            </a:r>
            <a:r>
              <a:rPr lang="en-US" altLang="zh-TW" dirty="0"/>
              <a:t>5</a:t>
            </a:r>
            <a:r>
              <a:rPr lang="zh-TW" altLang="en-US" dirty="0"/>
              <a:t>列，其行索引值</a:t>
            </a:r>
            <a:r>
              <a:rPr lang="en-US" altLang="zh-TW" dirty="0"/>
              <a:t>0</a:t>
            </a:r>
            <a:r>
              <a:rPr lang="zh-TW" altLang="en-US" dirty="0"/>
              <a:t>到</a:t>
            </a:r>
            <a:r>
              <a:rPr lang="en-US" altLang="zh-TW" dirty="0"/>
              <a:t>39</a:t>
            </a:r>
            <a:r>
              <a:rPr lang="zh-TW" altLang="en-US" dirty="0"/>
              <a:t>，共</a:t>
            </a:r>
            <a:r>
              <a:rPr lang="en-US" altLang="zh-TW" dirty="0"/>
              <a:t>40</a:t>
            </a:r>
            <a:r>
              <a:rPr lang="zh-TW" altLang="en-US" dirty="0"/>
              <a:t>行。將其使用表格呈現，</a:t>
            </a:r>
            <a:r>
              <a:rPr lang="zh-TW" altLang="en-US" dirty="0" smtClean="0"/>
              <a:t>如下頁表</a:t>
            </a:r>
            <a:r>
              <a:rPr lang="zh-TW" altLang="en-US" dirty="0"/>
              <a:t>。程式中使用</a:t>
            </a:r>
            <a:r>
              <a:rPr lang="en-US" altLang="zh-TW" dirty="0"/>
              <a:t>score[1][2]</a:t>
            </a:r>
            <a:r>
              <a:rPr lang="zh-TW" altLang="en-US" dirty="0"/>
              <a:t>可以存取陣列</a:t>
            </a:r>
            <a:r>
              <a:rPr lang="en-US" altLang="zh-TW" dirty="0"/>
              <a:t>score</a:t>
            </a:r>
            <a:r>
              <a:rPr lang="zh-TW" altLang="en-US" dirty="0"/>
              <a:t>的第</a:t>
            </a:r>
            <a:r>
              <a:rPr lang="en-US" altLang="zh-TW" dirty="0"/>
              <a:t>2</a:t>
            </a:r>
            <a:r>
              <a:rPr lang="zh-TW" altLang="en-US" dirty="0"/>
              <a:t>列第</a:t>
            </a:r>
            <a:r>
              <a:rPr lang="en-US" altLang="zh-TW" dirty="0"/>
              <a:t>3</a:t>
            </a:r>
            <a:r>
              <a:rPr lang="zh-TW" altLang="en-US" dirty="0"/>
              <a:t>行元素。 </a:t>
            </a:r>
          </a:p>
        </p:txBody>
      </p:sp>
    </p:spTree>
    <p:extLst>
      <p:ext uri="{BB962C8B-B14F-4D97-AF65-F5344CB8AC3E}">
        <p14:creationId xmlns:p14="http://schemas.microsoft.com/office/powerpoint/2010/main" val="2581282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351" y="1625085"/>
            <a:ext cx="10303836" cy="4521071"/>
          </a:xfrm>
          <a:prstGeom prst="rect">
            <a:avLst/>
          </a:prstGeom>
        </p:spPr>
      </p:pic>
    </p:spTree>
    <p:extLst>
      <p:ext uri="{BB962C8B-B14F-4D97-AF65-F5344CB8AC3E}">
        <p14:creationId xmlns:p14="http://schemas.microsoft.com/office/powerpoint/2010/main" val="2381941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59" y="1537702"/>
            <a:ext cx="7849005" cy="3521445"/>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8261" y="3237250"/>
            <a:ext cx="8295510" cy="2538517"/>
          </a:xfrm>
          <a:prstGeom prst="rect">
            <a:avLst/>
          </a:prstGeom>
        </p:spPr>
      </p:pic>
    </p:spTree>
    <p:extLst>
      <p:ext uri="{BB962C8B-B14F-4D97-AF65-F5344CB8AC3E}">
        <p14:creationId xmlns:p14="http://schemas.microsoft.com/office/powerpoint/2010/main" val="7033829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981" y="1597638"/>
            <a:ext cx="8705850" cy="2171700"/>
          </a:xfrm>
        </p:spPr>
      </p:pic>
    </p:spTree>
    <p:extLst>
      <p:ext uri="{BB962C8B-B14F-4D97-AF65-F5344CB8AC3E}">
        <p14:creationId xmlns:p14="http://schemas.microsoft.com/office/powerpoint/2010/main" val="30101789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3-1-1</a:t>
            </a:r>
            <a:r>
              <a:rPr lang="zh-TW" altLang="en-US" b="1" dirty="0" smtClean="0"/>
              <a:t>　</a:t>
            </a:r>
            <a:r>
              <a:rPr lang="zh-TW" altLang="en-US" dirty="0" smtClean="0"/>
              <a:t>一</a:t>
            </a:r>
            <a:r>
              <a:rPr lang="zh-TW" altLang="en-US" dirty="0"/>
              <a:t>維陣列的概念</a:t>
            </a:r>
          </a:p>
        </p:txBody>
      </p:sp>
      <p:sp>
        <p:nvSpPr>
          <p:cNvPr id="3" name="內容版面配置區 2"/>
          <p:cNvSpPr>
            <a:spLocks noGrp="1"/>
          </p:cNvSpPr>
          <p:nvPr>
            <p:ph idx="1"/>
          </p:nvPr>
        </p:nvSpPr>
        <p:spPr/>
        <p:txBody>
          <a:bodyPr>
            <a:normAutofit fontScale="92500"/>
          </a:bodyPr>
          <a:lstStyle/>
          <a:p>
            <a:r>
              <a:rPr lang="zh-TW" altLang="en-US" dirty="0" smtClean="0"/>
              <a:t>陣列（</a:t>
            </a:r>
            <a:r>
              <a:rPr lang="en-US" altLang="zh-TW" dirty="0" smtClean="0"/>
              <a:t>Array</a:t>
            </a:r>
            <a:r>
              <a:rPr lang="zh-TW" altLang="en-US" dirty="0" smtClean="0"/>
              <a:t>）是</a:t>
            </a:r>
            <a:r>
              <a:rPr lang="zh-TW" altLang="en-US" dirty="0"/>
              <a:t>將相同資料型別的多個變數結合在一起，每個陣列中的元素皆可視為變數使用</a:t>
            </a:r>
            <a:r>
              <a:rPr lang="zh-TW" altLang="en-US" dirty="0" smtClean="0"/>
              <a:t>。</a:t>
            </a:r>
            <a:endParaRPr lang="en-US" altLang="zh-TW" dirty="0" smtClean="0"/>
          </a:p>
          <a:p>
            <a:r>
              <a:rPr lang="zh-TW" altLang="en-US" dirty="0" smtClean="0"/>
              <a:t>陣列</a:t>
            </a:r>
            <a:r>
              <a:rPr lang="zh-TW" altLang="en-US" dirty="0"/>
              <a:t>佔有連續的記憶體空間，提供索引</a:t>
            </a:r>
            <a:r>
              <a:rPr lang="zh-TW" altLang="en-US" dirty="0" smtClean="0"/>
              <a:t>值（</a:t>
            </a:r>
            <a:r>
              <a:rPr lang="en-US" altLang="zh-TW" dirty="0" smtClean="0"/>
              <a:t>Index</a:t>
            </a:r>
            <a:r>
              <a:rPr lang="zh-TW" altLang="en-US" dirty="0" smtClean="0"/>
              <a:t>）存取</a:t>
            </a:r>
            <a:r>
              <a:rPr lang="zh-TW" altLang="en-US" dirty="0"/>
              <a:t>陣列內個別元素。陣列第一個元素其索引值為</a:t>
            </a:r>
            <a:r>
              <a:rPr lang="en-US" altLang="zh-TW" dirty="0"/>
              <a:t>0</a:t>
            </a:r>
            <a:r>
              <a:rPr lang="zh-TW" altLang="en-US" dirty="0"/>
              <a:t>，第二個元素其索引值為</a:t>
            </a:r>
            <a:r>
              <a:rPr lang="en-US" altLang="zh-TW" dirty="0"/>
              <a:t>1</a:t>
            </a:r>
            <a:r>
              <a:rPr lang="zh-TW" altLang="en-US" dirty="0"/>
              <a:t>，第三個元素其索引值為</a:t>
            </a:r>
            <a:r>
              <a:rPr lang="en-US" altLang="zh-TW" dirty="0"/>
              <a:t>2</a:t>
            </a:r>
            <a:r>
              <a:rPr lang="zh-TW" altLang="en-US" dirty="0"/>
              <a:t>，依此類推，</a:t>
            </a:r>
            <a:r>
              <a:rPr lang="en-US" altLang="zh-TW" dirty="0"/>
              <a:t>n</a:t>
            </a:r>
            <a:r>
              <a:rPr lang="zh-TW" altLang="en-US" dirty="0"/>
              <a:t>個元素的陣列，存取陣列最後一個元素其索引值為</a:t>
            </a:r>
            <a:r>
              <a:rPr lang="en-US" altLang="zh-TW" dirty="0"/>
              <a:t>n-1</a:t>
            </a:r>
            <a:r>
              <a:rPr lang="zh-TW" altLang="en-US" dirty="0" smtClean="0"/>
              <a:t>。</a:t>
            </a:r>
            <a:endParaRPr lang="en-US" altLang="zh-TW" dirty="0" smtClean="0"/>
          </a:p>
          <a:p>
            <a:r>
              <a:rPr lang="zh-TW" altLang="en-US" dirty="0" smtClean="0"/>
              <a:t>每</a:t>
            </a:r>
            <a:r>
              <a:rPr lang="zh-TW" altLang="en-US" dirty="0"/>
              <a:t>個索引值對應唯一一個陣列元素，因此，我們只要指定陣列名稱與索引值，就可以存取陣列中指定的元素。例如：存取成績陣列索引值為</a:t>
            </a:r>
            <a:r>
              <a:rPr lang="en-US" altLang="zh-TW" dirty="0"/>
              <a:t>0</a:t>
            </a:r>
            <a:r>
              <a:rPr lang="zh-TW" altLang="en-US" dirty="0"/>
              <a:t>的元素，就可以存取成績陣列的第一個元素。</a:t>
            </a:r>
          </a:p>
        </p:txBody>
      </p:sp>
    </p:spTree>
    <p:extLst>
      <p:ext uri="{BB962C8B-B14F-4D97-AF65-F5344CB8AC3E}">
        <p14:creationId xmlns:p14="http://schemas.microsoft.com/office/powerpoint/2010/main" val="24647083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endParaRPr lang="zh-TW" altLang="en-US" sz="2700" dirty="0"/>
          </a:p>
        </p:txBody>
      </p:sp>
      <p:sp>
        <p:nvSpPr>
          <p:cNvPr id="3" name="內容版面配置區 2"/>
          <p:cNvSpPr>
            <a:spLocks noGrp="1"/>
          </p:cNvSpPr>
          <p:nvPr>
            <p:ph idx="1"/>
          </p:nvPr>
        </p:nvSpPr>
        <p:spPr>
          <a:xfrm>
            <a:off x="1097279" y="1367862"/>
            <a:ext cx="10842171" cy="2341989"/>
          </a:xfrm>
        </p:spPr>
        <p:txBody>
          <a:bodyPr>
            <a:noAutofit/>
          </a:bodyPr>
          <a:lstStyle/>
          <a:p>
            <a:r>
              <a:rPr lang="zh-TW" altLang="en-US" dirty="0"/>
              <a:t>存取二維陣列</a:t>
            </a:r>
          </a:p>
          <a:p>
            <a:pPr lvl="1"/>
            <a:r>
              <a:rPr lang="zh-TW" altLang="en-US" dirty="0"/>
              <a:t>程式中使用陣列的優點為可以使用陣列索引值存取陣列元素。例如：</a:t>
            </a:r>
            <a:r>
              <a:rPr lang="en-US" altLang="zh-TW" dirty="0"/>
              <a:t>score[1][2]</a:t>
            </a:r>
            <a:r>
              <a:rPr lang="zh-TW" altLang="en-US" dirty="0"/>
              <a:t>的括號內</a:t>
            </a:r>
            <a:r>
              <a:rPr lang="en-US" altLang="zh-TW" dirty="0"/>
              <a:t>1</a:t>
            </a:r>
            <a:r>
              <a:rPr lang="zh-TW" altLang="en-US" dirty="0"/>
              <a:t>與</a:t>
            </a:r>
            <a:r>
              <a:rPr lang="en-US" altLang="zh-TW" dirty="0"/>
              <a:t>2</a:t>
            </a:r>
            <a:r>
              <a:rPr lang="zh-TW" altLang="en-US" dirty="0"/>
              <a:t>分別表示為列索引值為</a:t>
            </a:r>
            <a:r>
              <a:rPr lang="en-US" altLang="zh-TW" dirty="0"/>
              <a:t>1</a:t>
            </a:r>
            <a:r>
              <a:rPr lang="zh-TW" altLang="en-US" dirty="0"/>
              <a:t>，行索引值為</a:t>
            </a:r>
            <a:r>
              <a:rPr lang="en-US" altLang="zh-TW" dirty="0"/>
              <a:t>2</a:t>
            </a:r>
            <a:r>
              <a:rPr lang="zh-TW" altLang="en-US" dirty="0"/>
              <a:t>，表示為陣列</a:t>
            </a:r>
            <a:r>
              <a:rPr lang="en-US" altLang="zh-TW" dirty="0"/>
              <a:t>score</a:t>
            </a:r>
            <a:r>
              <a:rPr lang="zh-TW" altLang="en-US" dirty="0"/>
              <a:t>的第</a:t>
            </a:r>
            <a:r>
              <a:rPr lang="en-US" altLang="zh-TW" dirty="0"/>
              <a:t>2</a:t>
            </a:r>
            <a:r>
              <a:rPr lang="zh-TW" altLang="en-US" dirty="0"/>
              <a:t>列第</a:t>
            </a:r>
            <a:r>
              <a:rPr lang="en-US" altLang="zh-TW" dirty="0"/>
              <a:t>3</a:t>
            </a:r>
            <a:r>
              <a:rPr lang="zh-TW" altLang="en-US" dirty="0"/>
              <a:t>行元素。將索引值改成變數</a:t>
            </a:r>
            <a:r>
              <a:rPr lang="en-US" altLang="zh-TW" dirty="0" err="1"/>
              <a:t>i</a:t>
            </a:r>
            <a:r>
              <a:rPr lang="zh-TW" altLang="en-US" dirty="0"/>
              <a:t>與變數</a:t>
            </a:r>
            <a:r>
              <a:rPr lang="en-US" altLang="zh-TW" dirty="0"/>
              <a:t>j</a:t>
            </a:r>
            <a:r>
              <a:rPr lang="zh-TW" altLang="en-US" dirty="0"/>
              <a:t>，當</a:t>
            </a:r>
            <a:r>
              <a:rPr lang="en-US" altLang="zh-TW" dirty="0" err="1"/>
              <a:t>i</a:t>
            </a:r>
            <a:r>
              <a:rPr lang="zh-TW" altLang="en-US" dirty="0"/>
              <a:t>等於</a:t>
            </a:r>
            <a:r>
              <a:rPr lang="en-US" altLang="zh-TW" dirty="0"/>
              <a:t>1</a:t>
            </a:r>
            <a:r>
              <a:rPr lang="zh-TW" altLang="en-US" dirty="0"/>
              <a:t>且</a:t>
            </a:r>
            <a:r>
              <a:rPr lang="en-US" altLang="zh-TW" dirty="0"/>
              <a:t>j</a:t>
            </a:r>
            <a:r>
              <a:rPr lang="zh-TW" altLang="en-US" dirty="0"/>
              <a:t>等於</a:t>
            </a:r>
            <a:r>
              <a:rPr lang="en-US" altLang="zh-TW" dirty="0"/>
              <a:t>2</a:t>
            </a:r>
            <a:r>
              <a:rPr lang="zh-TW" altLang="en-US" dirty="0"/>
              <a:t>，則</a:t>
            </a:r>
            <a:r>
              <a:rPr lang="en-US" altLang="zh-TW" dirty="0"/>
              <a:t>score[</a:t>
            </a:r>
            <a:r>
              <a:rPr lang="en-US" altLang="zh-TW" dirty="0" err="1"/>
              <a:t>i</a:t>
            </a:r>
            <a:r>
              <a:rPr lang="en-US" altLang="zh-TW" dirty="0"/>
              <a:t>][j]</a:t>
            </a:r>
            <a:r>
              <a:rPr lang="zh-TW" altLang="en-US" dirty="0"/>
              <a:t>相當於</a:t>
            </a:r>
            <a:r>
              <a:rPr lang="en-US" altLang="zh-TW" dirty="0"/>
              <a:t>score[1][2]</a:t>
            </a:r>
            <a:r>
              <a:rPr lang="zh-TW" altLang="en-US" dirty="0"/>
              <a:t>，</a:t>
            </a:r>
            <a:r>
              <a:rPr lang="en-US" altLang="zh-TW" dirty="0"/>
              <a:t>score[</a:t>
            </a:r>
            <a:r>
              <a:rPr lang="en-US" altLang="zh-TW" dirty="0" err="1"/>
              <a:t>i</a:t>
            </a:r>
            <a:r>
              <a:rPr lang="en-US" altLang="zh-TW" dirty="0"/>
              <a:t>][j]</a:t>
            </a:r>
            <a:r>
              <a:rPr lang="zh-TW" altLang="en-US" dirty="0"/>
              <a:t>也是表示陣列</a:t>
            </a:r>
            <a:r>
              <a:rPr lang="en-US" altLang="zh-TW" dirty="0"/>
              <a:t>score</a:t>
            </a:r>
            <a:r>
              <a:rPr lang="zh-TW" altLang="en-US" dirty="0"/>
              <a:t>的第</a:t>
            </a:r>
            <a:r>
              <a:rPr lang="en-US" altLang="zh-TW" dirty="0"/>
              <a:t>2</a:t>
            </a:r>
            <a:r>
              <a:rPr lang="zh-TW" altLang="en-US" dirty="0"/>
              <a:t>列第</a:t>
            </a:r>
            <a:r>
              <a:rPr lang="en-US" altLang="zh-TW" dirty="0"/>
              <a:t>3</a:t>
            </a:r>
            <a:r>
              <a:rPr lang="zh-TW" altLang="en-US" dirty="0"/>
              <a:t>行元素。使用迴圈控制變數</a:t>
            </a:r>
            <a:r>
              <a:rPr lang="en-US" altLang="zh-TW" dirty="0" err="1"/>
              <a:t>i</a:t>
            </a:r>
            <a:r>
              <a:rPr lang="zh-TW" altLang="en-US" dirty="0"/>
              <a:t>與變數</a:t>
            </a:r>
            <a:r>
              <a:rPr lang="en-US" altLang="zh-TW" dirty="0"/>
              <a:t>j</a:t>
            </a:r>
            <a:r>
              <a:rPr lang="zh-TW" altLang="en-US" dirty="0"/>
              <a:t>，當變數</a:t>
            </a:r>
            <a:r>
              <a:rPr lang="en-US" altLang="zh-TW" dirty="0" err="1"/>
              <a:t>i</a:t>
            </a:r>
            <a:r>
              <a:rPr lang="zh-TW" altLang="en-US" dirty="0"/>
              <a:t>與變數</a:t>
            </a:r>
            <a:r>
              <a:rPr lang="en-US" altLang="zh-TW" dirty="0"/>
              <a:t>j</a:t>
            </a:r>
            <a:r>
              <a:rPr lang="zh-TW" altLang="en-US" dirty="0"/>
              <a:t>變化時，</a:t>
            </a:r>
            <a:r>
              <a:rPr lang="en-US" altLang="zh-TW" dirty="0"/>
              <a:t>score[</a:t>
            </a:r>
            <a:r>
              <a:rPr lang="en-US" altLang="zh-TW" dirty="0" err="1"/>
              <a:t>i</a:t>
            </a:r>
            <a:r>
              <a:rPr lang="en-US" altLang="zh-TW" dirty="0"/>
              <a:t>][j]</a:t>
            </a:r>
            <a:r>
              <a:rPr lang="zh-TW" altLang="en-US" dirty="0"/>
              <a:t>所對應的元素也會跟著改變。使用索引值存取陣列的概念可以存取陣列中所有元素。</a:t>
            </a:r>
          </a:p>
        </p:txBody>
      </p:sp>
    </p:spTree>
    <p:extLst>
      <p:ext uri="{BB962C8B-B14F-4D97-AF65-F5344CB8AC3E}">
        <p14:creationId xmlns:p14="http://schemas.microsoft.com/office/powerpoint/2010/main" val="42475300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endParaRPr lang="zh-TW" altLang="en-US" sz="2700"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9525" y="1617850"/>
            <a:ext cx="9739069" cy="4181066"/>
          </a:xfrm>
          <a:prstGeom prst="rect">
            <a:avLst/>
          </a:prstGeom>
        </p:spPr>
      </p:pic>
    </p:spTree>
    <p:extLst>
      <p:ext uri="{BB962C8B-B14F-4D97-AF65-F5344CB8AC3E}">
        <p14:creationId xmlns:p14="http://schemas.microsoft.com/office/powerpoint/2010/main" val="2525712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3-3-2</a:t>
            </a:r>
            <a:r>
              <a:rPr lang="zh-TW" altLang="en-US" b="1" dirty="0" smtClean="0"/>
              <a:t>　</a:t>
            </a:r>
            <a:r>
              <a:rPr lang="zh-TW" altLang="en-US" dirty="0" smtClean="0"/>
              <a:t>二</a:t>
            </a:r>
            <a:r>
              <a:rPr lang="zh-TW" altLang="en-US" dirty="0"/>
              <a:t>維陣列的操作</a:t>
            </a:r>
            <a:endParaRPr lang="zh-TW" altLang="en-US" sz="2700"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6020" y="1446803"/>
            <a:ext cx="7519683" cy="4949780"/>
          </a:xfrm>
        </p:spPr>
      </p:pic>
    </p:spTree>
    <p:extLst>
      <p:ext uri="{BB962C8B-B14F-4D97-AF65-F5344CB8AC3E}">
        <p14:creationId xmlns:p14="http://schemas.microsoft.com/office/powerpoint/2010/main" val="24967392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3-4-1</a:t>
            </a:r>
            <a:r>
              <a:rPr lang="zh-TW" altLang="en-US" b="1" dirty="0" smtClean="0"/>
              <a:t>　</a:t>
            </a:r>
            <a:r>
              <a:rPr lang="zh-TW" altLang="en-US" dirty="0" smtClean="0"/>
              <a:t>計算</a:t>
            </a:r>
            <a:r>
              <a:rPr lang="zh-TW" altLang="en-US" dirty="0"/>
              <a:t>各科總分</a:t>
            </a:r>
            <a:r>
              <a:rPr lang="en-US" altLang="zh-TW" sz="2700" dirty="0" smtClean="0"/>
              <a:t>(ch3\</a:t>
            </a:r>
            <a:r>
              <a:rPr lang="en-US" altLang="zh-TW" sz="2700" b="1" dirty="0" smtClean="0"/>
              <a:t>3-4-1 </a:t>
            </a:r>
            <a:r>
              <a:rPr lang="zh-TW" altLang="en-US" sz="2700" dirty="0"/>
              <a:t>計算各科總分</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noAutofit/>
          </a:bodyPr>
          <a:lstStyle/>
          <a:p>
            <a:pPr>
              <a:lnSpc>
                <a:spcPct val="120000"/>
              </a:lnSpc>
              <a:spcBef>
                <a:spcPts val="600"/>
              </a:spcBef>
              <a:spcAft>
                <a:spcPts val="0"/>
              </a:spcAft>
            </a:pPr>
            <a:r>
              <a:rPr lang="zh-TW" altLang="en-US" dirty="0"/>
              <a:t>題目：隨機產生二</a:t>
            </a:r>
            <a:r>
              <a:rPr lang="zh-TW" altLang="en-US" dirty="0" smtClean="0"/>
              <a:t>維（</a:t>
            </a:r>
            <a:r>
              <a:rPr lang="en-US" altLang="zh-TW" dirty="0" smtClean="0"/>
              <a:t>5×40</a:t>
            </a:r>
            <a:r>
              <a:rPr lang="zh-TW" altLang="en-US" dirty="0" smtClean="0"/>
              <a:t>）成績陣列（</a:t>
            </a:r>
            <a:r>
              <a:rPr lang="en-US" altLang="zh-TW" dirty="0" smtClean="0"/>
              <a:t>score</a:t>
            </a:r>
            <a:r>
              <a:rPr lang="zh-TW" altLang="en-US" dirty="0" smtClean="0"/>
              <a:t>）每</a:t>
            </a:r>
            <a:r>
              <a:rPr lang="zh-TW" altLang="en-US" dirty="0"/>
              <a:t>一個陣列元素的數值。假設一列表示一個科目的成績，則此成績陣列可以儲存</a:t>
            </a:r>
            <a:r>
              <a:rPr lang="en-US" altLang="zh-TW" dirty="0"/>
              <a:t>5</a:t>
            </a:r>
            <a:r>
              <a:rPr lang="zh-TW" altLang="en-US" dirty="0"/>
              <a:t>科成績。使用程式計算出各科的總分。</a:t>
            </a:r>
          </a:p>
          <a:p>
            <a:pPr>
              <a:lnSpc>
                <a:spcPct val="120000"/>
              </a:lnSpc>
              <a:spcBef>
                <a:spcPts val="600"/>
              </a:spcBef>
              <a:spcAft>
                <a:spcPts val="0"/>
              </a:spcAft>
            </a:pPr>
            <a:r>
              <a:rPr lang="zh-TW" altLang="en-US" dirty="0" smtClean="0"/>
              <a:t>解題</a:t>
            </a:r>
            <a:r>
              <a:rPr lang="zh-TW" altLang="en-US" dirty="0"/>
              <a:t>想法：使用巢狀迴圈存取二維陣列的每一個元素。外層迴圈控制列，假設變數</a:t>
            </a:r>
            <a:r>
              <a:rPr lang="en-US" altLang="zh-TW" dirty="0" err="1"/>
              <a:t>i</a:t>
            </a:r>
            <a:r>
              <a:rPr lang="zh-TW" altLang="en-US" dirty="0"/>
              <a:t>為外層迴圈變數，內層迴圈控制行，假設變數</a:t>
            </a:r>
            <a:r>
              <a:rPr lang="en-US" altLang="zh-TW" dirty="0"/>
              <a:t>j</a:t>
            </a:r>
            <a:r>
              <a:rPr lang="zh-TW" altLang="en-US" dirty="0"/>
              <a:t>為內層迴圈變數。初始化變數</a:t>
            </a:r>
            <a:r>
              <a:rPr lang="en-US" altLang="zh-TW" dirty="0"/>
              <a:t>total</a:t>
            </a:r>
            <a:r>
              <a:rPr lang="zh-TW" altLang="en-US" dirty="0"/>
              <a:t>為</a:t>
            </a:r>
            <a:r>
              <a:rPr lang="en-US" altLang="zh-TW" dirty="0"/>
              <a:t>0</a:t>
            </a:r>
            <a:r>
              <a:rPr lang="zh-TW" altLang="en-US" dirty="0"/>
              <a:t>，用於暫存每一個陣列元素的累加值。當</a:t>
            </a:r>
            <a:r>
              <a:rPr lang="en-US" altLang="zh-TW" dirty="0" err="1"/>
              <a:t>i</a:t>
            </a:r>
            <a:r>
              <a:rPr lang="zh-TW" altLang="en-US" dirty="0"/>
              <a:t>值等於</a:t>
            </a:r>
            <a:r>
              <a:rPr lang="en-US" altLang="zh-TW" dirty="0"/>
              <a:t>0</a:t>
            </a:r>
            <a:r>
              <a:rPr lang="zh-TW" altLang="en-US" dirty="0"/>
              <a:t>，</a:t>
            </a:r>
            <a:r>
              <a:rPr lang="en-US" altLang="zh-TW" dirty="0"/>
              <a:t>j</a:t>
            </a:r>
            <a:r>
              <a:rPr lang="zh-TW" altLang="en-US" dirty="0"/>
              <a:t>值變化由</a:t>
            </a:r>
            <a:r>
              <a:rPr lang="en-US" altLang="zh-TW" dirty="0"/>
              <a:t>0</a:t>
            </a:r>
            <a:r>
              <a:rPr lang="zh-TW" altLang="en-US" dirty="0"/>
              <a:t>到</a:t>
            </a:r>
            <a:r>
              <a:rPr lang="en-US" altLang="zh-TW" dirty="0"/>
              <a:t>39</a:t>
            </a:r>
            <a:r>
              <a:rPr lang="zh-TW" altLang="en-US" dirty="0"/>
              <a:t>，可以存取第一列每一個元素，利用</a:t>
            </a:r>
            <a:r>
              <a:rPr lang="en-US" altLang="zh-TW" dirty="0">
                <a:solidFill>
                  <a:srgbClr val="FF0000"/>
                </a:solidFill>
              </a:rPr>
              <a:t>total = total + score[</a:t>
            </a:r>
            <a:r>
              <a:rPr lang="en-US" altLang="zh-TW" dirty="0" err="1">
                <a:solidFill>
                  <a:srgbClr val="FF0000"/>
                </a:solidFill>
              </a:rPr>
              <a:t>i</a:t>
            </a:r>
            <a:r>
              <a:rPr lang="en-US" altLang="zh-TW" dirty="0">
                <a:solidFill>
                  <a:srgbClr val="FF0000"/>
                </a:solidFill>
              </a:rPr>
              <a:t>][j]</a:t>
            </a:r>
            <a:r>
              <a:rPr lang="zh-TW" altLang="en-US" dirty="0"/>
              <a:t>計算總分，最後變數</a:t>
            </a:r>
            <a:r>
              <a:rPr lang="en-US" altLang="zh-TW" dirty="0"/>
              <a:t>total</a:t>
            </a:r>
            <a:r>
              <a:rPr lang="zh-TW" altLang="en-US" dirty="0"/>
              <a:t>即為第</a:t>
            </a:r>
            <a:r>
              <a:rPr lang="en-US" altLang="zh-TW" dirty="0"/>
              <a:t>1</a:t>
            </a:r>
            <a:r>
              <a:rPr lang="zh-TW" altLang="en-US" dirty="0"/>
              <a:t>科成績的總分。外層迴圈變數</a:t>
            </a:r>
            <a:r>
              <a:rPr lang="en-US" altLang="zh-TW" dirty="0" err="1"/>
              <a:t>i</a:t>
            </a:r>
            <a:r>
              <a:rPr lang="zh-TW" altLang="en-US" dirty="0"/>
              <a:t>加</a:t>
            </a:r>
            <a:r>
              <a:rPr lang="en-US" altLang="zh-TW" dirty="0"/>
              <a:t>1</a:t>
            </a:r>
            <a:r>
              <a:rPr lang="zh-TW" altLang="en-US" dirty="0"/>
              <a:t>，則</a:t>
            </a:r>
            <a:r>
              <a:rPr lang="en-US" altLang="zh-TW" dirty="0" err="1"/>
              <a:t>i</a:t>
            </a:r>
            <a:r>
              <a:rPr lang="zh-TW" altLang="en-US" dirty="0"/>
              <a:t>值等於</a:t>
            </a:r>
            <a:r>
              <a:rPr lang="en-US" altLang="zh-TW" dirty="0"/>
              <a:t>1</a:t>
            </a:r>
            <a:r>
              <a:rPr lang="zh-TW" altLang="en-US" dirty="0"/>
              <a:t>，初始化變數</a:t>
            </a:r>
            <a:r>
              <a:rPr lang="en-US" altLang="zh-TW" dirty="0"/>
              <a:t>total</a:t>
            </a:r>
            <a:r>
              <a:rPr lang="zh-TW" altLang="en-US" dirty="0"/>
              <a:t>為</a:t>
            </a:r>
            <a:r>
              <a:rPr lang="en-US" altLang="zh-TW" dirty="0"/>
              <a:t>0</a:t>
            </a:r>
            <a:r>
              <a:rPr lang="zh-TW" altLang="en-US" dirty="0"/>
              <a:t>，</a:t>
            </a:r>
            <a:r>
              <a:rPr lang="en-US" altLang="zh-TW" dirty="0"/>
              <a:t>j</a:t>
            </a:r>
            <a:r>
              <a:rPr lang="zh-TW" altLang="en-US" dirty="0"/>
              <a:t>值變化一樣由</a:t>
            </a:r>
            <a:r>
              <a:rPr lang="en-US" altLang="zh-TW" dirty="0"/>
              <a:t>0</a:t>
            </a:r>
            <a:r>
              <a:rPr lang="zh-TW" altLang="en-US" dirty="0"/>
              <a:t>到</a:t>
            </a:r>
            <a:r>
              <a:rPr lang="en-US" altLang="zh-TW" dirty="0"/>
              <a:t>39</a:t>
            </a:r>
            <a:r>
              <a:rPr lang="zh-TW" altLang="en-US" dirty="0"/>
              <a:t>，可以存取第二列每一個元素，利用</a:t>
            </a:r>
            <a:r>
              <a:rPr lang="en-US" altLang="zh-TW" dirty="0">
                <a:solidFill>
                  <a:srgbClr val="FF0000"/>
                </a:solidFill>
              </a:rPr>
              <a:t>total = total + score[</a:t>
            </a:r>
            <a:r>
              <a:rPr lang="en-US" altLang="zh-TW" dirty="0" err="1">
                <a:solidFill>
                  <a:srgbClr val="FF0000"/>
                </a:solidFill>
              </a:rPr>
              <a:t>i</a:t>
            </a:r>
            <a:r>
              <a:rPr lang="en-US" altLang="zh-TW" dirty="0">
                <a:solidFill>
                  <a:srgbClr val="FF0000"/>
                </a:solidFill>
              </a:rPr>
              <a:t>][j]</a:t>
            </a:r>
            <a:r>
              <a:rPr lang="zh-TW" altLang="en-US" dirty="0"/>
              <a:t>計算總分，最後變數</a:t>
            </a:r>
            <a:r>
              <a:rPr lang="en-US" altLang="zh-TW" dirty="0"/>
              <a:t>total</a:t>
            </a:r>
            <a:r>
              <a:rPr lang="zh-TW" altLang="en-US" dirty="0"/>
              <a:t>即為第</a:t>
            </a:r>
            <a:r>
              <a:rPr lang="en-US" altLang="zh-TW" dirty="0"/>
              <a:t>2</a:t>
            </a:r>
            <a:r>
              <a:rPr lang="zh-TW" altLang="en-US" dirty="0"/>
              <a:t>科成績的總分。以此方式即可獲得各科總分。</a:t>
            </a:r>
          </a:p>
        </p:txBody>
      </p:sp>
    </p:spTree>
    <p:extLst>
      <p:ext uri="{BB962C8B-B14F-4D97-AF65-F5344CB8AC3E}">
        <p14:creationId xmlns:p14="http://schemas.microsoft.com/office/powerpoint/2010/main" val="5511685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3-4-1 </a:t>
            </a:r>
            <a:r>
              <a:rPr lang="zh-TW" altLang="en-US" dirty="0" smtClean="0"/>
              <a:t>計算</a:t>
            </a:r>
            <a:r>
              <a:rPr lang="zh-TW" altLang="en-US" dirty="0"/>
              <a:t>各科總分</a:t>
            </a:r>
            <a:r>
              <a:rPr lang="en-US" altLang="zh-TW" sz="2700" dirty="0" smtClean="0"/>
              <a:t>(ch3\</a:t>
            </a:r>
            <a:r>
              <a:rPr lang="en-US" altLang="zh-TW" sz="2700" b="1" dirty="0" smtClean="0"/>
              <a:t>3-4-1 </a:t>
            </a:r>
            <a:r>
              <a:rPr lang="zh-TW" altLang="en-US" sz="2700" dirty="0"/>
              <a:t>計算各科總分</a:t>
            </a:r>
            <a:r>
              <a:rPr lang="en-US" altLang="zh-TW" sz="2700" dirty="0" smtClean="0"/>
              <a:t>.</a:t>
            </a:r>
            <a:r>
              <a:rPr lang="en-US" altLang="zh-TW" sz="2700" dirty="0" err="1"/>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程式結果預覽</a:t>
            </a:r>
          </a:p>
          <a:p>
            <a:pPr lvl="1"/>
            <a:r>
              <a:rPr lang="zh-TW" altLang="en-US" dirty="0"/>
              <a:t>執行結果顯示在螢幕上，如下圖。</a:t>
            </a:r>
          </a:p>
        </p:txBody>
      </p:sp>
      <p:pic>
        <p:nvPicPr>
          <p:cNvPr id="4" name="圖片 3"/>
          <p:cNvPicPr>
            <a:picLocks noChangeAspect="1"/>
          </p:cNvPicPr>
          <p:nvPr/>
        </p:nvPicPr>
        <p:blipFill>
          <a:blip r:embed="rId2"/>
          <a:stretch>
            <a:fillRect/>
          </a:stretch>
        </p:blipFill>
        <p:spPr>
          <a:xfrm>
            <a:off x="1676343" y="2877734"/>
            <a:ext cx="8878445" cy="3156073"/>
          </a:xfrm>
          <a:prstGeom prst="rect">
            <a:avLst/>
          </a:prstGeom>
        </p:spPr>
      </p:pic>
    </p:spTree>
    <p:extLst>
      <p:ext uri="{BB962C8B-B14F-4D97-AF65-F5344CB8AC3E}">
        <p14:creationId xmlns:p14="http://schemas.microsoft.com/office/powerpoint/2010/main" val="15046468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a:t>3-4-1 </a:t>
            </a:r>
            <a:r>
              <a:rPr lang="zh-TW" altLang="en-US" dirty="0"/>
              <a:t>計算各科總分</a:t>
            </a:r>
            <a:r>
              <a:rPr lang="en-US" altLang="zh-TW" sz="2700" dirty="0"/>
              <a:t>(ch3\</a:t>
            </a:r>
            <a:r>
              <a:rPr lang="en-US" altLang="zh-TW" sz="2700" b="1" dirty="0"/>
              <a:t>3-4-1 </a:t>
            </a:r>
            <a:r>
              <a:rPr lang="zh-TW" altLang="en-US" sz="2700" dirty="0"/>
              <a:t>計算各科總分</a:t>
            </a:r>
            <a:r>
              <a:rPr lang="en-US" altLang="zh-TW" sz="2700" dirty="0"/>
              <a:t>.</a:t>
            </a:r>
            <a:r>
              <a:rPr lang="en-US" altLang="zh-TW" sz="2700" dirty="0" err="1" smtClean="0"/>
              <a:t>py</a:t>
            </a:r>
            <a:r>
              <a:rPr lang="en-US" altLang="zh-TW" sz="2700" dirty="0" smtClean="0"/>
              <a:t>)</a:t>
            </a:r>
            <a:endParaRPr lang="zh-TW" altLang="en-US" sz="2700" dirty="0"/>
          </a:p>
        </p:txBody>
      </p:sp>
      <p:sp>
        <p:nvSpPr>
          <p:cNvPr id="3" name="內容版面配置區 2"/>
          <p:cNvSpPr>
            <a:spLocks noGrp="1"/>
          </p:cNvSpPr>
          <p:nvPr>
            <p:ph idx="1"/>
          </p:nvPr>
        </p:nvSpPr>
        <p:spPr/>
        <p:txBody>
          <a:bodyPr/>
          <a:lstStyle/>
          <a:p>
            <a:pPr marL="0" indent="0">
              <a:buNone/>
            </a:pPr>
            <a:r>
              <a:rPr lang="en-US" altLang="zh-TW" dirty="0"/>
              <a:t>(2) </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084372819"/>
              </p:ext>
            </p:extLst>
          </p:nvPr>
        </p:nvGraphicFramePr>
        <p:xfrm>
          <a:off x="406076" y="2142285"/>
          <a:ext cx="5257076" cy="3617204"/>
        </p:xfrm>
        <a:graphic>
          <a:graphicData uri="http://schemas.openxmlformats.org/drawingml/2006/table">
            <a:tbl>
              <a:tblPr firstRow="1" bandRow="1">
                <a:tableStyleId>{5C22544A-7EE6-4342-B048-85BDC9FD1C3A}</a:tableStyleId>
              </a:tblPr>
              <a:tblGrid>
                <a:gridCol w="698138">
                  <a:extLst>
                    <a:ext uri="{9D8B030D-6E8A-4147-A177-3AD203B41FA5}">
                      <a16:colId xmlns="" xmlns:a16="http://schemas.microsoft.com/office/drawing/2014/main" val="1352062529"/>
                    </a:ext>
                  </a:extLst>
                </a:gridCol>
                <a:gridCol w="4558938">
                  <a:extLst>
                    <a:ext uri="{9D8B030D-6E8A-4147-A177-3AD203B41FA5}">
                      <a16:colId xmlns=""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p>
                      <a:pPr algn="ctr"/>
                      <a:r>
                        <a:rPr lang="en-US" altLang="zh-TW" dirty="0" smtClean="0"/>
                        <a:t>07</a:t>
                      </a:r>
                    </a:p>
                    <a:p>
                      <a:pPr algn="ctr"/>
                      <a:r>
                        <a:rPr lang="en-US" altLang="zh-TW" dirty="0" smtClean="0"/>
                        <a:t>08</a:t>
                      </a:r>
                    </a:p>
                    <a:p>
                      <a:pPr algn="ctr"/>
                      <a:r>
                        <a:rPr lang="en-US" altLang="zh-TW" dirty="0" smtClean="0"/>
                        <a:t>09</a:t>
                      </a:r>
                    </a:p>
                    <a:p>
                      <a:pPr algn="ctr"/>
                      <a:r>
                        <a:rPr lang="en-US" altLang="zh-TW" dirty="0" smtClean="0"/>
                        <a:t>10</a:t>
                      </a:r>
                    </a:p>
                    <a:p>
                      <a:pPr algn="ctr"/>
                      <a:r>
                        <a:rPr lang="en-US" altLang="zh-TW" dirty="0" smtClean="0"/>
                        <a:t>11</a:t>
                      </a:r>
                    </a:p>
                  </a:txBody>
                  <a:tcPr/>
                </a:tc>
                <a:tc>
                  <a:txBody>
                    <a:bodyPr/>
                    <a:lstStyle/>
                    <a:p>
                      <a:r>
                        <a:rPr lang="en-US" altLang="zh-TW" dirty="0" smtClean="0"/>
                        <a:t>import random</a:t>
                      </a:r>
                    </a:p>
                    <a:p>
                      <a:r>
                        <a:rPr lang="en-US" altLang="zh-TW" dirty="0" smtClean="0"/>
                        <a:t>score = [ [0]*40 for </a:t>
                      </a:r>
                      <a:r>
                        <a:rPr lang="en-US" altLang="zh-TW" dirty="0" err="1" smtClean="0"/>
                        <a:t>i</a:t>
                      </a:r>
                      <a:r>
                        <a:rPr lang="en-US" altLang="zh-TW" dirty="0" smtClean="0"/>
                        <a:t> in range(5)]</a:t>
                      </a:r>
                    </a:p>
                    <a:p>
                      <a:r>
                        <a:rPr lang="en-US" altLang="zh-TW" dirty="0" smtClean="0"/>
                        <a:t>for </a:t>
                      </a:r>
                      <a:r>
                        <a:rPr lang="en-US" altLang="zh-TW" dirty="0" err="1" smtClean="0"/>
                        <a:t>i</a:t>
                      </a:r>
                      <a:r>
                        <a:rPr lang="en-US" altLang="zh-TW" dirty="0" smtClean="0"/>
                        <a:t> in range(5):</a:t>
                      </a:r>
                    </a:p>
                    <a:p>
                      <a:r>
                        <a:rPr lang="en-US" altLang="zh-TW" dirty="0" smtClean="0"/>
                        <a:t>    for j in range(40):               </a:t>
                      </a:r>
                    </a:p>
                    <a:p>
                      <a:r>
                        <a:rPr lang="en-US" altLang="zh-TW" dirty="0" smtClean="0"/>
                        <a:t>        score[</a:t>
                      </a:r>
                      <a:r>
                        <a:rPr lang="en-US" altLang="zh-TW" dirty="0" err="1" smtClean="0"/>
                        <a:t>i</a:t>
                      </a:r>
                      <a:r>
                        <a:rPr lang="en-US" altLang="zh-TW" dirty="0" smtClean="0"/>
                        <a:t>][j]=</a:t>
                      </a:r>
                      <a:r>
                        <a:rPr lang="en-US" altLang="zh-TW" dirty="0" err="1" smtClean="0"/>
                        <a:t>random.randint</a:t>
                      </a:r>
                      <a:r>
                        <a:rPr lang="en-US" altLang="zh-TW" dirty="0" smtClean="0"/>
                        <a:t>(0,100)</a:t>
                      </a:r>
                    </a:p>
                    <a:p>
                      <a:r>
                        <a:rPr lang="en-US" altLang="zh-TW" dirty="0" smtClean="0"/>
                        <a:t>for </a:t>
                      </a:r>
                      <a:r>
                        <a:rPr lang="en-US" altLang="zh-TW" dirty="0" err="1" smtClean="0"/>
                        <a:t>i</a:t>
                      </a:r>
                      <a:r>
                        <a:rPr lang="en-US" altLang="zh-TW" dirty="0" smtClean="0"/>
                        <a:t> in range(5):</a:t>
                      </a:r>
                    </a:p>
                    <a:p>
                      <a:r>
                        <a:rPr lang="en-US" altLang="zh-TW" dirty="0" smtClean="0"/>
                        <a:t>    total = 0</a:t>
                      </a:r>
                    </a:p>
                    <a:p>
                      <a:r>
                        <a:rPr lang="en-US" altLang="zh-TW" dirty="0" smtClean="0"/>
                        <a:t>    for j in range(40):</a:t>
                      </a:r>
                    </a:p>
                    <a:p>
                      <a:r>
                        <a:rPr lang="en-US" altLang="zh-TW" dirty="0" smtClean="0"/>
                        <a:t>        total = total + score[</a:t>
                      </a:r>
                      <a:r>
                        <a:rPr lang="en-US" altLang="zh-TW" dirty="0" err="1" smtClean="0"/>
                        <a:t>i</a:t>
                      </a:r>
                      <a:r>
                        <a:rPr lang="en-US" altLang="zh-TW" dirty="0" smtClean="0"/>
                        <a:t>][j]</a:t>
                      </a:r>
                    </a:p>
                    <a:p>
                      <a:r>
                        <a:rPr lang="en-US" altLang="zh-TW" dirty="0" smtClean="0"/>
                        <a:t>        print(score[</a:t>
                      </a:r>
                      <a:r>
                        <a:rPr lang="en-US" altLang="zh-TW" dirty="0" err="1" smtClean="0"/>
                        <a:t>i</a:t>
                      </a:r>
                      <a:r>
                        <a:rPr lang="en-US" altLang="zh-TW" dirty="0" smtClean="0"/>
                        <a:t>][j],",", </a:t>
                      </a:r>
                      <a:r>
                        <a:rPr lang="en-US" altLang="zh-TW" dirty="0" err="1" smtClean="0"/>
                        <a:t>sep</a:t>
                      </a:r>
                      <a:r>
                        <a:rPr lang="en-US" altLang="zh-TW" dirty="0" smtClean="0"/>
                        <a:t>="", end="")</a:t>
                      </a:r>
                    </a:p>
                    <a:p>
                      <a:r>
                        <a:rPr lang="en-US" altLang="zh-TW" dirty="0" smtClean="0"/>
                        <a:t>    print("</a:t>
                      </a:r>
                      <a:r>
                        <a:rPr lang="zh-TW" altLang="en-US" dirty="0" smtClean="0"/>
                        <a:t>總分為</a:t>
                      </a:r>
                      <a:r>
                        <a:rPr lang="en-US" altLang="zh-TW" dirty="0" smtClean="0"/>
                        <a:t>", total)</a:t>
                      </a:r>
                    </a:p>
                  </a:txBody>
                  <a:tcPr/>
                </a:tc>
                <a:extLst>
                  <a:ext uri="{0D108BD9-81ED-4DB2-BD59-A6C34878D82A}">
                    <a16:rowId xmlns="" xmlns:a16="http://schemas.microsoft.com/office/drawing/2014/main" val="1813286632"/>
                  </a:ext>
                </a:extLst>
              </a:tr>
            </a:tbl>
          </a:graphicData>
        </a:graphic>
      </p:graphicFrame>
      <p:sp>
        <p:nvSpPr>
          <p:cNvPr id="5" name="文字方塊 4"/>
          <p:cNvSpPr txBox="1"/>
          <p:nvPr/>
        </p:nvSpPr>
        <p:spPr>
          <a:xfrm>
            <a:off x="5744175" y="2562814"/>
            <a:ext cx="6138414" cy="3416320"/>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行：匯入</a:t>
            </a:r>
            <a:r>
              <a:rPr lang="en-US" altLang="zh-TW" dirty="0">
                <a:latin typeface="微軟正黑體" pitchFamily="34" charset="-120"/>
                <a:ea typeface="微軟正黑體" pitchFamily="34" charset="-120"/>
              </a:rPr>
              <a:t>random</a:t>
            </a:r>
            <a:r>
              <a:rPr lang="zh-TW" altLang="en-US" dirty="0">
                <a:latin typeface="微軟正黑體" pitchFamily="34" charset="-120"/>
                <a:ea typeface="微軟正黑體" pitchFamily="34" charset="-120"/>
              </a:rPr>
              <a:t>函式庫。</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行：宣告二維陣列名稱為</a:t>
            </a:r>
            <a:r>
              <a:rPr lang="en-US" altLang="zh-TW" dirty="0">
                <a:latin typeface="微軟正黑體" pitchFamily="34" charset="-120"/>
                <a:ea typeface="微軟正黑體" pitchFamily="34" charset="-120"/>
              </a:rPr>
              <a:t>score</a:t>
            </a:r>
            <a:r>
              <a:rPr lang="zh-TW" altLang="en-US" dirty="0">
                <a:latin typeface="微軟正黑體" pitchFamily="34" charset="-120"/>
                <a:ea typeface="微軟正黑體" pitchFamily="34" charset="-120"/>
              </a:rPr>
              <a:t>，有</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列</a:t>
            </a:r>
            <a:r>
              <a:rPr lang="en-US" altLang="zh-TW" dirty="0">
                <a:latin typeface="微軟正黑體" pitchFamily="34" charset="-120"/>
                <a:ea typeface="微軟正黑體" pitchFamily="34" charset="-120"/>
              </a:rPr>
              <a:t>40</a:t>
            </a:r>
            <a:r>
              <a:rPr lang="zh-TW" altLang="en-US" dirty="0">
                <a:latin typeface="微軟正黑體" pitchFamily="34" charset="-120"/>
                <a:ea typeface="微軟正黑體" pitchFamily="34" charset="-120"/>
              </a:rPr>
              <a:t>行。</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5</a:t>
            </a:r>
            <a:r>
              <a:rPr lang="zh-TW" altLang="en-US" dirty="0">
                <a:latin typeface="微軟正黑體" pitchFamily="34" charset="-120"/>
                <a:ea typeface="微軟正黑體" pitchFamily="34" charset="-120"/>
              </a:rPr>
              <a:t>行：使用巢狀迴圈，迴圈變數</a:t>
            </a:r>
            <a:r>
              <a:rPr lang="en-US" altLang="zh-TW" dirty="0" err="1">
                <a:latin typeface="微軟正黑體" pitchFamily="34" charset="-120"/>
                <a:ea typeface="微軟正黑體" pitchFamily="34" charset="-120"/>
              </a:rPr>
              <a:t>i</a:t>
            </a:r>
            <a:r>
              <a:rPr lang="zh-TW" altLang="en-US" dirty="0">
                <a:latin typeface="微軟正黑體" pitchFamily="34" charset="-120"/>
                <a:ea typeface="微軟正黑體" pitchFamily="34" charset="-120"/>
              </a:rPr>
              <a:t>控制列，變數</a:t>
            </a:r>
            <a:r>
              <a:rPr lang="en-US" altLang="zh-TW" dirty="0">
                <a:latin typeface="微軟正黑體" pitchFamily="34" charset="-120"/>
                <a:ea typeface="微軟正黑體" pitchFamily="34" charset="-120"/>
              </a:rPr>
              <a:t>j</a:t>
            </a:r>
            <a:r>
              <a:rPr lang="zh-TW" altLang="en-US" dirty="0">
                <a:latin typeface="微軟正黑體" pitchFamily="34" charset="-120"/>
                <a:ea typeface="微軟正黑體" pitchFamily="34" charset="-120"/>
              </a:rPr>
              <a:t>控制行，程式「</a:t>
            </a:r>
            <a:r>
              <a:rPr lang="en-US" altLang="zh-TW" dirty="0" err="1">
                <a:latin typeface="微軟正黑體" pitchFamily="34" charset="-120"/>
                <a:ea typeface="微軟正黑體" pitchFamily="34" charset="-120"/>
              </a:rPr>
              <a:t>random.randint</a:t>
            </a:r>
            <a:r>
              <a:rPr lang="en-US" altLang="zh-TW" dirty="0">
                <a:latin typeface="微軟正黑體" pitchFamily="34" charset="-120"/>
                <a:ea typeface="微軟正黑體" pitchFamily="34" charset="-120"/>
              </a:rPr>
              <a:t>(0, 100)</a:t>
            </a:r>
            <a:r>
              <a:rPr lang="zh-TW" altLang="en-US" dirty="0">
                <a:latin typeface="微軟正黑體" pitchFamily="34" charset="-120"/>
                <a:ea typeface="微軟正黑體" pitchFamily="34" charset="-120"/>
              </a:rPr>
              <a:t>」隨機產生介於</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100</a:t>
            </a:r>
            <a:r>
              <a:rPr lang="zh-TW" altLang="en-US" dirty="0">
                <a:latin typeface="微軟正黑體" pitchFamily="34" charset="-120"/>
                <a:ea typeface="微軟正黑體" pitchFamily="34" charset="-120"/>
              </a:rPr>
              <a:t>的數值，儲存入二維陣列</a:t>
            </a:r>
            <a:r>
              <a:rPr lang="en-US" altLang="zh-TW" dirty="0">
                <a:latin typeface="微軟正黑體" pitchFamily="34" charset="-120"/>
                <a:ea typeface="微軟正黑體" pitchFamily="34" charset="-120"/>
              </a:rPr>
              <a:t>score[</a:t>
            </a:r>
            <a:r>
              <a:rPr lang="en-US" altLang="zh-TW" dirty="0" err="1">
                <a:latin typeface="微軟正黑體" pitchFamily="34" charset="-120"/>
                <a:ea typeface="微軟正黑體" pitchFamily="34" charset="-120"/>
              </a:rPr>
              <a:t>i</a:t>
            </a:r>
            <a:r>
              <a:rPr lang="en-US" altLang="zh-TW" dirty="0">
                <a:latin typeface="微軟正黑體" pitchFamily="34" charset="-120"/>
                <a:ea typeface="微軟正黑體" pitchFamily="34" charset="-120"/>
              </a:rPr>
              <a:t>][j]</a:t>
            </a:r>
            <a:r>
              <a:rPr lang="zh-TW" altLang="en-US" dirty="0">
                <a:latin typeface="微軟正黑體" pitchFamily="34" charset="-120"/>
                <a:ea typeface="微軟正黑體" pitchFamily="34" charset="-120"/>
              </a:rPr>
              <a:t>。</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行：使用巢狀迴圈計算各科總分。</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行：先設定總分變數</a:t>
            </a:r>
            <a:r>
              <a:rPr lang="en-US" altLang="zh-TW" dirty="0">
                <a:latin typeface="微軟正黑體" pitchFamily="34" charset="-120"/>
                <a:ea typeface="微軟正黑體" pitchFamily="34" charset="-120"/>
              </a:rPr>
              <a:t>total</a:t>
            </a:r>
            <a:r>
              <a:rPr lang="zh-TW" altLang="en-US" dirty="0">
                <a:latin typeface="微軟正黑體" pitchFamily="34" charset="-120"/>
                <a:ea typeface="微軟正黑體" pitchFamily="34" charset="-120"/>
              </a:rPr>
              <a:t>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行：內層變數</a:t>
            </a:r>
            <a:r>
              <a:rPr lang="en-US" altLang="zh-TW" dirty="0">
                <a:latin typeface="微軟正黑體" pitchFamily="34" charset="-120"/>
                <a:ea typeface="微軟正黑體" pitchFamily="34" charset="-120"/>
              </a:rPr>
              <a:t>j</a:t>
            </a:r>
            <a:r>
              <a:rPr lang="zh-TW" altLang="en-US" dirty="0">
                <a:latin typeface="微軟正黑體" pitchFamily="34" charset="-120"/>
                <a:ea typeface="微軟正黑體" pitchFamily="34" charset="-120"/>
              </a:rPr>
              <a:t>變化由</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39</a:t>
            </a:r>
            <a:r>
              <a:rPr lang="zh-TW" altLang="en-US" dirty="0">
                <a:latin typeface="微軟正黑體" pitchFamily="34" charset="-120"/>
                <a:ea typeface="微軟正黑體" pitchFamily="34" charset="-120"/>
              </a:rPr>
              <a:t>，存取同一列所有元素值，並使用變數</a:t>
            </a:r>
            <a:r>
              <a:rPr lang="en-US" altLang="zh-TW" dirty="0">
                <a:latin typeface="微軟正黑體" pitchFamily="34" charset="-120"/>
                <a:ea typeface="微軟正黑體" pitchFamily="34" charset="-120"/>
              </a:rPr>
              <a:t>total</a:t>
            </a:r>
            <a:r>
              <a:rPr lang="zh-TW" altLang="en-US" dirty="0">
                <a:latin typeface="微軟正黑體" pitchFamily="34" charset="-120"/>
                <a:ea typeface="微軟正黑體" pitchFamily="34" charset="-120"/>
              </a:rPr>
              <a:t>累計總分</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9</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。顯示每個隨機分數到螢幕上，分數之後串接逗號「</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」，設定間隔符號</a:t>
            </a:r>
            <a:r>
              <a:rPr lang="en-US" altLang="zh-TW" dirty="0" err="1">
                <a:latin typeface="微軟正黑體" pitchFamily="34" charset="-120"/>
                <a:ea typeface="微軟正黑體" pitchFamily="34" charset="-120"/>
              </a:rPr>
              <a:t>sep</a:t>
            </a:r>
            <a:r>
              <a:rPr lang="zh-TW" altLang="en-US" dirty="0">
                <a:latin typeface="微軟正黑體" pitchFamily="34" charset="-120"/>
                <a:ea typeface="微軟正黑體" pitchFamily="34" charset="-120"/>
              </a:rPr>
              <a:t>為空字串與換行符號</a:t>
            </a:r>
            <a:r>
              <a:rPr lang="en-US" altLang="zh-TW" dirty="0">
                <a:latin typeface="微軟正黑體" pitchFamily="34" charset="-120"/>
                <a:ea typeface="微軟正黑體" pitchFamily="34" charset="-120"/>
              </a:rPr>
              <a:t>end</a:t>
            </a:r>
            <a:r>
              <a:rPr lang="zh-TW" altLang="en-US" dirty="0">
                <a:latin typeface="微軟正黑體" pitchFamily="34" charset="-120"/>
                <a:ea typeface="微軟正黑體" pitchFamily="34" charset="-120"/>
              </a:rPr>
              <a:t>為空字串</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10</a:t>
            </a:r>
            <a:r>
              <a:rPr lang="zh-TW" altLang="en-US" dirty="0">
                <a:latin typeface="微軟正黑體" pitchFamily="34" charset="-120"/>
                <a:ea typeface="微軟正黑體" pitchFamily="34" charset="-120"/>
              </a:rPr>
              <a:t>行</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11</a:t>
            </a:r>
            <a:r>
              <a:rPr lang="zh-TW" altLang="en-US" dirty="0">
                <a:latin typeface="微軟正黑體" pitchFamily="34" charset="-120"/>
                <a:ea typeface="微軟正黑體" pitchFamily="34" charset="-120"/>
              </a:rPr>
              <a:t>行：外層迴圈內的最後一行顯示總分。		</a:t>
            </a:r>
          </a:p>
        </p:txBody>
      </p:sp>
    </p:spTree>
    <p:extLst>
      <p:ext uri="{BB962C8B-B14F-4D97-AF65-F5344CB8AC3E}">
        <p14:creationId xmlns:p14="http://schemas.microsoft.com/office/powerpoint/2010/main" val="10822076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3-4-2</a:t>
            </a:r>
            <a:r>
              <a:rPr lang="zh-TW" altLang="en-US" b="1" dirty="0" smtClean="0"/>
              <a:t>　</a:t>
            </a:r>
            <a:r>
              <a:rPr lang="zh-TW" altLang="en-US" dirty="0" smtClean="0"/>
              <a:t>矩陣</a:t>
            </a:r>
            <a:r>
              <a:rPr lang="zh-TW" altLang="en-US" dirty="0"/>
              <a:t>相加</a:t>
            </a:r>
            <a:r>
              <a:rPr lang="en-US" altLang="zh-TW" sz="2400" dirty="0" smtClean="0"/>
              <a:t>(ch3\</a:t>
            </a:r>
            <a:r>
              <a:rPr lang="en-US" altLang="zh-TW" sz="2400" b="1" dirty="0" smtClean="0"/>
              <a:t>3-4-2 </a:t>
            </a:r>
            <a:r>
              <a:rPr lang="zh-TW" altLang="en-US" sz="2400" dirty="0"/>
              <a:t>矩陣相加</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r>
              <a:rPr lang="zh-TW" altLang="en-US" dirty="0"/>
              <a:t>題目：設計一個程式計算矩陣相加的結果。矩陣相加概念舉例如下：假設有兩個</a:t>
            </a:r>
            <a:r>
              <a:rPr lang="en-US" altLang="zh-TW" dirty="0"/>
              <a:t>2x3</a:t>
            </a:r>
            <a:r>
              <a:rPr lang="zh-TW" altLang="en-US" dirty="0"/>
              <a:t>矩陣</a:t>
            </a:r>
            <a:r>
              <a:rPr lang="en-US" altLang="zh-TW" dirty="0"/>
              <a:t>A</a:t>
            </a:r>
            <a:r>
              <a:rPr lang="zh-TW" altLang="en-US" dirty="0"/>
              <a:t>與</a:t>
            </a:r>
            <a:r>
              <a:rPr lang="en-US" altLang="zh-TW" dirty="0"/>
              <a:t>B</a:t>
            </a:r>
            <a:r>
              <a:rPr lang="zh-TW" altLang="en-US" dirty="0"/>
              <a:t>相加，得另一個</a:t>
            </a:r>
            <a:r>
              <a:rPr lang="en-US" altLang="zh-TW" dirty="0"/>
              <a:t>2×3</a:t>
            </a:r>
            <a:r>
              <a:rPr lang="zh-TW" altLang="en-US" dirty="0"/>
              <a:t>矩陣</a:t>
            </a:r>
            <a:r>
              <a:rPr lang="en-US" altLang="zh-TW" dirty="0"/>
              <a:t>C</a:t>
            </a:r>
            <a:r>
              <a:rPr lang="zh-TW" altLang="en-US" dirty="0"/>
              <a:t>。矩陣</a:t>
            </a:r>
            <a:r>
              <a:rPr lang="en-US" altLang="zh-TW" dirty="0"/>
              <a:t>C</a:t>
            </a:r>
            <a:r>
              <a:rPr lang="zh-TW" altLang="en-US" dirty="0"/>
              <a:t>的第</a:t>
            </a:r>
            <a:r>
              <a:rPr lang="en-US" altLang="zh-TW" dirty="0"/>
              <a:t>1</a:t>
            </a:r>
            <a:r>
              <a:rPr lang="zh-TW" altLang="en-US" dirty="0"/>
              <a:t>列第</a:t>
            </a:r>
            <a:r>
              <a:rPr lang="en-US" altLang="zh-TW" dirty="0"/>
              <a:t>1</a:t>
            </a:r>
            <a:r>
              <a:rPr lang="zh-TW" altLang="en-US" dirty="0"/>
              <a:t>行元素等於矩陣</a:t>
            </a:r>
            <a:r>
              <a:rPr lang="en-US" altLang="zh-TW" dirty="0"/>
              <a:t>A</a:t>
            </a:r>
            <a:r>
              <a:rPr lang="zh-TW" altLang="en-US" dirty="0"/>
              <a:t>第</a:t>
            </a:r>
            <a:r>
              <a:rPr lang="en-US" altLang="zh-TW" dirty="0"/>
              <a:t>1</a:t>
            </a:r>
            <a:r>
              <a:rPr lang="zh-TW" altLang="en-US" dirty="0"/>
              <a:t>列第</a:t>
            </a:r>
            <a:r>
              <a:rPr lang="en-US" altLang="zh-TW" dirty="0"/>
              <a:t>1</a:t>
            </a:r>
            <a:r>
              <a:rPr lang="zh-TW" altLang="en-US" dirty="0"/>
              <a:t>行元素的值，加上矩陣</a:t>
            </a:r>
            <a:r>
              <a:rPr lang="en-US" altLang="zh-TW" dirty="0"/>
              <a:t>B</a:t>
            </a:r>
            <a:r>
              <a:rPr lang="zh-TW" altLang="en-US" dirty="0"/>
              <a:t>第</a:t>
            </a:r>
            <a:r>
              <a:rPr lang="en-US" altLang="zh-TW" dirty="0"/>
              <a:t>1</a:t>
            </a:r>
            <a:r>
              <a:rPr lang="zh-TW" altLang="en-US" dirty="0"/>
              <a:t>列第</a:t>
            </a:r>
            <a:r>
              <a:rPr lang="en-US" altLang="zh-TW" dirty="0"/>
              <a:t>1</a:t>
            </a:r>
            <a:r>
              <a:rPr lang="zh-TW" altLang="en-US" dirty="0"/>
              <a:t>行元素的值；矩陣</a:t>
            </a:r>
            <a:r>
              <a:rPr lang="en-US" altLang="zh-TW" dirty="0"/>
              <a:t>C</a:t>
            </a:r>
            <a:r>
              <a:rPr lang="zh-TW" altLang="en-US" dirty="0"/>
              <a:t>的第</a:t>
            </a:r>
            <a:r>
              <a:rPr lang="en-US" altLang="zh-TW" dirty="0"/>
              <a:t>1</a:t>
            </a:r>
            <a:r>
              <a:rPr lang="zh-TW" altLang="en-US" dirty="0"/>
              <a:t>列第</a:t>
            </a:r>
            <a:r>
              <a:rPr lang="en-US" altLang="zh-TW" dirty="0"/>
              <a:t>2</a:t>
            </a:r>
            <a:r>
              <a:rPr lang="zh-TW" altLang="en-US" dirty="0"/>
              <a:t>行元素等於矩陣</a:t>
            </a:r>
            <a:r>
              <a:rPr lang="en-US" altLang="zh-TW" dirty="0"/>
              <a:t>A</a:t>
            </a:r>
            <a:r>
              <a:rPr lang="zh-TW" altLang="en-US" dirty="0"/>
              <a:t>第</a:t>
            </a:r>
            <a:r>
              <a:rPr lang="en-US" altLang="zh-TW" dirty="0"/>
              <a:t>1</a:t>
            </a:r>
            <a:r>
              <a:rPr lang="zh-TW" altLang="en-US" dirty="0"/>
              <a:t>列第</a:t>
            </a:r>
            <a:r>
              <a:rPr lang="en-US" altLang="zh-TW" dirty="0"/>
              <a:t>2</a:t>
            </a:r>
            <a:r>
              <a:rPr lang="zh-TW" altLang="en-US" dirty="0"/>
              <a:t>行元素的值，加上矩陣</a:t>
            </a:r>
            <a:r>
              <a:rPr lang="en-US" altLang="zh-TW" dirty="0"/>
              <a:t>B</a:t>
            </a:r>
            <a:r>
              <a:rPr lang="zh-TW" altLang="en-US" dirty="0"/>
              <a:t>第</a:t>
            </a:r>
            <a:r>
              <a:rPr lang="en-US" altLang="zh-TW" dirty="0"/>
              <a:t>1</a:t>
            </a:r>
            <a:r>
              <a:rPr lang="zh-TW" altLang="en-US" dirty="0"/>
              <a:t>列第</a:t>
            </a:r>
            <a:r>
              <a:rPr lang="en-US" altLang="zh-TW" dirty="0"/>
              <a:t>2</a:t>
            </a:r>
            <a:r>
              <a:rPr lang="zh-TW" altLang="en-US" dirty="0"/>
              <a:t>行元素的值，依此類推，完成矩陣</a:t>
            </a:r>
            <a:r>
              <a:rPr lang="en-US" altLang="zh-TW" dirty="0"/>
              <a:t>A</a:t>
            </a:r>
            <a:r>
              <a:rPr lang="zh-TW" altLang="en-US" dirty="0"/>
              <a:t>與</a:t>
            </a:r>
            <a:r>
              <a:rPr lang="en-US" altLang="zh-TW" dirty="0"/>
              <a:t>B</a:t>
            </a:r>
            <a:r>
              <a:rPr lang="zh-TW" altLang="en-US" dirty="0"/>
              <a:t>相加獲得矩陣</a:t>
            </a:r>
            <a:r>
              <a:rPr lang="en-US" altLang="zh-TW" dirty="0"/>
              <a:t>C</a:t>
            </a:r>
            <a:r>
              <a:rPr lang="zh-TW" altLang="en-US" dirty="0"/>
              <a:t>。</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870" y="4234527"/>
            <a:ext cx="4460656" cy="2131549"/>
          </a:xfrm>
          <a:prstGeom prst="rect">
            <a:avLst/>
          </a:prstGeom>
        </p:spPr>
      </p:pic>
    </p:spTree>
    <p:extLst>
      <p:ext uri="{BB962C8B-B14F-4D97-AF65-F5344CB8AC3E}">
        <p14:creationId xmlns:p14="http://schemas.microsoft.com/office/powerpoint/2010/main" val="578184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3-4-2</a:t>
            </a:r>
            <a:r>
              <a:rPr lang="zh-TW" altLang="en-US" b="1" dirty="0" smtClean="0"/>
              <a:t>　</a:t>
            </a:r>
            <a:r>
              <a:rPr lang="zh-TW" altLang="en-US" dirty="0" smtClean="0"/>
              <a:t>矩陣</a:t>
            </a:r>
            <a:r>
              <a:rPr lang="zh-TW" altLang="en-US" dirty="0"/>
              <a:t>相加</a:t>
            </a:r>
            <a:r>
              <a:rPr lang="en-US" altLang="zh-TW" sz="2400" dirty="0" smtClean="0"/>
              <a:t>(ch3\</a:t>
            </a:r>
            <a:r>
              <a:rPr lang="en-US" altLang="zh-TW" sz="2400" b="1" dirty="0" smtClean="0"/>
              <a:t>3-4-2 </a:t>
            </a:r>
            <a:r>
              <a:rPr lang="zh-TW" altLang="en-US" sz="2400" dirty="0"/>
              <a:t>矩陣相加</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Autofit/>
          </a:bodyPr>
          <a:lstStyle/>
          <a:p>
            <a:r>
              <a:rPr lang="zh-TW" altLang="en-US" dirty="0"/>
              <a:t>想一想：如何使用巢狀迴圈存取二維陣列？如果要將「陣列</a:t>
            </a:r>
            <a:r>
              <a:rPr lang="en-US" altLang="zh-TW" dirty="0"/>
              <a:t>A</a:t>
            </a:r>
            <a:r>
              <a:rPr lang="zh-TW" altLang="en-US" dirty="0"/>
              <a:t>第</a:t>
            </a:r>
            <a:r>
              <a:rPr lang="en-US" altLang="zh-TW" dirty="0" err="1"/>
              <a:t>i</a:t>
            </a:r>
            <a:r>
              <a:rPr lang="zh-TW" altLang="en-US" dirty="0"/>
              <a:t>列第</a:t>
            </a:r>
            <a:r>
              <a:rPr lang="en-US" altLang="zh-TW" dirty="0"/>
              <a:t>j</a:t>
            </a:r>
            <a:r>
              <a:rPr lang="zh-TW" altLang="en-US" dirty="0"/>
              <a:t>行的元素，加上陣列</a:t>
            </a:r>
            <a:r>
              <a:rPr lang="en-US" altLang="zh-TW" dirty="0"/>
              <a:t>B</a:t>
            </a:r>
            <a:r>
              <a:rPr lang="zh-TW" altLang="en-US" dirty="0"/>
              <a:t>第</a:t>
            </a:r>
            <a:r>
              <a:rPr lang="en-US" altLang="zh-TW" dirty="0" err="1"/>
              <a:t>i</a:t>
            </a:r>
            <a:r>
              <a:rPr lang="zh-TW" altLang="en-US" dirty="0"/>
              <a:t>列第</a:t>
            </a:r>
            <a:r>
              <a:rPr lang="en-US" altLang="zh-TW" dirty="0"/>
              <a:t>j</a:t>
            </a:r>
            <a:r>
              <a:rPr lang="zh-TW" altLang="en-US" dirty="0"/>
              <a:t>行的元素，儲存到陣列</a:t>
            </a:r>
            <a:r>
              <a:rPr lang="en-US" altLang="zh-TW" dirty="0"/>
              <a:t>C</a:t>
            </a:r>
            <a:r>
              <a:rPr lang="zh-TW" altLang="en-US" dirty="0"/>
              <a:t>第</a:t>
            </a:r>
            <a:r>
              <a:rPr lang="en-US" altLang="zh-TW" dirty="0" err="1"/>
              <a:t>i</a:t>
            </a:r>
            <a:r>
              <a:rPr lang="zh-TW" altLang="en-US" dirty="0"/>
              <a:t>列第</a:t>
            </a:r>
            <a:r>
              <a:rPr lang="en-US" altLang="zh-TW" dirty="0"/>
              <a:t>j</a:t>
            </a:r>
            <a:r>
              <a:rPr lang="zh-TW" altLang="en-US" dirty="0"/>
              <a:t>行的元素」，請問此程式碼該如何撰寫</a:t>
            </a:r>
            <a:r>
              <a:rPr lang="zh-TW" altLang="en-US" dirty="0" smtClean="0"/>
              <a:t>？</a:t>
            </a:r>
            <a:endParaRPr lang="zh-TW" altLang="en-US" dirty="0"/>
          </a:p>
        </p:txBody>
      </p:sp>
    </p:spTree>
    <p:extLst>
      <p:ext uri="{BB962C8B-B14F-4D97-AF65-F5344CB8AC3E}">
        <p14:creationId xmlns:p14="http://schemas.microsoft.com/office/powerpoint/2010/main" val="12354385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3-4-2</a:t>
            </a:r>
            <a:r>
              <a:rPr lang="zh-TW" altLang="en-US" b="1" dirty="0" smtClean="0"/>
              <a:t>　</a:t>
            </a:r>
            <a:r>
              <a:rPr lang="zh-TW" altLang="en-US" dirty="0" smtClean="0"/>
              <a:t>矩陣</a:t>
            </a:r>
            <a:r>
              <a:rPr lang="zh-TW" altLang="en-US" dirty="0"/>
              <a:t>相加</a:t>
            </a:r>
            <a:r>
              <a:rPr lang="en-US" altLang="zh-TW" sz="2400" dirty="0" smtClean="0"/>
              <a:t>(ch3\</a:t>
            </a:r>
            <a:r>
              <a:rPr lang="en-US" altLang="zh-TW" sz="2400" b="1" dirty="0" smtClean="0"/>
              <a:t>3-4-2 </a:t>
            </a:r>
            <a:r>
              <a:rPr lang="zh-TW" altLang="en-US" sz="2400" dirty="0"/>
              <a:t>矩陣相加</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noAutofit/>
          </a:bodyPr>
          <a:lstStyle/>
          <a:p>
            <a:r>
              <a:rPr lang="zh-TW" altLang="en-US" dirty="0" smtClean="0"/>
              <a:t>以下</a:t>
            </a:r>
            <a:r>
              <a:rPr lang="zh-TW" altLang="en-US" dirty="0"/>
              <a:t>為上述問題的參考想法如下。</a:t>
            </a:r>
          </a:p>
          <a:p>
            <a:r>
              <a:rPr lang="zh-TW" altLang="en-US" dirty="0"/>
              <a:t>解題想法： 使用巢狀迴圈存取兩個二維</a:t>
            </a:r>
            <a:r>
              <a:rPr lang="en-US" altLang="zh-TW" dirty="0"/>
              <a:t>2×3</a:t>
            </a:r>
            <a:r>
              <a:rPr lang="zh-TW" altLang="en-US" dirty="0"/>
              <a:t>陣列</a:t>
            </a:r>
            <a:r>
              <a:rPr lang="en-US" altLang="zh-TW" dirty="0"/>
              <a:t>A</a:t>
            </a:r>
            <a:r>
              <a:rPr lang="zh-TW" altLang="en-US" dirty="0"/>
              <a:t>與陣列</a:t>
            </a:r>
            <a:r>
              <a:rPr lang="en-US" altLang="zh-TW" dirty="0"/>
              <a:t>B</a:t>
            </a:r>
            <a:r>
              <a:rPr lang="zh-TW" altLang="en-US" dirty="0"/>
              <a:t>的每一個元素，外層迴圈控制列，假設外層迴圈的迴圈變數為</a:t>
            </a:r>
            <a:r>
              <a:rPr lang="en-US" altLang="zh-TW" dirty="0" err="1"/>
              <a:t>i</a:t>
            </a:r>
            <a:r>
              <a:rPr lang="zh-TW" altLang="en-US" dirty="0"/>
              <a:t>；內層迴圈控制行，假設內層迴圈的迴圈變數為</a:t>
            </a:r>
            <a:r>
              <a:rPr lang="en-US" altLang="zh-TW" dirty="0"/>
              <a:t>j</a:t>
            </a:r>
            <a:r>
              <a:rPr lang="zh-TW" altLang="en-US" dirty="0"/>
              <a:t>。當</a:t>
            </a:r>
            <a:r>
              <a:rPr lang="en-US" altLang="zh-TW" dirty="0" err="1"/>
              <a:t>i</a:t>
            </a:r>
            <a:r>
              <a:rPr lang="zh-TW" altLang="en-US" dirty="0"/>
              <a:t>值等於</a:t>
            </a:r>
            <a:r>
              <a:rPr lang="en-US" altLang="zh-TW" dirty="0"/>
              <a:t>0</a:t>
            </a:r>
            <a:r>
              <a:rPr lang="zh-TW" altLang="en-US" dirty="0"/>
              <a:t>，</a:t>
            </a:r>
            <a:r>
              <a:rPr lang="en-US" altLang="zh-TW" dirty="0"/>
              <a:t>j</a:t>
            </a:r>
            <a:r>
              <a:rPr lang="zh-TW" altLang="en-US" dirty="0"/>
              <a:t>值由</a:t>
            </a:r>
            <a:r>
              <a:rPr lang="en-US" altLang="zh-TW" dirty="0"/>
              <a:t>0</a:t>
            </a:r>
            <a:r>
              <a:rPr lang="zh-TW" altLang="en-US" dirty="0"/>
              <a:t>到</a:t>
            </a:r>
            <a:r>
              <a:rPr lang="en-US" altLang="zh-TW" dirty="0"/>
              <a:t>2</a:t>
            </a:r>
            <a:r>
              <a:rPr lang="zh-TW" altLang="en-US" dirty="0"/>
              <a:t>，可以存取陣列</a:t>
            </a:r>
            <a:r>
              <a:rPr lang="en-US" altLang="zh-TW" dirty="0"/>
              <a:t>A</a:t>
            </a:r>
            <a:r>
              <a:rPr lang="zh-TW" altLang="en-US" dirty="0"/>
              <a:t>與陣列</a:t>
            </a:r>
            <a:r>
              <a:rPr lang="en-US" altLang="zh-TW" dirty="0"/>
              <a:t>B</a:t>
            </a:r>
            <a:r>
              <a:rPr lang="zh-TW" altLang="en-US" dirty="0"/>
              <a:t>第一列每一個元素，利用公式</a:t>
            </a:r>
            <a:r>
              <a:rPr lang="en-US" altLang="zh-TW" dirty="0">
                <a:solidFill>
                  <a:srgbClr val="FF0000"/>
                </a:solidFill>
              </a:rPr>
              <a:t>C[</a:t>
            </a:r>
            <a:r>
              <a:rPr lang="en-US" altLang="zh-TW" dirty="0" err="1">
                <a:solidFill>
                  <a:srgbClr val="FF0000"/>
                </a:solidFill>
              </a:rPr>
              <a:t>i</a:t>
            </a:r>
            <a:r>
              <a:rPr lang="en-US" altLang="zh-TW" dirty="0">
                <a:solidFill>
                  <a:srgbClr val="FF0000"/>
                </a:solidFill>
              </a:rPr>
              <a:t>][j] = A[</a:t>
            </a:r>
            <a:r>
              <a:rPr lang="en-US" altLang="zh-TW" dirty="0" err="1">
                <a:solidFill>
                  <a:srgbClr val="FF0000"/>
                </a:solidFill>
              </a:rPr>
              <a:t>i</a:t>
            </a:r>
            <a:r>
              <a:rPr lang="en-US" altLang="zh-TW" dirty="0">
                <a:solidFill>
                  <a:srgbClr val="FF0000"/>
                </a:solidFill>
              </a:rPr>
              <a:t>][j]+ B[</a:t>
            </a:r>
            <a:r>
              <a:rPr lang="en-US" altLang="zh-TW" dirty="0" err="1">
                <a:solidFill>
                  <a:srgbClr val="FF0000"/>
                </a:solidFill>
              </a:rPr>
              <a:t>i</a:t>
            </a:r>
            <a:r>
              <a:rPr lang="en-US" altLang="zh-TW" dirty="0">
                <a:solidFill>
                  <a:srgbClr val="FF0000"/>
                </a:solidFill>
              </a:rPr>
              <a:t>][j]</a:t>
            </a:r>
            <a:r>
              <a:rPr lang="zh-TW" altLang="en-US" dirty="0"/>
              <a:t>，求出陣列</a:t>
            </a:r>
            <a:r>
              <a:rPr lang="en-US" altLang="zh-TW" dirty="0"/>
              <a:t>C</a:t>
            </a:r>
            <a:r>
              <a:rPr lang="zh-TW" altLang="en-US" dirty="0"/>
              <a:t>為陣列</a:t>
            </a:r>
            <a:r>
              <a:rPr lang="en-US" altLang="zh-TW" dirty="0"/>
              <a:t>A</a:t>
            </a:r>
            <a:r>
              <a:rPr lang="zh-TW" altLang="en-US" dirty="0"/>
              <a:t>與陣列</a:t>
            </a:r>
            <a:r>
              <a:rPr lang="en-US" altLang="zh-TW" dirty="0"/>
              <a:t>B</a:t>
            </a:r>
            <a:r>
              <a:rPr lang="zh-TW" altLang="en-US" dirty="0"/>
              <a:t>相加。外層迴圈變數</a:t>
            </a:r>
            <a:r>
              <a:rPr lang="en-US" altLang="zh-TW" dirty="0" err="1"/>
              <a:t>i</a:t>
            </a:r>
            <a:r>
              <a:rPr lang="zh-TW" altLang="en-US" dirty="0"/>
              <a:t>參考到數列的下一個元素，造成</a:t>
            </a:r>
            <a:r>
              <a:rPr lang="en-US" altLang="zh-TW" dirty="0" err="1"/>
              <a:t>i</a:t>
            </a:r>
            <a:r>
              <a:rPr lang="zh-TW" altLang="en-US" dirty="0"/>
              <a:t>值增加</a:t>
            </a:r>
            <a:r>
              <a:rPr lang="en-US" altLang="zh-TW" dirty="0"/>
              <a:t>1</a:t>
            </a:r>
            <a:r>
              <a:rPr lang="zh-TW" altLang="en-US" dirty="0"/>
              <a:t>，則</a:t>
            </a:r>
            <a:r>
              <a:rPr lang="en-US" altLang="zh-TW" dirty="0" err="1"/>
              <a:t>i</a:t>
            </a:r>
            <a:r>
              <a:rPr lang="zh-TW" altLang="en-US" dirty="0"/>
              <a:t>值等於</a:t>
            </a:r>
            <a:r>
              <a:rPr lang="en-US" altLang="zh-TW" dirty="0"/>
              <a:t>1</a:t>
            </a:r>
            <a:r>
              <a:rPr lang="zh-TW" altLang="en-US" dirty="0"/>
              <a:t>，</a:t>
            </a:r>
            <a:r>
              <a:rPr lang="en-US" altLang="zh-TW" dirty="0"/>
              <a:t>j</a:t>
            </a:r>
            <a:r>
              <a:rPr lang="zh-TW" altLang="en-US" dirty="0"/>
              <a:t>值一樣由</a:t>
            </a:r>
            <a:r>
              <a:rPr lang="en-US" altLang="zh-TW" dirty="0"/>
              <a:t>0</a:t>
            </a:r>
            <a:r>
              <a:rPr lang="zh-TW" altLang="en-US" dirty="0"/>
              <a:t>到</a:t>
            </a:r>
            <a:r>
              <a:rPr lang="en-US" altLang="zh-TW" dirty="0"/>
              <a:t>2</a:t>
            </a:r>
            <a:r>
              <a:rPr lang="zh-TW" altLang="en-US" dirty="0"/>
              <a:t>，可以存取第二列每一個元素，利用公式</a:t>
            </a:r>
            <a:r>
              <a:rPr lang="en-US" altLang="zh-TW" dirty="0">
                <a:solidFill>
                  <a:srgbClr val="FF0000"/>
                </a:solidFill>
              </a:rPr>
              <a:t>C[</a:t>
            </a:r>
            <a:r>
              <a:rPr lang="en-US" altLang="zh-TW" dirty="0" err="1">
                <a:solidFill>
                  <a:srgbClr val="FF0000"/>
                </a:solidFill>
              </a:rPr>
              <a:t>i</a:t>
            </a:r>
            <a:r>
              <a:rPr lang="en-US" altLang="zh-TW" dirty="0">
                <a:solidFill>
                  <a:srgbClr val="FF0000"/>
                </a:solidFill>
              </a:rPr>
              <a:t>][j] = A[</a:t>
            </a:r>
            <a:r>
              <a:rPr lang="en-US" altLang="zh-TW" dirty="0" err="1">
                <a:solidFill>
                  <a:srgbClr val="FF0000"/>
                </a:solidFill>
              </a:rPr>
              <a:t>i</a:t>
            </a:r>
            <a:r>
              <a:rPr lang="en-US" altLang="zh-TW" dirty="0">
                <a:solidFill>
                  <a:srgbClr val="FF0000"/>
                </a:solidFill>
              </a:rPr>
              <a:t>][j]+ B[</a:t>
            </a:r>
            <a:r>
              <a:rPr lang="en-US" altLang="zh-TW" dirty="0" err="1">
                <a:solidFill>
                  <a:srgbClr val="FF0000"/>
                </a:solidFill>
              </a:rPr>
              <a:t>i</a:t>
            </a:r>
            <a:r>
              <a:rPr lang="en-US" altLang="zh-TW" dirty="0">
                <a:solidFill>
                  <a:srgbClr val="FF0000"/>
                </a:solidFill>
              </a:rPr>
              <a:t>][j]</a:t>
            </a:r>
            <a:r>
              <a:rPr lang="zh-TW" altLang="en-US" dirty="0"/>
              <a:t>，求出陣列</a:t>
            </a:r>
            <a:r>
              <a:rPr lang="en-US" altLang="zh-TW" dirty="0"/>
              <a:t>C</a:t>
            </a:r>
            <a:r>
              <a:rPr lang="zh-TW" altLang="en-US" dirty="0"/>
              <a:t>為陣列</a:t>
            </a:r>
            <a:r>
              <a:rPr lang="en-US" altLang="zh-TW" dirty="0"/>
              <a:t>A</a:t>
            </a:r>
            <a:r>
              <a:rPr lang="zh-TW" altLang="en-US" dirty="0"/>
              <a:t>與陣列</a:t>
            </a:r>
            <a:r>
              <a:rPr lang="en-US" altLang="zh-TW" dirty="0"/>
              <a:t>B</a:t>
            </a:r>
            <a:r>
              <a:rPr lang="zh-TW" altLang="en-US" dirty="0"/>
              <a:t>相加，陣列</a:t>
            </a:r>
            <a:r>
              <a:rPr lang="en-US" altLang="zh-TW" dirty="0"/>
              <a:t>C</a:t>
            </a:r>
            <a:r>
              <a:rPr lang="zh-TW" altLang="en-US" dirty="0"/>
              <a:t>即為陣列</a:t>
            </a:r>
            <a:r>
              <a:rPr lang="en-US" altLang="zh-TW" dirty="0"/>
              <a:t>A</a:t>
            </a:r>
            <a:r>
              <a:rPr lang="zh-TW" altLang="en-US" dirty="0"/>
              <a:t>與陣列</a:t>
            </a:r>
            <a:r>
              <a:rPr lang="en-US" altLang="zh-TW" dirty="0"/>
              <a:t>B</a:t>
            </a:r>
            <a:r>
              <a:rPr lang="zh-TW" altLang="en-US" dirty="0"/>
              <a:t>矩陣相加的結果。</a:t>
            </a:r>
          </a:p>
        </p:txBody>
      </p:sp>
    </p:spTree>
    <p:extLst>
      <p:ext uri="{BB962C8B-B14F-4D97-AF65-F5344CB8AC3E}">
        <p14:creationId xmlns:p14="http://schemas.microsoft.com/office/powerpoint/2010/main" val="34708386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3-4-2</a:t>
            </a:r>
            <a:r>
              <a:rPr lang="zh-TW" altLang="en-US" b="1" dirty="0" smtClean="0"/>
              <a:t>　</a:t>
            </a:r>
            <a:r>
              <a:rPr lang="zh-TW" altLang="en-US" dirty="0" smtClean="0"/>
              <a:t>矩陣</a:t>
            </a:r>
            <a:r>
              <a:rPr lang="zh-TW" altLang="en-US" dirty="0"/>
              <a:t>相加</a:t>
            </a:r>
            <a:r>
              <a:rPr lang="en-US" altLang="zh-TW" sz="2400" dirty="0" smtClean="0"/>
              <a:t>(ch3\</a:t>
            </a:r>
            <a:r>
              <a:rPr lang="en-US" altLang="zh-TW" sz="2400" b="1" dirty="0" smtClean="0"/>
              <a:t>3-4-2 </a:t>
            </a:r>
            <a:r>
              <a:rPr lang="zh-TW" altLang="en-US" sz="2400" dirty="0"/>
              <a:t>矩陣相加</a:t>
            </a:r>
            <a:r>
              <a:rPr lang="en-US" altLang="zh-TW" sz="2400" dirty="0" smtClean="0"/>
              <a:t>.</a:t>
            </a:r>
            <a:r>
              <a:rPr lang="en-US" altLang="zh-TW" sz="2400" dirty="0" err="1"/>
              <a:t>py</a:t>
            </a:r>
            <a:r>
              <a:rPr lang="en-US" altLang="zh-TW" sz="2400" dirty="0" smtClean="0"/>
              <a:t>)</a:t>
            </a:r>
            <a:endParaRPr lang="zh-TW" altLang="en-US" sz="2400" dirty="0"/>
          </a:p>
        </p:txBody>
      </p:sp>
      <p:sp>
        <p:nvSpPr>
          <p:cNvPr id="3" name="內容版面配置區 2"/>
          <p:cNvSpPr>
            <a:spLocks noGrp="1"/>
          </p:cNvSpPr>
          <p:nvPr>
            <p:ph idx="1"/>
          </p:nvPr>
        </p:nvSpPr>
        <p:spPr/>
        <p:txBody>
          <a:bodyPr/>
          <a:lstStyle/>
          <a:p>
            <a:pPr marL="0" indent="0">
              <a:buNone/>
            </a:pPr>
            <a:r>
              <a:rPr lang="en-US" altLang="zh-TW" dirty="0"/>
              <a:t>(1) </a:t>
            </a:r>
            <a:r>
              <a:rPr lang="zh-TW" altLang="en-US" dirty="0"/>
              <a:t>程式結果預覽</a:t>
            </a:r>
          </a:p>
          <a:p>
            <a:pPr lvl="1"/>
            <a:r>
              <a:rPr lang="zh-TW" altLang="en-US" dirty="0"/>
              <a:t>執行結果顯示在螢幕上，如下圖。 </a:t>
            </a:r>
          </a:p>
        </p:txBody>
      </p:sp>
      <p:pic>
        <p:nvPicPr>
          <p:cNvPr id="4" name="圖片 3"/>
          <p:cNvPicPr>
            <a:picLocks noChangeAspect="1"/>
          </p:cNvPicPr>
          <p:nvPr/>
        </p:nvPicPr>
        <p:blipFill>
          <a:blip r:embed="rId2"/>
          <a:stretch>
            <a:fillRect/>
          </a:stretch>
        </p:blipFill>
        <p:spPr>
          <a:xfrm>
            <a:off x="2813295" y="2771216"/>
            <a:ext cx="5081535" cy="3049125"/>
          </a:xfrm>
          <a:prstGeom prst="rect">
            <a:avLst/>
          </a:prstGeom>
        </p:spPr>
      </p:pic>
    </p:spTree>
    <p:extLst>
      <p:ext uri="{BB962C8B-B14F-4D97-AF65-F5344CB8AC3E}">
        <p14:creationId xmlns:p14="http://schemas.microsoft.com/office/powerpoint/2010/main" val="18103166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3-1-1</a:t>
            </a:r>
            <a:r>
              <a:rPr lang="zh-TW" altLang="en-US" b="1" dirty="0" smtClean="0"/>
              <a:t>　</a:t>
            </a:r>
            <a:r>
              <a:rPr lang="zh-TW" altLang="en-US" dirty="0" smtClean="0"/>
              <a:t>一</a:t>
            </a:r>
            <a:r>
              <a:rPr lang="zh-TW" altLang="en-US" dirty="0"/>
              <a:t>維陣列的概念</a:t>
            </a:r>
          </a:p>
        </p:txBody>
      </p:sp>
      <p:sp>
        <p:nvSpPr>
          <p:cNvPr id="3" name="內容版面配置區 2"/>
          <p:cNvSpPr>
            <a:spLocks noGrp="1"/>
          </p:cNvSpPr>
          <p:nvPr>
            <p:ph idx="1"/>
          </p:nvPr>
        </p:nvSpPr>
        <p:spPr/>
        <p:txBody>
          <a:bodyPr>
            <a:normAutofit fontScale="92500" lnSpcReduction="20000"/>
          </a:bodyPr>
          <a:lstStyle/>
          <a:p>
            <a:r>
              <a:rPr lang="zh-TW" altLang="en-US" dirty="0"/>
              <a:t>以下範例說明不使用陣列與使用陣列的差異</a:t>
            </a:r>
            <a:r>
              <a:rPr lang="zh-TW" altLang="en-US" dirty="0" smtClean="0"/>
              <a:t>。</a:t>
            </a:r>
            <a:endParaRPr lang="en-US" altLang="zh-TW" dirty="0" smtClean="0"/>
          </a:p>
          <a:p>
            <a:r>
              <a:rPr lang="zh-TW" altLang="en-US" dirty="0" smtClean="0"/>
              <a:t>若</a:t>
            </a:r>
            <a:r>
              <a:rPr lang="zh-TW" altLang="en-US" dirty="0"/>
              <a:t>程式中要計算全班</a:t>
            </a:r>
            <a:r>
              <a:rPr lang="en-US" altLang="zh-TW" dirty="0"/>
              <a:t>30</a:t>
            </a:r>
            <a:r>
              <a:rPr lang="zh-TW" altLang="en-US" dirty="0"/>
              <a:t>位同學的資訊科成績的總分，不使用陣列時，需宣告</a:t>
            </a:r>
            <a:r>
              <a:rPr lang="en-US" altLang="zh-TW" dirty="0"/>
              <a:t>30</a:t>
            </a:r>
            <a:r>
              <a:rPr lang="zh-TW" altLang="en-US" dirty="0"/>
              <a:t>個變數（例如：</a:t>
            </a:r>
            <a:r>
              <a:rPr lang="en-US" altLang="zh-TW" dirty="0"/>
              <a:t>score1</a:t>
            </a:r>
            <a:r>
              <a:rPr lang="zh-TW" altLang="en-US" dirty="0"/>
              <a:t>、</a:t>
            </a:r>
            <a:r>
              <a:rPr lang="en-US" altLang="zh-TW" dirty="0"/>
              <a:t>score2</a:t>
            </a:r>
            <a:r>
              <a:rPr lang="zh-TW" altLang="en-US" dirty="0"/>
              <a:t>、⋯、</a:t>
            </a:r>
            <a:r>
              <a:rPr lang="en-US" altLang="zh-TW" dirty="0"/>
              <a:t>score30</a:t>
            </a:r>
            <a:r>
              <a:rPr lang="zh-TW" altLang="en-US" dirty="0"/>
              <a:t>）儲存</a:t>
            </a:r>
            <a:r>
              <a:rPr lang="en-US" altLang="zh-TW" dirty="0"/>
              <a:t>30</a:t>
            </a:r>
            <a:r>
              <a:rPr lang="zh-TW" altLang="en-US" dirty="0"/>
              <a:t>個資訊科成績，使用「</a:t>
            </a:r>
            <a:r>
              <a:rPr lang="en-US" altLang="zh-TW" dirty="0"/>
              <a:t>sum=score1+score2+</a:t>
            </a:r>
            <a:r>
              <a:rPr lang="zh-TW" altLang="en-US" dirty="0"/>
              <a:t>⋯</a:t>
            </a:r>
            <a:r>
              <a:rPr lang="en-US" altLang="zh-TW" dirty="0"/>
              <a:t>+score30</a:t>
            </a:r>
            <a:r>
              <a:rPr lang="zh-TW" altLang="en-US" dirty="0"/>
              <a:t>」加總，獲得資訊科全班總分</a:t>
            </a:r>
            <a:r>
              <a:rPr lang="zh-TW" altLang="en-US" dirty="0" smtClean="0"/>
              <a:t>。</a:t>
            </a:r>
            <a:endParaRPr lang="en-US" altLang="zh-TW" dirty="0" smtClean="0"/>
          </a:p>
          <a:p>
            <a:r>
              <a:rPr lang="zh-TW" altLang="en-US" dirty="0" smtClean="0"/>
              <a:t>若</a:t>
            </a:r>
            <a:r>
              <a:rPr lang="zh-TW" altLang="en-US" dirty="0"/>
              <a:t>使用陣列，則可以使用迴圈控制陣列索引值存取與累加陣列內每一個元素，達成加總的功能。尤其在樣本空間放大時，兩種方式之間的差異會更明顯，如果要計算全年級國文科總分，全年級有</a:t>
            </a:r>
            <a:r>
              <a:rPr lang="en-US" altLang="zh-TW" dirty="0"/>
              <a:t>500</a:t>
            </a:r>
            <a:r>
              <a:rPr lang="zh-TW" altLang="en-US" dirty="0"/>
              <a:t>位同學，使用宣告</a:t>
            </a:r>
            <a:r>
              <a:rPr lang="en-US" altLang="zh-TW" dirty="0"/>
              <a:t>500</a:t>
            </a:r>
            <a:r>
              <a:rPr lang="zh-TW" altLang="en-US" dirty="0"/>
              <a:t>個變數（例如：</a:t>
            </a:r>
            <a:r>
              <a:rPr lang="en-US" altLang="zh-TW" dirty="0"/>
              <a:t>score1</a:t>
            </a:r>
            <a:r>
              <a:rPr lang="zh-TW" altLang="en-US" dirty="0"/>
              <a:t>、</a:t>
            </a:r>
            <a:r>
              <a:rPr lang="en-US" altLang="zh-TW" dirty="0"/>
              <a:t>score2</a:t>
            </a:r>
            <a:r>
              <a:rPr lang="zh-TW" altLang="en-US" dirty="0"/>
              <a:t>、⋯、</a:t>
            </a:r>
            <a:r>
              <a:rPr lang="en-US" altLang="zh-TW" dirty="0"/>
              <a:t>score500</a:t>
            </a:r>
            <a:r>
              <a:rPr lang="zh-TW" altLang="en-US" dirty="0"/>
              <a:t>）的方式，就加總而言需寫成「</a:t>
            </a:r>
            <a:r>
              <a:rPr lang="en-US" altLang="zh-TW" dirty="0"/>
              <a:t>sum=score1+score2+</a:t>
            </a:r>
            <a:r>
              <a:rPr lang="zh-TW" altLang="en-US" dirty="0"/>
              <a:t>⋯</a:t>
            </a:r>
            <a:r>
              <a:rPr lang="en-US" altLang="zh-TW" dirty="0"/>
              <a:t>+ score500</a:t>
            </a:r>
            <a:r>
              <a:rPr lang="zh-TW" altLang="en-US" dirty="0"/>
              <a:t>」，這樣的程式非常不易閱讀與撰寫，所以才有陣列概念的形成，善用陣列與迴圈可以簡化程式碼。</a:t>
            </a:r>
          </a:p>
        </p:txBody>
      </p:sp>
    </p:spTree>
    <p:extLst>
      <p:ext uri="{BB962C8B-B14F-4D97-AF65-F5344CB8AC3E}">
        <p14:creationId xmlns:p14="http://schemas.microsoft.com/office/powerpoint/2010/main" val="15817751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b="1" dirty="0" smtClean="0"/>
              <a:t>3-4-2</a:t>
            </a:r>
            <a:r>
              <a:rPr lang="zh-TW" altLang="en-US" b="1" smtClean="0"/>
              <a:t>　</a:t>
            </a:r>
            <a:r>
              <a:rPr lang="zh-TW" altLang="en-US" smtClean="0"/>
              <a:t>矩陣</a:t>
            </a:r>
            <a:r>
              <a:rPr lang="zh-TW" altLang="en-US" dirty="0"/>
              <a:t>相加</a:t>
            </a:r>
            <a:r>
              <a:rPr lang="en-US" altLang="zh-TW" sz="2400" dirty="0"/>
              <a:t>(ch3\</a:t>
            </a:r>
            <a:r>
              <a:rPr lang="en-US" altLang="zh-TW" sz="2400" b="1" dirty="0"/>
              <a:t>3-4-2 </a:t>
            </a:r>
            <a:r>
              <a:rPr lang="zh-TW" altLang="en-US" sz="2400" dirty="0"/>
              <a:t>矩陣相加</a:t>
            </a:r>
            <a:r>
              <a:rPr lang="en-US" altLang="zh-TW" sz="2400" dirty="0"/>
              <a:t>.</a:t>
            </a:r>
            <a:r>
              <a:rPr lang="en-US" altLang="zh-TW" sz="2400" dirty="0" err="1"/>
              <a:t>py</a:t>
            </a:r>
            <a:r>
              <a:rPr lang="en-US" altLang="zh-TW" sz="2400" dirty="0"/>
              <a:t>)</a:t>
            </a:r>
            <a:endParaRPr lang="zh-TW" altLang="en-US" sz="2400" dirty="0"/>
          </a:p>
        </p:txBody>
      </p:sp>
      <p:sp>
        <p:nvSpPr>
          <p:cNvPr id="3" name="內容版面配置區 2"/>
          <p:cNvSpPr>
            <a:spLocks noGrp="1"/>
          </p:cNvSpPr>
          <p:nvPr>
            <p:ph idx="1"/>
          </p:nvPr>
        </p:nvSpPr>
        <p:spPr/>
        <p:txBody>
          <a:bodyPr/>
          <a:lstStyle/>
          <a:p>
            <a:pPr marL="0" indent="0">
              <a:buNone/>
            </a:pPr>
            <a:r>
              <a:rPr lang="en-US" altLang="zh-TW" dirty="0"/>
              <a:t>(2) </a:t>
            </a:r>
            <a:r>
              <a:rPr lang="zh-TW" altLang="en-US" dirty="0"/>
              <a:t>程式碼與解說</a:t>
            </a:r>
          </a:p>
          <a:p>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4189590086"/>
              </p:ext>
            </p:extLst>
          </p:nvPr>
        </p:nvGraphicFramePr>
        <p:xfrm>
          <a:off x="406076" y="2142285"/>
          <a:ext cx="5257076" cy="2794244"/>
        </p:xfrm>
        <a:graphic>
          <a:graphicData uri="http://schemas.openxmlformats.org/drawingml/2006/table">
            <a:tbl>
              <a:tblPr firstRow="1" bandRow="1">
                <a:tableStyleId>{5C22544A-7EE6-4342-B048-85BDC9FD1C3A}</a:tableStyleId>
              </a:tblPr>
              <a:tblGrid>
                <a:gridCol w="698138">
                  <a:extLst>
                    <a:ext uri="{9D8B030D-6E8A-4147-A177-3AD203B41FA5}">
                      <a16:colId xmlns="" xmlns:a16="http://schemas.microsoft.com/office/drawing/2014/main" val="1352062529"/>
                    </a:ext>
                  </a:extLst>
                </a:gridCol>
                <a:gridCol w="4558938">
                  <a:extLst>
                    <a:ext uri="{9D8B030D-6E8A-4147-A177-3AD203B41FA5}">
                      <a16:colId xmlns="" xmlns:a16="http://schemas.microsoft.com/office/drawing/2014/main" val="1926879571"/>
                    </a:ext>
                  </a:extLst>
                </a:gridCol>
              </a:tblGrid>
              <a:tr h="508244">
                <a:tc>
                  <a:txBody>
                    <a:bodyPr/>
                    <a:lstStyle/>
                    <a:p>
                      <a:pPr algn="ctr"/>
                      <a:r>
                        <a:rPr lang="zh-TW" altLang="en-US" dirty="0" smtClean="0"/>
                        <a:t>行號</a:t>
                      </a:r>
                      <a:endParaRPr lang="zh-TW" altLang="en-US" dirty="0"/>
                    </a:p>
                  </a:txBody>
                  <a:tcPr/>
                </a:tc>
                <a:tc>
                  <a:txBody>
                    <a:bodyPr/>
                    <a:lstStyle/>
                    <a:p>
                      <a:r>
                        <a:rPr lang="zh-TW" altLang="en-US" dirty="0" smtClean="0"/>
                        <a:t>程式</a:t>
                      </a:r>
                      <a:endParaRPr lang="zh-TW" altLang="en-US" dirty="0"/>
                    </a:p>
                  </a:txBody>
                  <a:tcPr/>
                </a:tc>
                <a:extLst>
                  <a:ext uri="{0D108BD9-81ED-4DB2-BD59-A6C34878D82A}">
                    <a16:rowId xmlns="" xmlns:a16="http://schemas.microsoft.com/office/drawing/2014/main" val="2567556328"/>
                  </a:ext>
                </a:extLst>
              </a:tr>
              <a:tr h="1403653">
                <a:tc>
                  <a:txBody>
                    <a:bodyPr/>
                    <a:lstStyle/>
                    <a:p>
                      <a:pPr algn="ctr"/>
                      <a:r>
                        <a:rPr lang="en-US" altLang="zh-TW" dirty="0" smtClean="0"/>
                        <a:t>01</a:t>
                      </a:r>
                    </a:p>
                    <a:p>
                      <a:pPr algn="ctr"/>
                      <a:r>
                        <a:rPr lang="en-US" altLang="zh-TW" dirty="0" smtClean="0"/>
                        <a:t>02</a:t>
                      </a:r>
                    </a:p>
                    <a:p>
                      <a:pPr algn="ctr"/>
                      <a:r>
                        <a:rPr lang="en-US" altLang="zh-TW" dirty="0" smtClean="0"/>
                        <a:t>03</a:t>
                      </a:r>
                    </a:p>
                    <a:p>
                      <a:pPr algn="ctr"/>
                      <a:r>
                        <a:rPr lang="en-US" altLang="zh-TW" dirty="0" smtClean="0"/>
                        <a:t>04</a:t>
                      </a:r>
                    </a:p>
                    <a:p>
                      <a:pPr algn="ctr"/>
                      <a:r>
                        <a:rPr lang="en-US" altLang="zh-TW" dirty="0" smtClean="0"/>
                        <a:t>05</a:t>
                      </a:r>
                    </a:p>
                    <a:p>
                      <a:pPr algn="ctr"/>
                      <a:r>
                        <a:rPr lang="en-US" altLang="zh-TW" dirty="0" smtClean="0"/>
                        <a:t>06</a:t>
                      </a:r>
                    </a:p>
                    <a:p>
                      <a:pPr algn="ctr"/>
                      <a:r>
                        <a:rPr lang="en-US" altLang="zh-TW" dirty="0" smtClean="0"/>
                        <a:t>07</a:t>
                      </a:r>
                    </a:p>
                    <a:p>
                      <a:pPr algn="ctr"/>
                      <a:r>
                        <a:rPr lang="en-US" altLang="zh-TW" dirty="0" smtClean="0"/>
                        <a:t>08</a:t>
                      </a:r>
                    </a:p>
                  </a:txBody>
                  <a:tcPr/>
                </a:tc>
                <a:tc>
                  <a:txBody>
                    <a:bodyPr/>
                    <a:lstStyle/>
                    <a:p>
                      <a:r>
                        <a:rPr lang="en-US" altLang="zh-TW" dirty="0" smtClean="0"/>
                        <a:t>A = [[1, 2, 3], [4, 5, 6]]</a:t>
                      </a:r>
                    </a:p>
                    <a:p>
                      <a:r>
                        <a:rPr lang="en-US" altLang="zh-TW" dirty="0" smtClean="0"/>
                        <a:t>B = [[1, 1, 1], [2, 2, 2]]</a:t>
                      </a:r>
                    </a:p>
                    <a:p>
                      <a:r>
                        <a:rPr lang="en-US" altLang="zh-TW" dirty="0" smtClean="0"/>
                        <a:t>C = [[0]*3 for </a:t>
                      </a:r>
                      <a:r>
                        <a:rPr lang="en-US" altLang="zh-TW" dirty="0" err="1" smtClean="0"/>
                        <a:t>i</a:t>
                      </a:r>
                      <a:r>
                        <a:rPr lang="en-US" altLang="zh-TW" dirty="0" smtClean="0"/>
                        <a:t> in range(2)]</a:t>
                      </a:r>
                    </a:p>
                    <a:p>
                      <a:r>
                        <a:rPr lang="en-US" altLang="zh-TW" dirty="0" smtClean="0"/>
                        <a:t>for </a:t>
                      </a:r>
                      <a:r>
                        <a:rPr lang="en-US" altLang="zh-TW" dirty="0" err="1" smtClean="0"/>
                        <a:t>i</a:t>
                      </a:r>
                      <a:r>
                        <a:rPr lang="en-US" altLang="zh-TW" dirty="0" smtClean="0"/>
                        <a:t> in range(2):</a:t>
                      </a:r>
                    </a:p>
                    <a:p>
                      <a:r>
                        <a:rPr lang="en-US" altLang="zh-TW" dirty="0" smtClean="0"/>
                        <a:t>    for j in range(3):</a:t>
                      </a:r>
                    </a:p>
                    <a:p>
                      <a:r>
                        <a:rPr lang="en-US" altLang="zh-TW" dirty="0" smtClean="0"/>
                        <a:t>        C[</a:t>
                      </a:r>
                      <a:r>
                        <a:rPr lang="en-US" altLang="zh-TW" dirty="0" err="1" smtClean="0"/>
                        <a:t>i</a:t>
                      </a:r>
                      <a:r>
                        <a:rPr lang="en-US" altLang="zh-TW" dirty="0" smtClean="0"/>
                        <a:t>][j] = A[</a:t>
                      </a:r>
                      <a:r>
                        <a:rPr lang="en-US" altLang="zh-TW" dirty="0" err="1" smtClean="0"/>
                        <a:t>i</a:t>
                      </a:r>
                      <a:r>
                        <a:rPr lang="en-US" altLang="zh-TW" dirty="0" smtClean="0"/>
                        <a:t>][j] + B[</a:t>
                      </a:r>
                      <a:r>
                        <a:rPr lang="en-US" altLang="zh-TW" dirty="0" err="1" smtClean="0"/>
                        <a:t>i</a:t>
                      </a:r>
                      <a:r>
                        <a:rPr lang="en-US" altLang="zh-TW" dirty="0" smtClean="0"/>
                        <a:t>][j]</a:t>
                      </a:r>
                    </a:p>
                    <a:p>
                      <a:r>
                        <a:rPr lang="en-US" altLang="zh-TW" dirty="0" smtClean="0"/>
                        <a:t>        print(C[</a:t>
                      </a:r>
                      <a:r>
                        <a:rPr lang="en-US" altLang="zh-TW" dirty="0" err="1" smtClean="0"/>
                        <a:t>i</a:t>
                      </a:r>
                      <a:r>
                        <a:rPr lang="en-US" altLang="zh-TW" dirty="0" smtClean="0"/>
                        <a:t>][j], " ", end="")</a:t>
                      </a:r>
                    </a:p>
                    <a:p>
                      <a:r>
                        <a:rPr lang="en-US" altLang="zh-TW" dirty="0" smtClean="0"/>
                        <a:t>    print()</a:t>
                      </a:r>
                    </a:p>
                  </a:txBody>
                  <a:tcPr/>
                </a:tc>
                <a:extLst>
                  <a:ext uri="{0D108BD9-81ED-4DB2-BD59-A6C34878D82A}">
                    <a16:rowId xmlns="" xmlns:a16="http://schemas.microsoft.com/office/drawing/2014/main" val="1813286632"/>
                  </a:ext>
                </a:extLst>
              </a:tr>
            </a:tbl>
          </a:graphicData>
        </a:graphic>
      </p:graphicFrame>
      <p:sp>
        <p:nvSpPr>
          <p:cNvPr id="5" name="文字方塊 4"/>
          <p:cNvSpPr txBox="1"/>
          <p:nvPr/>
        </p:nvSpPr>
        <p:spPr>
          <a:xfrm>
            <a:off x="5663152" y="2620687"/>
            <a:ext cx="6138414" cy="2585323"/>
          </a:xfrm>
          <a:prstGeom prst="rect">
            <a:avLst/>
          </a:prstGeom>
          <a:noFill/>
        </p:spPr>
        <p:txBody>
          <a:bodyPr wrap="square" rtlCol="0">
            <a:spAutoFit/>
          </a:bodyPr>
          <a:lstStyle/>
          <a:p>
            <a:r>
              <a:rPr lang="zh-TW" altLang="en-US" dirty="0" smtClean="0">
                <a:latin typeface="微軟正黑體" pitchFamily="34" charset="-120"/>
                <a:ea typeface="微軟正黑體" pitchFamily="34" charset="-120"/>
              </a:rPr>
              <a:t>第</a:t>
            </a:r>
            <a:r>
              <a:rPr lang="en-US" altLang="zh-TW" dirty="0">
                <a:latin typeface="微軟正黑體" pitchFamily="34" charset="-120"/>
                <a:ea typeface="微軟正黑體" pitchFamily="34" charset="-120"/>
              </a:rPr>
              <a:t>1</a:t>
            </a:r>
            <a:r>
              <a:rPr lang="zh-TW" altLang="en-US" dirty="0">
                <a:latin typeface="微軟正黑體" pitchFamily="34" charset="-120"/>
                <a:ea typeface="微軟正黑體" pitchFamily="34" charset="-120"/>
              </a:rPr>
              <a:t>行：產生</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列</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行的二維陣列，變數</a:t>
            </a:r>
            <a:r>
              <a:rPr lang="en-US" altLang="zh-TW" dirty="0">
                <a:latin typeface="微軟正黑體" pitchFamily="34" charset="-120"/>
                <a:ea typeface="微軟正黑體" pitchFamily="34" charset="-120"/>
              </a:rPr>
              <a:t>A</a:t>
            </a:r>
            <a:r>
              <a:rPr lang="zh-TW" altLang="en-US" dirty="0">
                <a:latin typeface="微軟正黑體" pitchFamily="34" charset="-120"/>
                <a:ea typeface="微軟正黑體" pitchFamily="34" charset="-120"/>
              </a:rPr>
              <a:t>參考到此二維陣列。</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行：產生</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列</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行的二維陣列，變數</a:t>
            </a:r>
            <a:r>
              <a:rPr lang="en-US" altLang="zh-TW" dirty="0">
                <a:latin typeface="微軟正黑體" pitchFamily="34" charset="-120"/>
                <a:ea typeface="微軟正黑體" pitchFamily="34" charset="-120"/>
              </a:rPr>
              <a:t>B</a:t>
            </a:r>
            <a:r>
              <a:rPr lang="zh-TW" altLang="en-US" dirty="0">
                <a:latin typeface="微軟正黑體" pitchFamily="34" charset="-120"/>
                <a:ea typeface="微軟正黑體" pitchFamily="34" charset="-120"/>
              </a:rPr>
              <a:t>參考到此二維陣列。</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行：產生</a:t>
            </a:r>
            <a:r>
              <a:rPr lang="en-US" altLang="zh-TW" dirty="0">
                <a:latin typeface="微軟正黑體" pitchFamily="34" charset="-120"/>
                <a:ea typeface="微軟正黑體" pitchFamily="34" charset="-120"/>
              </a:rPr>
              <a:t>2</a:t>
            </a:r>
            <a:r>
              <a:rPr lang="zh-TW" altLang="en-US" dirty="0">
                <a:latin typeface="微軟正黑體" pitchFamily="34" charset="-120"/>
                <a:ea typeface="微軟正黑體" pitchFamily="34" charset="-120"/>
              </a:rPr>
              <a:t>列</a:t>
            </a:r>
            <a:r>
              <a:rPr lang="en-US" altLang="zh-TW" dirty="0">
                <a:latin typeface="微軟正黑體" pitchFamily="34" charset="-120"/>
                <a:ea typeface="微軟正黑體" pitchFamily="34" charset="-120"/>
              </a:rPr>
              <a:t>3</a:t>
            </a:r>
            <a:r>
              <a:rPr lang="zh-TW" altLang="en-US" dirty="0">
                <a:latin typeface="微軟正黑體" pitchFamily="34" charset="-120"/>
                <a:ea typeface="微軟正黑體" pitchFamily="34" charset="-120"/>
              </a:rPr>
              <a:t>行的二維陣列，且每一個元素為</a:t>
            </a:r>
            <a:r>
              <a:rPr lang="en-US" altLang="zh-TW" dirty="0">
                <a:latin typeface="微軟正黑體" pitchFamily="34" charset="-120"/>
                <a:ea typeface="微軟正黑體" pitchFamily="34" charset="-120"/>
              </a:rPr>
              <a:t>0</a:t>
            </a:r>
            <a:r>
              <a:rPr lang="zh-TW" altLang="en-US" dirty="0">
                <a:latin typeface="微軟正黑體" pitchFamily="34" charset="-120"/>
                <a:ea typeface="微軟正黑體" pitchFamily="34" charset="-120"/>
              </a:rPr>
              <a:t>，變數</a:t>
            </a:r>
            <a:r>
              <a:rPr lang="en-US" altLang="zh-TW" dirty="0">
                <a:latin typeface="微軟正黑體" pitchFamily="34" charset="-120"/>
                <a:ea typeface="微軟正黑體" pitchFamily="34" charset="-120"/>
              </a:rPr>
              <a:t>C</a:t>
            </a:r>
            <a:r>
              <a:rPr lang="zh-TW" altLang="en-US" dirty="0">
                <a:latin typeface="微軟正黑體" pitchFamily="34" charset="-120"/>
                <a:ea typeface="微軟正黑體" pitchFamily="34" charset="-120"/>
              </a:rPr>
              <a:t>參考到此二維陣列。</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4</a:t>
            </a:r>
            <a:r>
              <a:rPr lang="zh-TW" altLang="en-US" dirty="0">
                <a:latin typeface="微軟正黑體" pitchFamily="34" charset="-120"/>
                <a:ea typeface="微軟正黑體" pitchFamily="34" charset="-120"/>
              </a:rPr>
              <a:t>到</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行：使用巢狀迴圈計算矩陣相加。</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6</a:t>
            </a:r>
            <a:r>
              <a:rPr lang="zh-TW" altLang="en-US" dirty="0">
                <a:latin typeface="微軟正黑體" pitchFamily="34" charset="-120"/>
                <a:ea typeface="微軟正黑體" pitchFamily="34" charset="-120"/>
              </a:rPr>
              <a:t>行：矩陣</a:t>
            </a:r>
            <a:r>
              <a:rPr lang="en-US" altLang="zh-TW" dirty="0">
                <a:latin typeface="微軟正黑體" pitchFamily="34" charset="-120"/>
                <a:ea typeface="微軟正黑體" pitchFamily="34" charset="-120"/>
              </a:rPr>
              <a:t>C</a:t>
            </a:r>
            <a:r>
              <a:rPr lang="zh-TW" altLang="en-US" dirty="0">
                <a:latin typeface="微軟正黑體" pitchFamily="34" charset="-120"/>
                <a:ea typeface="微軟正黑體" pitchFamily="34" charset="-120"/>
              </a:rPr>
              <a:t>為矩陣</a:t>
            </a:r>
            <a:r>
              <a:rPr lang="en-US" altLang="zh-TW" dirty="0">
                <a:latin typeface="微軟正黑體" pitchFamily="34" charset="-120"/>
                <a:ea typeface="微軟正黑體" pitchFamily="34" charset="-120"/>
              </a:rPr>
              <a:t>A</a:t>
            </a:r>
            <a:r>
              <a:rPr lang="zh-TW" altLang="en-US" dirty="0">
                <a:latin typeface="微軟正黑體" pitchFamily="34" charset="-120"/>
                <a:ea typeface="微軟正黑體" pitchFamily="34" charset="-120"/>
              </a:rPr>
              <a:t>與矩陣</a:t>
            </a:r>
            <a:r>
              <a:rPr lang="en-US" altLang="zh-TW" dirty="0">
                <a:latin typeface="微軟正黑體" pitchFamily="34" charset="-120"/>
                <a:ea typeface="微軟正黑體" pitchFamily="34" charset="-120"/>
              </a:rPr>
              <a:t>B</a:t>
            </a:r>
            <a:r>
              <a:rPr lang="zh-TW" altLang="en-US" dirty="0">
                <a:latin typeface="微軟正黑體" pitchFamily="34" charset="-120"/>
                <a:ea typeface="微軟正黑體" pitchFamily="34" charset="-120"/>
              </a:rPr>
              <a:t>相加。</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7</a:t>
            </a:r>
            <a:r>
              <a:rPr lang="zh-TW" altLang="en-US" dirty="0">
                <a:latin typeface="微軟正黑體" pitchFamily="34" charset="-120"/>
                <a:ea typeface="微軟正黑體" pitchFamily="34" charset="-120"/>
              </a:rPr>
              <a:t>行：顯示矩陣</a:t>
            </a:r>
            <a:r>
              <a:rPr lang="en-US" altLang="zh-TW" dirty="0">
                <a:latin typeface="微軟正黑體" pitchFamily="34" charset="-120"/>
                <a:ea typeface="微軟正黑體" pitchFamily="34" charset="-120"/>
              </a:rPr>
              <a:t>C</a:t>
            </a:r>
            <a:r>
              <a:rPr lang="zh-TW" altLang="en-US" dirty="0">
                <a:latin typeface="微軟正黑體" pitchFamily="34" charset="-120"/>
                <a:ea typeface="微軟正黑體" pitchFamily="34" charset="-120"/>
              </a:rPr>
              <a:t>的每個元素值，串接一個空白字元，設定換行符號</a:t>
            </a:r>
            <a:r>
              <a:rPr lang="en-US" altLang="zh-TW" dirty="0">
                <a:latin typeface="微軟正黑體" pitchFamily="34" charset="-120"/>
                <a:ea typeface="微軟正黑體" pitchFamily="34" charset="-120"/>
              </a:rPr>
              <a:t>end</a:t>
            </a:r>
            <a:r>
              <a:rPr lang="zh-TW" altLang="en-US" dirty="0">
                <a:latin typeface="微軟正黑體" pitchFamily="34" charset="-120"/>
                <a:ea typeface="微軟正黑體" pitchFamily="34" charset="-120"/>
              </a:rPr>
              <a:t>為空字串。</a:t>
            </a:r>
          </a:p>
          <a:p>
            <a:r>
              <a:rPr lang="zh-TW" altLang="en-US" dirty="0">
                <a:latin typeface="微軟正黑體" pitchFamily="34" charset="-120"/>
                <a:ea typeface="微軟正黑體" pitchFamily="34" charset="-120"/>
              </a:rPr>
              <a:t>第</a:t>
            </a:r>
            <a:r>
              <a:rPr lang="en-US" altLang="zh-TW" dirty="0">
                <a:latin typeface="微軟正黑體" pitchFamily="34" charset="-120"/>
                <a:ea typeface="微軟正黑體" pitchFamily="34" charset="-120"/>
              </a:rPr>
              <a:t>8</a:t>
            </a:r>
            <a:r>
              <a:rPr lang="zh-TW" altLang="en-US" dirty="0">
                <a:latin typeface="微軟正黑體" pitchFamily="34" charset="-120"/>
                <a:ea typeface="微軟正黑體" pitchFamily="34" charset="-120"/>
              </a:rPr>
              <a:t>行：顯示換行符號。		</a:t>
            </a:r>
          </a:p>
        </p:txBody>
      </p:sp>
    </p:spTree>
    <p:extLst>
      <p:ext uri="{BB962C8B-B14F-4D97-AF65-F5344CB8AC3E}">
        <p14:creationId xmlns:p14="http://schemas.microsoft.com/office/powerpoint/2010/main" val="1008439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3-1-1</a:t>
            </a:r>
            <a:r>
              <a:rPr lang="zh-TW" altLang="en-US" b="1" dirty="0" smtClean="0"/>
              <a:t>　</a:t>
            </a:r>
            <a:r>
              <a:rPr lang="zh-TW" altLang="en-US" dirty="0" smtClean="0"/>
              <a:t>一</a:t>
            </a:r>
            <a:r>
              <a:rPr lang="zh-TW" altLang="en-US" dirty="0"/>
              <a:t>維陣列的概念</a:t>
            </a:r>
          </a:p>
        </p:txBody>
      </p:sp>
      <p:sp>
        <p:nvSpPr>
          <p:cNvPr id="3" name="內容版面配置區 2"/>
          <p:cNvSpPr>
            <a:spLocks noGrp="1"/>
          </p:cNvSpPr>
          <p:nvPr>
            <p:ph idx="1"/>
          </p:nvPr>
        </p:nvSpPr>
        <p:spPr/>
        <p:txBody>
          <a:bodyPr/>
          <a:lstStyle/>
          <a:p>
            <a:r>
              <a:rPr lang="zh-TW" altLang="en-US" dirty="0"/>
              <a:t>使用一維陣列取代多個變數，並利用迴圈控制陣列索引值，進而可以存取一維陣列的所有元素。存取到陣列內所有元素就可以進行加總、搜尋與計數等運算</a:t>
            </a:r>
            <a:r>
              <a:rPr lang="zh-TW" altLang="en-US" dirty="0" smtClean="0"/>
              <a:t>。</a:t>
            </a:r>
            <a:endParaRPr lang="en-US" altLang="zh-TW" dirty="0" smtClean="0"/>
          </a:p>
        </p:txBody>
      </p:sp>
    </p:spTree>
    <p:extLst>
      <p:ext uri="{BB962C8B-B14F-4D97-AF65-F5344CB8AC3E}">
        <p14:creationId xmlns:p14="http://schemas.microsoft.com/office/powerpoint/2010/main" val="1668268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3-1-1</a:t>
            </a:r>
            <a:r>
              <a:rPr lang="zh-TW" altLang="en-US" b="1" dirty="0" smtClean="0"/>
              <a:t>　</a:t>
            </a:r>
            <a:r>
              <a:rPr lang="zh-TW" altLang="en-US" dirty="0" smtClean="0"/>
              <a:t>一</a:t>
            </a:r>
            <a:r>
              <a:rPr lang="zh-TW" altLang="en-US" dirty="0"/>
              <a:t>維陣列的概念</a:t>
            </a:r>
          </a:p>
        </p:txBody>
      </p:sp>
      <p:sp>
        <p:nvSpPr>
          <p:cNvPr id="3" name="內容版面配置區 2"/>
          <p:cNvSpPr>
            <a:spLocks noGrp="1"/>
          </p:cNvSpPr>
          <p:nvPr>
            <p:ph idx="1"/>
          </p:nvPr>
        </p:nvSpPr>
        <p:spPr/>
        <p:txBody>
          <a:bodyPr/>
          <a:lstStyle/>
          <a:p>
            <a:r>
              <a:rPr lang="zh-TW" altLang="en-US" dirty="0" smtClean="0"/>
              <a:t>例如</a:t>
            </a:r>
            <a:r>
              <a:rPr lang="zh-TW" altLang="en-US" dirty="0"/>
              <a:t>：使用一維陣列</a:t>
            </a:r>
            <a:r>
              <a:rPr lang="en-US" altLang="zh-TW" dirty="0"/>
              <a:t>info</a:t>
            </a:r>
            <a:r>
              <a:rPr lang="zh-TW" altLang="en-US" dirty="0"/>
              <a:t>儲存全班資訊科期末考成績，再利用迴圈與陣列索引值概念可以存取陣列中所有元素，計算出資訊科成績的全班總分。如下圖所示，座號</a:t>
            </a:r>
            <a:r>
              <a:rPr lang="en-US" altLang="zh-TW" dirty="0"/>
              <a:t>2</a:t>
            </a:r>
            <a:r>
              <a:rPr lang="zh-TW" altLang="en-US" dirty="0"/>
              <a:t>號學生的資訊科成績為</a:t>
            </a:r>
            <a:r>
              <a:rPr lang="en-US" altLang="zh-TW" dirty="0"/>
              <a:t>86</a:t>
            </a:r>
            <a:r>
              <a:rPr lang="zh-TW" altLang="en-US" dirty="0"/>
              <a:t>分，儲存在一維陣列的第</a:t>
            </a:r>
            <a:r>
              <a:rPr lang="en-US" altLang="zh-TW" dirty="0"/>
              <a:t>2</a:t>
            </a:r>
            <a:r>
              <a:rPr lang="zh-TW" altLang="en-US" dirty="0"/>
              <a:t>個元素。</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3069" y="3743584"/>
            <a:ext cx="7534003" cy="2194370"/>
          </a:xfrm>
          <a:prstGeom prst="rect">
            <a:avLst/>
          </a:prstGeom>
        </p:spPr>
      </p:pic>
    </p:spTree>
    <p:extLst>
      <p:ext uri="{BB962C8B-B14F-4D97-AF65-F5344CB8AC3E}">
        <p14:creationId xmlns:p14="http://schemas.microsoft.com/office/powerpoint/2010/main" val="2754741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b="1" dirty="0" smtClean="0"/>
              <a:t>3-1-1</a:t>
            </a:r>
            <a:r>
              <a:rPr lang="zh-TW" altLang="en-US" b="1" dirty="0" smtClean="0"/>
              <a:t>　</a:t>
            </a:r>
            <a:r>
              <a:rPr lang="zh-TW" altLang="en-US" dirty="0" smtClean="0"/>
              <a:t>一</a:t>
            </a:r>
            <a:r>
              <a:rPr lang="zh-TW" altLang="en-US" dirty="0"/>
              <a:t>維陣列的概念</a:t>
            </a:r>
          </a:p>
        </p:txBody>
      </p:sp>
      <p:sp>
        <p:nvSpPr>
          <p:cNvPr id="3" name="內容版面配置區 2"/>
          <p:cNvSpPr>
            <a:spLocks noGrp="1"/>
          </p:cNvSpPr>
          <p:nvPr>
            <p:ph idx="1"/>
          </p:nvPr>
        </p:nvSpPr>
        <p:spPr/>
        <p:txBody>
          <a:bodyPr/>
          <a:lstStyle/>
          <a:p>
            <a:r>
              <a:rPr lang="zh-TW" altLang="en-US" dirty="0"/>
              <a:t>利用迴圈變數結合陣列索引值，經由控制陣列索引值可以存取陣列中所有元素</a:t>
            </a:r>
            <a:r>
              <a:rPr lang="zh-TW" altLang="en-US" dirty="0" smtClean="0"/>
              <a:t>。</a:t>
            </a:r>
            <a:endParaRPr lang="en-US" altLang="zh-TW" dirty="0" smtClean="0"/>
          </a:p>
          <a:p>
            <a:r>
              <a:rPr lang="zh-TW" altLang="en-US" dirty="0" smtClean="0"/>
              <a:t>使用</a:t>
            </a:r>
            <a:r>
              <a:rPr lang="zh-TW" altLang="en-US" dirty="0"/>
              <a:t>一維陣列儲存資訊科成績所撰寫程式碼較簡潔，不需要每一個同學宣告一個變數儲存成績，且新增學生時只需要增加陣列的元素個數與修改迴圈變數的數值範圍。</a:t>
            </a:r>
          </a:p>
        </p:txBody>
      </p:sp>
    </p:spTree>
    <p:extLst>
      <p:ext uri="{BB962C8B-B14F-4D97-AF65-F5344CB8AC3E}">
        <p14:creationId xmlns:p14="http://schemas.microsoft.com/office/powerpoint/2010/main" val="185773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smtClean="0"/>
              <a:t>3-1-2</a:t>
            </a:r>
            <a:r>
              <a:rPr lang="zh-TW" altLang="en-US" b="1" dirty="0" smtClean="0"/>
              <a:t>　</a:t>
            </a:r>
            <a:r>
              <a:rPr lang="zh-TW" altLang="en-US" dirty="0" smtClean="0"/>
              <a:t>一</a:t>
            </a:r>
            <a:r>
              <a:rPr lang="zh-TW" altLang="en-US" dirty="0"/>
              <a:t>維陣列的</a:t>
            </a:r>
            <a:r>
              <a:rPr lang="zh-TW" altLang="en-US" dirty="0" smtClean="0"/>
              <a:t>操作  </a:t>
            </a:r>
            <a:r>
              <a:rPr lang="en-US" altLang="zh-TW" sz="2700" dirty="0"/>
              <a:t>(</a:t>
            </a:r>
            <a:r>
              <a:rPr lang="en-US" altLang="zh-TW" sz="2700" dirty="0" smtClean="0"/>
              <a:t>ch3\3-1-2</a:t>
            </a:r>
            <a:r>
              <a:rPr lang="zh-TW" altLang="en-US" sz="2700" dirty="0" smtClean="0"/>
              <a:t>一</a:t>
            </a:r>
            <a:r>
              <a:rPr lang="zh-TW" altLang="en-US" sz="2700" dirty="0"/>
              <a:t>維陣列的操作</a:t>
            </a:r>
            <a:r>
              <a:rPr lang="en-US" altLang="zh-TW" sz="2700" dirty="0"/>
              <a:t>.</a:t>
            </a:r>
            <a:r>
              <a:rPr lang="en-US" altLang="zh-TW" sz="2700" dirty="0" err="1"/>
              <a:t>py</a:t>
            </a:r>
            <a:r>
              <a:rPr lang="en-US" altLang="zh-TW" sz="2700" dirty="0"/>
              <a:t>)</a:t>
            </a:r>
            <a:endParaRPr lang="zh-TW" altLang="en-US" sz="2700" dirty="0"/>
          </a:p>
        </p:txBody>
      </p:sp>
      <p:sp>
        <p:nvSpPr>
          <p:cNvPr id="3" name="內容版面配置區 2"/>
          <p:cNvSpPr>
            <a:spLocks noGrp="1"/>
          </p:cNvSpPr>
          <p:nvPr>
            <p:ph idx="1"/>
          </p:nvPr>
        </p:nvSpPr>
        <p:spPr>
          <a:xfrm>
            <a:off x="535577" y="1511553"/>
            <a:ext cx="10784464" cy="4601864"/>
          </a:xfrm>
        </p:spPr>
        <p:txBody>
          <a:bodyPr>
            <a:noAutofit/>
          </a:bodyPr>
          <a:lstStyle/>
          <a:p>
            <a:pPr marL="0" indent="0">
              <a:buNone/>
            </a:pPr>
            <a:r>
              <a:rPr lang="zh-TW" altLang="en-US" dirty="0"/>
              <a:t>一、宣告與初始化</a:t>
            </a:r>
          </a:p>
          <a:p>
            <a:pPr lvl="1"/>
            <a:r>
              <a:rPr lang="zh-TW" altLang="en-US" dirty="0"/>
              <a:t>程式中使用陣列需先宣告，宣告為指定陣列名稱與陣列的元素個數。初始化意指設定陣列每個元素的值，在程式中指定陣列元素的值。使用</a:t>
            </a:r>
            <a:r>
              <a:rPr lang="en-US" altLang="zh-TW" dirty="0"/>
              <a:t>A[0]=1</a:t>
            </a:r>
            <a:r>
              <a:rPr lang="zh-TW" altLang="en-US" dirty="0"/>
              <a:t>就可以將陣列</a:t>
            </a:r>
            <a:r>
              <a:rPr lang="en-US" altLang="zh-TW" dirty="0"/>
              <a:t>A</a:t>
            </a:r>
            <a:r>
              <a:rPr lang="zh-TW" altLang="en-US" dirty="0"/>
              <a:t>的第一個元素設定為</a:t>
            </a:r>
            <a:r>
              <a:rPr lang="en-US" altLang="zh-TW" dirty="0"/>
              <a:t>1</a:t>
            </a:r>
            <a:r>
              <a:rPr lang="zh-TW" altLang="en-US" dirty="0"/>
              <a:t>，也是將數值</a:t>
            </a:r>
            <a:r>
              <a:rPr lang="en-US" altLang="zh-TW" dirty="0"/>
              <a:t>1</a:t>
            </a:r>
            <a:r>
              <a:rPr lang="zh-TW" altLang="en-US" dirty="0"/>
              <a:t>寫入陣列</a:t>
            </a:r>
            <a:r>
              <a:rPr lang="en-US" altLang="zh-TW" dirty="0"/>
              <a:t>A</a:t>
            </a:r>
            <a:r>
              <a:rPr lang="zh-TW" altLang="en-US" dirty="0"/>
              <a:t>的第一個元素，以下就介紹宣告與初始化的語法。</a:t>
            </a:r>
          </a:p>
        </p:txBody>
      </p:sp>
    </p:spTree>
    <p:extLst>
      <p:ext uri="{BB962C8B-B14F-4D97-AF65-F5344CB8AC3E}">
        <p14:creationId xmlns:p14="http://schemas.microsoft.com/office/powerpoint/2010/main" val="2018902256"/>
      </p:ext>
    </p:extLst>
  </p:cSld>
  <p:clrMapOvr>
    <a:masterClrMapping/>
  </p:clrMapOvr>
  <p:timing>
    <p:tnLst>
      <p:par>
        <p:cTn id="1" dur="indefinite" restart="never" nodeType="tmRoot"/>
      </p:par>
    </p:tnLst>
  </p:timing>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297</TotalTime>
  <Words>3775</Words>
  <Application>Microsoft Office PowerPoint</Application>
  <PresentationFormat>自訂</PresentationFormat>
  <Paragraphs>215</Paragraphs>
  <Slides>50</Slides>
  <Notes>0</Notes>
  <HiddenSlides>0</HiddenSlides>
  <MMClips>0</MMClips>
  <ScaleCrop>false</ScaleCrop>
  <HeadingPairs>
    <vt:vector size="4" baseType="variant">
      <vt:variant>
        <vt:lpstr>佈景主題</vt:lpstr>
      </vt:variant>
      <vt:variant>
        <vt:i4>1</vt:i4>
      </vt:variant>
      <vt:variant>
        <vt:lpstr>投影片標題</vt:lpstr>
      </vt:variant>
      <vt:variant>
        <vt:i4>50</vt:i4>
      </vt:variant>
    </vt:vector>
  </HeadingPairs>
  <TitlesOfParts>
    <vt:vector size="51" baseType="lpstr">
      <vt:lpstr>回顧</vt:lpstr>
      <vt:lpstr>Ch3　陣列 </vt:lpstr>
      <vt:lpstr>Ch3　陣列 </vt:lpstr>
      <vt:lpstr>Ch3　陣列 </vt:lpstr>
      <vt:lpstr>3-1-1　一維陣列的概念</vt:lpstr>
      <vt:lpstr>3-1-1　一維陣列的概念</vt:lpstr>
      <vt:lpstr>3-1-1　一維陣列的概念</vt:lpstr>
      <vt:lpstr>3-1-1　一維陣列的概念</vt:lpstr>
      <vt:lpstr>3-1-1　一維陣列的概念</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3-1-2　一維陣列的操作  (ch3\3-1-2一維陣列的操作.py)</vt:lpstr>
      <vt:lpstr>3-2-1　計算成績陣列的總分(3-2-1計算成績陣列的總分.py)</vt:lpstr>
      <vt:lpstr>3-2-1　計算成績陣列的總分(3-2-1計算成績陣列的總分.py)</vt:lpstr>
      <vt:lpstr>3-2-1　計算成績陣列的總分(3-2-1計算成績陣列的總分.py)</vt:lpstr>
      <vt:lpstr>3-2-1　計算成績陣列的總分(3-2-1計算成績陣列的總分.py)</vt:lpstr>
      <vt:lpstr>3-2-2　費氏數列(ch3\3-2-2 費氏數列.py)</vt:lpstr>
      <vt:lpstr>3-2-2　費氏數列(ch3\3-2-2 費氏數列.py)</vt:lpstr>
      <vt:lpstr>3-2-2　費氏數列(ch3\3-2-2 費氏數列.py)</vt:lpstr>
      <vt:lpstr>3-2-2　費氏數列(ch3\3-2-2 費氏數列.py)</vt:lpstr>
      <vt:lpstr>3-3-1　二維陣列的概念</vt:lpstr>
      <vt:lpstr>3-3-1　二維陣列的概念</vt:lpstr>
      <vt:lpstr>3-3-2　二維陣列的操作</vt:lpstr>
      <vt:lpstr>3-3-2　二維陣列的操作</vt:lpstr>
      <vt:lpstr>3-3-2　二維陣列的操作</vt:lpstr>
      <vt:lpstr>3-3-2　二維陣列的操作</vt:lpstr>
      <vt:lpstr>3-3-2　二維陣列的操作</vt:lpstr>
      <vt:lpstr>3-3-2　二維陣列的操作</vt:lpstr>
      <vt:lpstr>3-3-2　二維陣列的操作</vt:lpstr>
      <vt:lpstr>3-4-1　計算各科總分(ch3\3-4-1 計算各科總分.py)</vt:lpstr>
      <vt:lpstr>3-4-1 計算各科總分(ch3\3-4-1 計算各科總分.py)</vt:lpstr>
      <vt:lpstr>3-4-1 計算各科總分(ch3\3-4-1 計算各科總分.py)</vt:lpstr>
      <vt:lpstr>3-4-2　矩陣相加(ch3\3-4-2 矩陣相加.py)</vt:lpstr>
      <vt:lpstr>3-4-2　矩陣相加(ch3\3-4-2 矩陣相加.py)</vt:lpstr>
      <vt:lpstr>3-4-2　矩陣相加(ch3\3-4-2 矩陣相加.py)</vt:lpstr>
      <vt:lpstr>3-4-2　矩陣相加(ch3\3-4-2 矩陣相加.py)</vt:lpstr>
      <vt:lpstr>3-4-2　矩陣相加(ch3\3-4-2 矩陣相加.py)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Ch1資料結構簡介</dc:title>
  <dc:creator>USER</dc:creator>
  <cp:lastModifiedBy>chwa</cp:lastModifiedBy>
  <cp:revision>78</cp:revision>
  <dcterms:created xsi:type="dcterms:W3CDTF">2021-02-10T14:29:02Z</dcterms:created>
  <dcterms:modified xsi:type="dcterms:W3CDTF">2021-02-24T09:27:23Z</dcterms:modified>
</cp:coreProperties>
</file>