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4" r:id="rId6"/>
    <p:sldId id="355" r:id="rId7"/>
    <p:sldId id="260" r:id="rId8"/>
    <p:sldId id="261" r:id="rId9"/>
    <p:sldId id="262" r:id="rId10"/>
    <p:sldId id="356" r:id="rId11"/>
    <p:sldId id="263" r:id="rId12"/>
    <p:sldId id="357" r:id="rId13"/>
    <p:sldId id="265" r:id="rId14"/>
    <p:sldId id="271" r:id="rId15"/>
    <p:sldId id="358" r:id="rId16"/>
    <p:sldId id="266" r:id="rId17"/>
    <p:sldId id="279" r:id="rId18"/>
    <p:sldId id="359" r:id="rId19"/>
    <p:sldId id="278" r:id="rId20"/>
    <p:sldId id="267" r:id="rId21"/>
    <p:sldId id="360" r:id="rId22"/>
    <p:sldId id="280" r:id="rId23"/>
    <p:sldId id="284" r:id="rId24"/>
    <p:sldId id="288" r:id="rId25"/>
    <p:sldId id="289" r:id="rId26"/>
    <p:sldId id="290" r:id="rId27"/>
    <p:sldId id="293" r:id="rId28"/>
    <p:sldId id="361" r:id="rId29"/>
    <p:sldId id="291" r:id="rId30"/>
    <p:sldId id="292" r:id="rId31"/>
    <p:sldId id="294" r:id="rId32"/>
    <p:sldId id="295" r:id="rId33"/>
    <p:sldId id="296" r:id="rId34"/>
    <p:sldId id="298" r:id="rId35"/>
    <p:sldId id="362" r:id="rId36"/>
    <p:sldId id="297" r:id="rId37"/>
    <p:sldId id="363" r:id="rId38"/>
    <p:sldId id="299" r:id="rId39"/>
    <p:sldId id="300" r:id="rId40"/>
    <p:sldId id="305" r:id="rId41"/>
    <p:sldId id="364" r:id="rId42"/>
    <p:sldId id="301" r:id="rId43"/>
    <p:sldId id="286" r:id="rId44"/>
    <p:sldId id="365" r:id="rId45"/>
    <p:sldId id="306" r:id="rId46"/>
    <p:sldId id="307" r:id="rId47"/>
    <p:sldId id="308" r:id="rId48"/>
    <p:sldId id="312" r:id="rId49"/>
    <p:sldId id="318" r:id="rId50"/>
    <p:sldId id="319" r:id="rId51"/>
    <p:sldId id="320" r:id="rId52"/>
    <p:sldId id="321" r:id="rId53"/>
    <p:sldId id="325" r:id="rId54"/>
    <p:sldId id="366" r:id="rId55"/>
    <p:sldId id="322" r:id="rId56"/>
    <p:sldId id="326" r:id="rId57"/>
    <p:sldId id="327" r:id="rId58"/>
    <p:sldId id="328" r:id="rId59"/>
    <p:sldId id="329" r:id="rId60"/>
    <p:sldId id="332" r:id="rId61"/>
    <p:sldId id="367" r:id="rId62"/>
    <p:sldId id="330" r:id="rId63"/>
    <p:sldId id="368" r:id="rId64"/>
    <p:sldId id="338" r:id="rId65"/>
    <p:sldId id="333" r:id="rId66"/>
    <p:sldId id="339" r:id="rId67"/>
    <p:sldId id="369" r:id="rId68"/>
    <p:sldId id="340" r:id="rId69"/>
    <p:sldId id="345" r:id="rId70"/>
    <p:sldId id="370" r:id="rId71"/>
    <p:sldId id="341" r:id="rId72"/>
    <p:sldId id="350" r:id="rId73"/>
    <p:sldId id="351" r:id="rId74"/>
    <p:sldId id="352" r:id="rId75"/>
    <p:sldId id="353" r:id="rId76"/>
    <p:sldId id="354" r:id="rId77"/>
    <p:sldId id="371" r:id="rId78"/>
    <p:sldId id="372" r:id="rId79"/>
    <p:sldId id="374" r:id="rId80"/>
    <p:sldId id="373" r:id="rId8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8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69787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6031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ormAutofit/>
          </a:bodyPr>
          <a:lstStyle>
            <a:lvl1pPr marL="536575" indent="-536575">
              <a:buFont typeface="Wingdings" panose="05000000000000000000" pitchFamily="2" charset="2"/>
              <a:buChar char="l"/>
              <a:defRPr sz="2400"/>
            </a:lvl1pPr>
            <a:lvl2pPr marL="1074738" indent="-538163">
              <a:buFont typeface="Wingdings" panose="05000000000000000000" pitchFamily="2" charset="2"/>
              <a:buChar char="l"/>
              <a:defRPr sz="2400"/>
            </a:lvl2pPr>
            <a:lvl3pPr marL="1703388" indent="-628650">
              <a:buFont typeface="Wingdings" panose="05000000000000000000" pitchFamily="2" charset="2"/>
              <a:buChar char="l"/>
              <a:defRPr sz="2400"/>
            </a:lvl3pPr>
            <a:lvl4pPr marL="2332038" indent="-628650">
              <a:defRPr sz="2400"/>
            </a:lvl4pPr>
            <a:lvl5pPr marL="2960688" indent="-628650">
              <a:defRPr sz="2400"/>
            </a:lvl5pPr>
          </a:lstStyle>
          <a:p>
            <a:pPr lvl="0"/>
            <a:r>
              <a:rPr lang="zh-TW" altLang="en-US" dirty="0" smtClean="0"/>
              <a:t>編輯母片文字樣式</a:t>
            </a:r>
            <a:endParaRPr lang="en-US" altLang="zh-TW" dirty="0" smtClean="0"/>
          </a:p>
          <a:p>
            <a:pPr lvl="1"/>
            <a:r>
              <a:rPr lang="zh-TW" altLang="en-US" dirty="0" smtClean="0"/>
              <a:t>第二層</a:t>
            </a:r>
            <a:endParaRPr lang="en-US" altLang="zh-TW" dirty="0" smtClean="0"/>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06616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37084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5615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73371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54662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961A4D-61E4-4ED3-9A90-74D979B769E4}" type="datetimeFigureOut">
              <a:rPr lang="zh-TW" altLang="en-US" smtClean="0"/>
              <a:t>2023/10/3</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3957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1961A4D-61E4-4ED3-9A90-74D979B769E4}" type="datetimeFigureOut">
              <a:rPr lang="zh-TW" altLang="en-US" smtClean="0"/>
              <a:t>2023/10/3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19971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93982"/>
            <a:ext cx="12192001" cy="26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527984"/>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1097280" y="1367862"/>
            <a:ext cx="10058400" cy="4929194"/>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961A4D-61E4-4ED3-9A90-74D979B769E4}" type="datetimeFigureOut">
              <a:rPr lang="zh-TW" altLang="en-US" smtClean="0"/>
              <a:t>2023/10/3</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7A9941-0953-4618-B037-5583A9E59B4C}" type="slidenum">
              <a:rPr lang="zh-TW" altLang="en-US" smtClean="0"/>
              <a:t>‹#›</a:t>
            </a:fld>
            <a:endParaRPr lang="zh-TW" altLang="en-US"/>
          </a:p>
        </p:txBody>
      </p:sp>
      <p:cxnSp>
        <p:nvCxnSpPr>
          <p:cNvPr id="10" name="Straight Connector 9"/>
          <p:cNvCxnSpPr/>
          <p:nvPr/>
        </p:nvCxnSpPr>
        <p:spPr>
          <a:xfrm>
            <a:off x="1245523" y="130887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5611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微軟正黑體" pitchFamily="34" charset="-120"/>
          <a:ea typeface="微軟正黑體" pitchFamily="34" charset="-120"/>
          <a:cs typeface="+mj-cs"/>
        </a:defRPr>
      </a:lvl1pPr>
    </p:titleStyle>
    <p:bodyStyle>
      <a:lvl1pPr marL="342900" indent="-342900" algn="l" defTabSz="914400" rtl="0" eaLnBrk="1" latinLnBrk="0" hangingPunct="1">
        <a:lnSpc>
          <a:spcPct val="150000"/>
        </a:lnSpc>
        <a:spcBef>
          <a:spcPts val="1200"/>
        </a:spcBef>
        <a:spcAft>
          <a:spcPts val="200"/>
        </a:spcAft>
        <a:buClr>
          <a:schemeClr val="accent1"/>
        </a:buClr>
        <a:buSzPct val="100000"/>
        <a:buFont typeface="Arial"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1pPr>
      <a:lvl2pPr marL="720725" indent="-366713"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2pPr>
      <a:lvl3pPr marL="1349375" indent="-628650"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3pPr>
      <a:lvl4pPr marL="1978025" indent="-628650"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4pPr>
      <a:lvl5pPr marL="2606675" indent="-628650"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微軟正黑體" pitchFamily="34" charset="-120"/>
          <a:ea typeface="微軟正黑體"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dirty="0" smtClean="0"/>
              <a:t>Ch4</a:t>
            </a:r>
            <a:r>
              <a:rPr lang="zh-TW" altLang="en-US" sz="6600" dirty="0" smtClean="0"/>
              <a:t>　</a:t>
            </a:r>
            <a:r>
              <a:rPr lang="zh-TW" altLang="en-US" sz="6000" dirty="0" smtClean="0"/>
              <a:t>鏈</a:t>
            </a:r>
            <a:r>
              <a:rPr lang="zh-TW" altLang="en-US" sz="6000" dirty="0"/>
              <a:t>結串列 </a:t>
            </a: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820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a:t>
            </a:r>
            <a:r>
              <a:rPr lang="zh-TW" altLang="en-US" b="1" dirty="0" smtClean="0"/>
              <a:t>　</a:t>
            </a:r>
            <a:r>
              <a:rPr lang="zh-TW" altLang="en-US" dirty="0" smtClean="0"/>
              <a:t>鏈</a:t>
            </a:r>
            <a:r>
              <a:rPr lang="zh-TW" altLang="en-US" dirty="0"/>
              <a:t>結串列 </a:t>
            </a:r>
            <a:r>
              <a:rPr lang="zh-TW" altLang="en-US" dirty="0" smtClean="0"/>
              <a:t> </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a:xfrm>
            <a:off x="1097280" y="1367861"/>
            <a:ext cx="10058400" cy="5490139"/>
          </a:xfrm>
        </p:spPr>
        <p:txBody>
          <a:bodyPr>
            <a:noAutofit/>
          </a:bodyPr>
          <a:lstStyle/>
          <a:p>
            <a:pPr lvl="1">
              <a:lnSpc>
                <a:spcPct val="120000"/>
              </a:lnSpc>
            </a:pPr>
            <a:r>
              <a:rPr lang="zh-TW" altLang="en-US" dirty="0" smtClean="0"/>
              <a:t>插入</a:t>
            </a:r>
            <a:r>
              <a:rPr lang="zh-TW" altLang="en-US" dirty="0"/>
              <a:t>演算法效率由找尋插入節點的演算法決定，其效率為</a:t>
            </a:r>
            <a:r>
              <a:rPr lang="en-US" altLang="zh-TW" dirty="0"/>
              <a:t>O(n)</a:t>
            </a:r>
            <a:r>
              <a:rPr lang="zh-TW" altLang="en-US" dirty="0"/>
              <a:t>，</a:t>
            </a:r>
            <a:r>
              <a:rPr lang="en-US" altLang="zh-TW" dirty="0"/>
              <a:t>n</a:t>
            </a:r>
            <a:r>
              <a:rPr lang="zh-TW" altLang="en-US" dirty="0"/>
              <a:t>為鏈結串列的節點個數，插入動作的演算法效率為</a:t>
            </a:r>
            <a:r>
              <a:rPr lang="en-US" altLang="zh-TW" dirty="0"/>
              <a:t>O(1)</a:t>
            </a:r>
            <a:r>
              <a:rPr lang="zh-TW" altLang="en-US" dirty="0"/>
              <a:t>，整個插入演算法效率為</a:t>
            </a:r>
            <a:r>
              <a:rPr lang="en-US" altLang="zh-TW" dirty="0"/>
              <a:t>O(n)</a:t>
            </a:r>
            <a:r>
              <a:rPr lang="zh-TW" altLang="en-US" dirty="0"/>
              <a:t>。</a:t>
            </a:r>
          </a:p>
        </p:txBody>
      </p:sp>
    </p:spTree>
    <p:extLst>
      <p:ext uri="{BB962C8B-B14F-4D97-AF65-F5344CB8AC3E}">
        <p14:creationId xmlns:p14="http://schemas.microsoft.com/office/powerpoint/2010/main" val="305161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4-1-3</a:t>
            </a:r>
            <a:r>
              <a:rPr lang="zh-TW" altLang="en-US" b="1" dirty="0" smtClean="0"/>
              <a:t>　</a:t>
            </a:r>
            <a:r>
              <a:rPr lang="zh-TW" altLang="en-US" dirty="0" smtClean="0"/>
              <a:t>刪除元素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smtClean="0"/>
              <a:t>類別</a:t>
            </a:r>
            <a:r>
              <a:rPr lang="en-US" altLang="zh-TW" dirty="0" err="1"/>
              <a:t>LinkedList</a:t>
            </a:r>
            <a:r>
              <a:rPr lang="zh-TW" altLang="en-US" dirty="0"/>
              <a:t>內，使用方法</a:t>
            </a:r>
            <a:r>
              <a:rPr lang="en-US" altLang="zh-TW" dirty="0"/>
              <a:t>remove(self, x)</a:t>
            </a:r>
            <a:r>
              <a:rPr lang="zh-TW" altLang="en-US" dirty="0"/>
              <a:t>刪除節點</a:t>
            </a:r>
            <a:r>
              <a:rPr lang="en-US" altLang="zh-TW" dirty="0"/>
              <a:t>x</a:t>
            </a:r>
            <a:r>
              <a:rPr lang="zh-TW" altLang="en-US" dirty="0"/>
              <a:t>，示意圖如下。 </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443" y="2090128"/>
            <a:ext cx="8439150" cy="2162175"/>
          </a:xfrm>
          <a:prstGeom prst="rect">
            <a:avLst/>
          </a:prstGeom>
        </p:spPr>
      </p:pic>
    </p:spTree>
    <p:extLst>
      <p:ext uri="{BB962C8B-B14F-4D97-AF65-F5344CB8AC3E}">
        <p14:creationId xmlns:p14="http://schemas.microsoft.com/office/powerpoint/2010/main" val="3802149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4-1-3</a:t>
            </a:r>
            <a:r>
              <a:rPr lang="zh-TW" altLang="en-US" b="1" dirty="0" smtClean="0"/>
              <a:t>　</a:t>
            </a:r>
            <a:r>
              <a:rPr lang="zh-TW" altLang="en-US" dirty="0" smtClean="0"/>
              <a:t>刪除元素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362" y="1763746"/>
            <a:ext cx="8429625" cy="2667000"/>
          </a:xfrm>
          <a:prstGeom prst="rect">
            <a:avLst/>
          </a:prstGeom>
        </p:spPr>
      </p:pic>
    </p:spTree>
    <p:extLst>
      <p:ext uri="{BB962C8B-B14F-4D97-AF65-F5344CB8AC3E}">
        <p14:creationId xmlns:p14="http://schemas.microsoft.com/office/powerpoint/2010/main" val="3710447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4-1-3</a:t>
            </a:r>
            <a:r>
              <a:rPr lang="zh-TW" altLang="en-US" b="1" dirty="0" smtClean="0"/>
              <a:t>　</a:t>
            </a:r>
            <a:r>
              <a:rPr lang="zh-TW" altLang="en-US" dirty="0" smtClean="0"/>
              <a:t>刪除元素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594" y="1546882"/>
            <a:ext cx="9001125" cy="3762375"/>
          </a:xfrm>
        </p:spPr>
      </p:pic>
    </p:spTree>
    <p:extLst>
      <p:ext uri="{BB962C8B-B14F-4D97-AF65-F5344CB8AC3E}">
        <p14:creationId xmlns:p14="http://schemas.microsoft.com/office/powerpoint/2010/main" val="4120200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4-1-3</a:t>
            </a:r>
            <a:r>
              <a:rPr lang="zh-TW" altLang="en-US" b="1" dirty="0" smtClean="0"/>
              <a:t>　</a:t>
            </a:r>
            <a:r>
              <a:rPr lang="zh-TW" altLang="en-US" dirty="0" smtClean="0"/>
              <a:t>刪除</a:t>
            </a:r>
            <a:r>
              <a:rPr lang="zh-TW" altLang="en-US" dirty="0"/>
              <a:t>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a:xfrm>
            <a:off x="1097280" y="1367861"/>
            <a:ext cx="10058400" cy="5346447"/>
          </a:xfrm>
        </p:spPr>
        <p:txBody>
          <a:bodyPr>
            <a:noAutofit/>
          </a:bodyPr>
          <a:lstStyle/>
          <a:p>
            <a:r>
              <a:rPr lang="zh-TW" altLang="en-US" dirty="0" smtClean="0"/>
              <a:t>刪除元素</a:t>
            </a:r>
            <a:r>
              <a:rPr lang="zh-TW" altLang="en-US" dirty="0"/>
              <a:t>程式碼如下</a:t>
            </a:r>
            <a:r>
              <a:rPr lang="zh-TW" altLang="en-US" dirty="0" smtClean="0"/>
              <a: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graphicFrame>
        <p:nvGraphicFramePr>
          <p:cNvPr id="4" name="表格 3"/>
          <p:cNvGraphicFramePr>
            <a:graphicFrameLocks noGrp="1"/>
          </p:cNvGraphicFramePr>
          <p:nvPr>
            <p:extLst>
              <p:ext uri="{D42A27DB-BD31-4B8C-83A1-F6EECF244321}">
                <p14:modId xmlns:p14="http://schemas.microsoft.com/office/powerpoint/2010/main" val="1851228054"/>
              </p:ext>
            </p:extLst>
          </p:nvPr>
        </p:nvGraphicFramePr>
        <p:xfrm>
          <a:off x="406076" y="2125879"/>
          <a:ext cx="5257076" cy="3617204"/>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19</a:t>
                      </a:r>
                    </a:p>
                    <a:p>
                      <a:pPr algn="ctr"/>
                      <a:r>
                        <a:rPr lang="en-US" altLang="zh-TW" dirty="0" smtClean="0"/>
                        <a:t>20</a:t>
                      </a:r>
                    </a:p>
                    <a:p>
                      <a:pPr algn="ctr"/>
                      <a:r>
                        <a:rPr lang="en-US" altLang="zh-TW" dirty="0" smtClean="0"/>
                        <a:t>21</a:t>
                      </a:r>
                    </a:p>
                    <a:p>
                      <a:pPr algn="ctr"/>
                      <a:r>
                        <a:rPr lang="en-US" altLang="zh-TW" dirty="0" smtClean="0"/>
                        <a:t>22</a:t>
                      </a:r>
                    </a:p>
                    <a:p>
                      <a:pPr algn="ctr"/>
                      <a:r>
                        <a:rPr lang="en-US" altLang="zh-TW" dirty="0" smtClean="0"/>
                        <a:t>23</a:t>
                      </a:r>
                    </a:p>
                    <a:p>
                      <a:pPr algn="ctr"/>
                      <a:r>
                        <a:rPr lang="en-US" altLang="zh-TW" dirty="0" smtClean="0"/>
                        <a:t>24</a:t>
                      </a:r>
                    </a:p>
                    <a:p>
                      <a:pPr algn="ctr"/>
                      <a:r>
                        <a:rPr lang="en-US" altLang="zh-TW" dirty="0" smtClean="0"/>
                        <a:t>25</a:t>
                      </a:r>
                    </a:p>
                    <a:p>
                      <a:pPr algn="ctr"/>
                      <a:r>
                        <a:rPr lang="en-US" altLang="zh-TW" dirty="0" smtClean="0"/>
                        <a:t>26</a:t>
                      </a:r>
                    </a:p>
                    <a:p>
                      <a:pPr algn="ctr"/>
                      <a:r>
                        <a:rPr lang="en-US" altLang="zh-TW" dirty="0" smtClean="0"/>
                        <a:t>27</a:t>
                      </a:r>
                    </a:p>
                    <a:p>
                      <a:pPr algn="ctr"/>
                      <a:r>
                        <a:rPr lang="en-US" altLang="zh-TW" dirty="0" smtClean="0"/>
                        <a:t>28</a:t>
                      </a:r>
                    </a:p>
                    <a:p>
                      <a:pPr algn="ctr"/>
                      <a:r>
                        <a:rPr lang="en-US" altLang="zh-TW" dirty="0" smtClean="0"/>
                        <a:t>29</a:t>
                      </a:r>
                    </a:p>
                  </a:txBody>
                  <a:tcPr/>
                </a:tc>
                <a:tc>
                  <a:txBody>
                    <a:bodyPr/>
                    <a:lstStyle/>
                    <a:p>
                      <a:r>
                        <a:rPr lang="en-US" altLang="zh-TW" dirty="0" smtClean="0"/>
                        <a:t> </a:t>
                      </a:r>
                      <a:r>
                        <a:rPr lang="en-US" altLang="zh-TW" dirty="0" err="1" smtClean="0"/>
                        <a:t>def</a:t>
                      </a:r>
                      <a:r>
                        <a:rPr lang="en-US" altLang="zh-TW" dirty="0" smtClean="0"/>
                        <a:t> remove(self, x):</a:t>
                      </a:r>
                    </a:p>
                    <a:p>
                      <a:r>
                        <a:rPr lang="en-US" altLang="zh-TW" dirty="0" smtClean="0"/>
                        <a:t>        </a:t>
                      </a:r>
                      <a:r>
                        <a:rPr lang="en-US" altLang="zh-TW" dirty="0" err="1" smtClean="0"/>
                        <a:t>tmp</a:t>
                      </a:r>
                      <a:r>
                        <a:rPr lang="en-US" altLang="zh-TW" dirty="0" smtClean="0"/>
                        <a:t> =</a:t>
                      </a:r>
                      <a:r>
                        <a:rPr lang="en-US" altLang="zh-TW" dirty="0" err="1" smtClean="0"/>
                        <a:t>self.head</a:t>
                      </a:r>
                      <a:endParaRPr lang="en-US" altLang="zh-TW" dirty="0" smtClean="0"/>
                    </a:p>
                    <a:p>
                      <a:r>
                        <a:rPr lang="en-US" altLang="zh-TW" dirty="0" smtClean="0"/>
                        <a:t>        while </a:t>
                      </a:r>
                      <a:r>
                        <a:rPr lang="en-US" altLang="zh-TW" dirty="0" err="1" smtClean="0"/>
                        <a:t>tmp</a:t>
                      </a:r>
                      <a:r>
                        <a:rPr lang="en-US" altLang="zh-TW" dirty="0" smtClean="0"/>
                        <a:t> != None:</a:t>
                      </a:r>
                    </a:p>
                    <a:p>
                      <a:r>
                        <a:rPr lang="en-US" altLang="zh-TW" dirty="0" smtClean="0"/>
                        <a:t>            if </a:t>
                      </a:r>
                      <a:r>
                        <a:rPr lang="en-US" altLang="zh-TW" dirty="0" err="1" smtClean="0"/>
                        <a:t>tmp.data</a:t>
                      </a:r>
                      <a:r>
                        <a:rPr lang="en-US" altLang="zh-TW" dirty="0" smtClean="0"/>
                        <a:t> == x:</a:t>
                      </a:r>
                    </a:p>
                    <a:p>
                      <a:r>
                        <a:rPr lang="en-US" altLang="zh-TW" dirty="0" smtClean="0"/>
                        <a:t>                break</a:t>
                      </a:r>
                    </a:p>
                    <a:p>
                      <a:r>
                        <a:rPr lang="en-US" altLang="zh-TW" dirty="0" smtClean="0"/>
                        <a:t>            before = </a:t>
                      </a:r>
                      <a:r>
                        <a:rPr lang="en-US" altLang="zh-TW" dirty="0" err="1" smtClean="0"/>
                        <a:t>tmp</a:t>
                      </a:r>
                      <a:endParaRPr lang="en-US" altLang="zh-TW" dirty="0" smtClean="0"/>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if </a:t>
                      </a:r>
                      <a:r>
                        <a:rPr lang="en-US" altLang="zh-TW" dirty="0" err="1" smtClean="0"/>
                        <a:t>tmp</a:t>
                      </a:r>
                      <a:r>
                        <a:rPr lang="en-US" altLang="zh-TW" dirty="0" smtClean="0"/>
                        <a:t> == </a:t>
                      </a:r>
                      <a:r>
                        <a:rPr lang="en-US" altLang="zh-TW" dirty="0" err="1" smtClean="0"/>
                        <a:t>self.head</a:t>
                      </a:r>
                      <a:r>
                        <a:rPr lang="en-US" altLang="zh-TW" dirty="0" smtClean="0"/>
                        <a:t>:  #</a:t>
                      </a:r>
                      <a:r>
                        <a:rPr lang="zh-TW" altLang="en-US" dirty="0" smtClean="0"/>
                        <a:t>刪除第一個元素</a:t>
                      </a:r>
                    </a:p>
                    <a:p>
                      <a:r>
                        <a:rPr lang="zh-TW" altLang="en-US" dirty="0" smtClean="0"/>
                        <a:t>            </a:t>
                      </a:r>
                      <a:r>
                        <a:rPr lang="en-US" altLang="zh-TW" dirty="0" err="1" smtClean="0"/>
                        <a:t>self.head</a:t>
                      </a:r>
                      <a:r>
                        <a:rPr lang="en-US" altLang="zh-TW" dirty="0" smtClean="0"/>
                        <a:t> = </a:t>
                      </a:r>
                      <a:r>
                        <a:rPr lang="en-US" altLang="zh-TW" dirty="0" err="1" smtClean="0"/>
                        <a:t>self.head.next</a:t>
                      </a:r>
                      <a:endParaRPr lang="en-US" altLang="zh-TW" dirty="0" smtClean="0"/>
                    </a:p>
                    <a:p>
                      <a:r>
                        <a:rPr lang="en-US" altLang="zh-TW" dirty="0" smtClean="0"/>
                        <a:t>        else:</a:t>
                      </a:r>
                    </a:p>
                    <a:p>
                      <a:r>
                        <a:rPr lang="en-US" altLang="zh-TW" dirty="0" smtClean="0"/>
                        <a:t>            </a:t>
                      </a:r>
                      <a:r>
                        <a:rPr lang="en-US" altLang="zh-TW" dirty="0" err="1" smtClean="0"/>
                        <a:t>before.next</a:t>
                      </a:r>
                      <a:r>
                        <a:rPr lang="en-US" altLang="zh-TW" dirty="0" smtClean="0"/>
                        <a:t> = </a:t>
                      </a:r>
                      <a:r>
                        <a:rPr lang="en-US" altLang="zh-TW" dirty="0" err="1" smtClean="0"/>
                        <a:t>tmp.next</a:t>
                      </a:r>
                      <a:endParaRPr lang="en-US" altLang="zh-TW" dirty="0" smtClean="0"/>
                    </a:p>
                  </a:txBody>
                  <a:tcPr/>
                </a:tc>
                <a:extLst>
                  <a:ext uri="{0D108BD9-81ED-4DB2-BD59-A6C34878D82A}">
                    <a16:rowId xmlns:a16="http://schemas.microsoft.com/office/drawing/2014/main" val="1813286632"/>
                  </a:ext>
                </a:extLst>
              </a:tr>
            </a:tbl>
          </a:graphicData>
        </a:graphic>
      </p:graphicFrame>
      <p:sp>
        <p:nvSpPr>
          <p:cNvPr id="6" name="文字方塊 5"/>
          <p:cNvSpPr txBox="1"/>
          <p:nvPr/>
        </p:nvSpPr>
        <p:spPr>
          <a:xfrm>
            <a:off x="5778899" y="2653790"/>
            <a:ext cx="5766848" cy="3416320"/>
          </a:xfrm>
          <a:prstGeom prst="rect">
            <a:avLst/>
          </a:prstGeom>
          <a:noFill/>
        </p:spPr>
        <p:txBody>
          <a:bodyPr wrap="square" rtlCol="0">
            <a:spAutoFit/>
          </a:bodyPr>
          <a:lstStyle/>
          <a:p>
            <a:pPr>
              <a:lnSpc>
                <a:spcPct val="150000"/>
              </a:lnSpc>
              <a:spcBef>
                <a:spcPts val="600"/>
              </a:spcBef>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remove(self, x)</a:t>
            </a:r>
            <a:r>
              <a:rPr lang="zh-TW" altLang="en-US" dirty="0">
                <a:latin typeface="微軟正黑體" pitchFamily="34" charset="-120"/>
                <a:ea typeface="微軟正黑體" pitchFamily="34" charset="-120"/>
              </a:rPr>
              <a:t>，刪除節點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smtClean="0">
                <a:latin typeface="微軟正黑體" pitchFamily="34" charset="-120"/>
                <a:ea typeface="微軟正黑體" pitchFamily="34" charset="-120"/>
              </a:rPr>
              <a:t>self.head</a:t>
            </a:r>
            <a:r>
              <a:rPr lang="en-US" altLang="zh-TW"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時，若</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為變數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，暫存上一個節點到變數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50000"/>
              </a:lnSpc>
              <a:spcBef>
                <a:spcPts val="600"/>
              </a:spcBef>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行：若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，則</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的下一個元素，否則</a:t>
            </a:r>
            <a:r>
              <a:rPr lang="en-US" altLang="zh-TW" dirty="0" err="1">
                <a:latin typeface="微軟正黑體" pitchFamily="34" charset="-120"/>
                <a:ea typeface="微軟正黑體" pitchFamily="34" charset="-120"/>
              </a:rPr>
              <a:t>before.next</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158873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4-1-3</a:t>
            </a:r>
            <a:r>
              <a:rPr lang="zh-TW" altLang="en-US" b="1" dirty="0" smtClean="0"/>
              <a:t>　</a:t>
            </a:r>
            <a:r>
              <a:rPr lang="zh-TW" altLang="en-US" dirty="0" smtClean="0"/>
              <a:t>刪除</a:t>
            </a:r>
            <a:r>
              <a:rPr lang="zh-TW" altLang="en-US" dirty="0"/>
              <a:t>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a:xfrm>
            <a:off x="1097280" y="1367861"/>
            <a:ext cx="10058400" cy="5346447"/>
          </a:xfrm>
        </p:spPr>
        <p:txBody>
          <a:bodyPr>
            <a:noAutofit/>
          </a:bodyPr>
          <a:lstStyle/>
          <a:p>
            <a:r>
              <a:rPr lang="zh-TW" altLang="en-US" dirty="0" smtClean="0"/>
              <a:t>程式</a:t>
            </a:r>
            <a:r>
              <a:rPr lang="zh-TW" altLang="en-US" dirty="0"/>
              <a:t>效率分析</a:t>
            </a:r>
          </a:p>
          <a:p>
            <a:pPr lvl="1"/>
            <a:r>
              <a:rPr lang="zh-TW" altLang="en-US" dirty="0"/>
              <a:t>刪除演算法效率由找尋刪除節點的演算法決定，其效率為</a:t>
            </a:r>
            <a:r>
              <a:rPr lang="en-US" altLang="zh-TW" dirty="0"/>
              <a:t>O(n)</a:t>
            </a:r>
            <a:r>
              <a:rPr lang="zh-TW" altLang="en-US" dirty="0"/>
              <a:t>，</a:t>
            </a:r>
            <a:r>
              <a:rPr lang="en-US" altLang="zh-TW" dirty="0"/>
              <a:t>n</a:t>
            </a:r>
            <a:r>
              <a:rPr lang="zh-TW" altLang="en-US" dirty="0"/>
              <a:t>為鏈結串列的節點個數，刪除動作的演算法效率為</a:t>
            </a:r>
            <a:r>
              <a:rPr lang="en-US" altLang="zh-TW" dirty="0"/>
              <a:t>O(1)</a:t>
            </a:r>
            <a:r>
              <a:rPr lang="zh-TW" altLang="en-US" dirty="0"/>
              <a:t>，整個刪除演算法效率為</a:t>
            </a:r>
            <a:r>
              <a:rPr lang="en-US" altLang="zh-TW" dirty="0"/>
              <a:t>O(n)</a:t>
            </a:r>
            <a:r>
              <a:rPr lang="zh-TW" altLang="en-US" dirty="0"/>
              <a:t>。</a:t>
            </a:r>
          </a:p>
        </p:txBody>
      </p:sp>
    </p:spTree>
    <p:extLst>
      <p:ext uri="{BB962C8B-B14F-4D97-AF65-F5344CB8AC3E}">
        <p14:creationId xmlns:p14="http://schemas.microsoft.com/office/powerpoint/2010/main" val="168638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4-1-4</a:t>
            </a:r>
            <a:r>
              <a:rPr lang="zh-TW" altLang="en-US" b="1" dirty="0" smtClean="0"/>
              <a:t>　</a:t>
            </a:r>
            <a:r>
              <a:rPr lang="zh-TW" altLang="en-US" dirty="0" smtClean="0"/>
              <a:t>印</a:t>
            </a:r>
            <a:r>
              <a:rPr lang="zh-TW" altLang="en-US" dirty="0"/>
              <a:t>出每個</a:t>
            </a:r>
            <a:r>
              <a:rPr lang="zh-TW" altLang="en-US" dirty="0" smtClean="0"/>
              <a:t>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smtClean="0"/>
              <a:t>類別</a:t>
            </a:r>
            <a:r>
              <a:rPr lang="en-US" altLang="zh-TW" dirty="0" err="1"/>
              <a:t>LinkedList</a:t>
            </a:r>
            <a:r>
              <a:rPr lang="zh-TW" altLang="en-US" dirty="0"/>
              <a:t>內，使用方法</a:t>
            </a:r>
            <a:r>
              <a:rPr lang="en-US" altLang="zh-TW" dirty="0" err="1" smtClean="0"/>
              <a:t>printLinkedList</a:t>
            </a:r>
            <a:r>
              <a:rPr lang="en-US" altLang="zh-TW" dirty="0" smtClean="0"/>
              <a:t>(self</a:t>
            </a:r>
            <a:r>
              <a:rPr lang="en-US" altLang="zh-TW" dirty="0"/>
              <a:t>)</a:t>
            </a:r>
            <a:r>
              <a:rPr lang="zh-TW" altLang="en-US" dirty="0"/>
              <a:t>從</a:t>
            </a:r>
            <a:r>
              <a:rPr lang="en-US" altLang="zh-TW" dirty="0" err="1"/>
              <a:t>self.head</a:t>
            </a:r>
            <a:r>
              <a:rPr lang="zh-TW" altLang="en-US" dirty="0"/>
              <a:t>印出鏈結串列的每一個元素，程式碼如下</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smtClean="0"/>
              <a:t>程式</a:t>
            </a:r>
            <a:r>
              <a:rPr lang="zh-TW" altLang="en-US" dirty="0"/>
              <a:t>效率分析</a:t>
            </a:r>
          </a:p>
          <a:p>
            <a:pPr lvl="1"/>
            <a:r>
              <a:rPr lang="zh-TW" altLang="en-US" dirty="0"/>
              <a:t>印出每個元素演算法效率為</a:t>
            </a:r>
            <a:r>
              <a:rPr lang="en-US" altLang="zh-TW" dirty="0"/>
              <a:t>O(n)</a:t>
            </a:r>
            <a:r>
              <a:rPr lang="zh-TW" altLang="en-US" dirty="0"/>
              <a:t>，因為每一個節點都要印出到螢幕上，</a:t>
            </a:r>
            <a:r>
              <a:rPr lang="en-US" altLang="zh-TW" dirty="0"/>
              <a:t>n</a:t>
            </a:r>
            <a:r>
              <a:rPr lang="zh-TW" altLang="en-US" dirty="0"/>
              <a:t>為鏈結串列的節點個數。</a:t>
            </a:r>
          </a:p>
        </p:txBody>
      </p:sp>
      <p:graphicFrame>
        <p:nvGraphicFramePr>
          <p:cNvPr id="4" name="表格 3"/>
          <p:cNvGraphicFramePr>
            <a:graphicFrameLocks noGrp="1"/>
          </p:cNvGraphicFramePr>
          <p:nvPr>
            <p:extLst>
              <p:ext uri="{D42A27DB-BD31-4B8C-83A1-F6EECF244321}">
                <p14:modId xmlns:p14="http://schemas.microsoft.com/office/powerpoint/2010/main" val="3714833581"/>
              </p:ext>
            </p:extLst>
          </p:nvPr>
        </p:nvGraphicFramePr>
        <p:xfrm>
          <a:off x="406076" y="2712714"/>
          <a:ext cx="5257076" cy="2245604"/>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30</a:t>
                      </a:r>
                    </a:p>
                    <a:p>
                      <a:pPr algn="ctr"/>
                      <a:r>
                        <a:rPr lang="en-US" altLang="zh-TW" dirty="0" smtClean="0"/>
                        <a:t>31</a:t>
                      </a:r>
                    </a:p>
                    <a:p>
                      <a:pPr algn="ctr"/>
                      <a:r>
                        <a:rPr lang="en-US" altLang="zh-TW" dirty="0" smtClean="0"/>
                        <a:t>32</a:t>
                      </a:r>
                    </a:p>
                    <a:p>
                      <a:pPr algn="ctr"/>
                      <a:r>
                        <a:rPr lang="en-US" altLang="zh-TW" dirty="0" smtClean="0"/>
                        <a:t>33</a:t>
                      </a:r>
                    </a:p>
                    <a:p>
                      <a:pPr algn="ctr"/>
                      <a:r>
                        <a:rPr lang="en-US" altLang="zh-TW" dirty="0" smtClean="0"/>
                        <a:t>34</a:t>
                      </a:r>
                    </a:p>
                    <a:p>
                      <a:pPr algn="ctr"/>
                      <a:r>
                        <a:rPr lang="en-US" altLang="zh-TW" dirty="0" smtClean="0"/>
                        <a:t>35</a:t>
                      </a:r>
                    </a:p>
                  </a:txBody>
                  <a:tcPr/>
                </a:tc>
                <a:tc>
                  <a:txBody>
                    <a:bodyPr/>
                    <a:lstStyle/>
                    <a:p>
                      <a:r>
                        <a:rPr lang="en-US" altLang="zh-TW" dirty="0" smtClean="0"/>
                        <a:t>  </a:t>
                      </a:r>
                      <a:r>
                        <a:rPr lang="en-US" altLang="zh-TW" dirty="0" err="1" smtClean="0"/>
                        <a:t>def</a:t>
                      </a:r>
                      <a:r>
                        <a:rPr lang="en-US" altLang="zh-TW" dirty="0" smtClean="0"/>
                        <a:t> </a:t>
                      </a:r>
                      <a:r>
                        <a:rPr lang="en-US" altLang="zh-TW" dirty="0" err="1" smtClean="0"/>
                        <a:t>printLinkedList</a:t>
                      </a:r>
                      <a:r>
                        <a:rPr lang="en-US" altLang="zh-TW" dirty="0" smtClean="0"/>
                        <a:t>(self):</a:t>
                      </a:r>
                    </a:p>
                    <a:p>
                      <a:r>
                        <a:rPr lang="en-US" altLang="zh-TW" dirty="0" smtClean="0"/>
                        <a:t>        </a:t>
                      </a:r>
                      <a:r>
                        <a:rPr lang="en-US" altLang="zh-TW" dirty="0" err="1" smtClean="0"/>
                        <a:t>tmp</a:t>
                      </a:r>
                      <a:r>
                        <a:rPr lang="en-US" altLang="zh-TW" dirty="0" smtClean="0"/>
                        <a:t> = </a:t>
                      </a:r>
                      <a:r>
                        <a:rPr lang="en-US" altLang="zh-TW" dirty="0" err="1" smtClean="0"/>
                        <a:t>self.head</a:t>
                      </a:r>
                      <a:endParaRPr lang="en-US" altLang="zh-TW" dirty="0" smtClean="0"/>
                    </a:p>
                    <a:p>
                      <a:r>
                        <a:rPr lang="en-US" altLang="zh-TW" dirty="0" smtClean="0"/>
                        <a:t>        while </a:t>
                      </a:r>
                      <a:r>
                        <a:rPr lang="en-US" altLang="zh-TW" dirty="0" err="1" smtClean="0"/>
                        <a:t>tmp</a:t>
                      </a:r>
                      <a:r>
                        <a:rPr lang="en-US" altLang="zh-TW" dirty="0" smtClean="0"/>
                        <a:t> != None:</a:t>
                      </a:r>
                    </a:p>
                    <a:p>
                      <a:r>
                        <a:rPr lang="en-US" altLang="zh-TW" dirty="0" smtClean="0"/>
                        <a:t>            print(</a:t>
                      </a:r>
                      <a:r>
                        <a:rPr lang="en-US" altLang="zh-TW" dirty="0" err="1" smtClean="0"/>
                        <a:t>tmp.data</a:t>
                      </a:r>
                      <a:r>
                        <a:rPr lang="en-US" altLang="zh-TW" dirty="0" smtClean="0"/>
                        <a:t>, " ", end = "")</a:t>
                      </a:r>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print()</a:t>
                      </a:r>
                    </a:p>
                  </a:txBody>
                  <a:tcPr/>
                </a:tc>
                <a:extLst>
                  <a:ext uri="{0D108BD9-81ED-4DB2-BD59-A6C34878D82A}">
                    <a16:rowId xmlns:a16="http://schemas.microsoft.com/office/drawing/2014/main" val="1813286632"/>
                  </a:ext>
                </a:extLst>
              </a:tr>
            </a:tbl>
          </a:graphicData>
        </a:graphic>
      </p:graphicFrame>
      <p:sp>
        <p:nvSpPr>
          <p:cNvPr id="6" name="文字方塊 5"/>
          <p:cNvSpPr txBox="1"/>
          <p:nvPr/>
        </p:nvSpPr>
        <p:spPr>
          <a:xfrm>
            <a:off x="5767323" y="2871243"/>
            <a:ext cx="5899957" cy="2169825"/>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35</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printLinkedList</a:t>
            </a:r>
            <a:r>
              <a:rPr lang="en-US" altLang="zh-TW" dirty="0">
                <a:latin typeface="微軟正黑體" pitchFamily="34" charset="-120"/>
                <a:ea typeface="微軟正黑體" pitchFamily="34" charset="-120"/>
              </a:rPr>
              <a:t> (self)</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時，使用函式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印出</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的值到螢幕上，設定</a:t>
            </a:r>
            <a:r>
              <a:rPr lang="en-US" altLang="zh-TW" dirty="0">
                <a:latin typeface="微軟正黑體" pitchFamily="34" charset="-120"/>
                <a:ea typeface="微軟正黑體" pitchFamily="34" charset="-120"/>
              </a:rPr>
              <a:t>end</a:t>
            </a:r>
            <a:r>
              <a:rPr lang="zh-TW" altLang="en-US" dirty="0">
                <a:latin typeface="微軟正黑體" pitchFamily="34" charset="-120"/>
                <a:ea typeface="微軟正黑體" pitchFamily="34" charset="-120"/>
              </a:rPr>
              <a:t>為空字串，表示不換行，變數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進行換行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35</a:t>
            </a:r>
            <a:r>
              <a:rPr lang="zh-TW" altLang="en-US" dirty="0">
                <a:latin typeface="微軟正黑體" pitchFamily="34" charset="-120"/>
                <a:ea typeface="微軟正黑體" pitchFamily="34" charset="-120"/>
              </a:rPr>
              <a:t>行</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156334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4-1-5</a:t>
            </a:r>
            <a:r>
              <a:rPr lang="zh-TW" altLang="en-US" b="1" dirty="0" smtClean="0"/>
              <a:t>　</a:t>
            </a:r>
            <a:r>
              <a:rPr lang="zh-TW" altLang="en-US" dirty="0" smtClean="0"/>
              <a:t>執行</a:t>
            </a:r>
            <a:r>
              <a:rPr lang="zh-TW" altLang="en-US" dirty="0"/>
              <a:t>鏈結串列</a:t>
            </a:r>
            <a:r>
              <a:rPr lang="zh-TW" altLang="en-US" dirty="0" smtClean="0"/>
              <a:t>程式</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a:xfrm>
            <a:off x="209007" y="1272624"/>
            <a:ext cx="10946674" cy="5024431"/>
          </a:xfrm>
        </p:spPr>
        <p:txBody>
          <a:bodyPr/>
          <a:lstStyle/>
          <a:p>
            <a:r>
              <a:rPr lang="zh-TW" altLang="en-US" dirty="0" smtClean="0"/>
              <a:t>建立</a:t>
            </a:r>
            <a:r>
              <a:rPr lang="zh-TW" altLang="en-US" dirty="0"/>
              <a:t>好鏈結串列類別</a:t>
            </a:r>
            <a:r>
              <a:rPr lang="en-US" altLang="zh-TW" dirty="0" err="1"/>
              <a:t>LinkedList</a:t>
            </a:r>
            <a:r>
              <a:rPr lang="zh-TW" altLang="en-US" dirty="0"/>
              <a:t>後，首先需要新增類別</a:t>
            </a:r>
            <a:r>
              <a:rPr lang="en-US" altLang="zh-TW" dirty="0" err="1"/>
              <a:t>LinkedList</a:t>
            </a:r>
            <a:r>
              <a:rPr lang="zh-TW" altLang="en-US" dirty="0"/>
              <a:t>的物件，接著使用方法</a:t>
            </a:r>
            <a:r>
              <a:rPr lang="en-US" altLang="zh-TW" dirty="0" err="1"/>
              <a:t>insertHead</a:t>
            </a:r>
            <a:r>
              <a:rPr lang="zh-TW" altLang="en-US" dirty="0"/>
              <a:t>建立鏈結串列的第一個元素，再使用方法</a:t>
            </a:r>
            <a:r>
              <a:rPr lang="en-US" altLang="zh-TW" dirty="0"/>
              <a:t>insert</a:t>
            </a:r>
            <a:r>
              <a:rPr lang="zh-TW" altLang="en-US" dirty="0"/>
              <a:t>插入第</a:t>
            </a:r>
            <a:r>
              <a:rPr lang="en-US" altLang="zh-TW" dirty="0"/>
              <a:t>2</a:t>
            </a:r>
            <a:r>
              <a:rPr lang="zh-TW" altLang="en-US" dirty="0"/>
              <a:t>個以後的元素，使用方法</a:t>
            </a:r>
            <a:r>
              <a:rPr lang="en-US" altLang="zh-TW" dirty="0"/>
              <a:t>remove</a:t>
            </a:r>
            <a:r>
              <a:rPr lang="zh-TW" altLang="en-US" dirty="0"/>
              <a:t>刪除元素，過程中印出鏈結串列的每一個元素，程式碼</a:t>
            </a:r>
            <a:r>
              <a:rPr lang="zh-TW" altLang="en-US" dirty="0" smtClean="0"/>
              <a:t>如下頁。</a:t>
            </a:r>
            <a:endParaRPr lang="zh-TW" altLang="en-US" dirty="0"/>
          </a:p>
        </p:txBody>
      </p:sp>
    </p:spTree>
    <p:extLst>
      <p:ext uri="{BB962C8B-B14F-4D97-AF65-F5344CB8AC3E}">
        <p14:creationId xmlns:p14="http://schemas.microsoft.com/office/powerpoint/2010/main" val="200772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4-1-5</a:t>
            </a:r>
            <a:r>
              <a:rPr lang="zh-TW" altLang="en-US" b="1" dirty="0" smtClean="0"/>
              <a:t>　</a:t>
            </a:r>
            <a:r>
              <a:rPr lang="zh-TW" altLang="en-US" dirty="0" smtClean="0"/>
              <a:t>執行</a:t>
            </a:r>
            <a:r>
              <a:rPr lang="zh-TW" altLang="en-US" dirty="0"/>
              <a:t>鏈結串列</a:t>
            </a:r>
            <a:r>
              <a:rPr lang="zh-TW" altLang="en-US" dirty="0" smtClean="0"/>
              <a:t>程式</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2635547584"/>
              </p:ext>
            </p:extLst>
          </p:nvPr>
        </p:nvGraphicFramePr>
        <p:xfrm>
          <a:off x="746402" y="1384602"/>
          <a:ext cx="4124915" cy="5074071"/>
        </p:xfrm>
        <a:graphic>
          <a:graphicData uri="http://schemas.openxmlformats.org/drawingml/2006/table">
            <a:tbl>
              <a:tblPr firstRow="1" bandRow="1">
                <a:tableStyleId>{5C22544A-7EE6-4342-B048-85BDC9FD1C3A}</a:tableStyleId>
              </a:tblPr>
              <a:tblGrid>
                <a:gridCol w="858968">
                  <a:extLst>
                    <a:ext uri="{9D8B030D-6E8A-4147-A177-3AD203B41FA5}">
                      <a16:colId xmlns:a16="http://schemas.microsoft.com/office/drawing/2014/main" val="1352062529"/>
                    </a:ext>
                  </a:extLst>
                </a:gridCol>
                <a:gridCol w="3265947">
                  <a:extLst>
                    <a:ext uri="{9D8B030D-6E8A-4147-A177-3AD203B41FA5}">
                      <a16:colId xmlns:a16="http://schemas.microsoft.com/office/drawing/2014/main" val="1926879571"/>
                    </a:ext>
                  </a:extLst>
                </a:gridCol>
              </a:tblGrid>
              <a:tr h="405848">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4668223">
                <a:tc>
                  <a:txBody>
                    <a:bodyPr/>
                    <a:lstStyle/>
                    <a:p>
                      <a:pPr algn="ctr"/>
                      <a:r>
                        <a:rPr lang="en-US" altLang="zh-TW" sz="1800" dirty="0" smtClean="0"/>
                        <a:t>36</a:t>
                      </a:r>
                    </a:p>
                    <a:p>
                      <a:pPr algn="ctr"/>
                      <a:r>
                        <a:rPr lang="en-US" altLang="zh-TW" sz="1800" dirty="0" smtClean="0"/>
                        <a:t>37</a:t>
                      </a:r>
                    </a:p>
                    <a:p>
                      <a:pPr algn="ctr"/>
                      <a:r>
                        <a:rPr lang="en-US" altLang="zh-TW" sz="1800" dirty="0" smtClean="0"/>
                        <a:t>38</a:t>
                      </a:r>
                    </a:p>
                    <a:p>
                      <a:pPr algn="ctr"/>
                      <a:r>
                        <a:rPr lang="en-US" altLang="zh-TW" sz="1800" dirty="0" smtClean="0"/>
                        <a:t>39</a:t>
                      </a:r>
                    </a:p>
                    <a:p>
                      <a:pPr algn="ctr"/>
                      <a:r>
                        <a:rPr lang="en-US" altLang="zh-TW" sz="1800" dirty="0" smtClean="0"/>
                        <a:t>40</a:t>
                      </a:r>
                    </a:p>
                    <a:p>
                      <a:pPr algn="ctr"/>
                      <a:r>
                        <a:rPr lang="en-US" altLang="zh-TW" sz="1800" dirty="0" smtClean="0"/>
                        <a:t>41</a:t>
                      </a:r>
                    </a:p>
                    <a:p>
                      <a:pPr algn="ctr"/>
                      <a:r>
                        <a:rPr lang="en-US" altLang="zh-TW" sz="1800" dirty="0" smtClean="0"/>
                        <a:t>42</a:t>
                      </a:r>
                    </a:p>
                    <a:p>
                      <a:pPr algn="ctr"/>
                      <a:r>
                        <a:rPr lang="en-US" altLang="zh-TW" sz="1800" dirty="0" smtClean="0"/>
                        <a:t>43</a:t>
                      </a:r>
                    </a:p>
                    <a:p>
                      <a:pPr algn="ctr"/>
                      <a:r>
                        <a:rPr lang="en-US" altLang="zh-TW" sz="1800" dirty="0" smtClean="0"/>
                        <a:t>44</a:t>
                      </a:r>
                    </a:p>
                    <a:p>
                      <a:pPr algn="ctr"/>
                      <a:r>
                        <a:rPr lang="en-US" altLang="zh-TW" sz="1800" dirty="0" smtClean="0"/>
                        <a:t>45</a:t>
                      </a:r>
                    </a:p>
                    <a:p>
                      <a:pPr algn="ctr"/>
                      <a:r>
                        <a:rPr lang="en-US" altLang="zh-TW" sz="1800" dirty="0" smtClean="0"/>
                        <a:t>46</a:t>
                      </a:r>
                    </a:p>
                    <a:p>
                      <a:pPr algn="ctr"/>
                      <a:r>
                        <a:rPr lang="en-US" altLang="zh-TW" sz="1800" dirty="0" smtClean="0"/>
                        <a:t>47</a:t>
                      </a:r>
                    </a:p>
                    <a:p>
                      <a:pPr algn="ctr"/>
                      <a:r>
                        <a:rPr lang="en-US" altLang="zh-TW" sz="1800" dirty="0" smtClean="0"/>
                        <a:t>48</a:t>
                      </a:r>
                    </a:p>
                    <a:p>
                      <a:pPr algn="ctr"/>
                      <a:r>
                        <a:rPr lang="en-US" altLang="zh-TW" sz="1800" dirty="0" smtClean="0"/>
                        <a:t>49</a:t>
                      </a:r>
                    </a:p>
                    <a:p>
                      <a:pPr algn="ctr"/>
                      <a:r>
                        <a:rPr lang="en-US" altLang="zh-TW" sz="1800" dirty="0" smtClean="0"/>
                        <a:t>50</a:t>
                      </a:r>
                    </a:p>
                    <a:p>
                      <a:pPr algn="ctr"/>
                      <a:r>
                        <a:rPr lang="en-US" altLang="zh-TW" sz="1800" dirty="0" smtClean="0"/>
                        <a:t>51</a:t>
                      </a:r>
                    </a:p>
                  </a:txBody>
                  <a:tcPr/>
                </a:tc>
                <a:tc>
                  <a:txBody>
                    <a:bodyPr/>
                    <a:lstStyle/>
                    <a:p>
                      <a:r>
                        <a:rPr lang="en-US" altLang="zh-TW" sz="1800" dirty="0" smtClean="0"/>
                        <a:t>li = </a:t>
                      </a:r>
                      <a:r>
                        <a:rPr lang="en-US" altLang="zh-TW" sz="1800" dirty="0" err="1" smtClean="0"/>
                        <a:t>LinkedList</a:t>
                      </a:r>
                      <a:r>
                        <a:rPr lang="en-US" altLang="zh-TW" sz="1800" dirty="0" smtClean="0"/>
                        <a:t>()</a:t>
                      </a:r>
                    </a:p>
                    <a:p>
                      <a:r>
                        <a:rPr lang="en-US" altLang="zh-TW" sz="1800" dirty="0" err="1" smtClean="0"/>
                        <a:t>li.insertHead</a:t>
                      </a:r>
                      <a:r>
                        <a:rPr lang="en-US" altLang="zh-TW" sz="1800" dirty="0" smtClean="0"/>
                        <a:t>(5)</a:t>
                      </a:r>
                    </a:p>
                    <a:p>
                      <a:r>
                        <a:rPr lang="en-US" altLang="zh-TW" sz="1800" dirty="0" err="1" smtClean="0"/>
                        <a:t>li.insert</a:t>
                      </a:r>
                      <a:r>
                        <a:rPr lang="en-US" altLang="zh-TW" sz="1800" dirty="0" smtClean="0"/>
                        <a:t>(5,3)</a:t>
                      </a:r>
                    </a:p>
                    <a:p>
                      <a:r>
                        <a:rPr lang="en-US" altLang="zh-TW" sz="1800" dirty="0" err="1" smtClean="0"/>
                        <a:t>li.printLinkedList</a:t>
                      </a:r>
                      <a:r>
                        <a:rPr lang="en-US" altLang="zh-TW" sz="1800" dirty="0" smtClean="0"/>
                        <a:t>()</a:t>
                      </a:r>
                    </a:p>
                    <a:p>
                      <a:r>
                        <a:rPr lang="en-US" altLang="zh-TW" sz="1800" dirty="0" err="1" smtClean="0"/>
                        <a:t>li.insert</a:t>
                      </a:r>
                      <a:r>
                        <a:rPr lang="en-US" altLang="zh-TW" sz="1800" dirty="0" smtClean="0"/>
                        <a:t>(3,6)</a:t>
                      </a:r>
                    </a:p>
                    <a:p>
                      <a:r>
                        <a:rPr lang="en-US" altLang="zh-TW" sz="1800" dirty="0" err="1" smtClean="0"/>
                        <a:t>li.printLinkedList</a:t>
                      </a:r>
                      <a:r>
                        <a:rPr lang="en-US" altLang="zh-TW" sz="1800" dirty="0" smtClean="0"/>
                        <a:t>()</a:t>
                      </a:r>
                    </a:p>
                    <a:p>
                      <a:r>
                        <a:rPr lang="en-US" altLang="zh-TW" sz="1800" dirty="0" err="1" smtClean="0"/>
                        <a:t>li.insert</a:t>
                      </a:r>
                      <a:r>
                        <a:rPr lang="en-US" altLang="zh-TW" sz="1800" dirty="0" smtClean="0"/>
                        <a:t>(3,2)</a:t>
                      </a:r>
                    </a:p>
                    <a:p>
                      <a:r>
                        <a:rPr lang="en-US" altLang="zh-TW" sz="1800" dirty="0" err="1" smtClean="0"/>
                        <a:t>li.printLinkedList</a:t>
                      </a:r>
                      <a:r>
                        <a:rPr lang="en-US" altLang="zh-TW" sz="1800" dirty="0" smtClean="0"/>
                        <a:t>()</a:t>
                      </a:r>
                    </a:p>
                    <a:p>
                      <a:r>
                        <a:rPr lang="en-US" altLang="zh-TW" sz="1800" dirty="0" err="1" smtClean="0"/>
                        <a:t>li.remove</a:t>
                      </a:r>
                      <a:r>
                        <a:rPr lang="en-US" altLang="zh-TW" sz="1800" dirty="0" smtClean="0"/>
                        <a:t>(3)</a:t>
                      </a:r>
                    </a:p>
                    <a:p>
                      <a:r>
                        <a:rPr lang="en-US" altLang="zh-TW" sz="1800" dirty="0" err="1" smtClean="0"/>
                        <a:t>li.printLinkedList</a:t>
                      </a:r>
                      <a:r>
                        <a:rPr lang="en-US" altLang="zh-TW" sz="1800" dirty="0" smtClean="0"/>
                        <a:t>()</a:t>
                      </a:r>
                    </a:p>
                    <a:p>
                      <a:r>
                        <a:rPr lang="en-US" altLang="zh-TW" sz="1800" dirty="0" err="1" smtClean="0"/>
                        <a:t>li.remove</a:t>
                      </a:r>
                      <a:r>
                        <a:rPr lang="en-US" altLang="zh-TW" sz="1800" dirty="0" smtClean="0"/>
                        <a:t>(5)</a:t>
                      </a:r>
                    </a:p>
                    <a:p>
                      <a:r>
                        <a:rPr lang="en-US" altLang="zh-TW" sz="1800" dirty="0" err="1" smtClean="0"/>
                        <a:t>li.printLinkedList</a:t>
                      </a:r>
                      <a:r>
                        <a:rPr lang="en-US" altLang="zh-TW" sz="1800" dirty="0" smtClean="0"/>
                        <a:t>()</a:t>
                      </a:r>
                    </a:p>
                    <a:p>
                      <a:r>
                        <a:rPr lang="en-US" altLang="zh-TW" sz="1800" dirty="0" err="1" smtClean="0"/>
                        <a:t>li.remove</a:t>
                      </a:r>
                      <a:r>
                        <a:rPr lang="en-US" altLang="zh-TW" sz="1800" dirty="0" smtClean="0"/>
                        <a:t>(2)</a:t>
                      </a:r>
                    </a:p>
                    <a:p>
                      <a:r>
                        <a:rPr lang="en-US" altLang="zh-TW" sz="1800" dirty="0" err="1" smtClean="0"/>
                        <a:t>li.printLinkedList</a:t>
                      </a:r>
                      <a:r>
                        <a:rPr lang="en-US" altLang="zh-TW" sz="1800" dirty="0" smtClean="0"/>
                        <a:t>()</a:t>
                      </a:r>
                    </a:p>
                    <a:p>
                      <a:r>
                        <a:rPr lang="en-US" altLang="zh-TW" sz="1800" dirty="0" err="1" smtClean="0"/>
                        <a:t>li.remove</a:t>
                      </a:r>
                      <a:r>
                        <a:rPr lang="en-US" altLang="zh-TW" sz="1800" dirty="0" smtClean="0"/>
                        <a:t>(6)</a:t>
                      </a:r>
                    </a:p>
                    <a:p>
                      <a:r>
                        <a:rPr lang="en-US" altLang="zh-TW" sz="1800" dirty="0" err="1" smtClean="0"/>
                        <a:t>li.printLinkedList</a:t>
                      </a:r>
                      <a:r>
                        <a:rPr lang="en-US" altLang="zh-TW" sz="1800" dirty="0" smtClean="0"/>
                        <a:t>()</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079660" y="1341416"/>
            <a:ext cx="6969586" cy="5712974"/>
          </a:xfrm>
          <a:prstGeom prst="rect">
            <a:avLst/>
          </a:prstGeom>
          <a:noFill/>
        </p:spPr>
        <p:txBody>
          <a:bodyPr wrap="square" rtlCol="0">
            <a:spAutoFit/>
          </a:bodyPr>
          <a:lstStyle/>
          <a:p>
            <a:pPr>
              <a:lnSpc>
                <a:spcPct val="12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行：設定物件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為類別</a:t>
            </a:r>
            <a:r>
              <a:rPr lang="en-US" altLang="zh-TW" dirty="0" err="1">
                <a:latin typeface="微軟正黑體" pitchFamily="34" charset="-120"/>
                <a:ea typeface="微軟正黑體" pitchFamily="34" charset="-120"/>
              </a:rPr>
              <a:t>LinkedList</a:t>
            </a:r>
            <a:r>
              <a:rPr lang="zh-TW" altLang="en-US" dirty="0">
                <a:latin typeface="微軟正黑體" pitchFamily="34" charset="-120"/>
                <a:ea typeface="微軟正黑體" pitchFamily="34" charset="-120"/>
              </a:rPr>
              <a:t>的物件。</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37</a:t>
            </a:r>
            <a:r>
              <a:rPr lang="zh-TW" altLang="en-US" dirty="0">
                <a:latin typeface="微軟正黑體" pitchFamily="34" charset="-120"/>
                <a:ea typeface="微軟正黑體" pitchFamily="34" charset="-120"/>
              </a:rPr>
              <a:t>行：插入元素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的第一個元素。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38</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內，插入元素</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到元素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的後面。</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內，插入元素</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到元素</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的後面。</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41</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42</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內，插入元素</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到元素</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的後面。</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43</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44</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內，刪除元素</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45</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46</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內，刪除元素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47</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48</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內，刪除元素</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49</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50</a:t>
            </a:r>
            <a:r>
              <a:rPr lang="zh-TW" altLang="en-US" dirty="0">
                <a:latin typeface="微軟正黑體" pitchFamily="34" charset="-120"/>
                <a:ea typeface="微軟正黑體" pitchFamily="34" charset="-120"/>
              </a:rPr>
              <a:t>行：鏈結串列物件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內，刪除元素</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51</a:t>
            </a:r>
            <a:r>
              <a:rPr lang="zh-TW" altLang="en-US" dirty="0">
                <a:latin typeface="微軟正黑體" pitchFamily="34" charset="-120"/>
                <a:ea typeface="微軟正黑體" pitchFamily="34" charset="-120"/>
              </a:rPr>
              <a:t>行：使用方法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a:t>
            </a:r>
            <a:r>
              <a:rPr lang="zh-TW" altLang="en-US" dirty="0" smtClean="0">
                <a:latin typeface="微軟正黑體" pitchFamily="34" charset="-120"/>
                <a:ea typeface="微軟正黑體" pitchFamily="34" charset="-120"/>
              </a:rPr>
              <a:t>元素。	</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107936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4-1-4</a:t>
            </a:r>
            <a:r>
              <a:rPr lang="zh-TW" altLang="en-US" b="1" dirty="0" smtClean="0"/>
              <a:t>　</a:t>
            </a:r>
            <a:r>
              <a:rPr lang="zh-TW" altLang="en-US" dirty="0" smtClean="0"/>
              <a:t>印</a:t>
            </a:r>
            <a:r>
              <a:rPr lang="zh-TW" altLang="en-US" dirty="0"/>
              <a:t>出每個</a:t>
            </a:r>
            <a:r>
              <a:rPr lang="zh-TW" altLang="en-US" dirty="0" smtClean="0"/>
              <a:t>元素</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pPr marL="0" indent="0">
              <a:buNone/>
            </a:pPr>
            <a:r>
              <a:rPr lang="en-US" altLang="zh-TW" dirty="0"/>
              <a:t>(2) </a:t>
            </a:r>
            <a:r>
              <a:rPr lang="zh-TW" altLang="en-US" dirty="0"/>
              <a:t>程式執行結果 </a:t>
            </a:r>
          </a:p>
        </p:txBody>
      </p:sp>
      <p:pic>
        <p:nvPicPr>
          <p:cNvPr id="4" name="圖片 3"/>
          <p:cNvPicPr>
            <a:picLocks noChangeAspect="1"/>
          </p:cNvPicPr>
          <p:nvPr/>
        </p:nvPicPr>
        <p:blipFill>
          <a:blip r:embed="rId2"/>
          <a:stretch>
            <a:fillRect/>
          </a:stretch>
        </p:blipFill>
        <p:spPr>
          <a:xfrm>
            <a:off x="3108698" y="2133431"/>
            <a:ext cx="4435846" cy="4104723"/>
          </a:xfrm>
          <a:prstGeom prst="rect">
            <a:avLst/>
          </a:prstGeom>
        </p:spPr>
      </p:pic>
    </p:spTree>
    <p:extLst>
      <p:ext uri="{BB962C8B-B14F-4D97-AF65-F5344CB8AC3E}">
        <p14:creationId xmlns:p14="http://schemas.microsoft.com/office/powerpoint/2010/main" val="110371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5400" dirty="0" smtClean="0"/>
              <a:t>Ch4</a:t>
            </a:r>
            <a:r>
              <a:rPr lang="zh-TW" altLang="en-US" sz="5400" dirty="0" smtClean="0"/>
              <a:t>　</a:t>
            </a:r>
            <a:r>
              <a:rPr lang="zh-TW" altLang="en-US" dirty="0" smtClean="0"/>
              <a:t>鏈</a:t>
            </a:r>
            <a:r>
              <a:rPr lang="zh-TW" altLang="en-US" dirty="0"/>
              <a:t>結串列 </a:t>
            </a:r>
          </a:p>
        </p:txBody>
      </p:sp>
      <p:sp>
        <p:nvSpPr>
          <p:cNvPr id="3" name="內容版面配置區 2"/>
          <p:cNvSpPr>
            <a:spLocks noGrp="1"/>
          </p:cNvSpPr>
          <p:nvPr>
            <p:ph idx="1"/>
          </p:nvPr>
        </p:nvSpPr>
        <p:spPr/>
        <p:txBody>
          <a:bodyPr>
            <a:normAutofit/>
          </a:bodyPr>
          <a:lstStyle/>
          <a:p>
            <a:r>
              <a:rPr lang="en-US" altLang="zh-TW" dirty="0" smtClean="0"/>
              <a:t>4-1</a:t>
            </a:r>
            <a:r>
              <a:rPr lang="zh-TW" altLang="en-US" dirty="0" smtClean="0"/>
              <a:t>　鏈</a:t>
            </a:r>
            <a:r>
              <a:rPr lang="zh-TW" altLang="en-US" dirty="0"/>
              <a:t>結</a:t>
            </a:r>
            <a:r>
              <a:rPr lang="zh-TW" altLang="en-US" dirty="0" smtClean="0"/>
              <a:t>串列（</a:t>
            </a:r>
            <a:r>
              <a:rPr lang="en-US" altLang="zh-TW" dirty="0" smtClean="0"/>
              <a:t>Linked List</a:t>
            </a:r>
            <a:r>
              <a:rPr lang="zh-TW" altLang="en-US" dirty="0" smtClean="0"/>
              <a:t>）</a:t>
            </a:r>
            <a:r>
              <a:rPr lang="en-US" altLang="zh-TW" dirty="0" smtClean="0"/>
              <a:t> </a:t>
            </a:r>
            <a:endParaRPr lang="en-US" altLang="zh-TW" dirty="0"/>
          </a:p>
          <a:p>
            <a:r>
              <a:rPr lang="en-US" altLang="zh-TW" dirty="0" smtClean="0"/>
              <a:t>4-2</a:t>
            </a:r>
            <a:r>
              <a:rPr lang="zh-TW" altLang="en-US" dirty="0" smtClean="0"/>
              <a:t>　環狀</a:t>
            </a:r>
            <a:r>
              <a:rPr lang="zh-TW" altLang="en-US" dirty="0"/>
              <a:t>鏈結</a:t>
            </a:r>
            <a:r>
              <a:rPr lang="zh-TW" altLang="en-US" dirty="0" smtClean="0"/>
              <a:t>串列</a:t>
            </a:r>
            <a:r>
              <a:rPr lang="zh-TW" altLang="en-US" dirty="0"/>
              <a:t>（</a:t>
            </a:r>
            <a:r>
              <a:rPr lang="en-US" altLang="zh-TW" dirty="0" smtClean="0"/>
              <a:t>Circular </a:t>
            </a:r>
            <a:r>
              <a:rPr lang="en-US" altLang="zh-TW" dirty="0"/>
              <a:t>Linked </a:t>
            </a:r>
            <a:r>
              <a:rPr lang="en-US" altLang="zh-TW" dirty="0" smtClean="0"/>
              <a:t>List</a:t>
            </a:r>
            <a:r>
              <a:rPr lang="zh-TW" altLang="en-US" dirty="0" smtClean="0"/>
              <a:t>）</a:t>
            </a:r>
            <a:r>
              <a:rPr lang="en-US" altLang="zh-TW" dirty="0" smtClean="0"/>
              <a:t> </a:t>
            </a:r>
            <a:endParaRPr lang="en-US" altLang="zh-TW" dirty="0"/>
          </a:p>
          <a:p>
            <a:r>
              <a:rPr lang="en-US" altLang="zh-TW" dirty="0" smtClean="0"/>
              <a:t>4-3</a:t>
            </a:r>
            <a:r>
              <a:rPr lang="zh-TW" altLang="en-US" dirty="0" smtClean="0"/>
              <a:t>　雙向</a:t>
            </a:r>
            <a:r>
              <a:rPr lang="zh-TW" altLang="en-US" dirty="0"/>
              <a:t>鏈結</a:t>
            </a:r>
            <a:r>
              <a:rPr lang="zh-TW" altLang="en-US" dirty="0" smtClean="0"/>
              <a:t>串列（</a:t>
            </a:r>
            <a:r>
              <a:rPr lang="en-US" altLang="zh-TW" dirty="0" smtClean="0"/>
              <a:t>Double </a:t>
            </a:r>
            <a:r>
              <a:rPr lang="en-US" altLang="zh-TW" dirty="0"/>
              <a:t>Linked </a:t>
            </a:r>
            <a:r>
              <a:rPr lang="en-US" altLang="zh-TW" dirty="0" smtClean="0"/>
              <a:t>List</a:t>
            </a:r>
            <a:r>
              <a:rPr lang="zh-TW" altLang="en-US" dirty="0" smtClean="0"/>
              <a:t>）</a:t>
            </a:r>
            <a:r>
              <a:rPr lang="en-US" altLang="zh-TW" dirty="0" smtClean="0"/>
              <a:t> </a:t>
            </a:r>
            <a:endParaRPr lang="en-US" altLang="zh-TW" dirty="0"/>
          </a:p>
          <a:p>
            <a:r>
              <a:rPr lang="en-US" altLang="zh-TW" dirty="0" smtClean="0"/>
              <a:t>4-4</a:t>
            </a:r>
            <a:r>
              <a:rPr lang="zh-TW" altLang="en-US" dirty="0" smtClean="0"/>
              <a:t>　實</a:t>
            </a:r>
            <a:r>
              <a:rPr lang="zh-TW" altLang="en-US" dirty="0"/>
              <a:t>作鏈結串列</a:t>
            </a:r>
          </a:p>
        </p:txBody>
      </p:sp>
    </p:spTree>
    <p:extLst>
      <p:ext uri="{BB962C8B-B14F-4D97-AF65-F5344CB8AC3E}">
        <p14:creationId xmlns:p14="http://schemas.microsoft.com/office/powerpoint/2010/main" val="826369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a:t>
            </a:r>
            <a:r>
              <a:rPr lang="zh-TW" altLang="en-US" b="1" dirty="0" smtClean="0"/>
              <a:t>　</a:t>
            </a:r>
            <a:r>
              <a:rPr lang="zh-TW" altLang="en-US" dirty="0" smtClean="0"/>
              <a:t>環狀</a:t>
            </a:r>
            <a:r>
              <a:rPr lang="zh-TW" altLang="en-US" dirty="0"/>
              <a:t>鏈結串列 </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a:t>環狀鏈結</a:t>
            </a:r>
            <a:r>
              <a:rPr lang="zh-TW" altLang="en-US" dirty="0" smtClean="0"/>
              <a:t>串列（</a:t>
            </a:r>
            <a:r>
              <a:rPr lang="en-US" altLang="zh-TW" dirty="0" smtClean="0"/>
              <a:t>Circular </a:t>
            </a:r>
            <a:r>
              <a:rPr lang="en-US" altLang="zh-TW" dirty="0"/>
              <a:t>Linked </a:t>
            </a:r>
            <a:r>
              <a:rPr lang="en-US" altLang="zh-TW" dirty="0" smtClean="0"/>
              <a:t>List</a:t>
            </a:r>
            <a:r>
              <a:rPr lang="zh-TW" altLang="en-US" dirty="0" smtClean="0"/>
              <a:t>）是</a:t>
            </a:r>
            <a:r>
              <a:rPr lang="zh-TW" altLang="en-US" dirty="0"/>
              <a:t>使用</a:t>
            </a:r>
            <a:r>
              <a:rPr lang="en-US" altLang="zh-TW" dirty="0" smtClean="0"/>
              <a:t>Pointer</a:t>
            </a:r>
            <a:r>
              <a:rPr lang="zh-TW" altLang="en-US" dirty="0" smtClean="0"/>
              <a:t>（指標）串</a:t>
            </a:r>
            <a:r>
              <a:rPr lang="zh-TW" altLang="en-US" dirty="0"/>
              <a:t>接資料，且最後一個元素可以連結到第一個元素。使用環狀鏈結串列的好處是找到指定位置後，可以在很短時間內插入或刪除元素；陣列不適合在中間位置插入或刪除元素，因為需要花較多時間搬移元素，適合在兩端插入或刪除元素</a:t>
            </a:r>
            <a:r>
              <a:rPr lang="zh-TW" altLang="en-US" dirty="0" smtClean="0"/>
              <a:t>。</a:t>
            </a:r>
            <a:endParaRPr lang="en-US" altLang="zh-TW" dirty="0" smtClean="0"/>
          </a:p>
          <a:p>
            <a:r>
              <a:rPr lang="zh-TW" altLang="en-US" dirty="0" smtClean="0"/>
              <a:t>環狀</a:t>
            </a:r>
            <a:r>
              <a:rPr lang="zh-TW" altLang="en-US" dirty="0"/>
              <a:t>鏈結串列不能隨機讀取指定位置的元素，只能從前往後一個一個走到指定的位置才能讀取；而陣列可以使用索引</a:t>
            </a:r>
            <a:r>
              <a:rPr lang="zh-TW" altLang="en-US" dirty="0" smtClean="0"/>
              <a:t>值（隨機）讀取</a:t>
            </a:r>
            <a:r>
              <a:rPr lang="zh-TW" altLang="en-US" dirty="0"/>
              <a:t>陣列中指定位置的元素。陣列與環狀鏈結串列都有其優缺點，寫程式時需要善加利用每種資料結構的優點，避開或減少使用其缺點</a:t>
            </a:r>
            <a:r>
              <a:rPr lang="zh-TW" altLang="en-US" dirty="0" smtClean="0"/>
              <a:t>。</a:t>
            </a:r>
            <a:endParaRPr lang="en-US" altLang="zh-TW" dirty="0" smtClean="0"/>
          </a:p>
        </p:txBody>
      </p:sp>
    </p:spTree>
    <p:extLst>
      <p:ext uri="{BB962C8B-B14F-4D97-AF65-F5344CB8AC3E}">
        <p14:creationId xmlns:p14="http://schemas.microsoft.com/office/powerpoint/2010/main" val="282803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a:t>
            </a:r>
            <a:r>
              <a:rPr lang="zh-TW" altLang="en-US" b="1" dirty="0" smtClean="0"/>
              <a:t>　</a:t>
            </a:r>
            <a:r>
              <a:rPr lang="zh-TW" altLang="en-US" dirty="0" smtClean="0"/>
              <a:t>環狀</a:t>
            </a:r>
            <a:r>
              <a:rPr lang="zh-TW" altLang="en-US" dirty="0"/>
              <a:t>鏈結串列 </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smtClean="0"/>
              <a:t>以下</a:t>
            </a:r>
            <a:r>
              <a:rPr lang="zh-TW" altLang="en-US" dirty="0"/>
              <a:t>為一個簡單的環狀鏈結串列，指標</a:t>
            </a:r>
            <a:r>
              <a:rPr lang="en-US" altLang="zh-TW" dirty="0"/>
              <a:t>head</a:t>
            </a:r>
            <a:r>
              <a:rPr lang="zh-TW" altLang="en-US" dirty="0"/>
              <a:t>指向鏈結串列的第一個元素</a:t>
            </a:r>
            <a:r>
              <a:rPr lang="en-US" altLang="zh-TW" dirty="0"/>
              <a:t>5</a:t>
            </a:r>
            <a:r>
              <a:rPr lang="zh-TW" altLang="en-US" dirty="0"/>
              <a:t>，元素</a:t>
            </a:r>
            <a:r>
              <a:rPr lang="en-US" altLang="zh-TW" dirty="0"/>
              <a:t>5</a:t>
            </a:r>
            <a:r>
              <a:rPr lang="zh-TW" altLang="en-US" dirty="0"/>
              <a:t>的指標指向下一個元素</a:t>
            </a:r>
            <a:r>
              <a:rPr lang="en-US" altLang="zh-TW" dirty="0"/>
              <a:t>3</a:t>
            </a:r>
            <a:r>
              <a:rPr lang="zh-TW" altLang="en-US" dirty="0"/>
              <a:t>，元素</a:t>
            </a:r>
            <a:r>
              <a:rPr lang="en-US" altLang="zh-TW" dirty="0"/>
              <a:t>3</a:t>
            </a:r>
            <a:r>
              <a:rPr lang="zh-TW" altLang="en-US" dirty="0"/>
              <a:t>的指標指向下一個元素</a:t>
            </a:r>
            <a:r>
              <a:rPr lang="en-US" altLang="zh-TW" dirty="0"/>
              <a:t>2</a:t>
            </a:r>
            <a:r>
              <a:rPr lang="zh-TW" altLang="en-US" dirty="0"/>
              <a:t>，元素</a:t>
            </a:r>
            <a:r>
              <a:rPr lang="en-US" altLang="zh-TW" dirty="0"/>
              <a:t>2</a:t>
            </a:r>
            <a:r>
              <a:rPr lang="zh-TW" altLang="en-US" dirty="0"/>
              <a:t>的指標指向下一個元素</a:t>
            </a:r>
            <a:r>
              <a:rPr lang="en-US" altLang="zh-TW" dirty="0"/>
              <a:t>6</a:t>
            </a:r>
            <a:r>
              <a:rPr lang="zh-TW" altLang="en-US" dirty="0"/>
              <a:t>，元素</a:t>
            </a:r>
            <a:r>
              <a:rPr lang="en-US" altLang="zh-TW" dirty="0"/>
              <a:t>6</a:t>
            </a:r>
            <a:r>
              <a:rPr lang="zh-TW" altLang="en-US" dirty="0"/>
              <a:t>的指標指向第一個元素</a:t>
            </a:r>
            <a:r>
              <a:rPr lang="en-US" altLang="zh-TW" dirty="0"/>
              <a:t>5</a:t>
            </a:r>
            <a:r>
              <a:rPr lang="zh-TW" altLang="en-US" dirty="0"/>
              <a:t>。</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9183" y="3456775"/>
            <a:ext cx="7881213" cy="1393017"/>
          </a:xfrm>
          <a:prstGeom prst="rect">
            <a:avLst/>
          </a:prstGeom>
        </p:spPr>
      </p:pic>
    </p:spTree>
    <p:extLst>
      <p:ext uri="{BB962C8B-B14F-4D97-AF65-F5344CB8AC3E}">
        <p14:creationId xmlns:p14="http://schemas.microsoft.com/office/powerpoint/2010/main" val="3070083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4-2-1</a:t>
            </a:r>
            <a:r>
              <a:rPr lang="zh-TW" altLang="en-US" b="1" dirty="0" smtClean="0"/>
              <a:t>　</a:t>
            </a:r>
            <a:r>
              <a:rPr lang="zh-TW" altLang="en-US" dirty="0" smtClean="0"/>
              <a:t>建立</a:t>
            </a:r>
            <a:r>
              <a:rPr lang="zh-TW" altLang="en-US" dirty="0"/>
              <a:t>環狀鏈結串列</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環狀鏈結串列需要一個指標，指向下一個元素，若下一個元素是空的時候設定為</a:t>
            </a:r>
            <a:r>
              <a:rPr lang="en-US" altLang="zh-TW" dirty="0"/>
              <a:t>None</a:t>
            </a:r>
            <a:r>
              <a:rPr lang="zh-TW" altLang="en-US" dirty="0"/>
              <a:t>，</a:t>
            </a:r>
            <a:r>
              <a:rPr lang="en-US" altLang="zh-TW" dirty="0"/>
              <a:t>None</a:t>
            </a:r>
            <a:r>
              <a:rPr lang="zh-TW" altLang="en-US" dirty="0"/>
              <a:t>就是空指標，環狀鏈結串列的類別</a:t>
            </a:r>
            <a:r>
              <a:rPr lang="en-US" altLang="zh-TW" dirty="0"/>
              <a:t>Node</a:t>
            </a:r>
            <a:r>
              <a:rPr lang="zh-TW" altLang="en-US" dirty="0"/>
              <a:t>用於建立節點，類別</a:t>
            </a:r>
            <a:r>
              <a:rPr lang="en-US" altLang="zh-TW" dirty="0" err="1"/>
              <a:t>CirLinkedList</a:t>
            </a:r>
            <a:r>
              <a:rPr lang="zh-TW" altLang="en-US" dirty="0"/>
              <a:t>用於實作環狀鏈結串列，程式碼如下，以下每一小節程式碼串接起來就是一個完整的環狀鏈結串列程式。</a:t>
            </a:r>
          </a:p>
        </p:txBody>
      </p:sp>
      <p:graphicFrame>
        <p:nvGraphicFramePr>
          <p:cNvPr id="5" name="表格 4"/>
          <p:cNvGraphicFramePr>
            <a:graphicFrameLocks noGrp="1"/>
          </p:cNvGraphicFramePr>
          <p:nvPr>
            <p:extLst>
              <p:ext uri="{D42A27DB-BD31-4B8C-83A1-F6EECF244321}">
                <p14:modId xmlns:p14="http://schemas.microsoft.com/office/powerpoint/2010/main" val="1271526527"/>
              </p:ext>
            </p:extLst>
          </p:nvPr>
        </p:nvGraphicFramePr>
        <p:xfrm>
          <a:off x="523642" y="3648652"/>
          <a:ext cx="5257076" cy="2519924"/>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txBody>
                  <a:tcPr/>
                </a:tc>
                <a:tc>
                  <a:txBody>
                    <a:bodyPr/>
                    <a:lstStyle/>
                    <a:p>
                      <a:r>
                        <a:rPr lang="en-US" altLang="zh-TW" dirty="0" smtClean="0"/>
                        <a:t>class Node:</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 x):</a:t>
                      </a:r>
                    </a:p>
                    <a:p>
                      <a:r>
                        <a:rPr lang="en-US" altLang="zh-TW" dirty="0" smtClean="0"/>
                        <a:t>        </a:t>
                      </a:r>
                      <a:r>
                        <a:rPr lang="en-US" altLang="zh-TW" dirty="0" err="1" smtClean="0"/>
                        <a:t>self.data</a:t>
                      </a:r>
                      <a:r>
                        <a:rPr lang="en-US" altLang="zh-TW" dirty="0" smtClean="0"/>
                        <a:t> = x</a:t>
                      </a:r>
                    </a:p>
                    <a:p>
                      <a:r>
                        <a:rPr lang="en-US" altLang="zh-TW" dirty="0" smtClean="0"/>
                        <a:t>        </a:t>
                      </a:r>
                      <a:r>
                        <a:rPr lang="en-US" altLang="zh-TW" dirty="0" err="1" smtClean="0"/>
                        <a:t>self.next</a:t>
                      </a:r>
                      <a:r>
                        <a:rPr lang="en-US" altLang="zh-TW" dirty="0" smtClean="0"/>
                        <a:t> = None</a:t>
                      </a:r>
                    </a:p>
                    <a:p>
                      <a:r>
                        <a:rPr lang="en-US" altLang="zh-TW" dirty="0" smtClean="0"/>
                        <a:t>class </a:t>
                      </a:r>
                      <a:r>
                        <a:rPr lang="en-US" altLang="zh-TW" dirty="0" err="1" smtClean="0"/>
                        <a:t>CirLinkedList</a:t>
                      </a:r>
                      <a:r>
                        <a:rPr lang="en-US" altLang="zh-TW" dirty="0" smtClean="0"/>
                        <a:t>:</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a:t>
                      </a:r>
                    </a:p>
                    <a:p>
                      <a:r>
                        <a:rPr lang="en-US" altLang="zh-TW" dirty="0" smtClean="0"/>
                        <a:t>        </a:t>
                      </a:r>
                      <a:r>
                        <a:rPr lang="en-US" altLang="zh-TW" dirty="0" err="1" smtClean="0"/>
                        <a:t>self.head</a:t>
                      </a:r>
                      <a:r>
                        <a:rPr lang="en-US" altLang="zh-TW" dirty="0" smtClean="0"/>
                        <a:t> = None</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908040" y="3625769"/>
            <a:ext cx="5766848" cy="3000821"/>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用於儲存鏈結串列的節點，類別初始化方法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用於儲存資料，</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初始化為輸入參數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，指標</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用於指向下一個元素，初始化為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行：類別</a:t>
            </a:r>
            <a:r>
              <a:rPr lang="en-US" altLang="zh-TW" dirty="0" err="1">
                <a:latin typeface="微軟正黑體" pitchFamily="34" charset="-120"/>
                <a:ea typeface="微軟正黑體" pitchFamily="34" charset="-120"/>
              </a:rPr>
              <a:t>CirLinkedList</a:t>
            </a:r>
            <a:r>
              <a:rPr lang="zh-TW" altLang="en-US" dirty="0">
                <a:latin typeface="微軟正黑體" pitchFamily="34" charset="-120"/>
                <a:ea typeface="微軟正黑體" pitchFamily="34" charset="-120"/>
              </a:rPr>
              <a:t>用於實作環狀鏈結串列，類別初始化方法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指向環狀鏈結串列的第一個元素，初始化為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2690276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類別</a:t>
            </a:r>
            <a:r>
              <a:rPr lang="en-US" altLang="zh-TW" dirty="0" err="1"/>
              <a:t>CirLinkedList</a:t>
            </a:r>
            <a:r>
              <a:rPr lang="zh-TW" altLang="en-US" dirty="0"/>
              <a:t>內，使用方法</a:t>
            </a:r>
            <a:r>
              <a:rPr lang="en-US" altLang="zh-TW" dirty="0" err="1"/>
              <a:t>insertHead</a:t>
            </a:r>
            <a:r>
              <a:rPr lang="zh-TW" altLang="en-US" dirty="0"/>
              <a:t>建立環狀鏈結串列的第一個節點，且</a:t>
            </a:r>
            <a:r>
              <a:rPr lang="en-US" altLang="zh-TW" dirty="0"/>
              <a:t>head</a:t>
            </a:r>
            <a:r>
              <a:rPr lang="zh-TW" altLang="en-US" dirty="0"/>
              <a:t>指向第一個節點，且</a:t>
            </a:r>
            <a:r>
              <a:rPr lang="en-US" altLang="zh-TW" dirty="0" err="1"/>
              <a:t>head.next</a:t>
            </a:r>
            <a:r>
              <a:rPr lang="zh-TW" altLang="en-US" dirty="0"/>
              <a:t>指向自己，如下圖，形成一個元素的環狀鏈結串列。</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843" y="3238216"/>
            <a:ext cx="2749082" cy="1160163"/>
          </a:xfrm>
          <a:prstGeom prst="rect">
            <a:avLst/>
          </a:prstGeom>
        </p:spPr>
      </p:pic>
    </p:spTree>
    <p:extLst>
      <p:ext uri="{BB962C8B-B14F-4D97-AF65-F5344CB8AC3E}">
        <p14:creationId xmlns:p14="http://schemas.microsoft.com/office/powerpoint/2010/main" val="748346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054" y="1536949"/>
            <a:ext cx="8362950" cy="4095750"/>
          </a:xfrm>
        </p:spPr>
      </p:pic>
    </p:spTree>
    <p:extLst>
      <p:ext uri="{BB962C8B-B14F-4D97-AF65-F5344CB8AC3E}">
        <p14:creationId xmlns:p14="http://schemas.microsoft.com/office/powerpoint/2010/main" val="1057647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9248" y="1584710"/>
            <a:ext cx="9331112" cy="3311381"/>
          </a:xfrm>
          <a:prstGeom prst="rect">
            <a:avLst/>
          </a:prstGeom>
        </p:spPr>
      </p:pic>
    </p:spTree>
    <p:extLst>
      <p:ext uri="{BB962C8B-B14F-4D97-AF65-F5344CB8AC3E}">
        <p14:creationId xmlns:p14="http://schemas.microsoft.com/office/powerpoint/2010/main" val="2231164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6784" y="1743914"/>
            <a:ext cx="9718601" cy="3337372"/>
          </a:xfrm>
          <a:prstGeom prst="rect">
            <a:avLst/>
          </a:prstGeom>
        </p:spPr>
      </p:pic>
    </p:spTree>
    <p:extLst>
      <p:ext uri="{BB962C8B-B14F-4D97-AF65-F5344CB8AC3E}">
        <p14:creationId xmlns:p14="http://schemas.microsoft.com/office/powerpoint/2010/main" val="558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Autofit/>
          </a:bodyPr>
          <a:lstStyle/>
          <a:p>
            <a:r>
              <a:rPr lang="zh-TW" altLang="en-US" dirty="0"/>
              <a:t>插入元素程式碼如下</a:t>
            </a:r>
            <a:r>
              <a:rPr lang="zh-TW" altLang="en-US" dirty="0" smtClean="0"/>
              <a:t>。</a:t>
            </a:r>
            <a:endParaRPr lang="en-US" altLang="zh-TW" dirty="0" smtClean="0"/>
          </a:p>
          <a:p>
            <a:endParaRPr lang="en-US" altLang="zh-TW" dirty="0" smtClean="0"/>
          </a:p>
          <a:p>
            <a:endParaRPr lang="en-US" altLang="zh-TW" dirty="0"/>
          </a:p>
          <a:p>
            <a:endParaRPr lang="en-US" altLang="zh-TW" dirty="0" smtClean="0"/>
          </a:p>
          <a:p>
            <a:endParaRPr lang="en-US" altLang="zh-TW" dirty="0"/>
          </a:p>
          <a:p>
            <a:endParaRPr lang="en-US" altLang="zh-TW" dirty="0" smtClean="0"/>
          </a:p>
        </p:txBody>
      </p:sp>
      <p:graphicFrame>
        <p:nvGraphicFramePr>
          <p:cNvPr id="5" name="表格 4"/>
          <p:cNvGraphicFramePr>
            <a:graphicFrameLocks noGrp="1"/>
          </p:cNvGraphicFramePr>
          <p:nvPr>
            <p:extLst>
              <p:ext uri="{D42A27DB-BD31-4B8C-83A1-F6EECF244321}">
                <p14:modId xmlns:p14="http://schemas.microsoft.com/office/powerpoint/2010/main" val="3871914891"/>
              </p:ext>
            </p:extLst>
          </p:nvPr>
        </p:nvGraphicFramePr>
        <p:xfrm>
          <a:off x="510579" y="2065480"/>
          <a:ext cx="5257076" cy="4145280"/>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2000" dirty="0" smtClean="0"/>
                        <a:t>行號</a:t>
                      </a:r>
                      <a:endParaRPr lang="zh-TW" altLang="en-US" sz="2000" dirty="0"/>
                    </a:p>
                  </a:txBody>
                  <a:tcPr/>
                </a:tc>
                <a:tc>
                  <a:txBody>
                    <a:bodyPr/>
                    <a:lstStyle/>
                    <a:p>
                      <a:r>
                        <a:rPr lang="zh-TW" altLang="en-US" sz="2000" dirty="0" smtClean="0"/>
                        <a:t>程式</a:t>
                      </a:r>
                      <a:endParaRPr lang="zh-TW" altLang="en-US" sz="2000" dirty="0"/>
                    </a:p>
                  </a:txBody>
                  <a:tcPr/>
                </a:tc>
                <a:extLst>
                  <a:ext uri="{0D108BD9-81ED-4DB2-BD59-A6C34878D82A}">
                    <a16:rowId xmlns:a16="http://schemas.microsoft.com/office/drawing/2014/main" val="2567556328"/>
                  </a:ext>
                </a:extLst>
              </a:tr>
              <a:tr h="1403653">
                <a:tc>
                  <a:txBody>
                    <a:bodyPr/>
                    <a:lstStyle/>
                    <a:p>
                      <a:pPr algn="ctr"/>
                      <a:r>
                        <a:rPr lang="en-US" altLang="zh-TW" sz="2000" dirty="0" smtClean="0"/>
                        <a:t>08</a:t>
                      </a:r>
                    </a:p>
                    <a:p>
                      <a:pPr algn="ctr"/>
                      <a:r>
                        <a:rPr lang="en-US" altLang="zh-TW" sz="2000" dirty="0" smtClean="0"/>
                        <a:t>09</a:t>
                      </a:r>
                    </a:p>
                    <a:p>
                      <a:pPr algn="ctr"/>
                      <a:r>
                        <a:rPr lang="en-US" altLang="zh-TW" sz="2000" dirty="0" smtClean="0"/>
                        <a:t>10</a:t>
                      </a:r>
                    </a:p>
                    <a:p>
                      <a:pPr algn="ctr"/>
                      <a:r>
                        <a:rPr lang="en-US" altLang="zh-TW" sz="2000" dirty="0" smtClean="0"/>
                        <a:t>11</a:t>
                      </a:r>
                    </a:p>
                    <a:p>
                      <a:pPr algn="ctr"/>
                      <a:r>
                        <a:rPr lang="en-US" altLang="zh-TW" sz="2000" dirty="0" smtClean="0"/>
                        <a:t>12</a:t>
                      </a:r>
                    </a:p>
                    <a:p>
                      <a:pPr algn="ctr"/>
                      <a:r>
                        <a:rPr lang="en-US" altLang="zh-TW" sz="2000" dirty="0" smtClean="0"/>
                        <a:t>13</a:t>
                      </a:r>
                    </a:p>
                    <a:p>
                      <a:pPr algn="ctr"/>
                      <a:r>
                        <a:rPr lang="en-US" altLang="zh-TW" sz="2000" dirty="0" smtClean="0"/>
                        <a:t>14</a:t>
                      </a:r>
                    </a:p>
                    <a:p>
                      <a:pPr algn="ctr"/>
                      <a:r>
                        <a:rPr lang="en-US" altLang="zh-TW" sz="2000" dirty="0" smtClean="0"/>
                        <a:t>15</a:t>
                      </a:r>
                    </a:p>
                    <a:p>
                      <a:pPr algn="ctr"/>
                      <a:r>
                        <a:rPr lang="en-US" altLang="zh-TW" sz="2000" dirty="0" smtClean="0"/>
                        <a:t>16</a:t>
                      </a:r>
                    </a:p>
                    <a:p>
                      <a:pPr algn="ctr"/>
                      <a:r>
                        <a:rPr lang="en-US" altLang="zh-TW" sz="2000" dirty="0" smtClean="0"/>
                        <a:t>17</a:t>
                      </a:r>
                    </a:p>
                    <a:p>
                      <a:pPr algn="ctr"/>
                      <a:r>
                        <a:rPr lang="en-US" altLang="zh-TW" sz="2000" dirty="0" smtClean="0"/>
                        <a:t>18</a:t>
                      </a:r>
                    </a:p>
                    <a:p>
                      <a:pPr algn="ctr"/>
                      <a:r>
                        <a:rPr lang="en-US" altLang="zh-TW" sz="2000" dirty="0" smtClean="0"/>
                        <a:t>19</a:t>
                      </a:r>
                    </a:p>
                  </a:txBody>
                  <a:tcPr/>
                </a:tc>
                <a:tc>
                  <a:txBody>
                    <a:bodyPr/>
                    <a:lstStyle/>
                    <a:p>
                      <a:r>
                        <a:rPr lang="en-US" altLang="zh-TW" sz="2000" dirty="0" smtClean="0"/>
                        <a:t>    </a:t>
                      </a:r>
                      <a:r>
                        <a:rPr lang="en-US" altLang="zh-TW" sz="2000" dirty="0" err="1" smtClean="0"/>
                        <a:t>def</a:t>
                      </a:r>
                      <a:r>
                        <a:rPr lang="en-US" altLang="zh-TW" sz="2000" dirty="0" smtClean="0"/>
                        <a:t> </a:t>
                      </a:r>
                      <a:r>
                        <a:rPr lang="en-US" altLang="zh-TW" sz="2000" dirty="0" err="1" smtClean="0"/>
                        <a:t>insertHead</a:t>
                      </a:r>
                      <a:r>
                        <a:rPr lang="en-US" altLang="zh-TW" sz="2000" dirty="0" smtClean="0"/>
                        <a:t>(self, x):</a:t>
                      </a:r>
                    </a:p>
                    <a:p>
                      <a:r>
                        <a:rPr lang="en-US" altLang="zh-TW" sz="2000" dirty="0" smtClean="0"/>
                        <a:t>        </a:t>
                      </a:r>
                      <a:r>
                        <a:rPr lang="en-US" altLang="zh-TW" sz="2000" dirty="0" err="1" smtClean="0"/>
                        <a:t>self.head</a:t>
                      </a:r>
                      <a:r>
                        <a:rPr lang="en-US" altLang="zh-TW" sz="2000" dirty="0" smtClean="0"/>
                        <a:t> = Node(x)</a:t>
                      </a:r>
                    </a:p>
                    <a:p>
                      <a:r>
                        <a:rPr lang="en-US" altLang="zh-TW" sz="2000" dirty="0" smtClean="0"/>
                        <a:t>        </a:t>
                      </a:r>
                      <a:r>
                        <a:rPr lang="en-US" altLang="zh-TW" sz="2000" dirty="0" err="1" smtClean="0"/>
                        <a:t>self.head.next</a:t>
                      </a:r>
                      <a:r>
                        <a:rPr lang="en-US" altLang="zh-TW" sz="2000" dirty="0" smtClean="0"/>
                        <a:t> = </a:t>
                      </a:r>
                      <a:r>
                        <a:rPr lang="en-US" altLang="zh-TW" sz="2000" dirty="0" err="1" smtClean="0"/>
                        <a:t>self.head</a:t>
                      </a:r>
                      <a:endParaRPr lang="en-US" altLang="zh-TW" sz="2000" dirty="0" smtClean="0"/>
                    </a:p>
                    <a:p>
                      <a:r>
                        <a:rPr lang="en-US" altLang="zh-TW" sz="2000" dirty="0" smtClean="0"/>
                        <a:t>    </a:t>
                      </a:r>
                      <a:r>
                        <a:rPr lang="en-US" altLang="zh-TW" sz="2000" dirty="0" err="1" smtClean="0"/>
                        <a:t>def</a:t>
                      </a:r>
                      <a:r>
                        <a:rPr lang="en-US" altLang="zh-TW" sz="2000" dirty="0" smtClean="0"/>
                        <a:t> insert(self, y, x): # </a:t>
                      </a:r>
                      <a:r>
                        <a:rPr lang="zh-TW" altLang="en-US" sz="2000" dirty="0" smtClean="0"/>
                        <a:t>在</a:t>
                      </a:r>
                      <a:r>
                        <a:rPr lang="en-US" altLang="zh-TW" sz="2000" dirty="0" smtClean="0"/>
                        <a:t>y</a:t>
                      </a:r>
                      <a:r>
                        <a:rPr lang="zh-TW" altLang="en-US" sz="2000" dirty="0" smtClean="0"/>
                        <a:t>後面插入</a:t>
                      </a:r>
                      <a:r>
                        <a:rPr lang="en-US" altLang="zh-TW" sz="2000" dirty="0" smtClean="0"/>
                        <a:t>x</a:t>
                      </a:r>
                    </a:p>
                    <a:p>
                      <a:r>
                        <a:rPr lang="en-US" altLang="zh-TW" sz="2000" dirty="0" smtClean="0"/>
                        <a:t>        </a:t>
                      </a:r>
                      <a:r>
                        <a:rPr lang="en-US" altLang="zh-TW" sz="2000" dirty="0" err="1" smtClean="0"/>
                        <a:t>tmp</a:t>
                      </a:r>
                      <a:r>
                        <a:rPr lang="en-US" altLang="zh-TW" sz="2000" dirty="0" smtClean="0"/>
                        <a:t> = </a:t>
                      </a:r>
                      <a:r>
                        <a:rPr lang="en-US" altLang="zh-TW" sz="2000" dirty="0" err="1" smtClean="0"/>
                        <a:t>self.head</a:t>
                      </a:r>
                      <a:endParaRPr lang="en-US" altLang="zh-TW" sz="2000" dirty="0" smtClean="0"/>
                    </a:p>
                    <a:p>
                      <a:r>
                        <a:rPr lang="en-US" altLang="zh-TW" sz="2000" dirty="0" smtClean="0"/>
                        <a:t>        </a:t>
                      </a:r>
                      <a:r>
                        <a:rPr lang="en-US" altLang="zh-TW" sz="2000" dirty="0" err="1" smtClean="0"/>
                        <a:t>nodex</a:t>
                      </a:r>
                      <a:r>
                        <a:rPr lang="en-US" altLang="zh-TW" sz="2000" dirty="0" smtClean="0"/>
                        <a:t> = Node(x)</a:t>
                      </a:r>
                    </a:p>
                    <a:p>
                      <a:r>
                        <a:rPr lang="en-US" altLang="zh-TW" sz="2000" dirty="0" smtClean="0"/>
                        <a:t>        while True:</a:t>
                      </a:r>
                    </a:p>
                    <a:p>
                      <a:r>
                        <a:rPr lang="en-US" altLang="zh-TW" sz="2000" dirty="0" smtClean="0"/>
                        <a:t>            if </a:t>
                      </a:r>
                      <a:r>
                        <a:rPr lang="en-US" altLang="zh-TW" sz="2000" dirty="0" err="1" smtClean="0"/>
                        <a:t>tmp.data</a:t>
                      </a:r>
                      <a:r>
                        <a:rPr lang="en-US" altLang="zh-TW" sz="2000" dirty="0" smtClean="0"/>
                        <a:t> == y:</a:t>
                      </a:r>
                    </a:p>
                    <a:p>
                      <a:r>
                        <a:rPr lang="en-US" altLang="zh-TW" sz="2000" dirty="0" smtClean="0"/>
                        <a:t>                break</a:t>
                      </a:r>
                    </a:p>
                    <a:p>
                      <a:r>
                        <a:rPr lang="en-US" altLang="zh-TW" sz="2000" dirty="0" smtClean="0"/>
                        <a:t>            </a:t>
                      </a:r>
                      <a:r>
                        <a:rPr lang="en-US" altLang="zh-TW" sz="2000" dirty="0" err="1" smtClean="0"/>
                        <a:t>tmp</a:t>
                      </a:r>
                      <a:r>
                        <a:rPr lang="en-US" altLang="zh-TW" sz="2000" dirty="0" smtClean="0"/>
                        <a:t> = </a:t>
                      </a:r>
                      <a:r>
                        <a:rPr lang="en-US" altLang="zh-TW" sz="2000" dirty="0" err="1" smtClean="0"/>
                        <a:t>tmp.next</a:t>
                      </a:r>
                      <a:endParaRPr lang="en-US" altLang="zh-TW" sz="2000" dirty="0" smtClean="0"/>
                    </a:p>
                    <a:p>
                      <a:r>
                        <a:rPr lang="en-US" altLang="zh-TW" sz="2000" dirty="0" smtClean="0"/>
                        <a:t>        </a:t>
                      </a:r>
                      <a:r>
                        <a:rPr lang="en-US" altLang="zh-TW" sz="2000" dirty="0" err="1" smtClean="0"/>
                        <a:t>nodex.next</a:t>
                      </a:r>
                      <a:r>
                        <a:rPr lang="en-US" altLang="zh-TW" sz="2000" dirty="0" smtClean="0"/>
                        <a:t> = </a:t>
                      </a:r>
                      <a:r>
                        <a:rPr lang="en-US" altLang="zh-TW" sz="2000" dirty="0" err="1" smtClean="0"/>
                        <a:t>tmp.next</a:t>
                      </a:r>
                      <a:endParaRPr lang="en-US" altLang="zh-TW" sz="2000" dirty="0" smtClean="0"/>
                    </a:p>
                    <a:p>
                      <a:r>
                        <a:rPr lang="en-US" altLang="zh-TW" sz="2000" dirty="0" smtClean="0"/>
                        <a:t>        </a:t>
                      </a:r>
                      <a:r>
                        <a:rPr lang="en-US" altLang="zh-TW" sz="2000" dirty="0" err="1" smtClean="0"/>
                        <a:t>tmp.next</a:t>
                      </a:r>
                      <a:r>
                        <a:rPr lang="en-US" altLang="zh-TW" sz="2000" dirty="0" smtClean="0"/>
                        <a:t> = </a:t>
                      </a:r>
                      <a:r>
                        <a:rPr lang="en-US" altLang="zh-TW" sz="2000" dirty="0" err="1" smtClean="0"/>
                        <a:t>nodex</a:t>
                      </a:r>
                      <a:endParaRPr lang="en-US" altLang="zh-TW" sz="2000" dirty="0" smtClean="0"/>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929700" y="2482168"/>
            <a:ext cx="5766848" cy="4050981"/>
          </a:xfrm>
          <a:prstGeom prst="rect">
            <a:avLst/>
          </a:prstGeom>
          <a:noFill/>
        </p:spPr>
        <p:txBody>
          <a:bodyPr wrap="square" rtlCol="0">
            <a:spAutoFit/>
          </a:bodyPr>
          <a:lstStyle/>
          <a:p>
            <a:pPr>
              <a:lnSpc>
                <a:spcPct val="12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insertHead</a:t>
            </a:r>
            <a:r>
              <a:rPr lang="en-US" altLang="zh-TW" dirty="0">
                <a:latin typeface="微軟正黑體" pitchFamily="34" charset="-120"/>
                <a:ea typeface="微軟正黑體" pitchFamily="34" charset="-120"/>
              </a:rPr>
              <a:t>(self, 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指向鏈結串列的第一個元素</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insertHead</a:t>
            </a:r>
            <a:r>
              <a:rPr lang="zh-TW" altLang="en-US" dirty="0">
                <a:latin typeface="微軟正黑體" pitchFamily="34" charset="-120"/>
                <a:ea typeface="微軟正黑體" pitchFamily="34" charset="-120"/>
              </a:rPr>
              <a:t>的輸入值</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指向自己</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insert(self, y, x)</a:t>
            </a:r>
            <a:r>
              <a:rPr lang="zh-TW" altLang="en-US" dirty="0">
                <a:latin typeface="微軟正黑體" pitchFamily="34" charset="-120"/>
                <a:ea typeface="微軟正黑體" pitchFamily="34" charset="-120"/>
              </a:rPr>
              <a:t>，在節點</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後面插入節點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為類別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建立新節點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。使用無窮迴圈，如果變數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nodex.next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，更新節點</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為變數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71774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4-2-2</a:t>
            </a:r>
            <a:r>
              <a:rPr lang="zh-TW" altLang="en-US" b="1" dirty="0" smtClean="0"/>
              <a:t>　</a:t>
            </a:r>
            <a:r>
              <a:rPr lang="zh-TW" altLang="en-US" dirty="0" smtClean="0"/>
              <a:t>插入</a:t>
            </a:r>
            <a:r>
              <a:rPr lang="zh-TW" altLang="en-US" dirty="0"/>
              <a:t>元素</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Autofit/>
          </a:bodyPr>
          <a:lstStyle/>
          <a:p>
            <a:r>
              <a:rPr lang="zh-TW" altLang="en-US" dirty="0" smtClean="0"/>
              <a:t>程式</a:t>
            </a:r>
            <a:r>
              <a:rPr lang="zh-TW" altLang="en-US" dirty="0"/>
              <a:t>效率分析</a:t>
            </a:r>
          </a:p>
          <a:p>
            <a:pPr lvl="1"/>
            <a:r>
              <a:rPr lang="zh-TW" altLang="en-US" dirty="0"/>
              <a:t>插入演算法效率由找尋插入節點的演算法決定，其效率為</a:t>
            </a:r>
            <a:r>
              <a:rPr lang="en-US" altLang="zh-TW" dirty="0"/>
              <a:t>O(n)</a:t>
            </a:r>
            <a:r>
              <a:rPr lang="zh-TW" altLang="en-US" dirty="0"/>
              <a:t>，</a:t>
            </a:r>
            <a:r>
              <a:rPr lang="en-US" altLang="zh-TW" dirty="0"/>
              <a:t>n</a:t>
            </a:r>
            <a:r>
              <a:rPr lang="zh-TW" altLang="en-US" dirty="0"/>
              <a:t>為環狀鏈結串列的節點個數，插入動作的演算法效率為</a:t>
            </a:r>
            <a:r>
              <a:rPr lang="en-US" altLang="zh-TW" dirty="0"/>
              <a:t>O(1)</a:t>
            </a:r>
            <a:r>
              <a:rPr lang="zh-TW" altLang="en-US" dirty="0"/>
              <a:t>，整個插入演算法效率為</a:t>
            </a:r>
            <a:r>
              <a:rPr lang="en-US" altLang="zh-TW" dirty="0"/>
              <a:t>O(n)</a:t>
            </a:r>
            <a:r>
              <a:rPr lang="zh-TW" altLang="en-US" dirty="0"/>
              <a:t>。</a:t>
            </a:r>
          </a:p>
          <a:p>
            <a:endParaRPr lang="zh-TW" altLang="en-US" dirty="0"/>
          </a:p>
        </p:txBody>
      </p:sp>
    </p:spTree>
    <p:extLst>
      <p:ext uri="{BB962C8B-B14F-4D97-AF65-F5344CB8AC3E}">
        <p14:creationId xmlns:p14="http://schemas.microsoft.com/office/powerpoint/2010/main" val="2055595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smtClean="0"/>
              <a:t>類別</a:t>
            </a:r>
            <a:r>
              <a:rPr lang="en-US" altLang="zh-TW" dirty="0" err="1"/>
              <a:t>CirLinkedList</a:t>
            </a:r>
            <a:r>
              <a:rPr lang="zh-TW" altLang="en-US" dirty="0"/>
              <a:t>內，使用方法</a:t>
            </a:r>
            <a:r>
              <a:rPr lang="en-US" altLang="zh-TW" dirty="0"/>
              <a:t>remove(self, x)</a:t>
            </a:r>
            <a:r>
              <a:rPr lang="zh-TW" altLang="en-US" dirty="0"/>
              <a:t>刪除節點</a:t>
            </a:r>
            <a:r>
              <a:rPr lang="en-US" altLang="zh-TW" dirty="0"/>
              <a:t>x</a:t>
            </a:r>
            <a:r>
              <a:rPr lang="zh-TW" altLang="en-US" dirty="0"/>
              <a:t>，示意圖如下。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162" y="2163019"/>
            <a:ext cx="8829675" cy="2971800"/>
          </a:xfrm>
          <a:prstGeom prst="rect">
            <a:avLst/>
          </a:prstGeom>
        </p:spPr>
      </p:pic>
    </p:spTree>
    <p:extLst>
      <p:ext uri="{BB962C8B-B14F-4D97-AF65-F5344CB8AC3E}">
        <p14:creationId xmlns:p14="http://schemas.microsoft.com/office/powerpoint/2010/main" val="2111529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5400" dirty="0" smtClean="0"/>
              <a:t>Ch4</a:t>
            </a:r>
            <a:r>
              <a:rPr lang="zh-TW" altLang="en-US" sz="5400" dirty="0" smtClean="0"/>
              <a:t>　</a:t>
            </a:r>
            <a:r>
              <a:rPr lang="zh-TW" altLang="en-US" dirty="0" smtClean="0"/>
              <a:t>鏈</a:t>
            </a:r>
            <a:r>
              <a:rPr lang="zh-TW" altLang="en-US" dirty="0"/>
              <a:t>結串列 </a:t>
            </a:r>
          </a:p>
        </p:txBody>
      </p:sp>
      <p:sp>
        <p:nvSpPr>
          <p:cNvPr id="3" name="內容版面配置區 2"/>
          <p:cNvSpPr>
            <a:spLocks noGrp="1"/>
          </p:cNvSpPr>
          <p:nvPr>
            <p:ph idx="1"/>
          </p:nvPr>
        </p:nvSpPr>
        <p:spPr/>
        <p:txBody>
          <a:bodyPr/>
          <a:lstStyle/>
          <a:p>
            <a:r>
              <a:rPr lang="zh-TW" altLang="en-US" dirty="0"/>
              <a:t>鏈結</a:t>
            </a:r>
            <a:r>
              <a:rPr lang="zh-TW" altLang="en-US" dirty="0" smtClean="0"/>
              <a:t>串列（</a:t>
            </a:r>
            <a:r>
              <a:rPr lang="en-US" altLang="zh-TW" dirty="0" smtClean="0"/>
              <a:t>Linked List</a:t>
            </a:r>
            <a:r>
              <a:rPr lang="zh-TW" altLang="en-US" dirty="0" smtClean="0"/>
              <a:t>）是</a:t>
            </a:r>
            <a:r>
              <a:rPr lang="zh-TW" altLang="en-US" dirty="0"/>
              <a:t>使用</a:t>
            </a:r>
            <a:r>
              <a:rPr lang="en-US" altLang="zh-TW" dirty="0" smtClean="0"/>
              <a:t>Pointer</a:t>
            </a:r>
            <a:r>
              <a:rPr lang="zh-TW" altLang="en-US" dirty="0" smtClean="0"/>
              <a:t>（指標）串</a:t>
            </a:r>
            <a:r>
              <a:rPr lang="zh-TW" altLang="en-US" dirty="0"/>
              <a:t>接資料，使用鏈結串列的好處是找到指定位置後，可以有效率地插入或刪除元素，陣列不適合在中間位置插入或刪除元素，因為需要花較多時間搬移元素，適合在兩端插入或刪除元素。鏈結串列不能隨機讀取指定位置的元素，只能從前往後一個一個走到指定的位置才能讀取，而陣列可以使用索引</a:t>
            </a:r>
            <a:r>
              <a:rPr lang="zh-TW" altLang="en-US" dirty="0" smtClean="0"/>
              <a:t>值</a:t>
            </a:r>
            <a:r>
              <a:rPr lang="zh-TW" altLang="en-US" dirty="0"/>
              <a:t>（</a:t>
            </a:r>
            <a:r>
              <a:rPr lang="zh-TW" altLang="en-US" dirty="0" smtClean="0"/>
              <a:t>隨機）讀取</a:t>
            </a:r>
            <a:r>
              <a:rPr lang="zh-TW" altLang="en-US" dirty="0"/>
              <a:t>陣列中指定位置的元素</a:t>
            </a:r>
            <a:r>
              <a:rPr lang="zh-TW" altLang="en-US" dirty="0" smtClean="0"/>
              <a:t>。</a:t>
            </a:r>
            <a:endParaRPr lang="en-US" altLang="zh-TW" dirty="0" smtClean="0"/>
          </a:p>
          <a:p>
            <a:r>
              <a:rPr lang="zh-TW" altLang="en-US" dirty="0" smtClean="0"/>
              <a:t>陣列</a:t>
            </a:r>
            <a:r>
              <a:rPr lang="zh-TW" altLang="en-US" dirty="0"/>
              <a:t>與鏈結串列各有優缺點，寫程式時需要善加利用每種資料結構的優點，避開或減少使用其缺點。 </a:t>
            </a:r>
          </a:p>
        </p:txBody>
      </p:sp>
    </p:spTree>
    <p:extLst>
      <p:ext uri="{BB962C8B-B14F-4D97-AF65-F5344CB8AC3E}">
        <p14:creationId xmlns:p14="http://schemas.microsoft.com/office/powerpoint/2010/main" val="1924743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263" y="1518172"/>
            <a:ext cx="8439150" cy="3009900"/>
          </a:xfrm>
        </p:spPr>
      </p:pic>
    </p:spTree>
    <p:extLst>
      <p:ext uri="{BB962C8B-B14F-4D97-AF65-F5344CB8AC3E}">
        <p14:creationId xmlns:p14="http://schemas.microsoft.com/office/powerpoint/2010/main" val="3934521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2453" y="1368425"/>
            <a:ext cx="8307419" cy="4929188"/>
          </a:xfrm>
        </p:spPr>
      </p:pic>
    </p:spTree>
    <p:extLst>
      <p:ext uri="{BB962C8B-B14F-4D97-AF65-F5344CB8AC3E}">
        <p14:creationId xmlns:p14="http://schemas.microsoft.com/office/powerpoint/2010/main" val="1654375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259" y="1580356"/>
            <a:ext cx="8496300" cy="2676525"/>
          </a:xfrm>
        </p:spPr>
      </p:pic>
    </p:spTree>
    <p:extLst>
      <p:ext uri="{BB962C8B-B14F-4D97-AF65-F5344CB8AC3E}">
        <p14:creationId xmlns:p14="http://schemas.microsoft.com/office/powerpoint/2010/main" val="3706521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刪除元素</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407" y="1621722"/>
            <a:ext cx="8953500" cy="3743325"/>
          </a:xfrm>
        </p:spPr>
      </p:pic>
    </p:spTree>
    <p:extLst>
      <p:ext uri="{BB962C8B-B14F-4D97-AF65-F5344CB8AC3E}">
        <p14:creationId xmlns:p14="http://schemas.microsoft.com/office/powerpoint/2010/main" val="3892812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rmAutofit/>
          </a:bodyPr>
          <a:lstStyle/>
          <a:p>
            <a:r>
              <a:rPr lang="zh-TW" altLang="en-US" dirty="0"/>
              <a:t>刪除</a:t>
            </a:r>
            <a:r>
              <a:rPr lang="zh-TW" altLang="en-US" dirty="0" smtClean="0"/>
              <a:t>元素</a:t>
            </a:r>
            <a:r>
              <a:rPr lang="zh-TW" altLang="en-US" dirty="0"/>
              <a:t>程式碼如下</a:t>
            </a:r>
            <a:r>
              <a:rPr lang="zh-TW" altLang="en-US" dirty="0" smtClean="0"/>
              <a:t>。</a:t>
            </a:r>
            <a:endParaRPr lang="en-US" altLang="zh-TW" dirty="0" smtClean="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346577415"/>
              </p:ext>
            </p:extLst>
          </p:nvPr>
        </p:nvGraphicFramePr>
        <p:xfrm>
          <a:off x="236258" y="1854145"/>
          <a:ext cx="5257076" cy="485239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20</a:t>
                      </a:r>
                    </a:p>
                    <a:p>
                      <a:pPr algn="ctr"/>
                      <a:r>
                        <a:rPr lang="en-US" altLang="zh-TW" dirty="0" smtClean="0"/>
                        <a:t>21</a:t>
                      </a:r>
                    </a:p>
                    <a:p>
                      <a:pPr algn="ctr"/>
                      <a:r>
                        <a:rPr lang="en-US" altLang="zh-TW" dirty="0" smtClean="0"/>
                        <a:t>22</a:t>
                      </a:r>
                    </a:p>
                    <a:p>
                      <a:pPr algn="ctr"/>
                      <a:r>
                        <a:rPr lang="en-US" altLang="zh-TW" dirty="0" smtClean="0"/>
                        <a:t>23</a:t>
                      </a:r>
                    </a:p>
                    <a:p>
                      <a:pPr algn="ctr"/>
                      <a:r>
                        <a:rPr lang="en-US" altLang="zh-TW" dirty="0" smtClean="0"/>
                        <a:t>24</a:t>
                      </a:r>
                    </a:p>
                    <a:p>
                      <a:pPr algn="ctr"/>
                      <a:r>
                        <a:rPr lang="en-US" altLang="zh-TW" dirty="0" smtClean="0"/>
                        <a:t>25</a:t>
                      </a:r>
                    </a:p>
                    <a:p>
                      <a:pPr algn="ctr"/>
                      <a:r>
                        <a:rPr lang="en-US" altLang="zh-TW" dirty="0" smtClean="0"/>
                        <a:t>26</a:t>
                      </a:r>
                    </a:p>
                    <a:p>
                      <a:pPr algn="ctr"/>
                      <a:r>
                        <a:rPr lang="en-US" altLang="zh-TW" dirty="0" smtClean="0"/>
                        <a:t>27</a:t>
                      </a:r>
                    </a:p>
                    <a:p>
                      <a:pPr algn="ctr"/>
                      <a:r>
                        <a:rPr lang="en-US" altLang="zh-TW" dirty="0" smtClean="0"/>
                        <a:t>28</a:t>
                      </a:r>
                    </a:p>
                    <a:p>
                      <a:pPr algn="ctr"/>
                      <a:endParaRPr lang="en-US" altLang="zh-TW" dirty="0" smtClean="0"/>
                    </a:p>
                    <a:p>
                      <a:pPr algn="ctr"/>
                      <a:r>
                        <a:rPr lang="en-US" altLang="zh-TW" dirty="0" smtClean="0"/>
                        <a:t>29</a:t>
                      </a:r>
                    </a:p>
                    <a:p>
                      <a:pPr algn="ctr"/>
                      <a:r>
                        <a:rPr lang="en-US" altLang="zh-TW" dirty="0" smtClean="0"/>
                        <a:t>30</a:t>
                      </a:r>
                    </a:p>
                    <a:p>
                      <a:pPr algn="ctr"/>
                      <a:r>
                        <a:rPr lang="en-US" altLang="zh-TW" dirty="0" smtClean="0"/>
                        <a:t>31</a:t>
                      </a:r>
                    </a:p>
                    <a:p>
                      <a:pPr algn="ctr"/>
                      <a:r>
                        <a:rPr lang="en-US" altLang="zh-TW" dirty="0" smtClean="0"/>
                        <a:t>32</a:t>
                      </a:r>
                    </a:p>
                    <a:p>
                      <a:pPr algn="ctr"/>
                      <a:r>
                        <a:rPr lang="en-US" altLang="zh-TW" dirty="0" smtClean="0"/>
                        <a:t>33</a:t>
                      </a:r>
                    </a:p>
                    <a:p>
                      <a:pPr algn="ctr"/>
                      <a:r>
                        <a:rPr lang="en-US" altLang="zh-TW" dirty="0" smtClean="0"/>
                        <a:t>34</a:t>
                      </a:r>
                    </a:p>
                  </a:txBody>
                  <a:tcPr/>
                </a:tc>
                <a:tc>
                  <a:txBody>
                    <a:bodyPr/>
                    <a:lstStyle/>
                    <a:p>
                      <a:r>
                        <a:rPr lang="en-US" altLang="zh-TW" dirty="0" smtClean="0"/>
                        <a:t> </a:t>
                      </a:r>
                      <a:r>
                        <a:rPr lang="en-US" altLang="zh-TW" dirty="0" err="1" smtClean="0"/>
                        <a:t>def</a:t>
                      </a:r>
                      <a:r>
                        <a:rPr lang="en-US" altLang="zh-TW" dirty="0" smtClean="0"/>
                        <a:t> remove(self, x):</a:t>
                      </a:r>
                    </a:p>
                    <a:p>
                      <a:r>
                        <a:rPr lang="en-US" altLang="zh-TW" dirty="0" smtClean="0"/>
                        <a:t>        before = </a:t>
                      </a:r>
                      <a:r>
                        <a:rPr lang="en-US" altLang="zh-TW" dirty="0" err="1" smtClean="0"/>
                        <a:t>self.head</a:t>
                      </a:r>
                      <a:endParaRPr lang="en-US" altLang="zh-TW" dirty="0" smtClean="0"/>
                    </a:p>
                    <a:p>
                      <a:r>
                        <a:rPr lang="en-US" altLang="zh-TW" dirty="0" smtClean="0"/>
                        <a:t>        </a:t>
                      </a:r>
                      <a:r>
                        <a:rPr lang="en-US" altLang="zh-TW" dirty="0" err="1" smtClean="0"/>
                        <a:t>tmp</a:t>
                      </a:r>
                      <a:r>
                        <a:rPr lang="en-US" altLang="zh-TW" dirty="0" smtClean="0"/>
                        <a:t> =</a:t>
                      </a:r>
                      <a:r>
                        <a:rPr lang="en-US" altLang="zh-TW" dirty="0" err="1" smtClean="0"/>
                        <a:t>self.head.next</a:t>
                      </a:r>
                      <a:endParaRPr lang="en-US" altLang="zh-TW" dirty="0" smtClean="0"/>
                    </a:p>
                    <a:p>
                      <a:r>
                        <a:rPr lang="en-US" altLang="zh-TW" dirty="0" smtClean="0"/>
                        <a:t>        while True:</a:t>
                      </a:r>
                    </a:p>
                    <a:p>
                      <a:r>
                        <a:rPr lang="en-US" altLang="zh-TW" dirty="0" smtClean="0"/>
                        <a:t>            if </a:t>
                      </a:r>
                      <a:r>
                        <a:rPr lang="en-US" altLang="zh-TW" dirty="0" err="1" smtClean="0"/>
                        <a:t>tmp.data</a:t>
                      </a:r>
                      <a:r>
                        <a:rPr lang="en-US" altLang="zh-TW" dirty="0" smtClean="0"/>
                        <a:t> == x:</a:t>
                      </a:r>
                    </a:p>
                    <a:p>
                      <a:r>
                        <a:rPr lang="en-US" altLang="zh-TW" dirty="0" smtClean="0"/>
                        <a:t>                break</a:t>
                      </a:r>
                    </a:p>
                    <a:p>
                      <a:r>
                        <a:rPr lang="en-US" altLang="zh-TW" dirty="0" smtClean="0"/>
                        <a:t>            before = </a:t>
                      </a:r>
                      <a:r>
                        <a:rPr lang="en-US" altLang="zh-TW" dirty="0" err="1" smtClean="0"/>
                        <a:t>tmp</a:t>
                      </a:r>
                      <a:endParaRPr lang="en-US" altLang="zh-TW" dirty="0" smtClean="0"/>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if </a:t>
                      </a:r>
                      <a:r>
                        <a:rPr lang="en-US" altLang="zh-TW" dirty="0" err="1" smtClean="0"/>
                        <a:t>tmp</a:t>
                      </a:r>
                      <a:r>
                        <a:rPr lang="en-US" altLang="zh-TW" dirty="0" smtClean="0"/>
                        <a:t> == </a:t>
                      </a:r>
                      <a:r>
                        <a:rPr lang="en-US" altLang="zh-TW" dirty="0" err="1" smtClean="0"/>
                        <a:t>self.head</a:t>
                      </a:r>
                      <a:r>
                        <a:rPr lang="en-US" altLang="zh-TW" dirty="0" smtClean="0"/>
                        <a:t> and </a:t>
                      </a:r>
                      <a:r>
                        <a:rPr lang="en-US" altLang="zh-TW" dirty="0" err="1" smtClean="0"/>
                        <a:t>self.head.next</a:t>
                      </a:r>
                      <a:r>
                        <a:rPr lang="en-US" altLang="zh-TW" dirty="0" smtClean="0"/>
                        <a:t> == </a:t>
                      </a:r>
                      <a:r>
                        <a:rPr lang="en-US" altLang="zh-TW" dirty="0" err="1" smtClean="0"/>
                        <a:t>self.head</a:t>
                      </a:r>
                      <a:r>
                        <a:rPr lang="en-US" altLang="zh-TW" dirty="0" smtClean="0"/>
                        <a:t>:  #</a:t>
                      </a:r>
                      <a:r>
                        <a:rPr lang="zh-TW" altLang="en-US" dirty="0" smtClean="0"/>
                        <a:t>只剩一個元素</a:t>
                      </a:r>
                    </a:p>
                    <a:p>
                      <a:r>
                        <a:rPr lang="zh-TW" altLang="en-US" dirty="0" smtClean="0"/>
                        <a:t>            </a:t>
                      </a:r>
                      <a:r>
                        <a:rPr lang="en-US" altLang="zh-TW" dirty="0" err="1" smtClean="0"/>
                        <a:t>self.head</a:t>
                      </a:r>
                      <a:r>
                        <a:rPr lang="en-US" altLang="zh-TW" dirty="0" smtClean="0"/>
                        <a:t> = None</a:t>
                      </a:r>
                    </a:p>
                    <a:p>
                      <a:r>
                        <a:rPr lang="en-US" altLang="zh-TW" dirty="0" smtClean="0"/>
                        <a:t>        </a:t>
                      </a:r>
                      <a:r>
                        <a:rPr lang="en-US" altLang="zh-TW" dirty="0" err="1" smtClean="0"/>
                        <a:t>elif</a:t>
                      </a:r>
                      <a:r>
                        <a:rPr lang="en-US" altLang="zh-TW" dirty="0" smtClean="0"/>
                        <a:t> </a:t>
                      </a:r>
                      <a:r>
                        <a:rPr lang="en-US" altLang="zh-TW" dirty="0" err="1" smtClean="0"/>
                        <a:t>tmp</a:t>
                      </a:r>
                      <a:r>
                        <a:rPr lang="en-US" altLang="zh-TW" dirty="0" smtClean="0"/>
                        <a:t> == </a:t>
                      </a:r>
                      <a:r>
                        <a:rPr lang="en-US" altLang="zh-TW" dirty="0" err="1" smtClean="0"/>
                        <a:t>self.head</a:t>
                      </a:r>
                      <a:r>
                        <a:rPr lang="en-US" altLang="zh-TW" dirty="0" smtClean="0"/>
                        <a:t>:  #</a:t>
                      </a:r>
                      <a:r>
                        <a:rPr lang="zh-TW" altLang="en-US" dirty="0" smtClean="0"/>
                        <a:t>刪除第一個元素</a:t>
                      </a:r>
                    </a:p>
                    <a:p>
                      <a:r>
                        <a:rPr lang="zh-TW" altLang="en-US" dirty="0" smtClean="0"/>
                        <a:t>            </a:t>
                      </a:r>
                      <a:r>
                        <a:rPr lang="en-US" altLang="zh-TW" dirty="0" err="1" smtClean="0"/>
                        <a:t>self.head</a:t>
                      </a:r>
                      <a:r>
                        <a:rPr lang="en-US" altLang="zh-TW" dirty="0" smtClean="0"/>
                        <a:t> = </a:t>
                      </a:r>
                      <a:r>
                        <a:rPr lang="en-US" altLang="zh-TW" dirty="0" err="1" smtClean="0"/>
                        <a:t>self.head.next</a:t>
                      </a:r>
                      <a:endParaRPr lang="en-US" altLang="zh-TW" dirty="0" smtClean="0"/>
                    </a:p>
                    <a:p>
                      <a:r>
                        <a:rPr lang="en-US" altLang="zh-TW" dirty="0" smtClean="0"/>
                        <a:t>            </a:t>
                      </a:r>
                      <a:r>
                        <a:rPr lang="en-US" altLang="zh-TW" dirty="0" err="1" smtClean="0"/>
                        <a:t>before.next</a:t>
                      </a:r>
                      <a:r>
                        <a:rPr lang="en-US" altLang="zh-TW" dirty="0" smtClean="0"/>
                        <a:t> = </a:t>
                      </a:r>
                      <a:r>
                        <a:rPr lang="en-US" altLang="zh-TW" dirty="0" err="1" smtClean="0"/>
                        <a:t>self.head</a:t>
                      </a:r>
                      <a:endParaRPr lang="en-US" altLang="zh-TW" dirty="0" smtClean="0"/>
                    </a:p>
                    <a:p>
                      <a:r>
                        <a:rPr lang="en-US" altLang="zh-TW" dirty="0" smtClean="0"/>
                        <a:t>        else:</a:t>
                      </a:r>
                    </a:p>
                    <a:p>
                      <a:r>
                        <a:rPr lang="en-US" altLang="zh-TW" dirty="0" smtClean="0"/>
                        <a:t>            </a:t>
                      </a:r>
                      <a:r>
                        <a:rPr lang="en-US" altLang="zh-TW" dirty="0" err="1" smtClean="0"/>
                        <a:t>before.next</a:t>
                      </a:r>
                      <a:r>
                        <a:rPr lang="en-US" altLang="zh-TW" dirty="0" smtClean="0"/>
                        <a:t> = </a:t>
                      </a:r>
                      <a:r>
                        <a:rPr lang="en-US" altLang="zh-TW" dirty="0" err="1" smtClean="0"/>
                        <a:t>tmp.next</a:t>
                      </a:r>
                      <a:endParaRPr lang="en-US" altLang="zh-TW" dirty="0" smtClean="0"/>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564132" y="2218919"/>
            <a:ext cx="6404092" cy="416639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remove(self, x)</a:t>
            </a:r>
            <a:r>
              <a:rPr lang="zh-TW" altLang="en-US" dirty="0">
                <a:latin typeface="微軟正黑體" pitchFamily="34" charset="-120"/>
                <a:ea typeface="微軟正黑體" pitchFamily="34" charset="-120"/>
              </a:rPr>
              <a:t>，刪除節點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self.head.next</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，使用無窮迴圈，若</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為變數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，暫存上一個節點到變數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行：若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，且</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，表示環狀鏈結串列只剩一個元素，則設定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，要刪除</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，但環狀鏈結串列還有兩個以上的元素，則設定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before.next</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a:t>
            </a:r>
            <a:r>
              <a:rPr lang="en-US" altLang="zh-TW" dirty="0" err="1">
                <a:latin typeface="微軟正黑體" pitchFamily="34" charset="-120"/>
                <a:ea typeface="微軟正黑體" pitchFamily="34" charset="-120"/>
              </a:rPr>
              <a:t>before.next</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tmp.next</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2968564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rmAutofit/>
          </a:bodyPr>
          <a:lstStyle/>
          <a:p>
            <a:r>
              <a:rPr lang="zh-TW" altLang="en-US" dirty="0" smtClean="0"/>
              <a:t>程式</a:t>
            </a:r>
            <a:r>
              <a:rPr lang="zh-TW" altLang="en-US" dirty="0"/>
              <a:t>效率</a:t>
            </a:r>
            <a:r>
              <a:rPr lang="zh-TW" altLang="en-US" dirty="0" smtClean="0"/>
              <a:t>分析</a:t>
            </a:r>
            <a:endParaRPr lang="en-US" altLang="zh-TW" dirty="0" smtClean="0"/>
          </a:p>
          <a:p>
            <a:pPr lvl="1"/>
            <a:r>
              <a:rPr lang="zh-TW" altLang="en-US" dirty="0"/>
              <a:t>刪除演算法效率由找尋刪除節點的演算法決定，其效率為</a:t>
            </a:r>
            <a:r>
              <a:rPr lang="en-US" altLang="zh-TW" dirty="0"/>
              <a:t>O(n)</a:t>
            </a:r>
            <a:r>
              <a:rPr lang="zh-TW" altLang="en-US" dirty="0"/>
              <a:t>，</a:t>
            </a:r>
            <a:r>
              <a:rPr lang="en-US" altLang="zh-TW" dirty="0"/>
              <a:t>n</a:t>
            </a:r>
            <a:r>
              <a:rPr lang="zh-TW" altLang="en-US" dirty="0"/>
              <a:t>為環狀鏈結串列的節點個數，刪除動作的演算法效率為</a:t>
            </a:r>
            <a:r>
              <a:rPr lang="en-US" altLang="zh-TW" dirty="0"/>
              <a:t>O(1)</a:t>
            </a:r>
            <a:r>
              <a:rPr lang="zh-TW" altLang="en-US" dirty="0"/>
              <a:t>，整個刪除演算法效率為</a:t>
            </a:r>
            <a:r>
              <a:rPr lang="en-US" altLang="zh-TW" dirty="0"/>
              <a:t>O(n)</a:t>
            </a:r>
            <a:r>
              <a:rPr lang="zh-TW" altLang="en-US" dirty="0" smtClean="0"/>
              <a: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7295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4-2-4</a:t>
            </a:r>
            <a:r>
              <a:rPr lang="zh-TW" altLang="en-US" b="1" dirty="0" smtClean="0"/>
              <a:t>　</a:t>
            </a:r>
            <a:r>
              <a:rPr lang="zh-TW" altLang="en-US" dirty="0" smtClean="0"/>
              <a:t>計算長度</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smtClean="0"/>
              <a:t>類別</a:t>
            </a:r>
            <a:r>
              <a:rPr lang="en-US" altLang="zh-TW" dirty="0" err="1"/>
              <a:t>CirLinkedList</a:t>
            </a:r>
            <a:r>
              <a:rPr lang="zh-TW" altLang="en-US" dirty="0"/>
              <a:t>內，使用方法</a:t>
            </a:r>
            <a:r>
              <a:rPr lang="en-US" altLang="zh-TW" dirty="0" err="1"/>
              <a:t>len</a:t>
            </a:r>
            <a:r>
              <a:rPr lang="zh-TW" altLang="en-US" dirty="0"/>
              <a:t>計算環狀鏈結串列的長度，示意圖如下。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736" y="2665307"/>
            <a:ext cx="9005075" cy="2196060"/>
          </a:xfrm>
          <a:prstGeom prst="rect">
            <a:avLst/>
          </a:prstGeom>
        </p:spPr>
      </p:pic>
    </p:spTree>
    <p:extLst>
      <p:ext uri="{BB962C8B-B14F-4D97-AF65-F5344CB8AC3E}">
        <p14:creationId xmlns:p14="http://schemas.microsoft.com/office/powerpoint/2010/main" val="3889760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4-2-4</a:t>
            </a:r>
            <a:r>
              <a:rPr lang="zh-TW" altLang="en-US" b="1" dirty="0" smtClean="0"/>
              <a:t>　</a:t>
            </a:r>
            <a:r>
              <a:rPr lang="zh-TW" altLang="en-US" dirty="0" smtClean="0"/>
              <a:t>計算長度</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pPr marL="0" indent="0">
              <a:buNone/>
            </a:pPr>
            <a:endParaRPr lang="zh-TW" altLang="en-US" dirty="0"/>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575" y="1627816"/>
            <a:ext cx="9487446" cy="4182676"/>
          </a:xfrm>
          <a:prstGeom prst="rect">
            <a:avLst/>
          </a:prstGeom>
        </p:spPr>
      </p:pic>
    </p:spTree>
    <p:extLst>
      <p:ext uri="{BB962C8B-B14F-4D97-AF65-F5344CB8AC3E}">
        <p14:creationId xmlns:p14="http://schemas.microsoft.com/office/powerpoint/2010/main" val="19025174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4-2-4 </a:t>
            </a:r>
            <a:r>
              <a:rPr lang="zh-TW" altLang="en-US" dirty="0"/>
              <a:t>計算長度</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Autofit/>
          </a:bodyPr>
          <a:lstStyle/>
          <a:p>
            <a:pPr>
              <a:spcBef>
                <a:spcPts val="600"/>
              </a:spcBef>
              <a:spcAft>
                <a:spcPts val="600"/>
              </a:spcAft>
            </a:pPr>
            <a:r>
              <a:rPr lang="zh-TW" altLang="en-US" dirty="0"/>
              <a:t>計算長度</a:t>
            </a:r>
            <a:r>
              <a:rPr lang="zh-TW" altLang="en-US" dirty="0" smtClean="0"/>
              <a:t>程式碼如下。</a:t>
            </a:r>
            <a:endParaRPr lang="en-US" altLang="zh-TW" dirty="0" smtClean="0"/>
          </a:p>
          <a:p>
            <a:pPr>
              <a:spcBef>
                <a:spcPts val="600"/>
              </a:spcBef>
              <a:spcAft>
                <a:spcPts val="600"/>
              </a:spcAft>
            </a:pPr>
            <a:endParaRPr lang="en-US" altLang="zh-TW" dirty="0" smtClean="0"/>
          </a:p>
          <a:p>
            <a:pPr>
              <a:lnSpc>
                <a:spcPct val="100000"/>
              </a:lnSpc>
              <a:spcBef>
                <a:spcPts val="600"/>
              </a:spcBef>
              <a:spcAft>
                <a:spcPts val="600"/>
              </a:spcAft>
            </a:pPr>
            <a:endParaRPr lang="en-US" altLang="zh-TW" dirty="0" smtClean="0"/>
          </a:p>
          <a:p>
            <a:pPr>
              <a:lnSpc>
                <a:spcPct val="100000"/>
              </a:lnSpc>
              <a:spcBef>
                <a:spcPts val="600"/>
              </a:spcBef>
              <a:spcAft>
                <a:spcPts val="600"/>
              </a:spcAft>
            </a:pPr>
            <a:endParaRPr lang="en-US" altLang="zh-TW" dirty="0"/>
          </a:p>
          <a:p>
            <a:pPr>
              <a:lnSpc>
                <a:spcPct val="100000"/>
              </a:lnSpc>
              <a:spcBef>
                <a:spcPts val="600"/>
              </a:spcBef>
              <a:spcAft>
                <a:spcPts val="600"/>
              </a:spcAft>
            </a:pPr>
            <a:endParaRPr lang="en-US" altLang="zh-TW" dirty="0" smtClean="0"/>
          </a:p>
          <a:p>
            <a:pPr>
              <a:lnSpc>
                <a:spcPct val="100000"/>
              </a:lnSpc>
              <a:spcBef>
                <a:spcPts val="600"/>
              </a:spcBef>
              <a:spcAft>
                <a:spcPts val="600"/>
              </a:spcAft>
            </a:pPr>
            <a:endParaRPr lang="en-US" altLang="zh-TW" dirty="0"/>
          </a:p>
          <a:p>
            <a:pPr marL="0" indent="0">
              <a:lnSpc>
                <a:spcPct val="100000"/>
              </a:lnSpc>
              <a:spcBef>
                <a:spcPts val="600"/>
              </a:spcBef>
              <a:spcAft>
                <a:spcPts val="600"/>
              </a:spcAft>
              <a:buNone/>
            </a:pPr>
            <a:endParaRPr lang="en-US" altLang="zh-TW" dirty="0" smtClean="0"/>
          </a:p>
          <a:p>
            <a:pPr>
              <a:lnSpc>
                <a:spcPct val="120000"/>
              </a:lnSpc>
              <a:spcBef>
                <a:spcPts val="0"/>
              </a:spcBef>
              <a:spcAft>
                <a:spcPts val="0"/>
              </a:spcAft>
            </a:pPr>
            <a:r>
              <a:rPr lang="zh-TW" altLang="en-US" dirty="0" smtClean="0"/>
              <a:t>程式</a:t>
            </a:r>
            <a:r>
              <a:rPr lang="zh-TW" altLang="en-US" dirty="0"/>
              <a:t>效率分析</a:t>
            </a:r>
          </a:p>
          <a:p>
            <a:pPr lvl="1">
              <a:lnSpc>
                <a:spcPct val="120000"/>
              </a:lnSpc>
              <a:spcBef>
                <a:spcPts val="0"/>
              </a:spcBef>
              <a:spcAft>
                <a:spcPts val="0"/>
              </a:spcAft>
            </a:pPr>
            <a:r>
              <a:rPr lang="zh-TW" altLang="en-US" dirty="0"/>
              <a:t>演算法效率為</a:t>
            </a:r>
            <a:r>
              <a:rPr lang="en-US" altLang="zh-TW" dirty="0"/>
              <a:t>O(n)</a:t>
            </a:r>
            <a:r>
              <a:rPr lang="zh-TW" altLang="en-US" dirty="0"/>
              <a:t>，每一個元素都要走到，</a:t>
            </a:r>
            <a:r>
              <a:rPr lang="en-US" altLang="zh-TW" dirty="0"/>
              <a:t>n</a:t>
            </a:r>
            <a:r>
              <a:rPr lang="zh-TW" altLang="en-US" dirty="0"/>
              <a:t>為環狀鏈結串列的節點個數。</a:t>
            </a:r>
            <a:endParaRPr lang="en-US" altLang="zh-TW" dirty="0" smtClean="0"/>
          </a:p>
          <a:p>
            <a:pPr>
              <a:spcBef>
                <a:spcPts val="600"/>
              </a:spcBef>
              <a:spcAft>
                <a:spcPts val="600"/>
              </a:spcAft>
            </a:pPr>
            <a:endParaRPr lang="en-US" altLang="zh-TW" dirty="0" smtClean="0"/>
          </a:p>
          <a:p>
            <a:pPr>
              <a:spcBef>
                <a:spcPts val="600"/>
              </a:spcBef>
              <a:spcAft>
                <a:spcPts val="600"/>
              </a:spcAft>
            </a:pPr>
            <a:endParaRPr lang="en-US" altLang="zh-TW" dirty="0"/>
          </a:p>
          <a:p>
            <a:pPr>
              <a:spcBef>
                <a:spcPts val="600"/>
              </a:spcBef>
              <a:spcAft>
                <a:spcPts val="600"/>
              </a:spcAft>
            </a:pPr>
            <a:endParaRPr lang="en-US" altLang="zh-TW" dirty="0" smtClean="0"/>
          </a:p>
          <a:p>
            <a:pPr>
              <a:spcBef>
                <a:spcPts val="600"/>
              </a:spcBef>
              <a:spcAft>
                <a:spcPts val="600"/>
              </a:spcAft>
            </a:pPr>
            <a:endParaRPr lang="en-US" altLang="zh-TW" dirty="0"/>
          </a:p>
          <a:p>
            <a:pPr>
              <a:spcBef>
                <a:spcPts val="600"/>
              </a:spcBef>
              <a:spcAft>
                <a:spcPts val="600"/>
              </a:spcAft>
            </a:pPr>
            <a:endParaRPr lang="en-US" altLang="zh-TW" dirty="0" smtClean="0"/>
          </a:p>
          <a:p>
            <a:pPr>
              <a:spcBef>
                <a:spcPts val="600"/>
              </a:spcBef>
              <a:spcAft>
                <a:spcPts val="600"/>
              </a:spcAft>
            </a:pPr>
            <a:endParaRPr lang="en-US" altLang="zh-TW" dirty="0"/>
          </a:p>
          <a:p>
            <a:pPr>
              <a:spcBef>
                <a:spcPts val="600"/>
              </a:spcBef>
              <a:spcAft>
                <a:spcPts val="600"/>
              </a:spcAft>
            </a:pPr>
            <a:endParaRPr lang="en-US" altLang="zh-TW" dirty="0" smtClean="0"/>
          </a:p>
          <a:p>
            <a:pPr>
              <a:spcBef>
                <a:spcPts val="600"/>
              </a:spcBef>
              <a:spcAft>
                <a:spcPts val="600"/>
              </a:spcAft>
            </a:pPr>
            <a:endParaRPr lang="en-US" altLang="zh-TW" dirty="0"/>
          </a:p>
          <a:p>
            <a:pPr>
              <a:spcBef>
                <a:spcPts val="600"/>
              </a:spcBef>
              <a:spcAft>
                <a:spcPts val="600"/>
              </a:spcAft>
            </a:pPr>
            <a:endParaRPr lang="en-US" altLang="zh-TW" dirty="0" smtClean="0"/>
          </a:p>
          <a:p>
            <a:pPr>
              <a:spcBef>
                <a:spcPts val="600"/>
              </a:spcBef>
              <a:spcAft>
                <a:spcPts val="600"/>
              </a:spcAft>
            </a:pP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701057226"/>
              </p:ext>
            </p:extLst>
          </p:nvPr>
        </p:nvGraphicFramePr>
        <p:xfrm>
          <a:off x="1208531" y="1941127"/>
          <a:ext cx="5257076" cy="320647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35</a:t>
                      </a:r>
                    </a:p>
                    <a:p>
                      <a:pPr algn="ctr"/>
                      <a:r>
                        <a:rPr lang="en-US" altLang="zh-TW" dirty="0" smtClean="0"/>
                        <a:t>36</a:t>
                      </a:r>
                    </a:p>
                    <a:p>
                      <a:pPr algn="ctr"/>
                      <a:r>
                        <a:rPr lang="en-US" altLang="zh-TW" dirty="0" smtClean="0"/>
                        <a:t>37</a:t>
                      </a:r>
                    </a:p>
                    <a:p>
                      <a:pPr algn="ctr"/>
                      <a:r>
                        <a:rPr lang="en-US" altLang="zh-TW" dirty="0" smtClean="0"/>
                        <a:t>38</a:t>
                      </a:r>
                    </a:p>
                    <a:p>
                      <a:pPr algn="ctr"/>
                      <a:r>
                        <a:rPr lang="en-US" altLang="zh-TW" dirty="0" smtClean="0"/>
                        <a:t>39</a:t>
                      </a:r>
                    </a:p>
                    <a:p>
                      <a:pPr algn="ctr"/>
                      <a:r>
                        <a:rPr lang="en-US" altLang="zh-TW" dirty="0" smtClean="0"/>
                        <a:t>40</a:t>
                      </a:r>
                    </a:p>
                    <a:p>
                      <a:pPr algn="ctr"/>
                      <a:r>
                        <a:rPr lang="en-US" altLang="zh-TW" dirty="0" smtClean="0"/>
                        <a:t>41</a:t>
                      </a:r>
                    </a:p>
                    <a:p>
                      <a:pPr algn="ctr"/>
                      <a:r>
                        <a:rPr lang="en-US" altLang="zh-TW" dirty="0" smtClean="0"/>
                        <a:t>42</a:t>
                      </a:r>
                    </a:p>
                    <a:p>
                      <a:pPr algn="ctr"/>
                      <a:r>
                        <a:rPr lang="en-US" altLang="zh-TW" dirty="0" smtClean="0"/>
                        <a:t>43</a:t>
                      </a:r>
                    </a:p>
                    <a:p>
                      <a:pPr algn="ctr"/>
                      <a:r>
                        <a:rPr lang="en-US" altLang="zh-TW" dirty="0" smtClean="0"/>
                        <a:t>44</a:t>
                      </a:r>
                    </a:p>
                  </a:txBody>
                  <a:tcPr/>
                </a:tc>
                <a:tc>
                  <a:txBody>
                    <a:bodyPr/>
                    <a:lstStyle/>
                    <a:p>
                      <a:r>
                        <a:rPr lang="en-US" altLang="zh-TW" dirty="0" smtClean="0"/>
                        <a:t>  </a:t>
                      </a:r>
                      <a:r>
                        <a:rPr lang="en-US" altLang="zh-TW" dirty="0" err="1" smtClean="0"/>
                        <a:t>def</a:t>
                      </a:r>
                      <a:r>
                        <a:rPr lang="en-US" altLang="zh-TW" dirty="0" smtClean="0"/>
                        <a:t> </a:t>
                      </a:r>
                      <a:r>
                        <a:rPr lang="en-US" altLang="zh-TW" dirty="0" err="1" smtClean="0"/>
                        <a:t>len</a:t>
                      </a:r>
                      <a:r>
                        <a:rPr lang="en-US" altLang="zh-TW" dirty="0" smtClean="0"/>
                        <a:t>(self):</a:t>
                      </a:r>
                    </a:p>
                    <a:p>
                      <a:r>
                        <a:rPr lang="en-US" altLang="zh-TW" dirty="0" smtClean="0"/>
                        <a:t>        count = 0</a:t>
                      </a:r>
                    </a:p>
                    <a:p>
                      <a:r>
                        <a:rPr lang="en-US" altLang="zh-TW" dirty="0" smtClean="0"/>
                        <a:t>        if </a:t>
                      </a:r>
                      <a:r>
                        <a:rPr lang="en-US" altLang="zh-TW" dirty="0" err="1" smtClean="0"/>
                        <a:t>self.head</a:t>
                      </a:r>
                      <a:r>
                        <a:rPr lang="en-US" altLang="zh-TW" dirty="0" smtClean="0"/>
                        <a:t> == None:</a:t>
                      </a:r>
                    </a:p>
                    <a:p>
                      <a:r>
                        <a:rPr lang="en-US" altLang="zh-TW" dirty="0" smtClean="0"/>
                        <a:t>            return 0</a:t>
                      </a:r>
                    </a:p>
                    <a:p>
                      <a:r>
                        <a:rPr lang="en-US" altLang="zh-TW" dirty="0" smtClean="0"/>
                        <a:t>        else:</a:t>
                      </a:r>
                    </a:p>
                    <a:p>
                      <a:r>
                        <a:rPr lang="en-US" altLang="zh-TW" dirty="0" smtClean="0"/>
                        <a:t>            </a:t>
                      </a:r>
                      <a:r>
                        <a:rPr lang="en-US" altLang="zh-TW" dirty="0" err="1" smtClean="0"/>
                        <a:t>tmp</a:t>
                      </a:r>
                      <a:r>
                        <a:rPr lang="en-US" altLang="zh-TW" dirty="0" smtClean="0"/>
                        <a:t> = </a:t>
                      </a:r>
                      <a:r>
                        <a:rPr lang="en-US" altLang="zh-TW" dirty="0" err="1" smtClean="0"/>
                        <a:t>self.head.next</a:t>
                      </a:r>
                      <a:endParaRPr lang="en-US" altLang="zh-TW" dirty="0" smtClean="0"/>
                    </a:p>
                    <a:p>
                      <a:r>
                        <a:rPr lang="en-US" altLang="zh-TW" dirty="0" smtClean="0"/>
                        <a:t>            while </a:t>
                      </a:r>
                      <a:r>
                        <a:rPr lang="en-US" altLang="zh-TW" dirty="0" err="1" smtClean="0"/>
                        <a:t>tmp</a:t>
                      </a:r>
                      <a:r>
                        <a:rPr lang="en-US" altLang="zh-TW" dirty="0" smtClean="0"/>
                        <a:t> != </a:t>
                      </a:r>
                      <a:r>
                        <a:rPr lang="en-US" altLang="zh-TW" dirty="0" err="1" smtClean="0"/>
                        <a:t>self.head</a:t>
                      </a:r>
                      <a:r>
                        <a:rPr lang="en-US" altLang="zh-TW" dirty="0" smtClean="0"/>
                        <a:t>:</a:t>
                      </a:r>
                    </a:p>
                    <a:p>
                      <a:r>
                        <a:rPr lang="en-US" altLang="zh-TW" dirty="0" smtClean="0"/>
                        <a:t>                count = count + 1</a:t>
                      </a:r>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return count + 1</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6604503" y="2288367"/>
            <a:ext cx="5190100" cy="2388987"/>
          </a:xfrm>
          <a:prstGeom prst="rect">
            <a:avLst/>
          </a:prstGeom>
          <a:noFill/>
        </p:spPr>
        <p:txBody>
          <a:bodyPr wrap="square" rtlCol="0">
            <a:spAutoFit/>
          </a:bodyPr>
          <a:lstStyle/>
          <a:p>
            <a:pPr>
              <a:lnSpc>
                <a:spcPct val="12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44</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len</a:t>
            </a:r>
            <a:r>
              <a:rPr lang="en-US" altLang="zh-TW" dirty="0">
                <a:latin typeface="微軟正黑體" pitchFamily="34" charset="-120"/>
                <a:ea typeface="微軟正黑體" pitchFamily="34" charset="-120"/>
              </a:rPr>
              <a:t>(self)</a:t>
            </a:r>
            <a:r>
              <a:rPr lang="zh-TW" altLang="en-US" dirty="0">
                <a:latin typeface="微軟正黑體" pitchFamily="34" charset="-120"/>
                <a:ea typeface="微軟正黑體" pitchFamily="34" charset="-120"/>
              </a:rPr>
              <a:t>計算環狀鏈結串列的長度，設定變數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，表示環狀鏈結串列是空的，回傳</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時，變數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遞增</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，最後回傳</a:t>
            </a:r>
            <a:r>
              <a:rPr lang="en-US" altLang="zh-TW" dirty="0">
                <a:latin typeface="微軟正黑體" pitchFamily="34" charset="-120"/>
                <a:ea typeface="微軟正黑體" pitchFamily="34" charset="-120"/>
              </a:rPr>
              <a:t>count+1(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3151722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4-2-5</a:t>
            </a:r>
            <a:r>
              <a:rPr lang="zh-TW" altLang="en-US" b="1" dirty="0" smtClean="0"/>
              <a:t>　</a:t>
            </a:r>
            <a:r>
              <a:rPr lang="zh-TW" altLang="en-US" dirty="0" smtClean="0"/>
              <a:t>印</a:t>
            </a:r>
            <a:r>
              <a:rPr lang="zh-TW" altLang="en-US" dirty="0"/>
              <a:t>出每個元素</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Autofit/>
          </a:bodyPr>
          <a:lstStyle/>
          <a:p>
            <a:r>
              <a:rPr lang="zh-TW" altLang="en-US" dirty="0"/>
              <a:t>計算長度</a:t>
            </a:r>
            <a:r>
              <a:rPr lang="zh-TW" altLang="en-US" dirty="0" smtClean="0"/>
              <a:t>程式碼</a:t>
            </a:r>
            <a:r>
              <a:rPr lang="zh-TW" altLang="en-US" dirty="0"/>
              <a:t>如下</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smtClean="0"/>
              <a:t>程式</a:t>
            </a:r>
            <a:r>
              <a:rPr lang="zh-TW" altLang="en-US" dirty="0"/>
              <a:t>效率分析</a:t>
            </a:r>
          </a:p>
          <a:p>
            <a:pPr lvl="1"/>
            <a:r>
              <a:rPr lang="zh-TW" altLang="en-US" dirty="0"/>
              <a:t>印出每個元素演算法效率為</a:t>
            </a:r>
            <a:r>
              <a:rPr lang="en-US" altLang="zh-TW" dirty="0"/>
              <a:t>O(n)</a:t>
            </a:r>
            <a:r>
              <a:rPr lang="zh-TW" altLang="en-US" dirty="0"/>
              <a:t>，因為每一個節點都要印出到螢幕上，</a:t>
            </a:r>
            <a:r>
              <a:rPr lang="en-US" altLang="zh-TW" dirty="0"/>
              <a:t>n</a:t>
            </a:r>
            <a:r>
              <a:rPr lang="zh-TW" altLang="en-US" dirty="0"/>
              <a:t>為環狀鏈結串列的節點個數。</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586244365"/>
              </p:ext>
            </p:extLst>
          </p:nvPr>
        </p:nvGraphicFramePr>
        <p:xfrm>
          <a:off x="131756" y="1941127"/>
          <a:ext cx="5257076" cy="238351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45</a:t>
                      </a:r>
                    </a:p>
                    <a:p>
                      <a:pPr algn="ctr"/>
                      <a:r>
                        <a:rPr lang="en-US" altLang="zh-TW" dirty="0" smtClean="0"/>
                        <a:t>46</a:t>
                      </a:r>
                    </a:p>
                    <a:p>
                      <a:pPr algn="ctr"/>
                      <a:r>
                        <a:rPr lang="en-US" altLang="zh-TW" dirty="0" smtClean="0"/>
                        <a:t>47</a:t>
                      </a:r>
                    </a:p>
                    <a:p>
                      <a:pPr algn="ctr"/>
                      <a:r>
                        <a:rPr lang="en-US" altLang="zh-TW" dirty="0" smtClean="0"/>
                        <a:t>48</a:t>
                      </a:r>
                    </a:p>
                    <a:p>
                      <a:pPr algn="ctr"/>
                      <a:r>
                        <a:rPr lang="en-US" altLang="zh-TW" dirty="0" smtClean="0"/>
                        <a:t>49</a:t>
                      </a:r>
                    </a:p>
                    <a:p>
                      <a:pPr algn="ctr"/>
                      <a:r>
                        <a:rPr lang="en-US" altLang="zh-TW" dirty="0" smtClean="0"/>
                        <a:t>50</a:t>
                      </a:r>
                    </a:p>
                    <a:p>
                      <a:pPr algn="ctr"/>
                      <a:r>
                        <a:rPr lang="en-US" altLang="zh-TW" dirty="0" smtClean="0"/>
                        <a:t>51</a:t>
                      </a:r>
                    </a:p>
                  </a:txBody>
                  <a:tcPr/>
                </a:tc>
                <a:tc>
                  <a:txBody>
                    <a:bodyPr/>
                    <a:lstStyle/>
                    <a:p>
                      <a:r>
                        <a:rPr lang="en-US" altLang="zh-TW" dirty="0" smtClean="0"/>
                        <a:t> </a:t>
                      </a:r>
                      <a:r>
                        <a:rPr lang="en-US" altLang="zh-TW" dirty="0" err="1" smtClean="0"/>
                        <a:t>def</a:t>
                      </a:r>
                      <a:r>
                        <a:rPr lang="en-US" altLang="zh-TW" dirty="0" smtClean="0"/>
                        <a:t> </a:t>
                      </a:r>
                      <a:r>
                        <a:rPr lang="en-US" altLang="zh-TW" dirty="0" err="1" smtClean="0"/>
                        <a:t>printLinkedList</a:t>
                      </a:r>
                      <a:r>
                        <a:rPr lang="en-US" altLang="zh-TW" dirty="0" smtClean="0"/>
                        <a:t>(self):</a:t>
                      </a:r>
                    </a:p>
                    <a:p>
                      <a:r>
                        <a:rPr lang="en-US" altLang="zh-TW" dirty="0" smtClean="0"/>
                        <a:t>        length = </a:t>
                      </a:r>
                      <a:r>
                        <a:rPr lang="en-US" altLang="zh-TW" dirty="0" err="1" smtClean="0"/>
                        <a:t>self.len</a:t>
                      </a:r>
                      <a:r>
                        <a:rPr lang="en-US" altLang="zh-TW" dirty="0" smtClean="0"/>
                        <a:t>()</a:t>
                      </a:r>
                    </a:p>
                    <a:p>
                      <a:r>
                        <a:rPr lang="en-US" altLang="zh-TW" dirty="0" smtClean="0"/>
                        <a:t>        </a:t>
                      </a:r>
                      <a:r>
                        <a:rPr lang="en-US" altLang="zh-TW" dirty="0" err="1" smtClean="0"/>
                        <a:t>tmp</a:t>
                      </a:r>
                      <a:r>
                        <a:rPr lang="en-US" altLang="zh-TW" dirty="0" smtClean="0"/>
                        <a:t> = </a:t>
                      </a:r>
                      <a:r>
                        <a:rPr lang="en-US" altLang="zh-TW" dirty="0" err="1" smtClean="0"/>
                        <a:t>self.head</a:t>
                      </a:r>
                      <a:endParaRPr lang="en-US" altLang="zh-TW" dirty="0" smtClean="0"/>
                    </a:p>
                    <a:p>
                      <a:r>
                        <a:rPr lang="en-US" altLang="zh-TW" dirty="0" smtClean="0"/>
                        <a:t>        for </a:t>
                      </a:r>
                      <a:r>
                        <a:rPr lang="en-US" altLang="zh-TW" dirty="0" err="1" smtClean="0"/>
                        <a:t>i</a:t>
                      </a:r>
                      <a:r>
                        <a:rPr lang="en-US" altLang="zh-TW" dirty="0" smtClean="0"/>
                        <a:t> in range(length):</a:t>
                      </a:r>
                    </a:p>
                    <a:p>
                      <a:r>
                        <a:rPr lang="en-US" altLang="zh-TW" dirty="0" smtClean="0"/>
                        <a:t>            print(</a:t>
                      </a:r>
                      <a:r>
                        <a:rPr lang="en-US" altLang="zh-TW" dirty="0" err="1" smtClean="0"/>
                        <a:t>tmp.data</a:t>
                      </a:r>
                      <a:r>
                        <a:rPr lang="en-US" altLang="zh-TW" dirty="0" smtClean="0"/>
                        <a:t>, " ", end="")</a:t>
                      </a:r>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print()</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504579" y="2295935"/>
            <a:ext cx="6067295" cy="2388987"/>
          </a:xfrm>
          <a:prstGeom prst="rect">
            <a:avLst/>
          </a:prstGeom>
          <a:noFill/>
        </p:spPr>
        <p:txBody>
          <a:bodyPr wrap="square" rtlCol="0">
            <a:spAutoFit/>
          </a:bodyPr>
          <a:lstStyle/>
          <a:p>
            <a:pPr>
              <a:lnSpc>
                <a:spcPct val="12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51</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printLinkedList</a:t>
            </a:r>
            <a:r>
              <a:rPr lang="en-US" altLang="zh-TW" dirty="0">
                <a:latin typeface="微軟正黑體" pitchFamily="34" charset="-120"/>
                <a:ea typeface="微軟正黑體" pitchFamily="34" charset="-120"/>
              </a:rPr>
              <a:t> (self)</a:t>
            </a:r>
            <a:r>
              <a:rPr lang="zh-TW" altLang="en-US" dirty="0">
                <a:latin typeface="微軟正黑體" pitchFamily="34" charset="-120"/>
                <a:ea typeface="微軟正黑體" pitchFamily="34" charset="-120"/>
              </a:rPr>
              <a:t>，設定變數</a:t>
            </a:r>
            <a:r>
              <a:rPr lang="en-US" altLang="zh-TW" dirty="0">
                <a:latin typeface="微軟正黑體" pitchFamily="34" charset="-120"/>
                <a:ea typeface="微軟正黑體" pitchFamily="34" charset="-120"/>
              </a:rPr>
              <a:t>length</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len</a:t>
            </a:r>
            <a:r>
              <a:rPr lang="zh-TW" altLang="en-US" dirty="0">
                <a:latin typeface="微軟正黑體" pitchFamily="34" charset="-120"/>
                <a:ea typeface="微軟正黑體" pitchFamily="34" charset="-120"/>
              </a:rPr>
              <a:t>的回傳值，也就是環狀鏈結串列的長度</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。迴圈執行</a:t>
            </a:r>
            <a:r>
              <a:rPr lang="en-US" altLang="zh-TW" dirty="0">
                <a:latin typeface="微軟正黑體" pitchFamily="34" charset="-120"/>
                <a:ea typeface="微軟正黑體" pitchFamily="34" charset="-120"/>
              </a:rPr>
              <a:t>length</a:t>
            </a:r>
            <a:r>
              <a:rPr lang="zh-TW" altLang="en-US" dirty="0">
                <a:latin typeface="微軟正黑體" pitchFamily="34" charset="-120"/>
                <a:ea typeface="微軟正黑體" pitchFamily="34" charset="-120"/>
              </a:rPr>
              <a:t>次，使用函式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印出</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的值與一個空白鍵到螢幕上，設定</a:t>
            </a:r>
            <a:r>
              <a:rPr lang="en-US" altLang="zh-TW" dirty="0">
                <a:latin typeface="微軟正黑體" pitchFamily="34" charset="-120"/>
                <a:ea typeface="微軟正黑體" pitchFamily="34" charset="-120"/>
              </a:rPr>
              <a:t>end</a:t>
            </a:r>
            <a:r>
              <a:rPr lang="zh-TW" altLang="en-US" dirty="0">
                <a:latin typeface="微軟正黑體" pitchFamily="34" charset="-120"/>
                <a:ea typeface="微軟正黑體" pitchFamily="34" charset="-120"/>
              </a:rPr>
              <a:t>為空字串，表示不換行，變數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進行換行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51</a:t>
            </a:r>
            <a:r>
              <a:rPr lang="zh-TW" altLang="en-US" dirty="0">
                <a:latin typeface="微軟正黑體" pitchFamily="34" charset="-120"/>
                <a:ea typeface="微軟正黑體" pitchFamily="34" charset="-120"/>
              </a:rPr>
              <a:t>行</a:t>
            </a:r>
            <a:r>
              <a:rPr lang="en-US" altLang="zh-TW"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3983532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a:t>
            </a:r>
            <a:r>
              <a:rPr lang="zh-TW" altLang="en-US" b="1" dirty="0" smtClean="0"/>
              <a:t>　</a:t>
            </a:r>
            <a:r>
              <a:rPr lang="zh-TW" altLang="en-US" dirty="0" smtClean="0"/>
              <a:t>鏈</a:t>
            </a:r>
            <a:r>
              <a:rPr lang="zh-TW" altLang="en-US" dirty="0"/>
              <a:t>結串列 </a:t>
            </a:r>
            <a:r>
              <a:rPr lang="zh-TW" altLang="en-US" dirty="0" smtClean="0"/>
              <a:t> </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以下為一個簡單的鏈結</a:t>
            </a:r>
            <a:r>
              <a:rPr lang="zh-TW" altLang="en-US" dirty="0" smtClean="0"/>
              <a:t>串列（</a:t>
            </a:r>
            <a:r>
              <a:rPr lang="en-US" altLang="zh-TW" dirty="0" smtClean="0"/>
              <a:t>Linked List</a:t>
            </a:r>
            <a:r>
              <a:rPr lang="zh-TW" altLang="en-US" dirty="0" smtClean="0"/>
              <a:t>）</a:t>
            </a:r>
            <a:r>
              <a:rPr lang="en-US" altLang="zh-TW" dirty="0" smtClean="0"/>
              <a:t> </a:t>
            </a:r>
            <a:r>
              <a:rPr lang="zh-TW" altLang="en-US" dirty="0"/>
              <a:t>，指標</a:t>
            </a:r>
            <a:r>
              <a:rPr lang="en-US" altLang="zh-TW" dirty="0"/>
              <a:t>head</a:t>
            </a:r>
            <a:r>
              <a:rPr lang="zh-TW" altLang="en-US" dirty="0"/>
              <a:t>指向鏈結串列的第一個元素</a:t>
            </a:r>
            <a:r>
              <a:rPr lang="en-US" altLang="zh-TW" dirty="0"/>
              <a:t>5</a:t>
            </a:r>
            <a:r>
              <a:rPr lang="zh-TW" altLang="en-US" dirty="0"/>
              <a:t>，元素</a:t>
            </a:r>
            <a:r>
              <a:rPr lang="en-US" altLang="zh-TW" dirty="0"/>
              <a:t>5</a:t>
            </a:r>
            <a:r>
              <a:rPr lang="zh-TW" altLang="en-US" dirty="0"/>
              <a:t>的指標指向下一個元素</a:t>
            </a:r>
            <a:r>
              <a:rPr lang="en-US" altLang="zh-TW" dirty="0"/>
              <a:t>3</a:t>
            </a:r>
            <a:r>
              <a:rPr lang="zh-TW" altLang="en-US" dirty="0"/>
              <a:t>，元素</a:t>
            </a:r>
            <a:r>
              <a:rPr lang="en-US" altLang="zh-TW" dirty="0"/>
              <a:t>3</a:t>
            </a:r>
            <a:r>
              <a:rPr lang="zh-TW" altLang="en-US" dirty="0"/>
              <a:t>的指標指向下一個元素</a:t>
            </a:r>
            <a:r>
              <a:rPr lang="en-US" altLang="zh-TW" dirty="0"/>
              <a:t>2</a:t>
            </a:r>
            <a:r>
              <a:rPr lang="zh-TW" altLang="en-US" dirty="0"/>
              <a:t>，元素</a:t>
            </a:r>
            <a:r>
              <a:rPr lang="en-US" altLang="zh-TW" dirty="0"/>
              <a:t>2</a:t>
            </a:r>
            <a:r>
              <a:rPr lang="zh-TW" altLang="en-US" dirty="0"/>
              <a:t>的指標指向下一個元素</a:t>
            </a:r>
            <a:r>
              <a:rPr lang="en-US" altLang="zh-TW" dirty="0"/>
              <a:t>6</a:t>
            </a:r>
            <a:r>
              <a:rPr lang="zh-TW" altLang="en-US" dirty="0"/>
              <a:t>，元素</a:t>
            </a:r>
            <a:r>
              <a:rPr lang="en-US" altLang="zh-TW" dirty="0"/>
              <a:t>6</a:t>
            </a:r>
            <a:r>
              <a:rPr lang="zh-TW" altLang="en-US" dirty="0"/>
              <a:t>的指標沒有下一個元素，使用●表示</a:t>
            </a:r>
            <a:r>
              <a:rPr lang="en-US" altLang="zh-TW" dirty="0"/>
              <a:t>None</a:t>
            </a:r>
            <a:r>
              <a:rPr lang="zh-TW" altLang="en-US" dirty="0"/>
              <a:t>，表示鏈結串列到達終點，如下圖。</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65" y="3739943"/>
            <a:ext cx="9086630" cy="1148715"/>
          </a:xfrm>
          <a:prstGeom prst="rect">
            <a:avLst/>
          </a:prstGeom>
        </p:spPr>
      </p:pic>
    </p:spTree>
    <p:extLst>
      <p:ext uri="{BB962C8B-B14F-4D97-AF65-F5344CB8AC3E}">
        <p14:creationId xmlns:p14="http://schemas.microsoft.com/office/powerpoint/2010/main" val="172441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4-2-6</a:t>
            </a:r>
            <a:r>
              <a:rPr lang="zh-TW" altLang="en-US" b="1" dirty="0" smtClean="0"/>
              <a:t>　</a:t>
            </a:r>
            <a:r>
              <a:rPr lang="zh-TW" altLang="en-US" dirty="0" smtClean="0"/>
              <a:t>執行</a:t>
            </a:r>
            <a:r>
              <a:rPr lang="zh-TW" altLang="en-US" dirty="0"/>
              <a:t>環狀鏈結串列程式</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97280" y="1308082"/>
            <a:ext cx="10058400" cy="5236409"/>
          </a:xfrm>
        </p:spPr>
        <p:txBody>
          <a:bodyPr>
            <a:normAutofit/>
          </a:bodyPr>
          <a:lstStyle/>
          <a:p>
            <a:r>
              <a:rPr lang="zh-TW" altLang="en-US" dirty="0"/>
              <a:t>建立好環狀鏈結串列類別</a:t>
            </a:r>
            <a:r>
              <a:rPr lang="en-US" altLang="zh-TW" dirty="0" err="1"/>
              <a:t>CirLinkedList</a:t>
            </a:r>
            <a:r>
              <a:rPr lang="zh-TW" altLang="en-US" dirty="0"/>
              <a:t>後，首先需要新增類別</a:t>
            </a:r>
            <a:r>
              <a:rPr lang="en-US" altLang="zh-TW" dirty="0" err="1"/>
              <a:t>CirLinkedList</a:t>
            </a:r>
            <a:r>
              <a:rPr lang="zh-TW" altLang="en-US" dirty="0"/>
              <a:t>的物件，接著使用方法</a:t>
            </a:r>
            <a:r>
              <a:rPr lang="en-US" altLang="zh-TW" dirty="0" err="1"/>
              <a:t>insertHead</a:t>
            </a:r>
            <a:r>
              <a:rPr lang="zh-TW" altLang="en-US" dirty="0"/>
              <a:t>建立鏈結串列的第一個元素</a:t>
            </a:r>
            <a:r>
              <a:rPr lang="en-US" altLang="zh-TW" dirty="0"/>
              <a:t>5</a:t>
            </a:r>
            <a:r>
              <a:rPr lang="zh-TW" altLang="en-US" dirty="0"/>
              <a:t>，接著使用方法</a:t>
            </a:r>
            <a:r>
              <a:rPr lang="en-US" altLang="zh-TW" dirty="0"/>
              <a:t>insert</a:t>
            </a:r>
            <a:r>
              <a:rPr lang="zh-TW" altLang="en-US" dirty="0"/>
              <a:t>插入第</a:t>
            </a:r>
            <a:r>
              <a:rPr lang="en-US" altLang="zh-TW" dirty="0"/>
              <a:t>2</a:t>
            </a:r>
            <a:r>
              <a:rPr lang="zh-TW" altLang="en-US" dirty="0"/>
              <a:t>個以後的元素</a:t>
            </a:r>
            <a:r>
              <a:rPr lang="en-US" altLang="zh-TW" dirty="0"/>
              <a:t>(6</a:t>
            </a:r>
            <a:r>
              <a:rPr lang="zh-TW" altLang="en-US" dirty="0"/>
              <a:t>、</a:t>
            </a:r>
            <a:r>
              <a:rPr lang="en-US" altLang="zh-TW" dirty="0"/>
              <a:t>7</a:t>
            </a:r>
            <a:r>
              <a:rPr lang="zh-TW" altLang="en-US" dirty="0"/>
              <a:t>、</a:t>
            </a:r>
            <a:r>
              <a:rPr lang="en-US" altLang="zh-TW" dirty="0"/>
              <a:t>8</a:t>
            </a:r>
            <a:r>
              <a:rPr lang="zh-TW" altLang="en-US" dirty="0"/>
              <a:t>、</a:t>
            </a:r>
            <a:r>
              <a:rPr lang="en-US" altLang="zh-TW" dirty="0"/>
              <a:t>9)</a:t>
            </a:r>
            <a:r>
              <a:rPr lang="zh-TW" altLang="en-US" dirty="0"/>
              <a:t>，使用方法</a:t>
            </a:r>
            <a:r>
              <a:rPr lang="en-US" altLang="zh-TW" dirty="0"/>
              <a:t>remove</a:t>
            </a:r>
            <a:r>
              <a:rPr lang="zh-TW" altLang="en-US" dirty="0"/>
              <a:t>刪除元素，過程中印出環狀鏈結串列的每一個元素，程式碼</a:t>
            </a:r>
            <a:r>
              <a:rPr lang="zh-TW" altLang="en-US" dirty="0" smtClean="0"/>
              <a:t>如下頁。</a:t>
            </a:r>
            <a:endParaRPr lang="zh-TW" altLang="en-US" dirty="0"/>
          </a:p>
          <a:p>
            <a:endParaRPr lang="en-US" altLang="zh-TW" dirty="0"/>
          </a:p>
          <a:p>
            <a:endParaRPr lang="en-US" altLang="zh-TW" dirty="0" smtClean="0"/>
          </a:p>
          <a:p>
            <a:endParaRPr lang="en-US" altLang="zh-TW" dirty="0"/>
          </a:p>
          <a:p>
            <a:endParaRPr lang="en-US" altLang="zh-TW" dirty="0" smtClean="0"/>
          </a:p>
          <a:p>
            <a:endParaRPr lang="en-US" altLang="zh-TW" dirty="0"/>
          </a:p>
          <a:p>
            <a:pPr marL="0" indent="0">
              <a:buNone/>
            </a:pP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32723660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4-2-6</a:t>
            </a:r>
            <a:r>
              <a:rPr lang="zh-TW" altLang="en-US" b="1" dirty="0" smtClean="0"/>
              <a:t>　</a:t>
            </a:r>
            <a:r>
              <a:rPr lang="zh-TW" altLang="en-US" dirty="0" smtClean="0"/>
              <a:t>執行</a:t>
            </a:r>
            <a:r>
              <a:rPr lang="zh-TW" altLang="en-US" dirty="0"/>
              <a:t>環狀鏈結串列程式</a:t>
            </a:r>
            <a:r>
              <a:rPr lang="en-US" altLang="zh-TW" sz="2700" dirty="0" smtClean="0"/>
              <a:t>(</a:t>
            </a:r>
            <a:r>
              <a:rPr lang="en-US" altLang="zh-TW" sz="2700" dirty="0"/>
              <a:t>ch4\</a:t>
            </a:r>
            <a:r>
              <a:rPr lang="en-US" altLang="zh-TW" sz="2700" b="1" dirty="0"/>
              <a:t>4-2 </a:t>
            </a:r>
            <a:r>
              <a:rPr lang="zh-TW" altLang="en-US" sz="2700" dirty="0"/>
              <a:t>環狀鏈結串列</a:t>
            </a:r>
            <a:r>
              <a:rPr lang="en-US" altLang="zh-TW" sz="2700" dirty="0"/>
              <a:t>.</a:t>
            </a:r>
            <a:r>
              <a:rPr lang="en-US" altLang="zh-TW" sz="2700" dirty="0" err="1"/>
              <a:t>py</a:t>
            </a:r>
            <a:r>
              <a:rPr lang="en-US" altLang="zh-TW" sz="2700" dirty="0"/>
              <a:t>)</a:t>
            </a:r>
            <a:endParaRPr lang="zh-TW" altLang="en-US" sz="2700" dirty="0"/>
          </a:p>
        </p:txBody>
      </p:sp>
      <p:graphicFrame>
        <p:nvGraphicFramePr>
          <p:cNvPr id="5" name="表格 4"/>
          <p:cNvGraphicFramePr>
            <a:graphicFrameLocks noGrp="1"/>
          </p:cNvGraphicFramePr>
          <p:nvPr>
            <p:extLst>
              <p:ext uri="{D42A27DB-BD31-4B8C-83A1-F6EECF244321}">
                <p14:modId xmlns:p14="http://schemas.microsoft.com/office/powerpoint/2010/main" val="1217165745"/>
              </p:ext>
            </p:extLst>
          </p:nvPr>
        </p:nvGraphicFramePr>
        <p:xfrm>
          <a:off x="235928" y="1517697"/>
          <a:ext cx="5257076" cy="265783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52</a:t>
                      </a:r>
                    </a:p>
                    <a:p>
                      <a:pPr algn="ctr"/>
                      <a:r>
                        <a:rPr lang="en-US" altLang="zh-TW" dirty="0" smtClean="0"/>
                        <a:t>53</a:t>
                      </a:r>
                    </a:p>
                    <a:p>
                      <a:pPr algn="ctr"/>
                      <a:r>
                        <a:rPr lang="en-US" altLang="zh-TW" dirty="0" smtClean="0"/>
                        <a:t>54</a:t>
                      </a:r>
                    </a:p>
                    <a:p>
                      <a:pPr algn="ctr"/>
                      <a:r>
                        <a:rPr lang="en-US" altLang="zh-TW" dirty="0" smtClean="0"/>
                        <a:t>55</a:t>
                      </a:r>
                    </a:p>
                    <a:p>
                      <a:pPr algn="ctr"/>
                      <a:r>
                        <a:rPr lang="en-US" altLang="zh-TW" dirty="0" smtClean="0"/>
                        <a:t>56</a:t>
                      </a:r>
                    </a:p>
                    <a:p>
                      <a:pPr algn="ctr"/>
                      <a:r>
                        <a:rPr lang="en-US" altLang="zh-TW" dirty="0" smtClean="0"/>
                        <a:t>57</a:t>
                      </a:r>
                    </a:p>
                    <a:p>
                      <a:pPr algn="ctr"/>
                      <a:r>
                        <a:rPr lang="en-US" altLang="zh-TW" dirty="0" smtClean="0"/>
                        <a:t>58</a:t>
                      </a:r>
                    </a:p>
                    <a:p>
                      <a:pPr algn="ctr"/>
                      <a:r>
                        <a:rPr lang="en-US" altLang="zh-TW" dirty="0" smtClean="0"/>
                        <a:t>59</a:t>
                      </a:r>
                    </a:p>
                  </a:txBody>
                  <a:tcPr/>
                </a:tc>
                <a:tc>
                  <a:txBody>
                    <a:bodyPr/>
                    <a:lstStyle/>
                    <a:p>
                      <a:r>
                        <a:rPr lang="en-US" altLang="zh-TW" dirty="0" smtClean="0"/>
                        <a:t>li = </a:t>
                      </a:r>
                      <a:r>
                        <a:rPr lang="en-US" altLang="zh-TW" dirty="0" err="1" smtClean="0"/>
                        <a:t>CirLinkedList</a:t>
                      </a:r>
                      <a:r>
                        <a:rPr lang="en-US" altLang="zh-TW" dirty="0" smtClean="0"/>
                        <a:t>()</a:t>
                      </a:r>
                    </a:p>
                    <a:p>
                      <a:r>
                        <a:rPr lang="en-US" altLang="zh-TW" dirty="0" err="1" smtClean="0"/>
                        <a:t>li.insertHead</a:t>
                      </a:r>
                      <a:r>
                        <a:rPr lang="en-US" altLang="zh-TW" dirty="0" smtClean="0"/>
                        <a:t>(5)</a:t>
                      </a:r>
                    </a:p>
                    <a:p>
                      <a:r>
                        <a:rPr lang="en-US" altLang="zh-TW" dirty="0" smtClean="0"/>
                        <a:t>for </a:t>
                      </a:r>
                      <a:r>
                        <a:rPr lang="en-US" altLang="zh-TW" dirty="0" err="1" smtClean="0"/>
                        <a:t>i</a:t>
                      </a:r>
                      <a:r>
                        <a:rPr lang="en-US" altLang="zh-TW" dirty="0" smtClean="0"/>
                        <a:t> in range(6, 10):</a:t>
                      </a:r>
                    </a:p>
                    <a:p>
                      <a:r>
                        <a:rPr lang="en-US" altLang="zh-TW" dirty="0" smtClean="0"/>
                        <a:t>    </a:t>
                      </a:r>
                      <a:r>
                        <a:rPr lang="en-US" altLang="zh-TW" dirty="0" err="1" smtClean="0"/>
                        <a:t>li.insert</a:t>
                      </a:r>
                      <a:r>
                        <a:rPr lang="en-US" altLang="zh-TW" dirty="0" smtClean="0"/>
                        <a:t>(i-1,i)</a:t>
                      </a:r>
                    </a:p>
                    <a:p>
                      <a:r>
                        <a:rPr lang="en-US" altLang="zh-TW" dirty="0" smtClean="0"/>
                        <a:t>    </a:t>
                      </a:r>
                      <a:r>
                        <a:rPr lang="en-US" altLang="zh-TW" dirty="0" err="1" smtClean="0"/>
                        <a:t>li.printLinkedList</a:t>
                      </a:r>
                      <a:r>
                        <a:rPr lang="en-US" altLang="zh-TW" dirty="0" smtClean="0"/>
                        <a:t>()</a:t>
                      </a:r>
                    </a:p>
                    <a:p>
                      <a:r>
                        <a:rPr lang="en-US" altLang="zh-TW" dirty="0" smtClean="0"/>
                        <a:t>for </a:t>
                      </a:r>
                      <a:r>
                        <a:rPr lang="en-US" altLang="zh-TW" dirty="0" err="1" smtClean="0"/>
                        <a:t>i</a:t>
                      </a:r>
                      <a:r>
                        <a:rPr lang="en-US" altLang="zh-TW" dirty="0" smtClean="0"/>
                        <a:t> in range(5, 10):</a:t>
                      </a:r>
                    </a:p>
                    <a:p>
                      <a:r>
                        <a:rPr lang="en-US" altLang="zh-TW" dirty="0" smtClean="0"/>
                        <a:t>    </a:t>
                      </a:r>
                      <a:r>
                        <a:rPr lang="en-US" altLang="zh-TW" dirty="0" err="1" smtClean="0"/>
                        <a:t>li.remove</a:t>
                      </a:r>
                      <a:r>
                        <a:rPr lang="en-US" altLang="zh-TW" dirty="0" smtClean="0"/>
                        <a:t>(</a:t>
                      </a:r>
                      <a:r>
                        <a:rPr lang="en-US" altLang="zh-TW" dirty="0" err="1" smtClean="0"/>
                        <a:t>i</a:t>
                      </a:r>
                      <a:r>
                        <a:rPr lang="en-US" altLang="zh-TW" dirty="0" smtClean="0"/>
                        <a:t>)</a:t>
                      </a:r>
                    </a:p>
                    <a:p>
                      <a:r>
                        <a:rPr lang="en-US" altLang="zh-TW" dirty="0" smtClean="0"/>
                        <a:t>    </a:t>
                      </a:r>
                      <a:r>
                        <a:rPr lang="en-US" altLang="zh-TW" dirty="0" err="1" smtClean="0"/>
                        <a:t>li.printLinkedList</a:t>
                      </a:r>
                      <a:r>
                        <a:rPr lang="en-US" altLang="zh-TW" dirty="0" smtClean="0"/>
                        <a:t>()</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550878" y="1918337"/>
            <a:ext cx="6067295" cy="3083921"/>
          </a:xfrm>
          <a:prstGeom prst="rect">
            <a:avLst/>
          </a:prstGeom>
          <a:noFill/>
        </p:spPr>
        <p:txBody>
          <a:bodyPr wrap="square" rtlCol="0">
            <a:spAutoFit/>
          </a:bodyPr>
          <a:lstStyle/>
          <a:p>
            <a:pPr>
              <a:lnSpc>
                <a:spcPct val="12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52</a:t>
            </a:r>
            <a:r>
              <a:rPr lang="zh-TW" altLang="en-US" dirty="0">
                <a:latin typeface="微軟正黑體" pitchFamily="34" charset="-120"/>
                <a:ea typeface="微軟正黑體" pitchFamily="34" charset="-120"/>
              </a:rPr>
              <a:t>行：設定物件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為類別</a:t>
            </a:r>
            <a:r>
              <a:rPr lang="en-US" altLang="zh-TW" dirty="0" err="1">
                <a:latin typeface="微軟正黑體" pitchFamily="34" charset="-120"/>
                <a:ea typeface="微軟正黑體" pitchFamily="34" charset="-120"/>
              </a:rPr>
              <a:t>CirLinkedList</a:t>
            </a:r>
            <a:r>
              <a:rPr lang="zh-TW" altLang="en-US" dirty="0">
                <a:latin typeface="微軟正黑體" pitchFamily="34" charset="-120"/>
                <a:ea typeface="微軟正黑體" pitchFamily="34" charset="-120"/>
              </a:rPr>
              <a:t>的物件。</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53</a:t>
            </a:r>
            <a:r>
              <a:rPr lang="zh-TW" altLang="en-US" dirty="0">
                <a:latin typeface="微軟正黑體" pitchFamily="34" charset="-120"/>
                <a:ea typeface="微軟正黑體" pitchFamily="34" charset="-120"/>
              </a:rPr>
              <a:t>行：插入元素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的第一個元素。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56</a:t>
            </a:r>
            <a:r>
              <a:rPr lang="zh-TW" altLang="en-US" dirty="0">
                <a:latin typeface="微軟正黑體" pitchFamily="34" charset="-120"/>
                <a:ea typeface="微軟正黑體" pitchFamily="34" charset="-120"/>
              </a:rPr>
              <a:t>行：使用迴圈依序插入到物件</a:t>
            </a:r>
            <a:r>
              <a:rPr lang="en-US" altLang="zh-TW" dirty="0" smtClean="0">
                <a:latin typeface="微軟正黑體" pitchFamily="34" charset="-120"/>
                <a:ea typeface="微軟正黑體" pitchFamily="34" charset="-120"/>
              </a:rPr>
              <a:t>li</a:t>
            </a:r>
            <a:r>
              <a:rPr lang="zh-TW" altLang="en-US" dirty="0" smtClean="0">
                <a:latin typeface="微軟正黑體" pitchFamily="34" charset="-120"/>
                <a:ea typeface="微軟正黑體" pitchFamily="34" charset="-120"/>
              </a:rPr>
              <a:t>，</a:t>
            </a:r>
            <a:r>
              <a:rPr lang="en-US" altLang="zh-TW" dirty="0" smtClean="0">
                <a:latin typeface="微軟正黑體" pitchFamily="34" charset="-120"/>
                <a:ea typeface="微軟正黑體" pitchFamily="34" charset="-120"/>
              </a:rPr>
              <a:t>6</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的後面，每插入一個元素就使用方法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行：使用迴圈依序刪除物件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內的元素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，每刪除一個元素就使用方法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	</a:t>
            </a:r>
          </a:p>
        </p:txBody>
      </p:sp>
    </p:spTree>
    <p:extLst>
      <p:ext uri="{BB962C8B-B14F-4D97-AF65-F5344CB8AC3E}">
        <p14:creationId xmlns:p14="http://schemas.microsoft.com/office/powerpoint/2010/main" val="17769659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4-2-6</a:t>
            </a:r>
            <a:r>
              <a:rPr lang="zh-TW" altLang="en-US" b="1" dirty="0" smtClean="0"/>
              <a:t>　</a:t>
            </a:r>
            <a:r>
              <a:rPr lang="zh-TW" altLang="en-US" dirty="0" smtClean="0"/>
              <a:t>執行</a:t>
            </a:r>
            <a:r>
              <a:rPr lang="zh-TW" altLang="en-US" dirty="0"/>
              <a:t>環狀鏈結串列程式</a:t>
            </a:r>
            <a:r>
              <a:rPr lang="en-US" altLang="zh-TW" sz="2400" dirty="0" smtClean="0"/>
              <a:t>(ch4\</a:t>
            </a:r>
            <a:r>
              <a:rPr lang="en-US" altLang="zh-TW" sz="2400" b="1" dirty="0" smtClean="0"/>
              <a:t>4-2</a:t>
            </a:r>
            <a:r>
              <a:rPr lang="en-US" altLang="zh-TW" sz="2700" b="1" dirty="0" smtClean="0"/>
              <a:t> </a:t>
            </a:r>
            <a:r>
              <a:rPr lang="zh-TW" altLang="en-US" sz="2700" dirty="0"/>
              <a:t>環狀鏈結</a:t>
            </a:r>
            <a:r>
              <a:rPr lang="zh-TW" altLang="en-US" sz="2700" dirty="0" smtClean="0"/>
              <a:t>串列</a:t>
            </a:r>
            <a:r>
              <a:rPr lang="en-US" altLang="zh-TW" sz="27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程式執行結果</a:t>
            </a:r>
            <a:endParaRPr lang="en-US" altLang="zh-TW" dirty="0"/>
          </a:p>
          <a:p>
            <a:endParaRPr lang="zh-TW" altLang="en-US" dirty="0"/>
          </a:p>
        </p:txBody>
      </p:sp>
      <p:pic>
        <p:nvPicPr>
          <p:cNvPr id="4" name="圖片 3"/>
          <p:cNvPicPr>
            <a:picLocks noChangeAspect="1"/>
          </p:cNvPicPr>
          <p:nvPr/>
        </p:nvPicPr>
        <p:blipFill>
          <a:blip r:embed="rId2"/>
          <a:stretch>
            <a:fillRect/>
          </a:stretch>
        </p:blipFill>
        <p:spPr>
          <a:xfrm>
            <a:off x="3975824" y="1707096"/>
            <a:ext cx="4010708" cy="4663856"/>
          </a:xfrm>
          <a:prstGeom prst="rect">
            <a:avLst/>
          </a:prstGeom>
        </p:spPr>
      </p:pic>
    </p:spTree>
    <p:extLst>
      <p:ext uri="{BB962C8B-B14F-4D97-AF65-F5344CB8AC3E}">
        <p14:creationId xmlns:p14="http://schemas.microsoft.com/office/powerpoint/2010/main" val="23883636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a:t>
            </a:r>
            <a:r>
              <a:rPr lang="zh-TW" altLang="en-US" b="1" dirty="0" smtClean="0"/>
              <a:t>　</a:t>
            </a:r>
            <a:r>
              <a:rPr lang="zh-TW" altLang="en-US" dirty="0" smtClean="0"/>
              <a:t>雙向</a:t>
            </a:r>
            <a:r>
              <a:rPr lang="zh-TW" altLang="en-US" dirty="0"/>
              <a:t>鏈結串列 </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a:t>雙向鏈結</a:t>
            </a:r>
            <a:r>
              <a:rPr lang="zh-TW" altLang="en-US" dirty="0" smtClean="0"/>
              <a:t>串列（</a:t>
            </a:r>
            <a:r>
              <a:rPr lang="en-US" altLang="zh-TW" dirty="0" smtClean="0"/>
              <a:t>Double </a:t>
            </a:r>
            <a:r>
              <a:rPr lang="en-US" altLang="zh-TW" dirty="0"/>
              <a:t>Linked </a:t>
            </a:r>
            <a:r>
              <a:rPr lang="en-US" altLang="zh-TW" dirty="0" smtClean="0"/>
              <a:t>List</a:t>
            </a:r>
            <a:r>
              <a:rPr lang="zh-TW" altLang="en-US" dirty="0" smtClean="0"/>
              <a:t>）是</a:t>
            </a:r>
            <a:r>
              <a:rPr lang="zh-TW" altLang="en-US" dirty="0"/>
              <a:t>使用</a:t>
            </a:r>
            <a:r>
              <a:rPr lang="en-US" altLang="zh-TW" dirty="0" smtClean="0"/>
              <a:t>Pointer</a:t>
            </a:r>
            <a:r>
              <a:rPr lang="zh-TW" altLang="en-US" dirty="0" smtClean="0"/>
              <a:t>（指標</a:t>
            </a:r>
            <a:r>
              <a:rPr lang="zh-TW" altLang="en-US" dirty="0"/>
              <a:t>）</a:t>
            </a:r>
            <a:r>
              <a:rPr lang="zh-TW" altLang="en-US" dirty="0" smtClean="0"/>
              <a:t>串</a:t>
            </a:r>
            <a:r>
              <a:rPr lang="zh-TW" altLang="en-US" dirty="0"/>
              <a:t>接資料。使用雙向鏈結串列的好處是找到指定位置後，可以很有效率地插入或刪除元素，且很容易找到節點的前一個元素與下一個元素</a:t>
            </a:r>
            <a:r>
              <a:rPr lang="zh-TW" altLang="en-US" dirty="0" smtClean="0"/>
              <a:t>；</a:t>
            </a:r>
            <a:endParaRPr lang="en-US" altLang="zh-TW" dirty="0" smtClean="0"/>
          </a:p>
          <a:p>
            <a:r>
              <a:rPr lang="zh-TW" altLang="en-US" dirty="0" smtClean="0"/>
              <a:t>陣列</a:t>
            </a:r>
            <a:r>
              <a:rPr lang="zh-TW" altLang="en-US" dirty="0"/>
              <a:t>不適合在中間位置插入或刪除元素，因為需要花較多時間搬移元素，適合在兩端插入或刪除元素</a:t>
            </a:r>
            <a:r>
              <a:rPr lang="zh-TW" altLang="en-US" dirty="0" smtClean="0"/>
              <a:t>。</a:t>
            </a:r>
            <a:endParaRPr lang="en-US" altLang="zh-TW" dirty="0" smtClean="0"/>
          </a:p>
        </p:txBody>
      </p:sp>
    </p:spTree>
    <p:extLst>
      <p:ext uri="{BB962C8B-B14F-4D97-AF65-F5344CB8AC3E}">
        <p14:creationId xmlns:p14="http://schemas.microsoft.com/office/powerpoint/2010/main" val="12558726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a:t>
            </a:r>
            <a:r>
              <a:rPr lang="zh-TW" altLang="en-US" b="1" dirty="0" smtClean="0"/>
              <a:t>　</a:t>
            </a:r>
            <a:r>
              <a:rPr lang="zh-TW" altLang="en-US" dirty="0" smtClean="0"/>
              <a:t>雙向</a:t>
            </a:r>
            <a:r>
              <a:rPr lang="zh-TW" altLang="en-US" dirty="0"/>
              <a:t>鏈結串列 </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smtClean="0"/>
              <a:t>雙向</a:t>
            </a:r>
            <a:r>
              <a:rPr lang="zh-TW" altLang="en-US" dirty="0"/>
              <a:t>鏈結串列不能隨機讀取指定位置的元素，只能從前往後或從後往前一個一個走到指定的位置才能讀取；而陣列可以使用索引值讀取陣列中指定位置的元素</a:t>
            </a:r>
            <a:r>
              <a:rPr lang="zh-TW" altLang="en-US" dirty="0" smtClean="0"/>
              <a:t>。</a:t>
            </a:r>
            <a:endParaRPr lang="en-US" altLang="zh-TW" dirty="0" smtClean="0"/>
          </a:p>
          <a:p>
            <a:r>
              <a:rPr lang="zh-TW" altLang="en-US" dirty="0" smtClean="0"/>
              <a:t>陣列</a:t>
            </a:r>
            <a:r>
              <a:rPr lang="zh-TW" altLang="en-US" dirty="0"/>
              <a:t>與雙向鏈結串列都有其優缺點，寫程式時需要善加利用每種資料結構的優點，避開或減少使用其缺點。</a:t>
            </a:r>
          </a:p>
        </p:txBody>
      </p:sp>
    </p:spTree>
    <p:extLst>
      <p:ext uri="{BB962C8B-B14F-4D97-AF65-F5344CB8AC3E}">
        <p14:creationId xmlns:p14="http://schemas.microsoft.com/office/powerpoint/2010/main" val="2799425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a:t>
            </a:r>
            <a:r>
              <a:rPr lang="zh-TW" altLang="en-US" b="1" dirty="0" smtClean="0"/>
              <a:t>　</a:t>
            </a:r>
            <a:r>
              <a:rPr lang="zh-TW" altLang="en-US" dirty="0" smtClean="0"/>
              <a:t>雙向</a:t>
            </a:r>
            <a:r>
              <a:rPr lang="zh-TW" altLang="en-US" dirty="0"/>
              <a:t>鏈結串列 </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a:t>以下為一個簡單的雙向鏈結串列，指標</a:t>
            </a:r>
            <a:r>
              <a:rPr lang="en-US" altLang="zh-TW" dirty="0"/>
              <a:t>head</a:t>
            </a:r>
            <a:r>
              <a:rPr lang="zh-TW" altLang="en-US" dirty="0"/>
              <a:t>指向雙向鏈結串列的第一個元素</a:t>
            </a:r>
            <a:r>
              <a:rPr lang="en-US" altLang="zh-TW" dirty="0"/>
              <a:t>5</a:t>
            </a:r>
            <a:r>
              <a:rPr lang="zh-TW" altLang="en-US" dirty="0"/>
              <a:t>，每一個元素都指向前一個與下一個元素。元素</a:t>
            </a:r>
            <a:r>
              <a:rPr lang="en-US" altLang="zh-TW" dirty="0"/>
              <a:t>5</a:t>
            </a:r>
            <a:r>
              <a:rPr lang="zh-TW" altLang="en-US" dirty="0"/>
              <a:t>的指標</a:t>
            </a:r>
            <a:r>
              <a:rPr lang="en-US" altLang="zh-TW" dirty="0"/>
              <a:t>next</a:t>
            </a:r>
            <a:r>
              <a:rPr lang="zh-TW" altLang="en-US" dirty="0"/>
              <a:t>指向下一個元素</a:t>
            </a:r>
            <a:r>
              <a:rPr lang="en-US" altLang="zh-TW" dirty="0"/>
              <a:t>3</a:t>
            </a:r>
            <a:r>
              <a:rPr lang="zh-TW" altLang="en-US" dirty="0"/>
              <a:t>，元素</a:t>
            </a:r>
            <a:r>
              <a:rPr lang="en-US" altLang="zh-TW" dirty="0"/>
              <a:t>5</a:t>
            </a:r>
            <a:r>
              <a:rPr lang="zh-TW" altLang="en-US" dirty="0"/>
              <a:t>的指標</a:t>
            </a:r>
            <a:r>
              <a:rPr lang="en-US" altLang="zh-TW" dirty="0"/>
              <a:t>pre</a:t>
            </a:r>
            <a:r>
              <a:rPr lang="zh-TW" altLang="en-US" dirty="0"/>
              <a:t>指向前一個元素</a:t>
            </a:r>
            <a:r>
              <a:rPr lang="en-US" altLang="zh-TW" dirty="0"/>
              <a:t>6</a:t>
            </a:r>
            <a:r>
              <a:rPr lang="zh-TW" altLang="en-US" dirty="0"/>
              <a:t>；元素</a:t>
            </a:r>
            <a:r>
              <a:rPr lang="en-US" altLang="zh-TW" dirty="0"/>
              <a:t>3</a:t>
            </a:r>
            <a:r>
              <a:rPr lang="zh-TW" altLang="en-US" dirty="0"/>
              <a:t>的指標</a:t>
            </a:r>
            <a:r>
              <a:rPr lang="en-US" altLang="zh-TW" dirty="0"/>
              <a:t>next</a:t>
            </a:r>
            <a:r>
              <a:rPr lang="zh-TW" altLang="en-US" dirty="0"/>
              <a:t>指向下一個元素</a:t>
            </a:r>
            <a:r>
              <a:rPr lang="en-US" altLang="zh-TW" dirty="0"/>
              <a:t>2</a:t>
            </a:r>
            <a:r>
              <a:rPr lang="zh-TW" altLang="en-US" dirty="0"/>
              <a:t>，元素</a:t>
            </a:r>
            <a:r>
              <a:rPr lang="en-US" altLang="zh-TW" dirty="0"/>
              <a:t>3</a:t>
            </a:r>
            <a:r>
              <a:rPr lang="zh-TW" altLang="en-US" dirty="0"/>
              <a:t>的指標</a:t>
            </a:r>
            <a:r>
              <a:rPr lang="en-US" altLang="zh-TW" dirty="0"/>
              <a:t>pre</a:t>
            </a:r>
            <a:r>
              <a:rPr lang="zh-TW" altLang="en-US" dirty="0"/>
              <a:t>指向上一個元素</a:t>
            </a:r>
            <a:r>
              <a:rPr lang="en-US" altLang="zh-TW" dirty="0"/>
              <a:t>5</a:t>
            </a:r>
            <a:r>
              <a:rPr lang="zh-TW" altLang="en-US" dirty="0"/>
              <a:t>；元素</a:t>
            </a:r>
            <a:r>
              <a:rPr lang="en-US" altLang="zh-TW" dirty="0"/>
              <a:t>2</a:t>
            </a:r>
            <a:r>
              <a:rPr lang="zh-TW" altLang="en-US" dirty="0"/>
              <a:t>的指標</a:t>
            </a:r>
            <a:r>
              <a:rPr lang="en-US" altLang="zh-TW" dirty="0"/>
              <a:t>next</a:t>
            </a:r>
            <a:r>
              <a:rPr lang="zh-TW" altLang="en-US" dirty="0"/>
              <a:t>指向下一個元素</a:t>
            </a:r>
            <a:r>
              <a:rPr lang="en-US" altLang="zh-TW" dirty="0"/>
              <a:t>6</a:t>
            </a:r>
            <a:r>
              <a:rPr lang="zh-TW" altLang="en-US" dirty="0"/>
              <a:t>，元素</a:t>
            </a:r>
            <a:r>
              <a:rPr lang="en-US" altLang="zh-TW" dirty="0"/>
              <a:t>2</a:t>
            </a:r>
            <a:r>
              <a:rPr lang="zh-TW" altLang="en-US" dirty="0"/>
              <a:t>的指標</a:t>
            </a:r>
            <a:r>
              <a:rPr lang="en-US" altLang="zh-TW" dirty="0"/>
              <a:t>pre</a:t>
            </a:r>
            <a:r>
              <a:rPr lang="zh-TW" altLang="en-US" dirty="0"/>
              <a:t>指向前一個元素</a:t>
            </a:r>
            <a:r>
              <a:rPr lang="en-US" altLang="zh-TW" dirty="0"/>
              <a:t>3</a:t>
            </a:r>
            <a:r>
              <a:rPr lang="zh-TW" altLang="en-US" dirty="0"/>
              <a:t>；元素</a:t>
            </a:r>
            <a:r>
              <a:rPr lang="en-US" altLang="zh-TW" dirty="0"/>
              <a:t>6</a:t>
            </a:r>
            <a:r>
              <a:rPr lang="zh-TW" altLang="en-US" dirty="0"/>
              <a:t>的指標</a:t>
            </a:r>
            <a:r>
              <a:rPr lang="en-US" altLang="zh-TW" dirty="0"/>
              <a:t>next</a:t>
            </a:r>
            <a:r>
              <a:rPr lang="zh-TW" altLang="en-US" dirty="0"/>
              <a:t>指向下一個元素</a:t>
            </a:r>
            <a:r>
              <a:rPr lang="en-US" altLang="zh-TW" dirty="0"/>
              <a:t>5</a:t>
            </a:r>
            <a:r>
              <a:rPr lang="zh-TW" altLang="en-US" dirty="0"/>
              <a:t>，元素</a:t>
            </a:r>
            <a:r>
              <a:rPr lang="en-US" altLang="zh-TW" dirty="0"/>
              <a:t>6</a:t>
            </a:r>
            <a:r>
              <a:rPr lang="zh-TW" altLang="en-US" dirty="0"/>
              <a:t>的指標</a:t>
            </a:r>
            <a:r>
              <a:rPr lang="en-US" altLang="zh-TW" dirty="0"/>
              <a:t>pre</a:t>
            </a:r>
            <a:r>
              <a:rPr lang="zh-TW" altLang="en-US" dirty="0"/>
              <a:t>指向前一個元素</a:t>
            </a:r>
            <a:r>
              <a:rPr lang="en-US" altLang="zh-TW" dirty="0"/>
              <a:t>2</a:t>
            </a:r>
            <a:r>
              <a:rPr lang="zh-TW" altLang="en-US" dirty="0"/>
              <a:t>，如下圖。</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248" y="4871121"/>
            <a:ext cx="6000750" cy="1419225"/>
          </a:xfrm>
          <a:prstGeom prst="rect">
            <a:avLst/>
          </a:prstGeom>
        </p:spPr>
      </p:pic>
    </p:spTree>
    <p:extLst>
      <p:ext uri="{BB962C8B-B14F-4D97-AF65-F5344CB8AC3E}">
        <p14:creationId xmlns:p14="http://schemas.microsoft.com/office/powerpoint/2010/main" val="7682784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4-3-1</a:t>
            </a:r>
            <a:r>
              <a:rPr lang="zh-TW" altLang="en-US" b="1" dirty="0" smtClean="0"/>
              <a:t>　</a:t>
            </a:r>
            <a:r>
              <a:rPr lang="zh-TW" altLang="en-US" dirty="0" smtClean="0"/>
              <a:t>建立</a:t>
            </a:r>
            <a:r>
              <a:rPr lang="zh-TW" altLang="en-US" dirty="0"/>
              <a:t>雙向鏈結</a:t>
            </a:r>
            <a:r>
              <a:rPr lang="zh-TW" altLang="en-US" dirty="0" smtClean="0"/>
              <a:t>串列</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smtClean="0"/>
              <a:t>雙向</a:t>
            </a:r>
            <a:r>
              <a:rPr lang="zh-TW" altLang="en-US" dirty="0"/>
              <a:t>鏈結串列的每個節點需要兩個指標，分別指向上一個與下一個元素，</a:t>
            </a:r>
            <a:r>
              <a:rPr lang="en-US" altLang="zh-TW" dirty="0"/>
              <a:t>Node</a:t>
            </a:r>
            <a:r>
              <a:rPr lang="zh-TW" altLang="en-US" dirty="0"/>
              <a:t>用於建立節點，類別</a:t>
            </a:r>
            <a:r>
              <a:rPr lang="en-US" altLang="zh-TW" dirty="0" err="1"/>
              <a:t>DoubleLinkedList</a:t>
            </a:r>
            <a:r>
              <a:rPr lang="zh-TW" altLang="en-US" dirty="0"/>
              <a:t>用於實作雙向鏈結串列，程式碼如下，以下每一小節程式碼串接起來就是一個完整的雙向鏈結串列程式。</a:t>
            </a:r>
          </a:p>
        </p:txBody>
      </p:sp>
      <p:graphicFrame>
        <p:nvGraphicFramePr>
          <p:cNvPr id="4" name="表格 3"/>
          <p:cNvGraphicFramePr>
            <a:graphicFrameLocks noGrp="1"/>
          </p:cNvGraphicFramePr>
          <p:nvPr>
            <p:extLst>
              <p:ext uri="{D42A27DB-BD31-4B8C-83A1-F6EECF244321}">
                <p14:modId xmlns:p14="http://schemas.microsoft.com/office/powerpoint/2010/main" val="494965416"/>
              </p:ext>
            </p:extLst>
          </p:nvPr>
        </p:nvGraphicFramePr>
        <p:xfrm>
          <a:off x="467422" y="3669314"/>
          <a:ext cx="5257076" cy="265783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p>
                      <a:pPr algn="ctr"/>
                      <a:r>
                        <a:rPr lang="en-US" altLang="zh-TW" dirty="0" smtClean="0"/>
                        <a:t>08</a:t>
                      </a:r>
                    </a:p>
                  </a:txBody>
                  <a:tcPr/>
                </a:tc>
                <a:tc>
                  <a:txBody>
                    <a:bodyPr/>
                    <a:lstStyle/>
                    <a:p>
                      <a:r>
                        <a:rPr lang="en-US" altLang="zh-TW" dirty="0" smtClean="0"/>
                        <a:t>class Node:</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 x):</a:t>
                      </a:r>
                    </a:p>
                    <a:p>
                      <a:r>
                        <a:rPr lang="en-US" altLang="zh-TW" dirty="0" smtClean="0"/>
                        <a:t>        </a:t>
                      </a:r>
                      <a:r>
                        <a:rPr lang="en-US" altLang="zh-TW" dirty="0" err="1" smtClean="0"/>
                        <a:t>self.data</a:t>
                      </a:r>
                      <a:r>
                        <a:rPr lang="en-US" altLang="zh-TW" dirty="0" smtClean="0"/>
                        <a:t> = x</a:t>
                      </a:r>
                    </a:p>
                    <a:p>
                      <a:r>
                        <a:rPr lang="en-US" altLang="zh-TW" dirty="0" smtClean="0"/>
                        <a:t>        </a:t>
                      </a:r>
                      <a:r>
                        <a:rPr lang="en-US" altLang="zh-TW" dirty="0" err="1" smtClean="0"/>
                        <a:t>self.next</a:t>
                      </a:r>
                      <a:r>
                        <a:rPr lang="en-US" altLang="zh-TW" dirty="0" smtClean="0"/>
                        <a:t> = None</a:t>
                      </a:r>
                    </a:p>
                    <a:p>
                      <a:r>
                        <a:rPr lang="en-US" altLang="zh-TW" dirty="0" smtClean="0"/>
                        <a:t>        </a:t>
                      </a:r>
                      <a:r>
                        <a:rPr lang="en-US" altLang="zh-TW" dirty="0" err="1" smtClean="0"/>
                        <a:t>self.pre</a:t>
                      </a:r>
                      <a:r>
                        <a:rPr lang="en-US" altLang="zh-TW" dirty="0" smtClean="0"/>
                        <a:t> = None</a:t>
                      </a:r>
                    </a:p>
                    <a:p>
                      <a:r>
                        <a:rPr lang="en-US" altLang="zh-TW" dirty="0" smtClean="0"/>
                        <a:t>class </a:t>
                      </a:r>
                      <a:r>
                        <a:rPr lang="en-US" altLang="zh-TW" dirty="0" err="1" smtClean="0"/>
                        <a:t>DoubleLinkedList</a:t>
                      </a:r>
                      <a:r>
                        <a:rPr lang="en-US" altLang="zh-TW" dirty="0" smtClean="0"/>
                        <a:t>:</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a:t>
                      </a:r>
                    </a:p>
                    <a:p>
                      <a:r>
                        <a:rPr lang="en-US" altLang="zh-TW" dirty="0" smtClean="0"/>
                        <a:t>        </a:t>
                      </a:r>
                      <a:r>
                        <a:rPr lang="en-US" altLang="zh-TW" dirty="0" err="1" smtClean="0"/>
                        <a:t>self.head</a:t>
                      </a:r>
                      <a:r>
                        <a:rPr lang="en-US" altLang="zh-TW" dirty="0" smtClean="0"/>
                        <a:t> = None</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724498" y="4018821"/>
            <a:ext cx="6067295" cy="2952218"/>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行：類別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用於儲存雙向鏈結串列的節點，類別初始化方法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用於儲存資料，</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初始化為輸入參數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，指標</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用於指向下一個元素，初始化為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，指標</a:t>
            </a:r>
            <a:r>
              <a:rPr lang="en-US" altLang="zh-TW" dirty="0">
                <a:latin typeface="微軟正黑體" pitchFamily="34" charset="-120"/>
                <a:ea typeface="微軟正黑體" pitchFamily="34" charset="-120"/>
              </a:rPr>
              <a:t>pre</a:t>
            </a:r>
            <a:r>
              <a:rPr lang="zh-TW" altLang="en-US" dirty="0">
                <a:latin typeface="微軟正黑體" pitchFamily="34" charset="-120"/>
                <a:ea typeface="微軟正黑體" pitchFamily="34" charset="-120"/>
              </a:rPr>
              <a:t>用於指向上一個元素，初始化為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行：類別</a:t>
            </a:r>
            <a:r>
              <a:rPr lang="en-US" altLang="zh-TW" dirty="0" err="1">
                <a:latin typeface="微軟正黑體" pitchFamily="34" charset="-120"/>
                <a:ea typeface="微軟正黑體" pitchFamily="34" charset="-120"/>
              </a:rPr>
              <a:t>DoubleLinkedList</a:t>
            </a:r>
            <a:r>
              <a:rPr lang="zh-TW" altLang="en-US" dirty="0">
                <a:latin typeface="微軟正黑體" pitchFamily="34" charset="-120"/>
                <a:ea typeface="微軟正黑體" pitchFamily="34" charset="-120"/>
              </a:rPr>
              <a:t>用於實作雙向鏈結串列，類別初始化方法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指向雙向鏈結串列的第一個元素，初始化為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	</a:t>
            </a:r>
          </a:p>
          <a:p>
            <a:pPr>
              <a:lnSpc>
                <a:spcPct val="120000"/>
              </a:lnSpc>
              <a:spcBef>
                <a:spcPts val="600"/>
              </a:spcBef>
              <a:spcAft>
                <a:spcPts val="300"/>
              </a:spcAft>
            </a:pP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283020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smtClean="0"/>
              <a:t>類別</a:t>
            </a:r>
            <a:r>
              <a:rPr lang="en-US" altLang="zh-TW" dirty="0" err="1"/>
              <a:t>DoubleLinkedList</a:t>
            </a:r>
            <a:r>
              <a:rPr lang="zh-TW" altLang="en-US" dirty="0"/>
              <a:t>內，使用方法</a:t>
            </a:r>
            <a:r>
              <a:rPr lang="en-US" altLang="zh-TW" dirty="0" err="1"/>
              <a:t>insertHead</a:t>
            </a:r>
            <a:r>
              <a:rPr lang="zh-TW" altLang="en-US" dirty="0"/>
              <a:t>建立雙向鏈結串列的第一個節點，且</a:t>
            </a:r>
            <a:r>
              <a:rPr lang="en-US" altLang="zh-TW" dirty="0"/>
              <a:t>head</a:t>
            </a:r>
            <a:r>
              <a:rPr lang="zh-TW" altLang="en-US" dirty="0"/>
              <a:t>指向第一個節點，</a:t>
            </a:r>
            <a:r>
              <a:rPr lang="en-US" altLang="zh-TW" dirty="0" err="1"/>
              <a:t>head.next</a:t>
            </a:r>
            <a:r>
              <a:rPr lang="zh-TW" altLang="en-US" dirty="0"/>
              <a:t>與</a:t>
            </a:r>
            <a:r>
              <a:rPr lang="en-US" altLang="zh-TW" dirty="0" err="1"/>
              <a:t>head.pre</a:t>
            </a:r>
            <a:r>
              <a:rPr lang="zh-TW" altLang="en-US" dirty="0"/>
              <a:t>都指向自己，如下圖，形成一個元素的雙向鏈結串列。</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166" y="3309961"/>
            <a:ext cx="4142423" cy="2445527"/>
          </a:xfrm>
          <a:prstGeom prst="rect">
            <a:avLst/>
          </a:prstGeom>
        </p:spPr>
      </p:pic>
    </p:spTree>
    <p:extLst>
      <p:ext uri="{BB962C8B-B14F-4D97-AF65-F5344CB8AC3E}">
        <p14:creationId xmlns:p14="http://schemas.microsoft.com/office/powerpoint/2010/main" val="51267247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312" y="1490549"/>
            <a:ext cx="9116110" cy="4516712"/>
          </a:xfrm>
        </p:spPr>
      </p:pic>
    </p:spTree>
    <p:extLst>
      <p:ext uri="{BB962C8B-B14F-4D97-AF65-F5344CB8AC3E}">
        <p14:creationId xmlns:p14="http://schemas.microsoft.com/office/powerpoint/2010/main" val="3398606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3971" y="1696178"/>
            <a:ext cx="8610600" cy="3324225"/>
          </a:xfrm>
        </p:spPr>
      </p:pic>
    </p:spTree>
    <p:extLst>
      <p:ext uri="{BB962C8B-B14F-4D97-AF65-F5344CB8AC3E}">
        <p14:creationId xmlns:p14="http://schemas.microsoft.com/office/powerpoint/2010/main" val="423561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4-1-1</a:t>
            </a:r>
            <a:r>
              <a:rPr lang="zh-TW" altLang="en-US" b="1" dirty="0" smtClean="0"/>
              <a:t>　</a:t>
            </a:r>
            <a:r>
              <a:rPr lang="zh-TW" altLang="en-US" dirty="0" smtClean="0"/>
              <a:t>建立</a:t>
            </a:r>
            <a:r>
              <a:rPr lang="zh-TW" altLang="en-US" dirty="0"/>
              <a:t>鏈結串列</a:t>
            </a:r>
            <a:r>
              <a:rPr lang="en-US" altLang="zh-TW" sz="2400" dirty="0"/>
              <a:t>(</a:t>
            </a:r>
            <a:r>
              <a:rPr lang="en-US" altLang="zh-TW" sz="2400" dirty="0" smtClean="0"/>
              <a:t>ch4\4-1-</a:t>
            </a:r>
            <a:r>
              <a:rPr lang="zh-TW" altLang="en-US" sz="2400" dirty="0"/>
              <a:t>鏈結串列</a:t>
            </a:r>
            <a:r>
              <a:rPr lang="en-US" altLang="zh-TW" sz="2400" dirty="0"/>
              <a:t>.</a:t>
            </a:r>
            <a:r>
              <a:rPr lang="en-US" altLang="zh-TW" sz="2400" dirty="0" err="1" smtClean="0"/>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鏈結串列需要一個指標，指向下一個元素。若下一個元素是空的時候設定為</a:t>
            </a:r>
            <a:r>
              <a:rPr lang="en-US" altLang="zh-TW" dirty="0"/>
              <a:t>None</a:t>
            </a:r>
            <a:r>
              <a:rPr lang="zh-TW" altLang="en-US" dirty="0"/>
              <a:t>，</a:t>
            </a:r>
            <a:r>
              <a:rPr lang="en-US" altLang="zh-TW" dirty="0"/>
              <a:t>None</a:t>
            </a:r>
            <a:r>
              <a:rPr lang="zh-TW" altLang="en-US" dirty="0"/>
              <a:t>就是空指標，鏈結串列走訪時遇到</a:t>
            </a:r>
            <a:r>
              <a:rPr lang="en-US" altLang="zh-TW" dirty="0"/>
              <a:t>None</a:t>
            </a:r>
            <a:r>
              <a:rPr lang="zh-TW" altLang="en-US" dirty="0"/>
              <a:t>，就不會再走訪下去。</a:t>
            </a:r>
            <a:endParaRPr lang="en-US" altLang="zh-TW" dirty="0"/>
          </a:p>
          <a:p>
            <a:r>
              <a:rPr lang="zh-TW" altLang="en-US" dirty="0"/>
              <a:t>鏈結串列的類別</a:t>
            </a:r>
            <a:r>
              <a:rPr lang="en-US" altLang="zh-TW" dirty="0"/>
              <a:t>Node</a:t>
            </a:r>
            <a:r>
              <a:rPr lang="zh-TW" altLang="en-US" dirty="0"/>
              <a:t>用於建立節點，類別</a:t>
            </a:r>
            <a:r>
              <a:rPr lang="en-US" altLang="zh-TW" dirty="0" err="1"/>
              <a:t>LinkedList</a:t>
            </a:r>
            <a:r>
              <a:rPr lang="zh-TW" altLang="en-US" dirty="0"/>
              <a:t>用於實作鏈結串列，程式碼</a:t>
            </a:r>
            <a:r>
              <a:rPr lang="zh-TW" altLang="en-US" dirty="0" smtClean="0"/>
              <a:t>如下頁，</a:t>
            </a:r>
            <a:r>
              <a:rPr lang="zh-TW" altLang="en-US" dirty="0"/>
              <a:t>以下每一小節程式碼串接起來，就是一個完整的鏈結串列程式</a:t>
            </a:r>
            <a:r>
              <a:rPr lang="zh-TW" altLang="en-US" dirty="0" smtClean="0"/>
              <a:t>。</a:t>
            </a:r>
            <a:endParaRPr lang="en-US" altLang="zh-TW" dirty="0"/>
          </a:p>
        </p:txBody>
      </p:sp>
    </p:spTree>
    <p:extLst>
      <p:ext uri="{BB962C8B-B14F-4D97-AF65-F5344CB8AC3E}">
        <p14:creationId xmlns:p14="http://schemas.microsoft.com/office/powerpoint/2010/main" val="24836762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399" y="1727450"/>
            <a:ext cx="9128366" cy="3388560"/>
          </a:xfrm>
        </p:spPr>
      </p:pic>
    </p:spTree>
    <p:extLst>
      <p:ext uri="{BB962C8B-B14F-4D97-AF65-F5344CB8AC3E}">
        <p14:creationId xmlns:p14="http://schemas.microsoft.com/office/powerpoint/2010/main" val="3648020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1523" y="1660910"/>
            <a:ext cx="9565347" cy="3443525"/>
          </a:xfrm>
        </p:spPr>
      </p:pic>
    </p:spTree>
    <p:extLst>
      <p:ext uri="{BB962C8B-B14F-4D97-AF65-F5344CB8AC3E}">
        <p14:creationId xmlns:p14="http://schemas.microsoft.com/office/powerpoint/2010/main" val="14327257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5" name="內容版面配置區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243" y="1587967"/>
            <a:ext cx="9556085" cy="3886857"/>
          </a:xfrm>
        </p:spPr>
      </p:pic>
    </p:spTree>
    <p:extLst>
      <p:ext uri="{BB962C8B-B14F-4D97-AF65-F5344CB8AC3E}">
        <p14:creationId xmlns:p14="http://schemas.microsoft.com/office/powerpoint/2010/main" val="888092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a:t>
            </a:r>
            <a:r>
              <a:rPr lang="zh-TW" altLang="en-US" dirty="0"/>
              <a:t>元素</a:t>
            </a:r>
            <a:r>
              <a:rPr lang="en-US" altLang="zh-TW" sz="2400" dirty="0"/>
              <a:t>(ch4\4-3-</a:t>
            </a:r>
            <a:r>
              <a:rPr lang="zh-TW" altLang="en-US" sz="2400" dirty="0"/>
              <a:t>雙向鏈結串列</a:t>
            </a:r>
            <a:r>
              <a:rPr lang="en-US" altLang="zh-TW" sz="2400" dirty="0"/>
              <a:t>.</a:t>
            </a:r>
            <a:r>
              <a:rPr lang="en-US" altLang="zh-TW" sz="2400" dirty="0" err="1"/>
              <a:t>py</a:t>
            </a:r>
            <a:r>
              <a:rPr lang="en-US" altLang="zh-TW" sz="2400" dirty="0"/>
              <a:t>)</a:t>
            </a:r>
            <a:endParaRPr lang="zh-TW" altLang="en-US" sz="2700" dirty="0"/>
          </a:p>
        </p:txBody>
      </p:sp>
      <p:sp>
        <p:nvSpPr>
          <p:cNvPr id="3" name="內容版面配置區 2"/>
          <p:cNvSpPr>
            <a:spLocks noGrp="1"/>
          </p:cNvSpPr>
          <p:nvPr>
            <p:ph idx="1"/>
          </p:nvPr>
        </p:nvSpPr>
        <p:spPr>
          <a:xfrm>
            <a:off x="992777" y="1226916"/>
            <a:ext cx="10058400" cy="5701925"/>
          </a:xfrm>
        </p:spPr>
        <p:txBody>
          <a:bodyPr>
            <a:noAutofit/>
          </a:bodyPr>
          <a:lstStyle/>
          <a:p>
            <a:r>
              <a:rPr lang="zh-TW" altLang="en-US" dirty="0"/>
              <a:t>插入元素程式碼如下。</a:t>
            </a:r>
            <a:endParaRPr lang="en-US" altLang="zh-TW" dirty="0"/>
          </a:p>
          <a:p>
            <a:endParaRPr lang="en-US" altLang="zh-TW" dirty="0" smtClean="0"/>
          </a:p>
          <a:p>
            <a:endParaRPr lang="en-US" altLang="zh-TW" dirty="0"/>
          </a:p>
          <a:p>
            <a:endParaRPr lang="en-US" altLang="zh-TW" dirty="0" smtClean="0"/>
          </a:p>
          <a:p>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a:p>
          <a:p>
            <a:pPr marL="0" indent="0">
              <a:buNone/>
            </a:pPr>
            <a:endParaRPr lang="en-US" altLang="zh-TW" dirty="0"/>
          </a:p>
          <a:p>
            <a:r>
              <a:rPr lang="zh-TW" altLang="en-US" dirty="0"/>
              <a:t>程式效率分析</a:t>
            </a:r>
          </a:p>
          <a:p>
            <a:pPr lvl="1"/>
            <a:r>
              <a:rPr lang="zh-TW" altLang="en-US" dirty="0"/>
              <a:t>插入演算法效率由找尋插入節點的演算法決定，其效率為</a:t>
            </a:r>
            <a:r>
              <a:rPr lang="en-US" altLang="zh-TW" dirty="0"/>
              <a:t>O(n)</a:t>
            </a:r>
            <a:r>
              <a:rPr lang="zh-TW" altLang="en-US" dirty="0"/>
              <a:t>，</a:t>
            </a:r>
            <a:r>
              <a:rPr lang="en-US" altLang="zh-TW" dirty="0"/>
              <a:t>n</a:t>
            </a:r>
            <a:r>
              <a:rPr lang="zh-TW" altLang="en-US" dirty="0"/>
              <a:t>為雙向鏈結串列的節點個數，插入動作的演算法效率為</a:t>
            </a:r>
            <a:r>
              <a:rPr lang="en-US" altLang="zh-TW" dirty="0"/>
              <a:t>O(1)</a:t>
            </a:r>
            <a:r>
              <a:rPr lang="zh-TW" altLang="en-US" dirty="0"/>
              <a:t>，整個插入演算法效率為</a:t>
            </a:r>
            <a:r>
              <a:rPr lang="en-US" altLang="zh-TW" dirty="0"/>
              <a:t>O(n)</a:t>
            </a:r>
            <a:r>
              <a:rPr lang="zh-TW" altLang="en-US" dirty="0"/>
              <a:t>。</a:t>
            </a: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43143704"/>
              </p:ext>
            </p:extLst>
          </p:nvPr>
        </p:nvGraphicFramePr>
        <p:xfrm>
          <a:off x="340762" y="1794076"/>
          <a:ext cx="5257076" cy="4659142"/>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452902">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09</a:t>
                      </a:r>
                    </a:p>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p>
                      <a:pPr algn="ctr"/>
                      <a:r>
                        <a:rPr lang="en-US" altLang="zh-TW" sz="1800" dirty="0" smtClean="0"/>
                        <a:t>21</a:t>
                      </a:r>
                    </a:p>
                    <a:p>
                      <a:pPr algn="ctr"/>
                      <a:r>
                        <a:rPr lang="en-US" altLang="zh-TW" sz="1800" dirty="0" smtClean="0"/>
                        <a:t>22</a:t>
                      </a:r>
                    </a:p>
                    <a:p>
                      <a:pPr algn="ctr"/>
                      <a:r>
                        <a:rPr lang="en-US" altLang="zh-TW" sz="1800" dirty="0" smtClean="0"/>
                        <a:t>23</a:t>
                      </a:r>
                    </a:p>
                  </a:txBody>
                  <a:tcPr/>
                </a:tc>
                <a:tc>
                  <a:txBody>
                    <a:bodyPr/>
                    <a:lstStyle/>
                    <a:p>
                      <a:r>
                        <a:rPr lang="en-US" altLang="zh-TW" sz="1800" dirty="0" smtClean="0"/>
                        <a:t> </a:t>
                      </a:r>
                      <a:r>
                        <a:rPr lang="en-US" altLang="zh-TW" sz="1800" dirty="0" err="1" smtClean="0"/>
                        <a:t>def</a:t>
                      </a:r>
                      <a:r>
                        <a:rPr lang="en-US" altLang="zh-TW" sz="1800" dirty="0" smtClean="0"/>
                        <a:t> </a:t>
                      </a:r>
                      <a:r>
                        <a:rPr lang="en-US" altLang="zh-TW" sz="1800" dirty="0" err="1" smtClean="0"/>
                        <a:t>insertHead</a:t>
                      </a:r>
                      <a:r>
                        <a:rPr lang="en-US" altLang="zh-TW" sz="1800" dirty="0" smtClean="0"/>
                        <a:t>(self, x):</a:t>
                      </a:r>
                    </a:p>
                    <a:p>
                      <a:r>
                        <a:rPr lang="en-US" altLang="zh-TW" sz="1800" dirty="0" smtClean="0"/>
                        <a:t>        </a:t>
                      </a:r>
                      <a:r>
                        <a:rPr lang="en-US" altLang="zh-TW" sz="1800" dirty="0" err="1" smtClean="0"/>
                        <a:t>self.head</a:t>
                      </a:r>
                      <a:r>
                        <a:rPr lang="en-US" altLang="zh-TW" sz="1800" dirty="0" smtClean="0"/>
                        <a:t> = Node(x)</a:t>
                      </a:r>
                    </a:p>
                    <a:p>
                      <a:r>
                        <a:rPr lang="en-US" altLang="zh-TW" sz="1800" dirty="0" smtClean="0"/>
                        <a:t>        </a:t>
                      </a:r>
                      <a:r>
                        <a:rPr lang="en-US" altLang="zh-TW" sz="1800" dirty="0" err="1" smtClean="0"/>
                        <a:t>self.head.next</a:t>
                      </a:r>
                      <a:r>
                        <a:rPr lang="en-US" altLang="zh-TW" sz="1800" dirty="0" smtClean="0"/>
                        <a:t> = </a:t>
                      </a:r>
                      <a:r>
                        <a:rPr lang="en-US" altLang="zh-TW" sz="1800" dirty="0" err="1" smtClean="0"/>
                        <a:t>self.head</a:t>
                      </a:r>
                      <a:endParaRPr lang="en-US" altLang="zh-TW" sz="1800" dirty="0" smtClean="0"/>
                    </a:p>
                    <a:p>
                      <a:r>
                        <a:rPr lang="en-US" altLang="zh-TW" sz="1800" dirty="0" smtClean="0"/>
                        <a:t>        </a:t>
                      </a:r>
                      <a:r>
                        <a:rPr lang="en-US" altLang="zh-TW" sz="1800" dirty="0" err="1" smtClean="0"/>
                        <a:t>self.head.pre</a:t>
                      </a:r>
                      <a:r>
                        <a:rPr lang="en-US" altLang="zh-TW" sz="1800" dirty="0" smtClean="0"/>
                        <a:t> = </a:t>
                      </a:r>
                      <a:r>
                        <a:rPr lang="en-US" altLang="zh-TW" sz="1800" dirty="0" err="1" smtClean="0"/>
                        <a:t>self.head</a:t>
                      </a:r>
                      <a:endParaRPr lang="en-US" altLang="zh-TW" sz="1800" dirty="0" smtClean="0"/>
                    </a:p>
                    <a:p>
                      <a:r>
                        <a:rPr lang="en-US" altLang="zh-TW" sz="1800" dirty="0" smtClean="0"/>
                        <a:t>    </a:t>
                      </a:r>
                      <a:r>
                        <a:rPr lang="en-US" altLang="zh-TW" sz="1800" dirty="0" err="1" smtClean="0"/>
                        <a:t>def</a:t>
                      </a:r>
                      <a:r>
                        <a:rPr lang="en-US" altLang="zh-TW" sz="1800" dirty="0" smtClean="0"/>
                        <a:t> insert(self, y, x): # </a:t>
                      </a:r>
                      <a:r>
                        <a:rPr lang="zh-TW" altLang="en-US" sz="1800" dirty="0" smtClean="0"/>
                        <a:t>在</a:t>
                      </a:r>
                      <a:r>
                        <a:rPr lang="en-US" altLang="zh-TW" sz="1800" dirty="0" smtClean="0"/>
                        <a:t>y</a:t>
                      </a:r>
                      <a:r>
                        <a:rPr lang="zh-TW" altLang="en-US" sz="1800" dirty="0" smtClean="0"/>
                        <a:t>後面插入</a:t>
                      </a:r>
                      <a:r>
                        <a:rPr lang="en-US" altLang="zh-TW" sz="1800" dirty="0" smtClean="0"/>
                        <a:t>x</a:t>
                      </a:r>
                    </a:p>
                    <a:p>
                      <a:r>
                        <a:rPr lang="en-US" altLang="zh-TW" sz="1800" dirty="0" smtClean="0"/>
                        <a:t>        </a:t>
                      </a:r>
                      <a:r>
                        <a:rPr lang="en-US" altLang="zh-TW" sz="1800" dirty="0" err="1" smtClean="0"/>
                        <a:t>tmp</a:t>
                      </a:r>
                      <a:r>
                        <a:rPr lang="en-US" altLang="zh-TW" sz="1800" dirty="0" smtClean="0"/>
                        <a:t> = </a:t>
                      </a:r>
                      <a:r>
                        <a:rPr lang="en-US" altLang="zh-TW" sz="1800" dirty="0" err="1" smtClean="0"/>
                        <a:t>self.head</a:t>
                      </a:r>
                      <a:endParaRPr lang="en-US" altLang="zh-TW" sz="1800" dirty="0" smtClean="0"/>
                    </a:p>
                    <a:p>
                      <a:r>
                        <a:rPr lang="en-US" altLang="zh-TW" sz="1800" dirty="0" smtClean="0"/>
                        <a:t>        </a:t>
                      </a:r>
                      <a:r>
                        <a:rPr lang="en-US" altLang="zh-TW" sz="1800" dirty="0" err="1" smtClean="0"/>
                        <a:t>nodex</a:t>
                      </a:r>
                      <a:r>
                        <a:rPr lang="en-US" altLang="zh-TW" sz="1800" dirty="0" smtClean="0"/>
                        <a:t> = Node(x)</a:t>
                      </a:r>
                    </a:p>
                    <a:p>
                      <a:r>
                        <a:rPr lang="en-US" altLang="zh-TW" sz="1800" dirty="0" smtClean="0"/>
                        <a:t>        while True:</a:t>
                      </a:r>
                    </a:p>
                    <a:p>
                      <a:r>
                        <a:rPr lang="en-US" altLang="zh-TW" sz="1800" dirty="0" smtClean="0"/>
                        <a:t>            if </a:t>
                      </a:r>
                      <a:r>
                        <a:rPr lang="en-US" altLang="zh-TW" sz="1800" dirty="0" err="1" smtClean="0"/>
                        <a:t>tmp.data</a:t>
                      </a:r>
                      <a:r>
                        <a:rPr lang="en-US" altLang="zh-TW" sz="1800" dirty="0" smtClean="0"/>
                        <a:t> == y:</a:t>
                      </a:r>
                    </a:p>
                    <a:p>
                      <a:r>
                        <a:rPr lang="en-US" altLang="zh-TW" sz="1800" dirty="0" smtClean="0"/>
                        <a:t>                break</a:t>
                      </a:r>
                    </a:p>
                    <a:p>
                      <a:r>
                        <a:rPr lang="en-US" altLang="zh-TW" sz="1800" dirty="0" smtClean="0"/>
                        <a:t>            </a:t>
                      </a:r>
                      <a:r>
                        <a:rPr lang="en-US" altLang="zh-TW" sz="1800" dirty="0" err="1" smtClean="0"/>
                        <a:t>tmp</a:t>
                      </a:r>
                      <a:r>
                        <a:rPr lang="en-US" altLang="zh-TW" sz="1800" dirty="0" smtClean="0"/>
                        <a:t> = </a:t>
                      </a:r>
                      <a:r>
                        <a:rPr lang="en-US" altLang="zh-TW" sz="1800" dirty="0" err="1" smtClean="0"/>
                        <a:t>tmp.next</a:t>
                      </a:r>
                      <a:endParaRPr lang="en-US" altLang="zh-TW" sz="1800" dirty="0" smtClean="0"/>
                    </a:p>
                    <a:p>
                      <a:r>
                        <a:rPr lang="en-US" altLang="zh-TW" sz="1800" dirty="0" smtClean="0"/>
                        <a:t>        </a:t>
                      </a:r>
                      <a:r>
                        <a:rPr lang="en-US" altLang="zh-TW" sz="1800" dirty="0" err="1" smtClean="0"/>
                        <a:t>nodex.next</a:t>
                      </a:r>
                      <a:r>
                        <a:rPr lang="en-US" altLang="zh-TW" sz="1800" dirty="0" smtClean="0"/>
                        <a:t> = </a:t>
                      </a:r>
                      <a:r>
                        <a:rPr lang="en-US" altLang="zh-TW" sz="1800" dirty="0" err="1" smtClean="0"/>
                        <a:t>tmp.next</a:t>
                      </a:r>
                      <a:endParaRPr lang="en-US" altLang="zh-TW" sz="1800" dirty="0" smtClean="0"/>
                    </a:p>
                    <a:p>
                      <a:r>
                        <a:rPr lang="en-US" altLang="zh-TW" sz="1800" dirty="0" smtClean="0"/>
                        <a:t>        </a:t>
                      </a:r>
                      <a:r>
                        <a:rPr lang="en-US" altLang="zh-TW" sz="1800" dirty="0" err="1" smtClean="0"/>
                        <a:t>nodex.pre</a:t>
                      </a:r>
                      <a:r>
                        <a:rPr lang="en-US" altLang="zh-TW" sz="1800" dirty="0" smtClean="0"/>
                        <a:t> = </a:t>
                      </a:r>
                      <a:r>
                        <a:rPr lang="en-US" altLang="zh-TW" sz="1800" dirty="0" err="1" smtClean="0"/>
                        <a:t>tmp</a:t>
                      </a:r>
                      <a:endParaRPr lang="en-US" altLang="zh-TW" sz="1800" dirty="0" smtClean="0"/>
                    </a:p>
                    <a:p>
                      <a:r>
                        <a:rPr lang="en-US" altLang="zh-TW" sz="1800" dirty="0" smtClean="0"/>
                        <a:t>        </a:t>
                      </a:r>
                      <a:r>
                        <a:rPr lang="en-US" altLang="zh-TW" sz="1800" dirty="0" err="1" smtClean="0"/>
                        <a:t>tmp.next.pre</a:t>
                      </a:r>
                      <a:r>
                        <a:rPr lang="en-US" altLang="zh-TW" sz="1800" dirty="0" smtClean="0"/>
                        <a:t> = </a:t>
                      </a:r>
                      <a:r>
                        <a:rPr lang="en-US" altLang="zh-TW" sz="1800" dirty="0" err="1" smtClean="0"/>
                        <a:t>nodex</a:t>
                      </a:r>
                      <a:endParaRPr lang="en-US" altLang="zh-TW" sz="1800" dirty="0" smtClean="0"/>
                    </a:p>
                    <a:p>
                      <a:r>
                        <a:rPr lang="en-US" altLang="zh-TW" sz="1800" dirty="0" smtClean="0"/>
                        <a:t>        </a:t>
                      </a:r>
                      <a:r>
                        <a:rPr lang="en-US" altLang="zh-TW" sz="1800" dirty="0" err="1" smtClean="0"/>
                        <a:t>tmp.next</a:t>
                      </a:r>
                      <a:r>
                        <a:rPr lang="en-US" altLang="zh-TW" sz="1800" dirty="0" smtClean="0"/>
                        <a:t> = </a:t>
                      </a:r>
                      <a:r>
                        <a:rPr lang="en-US" altLang="zh-TW" sz="1800" dirty="0" err="1" smtClean="0"/>
                        <a:t>nodex</a:t>
                      </a:r>
                      <a:endParaRPr lang="en-US" altLang="zh-TW" sz="1800" dirty="0" smtClean="0"/>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702339" y="1684207"/>
            <a:ext cx="6067295" cy="4759765"/>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insertHead</a:t>
            </a:r>
            <a:r>
              <a:rPr lang="en-US" altLang="zh-TW" dirty="0">
                <a:latin typeface="微軟正黑體" pitchFamily="34" charset="-120"/>
                <a:ea typeface="微軟正黑體" pitchFamily="34" charset="-120"/>
              </a:rPr>
              <a:t>(self, 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指向雙向鏈結串列的第一個元素</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insertHead</a:t>
            </a:r>
            <a:r>
              <a:rPr lang="zh-TW" altLang="en-US" dirty="0">
                <a:latin typeface="微軟正黑體" pitchFamily="34" charset="-120"/>
                <a:ea typeface="微軟正黑體" pitchFamily="34" charset="-120"/>
              </a:rPr>
              <a:t>的輸入值</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自己</a:t>
            </a:r>
            <a:r>
              <a:rPr lang="en-US" altLang="zh-TW" dirty="0" smtClean="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a:t>
            </a:r>
            <a:r>
              <a:rPr lang="en-US" altLang="zh-TW" dirty="0" err="1">
                <a:latin typeface="微軟正黑體" pitchFamily="34" charset="-120"/>
                <a:ea typeface="微軟正黑體" pitchFamily="34" charset="-120"/>
              </a:rPr>
              <a:t>self.head.pre</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自己</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insert(self, y, x)</a:t>
            </a:r>
            <a:r>
              <a:rPr lang="zh-TW" altLang="en-US" dirty="0">
                <a:latin typeface="微軟正黑體" pitchFamily="34" charset="-120"/>
                <a:ea typeface="微軟正黑體" pitchFamily="34" charset="-120"/>
              </a:rPr>
              <a:t>，在節點</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後面插入節點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為類別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建立新節點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19</a:t>
            </a:r>
            <a:r>
              <a:rPr lang="zh-TW" altLang="en-US" dirty="0">
                <a:latin typeface="微軟正黑體" pitchFamily="34" charset="-120"/>
                <a:ea typeface="微軟正黑體" pitchFamily="34" charset="-120"/>
              </a:rPr>
              <a:t>行：使用無窮迴圈，如果變數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行：設定</a:t>
            </a:r>
            <a:r>
              <a:rPr lang="en-US" altLang="zh-TW" dirty="0" err="1">
                <a:latin typeface="微軟正黑體" pitchFamily="34" charset="-120"/>
                <a:ea typeface="微軟正黑體" pitchFamily="34" charset="-120"/>
              </a:rPr>
              <a:t>nodex.next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nodex.pre</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tmp.next.pre</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a:t>
            </a:r>
            <a:r>
              <a:rPr lang="zh-TW" altLang="en-US" dirty="0" smtClean="0">
                <a:latin typeface="微軟正黑體" pitchFamily="34" charset="-120"/>
                <a:ea typeface="微軟正黑體" pitchFamily="34" charset="-120"/>
              </a:rPr>
              <a:t>圖說。</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16562308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4-3-2</a:t>
            </a:r>
            <a:r>
              <a:rPr lang="zh-TW" altLang="en-US" b="1" dirty="0" smtClean="0"/>
              <a:t>　</a:t>
            </a:r>
            <a:r>
              <a:rPr lang="zh-TW" altLang="en-US" dirty="0" smtClean="0"/>
              <a:t>插入</a:t>
            </a:r>
            <a:r>
              <a:rPr lang="zh-TW" altLang="en-US" dirty="0"/>
              <a:t>元素</a:t>
            </a:r>
            <a:r>
              <a:rPr lang="en-US" altLang="zh-TW" sz="2400" dirty="0"/>
              <a:t>(ch4\4-3-</a:t>
            </a:r>
            <a:r>
              <a:rPr lang="zh-TW" altLang="en-US" sz="2400" dirty="0"/>
              <a:t>雙向鏈結串列</a:t>
            </a:r>
            <a:r>
              <a:rPr lang="en-US" altLang="zh-TW" sz="2400" dirty="0"/>
              <a:t>.</a:t>
            </a:r>
            <a:r>
              <a:rPr lang="en-US" altLang="zh-TW" sz="2400" dirty="0" err="1"/>
              <a:t>py</a:t>
            </a:r>
            <a:r>
              <a:rPr lang="en-US" altLang="zh-TW" sz="2400" dirty="0"/>
              <a:t>)</a:t>
            </a:r>
            <a:endParaRPr lang="zh-TW" altLang="en-US" sz="2700" dirty="0"/>
          </a:p>
        </p:txBody>
      </p:sp>
      <p:sp>
        <p:nvSpPr>
          <p:cNvPr id="3" name="內容版面配置區 2"/>
          <p:cNvSpPr>
            <a:spLocks noGrp="1"/>
          </p:cNvSpPr>
          <p:nvPr>
            <p:ph idx="1"/>
          </p:nvPr>
        </p:nvSpPr>
        <p:spPr>
          <a:xfrm>
            <a:off x="992777" y="1458410"/>
            <a:ext cx="10058400" cy="5470431"/>
          </a:xfrm>
        </p:spPr>
        <p:txBody>
          <a:bodyPr>
            <a:noAutofit/>
          </a:bodyPr>
          <a:lstStyle/>
          <a:p>
            <a:r>
              <a:rPr lang="zh-TW" altLang="en-US" dirty="0" smtClean="0"/>
              <a:t>程式</a:t>
            </a:r>
            <a:r>
              <a:rPr lang="zh-TW" altLang="en-US" dirty="0"/>
              <a:t>效率分析</a:t>
            </a:r>
          </a:p>
          <a:p>
            <a:pPr lvl="1"/>
            <a:r>
              <a:rPr lang="zh-TW" altLang="en-US" dirty="0"/>
              <a:t>插入演算法效率由找尋插入節點的演算法決定，其效率為</a:t>
            </a:r>
            <a:r>
              <a:rPr lang="en-US" altLang="zh-TW" dirty="0"/>
              <a:t>O(n)</a:t>
            </a:r>
            <a:r>
              <a:rPr lang="zh-TW" altLang="en-US" dirty="0"/>
              <a:t>，</a:t>
            </a:r>
            <a:r>
              <a:rPr lang="en-US" altLang="zh-TW" dirty="0"/>
              <a:t>n</a:t>
            </a:r>
            <a:r>
              <a:rPr lang="zh-TW" altLang="en-US" dirty="0"/>
              <a:t>為雙向鏈結串列的節點個數，插入動作的演算法效率為</a:t>
            </a:r>
            <a:r>
              <a:rPr lang="en-US" altLang="zh-TW" dirty="0"/>
              <a:t>O(1)</a:t>
            </a:r>
            <a:r>
              <a:rPr lang="zh-TW" altLang="en-US" dirty="0"/>
              <a:t>，整個插入演算法效率為</a:t>
            </a:r>
            <a:r>
              <a:rPr lang="en-US" altLang="zh-TW" dirty="0"/>
              <a:t>O(n)</a:t>
            </a:r>
            <a:r>
              <a:rPr lang="zh-TW" altLang="en-US" dirty="0"/>
              <a:t>。</a:t>
            </a: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87582092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a:t>類別</a:t>
            </a:r>
            <a:r>
              <a:rPr lang="en-US" altLang="zh-TW" dirty="0" err="1"/>
              <a:t>DoubleLinkedList</a:t>
            </a:r>
            <a:r>
              <a:rPr lang="zh-TW" altLang="en-US" dirty="0"/>
              <a:t>內，使用方法</a:t>
            </a:r>
            <a:r>
              <a:rPr lang="en-US" altLang="zh-TW" dirty="0"/>
              <a:t>remove(self, x)</a:t>
            </a:r>
            <a:r>
              <a:rPr lang="zh-TW" altLang="en-US" dirty="0"/>
              <a:t>刪除節點</a:t>
            </a:r>
            <a:r>
              <a:rPr lang="en-US" altLang="zh-TW" dirty="0"/>
              <a:t>x</a:t>
            </a:r>
            <a:r>
              <a:rPr lang="zh-TW" altLang="en-US" dirty="0"/>
              <a:t>，示意圖如下。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408" y="2617390"/>
            <a:ext cx="8839200" cy="2533650"/>
          </a:xfrm>
          <a:prstGeom prst="rect">
            <a:avLst/>
          </a:prstGeom>
        </p:spPr>
      </p:pic>
    </p:spTree>
    <p:extLst>
      <p:ext uri="{BB962C8B-B14F-4D97-AF65-F5344CB8AC3E}">
        <p14:creationId xmlns:p14="http://schemas.microsoft.com/office/powerpoint/2010/main" val="5009351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0865" y="1443826"/>
            <a:ext cx="6942154" cy="4929188"/>
          </a:xfrm>
        </p:spPr>
      </p:pic>
    </p:spTree>
    <p:extLst>
      <p:ext uri="{BB962C8B-B14F-4D97-AF65-F5344CB8AC3E}">
        <p14:creationId xmlns:p14="http://schemas.microsoft.com/office/powerpoint/2010/main" val="14224767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3653" y="1382917"/>
            <a:ext cx="8953500" cy="4743450"/>
          </a:xfrm>
        </p:spPr>
      </p:pic>
    </p:spTree>
    <p:extLst>
      <p:ext uri="{BB962C8B-B14F-4D97-AF65-F5344CB8AC3E}">
        <p14:creationId xmlns:p14="http://schemas.microsoft.com/office/powerpoint/2010/main" val="7372371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02" y="1368425"/>
            <a:ext cx="8373121" cy="4929188"/>
          </a:xfrm>
          <a:prstGeom prst="rect">
            <a:avLst/>
          </a:prstGeom>
        </p:spPr>
      </p:pic>
    </p:spTree>
    <p:extLst>
      <p:ext uri="{BB962C8B-B14F-4D97-AF65-F5344CB8AC3E}">
        <p14:creationId xmlns:p14="http://schemas.microsoft.com/office/powerpoint/2010/main" val="40223445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1369" y="1508782"/>
            <a:ext cx="8791575" cy="3838575"/>
          </a:xfrm>
        </p:spPr>
      </p:pic>
    </p:spTree>
    <p:extLst>
      <p:ext uri="{BB962C8B-B14F-4D97-AF65-F5344CB8AC3E}">
        <p14:creationId xmlns:p14="http://schemas.microsoft.com/office/powerpoint/2010/main" val="1970842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4-1-1</a:t>
            </a:r>
            <a:r>
              <a:rPr lang="zh-TW" altLang="en-US" b="1" dirty="0" smtClean="0"/>
              <a:t>　</a:t>
            </a:r>
            <a:r>
              <a:rPr lang="zh-TW" altLang="en-US" dirty="0" smtClean="0"/>
              <a:t>建立</a:t>
            </a:r>
            <a:r>
              <a:rPr lang="zh-TW" altLang="en-US" dirty="0"/>
              <a:t>鏈結串列</a:t>
            </a:r>
            <a:r>
              <a:rPr lang="en-US" altLang="zh-TW" sz="2400" dirty="0"/>
              <a:t>(</a:t>
            </a:r>
            <a:r>
              <a:rPr lang="en-US" altLang="zh-TW" sz="2400" dirty="0" smtClean="0"/>
              <a:t>ch4\4-1-</a:t>
            </a:r>
            <a:r>
              <a:rPr lang="zh-TW" altLang="en-US" sz="2400" dirty="0"/>
              <a:t>鏈結串列</a:t>
            </a:r>
            <a:r>
              <a:rPr lang="en-US" altLang="zh-TW" sz="2400" dirty="0"/>
              <a:t>.</a:t>
            </a:r>
            <a:r>
              <a:rPr lang="en-US" altLang="zh-TW" sz="2400" dirty="0" err="1" smtClean="0"/>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pPr marL="0" indent="0">
              <a:buNone/>
            </a:pPr>
            <a:r>
              <a:rPr lang="en-US" altLang="zh-TW" dirty="0" smtClean="0"/>
              <a:t>(</a:t>
            </a:r>
            <a:r>
              <a:rPr lang="en-US" altLang="zh-TW" dirty="0"/>
              <a:t>1) </a:t>
            </a:r>
            <a:r>
              <a:rPr lang="zh-TW" altLang="en-US" dirty="0"/>
              <a:t>程式與解說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417309383"/>
              </p:ext>
            </p:extLst>
          </p:nvPr>
        </p:nvGraphicFramePr>
        <p:xfrm>
          <a:off x="3356640" y="1442519"/>
          <a:ext cx="5257076" cy="2519924"/>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txBody>
                  <a:tcPr/>
                </a:tc>
                <a:tc>
                  <a:txBody>
                    <a:bodyPr/>
                    <a:lstStyle/>
                    <a:p>
                      <a:r>
                        <a:rPr lang="en-US" altLang="zh-TW" dirty="0" smtClean="0"/>
                        <a:t>class Node:</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 x):</a:t>
                      </a:r>
                    </a:p>
                    <a:p>
                      <a:r>
                        <a:rPr lang="en-US" altLang="zh-TW" dirty="0" smtClean="0"/>
                        <a:t>        </a:t>
                      </a:r>
                      <a:r>
                        <a:rPr lang="en-US" altLang="zh-TW" dirty="0" err="1" smtClean="0"/>
                        <a:t>self.data</a:t>
                      </a:r>
                      <a:r>
                        <a:rPr lang="en-US" altLang="zh-TW" dirty="0" smtClean="0"/>
                        <a:t> = x</a:t>
                      </a:r>
                    </a:p>
                    <a:p>
                      <a:r>
                        <a:rPr lang="en-US" altLang="zh-TW" dirty="0" smtClean="0"/>
                        <a:t>        </a:t>
                      </a:r>
                      <a:r>
                        <a:rPr lang="en-US" altLang="zh-TW" dirty="0" err="1" smtClean="0"/>
                        <a:t>self.next</a:t>
                      </a:r>
                      <a:r>
                        <a:rPr lang="en-US" altLang="zh-TW" dirty="0" smtClean="0"/>
                        <a:t> = None</a:t>
                      </a:r>
                    </a:p>
                    <a:p>
                      <a:r>
                        <a:rPr lang="en-US" altLang="zh-TW" dirty="0" smtClean="0"/>
                        <a:t>class </a:t>
                      </a:r>
                      <a:r>
                        <a:rPr lang="en-US" altLang="zh-TW" dirty="0" err="1" smtClean="0"/>
                        <a:t>LinkedList</a:t>
                      </a:r>
                      <a:r>
                        <a:rPr lang="en-US" altLang="zh-TW" dirty="0" smtClean="0"/>
                        <a:t>:</a:t>
                      </a:r>
                    </a:p>
                    <a:p>
                      <a:r>
                        <a:rPr lang="en-US" altLang="zh-TW" dirty="0" smtClean="0"/>
                        <a:t>    </a:t>
                      </a:r>
                      <a:r>
                        <a:rPr lang="en-US" altLang="zh-TW" dirty="0" err="1" smtClean="0"/>
                        <a:t>def</a:t>
                      </a:r>
                      <a:r>
                        <a:rPr lang="en-US" altLang="zh-TW" dirty="0" smtClean="0"/>
                        <a:t> __</a:t>
                      </a:r>
                      <a:r>
                        <a:rPr lang="en-US" altLang="zh-TW" dirty="0" err="1" smtClean="0"/>
                        <a:t>init</a:t>
                      </a:r>
                      <a:r>
                        <a:rPr lang="en-US" altLang="zh-TW" dirty="0" smtClean="0"/>
                        <a:t>__(self):</a:t>
                      </a:r>
                    </a:p>
                    <a:p>
                      <a:r>
                        <a:rPr lang="en-US" altLang="zh-TW" dirty="0" smtClean="0"/>
                        <a:t>        </a:t>
                      </a:r>
                      <a:r>
                        <a:rPr lang="en-US" altLang="zh-TW" dirty="0" err="1" smtClean="0"/>
                        <a:t>self.head</a:t>
                      </a:r>
                      <a:r>
                        <a:rPr lang="en-US" altLang="zh-TW" dirty="0" smtClean="0"/>
                        <a:t> = None</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2675903" y="4128569"/>
            <a:ext cx="7625565" cy="2169825"/>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用於儲存鏈結串列的節點，類別初始化方法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用於儲存資料，</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初始化為輸入參數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，指標</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用於指向下一個元素，初始化為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行：類別</a:t>
            </a:r>
            <a:r>
              <a:rPr lang="en-US" altLang="zh-TW" dirty="0" err="1">
                <a:latin typeface="微軟正黑體" pitchFamily="34" charset="-120"/>
                <a:ea typeface="微軟正黑體" pitchFamily="34" charset="-120"/>
              </a:rPr>
              <a:t>LinkedList</a:t>
            </a:r>
            <a:r>
              <a:rPr lang="zh-TW" altLang="en-US" dirty="0">
                <a:latin typeface="微軟正黑體" pitchFamily="34" charset="-120"/>
                <a:ea typeface="微軟正黑體" pitchFamily="34" charset="-120"/>
              </a:rPr>
              <a:t>用於實作鏈結串列，類別初始化方法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指向鏈結串列的第一個元素，初始化為</a:t>
            </a:r>
            <a:r>
              <a:rPr lang="en-US" altLang="zh-TW" dirty="0">
                <a:latin typeface="微軟正黑體" pitchFamily="34" charset="-120"/>
                <a:ea typeface="微軟正黑體" pitchFamily="34" charset="-120"/>
              </a:rPr>
              <a:t>None</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240371878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400" dirty="0" smtClean="0"/>
              <a:t>(</a:t>
            </a:r>
            <a:r>
              <a:rPr lang="en-US" altLang="zh-TW" sz="2400" dirty="0"/>
              <a:t>ch4\4-3-</a:t>
            </a:r>
            <a:r>
              <a:rPr lang="zh-TW" altLang="en-US" sz="2400" dirty="0"/>
              <a:t>雙向鏈結串列</a:t>
            </a:r>
            <a:r>
              <a:rPr lang="en-US" altLang="zh-TW" sz="2400" dirty="0"/>
              <a:t>.</a:t>
            </a:r>
            <a:r>
              <a:rPr lang="en-US" altLang="zh-TW" sz="2400" dirty="0" err="1"/>
              <a:t>py</a:t>
            </a:r>
            <a:r>
              <a:rPr lang="en-US" altLang="zh-TW" sz="2400" dirty="0"/>
              <a:t>)</a:t>
            </a:r>
            <a:endParaRPr lang="zh-TW" altLang="en-US" sz="2700" dirty="0"/>
          </a:p>
        </p:txBody>
      </p:sp>
      <p:sp>
        <p:nvSpPr>
          <p:cNvPr id="3" name="內容版面配置區 2"/>
          <p:cNvSpPr>
            <a:spLocks noGrp="1"/>
          </p:cNvSpPr>
          <p:nvPr>
            <p:ph idx="1"/>
          </p:nvPr>
        </p:nvSpPr>
        <p:spPr>
          <a:xfrm>
            <a:off x="979714" y="1272624"/>
            <a:ext cx="10058400" cy="5480873"/>
          </a:xfrm>
        </p:spPr>
        <p:txBody>
          <a:bodyPr>
            <a:noAutofit/>
          </a:bodyPr>
          <a:lstStyle/>
          <a:p>
            <a:r>
              <a:rPr lang="zh-TW" altLang="en-US" dirty="0"/>
              <a:t>刪除</a:t>
            </a:r>
            <a:r>
              <a:rPr lang="zh-TW" altLang="en-US" dirty="0" smtClean="0"/>
              <a:t>元素</a:t>
            </a:r>
            <a:r>
              <a:rPr lang="zh-TW" altLang="en-US" dirty="0"/>
              <a:t>程式碼如下。</a:t>
            </a:r>
            <a:endParaRPr lang="en-US" altLang="zh-TW" dirty="0"/>
          </a:p>
          <a:p>
            <a:endParaRPr lang="en-US" altLang="zh-TW" dirty="0" smtClean="0"/>
          </a:p>
          <a:p>
            <a:endParaRPr lang="en-US" altLang="zh-TW" dirty="0"/>
          </a:p>
          <a:p>
            <a:endParaRPr lang="en-US" altLang="zh-TW" dirty="0" smtClean="0"/>
          </a:p>
          <a:p>
            <a:endParaRPr lang="en-US" altLang="zh-TW" dirty="0"/>
          </a:p>
          <a:p>
            <a:pPr marL="0" indent="0">
              <a:buNone/>
            </a:pPr>
            <a:endParaRPr lang="en-US" altLang="zh-TW" dirty="0" smtClean="0"/>
          </a:p>
          <a:p>
            <a:pPr marL="0" indent="0">
              <a:buNone/>
            </a:pPr>
            <a:endParaRPr lang="en-US" altLang="zh-TW" dirty="0" smtClean="0"/>
          </a:p>
          <a:p>
            <a:pPr marL="0" indent="0">
              <a:buNone/>
            </a:pPr>
            <a:endParaRPr lang="en-US" altLang="zh-TW" dirty="0" smtClean="0"/>
          </a:p>
          <a:p>
            <a:pPr marL="0" indent="0">
              <a:buNone/>
            </a:pPr>
            <a:endParaRPr lang="en-US" altLang="zh-TW" dirty="0"/>
          </a:p>
          <a:p>
            <a:r>
              <a:rPr lang="zh-TW" altLang="en-US" dirty="0"/>
              <a:t>程式效率分析</a:t>
            </a:r>
          </a:p>
          <a:p>
            <a:pPr lvl="1"/>
            <a:r>
              <a:rPr lang="zh-TW" altLang="en-US" dirty="0"/>
              <a:t>刪除演算法效率由找尋刪除節點的演算法決定，其效率為</a:t>
            </a:r>
            <a:r>
              <a:rPr lang="en-US" altLang="zh-TW" dirty="0"/>
              <a:t>O(n)</a:t>
            </a:r>
            <a:r>
              <a:rPr lang="zh-TW" altLang="en-US" dirty="0"/>
              <a:t>，</a:t>
            </a:r>
            <a:r>
              <a:rPr lang="en-US" altLang="zh-TW" dirty="0"/>
              <a:t>n</a:t>
            </a:r>
            <a:r>
              <a:rPr lang="zh-TW" altLang="en-US" dirty="0"/>
              <a:t>為雙向鏈結串列的節點個數，刪除動作的演算法效率為</a:t>
            </a:r>
            <a:r>
              <a:rPr lang="en-US" altLang="zh-TW" dirty="0"/>
              <a:t>O(1)</a:t>
            </a:r>
            <a:r>
              <a:rPr lang="zh-TW" altLang="en-US" dirty="0"/>
              <a:t>，整個刪除演算法效率為</a:t>
            </a:r>
            <a:r>
              <a:rPr lang="en-US" altLang="zh-TW" dirty="0"/>
              <a:t>O(n)</a:t>
            </a:r>
            <a:r>
              <a:rPr lang="zh-TW" altLang="en-US" dirty="0"/>
              <a: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553900953"/>
              </p:ext>
            </p:extLst>
          </p:nvPr>
        </p:nvGraphicFramePr>
        <p:xfrm>
          <a:off x="378821" y="1894609"/>
          <a:ext cx="5257076" cy="430375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24</a:t>
                      </a:r>
                    </a:p>
                    <a:p>
                      <a:pPr algn="ctr"/>
                      <a:r>
                        <a:rPr lang="en-US" altLang="zh-TW" sz="1800" dirty="0" smtClean="0"/>
                        <a:t>25</a:t>
                      </a:r>
                    </a:p>
                    <a:p>
                      <a:pPr algn="ctr"/>
                      <a:r>
                        <a:rPr lang="en-US" altLang="zh-TW" sz="1800" dirty="0" smtClean="0"/>
                        <a:t>26</a:t>
                      </a:r>
                    </a:p>
                    <a:p>
                      <a:pPr algn="ctr"/>
                      <a:r>
                        <a:rPr lang="en-US" altLang="zh-TW" sz="1800" dirty="0" smtClean="0"/>
                        <a:t>27</a:t>
                      </a:r>
                    </a:p>
                    <a:p>
                      <a:pPr algn="ctr"/>
                      <a:r>
                        <a:rPr lang="en-US" altLang="zh-TW" sz="1800" dirty="0" smtClean="0"/>
                        <a:t>28</a:t>
                      </a:r>
                    </a:p>
                    <a:p>
                      <a:pPr algn="ctr"/>
                      <a:r>
                        <a:rPr lang="en-US" altLang="zh-TW" sz="1800" dirty="0" smtClean="0"/>
                        <a:t>29</a:t>
                      </a:r>
                    </a:p>
                    <a:p>
                      <a:pPr algn="ctr"/>
                      <a:r>
                        <a:rPr lang="en-US" altLang="zh-TW" sz="1800" dirty="0" smtClean="0"/>
                        <a:t>30</a:t>
                      </a:r>
                    </a:p>
                    <a:p>
                      <a:pPr algn="ctr"/>
                      <a:endParaRPr lang="en-US" altLang="zh-TW" sz="1800" dirty="0" smtClean="0"/>
                    </a:p>
                    <a:p>
                      <a:pPr algn="ctr"/>
                      <a:r>
                        <a:rPr lang="en-US" altLang="zh-TW" sz="1800" dirty="0" smtClean="0"/>
                        <a:t>31</a:t>
                      </a:r>
                    </a:p>
                    <a:p>
                      <a:pPr algn="ctr"/>
                      <a:r>
                        <a:rPr lang="en-US" altLang="zh-TW" sz="1800" dirty="0" smtClean="0"/>
                        <a:t>32</a:t>
                      </a:r>
                    </a:p>
                    <a:p>
                      <a:pPr algn="ctr"/>
                      <a:r>
                        <a:rPr lang="en-US" altLang="zh-TW" sz="1800" dirty="0" smtClean="0"/>
                        <a:t>33</a:t>
                      </a:r>
                    </a:p>
                    <a:p>
                      <a:pPr algn="ctr"/>
                      <a:r>
                        <a:rPr lang="en-US" altLang="zh-TW" sz="1800" dirty="0" smtClean="0"/>
                        <a:t>34</a:t>
                      </a:r>
                    </a:p>
                    <a:p>
                      <a:pPr algn="ctr"/>
                      <a:r>
                        <a:rPr lang="en-US" altLang="zh-TW" sz="1800" dirty="0" smtClean="0"/>
                        <a:t>35</a:t>
                      </a:r>
                    </a:p>
                    <a:p>
                      <a:pPr algn="ctr"/>
                      <a:r>
                        <a:rPr lang="en-US" altLang="zh-TW" sz="1800" dirty="0" smtClean="0"/>
                        <a:t>36</a:t>
                      </a:r>
                    </a:p>
                  </a:txBody>
                  <a:tcPr/>
                </a:tc>
                <a:tc>
                  <a:txBody>
                    <a:bodyPr/>
                    <a:lstStyle/>
                    <a:p>
                      <a:r>
                        <a:rPr lang="en-US" altLang="zh-TW" sz="1800" dirty="0" smtClean="0"/>
                        <a:t> </a:t>
                      </a:r>
                      <a:r>
                        <a:rPr lang="zh-TW" altLang="en-US" sz="1800" dirty="0" smtClean="0"/>
                        <a:t>   </a:t>
                      </a:r>
                      <a:r>
                        <a:rPr lang="en-US" altLang="zh-TW" sz="1800" dirty="0" err="1" smtClean="0"/>
                        <a:t>def</a:t>
                      </a:r>
                      <a:r>
                        <a:rPr lang="en-US" altLang="zh-TW" sz="1800" dirty="0" smtClean="0"/>
                        <a:t> remove(self, x):</a:t>
                      </a:r>
                    </a:p>
                    <a:p>
                      <a:r>
                        <a:rPr lang="en-US" altLang="zh-TW" sz="1800" dirty="0" smtClean="0"/>
                        <a:t>        </a:t>
                      </a:r>
                      <a:r>
                        <a:rPr lang="en-US" altLang="zh-TW" sz="1800" dirty="0" err="1" smtClean="0"/>
                        <a:t>tmp</a:t>
                      </a:r>
                      <a:r>
                        <a:rPr lang="en-US" altLang="zh-TW" sz="1800" dirty="0" smtClean="0"/>
                        <a:t> = </a:t>
                      </a:r>
                      <a:r>
                        <a:rPr lang="en-US" altLang="zh-TW" sz="1800" dirty="0" err="1" smtClean="0"/>
                        <a:t>self.head</a:t>
                      </a:r>
                      <a:endParaRPr lang="en-US" altLang="zh-TW" sz="1800" dirty="0" smtClean="0"/>
                    </a:p>
                    <a:p>
                      <a:r>
                        <a:rPr lang="en-US" altLang="zh-TW" sz="1800" dirty="0" smtClean="0"/>
                        <a:t>        while True:</a:t>
                      </a:r>
                    </a:p>
                    <a:p>
                      <a:r>
                        <a:rPr lang="en-US" altLang="zh-TW" sz="1800" dirty="0" smtClean="0"/>
                        <a:t>            if </a:t>
                      </a:r>
                      <a:r>
                        <a:rPr lang="en-US" altLang="zh-TW" sz="1800" dirty="0" err="1" smtClean="0"/>
                        <a:t>tmp.data</a:t>
                      </a:r>
                      <a:r>
                        <a:rPr lang="en-US" altLang="zh-TW" sz="1800" dirty="0" smtClean="0"/>
                        <a:t> == x:</a:t>
                      </a:r>
                    </a:p>
                    <a:p>
                      <a:r>
                        <a:rPr lang="en-US" altLang="zh-TW" sz="1800" dirty="0" smtClean="0"/>
                        <a:t>                break</a:t>
                      </a:r>
                    </a:p>
                    <a:p>
                      <a:r>
                        <a:rPr lang="en-US" altLang="zh-TW" sz="1800" dirty="0" smtClean="0"/>
                        <a:t>            </a:t>
                      </a:r>
                      <a:r>
                        <a:rPr lang="en-US" altLang="zh-TW" sz="1800" dirty="0" err="1" smtClean="0"/>
                        <a:t>tmp</a:t>
                      </a:r>
                      <a:r>
                        <a:rPr lang="en-US" altLang="zh-TW" sz="1800" dirty="0" smtClean="0"/>
                        <a:t> = </a:t>
                      </a:r>
                      <a:r>
                        <a:rPr lang="en-US" altLang="zh-TW" sz="1800" dirty="0" err="1" smtClean="0"/>
                        <a:t>tmp.next</a:t>
                      </a:r>
                      <a:endParaRPr lang="en-US" altLang="zh-TW" sz="1800" dirty="0" smtClean="0"/>
                    </a:p>
                    <a:p>
                      <a:r>
                        <a:rPr lang="en-US" altLang="zh-TW" sz="1800" dirty="0" smtClean="0"/>
                        <a:t>        if </a:t>
                      </a:r>
                      <a:r>
                        <a:rPr lang="en-US" altLang="zh-TW" sz="1800" dirty="0" err="1" smtClean="0"/>
                        <a:t>tmp</a:t>
                      </a:r>
                      <a:r>
                        <a:rPr lang="en-US" altLang="zh-TW" sz="1800" dirty="0" smtClean="0"/>
                        <a:t> == </a:t>
                      </a:r>
                      <a:r>
                        <a:rPr lang="en-US" altLang="zh-TW" sz="1800" dirty="0" err="1" smtClean="0"/>
                        <a:t>self.head</a:t>
                      </a:r>
                      <a:r>
                        <a:rPr lang="en-US" altLang="zh-TW" sz="1800" dirty="0" smtClean="0"/>
                        <a:t> and </a:t>
                      </a:r>
                      <a:r>
                        <a:rPr lang="en-US" altLang="zh-TW" sz="1800" dirty="0" err="1" smtClean="0"/>
                        <a:t>self.head.next</a:t>
                      </a:r>
                      <a:r>
                        <a:rPr lang="en-US" altLang="zh-TW" sz="1800" dirty="0" smtClean="0"/>
                        <a:t> == </a:t>
                      </a:r>
                      <a:r>
                        <a:rPr lang="en-US" altLang="zh-TW" sz="1800" dirty="0" err="1" smtClean="0"/>
                        <a:t>self.head</a:t>
                      </a:r>
                      <a:r>
                        <a:rPr lang="en-US" altLang="zh-TW" sz="1800" dirty="0" smtClean="0"/>
                        <a:t>:  #</a:t>
                      </a:r>
                      <a:r>
                        <a:rPr lang="zh-TW" altLang="en-US" sz="1800" dirty="0" smtClean="0"/>
                        <a:t>只剩一個元素</a:t>
                      </a:r>
                    </a:p>
                    <a:p>
                      <a:r>
                        <a:rPr lang="zh-TW" altLang="en-US" sz="1800" dirty="0" smtClean="0"/>
                        <a:t>            </a:t>
                      </a:r>
                      <a:r>
                        <a:rPr lang="en-US" altLang="zh-TW" sz="1800" dirty="0" err="1" smtClean="0"/>
                        <a:t>self.head</a:t>
                      </a:r>
                      <a:r>
                        <a:rPr lang="en-US" altLang="zh-TW" sz="1800" dirty="0" smtClean="0"/>
                        <a:t> = None</a:t>
                      </a:r>
                    </a:p>
                    <a:p>
                      <a:r>
                        <a:rPr lang="en-US" altLang="zh-TW" sz="1800" dirty="0" smtClean="0"/>
                        <a:t>        </a:t>
                      </a:r>
                      <a:r>
                        <a:rPr lang="en-US" altLang="zh-TW" sz="1800" dirty="0" err="1" smtClean="0"/>
                        <a:t>elif</a:t>
                      </a:r>
                      <a:r>
                        <a:rPr lang="en-US" altLang="zh-TW" sz="1800" dirty="0" smtClean="0"/>
                        <a:t> </a:t>
                      </a:r>
                      <a:r>
                        <a:rPr lang="en-US" altLang="zh-TW" sz="1800" dirty="0" err="1" smtClean="0"/>
                        <a:t>tmp</a:t>
                      </a:r>
                      <a:r>
                        <a:rPr lang="en-US" altLang="zh-TW" sz="1800" dirty="0" smtClean="0"/>
                        <a:t> == </a:t>
                      </a:r>
                      <a:r>
                        <a:rPr lang="en-US" altLang="zh-TW" sz="1800" dirty="0" err="1" smtClean="0"/>
                        <a:t>self.head</a:t>
                      </a:r>
                      <a:r>
                        <a:rPr lang="en-US" altLang="zh-TW" sz="1800" dirty="0" smtClean="0"/>
                        <a:t>:  #</a:t>
                      </a:r>
                      <a:r>
                        <a:rPr lang="zh-TW" altLang="en-US" sz="1800" dirty="0" smtClean="0"/>
                        <a:t>刪除</a:t>
                      </a:r>
                      <a:r>
                        <a:rPr lang="en-US" altLang="zh-TW" sz="1800" dirty="0" err="1" smtClean="0"/>
                        <a:t>self.head</a:t>
                      </a:r>
                      <a:endParaRPr lang="en-US" altLang="zh-TW" sz="1800" dirty="0" smtClean="0"/>
                    </a:p>
                    <a:p>
                      <a:r>
                        <a:rPr lang="en-US" altLang="zh-TW" sz="1800" dirty="0" smtClean="0"/>
                        <a:t>            </a:t>
                      </a:r>
                      <a:r>
                        <a:rPr lang="en-US" altLang="zh-TW" sz="1800" dirty="0" err="1" smtClean="0"/>
                        <a:t>self.head</a:t>
                      </a:r>
                      <a:r>
                        <a:rPr lang="en-US" altLang="zh-TW" sz="1800" dirty="0" smtClean="0"/>
                        <a:t> = </a:t>
                      </a:r>
                      <a:r>
                        <a:rPr lang="en-US" altLang="zh-TW" sz="1800" dirty="0" err="1" smtClean="0"/>
                        <a:t>tmp.next</a:t>
                      </a:r>
                      <a:endParaRPr lang="en-US" altLang="zh-TW" sz="1800" dirty="0" smtClean="0"/>
                    </a:p>
                    <a:p>
                      <a:r>
                        <a:rPr lang="en-US" altLang="zh-TW" sz="1800" dirty="0" smtClean="0"/>
                        <a:t>        if </a:t>
                      </a:r>
                      <a:r>
                        <a:rPr lang="en-US" altLang="zh-TW" sz="1800" dirty="0" err="1" smtClean="0"/>
                        <a:t>self.head</a:t>
                      </a:r>
                      <a:r>
                        <a:rPr lang="en-US" altLang="zh-TW" sz="1800" dirty="0" smtClean="0"/>
                        <a:t> != None:</a:t>
                      </a:r>
                    </a:p>
                    <a:p>
                      <a:r>
                        <a:rPr lang="en-US" altLang="zh-TW" sz="1800" dirty="0" smtClean="0"/>
                        <a:t>            </a:t>
                      </a:r>
                      <a:r>
                        <a:rPr lang="en-US" altLang="zh-TW" sz="1800" dirty="0" err="1" smtClean="0"/>
                        <a:t>tmp.pre.next</a:t>
                      </a:r>
                      <a:r>
                        <a:rPr lang="en-US" altLang="zh-TW" sz="1800" dirty="0" smtClean="0"/>
                        <a:t> = </a:t>
                      </a:r>
                      <a:r>
                        <a:rPr lang="en-US" altLang="zh-TW" sz="1800" dirty="0" err="1" smtClean="0"/>
                        <a:t>tmp.next</a:t>
                      </a:r>
                      <a:endParaRPr lang="en-US" altLang="zh-TW" sz="1800" dirty="0" smtClean="0"/>
                    </a:p>
                    <a:p>
                      <a:r>
                        <a:rPr lang="en-US" altLang="zh-TW" sz="1800" dirty="0" smtClean="0"/>
                        <a:t>            </a:t>
                      </a:r>
                      <a:r>
                        <a:rPr lang="en-US" altLang="zh-TW" sz="1800" dirty="0" err="1" smtClean="0"/>
                        <a:t>tmp.next.pre</a:t>
                      </a:r>
                      <a:r>
                        <a:rPr lang="en-US" altLang="zh-TW" sz="1800" dirty="0" smtClean="0"/>
                        <a:t> = </a:t>
                      </a:r>
                      <a:r>
                        <a:rPr lang="en-US" altLang="zh-TW" sz="1800" dirty="0" err="1" smtClean="0"/>
                        <a:t>tmp.pre</a:t>
                      </a:r>
                      <a:endParaRPr lang="en-US" altLang="zh-TW" sz="1800" dirty="0" smtClean="0"/>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728494" y="2251891"/>
            <a:ext cx="6067295" cy="416639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remove(self, x)</a:t>
            </a:r>
            <a:r>
              <a:rPr lang="zh-TW" altLang="en-US" dirty="0">
                <a:latin typeface="微軟正黑體" pitchFamily="34" charset="-120"/>
                <a:ea typeface="微軟正黑體" pitchFamily="34" charset="-120"/>
              </a:rPr>
              <a:t>，刪除節點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，使用無窮迴圈，若</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，且</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，表示雙向鏈結串列只剩一個元素，則設定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，要刪除</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，但雙向鏈結串列還有兩個以上的元素，則設定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tmp.next</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不等於</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，則設定</a:t>
            </a:r>
            <a:r>
              <a:rPr lang="en-US" altLang="zh-TW" dirty="0" err="1">
                <a:latin typeface="微軟正黑體" pitchFamily="34" charset="-120"/>
                <a:ea typeface="微軟正黑體" pitchFamily="34" charset="-120"/>
              </a:rPr>
              <a:t>tmp.pre.next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tmp.next.pre</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tmp.pre</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258548171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4-3-3</a:t>
            </a:r>
            <a:r>
              <a:rPr lang="zh-TW" altLang="en-US" b="1" dirty="0" smtClean="0"/>
              <a:t>　</a:t>
            </a:r>
            <a:r>
              <a:rPr lang="zh-TW" altLang="en-US" dirty="0" smtClean="0"/>
              <a:t>刪除</a:t>
            </a:r>
            <a:r>
              <a:rPr lang="zh-TW" altLang="en-US" dirty="0"/>
              <a:t>元素</a:t>
            </a:r>
            <a:r>
              <a:rPr lang="en-US" altLang="zh-TW" sz="2400" dirty="0" smtClean="0"/>
              <a:t>(</a:t>
            </a:r>
            <a:r>
              <a:rPr lang="en-US" altLang="zh-TW" sz="2400" dirty="0"/>
              <a:t>ch4\4-3-</a:t>
            </a:r>
            <a:r>
              <a:rPr lang="zh-TW" altLang="en-US" sz="2400" dirty="0"/>
              <a:t>雙向鏈結串列</a:t>
            </a:r>
            <a:r>
              <a:rPr lang="en-US" altLang="zh-TW" sz="2400" dirty="0"/>
              <a:t>.</a:t>
            </a:r>
            <a:r>
              <a:rPr lang="en-US" altLang="zh-TW" sz="2400" dirty="0" err="1"/>
              <a:t>py</a:t>
            </a:r>
            <a:r>
              <a:rPr lang="en-US" altLang="zh-TW" sz="2400" dirty="0"/>
              <a:t>)</a:t>
            </a:r>
            <a:endParaRPr lang="zh-TW" altLang="en-US" sz="2700" dirty="0"/>
          </a:p>
        </p:txBody>
      </p:sp>
      <p:sp>
        <p:nvSpPr>
          <p:cNvPr id="3" name="內容版面配置區 2"/>
          <p:cNvSpPr>
            <a:spLocks noGrp="1"/>
          </p:cNvSpPr>
          <p:nvPr>
            <p:ph idx="1"/>
          </p:nvPr>
        </p:nvSpPr>
        <p:spPr>
          <a:xfrm>
            <a:off x="979714" y="1458410"/>
            <a:ext cx="10058400" cy="5295087"/>
          </a:xfrm>
        </p:spPr>
        <p:txBody>
          <a:bodyPr>
            <a:noAutofit/>
          </a:bodyPr>
          <a:lstStyle/>
          <a:p>
            <a:r>
              <a:rPr lang="zh-TW" altLang="en-US" dirty="0" smtClean="0"/>
              <a:t>程式</a:t>
            </a:r>
            <a:r>
              <a:rPr lang="zh-TW" altLang="en-US" dirty="0"/>
              <a:t>效率分析</a:t>
            </a:r>
          </a:p>
          <a:p>
            <a:pPr lvl="1"/>
            <a:r>
              <a:rPr lang="zh-TW" altLang="en-US" dirty="0"/>
              <a:t>刪除演算法效率由找尋刪除節點的演算法決定，其效率為</a:t>
            </a:r>
            <a:r>
              <a:rPr lang="en-US" altLang="zh-TW" dirty="0"/>
              <a:t>O(n)</a:t>
            </a:r>
            <a:r>
              <a:rPr lang="zh-TW" altLang="en-US" dirty="0"/>
              <a:t>，</a:t>
            </a:r>
            <a:r>
              <a:rPr lang="en-US" altLang="zh-TW" dirty="0"/>
              <a:t>n</a:t>
            </a:r>
            <a:r>
              <a:rPr lang="zh-TW" altLang="en-US" dirty="0"/>
              <a:t>為雙向鏈結串列的節點個數，刪除動作的演算法效率為</a:t>
            </a:r>
            <a:r>
              <a:rPr lang="en-US" altLang="zh-TW" dirty="0"/>
              <a:t>O(1)</a:t>
            </a:r>
            <a:r>
              <a:rPr lang="zh-TW" altLang="en-US" dirty="0"/>
              <a:t>，整個刪除演算法效率為</a:t>
            </a:r>
            <a:r>
              <a:rPr lang="en-US" altLang="zh-TW" dirty="0"/>
              <a:t>O(n)</a:t>
            </a:r>
            <a:r>
              <a:rPr lang="zh-TW" altLang="en-US" dirty="0"/>
              <a:t>。</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Tree>
    <p:extLst>
      <p:ext uri="{BB962C8B-B14F-4D97-AF65-F5344CB8AC3E}">
        <p14:creationId xmlns:p14="http://schemas.microsoft.com/office/powerpoint/2010/main" val="4390674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4-3-4</a:t>
            </a:r>
            <a:r>
              <a:rPr lang="zh-TW" altLang="en-US" b="1" dirty="0" smtClean="0"/>
              <a:t>　</a:t>
            </a:r>
            <a:r>
              <a:rPr lang="zh-TW" altLang="en-US" dirty="0" smtClean="0"/>
              <a:t>計算長度</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a:xfrm>
            <a:off x="587829" y="1272624"/>
            <a:ext cx="10567851" cy="5024432"/>
          </a:xfrm>
        </p:spPr>
        <p:txBody>
          <a:bodyPr/>
          <a:lstStyle/>
          <a:p>
            <a:r>
              <a:rPr lang="zh-TW" altLang="en-US" dirty="0" smtClean="0"/>
              <a:t>類別</a:t>
            </a:r>
            <a:r>
              <a:rPr lang="en-US" altLang="zh-TW" dirty="0" err="1"/>
              <a:t>DoubleLinkedList</a:t>
            </a:r>
            <a:r>
              <a:rPr lang="zh-TW" altLang="en-US" dirty="0"/>
              <a:t>內，使用方法</a:t>
            </a:r>
            <a:r>
              <a:rPr lang="en-US" altLang="zh-TW" dirty="0" err="1"/>
              <a:t>len</a:t>
            </a:r>
            <a:r>
              <a:rPr lang="zh-TW" altLang="en-US" dirty="0"/>
              <a:t>計算環狀鏈結串列的長度，示意圖如下。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6383" y="2157796"/>
            <a:ext cx="6975058" cy="3642619"/>
          </a:xfrm>
          <a:prstGeom prst="rect">
            <a:avLst/>
          </a:prstGeom>
        </p:spPr>
      </p:pic>
    </p:spTree>
    <p:extLst>
      <p:ext uri="{BB962C8B-B14F-4D97-AF65-F5344CB8AC3E}">
        <p14:creationId xmlns:p14="http://schemas.microsoft.com/office/powerpoint/2010/main" val="777043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4-3-4</a:t>
            </a:r>
            <a:r>
              <a:rPr lang="zh-TW" altLang="en-US" b="1" dirty="0" smtClean="0"/>
              <a:t>　</a:t>
            </a:r>
            <a:r>
              <a:rPr lang="zh-TW" altLang="en-US" dirty="0" smtClean="0"/>
              <a:t>計算長度</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a:xfrm>
            <a:off x="587829" y="1272624"/>
            <a:ext cx="10567851" cy="5024432"/>
          </a:xfrm>
        </p:spPr>
        <p:txBody>
          <a:bodyPr/>
          <a:lstStyle/>
          <a:p>
            <a:endParaRPr lang="zh-TW" altLang="en-US" dirty="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066" y="1531658"/>
            <a:ext cx="9164938" cy="1998619"/>
          </a:xfrm>
          <a:prstGeom prst="rect">
            <a:avLst/>
          </a:prstGeom>
        </p:spPr>
      </p:pic>
    </p:spTree>
    <p:extLst>
      <p:ext uri="{BB962C8B-B14F-4D97-AF65-F5344CB8AC3E}">
        <p14:creationId xmlns:p14="http://schemas.microsoft.com/office/powerpoint/2010/main" val="2697972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4-3-4</a:t>
            </a:r>
            <a:r>
              <a:rPr lang="zh-TW" altLang="en-US" b="1" dirty="0" smtClean="0"/>
              <a:t>　</a:t>
            </a:r>
            <a:r>
              <a:rPr lang="zh-TW" altLang="en-US" dirty="0" smtClean="0"/>
              <a:t>計算</a:t>
            </a:r>
            <a:r>
              <a:rPr lang="zh-TW" altLang="en-US" dirty="0"/>
              <a:t>長度</a:t>
            </a:r>
            <a:r>
              <a:rPr lang="en-US" altLang="zh-TW" sz="2400" dirty="0" smtClean="0"/>
              <a:t>(</a:t>
            </a:r>
            <a:r>
              <a:rPr lang="en-US" altLang="zh-TW" sz="2400" dirty="0"/>
              <a:t>ch4\4-3-</a:t>
            </a:r>
            <a:r>
              <a:rPr lang="zh-TW" altLang="en-US" sz="2400" dirty="0"/>
              <a:t>雙向鏈結串列</a:t>
            </a:r>
            <a:r>
              <a:rPr lang="en-US" altLang="zh-TW" sz="2400" dirty="0"/>
              <a:t>.</a:t>
            </a:r>
            <a:r>
              <a:rPr lang="en-US" altLang="zh-TW" sz="2400" dirty="0" err="1"/>
              <a:t>py</a:t>
            </a:r>
            <a:r>
              <a:rPr lang="en-US" altLang="zh-TW" sz="2400" dirty="0"/>
              <a:t>)</a:t>
            </a:r>
            <a:endParaRPr lang="zh-TW" altLang="en-US" sz="2700" dirty="0"/>
          </a:p>
        </p:txBody>
      </p:sp>
      <p:sp>
        <p:nvSpPr>
          <p:cNvPr id="3" name="內容版面配置區 2"/>
          <p:cNvSpPr>
            <a:spLocks noGrp="1"/>
          </p:cNvSpPr>
          <p:nvPr>
            <p:ph idx="1"/>
          </p:nvPr>
        </p:nvSpPr>
        <p:spPr>
          <a:xfrm>
            <a:off x="979714" y="1272624"/>
            <a:ext cx="10058400" cy="5480873"/>
          </a:xfrm>
        </p:spPr>
        <p:txBody>
          <a:bodyPr>
            <a:noAutofit/>
          </a:bodyPr>
          <a:lstStyle/>
          <a:p>
            <a:r>
              <a:rPr lang="zh-TW" altLang="en-US" dirty="0"/>
              <a:t>計算長度</a:t>
            </a:r>
            <a:r>
              <a:rPr lang="zh-TW" altLang="en-US" dirty="0" smtClean="0"/>
              <a:t>程式碼</a:t>
            </a:r>
            <a:r>
              <a:rPr lang="zh-TW" altLang="en-US" dirty="0"/>
              <a:t>如下。</a:t>
            </a:r>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程式</a:t>
            </a:r>
            <a:r>
              <a:rPr lang="zh-TW" altLang="en-US" dirty="0"/>
              <a:t>效率分析</a:t>
            </a:r>
          </a:p>
          <a:p>
            <a:pPr lvl="1"/>
            <a:r>
              <a:rPr lang="zh-TW" altLang="en-US" dirty="0"/>
              <a:t>演算法效率為</a:t>
            </a:r>
            <a:r>
              <a:rPr lang="en-US" altLang="zh-TW" dirty="0"/>
              <a:t>O(n)</a:t>
            </a:r>
            <a:r>
              <a:rPr lang="zh-TW" altLang="en-US" dirty="0"/>
              <a:t>，每一個元素都要走到，</a:t>
            </a:r>
            <a:r>
              <a:rPr lang="en-US" altLang="zh-TW" dirty="0"/>
              <a:t>n</a:t>
            </a:r>
            <a:r>
              <a:rPr lang="zh-TW" altLang="en-US" dirty="0"/>
              <a:t>為雙向鏈結串列的節點個數。</a:t>
            </a:r>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697969315"/>
              </p:ext>
            </p:extLst>
          </p:nvPr>
        </p:nvGraphicFramePr>
        <p:xfrm>
          <a:off x="575591" y="2036635"/>
          <a:ext cx="5257076" cy="290167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600" dirty="0" smtClean="0"/>
                        <a:t>行號</a:t>
                      </a:r>
                      <a:endParaRPr lang="zh-TW" altLang="en-US" sz="1600" dirty="0"/>
                    </a:p>
                  </a:txBody>
                  <a:tcPr/>
                </a:tc>
                <a:tc>
                  <a:txBody>
                    <a:bodyPr/>
                    <a:lstStyle/>
                    <a:p>
                      <a:r>
                        <a:rPr lang="zh-TW" altLang="en-US" sz="1600" dirty="0" smtClean="0"/>
                        <a:t>程式</a:t>
                      </a:r>
                      <a:endParaRPr lang="zh-TW" altLang="en-US" sz="1600" dirty="0"/>
                    </a:p>
                  </a:txBody>
                  <a:tcPr/>
                </a:tc>
                <a:extLst>
                  <a:ext uri="{0D108BD9-81ED-4DB2-BD59-A6C34878D82A}">
                    <a16:rowId xmlns:a16="http://schemas.microsoft.com/office/drawing/2014/main" val="2567556328"/>
                  </a:ext>
                </a:extLst>
              </a:tr>
              <a:tr h="1403653">
                <a:tc>
                  <a:txBody>
                    <a:bodyPr/>
                    <a:lstStyle/>
                    <a:p>
                      <a:pPr algn="ctr"/>
                      <a:r>
                        <a:rPr lang="en-US" altLang="zh-TW" sz="1600" dirty="0" smtClean="0"/>
                        <a:t>37</a:t>
                      </a:r>
                    </a:p>
                    <a:p>
                      <a:pPr algn="ctr"/>
                      <a:r>
                        <a:rPr lang="en-US" altLang="zh-TW" sz="1600" dirty="0" smtClean="0"/>
                        <a:t>38</a:t>
                      </a:r>
                    </a:p>
                    <a:p>
                      <a:pPr algn="ctr"/>
                      <a:r>
                        <a:rPr lang="en-US" altLang="zh-TW" sz="1600" dirty="0" smtClean="0"/>
                        <a:t>39</a:t>
                      </a:r>
                    </a:p>
                    <a:p>
                      <a:pPr algn="ctr"/>
                      <a:r>
                        <a:rPr lang="en-US" altLang="zh-TW" sz="1600" dirty="0" smtClean="0"/>
                        <a:t>40</a:t>
                      </a:r>
                    </a:p>
                    <a:p>
                      <a:pPr algn="ctr"/>
                      <a:r>
                        <a:rPr lang="en-US" altLang="zh-TW" sz="1600" dirty="0" smtClean="0"/>
                        <a:t>41</a:t>
                      </a:r>
                    </a:p>
                    <a:p>
                      <a:pPr algn="ctr"/>
                      <a:r>
                        <a:rPr lang="en-US" altLang="zh-TW" sz="1600" dirty="0" smtClean="0"/>
                        <a:t>42</a:t>
                      </a:r>
                    </a:p>
                    <a:p>
                      <a:pPr algn="ctr"/>
                      <a:r>
                        <a:rPr lang="en-US" altLang="zh-TW" sz="1600" dirty="0" smtClean="0"/>
                        <a:t>43</a:t>
                      </a:r>
                    </a:p>
                    <a:p>
                      <a:pPr algn="ctr"/>
                      <a:r>
                        <a:rPr lang="en-US" altLang="zh-TW" sz="1600" dirty="0" smtClean="0"/>
                        <a:t>44</a:t>
                      </a:r>
                    </a:p>
                    <a:p>
                      <a:pPr algn="ctr"/>
                      <a:r>
                        <a:rPr lang="en-US" altLang="zh-TW" sz="1600" dirty="0" smtClean="0"/>
                        <a:t>45</a:t>
                      </a:r>
                    </a:p>
                    <a:p>
                      <a:pPr algn="ctr"/>
                      <a:r>
                        <a:rPr lang="en-US" altLang="zh-TW" sz="1600" dirty="0" smtClean="0"/>
                        <a:t>46</a:t>
                      </a:r>
                    </a:p>
                  </a:txBody>
                  <a:tcPr/>
                </a:tc>
                <a:tc>
                  <a:txBody>
                    <a:bodyPr/>
                    <a:lstStyle/>
                    <a:p>
                      <a:r>
                        <a:rPr lang="en-US" altLang="zh-TW" sz="1600" dirty="0" smtClean="0"/>
                        <a:t>    </a:t>
                      </a:r>
                      <a:r>
                        <a:rPr lang="en-US" altLang="zh-TW" sz="1600" dirty="0" err="1" smtClean="0"/>
                        <a:t>def</a:t>
                      </a:r>
                      <a:r>
                        <a:rPr lang="en-US" altLang="zh-TW" sz="1600" dirty="0" smtClean="0"/>
                        <a:t> </a:t>
                      </a:r>
                      <a:r>
                        <a:rPr lang="en-US" altLang="zh-TW" sz="1600" dirty="0" err="1" smtClean="0"/>
                        <a:t>len</a:t>
                      </a:r>
                      <a:r>
                        <a:rPr lang="en-US" altLang="zh-TW" sz="1600" dirty="0" smtClean="0"/>
                        <a:t>(self):</a:t>
                      </a:r>
                    </a:p>
                    <a:p>
                      <a:r>
                        <a:rPr lang="en-US" altLang="zh-TW" sz="1600" dirty="0" smtClean="0"/>
                        <a:t>        count = 0</a:t>
                      </a:r>
                    </a:p>
                    <a:p>
                      <a:r>
                        <a:rPr lang="en-US" altLang="zh-TW" sz="1600" dirty="0" smtClean="0"/>
                        <a:t>        if </a:t>
                      </a:r>
                      <a:r>
                        <a:rPr lang="en-US" altLang="zh-TW" sz="1600" dirty="0" err="1" smtClean="0"/>
                        <a:t>self.head</a:t>
                      </a:r>
                      <a:r>
                        <a:rPr lang="en-US" altLang="zh-TW" sz="1600" dirty="0" smtClean="0"/>
                        <a:t> == None:  #</a:t>
                      </a:r>
                      <a:r>
                        <a:rPr lang="zh-TW" altLang="en-US" sz="1600" dirty="0" smtClean="0"/>
                        <a:t>空的雙向鏈結串列</a:t>
                      </a:r>
                    </a:p>
                    <a:p>
                      <a:r>
                        <a:rPr lang="zh-TW" altLang="en-US" sz="1600" dirty="0" smtClean="0"/>
                        <a:t>            </a:t>
                      </a:r>
                      <a:r>
                        <a:rPr lang="en-US" altLang="zh-TW" sz="1600" dirty="0" smtClean="0"/>
                        <a:t>return 0</a:t>
                      </a:r>
                    </a:p>
                    <a:p>
                      <a:r>
                        <a:rPr lang="en-US" altLang="zh-TW" sz="1600" dirty="0" smtClean="0"/>
                        <a:t>        else:</a:t>
                      </a:r>
                    </a:p>
                    <a:p>
                      <a:r>
                        <a:rPr lang="en-US" altLang="zh-TW" sz="1600" dirty="0" smtClean="0"/>
                        <a:t>            </a:t>
                      </a:r>
                      <a:r>
                        <a:rPr lang="en-US" altLang="zh-TW" sz="1600" dirty="0" err="1" smtClean="0"/>
                        <a:t>tmp</a:t>
                      </a:r>
                      <a:r>
                        <a:rPr lang="en-US" altLang="zh-TW" sz="1600" dirty="0" smtClean="0"/>
                        <a:t> = </a:t>
                      </a:r>
                      <a:r>
                        <a:rPr lang="en-US" altLang="zh-TW" sz="1600" dirty="0" err="1" smtClean="0"/>
                        <a:t>self.head.next</a:t>
                      </a:r>
                      <a:endParaRPr lang="en-US" altLang="zh-TW" sz="1600" dirty="0" smtClean="0"/>
                    </a:p>
                    <a:p>
                      <a:r>
                        <a:rPr lang="en-US" altLang="zh-TW" sz="1600" dirty="0" smtClean="0"/>
                        <a:t>            while </a:t>
                      </a:r>
                      <a:r>
                        <a:rPr lang="en-US" altLang="zh-TW" sz="1600" dirty="0" err="1" smtClean="0"/>
                        <a:t>tmp</a:t>
                      </a:r>
                      <a:r>
                        <a:rPr lang="en-US" altLang="zh-TW" sz="1600" dirty="0" smtClean="0"/>
                        <a:t> != </a:t>
                      </a:r>
                      <a:r>
                        <a:rPr lang="en-US" altLang="zh-TW" sz="1600" dirty="0" err="1" smtClean="0"/>
                        <a:t>self.head</a:t>
                      </a:r>
                      <a:r>
                        <a:rPr lang="en-US" altLang="zh-TW" sz="1600" dirty="0" smtClean="0"/>
                        <a:t>:</a:t>
                      </a:r>
                    </a:p>
                    <a:p>
                      <a:r>
                        <a:rPr lang="en-US" altLang="zh-TW" sz="1600" dirty="0" smtClean="0"/>
                        <a:t>                count = count + 1</a:t>
                      </a:r>
                    </a:p>
                    <a:p>
                      <a:r>
                        <a:rPr lang="en-US" altLang="zh-TW" sz="1600" dirty="0" smtClean="0"/>
                        <a:t>                </a:t>
                      </a:r>
                      <a:r>
                        <a:rPr lang="en-US" altLang="zh-TW" sz="1600" dirty="0" err="1" smtClean="0"/>
                        <a:t>tmp</a:t>
                      </a:r>
                      <a:r>
                        <a:rPr lang="en-US" altLang="zh-TW" sz="1600" dirty="0" smtClean="0"/>
                        <a:t> = </a:t>
                      </a:r>
                      <a:r>
                        <a:rPr lang="en-US" altLang="zh-TW" sz="1600" dirty="0" err="1" smtClean="0"/>
                        <a:t>tmp.next</a:t>
                      </a:r>
                      <a:endParaRPr lang="en-US" altLang="zh-TW" sz="1600" dirty="0" smtClean="0"/>
                    </a:p>
                    <a:p>
                      <a:r>
                        <a:rPr lang="en-US" altLang="zh-TW" sz="1600" dirty="0" smtClean="0"/>
                        <a:t>            return count + 1</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6041011" y="2471809"/>
            <a:ext cx="5402217" cy="238898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46</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len</a:t>
            </a:r>
            <a:r>
              <a:rPr lang="en-US" altLang="zh-TW" dirty="0">
                <a:latin typeface="微軟正黑體" pitchFamily="34" charset="-120"/>
                <a:ea typeface="微軟正黑體" pitchFamily="34" charset="-120"/>
              </a:rPr>
              <a:t>(self)</a:t>
            </a:r>
            <a:r>
              <a:rPr lang="zh-TW" altLang="en-US" dirty="0">
                <a:latin typeface="微軟正黑體" pitchFamily="34" charset="-120"/>
                <a:ea typeface="微軟正黑體" pitchFamily="34" charset="-120"/>
              </a:rPr>
              <a:t>計算雙向鏈結串列的長度，設定變數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，表示雙向鏈結串列是空的，回傳</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時，變數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遞增</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，最後回傳</a:t>
            </a:r>
            <a:r>
              <a:rPr lang="en-US" altLang="zh-TW" dirty="0">
                <a:latin typeface="微軟正黑體" pitchFamily="34" charset="-120"/>
                <a:ea typeface="微軟正黑體" pitchFamily="34" charset="-120"/>
              </a:rPr>
              <a:t>count+1(</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8527092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4-3-5</a:t>
            </a:r>
            <a:r>
              <a:rPr lang="zh-TW" altLang="en-US" b="1" dirty="0" smtClean="0"/>
              <a:t>　</a:t>
            </a:r>
            <a:r>
              <a:rPr lang="zh-TW" altLang="en-US" dirty="0" smtClean="0"/>
              <a:t>印</a:t>
            </a:r>
            <a:r>
              <a:rPr lang="zh-TW" altLang="en-US" dirty="0"/>
              <a:t>出每個</a:t>
            </a:r>
            <a:r>
              <a:rPr lang="zh-TW" altLang="en-US" dirty="0" smtClean="0"/>
              <a:t>元素</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smtClean="0"/>
              <a:t>類別</a:t>
            </a:r>
            <a:r>
              <a:rPr lang="en-US" altLang="zh-TW" dirty="0" err="1"/>
              <a:t>DoubleLinkedList</a:t>
            </a:r>
            <a:r>
              <a:rPr lang="zh-TW" altLang="en-US" dirty="0"/>
              <a:t>內，使用方法</a:t>
            </a:r>
            <a:r>
              <a:rPr lang="en-US" altLang="zh-TW" dirty="0" err="1"/>
              <a:t>printLinkedList</a:t>
            </a:r>
            <a:r>
              <a:rPr lang="zh-TW" altLang="en-US" dirty="0"/>
              <a:t>從</a:t>
            </a:r>
            <a:r>
              <a:rPr lang="en-US" altLang="zh-TW" dirty="0" err="1"/>
              <a:t>self.head</a:t>
            </a:r>
            <a:r>
              <a:rPr lang="zh-TW" altLang="en-US" dirty="0"/>
              <a:t>印出雙向鏈結串列的每一個元素，程式碼如下</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smtClean="0"/>
              <a:t>程式</a:t>
            </a:r>
            <a:r>
              <a:rPr lang="zh-TW" altLang="en-US" dirty="0"/>
              <a:t>效率分析</a:t>
            </a:r>
          </a:p>
          <a:p>
            <a:pPr lvl="1"/>
            <a:r>
              <a:rPr lang="zh-TW" altLang="en-US" dirty="0"/>
              <a:t>印出每個元素演算法效率為</a:t>
            </a:r>
            <a:r>
              <a:rPr lang="en-US" altLang="zh-TW" dirty="0"/>
              <a:t>O(n)</a:t>
            </a:r>
            <a:r>
              <a:rPr lang="zh-TW" altLang="en-US" dirty="0"/>
              <a:t>，因為每一個節點都要印出到螢幕上，</a:t>
            </a:r>
            <a:r>
              <a:rPr lang="en-US" altLang="zh-TW" dirty="0"/>
              <a:t>n</a:t>
            </a:r>
            <a:r>
              <a:rPr lang="zh-TW" altLang="en-US" dirty="0"/>
              <a:t>為雙向鏈結串列的節點個數。</a:t>
            </a:r>
          </a:p>
        </p:txBody>
      </p:sp>
      <p:graphicFrame>
        <p:nvGraphicFramePr>
          <p:cNvPr id="6" name="表格 5"/>
          <p:cNvGraphicFramePr>
            <a:graphicFrameLocks noGrp="1"/>
          </p:cNvGraphicFramePr>
          <p:nvPr>
            <p:extLst>
              <p:ext uri="{D42A27DB-BD31-4B8C-83A1-F6EECF244321}">
                <p14:modId xmlns:p14="http://schemas.microsoft.com/office/powerpoint/2010/main" val="3661072520"/>
              </p:ext>
            </p:extLst>
          </p:nvPr>
        </p:nvGraphicFramePr>
        <p:xfrm>
          <a:off x="378821" y="2476214"/>
          <a:ext cx="5257076" cy="238351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47</a:t>
                      </a:r>
                    </a:p>
                    <a:p>
                      <a:pPr algn="ctr"/>
                      <a:r>
                        <a:rPr lang="en-US" altLang="zh-TW" sz="1800" dirty="0" smtClean="0"/>
                        <a:t>48</a:t>
                      </a:r>
                    </a:p>
                    <a:p>
                      <a:pPr algn="ctr"/>
                      <a:r>
                        <a:rPr lang="en-US" altLang="zh-TW" sz="1800" dirty="0" smtClean="0"/>
                        <a:t>49</a:t>
                      </a:r>
                    </a:p>
                    <a:p>
                      <a:pPr algn="ctr"/>
                      <a:r>
                        <a:rPr lang="en-US" altLang="zh-TW" sz="1800" dirty="0" smtClean="0"/>
                        <a:t>50</a:t>
                      </a:r>
                    </a:p>
                    <a:p>
                      <a:pPr algn="ctr"/>
                      <a:r>
                        <a:rPr lang="en-US" altLang="zh-TW" sz="1800" dirty="0" smtClean="0"/>
                        <a:t>51</a:t>
                      </a:r>
                    </a:p>
                    <a:p>
                      <a:pPr algn="ctr"/>
                      <a:r>
                        <a:rPr lang="en-US" altLang="zh-TW" sz="1800" dirty="0" smtClean="0"/>
                        <a:t>52</a:t>
                      </a:r>
                    </a:p>
                    <a:p>
                      <a:pPr algn="ctr"/>
                      <a:r>
                        <a:rPr lang="en-US" altLang="zh-TW" sz="1800" dirty="0" smtClean="0"/>
                        <a:t>53</a:t>
                      </a:r>
                    </a:p>
                  </a:txBody>
                  <a:tcPr/>
                </a:tc>
                <a:tc>
                  <a:txBody>
                    <a:bodyPr/>
                    <a:lstStyle/>
                    <a:p>
                      <a:r>
                        <a:rPr lang="en-US" altLang="zh-TW" sz="1800" dirty="0" smtClean="0"/>
                        <a:t> </a:t>
                      </a:r>
                      <a:r>
                        <a:rPr lang="en-US" altLang="zh-TW" sz="1800" dirty="0" err="1" smtClean="0"/>
                        <a:t>def</a:t>
                      </a:r>
                      <a:r>
                        <a:rPr lang="en-US" altLang="zh-TW" sz="1800" dirty="0" smtClean="0"/>
                        <a:t> </a:t>
                      </a:r>
                      <a:r>
                        <a:rPr lang="en-US" altLang="zh-TW" sz="1800" dirty="0" err="1" smtClean="0"/>
                        <a:t>printLinkedList</a:t>
                      </a:r>
                      <a:r>
                        <a:rPr lang="en-US" altLang="zh-TW" sz="1800" dirty="0" smtClean="0"/>
                        <a:t>(self):</a:t>
                      </a:r>
                    </a:p>
                    <a:p>
                      <a:r>
                        <a:rPr lang="en-US" altLang="zh-TW" sz="1800" dirty="0" smtClean="0"/>
                        <a:t>        length = </a:t>
                      </a:r>
                      <a:r>
                        <a:rPr lang="en-US" altLang="zh-TW" sz="1800" dirty="0" err="1" smtClean="0"/>
                        <a:t>self.len</a:t>
                      </a:r>
                      <a:r>
                        <a:rPr lang="en-US" altLang="zh-TW" sz="1800" dirty="0" smtClean="0"/>
                        <a:t>()</a:t>
                      </a:r>
                    </a:p>
                    <a:p>
                      <a:r>
                        <a:rPr lang="en-US" altLang="zh-TW" sz="1800" dirty="0" smtClean="0"/>
                        <a:t>        </a:t>
                      </a:r>
                      <a:r>
                        <a:rPr lang="en-US" altLang="zh-TW" sz="1800" dirty="0" err="1" smtClean="0"/>
                        <a:t>tmp</a:t>
                      </a:r>
                      <a:r>
                        <a:rPr lang="en-US" altLang="zh-TW" sz="1800" dirty="0" smtClean="0"/>
                        <a:t> = </a:t>
                      </a:r>
                      <a:r>
                        <a:rPr lang="en-US" altLang="zh-TW" sz="1800" dirty="0" err="1" smtClean="0"/>
                        <a:t>self.head</a:t>
                      </a:r>
                      <a:endParaRPr lang="en-US" altLang="zh-TW" sz="1800" dirty="0" smtClean="0"/>
                    </a:p>
                    <a:p>
                      <a:r>
                        <a:rPr lang="en-US" altLang="zh-TW" sz="1800" dirty="0" smtClean="0"/>
                        <a:t>        for </a:t>
                      </a:r>
                      <a:r>
                        <a:rPr lang="en-US" altLang="zh-TW" sz="1800" dirty="0" err="1" smtClean="0"/>
                        <a:t>i</a:t>
                      </a:r>
                      <a:r>
                        <a:rPr lang="en-US" altLang="zh-TW" sz="1800" dirty="0" smtClean="0"/>
                        <a:t> in range(length):</a:t>
                      </a:r>
                    </a:p>
                    <a:p>
                      <a:r>
                        <a:rPr lang="en-US" altLang="zh-TW" sz="1800" dirty="0" smtClean="0"/>
                        <a:t>            print(</a:t>
                      </a:r>
                      <a:r>
                        <a:rPr lang="en-US" altLang="zh-TW" sz="1800" dirty="0" err="1" smtClean="0"/>
                        <a:t>tmp.data</a:t>
                      </a:r>
                      <a:r>
                        <a:rPr lang="en-US" altLang="zh-TW" sz="1800" dirty="0" smtClean="0"/>
                        <a:t>, " ", end="")</a:t>
                      </a:r>
                    </a:p>
                    <a:p>
                      <a:r>
                        <a:rPr lang="en-US" altLang="zh-TW" sz="1800" dirty="0" smtClean="0"/>
                        <a:t>            </a:t>
                      </a:r>
                      <a:r>
                        <a:rPr lang="en-US" altLang="zh-TW" sz="1800" dirty="0" err="1" smtClean="0"/>
                        <a:t>tmp</a:t>
                      </a:r>
                      <a:r>
                        <a:rPr lang="en-US" altLang="zh-TW" sz="1800" dirty="0" smtClean="0"/>
                        <a:t> = </a:t>
                      </a:r>
                      <a:r>
                        <a:rPr lang="en-US" altLang="zh-TW" sz="1800" dirty="0" err="1" smtClean="0"/>
                        <a:t>tmp.next</a:t>
                      </a:r>
                      <a:endParaRPr lang="en-US" altLang="zh-TW" sz="1800" dirty="0" smtClean="0"/>
                    </a:p>
                    <a:p>
                      <a:r>
                        <a:rPr lang="en-US" altLang="zh-TW" sz="1800" dirty="0" smtClean="0"/>
                        <a:t>        print()</a:t>
                      </a:r>
                    </a:p>
                  </a:txBody>
                  <a:tcPr/>
                </a:tc>
                <a:extLst>
                  <a:ext uri="{0D108BD9-81ED-4DB2-BD59-A6C34878D82A}">
                    <a16:rowId xmlns:a16="http://schemas.microsoft.com/office/drawing/2014/main" val="1813286632"/>
                  </a:ext>
                </a:extLst>
              </a:tr>
            </a:tbl>
          </a:graphicData>
        </a:graphic>
      </p:graphicFrame>
      <p:sp>
        <p:nvSpPr>
          <p:cNvPr id="7" name="文字方塊 6"/>
          <p:cNvSpPr txBox="1"/>
          <p:nvPr/>
        </p:nvSpPr>
        <p:spPr>
          <a:xfrm>
            <a:off x="5890541" y="2814750"/>
            <a:ext cx="5402217" cy="238898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53</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printLinkedList</a:t>
            </a:r>
            <a:r>
              <a:rPr lang="en-US" altLang="zh-TW" dirty="0">
                <a:latin typeface="微軟正黑體" pitchFamily="34" charset="-120"/>
                <a:ea typeface="微軟正黑體" pitchFamily="34" charset="-120"/>
              </a:rPr>
              <a:t> (self)</a:t>
            </a:r>
            <a:r>
              <a:rPr lang="zh-TW" altLang="en-US" dirty="0">
                <a:latin typeface="微軟正黑體" pitchFamily="34" charset="-120"/>
                <a:ea typeface="微軟正黑體" pitchFamily="34" charset="-120"/>
              </a:rPr>
              <a:t>，設定變數</a:t>
            </a:r>
            <a:r>
              <a:rPr lang="en-US" altLang="zh-TW" dirty="0">
                <a:latin typeface="微軟正黑體" pitchFamily="34" charset="-120"/>
                <a:ea typeface="微軟正黑體" pitchFamily="34" charset="-120"/>
              </a:rPr>
              <a:t>length</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len</a:t>
            </a:r>
            <a:r>
              <a:rPr lang="zh-TW" altLang="en-US" dirty="0">
                <a:latin typeface="微軟正黑體" pitchFamily="34" charset="-120"/>
                <a:ea typeface="微軟正黑體" pitchFamily="34" charset="-120"/>
              </a:rPr>
              <a:t>的回傳值，也就是雙向鏈結串列的長度</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。迴圈執行</a:t>
            </a:r>
            <a:r>
              <a:rPr lang="en-US" altLang="zh-TW" dirty="0">
                <a:latin typeface="微軟正黑體" pitchFamily="34" charset="-120"/>
                <a:ea typeface="微軟正黑體" pitchFamily="34" charset="-120"/>
              </a:rPr>
              <a:t>length</a:t>
            </a:r>
            <a:r>
              <a:rPr lang="zh-TW" altLang="en-US" dirty="0">
                <a:latin typeface="微軟正黑體" pitchFamily="34" charset="-120"/>
                <a:ea typeface="微軟正黑體" pitchFamily="34" charset="-120"/>
              </a:rPr>
              <a:t>次，使用函式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印出</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的值與一個空白鍵到螢幕上，設定</a:t>
            </a:r>
            <a:r>
              <a:rPr lang="en-US" altLang="zh-TW" dirty="0">
                <a:latin typeface="微軟正黑體" pitchFamily="34" charset="-120"/>
                <a:ea typeface="微軟正黑體" pitchFamily="34" charset="-120"/>
              </a:rPr>
              <a:t>end</a:t>
            </a:r>
            <a:r>
              <a:rPr lang="zh-TW" altLang="en-US" dirty="0">
                <a:latin typeface="微軟正黑體" pitchFamily="34" charset="-120"/>
                <a:ea typeface="微軟正黑體" pitchFamily="34" charset="-120"/>
              </a:rPr>
              <a:t>為空字串，表示不換行，變數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，使用函式</a:t>
            </a:r>
            <a:r>
              <a:rPr lang="en-US" altLang="zh-TW" dirty="0">
                <a:latin typeface="微軟正黑體" pitchFamily="34" charset="-120"/>
                <a:ea typeface="微軟正黑體" pitchFamily="34" charset="-120"/>
              </a:rPr>
              <a:t>print</a:t>
            </a:r>
            <a:r>
              <a:rPr lang="zh-TW" altLang="en-US" dirty="0">
                <a:latin typeface="微軟正黑體" pitchFamily="34" charset="-120"/>
                <a:ea typeface="微軟正黑體" pitchFamily="34" charset="-120"/>
              </a:rPr>
              <a:t>進行換行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a:t>
            </a:r>
            <a:endParaRPr lang="zh-TW" altLang="en-US" dirty="0">
              <a:latin typeface="微軟正黑體" pitchFamily="34" charset="-120"/>
              <a:ea typeface="微軟正黑體" pitchFamily="34" charset="-120"/>
            </a:endParaRPr>
          </a:p>
        </p:txBody>
      </p:sp>
    </p:spTree>
    <p:extLst>
      <p:ext uri="{BB962C8B-B14F-4D97-AF65-F5344CB8AC3E}">
        <p14:creationId xmlns:p14="http://schemas.microsoft.com/office/powerpoint/2010/main" val="3324446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4-3-6</a:t>
            </a:r>
            <a:r>
              <a:rPr lang="zh-TW" altLang="en-US" b="1" dirty="0" smtClean="0"/>
              <a:t>　</a:t>
            </a:r>
            <a:r>
              <a:rPr lang="zh-TW" altLang="en-US" dirty="0" smtClean="0"/>
              <a:t>執行</a:t>
            </a:r>
            <a:r>
              <a:rPr lang="zh-TW" altLang="en-US" dirty="0"/>
              <a:t>雙向鏈結串列</a:t>
            </a:r>
            <a:r>
              <a:rPr lang="zh-TW" altLang="en-US" dirty="0" smtClean="0"/>
              <a:t>程式</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smtClean="0"/>
              <a:t>建立</a:t>
            </a:r>
            <a:r>
              <a:rPr lang="zh-TW" altLang="en-US" dirty="0"/>
              <a:t>好雙向鏈結串列類別</a:t>
            </a:r>
            <a:r>
              <a:rPr lang="en-US" altLang="zh-TW" dirty="0" err="1"/>
              <a:t>DoubleLinkedList</a:t>
            </a:r>
            <a:r>
              <a:rPr lang="zh-TW" altLang="en-US" dirty="0"/>
              <a:t>後，首先需要新增類別</a:t>
            </a:r>
            <a:r>
              <a:rPr lang="en-US" altLang="zh-TW" dirty="0" err="1"/>
              <a:t>DoubleLinkedList</a:t>
            </a:r>
            <a:r>
              <a:rPr lang="zh-TW" altLang="en-US" dirty="0"/>
              <a:t>的物件，接著使用方法</a:t>
            </a:r>
            <a:r>
              <a:rPr lang="en-US" altLang="zh-TW" dirty="0" err="1"/>
              <a:t>insertHead</a:t>
            </a:r>
            <a:r>
              <a:rPr lang="zh-TW" altLang="en-US" dirty="0"/>
              <a:t>建立雙向鏈結串列的第一個元素</a:t>
            </a:r>
            <a:r>
              <a:rPr lang="en-US" altLang="zh-TW" dirty="0"/>
              <a:t>5</a:t>
            </a:r>
            <a:r>
              <a:rPr lang="zh-TW" altLang="en-US" dirty="0"/>
              <a:t>，接著使用方法</a:t>
            </a:r>
            <a:r>
              <a:rPr lang="en-US" altLang="zh-TW" dirty="0"/>
              <a:t>insert</a:t>
            </a:r>
            <a:r>
              <a:rPr lang="zh-TW" altLang="en-US" dirty="0"/>
              <a:t>插入第</a:t>
            </a:r>
            <a:r>
              <a:rPr lang="en-US" altLang="zh-TW" dirty="0"/>
              <a:t>2</a:t>
            </a:r>
            <a:r>
              <a:rPr lang="zh-TW" altLang="en-US" dirty="0"/>
              <a:t>個以後的元素</a:t>
            </a:r>
            <a:r>
              <a:rPr lang="en-US" altLang="zh-TW" dirty="0"/>
              <a:t>(6</a:t>
            </a:r>
            <a:r>
              <a:rPr lang="zh-TW" altLang="en-US" dirty="0"/>
              <a:t>、</a:t>
            </a:r>
            <a:r>
              <a:rPr lang="en-US" altLang="zh-TW" dirty="0"/>
              <a:t>7</a:t>
            </a:r>
            <a:r>
              <a:rPr lang="zh-TW" altLang="en-US" dirty="0"/>
              <a:t>、</a:t>
            </a:r>
            <a:r>
              <a:rPr lang="en-US" altLang="zh-TW" dirty="0"/>
              <a:t>8</a:t>
            </a:r>
            <a:r>
              <a:rPr lang="zh-TW" altLang="en-US" dirty="0"/>
              <a:t>、</a:t>
            </a:r>
            <a:r>
              <a:rPr lang="en-US" altLang="zh-TW" dirty="0"/>
              <a:t>9)</a:t>
            </a:r>
            <a:r>
              <a:rPr lang="zh-TW" altLang="en-US" dirty="0"/>
              <a:t>，使用方法</a:t>
            </a:r>
            <a:r>
              <a:rPr lang="en-US" altLang="zh-TW" dirty="0"/>
              <a:t>remove</a:t>
            </a:r>
            <a:r>
              <a:rPr lang="zh-TW" altLang="en-US" dirty="0"/>
              <a:t>刪除元素，過程中印出雙向鏈結串列的每一個元素，程式碼</a:t>
            </a:r>
            <a:r>
              <a:rPr lang="zh-TW" altLang="en-US" dirty="0" smtClean="0"/>
              <a:t>如下頁。</a:t>
            </a:r>
            <a:endParaRPr lang="zh-TW" altLang="en-US" dirty="0"/>
          </a:p>
        </p:txBody>
      </p:sp>
    </p:spTree>
    <p:extLst>
      <p:ext uri="{BB962C8B-B14F-4D97-AF65-F5344CB8AC3E}">
        <p14:creationId xmlns:p14="http://schemas.microsoft.com/office/powerpoint/2010/main" val="84932635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4-3-6</a:t>
            </a:r>
            <a:r>
              <a:rPr lang="zh-TW" altLang="en-US" b="1" dirty="0" smtClean="0"/>
              <a:t>　</a:t>
            </a:r>
            <a:r>
              <a:rPr lang="zh-TW" altLang="en-US" dirty="0" smtClean="0"/>
              <a:t>執行</a:t>
            </a:r>
            <a:r>
              <a:rPr lang="zh-TW" altLang="en-US" dirty="0"/>
              <a:t>雙向鏈結串列</a:t>
            </a:r>
            <a:r>
              <a:rPr lang="zh-TW" altLang="en-US" dirty="0" smtClean="0"/>
              <a:t>程式</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graphicFrame>
        <p:nvGraphicFramePr>
          <p:cNvPr id="4" name="表格 3"/>
          <p:cNvGraphicFramePr>
            <a:graphicFrameLocks noGrp="1"/>
          </p:cNvGraphicFramePr>
          <p:nvPr>
            <p:extLst>
              <p:ext uri="{D42A27DB-BD31-4B8C-83A1-F6EECF244321}">
                <p14:modId xmlns:p14="http://schemas.microsoft.com/office/powerpoint/2010/main" val="3849504488"/>
              </p:ext>
            </p:extLst>
          </p:nvPr>
        </p:nvGraphicFramePr>
        <p:xfrm>
          <a:off x="185195" y="1666755"/>
          <a:ext cx="5236404" cy="2679913"/>
        </p:xfrm>
        <a:graphic>
          <a:graphicData uri="http://schemas.openxmlformats.org/drawingml/2006/table">
            <a:tbl>
              <a:tblPr firstRow="1" bandRow="1">
                <a:tableStyleId>{5C22544A-7EE6-4342-B048-85BDC9FD1C3A}</a:tableStyleId>
              </a:tblPr>
              <a:tblGrid>
                <a:gridCol w="695393">
                  <a:extLst>
                    <a:ext uri="{9D8B030D-6E8A-4147-A177-3AD203B41FA5}">
                      <a16:colId xmlns:a16="http://schemas.microsoft.com/office/drawing/2014/main" val="1352062529"/>
                    </a:ext>
                  </a:extLst>
                </a:gridCol>
                <a:gridCol w="4541011">
                  <a:extLst>
                    <a:ext uri="{9D8B030D-6E8A-4147-A177-3AD203B41FA5}">
                      <a16:colId xmlns:a16="http://schemas.microsoft.com/office/drawing/2014/main" val="1926879571"/>
                    </a:ext>
                  </a:extLst>
                </a:gridCol>
              </a:tblGrid>
              <a:tr h="393913">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2163437">
                <a:tc>
                  <a:txBody>
                    <a:bodyPr/>
                    <a:lstStyle/>
                    <a:p>
                      <a:pPr algn="ctr"/>
                      <a:r>
                        <a:rPr lang="en-US" altLang="zh-TW" sz="1800" dirty="0" smtClean="0"/>
                        <a:t>54</a:t>
                      </a:r>
                    </a:p>
                    <a:p>
                      <a:pPr algn="ctr"/>
                      <a:r>
                        <a:rPr lang="en-US" altLang="zh-TW" sz="1800" dirty="0" smtClean="0"/>
                        <a:t>55</a:t>
                      </a:r>
                    </a:p>
                    <a:p>
                      <a:pPr algn="ctr"/>
                      <a:r>
                        <a:rPr lang="en-US" altLang="zh-TW" sz="1800" dirty="0" smtClean="0"/>
                        <a:t>56</a:t>
                      </a:r>
                    </a:p>
                    <a:p>
                      <a:pPr algn="ctr"/>
                      <a:r>
                        <a:rPr lang="en-US" altLang="zh-TW" sz="1800" dirty="0" smtClean="0"/>
                        <a:t>57</a:t>
                      </a:r>
                    </a:p>
                    <a:p>
                      <a:pPr algn="ctr"/>
                      <a:r>
                        <a:rPr lang="en-US" altLang="zh-TW" sz="1800" dirty="0" smtClean="0"/>
                        <a:t>58</a:t>
                      </a:r>
                    </a:p>
                    <a:p>
                      <a:pPr algn="ctr"/>
                      <a:r>
                        <a:rPr lang="en-US" altLang="zh-TW" sz="1800" dirty="0" smtClean="0"/>
                        <a:t>59</a:t>
                      </a:r>
                    </a:p>
                    <a:p>
                      <a:pPr algn="ctr"/>
                      <a:r>
                        <a:rPr lang="en-US" altLang="zh-TW" sz="1800" dirty="0" smtClean="0"/>
                        <a:t>60</a:t>
                      </a:r>
                    </a:p>
                    <a:p>
                      <a:pPr algn="ctr"/>
                      <a:r>
                        <a:rPr lang="en-US" altLang="zh-TW" sz="1800" dirty="0" smtClean="0"/>
                        <a:t>61</a:t>
                      </a:r>
                    </a:p>
                  </a:txBody>
                  <a:tcPr/>
                </a:tc>
                <a:tc>
                  <a:txBody>
                    <a:bodyPr/>
                    <a:lstStyle/>
                    <a:p>
                      <a:r>
                        <a:rPr lang="en-US" altLang="zh-TW" sz="1800" dirty="0" smtClean="0"/>
                        <a:t>li = </a:t>
                      </a:r>
                      <a:r>
                        <a:rPr lang="en-US" altLang="zh-TW" sz="1800" dirty="0" err="1" smtClean="0"/>
                        <a:t>DoubleLinkedList</a:t>
                      </a:r>
                      <a:r>
                        <a:rPr lang="en-US" altLang="zh-TW" sz="1800" dirty="0" smtClean="0"/>
                        <a:t>()</a:t>
                      </a:r>
                    </a:p>
                    <a:p>
                      <a:r>
                        <a:rPr lang="en-US" altLang="zh-TW" sz="1800" dirty="0" err="1" smtClean="0"/>
                        <a:t>li.insertHead</a:t>
                      </a:r>
                      <a:r>
                        <a:rPr lang="en-US" altLang="zh-TW" sz="1800" dirty="0" smtClean="0"/>
                        <a:t>(5)</a:t>
                      </a:r>
                    </a:p>
                    <a:p>
                      <a:r>
                        <a:rPr lang="en-US" altLang="zh-TW" sz="1800" dirty="0" smtClean="0"/>
                        <a:t>for </a:t>
                      </a:r>
                      <a:r>
                        <a:rPr lang="en-US" altLang="zh-TW" sz="1800" dirty="0" err="1" smtClean="0"/>
                        <a:t>i</a:t>
                      </a:r>
                      <a:r>
                        <a:rPr lang="en-US" altLang="zh-TW" sz="1800" dirty="0" smtClean="0"/>
                        <a:t> in range(6, 10):</a:t>
                      </a:r>
                    </a:p>
                    <a:p>
                      <a:r>
                        <a:rPr lang="en-US" altLang="zh-TW" sz="1800" dirty="0" smtClean="0"/>
                        <a:t>    </a:t>
                      </a:r>
                      <a:r>
                        <a:rPr lang="en-US" altLang="zh-TW" sz="1800" dirty="0" err="1" smtClean="0"/>
                        <a:t>li.insert</a:t>
                      </a:r>
                      <a:r>
                        <a:rPr lang="en-US" altLang="zh-TW" sz="1800" dirty="0" smtClean="0"/>
                        <a:t>(i-1,i)</a:t>
                      </a:r>
                    </a:p>
                    <a:p>
                      <a:r>
                        <a:rPr lang="en-US" altLang="zh-TW" sz="1800" dirty="0" smtClean="0"/>
                        <a:t>    </a:t>
                      </a:r>
                      <a:r>
                        <a:rPr lang="en-US" altLang="zh-TW" sz="1800" dirty="0" err="1" smtClean="0"/>
                        <a:t>li.printLinkedList</a:t>
                      </a:r>
                      <a:r>
                        <a:rPr lang="en-US" altLang="zh-TW" sz="1800" dirty="0" smtClean="0"/>
                        <a:t>()</a:t>
                      </a:r>
                    </a:p>
                    <a:p>
                      <a:r>
                        <a:rPr lang="en-US" altLang="zh-TW" sz="1800" dirty="0" smtClean="0"/>
                        <a:t>for </a:t>
                      </a:r>
                      <a:r>
                        <a:rPr lang="en-US" altLang="zh-TW" sz="1800" dirty="0" err="1" smtClean="0"/>
                        <a:t>i</a:t>
                      </a:r>
                      <a:r>
                        <a:rPr lang="en-US" altLang="zh-TW" sz="1800" dirty="0" smtClean="0"/>
                        <a:t> in range(5, 10):</a:t>
                      </a:r>
                    </a:p>
                    <a:p>
                      <a:r>
                        <a:rPr lang="en-US" altLang="zh-TW" sz="1800" dirty="0" smtClean="0"/>
                        <a:t>    </a:t>
                      </a:r>
                      <a:r>
                        <a:rPr lang="en-US" altLang="zh-TW" sz="1800" dirty="0" err="1" smtClean="0"/>
                        <a:t>li.remove</a:t>
                      </a:r>
                      <a:r>
                        <a:rPr lang="en-US" altLang="zh-TW" sz="1800" dirty="0" smtClean="0"/>
                        <a:t>(</a:t>
                      </a:r>
                      <a:r>
                        <a:rPr lang="en-US" altLang="zh-TW" sz="1800" dirty="0" err="1" smtClean="0"/>
                        <a:t>i</a:t>
                      </a:r>
                      <a:r>
                        <a:rPr lang="en-US" altLang="zh-TW" sz="1800" dirty="0" smtClean="0"/>
                        <a:t>)</a:t>
                      </a:r>
                    </a:p>
                    <a:p>
                      <a:r>
                        <a:rPr lang="en-US" altLang="zh-TW" sz="1800" dirty="0" smtClean="0"/>
                        <a:t>    </a:t>
                      </a:r>
                      <a:r>
                        <a:rPr lang="en-US" altLang="zh-TW" sz="1800" dirty="0" err="1" smtClean="0"/>
                        <a:t>li.printLinkedList</a:t>
                      </a:r>
                      <a:r>
                        <a:rPr lang="en-US" altLang="zh-TW" sz="1800" dirty="0" smtClean="0"/>
                        <a:t>()</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668554" y="2089017"/>
            <a:ext cx="5402217" cy="3732432"/>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54</a:t>
            </a:r>
            <a:r>
              <a:rPr lang="zh-TW" altLang="en-US" dirty="0">
                <a:latin typeface="微軟正黑體" pitchFamily="34" charset="-120"/>
                <a:ea typeface="微軟正黑體" pitchFamily="34" charset="-120"/>
              </a:rPr>
              <a:t>行：設定物件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為類別</a:t>
            </a:r>
            <a:r>
              <a:rPr lang="en-US" altLang="zh-TW" dirty="0" err="1">
                <a:latin typeface="微軟正黑體" pitchFamily="34" charset="-120"/>
                <a:ea typeface="微軟正黑體" pitchFamily="34" charset="-120"/>
              </a:rPr>
              <a:t>DoubleLinkedList</a:t>
            </a:r>
            <a:r>
              <a:rPr lang="zh-TW" altLang="en-US" dirty="0">
                <a:latin typeface="微軟正黑體" pitchFamily="34" charset="-120"/>
                <a:ea typeface="微軟正黑體" pitchFamily="34" charset="-120"/>
              </a:rPr>
              <a:t>的物件。</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55</a:t>
            </a:r>
            <a:r>
              <a:rPr lang="zh-TW" altLang="en-US" dirty="0">
                <a:latin typeface="微軟正黑體" pitchFamily="34" charset="-120"/>
                <a:ea typeface="微軟正黑體" pitchFamily="34" charset="-120"/>
              </a:rPr>
              <a:t>行：插入元素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到雙向鏈結串列物件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的第一個元素。</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58</a:t>
            </a:r>
            <a:r>
              <a:rPr lang="zh-TW" altLang="en-US" dirty="0">
                <a:latin typeface="微軟正黑體" pitchFamily="34" charset="-120"/>
                <a:ea typeface="微軟正黑體" pitchFamily="34" charset="-120"/>
              </a:rPr>
              <a:t>行：使用迴圈依序插入到物件</a:t>
            </a:r>
            <a:r>
              <a:rPr lang="en-US" altLang="zh-TW" dirty="0">
                <a:latin typeface="微軟正黑體" pitchFamily="34" charset="-120"/>
                <a:ea typeface="微軟正黑體" pitchFamily="34" charset="-120"/>
              </a:rPr>
              <a:t>li </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的後面，</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插入到</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的後面，每插入一個元素就使用方法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59</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61</a:t>
            </a:r>
            <a:r>
              <a:rPr lang="zh-TW" altLang="en-US" dirty="0">
                <a:latin typeface="微軟正黑體" pitchFamily="34" charset="-120"/>
                <a:ea typeface="微軟正黑體" pitchFamily="34" charset="-120"/>
              </a:rPr>
              <a:t>行：使用迴圈依序刪除物件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內的元素</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，每刪除一個元素就使用方法</a:t>
            </a:r>
            <a:r>
              <a:rPr lang="en-US" altLang="zh-TW" dirty="0" err="1">
                <a:latin typeface="微軟正黑體" pitchFamily="34" charset="-120"/>
                <a:ea typeface="微軟正黑體" pitchFamily="34" charset="-120"/>
              </a:rPr>
              <a:t>printLinkedList</a:t>
            </a:r>
            <a:r>
              <a:rPr lang="zh-TW" altLang="en-US" dirty="0">
                <a:latin typeface="微軟正黑體" pitchFamily="34" charset="-120"/>
                <a:ea typeface="微軟正黑體" pitchFamily="34" charset="-120"/>
              </a:rPr>
              <a:t>印出物件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的每一個元素。		</a:t>
            </a:r>
          </a:p>
        </p:txBody>
      </p:sp>
    </p:spTree>
    <p:extLst>
      <p:ext uri="{BB962C8B-B14F-4D97-AF65-F5344CB8AC3E}">
        <p14:creationId xmlns:p14="http://schemas.microsoft.com/office/powerpoint/2010/main" val="2098738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4-3-6</a:t>
            </a:r>
            <a:r>
              <a:rPr lang="zh-TW" altLang="en-US" b="1" dirty="0" smtClean="0"/>
              <a:t>　</a:t>
            </a:r>
            <a:r>
              <a:rPr lang="zh-TW" altLang="en-US" dirty="0" smtClean="0"/>
              <a:t>執行</a:t>
            </a:r>
            <a:r>
              <a:rPr lang="zh-TW" altLang="en-US" dirty="0"/>
              <a:t>雙向鏈結串列</a:t>
            </a:r>
            <a:r>
              <a:rPr lang="zh-TW" altLang="en-US" dirty="0" smtClean="0"/>
              <a:t>程式</a:t>
            </a:r>
            <a:r>
              <a:rPr lang="en-US" altLang="zh-TW" sz="2700" dirty="0" smtClean="0"/>
              <a:t>(</a:t>
            </a:r>
            <a:r>
              <a:rPr lang="en-US" altLang="zh-TW" sz="2700" dirty="0"/>
              <a:t>ch4\4-3-</a:t>
            </a:r>
            <a:r>
              <a:rPr lang="zh-TW" altLang="en-US" sz="2700" dirty="0"/>
              <a:t>雙向鏈結串列</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a:t>程式執行結果 </a:t>
            </a:r>
          </a:p>
        </p:txBody>
      </p:sp>
      <p:pic>
        <p:nvPicPr>
          <p:cNvPr id="4" name="圖片 3"/>
          <p:cNvPicPr>
            <a:picLocks noChangeAspect="1"/>
          </p:cNvPicPr>
          <p:nvPr/>
        </p:nvPicPr>
        <p:blipFill>
          <a:blip r:embed="rId2"/>
          <a:stretch>
            <a:fillRect/>
          </a:stretch>
        </p:blipFill>
        <p:spPr>
          <a:xfrm>
            <a:off x="3744710" y="1900807"/>
            <a:ext cx="3769080" cy="3962917"/>
          </a:xfrm>
          <a:prstGeom prst="rect">
            <a:avLst/>
          </a:prstGeom>
          <a:ln>
            <a:solidFill>
              <a:schemeClr val="tx1"/>
            </a:solidFill>
          </a:ln>
        </p:spPr>
      </p:pic>
    </p:spTree>
    <p:extLst>
      <p:ext uri="{BB962C8B-B14F-4D97-AF65-F5344CB8AC3E}">
        <p14:creationId xmlns:p14="http://schemas.microsoft.com/office/powerpoint/2010/main" val="279272662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smtClean="0"/>
              <a:t>(ch4\</a:t>
            </a:r>
            <a:r>
              <a:rPr lang="en-US" altLang="zh-TW" sz="2700" b="1" dirty="0"/>
              <a:t>4-4-1 </a:t>
            </a:r>
            <a:r>
              <a:rPr lang="zh-TW" altLang="en-US" sz="2700" dirty="0"/>
              <a:t>插隊在任意</a:t>
            </a:r>
            <a:r>
              <a:rPr lang="zh-TW" altLang="en-US" sz="2700" dirty="0" smtClean="0"/>
              <a:t>位置</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a:t>給定數字由</a:t>
            </a:r>
            <a:r>
              <a:rPr lang="en-US" altLang="zh-TW" dirty="0"/>
              <a:t>1</a:t>
            </a:r>
            <a:r>
              <a:rPr lang="zh-TW" altLang="en-US" dirty="0"/>
              <a:t>到</a:t>
            </a:r>
            <a:r>
              <a:rPr lang="en-US" altLang="zh-TW" dirty="0"/>
              <a:t>n</a:t>
            </a:r>
            <a:r>
              <a:rPr lang="zh-TW" altLang="en-US" dirty="0"/>
              <a:t>，分別代表</a:t>
            </a:r>
            <a:r>
              <a:rPr lang="en-US" altLang="zh-TW" dirty="0"/>
              <a:t>n</a:t>
            </a:r>
            <a:r>
              <a:rPr lang="zh-TW" altLang="en-US" dirty="0"/>
              <a:t>個人的編號，請依照編號由小到大，依序將這</a:t>
            </a:r>
            <a:r>
              <a:rPr lang="en-US" altLang="zh-TW" dirty="0"/>
              <a:t>n</a:t>
            </a:r>
            <a:r>
              <a:rPr lang="zh-TW" altLang="en-US" dirty="0"/>
              <a:t>個人加入排隊隊伍中。接著有</a:t>
            </a:r>
            <a:r>
              <a:rPr lang="en-US" altLang="zh-TW" dirty="0"/>
              <a:t>m</a:t>
            </a:r>
            <a:r>
              <a:rPr lang="zh-TW" altLang="en-US" dirty="0"/>
              <a:t>個指令，指令「</a:t>
            </a:r>
            <a:r>
              <a:rPr lang="en-US" altLang="zh-TW" dirty="0"/>
              <a:t>s</a:t>
            </a:r>
            <a:r>
              <a:rPr lang="zh-TW" altLang="en-US" dirty="0"/>
              <a:t>」服務目前最前面的人，輸出此人的編號，此人被服務完後會排到隊伍的最後，指令「</a:t>
            </a:r>
            <a:r>
              <a:rPr lang="en-US" altLang="zh-TW" dirty="0"/>
              <a:t>p</a:t>
            </a:r>
            <a:r>
              <a:rPr lang="zh-TW" altLang="en-US" dirty="0"/>
              <a:t>」表示將指定的人插入到隊伍中指定的位置，例如「</a:t>
            </a:r>
            <a:r>
              <a:rPr lang="en-US" altLang="zh-TW" dirty="0"/>
              <a:t>p 100 2</a:t>
            </a:r>
            <a:r>
              <a:rPr lang="zh-TW" altLang="en-US" dirty="0"/>
              <a:t>」，取出編號</a:t>
            </a:r>
            <a:r>
              <a:rPr lang="en-US" altLang="zh-TW" dirty="0"/>
              <a:t>100</a:t>
            </a:r>
            <a:r>
              <a:rPr lang="zh-TW" altLang="en-US" dirty="0"/>
              <a:t>的人後，插入到隊伍第</a:t>
            </a:r>
            <a:r>
              <a:rPr lang="en-US" altLang="zh-TW" dirty="0"/>
              <a:t>2</a:t>
            </a:r>
            <a:r>
              <a:rPr lang="zh-TW" altLang="en-US" dirty="0"/>
              <a:t>個位置，輸入的</a:t>
            </a:r>
            <a:r>
              <a:rPr lang="en-US" altLang="zh-TW" dirty="0"/>
              <a:t>n</a:t>
            </a:r>
            <a:r>
              <a:rPr lang="zh-TW" altLang="en-US" dirty="0"/>
              <a:t>值小於</a:t>
            </a:r>
            <a:r>
              <a:rPr lang="en-US" altLang="zh-TW" dirty="0"/>
              <a:t>200</a:t>
            </a:r>
            <a:r>
              <a:rPr lang="zh-TW" altLang="en-US" dirty="0"/>
              <a:t>且</a:t>
            </a:r>
            <a:r>
              <a:rPr lang="en-US" altLang="zh-TW" dirty="0"/>
              <a:t>m</a:t>
            </a:r>
            <a:r>
              <a:rPr lang="zh-TW" altLang="en-US" dirty="0"/>
              <a:t>值小於</a:t>
            </a:r>
            <a:r>
              <a:rPr lang="en-US" altLang="zh-TW" dirty="0"/>
              <a:t>100</a:t>
            </a:r>
            <a:r>
              <a:rPr lang="zh-TW" altLang="en-US" dirty="0"/>
              <a:t>。 </a:t>
            </a:r>
          </a:p>
        </p:txBody>
      </p:sp>
    </p:spTree>
    <p:extLst>
      <p:ext uri="{BB962C8B-B14F-4D97-AF65-F5344CB8AC3E}">
        <p14:creationId xmlns:p14="http://schemas.microsoft.com/office/powerpoint/2010/main" val="37588992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4-1-2</a:t>
            </a:r>
            <a:r>
              <a:rPr lang="zh-TW" altLang="en-US" b="1" dirty="0" smtClean="0"/>
              <a:t>　</a:t>
            </a:r>
            <a:r>
              <a:rPr lang="zh-TW" altLang="en-US" dirty="0" smtClean="0"/>
              <a:t>插入元素</a:t>
            </a:r>
            <a:r>
              <a:rPr lang="en-US" altLang="zh-TW" sz="2700" dirty="0" smtClean="0"/>
              <a:t>(</a:t>
            </a:r>
            <a:r>
              <a:rPr lang="en-US" altLang="zh-TW" sz="2700" dirty="0"/>
              <a:t>ch4\4-1-</a:t>
            </a:r>
            <a:r>
              <a:rPr lang="zh-TW" altLang="en-US" sz="2700" dirty="0"/>
              <a:t>鏈結串列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r>
              <a:rPr lang="zh-TW" altLang="en-US" dirty="0"/>
              <a:t>類別</a:t>
            </a:r>
            <a:r>
              <a:rPr lang="en-US" altLang="zh-TW" dirty="0" err="1"/>
              <a:t>LinkedList</a:t>
            </a:r>
            <a:r>
              <a:rPr lang="zh-TW" altLang="en-US" dirty="0"/>
              <a:t>內，使用方法</a:t>
            </a:r>
            <a:r>
              <a:rPr lang="en-US" altLang="zh-TW" dirty="0" err="1"/>
              <a:t>insertHead</a:t>
            </a:r>
            <a:r>
              <a:rPr lang="zh-TW" altLang="en-US" dirty="0"/>
              <a:t>建立鏈結串列的第一個節點，且</a:t>
            </a:r>
            <a:r>
              <a:rPr lang="en-US" altLang="zh-TW" dirty="0"/>
              <a:t>head</a:t>
            </a:r>
            <a:r>
              <a:rPr lang="zh-TW" altLang="en-US" dirty="0"/>
              <a:t>指向第一個節點。使用方法</a:t>
            </a:r>
            <a:r>
              <a:rPr lang="en-US" altLang="zh-TW" dirty="0"/>
              <a:t>insert(self, y, x)</a:t>
            </a:r>
            <a:r>
              <a:rPr lang="zh-TW" altLang="en-US" dirty="0"/>
              <a:t>將節點</a:t>
            </a:r>
            <a:r>
              <a:rPr lang="en-US" altLang="zh-TW" dirty="0"/>
              <a:t>x</a:t>
            </a:r>
            <a:r>
              <a:rPr lang="zh-TW" altLang="en-US" dirty="0"/>
              <a:t>插入到節點</a:t>
            </a:r>
            <a:r>
              <a:rPr lang="en-US" altLang="zh-TW" dirty="0"/>
              <a:t>y</a:t>
            </a:r>
            <a:r>
              <a:rPr lang="zh-TW" altLang="en-US" dirty="0"/>
              <a:t>的後面，示意圖如下。假設鏈結串列為「</a:t>
            </a:r>
            <a:r>
              <a:rPr lang="en-US" altLang="zh-TW" dirty="0"/>
              <a:t>5</a:t>
            </a:r>
            <a:r>
              <a:rPr lang="zh-TW" altLang="en-US" dirty="0"/>
              <a:t>、</a:t>
            </a:r>
            <a:r>
              <a:rPr lang="en-US" altLang="zh-TW" dirty="0"/>
              <a:t>3</a:t>
            </a:r>
            <a:r>
              <a:rPr lang="zh-TW" altLang="en-US" dirty="0"/>
              <a:t>、</a:t>
            </a:r>
            <a:r>
              <a:rPr lang="en-US" altLang="zh-TW" dirty="0"/>
              <a:t>6</a:t>
            </a:r>
            <a:r>
              <a:rPr lang="zh-TW" altLang="en-US" dirty="0"/>
              <a:t>」，使用</a:t>
            </a:r>
            <a:r>
              <a:rPr lang="en-US" altLang="zh-TW" dirty="0"/>
              <a:t>insert(3, 2)</a:t>
            </a:r>
            <a:r>
              <a:rPr lang="zh-TW" altLang="en-US" dirty="0"/>
              <a:t>在節點</a:t>
            </a:r>
            <a:r>
              <a:rPr lang="en-US" altLang="zh-TW" dirty="0"/>
              <a:t>3</a:t>
            </a:r>
            <a:r>
              <a:rPr lang="zh-TW" altLang="en-US" dirty="0"/>
              <a:t>後面插入節點</a:t>
            </a:r>
            <a:r>
              <a:rPr lang="en-US" altLang="zh-TW" dirty="0"/>
              <a:t>2</a:t>
            </a:r>
            <a:r>
              <a:rPr lang="zh-TW" altLang="en-US" dirty="0"/>
              <a:t>，首先使用</a:t>
            </a:r>
            <a:r>
              <a:rPr lang="en-US" altLang="zh-TW" dirty="0"/>
              <a:t>Node(2)</a:t>
            </a:r>
            <a:r>
              <a:rPr lang="zh-TW" altLang="en-US" dirty="0"/>
              <a:t>新增節點</a:t>
            </a:r>
            <a:r>
              <a:rPr lang="en-US" altLang="zh-TW" dirty="0"/>
              <a:t>2</a:t>
            </a:r>
            <a:r>
              <a:rPr lang="zh-TW" altLang="en-US" dirty="0"/>
              <a:t>，設定給變數</a:t>
            </a:r>
            <a:r>
              <a:rPr lang="en-US" altLang="zh-TW" dirty="0" err="1"/>
              <a:t>nodex</a:t>
            </a:r>
            <a:r>
              <a:rPr lang="zh-TW" altLang="en-US" dirty="0"/>
              <a:t>，變數</a:t>
            </a:r>
            <a:r>
              <a:rPr lang="en-US" altLang="zh-TW" dirty="0" err="1"/>
              <a:t>tmp</a:t>
            </a:r>
            <a:r>
              <a:rPr lang="zh-TW" altLang="en-US" dirty="0"/>
              <a:t>從</a:t>
            </a:r>
            <a:r>
              <a:rPr lang="en-US" altLang="zh-TW" dirty="0"/>
              <a:t>head</a:t>
            </a:r>
            <a:r>
              <a:rPr lang="zh-TW" altLang="en-US" dirty="0"/>
              <a:t>往後找到節點</a:t>
            </a:r>
            <a:r>
              <a:rPr lang="en-US" altLang="zh-TW" dirty="0"/>
              <a:t>3</a:t>
            </a:r>
            <a:r>
              <a:rPr lang="zh-TW" altLang="en-US" dirty="0"/>
              <a:t>，如下圖。</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793" y="4273791"/>
            <a:ext cx="5834854" cy="2062026"/>
          </a:xfrm>
          <a:prstGeom prst="rect">
            <a:avLst/>
          </a:prstGeom>
        </p:spPr>
      </p:pic>
    </p:spTree>
    <p:extLst>
      <p:ext uri="{BB962C8B-B14F-4D97-AF65-F5344CB8AC3E}">
        <p14:creationId xmlns:p14="http://schemas.microsoft.com/office/powerpoint/2010/main" val="3726054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smtClean="0"/>
              <a:t>(ch4\</a:t>
            </a:r>
            <a:r>
              <a:rPr lang="en-US" altLang="zh-TW" sz="2700" b="1" dirty="0"/>
              <a:t>4-4-1 </a:t>
            </a:r>
            <a:r>
              <a:rPr lang="zh-TW" altLang="en-US" sz="2700" dirty="0"/>
              <a:t>插隊在任意</a:t>
            </a:r>
            <a:r>
              <a:rPr lang="zh-TW" altLang="en-US" sz="2700" dirty="0" smtClean="0"/>
              <a:t>位置</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smtClean="0"/>
              <a:t>輸入</a:t>
            </a:r>
            <a:r>
              <a:rPr lang="zh-TW" altLang="en-US" dirty="0"/>
              <a:t>說明</a:t>
            </a:r>
          </a:p>
          <a:p>
            <a:pPr lvl="1"/>
            <a:r>
              <a:rPr lang="zh-TW" altLang="en-US" dirty="0"/>
              <a:t>輸入一組正整數</a:t>
            </a:r>
            <a:r>
              <a:rPr lang="en-US" altLang="zh-TW" dirty="0"/>
              <a:t>n</a:t>
            </a:r>
            <a:r>
              <a:rPr lang="zh-TW" altLang="en-US" dirty="0"/>
              <a:t>與</a:t>
            </a:r>
            <a:r>
              <a:rPr lang="en-US" altLang="zh-TW" dirty="0"/>
              <a:t>m</a:t>
            </a:r>
            <a:r>
              <a:rPr lang="zh-TW" altLang="en-US" dirty="0"/>
              <a:t>，表示有</a:t>
            </a:r>
            <a:r>
              <a:rPr lang="en-US" altLang="zh-TW" dirty="0"/>
              <a:t>n</a:t>
            </a:r>
            <a:r>
              <a:rPr lang="zh-TW" altLang="en-US" dirty="0"/>
              <a:t>個人在排隊，有</a:t>
            </a:r>
            <a:r>
              <a:rPr lang="en-US" altLang="zh-TW" dirty="0"/>
              <a:t>m</a:t>
            </a:r>
            <a:r>
              <a:rPr lang="zh-TW" altLang="en-US" dirty="0"/>
              <a:t>個指令等待輸入，接下來有</a:t>
            </a:r>
            <a:r>
              <a:rPr lang="en-US" altLang="zh-TW" dirty="0"/>
              <a:t>m</a:t>
            </a:r>
            <a:r>
              <a:rPr lang="zh-TW" altLang="en-US" dirty="0"/>
              <a:t>行，每一行都是指令，指令「</a:t>
            </a:r>
            <a:r>
              <a:rPr lang="en-US" altLang="zh-TW" dirty="0"/>
              <a:t>s</a:t>
            </a:r>
            <a:r>
              <a:rPr lang="zh-TW" altLang="en-US" dirty="0"/>
              <a:t>」表示顯示目前隊伍最前面的編號，並將該編號加入隊伍的最後，指令「</a:t>
            </a:r>
            <a:r>
              <a:rPr lang="en-US" altLang="zh-TW" dirty="0"/>
              <a:t>p d1 d2</a:t>
            </a:r>
            <a:r>
              <a:rPr lang="zh-TW" altLang="en-US" dirty="0"/>
              <a:t>」後面會接兩個數字，表示將編號</a:t>
            </a:r>
            <a:r>
              <a:rPr lang="en-US" altLang="zh-TW" dirty="0"/>
              <a:t>d1</a:t>
            </a:r>
            <a:r>
              <a:rPr lang="zh-TW" altLang="en-US" dirty="0"/>
              <a:t>取出來後，再插入到隊伍中</a:t>
            </a:r>
            <a:r>
              <a:rPr lang="en-US" altLang="zh-TW" dirty="0"/>
              <a:t>d2</a:t>
            </a:r>
            <a:r>
              <a:rPr lang="zh-TW" altLang="en-US" dirty="0"/>
              <a:t>的位置。 </a:t>
            </a:r>
          </a:p>
          <a:p>
            <a:r>
              <a:rPr lang="zh-TW" altLang="en-US" dirty="0"/>
              <a:t>輸出說明</a:t>
            </a:r>
          </a:p>
          <a:p>
            <a:pPr lvl="1"/>
            <a:r>
              <a:rPr lang="zh-TW" altLang="en-US" dirty="0"/>
              <a:t>遇到指令</a:t>
            </a:r>
            <a:r>
              <a:rPr lang="en-US" altLang="zh-TW" dirty="0"/>
              <a:t>s</a:t>
            </a:r>
            <a:r>
              <a:rPr lang="zh-TW" altLang="en-US" dirty="0"/>
              <a:t>時，輸出隊伍中最前面的人的編號。</a:t>
            </a:r>
          </a:p>
        </p:txBody>
      </p:sp>
    </p:spTree>
    <p:extLst>
      <p:ext uri="{BB962C8B-B14F-4D97-AF65-F5344CB8AC3E}">
        <p14:creationId xmlns:p14="http://schemas.microsoft.com/office/powerpoint/2010/main" val="206971614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400" dirty="0"/>
              <a:t>(ch4\</a:t>
            </a:r>
            <a:r>
              <a:rPr lang="en-US" altLang="zh-TW" sz="2400" b="1" dirty="0"/>
              <a:t>4-4-1 </a:t>
            </a:r>
            <a:r>
              <a:rPr lang="zh-TW" altLang="en-US" sz="2400" dirty="0"/>
              <a:t>插隊在任意位置</a:t>
            </a:r>
            <a:r>
              <a:rPr lang="en-US" altLang="zh-TW" sz="2400" dirty="0"/>
              <a:t>.</a:t>
            </a:r>
            <a:r>
              <a:rPr lang="en-US" altLang="zh-TW" sz="2400" dirty="0" err="1"/>
              <a:t>py</a:t>
            </a:r>
            <a:r>
              <a:rPr lang="en-US" altLang="zh-TW" sz="2400" dirty="0"/>
              <a:t>)</a:t>
            </a:r>
            <a:endParaRPr lang="zh-TW" altLang="en-US" sz="1200" dirty="0"/>
          </a:p>
        </p:txBody>
      </p:sp>
      <p:sp>
        <p:nvSpPr>
          <p:cNvPr id="3" name="內容版面配置區 2"/>
          <p:cNvSpPr>
            <a:spLocks noGrp="1"/>
          </p:cNvSpPr>
          <p:nvPr>
            <p:ph idx="1"/>
          </p:nvPr>
        </p:nvSpPr>
        <p:spPr/>
        <p:txBody>
          <a:bodyPr/>
          <a:lstStyle/>
          <a:p>
            <a:endParaRPr lang="zh-TW" altLang="en-US" dirty="0"/>
          </a:p>
        </p:txBody>
      </p:sp>
      <p:sp>
        <p:nvSpPr>
          <p:cNvPr id="4" name="矩形 3"/>
          <p:cNvSpPr/>
          <p:nvPr/>
        </p:nvSpPr>
        <p:spPr>
          <a:xfrm>
            <a:off x="1480457" y="1572794"/>
            <a:ext cx="1968137" cy="4524315"/>
          </a:xfrm>
          <a:prstGeom prst="rect">
            <a:avLst/>
          </a:prstGeom>
        </p:spPr>
        <p:txBody>
          <a:bodyPr wrap="square">
            <a:spAutoFit/>
          </a:bodyPr>
          <a:lstStyle/>
          <a:p>
            <a:pPr algn="just"/>
            <a:r>
              <a:rPr lang="zh-TW" altLang="en-US" sz="2400" dirty="0">
                <a:solidFill>
                  <a:srgbClr val="221E1F"/>
                </a:solidFill>
                <a:latin typeface="微軟正黑體" pitchFamily="34" charset="-120"/>
                <a:ea typeface="微軟正黑體" pitchFamily="34" charset="-120"/>
              </a:rPr>
              <a:t>輸入範例</a:t>
            </a:r>
          </a:p>
          <a:p>
            <a:pPr algn="just"/>
            <a:r>
              <a:rPr lang="en-US" altLang="zh-TW" sz="2400" dirty="0">
                <a:solidFill>
                  <a:srgbClr val="221E1F"/>
                </a:solidFill>
                <a:latin typeface="微軟正黑體" pitchFamily="34" charset="-120"/>
                <a:ea typeface="微軟正黑體" pitchFamily="34" charset="-120"/>
              </a:rPr>
              <a:t>100 10</a:t>
            </a:r>
          </a:p>
          <a:p>
            <a:pPr algn="just"/>
            <a:r>
              <a:rPr lang="en-US" altLang="zh-TW" sz="2400" dirty="0">
                <a:solidFill>
                  <a:srgbClr val="221E1F"/>
                </a:solidFill>
                <a:latin typeface="微軟正黑體" pitchFamily="34" charset="-120"/>
                <a:ea typeface="微軟正黑體" pitchFamily="34" charset="-120"/>
              </a:rPr>
              <a:t>s</a:t>
            </a:r>
          </a:p>
          <a:p>
            <a:pPr algn="just"/>
            <a:r>
              <a:rPr lang="en-US" altLang="zh-TW" sz="2400" dirty="0">
                <a:solidFill>
                  <a:srgbClr val="221E1F"/>
                </a:solidFill>
                <a:latin typeface="微軟正黑體" pitchFamily="34" charset="-120"/>
                <a:ea typeface="微軟正黑體" pitchFamily="34" charset="-120"/>
              </a:rPr>
              <a:t>p 100 2</a:t>
            </a:r>
          </a:p>
          <a:p>
            <a:pPr algn="just"/>
            <a:r>
              <a:rPr lang="en-US" altLang="zh-TW" sz="2400" dirty="0">
                <a:solidFill>
                  <a:srgbClr val="221E1F"/>
                </a:solidFill>
                <a:latin typeface="微軟正黑體" pitchFamily="34" charset="-120"/>
                <a:ea typeface="微軟正黑體" pitchFamily="34" charset="-120"/>
              </a:rPr>
              <a:t>s</a:t>
            </a:r>
          </a:p>
          <a:p>
            <a:pPr algn="just"/>
            <a:r>
              <a:rPr lang="en-US" altLang="zh-TW" sz="2400" dirty="0">
                <a:solidFill>
                  <a:srgbClr val="221E1F"/>
                </a:solidFill>
                <a:latin typeface="微軟正黑體" pitchFamily="34" charset="-120"/>
                <a:ea typeface="微軟正黑體" pitchFamily="34" charset="-120"/>
              </a:rPr>
              <a:t>s</a:t>
            </a:r>
          </a:p>
          <a:p>
            <a:pPr algn="just"/>
            <a:r>
              <a:rPr lang="en-US" altLang="zh-TW" sz="2400" dirty="0">
                <a:solidFill>
                  <a:srgbClr val="221E1F"/>
                </a:solidFill>
                <a:latin typeface="微軟正黑體" pitchFamily="34" charset="-120"/>
                <a:ea typeface="微軟正黑體" pitchFamily="34" charset="-120"/>
              </a:rPr>
              <a:t>p 50 1</a:t>
            </a:r>
          </a:p>
          <a:p>
            <a:pPr algn="just"/>
            <a:r>
              <a:rPr lang="en-US" altLang="zh-TW" sz="2400" dirty="0">
                <a:solidFill>
                  <a:srgbClr val="221E1F"/>
                </a:solidFill>
                <a:latin typeface="微軟正黑體" pitchFamily="34" charset="-120"/>
                <a:ea typeface="微軟正黑體" pitchFamily="34" charset="-120"/>
              </a:rPr>
              <a:t>s</a:t>
            </a:r>
          </a:p>
          <a:p>
            <a:pPr algn="just"/>
            <a:r>
              <a:rPr lang="en-US" altLang="zh-TW" sz="2400" dirty="0">
                <a:solidFill>
                  <a:srgbClr val="221E1F"/>
                </a:solidFill>
                <a:latin typeface="微軟正黑體" pitchFamily="34" charset="-120"/>
                <a:ea typeface="微軟正黑體" pitchFamily="34" charset="-120"/>
              </a:rPr>
              <a:t>p 75 1</a:t>
            </a:r>
          </a:p>
          <a:p>
            <a:pPr algn="just"/>
            <a:r>
              <a:rPr lang="en-US" altLang="zh-TW" sz="2400" dirty="0">
                <a:solidFill>
                  <a:srgbClr val="221E1F"/>
                </a:solidFill>
                <a:latin typeface="微軟正黑體" pitchFamily="34" charset="-120"/>
                <a:ea typeface="微軟正黑體" pitchFamily="34" charset="-120"/>
              </a:rPr>
              <a:t>p 56 1</a:t>
            </a:r>
          </a:p>
          <a:p>
            <a:pPr algn="just"/>
            <a:r>
              <a:rPr lang="en-US" altLang="zh-TW" sz="2400" dirty="0">
                <a:solidFill>
                  <a:srgbClr val="221E1F"/>
                </a:solidFill>
                <a:latin typeface="微軟正黑體" pitchFamily="34" charset="-120"/>
                <a:ea typeface="微軟正黑體" pitchFamily="34" charset="-120"/>
              </a:rPr>
              <a:t>s</a:t>
            </a:r>
          </a:p>
          <a:p>
            <a:pPr algn="just"/>
            <a:r>
              <a:rPr lang="en-US" altLang="zh-TW" sz="2400" dirty="0">
                <a:solidFill>
                  <a:srgbClr val="221E1F"/>
                </a:solidFill>
                <a:latin typeface="微軟正黑體" pitchFamily="34" charset="-120"/>
                <a:ea typeface="微軟正黑體" pitchFamily="34" charset="-120"/>
              </a:rPr>
              <a:t>s </a:t>
            </a:r>
            <a:endParaRPr lang="zh-TW" altLang="en-US" sz="2400" dirty="0">
              <a:latin typeface="微軟正黑體" pitchFamily="34" charset="-120"/>
              <a:ea typeface="微軟正黑體" pitchFamily="34" charset="-120"/>
            </a:endParaRPr>
          </a:p>
        </p:txBody>
      </p:sp>
      <p:sp>
        <p:nvSpPr>
          <p:cNvPr id="6" name="矩形 5"/>
          <p:cNvSpPr/>
          <p:nvPr/>
        </p:nvSpPr>
        <p:spPr>
          <a:xfrm>
            <a:off x="4493623" y="1572794"/>
            <a:ext cx="1968137" cy="2677656"/>
          </a:xfrm>
          <a:prstGeom prst="rect">
            <a:avLst/>
          </a:prstGeom>
        </p:spPr>
        <p:txBody>
          <a:bodyPr wrap="square">
            <a:spAutoFit/>
          </a:bodyPr>
          <a:lstStyle/>
          <a:p>
            <a:r>
              <a:rPr lang="zh-TW" altLang="en-US" sz="2400" dirty="0">
                <a:latin typeface="微軟正黑體" pitchFamily="34" charset="-120"/>
                <a:ea typeface="微軟正黑體" pitchFamily="34" charset="-120"/>
              </a:rPr>
              <a:t>輸出範例</a:t>
            </a:r>
          </a:p>
          <a:p>
            <a:r>
              <a:rPr lang="en-US" altLang="zh-TW" sz="2400" dirty="0">
                <a:latin typeface="微軟正黑體" pitchFamily="34" charset="-120"/>
                <a:ea typeface="微軟正黑體" pitchFamily="34" charset="-120"/>
              </a:rPr>
              <a:t>1</a:t>
            </a:r>
          </a:p>
          <a:p>
            <a:r>
              <a:rPr lang="en-US" altLang="zh-TW" sz="2400" dirty="0">
                <a:latin typeface="微軟正黑體" pitchFamily="34" charset="-120"/>
                <a:ea typeface="微軟正黑體" pitchFamily="34" charset="-120"/>
              </a:rPr>
              <a:t>2</a:t>
            </a:r>
          </a:p>
          <a:p>
            <a:r>
              <a:rPr lang="en-US" altLang="zh-TW" sz="2400" dirty="0">
                <a:latin typeface="微軟正黑體" pitchFamily="34" charset="-120"/>
                <a:ea typeface="微軟正黑體" pitchFamily="34" charset="-120"/>
              </a:rPr>
              <a:t>100</a:t>
            </a:r>
          </a:p>
          <a:p>
            <a:r>
              <a:rPr lang="en-US" altLang="zh-TW" sz="2400" dirty="0">
                <a:latin typeface="微軟正黑體" pitchFamily="34" charset="-120"/>
                <a:ea typeface="微軟正黑體" pitchFamily="34" charset="-120"/>
              </a:rPr>
              <a:t>50</a:t>
            </a:r>
          </a:p>
          <a:p>
            <a:r>
              <a:rPr lang="en-US" altLang="zh-TW" sz="2400" dirty="0">
                <a:latin typeface="微軟正黑體" pitchFamily="34" charset="-120"/>
                <a:ea typeface="微軟正黑體" pitchFamily="34" charset="-120"/>
              </a:rPr>
              <a:t>56</a:t>
            </a:r>
          </a:p>
          <a:p>
            <a:r>
              <a:rPr lang="en-US" altLang="zh-TW" sz="2400" dirty="0">
                <a:latin typeface="微軟正黑體" pitchFamily="34" charset="-120"/>
                <a:ea typeface="微軟正黑體" pitchFamily="34" charset="-120"/>
              </a:rPr>
              <a:t>75</a:t>
            </a:r>
            <a:endParaRPr lang="zh-TW" altLang="en-US" sz="2400" dirty="0">
              <a:latin typeface="微軟正黑體" pitchFamily="34" charset="-120"/>
              <a:ea typeface="微軟正黑體" pitchFamily="34" charset="-120"/>
            </a:endParaRPr>
          </a:p>
        </p:txBody>
      </p:sp>
    </p:spTree>
    <p:extLst>
      <p:ext uri="{BB962C8B-B14F-4D97-AF65-F5344CB8AC3E}">
        <p14:creationId xmlns:p14="http://schemas.microsoft.com/office/powerpoint/2010/main" val="31943539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a:t>(ch4\</a:t>
            </a:r>
            <a:r>
              <a:rPr lang="en-US" altLang="zh-TW" sz="2700" b="1" dirty="0"/>
              <a:t>4-4-1 </a:t>
            </a:r>
            <a:r>
              <a:rPr lang="zh-TW" altLang="en-US" sz="2700" dirty="0"/>
              <a:t>插隊在任意位置</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解題想法</a:t>
            </a:r>
          </a:p>
          <a:p>
            <a:pPr lvl="1"/>
            <a:r>
              <a:rPr lang="zh-TW" altLang="en-US" dirty="0"/>
              <a:t>本題因為要從隊伍中間取出元素，並將元素插入到隊伍中任何位置，所以不適合使用陣列</a:t>
            </a:r>
            <a:r>
              <a:rPr lang="en-US" altLang="zh-TW" dirty="0"/>
              <a:t>(Array)</a:t>
            </a:r>
            <a:r>
              <a:rPr lang="zh-TW" altLang="en-US" dirty="0"/>
              <a:t>，最好使用鏈結串列</a:t>
            </a:r>
            <a:r>
              <a:rPr lang="en-US" altLang="zh-TW" dirty="0"/>
              <a:t>(Linked List)</a:t>
            </a:r>
            <a:r>
              <a:rPr lang="zh-TW" altLang="en-US" dirty="0"/>
              <a:t>插入與刪除元素。</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67372726"/>
              </p:ext>
            </p:extLst>
          </p:nvPr>
        </p:nvGraphicFramePr>
        <p:xfrm>
          <a:off x="1201452" y="3657601"/>
          <a:ext cx="3984174" cy="2970736"/>
        </p:xfrm>
        <a:graphic>
          <a:graphicData uri="http://schemas.openxmlformats.org/drawingml/2006/table">
            <a:tbl>
              <a:tblPr firstRow="1" bandRow="1">
                <a:tableStyleId>{5C22544A-7EE6-4342-B048-85BDC9FD1C3A}</a:tableStyleId>
              </a:tblPr>
              <a:tblGrid>
                <a:gridCol w="757646">
                  <a:extLst>
                    <a:ext uri="{9D8B030D-6E8A-4147-A177-3AD203B41FA5}">
                      <a16:colId xmlns:a16="http://schemas.microsoft.com/office/drawing/2014/main" val="1352062529"/>
                    </a:ext>
                  </a:extLst>
                </a:gridCol>
                <a:gridCol w="3226528">
                  <a:extLst>
                    <a:ext uri="{9D8B030D-6E8A-4147-A177-3AD203B41FA5}">
                      <a16:colId xmlns:a16="http://schemas.microsoft.com/office/drawing/2014/main" val="1926879571"/>
                    </a:ext>
                  </a:extLst>
                </a:gridCol>
              </a:tblGrid>
              <a:tr h="410416">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2523218">
                <a:tc>
                  <a:txBody>
                    <a:bodyPr/>
                    <a:lstStyle/>
                    <a:p>
                      <a:pPr algn="ctr"/>
                      <a:r>
                        <a:rPr lang="en-US" altLang="zh-TW" sz="1800" dirty="0" smtClean="0"/>
                        <a:t>01</a:t>
                      </a:r>
                    </a:p>
                    <a:p>
                      <a:pPr algn="ctr"/>
                      <a:r>
                        <a:rPr lang="en-US" altLang="zh-TW" sz="1800" dirty="0" smtClean="0"/>
                        <a:t>02</a:t>
                      </a:r>
                    </a:p>
                    <a:p>
                      <a:pPr algn="ctr"/>
                      <a:r>
                        <a:rPr lang="en-US" altLang="zh-TW" sz="1800" dirty="0" smtClean="0"/>
                        <a:t>03</a:t>
                      </a:r>
                    </a:p>
                    <a:p>
                      <a:pPr algn="ctr"/>
                      <a:r>
                        <a:rPr lang="en-US" altLang="zh-TW" sz="1800" dirty="0" smtClean="0"/>
                        <a:t>04</a:t>
                      </a:r>
                    </a:p>
                    <a:p>
                      <a:pPr algn="ctr"/>
                      <a:r>
                        <a:rPr lang="en-US" altLang="zh-TW" sz="1800" dirty="0" smtClean="0"/>
                        <a:t>05</a:t>
                      </a:r>
                    </a:p>
                    <a:p>
                      <a:pPr algn="ctr"/>
                      <a:r>
                        <a:rPr lang="en-US" altLang="zh-TW" sz="1800" dirty="0" smtClean="0"/>
                        <a:t>06</a:t>
                      </a:r>
                    </a:p>
                    <a:p>
                      <a:pPr algn="ctr"/>
                      <a:r>
                        <a:rPr lang="en-US" altLang="zh-TW" sz="1800" dirty="0" smtClean="0"/>
                        <a:t>07</a:t>
                      </a:r>
                    </a:p>
                    <a:p>
                      <a:pPr algn="ctr"/>
                      <a:r>
                        <a:rPr lang="en-US" altLang="zh-TW" sz="1800" dirty="0" smtClean="0"/>
                        <a:t>08</a:t>
                      </a:r>
                    </a:p>
                    <a:p>
                      <a:pPr algn="ctr"/>
                      <a:r>
                        <a:rPr lang="en-US" altLang="zh-TW" sz="1800" dirty="0" smtClean="0"/>
                        <a:t>09</a:t>
                      </a:r>
                    </a:p>
                  </a:txBody>
                  <a:tcPr/>
                </a:tc>
                <a:tc>
                  <a:txBody>
                    <a:bodyPr/>
                    <a:lstStyle/>
                    <a:p>
                      <a:r>
                        <a:rPr lang="en-US" altLang="zh-TW" sz="1800" dirty="0" smtClean="0"/>
                        <a:t>class Node:</a:t>
                      </a:r>
                    </a:p>
                    <a:p>
                      <a:r>
                        <a:rPr lang="en-US" altLang="zh-TW" sz="1800" dirty="0" smtClean="0"/>
                        <a:t>    </a:t>
                      </a:r>
                      <a:r>
                        <a:rPr lang="en-US" altLang="zh-TW" sz="1800" dirty="0" err="1" smtClean="0"/>
                        <a:t>def</a:t>
                      </a:r>
                      <a:r>
                        <a:rPr lang="en-US" altLang="zh-TW" sz="1800" dirty="0" smtClean="0"/>
                        <a:t> __</a:t>
                      </a:r>
                      <a:r>
                        <a:rPr lang="en-US" altLang="zh-TW" sz="1800" dirty="0" err="1" smtClean="0"/>
                        <a:t>init</a:t>
                      </a:r>
                      <a:r>
                        <a:rPr lang="en-US" altLang="zh-TW" sz="1800" dirty="0" smtClean="0"/>
                        <a:t>__(self, x):</a:t>
                      </a:r>
                    </a:p>
                    <a:p>
                      <a:r>
                        <a:rPr lang="en-US" altLang="zh-TW" sz="1800" dirty="0" smtClean="0"/>
                        <a:t>        </a:t>
                      </a:r>
                      <a:r>
                        <a:rPr lang="en-US" altLang="zh-TW" sz="1800" dirty="0" err="1" smtClean="0"/>
                        <a:t>self.data</a:t>
                      </a:r>
                      <a:r>
                        <a:rPr lang="en-US" altLang="zh-TW" sz="1800" dirty="0" smtClean="0"/>
                        <a:t> = x</a:t>
                      </a:r>
                    </a:p>
                    <a:p>
                      <a:r>
                        <a:rPr lang="en-US" altLang="zh-TW" sz="1800" dirty="0" smtClean="0"/>
                        <a:t>        </a:t>
                      </a:r>
                      <a:r>
                        <a:rPr lang="en-US" altLang="zh-TW" sz="1800" dirty="0" err="1" smtClean="0"/>
                        <a:t>self.next</a:t>
                      </a:r>
                      <a:r>
                        <a:rPr lang="en-US" altLang="zh-TW" sz="1800" dirty="0" smtClean="0"/>
                        <a:t> = None</a:t>
                      </a:r>
                    </a:p>
                    <a:p>
                      <a:r>
                        <a:rPr lang="en-US" altLang="zh-TW" sz="1800" dirty="0" smtClean="0"/>
                        <a:t>class </a:t>
                      </a:r>
                      <a:r>
                        <a:rPr lang="en-US" altLang="zh-TW" sz="1800" dirty="0" err="1" smtClean="0"/>
                        <a:t>LinkedList</a:t>
                      </a:r>
                      <a:r>
                        <a:rPr lang="en-US" altLang="zh-TW" sz="1800" dirty="0" smtClean="0"/>
                        <a:t>:</a:t>
                      </a:r>
                    </a:p>
                    <a:p>
                      <a:r>
                        <a:rPr lang="en-US" altLang="zh-TW" sz="1800" dirty="0" smtClean="0"/>
                        <a:t>    </a:t>
                      </a:r>
                      <a:r>
                        <a:rPr lang="en-US" altLang="zh-TW" sz="1800" dirty="0" err="1" smtClean="0"/>
                        <a:t>def</a:t>
                      </a:r>
                      <a:r>
                        <a:rPr lang="en-US" altLang="zh-TW" sz="1800" dirty="0" smtClean="0"/>
                        <a:t> __</a:t>
                      </a:r>
                      <a:r>
                        <a:rPr lang="en-US" altLang="zh-TW" sz="1800" dirty="0" err="1" smtClean="0"/>
                        <a:t>init</a:t>
                      </a:r>
                      <a:r>
                        <a:rPr lang="en-US" altLang="zh-TW" sz="1800" dirty="0" smtClean="0"/>
                        <a:t>__(self):</a:t>
                      </a:r>
                    </a:p>
                    <a:p>
                      <a:r>
                        <a:rPr lang="en-US" altLang="zh-TW" sz="1800" dirty="0" smtClean="0"/>
                        <a:t>        </a:t>
                      </a:r>
                      <a:r>
                        <a:rPr lang="en-US" altLang="zh-TW" sz="1800" dirty="0" err="1" smtClean="0"/>
                        <a:t>self.head</a:t>
                      </a:r>
                      <a:r>
                        <a:rPr lang="en-US" altLang="zh-TW" sz="1800" dirty="0" smtClean="0"/>
                        <a:t> = None</a:t>
                      </a:r>
                    </a:p>
                    <a:p>
                      <a:r>
                        <a:rPr lang="en-US" altLang="zh-TW" sz="1800" dirty="0" smtClean="0"/>
                        <a:t>    </a:t>
                      </a:r>
                      <a:r>
                        <a:rPr lang="en-US" altLang="zh-TW" sz="1800" dirty="0" err="1" smtClean="0"/>
                        <a:t>def</a:t>
                      </a:r>
                      <a:r>
                        <a:rPr lang="en-US" altLang="zh-TW" sz="1800" dirty="0" smtClean="0"/>
                        <a:t> </a:t>
                      </a:r>
                      <a:r>
                        <a:rPr lang="en-US" altLang="zh-TW" sz="1800" dirty="0" err="1" smtClean="0"/>
                        <a:t>insertHead</a:t>
                      </a:r>
                      <a:r>
                        <a:rPr lang="en-US" altLang="zh-TW" sz="1800" dirty="0" smtClean="0"/>
                        <a:t>(self, x):</a:t>
                      </a:r>
                    </a:p>
                    <a:p>
                      <a:r>
                        <a:rPr lang="en-US" altLang="zh-TW" sz="1800" dirty="0" smtClean="0"/>
                        <a:t>        </a:t>
                      </a:r>
                      <a:r>
                        <a:rPr lang="en-US" altLang="zh-TW" sz="1800" dirty="0" err="1" smtClean="0"/>
                        <a:t>self.head</a:t>
                      </a:r>
                      <a:r>
                        <a:rPr lang="en-US" altLang="zh-TW" sz="1800" dirty="0" smtClean="0"/>
                        <a:t> = Node(x)</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382394" y="3359751"/>
            <a:ext cx="5774509" cy="3284617"/>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用於儲存鏈結串列的節點，類別初始化方法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用於儲存資料，</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初始化為輸入參數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，指標</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用於指向下一個元素，初始化為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行：類別</a:t>
            </a:r>
            <a:r>
              <a:rPr lang="en-US" altLang="zh-TW" dirty="0" err="1">
                <a:latin typeface="微軟正黑體" pitchFamily="34" charset="-120"/>
                <a:ea typeface="微軟正黑體" pitchFamily="34" charset="-120"/>
              </a:rPr>
              <a:t>LinkedList</a:t>
            </a:r>
            <a:r>
              <a:rPr lang="zh-TW" altLang="en-US" dirty="0">
                <a:latin typeface="微軟正黑體" pitchFamily="34" charset="-120"/>
                <a:ea typeface="微軟正黑體" pitchFamily="34" charset="-120"/>
              </a:rPr>
              <a:t>用於實作鏈結串列，定義類別初始化方法</a:t>
            </a:r>
            <a:r>
              <a:rPr lang="en-US" altLang="zh-TW" dirty="0">
                <a:latin typeface="微軟正黑體" pitchFamily="34" charset="-120"/>
                <a:ea typeface="微軟正黑體" pitchFamily="34" charset="-120"/>
              </a:rPr>
              <a:t>(__</a:t>
            </a:r>
            <a:r>
              <a:rPr lang="en-US" altLang="zh-TW" dirty="0" err="1">
                <a:latin typeface="微軟正黑體" pitchFamily="34" charset="-120"/>
                <a:ea typeface="微軟正黑體" pitchFamily="34" charset="-120"/>
              </a:rPr>
              <a:t>init</a:t>
            </a:r>
            <a:r>
              <a:rPr lang="en-US" altLang="zh-TW" dirty="0">
                <a:latin typeface="微軟正黑體" pitchFamily="34" charset="-120"/>
                <a:ea typeface="微軟正黑體" pitchFamily="34" charset="-120"/>
              </a:rPr>
              <a:t>__)</a:t>
            </a:r>
            <a:r>
              <a:rPr lang="zh-TW" altLang="en-US" dirty="0">
                <a:latin typeface="微軟正黑體" pitchFamily="34" charset="-120"/>
                <a:ea typeface="微軟正黑體" pitchFamily="34" charset="-120"/>
              </a:rPr>
              <a:t>內宣告</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指向鏈結串列的第一個元素，初始化為</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行：定義方法</a:t>
            </a:r>
            <a:r>
              <a:rPr lang="en-US" altLang="zh-TW" dirty="0" err="1">
                <a:latin typeface="微軟正黑體" pitchFamily="34" charset="-120"/>
                <a:ea typeface="微軟正黑體" pitchFamily="34" charset="-120"/>
              </a:rPr>
              <a:t>insertHead</a:t>
            </a:r>
            <a:r>
              <a:rPr lang="en-US" altLang="zh-TW" dirty="0">
                <a:latin typeface="微軟正黑體" pitchFamily="34" charset="-120"/>
                <a:ea typeface="微軟正黑體" pitchFamily="34" charset="-120"/>
              </a:rPr>
              <a:t>(self, 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指向鏈結串列的第一個元素</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insertHead</a:t>
            </a:r>
            <a:r>
              <a:rPr lang="zh-TW" altLang="en-US" dirty="0">
                <a:latin typeface="微軟正黑體" pitchFamily="34" charset="-120"/>
                <a:ea typeface="微軟正黑體" pitchFamily="34" charset="-120"/>
              </a:rPr>
              <a:t>的</a:t>
            </a:r>
            <a:r>
              <a:rPr lang="zh-TW" altLang="en-US" dirty="0" smtClean="0">
                <a:latin typeface="微軟正黑體" pitchFamily="34" charset="-120"/>
                <a:ea typeface="微軟正黑體" pitchFamily="34" charset="-120"/>
              </a:rPr>
              <a:t>輸入值</a:t>
            </a:r>
            <a:r>
              <a:rPr lang="zh-TW" altLang="en-US" dirty="0">
                <a:latin typeface="微軟正黑體" pitchFamily="34" charset="-120"/>
                <a:ea typeface="微軟正黑體" pitchFamily="34" charset="-120"/>
              </a:rPr>
              <a:t>。</a:t>
            </a:r>
          </a:p>
        </p:txBody>
      </p:sp>
    </p:spTree>
    <p:extLst>
      <p:ext uri="{BB962C8B-B14F-4D97-AF65-F5344CB8AC3E}">
        <p14:creationId xmlns:p14="http://schemas.microsoft.com/office/powerpoint/2010/main" val="2075969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a:t>(ch4\</a:t>
            </a:r>
            <a:r>
              <a:rPr lang="en-US" altLang="zh-TW" sz="2700" b="1" dirty="0"/>
              <a:t>4-4-1 </a:t>
            </a:r>
            <a:r>
              <a:rPr lang="zh-TW" altLang="en-US" sz="2700" dirty="0"/>
              <a:t>插隊在任意位置</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55032909"/>
              </p:ext>
            </p:extLst>
          </p:nvPr>
        </p:nvGraphicFramePr>
        <p:xfrm>
          <a:off x="104501" y="2134985"/>
          <a:ext cx="5257076" cy="402943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10</a:t>
                      </a:r>
                    </a:p>
                    <a:p>
                      <a:pPr algn="ctr"/>
                      <a:r>
                        <a:rPr lang="en-US" altLang="zh-TW" sz="1800" dirty="0" smtClean="0"/>
                        <a:t>11</a:t>
                      </a:r>
                    </a:p>
                    <a:p>
                      <a:pPr algn="ctr"/>
                      <a:r>
                        <a:rPr lang="en-US" altLang="zh-TW" sz="1800" dirty="0" smtClean="0"/>
                        <a:t>12</a:t>
                      </a:r>
                    </a:p>
                    <a:p>
                      <a:pPr algn="ctr"/>
                      <a:r>
                        <a:rPr lang="en-US" altLang="zh-TW" sz="1800" dirty="0" smtClean="0"/>
                        <a:t>13</a:t>
                      </a:r>
                    </a:p>
                    <a:p>
                      <a:pPr algn="ctr"/>
                      <a:r>
                        <a:rPr lang="en-US" altLang="zh-TW" sz="1800" dirty="0" smtClean="0"/>
                        <a:t>14</a:t>
                      </a:r>
                    </a:p>
                    <a:p>
                      <a:pPr algn="ctr"/>
                      <a:r>
                        <a:rPr lang="en-US" altLang="zh-TW" sz="1800" dirty="0" smtClean="0"/>
                        <a:t>15</a:t>
                      </a:r>
                    </a:p>
                    <a:p>
                      <a:pPr algn="ctr"/>
                      <a:r>
                        <a:rPr lang="en-US" altLang="zh-TW" sz="1800" dirty="0" smtClean="0"/>
                        <a:t>16</a:t>
                      </a:r>
                    </a:p>
                    <a:p>
                      <a:pPr algn="ctr"/>
                      <a:r>
                        <a:rPr lang="en-US" altLang="zh-TW" sz="1800" dirty="0" smtClean="0"/>
                        <a:t>17</a:t>
                      </a:r>
                    </a:p>
                    <a:p>
                      <a:pPr algn="ctr"/>
                      <a:r>
                        <a:rPr lang="en-US" altLang="zh-TW" sz="1800" dirty="0" smtClean="0"/>
                        <a:t>18</a:t>
                      </a:r>
                    </a:p>
                    <a:p>
                      <a:pPr algn="ctr"/>
                      <a:r>
                        <a:rPr lang="en-US" altLang="zh-TW" sz="1800" dirty="0" smtClean="0"/>
                        <a:t>19</a:t>
                      </a:r>
                    </a:p>
                    <a:p>
                      <a:pPr algn="ctr"/>
                      <a:r>
                        <a:rPr lang="en-US" altLang="zh-TW" sz="1800" dirty="0" smtClean="0"/>
                        <a:t>20</a:t>
                      </a:r>
                    </a:p>
                    <a:p>
                      <a:pPr algn="ctr"/>
                      <a:r>
                        <a:rPr lang="en-US" altLang="zh-TW" sz="1800" dirty="0" smtClean="0"/>
                        <a:t>21</a:t>
                      </a:r>
                    </a:p>
                    <a:p>
                      <a:pPr algn="ctr"/>
                      <a:r>
                        <a:rPr lang="en-US" altLang="zh-TW" sz="1800" dirty="0" smtClean="0"/>
                        <a:t>22</a:t>
                      </a:r>
                    </a:p>
                  </a:txBody>
                  <a:tcPr/>
                </a:tc>
                <a:tc>
                  <a:txBody>
                    <a:bodyPr/>
                    <a:lstStyle/>
                    <a:p>
                      <a:r>
                        <a:rPr lang="en-US" altLang="zh-TW" sz="1800" dirty="0" smtClean="0"/>
                        <a:t>    </a:t>
                      </a:r>
                      <a:r>
                        <a:rPr lang="en-US" altLang="zh-TW" sz="1800" dirty="0" err="1" smtClean="0"/>
                        <a:t>def</a:t>
                      </a:r>
                      <a:r>
                        <a:rPr lang="en-US" altLang="zh-TW" sz="1800" dirty="0" smtClean="0"/>
                        <a:t> </a:t>
                      </a:r>
                      <a:r>
                        <a:rPr lang="en-US" altLang="zh-TW" sz="1800" dirty="0" err="1" smtClean="0"/>
                        <a:t>insertAt</a:t>
                      </a:r>
                      <a:r>
                        <a:rPr lang="en-US" altLang="zh-TW" sz="1800" dirty="0" smtClean="0"/>
                        <a:t>(self, x, </a:t>
                      </a:r>
                      <a:r>
                        <a:rPr lang="en-US" altLang="zh-TW" sz="1800" dirty="0" err="1" smtClean="0"/>
                        <a:t>pos</a:t>
                      </a:r>
                      <a:r>
                        <a:rPr lang="en-US" altLang="zh-TW" sz="1800" dirty="0" smtClean="0"/>
                        <a:t>): # x</a:t>
                      </a:r>
                      <a:r>
                        <a:rPr lang="zh-TW" altLang="en-US" sz="1800" dirty="0" smtClean="0"/>
                        <a:t>插入在</a:t>
                      </a:r>
                      <a:r>
                        <a:rPr lang="en-US" altLang="zh-TW" sz="1800" dirty="0" err="1" smtClean="0"/>
                        <a:t>pos</a:t>
                      </a:r>
                      <a:r>
                        <a:rPr lang="zh-TW" altLang="en-US" sz="1800" dirty="0" smtClean="0"/>
                        <a:t>位置</a:t>
                      </a:r>
                    </a:p>
                    <a:p>
                      <a:r>
                        <a:rPr lang="zh-TW" altLang="en-US" sz="1800" dirty="0" smtClean="0"/>
                        <a:t>        </a:t>
                      </a:r>
                      <a:r>
                        <a:rPr lang="en-US" altLang="zh-TW" sz="1800" dirty="0" err="1" smtClean="0"/>
                        <a:t>tmp</a:t>
                      </a:r>
                      <a:r>
                        <a:rPr lang="en-US" altLang="zh-TW" sz="1800" dirty="0" smtClean="0"/>
                        <a:t> = </a:t>
                      </a:r>
                      <a:r>
                        <a:rPr lang="en-US" altLang="zh-TW" sz="1800" dirty="0" err="1" smtClean="0"/>
                        <a:t>self.head</a:t>
                      </a:r>
                      <a:endParaRPr lang="en-US" altLang="zh-TW" sz="1800" dirty="0" smtClean="0"/>
                    </a:p>
                    <a:p>
                      <a:r>
                        <a:rPr lang="en-US" altLang="zh-TW" sz="1800" dirty="0" smtClean="0"/>
                        <a:t>        </a:t>
                      </a:r>
                      <a:r>
                        <a:rPr lang="en-US" altLang="zh-TW" sz="1800" dirty="0" err="1" smtClean="0"/>
                        <a:t>nodex</a:t>
                      </a:r>
                      <a:r>
                        <a:rPr lang="en-US" altLang="zh-TW" sz="1800" dirty="0" smtClean="0"/>
                        <a:t> = Node(x)</a:t>
                      </a:r>
                    </a:p>
                    <a:p>
                      <a:r>
                        <a:rPr lang="en-US" altLang="zh-TW" sz="1800" dirty="0" smtClean="0"/>
                        <a:t>        count = 2</a:t>
                      </a:r>
                    </a:p>
                    <a:p>
                      <a:r>
                        <a:rPr lang="en-US" altLang="zh-TW" sz="1800" dirty="0" smtClean="0"/>
                        <a:t>        if </a:t>
                      </a:r>
                      <a:r>
                        <a:rPr lang="en-US" altLang="zh-TW" sz="1800" dirty="0" err="1" smtClean="0"/>
                        <a:t>pos</a:t>
                      </a:r>
                      <a:r>
                        <a:rPr lang="en-US" altLang="zh-TW" sz="1800" dirty="0" smtClean="0"/>
                        <a:t> == 1: #</a:t>
                      </a:r>
                      <a:r>
                        <a:rPr lang="zh-TW" altLang="en-US" sz="1800" dirty="0" smtClean="0"/>
                        <a:t>插入在第一個位置</a:t>
                      </a:r>
                    </a:p>
                    <a:p>
                      <a:r>
                        <a:rPr lang="zh-TW" altLang="en-US" sz="1800" dirty="0" smtClean="0"/>
                        <a:t>            </a:t>
                      </a:r>
                      <a:r>
                        <a:rPr lang="en-US" altLang="zh-TW" sz="1800" dirty="0" err="1" smtClean="0"/>
                        <a:t>nodex.next</a:t>
                      </a:r>
                      <a:r>
                        <a:rPr lang="en-US" altLang="zh-TW" sz="1800" dirty="0" smtClean="0"/>
                        <a:t> = </a:t>
                      </a:r>
                      <a:r>
                        <a:rPr lang="en-US" altLang="zh-TW" sz="1800" dirty="0" err="1" smtClean="0"/>
                        <a:t>tmp</a:t>
                      </a:r>
                      <a:endParaRPr lang="en-US" altLang="zh-TW" sz="1800" dirty="0" smtClean="0"/>
                    </a:p>
                    <a:p>
                      <a:r>
                        <a:rPr lang="en-US" altLang="zh-TW" sz="1800" dirty="0" smtClean="0"/>
                        <a:t>            </a:t>
                      </a:r>
                      <a:r>
                        <a:rPr lang="en-US" altLang="zh-TW" sz="1800" dirty="0" err="1" smtClean="0"/>
                        <a:t>self.head</a:t>
                      </a:r>
                      <a:r>
                        <a:rPr lang="en-US" altLang="zh-TW" sz="1800" dirty="0" smtClean="0"/>
                        <a:t> = </a:t>
                      </a:r>
                      <a:r>
                        <a:rPr lang="en-US" altLang="zh-TW" sz="1800" dirty="0" err="1" smtClean="0"/>
                        <a:t>nodex</a:t>
                      </a:r>
                      <a:endParaRPr lang="en-US" altLang="zh-TW" sz="1800" dirty="0" smtClean="0"/>
                    </a:p>
                    <a:p>
                      <a:r>
                        <a:rPr lang="en-US" altLang="zh-TW" sz="1800" dirty="0" smtClean="0"/>
                        <a:t>        else:</a:t>
                      </a:r>
                    </a:p>
                    <a:p>
                      <a:r>
                        <a:rPr lang="en-US" altLang="zh-TW" sz="1800" dirty="0" smtClean="0"/>
                        <a:t>            while count &lt; </a:t>
                      </a:r>
                      <a:r>
                        <a:rPr lang="en-US" altLang="zh-TW" sz="1800" dirty="0" err="1" smtClean="0"/>
                        <a:t>pos</a:t>
                      </a:r>
                      <a:r>
                        <a:rPr lang="en-US" altLang="zh-TW" sz="1800" dirty="0" smtClean="0"/>
                        <a:t>:</a:t>
                      </a:r>
                    </a:p>
                    <a:p>
                      <a:r>
                        <a:rPr lang="en-US" altLang="zh-TW" sz="1800" dirty="0" smtClean="0"/>
                        <a:t>                </a:t>
                      </a:r>
                      <a:r>
                        <a:rPr lang="en-US" altLang="zh-TW" sz="1800" dirty="0" err="1" smtClean="0"/>
                        <a:t>tmp</a:t>
                      </a:r>
                      <a:r>
                        <a:rPr lang="en-US" altLang="zh-TW" sz="1800" dirty="0" smtClean="0"/>
                        <a:t> = </a:t>
                      </a:r>
                      <a:r>
                        <a:rPr lang="en-US" altLang="zh-TW" sz="1800" dirty="0" err="1" smtClean="0"/>
                        <a:t>tmp.next</a:t>
                      </a:r>
                      <a:endParaRPr lang="en-US" altLang="zh-TW" sz="1800" dirty="0" smtClean="0"/>
                    </a:p>
                    <a:p>
                      <a:r>
                        <a:rPr lang="en-US" altLang="zh-TW" sz="1800" dirty="0" smtClean="0"/>
                        <a:t>                count = count + 1</a:t>
                      </a:r>
                    </a:p>
                    <a:p>
                      <a:r>
                        <a:rPr lang="en-US" altLang="zh-TW" sz="1800" dirty="0" smtClean="0"/>
                        <a:t>            </a:t>
                      </a:r>
                      <a:r>
                        <a:rPr lang="en-US" altLang="zh-TW" sz="1800" dirty="0" err="1" smtClean="0"/>
                        <a:t>nodex.next</a:t>
                      </a:r>
                      <a:r>
                        <a:rPr lang="en-US" altLang="zh-TW" sz="1800" dirty="0" smtClean="0"/>
                        <a:t> = </a:t>
                      </a:r>
                      <a:r>
                        <a:rPr lang="en-US" altLang="zh-TW" sz="1800" dirty="0" err="1" smtClean="0"/>
                        <a:t>tmp.next</a:t>
                      </a:r>
                      <a:endParaRPr lang="en-US" altLang="zh-TW" sz="1800" dirty="0" smtClean="0"/>
                    </a:p>
                    <a:p>
                      <a:r>
                        <a:rPr lang="en-US" altLang="zh-TW" sz="1800" dirty="0" smtClean="0"/>
                        <a:t>            </a:t>
                      </a:r>
                      <a:r>
                        <a:rPr lang="en-US" altLang="zh-TW" sz="1800" dirty="0" err="1" smtClean="0"/>
                        <a:t>tmp.next</a:t>
                      </a:r>
                      <a:r>
                        <a:rPr lang="en-US" altLang="zh-TW" sz="1800" dirty="0" smtClean="0"/>
                        <a:t> = </a:t>
                      </a:r>
                      <a:r>
                        <a:rPr lang="en-US" altLang="zh-TW" sz="1800" dirty="0" err="1" smtClean="0"/>
                        <a:t>nodex</a:t>
                      </a:r>
                      <a:endParaRPr lang="en-US" altLang="zh-TW" sz="1800" dirty="0" smtClean="0"/>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459548" y="2500745"/>
            <a:ext cx="5402217" cy="3762568"/>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行：定義方法</a:t>
            </a:r>
            <a:r>
              <a:rPr lang="en-US" altLang="zh-TW" dirty="0" err="1">
                <a:latin typeface="微軟正黑體" pitchFamily="34" charset="-120"/>
                <a:ea typeface="微軟正黑體" pitchFamily="34" charset="-120"/>
              </a:rPr>
              <a:t>insertAt</a:t>
            </a:r>
            <a:r>
              <a:rPr lang="en-US" altLang="zh-TW" dirty="0">
                <a:latin typeface="微軟正黑體" pitchFamily="34" charset="-120"/>
                <a:ea typeface="微軟正黑體" pitchFamily="34" charset="-120"/>
              </a:rPr>
              <a:t>(self, x, </a:t>
            </a:r>
            <a:r>
              <a:rPr lang="en-US" altLang="zh-TW" dirty="0" err="1">
                <a:latin typeface="微軟正黑體" pitchFamily="34" charset="-120"/>
                <a:ea typeface="微軟正黑體" pitchFamily="34" charset="-120"/>
              </a:rPr>
              <a:t>pos</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，將節點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插入在隊伍</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位置上。</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行：設定變數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，變數</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為數值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的節點，變數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行：若變數</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，插入在第一個位置，設定</a:t>
            </a:r>
            <a:r>
              <a:rPr lang="en-US" altLang="zh-TW" dirty="0" err="1">
                <a:latin typeface="微軟正黑體" pitchFamily="34" charset="-120"/>
                <a:ea typeface="微軟正黑體" pitchFamily="34" charset="-120"/>
              </a:rPr>
              <a:t>nodex.next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22</a:t>
            </a:r>
            <a:r>
              <a:rPr lang="zh-TW" altLang="en-US" dirty="0">
                <a:latin typeface="微軟正黑體" pitchFamily="34" charset="-120"/>
                <a:ea typeface="微軟正黑體" pitchFamily="34" charset="-120"/>
              </a:rPr>
              <a:t>行：否則當變數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小於</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，表示還沒到達</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位置，設定變數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，變數</a:t>
            </a:r>
            <a:r>
              <a:rPr lang="en-US" altLang="zh-TW" dirty="0">
                <a:latin typeface="微軟正黑體" pitchFamily="34" charset="-120"/>
                <a:ea typeface="微軟正黑體" pitchFamily="34" charset="-120"/>
              </a:rPr>
              <a:t>count</a:t>
            </a:r>
            <a:r>
              <a:rPr lang="zh-TW" altLang="en-US" dirty="0">
                <a:latin typeface="微軟正黑體" pitchFamily="34" charset="-120"/>
                <a:ea typeface="微軟正黑體" pitchFamily="34" charset="-120"/>
              </a:rPr>
              <a:t>遞增</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。找到位置</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後，設定</a:t>
            </a:r>
            <a:r>
              <a:rPr lang="en-US" altLang="zh-TW" dirty="0" err="1">
                <a:latin typeface="微軟正黑體" pitchFamily="34" charset="-120"/>
                <a:ea typeface="微軟正黑體" pitchFamily="34" charset="-120"/>
              </a:rPr>
              <a:t>nodex.next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10392194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a:t>(ch4\</a:t>
            </a:r>
            <a:r>
              <a:rPr lang="en-US" altLang="zh-TW" sz="2700" b="1" dirty="0"/>
              <a:t>4-4-1 </a:t>
            </a:r>
            <a:r>
              <a:rPr lang="zh-TW" altLang="en-US" sz="2700" dirty="0"/>
              <a:t>插隊在任意位置</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23959092"/>
              </p:ext>
            </p:extLst>
          </p:nvPr>
        </p:nvGraphicFramePr>
        <p:xfrm>
          <a:off x="215535" y="1593595"/>
          <a:ext cx="5257076" cy="457807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23</a:t>
                      </a:r>
                    </a:p>
                    <a:p>
                      <a:pPr algn="ctr"/>
                      <a:r>
                        <a:rPr lang="en-US" altLang="zh-TW" sz="1800" dirty="0" smtClean="0"/>
                        <a:t>24</a:t>
                      </a:r>
                    </a:p>
                    <a:p>
                      <a:pPr algn="ctr"/>
                      <a:r>
                        <a:rPr lang="en-US" altLang="zh-TW" sz="1800" dirty="0" smtClean="0"/>
                        <a:t>25</a:t>
                      </a:r>
                    </a:p>
                    <a:p>
                      <a:pPr algn="ctr"/>
                      <a:r>
                        <a:rPr lang="en-US" altLang="zh-TW" sz="1800" dirty="0" smtClean="0"/>
                        <a:t>26</a:t>
                      </a:r>
                    </a:p>
                    <a:p>
                      <a:pPr algn="ctr"/>
                      <a:r>
                        <a:rPr lang="en-US" altLang="zh-TW" sz="1800" dirty="0" smtClean="0"/>
                        <a:t>27</a:t>
                      </a:r>
                    </a:p>
                    <a:p>
                      <a:pPr algn="ctr"/>
                      <a:r>
                        <a:rPr lang="en-US" altLang="zh-TW" sz="1800" dirty="0" smtClean="0"/>
                        <a:t>28</a:t>
                      </a:r>
                    </a:p>
                    <a:p>
                      <a:pPr algn="ctr"/>
                      <a:r>
                        <a:rPr lang="en-US" altLang="zh-TW" sz="1800" dirty="0" smtClean="0"/>
                        <a:t>29</a:t>
                      </a:r>
                    </a:p>
                    <a:p>
                      <a:pPr algn="ctr"/>
                      <a:r>
                        <a:rPr lang="en-US" altLang="zh-TW" sz="1800" dirty="0" smtClean="0"/>
                        <a:t>30</a:t>
                      </a:r>
                    </a:p>
                    <a:p>
                      <a:pPr algn="ctr"/>
                      <a:r>
                        <a:rPr lang="en-US" altLang="zh-TW" sz="1800" dirty="0" smtClean="0"/>
                        <a:t>31</a:t>
                      </a:r>
                    </a:p>
                    <a:p>
                      <a:pPr algn="ctr"/>
                      <a:r>
                        <a:rPr lang="en-US" altLang="zh-TW" sz="1800" dirty="0" smtClean="0"/>
                        <a:t>32</a:t>
                      </a:r>
                    </a:p>
                    <a:p>
                      <a:pPr algn="ctr"/>
                      <a:r>
                        <a:rPr lang="en-US" altLang="zh-TW" sz="1800" dirty="0" smtClean="0"/>
                        <a:t>33</a:t>
                      </a:r>
                    </a:p>
                    <a:p>
                      <a:pPr algn="ctr"/>
                      <a:r>
                        <a:rPr lang="en-US" altLang="zh-TW" sz="1800" dirty="0" smtClean="0"/>
                        <a:t>34</a:t>
                      </a:r>
                    </a:p>
                    <a:p>
                      <a:pPr algn="ctr"/>
                      <a:r>
                        <a:rPr lang="en-US" altLang="zh-TW" sz="1800" dirty="0" smtClean="0"/>
                        <a:t>35</a:t>
                      </a:r>
                    </a:p>
                    <a:p>
                      <a:pPr algn="ctr"/>
                      <a:r>
                        <a:rPr lang="en-US" altLang="zh-TW" sz="1800" dirty="0" smtClean="0"/>
                        <a:t>36</a:t>
                      </a:r>
                    </a:p>
                    <a:p>
                      <a:pPr algn="ctr"/>
                      <a:r>
                        <a:rPr lang="en-US" altLang="zh-TW" sz="1800" dirty="0" smtClean="0"/>
                        <a:t>37</a:t>
                      </a:r>
                    </a:p>
                  </a:txBody>
                  <a:tcPr/>
                </a:tc>
                <a:tc>
                  <a:txBody>
                    <a:bodyPr/>
                    <a:lstStyle/>
                    <a:p>
                      <a:r>
                        <a:rPr lang="en-US" altLang="zh-TW" sz="1800" dirty="0" smtClean="0"/>
                        <a:t>    </a:t>
                      </a:r>
                      <a:r>
                        <a:rPr lang="en-US" altLang="zh-TW" sz="1800" dirty="0" err="1" smtClean="0"/>
                        <a:t>def</a:t>
                      </a:r>
                      <a:r>
                        <a:rPr lang="en-US" altLang="zh-TW" sz="1800" dirty="0" smtClean="0"/>
                        <a:t> remove(self, x):</a:t>
                      </a:r>
                    </a:p>
                    <a:p>
                      <a:r>
                        <a:rPr lang="en-US" altLang="zh-TW" sz="1800" dirty="0" smtClean="0"/>
                        <a:t>        </a:t>
                      </a:r>
                      <a:r>
                        <a:rPr lang="en-US" altLang="zh-TW" sz="1800" dirty="0" err="1" smtClean="0"/>
                        <a:t>tmp</a:t>
                      </a:r>
                      <a:r>
                        <a:rPr lang="en-US" altLang="zh-TW" sz="1800" dirty="0" smtClean="0"/>
                        <a:t> =</a:t>
                      </a:r>
                      <a:r>
                        <a:rPr lang="en-US" altLang="zh-TW" sz="1800" dirty="0" err="1" smtClean="0"/>
                        <a:t>self.head</a:t>
                      </a:r>
                      <a:endParaRPr lang="en-US" altLang="zh-TW" sz="1800" dirty="0" smtClean="0"/>
                    </a:p>
                    <a:p>
                      <a:r>
                        <a:rPr lang="en-US" altLang="zh-TW" sz="1800" dirty="0" smtClean="0"/>
                        <a:t>        while </a:t>
                      </a:r>
                      <a:r>
                        <a:rPr lang="en-US" altLang="zh-TW" sz="1800" dirty="0" err="1" smtClean="0"/>
                        <a:t>tmp</a:t>
                      </a:r>
                      <a:r>
                        <a:rPr lang="en-US" altLang="zh-TW" sz="1800" dirty="0" smtClean="0"/>
                        <a:t> != None:</a:t>
                      </a:r>
                    </a:p>
                    <a:p>
                      <a:r>
                        <a:rPr lang="en-US" altLang="zh-TW" sz="1800" dirty="0" smtClean="0"/>
                        <a:t>            if </a:t>
                      </a:r>
                      <a:r>
                        <a:rPr lang="en-US" altLang="zh-TW" sz="1800" dirty="0" err="1" smtClean="0"/>
                        <a:t>tmp.data</a:t>
                      </a:r>
                      <a:r>
                        <a:rPr lang="en-US" altLang="zh-TW" sz="1800" dirty="0" smtClean="0"/>
                        <a:t> == x:</a:t>
                      </a:r>
                    </a:p>
                    <a:p>
                      <a:r>
                        <a:rPr lang="en-US" altLang="zh-TW" sz="1800" dirty="0" smtClean="0"/>
                        <a:t>                break</a:t>
                      </a:r>
                    </a:p>
                    <a:p>
                      <a:r>
                        <a:rPr lang="en-US" altLang="zh-TW" sz="1800" dirty="0" smtClean="0"/>
                        <a:t>            before = </a:t>
                      </a:r>
                      <a:r>
                        <a:rPr lang="en-US" altLang="zh-TW" sz="1800" dirty="0" err="1" smtClean="0"/>
                        <a:t>tmp</a:t>
                      </a:r>
                      <a:endParaRPr lang="en-US" altLang="zh-TW" sz="1800" dirty="0" smtClean="0"/>
                    </a:p>
                    <a:p>
                      <a:r>
                        <a:rPr lang="en-US" altLang="zh-TW" sz="1800" dirty="0" smtClean="0"/>
                        <a:t>            </a:t>
                      </a:r>
                      <a:r>
                        <a:rPr lang="en-US" altLang="zh-TW" sz="1800" dirty="0" err="1" smtClean="0"/>
                        <a:t>tmp</a:t>
                      </a:r>
                      <a:r>
                        <a:rPr lang="en-US" altLang="zh-TW" sz="1800" dirty="0" smtClean="0"/>
                        <a:t> = </a:t>
                      </a:r>
                      <a:r>
                        <a:rPr lang="en-US" altLang="zh-TW" sz="1800" dirty="0" err="1" smtClean="0"/>
                        <a:t>tmp.next</a:t>
                      </a:r>
                      <a:endParaRPr lang="en-US" altLang="zh-TW" sz="1800" dirty="0" smtClean="0"/>
                    </a:p>
                    <a:p>
                      <a:r>
                        <a:rPr lang="en-US" altLang="zh-TW" sz="1800" dirty="0" smtClean="0"/>
                        <a:t>        if </a:t>
                      </a:r>
                      <a:r>
                        <a:rPr lang="en-US" altLang="zh-TW" sz="1800" dirty="0" err="1" smtClean="0"/>
                        <a:t>tmp</a:t>
                      </a:r>
                      <a:r>
                        <a:rPr lang="en-US" altLang="zh-TW" sz="1800" dirty="0" smtClean="0"/>
                        <a:t> == </a:t>
                      </a:r>
                      <a:r>
                        <a:rPr lang="en-US" altLang="zh-TW" sz="1800" dirty="0" err="1" smtClean="0"/>
                        <a:t>self.head</a:t>
                      </a:r>
                      <a:r>
                        <a:rPr lang="en-US" altLang="zh-TW" sz="1800" dirty="0" smtClean="0"/>
                        <a:t>:  #</a:t>
                      </a:r>
                      <a:r>
                        <a:rPr lang="zh-TW" altLang="en-US" sz="1800" dirty="0" smtClean="0"/>
                        <a:t>刪除第一個元素</a:t>
                      </a:r>
                    </a:p>
                    <a:p>
                      <a:r>
                        <a:rPr lang="zh-TW" altLang="en-US" sz="1800" dirty="0" smtClean="0"/>
                        <a:t>            </a:t>
                      </a:r>
                      <a:r>
                        <a:rPr lang="en-US" altLang="zh-TW" sz="1800" dirty="0" err="1" smtClean="0"/>
                        <a:t>self.head</a:t>
                      </a:r>
                      <a:r>
                        <a:rPr lang="en-US" altLang="zh-TW" sz="1800" dirty="0" smtClean="0"/>
                        <a:t> = </a:t>
                      </a:r>
                      <a:r>
                        <a:rPr lang="en-US" altLang="zh-TW" sz="1800" dirty="0" err="1" smtClean="0"/>
                        <a:t>self.head.next</a:t>
                      </a:r>
                      <a:endParaRPr lang="en-US" altLang="zh-TW" sz="1800" dirty="0" smtClean="0"/>
                    </a:p>
                    <a:p>
                      <a:r>
                        <a:rPr lang="en-US" altLang="zh-TW" sz="1800" dirty="0" smtClean="0"/>
                        <a:t>        else:</a:t>
                      </a:r>
                    </a:p>
                    <a:p>
                      <a:r>
                        <a:rPr lang="en-US" altLang="zh-TW" sz="1800" dirty="0" smtClean="0"/>
                        <a:t>            </a:t>
                      </a:r>
                      <a:r>
                        <a:rPr lang="en-US" altLang="zh-TW" sz="1800" dirty="0" err="1" smtClean="0"/>
                        <a:t>before.next</a:t>
                      </a:r>
                      <a:r>
                        <a:rPr lang="en-US" altLang="zh-TW" sz="1800" dirty="0" smtClean="0"/>
                        <a:t> = </a:t>
                      </a:r>
                      <a:r>
                        <a:rPr lang="en-US" altLang="zh-TW" sz="1800" dirty="0" err="1" smtClean="0"/>
                        <a:t>tmp.next</a:t>
                      </a:r>
                      <a:endParaRPr lang="en-US" altLang="zh-TW" sz="1800" dirty="0" smtClean="0"/>
                    </a:p>
                    <a:p>
                      <a:r>
                        <a:rPr lang="en-US" altLang="zh-TW" sz="1800" dirty="0" smtClean="0"/>
                        <a:t>    </a:t>
                      </a:r>
                      <a:r>
                        <a:rPr lang="en-US" altLang="zh-TW" sz="1800" dirty="0" err="1" smtClean="0"/>
                        <a:t>def</a:t>
                      </a:r>
                      <a:r>
                        <a:rPr lang="en-US" altLang="zh-TW" sz="1800" dirty="0" smtClean="0"/>
                        <a:t> serve(self):</a:t>
                      </a:r>
                    </a:p>
                    <a:p>
                      <a:r>
                        <a:rPr lang="en-US" altLang="zh-TW" sz="1800" dirty="0" smtClean="0"/>
                        <a:t>        item = </a:t>
                      </a:r>
                      <a:r>
                        <a:rPr lang="en-US" altLang="zh-TW" sz="1800" dirty="0" err="1" smtClean="0"/>
                        <a:t>self.head</a:t>
                      </a:r>
                      <a:endParaRPr lang="en-US" altLang="zh-TW" sz="1800" dirty="0" smtClean="0"/>
                    </a:p>
                    <a:p>
                      <a:r>
                        <a:rPr lang="en-US" altLang="zh-TW" sz="1800" dirty="0" smtClean="0"/>
                        <a:t>        </a:t>
                      </a:r>
                      <a:r>
                        <a:rPr lang="en-US" altLang="zh-TW" sz="1800" dirty="0" err="1" smtClean="0"/>
                        <a:t>self.head</a:t>
                      </a:r>
                      <a:r>
                        <a:rPr lang="en-US" altLang="zh-TW" sz="1800" dirty="0" smtClean="0"/>
                        <a:t> = </a:t>
                      </a:r>
                      <a:r>
                        <a:rPr lang="en-US" altLang="zh-TW" sz="1800" dirty="0" err="1" smtClean="0"/>
                        <a:t>self.head.next</a:t>
                      </a:r>
                      <a:endParaRPr lang="en-US" altLang="zh-TW" sz="1800" dirty="0" smtClean="0"/>
                    </a:p>
                    <a:p>
                      <a:r>
                        <a:rPr lang="en-US" altLang="zh-TW" sz="1800" dirty="0" smtClean="0"/>
                        <a:t>        return </a:t>
                      </a:r>
                      <a:r>
                        <a:rPr lang="en-US" altLang="zh-TW" sz="1800" dirty="0" err="1" smtClean="0"/>
                        <a:t>item.data</a:t>
                      </a:r>
                      <a:endParaRPr lang="en-US" altLang="zh-TW" sz="1800" dirty="0" smtClean="0"/>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669381" y="1996977"/>
            <a:ext cx="5402217" cy="3979551"/>
          </a:xfrm>
          <a:prstGeom prst="rect">
            <a:avLst/>
          </a:prstGeom>
          <a:no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行：定義方法</a:t>
            </a:r>
            <a:r>
              <a:rPr lang="en-US" altLang="zh-TW" dirty="0">
                <a:latin typeface="微軟正黑體" pitchFamily="34" charset="-120"/>
                <a:ea typeface="微軟正黑體" pitchFamily="34" charset="-120"/>
              </a:rPr>
              <a:t>remove(self, x)</a:t>
            </a:r>
            <a:r>
              <a:rPr lang="zh-TW" altLang="en-US" dirty="0">
                <a:latin typeface="微軟正黑體" pitchFamily="34" charset="-120"/>
                <a:ea typeface="微軟正黑體" pitchFamily="34" charset="-120"/>
              </a:rPr>
              <a:t>，刪除節點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時，若</a:t>
            </a:r>
            <a:r>
              <a:rPr lang="en-US" altLang="zh-TW" dirty="0" err="1">
                <a:latin typeface="微軟正黑體" pitchFamily="34" charset="-120"/>
                <a:ea typeface="微軟正黑體" pitchFamily="34" charset="-120"/>
              </a:rPr>
              <a:t>tmp.data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為變數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，暫存上一個節點到變數</a:t>
            </a:r>
            <a:r>
              <a:rPr lang="en-US" altLang="zh-TW" dirty="0">
                <a:latin typeface="微軟正黑體" pitchFamily="34" charset="-120"/>
                <a:ea typeface="微軟正黑體" pitchFamily="34" charset="-120"/>
              </a:rPr>
              <a:t>before</a:t>
            </a:r>
            <a:r>
              <a:rPr lang="zh-TW" altLang="en-US" dirty="0">
                <a:latin typeface="微軟正黑體" pitchFamily="34" charset="-120"/>
                <a:ea typeface="微軟正黑體" pitchFamily="34" charset="-120"/>
              </a:rPr>
              <a:t>，變數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29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33</a:t>
            </a:r>
            <a:r>
              <a:rPr lang="zh-TW" altLang="en-US" dirty="0">
                <a:latin typeface="微軟正黑體" pitchFamily="34" charset="-120"/>
                <a:ea typeface="微軟正黑體" pitchFamily="34" charset="-120"/>
              </a:rPr>
              <a:t>行：若</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等於</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，則</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，否則</a:t>
            </a:r>
            <a:r>
              <a:rPr lang="en-US" altLang="zh-TW" dirty="0" err="1">
                <a:latin typeface="微軟正黑體" pitchFamily="34" charset="-120"/>
                <a:ea typeface="微軟正黑體" pitchFamily="34" charset="-120"/>
              </a:rPr>
              <a:t>before.next</a:t>
            </a:r>
            <a:r>
              <a:rPr lang="zh-TW" altLang="en-US" dirty="0">
                <a:latin typeface="微軟正黑體" pitchFamily="34" charset="-120"/>
                <a:ea typeface="微軟正黑體" pitchFamily="34" charset="-120"/>
              </a:rPr>
              <a:t>指向</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37</a:t>
            </a:r>
            <a:r>
              <a:rPr lang="zh-TW" altLang="en-US" dirty="0">
                <a:latin typeface="微軟正黑體" pitchFamily="34" charset="-120"/>
                <a:ea typeface="微軟正黑體" pitchFamily="34" charset="-120"/>
              </a:rPr>
              <a:t>行：定義方法</a:t>
            </a:r>
            <a:r>
              <a:rPr lang="en-US" altLang="zh-TW" dirty="0">
                <a:latin typeface="微軟正黑體" pitchFamily="34" charset="-120"/>
                <a:ea typeface="微軟正黑體" pitchFamily="34" charset="-120"/>
              </a:rPr>
              <a:t>serve</a:t>
            </a:r>
            <a:r>
              <a:rPr lang="zh-TW" altLang="en-US" dirty="0">
                <a:latin typeface="微軟正黑體" pitchFamily="34" charset="-120"/>
                <a:ea typeface="微軟正黑體" pitchFamily="34" charset="-120"/>
              </a:rPr>
              <a:t>，設定</a:t>
            </a:r>
            <a:r>
              <a:rPr lang="en-US" altLang="zh-TW" dirty="0">
                <a:latin typeface="微軟正黑體" pitchFamily="34" charset="-120"/>
                <a:ea typeface="微軟正黑體" pitchFamily="34" charset="-120"/>
              </a:rPr>
              <a:t>item</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self.head</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self.head.next</a:t>
            </a:r>
            <a:r>
              <a:rPr lang="zh-TW" altLang="en-US" dirty="0">
                <a:latin typeface="微軟正黑體" pitchFamily="34" charset="-120"/>
                <a:ea typeface="微軟正黑體" pitchFamily="34" charset="-120"/>
              </a:rPr>
              <a:t>，回傳</a:t>
            </a:r>
            <a:r>
              <a:rPr lang="en-US" altLang="zh-TW" dirty="0" err="1">
                <a:latin typeface="微軟正黑體" pitchFamily="34" charset="-120"/>
                <a:ea typeface="微軟正黑體" pitchFamily="34" charset="-120"/>
              </a:rPr>
              <a:t>item.data</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105175897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5496018"/>
              </p:ext>
            </p:extLst>
          </p:nvPr>
        </p:nvGraphicFramePr>
        <p:xfrm>
          <a:off x="238683" y="531279"/>
          <a:ext cx="5257076" cy="5675351"/>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371831">
                <a:tc>
                  <a:txBody>
                    <a:bodyPr/>
                    <a:lstStyle/>
                    <a:p>
                      <a:pPr algn="ctr"/>
                      <a:r>
                        <a:rPr lang="zh-TW" altLang="en-US" sz="1800" dirty="0" smtClean="0"/>
                        <a:t>行號</a:t>
                      </a:r>
                      <a:endParaRPr lang="zh-TW" altLang="en-US" sz="1800" dirty="0"/>
                    </a:p>
                  </a:txBody>
                  <a:tcPr/>
                </a:tc>
                <a:tc>
                  <a:txBody>
                    <a:bodyPr/>
                    <a:lstStyle/>
                    <a:p>
                      <a:r>
                        <a:rPr lang="zh-TW" altLang="en-US" sz="1800" dirty="0" smtClean="0"/>
                        <a:t>程式</a:t>
                      </a:r>
                      <a:endParaRPr lang="zh-TW" altLang="en-US" sz="1800" dirty="0"/>
                    </a:p>
                  </a:txBody>
                  <a:tcPr/>
                </a:tc>
                <a:extLst>
                  <a:ext uri="{0D108BD9-81ED-4DB2-BD59-A6C34878D82A}">
                    <a16:rowId xmlns:a16="http://schemas.microsoft.com/office/drawing/2014/main" val="2567556328"/>
                  </a:ext>
                </a:extLst>
              </a:tr>
              <a:tr h="1403653">
                <a:tc>
                  <a:txBody>
                    <a:bodyPr/>
                    <a:lstStyle/>
                    <a:p>
                      <a:pPr algn="ctr"/>
                      <a:r>
                        <a:rPr lang="en-US" altLang="zh-TW" sz="1800" dirty="0" smtClean="0"/>
                        <a:t>38</a:t>
                      </a:r>
                    </a:p>
                    <a:p>
                      <a:pPr algn="ctr"/>
                      <a:r>
                        <a:rPr lang="en-US" altLang="zh-TW" sz="1800" dirty="0" smtClean="0"/>
                        <a:t>39</a:t>
                      </a:r>
                    </a:p>
                    <a:p>
                      <a:pPr algn="ctr"/>
                      <a:r>
                        <a:rPr lang="en-US" altLang="zh-TW" sz="1800" dirty="0" smtClean="0"/>
                        <a:t>40</a:t>
                      </a:r>
                    </a:p>
                    <a:p>
                      <a:pPr algn="ctr"/>
                      <a:r>
                        <a:rPr lang="en-US" altLang="zh-TW" sz="1800" dirty="0" smtClean="0"/>
                        <a:t>41</a:t>
                      </a:r>
                    </a:p>
                    <a:p>
                      <a:pPr algn="ctr"/>
                      <a:r>
                        <a:rPr lang="en-US" altLang="zh-TW" sz="1800" dirty="0" smtClean="0"/>
                        <a:t>42</a:t>
                      </a:r>
                    </a:p>
                    <a:p>
                      <a:pPr algn="ctr"/>
                      <a:r>
                        <a:rPr lang="en-US" altLang="zh-TW" sz="1800" dirty="0" smtClean="0"/>
                        <a:t>43</a:t>
                      </a:r>
                    </a:p>
                    <a:p>
                      <a:pPr algn="ctr"/>
                      <a:r>
                        <a:rPr lang="en-US" altLang="zh-TW" sz="1800" dirty="0" smtClean="0"/>
                        <a:t>44</a:t>
                      </a:r>
                    </a:p>
                    <a:p>
                      <a:pPr algn="ctr"/>
                      <a:r>
                        <a:rPr lang="en-US" altLang="zh-TW" sz="1800" dirty="0" smtClean="0"/>
                        <a:t>45</a:t>
                      </a:r>
                    </a:p>
                    <a:p>
                      <a:pPr algn="ctr"/>
                      <a:r>
                        <a:rPr lang="en-US" altLang="zh-TW" sz="1800" dirty="0" smtClean="0"/>
                        <a:t>46</a:t>
                      </a:r>
                    </a:p>
                    <a:p>
                      <a:pPr algn="ctr"/>
                      <a:r>
                        <a:rPr lang="en-US" altLang="zh-TW" sz="1800" dirty="0" smtClean="0"/>
                        <a:t>47</a:t>
                      </a:r>
                    </a:p>
                    <a:p>
                      <a:pPr algn="ctr"/>
                      <a:r>
                        <a:rPr lang="en-US" altLang="zh-TW" sz="1800" dirty="0" smtClean="0"/>
                        <a:t>48</a:t>
                      </a:r>
                    </a:p>
                    <a:p>
                      <a:pPr algn="ctr"/>
                      <a:r>
                        <a:rPr lang="en-US" altLang="zh-TW" sz="1800" dirty="0" smtClean="0"/>
                        <a:t>49</a:t>
                      </a:r>
                    </a:p>
                    <a:p>
                      <a:pPr algn="ctr"/>
                      <a:r>
                        <a:rPr lang="en-US" altLang="zh-TW" sz="1800" dirty="0" smtClean="0"/>
                        <a:t>50</a:t>
                      </a:r>
                    </a:p>
                    <a:p>
                      <a:pPr algn="ctr"/>
                      <a:r>
                        <a:rPr lang="en-US" altLang="zh-TW" sz="1800" dirty="0" smtClean="0"/>
                        <a:t>51</a:t>
                      </a:r>
                    </a:p>
                    <a:p>
                      <a:pPr algn="ctr"/>
                      <a:r>
                        <a:rPr lang="en-US" altLang="zh-TW" sz="1800" dirty="0" smtClean="0"/>
                        <a:t>52</a:t>
                      </a:r>
                    </a:p>
                    <a:p>
                      <a:pPr algn="ctr"/>
                      <a:r>
                        <a:rPr lang="en-US" altLang="zh-TW" sz="1800" dirty="0" smtClean="0"/>
                        <a:t>53</a:t>
                      </a:r>
                    </a:p>
                    <a:p>
                      <a:pPr algn="ctr"/>
                      <a:r>
                        <a:rPr lang="en-US" altLang="zh-TW" sz="1800" dirty="0" smtClean="0"/>
                        <a:t>54</a:t>
                      </a:r>
                    </a:p>
                    <a:p>
                      <a:pPr algn="ctr"/>
                      <a:r>
                        <a:rPr lang="en-US" altLang="zh-TW" sz="1800" dirty="0" smtClean="0"/>
                        <a:t>55</a:t>
                      </a:r>
                    </a:p>
                    <a:p>
                      <a:pPr algn="ctr"/>
                      <a:r>
                        <a:rPr lang="en-US" altLang="zh-TW" sz="1800" dirty="0" smtClean="0"/>
                        <a:t>56</a:t>
                      </a:r>
                    </a:p>
                  </a:txBody>
                  <a:tcPr/>
                </a:tc>
                <a:tc>
                  <a:txBody>
                    <a:bodyPr/>
                    <a:lstStyle/>
                    <a:p>
                      <a:r>
                        <a:rPr lang="en-US" altLang="zh-TW" sz="1800" dirty="0" smtClean="0"/>
                        <a:t>n, m = input().split()</a:t>
                      </a:r>
                    </a:p>
                    <a:p>
                      <a:r>
                        <a:rPr lang="en-US" altLang="zh-TW" sz="1800" dirty="0" smtClean="0"/>
                        <a:t>n = </a:t>
                      </a:r>
                      <a:r>
                        <a:rPr lang="en-US" altLang="zh-TW" sz="1800" dirty="0" err="1" smtClean="0"/>
                        <a:t>int</a:t>
                      </a:r>
                      <a:r>
                        <a:rPr lang="en-US" altLang="zh-TW" sz="1800" dirty="0" smtClean="0"/>
                        <a:t>(n)</a:t>
                      </a:r>
                    </a:p>
                    <a:p>
                      <a:r>
                        <a:rPr lang="en-US" altLang="zh-TW" sz="1800" dirty="0" smtClean="0"/>
                        <a:t>m = </a:t>
                      </a:r>
                      <a:r>
                        <a:rPr lang="en-US" altLang="zh-TW" sz="1800" dirty="0" err="1" smtClean="0"/>
                        <a:t>int</a:t>
                      </a:r>
                      <a:r>
                        <a:rPr lang="en-US" altLang="zh-TW" sz="1800" dirty="0" smtClean="0"/>
                        <a:t>(m)</a:t>
                      </a:r>
                    </a:p>
                    <a:p>
                      <a:r>
                        <a:rPr lang="en-US" altLang="zh-TW" sz="1800" dirty="0" smtClean="0"/>
                        <a:t>li = </a:t>
                      </a:r>
                      <a:r>
                        <a:rPr lang="en-US" altLang="zh-TW" sz="1800" dirty="0" err="1" smtClean="0"/>
                        <a:t>LinkedList</a:t>
                      </a:r>
                      <a:r>
                        <a:rPr lang="en-US" altLang="zh-TW" sz="1800" dirty="0" smtClean="0"/>
                        <a:t>()</a:t>
                      </a:r>
                    </a:p>
                    <a:p>
                      <a:r>
                        <a:rPr lang="en-US" altLang="zh-TW" sz="1800" dirty="0" err="1" smtClean="0"/>
                        <a:t>li.insertHead</a:t>
                      </a:r>
                      <a:r>
                        <a:rPr lang="en-US" altLang="zh-TW" sz="1800" dirty="0" smtClean="0"/>
                        <a:t>(1)</a:t>
                      </a:r>
                    </a:p>
                    <a:p>
                      <a:r>
                        <a:rPr lang="en-US" altLang="zh-TW" sz="1800" dirty="0" smtClean="0"/>
                        <a:t>for </a:t>
                      </a:r>
                      <a:r>
                        <a:rPr lang="en-US" altLang="zh-TW" sz="1800" dirty="0" err="1" smtClean="0"/>
                        <a:t>i</a:t>
                      </a:r>
                      <a:r>
                        <a:rPr lang="en-US" altLang="zh-TW" sz="1800" dirty="0" smtClean="0"/>
                        <a:t> in range(2, n+1):</a:t>
                      </a:r>
                    </a:p>
                    <a:p>
                      <a:r>
                        <a:rPr lang="en-US" altLang="zh-TW" sz="1800" dirty="0" smtClean="0"/>
                        <a:t>    </a:t>
                      </a:r>
                      <a:r>
                        <a:rPr lang="en-US" altLang="zh-TW" sz="1800" dirty="0" err="1" smtClean="0"/>
                        <a:t>li.insertAt</a:t>
                      </a:r>
                      <a:r>
                        <a:rPr lang="en-US" altLang="zh-TW" sz="1800" dirty="0" smtClean="0"/>
                        <a:t>(</a:t>
                      </a:r>
                      <a:r>
                        <a:rPr lang="en-US" altLang="zh-TW" sz="1800" dirty="0" err="1" smtClean="0"/>
                        <a:t>i</a:t>
                      </a:r>
                      <a:r>
                        <a:rPr lang="en-US" altLang="zh-TW" sz="1800" dirty="0" smtClean="0"/>
                        <a:t>, </a:t>
                      </a:r>
                      <a:r>
                        <a:rPr lang="en-US" altLang="zh-TW" sz="1800" dirty="0" err="1" smtClean="0"/>
                        <a:t>i</a:t>
                      </a:r>
                      <a:r>
                        <a:rPr lang="en-US" altLang="zh-TW" sz="1800" dirty="0" smtClean="0"/>
                        <a:t>)</a:t>
                      </a:r>
                    </a:p>
                    <a:p>
                      <a:r>
                        <a:rPr lang="en-US" altLang="zh-TW" sz="1800" dirty="0" smtClean="0"/>
                        <a:t>for </a:t>
                      </a:r>
                      <a:r>
                        <a:rPr lang="en-US" altLang="zh-TW" sz="1800" dirty="0" err="1" smtClean="0"/>
                        <a:t>i</a:t>
                      </a:r>
                      <a:r>
                        <a:rPr lang="en-US" altLang="zh-TW" sz="1800" dirty="0" smtClean="0"/>
                        <a:t> in range(m):</a:t>
                      </a:r>
                    </a:p>
                    <a:p>
                      <a:r>
                        <a:rPr lang="en-US" altLang="zh-TW" sz="1800" dirty="0" smtClean="0"/>
                        <a:t>    </a:t>
                      </a:r>
                      <a:r>
                        <a:rPr lang="en-US" altLang="zh-TW" sz="1800" dirty="0" err="1" smtClean="0"/>
                        <a:t>cmd</a:t>
                      </a:r>
                      <a:r>
                        <a:rPr lang="en-US" altLang="zh-TW" sz="1800" dirty="0" smtClean="0"/>
                        <a:t> = input()</a:t>
                      </a:r>
                    </a:p>
                    <a:p>
                      <a:r>
                        <a:rPr lang="en-US" altLang="zh-TW" sz="1800" dirty="0" smtClean="0"/>
                        <a:t>    if </a:t>
                      </a:r>
                      <a:r>
                        <a:rPr lang="en-US" altLang="zh-TW" sz="1800" dirty="0" err="1" smtClean="0"/>
                        <a:t>cmd</a:t>
                      </a:r>
                      <a:r>
                        <a:rPr lang="en-US" altLang="zh-TW" sz="1800" dirty="0" smtClean="0"/>
                        <a:t>[0] == "s":</a:t>
                      </a:r>
                    </a:p>
                    <a:p>
                      <a:r>
                        <a:rPr lang="en-US" altLang="zh-TW" sz="1800" dirty="0" smtClean="0"/>
                        <a:t>        x = </a:t>
                      </a:r>
                      <a:r>
                        <a:rPr lang="en-US" altLang="zh-TW" sz="1800" dirty="0" err="1" smtClean="0"/>
                        <a:t>li.serve</a:t>
                      </a:r>
                      <a:r>
                        <a:rPr lang="en-US" altLang="zh-TW" sz="1800" dirty="0" smtClean="0"/>
                        <a:t>()</a:t>
                      </a:r>
                    </a:p>
                    <a:p>
                      <a:r>
                        <a:rPr lang="en-US" altLang="zh-TW" sz="1800" dirty="0" smtClean="0"/>
                        <a:t>        </a:t>
                      </a:r>
                      <a:r>
                        <a:rPr lang="en-US" altLang="zh-TW" sz="1800" dirty="0" err="1" smtClean="0"/>
                        <a:t>li.insertAt</a:t>
                      </a:r>
                      <a:r>
                        <a:rPr lang="en-US" altLang="zh-TW" sz="1800" dirty="0" smtClean="0"/>
                        <a:t>(x, n)</a:t>
                      </a:r>
                    </a:p>
                    <a:p>
                      <a:r>
                        <a:rPr lang="en-US" altLang="zh-TW" sz="1800" dirty="0" smtClean="0"/>
                        <a:t>        print(x)</a:t>
                      </a:r>
                    </a:p>
                    <a:p>
                      <a:r>
                        <a:rPr lang="en-US" altLang="zh-TW" sz="1800" dirty="0" smtClean="0"/>
                        <a:t>    else:</a:t>
                      </a:r>
                    </a:p>
                    <a:p>
                      <a:r>
                        <a:rPr lang="en-US" altLang="zh-TW" sz="1800" dirty="0" smtClean="0"/>
                        <a:t>        p, x, </a:t>
                      </a:r>
                      <a:r>
                        <a:rPr lang="en-US" altLang="zh-TW" sz="1800" dirty="0" err="1" smtClean="0"/>
                        <a:t>pos</a:t>
                      </a:r>
                      <a:r>
                        <a:rPr lang="en-US" altLang="zh-TW" sz="1800" dirty="0" smtClean="0"/>
                        <a:t> = </a:t>
                      </a:r>
                      <a:r>
                        <a:rPr lang="en-US" altLang="zh-TW" sz="1800" dirty="0" err="1" smtClean="0"/>
                        <a:t>cmd.split</a:t>
                      </a:r>
                      <a:r>
                        <a:rPr lang="en-US" altLang="zh-TW" sz="1800" dirty="0" smtClean="0"/>
                        <a:t>()</a:t>
                      </a:r>
                    </a:p>
                    <a:p>
                      <a:r>
                        <a:rPr lang="en-US" altLang="zh-TW" sz="1800" dirty="0" smtClean="0"/>
                        <a:t>        x = </a:t>
                      </a:r>
                      <a:r>
                        <a:rPr lang="en-US" altLang="zh-TW" sz="1800" dirty="0" err="1" smtClean="0"/>
                        <a:t>int</a:t>
                      </a:r>
                      <a:r>
                        <a:rPr lang="en-US" altLang="zh-TW" sz="1800" dirty="0" smtClean="0"/>
                        <a:t>(x)</a:t>
                      </a:r>
                    </a:p>
                    <a:p>
                      <a:r>
                        <a:rPr lang="en-US" altLang="zh-TW" sz="1800" dirty="0" smtClean="0"/>
                        <a:t>        </a:t>
                      </a:r>
                      <a:r>
                        <a:rPr lang="en-US" altLang="zh-TW" sz="1800" dirty="0" err="1" smtClean="0"/>
                        <a:t>li.remove</a:t>
                      </a:r>
                      <a:r>
                        <a:rPr lang="en-US" altLang="zh-TW" sz="1800" dirty="0" smtClean="0"/>
                        <a:t>(x)</a:t>
                      </a:r>
                    </a:p>
                    <a:p>
                      <a:r>
                        <a:rPr lang="en-US" altLang="zh-TW" sz="1800" dirty="0" smtClean="0"/>
                        <a:t>        </a:t>
                      </a:r>
                      <a:r>
                        <a:rPr lang="en-US" altLang="zh-TW" sz="1800" dirty="0" err="1" smtClean="0"/>
                        <a:t>pos</a:t>
                      </a:r>
                      <a:r>
                        <a:rPr lang="en-US" altLang="zh-TW" sz="1800" dirty="0" smtClean="0"/>
                        <a:t> = </a:t>
                      </a:r>
                      <a:r>
                        <a:rPr lang="en-US" altLang="zh-TW" sz="1800" dirty="0" err="1" smtClean="0"/>
                        <a:t>int</a:t>
                      </a:r>
                      <a:r>
                        <a:rPr lang="en-US" altLang="zh-TW" sz="1800" dirty="0" smtClean="0"/>
                        <a:t>(</a:t>
                      </a:r>
                      <a:r>
                        <a:rPr lang="en-US" altLang="zh-TW" sz="1800" dirty="0" err="1" smtClean="0"/>
                        <a:t>pos</a:t>
                      </a:r>
                      <a:r>
                        <a:rPr lang="en-US" altLang="zh-TW" sz="1800" dirty="0" smtClean="0"/>
                        <a:t>)</a:t>
                      </a:r>
                    </a:p>
                    <a:p>
                      <a:r>
                        <a:rPr lang="en-US" altLang="zh-TW" sz="1800" dirty="0" smtClean="0"/>
                        <a:t>        </a:t>
                      </a:r>
                      <a:r>
                        <a:rPr lang="en-US" altLang="zh-TW" sz="1800" dirty="0" err="1" smtClean="0"/>
                        <a:t>li.insertAt</a:t>
                      </a:r>
                      <a:r>
                        <a:rPr lang="en-US" altLang="zh-TW" sz="1800" dirty="0" smtClean="0"/>
                        <a:t>(x, </a:t>
                      </a:r>
                      <a:r>
                        <a:rPr lang="en-US" altLang="zh-TW" sz="1800" dirty="0" err="1" smtClean="0"/>
                        <a:t>pos</a:t>
                      </a:r>
                      <a:r>
                        <a:rPr lang="en-US" altLang="zh-TW" sz="1800" dirty="0" smtClean="0"/>
                        <a:t>)</a:t>
                      </a:r>
                    </a:p>
                  </a:txBody>
                  <a:tcPr/>
                </a:tc>
                <a:extLst>
                  <a:ext uri="{0D108BD9-81ED-4DB2-BD59-A6C34878D82A}">
                    <a16:rowId xmlns:a16="http://schemas.microsoft.com/office/drawing/2014/main" val="1813286632"/>
                  </a:ext>
                </a:extLst>
              </a:tr>
            </a:tbl>
          </a:graphicData>
        </a:graphic>
      </p:graphicFrame>
      <p:sp>
        <p:nvSpPr>
          <p:cNvPr id="5" name="文字方塊 4"/>
          <p:cNvSpPr txBox="1"/>
          <p:nvPr/>
        </p:nvSpPr>
        <p:spPr>
          <a:xfrm>
            <a:off x="5761977" y="875348"/>
            <a:ext cx="5685385" cy="5655394"/>
          </a:xfrm>
          <a:prstGeom prst="rect">
            <a:avLst/>
          </a:prstGeom>
          <a:solidFill>
            <a:schemeClr val="bg1"/>
          </a:solidFill>
        </p:spPr>
        <p:txBody>
          <a:bodyPr wrap="square" rtlCol="0">
            <a:spAutoFit/>
          </a:bodyPr>
          <a:lstStyle/>
          <a:p>
            <a:pPr>
              <a:lnSpc>
                <a:spcPct val="120000"/>
              </a:lnSpc>
              <a:spcBef>
                <a:spcPts val="600"/>
              </a:spcBef>
              <a:spcAft>
                <a:spcPts val="300"/>
              </a:spcAft>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38</a:t>
            </a:r>
            <a:r>
              <a:rPr lang="zh-TW" altLang="en-US" dirty="0">
                <a:latin typeface="微軟正黑體" pitchFamily="34" charset="-120"/>
                <a:ea typeface="微軟正黑體" pitchFamily="34" charset="-120"/>
              </a:rPr>
              <a:t>行：輸入</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m</a:t>
            </a:r>
            <a:r>
              <a:rPr lang="zh-TW" altLang="en-US" dirty="0">
                <a:latin typeface="微軟正黑體" pitchFamily="34" charset="-120"/>
                <a:ea typeface="微軟正黑體" pitchFamily="34" charset="-120"/>
              </a:rPr>
              <a:t>。</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行：變數</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與</a:t>
            </a:r>
            <a:r>
              <a:rPr lang="en-US" altLang="zh-TW" dirty="0">
                <a:latin typeface="微軟正黑體" pitchFamily="34" charset="-120"/>
                <a:ea typeface="微軟正黑體" pitchFamily="34" charset="-120"/>
              </a:rPr>
              <a:t>m</a:t>
            </a:r>
            <a:r>
              <a:rPr lang="zh-TW" altLang="en-US" dirty="0">
                <a:latin typeface="微軟正黑體" pitchFamily="34" charset="-120"/>
                <a:ea typeface="微軟正黑體" pitchFamily="34" charset="-120"/>
              </a:rPr>
              <a:t>轉換成整數。</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41</a:t>
            </a:r>
            <a:r>
              <a:rPr lang="zh-TW" altLang="en-US" dirty="0">
                <a:latin typeface="微軟正黑體" pitchFamily="34" charset="-120"/>
                <a:ea typeface="微軟正黑體" pitchFamily="34" charset="-120"/>
              </a:rPr>
              <a:t>行：設定物件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為類別</a:t>
            </a:r>
            <a:r>
              <a:rPr lang="en-US" altLang="zh-TW" dirty="0" err="1">
                <a:latin typeface="微軟正黑體" pitchFamily="34" charset="-120"/>
                <a:ea typeface="微軟正黑體" pitchFamily="34" charset="-120"/>
              </a:rPr>
              <a:t>LinkedList</a:t>
            </a:r>
            <a:r>
              <a:rPr lang="zh-TW" altLang="en-US" dirty="0">
                <a:latin typeface="微軟正黑體" pitchFamily="34" charset="-120"/>
                <a:ea typeface="微軟正黑體" pitchFamily="34" charset="-120"/>
              </a:rPr>
              <a:t>的物件。</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42</a:t>
            </a:r>
            <a:r>
              <a:rPr lang="zh-TW" altLang="en-US" dirty="0">
                <a:latin typeface="微軟正黑體" pitchFamily="34" charset="-120"/>
                <a:ea typeface="微軟正黑體" pitchFamily="34" charset="-120"/>
              </a:rPr>
              <a:t>行：插入元素</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到鏈結串列物件</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的第一個元素。</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44</a:t>
            </a:r>
            <a:r>
              <a:rPr lang="zh-TW" altLang="en-US" dirty="0">
                <a:latin typeface="微軟正黑體" pitchFamily="34" charset="-120"/>
                <a:ea typeface="微軟正黑體" pitchFamily="34" charset="-120"/>
              </a:rPr>
              <a:t>行：插入</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個位置，插入</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到第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個位置，以此類推，直到插入</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的每一個數字到鏈結串列。</a:t>
            </a:r>
          </a:p>
          <a:p>
            <a:pPr>
              <a:lnSpc>
                <a:spcPct val="120000"/>
              </a:lnSpc>
              <a:spcBef>
                <a:spcPts val="600"/>
              </a:spcBef>
              <a:spcAft>
                <a:spcPts val="300"/>
              </a:spcAft>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45</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56</a:t>
            </a:r>
            <a:r>
              <a:rPr lang="zh-TW" altLang="en-US" dirty="0">
                <a:latin typeface="微軟正黑體" pitchFamily="34" charset="-120"/>
                <a:ea typeface="微軟正黑體" pitchFamily="34" charset="-120"/>
              </a:rPr>
              <a:t>行：使用迴圈執行</a:t>
            </a:r>
            <a:r>
              <a:rPr lang="en-US" altLang="zh-TW" dirty="0">
                <a:latin typeface="微軟正黑體" pitchFamily="34" charset="-120"/>
                <a:ea typeface="微軟正黑體" pitchFamily="34" charset="-120"/>
              </a:rPr>
              <a:t>m</a:t>
            </a:r>
            <a:r>
              <a:rPr lang="zh-TW" altLang="en-US" dirty="0">
                <a:latin typeface="微軟正黑體" pitchFamily="34" charset="-120"/>
                <a:ea typeface="微軟正黑體" pitchFamily="34" charset="-120"/>
              </a:rPr>
              <a:t>次，每次輸入一行到變數</a:t>
            </a:r>
            <a:r>
              <a:rPr lang="en-US" altLang="zh-TW" dirty="0" err="1">
                <a:latin typeface="微軟正黑體" pitchFamily="34" charset="-120"/>
                <a:ea typeface="微軟正黑體" pitchFamily="34" charset="-120"/>
              </a:rPr>
              <a:t>cmd</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。若變數的第一個字元等於「</a:t>
            </a:r>
            <a:r>
              <a:rPr lang="en-US" altLang="zh-TW" dirty="0">
                <a:latin typeface="微軟正黑體" pitchFamily="34" charset="-120"/>
                <a:ea typeface="微軟正黑體" pitchFamily="34" charset="-120"/>
              </a:rPr>
              <a:t>s</a:t>
            </a:r>
            <a:r>
              <a:rPr lang="zh-TW" altLang="en-US" dirty="0">
                <a:latin typeface="微軟正黑體" pitchFamily="34" charset="-120"/>
                <a:ea typeface="微軟正黑體" pitchFamily="34" charset="-120"/>
              </a:rPr>
              <a:t>」，則呼叫方法</a:t>
            </a:r>
            <a:r>
              <a:rPr lang="en-US" altLang="zh-TW" dirty="0">
                <a:latin typeface="微軟正黑體" pitchFamily="34" charset="-120"/>
                <a:ea typeface="微軟正黑體" pitchFamily="34" charset="-120"/>
              </a:rPr>
              <a:t>serve</a:t>
            </a:r>
            <a:r>
              <a:rPr lang="zh-TW" altLang="en-US" dirty="0">
                <a:latin typeface="微軟正黑體" pitchFamily="34" charset="-120"/>
                <a:ea typeface="微軟正黑體" pitchFamily="34" charset="-120"/>
              </a:rPr>
              <a:t>取出第一個元素到變數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，將</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插入到第</a:t>
            </a:r>
            <a:r>
              <a:rPr lang="en-US" altLang="zh-TW" dirty="0">
                <a:latin typeface="微軟正黑體" pitchFamily="34" charset="-120"/>
                <a:ea typeface="微軟正黑體" pitchFamily="34" charset="-120"/>
              </a:rPr>
              <a:t>n</a:t>
            </a:r>
            <a:r>
              <a:rPr lang="zh-TW" altLang="en-US" dirty="0">
                <a:latin typeface="微軟正黑體" pitchFamily="34" charset="-120"/>
                <a:ea typeface="微軟正黑體" pitchFamily="34" charset="-120"/>
              </a:rPr>
              <a:t>個位置</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，顯示</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到螢幕上</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，否則執行變數</a:t>
            </a:r>
            <a:r>
              <a:rPr lang="en-US" altLang="zh-TW" dirty="0" err="1">
                <a:latin typeface="微軟正黑體" pitchFamily="34" charset="-120"/>
                <a:ea typeface="微軟正黑體" pitchFamily="34" charset="-120"/>
              </a:rPr>
              <a:t>cmd</a:t>
            </a:r>
            <a:r>
              <a:rPr lang="zh-TW" altLang="en-US" dirty="0">
                <a:latin typeface="微軟正黑體" pitchFamily="34" charset="-120"/>
                <a:ea typeface="微軟正黑體" pitchFamily="34" charset="-120"/>
              </a:rPr>
              <a:t>的方法</a:t>
            </a:r>
            <a:r>
              <a:rPr lang="en-US" altLang="zh-TW" dirty="0">
                <a:latin typeface="微軟正黑體" pitchFamily="34" charset="-120"/>
                <a:ea typeface="微軟正黑體" pitchFamily="34" charset="-120"/>
              </a:rPr>
              <a:t>split</a:t>
            </a:r>
            <a:r>
              <a:rPr lang="zh-TW" altLang="en-US" dirty="0">
                <a:latin typeface="微軟正黑體" pitchFamily="34" charset="-120"/>
                <a:ea typeface="微軟正黑體" pitchFamily="34" charset="-120"/>
              </a:rPr>
              <a:t>，產生三個值到變數</a:t>
            </a:r>
            <a:r>
              <a:rPr lang="en-US" altLang="zh-TW" dirty="0">
                <a:latin typeface="微軟正黑體" pitchFamily="34" charset="-120"/>
                <a:ea typeface="微軟正黑體" pitchFamily="34" charset="-120"/>
              </a:rPr>
              <a:t>p</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與</a:t>
            </a:r>
            <a:r>
              <a:rPr lang="en-US" altLang="zh-TW" dirty="0" err="1">
                <a:latin typeface="微軟正黑體" pitchFamily="34" charset="-120"/>
                <a:ea typeface="微軟正黑體" pitchFamily="34" charset="-120"/>
              </a:rPr>
              <a:t>pos</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，將變數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的字串轉換成整數</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53</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，從</a:t>
            </a:r>
            <a:r>
              <a:rPr lang="en-US" altLang="zh-TW" dirty="0">
                <a:latin typeface="微軟正黑體" pitchFamily="34" charset="-120"/>
                <a:ea typeface="微軟正黑體" pitchFamily="34" charset="-120"/>
              </a:rPr>
              <a:t>li</a:t>
            </a:r>
            <a:r>
              <a:rPr lang="zh-TW" altLang="en-US" dirty="0">
                <a:latin typeface="微軟正黑體" pitchFamily="34" charset="-120"/>
                <a:ea typeface="微軟正黑體" pitchFamily="34" charset="-120"/>
              </a:rPr>
              <a:t>中移除變數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，將變數</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的字串轉換成整數</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，呼叫方法</a:t>
            </a:r>
            <a:r>
              <a:rPr lang="en-US" altLang="zh-TW" dirty="0" err="1">
                <a:latin typeface="微軟正黑體" pitchFamily="34" charset="-120"/>
                <a:ea typeface="微軟正黑體" pitchFamily="34" charset="-120"/>
              </a:rPr>
              <a:t>insertAt</a:t>
            </a:r>
            <a:r>
              <a:rPr lang="zh-TW" altLang="en-US" dirty="0">
                <a:latin typeface="微軟正黑體" pitchFamily="34" charset="-120"/>
                <a:ea typeface="微軟正黑體" pitchFamily="34" charset="-120"/>
              </a:rPr>
              <a:t>將變數</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插入到</a:t>
            </a:r>
            <a:r>
              <a:rPr lang="en-US" altLang="zh-TW" dirty="0" err="1">
                <a:latin typeface="微軟正黑體" pitchFamily="34" charset="-120"/>
                <a:ea typeface="微軟正黑體" pitchFamily="34" charset="-120"/>
              </a:rPr>
              <a:t>pos</a:t>
            </a:r>
            <a:r>
              <a:rPr lang="zh-TW" altLang="en-US" dirty="0">
                <a:latin typeface="微軟正黑體" pitchFamily="34" charset="-120"/>
                <a:ea typeface="微軟正黑體" pitchFamily="34" charset="-120"/>
              </a:rPr>
              <a:t>位置</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smtClean="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227627526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a:t>(ch4\</a:t>
            </a:r>
            <a:r>
              <a:rPr lang="en-US" altLang="zh-TW" sz="2700" b="1" dirty="0"/>
              <a:t>4-4-1 </a:t>
            </a:r>
            <a:r>
              <a:rPr lang="zh-TW" altLang="en-US" sz="2700" dirty="0"/>
              <a:t>插隊在任意位置</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203766" y="1367861"/>
            <a:ext cx="9769033" cy="4536549"/>
          </a:xfrm>
        </p:spPr>
        <p:txBody>
          <a:bodyPr>
            <a:noAutofit/>
          </a:bodyPr>
          <a:lstStyle/>
          <a:p>
            <a:pPr marL="0" indent="0">
              <a:buNone/>
            </a:pPr>
            <a:r>
              <a:rPr lang="en-US" altLang="zh-TW" dirty="0"/>
              <a:t>(3)</a:t>
            </a:r>
            <a:r>
              <a:rPr lang="zh-TW" altLang="en-US" dirty="0"/>
              <a:t>程式效率分析</a:t>
            </a:r>
          </a:p>
          <a:p>
            <a:pPr lvl="1"/>
            <a:r>
              <a:rPr lang="zh-TW" altLang="en-US" dirty="0"/>
              <a:t>執行第</a:t>
            </a:r>
            <a:r>
              <a:rPr lang="en-US" altLang="zh-TW" dirty="0"/>
              <a:t>45</a:t>
            </a:r>
            <a:r>
              <a:rPr lang="zh-TW" altLang="en-US" dirty="0"/>
              <a:t>到</a:t>
            </a:r>
            <a:r>
              <a:rPr lang="en-US" altLang="zh-TW" dirty="0"/>
              <a:t>56</a:t>
            </a:r>
            <a:r>
              <a:rPr lang="zh-TW" altLang="en-US" dirty="0"/>
              <a:t>行程式碼，是程式執行效率的關鍵，此程式會讀取</a:t>
            </a:r>
            <a:r>
              <a:rPr lang="en-US" altLang="zh-TW" dirty="0"/>
              <a:t>m</a:t>
            </a:r>
            <a:r>
              <a:rPr lang="zh-TW" altLang="en-US" dirty="0"/>
              <a:t>個指令，每個指令若是「</a:t>
            </a:r>
            <a:r>
              <a:rPr lang="en-US" altLang="zh-TW" dirty="0"/>
              <a:t>s</a:t>
            </a:r>
            <a:r>
              <a:rPr lang="zh-TW" altLang="en-US" dirty="0"/>
              <a:t>」需要</a:t>
            </a:r>
            <a:r>
              <a:rPr lang="en-US" altLang="zh-TW" dirty="0"/>
              <a:t>O(n)</a:t>
            </a:r>
            <a:r>
              <a:rPr lang="zh-TW" altLang="en-US" dirty="0"/>
              <a:t>，若是「</a:t>
            </a:r>
            <a:r>
              <a:rPr lang="en-US" altLang="zh-TW" dirty="0"/>
              <a:t>p</a:t>
            </a:r>
            <a:r>
              <a:rPr lang="zh-TW" altLang="en-US" dirty="0"/>
              <a:t>」，方法</a:t>
            </a:r>
            <a:r>
              <a:rPr lang="en-US" altLang="zh-TW" dirty="0"/>
              <a:t>remove(x)</a:t>
            </a:r>
            <a:r>
              <a:rPr lang="zh-TW" altLang="en-US" dirty="0"/>
              <a:t>與方法</a:t>
            </a:r>
            <a:r>
              <a:rPr lang="en-US" altLang="zh-TW" dirty="0" err="1"/>
              <a:t>insertAt</a:t>
            </a:r>
            <a:r>
              <a:rPr lang="en-US" altLang="zh-TW" dirty="0"/>
              <a:t>(x, </a:t>
            </a:r>
            <a:r>
              <a:rPr lang="en-US" altLang="zh-TW" dirty="0" err="1"/>
              <a:t>pos</a:t>
            </a:r>
            <a:r>
              <a:rPr lang="en-US" altLang="zh-TW" dirty="0"/>
              <a:t>)</a:t>
            </a:r>
            <a:r>
              <a:rPr lang="zh-TW" altLang="en-US" dirty="0"/>
              <a:t>的演算法效率大約為</a:t>
            </a:r>
            <a:r>
              <a:rPr lang="en-US" altLang="zh-TW" dirty="0"/>
              <a:t>O(n)</a:t>
            </a:r>
            <a:r>
              <a:rPr lang="zh-TW" altLang="en-US" dirty="0"/>
              <a:t>，所以整體演算法效率大約為</a:t>
            </a:r>
            <a:r>
              <a:rPr lang="en-US" altLang="zh-TW" dirty="0"/>
              <a:t>O(m*n)</a:t>
            </a:r>
            <a:r>
              <a:rPr lang="zh-TW" altLang="en-US" dirty="0"/>
              <a:t>，</a:t>
            </a:r>
            <a:r>
              <a:rPr lang="en-US" altLang="zh-TW" dirty="0"/>
              <a:t>m</a:t>
            </a:r>
            <a:r>
              <a:rPr lang="zh-TW" altLang="en-US" dirty="0"/>
              <a:t>為輸入的指令個數，</a:t>
            </a:r>
            <a:r>
              <a:rPr lang="en-US" altLang="zh-TW" dirty="0"/>
              <a:t>n</a:t>
            </a:r>
            <a:r>
              <a:rPr lang="zh-TW" altLang="en-US" dirty="0"/>
              <a:t>為排隊的人數</a:t>
            </a:r>
            <a:r>
              <a:rPr lang="zh-TW" altLang="en-US" dirty="0" smtClean="0"/>
              <a:t>。</a:t>
            </a:r>
            <a:endParaRPr lang="zh-TW" altLang="en-US" dirty="0"/>
          </a:p>
        </p:txBody>
      </p:sp>
    </p:spTree>
    <p:extLst>
      <p:ext uri="{BB962C8B-B14F-4D97-AF65-F5344CB8AC3E}">
        <p14:creationId xmlns:p14="http://schemas.microsoft.com/office/powerpoint/2010/main" val="5792671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4-4-1</a:t>
            </a:r>
            <a:r>
              <a:rPr lang="zh-TW" altLang="en-US" b="1" dirty="0" smtClean="0"/>
              <a:t>　</a:t>
            </a:r>
            <a:r>
              <a:rPr lang="zh-TW" altLang="en-US" dirty="0" smtClean="0"/>
              <a:t>插隊</a:t>
            </a:r>
            <a:r>
              <a:rPr lang="zh-TW" altLang="en-US" dirty="0"/>
              <a:t>在任意位置</a:t>
            </a:r>
            <a:r>
              <a:rPr lang="en-US" altLang="zh-TW" sz="2700" dirty="0"/>
              <a:t>(ch4\</a:t>
            </a:r>
            <a:r>
              <a:rPr lang="en-US" altLang="zh-TW" sz="2700" b="1" dirty="0"/>
              <a:t>4-4-1 </a:t>
            </a:r>
            <a:r>
              <a:rPr lang="zh-TW" altLang="en-US" sz="2700" dirty="0"/>
              <a:t>插隊在任意位置</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1074130" y="1367861"/>
            <a:ext cx="6553586" cy="4536549"/>
          </a:xfrm>
        </p:spPr>
        <p:txBody>
          <a:bodyPr>
            <a:noAutofit/>
          </a:bodyPr>
          <a:lstStyle/>
          <a:p>
            <a:pPr marL="0" indent="0">
              <a:buNone/>
            </a:pPr>
            <a:r>
              <a:rPr lang="en-US" altLang="zh-TW" dirty="0" smtClean="0"/>
              <a:t>(</a:t>
            </a:r>
            <a:r>
              <a:rPr lang="en-US" altLang="zh-TW" dirty="0"/>
              <a:t>4)</a:t>
            </a:r>
            <a:r>
              <a:rPr lang="zh-TW" altLang="en-US" dirty="0"/>
              <a:t>程式結果預覽</a:t>
            </a:r>
          </a:p>
          <a:p>
            <a:pPr lvl="1"/>
            <a:r>
              <a:rPr lang="zh-TW" altLang="en-US" dirty="0"/>
              <a:t>執行結果顯示在螢幕</a:t>
            </a:r>
            <a:r>
              <a:rPr lang="zh-TW" altLang="en-US" dirty="0" smtClean="0"/>
              <a:t>如右。</a:t>
            </a:r>
            <a:endParaRPr lang="zh-TW" altLang="en-US" dirty="0"/>
          </a:p>
        </p:txBody>
      </p:sp>
      <p:pic>
        <p:nvPicPr>
          <p:cNvPr id="6" name="圖片 5"/>
          <p:cNvPicPr>
            <a:picLocks noChangeAspect="1"/>
          </p:cNvPicPr>
          <p:nvPr/>
        </p:nvPicPr>
        <p:blipFill>
          <a:blip r:embed="rId2"/>
          <a:stretch>
            <a:fillRect/>
          </a:stretch>
        </p:blipFill>
        <p:spPr>
          <a:xfrm>
            <a:off x="6866915" y="1367861"/>
            <a:ext cx="2923944" cy="5048807"/>
          </a:xfrm>
          <a:prstGeom prst="rect">
            <a:avLst/>
          </a:prstGeom>
        </p:spPr>
      </p:pic>
    </p:spTree>
    <p:extLst>
      <p:ext uri="{BB962C8B-B14F-4D97-AF65-F5344CB8AC3E}">
        <p14:creationId xmlns:p14="http://schemas.microsoft.com/office/powerpoint/2010/main" val="7656657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單向鏈結串列</a:t>
            </a:r>
          </a:p>
        </p:txBody>
      </p:sp>
      <p:sp>
        <p:nvSpPr>
          <p:cNvPr id="3" name="內容版面配置區 2"/>
          <p:cNvSpPr>
            <a:spLocks noGrp="1"/>
          </p:cNvSpPr>
          <p:nvPr>
            <p:ph idx="1"/>
          </p:nvPr>
        </p:nvSpPr>
        <p:spPr/>
        <p:txBody>
          <a:bodyPr/>
          <a:lstStyle/>
          <a:p>
            <a:r>
              <a:rPr lang="zh-TW" altLang="en-US" dirty="0"/>
              <a:t>鏈結串列中最簡單的一種是單向鏈結串列，它包含兩個域，一個資訊域和一個指標域。這個鏈結指向串列中的下一個節點，而最後一個節點則指向一個空值</a:t>
            </a:r>
            <a:r>
              <a:rPr lang="zh-TW" altLang="en-US" dirty="0" smtClean="0"/>
              <a:t>。</a:t>
            </a:r>
            <a:endParaRPr lang="en-US" altLang="zh-TW" dirty="0" smtClean="0"/>
          </a:p>
          <a:p>
            <a:endParaRPr lang="en-US" altLang="zh-TW" dirty="0"/>
          </a:p>
          <a:p>
            <a:endParaRPr lang="en-US" altLang="zh-TW" dirty="0" smtClean="0"/>
          </a:p>
          <a:p>
            <a:r>
              <a:rPr lang="zh-TW" altLang="en-US" dirty="0"/>
              <a:t>一般尋找一個節點的時候需要從第一個節點開始每次存取下一個節點，一直存取到需要的位置</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918" y="3258101"/>
            <a:ext cx="9086630" cy="1148715"/>
          </a:xfrm>
          <a:prstGeom prst="rect">
            <a:avLst/>
          </a:prstGeom>
        </p:spPr>
      </p:pic>
    </p:spTree>
    <p:extLst>
      <p:ext uri="{BB962C8B-B14F-4D97-AF65-F5344CB8AC3E}">
        <p14:creationId xmlns:p14="http://schemas.microsoft.com/office/powerpoint/2010/main" val="3264672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環狀鏈結串列</a:t>
            </a:r>
          </a:p>
        </p:txBody>
      </p:sp>
      <p:sp>
        <p:nvSpPr>
          <p:cNvPr id="3" name="內容版面配置區 2"/>
          <p:cNvSpPr>
            <a:spLocks noGrp="1"/>
          </p:cNvSpPr>
          <p:nvPr>
            <p:ph idx="1"/>
          </p:nvPr>
        </p:nvSpPr>
        <p:spPr/>
        <p:txBody>
          <a:bodyPr>
            <a:normAutofit lnSpcReduction="10000"/>
          </a:bodyPr>
          <a:lstStyle/>
          <a:p>
            <a:r>
              <a:rPr lang="zh-TW" altLang="en-US" dirty="0"/>
              <a:t>在一個 環狀鏈結串列</a:t>
            </a:r>
            <a:r>
              <a:rPr lang="zh-TW" altLang="en-US" dirty="0" smtClean="0"/>
              <a:t>中</a:t>
            </a:r>
            <a:r>
              <a:rPr lang="zh-TW" altLang="en-US" dirty="0"/>
              <a:t>，</a:t>
            </a:r>
            <a:r>
              <a:rPr lang="zh-TW" altLang="en-US" dirty="0" smtClean="0"/>
              <a:t>首</a:t>
            </a:r>
            <a:r>
              <a:rPr lang="zh-TW" altLang="en-US" dirty="0"/>
              <a:t>節點和末節點被連接在一起。這種方式在單向和雙向鏈結串列中皆可實作</a:t>
            </a:r>
            <a:r>
              <a:rPr lang="zh-TW" altLang="en-US" dirty="0" smtClean="0"/>
              <a:t>。</a:t>
            </a:r>
            <a:endParaRPr lang="en-US" altLang="zh-TW" dirty="0" smtClean="0"/>
          </a:p>
          <a:p>
            <a:endParaRPr lang="en-US" altLang="zh-TW" dirty="0"/>
          </a:p>
          <a:p>
            <a:endParaRPr lang="en-US" altLang="zh-TW" dirty="0" smtClean="0"/>
          </a:p>
          <a:p>
            <a:endParaRPr lang="en-US" altLang="zh-TW" dirty="0"/>
          </a:p>
          <a:p>
            <a:r>
              <a:rPr lang="zh-TW" altLang="en-US" dirty="0"/>
              <a:t>環狀鏈結串列的無邊界使得在這樣的鏈結串列上</a:t>
            </a:r>
            <a:r>
              <a:rPr lang="zh-TW" altLang="en-US" dirty="0" smtClean="0"/>
              <a:t>設計演算法會</a:t>
            </a:r>
            <a:r>
              <a:rPr lang="zh-TW" altLang="en-US" dirty="0"/>
              <a:t>比普通鏈結串列更加容易。對於新加入的節點應該是在第一個節點之前還是最後一個節點之後可以根據實際要求靈活</a:t>
            </a:r>
            <a:r>
              <a:rPr lang="zh-TW" altLang="en-US" dirty="0" smtClean="0"/>
              <a:t>處理</a:t>
            </a:r>
            <a:r>
              <a:rPr lang="zh-TW" altLang="en-US" dirty="0"/>
              <a:t>。</a:t>
            </a:r>
            <a:endParaRPr lang="en-US" altLang="zh-TW" dirty="0" smtClean="0"/>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873" y="2825007"/>
            <a:ext cx="7881213" cy="1393017"/>
          </a:xfrm>
          <a:prstGeom prst="rect">
            <a:avLst/>
          </a:prstGeom>
        </p:spPr>
      </p:pic>
    </p:spTree>
    <p:extLst>
      <p:ext uri="{BB962C8B-B14F-4D97-AF65-F5344CB8AC3E}">
        <p14:creationId xmlns:p14="http://schemas.microsoft.com/office/powerpoint/2010/main" val="234025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a:t>
            </a:r>
            <a:r>
              <a:rPr lang="zh-TW" altLang="en-US" b="1" dirty="0" smtClean="0"/>
              <a:t>　</a:t>
            </a:r>
            <a:r>
              <a:rPr lang="zh-TW" altLang="en-US" dirty="0" smtClean="0"/>
              <a:t>鏈</a:t>
            </a:r>
            <a:r>
              <a:rPr lang="zh-TW" altLang="en-US" dirty="0"/>
              <a:t>結串列 </a:t>
            </a:r>
            <a:r>
              <a:rPr lang="zh-TW" altLang="en-US" dirty="0" smtClean="0"/>
              <a:t> </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a:t>使用</a:t>
            </a:r>
            <a:r>
              <a:rPr lang="en-US" altLang="zh-TW" dirty="0" err="1"/>
              <a:t>nodex.next</a:t>
            </a:r>
            <a:r>
              <a:rPr lang="en-US" altLang="zh-TW" dirty="0"/>
              <a:t> = </a:t>
            </a:r>
            <a:r>
              <a:rPr lang="en-US" altLang="zh-TW" dirty="0" err="1"/>
              <a:t>tmp.next</a:t>
            </a:r>
            <a:r>
              <a:rPr lang="zh-TW" altLang="en-US" dirty="0"/>
              <a:t>將</a:t>
            </a:r>
            <a:r>
              <a:rPr lang="en-US" altLang="zh-TW" dirty="0" err="1"/>
              <a:t>nodex</a:t>
            </a:r>
            <a:r>
              <a:rPr lang="zh-TW" altLang="en-US" dirty="0"/>
              <a:t>的指標</a:t>
            </a:r>
            <a:r>
              <a:rPr lang="en-US" altLang="zh-TW" dirty="0"/>
              <a:t>next</a:t>
            </a:r>
            <a:r>
              <a:rPr lang="zh-TW" altLang="en-US" dirty="0"/>
              <a:t>指向</a:t>
            </a:r>
            <a:r>
              <a:rPr lang="en-US" altLang="zh-TW" dirty="0" err="1"/>
              <a:t>tmp</a:t>
            </a:r>
            <a:r>
              <a:rPr lang="zh-TW" altLang="en-US" dirty="0"/>
              <a:t>的指標</a:t>
            </a:r>
            <a:r>
              <a:rPr lang="en-US" altLang="zh-TW" dirty="0"/>
              <a:t>next</a:t>
            </a:r>
            <a:r>
              <a:rPr lang="zh-TW" altLang="en-US" dirty="0"/>
              <a:t>，如下圖</a:t>
            </a:r>
            <a:r>
              <a:rPr lang="zh-TW" altLang="en-US" dirty="0" smtClean="0"/>
              <a:t>。</a:t>
            </a:r>
            <a:endParaRPr lang="en-US" altLang="zh-TW" dirty="0" smtClean="0"/>
          </a:p>
          <a:p>
            <a:endParaRPr lang="en-US" altLang="zh-TW" dirty="0"/>
          </a:p>
          <a:p>
            <a:endParaRPr lang="en-US" altLang="zh-TW" dirty="0" smtClean="0"/>
          </a:p>
          <a:p>
            <a:r>
              <a:rPr lang="zh-TW" altLang="en-US" dirty="0"/>
              <a:t>使用</a:t>
            </a:r>
            <a:r>
              <a:rPr lang="en-US" altLang="zh-TW" dirty="0" err="1"/>
              <a:t>tmp.next</a:t>
            </a:r>
            <a:r>
              <a:rPr lang="en-US" altLang="zh-TW" dirty="0"/>
              <a:t> = </a:t>
            </a:r>
            <a:r>
              <a:rPr lang="en-US" altLang="zh-TW" dirty="0" err="1"/>
              <a:t>nodex</a:t>
            </a:r>
            <a:r>
              <a:rPr lang="zh-TW" altLang="en-US" dirty="0"/>
              <a:t>將</a:t>
            </a:r>
            <a:r>
              <a:rPr lang="en-US" altLang="zh-TW" dirty="0" err="1"/>
              <a:t>tmp</a:t>
            </a:r>
            <a:r>
              <a:rPr lang="zh-TW" altLang="en-US" dirty="0"/>
              <a:t>的指標</a:t>
            </a:r>
            <a:r>
              <a:rPr lang="en-US" altLang="zh-TW" dirty="0"/>
              <a:t>next</a:t>
            </a:r>
            <a:r>
              <a:rPr lang="zh-TW" altLang="en-US" dirty="0"/>
              <a:t>指向</a:t>
            </a:r>
            <a:r>
              <a:rPr lang="en-US" altLang="zh-TW" dirty="0" err="1"/>
              <a:t>nodex</a:t>
            </a:r>
            <a:r>
              <a:rPr lang="zh-TW" altLang="en-US" dirty="0"/>
              <a:t>，如下圖，就完成鏈結串列的插入。</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7581" y="2197163"/>
            <a:ext cx="4791075" cy="171450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202" y="4776172"/>
            <a:ext cx="4714875" cy="1743075"/>
          </a:xfrm>
          <a:prstGeom prst="rect">
            <a:avLst/>
          </a:prstGeom>
        </p:spPr>
      </p:pic>
    </p:spTree>
    <p:extLst>
      <p:ext uri="{BB962C8B-B14F-4D97-AF65-F5344CB8AC3E}">
        <p14:creationId xmlns:p14="http://schemas.microsoft.com/office/powerpoint/2010/main" val="2654659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雙向</a:t>
            </a:r>
            <a:r>
              <a:rPr lang="en-US" altLang="zh-TW" dirty="0" smtClean="0"/>
              <a:t>(</a:t>
            </a:r>
            <a:r>
              <a:rPr lang="zh-TW" altLang="en-US" dirty="0" smtClean="0"/>
              <a:t>環狀</a:t>
            </a:r>
            <a:r>
              <a:rPr lang="en-US" altLang="zh-TW" dirty="0" smtClean="0"/>
              <a:t>)</a:t>
            </a:r>
            <a:r>
              <a:rPr lang="zh-TW" altLang="en-US" dirty="0" smtClean="0"/>
              <a:t>鏈</a:t>
            </a:r>
            <a:r>
              <a:rPr lang="zh-TW" altLang="en-US" dirty="0"/>
              <a:t>結串列</a:t>
            </a:r>
          </a:p>
        </p:txBody>
      </p:sp>
      <p:sp>
        <p:nvSpPr>
          <p:cNvPr id="3" name="內容版面配置區 2"/>
          <p:cNvSpPr>
            <a:spLocks noGrp="1"/>
          </p:cNvSpPr>
          <p:nvPr>
            <p:ph idx="1"/>
          </p:nvPr>
        </p:nvSpPr>
        <p:spPr/>
        <p:txBody>
          <a:bodyPr>
            <a:normAutofit lnSpcReduction="10000"/>
          </a:bodyPr>
          <a:lstStyle/>
          <a:p>
            <a:r>
              <a:rPr lang="zh-TW" altLang="en-US" dirty="0"/>
              <a:t>每個節點有兩</a:t>
            </a:r>
            <a:r>
              <a:rPr lang="zh-TW" altLang="en-US" dirty="0" smtClean="0"/>
              <a:t>個</a:t>
            </a:r>
            <a:r>
              <a:rPr lang="zh-TW" altLang="en-US" dirty="0"/>
              <a:t>鏈結</a:t>
            </a:r>
            <a:r>
              <a:rPr lang="zh-TW" altLang="en-US" dirty="0" smtClean="0"/>
              <a:t>：</a:t>
            </a:r>
            <a:r>
              <a:rPr lang="zh-TW" altLang="en-US" dirty="0"/>
              <a:t>一個指向前一個節點，（當此</a:t>
            </a:r>
            <a:r>
              <a:rPr lang="zh-TW" altLang="en-US" dirty="0" smtClean="0"/>
              <a:t>「</a:t>
            </a:r>
            <a:r>
              <a:rPr lang="zh-TW" altLang="en-US" dirty="0"/>
              <a:t>鏈結</a:t>
            </a:r>
            <a:r>
              <a:rPr lang="zh-TW" altLang="en-US" dirty="0" smtClean="0"/>
              <a:t>」</a:t>
            </a:r>
            <a:r>
              <a:rPr lang="zh-TW" altLang="en-US" dirty="0"/>
              <a:t>為第一個</a:t>
            </a:r>
            <a:r>
              <a:rPr lang="zh-TW" altLang="en-US" dirty="0" smtClean="0"/>
              <a:t>「</a:t>
            </a:r>
            <a:r>
              <a:rPr lang="zh-TW" altLang="en-US" dirty="0"/>
              <a:t>鏈結</a:t>
            </a:r>
            <a:r>
              <a:rPr lang="zh-TW" altLang="en-US" dirty="0" smtClean="0"/>
              <a:t>」</a:t>
            </a:r>
            <a:r>
              <a:rPr lang="zh-TW" altLang="en-US" dirty="0"/>
              <a:t>時，指向空值或者空串列）；而另一個指向下一個節點，（當此</a:t>
            </a:r>
            <a:r>
              <a:rPr lang="zh-TW" altLang="en-US" dirty="0" smtClean="0"/>
              <a:t>「</a:t>
            </a:r>
            <a:r>
              <a:rPr lang="zh-TW" altLang="en-US" dirty="0"/>
              <a:t>鏈結</a:t>
            </a:r>
            <a:r>
              <a:rPr lang="zh-TW" altLang="en-US" dirty="0" smtClean="0"/>
              <a:t>」</a:t>
            </a:r>
            <a:r>
              <a:rPr lang="zh-TW" altLang="en-US" dirty="0"/>
              <a:t>為最後一個</a:t>
            </a:r>
            <a:r>
              <a:rPr lang="zh-TW" altLang="en-US" dirty="0" smtClean="0"/>
              <a:t>「</a:t>
            </a:r>
            <a:r>
              <a:rPr lang="zh-TW" altLang="en-US" dirty="0"/>
              <a:t>鏈結</a:t>
            </a:r>
            <a:r>
              <a:rPr lang="zh-TW" altLang="en-US" dirty="0" smtClean="0"/>
              <a:t>」</a:t>
            </a:r>
            <a:r>
              <a:rPr lang="zh-TW" altLang="en-US" dirty="0"/>
              <a:t>時，</a:t>
            </a:r>
            <a:r>
              <a:rPr lang="zh-TW" altLang="en-US" dirty="0" smtClean="0"/>
              <a:t>指向開頭第一個節點）</a:t>
            </a:r>
            <a:endParaRPr lang="en-US" altLang="zh-TW" dirty="0" smtClean="0"/>
          </a:p>
          <a:p>
            <a:endParaRPr lang="en-US" altLang="zh-TW" dirty="0" smtClean="0"/>
          </a:p>
          <a:p>
            <a:endParaRPr lang="en-US" altLang="zh-TW" dirty="0"/>
          </a:p>
          <a:p>
            <a:endParaRPr lang="en-US" altLang="zh-TW" dirty="0" smtClean="0"/>
          </a:p>
          <a:p>
            <a:r>
              <a:rPr lang="zh-TW" altLang="en-US" dirty="0"/>
              <a:t>使用雙向鏈結串列的好處是找到指定位置後，可以很有效率地插入或刪除元素，且很容易找到節點的前一個元素與下一個元素</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105" y="3408082"/>
            <a:ext cx="6000750" cy="1419225"/>
          </a:xfrm>
          <a:prstGeom prst="rect">
            <a:avLst/>
          </a:prstGeom>
        </p:spPr>
      </p:pic>
    </p:spTree>
    <p:extLst>
      <p:ext uri="{BB962C8B-B14F-4D97-AF65-F5344CB8AC3E}">
        <p14:creationId xmlns:p14="http://schemas.microsoft.com/office/powerpoint/2010/main" val="757053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4-1</a:t>
            </a:r>
            <a:r>
              <a:rPr lang="zh-TW" altLang="en-US" b="1" dirty="0" smtClean="0"/>
              <a:t>　</a:t>
            </a:r>
            <a:r>
              <a:rPr lang="zh-TW" altLang="en-US" dirty="0" smtClean="0"/>
              <a:t>鏈</a:t>
            </a:r>
            <a:r>
              <a:rPr lang="zh-TW" altLang="en-US" dirty="0"/>
              <a:t>結串列 </a:t>
            </a:r>
            <a:r>
              <a:rPr lang="zh-TW" altLang="en-US" dirty="0" smtClean="0"/>
              <a:t> </a:t>
            </a:r>
            <a:r>
              <a:rPr lang="en-US" altLang="zh-TW" sz="2400" dirty="0" smtClean="0"/>
              <a:t>(</a:t>
            </a:r>
            <a:r>
              <a:rPr lang="en-US" altLang="zh-TW" sz="2400" dirty="0"/>
              <a:t>ch4\4-1-</a:t>
            </a:r>
            <a:r>
              <a:rPr lang="zh-TW" altLang="en-US" sz="2400" dirty="0"/>
              <a:t>鏈結串列</a:t>
            </a:r>
            <a:r>
              <a:rPr lang="en-US" altLang="zh-TW" sz="2400" dirty="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a:xfrm>
            <a:off x="1097280" y="1367861"/>
            <a:ext cx="10058400" cy="5490139"/>
          </a:xfrm>
        </p:spPr>
        <p:txBody>
          <a:bodyPr>
            <a:noAutofit/>
          </a:bodyPr>
          <a:lstStyle/>
          <a:p>
            <a:pPr>
              <a:lnSpc>
                <a:spcPct val="120000"/>
              </a:lnSpc>
            </a:pPr>
            <a:r>
              <a:rPr lang="zh-TW" altLang="en-US" dirty="0"/>
              <a:t>插入元素程式碼如下</a:t>
            </a:r>
            <a:r>
              <a:rPr lang="zh-TW" altLang="en-US" dirty="0" smtClean="0"/>
              <a:t>。</a:t>
            </a:r>
            <a:endParaRPr lang="en-US" altLang="zh-TW" dirty="0" smtClean="0"/>
          </a:p>
          <a:p>
            <a:pPr>
              <a:lnSpc>
                <a:spcPct val="120000"/>
              </a:lnSpc>
            </a:pPr>
            <a:endParaRPr lang="en-US" altLang="zh-TW" dirty="0" smtClean="0"/>
          </a:p>
          <a:p>
            <a:pPr>
              <a:lnSpc>
                <a:spcPct val="120000"/>
              </a:lnSpc>
            </a:pPr>
            <a:endParaRPr lang="en-US" altLang="zh-TW" dirty="0"/>
          </a:p>
          <a:p>
            <a:pPr>
              <a:lnSpc>
                <a:spcPct val="120000"/>
              </a:lnSpc>
            </a:pPr>
            <a:endParaRPr lang="en-US" altLang="zh-TW" dirty="0" smtClean="0"/>
          </a:p>
          <a:p>
            <a:pPr>
              <a:lnSpc>
                <a:spcPct val="120000"/>
              </a:lnSpc>
            </a:pPr>
            <a:endParaRPr lang="en-US" altLang="zh-TW" dirty="0"/>
          </a:p>
          <a:p>
            <a:pPr>
              <a:lnSpc>
                <a:spcPct val="120000"/>
              </a:lnSpc>
            </a:pPr>
            <a:endParaRPr lang="en-US" altLang="zh-TW" dirty="0" smtClean="0"/>
          </a:p>
          <a:p>
            <a:pPr>
              <a:lnSpc>
                <a:spcPct val="120000"/>
              </a:lnSpc>
            </a:pPr>
            <a:r>
              <a:rPr lang="zh-TW" altLang="en-US" dirty="0" smtClean="0"/>
              <a:t>程式</a:t>
            </a:r>
            <a:r>
              <a:rPr lang="zh-TW" altLang="en-US" dirty="0"/>
              <a:t>效率</a:t>
            </a:r>
            <a:r>
              <a:rPr lang="zh-TW" altLang="en-US" dirty="0" smtClean="0"/>
              <a:t>分析</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861128626"/>
              </p:ext>
            </p:extLst>
          </p:nvPr>
        </p:nvGraphicFramePr>
        <p:xfrm>
          <a:off x="406076" y="1882810"/>
          <a:ext cx="5257076" cy="3617204"/>
        </p:xfrm>
        <a:graphic>
          <a:graphicData uri="http://schemas.openxmlformats.org/drawingml/2006/table">
            <a:tbl>
              <a:tblPr firstRow="1" bandRow="1">
                <a:tableStyleId>{5C22544A-7EE6-4342-B048-85BDC9FD1C3A}</a:tableStyleId>
              </a:tblPr>
              <a:tblGrid>
                <a:gridCol w="698138">
                  <a:extLst>
                    <a:ext uri="{9D8B030D-6E8A-4147-A177-3AD203B41FA5}">
                      <a16:colId xmlns:a16="http://schemas.microsoft.com/office/drawing/2014/main" val="1352062529"/>
                    </a:ext>
                  </a:extLst>
                </a:gridCol>
                <a:gridCol w="4558938">
                  <a:extLst>
                    <a:ext uri="{9D8B030D-6E8A-4147-A177-3AD203B41FA5}">
                      <a16:colId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a16="http://schemas.microsoft.com/office/drawing/2014/main" val="2567556328"/>
                  </a:ext>
                </a:extLst>
              </a:tr>
              <a:tr h="1403653">
                <a:tc>
                  <a:txBody>
                    <a:bodyPr/>
                    <a:lstStyle/>
                    <a:p>
                      <a:pPr algn="ctr"/>
                      <a:r>
                        <a:rPr lang="en-US" altLang="zh-TW" dirty="0" smtClean="0"/>
                        <a:t>08</a:t>
                      </a:r>
                    </a:p>
                    <a:p>
                      <a:pPr algn="ctr"/>
                      <a:r>
                        <a:rPr lang="en-US" altLang="zh-TW" dirty="0" smtClean="0"/>
                        <a:t>09</a:t>
                      </a:r>
                    </a:p>
                    <a:p>
                      <a:pPr algn="ctr"/>
                      <a:r>
                        <a:rPr lang="en-US" altLang="zh-TW" dirty="0" smtClean="0"/>
                        <a:t>10</a:t>
                      </a:r>
                    </a:p>
                    <a:p>
                      <a:pPr algn="ctr"/>
                      <a:r>
                        <a:rPr lang="en-US" altLang="zh-TW" dirty="0" smtClean="0"/>
                        <a:t>11</a:t>
                      </a:r>
                    </a:p>
                    <a:p>
                      <a:pPr algn="ctr"/>
                      <a:r>
                        <a:rPr lang="en-US" altLang="zh-TW" dirty="0" smtClean="0"/>
                        <a:t>12</a:t>
                      </a:r>
                    </a:p>
                    <a:p>
                      <a:pPr algn="ctr"/>
                      <a:r>
                        <a:rPr lang="en-US" altLang="zh-TW" dirty="0" smtClean="0"/>
                        <a:t>13</a:t>
                      </a:r>
                    </a:p>
                    <a:p>
                      <a:pPr algn="ctr"/>
                      <a:r>
                        <a:rPr lang="en-US" altLang="zh-TW" dirty="0" smtClean="0"/>
                        <a:t>14</a:t>
                      </a:r>
                    </a:p>
                    <a:p>
                      <a:pPr algn="ctr"/>
                      <a:r>
                        <a:rPr lang="en-US" altLang="zh-TW" dirty="0" smtClean="0"/>
                        <a:t>15</a:t>
                      </a:r>
                    </a:p>
                    <a:p>
                      <a:pPr algn="ctr"/>
                      <a:r>
                        <a:rPr lang="en-US" altLang="zh-TW" dirty="0" smtClean="0"/>
                        <a:t>16</a:t>
                      </a:r>
                    </a:p>
                    <a:p>
                      <a:pPr algn="ctr"/>
                      <a:r>
                        <a:rPr lang="en-US" altLang="zh-TW" dirty="0" smtClean="0"/>
                        <a:t>17</a:t>
                      </a:r>
                    </a:p>
                    <a:p>
                      <a:pPr algn="ctr"/>
                      <a:r>
                        <a:rPr lang="en-US" altLang="zh-TW" dirty="0" smtClean="0"/>
                        <a:t>18</a:t>
                      </a:r>
                    </a:p>
                  </a:txBody>
                  <a:tcPr/>
                </a:tc>
                <a:tc>
                  <a:txBody>
                    <a:bodyPr/>
                    <a:lstStyle/>
                    <a:p>
                      <a:r>
                        <a:rPr lang="en-US" altLang="zh-TW" dirty="0" smtClean="0"/>
                        <a:t>    </a:t>
                      </a:r>
                      <a:r>
                        <a:rPr lang="en-US" altLang="zh-TW" dirty="0" err="1" smtClean="0"/>
                        <a:t>def</a:t>
                      </a:r>
                      <a:r>
                        <a:rPr lang="en-US" altLang="zh-TW" dirty="0" smtClean="0"/>
                        <a:t> </a:t>
                      </a:r>
                      <a:r>
                        <a:rPr lang="en-US" altLang="zh-TW" dirty="0" err="1" smtClean="0"/>
                        <a:t>insertHead</a:t>
                      </a:r>
                      <a:r>
                        <a:rPr lang="en-US" altLang="zh-TW" dirty="0" smtClean="0"/>
                        <a:t>(self, x):</a:t>
                      </a:r>
                    </a:p>
                    <a:p>
                      <a:r>
                        <a:rPr lang="en-US" altLang="zh-TW" dirty="0" smtClean="0"/>
                        <a:t>        </a:t>
                      </a:r>
                      <a:r>
                        <a:rPr lang="en-US" altLang="zh-TW" dirty="0" err="1" smtClean="0"/>
                        <a:t>self.head</a:t>
                      </a:r>
                      <a:r>
                        <a:rPr lang="en-US" altLang="zh-TW" dirty="0" smtClean="0"/>
                        <a:t> = Node(x)</a:t>
                      </a:r>
                    </a:p>
                    <a:p>
                      <a:r>
                        <a:rPr lang="en-US" altLang="zh-TW" dirty="0" smtClean="0"/>
                        <a:t>    </a:t>
                      </a:r>
                      <a:r>
                        <a:rPr lang="en-US" altLang="zh-TW" dirty="0" err="1" smtClean="0"/>
                        <a:t>def</a:t>
                      </a:r>
                      <a:r>
                        <a:rPr lang="en-US" altLang="zh-TW" dirty="0" smtClean="0"/>
                        <a:t> insert(self, y, x): # </a:t>
                      </a:r>
                      <a:r>
                        <a:rPr lang="zh-TW" altLang="en-US" dirty="0" smtClean="0"/>
                        <a:t>在</a:t>
                      </a:r>
                      <a:r>
                        <a:rPr lang="en-US" altLang="zh-TW" dirty="0" smtClean="0"/>
                        <a:t>y</a:t>
                      </a:r>
                      <a:r>
                        <a:rPr lang="zh-TW" altLang="en-US" dirty="0" smtClean="0"/>
                        <a:t>後面插入</a:t>
                      </a:r>
                      <a:r>
                        <a:rPr lang="en-US" altLang="zh-TW" dirty="0" smtClean="0"/>
                        <a:t>x</a:t>
                      </a:r>
                    </a:p>
                    <a:p>
                      <a:r>
                        <a:rPr lang="en-US" altLang="zh-TW" dirty="0" smtClean="0"/>
                        <a:t>        </a:t>
                      </a:r>
                      <a:r>
                        <a:rPr lang="en-US" altLang="zh-TW" dirty="0" err="1" smtClean="0"/>
                        <a:t>tmp</a:t>
                      </a:r>
                      <a:r>
                        <a:rPr lang="en-US" altLang="zh-TW" dirty="0" smtClean="0"/>
                        <a:t> = </a:t>
                      </a:r>
                      <a:r>
                        <a:rPr lang="en-US" altLang="zh-TW" dirty="0" err="1" smtClean="0"/>
                        <a:t>self.head</a:t>
                      </a:r>
                      <a:endParaRPr lang="en-US" altLang="zh-TW" dirty="0" smtClean="0"/>
                    </a:p>
                    <a:p>
                      <a:r>
                        <a:rPr lang="en-US" altLang="zh-TW" dirty="0" smtClean="0"/>
                        <a:t>        </a:t>
                      </a:r>
                      <a:r>
                        <a:rPr lang="en-US" altLang="zh-TW" dirty="0" err="1" smtClean="0"/>
                        <a:t>nodex</a:t>
                      </a:r>
                      <a:r>
                        <a:rPr lang="en-US" altLang="zh-TW" dirty="0" smtClean="0"/>
                        <a:t> = Node(x)</a:t>
                      </a:r>
                    </a:p>
                    <a:p>
                      <a:r>
                        <a:rPr lang="en-US" altLang="zh-TW" dirty="0" smtClean="0"/>
                        <a:t>        while </a:t>
                      </a:r>
                      <a:r>
                        <a:rPr lang="en-US" altLang="zh-TW" dirty="0" err="1" smtClean="0"/>
                        <a:t>tmp</a:t>
                      </a:r>
                      <a:r>
                        <a:rPr lang="en-US" altLang="zh-TW" dirty="0" smtClean="0"/>
                        <a:t> != None:</a:t>
                      </a:r>
                    </a:p>
                    <a:p>
                      <a:r>
                        <a:rPr lang="en-US" altLang="zh-TW" dirty="0" smtClean="0"/>
                        <a:t>            if </a:t>
                      </a:r>
                      <a:r>
                        <a:rPr lang="en-US" altLang="zh-TW" dirty="0" err="1" smtClean="0"/>
                        <a:t>tmp.data</a:t>
                      </a:r>
                      <a:r>
                        <a:rPr lang="en-US" altLang="zh-TW" dirty="0" smtClean="0"/>
                        <a:t> == y:</a:t>
                      </a:r>
                    </a:p>
                    <a:p>
                      <a:r>
                        <a:rPr lang="en-US" altLang="zh-TW" dirty="0" smtClean="0"/>
                        <a:t>                break</a:t>
                      </a:r>
                    </a:p>
                    <a:p>
                      <a:r>
                        <a:rPr lang="en-US" altLang="zh-TW" dirty="0" smtClean="0"/>
                        <a:t>            </a:t>
                      </a:r>
                      <a:r>
                        <a:rPr lang="en-US" altLang="zh-TW" dirty="0" err="1" smtClean="0"/>
                        <a:t>tmp</a:t>
                      </a:r>
                      <a:r>
                        <a:rPr lang="en-US" altLang="zh-TW" dirty="0" smtClean="0"/>
                        <a:t> = </a:t>
                      </a:r>
                      <a:r>
                        <a:rPr lang="en-US" altLang="zh-TW" dirty="0" err="1" smtClean="0"/>
                        <a:t>tmp.next</a:t>
                      </a:r>
                      <a:endParaRPr lang="en-US" altLang="zh-TW" dirty="0" smtClean="0"/>
                    </a:p>
                    <a:p>
                      <a:r>
                        <a:rPr lang="en-US" altLang="zh-TW" dirty="0" smtClean="0"/>
                        <a:t>        </a:t>
                      </a:r>
                      <a:r>
                        <a:rPr lang="en-US" altLang="zh-TW" dirty="0" err="1" smtClean="0"/>
                        <a:t>nodex.next</a:t>
                      </a:r>
                      <a:r>
                        <a:rPr lang="en-US" altLang="zh-TW" dirty="0" smtClean="0"/>
                        <a:t> = </a:t>
                      </a:r>
                      <a:r>
                        <a:rPr lang="en-US" altLang="zh-TW" dirty="0" err="1" smtClean="0"/>
                        <a:t>tmp.next</a:t>
                      </a:r>
                      <a:endParaRPr lang="en-US" altLang="zh-TW" dirty="0" smtClean="0"/>
                    </a:p>
                    <a:p>
                      <a:r>
                        <a:rPr lang="en-US" altLang="zh-TW" dirty="0" smtClean="0"/>
                        <a:t>        </a:t>
                      </a:r>
                      <a:r>
                        <a:rPr lang="en-US" altLang="zh-TW" dirty="0" err="1" smtClean="0"/>
                        <a:t>tmp.next</a:t>
                      </a:r>
                      <a:r>
                        <a:rPr lang="en-US" altLang="zh-TW" dirty="0" smtClean="0"/>
                        <a:t> = </a:t>
                      </a:r>
                      <a:r>
                        <a:rPr lang="en-US" altLang="zh-TW" dirty="0" err="1" smtClean="0"/>
                        <a:t>nodex</a:t>
                      </a:r>
                      <a:endParaRPr lang="en-US" altLang="zh-TW" dirty="0" smtClean="0"/>
                    </a:p>
                  </a:txBody>
                  <a:tcPr/>
                </a:tc>
                <a:extLst>
                  <a:ext uri="{0D108BD9-81ED-4DB2-BD59-A6C34878D82A}">
                    <a16:rowId xmlns:a16="http://schemas.microsoft.com/office/drawing/2014/main" val="1813286632"/>
                  </a:ext>
                </a:extLst>
              </a:tr>
            </a:tbl>
          </a:graphicData>
        </a:graphic>
      </p:graphicFrame>
      <p:sp>
        <p:nvSpPr>
          <p:cNvPr id="6" name="文字方塊 5"/>
          <p:cNvSpPr txBox="1"/>
          <p:nvPr/>
        </p:nvSpPr>
        <p:spPr>
          <a:xfrm>
            <a:off x="5825198" y="1924585"/>
            <a:ext cx="5766848" cy="4611904"/>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行：方法</a:t>
            </a:r>
            <a:r>
              <a:rPr lang="en-US" altLang="zh-TW" dirty="0" err="1">
                <a:latin typeface="微軟正黑體" pitchFamily="34" charset="-120"/>
                <a:ea typeface="微軟正黑體" pitchFamily="34" charset="-120"/>
              </a:rPr>
              <a:t>insertHead</a:t>
            </a:r>
            <a:r>
              <a:rPr lang="en-US" altLang="zh-TW" dirty="0">
                <a:latin typeface="微軟正黑體" pitchFamily="34" charset="-120"/>
                <a:ea typeface="微軟正黑體" pitchFamily="34" charset="-120"/>
              </a:rPr>
              <a:t>(self, 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指向鏈結串列的第一個元素</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為方法</a:t>
            </a:r>
            <a:r>
              <a:rPr lang="en-US" altLang="zh-TW" dirty="0" err="1">
                <a:latin typeface="微軟正黑體" pitchFamily="34" charset="-120"/>
                <a:ea typeface="微軟正黑體" pitchFamily="34" charset="-120"/>
              </a:rPr>
              <a:t>insertHead</a:t>
            </a:r>
            <a:r>
              <a:rPr lang="zh-TW" altLang="en-US" dirty="0">
                <a:latin typeface="微軟正黑體" pitchFamily="34" charset="-120"/>
                <a:ea typeface="微軟正黑體" pitchFamily="34" charset="-120"/>
              </a:rPr>
              <a:t>的輸入值。</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行：方法</a:t>
            </a:r>
            <a:r>
              <a:rPr lang="en-US" altLang="zh-TW" dirty="0">
                <a:latin typeface="微軟正黑體" pitchFamily="34" charset="-120"/>
                <a:ea typeface="微軟正黑體" pitchFamily="34" charset="-120"/>
              </a:rPr>
              <a:t>insert(self, y, x)</a:t>
            </a:r>
            <a:r>
              <a:rPr lang="zh-TW" altLang="en-US" dirty="0">
                <a:latin typeface="微軟正黑體" pitchFamily="34" charset="-120"/>
                <a:ea typeface="微軟正黑體" pitchFamily="34" charset="-120"/>
              </a:rPr>
              <a:t>，在節點</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後面插入節點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head(</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為類別</a:t>
            </a:r>
            <a:r>
              <a:rPr lang="en-US" altLang="zh-TW" dirty="0">
                <a:latin typeface="微軟正黑體" pitchFamily="34" charset="-120"/>
                <a:ea typeface="微軟正黑體" pitchFamily="34" charset="-120"/>
              </a:rPr>
              <a:t>Node</a:t>
            </a:r>
            <a:r>
              <a:rPr lang="zh-TW" altLang="en-US" dirty="0">
                <a:latin typeface="微軟正黑體" pitchFamily="34" charset="-120"/>
                <a:ea typeface="微軟正黑體" pitchFamily="34" charset="-120"/>
              </a:rPr>
              <a:t>建立新節點</a:t>
            </a:r>
            <a:r>
              <a:rPr lang="en-US" altLang="zh-TW" dirty="0">
                <a:latin typeface="微軟正黑體" pitchFamily="34" charset="-120"/>
                <a:ea typeface="微軟正黑體" pitchFamily="34" charset="-120"/>
              </a:rPr>
              <a:t>x(</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12</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。當變數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不等於</a:t>
            </a:r>
            <a:r>
              <a:rPr lang="en-US" altLang="zh-TW" dirty="0">
                <a:latin typeface="微軟正黑體" pitchFamily="34" charset="-120"/>
                <a:ea typeface="微軟正黑體" pitchFamily="34" charset="-120"/>
              </a:rPr>
              <a:t>None</a:t>
            </a:r>
            <a:r>
              <a:rPr lang="zh-TW" altLang="en-US" dirty="0">
                <a:latin typeface="微軟正黑體" pitchFamily="34" charset="-120"/>
                <a:ea typeface="微軟正黑體" pitchFamily="34" charset="-120"/>
              </a:rPr>
              <a:t>，如果變數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data</a:t>
            </a:r>
            <a:r>
              <a:rPr lang="zh-TW" altLang="en-US" dirty="0">
                <a:latin typeface="微軟正黑體" pitchFamily="34" charset="-120"/>
                <a:ea typeface="微軟正黑體" pitchFamily="34" charset="-120"/>
              </a:rPr>
              <a:t>等於</a:t>
            </a:r>
            <a:r>
              <a:rPr lang="en-US" altLang="zh-TW" dirty="0">
                <a:latin typeface="微軟正黑體" pitchFamily="34" charset="-120"/>
                <a:ea typeface="微軟正黑體" pitchFamily="34" charset="-120"/>
              </a:rPr>
              <a:t>y</a:t>
            </a:r>
            <a:r>
              <a:rPr lang="zh-TW" altLang="en-US" dirty="0">
                <a:latin typeface="微軟正黑體" pitchFamily="34" charset="-120"/>
                <a:ea typeface="微軟正黑體" pitchFamily="34" charset="-120"/>
              </a:rPr>
              <a:t>，則使用</a:t>
            </a:r>
            <a:r>
              <a:rPr lang="en-US" altLang="zh-TW" dirty="0">
                <a:latin typeface="微軟正黑體" pitchFamily="34" charset="-120"/>
                <a:ea typeface="微軟正黑體" pitchFamily="34" charset="-120"/>
              </a:rPr>
              <a:t>break</a:t>
            </a:r>
            <a:r>
              <a:rPr lang="zh-TW" altLang="en-US" dirty="0">
                <a:latin typeface="微軟正黑體" pitchFamily="34" charset="-120"/>
                <a:ea typeface="微軟正黑體" pitchFamily="34" charset="-120"/>
              </a:rPr>
              <a:t>中斷迴圈。設定變數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，指向下一個元素</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nodex.next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，更新節點</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為變數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17</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a:t>
            </a:r>
            <a:r>
              <a:rPr lang="en-US" altLang="zh-TW" dirty="0" err="1">
                <a:latin typeface="微軟正黑體" pitchFamily="34" charset="-120"/>
                <a:ea typeface="微軟正黑體" pitchFamily="34" charset="-120"/>
              </a:rPr>
              <a:t>tmp.next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zh-TW" altLang="en-US" dirty="0">
                <a:latin typeface="微軟正黑體" pitchFamily="34" charset="-120"/>
                <a:ea typeface="微軟正黑體" pitchFamily="34" charset="-120"/>
              </a:rPr>
              <a:t>，設定變數</a:t>
            </a:r>
            <a:r>
              <a:rPr lang="en-US" altLang="zh-TW" dirty="0" err="1">
                <a:latin typeface="微軟正黑體" pitchFamily="34" charset="-120"/>
                <a:ea typeface="微軟正黑體" pitchFamily="34" charset="-120"/>
              </a:rPr>
              <a:t>tmp</a:t>
            </a:r>
            <a:r>
              <a:rPr lang="zh-TW" altLang="en-US" dirty="0">
                <a:latin typeface="微軟正黑體" pitchFamily="34" charset="-120"/>
                <a:ea typeface="微軟正黑體" pitchFamily="34" charset="-120"/>
              </a:rPr>
              <a:t>的</a:t>
            </a:r>
            <a:r>
              <a:rPr lang="en-US" altLang="zh-TW" dirty="0">
                <a:latin typeface="微軟正黑體" pitchFamily="34" charset="-120"/>
                <a:ea typeface="微軟正黑體" pitchFamily="34" charset="-120"/>
              </a:rPr>
              <a:t>next</a:t>
            </a:r>
            <a:r>
              <a:rPr lang="zh-TW" altLang="en-US" dirty="0">
                <a:latin typeface="微軟正黑體" pitchFamily="34" charset="-120"/>
                <a:ea typeface="微軟正黑體" pitchFamily="34" charset="-120"/>
              </a:rPr>
              <a:t>為</a:t>
            </a:r>
            <a:r>
              <a:rPr lang="en-US" altLang="zh-TW" dirty="0" err="1">
                <a:latin typeface="微軟正黑體" pitchFamily="34" charset="-120"/>
                <a:ea typeface="微軟正黑體" pitchFamily="34" charset="-120"/>
              </a:rPr>
              <a:t>nodex</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18</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，請參考上方圖說。	</a:t>
            </a:r>
          </a:p>
        </p:txBody>
      </p:sp>
    </p:spTree>
    <p:extLst>
      <p:ext uri="{BB962C8B-B14F-4D97-AF65-F5344CB8AC3E}">
        <p14:creationId xmlns:p14="http://schemas.microsoft.com/office/powerpoint/2010/main" val="2988817365"/>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424</TotalTime>
  <Words>6940</Words>
  <Application>Microsoft Office PowerPoint</Application>
  <PresentationFormat>寬螢幕</PresentationFormat>
  <Paragraphs>876</Paragraphs>
  <Slides>80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80</vt:i4>
      </vt:variant>
    </vt:vector>
  </HeadingPairs>
  <TitlesOfParts>
    <vt:vector size="87" baseType="lpstr">
      <vt:lpstr>微軟正黑體</vt:lpstr>
      <vt:lpstr>新細明體</vt:lpstr>
      <vt:lpstr>Arial</vt:lpstr>
      <vt:lpstr>Calibri</vt:lpstr>
      <vt:lpstr>Calibri Light</vt:lpstr>
      <vt:lpstr>Wingdings</vt:lpstr>
      <vt:lpstr>回顧</vt:lpstr>
      <vt:lpstr>Ch4　鏈結串列 </vt:lpstr>
      <vt:lpstr>Ch4　鏈結串列 </vt:lpstr>
      <vt:lpstr>Ch4　鏈結串列 </vt:lpstr>
      <vt:lpstr>4-1　鏈結串列  (ch4\4-1-鏈結串列.py)</vt:lpstr>
      <vt:lpstr>4-1-1　建立鏈結串列(ch4\4-1-鏈結串列.py)</vt:lpstr>
      <vt:lpstr>4-1-1　建立鏈結串列(ch4\4-1-鏈結串列.py)</vt:lpstr>
      <vt:lpstr>4-1-2　插入元素(ch4\4-1-鏈結串列.py)</vt:lpstr>
      <vt:lpstr>4-1　鏈結串列  (ch4\4-1-鏈結串列.py)</vt:lpstr>
      <vt:lpstr>4-1　鏈結串列  (ch4\4-1-鏈結串列.py)</vt:lpstr>
      <vt:lpstr>4-1　鏈結串列  (ch4\4-1-鏈結串列.py)</vt:lpstr>
      <vt:lpstr>4-1-3　刪除元素(ch4\4-1-鏈結串列.py)</vt:lpstr>
      <vt:lpstr>4-1-3　刪除元素(ch4\4-1-鏈結串列.py)</vt:lpstr>
      <vt:lpstr>4-1-3　刪除元素(ch4\4-1-鏈結串列.py)</vt:lpstr>
      <vt:lpstr>4-1-3　刪除元素(ch4\4-1-鏈結串列.py)</vt:lpstr>
      <vt:lpstr>4-1-3　刪除元素(ch4\4-1-鏈結串列.py)</vt:lpstr>
      <vt:lpstr>4-1-4　印出每個元素(ch4\4-1-鏈結串列.py)</vt:lpstr>
      <vt:lpstr>4-1-5　執行鏈結串列程式(ch4\4-1-鏈結串列.py)</vt:lpstr>
      <vt:lpstr>4-1-5　執行鏈結串列程式(ch4\4-1-鏈結串列.py)</vt:lpstr>
      <vt:lpstr>4-1-4　印出每個元素(ch4\4-1-鏈結串列.py)</vt:lpstr>
      <vt:lpstr>4-2　環狀鏈結串列 (ch4\4-2 環狀鏈結串列.py)</vt:lpstr>
      <vt:lpstr>4-2　環狀鏈結串列 (ch4\4-2 環狀鏈結串列.py)</vt:lpstr>
      <vt:lpstr>4-2-1　建立環狀鏈結串列(ch4\4-2 環狀鏈結串列.py)</vt:lpstr>
      <vt:lpstr>4-2-2　插入元素(ch4\4-2 環狀鏈結串列.py)</vt:lpstr>
      <vt:lpstr>4-2-2　插入元素(ch4\4-2 環狀鏈結串列.py)</vt:lpstr>
      <vt:lpstr>4-2-2　插入元素(ch4\4-2 環狀鏈結串列.py)</vt:lpstr>
      <vt:lpstr>4-2-2　插入元素(ch4\4-2 環狀鏈結串列.py)</vt:lpstr>
      <vt:lpstr>4-2-2　插入元素(ch4\4-2 環狀鏈結串列.py)</vt:lpstr>
      <vt:lpstr>4-2-2　插入元素(ch4\4-2 環狀鏈結串列.py)</vt:lpstr>
      <vt:lpstr>4-2-3　刪除元素(ch4\4-2 環狀鏈結串列.py)</vt:lpstr>
      <vt:lpstr>4-2-3　刪除元素(ch4\4-2 環狀鏈結串列.py)</vt:lpstr>
      <vt:lpstr>4-2-3　刪除元素(ch4\4-2 環狀鏈結串列.py)</vt:lpstr>
      <vt:lpstr>4-2-3　刪除元素(ch4\4-2 環狀鏈結串列.py)</vt:lpstr>
      <vt:lpstr>4-2-3　刪除元素(ch4\4-2 環狀鏈結串列.py)</vt:lpstr>
      <vt:lpstr>4-2-3　刪除元素(ch4\4-2 環狀鏈結串列.py)</vt:lpstr>
      <vt:lpstr>4-2-3　刪除元素(ch4\4-2 環狀鏈結串列.py)</vt:lpstr>
      <vt:lpstr>4-2-4　計算長度(ch4\4-2 環狀鏈結串列.py)</vt:lpstr>
      <vt:lpstr>4-2-4　計算長度(ch4\4-2 環狀鏈結串列.py)</vt:lpstr>
      <vt:lpstr>4-2-4 計算長度(ch4\4-2 環狀鏈結串列.py)</vt:lpstr>
      <vt:lpstr>4-2-5　印出每個元素(ch4\4-2 環狀鏈結串列.py)</vt:lpstr>
      <vt:lpstr>4-2-6　執行環狀鏈結串列程式(ch4\4-2 環狀鏈結串列.py)</vt:lpstr>
      <vt:lpstr>4-2-6　執行環狀鏈結串列程式(ch4\4-2 環狀鏈結串列.py)</vt:lpstr>
      <vt:lpstr>4-2-6　執行環狀鏈結串列程式(ch4\4-2 環狀鏈結串列.py)</vt:lpstr>
      <vt:lpstr>4-3　雙向鏈結串列 (ch4\4-3-雙向鏈結串列.py)</vt:lpstr>
      <vt:lpstr>4-3　雙向鏈結串列 (ch4\4-3-雙向鏈結串列.py)</vt:lpstr>
      <vt:lpstr>4-3　雙向鏈結串列 (ch4\4-3-雙向鏈結串列.py)</vt:lpstr>
      <vt:lpstr>4-3-1　建立雙向鏈結串列(ch4\4-3-雙向鏈結串列.py)</vt:lpstr>
      <vt:lpstr>4-3-2　插入元素(ch4\4-3-雙向鏈結串列.py)</vt:lpstr>
      <vt:lpstr>4-3-2　插入元素(ch4\4-3-雙向鏈結串列.py)</vt:lpstr>
      <vt:lpstr>4-3-2　插入元素(ch4\4-3-雙向鏈結串列.py)</vt:lpstr>
      <vt:lpstr>4-3-2　插入元素(ch4\4-3-雙向鏈結串列.py)</vt:lpstr>
      <vt:lpstr>4-3-2　插入元素(ch4\4-3-雙向鏈結串列.py)</vt:lpstr>
      <vt:lpstr>4-3-2　插入元素(ch4\4-3-雙向鏈結串列.py)</vt:lpstr>
      <vt:lpstr>4-3-2　插入元素(ch4\4-3-雙向鏈結串列.py)</vt:lpstr>
      <vt:lpstr>4-3-2　插入元素(ch4\4-3-雙向鏈結串列.py)</vt:lpstr>
      <vt:lpstr>4-3-3　刪除元素(ch4\4-3-雙向鏈結串列.py)</vt:lpstr>
      <vt:lpstr>4-3-3　刪除元素(ch4\4-3-雙向鏈結串列.py)</vt:lpstr>
      <vt:lpstr>4-3-3　刪除元素(ch4\4-3-雙向鏈結串列.py)</vt:lpstr>
      <vt:lpstr>4-3-3　刪除元素(ch4\4-3-雙向鏈結串列.py)</vt:lpstr>
      <vt:lpstr>4-3-3　刪除元素(ch4\4-3-雙向鏈結串列.py)</vt:lpstr>
      <vt:lpstr>4-3-3　刪除元素(ch4\4-3-雙向鏈結串列.py)</vt:lpstr>
      <vt:lpstr>4-3-3　刪除元素(ch4\4-3-雙向鏈結串列.py)</vt:lpstr>
      <vt:lpstr>4-3-4　計算長度(ch4\4-3-雙向鏈結串列.py)</vt:lpstr>
      <vt:lpstr>4-3-4　計算長度(ch4\4-3-雙向鏈結串列.py)</vt:lpstr>
      <vt:lpstr>4-3-4　計算長度(ch4\4-3-雙向鏈結串列.py)</vt:lpstr>
      <vt:lpstr>4-3-5　印出每個元素(ch4\4-3-雙向鏈結串列.py)</vt:lpstr>
      <vt:lpstr>4-3-6　執行雙向鏈結串列程式(ch4\4-3-雙向鏈結串列.py)</vt:lpstr>
      <vt:lpstr>4-3-6　執行雙向鏈結串列程式(ch4\4-3-雙向鏈結串列.py)</vt:lpstr>
      <vt:lpstr>4-3-6　執行雙向鏈結串列程式(ch4\4-3-雙向鏈結串列.py)</vt:lpstr>
      <vt:lpstr>4-4-1　插隊在任意位置(ch4\4-4-1 插隊在任意位置.py)</vt:lpstr>
      <vt:lpstr>4-4-1　插隊在任意位置(ch4\4-4-1 插隊在任意位置.py)</vt:lpstr>
      <vt:lpstr>4-4-1　插隊在任意位置(ch4\4-4-1 插隊在任意位置.py)</vt:lpstr>
      <vt:lpstr>4-4-1　插隊在任意位置(ch4\4-4-1 插隊在任意位置.py)</vt:lpstr>
      <vt:lpstr>4-4-1　插隊在任意位置(ch4\4-4-1 插隊在任意位置.py)</vt:lpstr>
      <vt:lpstr>4-4-1　插隊在任意位置(ch4\4-4-1 插隊在任意位置.py)</vt:lpstr>
      <vt:lpstr>PowerPoint 簡報</vt:lpstr>
      <vt:lpstr>4-4-1　插隊在任意位置(ch4\4-4-1 插隊在任意位置.py)</vt:lpstr>
      <vt:lpstr>4-4-1　插隊在任意位置(ch4\4-4-1 插隊在任意位置.py)</vt:lpstr>
      <vt:lpstr>單向鏈結串列</vt:lpstr>
      <vt:lpstr>環狀鏈結串列</vt:lpstr>
      <vt:lpstr>雙向(環狀)鏈結串列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Ch1資料結構簡介</dc:title>
  <dc:creator>USER</dc:creator>
  <cp:lastModifiedBy>Windows 使用者</cp:lastModifiedBy>
  <cp:revision>140</cp:revision>
  <dcterms:created xsi:type="dcterms:W3CDTF">2021-02-10T14:29:02Z</dcterms:created>
  <dcterms:modified xsi:type="dcterms:W3CDTF">2023-10-03T15:24:24Z</dcterms:modified>
</cp:coreProperties>
</file>