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331" r:id="rId6"/>
    <p:sldId id="262" r:id="rId7"/>
    <p:sldId id="263" r:id="rId8"/>
    <p:sldId id="264" r:id="rId9"/>
    <p:sldId id="265" r:id="rId10"/>
    <p:sldId id="271" r:id="rId11"/>
    <p:sldId id="272" r:id="rId12"/>
    <p:sldId id="273" r:id="rId13"/>
    <p:sldId id="266" r:id="rId14"/>
    <p:sldId id="332" r:id="rId15"/>
    <p:sldId id="274" r:id="rId16"/>
    <p:sldId id="276" r:id="rId17"/>
    <p:sldId id="277" r:id="rId18"/>
    <p:sldId id="278" r:id="rId19"/>
    <p:sldId id="279" r:id="rId20"/>
    <p:sldId id="275" r:id="rId21"/>
    <p:sldId id="268" r:id="rId22"/>
    <p:sldId id="270" r:id="rId23"/>
    <p:sldId id="284" r:id="rId24"/>
    <p:sldId id="285" r:id="rId25"/>
    <p:sldId id="286" r:id="rId26"/>
    <p:sldId id="283" r:id="rId27"/>
    <p:sldId id="289" r:id="rId28"/>
    <p:sldId id="290" r:id="rId29"/>
    <p:sldId id="333" r:id="rId30"/>
    <p:sldId id="294" r:id="rId31"/>
    <p:sldId id="295" r:id="rId32"/>
    <p:sldId id="334" r:id="rId33"/>
    <p:sldId id="296" r:id="rId34"/>
    <p:sldId id="297" r:id="rId35"/>
    <p:sldId id="298" r:id="rId36"/>
    <p:sldId id="299" r:id="rId37"/>
    <p:sldId id="300" r:id="rId38"/>
    <p:sldId id="301" r:id="rId39"/>
    <p:sldId id="302" r:id="rId40"/>
    <p:sldId id="303" r:id="rId41"/>
    <p:sldId id="307" r:id="rId42"/>
    <p:sldId id="308" r:id="rId43"/>
    <p:sldId id="304" r:id="rId44"/>
    <p:sldId id="316" r:id="rId45"/>
    <p:sldId id="309" r:id="rId46"/>
    <p:sldId id="335" r:id="rId47"/>
    <p:sldId id="317" r:id="rId48"/>
    <p:sldId id="318" r:id="rId49"/>
    <p:sldId id="336" r:id="rId50"/>
    <p:sldId id="320" r:id="rId51"/>
    <p:sldId id="319" r:id="rId52"/>
    <p:sldId id="337" r:id="rId53"/>
    <p:sldId id="323" r:id="rId54"/>
    <p:sldId id="324" r:id="rId55"/>
    <p:sldId id="325" r:id="rId56"/>
    <p:sldId id="326" r:id="rId57"/>
    <p:sldId id="327" r:id="rId58"/>
    <p:sldId id="330" r:id="rId59"/>
    <p:sldId id="328" r:id="rId6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-518" y="-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61A4D-61E4-4ED3-9A90-74D979B769E4}" type="datetimeFigureOut">
              <a:rPr lang="zh-TW" altLang="en-US" smtClean="0"/>
              <a:t>2021/2/22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A9941-0953-4618-B037-5583A9E59B4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1686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61A4D-61E4-4ED3-9A90-74D979B769E4}" type="datetimeFigureOut">
              <a:rPr lang="zh-TW" altLang="en-US" smtClean="0"/>
              <a:t>2021/2/22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A9941-0953-4618-B037-5583A9E59B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7879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61A4D-61E4-4ED3-9A90-74D979B769E4}" type="datetimeFigureOut">
              <a:rPr lang="zh-TW" altLang="en-US" smtClean="0"/>
              <a:t>2021/2/22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A9941-0953-4618-B037-5583A9E59B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0316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36575" indent="-536575">
              <a:buFont typeface="Wingdings" panose="05000000000000000000" pitchFamily="2" charset="2"/>
              <a:buChar char="l"/>
              <a:defRPr/>
            </a:lvl1pPr>
            <a:lvl2pPr marL="1165225" indent="-628650">
              <a:buFont typeface="Wingdings" panose="05000000000000000000" pitchFamily="2" charset="2"/>
              <a:buChar char="l"/>
              <a:defRPr/>
            </a:lvl2pPr>
            <a:lvl3pPr marL="1520825" indent="-355600">
              <a:buFont typeface="Wingdings" panose="05000000000000000000" pitchFamily="2" charset="2"/>
              <a:buChar char="l"/>
              <a:defRPr sz="2400"/>
            </a:lvl3pPr>
            <a:lvl4pPr marL="2149475" indent="-628650">
              <a:defRPr/>
            </a:lvl4pPr>
            <a:lvl5pPr marL="2778125" indent="-628650">
              <a:defRPr/>
            </a:lvl5pPr>
          </a:lstStyle>
          <a:p>
            <a:pPr lvl="0"/>
            <a:r>
              <a:rPr lang="zh-TW" altLang="en-US" dirty="0" smtClean="0"/>
              <a:t>編輯母片文字樣式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第二層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61A4D-61E4-4ED3-9A90-74D979B769E4}" type="datetimeFigureOut">
              <a:rPr lang="zh-TW" altLang="en-US" smtClean="0"/>
              <a:t>2021/2/22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A9941-0953-4618-B037-5583A9E59B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61649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61A4D-61E4-4ED3-9A90-74D979B769E4}" type="datetimeFigureOut">
              <a:rPr lang="zh-TW" altLang="en-US" smtClean="0"/>
              <a:t>2021/2/22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A9941-0953-4618-B037-5583A9E59B4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6332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61A4D-61E4-4ED3-9A90-74D979B769E4}" type="datetimeFigureOut">
              <a:rPr lang="zh-TW" altLang="en-US" smtClean="0"/>
              <a:t>2021/2/22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A9941-0953-4618-B037-5583A9E59B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0841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61A4D-61E4-4ED3-9A90-74D979B769E4}" type="datetimeFigureOut">
              <a:rPr lang="zh-TW" altLang="en-US" smtClean="0"/>
              <a:t>2021/2/22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A9941-0953-4618-B037-5583A9E59B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6159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61A4D-61E4-4ED3-9A90-74D979B769E4}" type="datetimeFigureOut">
              <a:rPr lang="zh-TW" altLang="en-US" smtClean="0"/>
              <a:t>2021/2/22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A9941-0953-4618-B037-5583A9E59B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3715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61A4D-61E4-4ED3-9A90-74D979B769E4}" type="datetimeFigureOut">
              <a:rPr lang="zh-TW" altLang="en-US" smtClean="0"/>
              <a:t>2021/2/22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A9941-0953-4618-B037-5583A9E59B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6620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1961A4D-61E4-4ED3-9A90-74D979B769E4}" type="datetimeFigureOut">
              <a:rPr lang="zh-TW" altLang="en-US" smtClean="0"/>
              <a:t>2021/2/22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67A9941-0953-4618-B037-5583A9E59B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5779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61A4D-61E4-4ED3-9A90-74D979B769E4}" type="datetimeFigureOut">
              <a:rPr lang="zh-TW" altLang="en-US" smtClean="0"/>
              <a:t>2021/2/22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A9941-0953-4618-B037-5583A9E59B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9718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593982"/>
            <a:ext cx="12192001" cy="26401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527984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9860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367862"/>
            <a:ext cx="10058400" cy="492919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  <a:latin typeface="微軟正黑體" pitchFamily="34" charset="-120"/>
                <a:ea typeface="微軟正黑體" pitchFamily="34" charset="-120"/>
              </a:defRPr>
            </a:lvl1pPr>
          </a:lstStyle>
          <a:p>
            <a:fld id="{D1961A4D-61E4-4ED3-9A90-74D979B769E4}" type="datetimeFigureOut">
              <a:rPr lang="zh-TW" altLang="en-US" smtClean="0"/>
              <a:pPr/>
              <a:t>2021/2/22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  <a:latin typeface="微軟正黑體" pitchFamily="34" charset="-120"/>
                <a:ea typeface="微軟正黑體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  <a:latin typeface="微軟正黑體" pitchFamily="34" charset="-120"/>
                <a:ea typeface="微軟正黑體" pitchFamily="34" charset="-120"/>
              </a:defRPr>
            </a:lvl1pPr>
          </a:lstStyle>
          <a:p>
            <a:fld id="{867A9941-0953-4618-B037-5583A9E59B4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245523" y="1308876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8561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微軟正黑體" pitchFamily="34" charset="-120"/>
          <a:ea typeface="微軟正黑體" pitchFamily="34" charset="-120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50000"/>
        </a:lnSpc>
        <a:spcBef>
          <a:spcPts val="600"/>
        </a:spcBef>
        <a:spcAft>
          <a:spcPts val="3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微軟正黑體" pitchFamily="34" charset="-120"/>
          <a:ea typeface="微軟正黑體" pitchFamily="34" charset="-120"/>
          <a:cs typeface="+mn-cs"/>
        </a:defRPr>
      </a:lvl1pPr>
      <a:lvl2pPr marL="384048" indent="-182880" algn="l" defTabSz="914400" rtl="0" eaLnBrk="1" latinLnBrk="0" hangingPunct="1">
        <a:lnSpc>
          <a:spcPct val="150000"/>
        </a:lnSpc>
        <a:spcBef>
          <a:spcPts val="60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微軟正黑體" pitchFamily="34" charset="-120"/>
          <a:ea typeface="微軟正黑體" pitchFamily="34" charset="-120"/>
          <a:cs typeface="+mn-cs"/>
        </a:defRPr>
      </a:lvl2pPr>
      <a:lvl3pPr marL="566928" indent="-182880" algn="l" defTabSz="914400" rtl="0" eaLnBrk="1" latinLnBrk="0" hangingPunct="1">
        <a:lnSpc>
          <a:spcPct val="150000"/>
        </a:lnSpc>
        <a:spcBef>
          <a:spcPts val="60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微軟正黑體" pitchFamily="34" charset="-120"/>
          <a:ea typeface="微軟正黑體" pitchFamily="34" charset="-120"/>
          <a:cs typeface="+mn-cs"/>
        </a:defRPr>
      </a:lvl3pPr>
      <a:lvl4pPr marL="749808" indent="-182880" algn="l" defTabSz="914400" rtl="0" eaLnBrk="1" latinLnBrk="0" hangingPunct="1">
        <a:lnSpc>
          <a:spcPct val="150000"/>
        </a:lnSpc>
        <a:spcBef>
          <a:spcPts val="60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微軟正黑體" pitchFamily="34" charset="-120"/>
          <a:ea typeface="微軟正黑體" pitchFamily="34" charset="-120"/>
          <a:cs typeface="+mn-cs"/>
        </a:defRPr>
      </a:lvl4pPr>
      <a:lvl5pPr marL="932688" indent="-182880" algn="l" defTabSz="914400" rtl="0" eaLnBrk="1" latinLnBrk="0" hangingPunct="1">
        <a:lnSpc>
          <a:spcPct val="150000"/>
        </a:lnSpc>
        <a:spcBef>
          <a:spcPts val="60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微軟正黑體" pitchFamily="34" charset="-120"/>
          <a:ea typeface="微軟正黑體" pitchFamily="34" charset="-120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6600" dirty="0" smtClean="0"/>
              <a:t>Ch5</a:t>
            </a:r>
            <a:r>
              <a:rPr lang="zh-TW" altLang="en-US" sz="6600" dirty="0" smtClean="0"/>
              <a:t>　佇列</a:t>
            </a:r>
            <a:r>
              <a:rPr lang="zh-TW" altLang="en-US" sz="6600" dirty="0"/>
              <a:t>與堆疊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2045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smtClean="0"/>
              <a:t>5-1-1</a:t>
            </a:r>
            <a:r>
              <a:rPr lang="zh-TW" altLang="en-US" b="1" dirty="0" smtClean="0"/>
              <a:t>　</a:t>
            </a:r>
            <a:r>
              <a:rPr lang="zh-TW" altLang="en-US" dirty="0" smtClean="0"/>
              <a:t>自己</a:t>
            </a:r>
            <a:r>
              <a:rPr lang="zh-TW" altLang="en-US" dirty="0"/>
              <a:t>實作佇列</a:t>
            </a:r>
            <a:r>
              <a:rPr lang="en-US" altLang="zh-TW" sz="2400" dirty="0"/>
              <a:t>(5-1-1-</a:t>
            </a:r>
            <a:r>
              <a:rPr lang="zh-TW" altLang="en-US" sz="2400" dirty="0"/>
              <a:t>自己實作佇列</a:t>
            </a:r>
            <a:r>
              <a:rPr lang="en-US" altLang="zh-TW" sz="2400" dirty="0"/>
              <a:t>.</a:t>
            </a:r>
            <a:r>
              <a:rPr lang="en-US" altLang="zh-TW" sz="2400" dirty="0" err="1"/>
              <a:t>py</a:t>
            </a:r>
            <a:r>
              <a:rPr lang="en-US" altLang="zh-TW" sz="2400" dirty="0"/>
              <a:t>)</a:t>
            </a:r>
            <a:endParaRPr lang="zh-TW" altLang="en-US" sz="1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完整程式如下。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4022715"/>
              </p:ext>
            </p:extLst>
          </p:nvPr>
        </p:nvGraphicFramePr>
        <p:xfrm>
          <a:off x="797563" y="1972320"/>
          <a:ext cx="3984174" cy="34807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7646">
                  <a:extLst>
                    <a:ext uri="{9D8B030D-6E8A-4147-A177-3AD203B41FA5}">
                      <a16:colId xmlns="" xmlns:a16="http://schemas.microsoft.com/office/drawing/2014/main" val="1352062529"/>
                    </a:ext>
                  </a:extLst>
                </a:gridCol>
                <a:gridCol w="3226528">
                  <a:extLst>
                    <a:ext uri="{9D8B030D-6E8A-4147-A177-3AD203B41FA5}">
                      <a16:colId xmlns="" xmlns:a16="http://schemas.microsoft.com/office/drawing/2014/main" val="1926879571"/>
                    </a:ext>
                  </a:extLst>
                </a:gridCol>
              </a:tblGrid>
              <a:tr h="37183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行號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程式</a:t>
                      </a:r>
                      <a:endParaRPr lang="zh-TW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67556328"/>
                  </a:ext>
                </a:extLst>
              </a:tr>
              <a:tr h="14036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01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02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03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04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05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06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07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08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09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class Queue:</a:t>
                      </a:r>
                    </a:p>
                    <a:p>
                      <a:r>
                        <a:rPr lang="en-US" altLang="zh-TW" sz="1800" dirty="0" smtClean="0"/>
                        <a:t>    </a:t>
                      </a:r>
                      <a:r>
                        <a:rPr lang="en-US" altLang="zh-TW" sz="1800" dirty="0" err="1" smtClean="0"/>
                        <a:t>def</a:t>
                      </a:r>
                      <a:r>
                        <a:rPr lang="en-US" altLang="zh-TW" sz="1800" dirty="0" smtClean="0"/>
                        <a:t> __</a:t>
                      </a:r>
                      <a:r>
                        <a:rPr lang="en-US" altLang="zh-TW" sz="1800" dirty="0" err="1" smtClean="0"/>
                        <a:t>init</a:t>
                      </a:r>
                      <a:r>
                        <a:rPr lang="en-US" altLang="zh-TW" sz="1800" dirty="0" smtClean="0"/>
                        <a:t>__(self, size):</a:t>
                      </a:r>
                    </a:p>
                    <a:p>
                      <a:r>
                        <a:rPr lang="en-US" altLang="zh-TW" sz="1800" dirty="0" smtClean="0"/>
                        <a:t>        </a:t>
                      </a:r>
                      <a:r>
                        <a:rPr lang="en-US" altLang="zh-TW" sz="1800" dirty="0" err="1" smtClean="0"/>
                        <a:t>self.size</a:t>
                      </a:r>
                      <a:r>
                        <a:rPr lang="en-US" altLang="zh-TW" sz="1800" dirty="0" smtClean="0"/>
                        <a:t> = size</a:t>
                      </a:r>
                    </a:p>
                    <a:p>
                      <a:r>
                        <a:rPr lang="en-US" altLang="zh-TW" sz="1800" dirty="0" smtClean="0"/>
                        <a:t>        </a:t>
                      </a:r>
                      <a:r>
                        <a:rPr lang="en-US" altLang="zh-TW" sz="1800" dirty="0" err="1" smtClean="0"/>
                        <a:t>self.data</a:t>
                      </a:r>
                      <a:r>
                        <a:rPr lang="en-US" altLang="zh-TW" sz="1800" dirty="0" smtClean="0"/>
                        <a:t> = [0]*</a:t>
                      </a:r>
                      <a:r>
                        <a:rPr lang="en-US" altLang="zh-TW" sz="1800" dirty="0" err="1" smtClean="0"/>
                        <a:t>self.size</a:t>
                      </a:r>
                      <a:endParaRPr lang="en-US" altLang="zh-TW" sz="1800" dirty="0" smtClean="0"/>
                    </a:p>
                    <a:p>
                      <a:r>
                        <a:rPr lang="en-US" altLang="zh-TW" sz="1800" dirty="0" smtClean="0"/>
                        <a:t>        </a:t>
                      </a:r>
                      <a:r>
                        <a:rPr lang="en-US" altLang="zh-TW" sz="1800" dirty="0" err="1" smtClean="0"/>
                        <a:t>self.front</a:t>
                      </a:r>
                      <a:r>
                        <a:rPr lang="en-US" altLang="zh-TW" sz="1800" dirty="0" smtClean="0"/>
                        <a:t> = -1</a:t>
                      </a:r>
                    </a:p>
                    <a:p>
                      <a:r>
                        <a:rPr lang="en-US" altLang="zh-TW" sz="1800" dirty="0" smtClean="0"/>
                        <a:t>        </a:t>
                      </a:r>
                      <a:r>
                        <a:rPr lang="en-US" altLang="zh-TW" sz="1800" dirty="0" err="1" smtClean="0"/>
                        <a:t>self.back</a:t>
                      </a:r>
                      <a:r>
                        <a:rPr lang="en-US" altLang="zh-TW" sz="1800" dirty="0" smtClean="0"/>
                        <a:t> = -1</a:t>
                      </a:r>
                    </a:p>
                    <a:p>
                      <a:r>
                        <a:rPr lang="en-US" altLang="zh-TW" sz="1800" dirty="0" smtClean="0"/>
                        <a:t>    </a:t>
                      </a:r>
                      <a:r>
                        <a:rPr lang="en-US" altLang="zh-TW" sz="1800" dirty="0" err="1" smtClean="0"/>
                        <a:t>def</a:t>
                      </a:r>
                      <a:r>
                        <a:rPr lang="en-US" altLang="zh-TW" sz="1800" dirty="0" smtClean="0"/>
                        <a:t> </a:t>
                      </a:r>
                      <a:r>
                        <a:rPr lang="en-US" altLang="zh-TW" sz="1800" dirty="0" err="1" smtClean="0"/>
                        <a:t>isFull</a:t>
                      </a:r>
                      <a:r>
                        <a:rPr lang="en-US" altLang="zh-TW" sz="1800" dirty="0" smtClean="0"/>
                        <a:t>(self):</a:t>
                      </a:r>
                    </a:p>
                    <a:p>
                      <a:r>
                        <a:rPr lang="en-US" altLang="zh-TW" sz="1800" dirty="0" smtClean="0"/>
                        <a:t>        return </a:t>
                      </a:r>
                      <a:r>
                        <a:rPr lang="en-US" altLang="zh-TW" sz="1800" dirty="0" err="1" smtClean="0"/>
                        <a:t>self.back</a:t>
                      </a:r>
                      <a:r>
                        <a:rPr lang="en-US" altLang="zh-TW" sz="1800" dirty="0" smtClean="0"/>
                        <a:t> == self.size-1</a:t>
                      </a:r>
                    </a:p>
                    <a:p>
                      <a:r>
                        <a:rPr lang="en-US" altLang="zh-TW" sz="1800" dirty="0" smtClean="0"/>
                        <a:t>    </a:t>
                      </a:r>
                      <a:r>
                        <a:rPr lang="en-US" altLang="zh-TW" sz="1800" dirty="0" err="1" smtClean="0"/>
                        <a:t>def</a:t>
                      </a:r>
                      <a:r>
                        <a:rPr lang="en-US" altLang="zh-TW" sz="1800" dirty="0" smtClean="0"/>
                        <a:t> </a:t>
                      </a:r>
                      <a:r>
                        <a:rPr lang="en-US" altLang="zh-TW" sz="1800" dirty="0" err="1" smtClean="0"/>
                        <a:t>isEmpty</a:t>
                      </a:r>
                      <a:r>
                        <a:rPr lang="en-US" altLang="zh-TW" sz="1800" dirty="0" smtClean="0"/>
                        <a:t>(self):</a:t>
                      </a:r>
                    </a:p>
                    <a:p>
                      <a:r>
                        <a:rPr lang="en-US" altLang="zh-TW" sz="1800" dirty="0" smtClean="0"/>
                        <a:t>        return </a:t>
                      </a:r>
                      <a:r>
                        <a:rPr lang="en-US" altLang="zh-TW" sz="1800" dirty="0" err="1" smtClean="0"/>
                        <a:t>self.back</a:t>
                      </a:r>
                      <a:r>
                        <a:rPr lang="en-US" altLang="zh-TW" sz="1800" dirty="0" smtClean="0"/>
                        <a:t> == </a:t>
                      </a:r>
                      <a:r>
                        <a:rPr lang="en-US" altLang="zh-TW" sz="1800" dirty="0" err="1" smtClean="0"/>
                        <a:t>self.front</a:t>
                      </a:r>
                      <a:endParaRPr lang="en-US" altLang="zh-TW" sz="1800" dirty="0" smtClean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813286632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4937763" y="2288668"/>
            <a:ext cx="5774509" cy="3097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26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行：定義類別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Queue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。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2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6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行：定義初始化方法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(__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init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__)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內宣告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size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用於儲存佇列的大小，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data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用於儲存佇列內元素，每個元素設定為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0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，總共有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size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個，設定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front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-1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back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-1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。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7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8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行：定義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isFull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方法，檢查佇列是否滿了，回傳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back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是否等於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size-1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。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9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10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行：定義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isEmpty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方法，檢查佇列是否空了，回傳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back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是否等於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front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。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142922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smtClean="0"/>
              <a:t>5-1-1</a:t>
            </a:r>
            <a:r>
              <a:rPr lang="zh-TW" altLang="en-US" b="1" dirty="0" smtClean="0"/>
              <a:t>　</a:t>
            </a:r>
            <a:r>
              <a:rPr lang="zh-TW" altLang="en-US" dirty="0" smtClean="0"/>
              <a:t>自己</a:t>
            </a:r>
            <a:r>
              <a:rPr lang="zh-TW" altLang="en-US" dirty="0"/>
              <a:t>實作佇列</a:t>
            </a:r>
            <a:r>
              <a:rPr lang="en-US" altLang="zh-TW" sz="2400" dirty="0"/>
              <a:t>(5-1-1-</a:t>
            </a:r>
            <a:r>
              <a:rPr lang="zh-TW" altLang="en-US" sz="2400" dirty="0"/>
              <a:t>自己實作佇列</a:t>
            </a:r>
            <a:r>
              <a:rPr lang="en-US" altLang="zh-TW" sz="2400" dirty="0"/>
              <a:t>.</a:t>
            </a:r>
            <a:r>
              <a:rPr lang="en-US" altLang="zh-TW" sz="2400" dirty="0" err="1"/>
              <a:t>py</a:t>
            </a:r>
            <a:r>
              <a:rPr lang="en-US" altLang="zh-TW" sz="2400" dirty="0"/>
              <a:t>)</a:t>
            </a:r>
            <a:endParaRPr lang="zh-TW" altLang="en-US" sz="1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完整程式如下。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4304596"/>
              </p:ext>
            </p:extLst>
          </p:nvPr>
        </p:nvGraphicFramePr>
        <p:xfrm>
          <a:off x="394150" y="1879194"/>
          <a:ext cx="5576343" cy="48523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419">
                  <a:extLst>
                    <a:ext uri="{9D8B030D-6E8A-4147-A177-3AD203B41FA5}">
                      <a16:colId xmlns="" xmlns:a16="http://schemas.microsoft.com/office/drawing/2014/main" val="1352062529"/>
                    </a:ext>
                  </a:extLst>
                </a:gridCol>
                <a:gridCol w="4515924">
                  <a:extLst>
                    <a:ext uri="{9D8B030D-6E8A-4147-A177-3AD203B41FA5}">
                      <a16:colId xmlns="" xmlns:a16="http://schemas.microsoft.com/office/drawing/2014/main" val="1926879571"/>
                    </a:ext>
                  </a:extLst>
                </a:gridCol>
              </a:tblGrid>
              <a:tr h="37183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行號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程式</a:t>
                      </a:r>
                      <a:endParaRPr lang="zh-TW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67556328"/>
                  </a:ext>
                </a:extLst>
              </a:tr>
              <a:tr h="14036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11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12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13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14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15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16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17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18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19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20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21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22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23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24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25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    </a:t>
                      </a:r>
                      <a:r>
                        <a:rPr lang="en-US" altLang="zh-TW" sz="1800" dirty="0" err="1" smtClean="0"/>
                        <a:t>def</a:t>
                      </a:r>
                      <a:r>
                        <a:rPr lang="en-US" altLang="zh-TW" sz="1800" dirty="0" smtClean="0"/>
                        <a:t> </a:t>
                      </a:r>
                      <a:r>
                        <a:rPr lang="en-US" altLang="zh-TW" sz="1800" dirty="0" err="1" smtClean="0"/>
                        <a:t>enQueue</a:t>
                      </a:r>
                      <a:r>
                        <a:rPr lang="en-US" altLang="zh-TW" sz="1800" dirty="0" smtClean="0"/>
                        <a:t>(self, x):</a:t>
                      </a:r>
                    </a:p>
                    <a:p>
                      <a:r>
                        <a:rPr lang="en-US" altLang="zh-TW" sz="1800" dirty="0" smtClean="0"/>
                        <a:t>        if </a:t>
                      </a:r>
                      <a:r>
                        <a:rPr lang="en-US" altLang="zh-TW" sz="1800" dirty="0" err="1" smtClean="0"/>
                        <a:t>self.isFull</a:t>
                      </a:r>
                      <a:r>
                        <a:rPr lang="en-US" altLang="zh-TW" sz="1800" dirty="0" smtClean="0"/>
                        <a:t>():</a:t>
                      </a:r>
                    </a:p>
                    <a:p>
                      <a:r>
                        <a:rPr lang="en-US" altLang="zh-TW" sz="1800" dirty="0" smtClean="0"/>
                        <a:t>            print("</a:t>
                      </a:r>
                      <a:r>
                        <a:rPr lang="zh-TW" altLang="en-US" sz="1800" dirty="0" smtClean="0"/>
                        <a:t>佇列已滿</a:t>
                      </a:r>
                      <a:r>
                        <a:rPr lang="en-US" altLang="zh-TW" sz="1800" dirty="0" smtClean="0"/>
                        <a:t>")</a:t>
                      </a:r>
                    </a:p>
                    <a:p>
                      <a:r>
                        <a:rPr lang="en-US" altLang="zh-TW" sz="1800" dirty="0" smtClean="0"/>
                        <a:t>        else:</a:t>
                      </a:r>
                    </a:p>
                    <a:p>
                      <a:r>
                        <a:rPr lang="en-US" altLang="zh-TW" sz="1800" dirty="0" smtClean="0"/>
                        <a:t>            </a:t>
                      </a:r>
                      <a:r>
                        <a:rPr lang="en-US" altLang="zh-TW" sz="1800" dirty="0" err="1" smtClean="0"/>
                        <a:t>self.back</a:t>
                      </a:r>
                      <a:r>
                        <a:rPr lang="en-US" altLang="zh-TW" sz="1800" dirty="0" smtClean="0"/>
                        <a:t> = </a:t>
                      </a:r>
                      <a:r>
                        <a:rPr lang="en-US" altLang="zh-TW" sz="1800" dirty="0" err="1" smtClean="0"/>
                        <a:t>self.back</a:t>
                      </a:r>
                      <a:r>
                        <a:rPr lang="en-US" altLang="zh-TW" sz="1800" dirty="0" smtClean="0"/>
                        <a:t> + 1</a:t>
                      </a:r>
                    </a:p>
                    <a:p>
                      <a:r>
                        <a:rPr lang="en-US" altLang="zh-TW" sz="1800" dirty="0" smtClean="0"/>
                        <a:t>            </a:t>
                      </a:r>
                      <a:r>
                        <a:rPr lang="en-US" altLang="zh-TW" sz="1800" dirty="0" err="1" smtClean="0"/>
                        <a:t>self.data</a:t>
                      </a:r>
                      <a:r>
                        <a:rPr lang="en-US" altLang="zh-TW" sz="1800" dirty="0" smtClean="0"/>
                        <a:t>[</a:t>
                      </a:r>
                      <a:r>
                        <a:rPr lang="en-US" altLang="zh-TW" sz="1800" dirty="0" err="1" smtClean="0"/>
                        <a:t>self.back</a:t>
                      </a:r>
                      <a:r>
                        <a:rPr lang="en-US" altLang="zh-TW" sz="1800" dirty="0" smtClean="0"/>
                        <a:t>] = x</a:t>
                      </a:r>
                    </a:p>
                    <a:p>
                      <a:r>
                        <a:rPr lang="en-US" altLang="zh-TW" sz="1800" dirty="0" smtClean="0"/>
                        <a:t>    </a:t>
                      </a:r>
                      <a:r>
                        <a:rPr lang="en-US" altLang="zh-TW" sz="1800" dirty="0" err="1" smtClean="0"/>
                        <a:t>def</a:t>
                      </a:r>
                      <a:r>
                        <a:rPr lang="en-US" altLang="zh-TW" sz="1800" dirty="0" smtClean="0"/>
                        <a:t> </a:t>
                      </a:r>
                      <a:r>
                        <a:rPr lang="en-US" altLang="zh-TW" sz="1800" dirty="0" err="1" smtClean="0"/>
                        <a:t>deQueue</a:t>
                      </a:r>
                      <a:r>
                        <a:rPr lang="en-US" altLang="zh-TW" sz="1800" dirty="0" smtClean="0"/>
                        <a:t>(self):</a:t>
                      </a:r>
                    </a:p>
                    <a:p>
                      <a:r>
                        <a:rPr lang="en-US" altLang="zh-TW" sz="1800" dirty="0" smtClean="0"/>
                        <a:t>        if </a:t>
                      </a:r>
                      <a:r>
                        <a:rPr lang="en-US" altLang="zh-TW" sz="1800" dirty="0" err="1" smtClean="0"/>
                        <a:t>self.isEmpty</a:t>
                      </a:r>
                      <a:r>
                        <a:rPr lang="en-US" altLang="zh-TW" sz="1800" dirty="0" smtClean="0"/>
                        <a:t>():</a:t>
                      </a:r>
                    </a:p>
                    <a:p>
                      <a:r>
                        <a:rPr lang="en-US" altLang="zh-TW" sz="1800" dirty="0" smtClean="0"/>
                        <a:t>            print("</a:t>
                      </a:r>
                      <a:r>
                        <a:rPr lang="zh-TW" altLang="en-US" sz="1800" dirty="0" smtClean="0"/>
                        <a:t>佇列是空的</a:t>
                      </a:r>
                      <a:r>
                        <a:rPr lang="en-US" altLang="zh-TW" sz="1800" dirty="0" smtClean="0"/>
                        <a:t>")</a:t>
                      </a:r>
                    </a:p>
                    <a:p>
                      <a:r>
                        <a:rPr lang="en-US" altLang="zh-TW" sz="1800" dirty="0" smtClean="0"/>
                        <a:t>        else:</a:t>
                      </a:r>
                    </a:p>
                    <a:p>
                      <a:r>
                        <a:rPr lang="en-US" altLang="zh-TW" sz="1800" dirty="0" smtClean="0"/>
                        <a:t>            </a:t>
                      </a:r>
                      <a:r>
                        <a:rPr lang="en-US" altLang="zh-TW" sz="1800" dirty="0" err="1" smtClean="0"/>
                        <a:t>self.front</a:t>
                      </a:r>
                      <a:r>
                        <a:rPr lang="en-US" altLang="zh-TW" sz="1800" dirty="0" smtClean="0"/>
                        <a:t> = </a:t>
                      </a:r>
                      <a:r>
                        <a:rPr lang="en-US" altLang="zh-TW" sz="1800" dirty="0" err="1" smtClean="0"/>
                        <a:t>self.front</a:t>
                      </a:r>
                      <a:r>
                        <a:rPr lang="en-US" altLang="zh-TW" sz="1800" dirty="0" smtClean="0"/>
                        <a:t> + 1</a:t>
                      </a:r>
                    </a:p>
                    <a:p>
                      <a:r>
                        <a:rPr lang="en-US" altLang="zh-TW" sz="1800" dirty="0" smtClean="0"/>
                        <a:t>            return </a:t>
                      </a:r>
                      <a:r>
                        <a:rPr lang="en-US" altLang="zh-TW" sz="1800" dirty="0" err="1" smtClean="0"/>
                        <a:t>self.data</a:t>
                      </a:r>
                      <a:r>
                        <a:rPr lang="en-US" altLang="zh-TW" sz="1800" dirty="0" smtClean="0"/>
                        <a:t>[</a:t>
                      </a:r>
                      <a:r>
                        <a:rPr lang="en-US" altLang="zh-TW" sz="1800" dirty="0" err="1" smtClean="0"/>
                        <a:t>self.front</a:t>
                      </a:r>
                      <a:r>
                        <a:rPr lang="en-US" altLang="zh-TW" sz="1800" dirty="0" smtClean="0"/>
                        <a:t>]</a:t>
                      </a:r>
                    </a:p>
                    <a:p>
                      <a:r>
                        <a:rPr lang="en-US" altLang="zh-TW" sz="1800" dirty="0" smtClean="0"/>
                        <a:t>    </a:t>
                      </a:r>
                      <a:r>
                        <a:rPr lang="en-US" altLang="zh-TW" sz="1800" dirty="0" err="1" smtClean="0"/>
                        <a:t>def</a:t>
                      </a:r>
                      <a:r>
                        <a:rPr lang="en-US" altLang="zh-TW" sz="1800" dirty="0" smtClean="0"/>
                        <a:t> </a:t>
                      </a:r>
                      <a:r>
                        <a:rPr lang="en-US" altLang="zh-TW" sz="1800" dirty="0" err="1" smtClean="0"/>
                        <a:t>printQueue</a:t>
                      </a:r>
                      <a:r>
                        <a:rPr lang="en-US" altLang="zh-TW" sz="1800" dirty="0" smtClean="0"/>
                        <a:t>(self):</a:t>
                      </a:r>
                    </a:p>
                    <a:p>
                      <a:r>
                        <a:rPr lang="en-US" altLang="zh-TW" sz="1800" dirty="0" smtClean="0"/>
                        <a:t>        for </a:t>
                      </a:r>
                      <a:r>
                        <a:rPr lang="en-US" altLang="zh-TW" sz="1800" dirty="0" err="1" smtClean="0"/>
                        <a:t>i</a:t>
                      </a:r>
                      <a:r>
                        <a:rPr lang="en-US" altLang="zh-TW" sz="1800" dirty="0" smtClean="0"/>
                        <a:t> in range(</a:t>
                      </a:r>
                      <a:r>
                        <a:rPr lang="en-US" altLang="zh-TW" sz="1800" dirty="0" err="1" smtClean="0"/>
                        <a:t>self.front</a:t>
                      </a:r>
                      <a:r>
                        <a:rPr lang="en-US" altLang="zh-TW" sz="1800" dirty="0" smtClean="0"/>
                        <a:t> + 1, </a:t>
                      </a:r>
                      <a:r>
                        <a:rPr lang="en-US" altLang="zh-TW" sz="1800" dirty="0" err="1" smtClean="0"/>
                        <a:t>self.back</a:t>
                      </a:r>
                      <a:r>
                        <a:rPr lang="en-US" altLang="zh-TW" sz="1800" dirty="0" smtClean="0"/>
                        <a:t> + 1):</a:t>
                      </a:r>
                    </a:p>
                    <a:p>
                      <a:r>
                        <a:rPr lang="en-US" altLang="zh-TW" sz="1800" dirty="0" smtClean="0"/>
                        <a:t>            print(</a:t>
                      </a:r>
                      <a:r>
                        <a:rPr lang="en-US" altLang="zh-TW" sz="1800" dirty="0" err="1" smtClean="0"/>
                        <a:t>self.data</a:t>
                      </a:r>
                      <a:r>
                        <a:rPr lang="en-US" altLang="zh-TW" sz="1800" dirty="0" smtClean="0"/>
                        <a:t>[</a:t>
                      </a:r>
                      <a:r>
                        <a:rPr lang="en-US" altLang="zh-TW" sz="1800" dirty="0" err="1" smtClean="0"/>
                        <a:t>i</a:t>
                      </a:r>
                      <a:r>
                        <a:rPr lang="en-US" altLang="zh-TW" sz="1800" dirty="0" smtClean="0"/>
                        <a:t>], end="")</a:t>
                      </a:r>
                    </a:p>
                    <a:p>
                      <a:r>
                        <a:rPr lang="en-US" altLang="zh-TW" sz="1800" dirty="0" smtClean="0"/>
                        <a:t>        print()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813286632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6054763" y="1628610"/>
            <a:ext cx="5774509" cy="4875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行到第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16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行：定義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enQueue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方法，插入元素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x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到佇列，若方法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isFull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條件成立，則顯示「佇列已滿」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12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13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；否則先將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back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遞增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，再儲存數字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x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到串列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data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back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位置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14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16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。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17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行到第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22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行：定義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deQueue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方法，若方法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isEmpty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條件成立，則顯示「佇列是空的」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18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19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；否則先將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self.front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遞增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，再回傳串列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data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front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位置的數值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20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22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。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23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26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行：定義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printQueue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方法，印出佇列內的所有元素。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24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25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行：使用迴圈顯示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data[front+1]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data[back]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的所有元素。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26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行：顯示換行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。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271124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smtClean="0"/>
              <a:t>5-1-1</a:t>
            </a:r>
            <a:r>
              <a:rPr lang="zh-TW" altLang="en-US" b="1" dirty="0" smtClean="0"/>
              <a:t>　</a:t>
            </a:r>
            <a:r>
              <a:rPr lang="zh-TW" altLang="en-US" dirty="0" smtClean="0"/>
              <a:t>自己</a:t>
            </a:r>
            <a:r>
              <a:rPr lang="zh-TW" altLang="en-US" dirty="0"/>
              <a:t>實作佇列</a:t>
            </a:r>
            <a:r>
              <a:rPr lang="en-US" altLang="zh-TW" sz="2400" dirty="0"/>
              <a:t>(5-1-1-</a:t>
            </a:r>
            <a:r>
              <a:rPr lang="zh-TW" altLang="en-US" sz="2400" dirty="0"/>
              <a:t>自己實作佇列</a:t>
            </a:r>
            <a:r>
              <a:rPr lang="en-US" altLang="zh-TW" sz="2400" dirty="0"/>
              <a:t>.</a:t>
            </a:r>
            <a:r>
              <a:rPr lang="en-US" altLang="zh-TW" sz="2400" dirty="0" err="1"/>
              <a:t>py</a:t>
            </a:r>
            <a:r>
              <a:rPr lang="en-US" altLang="zh-TW" sz="2400" dirty="0"/>
              <a:t>)</a:t>
            </a:r>
            <a:endParaRPr lang="zh-TW" altLang="en-US" sz="1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完整程式如下。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01768"/>
              </p:ext>
            </p:extLst>
          </p:nvPr>
        </p:nvGraphicFramePr>
        <p:xfrm>
          <a:off x="797563" y="1972320"/>
          <a:ext cx="3984174" cy="2383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7646">
                  <a:extLst>
                    <a:ext uri="{9D8B030D-6E8A-4147-A177-3AD203B41FA5}">
                      <a16:colId xmlns="" xmlns:a16="http://schemas.microsoft.com/office/drawing/2014/main" val="1352062529"/>
                    </a:ext>
                  </a:extLst>
                </a:gridCol>
                <a:gridCol w="3226528">
                  <a:extLst>
                    <a:ext uri="{9D8B030D-6E8A-4147-A177-3AD203B41FA5}">
                      <a16:colId xmlns="" xmlns:a16="http://schemas.microsoft.com/office/drawing/2014/main" val="1926879571"/>
                    </a:ext>
                  </a:extLst>
                </a:gridCol>
              </a:tblGrid>
              <a:tr h="37183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行號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程式</a:t>
                      </a:r>
                      <a:endParaRPr lang="zh-TW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67556328"/>
                  </a:ext>
                </a:extLst>
              </a:tr>
              <a:tr h="14036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27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28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29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30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31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32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q = Queue(4)</a:t>
                      </a:r>
                    </a:p>
                    <a:p>
                      <a:r>
                        <a:rPr lang="en-US" altLang="zh-TW" sz="1800" dirty="0" smtClean="0"/>
                        <a:t>for </a:t>
                      </a:r>
                      <a:r>
                        <a:rPr lang="en-US" altLang="zh-TW" sz="1800" dirty="0" err="1" smtClean="0"/>
                        <a:t>i</a:t>
                      </a:r>
                      <a:r>
                        <a:rPr lang="en-US" altLang="zh-TW" sz="1800" dirty="0" smtClean="0"/>
                        <a:t> in range(1, 5):</a:t>
                      </a:r>
                    </a:p>
                    <a:p>
                      <a:r>
                        <a:rPr lang="en-US" altLang="zh-TW" sz="1800" dirty="0" smtClean="0"/>
                        <a:t>    </a:t>
                      </a:r>
                      <a:r>
                        <a:rPr lang="en-US" altLang="zh-TW" sz="1800" dirty="0" err="1" smtClean="0"/>
                        <a:t>q.enQueue</a:t>
                      </a:r>
                      <a:r>
                        <a:rPr lang="en-US" altLang="zh-TW" sz="1800" dirty="0" smtClean="0"/>
                        <a:t>(</a:t>
                      </a:r>
                      <a:r>
                        <a:rPr lang="en-US" altLang="zh-TW" sz="1800" dirty="0" err="1" smtClean="0"/>
                        <a:t>i</a:t>
                      </a:r>
                      <a:r>
                        <a:rPr lang="en-US" altLang="zh-TW" sz="1800" dirty="0" smtClean="0"/>
                        <a:t>)</a:t>
                      </a:r>
                    </a:p>
                    <a:p>
                      <a:r>
                        <a:rPr lang="en-US" altLang="zh-TW" sz="1800" dirty="0" smtClean="0"/>
                        <a:t>    </a:t>
                      </a:r>
                      <a:r>
                        <a:rPr lang="en-US" altLang="zh-TW" sz="1800" dirty="0" err="1" smtClean="0"/>
                        <a:t>q.printQueue</a:t>
                      </a:r>
                      <a:r>
                        <a:rPr lang="en-US" altLang="zh-TW" sz="1800" dirty="0" smtClean="0"/>
                        <a:t>()</a:t>
                      </a:r>
                    </a:p>
                    <a:p>
                      <a:r>
                        <a:rPr lang="en-US" altLang="zh-TW" sz="1800" dirty="0" smtClean="0"/>
                        <a:t>for </a:t>
                      </a:r>
                      <a:r>
                        <a:rPr lang="en-US" altLang="zh-TW" sz="1800" dirty="0" err="1" smtClean="0"/>
                        <a:t>i</a:t>
                      </a:r>
                      <a:r>
                        <a:rPr lang="en-US" altLang="zh-TW" sz="1800" dirty="0" smtClean="0"/>
                        <a:t> in range(1, 5):</a:t>
                      </a:r>
                    </a:p>
                    <a:p>
                      <a:r>
                        <a:rPr lang="en-US" altLang="zh-TW" sz="1800" dirty="0" smtClean="0"/>
                        <a:t>    </a:t>
                      </a:r>
                      <a:r>
                        <a:rPr lang="en-US" altLang="zh-TW" sz="1800" dirty="0" err="1" smtClean="0"/>
                        <a:t>q.deQueue</a:t>
                      </a:r>
                      <a:r>
                        <a:rPr lang="en-US" altLang="zh-TW" sz="1800" dirty="0" smtClean="0"/>
                        <a:t>()</a:t>
                      </a:r>
                    </a:p>
                    <a:p>
                      <a:r>
                        <a:rPr lang="en-US" altLang="zh-TW" sz="1800" dirty="0" smtClean="0"/>
                        <a:t>    </a:t>
                      </a:r>
                      <a:r>
                        <a:rPr lang="en-US" altLang="zh-TW" sz="1800" dirty="0" err="1" smtClean="0"/>
                        <a:t>q.printQueue</a:t>
                      </a:r>
                      <a:r>
                        <a:rPr lang="en-US" altLang="zh-TW" sz="1800" dirty="0" smtClean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813286632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4964658" y="2288668"/>
            <a:ext cx="5774509" cy="2649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27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行：宣告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q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為五個元素的佇列。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28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30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行：使用迴圈與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enQueue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方法將數字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5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加入到佇列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q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，每加一個元素後就呼叫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printQueue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方法顯示目前佇列內所有元素到螢幕上。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31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33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行：使用迴圈執行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5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次，呼叫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deQueue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方法每次取出佇列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q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的第一個元素，取出一個元素後就呼叫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printQueue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方法顯示目前佇列內所有元素到螢幕上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。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808407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smtClean="0"/>
              <a:t>5-1-2</a:t>
            </a:r>
            <a:r>
              <a:rPr lang="zh-TW" altLang="en-US" b="1" dirty="0" smtClean="0"/>
              <a:t>　</a:t>
            </a:r>
            <a:r>
              <a:rPr lang="zh-TW" altLang="en-US" dirty="0" smtClean="0"/>
              <a:t>環狀</a:t>
            </a:r>
            <a:r>
              <a:rPr lang="zh-TW" altLang="en-US" dirty="0"/>
              <a:t>佇列</a:t>
            </a:r>
            <a:r>
              <a:rPr lang="en-US" altLang="zh-TW" sz="2400" dirty="0" smtClean="0"/>
              <a:t>(</a:t>
            </a:r>
            <a:r>
              <a:rPr lang="en-US" altLang="zh-TW" sz="2400" b="1" dirty="0"/>
              <a:t>5-1-2 </a:t>
            </a:r>
            <a:r>
              <a:rPr lang="zh-TW" altLang="en-US" sz="2400" dirty="0"/>
              <a:t>環狀佇列</a:t>
            </a:r>
            <a:r>
              <a:rPr lang="en-US" altLang="zh-TW" sz="2400" dirty="0" smtClean="0"/>
              <a:t>.</a:t>
            </a:r>
            <a:r>
              <a:rPr lang="en-US" altLang="zh-TW" sz="2400" dirty="0" err="1"/>
              <a:t>py</a:t>
            </a:r>
            <a:r>
              <a:rPr lang="en-US" altLang="zh-TW" sz="2400" dirty="0" smtClean="0"/>
              <a:t>)</a:t>
            </a:r>
            <a:endParaRPr lang="zh-TW" altLang="en-US" sz="2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39634" y="1367861"/>
            <a:ext cx="11704320" cy="5072127"/>
          </a:xfrm>
        </p:spPr>
        <p:txBody>
          <a:bodyPr>
            <a:normAutofit/>
          </a:bodyPr>
          <a:lstStyle/>
          <a:p>
            <a:r>
              <a:rPr lang="zh-TW" altLang="en-US" dirty="0"/>
              <a:t>佇列目前隨著資料的新增與刪除後，已經儲存過的空間就無法使用，所以產生環狀佇列的概念，當環狀佇列到達儲存空間的最後一個位置後，若前方元素已經取出，就可以將資料儲存到第一個位置，繼續往後儲存直到滿了為止，以下介紹環狀</a:t>
            </a:r>
            <a:r>
              <a:rPr lang="zh-TW" altLang="en-US" dirty="0" smtClean="0"/>
              <a:t>佇列</a:t>
            </a:r>
            <a:r>
              <a:rPr lang="zh-TW" altLang="en-US" dirty="0"/>
              <a:t>（</a:t>
            </a:r>
            <a:r>
              <a:rPr lang="en-US" altLang="zh-TW" dirty="0" smtClean="0"/>
              <a:t>Circular Queue</a:t>
            </a:r>
            <a:r>
              <a:rPr lang="zh-TW" altLang="en-US" dirty="0"/>
              <a:t>）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(</a:t>
            </a:r>
            <a:r>
              <a:rPr lang="en-US" altLang="zh-TW" dirty="0"/>
              <a:t>1) </a:t>
            </a:r>
            <a:r>
              <a:rPr lang="zh-TW" altLang="en-US" dirty="0"/>
              <a:t>範例說明</a:t>
            </a:r>
          </a:p>
          <a:p>
            <a:pPr lvl="1"/>
            <a:r>
              <a:rPr lang="zh-TW" altLang="en-US" dirty="0"/>
              <a:t>實作一個程式，將數字</a:t>
            </a:r>
            <a:r>
              <a:rPr lang="en-US" altLang="zh-TW" dirty="0"/>
              <a:t>1</a:t>
            </a:r>
            <a:r>
              <a:rPr lang="zh-TW" altLang="en-US" dirty="0"/>
              <a:t>到</a:t>
            </a:r>
            <a:r>
              <a:rPr lang="en-US" altLang="zh-TW" dirty="0"/>
              <a:t>4</a:t>
            </a:r>
            <a:r>
              <a:rPr lang="zh-TW" altLang="en-US" dirty="0"/>
              <a:t>依序加入環狀佇列，每加入一個數字後，顯示環狀佇列目前所有元素值到螢幕。刪除最前面加入的元素，接著顯示環狀佇列目前所有元素值到螢幕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95651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smtClean="0"/>
              <a:t>5-1-2</a:t>
            </a:r>
            <a:r>
              <a:rPr lang="zh-TW" altLang="en-US" b="1" dirty="0" smtClean="0"/>
              <a:t>　</a:t>
            </a:r>
            <a:r>
              <a:rPr lang="zh-TW" altLang="en-US" dirty="0" smtClean="0"/>
              <a:t>環狀</a:t>
            </a:r>
            <a:r>
              <a:rPr lang="zh-TW" altLang="en-US" dirty="0"/>
              <a:t>佇列</a:t>
            </a:r>
            <a:r>
              <a:rPr lang="en-US" altLang="zh-TW" sz="2400" dirty="0" smtClean="0"/>
              <a:t>(</a:t>
            </a:r>
            <a:r>
              <a:rPr lang="en-US" altLang="zh-TW" sz="2400" b="1" dirty="0"/>
              <a:t>5-1-2 </a:t>
            </a:r>
            <a:r>
              <a:rPr lang="zh-TW" altLang="en-US" sz="2400" dirty="0"/>
              <a:t>環狀佇列</a:t>
            </a:r>
            <a:r>
              <a:rPr lang="en-US" altLang="zh-TW" sz="2400" dirty="0" smtClean="0"/>
              <a:t>.</a:t>
            </a:r>
            <a:r>
              <a:rPr lang="en-US" altLang="zh-TW" sz="2400" dirty="0" err="1"/>
              <a:t>py</a:t>
            </a:r>
            <a:r>
              <a:rPr lang="en-US" altLang="zh-TW" sz="2400" dirty="0" smtClean="0"/>
              <a:t>)</a:t>
            </a:r>
            <a:endParaRPr lang="zh-TW" altLang="en-US" sz="2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39634" y="1367861"/>
            <a:ext cx="11704320" cy="50721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 smtClean="0"/>
              <a:t>(</a:t>
            </a:r>
            <a:r>
              <a:rPr lang="en-US" altLang="zh-TW" dirty="0"/>
              <a:t>2) </a:t>
            </a:r>
            <a:r>
              <a:rPr lang="zh-TW" altLang="en-US" dirty="0"/>
              <a:t>預期程式執行結果 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341" y="1952140"/>
            <a:ext cx="3473388" cy="3583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852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smtClean="0"/>
              <a:t>5-1-2</a:t>
            </a:r>
            <a:r>
              <a:rPr lang="zh-TW" altLang="en-US" b="1" dirty="0" smtClean="0"/>
              <a:t>　</a:t>
            </a:r>
            <a:r>
              <a:rPr lang="zh-TW" altLang="en-US" dirty="0" smtClean="0"/>
              <a:t>環狀</a:t>
            </a:r>
            <a:r>
              <a:rPr lang="zh-TW" altLang="en-US" dirty="0"/>
              <a:t>佇列</a:t>
            </a:r>
            <a:r>
              <a:rPr lang="en-US" altLang="zh-TW" sz="2400" dirty="0" smtClean="0"/>
              <a:t>(</a:t>
            </a:r>
            <a:r>
              <a:rPr lang="en-US" altLang="zh-TW" sz="2400" b="1" dirty="0"/>
              <a:t>5-1-2 </a:t>
            </a:r>
            <a:r>
              <a:rPr lang="zh-TW" altLang="en-US" sz="2400" dirty="0"/>
              <a:t>環狀佇列</a:t>
            </a:r>
            <a:r>
              <a:rPr lang="en-US" altLang="zh-TW" sz="2400" dirty="0" smtClean="0"/>
              <a:t>.</a:t>
            </a:r>
            <a:r>
              <a:rPr lang="en-US" altLang="zh-TW" sz="2400" dirty="0" err="1"/>
              <a:t>py</a:t>
            </a:r>
            <a:r>
              <a:rPr lang="en-US" altLang="zh-TW" sz="2400" dirty="0" smtClean="0"/>
              <a:t>)</a:t>
            </a:r>
            <a:endParaRPr lang="zh-TW" altLang="en-US" sz="2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367862"/>
            <a:ext cx="4873214" cy="4929194"/>
          </a:xfrm>
        </p:spPr>
        <p:txBody>
          <a:bodyPr/>
          <a:lstStyle/>
          <a:p>
            <a:r>
              <a:rPr lang="zh-TW" altLang="en-US" dirty="0"/>
              <a:t>說明與程式</a:t>
            </a:r>
          </a:p>
          <a:p>
            <a:pPr lvl="1"/>
            <a:r>
              <a:rPr lang="zh-TW" altLang="en-US" dirty="0"/>
              <a:t>以下顯示從環狀佇列</a:t>
            </a:r>
            <a:r>
              <a:rPr lang="en-US" altLang="zh-TW" dirty="0"/>
              <a:t>q</a:t>
            </a:r>
            <a:r>
              <a:rPr lang="zh-TW" altLang="en-US" dirty="0"/>
              <a:t>中執行新增與刪除元素時，程式中</a:t>
            </a:r>
            <a:r>
              <a:rPr lang="en-US" altLang="zh-TW" dirty="0"/>
              <a:t>front</a:t>
            </a:r>
            <a:r>
              <a:rPr lang="zh-TW" altLang="en-US" dirty="0"/>
              <a:t>與</a:t>
            </a:r>
            <a:r>
              <a:rPr lang="en-US" altLang="zh-TW" dirty="0"/>
              <a:t>back</a:t>
            </a:r>
            <a:r>
              <a:rPr lang="zh-TW" altLang="en-US" dirty="0"/>
              <a:t>的變化，可以了解</a:t>
            </a:r>
            <a:r>
              <a:rPr lang="en-US" altLang="zh-TW" dirty="0"/>
              <a:t>front</a:t>
            </a:r>
            <a:r>
              <a:rPr lang="zh-TW" altLang="en-US" dirty="0"/>
              <a:t>與</a:t>
            </a:r>
            <a:r>
              <a:rPr lang="en-US" altLang="zh-TW" dirty="0"/>
              <a:t>back</a:t>
            </a:r>
            <a:r>
              <a:rPr lang="zh-TW" altLang="en-US" dirty="0"/>
              <a:t>的用途，</a:t>
            </a:r>
            <a:r>
              <a:rPr lang="en-US" altLang="zh-TW" dirty="0"/>
              <a:t>front</a:t>
            </a:r>
            <a:r>
              <a:rPr lang="zh-TW" altLang="en-US" dirty="0"/>
              <a:t>用於從環狀佇列</a:t>
            </a:r>
            <a:r>
              <a:rPr lang="en-US" altLang="zh-TW" dirty="0"/>
              <a:t>q</a:t>
            </a:r>
            <a:r>
              <a:rPr lang="zh-TW" altLang="en-US" dirty="0"/>
              <a:t>取出元素，</a:t>
            </a:r>
            <a:r>
              <a:rPr lang="en-US" altLang="zh-TW" dirty="0"/>
              <a:t>back</a:t>
            </a:r>
            <a:r>
              <a:rPr lang="zh-TW" altLang="en-US" dirty="0"/>
              <a:t>用於加入元素到環狀佇列</a:t>
            </a:r>
            <a:r>
              <a:rPr lang="en-US" altLang="zh-TW" dirty="0"/>
              <a:t>q</a:t>
            </a:r>
            <a:r>
              <a:rPr lang="zh-TW" altLang="en-US" dirty="0"/>
              <a:t>。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709" y="2599763"/>
            <a:ext cx="6324498" cy="3554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474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smtClean="0"/>
              <a:t>5-1-2</a:t>
            </a:r>
            <a:r>
              <a:rPr lang="zh-TW" altLang="en-US" b="1" dirty="0" smtClean="0"/>
              <a:t>　</a:t>
            </a:r>
            <a:r>
              <a:rPr lang="zh-TW" altLang="en-US" dirty="0" smtClean="0"/>
              <a:t>環狀</a:t>
            </a:r>
            <a:r>
              <a:rPr lang="zh-TW" altLang="en-US" dirty="0"/>
              <a:t>佇列</a:t>
            </a:r>
            <a:r>
              <a:rPr lang="en-US" altLang="zh-TW" sz="2400" dirty="0" smtClean="0"/>
              <a:t>(</a:t>
            </a:r>
            <a:r>
              <a:rPr lang="en-US" altLang="zh-TW" sz="2400" b="1" dirty="0"/>
              <a:t>5-1-2 </a:t>
            </a:r>
            <a:r>
              <a:rPr lang="zh-TW" altLang="en-US" sz="2400" dirty="0"/>
              <a:t>環狀佇列</a:t>
            </a:r>
            <a:r>
              <a:rPr lang="en-US" altLang="zh-TW" sz="2400" dirty="0" smtClean="0"/>
              <a:t>.</a:t>
            </a:r>
            <a:r>
              <a:rPr lang="en-US" altLang="zh-TW" sz="2400" dirty="0" err="1"/>
              <a:t>py</a:t>
            </a:r>
            <a:r>
              <a:rPr lang="en-US" altLang="zh-TW" sz="2400" dirty="0" smtClean="0"/>
              <a:t>)</a:t>
            </a:r>
            <a:endParaRPr lang="zh-TW" altLang="en-US" sz="24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516" y="1368425"/>
            <a:ext cx="7539293" cy="4929188"/>
          </a:xfrm>
        </p:spPr>
      </p:pic>
    </p:spTree>
    <p:extLst>
      <p:ext uri="{BB962C8B-B14F-4D97-AF65-F5344CB8AC3E}">
        <p14:creationId xmlns:p14="http://schemas.microsoft.com/office/powerpoint/2010/main" val="3084557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smtClean="0"/>
              <a:t>5-1-2</a:t>
            </a:r>
            <a:r>
              <a:rPr lang="zh-TW" altLang="en-US" b="1" dirty="0" smtClean="0"/>
              <a:t>　</a:t>
            </a:r>
            <a:r>
              <a:rPr lang="zh-TW" altLang="en-US" dirty="0" smtClean="0"/>
              <a:t>環狀</a:t>
            </a:r>
            <a:r>
              <a:rPr lang="zh-TW" altLang="en-US" dirty="0"/>
              <a:t>佇列</a:t>
            </a:r>
            <a:r>
              <a:rPr lang="en-US" altLang="zh-TW" sz="2400" dirty="0" smtClean="0"/>
              <a:t>(</a:t>
            </a:r>
            <a:r>
              <a:rPr lang="en-US" altLang="zh-TW" sz="2400" b="1" dirty="0"/>
              <a:t>5-1-2 </a:t>
            </a:r>
            <a:r>
              <a:rPr lang="zh-TW" altLang="en-US" sz="2400" dirty="0"/>
              <a:t>環狀佇列</a:t>
            </a:r>
            <a:r>
              <a:rPr lang="en-US" altLang="zh-TW" sz="2400" dirty="0" smtClean="0"/>
              <a:t>.</a:t>
            </a:r>
            <a:r>
              <a:rPr lang="en-US" altLang="zh-TW" sz="2400" dirty="0" err="1"/>
              <a:t>py</a:t>
            </a:r>
            <a:r>
              <a:rPr lang="en-US" altLang="zh-TW" sz="2400" dirty="0" smtClean="0"/>
              <a:t>)</a:t>
            </a:r>
            <a:endParaRPr lang="zh-TW" altLang="en-US" sz="24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276" y="1638187"/>
            <a:ext cx="7905750" cy="1123950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2931" y="2874558"/>
            <a:ext cx="7800975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311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smtClean="0"/>
              <a:t>5-1-2</a:t>
            </a:r>
            <a:r>
              <a:rPr lang="zh-TW" altLang="en-US" b="1" dirty="0" smtClean="0"/>
              <a:t>　</a:t>
            </a:r>
            <a:r>
              <a:rPr lang="zh-TW" altLang="en-US" dirty="0" smtClean="0"/>
              <a:t>環狀</a:t>
            </a:r>
            <a:r>
              <a:rPr lang="zh-TW" altLang="en-US" dirty="0"/>
              <a:t>佇列</a:t>
            </a:r>
            <a:r>
              <a:rPr lang="en-US" altLang="zh-TW" sz="2400" dirty="0" smtClean="0"/>
              <a:t>(</a:t>
            </a:r>
            <a:r>
              <a:rPr lang="en-US" altLang="zh-TW" sz="2400" b="1" dirty="0"/>
              <a:t>5-1-2 </a:t>
            </a:r>
            <a:r>
              <a:rPr lang="zh-TW" altLang="en-US" sz="2400" dirty="0"/>
              <a:t>環狀佇列</a:t>
            </a:r>
            <a:r>
              <a:rPr lang="en-US" altLang="zh-TW" sz="2400" dirty="0" smtClean="0"/>
              <a:t>.</a:t>
            </a:r>
            <a:r>
              <a:rPr lang="en-US" altLang="zh-TW" sz="2400" dirty="0" err="1"/>
              <a:t>py</a:t>
            </a:r>
            <a:r>
              <a:rPr lang="en-US" altLang="zh-TW" sz="2400" dirty="0" smtClean="0"/>
              <a:t>)</a:t>
            </a:r>
            <a:endParaRPr lang="zh-TW" altLang="en-US" sz="24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2825" y="1851819"/>
            <a:ext cx="7686675" cy="3962400"/>
          </a:xfrm>
        </p:spPr>
      </p:pic>
    </p:spTree>
    <p:extLst>
      <p:ext uri="{BB962C8B-B14F-4D97-AF65-F5344CB8AC3E}">
        <p14:creationId xmlns:p14="http://schemas.microsoft.com/office/powerpoint/2010/main" val="2920179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smtClean="0"/>
              <a:t>5-1-2</a:t>
            </a:r>
            <a:r>
              <a:rPr lang="zh-TW" altLang="en-US" b="1" dirty="0" smtClean="0"/>
              <a:t>　</a:t>
            </a:r>
            <a:r>
              <a:rPr lang="zh-TW" altLang="en-US" dirty="0" smtClean="0"/>
              <a:t>環狀</a:t>
            </a:r>
            <a:r>
              <a:rPr lang="zh-TW" altLang="en-US" dirty="0"/>
              <a:t>佇列</a:t>
            </a:r>
            <a:r>
              <a:rPr lang="en-US" altLang="zh-TW" sz="2400" dirty="0" smtClean="0"/>
              <a:t>(</a:t>
            </a:r>
            <a:r>
              <a:rPr lang="en-US" altLang="zh-TW" sz="2400" b="1" dirty="0"/>
              <a:t>5-1-2 </a:t>
            </a:r>
            <a:r>
              <a:rPr lang="zh-TW" altLang="en-US" sz="2400" dirty="0"/>
              <a:t>環狀佇列</a:t>
            </a:r>
            <a:r>
              <a:rPr lang="en-US" altLang="zh-TW" sz="2400" dirty="0" smtClean="0"/>
              <a:t>.</a:t>
            </a:r>
            <a:r>
              <a:rPr lang="en-US" altLang="zh-TW" sz="2400" dirty="0" err="1"/>
              <a:t>py</a:t>
            </a:r>
            <a:r>
              <a:rPr lang="en-US" altLang="zh-TW" sz="2400" dirty="0" smtClean="0"/>
              <a:t>)</a:t>
            </a:r>
            <a:endParaRPr lang="zh-TW" altLang="en-US" sz="24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438" y="1823244"/>
            <a:ext cx="7791450" cy="4019550"/>
          </a:xfrm>
        </p:spPr>
      </p:pic>
    </p:spTree>
    <p:extLst>
      <p:ext uri="{BB962C8B-B14F-4D97-AF65-F5344CB8AC3E}">
        <p14:creationId xmlns:p14="http://schemas.microsoft.com/office/powerpoint/2010/main" val="2398856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Ch5</a:t>
            </a:r>
            <a:r>
              <a:rPr lang="zh-TW" altLang="en-US" dirty="0" smtClean="0"/>
              <a:t>　佇列</a:t>
            </a:r>
            <a:r>
              <a:rPr lang="zh-TW" altLang="en-US" dirty="0"/>
              <a:t>與堆疊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  <a:p>
            <a:r>
              <a:rPr lang="en-US" altLang="zh-TW" dirty="0"/>
              <a:t>5-1 </a:t>
            </a:r>
            <a:r>
              <a:rPr lang="zh-TW" altLang="en-US" dirty="0" smtClean="0"/>
              <a:t>　佇列（</a:t>
            </a:r>
            <a:r>
              <a:rPr lang="en-US" altLang="zh-TW" dirty="0" smtClean="0"/>
              <a:t>Queue</a:t>
            </a:r>
            <a:r>
              <a:rPr lang="zh-TW" altLang="en-US" dirty="0" smtClean="0"/>
              <a:t>）</a:t>
            </a:r>
            <a:r>
              <a:rPr lang="en-US" altLang="zh-TW" dirty="0" smtClean="0"/>
              <a:t> </a:t>
            </a:r>
            <a:endParaRPr lang="zh-TW" altLang="en-US" dirty="0"/>
          </a:p>
          <a:p>
            <a:r>
              <a:rPr lang="en-US" altLang="zh-TW" dirty="0" smtClean="0"/>
              <a:t>5-2 </a:t>
            </a:r>
            <a:r>
              <a:rPr lang="zh-TW" altLang="en-US" dirty="0" smtClean="0"/>
              <a:t>　堆疊</a:t>
            </a:r>
            <a:r>
              <a:rPr lang="zh-TW" altLang="en-US" dirty="0"/>
              <a:t>（</a:t>
            </a:r>
            <a:r>
              <a:rPr lang="en-US" altLang="zh-TW" dirty="0" smtClean="0"/>
              <a:t>Stack</a:t>
            </a:r>
            <a:r>
              <a:rPr lang="zh-TW" altLang="en-US" dirty="0" smtClean="0"/>
              <a:t>）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/>
              <a:t>資料結構會影響到程式的執行效率，須想清楚需要使用哪一種資料結構，為何使用此資料結構。以下介紹</a:t>
            </a:r>
            <a:r>
              <a:rPr lang="zh-TW" altLang="en-US" dirty="0" smtClean="0"/>
              <a:t>佇列（</a:t>
            </a:r>
            <a:r>
              <a:rPr lang="en-US" altLang="zh-TW" dirty="0" smtClean="0"/>
              <a:t>Queue</a:t>
            </a:r>
            <a:r>
              <a:rPr lang="zh-TW" altLang="en-US" dirty="0" smtClean="0"/>
              <a:t>）與堆疊（</a:t>
            </a:r>
            <a:r>
              <a:rPr lang="en-US" altLang="zh-TW" dirty="0" smtClean="0"/>
              <a:t>Stack</a:t>
            </a:r>
            <a:r>
              <a:rPr lang="zh-TW" altLang="en-US" dirty="0" smtClean="0"/>
              <a:t>）。 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826369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smtClean="0"/>
              <a:t>5-1-2</a:t>
            </a:r>
            <a:r>
              <a:rPr lang="zh-TW" altLang="en-US" b="1" dirty="0" smtClean="0"/>
              <a:t>　</a:t>
            </a:r>
            <a:r>
              <a:rPr lang="zh-TW" altLang="en-US" dirty="0" smtClean="0"/>
              <a:t>環狀</a:t>
            </a:r>
            <a:r>
              <a:rPr lang="zh-TW" altLang="en-US" dirty="0"/>
              <a:t>佇列</a:t>
            </a:r>
            <a:r>
              <a:rPr lang="en-US" altLang="zh-TW" sz="2400" dirty="0" smtClean="0"/>
              <a:t>(</a:t>
            </a:r>
            <a:r>
              <a:rPr lang="en-US" altLang="zh-TW" sz="2400" b="1" dirty="0"/>
              <a:t>5-1-2 </a:t>
            </a:r>
            <a:r>
              <a:rPr lang="zh-TW" altLang="en-US" sz="2400" dirty="0"/>
              <a:t>環狀佇列</a:t>
            </a:r>
            <a:r>
              <a:rPr lang="en-US" altLang="zh-TW" sz="2400" dirty="0" smtClean="0"/>
              <a:t>.</a:t>
            </a:r>
            <a:r>
              <a:rPr lang="en-US" altLang="zh-TW" sz="2400" dirty="0" err="1"/>
              <a:t>py</a:t>
            </a:r>
            <a:r>
              <a:rPr lang="en-US" altLang="zh-TW" sz="2400" dirty="0" smtClean="0"/>
              <a:t>)</a:t>
            </a:r>
            <a:endParaRPr lang="zh-TW" altLang="en-US" sz="24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092" y="1519261"/>
            <a:ext cx="7953375" cy="3086100"/>
          </a:xfrm>
        </p:spPr>
      </p:pic>
    </p:spTree>
    <p:extLst>
      <p:ext uri="{BB962C8B-B14F-4D97-AF65-F5344CB8AC3E}">
        <p14:creationId xmlns:p14="http://schemas.microsoft.com/office/powerpoint/2010/main" val="2783856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smtClean="0"/>
              <a:t>5-1-2</a:t>
            </a:r>
            <a:r>
              <a:rPr lang="zh-TW" altLang="en-US" b="1" dirty="0" smtClean="0"/>
              <a:t>　</a:t>
            </a:r>
            <a:r>
              <a:rPr lang="zh-TW" altLang="en-US" dirty="0" smtClean="0"/>
              <a:t>環狀</a:t>
            </a:r>
            <a:r>
              <a:rPr lang="zh-TW" altLang="en-US" dirty="0"/>
              <a:t>佇列</a:t>
            </a:r>
            <a:r>
              <a:rPr lang="en-US" altLang="zh-TW" sz="2400" dirty="0"/>
              <a:t>(</a:t>
            </a:r>
            <a:r>
              <a:rPr lang="en-US" altLang="zh-TW" sz="2400" b="1" dirty="0"/>
              <a:t>5-1-2 </a:t>
            </a:r>
            <a:r>
              <a:rPr lang="zh-TW" altLang="en-US" sz="2400" dirty="0"/>
              <a:t>環狀佇列</a:t>
            </a:r>
            <a:r>
              <a:rPr lang="en-US" altLang="zh-TW" sz="2400" dirty="0"/>
              <a:t>.</a:t>
            </a:r>
            <a:r>
              <a:rPr lang="en-US" altLang="zh-TW" sz="2400" dirty="0" err="1"/>
              <a:t>py</a:t>
            </a:r>
            <a:r>
              <a:rPr lang="en-US" altLang="zh-TW" sz="2400" dirty="0"/>
              <a:t>)</a:t>
            </a:r>
            <a:endParaRPr lang="zh-TW" altLang="en-US" sz="11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6169" y="1368425"/>
            <a:ext cx="6839988" cy="4929188"/>
          </a:xfrm>
        </p:spPr>
      </p:pic>
    </p:spTree>
    <p:extLst>
      <p:ext uri="{BB962C8B-B14F-4D97-AF65-F5344CB8AC3E}">
        <p14:creationId xmlns:p14="http://schemas.microsoft.com/office/powerpoint/2010/main" val="1643786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smtClean="0"/>
              <a:t>5-1-2</a:t>
            </a:r>
            <a:r>
              <a:rPr lang="zh-TW" altLang="en-US" b="1" dirty="0" smtClean="0"/>
              <a:t>　</a:t>
            </a:r>
            <a:r>
              <a:rPr lang="zh-TW" altLang="en-US" dirty="0" smtClean="0"/>
              <a:t>環狀</a:t>
            </a:r>
            <a:r>
              <a:rPr lang="zh-TW" altLang="en-US" dirty="0"/>
              <a:t>佇列</a:t>
            </a:r>
            <a:r>
              <a:rPr lang="en-US" altLang="zh-TW" sz="2400" dirty="0"/>
              <a:t>(</a:t>
            </a:r>
            <a:r>
              <a:rPr lang="en-US" altLang="zh-TW" sz="2400" b="1" dirty="0"/>
              <a:t>5-1-2 </a:t>
            </a:r>
            <a:r>
              <a:rPr lang="zh-TW" altLang="en-US" sz="2400" dirty="0"/>
              <a:t>環狀佇列</a:t>
            </a:r>
            <a:r>
              <a:rPr lang="en-US" altLang="zh-TW" sz="2400" dirty="0"/>
              <a:t>.</a:t>
            </a:r>
            <a:r>
              <a:rPr lang="en-US" altLang="zh-TW" sz="2400" dirty="0" err="1"/>
              <a:t>py</a:t>
            </a:r>
            <a:r>
              <a:rPr lang="en-US" altLang="zh-TW" sz="2400" dirty="0"/>
              <a:t>)</a:t>
            </a:r>
            <a:endParaRPr lang="zh-TW" altLang="en-US" sz="2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內容版面配置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125" y="1581271"/>
            <a:ext cx="7543800" cy="12954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7897" y="3185318"/>
            <a:ext cx="6867525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88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smtClean="0"/>
              <a:t>5-1-2</a:t>
            </a:r>
            <a:r>
              <a:rPr lang="zh-TW" altLang="en-US" b="1" dirty="0" smtClean="0"/>
              <a:t>　</a:t>
            </a:r>
            <a:r>
              <a:rPr lang="zh-TW" altLang="en-US" dirty="0" smtClean="0"/>
              <a:t>環狀</a:t>
            </a:r>
            <a:r>
              <a:rPr lang="zh-TW" altLang="en-US" dirty="0"/>
              <a:t>佇列</a:t>
            </a:r>
            <a:r>
              <a:rPr lang="en-US" altLang="zh-TW" sz="2400" dirty="0"/>
              <a:t>(</a:t>
            </a:r>
            <a:r>
              <a:rPr lang="en-US" altLang="zh-TW" sz="2400" b="1" dirty="0"/>
              <a:t>5-1-2 </a:t>
            </a:r>
            <a:r>
              <a:rPr lang="zh-TW" altLang="en-US" sz="2400" dirty="0"/>
              <a:t>環狀佇列</a:t>
            </a:r>
            <a:r>
              <a:rPr lang="en-US" altLang="zh-TW" sz="2400" dirty="0"/>
              <a:t>.</a:t>
            </a:r>
            <a:r>
              <a:rPr lang="en-US" altLang="zh-TW" sz="2400" dirty="0" err="1"/>
              <a:t>py</a:t>
            </a:r>
            <a:r>
              <a:rPr lang="en-US" altLang="zh-TW" sz="2400" dirty="0"/>
              <a:t>)</a:t>
            </a:r>
            <a:endParaRPr lang="zh-TW" altLang="en-US" sz="1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完整程式如下。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3307364"/>
              </p:ext>
            </p:extLst>
          </p:nvPr>
        </p:nvGraphicFramePr>
        <p:xfrm>
          <a:off x="797563" y="1972320"/>
          <a:ext cx="4401454" cy="34807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6998">
                  <a:extLst>
                    <a:ext uri="{9D8B030D-6E8A-4147-A177-3AD203B41FA5}">
                      <a16:colId xmlns="" xmlns:a16="http://schemas.microsoft.com/office/drawing/2014/main" val="1352062529"/>
                    </a:ext>
                  </a:extLst>
                </a:gridCol>
                <a:gridCol w="3564456">
                  <a:extLst>
                    <a:ext uri="{9D8B030D-6E8A-4147-A177-3AD203B41FA5}">
                      <a16:colId xmlns="" xmlns:a16="http://schemas.microsoft.com/office/drawing/2014/main" val="1926879571"/>
                    </a:ext>
                  </a:extLst>
                </a:gridCol>
              </a:tblGrid>
              <a:tr h="37183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行號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程式</a:t>
                      </a:r>
                      <a:endParaRPr lang="zh-TW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67556328"/>
                  </a:ext>
                </a:extLst>
              </a:tr>
              <a:tr h="14036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01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02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03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04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05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06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07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08</a:t>
                      </a:r>
                    </a:p>
                    <a:p>
                      <a:pPr algn="ctr"/>
                      <a:endParaRPr lang="en-US" altLang="zh-TW" sz="1800" dirty="0" smtClean="0"/>
                    </a:p>
                    <a:p>
                      <a:pPr algn="ctr"/>
                      <a:r>
                        <a:rPr lang="en-US" altLang="zh-TW" sz="1800" dirty="0" smtClean="0"/>
                        <a:t>09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class </a:t>
                      </a:r>
                      <a:r>
                        <a:rPr lang="en-US" altLang="zh-TW" sz="1800" dirty="0" err="1" smtClean="0"/>
                        <a:t>CirQueue</a:t>
                      </a:r>
                      <a:r>
                        <a:rPr lang="en-US" altLang="zh-TW" sz="1800" dirty="0" smtClean="0"/>
                        <a:t>:</a:t>
                      </a:r>
                    </a:p>
                    <a:p>
                      <a:r>
                        <a:rPr lang="en-US" altLang="zh-TW" sz="1800" dirty="0" smtClean="0"/>
                        <a:t>    </a:t>
                      </a:r>
                      <a:r>
                        <a:rPr lang="en-US" altLang="zh-TW" sz="1800" dirty="0" err="1" smtClean="0"/>
                        <a:t>def</a:t>
                      </a:r>
                      <a:r>
                        <a:rPr lang="en-US" altLang="zh-TW" sz="1800" dirty="0" smtClean="0"/>
                        <a:t> __</a:t>
                      </a:r>
                      <a:r>
                        <a:rPr lang="en-US" altLang="zh-TW" sz="1800" dirty="0" err="1" smtClean="0"/>
                        <a:t>init</a:t>
                      </a:r>
                      <a:r>
                        <a:rPr lang="en-US" altLang="zh-TW" sz="1800" dirty="0" smtClean="0"/>
                        <a:t>__(self, size):</a:t>
                      </a:r>
                    </a:p>
                    <a:p>
                      <a:r>
                        <a:rPr lang="en-US" altLang="zh-TW" sz="1800" dirty="0" smtClean="0"/>
                        <a:t>        </a:t>
                      </a:r>
                      <a:r>
                        <a:rPr lang="en-US" altLang="zh-TW" sz="1800" dirty="0" err="1" smtClean="0"/>
                        <a:t>self.size</a:t>
                      </a:r>
                      <a:r>
                        <a:rPr lang="en-US" altLang="zh-TW" sz="1800" dirty="0" smtClean="0"/>
                        <a:t> = size</a:t>
                      </a:r>
                    </a:p>
                    <a:p>
                      <a:r>
                        <a:rPr lang="en-US" altLang="zh-TW" sz="1800" dirty="0" smtClean="0"/>
                        <a:t>        </a:t>
                      </a:r>
                      <a:r>
                        <a:rPr lang="en-US" altLang="zh-TW" sz="1800" dirty="0" err="1" smtClean="0"/>
                        <a:t>self.data</a:t>
                      </a:r>
                      <a:r>
                        <a:rPr lang="en-US" altLang="zh-TW" sz="1800" dirty="0" smtClean="0"/>
                        <a:t> = [0]*</a:t>
                      </a:r>
                      <a:r>
                        <a:rPr lang="en-US" altLang="zh-TW" sz="1800" dirty="0" err="1" smtClean="0"/>
                        <a:t>self.size</a:t>
                      </a:r>
                      <a:endParaRPr lang="en-US" altLang="zh-TW" sz="1800" dirty="0" smtClean="0"/>
                    </a:p>
                    <a:p>
                      <a:r>
                        <a:rPr lang="en-US" altLang="zh-TW" sz="1800" dirty="0" smtClean="0"/>
                        <a:t>        </a:t>
                      </a:r>
                      <a:r>
                        <a:rPr lang="en-US" altLang="zh-TW" sz="1800" dirty="0" err="1" smtClean="0"/>
                        <a:t>self.front</a:t>
                      </a:r>
                      <a:r>
                        <a:rPr lang="en-US" altLang="zh-TW" sz="1800" dirty="0" smtClean="0"/>
                        <a:t> = 0</a:t>
                      </a:r>
                    </a:p>
                    <a:p>
                      <a:r>
                        <a:rPr lang="en-US" altLang="zh-TW" sz="1800" dirty="0" smtClean="0"/>
                        <a:t>        </a:t>
                      </a:r>
                      <a:r>
                        <a:rPr lang="en-US" altLang="zh-TW" sz="1800" dirty="0" err="1" smtClean="0"/>
                        <a:t>self.back</a:t>
                      </a:r>
                      <a:r>
                        <a:rPr lang="en-US" altLang="zh-TW" sz="1800" dirty="0" smtClean="0"/>
                        <a:t> = 0</a:t>
                      </a:r>
                    </a:p>
                    <a:p>
                      <a:r>
                        <a:rPr lang="en-US" altLang="zh-TW" sz="1800" dirty="0" smtClean="0"/>
                        <a:t>    </a:t>
                      </a:r>
                      <a:r>
                        <a:rPr lang="en-US" altLang="zh-TW" sz="1800" dirty="0" err="1" smtClean="0"/>
                        <a:t>def</a:t>
                      </a:r>
                      <a:r>
                        <a:rPr lang="en-US" altLang="zh-TW" sz="1800" dirty="0" smtClean="0"/>
                        <a:t> </a:t>
                      </a:r>
                      <a:r>
                        <a:rPr lang="en-US" altLang="zh-TW" sz="1800" dirty="0" err="1" smtClean="0"/>
                        <a:t>isFull</a:t>
                      </a:r>
                      <a:r>
                        <a:rPr lang="en-US" altLang="zh-TW" sz="1800" dirty="0" smtClean="0"/>
                        <a:t>(self):</a:t>
                      </a:r>
                    </a:p>
                    <a:p>
                      <a:r>
                        <a:rPr lang="en-US" altLang="zh-TW" sz="1800" dirty="0" smtClean="0"/>
                        <a:t>        return </a:t>
                      </a:r>
                      <a:r>
                        <a:rPr lang="en-US" altLang="zh-TW" sz="1800" dirty="0" err="1" smtClean="0"/>
                        <a:t>self.front</a:t>
                      </a:r>
                      <a:r>
                        <a:rPr lang="en-US" altLang="zh-TW" sz="1800" dirty="0" smtClean="0"/>
                        <a:t> == ((</a:t>
                      </a:r>
                      <a:r>
                        <a:rPr lang="en-US" altLang="zh-TW" sz="1800" dirty="0" err="1" smtClean="0"/>
                        <a:t>self.back</a:t>
                      </a:r>
                      <a:r>
                        <a:rPr lang="en-US" altLang="zh-TW" sz="1800" dirty="0" smtClean="0"/>
                        <a:t> + 1) % </a:t>
                      </a:r>
                      <a:r>
                        <a:rPr lang="en-US" altLang="zh-TW" sz="1800" dirty="0" err="1" smtClean="0"/>
                        <a:t>self.size</a:t>
                      </a:r>
                      <a:r>
                        <a:rPr lang="en-US" altLang="zh-TW" sz="1800" dirty="0" smtClean="0"/>
                        <a:t>)  # </a:t>
                      </a:r>
                      <a:r>
                        <a:rPr lang="zh-TW" altLang="en-US" sz="1800" dirty="0" smtClean="0"/>
                        <a:t>浪費一個空間</a:t>
                      </a:r>
                    </a:p>
                    <a:p>
                      <a:r>
                        <a:rPr lang="zh-TW" altLang="en-US" sz="1800" dirty="0" smtClean="0"/>
                        <a:t>    </a:t>
                      </a:r>
                      <a:r>
                        <a:rPr lang="en-US" altLang="zh-TW" sz="1800" dirty="0" err="1" smtClean="0"/>
                        <a:t>def</a:t>
                      </a:r>
                      <a:r>
                        <a:rPr lang="en-US" altLang="zh-TW" sz="1800" dirty="0" smtClean="0"/>
                        <a:t> </a:t>
                      </a:r>
                      <a:r>
                        <a:rPr lang="en-US" altLang="zh-TW" sz="1800" dirty="0" err="1" smtClean="0"/>
                        <a:t>isEmpty</a:t>
                      </a:r>
                      <a:r>
                        <a:rPr lang="en-US" altLang="zh-TW" sz="1800" dirty="0" smtClean="0"/>
                        <a:t>(self):</a:t>
                      </a:r>
                    </a:p>
                    <a:p>
                      <a:r>
                        <a:rPr lang="en-US" altLang="zh-TW" sz="1800" dirty="0" smtClean="0"/>
                        <a:t>        return </a:t>
                      </a:r>
                      <a:r>
                        <a:rPr lang="en-US" altLang="zh-TW" sz="1800" dirty="0" err="1" smtClean="0"/>
                        <a:t>self.back</a:t>
                      </a:r>
                      <a:r>
                        <a:rPr lang="en-US" altLang="zh-TW" sz="1800" dirty="0" smtClean="0"/>
                        <a:t> == </a:t>
                      </a:r>
                      <a:r>
                        <a:rPr lang="en-US" altLang="zh-TW" sz="1800" dirty="0" err="1" smtClean="0"/>
                        <a:t>self.front</a:t>
                      </a:r>
                      <a:endParaRPr lang="en-US" altLang="zh-TW" sz="1800" dirty="0" smtClean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813286632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5498733" y="2390913"/>
            <a:ext cx="5774509" cy="3400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34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行：定義類別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CirQueue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。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2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6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行：定義初始化方法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(__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init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__)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內宣告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size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用於儲存環狀佇列的大小，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data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用於儲存環狀佇列內元素，每個元素設定為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0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，總共有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size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個，設定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front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0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back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0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。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7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8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行：定義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isFull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方法，檢查佇列是否滿了，回傳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front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是否等於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back+1%size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。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9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10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行：定義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isEmpty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方法，檢查佇列是否空了，回傳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back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是否等於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front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。			</a:t>
            </a:r>
          </a:p>
        </p:txBody>
      </p:sp>
    </p:spTree>
    <p:extLst>
      <p:ext uri="{BB962C8B-B14F-4D97-AF65-F5344CB8AC3E}">
        <p14:creationId xmlns:p14="http://schemas.microsoft.com/office/powerpoint/2010/main" val="1454525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smtClean="0"/>
              <a:t>5-1-2</a:t>
            </a:r>
            <a:r>
              <a:rPr lang="zh-TW" altLang="en-US" b="1" dirty="0" smtClean="0"/>
              <a:t>　</a:t>
            </a:r>
            <a:r>
              <a:rPr lang="zh-TW" altLang="en-US" dirty="0" smtClean="0"/>
              <a:t>環狀</a:t>
            </a:r>
            <a:r>
              <a:rPr lang="zh-TW" altLang="en-US" dirty="0"/>
              <a:t>佇列</a:t>
            </a:r>
            <a:r>
              <a:rPr lang="en-US" altLang="zh-TW" sz="2400" dirty="0"/>
              <a:t>(</a:t>
            </a:r>
            <a:r>
              <a:rPr lang="en-US" altLang="zh-TW" sz="2400" b="1" dirty="0"/>
              <a:t>5-1-2 </a:t>
            </a:r>
            <a:r>
              <a:rPr lang="zh-TW" altLang="en-US" sz="2400" dirty="0"/>
              <a:t>環狀佇列</a:t>
            </a:r>
            <a:r>
              <a:rPr lang="en-US" altLang="zh-TW" sz="2400" dirty="0"/>
              <a:t>.</a:t>
            </a:r>
            <a:r>
              <a:rPr lang="en-US" altLang="zh-TW" sz="2400" dirty="0" err="1"/>
              <a:t>py</a:t>
            </a:r>
            <a:r>
              <a:rPr lang="en-US" altLang="zh-TW" sz="2400" dirty="0"/>
              <a:t>)</a:t>
            </a:r>
            <a:endParaRPr lang="zh-TW" altLang="en-US" sz="1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完整程式如下。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285068"/>
              </p:ext>
            </p:extLst>
          </p:nvPr>
        </p:nvGraphicFramePr>
        <p:xfrm>
          <a:off x="797563" y="1972320"/>
          <a:ext cx="5132974" cy="40294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6106">
                  <a:extLst>
                    <a:ext uri="{9D8B030D-6E8A-4147-A177-3AD203B41FA5}">
                      <a16:colId xmlns="" xmlns:a16="http://schemas.microsoft.com/office/drawing/2014/main" val="1352062529"/>
                    </a:ext>
                  </a:extLst>
                </a:gridCol>
                <a:gridCol w="4156868">
                  <a:extLst>
                    <a:ext uri="{9D8B030D-6E8A-4147-A177-3AD203B41FA5}">
                      <a16:colId xmlns="" xmlns:a16="http://schemas.microsoft.com/office/drawing/2014/main" val="1926879571"/>
                    </a:ext>
                  </a:extLst>
                </a:gridCol>
              </a:tblGrid>
              <a:tr h="37183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行號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程式</a:t>
                      </a:r>
                      <a:endParaRPr lang="zh-TW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67556328"/>
                  </a:ext>
                </a:extLst>
              </a:tr>
              <a:tr h="14036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11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12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13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14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15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16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17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18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19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20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21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22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    </a:t>
                      </a:r>
                      <a:r>
                        <a:rPr lang="en-US" altLang="zh-TW" sz="1800" dirty="0" err="1" smtClean="0"/>
                        <a:t>def</a:t>
                      </a:r>
                      <a:r>
                        <a:rPr lang="en-US" altLang="zh-TW" sz="1800" dirty="0" smtClean="0"/>
                        <a:t> </a:t>
                      </a:r>
                      <a:r>
                        <a:rPr lang="en-US" altLang="zh-TW" sz="1800" dirty="0" err="1" smtClean="0"/>
                        <a:t>enQueue</a:t>
                      </a:r>
                      <a:r>
                        <a:rPr lang="en-US" altLang="zh-TW" sz="1800" dirty="0" smtClean="0"/>
                        <a:t>(self, x):</a:t>
                      </a:r>
                    </a:p>
                    <a:p>
                      <a:r>
                        <a:rPr lang="en-US" altLang="zh-TW" sz="1800" dirty="0" smtClean="0"/>
                        <a:t>        if </a:t>
                      </a:r>
                      <a:r>
                        <a:rPr lang="en-US" altLang="zh-TW" sz="1800" dirty="0" err="1" smtClean="0"/>
                        <a:t>self.isFull</a:t>
                      </a:r>
                      <a:r>
                        <a:rPr lang="en-US" altLang="zh-TW" sz="1800" dirty="0" smtClean="0"/>
                        <a:t>():</a:t>
                      </a:r>
                    </a:p>
                    <a:p>
                      <a:r>
                        <a:rPr lang="en-US" altLang="zh-TW" sz="1800" dirty="0" smtClean="0"/>
                        <a:t>            print("</a:t>
                      </a:r>
                      <a:r>
                        <a:rPr lang="zh-TW" altLang="en-US" sz="1800" dirty="0" smtClean="0"/>
                        <a:t>環狀佇列已滿</a:t>
                      </a:r>
                      <a:r>
                        <a:rPr lang="en-US" altLang="zh-TW" sz="1800" dirty="0" smtClean="0"/>
                        <a:t>")</a:t>
                      </a:r>
                    </a:p>
                    <a:p>
                      <a:r>
                        <a:rPr lang="en-US" altLang="zh-TW" sz="1800" dirty="0" smtClean="0"/>
                        <a:t>        else:</a:t>
                      </a:r>
                    </a:p>
                    <a:p>
                      <a:r>
                        <a:rPr lang="en-US" altLang="zh-TW" sz="1800" dirty="0" smtClean="0"/>
                        <a:t>            </a:t>
                      </a:r>
                      <a:r>
                        <a:rPr lang="en-US" altLang="zh-TW" sz="1800" dirty="0" err="1" smtClean="0"/>
                        <a:t>self.data</a:t>
                      </a:r>
                      <a:r>
                        <a:rPr lang="en-US" altLang="zh-TW" sz="1800" dirty="0" smtClean="0"/>
                        <a:t>[</a:t>
                      </a:r>
                      <a:r>
                        <a:rPr lang="en-US" altLang="zh-TW" sz="1800" dirty="0" err="1" smtClean="0"/>
                        <a:t>self.back</a:t>
                      </a:r>
                      <a:r>
                        <a:rPr lang="en-US" altLang="zh-TW" sz="1800" dirty="0" smtClean="0"/>
                        <a:t>] = x</a:t>
                      </a:r>
                    </a:p>
                    <a:p>
                      <a:r>
                        <a:rPr lang="en-US" altLang="zh-TW" sz="1800" dirty="0" smtClean="0"/>
                        <a:t>            </a:t>
                      </a:r>
                      <a:r>
                        <a:rPr lang="en-US" altLang="zh-TW" sz="1800" dirty="0" err="1" smtClean="0"/>
                        <a:t>self.back</a:t>
                      </a:r>
                      <a:r>
                        <a:rPr lang="en-US" altLang="zh-TW" sz="1800" dirty="0" smtClean="0"/>
                        <a:t> = (</a:t>
                      </a:r>
                      <a:r>
                        <a:rPr lang="en-US" altLang="zh-TW" sz="1800" dirty="0" err="1" smtClean="0"/>
                        <a:t>self.back</a:t>
                      </a:r>
                      <a:r>
                        <a:rPr lang="en-US" altLang="zh-TW" sz="1800" dirty="0" smtClean="0"/>
                        <a:t> + 1) % </a:t>
                      </a:r>
                      <a:r>
                        <a:rPr lang="en-US" altLang="zh-TW" sz="1800" dirty="0" err="1" smtClean="0"/>
                        <a:t>self.size</a:t>
                      </a:r>
                      <a:endParaRPr lang="en-US" altLang="zh-TW" sz="1800" dirty="0" smtClean="0"/>
                    </a:p>
                    <a:p>
                      <a:r>
                        <a:rPr lang="en-US" altLang="zh-TW" sz="1800" dirty="0" smtClean="0"/>
                        <a:t>    </a:t>
                      </a:r>
                      <a:r>
                        <a:rPr lang="en-US" altLang="zh-TW" sz="1800" dirty="0" err="1" smtClean="0"/>
                        <a:t>def</a:t>
                      </a:r>
                      <a:r>
                        <a:rPr lang="en-US" altLang="zh-TW" sz="1800" dirty="0" smtClean="0"/>
                        <a:t> </a:t>
                      </a:r>
                      <a:r>
                        <a:rPr lang="en-US" altLang="zh-TW" sz="1800" dirty="0" err="1" smtClean="0"/>
                        <a:t>deQueue</a:t>
                      </a:r>
                      <a:r>
                        <a:rPr lang="en-US" altLang="zh-TW" sz="1800" dirty="0" smtClean="0"/>
                        <a:t>(self):</a:t>
                      </a:r>
                    </a:p>
                    <a:p>
                      <a:r>
                        <a:rPr lang="en-US" altLang="zh-TW" sz="1800" dirty="0" smtClean="0"/>
                        <a:t>        if </a:t>
                      </a:r>
                      <a:r>
                        <a:rPr lang="en-US" altLang="zh-TW" sz="1800" dirty="0" err="1" smtClean="0"/>
                        <a:t>self.isEmpty</a:t>
                      </a:r>
                      <a:r>
                        <a:rPr lang="en-US" altLang="zh-TW" sz="1800" dirty="0" smtClean="0"/>
                        <a:t>():</a:t>
                      </a:r>
                    </a:p>
                    <a:p>
                      <a:r>
                        <a:rPr lang="en-US" altLang="zh-TW" sz="1800" dirty="0" smtClean="0"/>
                        <a:t>            print("</a:t>
                      </a:r>
                      <a:r>
                        <a:rPr lang="zh-TW" altLang="en-US" sz="1800" dirty="0" smtClean="0"/>
                        <a:t>環狀佇列是空的</a:t>
                      </a:r>
                      <a:r>
                        <a:rPr lang="en-US" altLang="zh-TW" sz="1800" dirty="0" smtClean="0"/>
                        <a:t>")</a:t>
                      </a:r>
                    </a:p>
                    <a:p>
                      <a:r>
                        <a:rPr lang="en-US" altLang="zh-TW" sz="1800" dirty="0" smtClean="0"/>
                        <a:t>        else:</a:t>
                      </a:r>
                    </a:p>
                    <a:p>
                      <a:r>
                        <a:rPr lang="en-US" altLang="zh-TW" sz="1800" dirty="0" smtClean="0"/>
                        <a:t>            item = </a:t>
                      </a:r>
                      <a:r>
                        <a:rPr lang="en-US" altLang="zh-TW" sz="1800" dirty="0" err="1" smtClean="0"/>
                        <a:t>self.data</a:t>
                      </a:r>
                      <a:r>
                        <a:rPr lang="en-US" altLang="zh-TW" sz="1800" dirty="0" smtClean="0"/>
                        <a:t>[</a:t>
                      </a:r>
                      <a:r>
                        <a:rPr lang="en-US" altLang="zh-TW" sz="1800" dirty="0" err="1" smtClean="0"/>
                        <a:t>self.front</a:t>
                      </a:r>
                      <a:r>
                        <a:rPr lang="en-US" altLang="zh-TW" sz="1800" dirty="0" smtClean="0"/>
                        <a:t>]</a:t>
                      </a:r>
                    </a:p>
                    <a:p>
                      <a:r>
                        <a:rPr lang="en-US" altLang="zh-TW" sz="1800" dirty="0" smtClean="0"/>
                        <a:t>            </a:t>
                      </a:r>
                      <a:r>
                        <a:rPr lang="en-US" altLang="zh-TW" sz="1800" dirty="0" err="1" smtClean="0"/>
                        <a:t>self.front</a:t>
                      </a:r>
                      <a:r>
                        <a:rPr lang="en-US" altLang="zh-TW" sz="1800" dirty="0" smtClean="0"/>
                        <a:t> = (</a:t>
                      </a:r>
                      <a:r>
                        <a:rPr lang="en-US" altLang="zh-TW" sz="1800" dirty="0" err="1" smtClean="0"/>
                        <a:t>self.front</a:t>
                      </a:r>
                      <a:r>
                        <a:rPr lang="en-US" altLang="zh-TW" sz="1800" dirty="0" smtClean="0"/>
                        <a:t> + 1) % </a:t>
                      </a:r>
                      <a:r>
                        <a:rPr lang="en-US" altLang="zh-TW" sz="1800" dirty="0" err="1" smtClean="0"/>
                        <a:t>self.size</a:t>
                      </a:r>
                      <a:endParaRPr lang="en-US" altLang="zh-TW" sz="1800" dirty="0" smtClean="0"/>
                    </a:p>
                    <a:p>
                      <a:r>
                        <a:rPr lang="en-US" altLang="zh-TW" sz="1800" dirty="0" smtClean="0"/>
                        <a:t>            return item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813286632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6140824" y="2379745"/>
            <a:ext cx="5360894" cy="3531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行到第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16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行：定義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enQueue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方法，插入元素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x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到環狀佇列，若方法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isFull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條件成立，則顯示「環狀佇列已滿」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12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13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；否則儲存數字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x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到環狀串列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data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back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位置，再將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back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遞增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，再除以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size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求餘數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14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16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。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17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行到第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23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行：定義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deQueue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方法，若方法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isEmpty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條件成立，則顯示「環狀佇列是空的」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18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19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；否則變數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item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指定到串列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data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front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位置的數值，將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self.front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遞增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，再除以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size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求餘數，回傳變數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item 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20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23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。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034033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/>
              <a:t>5-1-2 </a:t>
            </a:r>
            <a:r>
              <a:rPr lang="zh-TW" altLang="en-US" dirty="0"/>
              <a:t>環狀佇列</a:t>
            </a:r>
            <a:r>
              <a:rPr lang="en-US" altLang="zh-TW" sz="2400" dirty="0"/>
              <a:t>(</a:t>
            </a:r>
            <a:r>
              <a:rPr lang="en-US" altLang="zh-TW" sz="2400" b="1" dirty="0"/>
              <a:t>5-1-2 </a:t>
            </a:r>
            <a:r>
              <a:rPr lang="zh-TW" altLang="en-US" sz="2400" dirty="0"/>
              <a:t>環狀佇列</a:t>
            </a:r>
            <a:r>
              <a:rPr lang="en-US" altLang="zh-TW" sz="2400" dirty="0"/>
              <a:t>.</a:t>
            </a:r>
            <a:r>
              <a:rPr lang="en-US" altLang="zh-TW" sz="2400" dirty="0" err="1"/>
              <a:t>py</a:t>
            </a:r>
            <a:r>
              <a:rPr lang="en-US" altLang="zh-TW" sz="2400" dirty="0"/>
              <a:t>)</a:t>
            </a:r>
            <a:endParaRPr lang="zh-TW" altLang="en-US" sz="1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完整程式如下。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3722393"/>
              </p:ext>
            </p:extLst>
          </p:nvPr>
        </p:nvGraphicFramePr>
        <p:xfrm>
          <a:off x="278377" y="1362391"/>
          <a:ext cx="5172163" cy="54010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3559">
                  <a:extLst>
                    <a:ext uri="{9D8B030D-6E8A-4147-A177-3AD203B41FA5}">
                      <a16:colId xmlns="" xmlns:a16="http://schemas.microsoft.com/office/drawing/2014/main" val="1352062529"/>
                    </a:ext>
                  </a:extLst>
                </a:gridCol>
                <a:gridCol w="4188604">
                  <a:extLst>
                    <a:ext uri="{9D8B030D-6E8A-4147-A177-3AD203B41FA5}">
                      <a16:colId xmlns="" xmlns:a16="http://schemas.microsoft.com/office/drawing/2014/main" val="1926879571"/>
                    </a:ext>
                  </a:extLst>
                </a:gridCol>
              </a:tblGrid>
              <a:tr h="37183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行號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程式</a:t>
                      </a:r>
                      <a:endParaRPr lang="zh-TW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67556328"/>
                  </a:ext>
                </a:extLst>
              </a:tr>
              <a:tr h="14036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24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25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26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27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28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29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30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31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32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33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34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35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36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37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38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39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40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 </a:t>
                      </a:r>
                      <a:r>
                        <a:rPr lang="en-US" altLang="zh-TW" sz="1800" dirty="0" err="1" smtClean="0"/>
                        <a:t>def</a:t>
                      </a:r>
                      <a:r>
                        <a:rPr lang="en-US" altLang="zh-TW" sz="1800" dirty="0" smtClean="0"/>
                        <a:t> </a:t>
                      </a:r>
                      <a:r>
                        <a:rPr lang="en-US" altLang="zh-TW" sz="1800" dirty="0" err="1" smtClean="0"/>
                        <a:t>printQueue</a:t>
                      </a:r>
                      <a:r>
                        <a:rPr lang="en-US" altLang="zh-TW" sz="1800" dirty="0" smtClean="0"/>
                        <a:t>(self):</a:t>
                      </a:r>
                    </a:p>
                    <a:p>
                      <a:r>
                        <a:rPr lang="en-US" altLang="zh-TW" sz="1800" dirty="0" smtClean="0"/>
                        <a:t>        if not </a:t>
                      </a:r>
                      <a:r>
                        <a:rPr lang="en-US" altLang="zh-TW" sz="1800" dirty="0" err="1" smtClean="0"/>
                        <a:t>self.isEmpty</a:t>
                      </a:r>
                      <a:r>
                        <a:rPr lang="en-US" altLang="zh-TW" sz="1800" dirty="0" smtClean="0"/>
                        <a:t>():</a:t>
                      </a:r>
                    </a:p>
                    <a:p>
                      <a:r>
                        <a:rPr lang="en-US" altLang="zh-TW" sz="1800" dirty="0" smtClean="0"/>
                        <a:t>            if </a:t>
                      </a:r>
                      <a:r>
                        <a:rPr lang="en-US" altLang="zh-TW" sz="1800" dirty="0" err="1" smtClean="0"/>
                        <a:t>self.back</a:t>
                      </a:r>
                      <a:r>
                        <a:rPr lang="en-US" altLang="zh-TW" sz="1800" dirty="0" smtClean="0"/>
                        <a:t> &gt; </a:t>
                      </a:r>
                      <a:r>
                        <a:rPr lang="en-US" altLang="zh-TW" sz="1800" dirty="0" err="1" smtClean="0"/>
                        <a:t>self.front</a:t>
                      </a:r>
                      <a:r>
                        <a:rPr lang="en-US" altLang="zh-TW" sz="1800" dirty="0" smtClean="0"/>
                        <a:t>:</a:t>
                      </a:r>
                    </a:p>
                    <a:p>
                      <a:r>
                        <a:rPr lang="en-US" altLang="zh-TW" sz="1800" dirty="0" smtClean="0"/>
                        <a:t>                for </a:t>
                      </a:r>
                      <a:r>
                        <a:rPr lang="en-US" altLang="zh-TW" sz="1800" dirty="0" err="1" smtClean="0"/>
                        <a:t>i</a:t>
                      </a:r>
                      <a:r>
                        <a:rPr lang="en-US" altLang="zh-TW" sz="1800" dirty="0" smtClean="0"/>
                        <a:t> in range(</a:t>
                      </a:r>
                      <a:r>
                        <a:rPr lang="en-US" altLang="zh-TW" sz="1800" dirty="0" err="1" smtClean="0"/>
                        <a:t>self.front</a:t>
                      </a:r>
                      <a:r>
                        <a:rPr lang="en-US" altLang="zh-TW" sz="1800" dirty="0" smtClean="0"/>
                        <a:t>, </a:t>
                      </a:r>
                      <a:r>
                        <a:rPr lang="en-US" altLang="zh-TW" sz="1800" dirty="0" err="1" smtClean="0"/>
                        <a:t>self.back</a:t>
                      </a:r>
                      <a:r>
                        <a:rPr lang="en-US" altLang="zh-TW" sz="1800" dirty="0" smtClean="0"/>
                        <a:t>):</a:t>
                      </a:r>
                    </a:p>
                    <a:p>
                      <a:r>
                        <a:rPr lang="en-US" altLang="zh-TW" sz="1800" dirty="0" smtClean="0"/>
                        <a:t>                    print(</a:t>
                      </a:r>
                      <a:r>
                        <a:rPr lang="en-US" altLang="zh-TW" sz="1800" dirty="0" err="1" smtClean="0"/>
                        <a:t>self.data</a:t>
                      </a:r>
                      <a:r>
                        <a:rPr lang="en-US" altLang="zh-TW" sz="1800" dirty="0" smtClean="0"/>
                        <a:t>[</a:t>
                      </a:r>
                      <a:r>
                        <a:rPr lang="en-US" altLang="zh-TW" sz="1800" dirty="0" err="1" smtClean="0"/>
                        <a:t>i</a:t>
                      </a:r>
                      <a:r>
                        <a:rPr lang="en-US" altLang="zh-TW" sz="1800" dirty="0" smtClean="0"/>
                        <a:t>] ,end="")</a:t>
                      </a:r>
                    </a:p>
                    <a:p>
                      <a:r>
                        <a:rPr lang="en-US" altLang="zh-TW" sz="1800" dirty="0" smtClean="0"/>
                        <a:t>            else:</a:t>
                      </a:r>
                    </a:p>
                    <a:p>
                      <a:r>
                        <a:rPr lang="en-US" altLang="zh-TW" sz="1800" dirty="0" smtClean="0"/>
                        <a:t>                for </a:t>
                      </a:r>
                      <a:r>
                        <a:rPr lang="en-US" altLang="zh-TW" sz="1800" dirty="0" err="1" smtClean="0"/>
                        <a:t>i</a:t>
                      </a:r>
                      <a:r>
                        <a:rPr lang="en-US" altLang="zh-TW" sz="1800" dirty="0" smtClean="0"/>
                        <a:t> in range(</a:t>
                      </a:r>
                      <a:r>
                        <a:rPr lang="en-US" altLang="zh-TW" sz="1800" dirty="0" err="1" smtClean="0"/>
                        <a:t>self.front</a:t>
                      </a:r>
                      <a:r>
                        <a:rPr lang="en-US" altLang="zh-TW" sz="1800" dirty="0" smtClean="0"/>
                        <a:t>, </a:t>
                      </a:r>
                      <a:r>
                        <a:rPr lang="en-US" altLang="zh-TW" sz="1800" dirty="0" err="1" smtClean="0"/>
                        <a:t>self.size</a:t>
                      </a:r>
                      <a:r>
                        <a:rPr lang="en-US" altLang="zh-TW" sz="1800" dirty="0" smtClean="0"/>
                        <a:t>):</a:t>
                      </a:r>
                    </a:p>
                    <a:p>
                      <a:r>
                        <a:rPr lang="en-US" altLang="zh-TW" sz="1800" dirty="0" smtClean="0"/>
                        <a:t>                    print(</a:t>
                      </a:r>
                      <a:r>
                        <a:rPr lang="en-US" altLang="zh-TW" sz="1800" dirty="0" err="1" smtClean="0"/>
                        <a:t>self.data</a:t>
                      </a:r>
                      <a:r>
                        <a:rPr lang="en-US" altLang="zh-TW" sz="1800" dirty="0" smtClean="0"/>
                        <a:t>[</a:t>
                      </a:r>
                      <a:r>
                        <a:rPr lang="en-US" altLang="zh-TW" sz="1800" dirty="0" err="1" smtClean="0"/>
                        <a:t>i</a:t>
                      </a:r>
                      <a:r>
                        <a:rPr lang="en-US" altLang="zh-TW" sz="1800" dirty="0" smtClean="0"/>
                        <a:t>], end="")</a:t>
                      </a:r>
                    </a:p>
                    <a:p>
                      <a:r>
                        <a:rPr lang="en-US" altLang="zh-TW" sz="1800" dirty="0" smtClean="0"/>
                        <a:t>                for </a:t>
                      </a:r>
                      <a:r>
                        <a:rPr lang="en-US" altLang="zh-TW" sz="1800" dirty="0" err="1" smtClean="0"/>
                        <a:t>i</a:t>
                      </a:r>
                      <a:r>
                        <a:rPr lang="en-US" altLang="zh-TW" sz="1800" dirty="0" smtClean="0"/>
                        <a:t> in range(0, </a:t>
                      </a:r>
                      <a:r>
                        <a:rPr lang="en-US" altLang="zh-TW" sz="1800" dirty="0" err="1" smtClean="0"/>
                        <a:t>self.back</a:t>
                      </a:r>
                      <a:r>
                        <a:rPr lang="en-US" altLang="zh-TW" sz="1800" dirty="0" smtClean="0"/>
                        <a:t>):</a:t>
                      </a:r>
                    </a:p>
                    <a:p>
                      <a:r>
                        <a:rPr lang="en-US" altLang="zh-TW" sz="1800" dirty="0" smtClean="0"/>
                        <a:t>                    print(</a:t>
                      </a:r>
                      <a:r>
                        <a:rPr lang="en-US" altLang="zh-TW" sz="1800" dirty="0" err="1" smtClean="0"/>
                        <a:t>self.data</a:t>
                      </a:r>
                      <a:r>
                        <a:rPr lang="en-US" altLang="zh-TW" sz="1800" dirty="0" smtClean="0"/>
                        <a:t>[</a:t>
                      </a:r>
                      <a:r>
                        <a:rPr lang="en-US" altLang="zh-TW" sz="1800" dirty="0" err="1" smtClean="0"/>
                        <a:t>i</a:t>
                      </a:r>
                      <a:r>
                        <a:rPr lang="en-US" altLang="zh-TW" sz="1800" dirty="0" smtClean="0"/>
                        <a:t>], end="")</a:t>
                      </a:r>
                    </a:p>
                    <a:p>
                      <a:r>
                        <a:rPr lang="en-US" altLang="zh-TW" sz="1800" dirty="0" smtClean="0"/>
                        <a:t>        print()</a:t>
                      </a:r>
                    </a:p>
                    <a:p>
                      <a:r>
                        <a:rPr lang="en-US" altLang="zh-TW" sz="1800" dirty="0" smtClean="0"/>
                        <a:t>q = </a:t>
                      </a:r>
                      <a:r>
                        <a:rPr lang="en-US" altLang="zh-TW" sz="1800" dirty="0" err="1" smtClean="0"/>
                        <a:t>CirQueue</a:t>
                      </a:r>
                      <a:r>
                        <a:rPr lang="en-US" altLang="zh-TW" sz="1800" dirty="0" smtClean="0"/>
                        <a:t>(5)</a:t>
                      </a:r>
                    </a:p>
                    <a:p>
                      <a:r>
                        <a:rPr lang="en-US" altLang="zh-TW" sz="1800" dirty="0" smtClean="0"/>
                        <a:t>for </a:t>
                      </a:r>
                      <a:r>
                        <a:rPr lang="en-US" altLang="zh-TW" sz="1800" dirty="0" err="1" smtClean="0"/>
                        <a:t>i</a:t>
                      </a:r>
                      <a:r>
                        <a:rPr lang="en-US" altLang="zh-TW" sz="1800" dirty="0" smtClean="0"/>
                        <a:t> in range(1, 5):</a:t>
                      </a:r>
                    </a:p>
                    <a:p>
                      <a:r>
                        <a:rPr lang="en-US" altLang="zh-TW" sz="1800" dirty="0" smtClean="0"/>
                        <a:t>    </a:t>
                      </a:r>
                      <a:r>
                        <a:rPr lang="en-US" altLang="zh-TW" sz="1800" dirty="0" err="1" smtClean="0"/>
                        <a:t>q.enQueue</a:t>
                      </a:r>
                      <a:r>
                        <a:rPr lang="en-US" altLang="zh-TW" sz="1800" dirty="0" smtClean="0"/>
                        <a:t>(</a:t>
                      </a:r>
                      <a:r>
                        <a:rPr lang="en-US" altLang="zh-TW" sz="1800" dirty="0" err="1" smtClean="0"/>
                        <a:t>i</a:t>
                      </a:r>
                      <a:r>
                        <a:rPr lang="en-US" altLang="zh-TW" sz="1800" dirty="0" smtClean="0"/>
                        <a:t>)</a:t>
                      </a:r>
                    </a:p>
                    <a:p>
                      <a:r>
                        <a:rPr lang="en-US" altLang="zh-TW" sz="1800" dirty="0" smtClean="0"/>
                        <a:t>    </a:t>
                      </a:r>
                      <a:r>
                        <a:rPr lang="en-US" altLang="zh-TW" sz="1800" dirty="0" err="1" smtClean="0"/>
                        <a:t>q.printQueue</a:t>
                      </a:r>
                      <a:r>
                        <a:rPr lang="en-US" altLang="zh-TW" sz="1800" dirty="0" smtClean="0"/>
                        <a:t>()</a:t>
                      </a:r>
                    </a:p>
                    <a:p>
                      <a:r>
                        <a:rPr lang="en-US" altLang="zh-TW" sz="1800" dirty="0" smtClean="0"/>
                        <a:t>for </a:t>
                      </a:r>
                      <a:r>
                        <a:rPr lang="en-US" altLang="zh-TW" sz="1800" dirty="0" err="1" smtClean="0"/>
                        <a:t>i</a:t>
                      </a:r>
                      <a:r>
                        <a:rPr lang="en-US" altLang="zh-TW" sz="1800" dirty="0" smtClean="0"/>
                        <a:t> in range(1, 5):</a:t>
                      </a:r>
                    </a:p>
                    <a:p>
                      <a:r>
                        <a:rPr lang="en-US" altLang="zh-TW" sz="1800" dirty="0" smtClean="0"/>
                        <a:t>    </a:t>
                      </a:r>
                      <a:r>
                        <a:rPr lang="en-US" altLang="zh-TW" sz="1800" dirty="0" err="1" smtClean="0"/>
                        <a:t>q.deQueue</a:t>
                      </a:r>
                      <a:r>
                        <a:rPr lang="en-US" altLang="zh-TW" sz="1800" dirty="0" smtClean="0"/>
                        <a:t>()</a:t>
                      </a:r>
                    </a:p>
                    <a:p>
                      <a:r>
                        <a:rPr lang="en-US" altLang="zh-TW" sz="1800" dirty="0" smtClean="0"/>
                        <a:t>    </a:t>
                      </a:r>
                      <a:r>
                        <a:rPr lang="en-US" altLang="zh-TW" sz="1800" dirty="0" err="1" smtClean="0"/>
                        <a:t>q.printQueue</a:t>
                      </a:r>
                      <a:r>
                        <a:rPr lang="en-US" altLang="zh-TW" sz="1800" dirty="0" smtClean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813286632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5630090" y="1416168"/>
            <a:ext cx="6221249" cy="5207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24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34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行：定義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printQueue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方法，印出環狀佇列內的所有元素。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25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34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行：若環狀佇列不是空的，則若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back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大於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front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，則印出環狀佇列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front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back-1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的所有元素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26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28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，否則環狀佇列被拆成兩部分，印出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front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size-1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的所有元素，接著印出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0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back-1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的所有元素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29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33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，接著顯示換行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34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35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行：宣告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q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為五個元素的環狀佇列。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36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38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行：使用迴圈與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enQueue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方法將數字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4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加入到環狀佇列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q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，每加一個元素後就呼叫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printQueue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方法顯示目前環狀佇列內所有元素到螢幕上。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39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41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行：使用迴圈執行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4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次，呼叫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deQueue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方法每次取出環狀佇列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q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的第一個元素，取出一個元素後就呼叫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printQueue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方法顯示目前環狀佇列內所有元素到螢幕上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。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88127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1" dirty="0" smtClean="0"/>
              <a:t>5-1-3</a:t>
            </a:r>
            <a:r>
              <a:rPr lang="zh-TW" altLang="en-US" b="1" dirty="0" smtClean="0"/>
              <a:t>　</a:t>
            </a:r>
            <a:r>
              <a:rPr lang="zh-TW" altLang="en-US" dirty="0" smtClean="0"/>
              <a:t>使用</a:t>
            </a:r>
            <a:r>
              <a:rPr lang="zh-TW" altLang="en-US" dirty="0"/>
              <a:t>串列實作佇列</a:t>
            </a:r>
            <a:r>
              <a:rPr lang="en-US" altLang="zh-TW" sz="2400" dirty="0" smtClean="0"/>
              <a:t>(</a:t>
            </a:r>
            <a:r>
              <a:rPr lang="en-US" altLang="zh-TW" sz="2700" dirty="0"/>
              <a:t>5-1-3</a:t>
            </a:r>
            <a:r>
              <a:rPr lang="zh-TW" altLang="en-US" sz="2700" dirty="0"/>
              <a:t>使用串列實作佇列</a:t>
            </a:r>
            <a:r>
              <a:rPr lang="en-US" altLang="zh-TW" sz="2700" dirty="0"/>
              <a:t>.</a:t>
            </a:r>
            <a:r>
              <a:rPr lang="en-US" altLang="zh-TW" sz="2700" dirty="0" err="1"/>
              <a:t>py</a:t>
            </a:r>
            <a:r>
              <a:rPr lang="en-US" altLang="zh-TW" sz="2700" dirty="0" smtClean="0"/>
              <a:t>)</a:t>
            </a:r>
            <a:endParaRPr lang="zh-TW" altLang="en-US" sz="27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58537" y="1420113"/>
            <a:ext cx="6593157" cy="4445109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(1) </a:t>
            </a:r>
            <a:r>
              <a:rPr lang="zh-TW" altLang="en-US" dirty="0"/>
              <a:t>範例說明</a:t>
            </a:r>
          </a:p>
          <a:p>
            <a:pPr lvl="1"/>
            <a:r>
              <a:rPr lang="zh-TW" altLang="en-US" dirty="0"/>
              <a:t>實作一個程式，將數字</a:t>
            </a:r>
            <a:r>
              <a:rPr lang="en-US" altLang="zh-TW" dirty="0"/>
              <a:t>1</a:t>
            </a:r>
            <a:r>
              <a:rPr lang="zh-TW" altLang="en-US" dirty="0"/>
              <a:t>到</a:t>
            </a:r>
            <a:r>
              <a:rPr lang="en-US" altLang="zh-TW" dirty="0"/>
              <a:t>4</a:t>
            </a:r>
            <a:r>
              <a:rPr lang="zh-TW" altLang="en-US" dirty="0"/>
              <a:t>依序加入佇列，最後不斷刪除最前面的元素，直到佇列為空的為止，顯示每個被刪除的元素到螢幕。</a:t>
            </a:r>
          </a:p>
          <a:p>
            <a:pPr marL="0" indent="0">
              <a:buNone/>
            </a:pPr>
            <a:r>
              <a:rPr lang="en-US" altLang="zh-TW" dirty="0"/>
              <a:t>(2) </a:t>
            </a:r>
            <a:r>
              <a:rPr lang="zh-TW" altLang="en-US" dirty="0"/>
              <a:t>預期程式執行結果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6625" y="1952617"/>
            <a:ext cx="3402408" cy="350838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13387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1" dirty="0" smtClean="0"/>
              <a:t>5-1-3</a:t>
            </a:r>
            <a:r>
              <a:rPr lang="zh-TW" altLang="en-US" b="1" dirty="0" smtClean="0"/>
              <a:t>　</a:t>
            </a:r>
            <a:r>
              <a:rPr lang="zh-TW" altLang="en-US" dirty="0" smtClean="0"/>
              <a:t>使用</a:t>
            </a:r>
            <a:r>
              <a:rPr lang="zh-TW" altLang="en-US" dirty="0"/>
              <a:t>串列實作佇列</a:t>
            </a:r>
            <a:r>
              <a:rPr lang="en-US" altLang="zh-TW" sz="2400" dirty="0" smtClean="0"/>
              <a:t>(</a:t>
            </a:r>
            <a:r>
              <a:rPr lang="en-US" altLang="zh-TW" sz="2700" dirty="0"/>
              <a:t>5-1-3</a:t>
            </a:r>
            <a:r>
              <a:rPr lang="zh-TW" altLang="en-US" sz="2700" dirty="0"/>
              <a:t>使用串列實作佇列</a:t>
            </a:r>
            <a:r>
              <a:rPr lang="en-US" altLang="zh-TW" sz="2700" dirty="0"/>
              <a:t>.</a:t>
            </a:r>
            <a:r>
              <a:rPr lang="en-US" altLang="zh-TW" sz="2700" dirty="0" err="1"/>
              <a:t>py</a:t>
            </a:r>
            <a:r>
              <a:rPr lang="en-US" altLang="zh-TW" sz="2700" dirty="0" smtClean="0"/>
              <a:t>)</a:t>
            </a:r>
            <a:endParaRPr lang="zh-TW" altLang="en-US" sz="27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(3) </a:t>
            </a:r>
            <a:r>
              <a:rPr lang="zh-TW" altLang="en-US" dirty="0"/>
              <a:t>程式與解說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1598140"/>
              </p:ext>
            </p:extLst>
          </p:nvPr>
        </p:nvGraphicFramePr>
        <p:xfrm>
          <a:off x="806527" y="2106791"/>
          <a:ext cx="4401454" cy="21091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6998">
                  <a:extLst>
                    <a:ext uri="{9D8B030D-6E8A-4147-A177-3AD203B41FA5}">
                      <a16:colId xmlns="" xmlns:a16="http://schemas.microsoft.com/office/drawing/2014/main" val="1352062529"/>
                    </a:ext>
                  </a:extLst>
                </a:gridCol>
                <a:gridCol w="3564456">
                  <a:extLst>
                    <a:ext uri="{9D8B030D-6E8A-4147-A177-3AD203B41FA5}">
                      <a16:colId xmlns="" xmlns:a16="http://schemas.microsoft.com/office/drawing/2014/main" val="1926879571"/>
                    </a:ext>
                  </a:extLst>
                </a:gridCol>
              </a:tblGrid>
              <a:tr h="37183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行號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程式</a:t>
                      </a:r>
                      <a:endParaRPr lang="zh-TW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67556328"/>
                  </a:ext>
                </a:extLst>
              </a:tr>
              <a:tr h="14036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01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02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03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04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05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err="1" smtClean="0"/>
                        <a:t>qu</a:t>
                      </a:r>
                      <a:r>
                        <a:rPr lang="en-US" altLang="zh-TW" sz="1800" dirty="0" smtClean="0"/>
                        <a:t> = []</a:t>
                      </a:r>
                    </a:p>
                    <a:p>
                      <a:r>
                        <a:rPr lang="en-US" altLang="zh-TW" sz="1800" dirty="0" smtClean="0"/>
                        <a:t>for </a:t>
                      </a:r>
                      <a:r>
                        <a:rPr lang="en-US" altLang="zh-TW" sz="1800" dirty="0" err="1" smtClean="0"/>
                        <a:t>i</a:t>
                      </a:r>
                      <a:r>
                        <a:rPr lang="en-US" altLang="zh-TW" sz="1800" dirty="0" smtClean="0"/>
                        <a:t> in range(1, 5):</a:t>
                      </a:r>
                    </a:p>
                    <a:p>
                      <a:r>
                        <a:rPr lang="en-US" altLang="zh-TW" sz="1800" dirty="0" smtClean="0"/>
                        <a:t>    </a:t>
                      </a:r>
                      <a:r>
                        <a:rPr lang="en-US" altLang="zh-TW" sz="1800" dirty="0" err="1" smtClean="0"/>
                        <a:t>qu.append</a:t>
                      </a:r>
                      <a:r>
                        <a:rPr lang="en-US" altLang="zh-TW" sz="1800" dirty="0" smtClean="0"/>
                        <a:t>(</a:t>
                      </a:r>
                      <a:r>
                        <a:rPr lang="en-US" altLang="zh-TW" sz="1800" dirty="0" err="1" smtClean="0"/>
                        <a:t>i</a:t>
                      </a:r>
                      <a:r>
                        <a:rPr lang="en-US" altLang="zh-TW" sz="1800" dirty="0" smtClean="0"/>
                        <a:t>)</a:t>
                      </a:r>
                    </a:p>
                    <a:p>
                      <a:r>
                        <a:rPr lang="en-US" altLang="zh-TW" sz="1800" dirty="0" smtClean="0"/>
                        <a:t>    print(</a:t>
                      </a:r>
                      <a:r>
                        <a:rPr lang="en-US" altLang="zh-TW" sz="1800" dirty="0" err="1" smtClean="0"/>
                        <a:t>qu</a:t>
                      </a:r>
                      <a:r>
                        <a:rPr lang="en-US" altLang="zh-TW" sz="1800" dirty="0" smtClean="0"/>
                        <a:t>)</a:t>
                      </a:r>
                    </a:p>
                    <a:p>
                      <a:r>
                        <a:rPr lang="en-US" altLang="zh-TW" sz="1800" dirty="0" smtClean="0"/>
                        <a:t>for </a:t>
                      </a:r>
                      <a:r>
                        <a:rPr lang="en-US" altLang="zh-TW" sz="1800" dirty="0" err="1" smtClean="0"/>
                        <a:t>i</a:t>
                      </a:r>
                      <a:r>
                        <a:rPr lang="en-US" altLang="zh-TW" sz="1800" dirty="0" smtClean="0"/>
                        <a:t> in range(1, 5):</a:t>
                      </a:r>
                    </a:p>
                    <a:p>
                      <a:r>
                        <a:rPr lang="en-US" altLang="zh-TW" sz="1800" dirty="0" smtClean="0"/>
                        <a:t>    print(</a:t>
                      </a:r>
                      <a:r>
                        <a:rPr lang="en-US" altLang="zh-TW" sz="1800" dirty="0" err="1" smtClean="0"/>
                        <a:t>qu.pop</a:t>
                      </a:r>
                      <a:r>
                        <a:rPr lang="en-US" altLang="zh-TW" sz="1800" dirty="0" smtClean="0"/>
                        <a:t>(0), </a:t>
                      </a:r>
                      <a:r>
                        <a:rPr lang="en-US" altLang="zh-TW" sz="1800" dirty="0" err="1" smtClean="0"/>
                        <a:t>qu</a:t>
                      </a:r>
                      <a:r>
                        <a:rPr lang="en-US" altLang="zh-TW" sz="1800" dirty="0" smtClean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813286632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5290094" y="2526152"/>
            <a:ext cx="5774509" cy="1955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行：宣告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qu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為空串列。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2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4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行：使用迴圈在佇列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qu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中依序插入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、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2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、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3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與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4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，每插入一個數字，顯示佇列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qu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的每個元素到螢幕上。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5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6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行：使用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for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迴圈與方法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pop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依序取出第一個元素到螢幕上，並顯示佇列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qu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的剩餘所有元素到螢幕上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。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5126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1" dirty="0" smtClean="0"/>
              <a:t>5-1-4</a:t>
            </a:r>
            <a:r>
              <a:rPr lang="zh-TW" altLang="en-US" b="1" dirty="0" smtClean="0"/>
              <a:t>　</a:t>
            </a:r>
            <a:r>
              <a:rPr lang="zh-TW" altLang="en-US" dirty="0" smtClean="0"/>
              <a:t>找出</a:t>
            </a:r>
            <a:r>
              <a:rPr lang="zh-TW" altLang="en-US" dirty="0"/>
              <a:t>最後一個人</a:t>
            </a:r>
            <a:r>
              <a:rPr lang="en-US" altLang="zh-TW" sz="2400" dirty="0" smtClean="0"/>
              <a:t>(</a:t>
            </a:r>
            <a:r>
              <a:rPr lang="en-US" altLang="zh-TW" sz="2700" b="1" dirty="0"/>
              <a:t>5-1-4 </a:t>
            </a:r>
            <a:r>
              <a:rPr lang="zh-TW" altLang="en-US" sz="2700" dirty="0"/>
              <a:t>找出最後一個人</a:t>
            </a:r>
            <a:r>
              <a:rPr lang="en-US" altLang="zh-TW" sz="2700" dirty="0" smtClean="0"/>
              <a:t>.</a:t>
            </a:r>
            <a:r>
              <a:rPr lang="en-US" altLang="zh-TW" sz="2700" dirty="0" err="1"/>
              <a:t>py</a:t>
            </a:r>
            <a:r>
              <a:rPr lang="en-US" altLang="zh-TW" sz="2700" dirty="0" smtClean="0"/>
              <a:t>)</a:t>
            </a:r>
            <a:endParaRPr lang="zh-TW" altLang="en-US" sz="27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dirty="0"/>
              <a:t>(1) </a:t>
            </a:r>
            <a:r>
              <a:rPr lang="zh-TW" altLang="en-US" dirty="0"/>
              <a:t>範例說明</a:t>
            </a:r>
          </a:p>
          <a:p>
            <a:pPr lvl="1"/>
            <a:r>
              <a:rPr lang="zh-TW" altLang="en-US" dirty="0"/>
              <a:t>給定</a:t>
            </a:r>
            <a:r>
              <a:rPr lang="en-US" altLang="zh-TW" dirty="0"/>
              <a:t>n</a:t>
            </a:r>
            <a:r>
              <a:rPr lang="zh-TW" altLang="en-US" dirty="0"/>
              <a:t>個數字分別代表</a:t>
            </a:r>
            <a:r>
              <a:rPr lang="en-US" altLang="zh-TW" dirty="0"/>
              <a:t>n</a:t>
            </a:r>
            <a:r>
              <a:rPr lang="zh-TW" altLang="en-US" dirty="0"/>
              <a:t>個人的編號，請依序將這</a:t>
            </a:r>
            <a:r>
              <a:rPr lang="en-US" altLang="zh-TW" dirty="0"/>
              <a:t>n</a:t>
            </a:r>
            <a:r>
              <a:rPr lang="zh-TW" altLang="en-US" dirty="0"/>
              <a:t>個人的編號加入排隊隊伍中，若每次請最前面兩個人移動到隊伍最後，淘汰目前第一個人，再取出現在最前面兩個人到隊伍後方，接著淘汰目前第一個人，直到剩下一個人為止，顯示出移動的過程與淘汰的順序，最後顯示剩下一個人的編號，輸入的</a:t>
            </a:r>
            <a:r>
              <a:rPr lang="en-US" altLang="zh-TW" dirty="0"/>
              <a:t>n</a:t>
            </a:r>
            <a:r>
              <a:rPr lang="zh-TW" altLang="en-US" dirty="0"/>
              <a:t>值小於</a:t>
            </a:r>
            <a:r>
              <a:rPr lang="en-US" altLang="zh-TW" dirty="0"/>
              <a:t>1000</a:t>
            </a:r>
            <a:r>
              <a:rPr lang="zh-TW" altLang="en-US" dirty="0"/>
              <a:t>。 </a:t>
            </a:r>
          </a:p>
        </p:txBody>
      </p:sp>
    </p:spTree>
    <p:extLst>
      <p:ext uri="{BB962C8B-B14F-4D97-AF65-F5344CB8AC3E}">
        <p14:creationId xmlns:p14="http://schemas.microsoft.com/office/powerpoint/2010/main" val="426451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1" dirty="0" smtClean="0"/>
              <a:t>5-1-4</a:t>
            </a:r>
            <a:r>
              <a:rPr lang="zh-TW" altLang="en-US" b="1" dirty="0" smtClean="0"/>
              <a:t>　</a:t>
            </a:r>
            <a:r>
              <a:rPr lang="zh-TW" altLang="en-US" dirty="0" smtClean="0"/>
              <a:t>找出</a:t>
            </a:r>
            <a:r>
              <a:rPr lang="zh-TW" altLang="en-US" dirty="0"/>
              <a:t>最後一個人</a:t>
            </a:r>
            <a:r>
              <a:rPr lang="en-US" altLang="zh-TW" sz="2400" dirty="0" smtClean="0"/>
              <a:t>(</a:t>
            </a:r>
            <a:r>
              <a:rPr lang="en-US" altLang="zh-TW" sz="2700" b="1" dirty="0"/>
              <a:t>5-1-4 </a:t>
            </a:r>
            <a:r>
              <a:rPr lang="zh-TW" altLang="en-US" sz="2700" dirty="0"/>
              <a:t>找出最後一個人</a:t>
            </a:r>
            <a:r>
              <a:rPr lang="en-US" altLang="zh-TW" sz="2700" dirty="0" smtClean="0"/>
              <a:t>.</a:t>
            </a:r>
            <a:r>
              <a:rPr lang="en-US" altLang="zh-TW" sz="2700" dirty="0" err="1"/>
              <a:t>py</a:t>
            </a:r>
            <a:r>
              <a:rPr lang="en-US" altLang="zh-TW" sz="2700" dirty="0" smtClean="0"/>
              <a:t>)</a:t>
            </a:r>
            <a:endParaRPr lang="zh-TW" altLang="en-US" sz="27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TW" altLang="en-US" dirty="0" smtClean="0"/>
              <a:t>輸入</a:t>
            </a:r>
            <a:r>
              <a:rPr lang="zh-TW" altLang="en-US" dirty="0"/>
              <a:t>說明</a:t>
            </a:r>
          </a:p>
          <a:p>
            <a:pPr lvl="1"/>
            <a:r>
              <a:rPr lang="zh-TW" altLang="en-US" dirty="0"/>
              <a:t>輸入一個正整數</a:t>
            </a:r>
            <a:r>
              <a:rPr lang="en-US" altLang="zh-TW" dirty="0"/>
              <a:t>n</a:t>
            </a:r>
            <a:r>
              <a:rPr lang="zh-TW" altLang="en-US" dirty="0"/>
              <a:t>，表示有</a:t>
            </a:r>
            <a:r>
              <a:rPr lang="en-US" altLang="zh-TW" dirty="0"/>
              <a:t>n</a:t>
            </a:r>
            <a:r>
              <a:rPr lang="zh-TW" altLang="en-US" dirty="0"/>
              <a:t>個編號準備要輸入，接著下一行輸入</a:t>
            </a:r>
            <a:r>
              <a:rPr lang="en-US" altLang="zh-TW" dirty="0"/>
              <a:t>n</a:t>
            </a:r>
            <a:r>
              <a:rPr lang="zh-TW" altLang="en-US" dirty="0"/>
              <a:t>個數字。 </a:t>
            </a:r>
          </a:p>
          <a:p>
            <a:r>
              <a:rPr lang="zh-TW" altLang="en-US" dirty="0"/>
              <a:t>輸出說明</a:t>
            </a:r>
          </a:p>
          <a:p>
            <a:pPr lvl="1"/>
            <a:r>
              <a:rPr lang="zh-TW" altLang="en-US" dirty="0"/>
              <a:t>數字移動的過程、淘汰的順序與顯示剩下一個人的編號。</a:t>
            </a:r>
          </a:p>
        </p:txBody>
      </p:sp>
    </p:spTree>
    <p:extLst>
      <p:ext uri="{BB962C8B-B14F-4D97-AF65-F5344CB8AC3E}">
        <p14:creationId xmlns:p14="http://schemas.microsoft.com/office/powerpoint/2010/main" val="2524471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5-1</a:t>
            </a:r>
            <a:r>
              <a:rPr lang="zh-TW" altLang="en-US" b="1" dirty="0" smtClean="0"/>
              <a:t>　</a:t>
            </a:r>
            <a:r>
              <a:rPr lang="zh-TW" altLang="en-US" dirty="0" smtClean="0"/>
              <a:t>佇列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佇列（</a:t>
            </a:r>
            <a:r>
              <a:rPr lang="en-US" altLang="zh-TW" dirty="0" smtClean="0"/>
              <a:t>Queue</a:t>
            </a:r>
            <a:r>
              <a:rPr lang="zh-TW" altLang="en-US" dirty="0" smtClean="0"/>
              <a:t>）是</a:t>
            </a:r>
            <a:r>
              <a:rPr lang="zh-TW" altLang="en-US" dirty="0"/>
              <a:t>先進來的元素先</a:t>
            </a:r>
            <a:r>
              <a:rPr lang="zh-TW" altLang="en-US" dirty="0" smtClean="0"/>
              <a:t>出去（</a:t>
            </a:r>
            <a:r>
              <a:rPr lang="en-US" altLang="zh-TW" dirty="0" smtClean="0"/>
              <a:t>First </a:t>
            </a:r>
            <a:r>
              <a:rPr lang="en-US" altLang="zh-TW" dirty="0"/>
              <a:t>In First Out</a:t>
            </a:r>
            <a:r>
              <a:rPr lang="zh-TW" altLang="en-US" dirty="0"/>
              <a:t>，縮寫為</a:t>
            </a:r>
            <a:r>
              <a:rPr lang="en-US" altLang="zh-TW" dirty="0" smtClean="0"/>
              <a:t>FIFO</a:t>
            </a:r>
            <a:r>
              <a:rPr lang="zh-TW" altLang="en-US" dirty="0" smtClean="0"/>
              <a:t>）的</a:t>
            </a:r>
            <a:r>
              <a:rPr lang="zh-TW" altLang="en-US" dirty="0"/>
              <a:t>資料結構，通常用於讓程式具有排隊功能，依序執行工作，例如：印表機同時間有多個檔案等待列印，在印表機內會有一個佇列功能，將準備列印的檔案暫存在佇列等待印表機提供列印服務，先送到印表機的檔案先印出來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實</a:t>
            </a:r>
            <a:r>
              <a:rPr lang="zh-TW" altLang="en-US" dirty="0"/>
              <a:t>作佇列的部分，可以自行撰寫佇列程式，或透過</a:t>
            </a:r>
            <a:r>
              <a:rPr lang="en-US" altLang="zh-TW" dirty="0"/>
              <a:t>Python</a:t>
            </a:r>
            <a:r>
              <a:rPr lang="zh-TW" altLang="en-US" dirty="0"/>
              <a:t>所提供的</a:t>
            </a:r>
            <a:r>
              <a:rPr lang="zh-TW" altLang="en-US" dirty="0" smtClean="0"/>
              <a:t>串列（</a:t>
            </a:r>
            <a:r>
              <a:rPr lang="en-US" altLang="zh-TW" dirty="0" smtClean="0"/>
              <a:t>list</a:t>
            </a:r>
            <a:r>
              <a:rPr lang="zh-TW" altLang="en-US" dirty="0" smtClean="0"/>
              <a:t>）結構</a:t>
            </a:r>
            <a:r>
              <a:rPr lang="zh-TW" altLang="en-US" dirty="0"/>
              <a:t>，使用串列結構實作程式不須知道串列結構如何實作，只要知道如何在串列結構中新增與刪除資料。</a:t>
            </a:r>
          </a:p>
        </p:txBody>
      </p:sp>
    </p:spTree>
    <p:extLst>
      <p:ext uri="{BB962C8B-B14F-4D97-AF65-F5344CB8AC3E}">
        <p14:creationId xmlns:p14="http://schemas.microsoft.com/office/powerpoint/2010/main" val="192474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1" dirty="0" smtClean="0"/>
              <a:t>5-1-4</a:t>
            </a:r>
            <a:r>
              <a:rPr lang="zh-TW" altLang="en-US" b="1" dirty="0" smtClean="0"/>
              <a:t>　</a:t>
            </a:r>
            <a:r>
              <a:rPr lang="zh-TW" altLang="en-US" dirty="0" smtClean="0"/>
              <a:t>找出</a:t>
            </a:r>
            <a:r>
              <a:rPr lang="zh-TW" altLang="en-US" dirty="0"/>
              <a:t>最後一個人</a:t>
            </a:r>
            <a:r>
              <a:rPr lang="en-US" altLang="zh-TW" sz="2400" dirty="0" smtClean="0"/>
              <a:t>(</a:t>
            </a:r>
            <a:r>
              <a:rPr lang="en-US" altLang="zh-TW" sz="2700" b="1" dirty="0"/>
              <a:t>5-1-4 </a:t>
            </a:r>
            <a:r>
              <a:rPr lang="zh-TW" altLang="en-US" sz="2700" dirty="0"/>
              <a:t>找出最後一個人</a:t>
            </a:r>
            <a:r>
              <a:rPr lang="en-US" altLang="zh-TW" sz="2700" dirty="0" smtClean="0"/>
              <a:t>.</a:t>
            </a:r>
            <a:r>
              <a:rPr lang="en-US" altLang="zh-TW" sz="2700" dirty="0" err="1"/>
              <a:t>py</a:t>
            </a:r>
            <a:r>
              <a:rPr lang="en-US" altLang="zh-TW" sz="2700" dirty="0" smtClean="0"/>
              <a:t>)</a:t>
            </a:r>
            <a:endParaRPr lang="zh-TW" altLang="en-US" sz="27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(2) </a:t>
            </a:r>
            <a:r>
              <a:rPr lang="zh-TW" altLang="en-US" dirty="0"/>
              <a:t>預期程式執行結果 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3426" y="3408726"/>
            <a:ext cx="65148" cy="40547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6504" y="1588462"/>
            <a:ext cx="2826057" cy="4554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262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1" dirty="0" smtClean="0"/>
              <a:t>5-1-4</a:t>
            </a:r>
            <a:r>
              <a:rPr lang="zh-TW" altLang="en-US" b="1" dirty="0" smtClean="0"/>
              <a:t>　</a:t>
            </a:r>
            <a:r>
              <a:rPr lang="zh-TW" altLang="en-US" dirty="0" smtClean="0"/>
              <a:t>找出</a:t>
            </a:r>
            <a:r>
              <a:rPr lang="zh-TW" altLang="en-US" dirty="0"/>
              <a:t>最後一個人</a:t>
            </a:r>
            <a:r>
              <a:rPr lang="en-US" altLang="zh-TW" sz="2400" dirty="0" smtClean="0"/>
              <a:t>(</a:t>
            </a:r>
            <a:r>
              <a:rPr lang="en-US" altLang="zh-TW" sz="2700" b="1" dirty="0"/>
              <a:t>5-1-4 </a:t>
            </a:r>
            <a:r>
              <a:rPr lang="zh-TW" altLang="en-US" sz="2700" dirty="0"/>
              <a:t>找出最後一個人</a:t>
            </a:r>
            <a:r>
              <a:rPr lang="en-US" altLang="zh-TW" sz="2700" dirty="0" smtClean="0"/>
              <a:t>.</a:t>
            </a:r>
            <a:r>
              <a:rPr lang="en-US" altLang="zh-TW" sz="2700" dirty="0" err="1"/>
              <a:t>py</a:t>
            </a:r>
            <a:r>
              <a:rPr lang="en-US" altLang="zh-TW" sz="2700" dirty="0" smtClean="0"/>
              <a:t>)</a:t>
            </a:r>
            <a:endParaRPr lang="zh-TW" altLang="en-US" sz="27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(3) </a:t>
            </a:r>
            <a:r>
              <a:rPr lang="zh-TW" altLang="en-US" dirty="0"/>
              <a:t>說明與程式</a:t>
            </a:r>
          </a:p>
          <a:p>
            <a:pPr lvl="1"/>
            <a:r>
              <a:rPr lang="zh-TW" altLang="en-US" dirty="0"/>
              <a:t>本題從隊伍前方取出兩個編號，再依序加入到隊伍的最後，不會在隊伍中間進行插入，所以適合使用佇列來實作此程式。</a:t>
            </a:r>
          </a:p>
        </p:txBody>
      </p:sp>
    </p:spTree>
    <p:extLst>
      <p:ext uri="{BB962C8B-B14F-4D97-AF65-F5344CB8AC3E}">
        <p14:creationId xmlns:p14="http://schemas.microsoft.com/office/powerpoint/2010/main" val="817113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1" dirty="0" smtClean="0"/>
              <a:t>5-1-4</a:t>
            </a:r>
            <a:r>
              <a:rPr lang="zh-TW" altLang="en-US" b="1" dirty="0" smtClean="0"/>
              <a:t>　</a:t>
            </a:r>
            <a:r>
              <a:rPr lang="zh-TW" altLang="en-US" dirty="0" smtClean="0"/>
              <a:t>找出</a:t>
            </a:r>
            <a:r>
              <a:rPr lang="zh-TW" altLang="en-US" dirty="0"/>
              <a:t>最後一個人</a:t>
            </a:r>
            <a:r>
              <a:rPr lang="en-US" altLang="zh-TW" sz="2400" dirty="0" smtClean="0"/>
              <a:t>(</a:t>
            </a:r>
            <a:r>
              <a:rPr lang="en-US" altLang="zh-TW" sz="2700" b="1" dirty="0"/>
              <a:t>5-1-4 </a:t>
            </a:r>
            <a:r>
              <a:rPr lang="zh-TW" altLang="en-US" sz="2700" dirty="0"/>
              <a:t>找出最後一個人</a:t>
            </a:r>
            <a:r>
              <a:rPr lang="en-US" altLang="zh-TW" sz="2700" dirty="0" smtClean="0"/>
              <a:t>.</a:t>
            </a:r>
            <a:r>
              <a:rPr lang="en-US" altLang="zh-TW" sz="2700" dirty="0" err="1"/>
              <a:t>py</a:t>
            </a:r>
            <a:r>
              <a:rPr lang="en-US" altLang="zh-TW" sz="2700" dirty="0" smtClean="0"/>
              <a:t>)</a:t>
            </a:r>
            <a:endParaRPr lang="zh-TW" altLang="en-US" sz="27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(3) </a:t>
            </a:r>
            <a:r>
              <a:rPr lang="zh-TW" altLang="en-US" dirty="0"/>
              <a:t>說明與</a:t>
            </a:r>
            <a:r>
              <a:rPr lang="zh-TW" altLang="en-US" dirty="0" smtClean="0"/>
              <a:t>程式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6548649"/>
              </p:ext>
            </p:extLst>
          </p:nvPr>
        </p:nvGraphicFramePr>
        <p:xfrm>
          <a:off x="888640" y="2017612"/>
          <a:ext cx="4401454" cy="45780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6998">
                  <a:extLst>
                    <a:ext uri="{9D8B030D-6E8A-4147-A177-3AD203B41FA5}">
                      <a16:colId xmlns="" xmlns:a16="http://schemas.microsoft.com/office/drawing/2014/main" val="1352062529"/>
                    </a:ext>
                  </a:extLst>
                </a:gridCol>
                <a:gridCol w="3564456">
                  <a:extLst>
                    <a:ext uri="{9D8B030D-6E8A-4147-A177-3AD203B41FA5}">
                      <a16:colId xmlns="" xmlns:a16="http://schemas.microsoft.com/office/drawing/2014/main" val="1926879571"/>
                    </a:ext>
                  </a:extLst>
                </a:gridCol>
              </a:tblGrid>
              <a:tr h="37183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行號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程式</a:t>
                      </a:r>
                      <a:endParaRPr lang="zh-TW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67556328"/>
                  </a:ext>
                </a:extLst>
              </a:tr>
              <a:tr h="14036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01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02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03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04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05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06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07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08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09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10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11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12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13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14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err="1" smtClean="0"/>
                        <a:t>qu</a:t>
                      </a:r>
                      <a:r>
                        <a:rPr lang="en-US" altLang="zh-TW" sz="1800" dirty="0" smtClean="0"/>
                        <a:t> = []</a:t>
                      </a:r>
                    </a:p>
                    <a:p>
                      <a:r>
                        <a:rPr lang="en-US" altLang="zh-TW" sz="1800" dirty="0" smtClean="0"/>
                        <a:t>n = </a:t>
                      </a:r>
                      <a:r>
                        <a:rPr lang="en-US" altLang="zh-TW" sz="1800" dirty="0" err="1" smtClean="0"/>
                        <a:t>int</a:t>
                      </a:r>
                      <a:r>
                        <a:rPr lang="en-US" altLang="zh-TW" sz="1800" dirty="0" smtClean="0"/>
                        <a:t>(input())</a:t>
                      </a:r>
                    </a:p>
                    <a:p>
                      <a:r>
                        <a:rPr lang="en-US" altLang="zh-TW" sz="1800" dirty="0" err="1" smtClean="0"/>
                        <a:t>nums</a:t>
                      </a:r>
                      <a:r>
                        <a:rPr lang="en-US" altLang="zh-TW" sz="1800" dirty="0" smtClean="0"/>
                        <a:t> = input().split()</a:t>
                      </a:r>
                    </a:p>
                    <a:p>
                      <a:r>
                        <a:rPr lang="en-US" altLang="zh-TW" sz="1800" dirty="0" smtClean="0"/>
                        <a:t>for </a:t>
                      </a:r>
                      <a:r>
                        <a:rPr lang="en-US" altLang="zh-TW" sz="1800" dirty="0" err="1" smtClean="0"/>
                        <a:t>i</a:t>
                      </a:r>
                      <a:r>
                        <a:rPr lang="en-US" altLang="zh-TW" sz="1800" dirty="0" smtClean="0"/>
                        <a:t> in range(n):</a:t>
                      </a:r>
                    </a:p>
                    <a:p>
                      <a:r>
                        <a:rPr lang="en-US" altLang="zh-TW" sz="1800" dirty="0" smtClean="0"/>
                        <a:t>    </a:t>
                      </a:r>
                      <a:r>
                        <a:rPr lang="en-US" altLang="zh-TW" sz="1800" dirty="0" err="1" smtClean="0"/>
                        <a:t>qu.append</a:t>
                      </a:r>
                      <a:r>
                        <a:rPr lang="en-US" altLang="zh-TW" sz="1800" dirty="0" smtClean="0"/>
                        <a:t>(</a:t>
                      </a:r>
                      <a:r>
                        <a:rPr lang="en-US" altLang="zh-TW" sz="1800" dirty="0" err="1" smtClean="0"/>
                        <a:t>nums</a:t>
                      </a:r>
                      <a:r>
                        <a:rPr lang="en-US" altLang="zh-TW" sz="1800" dirty="0" smtClean="0"/>
                        <a:t>[</a:t>
                      </a:r>
                      <a:r>
                        <a:rPr lang="en-US" altLang="zh-TW" sz="1800" dirty="0" err="1" smtClean="0"/>
                        <a:t>i</a:t>
                      </a:r>
                      <a:r>
                        <a:rPr lang="en-US" altLang="zh-TW" sz="1800" dirty="0" smtClean="0"/>
                        <a:t>])</a:t>
                      </a:r>
                    </a:p>
                    <a:p>
                      <a:r>
                        <a:rPr lang="en-US" altLang="zh-TW" sz="1800" dirty="0" smtClean="0"/>
                        <a:t>while </a:t>
                      </a:r>
                      <a:r>
                        <a:rPr lang="en-US" altLang="zh-TW" sz="1800" dirty="0" err="1" smtClean="0"/>
                        <a:t>len</a:t>
                      </a:r>
                      <a:r>
                        <a:rPr lang="en-US" altLang="zh-TW" sz="1800" dirty="0" smtClean="0"/>
                        <a:t>(</a:t>
                      </a:r>
                      <a:r>
                        <a:rPr lang="en-US" altLang="zh-TW" sz="1800" dirty="0" err="1" smtClean="0"/>
                        <a:t>qu</a:t>
                      </a:r>
                      <a:r>
                        <a:rPr lang="en-US" altLang="zh-TW" sz="1800" dirty="0" smtClean="0"/>
                        <a:t>) &gt; 1:</a:t>
                      </a:r>
                    </a:p>
                    <a:p>
                      <a:r>
                        <a:rPr lang="en-US" altLang="zh-TW" sz="1800" dirty="0" smtClean="0"/>
                        <a:t>    x = </a:t>
                      </a:r>
                      <a:r>
                        <a:rPr lang="en-US" altLang="zh-TW" sz="1800" dirty="0" err="1" smtClean="0"/>
                        <a:t>qu.pop</a:t>
                      </a:r>
                      <a:r>
                        <a:rPr lang="en-US" altLang="zh-TW" sz="1800" dirty="0" smtClean="0"/>
                        <a:t>(0)</a:t>
                      </a:r>
                    </a:p>
                    <a:p>
                      <a:r>
                        <a:rPr lang="en-US" altLang="zh-TW" sz="1800" dirty="0" smtClean="0"/>
                        <a:t>    print("</a:t>
                      </a:r>
                      <a:r>
                        <a:rPr lang="zh-TW" altLang="en-US" sz="1800" dirty="0" smtClean="0"/>
                        <a:t>將</a:t>
                      </a:r>
                      <a:r>
                        <a:rPr lang="en-US" altLang="zh-TW" sz="1800" dirty="0" smtClean="0"/>
                        <a:t>", x, "</a:t>
                      </a:r>
                      <a:r>
                        <a:rPr lang="zh-TW" altLang="en-US" sz="1800" dirty="0" smtClean="0"/>
                        <a:t>加到最後</a:t>
                      </a:r>
                      <a:r>
                        <a:rPr lang="en-US" altLang="zh-TW" sz="1800" dirty="0" smtClean="0"/>
                        <a:t>")</a:t>
                      </a:r>
                    </a:p>
                    <a:p>
                      <a:r>
                        <a:rPr lang="en-US" altLang="zh-TW" sz="1800" dirty="0" smtClean="0"/>
                        <a:t>    </a:t>
                      </a:r>
                      <a:r>
                        <a:rPr lang="en-US" altLang="zh-TW" sz="1800" dirty="0" err="1" smtClean="0"/>
                        <a:t>qu.append</a:t>
                      </a:r>
                      <a:r>
                        <a:rPr lang="en-US" altLang="zh-TW" sz="1800" dirty="0" smtClean="0"/>
                        <a:t>(x)</a:t>
                      </a:r>
                    </a:p>
                    <a:p>
                      <a:r>
                        <a:rPr lang="en-US" altLang="zh-TW" sz="1800" dirty="0" smtClean="0"/>
                        <a:t>    x = </a:t>
                      </a:r>
                      <a:r>
                        <a:rPr lang="en-US" altLang="zh-TW" sz="1800" dirty="0" err="1" smtClean="0"/>
                        <a:t>qu.pop</a:t>
                      </a:r>
                      <a:r>
                        <a:rPr lang="en-US" altLang="zh-TW" sz="1800" dirty="0" smtClean="0"/>
                        <a:t>(0)</a:t>
                      </a:r>
                    </a:p>
                    <a:p>
                      <a:r>
                        <a:rPr lang="en-US" altLang="zh-TW" sz="1800" dirty="0" smtClean="0"/>
                        <a:t>    print("</a:t>
                      </a:r>
                      <a:r>
                        <a:rPr lang="zh-TW" altLang="en-US" sz="1800" dirty="0" smtClean="0"/>
                        <a:t>將</a:t>
                      </a:r>
                      <a:r>
                        <a:rPr lang="en-US" altLang="zh-TW" sz="1800" dirty="0" smtClean="0"/>
                        <a:t>", x, "</a:t>
                      </a:r>
                      <a:r>
                        <a:rPr lang="zh-TW" altLang="en-US" sz="1800" dirty="0" smtClean="0"/>
                        <a:t>加到最後</a:t>
                      </a:r>
                      <a:r>
                        <a:rPr lang="en-US" altLang="zh-TW" sz="1800" dirty="0" smtClean="0"/>
                        <a:t>")</a:t>
                      </a:r>
                    </a:p>
                    <a:p>
                      <a:r>
                        <a:rPr lang="en-US" altLang="zh-TW" sz="1800" dirty="0" smtClean="0"/>
                        <a:t>    </a:t>
                      </a:r>
                      <a:r>
                        <a:rPr lang="en-US" altLang="zh-TW" sz="1800" dirty="0" err="1" smtClean="0"/>
                        <a:t>qu.append</a:t>
                      </a:r>
                      <a:r>
                        <a:rPr lang="en-US" altLang="zh-TW" sz="1800" dirty="0" smtClean="0"/>
                        <a:t>(x)</a:t>
                      </a:r>
                    </a:p>
                    <a:p>
                      <a:r>
                        <a:rPr lang="en-US" altLang="zh-TW" sz="1800" dirty="0" smtClean="0"/>
                        <a:t>    x = </a:t>
                      </a:r>
                      <a:r>
                        <a:rPr lang="en-US" altLang="zh-TW" sz="1800" dirty="0" err="1" smtClean="0"/>
                        <a:t>qu.pop</a:t>
                      </a:r>
                      <a:r>
                        <a:rPr lang="en-US" altLang="zh-TW" sz="1800" dirty="0" smtClean="0"/>
                        <a:t>(0)</a:t>
                      </a:r>
                    </a:p>
                    <a:p>
                      <a:r>
                        <a:rPr lang="en-US" altLang="zh-TW" sz="1800" dirty="0" smtClean="0"/>
                        <a:t>    print("</a:t>
                      </a:r>
                      <a:r>
                        <a:rPr lang="zh-TW" altLang="en-US" sz="1800" dirty="0" smtClean="0"/>
                        <a:t>將</a:t>
                      </a:r>
                      <a:r>
                        <a:rPr lang="en-US" altLang="zh-TW" sz="1800" dirty="0" smtClean="0"/>
                        <a:t>", x, "</a:t>
                      </a:r>
                      <a:r>
                        <a:rPr lang="zh-TW" altLang="en-US" sz="1800" dirty="0" smtClean="0"/>
                        <a:t>刪除</a:t>
                      </a:r>
                      <a:r>
                        <a:rPr lang="en-US" altLang="zh-TW" sz="1800" dirty="0" smtClean="0"/>
                        <a:t>")</a:t>
                      </a:r>
                    </a:p>
                    <a:p>
                      <a:r>
                        <a:rPr lang="en-US" altLang="zh-TW" sz="1800" dirty="0" smtClean="0"/>
                        <a:t>print("</a:t>
                      </a:r>
                      <a:r>
                        <a:rPr lang="zh-TW" altLang="en-US" sz="1800" dirty="0" smtClean="0"/>
                        <a:t>剩餘最後一個號碼為</a:t>
                      </a:r>
                      <a:r>
                        <a:rPr lang="en-US" altLang="zh-TW" sz="1800" dirty="0" smtClean="0"/>
                        <a:t>", </a:t>
                      </a:r>
                      <a:r>
                        <a:rPr lang="en-US" altLang="zh-TW" sz="1800" dirty="0" err="1" smtClean="0"/>
                        <a:t>qu</a:t>
                      </a:r>
                      <a:r>
                        <a:rPr lang="en-US" altLang="zh-TW" sz="1800" dirty="0" smtClean="0"/>
                        <a:t>[0])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813286632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5451458" y="1202606"/>
            <a:ext cx="5774509" cy="54328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行：宣告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qu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為空串列。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2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行：使用函式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input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輸入一個整數字串，整數字串經由函式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int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轉成整數，變數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n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參考到此整數。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3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行：使用函式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input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輸入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n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個數字，使用方法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split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進行分割，分割成串列，串列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nums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參考到此串列。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4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5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行：使用迴圈執行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n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次，依序取出串列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nums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的每一個元素加入到串列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qu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。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6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行到第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14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 使用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while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迴圈，當串列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qu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的個數大於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時，取出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qu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的第一個元素到變數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x(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7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。顯示「將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x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加到最後」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8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，將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x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加入到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qu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的最後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9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。取出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qu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的第一個元素到變數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x 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10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。顯示「將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x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加到最後」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，將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x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加入到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qu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的最後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12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。取出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qu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的第一個元素到變數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x 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13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。顯示「將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x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刪除」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14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。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15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行：顯示出最後一個號碼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。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			</a:t>
            </a:r>
          </a:p>
        </p:txBody>
      </p:sp>
    </p:spTree>
    <p:extLst>
      <p:ext uri="{BB962C8B-B14F-4D97-AF65-F5344CB8AC3E}">
        <p14:creationId xmlns:p14="http://schemas.microsoft.com/office/powerpoint/2010/main" val="206779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1" dirty="0" smtClean="0"/>
              <a:t>5-1-4</a:t>
            </a:r>
            <a:r>
              <a:rPr lang="zh-TW" altLang="en-US" b="1" dirty="0" smtClean="0"/>
              <a:t>　</a:t>
            </a:r>
            <a:r>
              <a:rPr lang="zh-TW" altLang="en-US" dirty="0" smtClean="0"/>
              <a:t>找出</a:t>
            </a:r>
            <a:r>
              <a:rPr lang="zh-TW" altLang="en-US" dirty="0"/>
              <a:t>最後一個人</a:t>
            </a:r>
            <a:r>
              <a:rPr lang="en-US" altLang="zh-TW" sz="2400" dirty="0" smtClean="0"/>
              <a:t>(</a:t>
            </a:r>
            <a:r>
              <a:rPr lang="en-US" altLang="zh-TW" sz="2700" b="1" dirty="0"/>
              <a:t>5-1-4 </a:t>
            </a:r>
            <a:r>
              <a:rPr lang="zh-TW" altLang="en-US" sz="2700" dirty="0"/>
              <a:t>找出最後一個人</a:t>
            </a:r>
            <a:r>
              <a:rPr lang="en-US" altLang="zh-TW" sz="2700" dirty="0" smtClean="0"/>
              <a:t>.</a:t>
            </a:r>
            <a:r>
              <a:rPr lang="en-US" altLang="zh-TW" sz="2700" dirty="0" err="1"/>
              <a:t>py</a:t>
            </a:r>
            <a:r>
              <a:rPr lang="en-US" altLang="zh-TW" sz="2700" dirty="0" smtClean="0"/>
              <a:t>)</a:t>
            </a:r>
            <a:endParaRPr lang="zh-TW" altLang="en-US" sz="27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(4) </a:t>
            </a:r>
            <a:r>
              <a:rPr lang="zh-TW" altLang="en-US" dirty="0"/>
              <a:t>程式效率分析</a:t>
            </a:r>
          </a:p>
          <a:p>
            <a:pPr lvl="1"/>
            <a:r>
              <a:rPr lang="zh-TW" altLang="en-US" dirty="0"/>
              <a:t>執行第</a:t>
            </a:r>
            <a:r>
              <a:rPr lang="en-US" altLang="zh-TW" dirty="0"/>
              <a:t>6</a:t>
            </a:r>
            <a:r>
              <a:rPr lang="zh-TW" altLang="en-US" dirty="0"/>
              <a:t>到</a:t>
            </a:r>
            <a:r>
              <a:rPr lang="en-US" altLang="zh-TW" dirty="0"/>
              <a:t>14</a:t>
            </a:r>
            <a:r>
              <a:rPr lang="zh-TW" altLang="en-US" dirty="0"/>
              <a:t>行程式碼，是程式執行效率的關鍵，此程式會不斷的從佇列</a:t>
            </a:r>
            <a:r>
              <a:rPr lang="en-US" altLang="zh-TW" dirty="0" err="1"/>
              <a:t>qu</a:t>
            </a:r>
            <a:r>
              <a:rPr lang="zh-TW" altLang="en-US" dirty="0"/>
              <a:t>刪除元素直到剩下一個元素為止，約執行</a:t>
            </a:r>
            <a:r>
              <a:rPr lang="en-US" altLang="zh-TW" dirty="0"/>
              <a:t>3n</a:t>
            </a:r>
            <a:r>
              <a:rPr lang="zh-TW" altLang="en-US" dirty="0"/>
              <a:t>次後會剩下一個元素，演算法效率大約為</a:t>
            </a:r>
            <a:r>
              <a:rPr lang="en-US" altLang="zh-TW" dirty="0"/>
              <a:t>O(n)</a:t>
            </a:r>
            <a:r>
              <a:rPr lang="zh-TW" altLang="en-US" dirty="0"/>
              <a:t>，</a:t>
            </a:r>
            <a:r>
              <a:rPr lang="en-US" altLang="zh-TW" dirty="0"/>
              <a:t>n</a:t>
            </a:r>
            <a:r>
              <a:rPr lang="zh-TW" altLang="en-US" dirty="0"/>
              <a:t>為輸入的編號個數。</a:t>
            </a:r>
          </a:p>
        </p:txBody>
      </p:sp>
    </p:spTree>
    <p:extLst>
      <p:ext uri="{BB962C8B-B14F-4D97-AF65-F5344CB8AC3E}">
        <p14:creationId xmlns:p14="http://schemas.microsoft.com/office/powerpoint/2010/main" val="2624803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smtClean="0"/>
              <a:t>5-2</a:t>
            </a:r>
            <a:r>
              <a:rPr lang="zh-TW" altLang="en-US" b="1" dirty="0" smtClean="0"/>
              <a:t>　</a:t>
            </a:r>
            <a:r>
              <a:rPr lang="zh-TW" altLang="en-US" dirty="0" smtClean="0"/>
              <a:t>堆疊</a:t>
            </a:r>
            <a:r>
              <a:rPr lang="en-US" altLang="zh-TW" b="1" dirty="0"/>
              <a:t>(Stack) </a:t>
            </a:r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堆疊（</a:t>
            </a:r>
            <a:r>
              <a:rPr lang="en-US" altLang="zh-TW" dirty="0" smtClean="0"/>
              <a:t>Stack</a:t>
            </a:r>
            <a:r>
              <a:rPr lang="zh-TW" altLang="en-US" dirty="0" smtClean="0"/>
              <a:t>）是</a:t>
            </a:r>
            <a:r>
              <a:rPr lang="zh-TW" altLang="en-US" dirty="0"/>
              <a:t>後進來的元素先</a:t>
            </a:r>
            <a:r>
              <a:rPr lang="zh-TW" altLang="en-US" dirty="0" smtClean="0"/>
              <a:t>出去（</a:t>
            </a:r>
            <a:r>
              <a:rPr lang="en-US" altLang="zh-TW" dirty="0" smtClean="0"/>
              <a:t>Last </a:t>
            </a:r>
            <a:r>
              <a:rPr lang="en-US" altLang="zh-TW" dirty="0"/>
              <a:t>In First Out</a:t>
            </a:r>
            <a:r>
              <a:rPr lang="zh-TW" altLang="en-US" dirty="0"/>
              <a:t>，縮寫為</a:t>
            </a:r>
            <a:r>
              <a:rPr lang="en-US" altLang="zh-TW" dirty="0" smtClean="0"/>
              <a:t>LIFO</a:t>
            </a:r>
            <a:r>
              <a:rPr lang="zh-TW" altLang="en-US" dirty="0" smtClean="0"/>
              <a:t>）的</a:t>
            </a:r>
            <a:r>
              <a:rPr lang="zh-TW" altLang="en-US" dirty="0"/>
              <a:t>資料結構，函式的遞迴呼叫使用系統堆疊進行處理，因為遞迴的過程中，最後呼叫的函式要優先處理，系統會實作堆疊程式自動處理遞迴呼叫，不須自行撰寫堆疊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特定</a:t>
            </a:r>
            <a:r>
              <a:rPr lang="zh-TW" altLang="en-US" dirty="0"/>
              <a:t>問題可能需要使用堆疊進行實作，例如：程式的括弧配對檢查，右大括號配對最接近未使用的左大括號，將左大括號加進堆疊中，一遇到右大括號就從堆疊中取出一個左大括號配對。實作堆疊的部分，可以自行撰寫堆疊程式，或使用</a:t>
            </a:r>
            <a:r>
              <a:rPr lang="zh-TW" altLang="en-US" dirty="0" smtClean="0"/>
              <a:t>串列（</a:t>
            </a:r>
            <a:r>
              <a:rPr lang="en-US" altLang="zh-TW" dirty="0" smtClean="0"/>
              <a:t>list</a:t>
            </a:r>
            <a:r>
              <a:rPr lang="zh-TW" altLang="en-US" dirty="0" smtClean="0"/>
              <a:t>）實</a:t>
            </a:r>
            <a:r>
              <a:rPr lang="zh-TW" altLang="en-US" dirty="0"/>
              <a:t>作程式；不須知道內部程式如何實作，只要知道如何在串列中新增與刪除資料。</a:t>
            </a:r>
          </a:p>
        </p:txBody>
      </p:sp>
    </p:spTree>
    <p:extLst>
      <p:ext uri="{BB962C8B-B14F-4D97-AF65-F5344CB8AC3E}">
        <p14:creationId xmlns:p14="http://schemas.microsoft.com/office/powerpoint/2010/main" val="2635310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smtClean="0"/>
              <a:t>5-2-1</a:t>
            </a:r>
            <a:r>
              <a:rPr lang="zh-TW" altLang="en-US" b="1" dirty="0" smtClean="0"/>
              <a:t>　</a:t>
            </a:r>
            <a:r>
              <a:rPr lang="zh-TW" altLang="en-US" dirty="0" smtClean="0"/>
              <a:t>自己</a:t>
            </a:r>
            <a:r>
              <a:rPr lang="zh-TW" altLang="en-US" dirty="0"/>
              <a:t>實作</a:t>
            </a:r>
            <a:r>
              <a:rPr lang="zh-TW" altLang="en-US" dirty="0" smtClean="0"/>
              <a:t>堆疊</a:t>
            </a:r>
            <a:r>
              <a:rPr lang="en-US" altLang="zh-TW" sz="2400" dirty="0" smtClean="0"/>
              <a:t>(</a:t>
            </a:r>
            <a:r>
              <a:rPr lang="en-US" altLang="zh-TW" sz="2400" b="1" dirty="0"/>
              <a:t>5-2-1</a:t>
            </a:r>
            <a:r>
              <a:rPr lang="zh-TW" altLang="en-US" sz="2400" dirty="0"/>
              <a:t>自己實作</a:t>
            </a:r>
            <a:r>
              <a:rPr lang="zh-TW" altLang="en-US" sz="2400" dirty="0" smtClean="0"/>
              <a:t>堆疊</a:t>
            </a:r>
            <a:r>
              <a:rPr lang="en-US" altLang="zh-TW" sz="2400" dirty="0" smtClean="0"/>
              <a:t>.</a:t>
            </a:r>
            <a:r>
              <a:rPr lang="en-US" altLang="zh-TW" sz="2400" dirty="0" err="1" smtClean="0"/>
              <a:t>py</a:t>
            </a:r>
            <a:r>
              <a:rPr lang="en-US" altLang="zh-TW" sz="2400" dirty="0" smtClean="0"/>
              <a:t>)</a:t>
            </a:r>
            <a:endParaRPr lang="zh-TW" altLang="en-US" sz="2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(1) </a:t>
            </a:r>
            <a:r>
              <a:rPr lang="zh-TW" altLang="en-US" dirty="0"/>
              <a:t>範例說明</a:t>
            </a:r>
          </a:p>
          <a:p>
            <a:pPr lvl="1"/>
            <a:r>
              <a:rPr lang="zh-TW" altLang="en-US" dirty="0"/>
              <a:t>實作一個程式，將數字</a:t>
            </a:r>
            <a:r>
              <a:rPr lang="en-US" altLang="zh-TW" dirty="0"/>
              <a:t>1</a:t>
            </a:r>
            <a:r>
              <a:rPr lang="zh-TW" altLang="en-US" dirty="0"/>
              <a:t>到</a:t>
            </a:r>
            <a:r>
              <a:rPr lang="en-US" altLang="zh-TW" dirty="0"/>
              <a:t>4</a:t>
            </a:r>
            <a:r>
              <a:rPr lang="zh-TW" altLang="en-US" dirty="0"/>
              <a:t>依序加入堆疊，每加入一個數字後，顯示堆疊目前所有元素到螢幕上。最後刪除最上面的元素，接著顯示堆疊目前所有元素到螢幕上。</a:t>
            </a:r>
          </a:p>
          <a:p>
            <a:pPr marL="0" indent="0">
              <a:buNone/>
            </a:pPr>
            <a:r>
              <a:rPr lang="en-US" altLang="zh-TW" dirty="0"/>
              <a:t>(2) </a:t>
            </a:r>
            <a:r>
              <a:rPr lang="zh-TW" altLang="en-US" dirty="0"/>
              <a:t>預期程式執行結果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4773" y="3265211"/>
            <a:ext cx="3345347" cy="349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904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smtClean="0"/>
              <a:t>5-2-1</a:t>
            </a:r>
            <a:r>
              <a:rPr lang="zh-TW" altLang="en-US" b="1" dirty="0" smtClean="0"/>
              <a:t>　</a:t>
            </a:r>
            <a:r>
              <a:rPr lang="zh-TW" altLang="en-US" dirty="0" smtClean="0"/>
              <a:t>自己</a:t>
            </a:r>
            <a:r>
              <a:rPr lang="zh-TW" altLang="en-US" dirty="0"/>
              <a:t>實作</a:t>
            </a:r>
            <a:r>
              <a:rPr lang="zh-TW" altLang="en-US" dirty="0" smtClean="0"/>
              <a:t>堆疊</a:t>
            </a:r>
            <a:r>
              <a:rPr lang="en-US" altLang="zh-TW" sz="2400" dirty="0" smtClean="0"/>
              <a:t>(</a:t>
            </a:r>
            <a:r>
              <a:rPr lang="en-US" altLang="zh-TW" sz="2400" b="1" dirty="0"/>
              <a:t>5-2-1</a:t>
            </a:r>
            <a:r>
              <a:rPr lang="zh-TW" altLang="en-US" sz="2400" dirty="0"/>
              <a:t>自己實作</a:t>
            </a:r>
            <a:r>
              <a:rPr lang="zh-TW" altLang="en-US" sz="2400" dirty="0" smtClean="0"/>
              <a:t>堆疊</a:t>
            </a:r>
            <a:r>
              <a:rPr lang="en-US" altLang="zh-TW" sz="2400" dirty="0" smtClean="0"/>
              <a:t>.</a:t>
            </a:r>
            <a:r>
              <a:rPr lang="en-US" altLang="zh-TW" sz="2400" dirty="0" err="1" smtClean="0"/>
              <a:t>py</a:t>
            </a:r>
            <a:r>
              <a:rPr lang="en-US" altLang="zh-TW" sz="2400" dirty="0" smtClean="0"/>
              <a:t>)</a:t>
            </a:r>
            <a:endParaRPr lang="zh-TW" altLang="en-US" sz="2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(3) </a:t>
            </a:r>
            <a:r>
              <a:rPr lang="zh-TW" altLang="en-US" dirty="0"/>
              <a:t>說明與程式</a:t>
            </a:r>
          </a:p>
          <a:p>
            <a:pPr lvl="1"/>
            <a:r>
              <a:rPr lang="zh-TW" altLang="en-US" dirty="0"/>
              <a:t>以下顯示上述程式從堆疊</a:t>
            </a:r>
            <a:r>
              <a:rPr lang="en-US" altLang="zh-TW" dirty="0" err="1"/>
              <a:t>st</a:t>
            </a:r>
            <a:r>
              <a:rPr lang="zh-TW" altLang="en-US" dirty="0"/>
              <a:t>中執行新增與刪除元素時，程式中</a:t>
            </a:r>
            <a:r>
              <a:rPr lang="en-US" altLang="zh-TW" dirty="0"/>
              <a:t>top</a:t>
            </a:r>
            <a:r>
              <a:rPr lang="zh-TW" altLang="en-US" dirty="0"/>
              <a:t>的變化，可以了解</a:t>
            </a:r>
            <a:r>
              <a:rPr lang="en-US" altLang="zh-TW" dirty="0"/>
              <a:t>top</a:t>
            </a:r>
            <a:r>
              <a:rPr lang="zh-TW" altLang="en-US" dirty="0"/>
              <a:t>的用途。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2978" y="3230232"/>
            <a:ext cx="7658100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669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smtClean="0"/>
              <a:t>5-2-1</a:t>
            </a:r>
            <a:r>
              <a:rPr lang="zh-TW" altLang="en-US" b="1" dirty="0" smtClean="0"/>
              <a:t>　</a:t>
            </a:r>
            <a:r>
              <a:rPr lang="zh-TW" altLang="en-US" dirty="0" smtClean="0"/>
              <a:t>自己</a:t>
            </a:r>
            <a:r>
              <a:rPr lang="zh-TW" altLang="en-US" dirty="0"/>
              <a:t>實作</a:t>
            </a:r>
            <a:r>
              <a:rPr lang="zh-TW" altLang="en-US" dirty="0" smtClean="0"/>
              <a:t>堆疊</a:t>
            </a:r>
            <a:r>
              <a:rPr lang="en-US" altLang="zh-TW" sz="2400" dirty="0" smtClean="0"/>
              <a:t>(</a:t>
            </a:r>
            <a:r>
              <a:rPr lang="en-US" altLang="zh-TW" sz="2400" b="1" dirty="0"/>
              <a:t>5-2-1</a:t>
            </a:r>
            <a:r>
              <a:rPr lang="zh-TW" altLang="en-US" sz="2400" dirty="0"/>
              <a:t>自己實作</a:t>
            </a:r>
            <a:r>
              <a:rPr lang="zh-TW" altLang="en-US" sz="2400" dirty="0" smtClean="0"/>
              <a:t>堆疊</a:t>
            </a:r>
            <a:r>
              <a:rPr lang="en-US" altLang="zh-TW" sz="2400" dirty="0" smtClean="0"/>
              <a:t>.</a:t>
            </a:r>
            <a:r>
              <a:rPr lang="en-US" altLang="zh-TW" sz="2400" dirty="0" err="1" smtClean="0"/>
              <a:t>py</a:t>
            </a:r>
            <a:r>
              <a:rPr lang="en-US" altLang="zh-TW" sz="2400" dirty="0" smtClean="0"/>
              <a:t>)</a:t>
            </a:r>
            <a:endParaRPr lang="zh-TW" altLang="en-US" sz="24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914" y="1396252"/>
            <a:ext cx="7696200" cy="3619500"/>
          </a:xfrm>
        </p:spPr>
      </p:pic>
    </p:spTree>
    <p:extLst>
      <p:ext uri="{BB962C8B-B14F-4D97-AF65-F5344CB8AC3E}">
        <p14:creationId xmlns:p14="http://schemas.microsoft.com/office/powerpoint/2010/main" val="1065116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smtClean="0"/>
              <a:t>5-2-1</a:t>
            </a:r>
            <a:r>
              <a:rPr lang="zh-TW" altLang="en-US" b="1" dirty="0" smtClean="0"/>
              <a:t>　</a:t>
            </a:r>
            <a:r>
              <a:rPr lang="zh-TW" altLang="en-US" dirty="0" smtClean="0"/>
              <a:t>自己</a:t>
            </a:r>
            <a:r>
              <a:rPr lang="zh-TW" altLang="en-US" dirty="0"/>
              <a:t>實作</a:t>
            </a:r>
            <a:r>
              <a:rPr lang="zh-TW" altLang="en-US" dirty="0" smtClean="0"/>
              <a:t>堆疊</a:t>
            </a:r>
            <a:r>
              <a:rPr lang="en-US" altLang="zh-TW" sz="2400" dirty="0" smtClean="0"/>
              <a:t>(</a:t>
            </a:r>
            <a:r>
              <a:rPr lang="en-US" altLang="zh-TW" sz="2400" b="1" dirty="0"/>
              <a:t>5-2-1</a:t>
            </a:r>
            <a:r>
              <a:rPr lang="zh-TW" altLang="en-US" sz="2400" dirty="0"/>
              <a:t>自己實作</a:t>
            </a:r>
            <a:r>
              <a:rPr lang="zh-TW" altLang="en-US" sz="2400" dirty="0" smtClean="0"/>
              <a:t>堆疊</a:t>
            </a:r>
            <a:r>
              <a:rPr lang="en-US" altLang="zh-TW" sz="2400" dirty="0" smtClean="0"/>
              <a:t>.</a:t>
            </a:r>
            <a:r>
              <a:rPr lang="en-US" altLang="zh-TW" sz="2400" dirty="0" err="1" smtClean="0"/>
              <a:t>py</a:t>
            </a:r>
            <a:r>
              <a:rPr lang="en-US" altLang="zh-TW" sz="2400" dirty="0" smtClean="0"/>
              <a:t>)</a:t>
            </a:r>
            <a:endParaRPr lang="zh-TW" altLang="en-US" sz="24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966" y="1428365"/>
            <a:ext cx="7515225" cy="26670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165" y="3951673"/>
            <a:ext cx="7362825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419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smtClean="0"/>
              <a:t>5-2-1</a:t>
            </a:r>
            <a:r>
              <a:rPr lang="zh-TW" altLang="en-US" b="1" dirty="0" smtClean="0"/>
              <a:t>　</a:t>
            </a:r>
            <a:r>
              <a:rPr lang="zh-TW" altLang="en-US" dirty="0" smtClean="0"/>
              <a:t>自己</a:t>
            </a:r>
            <a:r>
              <a:rPr lang="zh-TW" altLang="en-US" dirty="0"/>
              <a:t>實作</a:t>
            </a:r>
            <a:r>
              <a:rPr lang="zh-TW" altLang="en-US" dirty="0" smtClean="0"/>
              <a:t>堆疊</a:t>
            </a:r>
            <a:r>
              <a:rPr lang="en-US" altLang="zh-TW" sz="2400" dirty="0" smtClean="0"/>
              <a:t>(</a:t>
            </a:r>
            <a:r>
              <a:rPr lang="en-US" altLang="zh-TW" sz="2400" b="1" dirty="0"/>
              <a:t>5-2-1</a:t>
            </a:r>
            <a:r>
              <a:rPr lang="zh-TW" altLang="en-US" sz="2400" dirty="0"/>
              <a:t>自己實作</a:t>
            </a:r>
            <a:r>
              <a:rPr lang="zh-TW" altLang="en-US" sz="2400" dirty="0" smtClean="0"/>
              <a:t>堆疊</a:t>
            </a:r>
            <a:r>
              <a:rPr lang="en-US" altLang="zh-TW" sz="2400" dirty="0" smtClean="0"/>
              <a:t>.</a:t>
            </a:r>
            <a:r>
              <a:rPr lang="en-US" altLang="zh-TW" sz="2400" dirty="0" err="1" smtClean="0"/>
              <a:t>py</a:t>
            </a:r>
            <a:r>
              <a:rPr lang="en-US" altLang="zh-TW" sz="2400" dirty="0" smtClean="0"/>
              <a:t>)</a:t>
            </a:r>
            <a:endParaRPr lang="zh-TW" altLang="en-US" sz="24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079" y="1511640"/>
            <a:ext cx="7334250" cy="2552700"/>
          </a:xfrm>
        </p:spPr>
      </p:pic>
    </p:spTree>
    <p:extLst>
      <p:ext uri="{BB962C8B-B14F-4D97-AF65-F5344CB8AC3E}">
        <p14:creationId xmlns:p14="http://schemas.microsoft.com/office/powerpoint/2010/main" val="3223856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smtClean="0"/>
              <a:t>5-1-1</a:t>
            </a:r>
            <a:r>
              <a:rPr lang="zh-TW" altLang="en-US" b="1" dirty="0" smtClean="0"/>
              <a:t>　</a:t>
            </a:r>
            <a:r>
              <a:rPr lang="zh-TW" altLang="en-US" dirty="0" smtClean="0"/>
              <a:t>自己</a:t>
            </a:r>
            <a:r>
              <a:rPr lang="zh-TW" altLang="en-US" dirty="0"/>
              <a:t>實作</a:t>
            </a:r>
            <a:r>
              <a:rPr lang="zh-TW" altLang="en-US" dirty="0" smtClean="0"/>
              <a:t>佇列</a:t>
            </a:r>
            <a:r>
              <a:rPr lang="en-US" altLang="zh-TW" sz="2400" dirty="0" smtClean="0"/>
              <a:t>(</a:t>
            </a:r>
            <a:r>
              <a:rPr lang="en-US" altLang="zh-TW" sz="2400" dirty="0"/>
              <a:t>5-1-1-</a:t>
            </a:r>
            <a:r>
              <a:rPr lang="zh-TW" altLang="en-US" sz="2400" dirty="0"/>
              <a:t>自己實作佇列</a:t>
            </a:r>
            <a:r>
              <a:rPr lang="en-US" altLang="zh-TW" sz="2400" dirty="0"/>
              <a:t>.</a:t>
            </a:r>
            <a:r>
              <a:rPr lang="en-US" altLang="zh-TW" sz="2400" dirty="0" err="1"/>
              <a:t>py</a:t>
            </a:r>
            <a:r>
              <a:rPr lang="en-US" altLang="zh-TW" sz="2400" dirty="0" smtClean="0"/>
              <a:t>)</a:t>
            </a:r>
            <a:endParaRPr lang="zh-TW" altLang="en-US" sz="2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(1) </a:t>
            </a:r>
            <a:r>
              <a:rPr lang="zh-TW" altLang="en-US" dirty="0"/>
              <a:t>範例說明</a:t>
            </a:r>
          </a:p>
          <a:p>
            <a:pPr lvl="1"/>
            <a:r>
              <a:rPr lang="zh-TW" altLang="en-US" dirty="0"/>
              <a:t>請實作一個程式，將數字</a:t>
            </a:r>
            <a:r>
              <a:rPr lang="en-US" altLang="zh-TW" dirty="0"/>
              <a:t>1</a:t>
            </a:r>
            <a:r>
              <a:rPr lang="zh-TW" altLang="en-US" dirty="0"/>
              <a:t>到</a:t>
            </a:r>
            <a:r>
              <a:rPr lang="en-US" altLang="zh-TW" dirty="0"/>
              <a:t>4</a:t>
            </a:r>
            <a:r>
              <a:rPr lang="zh-TW" altLang="en-US" dirty="0"/>
              <a:t>依序加入佇列，每加入一個數字後，顯示目前佇列所有元素值到螢幕。刪除最前面的元素，接著顯示目前佇列中所有元素值到螢幕，直到佇列內所有元素被刪除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1140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smtClean="0"/>
              <a:t>5-2-1</a:t>
            </a:r>
            <a:r>
              <a:rPr lang="zh-TW" altLang="en-US" b="1" dirty="0" smtClean="0"/>
              <a:t>　</a:t>
            </a:r>
            <a:r>
              <a:rPr lang="zh-TW" altLang="en-US" dirty="0" smtClean="0"/>
              <a:t>自己</a:t>
            </a:r>
            <a:r>
              <a:rPr lang="zh-TW" altLang="en-US" dirty="0"/>
              <a:t>實作</a:t>
            </a:r>
            <a:r>
              <a:rPr lang="zh-TW" altLang="en-US" dirty="0" smtClean="0"/>
              <a:t>堆疊</a:t>
            </a:r>
            <a:r>
              <a:rPr lang="en-US" altLang="zh-TW" sz="2400" dirty="0" smtClean="0"/>
              <a:t>(</a:t>
            </a:r>
            <a:r>
              <a:rPr lang="en-US" altLang="zh-TW" sz="2400" b="1" dirty="0"/>
              <a:t>5-2-1</a:t>
            </a:r>
            <a:r>
              <a:rPr lang="zh-TW" altLang="en-US" sz="2400" dirty="0"/>
              <a:t>自己實作</a:t>
            </a:r>
            <a:r>
              <a:rPr lang="zh-TW" altLang="en-US" sz="2400" dirty="0" smtClean="0"/>
              <a:t>堆疊</a:t>
            </a:r>
            <a:r>
              <a:rPr lang="en-US" altLang="zh-TW" sz="2400" dirty="0" smtClean="0"/>
              <a:t>.</a:t>
            </a:r>
            <a:r>
              <a:rPr lang="en-US" altLang="zh-TW" sz="2400" dirty="0" err="1" smtClean="0"/>
              <a:t>py</a:t>
            </a:r>
            <a:r>
              <a:rPr lang="en-US" altLang="zh-TW" sz="2400" dirty="0" smtClean="0"/>
              <a:t>)</a:t>
            </a:r>
            <a:endParaRPr lang="zh-TW" altLang="en-US" sz="24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694" y="1494693"/>
            <a:ext cx="7772400" cy="4000500"/>
          </a:xfrm>
        </p:spPr>
      </p:pic>
    </p:spTree>
    <p:extLst>
      <p:ext uri="{BB962C8B-B14F-4D97-AF65-F5344CB8AC3E}">
        <p14:creationId xmlns:p14="http://schemas.microsoft.com/office/powerpoint/2010/main" val="800891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smtClean="0"/>
              <a:t>5-2-1</a:t>
            </a:r>
            <a:r>
              <a:rPr lang="zh-TW" altLang="en-US" b="1" dirty="0" smtClean="0"/>
              <a:t>　</a:t>
            </a:r>
            <a:r>
              <a:rPr lang="zh-TW" altLang="en-US" dirty="0" smtClean="0"/>
              <a:t>自己</a:t>
            </a:r>
            <a:r>
              <a:rPr lang="zh-TW" altLang="en-US" dirty="0"/>
              <a:t>實作堆疊</a:t>
            </a:r>
            <a:r>
              <a:rPr lang="en-US" altLang="zh-TW" sz="2700" dirty="0"/>
              <a:t>(</a:t>
            </a:r>
            <a:r>
              <a:rPr lang="en-US" altLang="zh-TW" sz="2700" b="1" dirty="0"/>
              <a:t>5-2-1</a:t>
            </a:r>
            <a:r>
              <a:rPr lang="zh-TW" altLang="en-US" sz="2700" dirty="0"/>
              <a:t>自己實作堆疊</a:t>
            </a:r>
            <a:r>
              <a:rPr lang="en-US" altLang="zh-TW" sz="2700" dirty="0"/>
              <a:t>.</a:t>
            </a:r>
            <a:r>
              <a:rPr lang="en-US" altLang="zh-TW" sz="2700" dirty="0" err="1"/>
              <a:t>py</a:t>
            </a:r>
            <a:r>
              <a:rPr lang="en-US" altLang="zh-TW" sz="2700" dirty="0"/>
              <a:t>)</a:t>
            </a:r>
            <a:endParaRPr lang="zh-TW" altLang="en-US" sz="27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(3) </a:t>
            </a:r>
            <a:r>
              <a:rPr lang="zh-TW" altLang="en-US" dirty="0"/>
              <a:t>說明與</a:t>
            </a:r>
            <a:r>
              <a:rPr lang="zh-TW" altLang="en-US" dirty="0" smtClean="0"/>
              <a:t>程式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3640574"/>
              </p:ext>
            </p:extLst>
          </p:nvPr>
        </p:nvGraphicFramePr>
        <p:xfrm>
          <a:off x="706123" y="1920069"/>
          <a:ext cx="4401454" cy="45780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6998">
                  <a:extLst>
                    <a:ext uri="{9D8B030D-6E8A-4147-A177-3AD203B41FA5}">
                      <a16:colId xmlns="" xmlns:a16="http://schemas.microsoft.com/office/drawing/2014/main" val="1352062529"/>
                    </a:ext>
                  </a:extLst>
                </a:gridCol>
                <a:gridCol w="3564456">
                  <a:extLst>
                    <a:ext uri="{9D8B030D-6E8A-4147-A177-3AD203B41FA5}">
                      <a16:colId xmlns="" xmlns:a16="http://schemas.microsoft.com/office/drawing/2014/main" val="1926879571"/>
                    </a:ext>
                  </a:extLst>
                </a:gridCol>
              </a:tblGrid>
              <a:tr h="37183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行號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程式</a:t>
                      </a:r>
                      <a:endParaRPr lang="zh-TW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67556328"/>
                  </a:ext>
                </a:extLst>
              </a:tr>
              <a:tr h="14036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01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02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03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04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05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06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07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08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09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10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11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12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13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14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class Stack:</a:t>
                      </a:r>
                    </a:p>
                    <a:p>
                      <a:r>
                        <a:rPr lang="en-US" altLang="zh-TW" sz="1800" dirty="0" smtClean="0"/>
                        <a:t>    </a:t>
                      </a:r>
                      <a:r>
                        <a:rPr lang="en-US" altLang="zh-TW" sz="1800" dirty="0" err="1" smtClean="0"/>
                        <a:t>def</a:t>
                      </a:r>
                      <a:r>
                        <a:rPr lang="en-US" altLang="zh-TW" sz="1800" dirty="0" smtClean="0"/>
                        <a:t> __</a:t>
                      </a:r>
                      <a:r>
                        <a:rPr lang="en-US" altLang="zh-TW" sz="1800" dirty="0" err="1" smtClean="0"/>
                        <a:t>init</a:t>
                      </a:r>
                      <a:r>
                        <a:rPr lang="en-US" altLang="zh-TW" sz="1800" dirty="0" smtClean="0"/>
                        <a:t>__(self, size):</a:t>
                      </a:r>
                    </a:p>
                    <a:p>
                      <a:r>
                        <a:rPr lang="en-US" altLang="zh-TW" sz="1800" dirty="0" smtClean="0"/>
                        <a:t>        </a:t>
                      </a:r>
                      <a:r>
                        <a:rPr lang="en-US" altLang="zh-TW" sz="1800" dirty="0" err="1" smtClean="0"/>
                        <a:t>self.size</a:t>
                      </a:r>
                      <a:r>
                        <a:rPr lang="en-US" altLang="zh-TW" sz="1800" dirty="0" smtClean="0"/>
                        <a:t> = size</a:t>
                      </a:r>
                    </a:p>
                    <a:p>
                      <a:r>
                        <a:rPr lang="en-US" altLang="zh-TW" sz="1800" dirty="0" smtClean="0"/>
                        <a:t>        </a:t>
                      </a:r>
                      <a:r>
                        <a:rPr lang="en-US" altLang="zh-TW" sz="1800" dirty="0" err="1" smtClean="0"/>
                        <a:t>self.data</a:t>
                      </a:r>
                      <a:r>
                        <a:rPr lang="en-US" altLang="zh-TW" sz="1800" dirty="0" smtClean="0"/>
                        <a:t> = [0]*</a:t>
                      </a:r>
                      <a:r>
                        <a:rPr lang="en-US" altLang="zh-TW" sz="1800" dirty="0" err="1" smtClean="0"/>
                        <a:t>self.size</a:t>
                      </a:r>
                      <a:endParaRPr lang="en-US" altLang="zh-TW" sz="1800" dirty="0" smtClean="0"/>
                    </a:p>
                    <a:p>
                      <a:r>
                        <a:rPr lang="en-US" altLang="zh-TW" sz="1800" dirty="0" smtClean="0"/>
                        <a:t>        </a:t>
                      </a:r>
                      <a:r>
                        <a:rPr lang="en-US" altLang="zh-TW" sz="1800" dirty="0" err="1" smtClean="0"/>
                        <a:t>self.top</a:t>
                      </a:r>
                      <a:r>
                        <a:rPr lang="en-US" altLang="zh-TW" sz="1800" dirty="0" smtClean="0"/>
                        <a:t> = -1</a:t>
                      </a:r>
                    </a:p>
                    <a:p>
                      <a:r>
                        <a:rPr lang="en-US" altLang="zh-TW" sz="1800" dirty="0" smtClean="0"/>
                        <a:t>    </a:t>
                      </a:r>
                      <a:r>
                        <a:rPr lang="en-US" altLang="zh-TW" sz="1800" dirty="0" err="1" smtClean="0"/>
                        <a:t>def</a:t>
                      </a:r>
                      <a:r>
                        <a:rPr lang="en-US" altLang="zh-TW" sz="1800" dirty="0" smtClean="0"/>
                        <a:t> </a:t>
                      </a:r>
                      <a:r>
                        <a:rPr lang="en-US" altLang="zh-TW" sz="1800" dirty="0" err="1" smtClean="0"/>
                        <a:t>isFull</a:t>
                      </a:r>
                      <a:r>
                        <a:rPr lang="en-US" altLang="zh-TW" sz="1800" dirty="0" smtClean="0"/>
                        <a:t>(self):</a:t>
                      </a:r>
                    </a:p>
                    <a:p>
                      <a:r>
                        <a:rPr lang="en-US" altLang="zh-TW" sz="1800" dirty="0" smtClean="0"/>
                        <a:t>        return </a:t>
                      </a:r>
                      <a:r>
                        <a:rPr lang="en-US" altLang="zh-TW" sz="1800" dirty="0" err="1" smtClean="0"/>
                        <a:t>self.top</a:t>
                      </a:r>
                      <a:r>
                        <a:rPr lang="en-US" altLang="zh-TW" sz="1800" dirty="0" smtClean="0"/>
                        <a:t> == self.size-1</a:t>
                      </a:r>
                    </a:p>
                    <a:p>
                      <a:r>
                        <a:rPr lang="en-US" altLang="zh-TW" sz="1800" dirty="0" smtClean="0"/>
                        <a:t>    </a:t>
                      </a:r>
                      <a:r>
                        <a:rPr lang="en-US" altLang="zh-TW" sz="1800" dirty="0" err="1" smtClean="0"/>
                        <a:t>def</a:t>
                      </a:r>
                      <a:r>
                        <a:rPr lang="en-US" altLang="zh-TW" sz="1800" dirty="0" smtClean="0"/>
                        <a:t> </a:t>
                      </a:r>
                      <a:r>
                        <a:rPr lang="en-US" altLang="zh-TW" sz="1800" dirty="0" err="1" smtClean="0"/>
                        <a:t>isEmpty</a:t>
                      </a:r>
                      <a:r>
                        <a:rPr lang="en-US" altLang="zh-TW" sz="1800" dirty="0" smtClean="0"/>
                        <a:t>(self):</a:t>
                      </a:r>
                    </a:p>
                    <a:p>
                      <a:r>
                        <a:rPr lang="en-US" altLang="zh-TW" sz="1800" dirty="0" smtClean="0"/>
                        <a:t>        return </a:t>
                      </a:r>
                      <a:r>
                        <a:rPr lang="en-US" altLang="zh-TW" sz="1800" dirty="0" err="1" smtClean="0"/>
                        <a:t>self.top</a:t>
                      </a:r>
                      <a:r>
                        <a:rPr lang="en-US" altLang="zh-TW" sz="1800" dirty="0" smtClean="0"/>
                        <a:t> == -1</a:t>
                      </a:r>
                    </a:p>
                    <a:p>
                      <a:r>
                        <a:rPr lang="en-US" altLang="zh-TW" sz="1800" dirty="0" smtClean="0"/>
                        <a:t>    </a:t>
                      </a:r>
                      <a:r>
                        <a:rPr lang="en-US" altLang="zh-TW" sz="1800" dirty="0" err="1" smtClean="0"/>
                        <a:t>def</a:t>
                      </a:r>
                      <a:r>
                        <a:rPr lang="en-US" altLang="zh-TW" sz="1800" dirty="0" smtClean="0"/>
                        <a:t> push(self, x):</a:t>
                      </a:r>
                    </a:p>
                    <a:p>
                      <a:r>
                        <a:rPr lang="en-US" altLang="zh-TW" sz="1800" dirty="0" smtClean="0"/>
                        <a:t>        if </a:t>
                      </a:r>
                      <a:r>
                        <a:rPr lang="en-US" altLang="zh-TW" sz="1800" dirty="0" err="1" smtClean="0"/>
                        <a:t>self.isFull</a:t>
                      </a:r>
                      <a:r>
                        <a:rPr lang="en-US" altLang="zh-TW" sz="1800" dirty="0" smtClean="0"/>
                        <a:t>():</a:t>
                      </a:r>
                    </a:p>
                    <a:p>
                      <a:r>
                        <a:rPr lang="en-US" altLang="zh-TW" sz="1800" dirty="0" smtClean="0"/>
                        <a:t>            print("</a:t>
                      </a:r>
                      <a:r>
                        <a:rPr lang="zh-TW" altLang="en-US" sz="1800" dirty="0" smtClean="0"/>
                        <a:t>堆疊已滿</a:t>
                      </a:r>
                      <a:r>
                        <a:rPr lang="en-US" altLang="zh-TW" sz="1800" dirty="0" smtClean="0"/>
                        <a:t>")</a:t>
                      </a:r>
                    </a:p>
                    <a:p>
                      <a:r>
                        <a:rPr lang="en-US" altLang="zh-TW" sz="1800" dirty="0" smtClean="0"/>
                        <a:t>        else:</a:t>
                      </a:r>
                    </a:p>
                    <a:p>
                      <a:r>
                        <a:rPr lang="en-US" altLang="zh-TW" sz="1800" dirty="0" smtClean="0"/>
                        <a:t>            </a:t>
                      </a:r>
                      <a:r>
                        <a:rPr lang="en-US" altLang="zh-TW" sz="1800" dirty="0" err="1" smtClean="0"/>
                        <a:t>self.top</a:t>
                      </a:r>
                      <a:r>
                        <a:rPr lang="en-US" altLang="zh-TW" sz="1800" dirty="0" smtClean="0"/>
                        <a:t> = </a:t>
                      </a:r>
                      <a:r>
                        <a:rPr lang="en-US" altLang="zh-TW" sz="1800" dirty="0" err="1" smtClean="0"/>
                        <a:t>self.top</a:t>
                      </a:r>
                      <a:r>
                        <a:rPr lang="en-US" altLang="zh-TW" sz="1800" dirty="0" smtClean="0"/>
                        <a:t> + 1</a:t>
                      </a:r>
                    </a:p>
                    <a:p>
                      <a:r>
                        <a:rPr lang="en-US" altLang="zh-TW" sz="1800" dirty="0" smtClean="0"/>
                        <a:t>            </a:t>
                      </a:r>
                      <a:r>
                        <a:rPr lang="en-US" altLang="zh-TW" sz="1800" dirty="0" err="1" smtClean="0"/>
                        <a:t>self.data</a:t>
                      </a:r>
                      <a:r>
                        <a:rPr lang="en-US" altLang="zh-TW" sz="1800" dirty="0" smtClean="0"/>
                        <a:t>[</a:t>
                      </a:r>
                      <a:r>
                        <a:rPr lang="en-US" altLang="zh-TW" sz="1800" dirty="0" err="1" smtClean="0"/>
                        <a:t>self.top</a:t>
                      </a:r>
                      <a:r>
                        <a:rPr lang="en-US" altLang="zh-TW" sz="1800" dirty="0" smtClean="0"/>
                        <a:t>] = 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813286632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5244374" y="1944982"/>
            <a:ext cx="6526285" cy="4519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26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行：定義類別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Stack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。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2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5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行：定義初始化方法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(__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init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__)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內宣告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size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用於儲存堆疊的大小，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data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用於儲存堆疊內元素，每個元素設定為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0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，總共有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size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個，設定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top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-1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。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6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7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行：定義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isFull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方法，檢查堆疊是否滿了，回傳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top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是否等於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size-1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。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8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9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行：定義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isEmpty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方法，檢查堆疊是否空了，回傳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top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是否等於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-1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。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10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15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行：定義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push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方法，若呼叫方法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isFull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回傳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True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，表示堆疊滿了，不能再插入資料，顯示「堆疊已滿」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12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；否則先將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top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遞增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，再儲存數字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x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到串列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data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top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位置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13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15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。		</a:t>
            </a:r>
          </a:p>
        </p:txBody>
      </p:sp>
    </p:spTree>
    <p:extLst>
      <p:ext uri="{BB962C8B-B14F-4D97-AF65-F5344CB8AC3E}">
        <p14:creationId xmlns:p14="http://schemas.microsoft.com/office/powerpoint/2010/main" val="3047522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smtClean="0"/>
              <a:t>5-2-1</a:t>
            </a:r>
            <a:r>
              <a:rPr lang="zh-TW" altLang="en-US" b="1" dirty="0" smtClean="0"/>
              <a:t>　</a:t>
            </a:r>
            <a:r>
              <a:rPr lang="zh-TW" altLang="en-US" dirty="0" smtClean="0"/>
              <a:t>自己</a:t>
            </a:r>
            <a:r>
              <a:rPr lang="zh-TW" altLang="en-US" dirty="0"/>
              <a:t>實作堆疊</a:t>
            </a:r>
            <a:r>
              <a:rPr lang="en-US" altLang="zh-TW" sz="2700" dirty="0"/>
              <a:t>(</a:t>
            </a:r>
            <a:r>
              <a:rPr lang="en-US" altLang="zh-TW" sz="2700" b="1" dirty="0"/>
              <a:t>5-2-1</a:t>
            </a:r>
            <a:r>
              <a:rPr lang="zh-TW" altLang="en-US" sz="2700" dirty="0"/>
              <a:t>自己實作堆疊</a:t>
            </a:r>
            <a:r>
              <a:rPr lang="en-US" altLang="zh-TW" sz="2700" dirty="0"/>
              <a:t>.</a:t>
            </a:r>
            <a:r>
              <a:rPr lang="en-US" altLang="zh-TW" sz="2700" dirty="0" err="1"/>
              <a:t>py</a:t>
            </a:r>
            <a:r>
              <a:rPr lang="en-US" altLang="zh-TW" sz="2700" dirty="0"/>
              <a:t>)</a:t>
            </a:r>
            <a:endParaRPr lang="zh-TW" altLang="en-US" sz="27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246094"/>
            <a:ext cx="10058400" cy="5050962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(3) </a:t>
            </a:r>
            <a:r>
              <a:rPr lang="zh-TW" altLang="en-US" dirty="0"/>
              <a:t>說明與</a:t>
            </a:r>
            <a:r>
              <a:rPr lang="zh-TW" altLang="en-US" dirty="0" smtClean="0"/>
              <a:t>程式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8742834"/>
              </p:ext>
            </p:extLst>
          </p:nvPr>
        </p:nvGraphicFramePr>
        <p:xfrm>
          <a:off x="807062" y="1324813"/>
          <a:ext cx="4401454" cy="54010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6998">
                  <a:extLst>
                    <a:ext uri="{9D8B030D-6E8A-4147-A177-3AD203B41FA5}">
                      <a16:colId xmlns="" xmlns:a16="http://schemas.microsoft.com/office/drawing/2014/main" val="1352062529"/>
                    </a:ext>
                  </a:extLst>
                </a:gridCol>
                <a:gridCol w="3564456">
                  <a:extLst>
                    <a:ext uri="{9D8B030D-6E8A-4147-A177-3AD203B41FA5}">
                      <a16:colId xmlns="" xmlns:a16="http://schemas.microsoft.com/office/drawing/2014/main" val="1926879571"/>
                    </a:ext>
                  </a:extLst>
                </a:gridCol>
              </a:tblGrid>
              <a:tr h="37183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行號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程式</a:t>
                      </a:r>
                      <a:endParaRPr lang="zh-TW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67556328"/>
                  </a:ext>
                </a:extLst>
              </a:tr>
              <a:tr h="14036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16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17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18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19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20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21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22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23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24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25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26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27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28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29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30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31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32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 </a:t>
                      </a:r>
                      <a:r>
                        <a:rPr lang="en-US" altLang="zh-TW" sz="1800" dirty="0" err="1" smtClean="0"/>
                        <a:t>def</a:t>
                      </a:r>
                      <a:r>
                        <a:rPr lang="en-US" altLang="zh-TW" sz="1800" dirty="0" smtClean="0"/>
                        <a:t> pop(self):</a:t>
                      </a:r>
                    </a:p>
                    <a:p>
                      <a:r>
                        <a:rPr lang="en-US" altLang="zh-TW" sz="1800" dirty="0" smtClean="0"/>
                        <a:t>        if </a:t>
                      </a:r>
                      <a:r>
                        <a:rPr lang="en-US" altLang="zh-TW" sz="1800" dirty="0" err="1" smtClean="0"/>
                        <a:t>self.isEmpty</a:t>
                      </a:r>
                      <a:r>
                        <a:rPr lang="en-US" altLang="zh-TW" sz="1800" dirty="0" smtClean="0"/>
                        <a:t>():</a:t>
                      </a:r>
                    </a:p>
                    <a:p>
                      <a:r>
                        <a:rPr lang="en-US" altLang="zh-TW" sz="1800" dirty="0" smtClean="0"/>
                        <a:t>            print("</a:t>
                      </a:r>
                      <a:r>
                        <a:rPr lang="zh-TW" altLang="en-US" sz="1800" dirty="0" smtClean="0"/>
                        <a:t>堆疊是空的</a:t>
                      </a:r>
                      <a:r>
                        <a:rPr lang="en-US" altLang="zh-TW" sz="1800" dirty="0" smtClean="0"/>
                        <a:t>")</a:t>
                      </a:r>
                    </a:p>
                    <a:p>
                      <a:r>
                        <a:rPr lang="en-US" altLang="zh-TW" sz="1800" dirty="0" smtClean="0"/>
                        <a:t>        else:</a:t>
                      </a:r>
                    </a:p>
                    <a:p>
                      <a:r>
                        <a:rPr lang="en-US" altLang="zh-TW" sz="1800" dirty="0" smtClean="0"/>
                        <a:t>            item = </a:t>
                      </a:r>
                      <a:r>
                        <a:rPr lang="en-US" altLang="zh-TW" sz="1800" dirty="0" err="1" smtClean="0"/>
                        <a:t>self.data</a:t>
                      </a:r>
                      <a:r>
                        <a:rPr lang="en-US" altLang="zh-TW" sz="1800" dirty="0" smtClean="0"/>
                        <a:t>[</a:t>
                      </a:r>
                      <a:r>
                        <a:rPr lang="en-US" altLang="zh-TW" sz="1800" dirty="0" err="1" smtClean="0"/>
                        <a:t>self.top</a:t>
                      </a:r>
                      <a:r>
                        <a:rPr lang="en-US" altLang="zh-TW" sz="1800" dirty="0" smtClean="0"/>
                        <a:t>]</a:t>
                      </a:r>
                    </a:p>
                    <a:p>
                      <a:r>
                        <a:rPr lang="en-US" altLang="zh-TW" sz="1800" dirty="0" smtClean="0"/>
                        <a:t>            </a:t>
                      </a:r>
                      <a:r>
                        <a:rPr lang="en-US" altLang="zh-TW" sz="1800" dirty="0" err="1" smtClean="0"/>
                        <a:t>self.top</a:t>
                      </a:r>
                      <a:r>
                        <a:rPr lang="en-US" altLang="zh-TW" sz="1800" dirty="0" smtClean="0"/>
                        <a:t> = </a:t>
                      </a:r>
                      <a:r>
                        <a:rPr lang="en-US" altLang="zh-TW" sz="1800" dirty="0" err="1" smtClean="0"/>
                        <a:t>self.top</a:t>
                      </a:r>
                      <a:r>
                        <a:rPr lang="en-US" altLang="zh-TW" sz="1800" dirty="0" smtClean="0"/>
                        <a:t> - 1</a:t>
                      </a:r>
                    </a:p>
                    <a:p>
                      <a:r>
                        <a:rPr lang="en-US" altLang="zh-TW" sz="1800" dirty="0" smtClean="0"/>
                        <a:t>            return item</a:t>
                      </a:r>
                    </a:p>
                    <a:p>
                      <a:r>
                        <a:rPr lang="en-US" altLang="zh-TW" sz="1800" dirty="0" smtClean="0"/>
                        <a:t>    </a:t>
                      </a:r>
                      <a:r>
                        <a:rPr lang="en-US" altLang="zh-TW" sz="1800" dirty="0" err="1" smtClean="0"/>
                        <a:t>def</a:t>
                      </a:r>
                      <a:r>
                        <a:rPr lang="en-US" altLang="zh-TW" sz="1800" dirty="0" smtClean="0"/>
                        <a:t> </a:t>
                      </a:r>
                      <a:r>
                        <a:rPr lang="en-US" altLang="zh-TW" sz="1800" dirty="0" err="1" smtClean="0"/>
                        <a:t>printStack</a:t>
                      </a:r>
                      <a:r>
                        <a:rPr lang="en-US" altLang="zh-TW" sz="1800" dirty="0" smtClean="0"/>
                        <a:t>(self):</a:t>
                      </a:r>
                    </a:p>
                    <a:p>
                      <a:r>
                        <a:rPr lang="en-US" altLang="zh-TW" sz="1800" dirty="0" smtClean="0"/>
                        <a:t>        for </a:t>
                      </a:r>
                      <a:r>
                        <a:rPr lang="en-US" altLang="zh-TW" sz="1800" dirty="0" err="1" smtClean="0"/>
                        <a:t>i</a:t>
                      </a:r>
                      <a:r>
                        <a:rPr lang="en-US" altLang="zh-TW" sz="1800" dirty="0" smtClean="0"/>
                        <a:t> in range(0, </a:t>
                      </a:r>
                      <a:r>
                        <a:rPr lang="en-US" altLang="zh-TW" sz="1800" dirty="0" err="1" smtClean="0"/>
                        <a:t>self.top</a:t>
                      </a:r>
                      <a:r>
                        <a:rPr lang="en-US" altLang="zh-TW" sz="1800" dirty="0" smtClean="0"/>
                        <a:t> + 1):</a:t>
                      </a:r>
                    </a:p>
                    <a:p>
                      <a:r>
                        <a:rPr lang="en-US" altLang="zh-TW" sz="1800" dirty="0" smtClean="0"/>
                        <a:t>            print(</a:t>
                      </a:r>
                      <a:r>
                        <a:rPr lang="en-US" altLang="zh-TW" sz="1800" dirty="0" err="1" smtClean="0"/>
                        <a:t>self.data</a:t>
                      </a:r>
                      <a:r>
                        <a:rPr lang="en-US" altLang="zh-TW" sz="1800" dirty="0" smtClean="0"/>
                        <a:t>[</a:t>
                      </a:r>
                      <a:r>
                        <a:rPr lang="en-US" altLang="zh-TW" sz="1800" dirty="0" err="1" smtClean="0"/>
                        <a:t>i</a:t>
                      </a:r>
                      <a:r>
                        <a:rPr lang="en-US" altLang="zh-TW" sz="1800" dirty="0" smtClean="0"/>
                        <a:t>], end="")</a:t>
                      </a:r>
                    </a:p>
                    <a:p>
                      <a:r>
                        <a:rPr lang="en-US" altLang="zh-TW" sz="1800" dirty="0" smtClean="0"/>
                        <a:t>        print()</a:t>
                      </a:r>
                    </a:p>
                    <a:p>
                      <a:r>
                        <a:rPr lang="en-US" altLang="zh-TW" sz="1800" dirty="0" err="1" smtClean="0"/>
                        <a:t>st</a:t>
                      </a:r>
                      <a:r>
                        <a:rPr lang="en-US" altLang="zh-TW" sz="1800" dirty="0" smtClean="0"/>
                        <a:t> = Stack(4)</a:t>
                      </a:r>
                    </a:p>
                    <a:p>
                      <a:r>
                        <a:rPr lang="en-US" altLang="zh-TW" sz="1800" dirty="0" smtClean="0"/>
                        <a:t>for </a:t>
                      </a:r>
                      <a:r>
                        <a:rPr lang="en-US" altLang="zh-TW" sz="1800" dirty="0" err="1" smtClean="0"/>
                        <a:t>i</a:t>
                      </a:r>
                      <a:r>
                        <a:rPr lang="en-US" altLang="zh-TW" sz="1800" dirty="0" smtClean="0"/>
                        <a:t> in range(1, 5):</a:t>
                      </a:r>
                    </a:p>
                    <a:p>
                      <a:r>
                        <a:rPr lang="en-US" altLang="zh-TW" sz="1800" dirty="0" smtClean="0"/>
                        <a:t>    </a:t>
                      </a:r>
                      <a:r>
                        <a:rPr lang="en-US" altLang="zh-TW" sz="1800" dirty="0" err="1" smtClean="0"/>
                        <a:t>st.push</a:t>
                      </a:r>
                      <a:r>
                        <a:rPr lang="en-US" altLang="zh-TW" sz="1800" dirty="0" smtClean="0"/>
                        <a:t>(</a:t>
                      </a:r>
                      <a:r>
                        <a:rPr lang="en-US" altLang="zh-TW" sz="1800" dirty="0" err="1" smtClean="0"/>
                        <a:t>i</a:t>
                      </a:r>
                      <a:r>
                        <a:rPr lang="en-US" altLang="zh-TW" sz="1800" dirty="0" smtClean="0"/>
                        <a:t>)</a:t>
                      </a:r>
                    </a:p>
                    <a:p>
                      <a:r>
                        <a:rPr lang="en-US" altLang="zh-TW" sz="1800" dirty="0" smtClean="0"/>
                        <a:t>    </a:t>
                      </a:r>
                      <a:r>
                        <a:rPr lang="en-US" altLang="zh-TW" sz="1800" dirty="0" err="1" smtClean="0"/>
                        <a:t>st.printStack</a:t>
                      </a:r>
                      <a:r>
                        <a:rPr lang="en-US" altLang="zh-TW" sz="1800" dirty="0" smtClean="0"/>
                        <a:t>()</a:t>
                      </a:r>
                    </a:p>
                    <a:p>
                      <a:r>
                        <a:rPr lang="en-US" altLang="zh-TW" sz="1800" dirty="0" smtClean="0"/>
                        <a:t>for </a:t>
                      </a:r>
                      <a:r>
                        <a:rPr lang="en-US" altLang="zh-TW" sz="1800" dirty="0" err="1" smtClean="0"/>
                        <a:t>i</a:t>
                      </a:r>
                      <a:r>
                        <a:rPr lang="en-US" altLang="zh-TW" sz="1800" dirty="0" smtClean="0"/>
                        <a:t> in range(1, 5):</a:t>
                      </a:r>
                    </a:p>
                    <a:p>
                      <a:r>
                        <a:rPr lang="en-US" altLang="zh-TW" sz="1800" dirty="0" smtClean="0"/>
                        <a:t>    </a:t>
                      </a:r>
                      <a:r>
                        <a:rPr lang="en-US" altLang="zh-TW" sz="1800" dirty="0" err="1" smtClean="0"/>
                        <a:t>st.pop</a:t>
                      </a:r>
                      <a:r>
                        <a:rPr lang="en-US" altLang="zh-TW" sz="1800" dirty="0" smtClean="0"/>
                        <a:t>()</a:t>
                      </a:r>
                    </a:p>
                    <a:p>
                      <a:r>
                        <a:rPr lang="en-US" altLang="zh-TW" sz="1800" dirty="0" smtClean="0"/>
                        <a:t>    </a:t>
                      </a:r>
                      <a:r>
                        <a:rPr lang="en-US" altLang="zh-TW" sz="1800" dirty="0" err="1" smtClean="0"/>
                        <a:t>st.printStack</a:t>
                      </a:r>
                      <a:r>
                        <a:rPr lang="en-US" altLang="zh-TW" sz="1800" dirty="0" smtClean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813286632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5381170" y="1564805"/>
            <a:ext cx="5774509" cy="4875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16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行到第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22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行：定義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pop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方法，呼叫方法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isEmpty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回傳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True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，表示堆疊是空的，顯示「堆疊是空的」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17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18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；否則先回傳陣列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data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索引值為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top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的數值到變數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item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，再將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top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遞減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，最後回傳變數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item(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19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22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。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23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26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行：定義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printStack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函式，印出堆疊內所有元素。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27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行：宣告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st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為五個元素的堆疊。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28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30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行：使用迴圈依序插入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、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2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、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3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與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4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到堆疊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st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，每插入一個數字就顯示目前堆疊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st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所儲存的元素。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31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33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行：使用迴圈執行五次，刪除目前堆疊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st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最上面的元素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32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，刪除第一個元素後，顯示目前堆疊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st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所儲存的元素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33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。	</a:t>
            </a:r>
          </a:p>
        </p:txBody>
      </p:sp>
    </p:spTree>
    <p:extLst>
      <p:ext uri="{BB962C8B-B14F-4D97-AF65-F5344CB8AC3E}">
        <p14:creationId xmlns:p14="http://schemas.microsoft.com/office/powerpoint/2010/main" val="773902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1" dirty="0" smtClean="0"/>
              <a:t>5-2-2</a:t>
            </a:r>
            <a:r>
              <a:rPr lang="zh-TW" altLang="en-US" b="1" dirty="0" smtClean="0"/>
              <a:t>　</a:t>
            </a:r>
            <a:r>
              <a:rPr lang="zh-TW" altLang="en-US" dirty="0" smtClean="0"/>
              <a:t>使用</a:t>
            </a:r>
            <a:r>
              <a:rPr lang="zh-TW" altLang="en-US" dirty="0"/>
              <a:t>串列實作堆疊</a:t>
            </a:r>
            <a:r>
              <a:rPr lang="en-US" altLang="zh-TW" sz="2700" dirty="0" smtClean="0"/>
              <a:t>(</a:t>
            </a:r>
            <a:r>
              <a:rPr lang="en-US" altLang="zh-TW" sz="2700" b="1" dirty="0"/>
              <a:t>5-2-2 </a:t>
            </a:r>
            <a:r>
              <a:rPr lang="zh-TW" altLang="en-US" sz="2700" dirty="0"/>
              <a:t>使用串列實作堆疊</a:t>
            </a:r>
            <a:r>
              <a:rPr lang="en-US" altLang="zh-TW" sz="2700" dirty="0" smtClean="0"/>
              <a:t>.</a:t>
            </a:r>
            <a:r>
              <a:rPr lang="en-US" altLang="zh-TW" sz="2700" dirty="0" err="1" smtClean="0"/>
              <a:t>py</a:t>
            </a:r>
            <a:r>
              <a:rPr lang="en-US" altLang="zh-TW" sz="2700" dirty="0" smtClean="0"/>
              <a:t>)</a:t>
            </a:r>
            <a:endParaRPr lang="zh-TW" altLang="en-US" sz="27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(1) </a:t>
            </a:r>
            <a:r>
              <a:rPr lang="zh-TW" altLang="en-US" dirty="0"/>
              <a:t>範例說明</a:t>
            </a:r>
          </a:p>
          <a:p>
            <a:pPr lvl="1"/>
            <a:r>
              <a:rPr lang="zh-TW" altLang="en-US" dirty="0"/>
              <a:t>實作一個程式，將數字</a:t>
            </a:r>
            <a:r>
              <a:rPr lang="en-US" altLang="zh-TW" dirty="0"/>
              <a:t>1</a:t>
            </a:r>
            <a:r>
              <a:rPr lang="zh-TW" altLang="en-US" dirty="0"/>
              <a:t>到</a:t>
            </a:r>
            <a:r>
              <a:rPr lang="en-US" altLang="zh-TW" dirty="0"/>
              <a:t>4</a:t>
            </a:r>
            <a:r>
              <a:rPr lang="zh-TW" altLang="en-US" dirty="0"/>
              <a:t>依序加入堆疊，依序取出每一個元素顯示在螢幕上，直到堆疊為空的為止。</a:t>
            </a:r>
          </a:p>
          <a:p>
            <a:pPr marL="0" indent="0">
              <a:buNone/>
            </a:pPr>
            <a:r>
              <a:rPr lang="en-US" altLang="zh-TW" dirty="0"/>
              <a:t>(2) </a:t>
            </a:r>
            <a:r>
              <a:rPr lang="zh-TW" altLang="en-US" dirty="0"/>
              <a:t>預期程式執行結果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1694" y="2845454"/>
            <a:ext cx="2952873" cy="3493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482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1" dirty="0" smtClean="0"/>
              <a:t>5-2-2</a:t>
            </a:r>
            <a:r>
              <a:rPr lang="zh-TW" altLang="en-US" b="1" dirty="0" smtClean="0"/>
              <a:t>　</a:t>
            </a:r>
            <a:r>
              <a:rPr lang="zh-TW" altLang="en-US" dirty="0" smtClean="0"/>
              <a:t>使用</a:t>
            </a:r>
            <a:r>
              <a:rPr lang="zh-TW" altLang="en-US" dirty="0"/>
              <a:t>串列實作堆疊</a:t>
            </a:r>
            <a:r>
              <a:rPr lang="en-US" altLang="zh-TW" sz="2700" dirty="0"/>
              <a:t>(</a:t>
            </a:r>
            <a:r>
              <a:rPr lang="en-US" altLang="zh-TW" sz="2700" b="1" dirty="0"/>
              <a:t>5-2-2 </a:t>
            </a:r>
            <a:r>
              <a:rPr lang="zh-TW" altLang="en-US" sz="2700" dirty="0"/>
              <a:t>使用串列實作堆疊</a:t>
            </a:r>
            <a:r>
              <a:rPr lang="en-US" altLang="zh-TW" sz="2700" dirty="0"/>
              <a:t>.</a:t>
            </a:r>
            <a:r>
              <a:rPr lang="en-US" altLang="zh-TW" sz="2700" dirty="0" err="1"/>
              <a:t>py</a:t>
            </a:r>
            <a:r>
              <a:rPr lang="en-US" altLang="zh-TW" sz="2700" dirty="0"/>
              <a:t>)</a:t>
            </a:r>
            <a:endParaRPr lang="zh-TW" altLang="en-US" sz="27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(3) </a:t>
            </a:r>
            <a:r>
              <a:rPr lang="zh-TW" altLang="en-US" dirty="0"/>
              <a:t>說明與</a:t>
            </a:r>
            <a:r>
              <a:rPr lang="zh-TW" altLang="en-US" dirty="0" smtClean="0"/>
              <a:t>程式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1778708"/>
              </p:ext>
            </p:extLst>
          </p:nvPr>
        </p:nvGraphicFramePr>
        <p:xfrm>
          <a:off x="706123" y="1920069"/>
          <a:ext cx="4401454" cy="21091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6998">
                  <a:extLst>
                    <a:ext uri="{9D8B030D-6E8A-4147-A177-3AD203B41FA5}">
                      <a16:colId xmlns="" xmlns:a16="http://schemas.microsoft.com/office/drawing/2014/main" val="1352062529"/>
                    </a:ext>
                  </a:extLst>
                </a:gridCol>
                <a:gridCol w="3564456">
                  <a:extLst>
                    <a:ext uri="{9D8B030D-6E8A-4147-A177-3AD203B41FA5}">
                      <a16:colId xmlns="" xmlns:a16="http://schemas.microsoft.com/office/drawing/2014/main" val="1926879571"/>
                    </a:ext>
                  </a:extLst>
                </a:gridCol>
              </a:tblGrid>
              <a:tr h="37183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行號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程式</a:t>
                      </a:r>
                      <a:endParaRPr lang="zh-TW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67556328"/>
                  </a:ext>
                </a:extLst>
              </a:tr>
              <a:tr h="14036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01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02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03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04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05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err="1" smtClean="0"/>
                        <a:t>st</a:t>
                      </a:r>
                      <a:r>
                        <a:rPr lang="en-US" altLang="zh-TW" sz="1800" dirty="0" smtClean="0"/>
                        <a:t> = []</a:t>
                      </a:r>
                    </a:p>
                    <a:p>
                      <a:r>
                        <a:rPr lang="en-US" altLang="zh-TW" sz="1800" dirty="0" smtClean="0"/>
                        <a:t>for </a:t>
                      </a:r>
                      <a:r>
                        <a:rPr lang="en-US" altLang="zh-TW" sz="1800" dirty="0" err="1" smtClean="0"/>
                        <a:t>i</a:t>
                      </a:r>
                      <a:r>
                        <a:rPr lang="en-US" altLang="zh-TW" sz="1800" dirty="0" smtClean="0"/>
                        <a:t> in range(1, 6):</a:t>
                      </a:r>
                    </a:p>
                    <a:p>
                      <a:r>
                        <a:rPr lang="en-US" altLang="zh-TW" sz="1800" dirty="0" smtClean="0"/>
                        <a:t>    </a:t>
                      </a:r>
                      <a:r>
                        <a:rPr lang="en-US" altLang="zh-TW" sz="1800" dirty="0" err="1" smtClean="0"/>
                        <a:t>st.append</a:t>
                      </a:r>
                      <a:r>
                        <a:rPr lang="en-US" altLang="zh-TW" sz="1800" dirty="0" smtClean="0"/>
                        <a:t>(</a:t>
                      </a:r>
                      <a:r>
                        <a:rPr lang="en-US" altLang="zh-TW" sz="1800" dirty="0" err="1" smtClean="0"/>
                        <a:t>i</a:t>
                      </a:r>
                      <a:r>
                        <a:rPr lang="en-US" altLang="zh-TW" sz="1800" dirty="0" smtClean="0"/>
                        <a:t>)</a:t>
                      </a:r>
                    </a:p>
                    <a:p>
                      <a:r>
                        <a:rPr lang="en-US" altLang="zh-TW" sz="1800" dirty="0" smtClean="0"/>
                        <a:t>    print(</a:t>
                      </a:r>
                      <a:r>
                        <a:rPr lang="en-US" altLang="zh-TW" sz="1800" dirty="0" err="1" smtClean="0"/>
                        <a:t>st</a:t>
                      </a:r>
                      <a:r>
                        <a:rPr lang="en-US" altLang="zh-TW" sz="1800" dirty="0" smtClean="0"/>
                        <a:t>)</a:t>
                      </a:r>
                    </a:p>
                    <a:p>
                      <a:r>
                        <a:rPr lang="en-US" altLang="zh-TW" sz="1800" dirty="0" smtClean="0"/>
                        <a:t>for </a:t>
                      </a:r>
                      <a:r>
                        <a:rPr lang="en-US" altLang="zh-TW" sz="1800" dirty="0" err="1" smtClean="0"/>
                        <a:t>i</a:t>
                      </a:r>
                      <a:r>
                        <a:rPr lang="en-US" altLang="zh-TW" sz="1800" dirty="0" smtClean="0"/>
                        <a:t> in range(1, 6):</a:t>
                      </a:r>
                    </a:p>
                    <a:p>
                      <a:r>
                        <a:rPr lang="en-US" altLang="zh-TW" sz="1800" dirty="0" smtClean="0"/>
                        <a:t>    print(</a:t>
                      </a:r>
                      <a:r>
                        <a:rPr lang="en-US" altLang="zh-TW" sz="1800" dirty="0" err="1" smtClean="0"/>
                        <a:t>st.pop</a:t>
                      </a:r>
                      <a:r>
                        <a:rPr lang="en-US" altLang="zh-TW" sz="1800" dirty="0" smtClean="0"/>
                        <a:t>(), </a:t>
                      </a:r>
                      <a:r>
                        <a:rPr lang="en-US" altLang="zh-TW" sz="1800" dirty="0" err="1" smtClean="0"/>
                        <a:t>st</a:t>
                      </a:r>
                      <a:r>
                        <a:rPr lang="en-US" altLang="zh-TW" sz="1800" dirty="0" smtClean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813286632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5244374" y="2312535"/>
            <a:ext cx="5774509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行：設定陣列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st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為空串列。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2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4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行：將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5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依序加入到陣列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st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，每加入一個數字，就呼叫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print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印出串列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st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。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5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6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行：使用迴圈執行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5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次，每次呼叫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pop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取出最後一個元素，接著印出串列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st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的剩餘元素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。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478404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smtClean="0"/>
              <a:t>5-2-3</a:t>
            </a:r>
            <a:r>
              <a:rPr lang="zh-TW" altLang="en-US" b="1" dirty="0" smtClean="0"/>
              <a:t>　</a:t>
            </a:r>
            <a:r>
              <a:rPr lang="zh-TW" altLang="en-US" dirty="0" smtClean="0"/>
              <a:t>括弧</a:t>
            </a:r>
            <a:r>
              <a:rPr lang="zh-TW" altLang="en-US" dirty="0"/>
              <a:t>的配對</a:t>
            </a:r>
            <a:r>
              <a:rPr lang="en-US" altLang="zh-TW" sz="2700" dirty="0" smtClean="0"/>
              <a:t>(</a:t>
            </a:r>
            <a:r>
              <a:rPr lang="en-US" altLang="zh-TW" sz="2400" b="1" dirty="0"/>
              <a:t>5-2-3 </a:t>
            </a:r>
            <a:r>
              <a:rPr lang="zh-TW" altLang="en-US" sz="2400" dirty="0"/>
              <a:t>括弧的配對</a:t>
            </a:r>
            <a:r>
              <a:rPr lang="en-US" altLang="zh-TW" sz="2400" dirty="0" smtClean="0"/>
              <a:t>.</a:t>
            </a:r>
            <a:r>
              <a:rPr lang="en-US" altLang="zh-TW" sz="2400" dirty="0" err="1" smtClean="0"/>
              <a:t>py</a:t>
            </a:r>
            <a:r>
              <a:rPr lang="en-US" altLang="zh-TW" sz="2400" dirty="0" smtClean="0"/>
              <a:t>)</a:t>
            </a:r>
            <a:endParaRPr lang="zh-TW" altLang="en-US" sz="2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88315" y="1305109"/>
            <a:ext cx="10058400" cy="492919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dirty="0"/>
              <a:t>(1) </a:t>
            </a:r>
            <a:r>
              <a:rPr lang="zh-TW" altLang="en-US" dirty="0"/>
              <a:t>範例說明</a:t>
            </a:r>
          </a:p>
          <a:p>
            <a:pPr lvl="1"/>
            <a:r>
              <a:rPr lang="zh-TW" altLang="en-US" dirty="0"/>
              <a:t>給定由左大括弧</a:t>
            </a:r>
            <a:r>
              <a:rPr lang="en-US" altLang="zh-TW" dirty="0">
                <a:solidFill>
                  <a:srgbClr val="00B0F0"/>
                </a:solidFill>
              </a:rPr>
              <a:t>{</a:t>
            </a:r>
            <a:r>
              <a:rPr lang="zh-TW" altLang="en-US" dirty="0"/>
              <a:t>或右大括弧</a:t>
            </a:r>
            <a:r>
              <a:rPr lang="en-US" altLang="zh-TW" dirty="0">
                <a:solidFill>
                  <a:srgbClr val="00B0F0"/>
                </a:solidFill>
              </a:rPr>
              <a:t>}</a:t>
            </a:r>
            <a:r>
              <a:rPr lang="zh-TW" altLang="en-US" dirty="0"/>
              <a:t>所組成的字串，將此字串放在一行內，請判斷所有左大括號或右大括號能否配對成功，左大括號配對最接近的右大括號，左大括號在左，右大括號在右，若能全部配對成功，則顯示配對成功的數量，否則顯示「配對失敗」，字串長度小於</a:t>
            </a:r>
            <a:r>
              <a:rPr lang="en-US" altLang="zh-TW" dirty="0"/>
              <a:t>1000</a:t>
            </a:r>
            <a:r>
              <a:rPr lang="zh-TW" altLang="en-US" dirty="0"/>
              <a:t>個字元。 </a:t>
            </a:r>
          </a:p>
        </p:txBody>
      </p:sp>
    </p:spTree>
    <p:extLst>
      <p:ext uri="{BB962C8B-B14F-4D97-AF65-F5344CB8AC3E}">
        <p14:creationId xmlns:p14="http://schemas.microsoft.com/office/powerpoint/2010/main" val="962124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smtClean="0"/>
              <a:t>5-2-3</a:t>
            </a:r>
            <a:r>
              <a:rPr lang="zh-TW" altLang="en-US" b="1" dirty="0" smtClean="0"/>
              <a:t>　</a:t>
            </a:r>
            <a:r>
              <a:rPr lang="zh-TW" altLang="en-US" dirty="0" smtClean="0"/>
              <a:t>括弧</a:t>
            </a:r>
            <a:r>
              <a:rPr lang="zh-TW" altLang="en-US" dirty="0"/>
              <a:t>的配對</a:t>
            </a:r>
            <a:r>
              <a:rPr lang="en-US" altLang="zh-TW" sz="2700" dirty="0" smtClean="0"/>
              <a:t>(</a:t>
            </a:r>
            <a:r>
              <a:rPr lang="en-US" altLang="zh-TW" sz="2400" b="1" dirty="0"/>
              <a:t>5-2-3 </a:t>
            </a:r>
            <a:r>
              <a:rPr lang="zh-TW" altLang="en-US" sz="2400" dirty="0"/>
              <a:t>括弧的配對</a:t>
            </a:r>
            <a:r>
              <a:rPr lang="en-US" altLang="zh-TW" sz="2400" dirty="0" smtClean="0"/>
              <a:t>.</a:t>
            </a:r>
            <a:r>
              <a:rPr lang="en-US" altLang="zh-TW" sz="2400" dirty="0" err="1" smtClean="0"/>
              <a:t>py</a:t>
            </a:r>
            <a:r>
              <a:rPr lang="en-US" altLang="zh-TW" sz="2400" dirty="0" smtClean="0"/>
              <a:t>)</a:t>
            </a:r>
            <a:endParaRPr lang="zh-TW" altLang="en-US" sz="2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88315" y="1305109"/>
            <a:ext cx="10058400" cy="4929194"/>
          </a:xfrm>
        </p:spPr>
        <p:txBody>
          <a:bodyPr>
            <a:noAutofit/>
          </a:bodyPr>
          <a:lstStyle/>
          <a:p>
            <a:r>
              <a:rPr lang="zh-TW" altLang="en-US" dirty="0" smtClean="0"/>
              <a:t>輸入</a:t>
            </a:r>
            <a:r>
              <a:rPr lang="zh-TW" altLang="en-US" dirty="0"/>
              <a:t>說明</a:t>
            </a:r>
          </a:p>
          <a:p>
            <a:pPr lvl="1"/>
            <a:r>
              <a:rPr lang="zh-TW" altLang="en-US" dirty="0"/>
              <a:t>輸入一行由左大括弧</a:t>
            </a:r>
            <a:r>
              <a:rPr lang="en-US" altLang="zh-TW" dirty="0"/>
              <a:t>(</a:t>
            </a:r>
            <a:r>
              <a:rPr lang="en-US" altLang="zh-TW" dirty="0">
                <a:solidFill>
                  <a:srgbClr val="00B0F0"/>
                </a:solidFill>
              </a:rPr>
              <a:t>{</a:t>
            </a:r>
            <a:r>
              <a:rPr lang="en-US" altLang="zh-TW" dirty="0"/>
              <a:t>)</a:t>
            </a:r>
            <a:r>
              <a:rPr lang="zh-TW" altLang="en-US" dirty="0"/>
              <a:t>或右大括弧</a:t>
            </a:r>
            <a:r>
              <a:rPr lang="en-US" altLang="zh-TW" dirty="0"/>
              <a:t>(</a:t>
            </a:r>
            <a:r>
              <a:rPr lang="en-US" altLang="zh-TW" dirty="0">
                <a:solidFill>
                  <a:srgbClr val="00B0F0"/>
                </a:solidFill>
              </a:rPr>
              <a:t>}</a:t>
            </a:r>
            <a:r>
              <a:rPr lang="en-US" altLang="zh-TW" dirty="0"/>
              <a:t>)</a:t>
            </a:r>
            <a:r>
              <a:rPr lang="zh-TW" altLang="en-US" dirty="0"/>
              <a:t>所組成的字串，字串長度小於</a:t>
            </a:r>
            <a:r>
              <a:rPr lang="en-US" altLang="zh-TW" dirty="0"/>
              <a:t>1000</a:t>
            </a:r>
            <a:r>
              <a:rPr lang="zh-TW" altLang="en-US" dirty="0"/>
              <a:t>個字元。 </a:t>
            </a:r>
          </a:p>
          <a:p>
            <a:r>
              <a:rPr lang="zh-TW" altLang="en-US" dirty="0"/>
              <a:t>輸出說明</a:t>
            </a:r>
          </a:p>
          <a:p>
            <a:pPr lvl="1"/>
            <a:r>
              <a:rPr lang="zh-TW" altLang="en-US" dirty="0"/>
              <a:t>若能全部配對成功，則顯示配對成功的數量，否則顯示「配對失敗」。</a:t>
            </a:r>
          </a:p>
        </p:txBody>
      </p:sp>
    </p:spTree>
    <p:extLst>
      <p:ext uri="{BB962C8B-B14F-4D97-AF65-F5344CB8AC3E}">
        <p14:creationId xmlns:p14="http://schemas.microsoft.com/office/powerpoint/2010/main" val="833253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smtClean="0"/>
              <a:t>5-2-3</a:t>
            </a:r>
            <a:r>
              <a:rPr lang="zh-TW" altLang="en-US" b="1" dirty="0" smtClean="0"/>
              <a:t>　</a:t>
            </a:r>
            <a:r>
              <a:rPr lang="zh-TW" altLang="en-US" dirty="0" smtClean="0"/>
              <a:t>括弧</a:t>
            </a:r>
            <a:r>
              <a:rPr lang="zh-TW" altLang="en-US" dirty="0"/>
              <a:t>的配對</a:t>
            </a:r>
            <a:r>
              <a:rPr lang="en-US" altLang="zh-TW" sz="2700" dirty="0" smtClean="0"/>
              <a:t>(</a:t>
            </a:r>
            <a:r>
              <a:rPr lang="en-US" altLang="zh-TW" sz="2400" b="1" dirty="0"/>
              <a:t>5-2-3 </a:t>
            </a:r>
            <a:r>
              <a:rPr lang="zh-TW" altLang="en-US" sz="2400" dirty="0"/>
              <a:t>括弧的配對</a:t>
            </a:r>
            <a:r>
              <a:rPr lang="en-US" altLang="zh-TW" sz="2400" dirty="0" smtClean="0"/>
              <a:t>.</a:t>
            </a:r>
            <a:r>
              <a:rPr lang="en-US" altLang="zh-TW" sz="2400" dirty="0" err="1" smtClean="0"/>
              <a:t>py</a:t>
            </a:r>
            <a:r>
              <a:rPr lang="en-US" altLang="zh-TW" sz="2400" dirty="0" smtClean="0"/>
              <a:t>)</a:t>
            </a:r>
            <a:endParaRPr lang="zh-TW" altLang="en-US" sz="2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(2) </a:t>
            </a:r>
            <a:r>
              <a:rPr lang="zh-TW" altLang="en-US" dirty="0"/>
              <a:t>預期程式執行結果 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6675" y="2304520"/>
            <a:ext cx="4087775" cy="2484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493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smtClean="0"/>
              <a:t>5-2-3</a:t>
            </a:r>
            <a:r>
              <a:rPr lang="zh-TW" altLang="en-US" b="1" dirty="0" smtClean="0"/>
              <a:t>　</a:t>
            </a:r>
            <a:r>
              <a:rPr lang="zh-TW" altLang="en-US" dirty="0" smtClean="0"/>
              <a:t>括弧</a:t>
            </a:r>
            <a:r>
              <a:rPr lang="zh-TW" altLang="en-US" dirty="0"/>
              <a:t>的配對</a:t>
            </a:r>
            <a:r>
              <a:rPr lang="en-US" altLang="zh-TW" sz="2700" dirty="0" smtClean="0"/>
              <a:t>(</a:t>
            </a:r>
            <a:r>
              <a:rPr lang="en-US" altLang="zh-TW" sz="2400" b="1" dirty="0"/>
              <a:t>5-2-3 </a:t>
            </a:r>
            <a:r>
              <a:rPr lang="zh-TW" altLang="en-US" sz="2400" dirty="0"/>
              <a:t>括弧的配對</a:t>
            </a:r>
            <a:r>
              <a:rPr lang="en-US" altLang="zh-TW" sz="2400" dirty="0" smtClean="0"/>
              <a:t>.</a:t>
            </a:r>
            <a:r>
              <a:rPr lang="en-US" altLang="zh-TW" sz="2400" dirty="0" err="1" smtClean="0"/>
              <a:t>py</a:t>
            </a:r>
            <a:r>
              <a:rPr lang="en-US" altLang="zh-TW" sz="2400" dirty="0" smtClean="0"/>
              <a:t>)</a:t>
            </a:r>
            <a:endParaRPr lang="zh-TW" altLang="en-US" sz="2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199" y="1238962"/>
            <a:ext cx="10959737" cy="4929194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(3) </a:t>
            </a:r>
            <a:r>
              <a:rPr lang="zh-TW" altLang="en-US" dirty="0"/>
              <a:t>說明與程式</a:t>
            </a:r>
          </a:p>
          <a:p>
            <a:pPr lvl="1"/>
            <a:r>
              <a:rPr lang="zh-TW" altLang="en-US" dirty="0"/>
              <a:t>右大括號須找最接近的左大括號，使用堆疊暫存左大括號，遇到右大括號，就取出堆疊內左大括號，遇到最後一個的右大括號，堆疊中剛好只剩一個左大括號，就配對成功，輸出配對的數量，否則輸出「配對失敗」。</a:t>
            </a:r>
          </a:p>
        </p:txBody>
      </p:sp>
    </p:spTree>
    <p:extLst>
      <p:ext uri="{BB962C8B-B14F-4D97-AF65-F5344CB8AC3E}">
        <p14:creationId xmlns:p14="http://schemas.microsoft.com/office/powerpoint/2010/main" val="2163313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smtClean="0"/>
              <a:t>5-2-3</a:t>
            </a:r>
            <a:r>
              <a:rPr lang="zh-TW" altLang="en-US" b="1" dirty="0" smtClean="0"/>
              <a:t>　</a:t>
            </a:r>
            <a:r>
              <a:rPr lang="zh-TW" altLang="en-US" dirty="0" smtClean="0"/>
              <a:t>括弧</a:t>
            </a:r>
            <a:r>
              <a:rPr lang="zh-TW" altLang="en-US" dirty="0"/>
              <a:t>的配對</a:t>
            </a:r>
            <a:r>
              <a:rPr lang="en-US" altLang="zh-TW" sz="2700" dirty="0" smtClean="0"/>
              <a:t>(</a:t>
            </a:r>
            <a:r>
              <a:rPr lang="en-US" altLang="zh-TW" sz="2400" b="1" dirty="0"/>
              <a:t>5-2-3 </a:t>
            </a:r>
            <a:r>
              <a:rPr lang="zh-TW" altLang="en-US" sz="2400" dirty="0"/>
              <a:t>括弧的配對</a:t>
            </a:r>
            <a:r>
              <a:rPr lang="en-US" altLang="zh-TW" sz="2400" dirty="0" smtClean="0"/>
              <a:t>.</a:t>
            </a:r>
            <a:r>
              <a:rPr lang="en-US" altLang="zh-TW" sz="2400" dirty="0" err="1" smtClean="0"/>
              <a:t>py</a:t>
            </a:r>
            <a:r>
              <a:rPr lang="en-US" altLang="zh-TW" sz="2400" dirty="0" smtClean="0"/>
              <a:t>)</a:t>
            </a:r>
            <a:endParaRPr lang="zh-TW" altLang="en-US" sz="24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237651"/>
              </p:ext>
            </p:extLst>
          </p:nvPr>
        </p:nvGraphicFramePr>
        <p:xfrm>
          <a:off x="750346" y="1368199"/>
          <a:ext cx="4401454" cy="51267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6998">
                  <a:extLst>
                    <a:ext uri="{9D8B030D-6E8A-4147-A177-3AD203B41FA5}">
                      <a16:colId xmlns="" xmlns:a16="http://schemas.microsoft.com/office/drawing/2014/main" val="1352062529"/>
                    </a:ext>
                  </a:extLst>
                </a:gridCol>
                <a:gridCol w="3564456">
                  <a:extLst>
                    <a:ext uri="{9D8B030D-6E8A-4147-A177-3AD203B41FA5}">
                      <a16:colId xmlns="" xmlns:a16="http://schemas.microsoft.com/office/drawing/2014/main" val="1926879571"/>
                    </a:ext>
                  </a:extLst>
                </a:gridCol>
              </a:tblGrid>
              <a:tr h="37183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行號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程式</a:t>
                      </a:r>
                      <a:endParaRPr lang="zh-TW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67556328"/>
                  </a:ext>
                </a:extLst>
              </a:tr>
              <a:tr h="14036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01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02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03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04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05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06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07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08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09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10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11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12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13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14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15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16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s = input()</a:t>
                      </a:r>
                    </a:p>
                    <a:p>
                      <a:r>
                        <a:rPr lang="en-US" altLang="zh-TW" sz="1800" dirty="0" err="1" smtClean="0"/>
                        <a:t>st</a:t>
                      </a:r>
                      <a:r>
                        <a:rPr lang="en-US" altLang="zh-TW" sz="1800" dirty="0" smtClean="0"/>
                        <a:t> = []</a:t>
                      </a:r>
                    </a:p>
                    <a:p>
                      <a:r>
                        <a:rPr lang="en-US" altLang="zh-TW" sz="1800" dirty="0" smtClean="0"/>
                        <a:t>pair = 0</a:t>
                      </a:r>
                    </a:p>
                    <a:p>
                      <a:r>
                        <a:rPr lang="en-US" altLang="zh-TW" sz="1800" dirty="0" smtClean="0"/>
                        <a:t>for </a:t>
                      </a:r>
                      <a:r>
                        <a:rPr lang="en-US" altLang="zh-TW" sz="1800" dirty="0" err="1" smtClean="0"/>
                        <a:t>i</a:t>
                      </a:r>
                      <a:r>
                        <a:rPr lang="en-US" altLang="zh-TW" sz="1800" dirty="0" smtClean="0"/>
                        <a:t> in range(</a:t>
                      </a:r>
                      <a:r>
                        <a:rPr lang="en-US" altLang="zh-TW" sz="1800" dirty="0" err="1" smtClean="0"/>
                        <a:t>len</a:t>
                      </a:r>
                      <a:r>
                        <a:rPr lang="en-US" altLang="zh-TW" sz="1800" dirty="0" smtClean="0"/>
                        <a:t>(s)):</a:t>
                      </a:r>
                    </a:p>
                    <a:p>
                      <a:r>
                        <a:rPr lang="en-US" altLang="zh-TW" sz="1800" dirty="0" smtClean="0"/>
                        <a:t>    if s[</a:t>
                      </a:r>
                      <a:r>
                        <a:rPr lang="en-US" altLang="zh-TW" sz="1800" dirty="0" err="1" smtClean="0"/>
                        <a:t>i</a:t>
                      </a:r>
                      <a:r>
                        <a:rPr lang="en-US" altLang="zh-TW" sz="1800" dirty="0" smtClean="0"/>
                        <a:t>] == '{':</a:t>
                      </a:r>
                    </a:p>
                    <a:p>
                      <a:r>
                        <a:rPr lang="en-US" altLang="zh-TW" sz="1800" dirty="0" smtClean="0"/>
                        <a:t>        </a:t>
                      </a:r>
                      <a:r>
                        <a:rPr lang="en-US" altLang="zh-TW" sz="1800" dirty="0" err="1" smtClean="0"/>
                        <a:t>st.append</a:t>
                      </a:r>
                      <a:r>
                        <a:rPr lang="en-US" altLang="zh-TW" sz="1800" dirty="0" smtClean="0"/>
                        <a:t>('{')</a:t>
                      </a:r>
                    </a:p>
                    <a:p>
                      <a:r>
                        <a:rPr lang="en-US" altLang="zh-TW" sz="1800" dirty="0" smtClean="0"/>
                        <a:t>    if s[</a:t>
                      </a:r>
                      <a:r>
                        <a:rPr lang="en-US" altLang="zh-TW" sz="1800" dirty="0" err="1" smtClean="0"/>
                        <a:t>i</a:t>
                      </a:r>
                      <a:r>
                        <a:rPr lang="en-US" altLang="zh-TW" sz="1800" dirty="0" smtClean="0"/>
                        <a:t>] == '}':</a:t>
                      </a:r>
                    </a:p>
                    <a:p>
                      <a:r>
                        <a:rPr lang="en-US" altLang="zh-TW" sz="1800" dirty="0" smtClean="0"/>
                        <a:t>        if </a:t>
                      </a:r>
                      <a:r>
                        <a:rPr lang="en-US" altLang="zh-TW" sz="1800" dirty="0" err="1" smtClean="0"/>
                        <a:t>len</a:t>
                      </a:r>
                      <a:r>
                        <a:rPr lang="en-US" altLang="zh-TW" sz="1800" dirty="0" smtClean="0"/>
                        <a:t>(</a:t>
                      </a:r>
                      <a:r>
                        <a:rPr lang="en-US" altLang="zh-TW" sz="1800" dirty="0" err="1" smtClean="0"/>
                        <a:t>st</a:t>
                      </a:r>
                      <a:r>
                        <a:rPr lang="en-US" altLang="zh-TW" sz="1800" dirty="0" smtClean="0"/>
                        <a:t>) &gt; 0:</a:t>
                      </a:r>
                    </a:p>
                    <a:p>
                      <a:r>
                        <a:rPr lang="en-US" altLang="zh-TW" sz="1800" dirty="0" smtClean="0"/>
                        <a:t>            </a:t>
                      </a:r>
                      <a:r>
                        <a:rPr lang="en-US" altLang="zh-TW" sz="1800" dirty="0" err="1" smtClean="0"/>
                        <a:t>st.pop</a:t>
                      </a:r>
                      <a:r>
                        <a:rPr lang="en-US" altLang="zh-TW" sz="1800" dirty="0" smtClean="0"/>
                        <a:t>(-1)</a:t>
                      </a:r>
                    </a:p>
                    <a:p>
                      <a:r>
                        <a:rPr lang="en-US" altLang="zh-TW" sz="1800" dirty="0" smtClean="0"/>
                        <a:t>            pair = pair + 1</a:t>
                      </a:r>
                    </a:p>
                    <a:p>
                      <a:r>
                        <a:rPr lang="en-US" altLang="zh-TW" sz="1800" dirty="0" smtClean="0"/>
                        <a:t>        else:</a:t>
                      </a:r>
                    </a:p>
                    <a:p>
                      <a:r>
                        <a:rPr lang="en-US" altLang="zh-TW" sz="1800" dirty="0" smtClean="0"/>
                        <a:t>          pair = -1</a:t>
                      </a:r>
                    </a:p>
                    <a:p>
                      <a:r>
                        <a:rPr lang="en-US" altLang="zh-TW" sz="1800" dirty="0" smtClean="0"/>
                        <a:t>          break</a:t>
                      </a:r>
                    </a:p>
                    <a:p>
                      <a:r>
                        <a:rPr lang="en-US" altLang="zh-TW" sz="1800" dirty="0" smtClean="0"/>
                        <a:t>if  </a:t>
                      </a:r>
                      <a:r>
                        <a:rPr lang="en-US" altLang="zh-TW" sz="1800" dirty="0" err="1" smtClean="0"/>
                        <a:t>len</a:t>
                      </a:r>
                      <a:r>
                        <a:rPr lang="en-US" altLang="zh-TW" sz="1800" dirty="0" smtClean="0"/>
                        <a:t>(</a:t>
                      </a:r>
                      <a:r>
                        <a:rPr lang="en-US" altLang="zh-TW" sz="1800" dirty="0" err="1" smtClean="0"/>
                        <a:t>st</a:t>
                      </a:r>
                      <a:r>
                        <a:rPr lang="en-US" altLang="zh-TW" sz="1800" dirty="0" smtClean="0"/>
                        <a:t>) == 0 and pair &gt;= 0:</a:t>
                      </a:r>
                    </a:p>
                    <a:p>
                      <a:r>
                        <a:rPr lang="en-US" altLang="zh-TW" sz="1800" dirty="0" smtClean="0"/>
                        <a:t>    print("</a:t>
                      </a:r>
                      <a:r>
                        <a:rPr lang="zh-TW" altLang="en-US" sz="1800" dirty="0" smtClean="0"/>
                        <a:t>共有</a:t>
                      </a:r>
                      <a:r>
                        <a:rPr lang="en-US" altLang="zh-TW" sz="1800" dirty="0" smtClean="0"/>
                        <a:t>", pair, "</a:t>
                      </a:r>
                      <a:r>
                        <a:rPr lang="zh-TW" altLang="en-US" sz="1800" dirty="0" smtClean="0"/>
                        <a:t>對的大括號</a:t>
                      </a:r>
                      <a:r>
                        <a:rPr lang="en-US" altLang="zh-TW" sz="1800" dirty="0" smtClean="0"/>
                        <a:t>")</a:t>
                      </a:r>
                    </a:p>
                    <a:p>
                      <a:r>
                        <a:rPr lang="en-US" altLang="zh-TW" sz="1800" dirty="0" smtClean="0"/>
                        <a:t>else:</a:t>
                      </a:r>
                    </a:p>
                    <a:p>
                      <a:r>
                        <a:rPr lang="en-US" altLang="zh-TW" sz="1800" dirty="0" smtClean="0"/>
                        <a:t>    print("</a:t>
                      </a:r>
                      <a:r>
                        <a:rPr lang="zh-TW" altLang="en-US" sz="1800" dirty="0" smtClean="0"/>
                        <a:t>配對失敗</a:t>
                      </a:r>
                      <a:r>
                        <a:rPr lang="en-US" altLang="zh-TW" sz="1800" dirty="0" smtClean="0"/>
                        <a:t>")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813286632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5276665" y="1761573"/>
            <a:ext cx="5774509" cy="4875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行：使用函式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input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輸入一行字串到變數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s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。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2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行：宣告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st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為串列。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3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行：宣告變數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pair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初始值為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0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。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4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13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行：使用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for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迴圈，迴圈變數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i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由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0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len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(s) -1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，每次遞增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，取出字串的每個元素。若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s[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i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]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等於「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{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」，加入到堆疊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st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5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6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；若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s[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i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]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等於「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}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」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7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，接著判斷堆疊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st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的元素個數是否大於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0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，若是則堆疊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st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取出最上面的元素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一定是最接近的左大括號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與右大括號配對，變數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pair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遞增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8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10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，否則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pair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設定為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-1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，表示配對失敗，終止迴圈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13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。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14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17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行：若堆疊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st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的元素個數等於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0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且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pair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大於等於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0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，則顯示「共有」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pair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「對的大括號」；否則顯示「配對失敗」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。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40722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smtClean="0"/>
              <a:t>5-1-1</a:t>
            </a:r>
            <a:r>
              <a:rPr lang="zh-TW" altLang="en-US" b="1" dirty="0" smtClean="0"/>
              <a:t>　</a:t>
            </a:r>
            <a:r>
              <a:rPr lang="zh-TW" altLang="en-US" dirty="0" smtClean="0"/>
              <a:t>自己</a:t>
            </a:r>
            <a:r>
              <a:rPr lang="zh-TW" altLang="en-US" dirty="0"/>
              <a:t>實作</a:t>
            </a:r>
            <a:r>
              <a:rPr lang="zh-TW" altLang="en-US" dirty="0" smtClean="0"/>
              <a:t>佇列</a:t>
            </a:r>
            <a:r>
              <a:rPr lang="en-US" altLang="zh-TW" sz="2400" dirty="0" smtClean="0"/>
              <a:t>(</a:t>
            </a:r>
            <a:r>
              <a:rPr lang="en-US" altLang="zh-TW" sz="2400" dirty="0"/>
              <a:t>5-1-1-</a:t>
            </a:r>
            <a:r>
              <a:rPr lang="zh-TW" altLang="en-US" sz="2400" dirty="0"/>
              <a:t>自己實作佇列</a:t>
            </a:r>
            <a:r>
              <a:rPr lang="en-US" altLang="zh-TW" sz="2400" dirty="0"/>
              <a:t>.</a:t>
            </a:r>
            <a:r>
              <a:rPr lang="en-US" altLang="zh-TW" sz="2400" dirty="0" err="1"/>
              <a:t>py</a:t>
            </a:r>
            <a:r>
              <a:rPr lang="en-US" altLang="zh-TW" sz="2400" dirty="0" smtClean="0"/>
              <a:t>)</a:t>
            </a:r>
            <a:endParaRPr lang="zh-TW" altLang="en-US" sz="2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(</a:t>
            </a:r>
            <a:r>
              <a:rPr lang="en-US" altLang="zh-TW" dirty="0"/>
              <a:t>2) </a:t>
            </a:r>
            <a:r>
              <a:rPr lang="zh-TW" altLang="en-US" dirty="0"/>
              <a:t>預期程式執行結果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2318" y="2125962"/>
            <a:ext cx="3617535" cy="379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117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smtClean="0"/>
              <a:t>5-2-3</a:t>
            </a:r>
            <a:r>
              <a:rPr lang="zh-TW" altLang="en-US" b="1" dirty="0" smtClean="0"/>
              <a:t>　</a:t>
            </a:r>
            <a:r>
              <a:rPr lang="zh-TW" altLang="en-US" dirty="0" smtClean="0"/>
              <a:t>括弧</a:t>
            </a:r>
            <a:r>
              <a:rPr lang="zh-TW" altLang="en-US" dirty="0"/>
              <a:t>的配對</a:t>
            </a:r>
            <a:r>
              <a:rPr lang="en-US" altLang="zh-TW" sz="2700" dirty="0" smtClean="0"/>
              <a:t>(</a:t>
            </a:r>
            <a:r>
              <a:rPr lang="en-US" altLang="zh-TW" sz="2400" b="1" dirty="0"/>
              <a:t>5-2-3 </a:t>
            </a:r>
            <a:r>
              <a:rPr lang="zh-TW" altLang="en-US" sz="2400" dirty="0"/>
              <a:t>括弧的配對</a:t>
            </a:r>
            <a:r>
              <a:rPr lang="en-US" altLang="zh-TW" sz="2400" dirty="0" smtClean="0"/>
              <a:t>.</a:t>
            </a:r>
            <a:r>
              <a:rPr lang="en-US" altLang="zh-TW" sz="2400" dirty="0" err="1" smtClean="0"/>
              <a:t>py</a:t>
            </a:r>
            <a:r>
              <a:rPr lang="en-US" altLang="zh-TW" sz="2400" dirty="0" smtClean="0"/>
              <a:t>)</a:t>
            </a:r>
            <a:endParaRPr lang="zh-TW" altLang="en-US" sz="2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(4) </a:t>
            </a:r>
            <a:r>
              <a:rPr lang="zh-TW" altLang="en-US" dirty="0"/>
              <a:t>程式效率分析</a:t>
            </a:r>
          </a:p>
          <a:p>
            <a:pPr lvl="1"/>
            <a:r>
              <a:rPr lang="zh-TW" altLang="en-US" dirty="0"/>
              <a:t>執行第</a:t>
            </a:r>
            <a:r>
              <a:rPr lang="en-US" altLang="zh-TW" dirty="0"/>
              <a:t>4</a:t>
            </a:r>
            <a:r>
              <a:rPr lang="zh-TW" altLang="en-US" dirty="0"/>
              <a:t>到</a:t>
            </a:r>
            <a:r>
              <a:rPr lang="en-US" altLang="zh-TW" dirty="0"/>
              <a:t>13</a:t>
            </a:r>
            <a:r>
              <a:rPr lang="zh-TW" altLang="en-US" dirty="0"/>
              <a:t>行程式碼，是程式執行效率的關鍵，此程式需掃描所有字元一次，演算法效率大約為</a:t>
            </a:r>
            <a:r>
              <a:rPr lang="en-US" altLang="zh-TW" dirty="0"/>
              <a:t>O(n)</a:t>
            </a:r>
            <a:r>
              <a:rPr lang="zh-TW" altLang="en-US" dirty="0"/>
              <a:t>，</a:t>
            </a:r>
            <a:r>
              <a:rPr lang="en-US" altLang="zh-TW" dirty="0"/>
              <a:t>n</a:t>
            </a:r>
            <a:r>
              <a:rPr lang="zh-TW" altLang="en-US" dirty="0"/>
              <a:t>為輸入的左大括號與右大括號的字元長度。</a:t>
            </a:r>
          </a:p>
        </p:txBody>
      </p:sp>
    </p:spTree>
    <p:extLst>
      <p:ext uri="{BB962C8B-B14F-4D97-AF65-F5344CB8AC3E}">
        <p14:creationId xmlns:p14="http://schemas.microsoft.com/office/powerpoint/2010/main" val="1720307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smtClean="0"/>
              <a:t>5-2-4</a:t>
            </a:r>
            <a:r>
              <a:rPr lang="zh-TW" altLang="en-US" b="1" dirty="0" smtClean="0"/>
              <a:t>　</a:t>
            </a:r>
            <a:r>
              <a:rPr lang="zh-TW" altLang="en-US" dirty="0" smtClean="0"/>
              <a:t>後</a:t>
            </a:r>
            <a:r>
              <a:rPr lang="zh-TW" altLang="en-US" dirty="0"/>
              <a:t>序運算</a:t>
            </a:r>
            <a:r>
              <a:rPr lang="en-US" altLang="zh-TW" sz="2400" dirty="0" smtClean="0"/>
              <a:t>(</a:t>
            </a:r>
            <a:r>
              <a:rPr lang="en-US" altLang="zh-TW" sz="2400" b="1" dirty="0"/>
              <a:t>5-2-4 </a:t>
            </a:r>
            <a:r>
              <a:rPr lang="zh-TW" altLang="en-US" sz="2400" dirty="0"/>
              <a:t>後序運算</a:t>
            </a:r>
            <a:r>
              <a:rPr lang="en-US" altLang="zh-TW" sz="2400" dirty="0" smtClean="0"/>
              <a:t>.</a:t>
            </a:r>
            <a:r>
              <a:rPr lang="en-US" altLang="zh-TW" sz="2400" dirty="0" err="1" smtClean="0"/>
              <a:t>py</a:t>
            </a:r>
            <a:r>
              <a:rPr lang="en-US" altLang="zh-TW" sz="2400" dirty="0" smtClean="0"/>
              <a:t>)</a:t>
            </a:r>
            <a:endParaRPr lang="zh-TW" altLang="en-US" sz="2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367862"/>
            <a:ext cx="10207214" cy="492919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dirty="0"/>
              <a:t>(1) </a:t>
            </a:r>
            <a:r>
              <a:rPr lang="zh-TW" altLang="en-US" dirty="0"/>
              <a:t>範例說明</a:t>
            </a:r>
          </a:p>
          <a:p>
            <a:pPr lvl="1"/>
            <a:r>
              <a:rPr lang="zh-TW" altLang="en-US" dirty="0"/>
              <a:t>數學運算式為中序運算式，例如：「</a:t>
            </a:r>
            <a:r>
              <a:rPr lang="en-US" altLang="zh-TW" dirty="0"/>
              <a:t>3+2*5-9</a:t>
            </a:r>
            <a:r>
              <a:rPr lang="zh-TW" altLang="en-US" dirty="0"/>
              <a:t>」是中序運算式，因為</a:t>
            </a:r>
            <a:r>
              <a:rPr lang="zh-TW" altLang="en-US" dirty="0" smtClean="0"/>
              <a:t>運算子（</a:t>
            </a:r>
            <a:r>
              <a:rPr lang="en-US" altLang="zh-TW" dirty="0" smtClean="0"/>
              <a:t>+,-,*,/</a:t>
            </a:r>
            <a:r>
              <a:rPr lang="zh-TW" altLang="en-US" dirty="0" smtClean="0"/>
              <a:t>）介於</a:t>
            </a:r>
            <a:r>
              <a:rPr lang="zh-TW" altLang="en-US" dirty="0"/>
              <a:t>數字的中間。若轉成後序運算式，則因為先乘除後加減，所以後序運算式為「</a:t>
            </a:r>
            <a:r>
              <a:rPr lang="en-US" altLang="zh-TW" dirty="0"/>
              <a:t>3 2 5 * + 9 -</a:t>
            </a:r>
            <a:r>
              <a:rPr lang="zh-TW" altLang="en-US" dirty="0"/>
              <a:t>」，運算子移到數字的後面，將中序運算式轉成後序運算式，就可以使用堆疊進行運算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運算原理如下：如果遇到數字就加入堆疊，遇到</a:t>
            </a:r>
            <a:r>
              <a:rPr lang="zh-TW" altLang="en-US" dirty="0" smtClean="0"/>
              <a:t>運算子（</a:t>
            </a:r>
            <a:r>
              <a:rPr lang="en-US" altLang="zh-TW" dirty="0" smtClean="0"/>
              <a:t>+,-,*,/</a:t>
            </a:r>
            <a:r>
              <a:rPr lang="zh-TW" altLang="en-US" dirty="0" smtClean="0"/>
              <a:t>）就</a:t>
            </a:r>
            <a:r>
              <a:rPr lang="zh-TW" altLang="en-US" dirty="0"/>
              <a:t>從堆疊中取出兩個數字進行運算，結果回存堆疊，運算到後序運算式全部執行完成後，會剩下一個數字在堆疊內就是答案。 </a:t>
            </a:r>
          </a:p>
        </p:txBody>
      </p:sp>
    </p:spTree>
    <p:extLst>
      <p:ext uri="{BB962C8B-B14F-4D97-AF65-F5344CB8AC3E}">
        <p14:creationId xmlns:p14="http://schemas.microsoft.com/office/powerpoint/2010/main" val="2951381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smtClean="0"/>
              <a:t>5-2-4</a:t>
            </a:r>
            <a:r>
              <a:rPr lang="zh-TW" altLang="en-US" b="1" dirty="0" smtClean="0"/>
              <a:t>　</a:t>
            </a:r>
            <a:r>
              <a:rPr lang="zh-TW" altLang="en-US" dirty="0" smtClean="0"/>
              <a:t>後</a:t>
            </a:r>
            <a:r>
              <a:rPr lang="zh-TW" altLang="en-US" dirty="0"/>
              <a:t>序運算</a:t>
            </a:r>
            <a:r>
              <a:rPr lang="en-US" altLang="zh-TW" sz="2400" dirty="0" smtClean="0"/>
              <a:t>(</a:t>
            </a:r>
            <a:r>
              <a:rPr lang="en-US" altLang="zh-TW" sz="2400" b="1" dirty="0"/>
              <a:t>5-2-4 </a:t>
            </a:r>
            <a:r>
              <a:rPr lang="zh-TW" altLang="en-US" sz="2400" dirty="0"/>
              <a:t>後序運算</a:t>
            </a:r>
            <a:r>
              <a:rPr lang="en-US" altLang="zh-TW" sz="2400" dirty="0" smtClean="0"/>
              <a:t>.</a:t>
            </a:r>
            <a:r>
              <a:rPr lang="en-US" altLang="zh-TW" sz="2400" dirty="0" err="1" smtClean="0"/>
              <a:t>py</a:t>
            </a:r>
            <a:r>
              <a:rPr lang="en-US" altLang="zh-TW" sz="2400" dirty="0" smtClean="0"/>
              <a:t>)</a:t>
            </a:r>
            <a:endParaRPr lang="zh-TW" altLang="en-US" sz="2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TW" altLang="en-US" dirty="0" smtClean="0"/>
              <a:t>輸入</a:t>
            </a:r>
            <a:r>
              <a:rPr lang="zh-TW" altLang="en-US" dirty="0"/>
              <a:t>說明</a:t>
            </a:r>
          </a:p>
          <a:p>
            <a:pPr lvl="1"/>
            <a:r>
              <a:rPr lang="zh-TW" altLang="en-US" dirty="0"/>
              <a:t>輸入後序運算式。 </a:t>
            </a:r>
          </a:p>
          <a:p>
            <a:r>
              <a:rPr lang="zh-TW" altLang="en-US" dirty="0"/>
              <a:t>輸出說明</a:t>
            </a:r>
          </a:p>
          <a:p>
            <a:pPr lvl="1"/>
            <a:r>
              <a:rPr lang="zh-TW" altLang="en-US" dirty="0"/>
              <a:t>輸出後續運算的結果。</a:t>
            </a:r>
          </a:p>
        </p:txBody>
      </p:sp>
    </p:spTree>
    <p:extLst>
      <p:ext uri="{BB962C8B-B14F-4D97-AF65-F5344CB8AC3E}">
        <p14:creationId xmlns:p14="http://schemas.microsoft.com/office/powerpoint/2010/main" val="44051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smtClean="0"/>
              <a:t>5-2-4</a:t>
            </a:r>
            <a:r>
              <a:rPr lang="zh-TW" altLang="en-US" b="1" dirty="0" smtClean="0"/>
              <a:t>　</a:t>
            </a:r>
            <a:r>
              <a:rPr lang="zh-TW" altLang="en-US" dirty="0" smtClean="0"/>
              <a:t>後</a:t>
            </a:r>
            <a:r>
              <a:rPr lang="zh-TW" altLang="en-US" dirty="0"/>
              <a:t>序運算</a:t>
            </a:r>
            <a:r>
              <a:rPr lang="en-US" altLang="zh-TW" sz="2400" dirty="0" smtClean="0"/>
              <a:t>(</a:t>
            </a:r>
            <a:r>
              <a:rPr lang="en-US" altLang="zh-TW" sz="2400" b="1" dirty="0"/>
              <a:t>5-2-4 </a:t>
            </a:r>
            <a:r>
              <a:rPr lang="zh-TW" altLang="en-US" sz="2400" dirty="0"/>
              <a:t>後序運算</a:t>
            </a:r>
            <a:r>
              <a:rPr lang="en-US" altLang="zh-TW" sz="2400" dirty="0" smtClean="0"/>
              <a:t>.</a:t>
            </a:r>
            <a:r>
              <a:rPr lang="en-US" altLang="zh-TW" sz="2400" dirty="0" err="1" smtClean="0"/>
              <a:t>py</a:t>
            </a:r>
            <a:r>
              <a:rPr lang="en-US" altLang="zh-TW" sz="2400" dirty="0" smtClean="0"/>
              <a:t>)</a:t>
            </a:r>
            <a:endParaRPr lang="zh-TW" altLang="en-US" sz="2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(2) </a:t>
            </a:r>
            <a:r>
              <a:rPr lang="zh-TW" altLang="en-US" dirty="0"/>
              <a:t>預期程式執行結果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544" y="1923813"/>
            <a:ext cx="4158468" cy="2473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131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smtClean="0"/>
              <a:t>5-2-4</a:t>
            </a:r>
            <a:r>
              <a:rPr lang="zh-TW" altLang="en-US" b="1" dirty="0" smtClean="0"/>
              <a:t>　</a:t>
            </a:r>
            <a:r>
              <a:rPr lang="zh-TW" altLang="en-US" dirty="0" smtClean="0"/>
              <a:t>後</a:t>
            </a:r>
            <a:r>
              <a:rPr lang="zh-TW" altLang="en-US" dirty="0"/>
              <a:t>序運算</a:t>
            </a:r>
            <a:r>
              <a:rPr lang="en-US" altLang="zh-TW" sz="2400" dirty="0" smtClean="0"/>
              <a:t>(</a:t>
            </a:r>
            <a:r>
              <a:rPr lang="en-US" altLang="zh-TW" sz="2400" b="1" dirty="0"/>
              <a:t>5-2-4 </a:t>
            </a:r>
            <a:r>
              <a:rPr lang="zh-TW" altLang="en-US" sz="2400" dirty="0"/>
              <a:t>後序運算</a:t>
            </a:r>
            <a:r>
              <a:rPr lang="en-US" altLang="zh-TW" sz="2400" dirty="0" smtClean="0"/>
              <a:t>.</a:t>
            </a:r>
            <a:r>
              <a:rPr lang="en-US" altLang="zh-TW" sz="2400" dirty="0" err="1" smtClean="0"/>
              <a:t>py</a:t>
            </a:r>
            <a:r>
              <a:rPr lang="en-US" altLang="zh-TW" sz="2400" dirty="0" smtClean="0"/>
              <a:t>)</a:t>
            </a:r>
            <a:endParaRPr lang="zh-TW" altLang="en-US" sz="2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(3) </a:t>
            </a:r>
            <a:r>
              <a:rPr lang="zh-TW" altLang="en-US" dirty="0"/>
              <a:t>說明與程式</a:t>
            </a:r>
          </a:p>
          <a:p>
            <a:pPr lvl="1"/>
            <a:r>
              <a:rPr lang="zh-TW" altLang="en-US" dirty="0"/>
              <a:t>以「</a:t>
            </a:r>
            <a:r>
              <a:rPr lang="en-US" altLang="zh-TW" dirty="0"/>
              <a:t>3 2 5 * + 9 -</a:t>
            </a:r>
            <a:r>
              <a:rPr lang="zh-TW" altLang="en-US" dirty="0"/>
              <a:t>」為例，進行後序運算式與堆疊的關係，本題使用堆疊實作程式。 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0828" y="2595137"/>
            <a:ext cx="4572000" cy="192405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9270" y="4519187"/>
            <a:ext cx="7084423" cy="2230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808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smtClean="0"/>
              <a:t>5-2-4</a:t>
            </a:r>
            <a:r>
              <a:rPr lang="zh-TW" altLang="en-US" b="1" dirty="0" smtClean="0"/>
              <a:t>　</a:t>
            </a:r>
            <a:r>
              <a:rPr lang="zh-TW" altLang="en-US" dirty="0" smtClean="0"/>
              <a:t>後</a:t>
            </a:r>
            <a:r>
              <a:rPr lang="zh-TW" altLang="en-US" dirty="0"/>
              <a:t>序運算</a:t>
            </a:r>
            <a:r>
              <a:rPr lang="en-US" altLang="zh-TW" sz="2400" dirty="0" smtClean="0"/>
              <a:t>(</a:t>
            </a:r>
            <a:r>
              <a:rPr lang="en-US" altLang="zh-TW" sz="2400" b="1" dirty="0"/>
              <a:t>5-2-4 </a:t>
            </a:r>
            <a:r>
              <a:rPr lang="zh-TW" altLang="en-US" sz="2400" dirty="0"/>
              <a:t>後序運算</a:t>
            </a:r>
            <a:r>
              <a:rPr lang="en-US" altLang="zh-TW" sz="2400" dirty="0" smtClean="0"/>
              <a:t>.</a:t>
            </a:r>
            <a:r>
              <a:rPr lang="en-US" altLang="zh-TW" sz="2400" dirty="0" err="1" smtClean="0"/>
              <a:t>py</a:t>
            </a:r>
            <a:r>
              <a:rPr lang="en-US" altLang="zh-TW" sz="2400" dirty="0" smtClean="0"/>
              <a:t>)</a:t>
            </a:r>
            <a:endParaRPr lang="zh-TW" altLang="en-US" sz="24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319" y="1473974"/>
            <a:ext cx="7591425" cy="2333625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513" y="4008949"/>
            <a:ext cx="4333875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556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smtClean="0"/>
              <a:t>5-2-4</a:t>
            </a:r>
            <a:r>
              <a:rPr lang="zh-TW" altLang="en-US" b="1" dirty="0" smtClean="0"/>
              <a:t>　</a:t>
            </a:r>
            <a:r>
              <a:rPr lang="zh-TW" altLang="en-US" dirty="0" smtClean="0"/>
              <a:t>後</a:t>
            </a:r>
            <a:r>
              <a:rPr lang="zh-TW" altLang="en-US" dirty="0"/>
              <a:t>序運算</a:t>
            </a:r>
            <a:r>
              <a:rPr lang="en-US" altLang="zh-TW" sz="2400" dirty="0" smtClean="0"/>
              <a:t>(</a:t>
            </a:r>
            <a:r>
              <a:rPr lang="en-US" altLang="zh-TW" sz="2400" b="1" dirty="0"/>
              <a:t>5-2-4 </a:t>
            </a:r>
            <a:r>
              <a:rPr lang="zh-TW" altLang="en-US" sz="2400" dirty="0"/>
              <a:t>後序運算</a:t>
            </a:r>
            <a:r>
              <a:rPr lang="en-US" altLang="zh-TW" sz="2400" dirty="0" smtClean="0"/>
              <a:t>.</a:t>
            </a:r>
            <a:r>
              <a:rPr lang="en-US" altLang="zh-TW" sz="2400" dirty="0" err="1" smtClean="0"/>
              <a:t>py</a:t>
            </a:r>
            <a:r>
              <a:rPr lang="en-US" altLang="zh-TW" sz="2400" dirty="0" smtClean="0"/>
              <a:t>)</a:t>
            </a:r>
            <a:endParaRPr lang="zh-TW" altLang="en-US" sz="24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785" y="1497625"/>
            <a:ext cx="8816652" cy="3934987"/>
          </a:xfrm>
        </p:spPr>
      </p:pic>
    </p:spTree>
    <p:extLst>
      <p:ext uri="{BB962C8B-B14F-4D97-AF65-F5344CB8AC3E}">
        <p14:creationId xmlns:p14="http://schemas.microsoft.com/office/powerpoint/2010/main" val="318248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smtClean="0"/>
              <a:t>5-2-4</a:t>
            </a:r>
            <a:r>
              <a:rPr lang="zh-TW" altLang="en-US" b="1" dirty="0" smtClean="0"/>
              <a:t>　</a:t>
            </a:r>
            <a:r>
              <a:rPr lang="zh-TW" altLang="en-US" dirty="0" smtClean="0"/>
              <a:t>後</a:t>
            </a:r>
            <a:r>
              <a:rPr lang="zh-TW" altLang="en-US" dirty="0"/>
              <a:t>序運算</a:t>
            </a:r>
            <a:r>
              <a:rPr lang="en-US" altLang="zh-TW" sz="2400" dirty="0" smtClean="0"/>
              <a:t>(</a:t>
            </a:r>
            <a:r>
              <a:rPr lang="en-US" altLang="zh-TW" sz="2400" b="1" dirty="0"/>
              <a:t>5-2-4 </a:t>
            </a:r>
            <a:r>
              <a:rPr lang="zh-TW" altLang="en-US" sz="2400" dirty="0"/>
              <a:t>後序運算</a:t>
            </a:r>
            <a:r>
              <a:rPr lang="en-US" altLang="zh-TW" sz="2400" dirty="0" smtClean="0"/>
              <a:t>.</a:t>
            </a:r>
            <a:r>
              <a:rPr lang="en-US" altLang="zh-TW" sz="2400" dirty="0" err="1" smtClean="0"/>
              <a:t>py</a:t>
            </a:r>
            <a:r>
              <a:rPr lang="en-US" altLang="zh-TW" sz="2400" dirty="0" smtClean="0"/>
              <a:t>)</a:t>
            </a:r>
            <a:endParaRPr lang="zh-TW" altLang="en-US" sz="2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6317105"/>
              </p:ext>
            </p:extLst>
          </p:nvPr>
        </p:nvGraphicFramePr>
        <p:xfrm>
          <a:off x="1273629" y="1520342"/>
          <a:ext cx="4401454" cy="34807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6998">
                  <a:extLst>
                    <a:ext uri="{9D8B030D-6E8A-4147-A177-3AD203B41FA5}">
                      <a16:colId xmlns="" xmlns:a16="http://schemas.microsoft.com/office/drawing/2014/main" val="1352062529"/>
                    </a:ext>
                  </a:extLst>
                </a:gridCol>
                <a:gridCol w="3564456">
                  <a:extLst>
                    <a:ext uri="{9D8B030D-6E8A-4147-A177-3AD203B41FA5}">
                      <a16:colId xmlns="" xmlns:a16="http://schemas.microsoft.com/office/drawing/2014/main" val="1926879571"/>
                    </a:ext>
                  </a:extLst>
                </a:gridCol>
              </a:tblGrid>
              <a:tr h="37183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行號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程式</a:t>
                      </a:r>
                      <a:endParaRPr lang="zh-TW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67556328"/>
                  </a:ext>
                </a:extLst>
              </a:tr>
              <a:tr h="14036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01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02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03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04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05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06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07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08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09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10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s = input().split()</a:t>
                      </a:r>
                    </a:p>
                    <a:p>
                      <a:r>
                        <a:rPr lang="en-US" altLang="zh-TW" sz="1800" dirty="0" err="1" smtClean="0"/>
                        <a:t>st</a:t>
                      </a:r>
                      <a:r>
                        <a:rPr lang="en-US" altLang="zh-TW" sz="1800" dirty="0" smtClean="0"/>
                        <a:t> = []</a:t>
                      </a:r>
                    </a:p>
                    <a:p>
                      <a:r>
                        <a:rPr lang="en-US" altLang="zh-TW" sz="1800" dirty="0" smtClean="0"/>
                        <a:t>for </a:t>
                      </a:r>
                      <a:r>
                        <a:rPr lang="en-US" altLang="zh-TW" sz="1800" dirty="0" err="1" smtClean="0"/>
                        <a:t>i</a:t>
                      </a:r>
                      <a:r>
                        <a:rPr lang="en-US" altLang="zh-TW" sz="1800" dirty="0" smtClean="0"/>
                        <a:t> in range(</a:t>
                      </a:r>
                      <a:r>
                        <a:rPr lang="en-US" altLang="zh-TW" sz="1800" dirty="0" err="1" smtClean="0"/>
                        <a:t>len</a:t>
                      </a:r>
                      <a:r>
                        <a:rPr lang="en-US" altLang="zh-TW" sz="1800" dirty="0" smtClean="0"/>
                        <a:t>(s)):</a:t>
                      </a:r>
                    </a:p>
                    <a:p>
                      <a:r>
                        <a:rPr lang="en-US" altLang="zh-TW" sz="1800" dirty="0" smtClean="0"/>
                        <a:t>    if s[</a:t>
                      </a:r>
                      <a:r>
                        <a:rPr lang="en-US" altLang="zh-TW" sz="1800" dirty="0" err="1" smtClean="0"/>
                        <a:t>i</a:t>
                      </a:r>
                      <a:r>
                        <a:rPr lang="en-US" altLang="zh-TW" sz="1800" dirty="0" smtClean="0"/>
                        <a:t>] == '+':</a:t>
                      </a:r>
                    </a:p>
                    <a:p>
                      <a:r>
                        <a:rPr lang="en-US" altLang="zh-TW" sz="1800" dirty="0" smtClean="0"/>
                        <a:t>        x = </a:t>
                      </a:r>
                      <a:r>
                        <a:rPr lang="en-US" altLang="zh-TW" sz="1800" dirty="0" err="1" smtClean="0"/>
                        <a:t>st.pop</a:t>
                      </a:r>
                      <a:r>
                        <a:rPr lang="en-US" altLang="zh-TW" sz="1800" dirty="0" smtClean="0"/>
                        <a:t>(-1)</a:t>
                      </a:r>
                    </a:p>
                    <a:p>
                      <a:r>
                        <a:rPr lang="en-US" altLang="zh-TW" sz="1800" dirty="0" smtClean="0"/>
                        <a:t>        y = </a:t>
                      </a:r>
                      <a:r>
                        <a:rPr lang="en-US" altLang="zh-TW" sz="1800" dirty="0" err="1" smtClean="0"/>
                        <a:t>st.pop</a:t>
                      </a:r>
                      <a:r>
                        <a:rPr lang="en-US" altLang="zh-TW" sz="1800" dirty="0" smtClean="0"/>
                        <a:t>(-1)</a:t>
                      </a:r>
                    </a:p>
                    <a:p>
                      <a:r>
                        <a:rPr lang="en-US" altLang="zh-TW" sz="1800" dirty="0" smtClean="0"/>
                        <a:t>        </a:t>
                      </a:r>
                      <a:r>
                        <a:rPr lang="en-US" altLang="zh-TW" sz="1800" dirty="0" err="1" smtClean="0"/>
                        <a:t>st.append</a:t>
                      </a:r>
                      <a:r>
                        <a:rPr lang="en-US" altLang="zh-TW" sz="1800" dirty="0" smtClean="0"/>
                        <a:t>(</a:t>
                      </a:r>
                      <a:r>
                        <a:rPr lang="en-US" altLang="zh-TW" sz="1800" dirty="0" err="1" smtClean="0"/>
                        <a:t>y+x</a:t>
                      </a:r>
                      <a:r>
                        <a:rPr lang="en-US" altLang="zh-TW" sz="1800" dirty="0" smtClean="0"/>
                        <a:t>)</a:t>
                      </a:r>
                    </a:p>
                    <a:p>
                      <a:r>
                        <a:rPr lang="en-US" altLang="zh-TW" sz="1800" dirty="0" smtClean="0"/>
                        <a:t>    </a:t>
                      </a:r>
                      <a:r>
                        <a:rPr lang="en-US" altLang="zh-TW" sz="1800" dirty="0" err="1" smtClean="0"/>
                        <a:t>elif</a:t>
                      </a:r>
                      <a:r>
                        <a:rPr lang="en-US" altLang="zh-TW" sz="1800" dirty="0" smtClean="0"/>
                        <a:t> s[</a:t>
                      </a:r>
                      <a:r>
                        <a:rPr lang="en-US" altLang="zh-TW" sz="1800" dirty="0" err="1" smtClean="0"/>
                        <a:t>i</a:t>
                      </a:r>
                      <a:r>
                        <a:rPr lang="en-US" altLang="zh-TW" sz="1800" dirty="0" smtClean="0"/>
                        <a:t>] == '-':</a:t>
                      </a:r>
                    </a:p>
                    <a:p>
                      <a:r>
                        <a:rPr lang="en-US" altLang="zh-TW" sz="1800" dirty="0" smtClean="0"/>
                        <a:t>        x = </a:t>
                      </a:r>
                      <a:r>
                        <a:rPr lang="en-US" altLang="zh-TW" sz="1800" dirty="0" err="1" smtClean="0"/>
                        <a:t>st.pop</a:t>
                      </a:r>
                      <a:r>
                        <a:rPr lang="en-US" altLang="zh-TW" sz="1800" dirty="0" smtClean="0"/>
                        <a:t>(-1)</a:t>
                      </a:r>
                    </a:p>
                    <a:p>
                      <a:r>
                        <a:rPr lang="en-US" altLang="zh-TW" sz="1800" dirty="0" smtClean="0"/>
                        <a:t>        y = </a:t>
                      </a:r>
                      <a:r>
                        <a:rPr lang="en-US" altLang="zh-TW" sz="1800" dirty="0" err="1" smtClean="0"/>
                        <a:t>st.pop</a:t>
                      </a:r>
                      <a:r>
                        <a:rPr lang="en-US" altLang="zh-TW" sz="1800" dirty="0" smtClean="0"/>
                        <a:t>(-1)</a:t>
                      </a:r>
                    </a:p>
                    <a:p>
                      <a:r>
                        <a:rPr lang="en-US" altLang="zh-TW" sz="1800" dirty="0" smtClean="0"/>
                        <a:t>        </a:t>
                      </a:r>
                      <a:r>
                        <a:rPr lang="en-US" altLang="zh-TW" sz="1800" dirty="0" err="1" smtClean="0"/>
                        <a:t>st.append</a:t>
                      </a:r>
                      <a:r>
                        <a:rPr lang="en-US" altLang="zh-TW" sz="1800" dirty="0" smtClean="0"/>
                        <a:t>(y-x)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813286632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6138997" y="1590980"/>
            <a:ext cx="5380650" cy="4542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行：使用函式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input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輸入一行字串，並使用函式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split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分割字串，儲存到串列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s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。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2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行：宣告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st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為串列。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3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21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行：使用迴圈依序取出串列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s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的每一個元素。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4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7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行：若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s[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i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]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等於「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+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」，從堆疊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st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取出最上面元素到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x(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5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，從堆疊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st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取出最上面元素到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y(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6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，連續取出兩個元素後，將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y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加上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x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的結果儲存到堆疊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st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的最上面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7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 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。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8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行：否則若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s[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i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]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等於「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-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」，從堆疊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st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取出最上面元素到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x(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9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，從堆疊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st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取出最上面元素到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y(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10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，連續取出兩個元素後，將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y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減去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x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的結果儲存到堆疊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st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的最上面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。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3452184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smtClean="0"/>
              <a:t>5-2-4</a:t>
            </a:r>
            <a:r>
              <a:rPr lang="zh-TW" altLang="en-US" b="1" dirty="0" smtClean="0"/>
              <a:t>　</a:t>
            </a:r>
            <a:r>
              <a:rPr lang="zh-TW" altLang="en-US" dirty="0" smtClean="0"/>
              <a:t>後</a:t>
            </a:r>
            <a:r>
              <a:rPr lang="zh-TW" altLang="en-US" dirty="0"/>
              <a:t>序運算</a:t>
            </a:r>
            <a:r>
              <a:rPr lang="en-US" altLang="zh-TW" sz="2400" dirty="0" smtClean="0"/>
              <a:t>(</a:t>
            </a:r>
            <a:r>
              <a:rPr lang="en-US" altLang="zh-TW" sz="2400" b="1" dirty="0"/>
              <a:t>5-2-4 </a:t>
            </a:r>
            <a:r>
              <a:rPr lang="zh-TW" altLang="en-US" sz="2400" dirty="0"/>
              <a:t>後序運算</a:t>
            </a:r>
            <a:r>
              <a:rPr lang="en-US" altLang="zh-TW" sz="2400" dirty="0" smtClean="0"/>
              <a:t>.</a:t>
            </a:r>
            <a:r>
              <a:rPr lang="en-US" altLang="zh-TW" sz="2400" dirty="0" err="1" smtClean="0"/>
              <a:t>py</a:t>
            </a:r>
            <a:r>
              <a:rPr lang="en-US" altLang="zh-TW" sz="2400" dirty="0" smtClean="0"/>
              <a:t>)</a:t>
            </a:r>
            <a:endParaRPr lang="zh-TW" altLang="en-US" sz="2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8039764"/>
              </p:ext>
            </p:extLst>
          </p:nvPr>
        </p:nvGraphicFramePr>
        <p:xfrm>
          <a:off x="1097280" y="1679731"/>
          <a:ext cx="4401454" cy="34807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6998">
                  <a:extLst>
                    <a:ext uri="{9D8B030D-6E8A-4147-A177-3AD203B41FA5}">
                      <a16:colId xmlns="" xmlns:a16="http://schemas.microsoft.com/office/drawing/2014/main" val="1352062529"/>
                    </a:ext>
                  </a:extLst>
                </a:gridCol>
                <a:gridCol w="3564456">
                  <a:extLst>
                    <a:ext uri="{9D8B030D-6E8A-4147-A177-3AD203B41FA5}">
                      <a16:colId xmlns="" xmlns:a16="http://schemas.microsoft.com/office/drawing/2014/main" val="1926879571"/>
                    </a:ext>
                  </a:extLst>
                </a:gridCol>
              </a:tblGrid>
              <a:tr h="37183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行號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程式</a:t>
                      </a:r>
                      <a:endParaRPr lang="zh-TW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67556328"/>
                  </a:ext>
                </a:extLst>
              </a:tr>
              <a:tr h="14036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12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13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14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15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16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17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18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19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20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21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    </a:t>
                      </a:r>
                      <a:r>
                        <a:rPr lang="en-US" altLang="zh-TW" sz="1800" dirty="0" err="1" smtClean="0"/>
                        <a:t>elif</a:t>
                      </a:r>
                      <a:r>
                        <a:rPr lang="en-US" altLang="zh-TW" sz="1800" dirty="0" smtClean="0"/>
                        <a:t> s[</a:t>
                      </a:r>
                      <a:r>
                        <a:rPr lang="en-US" altLang="zh-TW" sz="1800" dirty="0" err="1" smtClean="0"/>
                        <a:t>i</a:t>
                      </a:r>
                      <a:r>
                        <a:rPr lang="en-US" altLang="zh-TW" sz="1800" dirty="0" smtClean="0"/>
                        <a:t>] == '*':</a:t>
                      </a:r>
                    </a:p>
                    <a:p>
                      <a:r>
                        <a:rPr lang="en-US" altLang="zh-TW" sz="1800" dirty="0" smtClean="0"/>
                        <a:t>        x = </a:t>
                      </a:r>
                      <a:r>
                        <a:rPr lang="en-US" altLang="zh-TW" sz="1800" dirty="0" err="1" smtClean="0"/>
                        <a:t>st.pop</a:t>
                      </a:r>
                      <a:r>
                        <a:rPr lang="en-US" altLang="zh-TW" sz="1800" dirty="0" smtClean="0"/>
                        <a:t>(-1)</a:t>
                      </a:r>
                    </a:p>
                    <a:p>
                      <a:r>
                        <a:rPr lang="en-US" altLang="zh-TW" sz="1800" dirty="0" smtClean="0"/>
                        <a:t>        y = </a:t>
                      </a:r>
                      <a:r>
                        <a:rPr lang="en-US" altLang="zh-TW" sz="1800" dirty="0" err="1" smtClean="0"/>
                        <a:t>st.pop</a:t>
                      </a:r>
                      <a:r>
                        <a:rPr lang="en-US" altLang="zh-TW" sz="1800" dirty="0" smtClean="0"/>
                        <a:t>(-1)</a:t>
                      </a:r>
                    </a:p>
                    <a:p>
                      <a:r>
                        <a:rPr lang="en-US" altLang="zh-TW" sz="1800" dirty="0" smtClean="0"/>
                        <a:t>        </a:t>
                      </a:r>
                      <a:r>
                        <a:rPr lang="en-US" altLang="zh-TW" sz="1800" dirty="0" err="1" smtClean="0"/>
                        <a:t>st.append</a:t>
                      </a:r>
                      <a:r>
                        <a:rPr lang="en-US" altLang="zh-TW" sz="1800" dirty="0" smtClean="0"/>
                        <a:t>(y*x)</a:t>
                      </a:r>
                    </a:p>
                    <a:p>
                      <a:r>
                        <a:rPr lang="en-US" altLang="zh-TW" sz="1800" dirty="0" smtClean="0"/>
                        <a:t>    </a:t>
                      </a:r>
                      <a:r>
                        <a:rPr lang="en-US" altLang="zh-TW" sz="1800" dirty="0" err="1" smtClean="0"/>
                        <a:t>elif</a:t>
                      </a:r>
                      <a:r>
                        <a:rPr lang="en-US" altLang="zh-TW" sz="1800" dirty="0" smtClean="0"/>
                        <a:t> s[</a:t>
                      </a:r>
                      <a:r>
                        <a:rPr lang="en-US" altLang="zh-TW" sz="1800" dirty="0" err="1" smtClean="0"/>
                        <a:t>i</a:t>
                      </a:r>
                      <a:r>
                        <a:rPr lang="en-US" altLang="zh-TW" sz="1800" dirty="0" smtClean="0"/>
                        <a:t>] == '/':</a:t>
                      </a:r>
                    </a:p>
                    <a:p>
                      <a:r>
                        <a:rPr lang="en-US" altLang="zh-TW" sz="1800" dirty="0" smtClean="0"/>
                        <a:t>        x = </a:t>
                      </a:r>
                      <a:r>
                        <a:rPr lang="en-US" altLang="zh-TW" sz="1800" dirty="0" err="1" smtClean="0"/>
                        <a:t>st.pop</a:t>
                      </a:r>
                      <a:r>
                        <a:rPr lang="en-US" altLang="zh-TW" sz="1800" dirty="0" smtClean="0"/>
                        <a:t>(-1)</a:t>
                      </a:r>
                    </a:p>
                    <a:p>
                      <a:r>
                        <a:rPr lang="en-US" altLang="zh-TW" sz="1800" dirty="0" smtClean="0"/>
                        <a:t>        y = </a:t>
                      </a:r>
                      <a:r>
                        <a:rPr lang="en-US" altLang="zh-TW" sz="1800" dirty="0" err="1" smtClean="0"/>
                        <a:t>st.pop</a:t>
                      </a:r>
                      <a:r>
                        <a:rPr lang="en-US" altLang="zh-TW" sz="1800" dirty="0" smtClean="0"/>
                        <a:t>(-1)</a:t>
                      </a:r>
                    </a:p>
                    <a:p>
                      <a:r>
                        <a:rPr lang="en-US" altLang="zh-TW" sz="1800" dirty="0" smtClean="0"/>
                        <a:t>        </a:t>
                      </a:r>
                      <a:r>
                        <a:rPr lang="en-US" altLang="zh-TW" sz="1800" dirty="0" err="1" smtClean="0"/>
                        <a:t>st.append</a:t>
                      </a:r>
                      <a:r>
                        <a:rPr lang="en-US" altLang="zh-TW" sz="1800" dirty="0" smtClean="0"/>
                        <a:t>(y/x)</a:t>
                      </a:r>
                    </a:p>
                    <a:p>
                      <a:r>
                        <a:rPr lang="en-US" altLang="zh-TW" sz="1800" dirty="0" smtClean="0"/>
                        <a:t>    else:</a:t>
                      </a:r>
                    </a:p>
                    <a:p>
                      <a:r>
                        <a:rPr lang="en-US" altLang="zh-TW" sz="1800" dirty="0" smtClean="0"/>
                        <a:t>        </a:t>
                      </a:r>
                      <a:r>
                        <a:rPr lang="en-US" altLang="zh-TW" sz="1800" dirty="0" err="1" smtClean="0"/>
                        <a:t>st.append</a:t>
                      </a:r>
                      <a:r>
                        <a:rPr lang="en-US" altLang="zh-TW" sz="1800" dirty="0" smtClean="0"/>
                        <a:t>(</a:t>
                      </a:r>
                      <a:r>
                        <a:rPr lang="en-US" altLang="zh-TW" sz="1800" dirty="0" err="1" smtClean="0"/>
                        <a:t>int</a:t>
                      </a:r>
                      <a:r>
                        <a:rPr lang="en-US" altLang="zh-TW" sz="1800" dirty="0" smtClean="0"/>
                        <a:t>(s[</a:t>
                      </a:r>
                      <a:r>
                        <a:rPr lang="en-US" altLang="zh-TW" sz="1800" dirty="0" err="1" smtClean="0"/>
                        <a:t>i</a:t>
                      </a:r>
                      <a:r>
                        <a:rPr lang="en-US" altLang="zh-TW" sz="1800" dirty="0" smtClean="0"/>
                        <a:t>]))</a:t>
                      </a:r>
                    </a:p>
                    <a:p>
                      <a:r>
                        <a:rPr lang="en-US" altLang="zh-TW" sz="1800" dirty="0" smtClean="0"/>
                        <a:t>print(</a:t>
                      </a:r>
                      <a:r>
                        <a:rPr lang="en-US" altLang="zh-TW" sz="1800" dirty="0" err="1" smtClean="0"/>
                        <a:t>st</a:t>
                      </a:r>
                      <a:r>
                        <a:rPr lang="en-US" altLang="zh-TW" sz="1800" dirty="0" smtClean="0"/>
                        <a:t>[0])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813286632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5591638" y="2057531"/>
            <a:ext cx="5560456" cy="4094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12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15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行：否則若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s[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i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]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等於「*」，從堆疊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st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取出最上面元素到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x(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13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，從堆疊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st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取出最上面元素到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y(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14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，連續取出兩個元素後，將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y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乘以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x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的結果儲存到堆疊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st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的最上面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15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。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16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19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行：否則若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s[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i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]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等於「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/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」，從堆疊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st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取出最上面元素到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x(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17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，從堆疊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st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取出最上面元素到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y(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18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，連續取出兩個元素後，將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y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除以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x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的結果儲存到堆疊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st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的最上面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19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。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20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21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行：否則就是數字，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s[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i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]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回存到堆疊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st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的最上面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21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。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22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行：顯示堆疊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st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的最上面元素就是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答案。	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29904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smtClean="0"/>
              <a:t>5-2-4</a:t>
            </a:r>
            <a:r>
              <a:rPr lang="zh-TW" altLang="en-US" b="1" dirty="0" smtClean="0"/>
              <a:t>　</a:t>
            </a:r>
            <a:r>
              <a:rPr lang="zh-TW" altLang="en-US" dirty="0" smtClean="0"/>
              <a:t>後</a:t>
            </a:r>
            <a:r>
              <a:rPr lang="zh-TW" altLang="en-US" dirty="0"/>
              <a:t>序運算</a:t>
            </a:r>
            <a:r>
              <a:rPr lang="en-US" altLang="zh-TW" sz="2400" dirty="0" smtClean="0"/>
              <a:t>(</a:t>
            </a:r>
            <a:r>
              <a:rPr lang="en-US" altLang="zh-TW" sz="2400" b="1" dirty="0"/>
              <a:t>5-2-4 </a:t>
            </a:r>
            <a:r>
              <a:rPr lang="zh-TW" altLang="en-US" sz="2400" dirty="0"/>
              <a:t>後序運算</a:t>
            </a:r>
            <a:r>
              <a:rPr lang="en-US" altLang="zh-TW" sz="2400" dirty="0" smtClean="0"/>
              <a:t>.</a:t>
            </a:r>
            <a:r>
              <a:rPr lang="en-US" altLang="zh-TW" sz="2400" dirty="0" err="1" smtClean="0"/>
              <a:t>py</a:t>
            </a:r>
            <a:r>
              <a:rPr lang="en-US" altLang="zh-TW" sz="2400" dirty="0" smtClean="0"/>
              <a:t>)</a:t>
            </a:r>
            <a:endParaRPr lang="zh-TW" altLang="en-US" sz="2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(4) </a:t>
            </a:r>
            <a:r>
              <a:rPr lang="zh-TW" altLang="en-US" dirty="0"/>
              <a:t>程式效率分析</a:t>
            </a:r>
          </a:p>
          <a:p>
            <a:pPr lvl="1"/>
            <a:r>
              <a:rPr lang="zh-TW" altLang="en-US" dirty="0"/>
              <a:t>執行第</a:t>
            </a:r>
            <a:r>
              <a:rPr lang="en-US" altLang="zh-TW" dirty="0"/>
              <a:t>3</a:t>
            </a:r>
            <a:r>
              <a:rPr lang="zh-TW" altLang="en-US" dirty="0"/>
              <a:t>到</a:t>
            </a:r>
            <a:r>
              <a:rPr lang="en-US" altLang="zh-TW" dirty="0"/>
              <a:t>21</a:t>
            </a:r>
            <a:r>
              <a:rPr lang="zh-TW" altLang="en-US" dirty="0"/>
              <a:t>行程式碼，是程式執行效率的關鍵，此程式會不斷輸入後序運算式到堆疊內，直到後序運算式全部都處理過，演算法效率大約為</a:t>
            </a:r>
            <a:r>
              <a:rPr lang="en-US" altLang="zh-TW" dirty="0"/>
              <a:t>O(n)</a:t>
            </a:r>
            <a:r>
              <a:rPr lang="zh-TW" altLang="en-US" dirty="0"/>
              <a:t>，</a:t>
            </a:r>
            <a:r>
              <a:rPr lang="en-US" altLang="zh-TW" dirty="0"/>
              <a:t>n</a:t>
            </a:r>
            <a:r>
              <a:rPr lang="zh-TW" altLang="en-US" dirty="0"/>
              <a:t>為後序運算式的數字與運算子的總個數。</a:t>
            </a:r>
          </a:p>
        </p:txBody>
      </p:sp>
    </p:spTree>
    <p:extLst>
      <p:ext uri="{BB962C8B-B14F-4D97-AF65-F5344CB8AC3E}">
        <p14:creationId xmlns:p14="http://schemas.microsoft.com/office/powerpoint/2010/main" val="2428494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smtClean="0"/>
              <a:t>5-1-1</a:t>
            </a:r>
            <a:r>
              <a:rPr lang="zh-TW" altLang="en-US" b="1" dirty="0" smtClean="0"/>
              <a:t>　</a:t>
            </a:r>
            <a:r>
              <a:rPr lang="zh-TW" altLang="en-US" dirty="0" smtClean="0"/>
              <a:t>自己</a:t>
            </a:r>
            <a:r>
              <a:rPr lang="zh-TW" altLang="en-US" dirty="0"/>
              <a:t>實作</a:t>
            </a:r>
            <a:r>
              <a:rPr lang="zh-TW" altLang="en-US" dirty="0" smtClean="0"/>
              <a:t>佇列</a:t>
            </a:r>
            <a:r>
              <a:rPr lang="en-US" altLang="zh-TW" sz="2400" dirty="0" smtClean="0"/>
              <a:t>(</a:t>
            </a:r>
            <a:r>
              <a:rPr lang="en-US" altLang="zh-TW" sz="2400" dirty="0"/>
              <a:t>5-1-1-</a:t>
            </a:r>
            <a:r>
              <a:rPr lang="zh-TW" altLang="en-US" sz="2400" dirty="0"/>
              <a:t>自己實作佇列</a:t>
            </a:r>
            <a:r>
              <a:rPr lang="en-US" altLang="zh-TW" sz="2400" dirty="0"/>
              <a:t>.</a:t>
            </a:r>
            <a:r>
              <a:rPr lang="en-US" altLang="zh-TW" sz="2400" dirty="0" err="1"/>
              <a:t>py</a:t>
            </a:r>
            <a:r>
              <a:rPr lang="en-US" altLang="zh-TW" sz="2400" dirty="0" smtClean="0"/>
              <a:t>)</a:t>
            </a:r>
            <a:endParaRPr lang="zh-TW" altLang="en-US" sz="2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(3) </a:t>
            </a:r>
            <a:r>
              <a:rPr lang="zh-TW" altLang="en-US" dirty="0"/>
              <a:t>說明與程式</a:t>
            </a:r>
          </a:p>
          <a:p>
            <a:pPr lvl="1"/>
            <a:r>
              <a:rPr lang="zh-TW" altLang="en-US" dirty="0"/>
              <a:t>以下顯示從佇列</a:t>
            </a:r>
            <a:r>
              <a:rPr lang="en-US" altLang="zh-TW" dirty="0"/>
              <a:t>q</a:t>
            </a:r>
            <a:r>
              <a:rPr lang="zh-TW" altLang="en-US" dirty="0"/>
              <a:t>中執行新增與刪除元素時，程式中</a:t>
            </a:r>
            <a:r>
              <a:rPr lang="en-US" altLang="zh-TW" dirty="0"/>
              <a:t>front</a:t>
            </a:r>
            <a:r>
              <a:rPr lang="zh-TW" altLang="en-US" dirty="0"/>
              <a:t>與</a:t>
            </a:r>
            <a:r>
              <a:rPr lang="en-US" altLang="zh-TW" dirty="0"/>
              <a:t>back</a:t>
            </a:r>
            <a:r>
              <a:rPr lang="zh-TW" altLang="en-US" dirty="0"/>
              <a:t>的變化，可以了解</a:t>
            </a:r>
            <a:r>
              <a:rPr lang="en-US" altLang="zh-TW" dirty="0"/>
              <a:t>front</a:t>
            </a:r>
            <a:r>
              <a:rPr lang="zh-TW" altLang="en-US" dirty="0"/>
              <a:t>與</a:t>
            </a:r>
            <a:r>
              <a:rPr lang="en-US" altLang="zh-TW" dirty="0"/>
              <a:t>back</a:t>
            </a:r>
            <a:r>
              <a:rPr lang="zh-TW" altLang="en-US" dirty="0"/>
              <a:t>的用途，</a:t>
            </a:r>
            <a:r>
              <a:rPr lang="en-US" altLang="zh-TW" dirty="0"/>
              <a:t>front</a:t>
            </a:r>
            <a:r>
              <a:rPr lang="zh-TW" altLang="en-US" dirty="0"/>
              <a:t>用於從佇列</a:t>
            </a:r>
            <a:r>
              <a:rPr lang="en-US" altLang="zh-TW" dirty="0"/>
              <a:t>q</a:t>
            </a:r>
            <a:r>
              <a:rPr lang="zh-TW" altLang="en-US" dirty="0"/>
              <a:t>取出元素，</a:t>
            </a:r>
            <a:r>
              <a:rPr lang="en-US" altLang="zh-TW" dirty="0"/>
              <a:t>back</a:t>
            </a:r>
            <a:r>
              <a:rPr lang="zh-TW" altLang="en-US" dirty="0"/>
              <a:t>用於加入元素到佇列</a:t>
            </a:r>
            <a:r>
              <a:rPr lang="en-US" altLang="zh-TW" dirty="0"/>
              <a:t>q</a:t>
            </a:r>
            <a:r>
              <a:rPr lang="zh-TW" altLang="en-US" dirty="0"/>
              <a:t>。 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575" y="3724276"/>
            <a:ext cx="8505201" cy="3015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576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smtClean="0"/>
              <a:t>5-1-1</a:t>
            </a:r>
            <a:r>
              <a:rPr lang="zh-TW" altLang="en-US" b="1" dirty="0" smtClean="0"/>
              <a:t>　</a:t>
            </a:r>
            <a:r>
              <a:rPr lang="zh-TW" altLang="en-US" dirty="0" smtClean="0"/>
              <a:t>自己</a:t>
            </a:r>
            <a:r>
              <a:rPr lang="zh-TW" altLang="en-US" dirty="0"/>
              <a:t>實作</a:t>
            </a:r>
            <a:r>
              <a:rPr lang="zh-TW" altLang="en-US" dirty="0" smtClean="0"/>
              <a:t>佇列</a:t>
            </a:r>
            <a:r>
              <a:rPr lang="en-US" altLang="zh-TW" sz="2400" dirty="0" smtClean="0"/>
              <a:t>(</a:t>
            </a:r>
            <a:r>
              <a:rPr lang="en-US" altLang="zh-TW" sz="2400" dirty="0"/>
              <a:t>5-1-1-</a:t>
            </a:r>
            <a:r>
              <a:rPr lang="zh-TW" altLang="en-US" sz="2400" dirty="0"/>
              <a:t>自己實作佇列</a:t>
            </a:r>
            <a:r>
              <a:rPr lang="en-US" altLang="zh-TW" sz="2400" dirty="0"/>
              <a:t>.</a:t>
            </a:r>
            <a:r>
              <a:rPr lang="en-US" altLang="zh-TW" sz="2400" dirty="0" err="1"/>
              <a:t>py</a:t>
            </a:r>
            <a:r>
              <a:rPr lang="en-US" altLang="zh-TW" sz="2400" dirty="0" smtClean="0"/>
              <a:t>)</a:t>
            </a:r>
            <a:endParaRPr lang="zh-TW" altLang="en-US" sz="24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730" y="1691118"/>
            <a:ext cx="8953500" cy="3343275"/>
          </a:xfrm>
        </p:spPr>
      </p:pic>
    </p:spTree>
    <p:extLst>
      <p:ext uri="{BB962C8B-B14F-4D97-AF65-F5344CB8AC3E}">
        <p14:creationId xmlns:p14="http://schemas.microsoft.com/office/powerpoint/2010/main" val="3310103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smtClean="0"/>
              <a:t>5-1-1</a:t>
            </a:r>
            <a:r>
              <a:rPr lang="zh-TW" altLang="en-US" b="1" dirty="0" smtClean="0"/>
              <a:t>　</a:t>
            </a:r>
            <a:r>
              <a:rPr lang="zh-TW" altLang="en-US" dirty="0" smtClean="0"/>
              <a:t>自己</a:t>
            </a:r>
            <a:r>
              <a:rPr lang="zh-TW" altLang="en-US" dirty="0"/>
              <a:t>實作</a:t>
            </a:r>
            <a:r>
              <a:rPr lang="zh-TW" altLang="en-US" dirty="0" smtClean="0"/>
              <a:t>佇列</a:t>
            </a:r>
            <a:r>
              <a:rPr lang="en-US" altLang="zh-TW" sz="2400" dirty="0" smtClean="0"/>
              <a:t>(</a:t>
            </a:r>
            <a:r>
              <a:rPr lang="en-US" altLang="zh-TW" sz="2400" dirty="0"/>
              <a:t>5-1-1-</a:t>
            </a:r>
            <a:r>
              <a:rPr lang="zh-TW" altLang="en-US" sz="2400" dirty="0"/>
              <a:t>自己實作佇列</a:t>
            </a:r>
            <a:r>
              <a:rPr lang="en-US" altLang="zh-TW" sz="2400" dirty="0"/>
              <a:t>.</a:t>
            </a:r>
            <a:r>
              <a:rPr lang="en-US" altLang="zh-TW" sz="2400" dirty="0" err="1"/>
              <a:t>py</a:t>
            </a:r>
            <a:r>
              <a:rPr lang="en-US" altLang="zh-TW" sz="2400" dirty="0" smtClean="0"/>
              <a:t>)</a:t>
            </a:r>
            <a:endParaRPr lang="zh-TW" altLang="en-US" sz="24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130" y="1538038"/>
            <a:ext cx="8877300" cy="4171950"/>
          </a:xfrm>
        </p:spPr>
      </p:pic>
    </p:spTree>
    <p:extLst>
      <p:ext uri="{BB962C8B-B14F-4D97-AF65-F5344CB8AC3E}">
        <p14:creationId xmlns:p14="http://schemas.microsoft.com/office/powerpoint/2010/main" val="1645126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smtClean="0"/>
              <a:t>5-1-1</a:t>
            </a:r>
            <a:r>
              <a:rPr lang="zh-TW" altLang="en-US" b="1" dirty="0" smtClean="0"/>
              <a:t>　</a:t>
            </a:r>
            <a:r>
              <a:rPr lang="zh-TW" altLang="en-US" dirty="0" smtClean="0"/>
              <a:t>自己</a:t>
            </a:r>
            <a:r>
              <a:rPr lang="zh-TW" altLang="en-US" dirty="0"/>
              <a:t>實作</a:t>
            </a:r>
            <a:r>
              <a:rPr lang="zh-TW" altLang="en-US" dirty="0" smtClean="0"/>
              <a:t>佇列</a:t>
            </a:r>
            <a:r>
              <a:rPr lang="en-US" altLang="zh-TW" sz="2400" dirty="0" smtClean="0"/>
              <a:t>(</a:t>
            </a:r>
            <a:r>
              <a:rPr lang="en-US" altLang="zh-TW" sz="2400" dirty="0"/>
              <a:t>5-1-1-</a:t>
            </a:r>
            <a:r>
              <a:rPr lang="zh-TW" altLang="en-US" sz="2400" dirty="0"/>
              <a:t>自己實作佇列</a:t>
            </a:r>
            <a:r>
              <a:rPr lang="en-US" altLang="zh-TW" sz="2400" dirty="0"/>
              <a:t>.</a:t>
            </a:r>
            <a:r>
              <a:rPr lang="en-US" altLang="zh-TW" sz="2400" dirty="0" err="1"/>
              <a:t>py</a:t>
            </a:r>
            <a:r>
              <a:rPr lang="en-US" altLang="zh-TW" sz="2400" dirty="0" smtClean="0"/>
              <a:t>)</a:t>
            </a:r>
            <a:endParaRPr lang="zh-TW" altLang="en-US" sz="24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414" y="1499054"/>
            <a:ext cx="8037839" cy="4929188"/>
          </a:xfrm>
        </p:spPr>
      </p:pic>
    </p:spTree>
    <p:extLst>
      <p:ext uri="{BB962C8B-B14F-4D97-AF65-F5344CB8AC3E}">
        <p14:creationId xmlns:p14="http://schemas.microsoft.com/office/powerpoint/2010/main" val="3363605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383</TotalTime>
  <Words>4952</Words>
  <Application>Microsoft Office PowerPoint</Application>
  <PresentationFormat>自訂</PresentationFormat>
  <Paragraphs>569</Paragraphs>
  <Slides>59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59</vt:i4>
      </vt:variant>
    </vt:vector>
  </HeadingPairs>
  <TitlesOfParts>
    <vt:vector size="60" baseType="lpstr">
      <vt:lpstr>回顧</vt:lpstr>
      <vt:lpstr>Ch5　佇列與堆疊</vt:lpstr>
      <vt:lpstr>Ch5　佇列與堆疊</vt:lpstr>
      <vt:lpstr>5-1　佇列</vt:lpstr>
      <vt:lpstr>5-1-1　自己實作佇列(5-1-1-自己實作佇列.py)</vt:lpstr>
      <vt:lpstr>5-1-1　自己實作佇列(5-1-1-自己實作佇列.py)</vt:lpstr>
      <vt:lpstr>5-1-1　自己實作佇列(5-1-1-自己實作佇列.py)</vt:lpstr>
      <vt:lpstr>5-1-1　自己實作佇列(5-1-1-自己實作佇列.py)</vt:lpstr>
      <vt:lpstr>5-1-1　自己實作佇列(5-1-1-自己實作佇列.py)</vt:lpstr>
      <vt:lpstr>5-1-1　自己實作佇列(5-1-1-自己實作佇列.py)</vt:lpstr>
      <vt:lpstr>5-1-1　自己實作佇列(5-1-1-自己實作佇列.py)</vt:lpstr>
      <vt:lpstr>5-1-1　自己實作佇列(5-1-1-自己實作佇列.py)</vt:lpstr>
      <vt:lpstr>5-1-1　自己實作佇列(5-1-1-自己實作佇列.py)</vt:lpstr>
      <vt:lpstr>5-1-2　環狀佇列(5-1-2 環狀佇列.py)</vt:lpstr>
      <vt:lpstr>5-1-2　環狀佇列(5-1-2 環狀佇列.py)</vt:lpstr>
      <vt:lpstr>5-1-2　環狀佇列(5-1-2 環狀佇列.py)</vt:lpstr>
      <vt:lpstr>5-1-2　環狀佇列(5-1-2 環狀佇列.py)</vt:lpstr>
      <vt:lpstr>5-1-2　環狀佇列(5-1-2 環狀佇列.py)</vt:lpstr>
      <vt:lpstr>5-1-2　環狀佇列(5-1-2 環狀佇列.py)</vt:lpstr>
      <vt:lpstr>5-1-2　環狀佇列(5-1-2 環狀佇列.py)</vt:lpstr>
      <vt:lpstr>5-1-2　環狀佇列(5-1-2 環狀佇列.py)</vt:lpstr>
      <vt:lpstr>5-1-2　環狀佇列(5-1-2 環狀佇列.py)</vt:lpstr>
      <vt:lpstr>5-1-2　環狀佇列(5-1-2 環狀佇列.py)</vt:lpstr>
      <vt:lpstr>5-1-2　環狀佇列(5-1-2 環狀佇列.py)</vt:lpstr>
      <vt:lpstr>5-1-2　環狀佇列(5-1-2 環狀佇列.py)</vt:lpstr>
      <vt:lpstr>5-1-2 環狀佇列(5-1-2 環狀佇列.py)</vt:lpstr>
      <vt:lpstr>5-1-3　使用串列實作佇列(5-1-3使用串列實作佇列.py)</vt:lpstr>
      <vt:lpstr>5-1-3　使用串列實作佇列(5-1-3使用串列實作佇列.py)</vt:lpstr>
      <vt:lpstr>5-1-4　找出最後一個人(5-1-4 找出最後一個人.py)</vt:lpstr>
      <vt:lpstr>5-1-4　找出最後一個人(5-1-4 找出最後一個人.py)</vt:lpstr>
      <vt:lpstr>5-1-4　找出最後一個人(5-1-4 找出最後一個人.py)</vt:lpstr>
      <vt:lpstr>5-1-4　找出最後一個人(5-1-4 找出最後一個人.py)</vt:lpstr>
      <vt:lpstr>5-1-4　找出最後一個人(5-1-4 找出最後一個人.py)</vt:lpstr>
      <vt:lpstr>5-1-4　找出最後一個人(5-1-4 找出最後一個人.py)</vt:lpstr>
      <vt:lpstr>5-2　堆疊(Stack) </vt:lpstr>
      <vt:lpstr>5-2-1　自己實作堆疊(5-2-1自己實作堆疊.py)</vt:lpstr>
      <vt:lpstr>5-2-1　自己實作堆疊(5-2-1自己實作堆疊.py)</vt:lpstr>
      <vt:lpstr>5-2-1　自己實作堆疊(5-2-1自己實作堆疊.py)</vt:lpstr>
      <vt:lpstr>5-2-1　自己實作堆疊(5-2-1自己實作堆疊.py)</vt:lpstr>
      <vt:lpstr>5-2-1　自己實作堆疊(5-2-1自己實作堆疊.py)</vt:lpstr>
      <vt:lpstr>5-2-1　自己實作堆疊(5-2-1自己實作堆疊.py)</vt:lpstr>
      <vt:lpstr>5-2-1　自己實作堆疊(5-2-1自己實作堆疊.py)</vt:lpstr>
      <vt:lpstr>5-2-1　自己實作堆疊(5-2-1自己實作堆疊.py)</vt:lpstr>
      <vt:lpstr>5-2-2　使用串列實作堆疊(5-2-2 使用串列實作堆疊.py)</vt:lpstr>
      <vt:lpstr>5-2-2　使用串列實作堆疊(5-2-2 使用串列實作堆疊.py)</vt:lpstr>
      <vt:lpstr>5-2-3　括弧的配對(5-2-3 括弧的配對.py)</vt:lpstr>
      <vt:lpstr>5-2-3　括弧的配對(5-2-3 括弧的配對.py)</vt:lpstr>
      <vt:lpstr>5-2-3　括弧的配對(5-2-3 括弧的配對.py)</vt:lpstr>
      <vt:lpstr>5-2-3　括弧的配對(5-2-3 括弧的配對.py)</vt:lpstr>
      <vt:lpstr>5-2-3　括弧的配對(5-2-3 括弧的配對.py)</vt:lpstr>
      <vt:lpstr>5-2-3　括弧的配對(5-2-3 括弧的配對.py)</vt:lpstr>
      <vt:lpstr>5-2-4　後序運算(5-2-4 後序運算.py)</vt:lpstr>
      <vt:lpstr>5-2-4　後序運算(5-2-4 後序運算.py)</vt:lpstr>
      <vt:lpstr>5-2-4　後序運算(5-2-4 後序運算.py)</vt:lpstr>
      <vt:lpstr>5-2-4　後序運算(5-2-4 後序運算.py)</vt:lpstr>
      <vt:lpstr>5-2-4　後序運算(5-2-4 後序運算.py)</vt:lpstr>
      <vt:lpstr>5-2-4　後序運算(5-2-4 後序運算.py)</vt:lpstr>
      <vt:lpstr>5-2-4　後序運算(5-2-4 後序運算.py)</vt:lpstr>
      <vt:lpstr>5-2-4　後序運算(5-2-4 後序運算.py)</vt:lpstr>
      <vt:lpstr>5-2-4　後序運算(5-2-4 後序運算.py)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Ch1資料結構簡介</dc:title>
  <dc:creator>USER</dc:creator>
  <cp:lastModifiedBy>chwa</cp:lastModifiedBy>
  <cp:revision>83</cp:revision>
  <dcterms:created xsi:type="dcterms:W3CDTF">2021-02-10T14:29:02Z</dcterms:created>
  <dcterms:modified xsi:type="dcterms:W3CDTF">2021-02-22T04:03:27Z</dcterms:modified>
</cp:coreProperties>
</file>