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337" r:id="rId8"/>
    <p:sldId id="264" r:id="rId9"/>
    <p:sldId id="265" r:id="rId10"/>
    <p:sldId id="339" r:id="rId11"/>
    <p:sldId id="338" r:id="rId12"/>
    <p:sldId id="266" r:id="rId13"/>
    <p:sldId id="340" r:id="rId14"/>
    <p:sldId id="341" r:id="rId15"/>
    <p:sldId id="267" r:id="rId16"/>
    <p:sldId id="342" r:id="rId17"/>
    <p:sldId id="268" r:id="rId18"/>
    <p:sldId id="269" r:id="rId19"/>
    <p:sldId id="270" r:id="rId20"/>
    <p:sldId id="271" r:id="rId21"/>
    <p:sldId id="272" r:id="rId22"/>
    <p:sldId id="343" r:id="rId23"/>
    <p:sldId id="273" r:id="rId24"/>
    <p:sldId id="344" r:id="rId25"/>
    <p:sldId id="274" r:id="rId26"/>
    <p:sldId id="278" r:id="rId27"/>
    <p:sldId id="345" r:id="rId28"/>
    <p:sldId id="282" r:id="rId29"/>
    <p:sldId id="279" r:id="rId30"/>
    <p:sldId id="280" r:id="rId31"/>
    <p:sldId id="281" r:id="rId32"/>
    <p:sldId id="346" r:id="rId33"/>
    <p:sldId id="283" r:id="rId34"/>
    <p:sldId id="291" r:id="rId35"/>
    <p:sldId id="284" r:id="rId36"/>
    <p:sldId id="347" r:id="rId37"/>
    <p:sldId id="285" r:id="rId38"/>
    <p:sldId id="348" r:id="rId39"/>
    <p:sldId id="292" r:id="rId40"/>
    <p:sldId id="295" r:id="rId41"/>
    <p:sldId id="296" r:id="rId42"/>
    <p:sldId id="299" r:id="rId43"/>
    <p:sldId id="297" r:id="rId44"/>
    <p:sldId id="349" r:id="rId45"/>
    <p:sldId id="350" r:id="rId46"/>
    <p:sldId id="298" r:id="rId47"/>
    <p:sldId id="351" r:id="rId48"/>
    <p:sldId id="352" r:id="rId49"/>
    <p:sldId id="300" r:id="rId50"/>
    <p:sldId id="353" r:id="rId51"/>
    <p:sldId id="354" r:id="rId52"/>
    <p:sldId id="301" r:id="rId53"/>
    <p:sldId id="355" r:id="rId54"/>
    <p:sldId id="303" r:id="rId55"/>
    <p:sldId id="308" r:id="rId56"/>
    <p:sldId id="304" r:id="rId57"/>
    <p:sldId id="356" r:id="rId58"/>
    <p:sldId id="314" r:id="rId59"/>
    <p:sldId id="315" r:id="rId60"/>
    <p:sldId id="316" r:id="rId61"/>
    <p:sldId id="320" r:id="rId62"/>
    <p:sldId id="357" r:id="rId63"/>
    <p:sldId id="321" r:id="rId64"/>
    <p:sldId id="317" r:id="rId65"/>
    <p:sldId id="318" r:id="rId66"/>
    <p:sldId id="358" r:id="rId67"/>
    <p:sldId id="319" r:id="rId68"/>
    <p:sldId id="322" r:id="rId69"/>
    <p:sldId id="326" r:id="rId70"/>
    <p:sldId id="323" r:id="rId71"/>
    <p:sldId id="327" r:id="rId72"/>
    <p:sldId id="328" r:id="rId73"/>
    <p:sldId id="332" r:id="rId74"/>
    <p:sldId id="331" r:id="rId75"/>
    <p:sldId id="336" r:id="rId76"/>
    <p:sldId id="333" r:id="rId77"/>
    <p:sldId id="359" r:id="rId78"/>
    <p:sldId id="334" r:id="rId79"/>
    <p:sldId id="335" r:id="rId80"/>
    <p:sldId id="329" r:id="rId81"/>
    <p:sldId id="360" r:id="rId8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27063" indent="-627063">
              <a:buFont typeface="Wingdings" panose="05000000000000000000" pitchFamily="2" charset="2"/>
              <a:buChar char="l"/>
              <a:defRPr/>
            </a:lvl1pPr>
            <a:lvl2pPr marL="1255713" indent="-628650">
              <a:buFont typeface="Wingdings" panose="05000000000000000000" pitchFamily="2" charset="2"/>
              <a:buChar char="l"/>
              <a:defRPr/>
            </a:lvl2pPr>
            <a:lvl3pPr marL="1882775" indent="-627063">
              <a:buFont typeface="Wingdings" panose="05000000000000000000" pitchFamily="2" charset="2"/>
              <a:buChar char="l"/>
              <a:defRPr sz="2400"/>
            </a:lvl3pPr>
            <a:lvl4pPr marL="2509838" indent="-627063">
              <a:defRPr/>
            </a:lvl4pPr>
            <a:lvl5pPr marL="3136900" indent="-627063"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Ch6</a:t>
            </a:r>
            <a:r>
              <a:rPr lang="zh-TW" altLang="en-US" sz="6600" dirty="0" smtClean="0"/>
              <a:t>　樹狀結構（</a:t>
            </a:r>
            <a:r>
              <a:rPr lang="en-US" altLang="zh-TW" sz="6600" b="1" dirty="0" smtClean="0"/>
              <a:t>Tree</a:t>
            </a:r>
            <a:r>
              <a:rPr lang="zh-TW" altLang="en-US" sz="6600" b="1" dirty="0" smtClean="0"/>
              <a:t>）</a:t>
            </a:r>
            <a:r>
              <a:rPr lang="en-US" altLang="zh-TW" sz="6600" b="1" dirty="0" smtClean="0"/>
              <a:t> 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383" y="1668308"/>
            <a:ext cx="6413863" cy="4929194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4) </a:t>
            </a:r>
            <a:r>
              <a:rPr lang="en-US" altLang="zh-TW" dirty="0"/>
              <a:t>p</a:t>
            </a:r>
            <a:r>
              <a:rPr lang="en-US" altLang="zh-TW" dirty="0" smtClean="0"/>
              <a:t>arent</a:t>
            </a:r>
            <a:r>
              <a:rPr lang="zh-TW" altLang="en-US" dirty="0" smtClean="0"/>
              <a:t>（雙親節點</a:t>
            </a:r>
            <a:r>
              <a:rPr lang="zh-TW" altLang="en-US" dirty="0"/>
              <a:t>）</a:t>
            </a:r>
            <a:r>
              <a:rPr lang="zh-TW" altLang="en-US" dirty="0" smtClean="0"/>
              <a:t>：</a:t>
            </a:r>
            <a:r>
              <a:rPr lang="zh-TW" altLang="en-US" dirty="0"/>
              <a:t>點</a:t>
            </a:r>
            <a:r>
              <a:rPr lang="en-US" altLang="zh-TW" dirty="0"/>
              <a:t>1</a:t>
            </a:r>
            <a:r>
              <a:rPr lang="zh-TW" altLang="en-US" dirty="0"/>
              <a:t>是點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的</a:t>
            </a:r>
            <a:r>
              <a:rPr lang="en-US" altLang="zh-TW" dirty="0"/>
              <a:t>parent</a:t>
            </a:r>
            <a:r>
              <a:rPr lang="zh-TW" altLang="en-US" dirty="0"/>
              <a:t>。</a:t>
            </a:r>
          </a:p>
          <a:p>
            <a:pPr marL="627063" lvl="1" indent="0">
              <a:buNone/>
            </a:pPr>
            <a:r>
              <a:rPr lang="en-US" altLang="zh-TW" dirty="0"/>
              <a:t>(5) </a:t>
            </a:r>
            <a:r>
              <a:rPr lang="en-US" altLang="zh-TW" dirty="0"/>
              <a:t>c</a:t>
            </a:r>
            <a:r>
              <a:rPr lang="en-US" altLang="zh-TW" dirty="0" smtClean="0"/>
              <a:t>hildren</a:t>
            </a:r>
            <a:r>
              <a:rPr lang="zh-TW" altLang="en-US" dirty="0" smtClean="0"/>
              <a:t>（小孩節點</a:t>
            </a:r>
            <a:r>
              <a:rPr lang="zh-TW" altLang="en-US" dirty="0"/>
              <a:t>）</a:t>
            </a:r>
            <a:r>
              <a:rPr lang="zh-TW" altLang="en-US" dirty="0" smtClean="0"/>
              <a:t>：</a:t>
            </a:r>
            <a:r>
              <a:rPr lang="zh-TW" altLang="en-US" dirty="0"/>
              <a:t>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是點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children</a:t>
            </a:r>
            <a:r>
              <a:rPr lang="zh-TW" altLang="en-US" dirty="0"/>
              <a:t>。</a:t>
            </a:r>
          </a:p>
          <a:p>
            <a:pPr marL="627063" lvl="1" indent="0">
              <a:buNone/>
            </a:pPr>
            <a:r>
              <a:rPr lang="en-US" altLang="zh-TW" dirty="0"/>
              <a:t>(6) </a:t>
            </a:r>
            <a:r>
              <a:rPr lang="en-US" altLang="zh-TW" dirty="0"/>
              <a:t>s</a:t>
            </a:r>
            <a:r>
              <a:rPr lang="en-US" altLang="zh-TW" dirty="0" smtClean="0"/>
              <a:t>ibling</a:t>
            </a:r>
            <a:r>
              <a:rPr lang="zh-TW" altLang="en-US" dirty="0" smtClean="0"/>
              <a:t>（手足節點</a:t>
            </a:r>
            <a:r>
              <a:rPr lang="zh-TW" altLang="en-US" dirty="0"/>
              <a:t>）</a:t>
            </a:r>
            <a:r>
              <a:rPr lang="zh-TW" altLang="en-US" dirty="0" smtClean="0"/>
              <a:t>：</a:t>
            </a:r>
            <a:r>
              <a:rPr lang="zh-TW" altLang="en-US" dirty="0"/>
              <a:t>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是點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sibling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52" y="1668308"/>
            <a:ext cx="495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383" y="1668308"/>
            <a:ext cx="6413863" cy="4929194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7) leaf 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（葉節點</a:t>
            </a:r>
            <a:r>
              <a:rPr lang="zh-TW" altLang="en-US" dirty="0"/>
              <a:t>）</a:t>
            </a:r>
            <a:r>
              <a:rPr lang="zh-TW" altLang="en-US" dirty="0" smtClean="0"/>
              <a:t>或</a:t>
            </a:r>
            <a:r>
              <a:rPr lang="en-US" altLang="zh-TW" dirty="0"/>
              <a:t>terminal 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（終節點）：</a:t>
            </a:r>
            <a:r>
              <a:rPr lang="zh-TW" altLang="en-US" dirty="0"/>
              <a:t>節點下方沒有其他節點，點</a:t>
            </a:r>
            <a:r>
              <a:rPr lang="en-US" altLang="zh-TW" dirty="0"/>
              <a:t>5</a:t>
            </a:r>
            <a:r>
              <a:rPr lang="zh-TW" altLang="en-US" dirty="0"/>
              <a:t>、點</a:t>
            </a:r>
            <a:r>
              <a:rPr lang="en-US" altLang="zh-TW" dirty="0"/>
              <a:t>6</a:t>
            </a:r>
            <a:r>
              <a:rPr lang="zh-TW" altLang="en-US" dirty="0"/>
              <a:t>、點</a:t>
            </a:r>
            <a:r>
              <a:rPr lang="en-US" altLang="zh-TW" dirty="0"/>
              <a:t>7</a:t>
            </a:r>
            <a:r>
              <a:rPr lang="zh-TW" altLang="en-US" dirty="0"/>
              <a:t>、點</a:t>
            </a:r>
            <a:r>
              <a:rPr lang="en-US" altLang="zh-TW" dirty="0"/>
              <a:t>8</a:t>
            </a:r>
            <a:r>
              <a:rPr lang="zh-TW" altLang="en-US" dirty="0"/>
              <a:t>與點</a:t>
            </a:r>
            <a:r>
              <a:rPr lang="en-US" altLang="zh-TW" dirty="0"/>
              <a:t>9</a:t>
            </a:r>
            <a:r>
              <a:rPr lang="zh-TW" altLang="en-US" dirty="0"/>
              <a:t>是上圖樹狀結構的</a:t>
            </a:r>
            <a:r>
              <a:rPr lang="en-US" altLang="zh-TW" dirty="0" smtClean="0"/>
              <a:t>leaf</a:t>
            </a:r>
            <a:r>
              <a:rPr lang="zh-TW" altLang="en-US" dirty="0" smtClean="0"/>
              <a:t>（葉節點），</a:t>
            </a:r>
            <a:r>
              <a:rPr lang="zh-TW" altLang="en-US" dirty="0"/>
              <a:t>也可以稱為</a:t>
            </a:r>
            <a:r>
              <a:rPr lang="en-US" altLang="zh-TW" dirty="0"/>
              <a:t>terminal node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27063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52" y="1668308"/>
            <a:ext cx="495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136" y="1616056"/>
            <a:ext cx="5799909" cy="4929194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/>
              <a:t>(8) internal 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（內部節點</a:t>
            </a:r>
            <a:r>
              <a:rPr lang="zh-TW" altLang="en-US" dirty="0"/>
              <a:t>）</a:t>
            </a:r>
            <a:r>
              <a:rPr lang="zh-TW" altLang="en-US" dirty="0" smtClean="0"/>
              <a:t>或</a:t>
            </a:r>
            <a:r>
              <a:rPr lang="en-US" altLang="zh-TW" dirty="0"/>
              <a:t>nonterminal 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（非</a:t>
            </a:r>
            <a:r>
              <a:rPr lang="zh-TW" altLang="en-US" dirty="0"/>
              <a:t>終</a:t>
            </a:r>
            <a:r>
              <a:rPr lang="zh-TW" altLang="en-US" dirty="0" smtClean="0"/>
              <a:t>節點</a:t>
            </a:r>
            <a:r>
              <a:rPr lang="zh-TW" altLang="en-US" dirty="0"/>
              <a:t>）</a:t>
            </a:r>
            <a:r>
              <a:rPr lang="zh-TW" altLang="en-US" dirty="0" smtClean="0"/>
              <a:t>：</a:t>
            </a:r>
            <a:r>
              <a:rPr lang="zh-TW" altLang="en-US" dirty="0"/>
              <a:t>節點不是</a:t>
            </a:r>
            <a:r>
              <a:rPr lang="en-US" altLang="zh-TW" dirty="0" smtClean="0"/>
              <a:t>leaf</a:t>
            </a:r>
            <a:r>
              <a:rPr lang="zh-TW" altLang="en-US" dirty="0" smtClean="0"/>
              <a:t>（葉節點</a:t>
            </a:r>
            <a:r>
              <a:rPr lang="zh-TW" altLang="en-US" dirty="0"/>
              <a:t>）</a:t>
            </a:r>
            <a:r>
              <a:rPr lang="zh-TW" altLang="en-US" dirty="0" smtClean="0"/>
              <a:t>就是</a:t>
            </a:r>
            <a:r>
              <a:rPr lang="en-US" altLang="zh-TW" dirty="0"/>
              <a:t>internal node</a:t>
            </a:r>
            <a:r>
              <a:rPr lang="zh-TW" altLang="en-US" dirty="0"/>
              <a:t>，點</a:t>
            </a:r>
            <a:r>
              <a:rPr lang="en-US" altLang="zh-TW" dirty="0"/>
              <a:t>1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是本圖的</a:t>
            </a:r>
            <a:r>
              <a:rPr lang="en-US" altLang="zh-TW" dirty="0"/>
              <a:t>internal node</a:t>
            </a:r>
            <a:r>
              <a:rPr lang="zh-TW" altLang="en-US" dirty="0"/>
              <a:t>，也可以稱為</a:t>
            </a:r>
            <a:r>
              <a:rPr lang="en-US" altLang="zh-TW" dirty="0"/>
              <a:t>nonterminal node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1707496"/>
            <a:ext cx="495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136" y="1616056"/>
            <a:ext cx="5799909" cy="4929194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 smtClean="0"/>
              <a:t>9) external 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（外部節點）：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leaf</a:t>
            </a:r>
            <a:r>
              <a:rPr lang="zh-TW" altLang="en-US" dirty="0" smtClean="0"/>
              <a:t>（葉節點）定義</a:t>
            </a:r>
            <a:r>
              <a:rPr lang="zh-TW" altLang="en-US" dirty="0" smtClean="0"/>
              <a:t>相同，節點下方沒有其他節點，點</a:t>
            </a:r>
            <a:r>
              <a:rPr lang="en-US" altLang="zh-TW" dirty="0" smtClean="0"/>
              <a:t>5</a:t>
            </a:r>
            <a:r>
              <a:rPr lang="zh-TW" altLang="en-US" dirty="0" smtClean="0"/>
              <a:t>、點</a:t>
            </a:r>
            <a:r>
              <a:rPr lang="en-US" altLang="zh-TW" dirty="0" smtClean="0"/>
              <a:t>6</a:t>
            </a:r>
            <a:r>
              <a:rPr lang="zh-TW" altLang="en-US" dirty="0" smtClean="0"/>
              <a:t>、點</a:t>
            </a:r>
            <a:r>
              <a:rPr lang="en-US" altLang="zh-TW" dirty="0" smtClean="0"/>
              <a:t>7</a:t>
            </a:r>
            <a:r>
              <a:rPr lang="zh-TW" altLang="en-US" dirty="0" smtClean="0"/>
              <a:t>、點</a:t>
            </a:r>
            <a:r>
              <a:rPr lang="en-US" altLang="zh-TW" dirty="0" smtClean="0"/>
              <a:t>8</a:t>
            </a:r>
            <a:r>
              <a:rPr lang="zh-TW" altLang="en-US" dirty="0" smtClean="0"/>
              <a:t>與點</a:t>
            </a:r>
            <a:r>
              <a:rPr lang="en-US" altLang="zh-TW" dirty="0" smtClean="0"/>
              <a:t>9</a:t>
            </a:r>
            <a:r>
              <a:rPr lang="zh-TW" altLang="en-US" dirty="0" smtClean="0"/>
              <a:t>是此範例樹狀結構的</a:t>
            </a:r>
            <a:r>
              <a:rPr lang="en-US" altLang="zh-TW" dirty="0" smtClean="0"/>
              <a:t>external node</a:t>
            </a:r>
            <a:r>
              <a:rPr lang="zh-TW" altLang="en-US" dirty="0" smtClean="0"/>
              <a:t>。</a:t>
            </a:r>
          </a:p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10) </a:t>
            </a:r>
            <a:r>
              <a:rPr lang="en-US" altLang="zh-TW" dirty="0"/>
              <a:t>d</a:t>
            </a:r>
            <a:r>
              <a:rPr lang="en-US" altLang="zh-TW" dirty="0" smtClean="0"/>
              <a:t>egree</a:t>
            </a:r>
            <a:r>
              <a:rPr lang="zh-TW" altLang="en-US" dirty="0" smtClean="0"/>
              <a:t>（分支度）：</a:t>
            </a:r>
            <a:r>
              <a:rPr lang="zh-TW" altLang="en-US" dirty="0"/>
              <a:t>節點下有幾個分支，點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degree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，點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degree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，點</a:t>
            </a:r>
            <a:r>
              <a:rPr lang="en-US" altLang="zh-TW" dirty="0"/>
              <a:t>7</a:t>
            </a:r>
            <a:r>
              <a:rPr lang="zh-TW" altLang="en-US" dirty="0"/>
              <a:t>的</a:t>
            </a:r>
            <a:r>
              <a:rPr lang="en-US" altLang="zh-TW" dirty="0"/>
              <a:t>degree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1707496"/>
            <a:ext cx="495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136" y="1616056"/>
            <a:ext cx="5799909" cy="4929194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11) </a:t>
            </a:r>
            <a:r>
              <a:rPr lang="en-US" altLang="zh-TW" dirty="0"/>
              <a:t>l</a:t>
            </a:r>
            <a:r>
              <a:rPr lang="en-US" altLang="zh-TW" dirty="0" smtClean="0"/>
              <a:t>evel</a:t>
            </a:r>
            <a:r>
              <a:rPr lang="zh-TW" altLang="en-US" dirty="0" smtClean="0"/>
              <a:t>（階層）：</a:t>
            </a:r>
            <a:r>
              <a:rPr lang="zh-TW" altLang="en-US" dirty="0"/>
              <a:t>若定義</a:t>
            </a:r>
            <a:r>
              <a:rPr lang="en-US" altLang="zh-TW" dirty="0"/>
              <a:t>root</a:t>
            </a:r>
            <a:r>
              <a:rPr lang="zh-TW" altLang="en-US" dirty="0"/>
              <a:t>所在</a:t>
            </a:r>
            <a:r>
              <a:rPr lang="en-US" altLang="zh-TW" dirty="0"/>
              <a:t>level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，則點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level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，點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level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，點</a:t>
            </a:r>
            <a:r>
              <a:rPr lang="en-US" altLang="zh-TW" dirty="0"/>
              <a:t>7</a:t>
            </a:r>
            <a:r>
              <a:rPr lang="zh-TW" altLang="en-US" dirty="0"/>
              <a:t>的</a:t>
            </a:r>
            <a:r>
              <a:rPr lang="en-US" altLang="zh-TW" dirty="0"/>
              <a:t>level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。</a:t>
            </a:r>
          </a:p>
          <a:p>
            <a:pPr marL="627063" lvl="1" indent="0">
              <a:buNone/>
            </a:pPr>
            <a:r>
              <a:rPr lang="en-US" altLang="zh-TW" dirty="0"/>
              <a:t>(12) </a:t>
            </a:r>
            <a:r>
              <a:rPr lang="en-US" altLang="zh-TW" dirty="0" smtClean="0"/>
              <a:t>height</a:t>
            </a:r>
            <a:r>
              <a:rPr lang="zh-TW" altLang="en-US" dirty="0" smtClean="0"/>
              <a:t>（高度</a:t>
            </a:r>
            <a:r>
              <a:rPr lang="zh-TW" altLang="en-US" dirty="0"/>
              <a:t>）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depth</a:t>
            </a:r>
            <a:r>
              <a:rPr lang="zh-TW" altLang="en-US" dirty="0" smtClean="0"/>
              <a:t>（深度</a:t>
            </a:r>
            <a:r>
              <a:rPr lang="zh-TW" altLang="en-US" dirty="0"/>
              <a:t>）</a:t>
            </a:r>
            <a:r>
              <a:rPr lang="zh-TW" altLang="en-US" dirty="0" smtClean="0"/>
              <a:t>：</a:t>
            </a:r>
            <a:r>
              <a:rPr lang="zh-TW" altLang="en-US" dirty="0"/>
              <a:t>樹狀結構的所有節點的最大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（階層</a:t>
            </a:r>
            <a:r>
              <a:rPr lang="zh-TW" altLang="en-US" dirty="0"/>
              <a:t>）</a:t>
            </a:r>
            <a:r>
              <a:rPr lang="zh-TW" altLang="en-US" dirty="0" smtClean="0"/>
              <a:t>稱作</a:t>
            </a:r>
            <a:r>
              <a:rPr lang="en-US" altLang="zh-TW" dirty="0"/>
              <a:t>height</a:t>
            </a:r>
            <a:r>
              <a:rPr lang="zh-TW" altLang="en-US" dirty="0"/>
              <a:t>或</a:t>
            </a:r>
            <a:r>
              <a:rPr lang="en-US" altLang="zh-TW" dirty="0"/>
              <a:t>depth</a:t>
            </a:r>
            <a:r>
              <a:rPr lang="zh-TW" altLang="en-US" dirty="0"/>
              <a:t>，此範例樹狀結構的</a:t>
            </a:r>
            <a:r>
              <a:rPr lang="en-US" altLang="zh-TW" dirty="0"/>
              <a:t>height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，也可以稱其</a:t>
            </a:r>
            <a:r>
              <a:rPr lang="en-US" altLang="zh-TW" dirty="0"/>
              <a:t>depth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1707496"/>
            <a:ext cx="495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結構的邊與點個數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538908" cy="4929194"/>
          </a:xfrm>
        </p:spPr>
        <p:txBody>
          <a:bodyPr>
            <a:noAutofit/>
          </a:bodyPr>
          <a:lstStyle/>
          <a:p>
            <a:r>
              <a:rPr lang="zh-TW" altLang="en-US" dirty="0"/>
              <a:t>簡單</a:t>
            </a:r>
            <a:r>
              <a:rPr lang="zh-TW" altLang="en-US" dirty="0" smtClean="0"/>
              <a:t>圖</a:t>
            </a:r>
            <a:r>
              <a:rPr lang="zh-TW" altLang="en-US" dirty="0"/>
              <a:t>（</a:t>
            </a:r>
            <a:r>
              <a:rPr lang="en-US" altLang="zh-TW" dirty="0" smtClean="0"/>
              <a:t>Simple Graph</a:t>
            </a:r>
            <a:r>
              <a:rPr lang="zh-TW" altLang="en-US" dirty="0" smtClean="0"/>
              <a:t>）為</a:t>
            </a:r>
            <a:r>
              <a:rPr lang="zh-TW" altLang="en-US" dirty="0"/>
              <a:t>不包含重</a:t>
            </a:r>
            <a:r>
              <a:rPr lang="zh-TW" altLang="en-US" dirty="0" smtClean="0"/>
              <a:t>邊</a:t>
            </a:r>
            <a:r>
              <a:rPr lang="zh-TW" altLang="en-US" dirty="0"/>
              <a:t>（</a:t>
            </a:r>
            <a:r>
              <a:rPr lang="en-US" altLang="zh-TW" dirty="0" smtClean="0"/>
              <a:t>Multiple Edges</a:t>
            </a:r>
            <a:r>
              <a:rPr lang="zh-TW" altLang="en-US" dirty="0" smtClean="0"/>
              <a:t>）、</a:t>
            </a:r>
            <a:r>
              <a:rPr lang="zh-TW" altLang="en-US" dirty="0"/>
              <a:t>自</a:t>
            </a:r>
            <a:r>
              <a:rPr lang="zh-TW" altLang="en-US" dirty="0" smtClean="0"/>
              <a:t>環（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）的</a:t>
            </a:r>
            <a:r>
              <a:rPr lang="zh-TW" altLang="en-US" dirty="0"/>
              <a:t>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77" y="2601327"/>
            <a:ext cx="8705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結構的邊與點個數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180320" cy="492919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所有</a:t>
            </a:r>
            <a:r>
              <a:rPr lang="zh-TW" altLang="en-US" dirty="0"/>
              <a:t>節點都可以與其他節點相連的簡單圖，若邊的個數是節點的個數少一個，則該圖形一定是樹狀結構，樹狀結構多一個邊會形成循環，少一個邊會無法連通。樹狀結構滿足以下特性，</a:t>
            </a:r>
            <a:r>
              <a:rPr lang="en-US" altLang="zh-TW" dirty="0"/>
              <a:t>V</a:t>
            </a:r>
            <a:r>
              <a:rPr lang="zh-TW" altLang="en-US" dirty="0"/>
              <a:t>表示節點的個數，</a:t>
            </a:r>
            <a:r>
              <a:rPr lang="en-US" altLang="zh-TW" dirty="0"/>
              <a:t>E</a:t>
            </a:r>
            <a:r>
              <a:rPr lang="zh-TW" altLang="en-US" dirty="0"/>
              <a:t>表示邊的個數。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18" y="3756454"/>
            <a:ext cx="3551412" cy="6942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1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簡單的樹狀結構就是二元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Binary Tree</a:t>
            </a:r>
            <a:r>
              <a:rPr lang="zh-TW" altLang="en-US" dirty="0" smtClean="0"/>
              <a:t>），</a:t>
            </a:r>
            <a:r>
              <a:rPr lang="zh-TW" altLang="en-US" dirty="0"/>
              <a:t>實作二元樹的程式碼讓讀者可以更加瞭解樹狀結構。本節並介紹二元樹的走訪，如何利用程式走過每個節點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二元</a:t>
            </a:r>
            <a:r>
              <a:rPr lang="zh-TW" altLang="en-US" dirty="0"/>
              <a:t>樹須符合樹狀結構的定義，且二元樹中每個節點的最大分支</a:t>
            </a:r>
            <a:r>
              <a:rPr lang="zh-TW" altLang="en-US" dirty="0" smtClean="0"/>
              <a:t>度</a:t>
            </a:r>
            <a:r>
              <a:rPr lang="zh-TW" altLang="en-US" dirty="0"/>
              <a:t>（</a:t>
            </a:r>
            <a:r>
              <a:rPr lang="en-US" altLang="zh-TW" dirty="0" smtClean="0"/>
              <a:t>degree</a:t>
            </a:r>
            <a:r>
              <a:rPr lang="zh-TW" altLang="en-US" dirty="0" smtClean="0"/>
              <a:t>）為</a:t>
            </a:r>
            <a:r>
              <a:rPr lang="en-US" altLang="zh-TW" dirty="0"/>
              <a:t>2</a:t>
            </a:r>
            <a:r>
              <a:rPr lang="zh-TW" altLang="en-US" dirty="0"/>
              <a:t>，左邊的分支樹稱作</a:t>
            </a:r>
            <a:r>
              <a:rPr lang="en-US" altLang="zh-TW" dirty="0"/>
              <a:t>left </a:t>
            </a:r>
            <a:r>
              <a:rPr lang="en-US" altLang="zh-TW" dirty="0" err="1" smtClean="0"/>
              <a:t>subtree</a:t>
            </a:r>
            <a:r>
              <a:rPr lang="zh-TW" altLang="en-US" dirty="0" smtClean="0"/>
              <a:t>（左</a:t>
            </a:r>
            <a:r>
              <a:rPr lang="zh-TW" altLang="en-US" dirty="0"/>
              <a:t>子</a:t>
            </a:r>
            <a:r>
              <a:rPr lang="zh-TW" altLang="en-US" dirty="0" smtClean="0"/>
              <a:t>樹</a:t>
            </a:r>
            <a:r>
              <a:rPr lang="zh-TW" altLang="en-US" dirty="0"/>
              <a:t>）</a:t>
            </a:r>
            <a:r>
              <a:rPr lang="zh-TW" altLang="en-US" dirty="0" smtClean="0"/>
              <a:t>，</a:t>
            </a:r>
            <a:r>
              <a:rPr lang="zh-TW" altLang="en-US" dirty="0"/>
              <a:t>右邊的分支樹稱作</a:t>
            </a:r>
            <a:r>
              <a:rPr lang="en-US" altLang="zh-TW" dirty="0"/>
              <a:t>right </a:t>
            </a:r>
            <a:r>
              <a:rPr lang="en-US" altLang="zh-TW" dirty="0" err="1" smtClean="0"/>
              <a:t>subtree</a:t>
            </a:r>
            <a:r>
              <a:rPr lang="zh-TW" altLang="en-US" dirty="0" smtClean="0"/>
              <a:t>（右</a:t>
            </a:r>
            <a:r>
              <a:rPr lang="zh-TW" altLang="en-US" dirty="0"/>
              <a:t>子</a:t>
            </a:r>
            <a:r>
              <a:rPr lang="zh-TW" altLang="en-US" dirty="0" smtClean="0"/>
              <a:t>樹）。</a:t>
            </a:r>
            <a:endParaRPr lang="en-US" altLang="zh-TW" dirty="0" smtClean="0"/>
          </a:p>
          <a:p>
            <a:r>
              <a:rPr lang="zh-TW" altLang="en-US" dirty="0" smtClean="0"/>
              <a:t>二元</a:t>
            </a:r>
            <a:r>
              <a:rPr lang="zh-TW" altLang="en-US" dirty="0"/>
              <a:t>樹有分成歪斜二元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Skewed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）、</a:t>
            </a:r>
            <a:r>
              <a:rPr lang="zh-TW" altLang="en-US" dirty="0"/>
              <a:t>完整二元</a:t>
            </a:r>
            <a:r>
              <a:rPr lang="zh-TW" altLang="en-US" dirty="0" smtClean="0"/>
              <a:t>樹</a:t>
            </a:r>
            <a:r>
              <a:rPr lang="zh-TW" altLang="en-US" dirty="0"/>
              <a:t>（</a:t>
            </a:r>
            <a:r>
              <a:rPr lang="en-US" altLang="zh-TW" dirty="0" smtClean="0"/>
              <a:t>Complete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）與</a:t>
            </a:r>
            <a:r>
              <a:rPr lang="zh-TW" altLang="en-US" dirty="0"/>
              <a:t>滿二元</a:t>
            </a:r>
            <a:r>
              <a:rPr lang="zh-TW" altLang="en-US" dirty="0" smtClean="0"/>
              <a:t>樹</a:t>
            </a:r>
            <a:r>
              <a:rPr lang="zh-TW" altLang="en-US" dirty="0"/>
              <a:t>（</a:t>
            </a:r>
            <a:r>
              <a:rPr lang="en-US" altLang="zh-TW" dirty="0" smtClean="0"/>
              <a:t>Full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6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一、歪斜二元樹</a:t>
            </a:r>
          </a:p>
          <a:p>
            <a:pPr lvl="1"/>
            <a:r>
              <a:rPr lang="zh-TW" altLang="en-US" dirty="0"/>
              <a:t>如果樹的每層節點只有左子樹或樹的每層節點只有右子樹，就是歪斜二元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Skewed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），</a:t>
            </a:r>
            <a:r>
              <a:rPr lang="zh-TW" altLang="en-US" dirty="0"/>
              <a:t>如下圖。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07" y="3096762"/>
            <a:ext cx="8734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二、完整二元樹</a:t>
            </a:r>
          </a:p>
          <a:p>
            <a:pPr lvl="1"/>
            <a:r>
              <a:rPr lang="zh-TW" altLang="en-US" dirty="0"/>
              <a:t>二元樹除了最下層未全滿外，且最下層的元素從最左邊到最右邊依序擺放，其餘階層都要全滿，稱作完整二元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Complete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98" y="3184247"/>
            <a:ext cx="50577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Ch6</a:t>
            </a:r>
            <a:r>
              <a:rPr lang="zh-TW" altLang="en-US" dirty="0" smtClean="0"/>
              <a:t>　樹狀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6-1</a:t>
            </a:r>
            <a:r>
              <a:rPr lang="zh-TW" altLang="en-US" dirty="0" smtClean="0"/>
              <a:t>　簡介</a:t>
            </a:r>
            <a:r>
              <a:rPr lang="zh-TW" altLang="en-US" dirty="0"/>
              <a:t>樹狀結構 </a:t>
            </a:r>
          </a:p>
          <a:p>
            <a:r>
              <a:rPr lang="en-US" altLang="zh-TW" dirty="0" smtClean="0"/>
              <a:t>6-2</a:t>
            </a:r>
            <a:r>
              <a:rPr lang="zh-TW" altLang="en-US" dirty="0" smtClean="0"/>
              <a:t>　二元樹</a:t>
            </a:r>
            <a:r>
              <a:rPr lang="zh-TW" altLang="en-US" dirty="0"/>
              <a:t>（</a:t>
            </a:r>
            <a:r>
              <a:rPr lang="en-US" altLang="zh-TW" dirty="0" smtClean="0"/>
              <a:t>Binary Tree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6-3</a:t>
            </a:r>
            <a:r>
              <a:rPr lang="zh-TW" altLang="en-US" dirty="0" smtClean="0"/>
              <a:t>　二元</a:t>
            </a:r>
            <a:r>
              <a:rPr lang="zh-TW" altLang="en-US" dirty="0"/>
              <a:t>搜尋</a:t>
            </a:r>
            <a:r>
              <a:rPr lang="zh-TW" altLang="en-US" dirty="0" smtClean="0"/>
              <a:t>樹</a:t>
            </a:r>
            <a:r>
              <a:rPr lang="zh-TW" altLang="en-US" dirty="0"/>
              <a:t>（</a:t>
            </a:r>
            <a:r>
              <a:rPr lang="en-US" altLang="zh-TW" dirty="0" smtClean="0"/>
              <a:t>Binary </a:t>
            </a:r>
            <a:r>
              <a:rPr lang="en-US" altLang="zh-TW" dirty="0"/>
              <a:t>Search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三、滿二元</a:t>
            </a:r>
            <a:r>
              <a:rPr lang="zh-TW" altLang="en-US" dirty="0" smtClean="0"/>
              <a:t>樹（</a:t>
            </a:r>
            <a:r>
              <a:rPr lang="en-US" altLang="zh-TW" b="1" dirty="0" smtClean="0"/>
              <a:t>Full </a:t>
            </a:r>
            <a:r>
              <a:rPr lang="en-US" altLang="zh-TW" b="1" dirty="0"/>
              <a:t>Binary </a:t>
            </a:r>
            <a:r>
              <a:rPr lang="en-US" altLang="zh-TW" b="1" dirty="0" smtClean="0"/>
              <a:t>Tree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二元樹每一層都全滿，稱作滿二元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Full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41" y="2844093"/>
            <a:ext cx="49911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樹的性質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</a:t>
            </a:r>
            <a:r>
              <a:rPr lang="zh-TW" altLang="en-US" dirty="0"/>
              <a:t>為二元樹的性質。</a:t>
            </a:r>
          </a:p>
          <a:p>
            <a:pPr marL="627063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高度為</a:t>
            </a:r>
            <a:r>
              <a:rPr lang="en-US" altLang="zh-TW" dirty="0"/>
              <a:t>h</a:t>
            </a:r>
            <a:r>
              <a:rPr lang="zh-TW" altLang="en-US" dirty="0"/>
              <a:t>的二元樹最少節點個數為「</a:t>
            </a:r>
            <a:r>
              <a:rPr lang="en-US" altLang="zh-TW" dirty="0"/>
              <a:t>h</a:t>
            </a:r>
            <a:r>
              <a:rPr lang="zh-TW" altLang="en-US" dirty="0"/>
              <a:t>」，歪斜二元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Skewed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）是</a:t>
            </a:r>
            <a:r>
              <a:rPr lang="zh-TW" altLang="en-US" dirty="0"/>
              <a:t>高度</a:t>
            </a:r>
            <a:r>
              <a:rPr lang="en-US" altLang="zh-TW" dirty="0"/>
              <a:t>h</a:t>
            </a:r>
            <a:r>
              <a:rPr lang="zh-TW" altLang="en-US" dirty="0"/>
              <a:t>的最少節點二元樹，歪斜二元樹有</a:t>
            </a:r>
            <a:r>
              <a:rPr lang="en-US" altLang="zh-TW" dirty="0"/>
              <a:t>h</a:t>
            </a:r>
            <a:r>
              <a:rPr lang="zh-TW" altLang="en-US" dirty="0"/>
              <a:t>個節點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61" y="3370433"/>
            <a:ext cx="6384608" cy="26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樹的性質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zh-TW" altLang="en-US" dirty="0"/>
              <a:t>二元樹第</a:t>
            </a:r>
            <a:r>
              <a:rPr lang="en-US" altLang="zh-TW" dirty="0" err="1"/>
              <a:t>i</a:t>
            </a:r>
            <a:r>
              <a:rPr lang="zh-TW" altLang="en-US" dirty="0"/>
              <a:t>層的節點個數最多為「</a:t>
            </a:r>
            <a:r>
              <a:rPr lang="en-US" altLang="zh-TW" dirty="0"/>
              <a:t>2</a:t>
            </a:r>
            <a:r>
              <a:rPr lang="en-US" altLang="zh-TW" i="1" baseline="30000" dirty="0"/>
              <a:t>i</a:t>
            </a:r>
            <a:r>
              <a:rPr lang="en-US" altLang="zh-TW" baseline="30000" dirty="0"/>
              <a:t>-1</a:t>
            </a:r>
            <a:r>
              <a:rPr lang="zh-TW" altLang="en-US" dirty="0"/>
              <a:t>」，假設根</a:t>
            </a:r>
            <a:r>
              <a:rPr lang="zh-TW" altLang="en-US" dirty="0" smtClean="0"/>
              <a:t>節點（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）為</a:t>
            </a: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層，滿二元樹每一層的元素個數最多，可以發現每一層都是上一層節點個數的兩倍，第</a:t>
            </a:r>
            <a:r>
              <a:rPr lang="en-US" altLang="zh-TW" dirty="0"/>
              <a:t>1</a:t>
            </a:r>
            <a:r>
              <a:rPr lang="zh-TW" altLang="en-US" dirty="0"/>
              <a:t>層節點為</a:t>
            </a:r>
            <a:r>
              <a:rPr lang="en-US" altLang="zh-TW" dirty="0"/>
              <a:t>2</a:t>
            </a:r>
            <a:r>
              <a:rPr lang="en-US" altLang="zh-TW" i="1" baseline="30000" dirty="0"/>
              <a:t>0</a:t>
            </a:r>
            <a:r>
              <a:rPr lang="zh-TW" altLang="en-US" dirty="0"/>
              <a:t>個，第</a:t>
            </a:r>
            <a:r>
              <a:rPr lang="en-US" altLang="zh-TW" dirty="0"/>
              <a:t>2</a:t>
            </a:r>
            <a:r>
              <a:rPr lang="zh-TW" altLang="en-US" dirty="0"/>
              <a:t>層節點為</a:t>
            </a:r>
            <a:r>
              <a:rPr lang="en-US" altLang="zh-TW" dirty="0"/>
              <a:t>2</a:t>
            </a:r>
            <a:r>
              <a:rPr lang="en-US" altLang="zh-TW" i="1" baseline="30000" dirty="0"/>
              <a:t>1</a:t>
            </a:r>
            <a:r>
              <a:rPr lang="zh-TW" altLang="en-US" dirty="0"/>
              <a:t>個，第</a:t>
            </a:r>
            <a:r>
              <a:rPr lang="en-US" altLang="zh-TW" dirty="0"/>
              <a:t>3</a:t>
            </a:r>
            <a:r>
              <a:rPr lang="zh-TW" altLang="en-US" dirty="0"/>
              <a:t>層節點為</a:t>
            </a:r>
            <a:r>
              <a:rPr lang="en-US" altLang="zh-TW" dirty="0"/>
              <a:t>2</a:t>
            </a:r>
            <a:r>
              <a:rPr lang="en-US" altLang="zh-TW" i="1" baseline="30000" dirty="0"/>
              <a:t>2</a:t>
            </a:r>
            <a:r>
              <a:rPr lang="zh-TW" altLang="en-US" dirty="0"/>
              <a:t>個，第</a:t>
            </a:r>
            <a:r>
              <a:rPr lang="en-US" altLang="zh-TW" dirty="0"/>
              <a:t>4</a:t>
            </a:r>
            <a:r>
              <a:rPr lang="zh-TW" altLang="en-US" dirty="0"/>
              <a:t>層節點為</a:t>
            </a:r>
            <a:r>
              <a:rPr lang="en-US" altLang="zh-TW" dirty="0"/>
              <a:t>2</a:t>
            </a:r>
            <a:r>
              <a:rPr lang="en-US" altLang="zh-TW" i="1" baseline="30000" dirty="0"/>
              <a:t>3</a:t>
            </a:r>
            <a:r>
              <a:rPr lang="zh-TW" altLang="en-US" dirty="0"/>
              <a:t>個，⋯，第</a:t>
            </a:r>
            <a:r>
              <a:rPr lang="en-US" altLang="zh-TW" dirty="0" err="1"/>
              <a:t>i</a:t>
            </a:r>
            <a:r>
              <a:rPr lang="zh-TW" altLang="en-US" dirty="0"/>
              <a:t>層節點為</a:t>
            </a:r>
            <a:r>
              <a:rPr lang="en-US" altLang="zh-TW" dirty="0"/>
              <a:t>2</a:t>
            </a:r>
            <a:r>
              <a:rPr lang="en-US" altLang="zh-TW" i="1" baseline="30000" dirty="0"/>
              <a:t>i-1</a:t>
            </a:r>
            <a:r>
              <a:rPr lang="zh-TW" altLang="en-US" dirty="0"/>
              <a:t>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55" y="3720056"/>
            <a:ext cx="6384608" cy="26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高度為</a:t>
            </a:r>
            <a:r>
              <a:rPr lang="en-US" altLang="zh-TW" dirty="0"/>
              <a:t>h</a:t>
            </a:r>
            <a:r>
              <a:rPr lang="zh-TW" altLang="en-US" dirty="0"/>
              <a:t>的滿二元樹，其總節點個數為「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h</a:t>
            </a:r>
            <a:r>
              <a:rPr lang="zh-TW" altLang="en-US" dirty="0" smtClean="0"/>
              <a:t>－１」，</a:t>
            </a:r>
            <a:r>
              <a:rPr lang="zh-TW" altLang="en-US" dirty="0"/>
              <a:t>假設根節點的高度為</a:t>
            </a:r>
            <a:r>
              <a:rPr lang="en-US" altLang="zh-TW" dirty="0"/>
              <a:t>1</a:t>
            </a:r>
            <a:r>
              <a:rPr lang="zh-TW" altLang="en-US" dirty="0"/>
              <a:t>，高度為</a:t>
            </a:r>
            <a:r>
              <a:rPr lang="en-US" altLang="zh-TW" dirty="0"/>
              <a:t>h</a:t>
            </a:r>
            <a:r>
              <a:rPr lang="zh-TW" altLang="en-US" dirty="0"/>
              <a:t>的滿二元樹的每一層節點相加可以獲得總節點數，公式如下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08" y="2721339"/>
            <a:ext cx="5583857" cy="4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538163">
              <a:buNone/>
            </a:pPr>
            <a:r>
              <a:rPr lang="en-US" altLang="zh-TW" dirty="0" smtClean="0"/>
              <a:t> (</a:t>
            </a:r>
            <a:r>
              <a:rPr lang="en-US" altLang="zh-TW" dirty="0"/>
              <a:t>4) n0</a:t>
            </a:r>
            <a:r>
              <a:rPr lang="zh-TW" altLang="en-US" dirty="0"/>
              <a:t>表示樹狀結構中葉</a:t>
            </a:r>
            <a:r>
              <a:rPr lang="zh-TW" altLang="en-US" dirty="0" smtClean="0"/>
              <a:t>節點</a:t>
            </a:r>
            <a:r>
              <a:rPr lang="zh-TW" altLang="en-US" dirty="0"/>
              <a:t>（</a:t>
            </a:r>
            <a:r>
              <a:rPr lang="zh-TW" altLang="en-US" dirty="0" smtClean="0"/>
              <a:t>分支</a:t>
            </a:r>
            <a:r>
              <a:rPr lang="zh-TW" altLang="en-US" dirty="0"/>
              <a:t>度為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）的</a:t>
            </a:r>
            <a:r>
              <a:rPr lang="zh-TW" altLang="en-US" dirty="0"/>
              <a:t>節點個數，</a:t>
            </a:r>
            <a:r>
              <a:rPr lang="en-US" altLang="zh-TW" dirty="0"/>
              <a:t>n2</a:t>
            </a:r>
            <a:r>
              <a:rPr lang="zh-TW" altLang="en-US" dirty="0"/>
              <a:t>表示分支度為</a:t>
            </a:r>
            <a:r>
              <a:rPr lang="en-US" altLang="zh-TW" dirty="0"/>
              <a:t>2</a:t>
            </a:r>
            <a:r>
              <a:rPr lang="zh-TW" altLang="en-US" dirty="0"/>
              <a:t>的節點個數，則「</a:t>
            </a:r>
            <a:r>
              <a:rPr lang="en-US" altLang="zh-TW" dirty="0"/>
              <a:t>n0 = n2+1</a:t>
            </a:r>
            <a:r>
              <a:rPr lang="zh-TW" altLang="en-US" dirty="0"/>
              <a:t>」。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42" y="2588150"/>
            <a:ext cx="8677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陣列建立二元</a:t>
            </a:r>
            <a:r>
              <a:rPr lang="zh-TW" altLang="en-US" dirty="0" smtClean="0"/>
              <a:t>樹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6-2-2</a:t>
            </a:r>
            <a:r>
              <a:rPr lang="zh-TW" altLang="en-US" sz="2700" dirty="0"/>
              <a:t>使用陣列建立二元樹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可以使用陣列建立二元樹，如下二元樹範例，本範例二元樹有</a:t>
            </a:r>
            <a:r>
              <a:rPr lang="en-US" altLang="zh-TW" dirty="0"/>
              <a:t>6</a:t>
            </a:r>
            <a:r>
              <a:rPr lang="zh-TW" altLang="en-US" dirty="0"/>
              <a:t>個節點。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05" y="1937554"/>
            <a:ext cx="5095875" cy="2952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61" y="4890304"/>
            <a:ext cx="8608967" cy="15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陣列建立二元</a:t>
            </a:r>
            <a:r>
              <a:rPr lang="zh-TW" altLang="en-US" dirty="0" smtClean="0"/>
              <a:t>樹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6-2-2</a:t>
            </a:r>
            <a:r>
              <a:rPr lang="zh-TW" altLang="en-US" sz="2700" dirty="0"/>
              <a:t>使用陣列建立二元樹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547873" cy="4929194"/>
          </a:xfrm>
        </p:spPr>
        <p:txBody>
          <a:bodyPr>
            <a:noAutofit/>
          </a:bodyPr>
          <a:lstStyle/>
          <a:p>
            <a:r>
              <a:rPr lang="zh-TW" altLang="en-US" dirty="0"/>
              <a:t>假設以陣列</a:t>
            </a:r>
            <a:r>
              <a:rPr lang="en-US" altLang="zh-TW" dirty="0" err="1"/>
              <a:t>btree</a:t>
            </a:r>
            <a:r>
              <a:rPr lang="zh-TW" altLang="en-US" dirty="0"/>
              <a:t>進行儲存，每個節點就依照點所在位置依序放入陣列中，若二元樹有空節點，也必須保留該元素的陣列空間，並將</a:t>
            </a:r>
            <a:r>
              <a:rPr lang="en-US" altLang="zh-TW" dirty="0"/>
              <a:t>None</a:t>
            </a:r>
            <a:r>
              <a:rPr lang="zh-TW" altLang="en-US" dirty="0"/>
              <a:t>填入到該保留空間，在後面章節中「樹的走訪」單元會使用到這個保留空間，表示該節點沒有元素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點</a:t>
            </a:r>
            <a:r>
              <a:rPr lang="en-US" altLang="zh-TW" dirty="0"/>
              <a:t>A</a:t>
            </a:r>
            <a:r>
              <a:rPr lang="zh-TW" altLang="en-US" dirty="0"/>
              <a:t>為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（根節點）放置</a:t>
            </a:r>
            <a:r>
              <a:rPr lang="zh-TW" altLang="en-US" dirty="0"/>
              <a:t>於陣列</a:t>
            </a:r>
            <a:r>
              <a:rPr lang="en-US" altLang="zh-TW" dirty="0" err="1"/>
              <a:t>btree</a:t>
            </a:r>
            <a:r>
              <a:rPr lang="zh-TW" altLang="en-US" dirty="0"/>
              <a:t>中索引值為</a:t>
            </a:r>
            <a:r>
              <a:rPr lang="en-US" altLang="zh-TW" dirty="0"/>
              <a:t>1</a:t>
            </a:r>
            <a:r>
              <a:rPr lang="zh-TW" altLang="en-US" dirty="0"/>
              <a:t>的元素內，點</a:t>
            </a:r>
            <a:r>
              <a:rPr lang="en-US" altLang="zh-TW" dirty="0"/>
              <a:t>B</a:t>
            </a:r>
            <a:r>
              <a:rPr lang="zh-TW" altLang="en-US" dirty="0"/>
              <a:t>為點</a:t>
            </a:r>
            <a:r>
              <a:rPr lang="en-US" altLang="zh-TW" dirty="0"/>
              <a:t>A</a:t>
            </a:r>
            <a:r>
              <a:rPr lang="zh-TW" altLang="en-US" dirty="0"/>
              <a:t>的左邊小孩，放置在陣列</a:t>
            </a:r>
            <a:r>
              <a:rPr lang="en-US" altLang="zh-TW" dirty="0" err="1"/>
              <a:t>btree</a:t>
            </a:r>
            <a:r>
              <a:rPr lang="zh-TW" altLang="en-US" dirty="0"/>
              <a:t>中索引值為</a:t>
            </a:r>
            <a:r>
              <a:rPr lang="en-US" altLang="zh-TW" dirty="0"/>
              <a:t>2*(1)</a:t>
            </a:r>
            <a:r>
              <a:rPr lang="zh-TW" altLang="en-US" dirty="0"/>
              <a:t>的元素內，點</a:t>
            </a:r>
            <a:r>
              <a:rPr lang="en-US" altLang="zh-TW" dirty="0"/>
              <a:t>C</a:t>
            </a:r>
            <a:r>
              <a:rPr lang="zh-TW" altLang="en-US" dirty="0"/>
              <a:t>為點</a:t>
            </a:r>
            <a:r>
              <a:rPr lang="en-US" altLang="zh-TW" dirty="0"/>
              <a:t>A</a:t>
            </a:r>
            <a:r>
              <a:rPr lang="zh-TW" altLang="en-US" dirty="0"/>
              <a:t>的右邊小孩，放置在陣列</a:t>
            </a:r>
            <a:r>
              <a:rPr lang="en-US" altLang="zh-TW" dirty="0" err="1"/>
              <a:t>btree</a:t>
            </a:r>
            <a:r>
              <a:rPr lang="zh-TW" altLang="en-US" dirty="0"/>
              <a:t>中索引</a:t>
            </a:r>
            <a:r>
              <a:rPr lang="zh-TW" altLang="en-US" dirty="0" smtClean="0"/>
              <a:t>值</a:t>
            </a:r>
            <a:r>
              <a:rPr lang="zh-TW" altLang="en-US" dirty="0"/>
              <a:t>為</a:t>
            </a:r>
            <a:r>
              <a:rPr lang="en-US" altLang="zh-TW" dirty="0"/>
              <a:t>2*(1)+1</a:t>
            </a:r>
            <a:r>
              <a:rPr lang="zh-TW" altLang="en-US" dirty="0"/>
              <a:t>的元素內。點</a:t>
            </a:r>
            <a:r>
              <a:rPr lang="en-US" altLang="zh-TW" dirty="0"/>
              <a:t>D</a:t>
            </a:r>
            <a:r>
              <a:rPr lang="zh-TW" altLang="en-US" dirty="0"/>
              <a:t>為點</a:t>
            </a:r>
            <a:r>
              <a:rPr lang="en-US" altLang="zh-TW" dirty="0"/>
              <a:t>B</a:t>
            </a:r>
            <a:r>
              <a:rPr lang="zh-TW" altLang="en-US" dirty="0"/>
              <a:t>的左邊小孩，所以放置在陣列</a:t>
            </a:r>
            <a:r>
              <a:rPr lang="en-US" altLang="zh-TW" dirty="0" err="1"/>
              <a:t>btree</a:t>
            </a:r>
            <a:r>
              <a:rPr lang="zh-TW" altLang="en-US" dirty="0"/>
              <a:t>中索引值為</a:t>
            </a:r>
            <a:r>
              <a:rPr lang="en-US" altLang="zh-TW" dirty="0"/>
              <a:t>2*(2)</a:t>
            </a:r>
            <a:r>
              <a:rPr lang="zh-TW" altLang="en-US" dirty="0"/>
              <a:t>的元素內，點</a:t>
            </a:r>
            <a:r>
              <a:rPr lang="en-US" altLang="zh-TW" dirty="0"/>
              <a:t>E</a:t>
            </a:r>
            <a:r>
              <a:rPr lang="zh-TW" altLang="en-US" dirty="0"/>
              <a:t>為點</a:t>
            </a:r>
            <a:r>
              <a:rPr lang="en-US" altLang="zh-TW" dirty="0"/>
              <a:t>B</a:t>
            </a:r>
            <a:r>
              <a:rPr lang="zh-TW" altLang="en-US" dirty="0"/>
              <a:t>的右邊小孩，所以放置在陣列</a:t>
            </a:r>
            <a:r>
              <a:rPr lang="en-US" altLang="zh-TW" dirty="0" err="1"/>
              <a:t>btree</a:t>
            </a:r>
            <a:r>
              <a:rPr lang="zh-TW" altLang="en-US" dirty="0"/>
              <a:t>中索引值為</a:t>
            </a:r>
            <a:r>
              <a:rPr lang="en-US" altLang="zh-TW" dirty="0"/>
              <a:t>2*(2)+1</a:t>
            </a:r>
            <a:r>
              <a:rPr lang="zh-TW" altLang="en-US" dirty="0"/>
              <a:t>的元素內，依此類推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33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陣列建立二元</a:t>
            </a:r>
            <a:r>
              <a:rPr lang="zh-TW" altLang="en-US" dirty="0" smtClean="0"/>
              <a:t>樹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6-2-2</a:t>
            </a:r>
            <a:r>
              <a:rPr lang="zh-TW" altLang="en-US" sz="2700" dirty="0"/>
              <a:t>使用陣列建立二元樹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可以</a:t>
            </a:r>
            <a:r>
              <a:rPr lang="zh-TW" altLang="en-US" dirty="0"/>
              <a:t>獲得節點與索引值編號的規則如下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點</a:t>
            </a:r>
            <a:r>
              <a:rPr lang="en-US" altLang="zh-TW" dirty="0"/>
              <a:t>X</a:t>
            </a:r>
            <a:r>
              <a:rPr lang="zh-TW" altLang="en-US" dirty="0"/>
              <a:t>放置在陣列</a:t>
            </a:r>
            <a:r>
              <a:rPr lang="en-US" altLang="zh-TW" dirty="0" err="1"/>
              <a:t>btree</a:t>
            </a:r>
            <a:r>
              <a:rPr lang="zh-TW" altLang="en-US" dirty="0"/>
              <a:t>中索引值為</a:t>
            </a:r>
            <a:r>
              <a:rPr lang="en-US" altLang="zh-TW" dirty="0"/>
              <a:t>n</a:t>
            </a:r>
            <a:r>
              <a:rPr lang="zh-TW" altLang="en-US" dirty="0"/>
              <a:t>的元素內，點</a:t>
            </a:r>
            <a:r>
              <a:rPr lang="en-US" altLang="zh-TW" dirty="0"/>
              <a:t>Y</a:t>
            </a:r>
            <a:r>
              <a:rPr lang="zh-TW" altLang="en-US" dirty="0"/>
              <a:t>為點</a:t>
            </a:r>
            <a:r>
              <a:rPr lang="en-US" altLang="zh-TW" dirty="0"/>
              <a:t>X</a:t>
            </a:r>
            <a:r>
              <a:rPr lang="zh-TW" altLang="en-US" dirty="0"/>
              <a:t>的左邊小孩，就放置在陣列</a:t>
            </a:r>
            <a:r>
              <a:rPr lang="en-US" altLang="zh-TW" dirty="0" err="1"/>
              <a:t>btree</a:t>
            </a:r>
            <a:r>
              <a:rPr lang="zh-TW" altLang="en-US" dirty="0"/>
              <a:t>中索引值為</a:t>
            </a:r>
            <a:r>
              <a:rPr lang="en-US" altLang="zh-TW" dirty="0"/>
              <a:t>2*(n)</a:t>
            </a:r>
            <a:r>
              <a:rPr lang="zh-TW" altLang="en-US" dirty="0"/>
              <a:t>的元素內，點</a:t>
            </a:r>
            <a:r>
              <a:rPr lang="en-US" altLang="zh-TW" dirty="0"/>
              <a:t>Z</a:t>
            </a:r>
            <a:r>
              <a:rPr lang="zh-TW" altLang="en-US" dirty="0"/>
              <a:t>為點</a:t>
            </a:r>
            <a:r>
              <a:rPr lang="en-US" altLang="zh-TW" dirty="0"/>
              <a:t>X</a:t>
            </a:r>
            <a:r>
              <a:rPr lang="zh-TW" altLang="en-US" dirty="0"/>
              <a:t>的右邊小孩，就放置在陣列</a:t>
            </a:r>
            <a:r>
              <a:rPr lang="en-US" altLang="zh-TW" dirty="0" err="1"/>
              <a:t>btree</a:t>
            </a:r>
            <a:r>
              <a:rPr lang="zh-TW" altLang="en-US" dirty="0"/>
              <a:t>中索引值為</a:t>
            </a:r>
            <a:r>
              <a:rPr lang="en-US" altLang="zh-TW" dirty="0"/>
              <a:t>2*(n)+1</a:t>
            </a:r>
            <a:r>
              <a:rPr lang="zh-TW" altLang="en-US" dirty="0"/>
              <a:t>的元素內，有了此規則性才能使用程式存取二元樹的節點。</a:t>
            </a:r>
          </a:p>
        </p:txBody>
      </p:sp>
    </p:spTree>
    <p:extLst>
      <p:ext uri="{BB962C8B-B14F-4D97-AF65-F5344CB8AC3E}">
        <p14:creationId xmlns:p14="http://schemas.microsoft.com/office/powerpoint/2010/main" val="38680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陣列建立二元樹</a:t>
            </a:r>
            <a:r>
              <a:rPr lang="en-US" altLang="zh-TW" sz="2700" dirty="0"/>
              <a:t>(6-2-2</a:t>
            </a:r>
            <a:r>
              <a:rPr lang="zh-TW" altLang="en-US" sz="2700" dirty="0"/>
              <a:t>使用陣列建立二元樹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b="1" dirty="0"/>
              <a:t>想一想</a:t>
            </a:r>
            <a:endParaRPr lang="zh-TW" altLang="en-US" dirty="0"/>
          </a:p>
          <a:p>
            <a:pPr indent="0">
              <a:buNone/>
            </a:pPr>
            <a:r>
              <a:rPr lang="zh-TW" altLang="en-US" dirty="0"/>
              <a:t>二元樹使用陣列表示有什麼優缺點？使用陣列表示二元樹的優點是程式撰寫容易。那什麼情況下適合使用陣列表示二元樹？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28307"/>
              </p:ext>
            </p:extLst>
          </p:nvPr>
        </p:nvGraphicFramePr>
        <p:xfrm>
          <a:off x="1273629" y="1520342"/>
          <a:ext cx="4401454" cy="23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=[None]*1024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[1]='A'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[2]='B'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[3]='C'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[4]='D'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[5]='E'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[7]='F'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851432" y="1520342"/>
            <a:ext cx="5186682" cy="344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為字元陣列，有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陣列建立二元</a:t>
            </a:r>
            <a:r>
              <a:rPr lang="zh-TW" altLang="en-US" dirty="0" smtClean="0"/>
              <a:t>樹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6-2-2</a:t>
            </a:r>
            <a:r>
              <a:rPr lang="zh-TW" altLang="en-US" sz="2700" dirty="0"/>
              <a:t>使用陣列建立二元樹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假設二元樹如下，二元樹只有</a:t>
            </a:r>
            <a:r>
              <a:rPr lang="en-US" altLang="zh-TW" dirty="0"/>
              <a:t>3</a:t>
            </a:r>
            <a:r>
              <a:rPr lang="zh-TW" altLang="en-US" dirty="0"/>
              <a:t>個節點，節點都在右子樹，是向右歪斜二元樹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00" y="2436950"/>
            <a:ext cx="2732450" cy="25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Ch6</a:t>
            </a:r>
            <a:r>
              <a:rPr lang="zh-TW" altLang="en-US" dirty="0" smtClean="0"/>
              <a:t>　樹狀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樹狀結構是由點與邊所組成，樹狀結構廣泛應用在檔案系統與資料結構。檔案系統內的資料夾下可以有資料夾與檔案，可以不斷的展開資料夾，資料夾下又有資料夾與檔案，這就是樹狀結構的應用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資料結構</a:t>
            </a:r>
            <a:r>
              <a:rPr lang="zh-TW" altLang="en-US" dirty="0"/>
              <a:t>的</a:t>
            </a:r>
            <a:r>
              <a:rPr lang="en-US" altLang="zh-TW" dirty="0"/>
              <a:t>B tree</a:t>
            </a:r>
            <a:r>
              <a:rPr lang="zh-TW" altLang="en-US" dirty="0"/>
              <a:t>是一種樹狀結構，將於之後章節介紹，能提供快速新增、刪除與搜尋功能與儲存大量資料，</a:t>
            </a:r>
            <a:r>
              <a:rPr lang="en-US" altLang="zh-TW" dirty="0"/>
              <a:t>B tree</a:t>
            </a:r>
            <a:r>
              <a:rPr lang="zh-TW" altLang="en-US" dirty="0"/>
              <a:t>可用於實作資料庫系統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陣列建立二元</a:t>
            </a:r>
            <a:r>
              <a:rPr lang="zh-TW" altLang="en-US" dirty="0" smtClean="0"/>
              <a:t>樹</a:t>
            </a:r>
            <a:r>
              <a:rPr lang="en-US" altLang="zh-TW" sz="2700" dirty="0" smtClean="0"/>
              <a:t>(</a:t>
            </a:r>
            <a:r>
              <a:rPr lang="en-US" altLang="zh-TW" sz="2700" dirty="0"/>
              <a:t>6-2-2</a:t>
            </a:r>
            <a:r>
              <a:rPr lang="zh-TW" altLang="en-US" sz="2700" dirty="0"/>
              <a:t>使用陣列建立二元樹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以陣列表示二元樹，陣列狀態如下。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發現</a:t>
            </a:r>
            <a:r>
              <a:rPr lang="zh-TW" altLang="en-US" dirty="0"/>
              <a:t>出現許多空間的浪費，若圖形深度越深，二元樹都只用一個子樹情形下，空間的浪費就更加嚴重。若二元樹所有節點幾乎都可以填滿，就可以使用陣列進行二元樹的建立，不會浪費太多空間；若二元樹不一定能填滿，使用陣列就會造成空間浪費，可以使用指標方式建立二元樹，不會造成浪費太多空間，只需多增加指標空間而已，但程式會稍微複雜一點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26" y="2161011"/>
            <a:ext cx="7236006" cy="11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指標建立二元樹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6-2-3 </a:t>
            </a:r>
            <a:r>
              <a:rPr lang="zh-TW" altLang="en-US" sz="2700" dirty="0"/>
              <a:t>使用指標建立二元樹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620103" cy="4929194"/>
          </a:xfrm>
        </p:spPr>
        <p:txBody>
          <a:bodyPr/>
          <a:lstStyle/>
          <a:p>
            <a:r>
              <a:rPr lang="zh-TW" altLang="en-US" dirty="0"/>
              <a:t>二元樹需要兩個指標，一個指向左子樹，另一個指向右子樹，若子樹是空的時候設定為</a:t>
            </a:r>
            <a:r>
              <a:rPr lang="en-US" altLang="zh-TW" dirty="0"/>
              <a:t>None</a:t>
            </a:r>
            <a:r>
              <a:rPr lang="zh-TW" altLang="en-US" dirty="0"/>
              <a:t>，</a:t>
            </a:r>
            <a:r>
              <a:rPr lang="en-US" altLang="zh-TW" dirty="0"/>
              <a:t>None</a:t>
            </a:r>
            <a:r>
              <a:rPr lang="zh-TW" altLang="en-US" dirty="0"/>
              <a:t>就是空指標，在二元樹走訪時遇到</a:t>
            </a:r>
            <a:r>
              <a:rPr lang="en-US" altLang="zh-TW" dirty="0"/>
              <a:t>None</a:t>
            </a:r>
            <a:r>
              <a:rPr lang="zh-TW" altLang="en-US" dirty="0"/>
              <a:t>，就不能再走訪下去，必須倒退回去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069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指標建立二元樹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6-2-3 </a:t>
            </a:r>
            <a:r>
              <a:rPr lang="zh-TW" altLang="en-US" sz="2700" dirty="0"/>
              <a:t>使用指標建立二元樹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620103" cy="4929194"/>
          </a:xfrm>
        </p:spPr>
        <p:txBody>
          <a:bodyPr/>
          <a:lstStyle/>
          <a:p>
            <a:r>
              <a:rPr lang="zh-TW" altLang="en-US" dirty="0" smtClean="0"/>
              <a:t>二元</a:t>
            </a:r>
            <a:r>
              <a:rPr lang="zh-TW" altLang="en-US" dirty="0"/>
              <a:t>樹的類別</a:t>
            </a:r>
            <a:r>
              <a:rPr lang="en-US" altLang="zh-TW" dirty="0" err="1"/>
              <a:t>BinaryTree</a:t>
            </a:r>
            <a:r>
              <a:rPr lang="zh-TW" altLang="en-US" dirty="0"/>
              <a:t>宣告如下，類別</a:t>
            </a:r>
            <a:r>
              <a:rPr lang="en-US" altLang="zh-TW" dirty="0" err="1"/>
              <a:t>BinaryTree</a:t>
            </a:r>
            <a:r>
              <a:rPr lang="zh-TW" altLang="en-US" dirty="0"/>
              <a:t>中</a:t>
            </a:r>
            <a:r>
              <a:rPr lang="en-US" altLang="zh-TW" dirty="0" err="1"/>
              <a:t>val</a:t>
            </a:r>
            <a:r>
              <a:rPr lang="zh-TW" altLang="en-US" dirty="0"/>
              <a:t>用於儲存資料，</a:t>
            </a:r>
            <a:r>
              <a:rPr lang="en-US" altLang="zh-TW" dirty="0"/>
              <a:t>left</a:t>
            </a:r>
            <a:r>
              <a:rPr lang="zh-TW" altLang="en-US" dirty="0"/>
              <a:t>與</a:t>
            </a:r>
            <a:r>
              <a:rPr lang="en-US" altLang="zh-TW" dirty="0"/>
              <a:t>right</a:t>
            </a:r>
            <a:r>
              <a:rPr lang="zh-TW" altLang="en-US" dirty="0"/>
              <a:t>指標用於指向左子樹與右子樹，方法</a:t>
            </a:r>
            <a:r>
              <a:rPr lang="en-US" altLang="zh-TW" dirty="0" err="1"/>
              <a:t>setLeft</a:t>
            </a:r>
            <a:r>
              <a:rPr lang="zh-TW" altLang="en-US" dirty="0"/>
              <a:t>設定左子樹，方法</a:t>
            </a:r>
            <a:r>
              <a:rPr lang="en-US" altLang="zh-TW" dirty="0" err="1"/>
              <a:t>setRight</a:t>
            </a:r>
            <a:r>
              <a:rPr lang="zh-TW" altLang="en-US" dirty="0"/>
              <a:t>設定右子樹。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3291475"/>
            <a:ext cx="6930663" cy="28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指標建立二元樹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6-2-3 </a:t>
            </a:r>
            <a:r>
              <a:rPr lang="zh-TW" altLang="en-US" sz="2700" dirty="0"/>
              <a:t>使用指標建立二元樹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如果要將下圖的二元樹使用指標方式建立二元樹，程式碼如下。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44" y="1922145"/>
            <a:ext cx="4133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6-2-3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指標建立二元樹</a:t>
            </a:r>
            <a:r>
              <a:rPr lang="en-US" altLang="zh-TW" sz="2700" dirty="0"/>
              <a:t>(</a:t>
            </a:r>
            <a:r>
              <a:rPr lang="en-US" altLang="zh-TW" sz="2700" b="1" dirty="0"/>
              <a:t>6-2-3 </a:t>
            </a:r>
            <a:r>
              <a:rPr lang="zh-TW" altLang="en-US" sz="2700" dirty="0"/>
              <a:t>使用指標建立二元樹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05878"/>
              </p:ext>
            </p:extLst>
          </p:nvPr>
        </p:nvGraphicFramePr>
        <p:xfrm>
          <a:off x="290457" y="297191"/>
          <a:ext cx="4401454" cy="622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value):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self.val</a:t>
                      </a:r>
                      <a:r>
                        <a:rPr lang="en-US" altLang="zh-TW" sz="1800" dirty="0" smtClean="0"/>
                        <a:t> = value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setLeft</a:t>
                      </a:r>
                      <a:r>
                        <a:rPr lang="en-US" altLang="zh-TW" sz="1800" dirty="0" smtClean="0"/>
                        <a:t>(self, left):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left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setRight</a:t>
                      </a:r>
                      <a:r>
                        <a:rPr lang="en-US" altLang="zh-TW" sz="1800" dirty="0" smtClean="0"/>
                        <a:t>(self, right):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right  </a:t>
                      </a:r>
                    </a:p>
                    <a:p>
                      <a:r>
                        <a:rPr lang="en-US" altLang="zh-TW" sz="1800" dirty="0" smtClean="0"/>
                        <a:t>p1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('A')</a:t>
                      </a:r>
                    </a:p>
                    <a:p>
                      <a:r>
                        <a:rPr lang="en-US" altLang="zh-TW" sz="1800" dirty="0" smtClean="0"/>
                        <a:t>root = p1</a:t>
                      </a:r>
                    </a:p>
                    <a:p>
                      <a:r>
                        <a:rPr lang="en-US" altLang="zh-TW" sz="1800" dirty="0" smtClean="0"/>
                        <a:t>p2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('B')</a:t>
                      </a:r>
                    </a:p>
                    <a:p>
                      <a:r>
                        <a:rPr lang="en-US" altLang="zh-TW" sz="1800" dirty="0" smtClean="0"/>
                        <a:t>p3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('C')</a:t>
                      </a:r>
                    </a:p>
                    <a:p>
                      <a:r>
                        <a:rPr lang="en-US" altLang="zh-TW" sz="1800" dirty="0" smtClean="0"/>
                        <a:t>p4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('D')</a:t>
                      </a:r>
                    </a:p>
                    <a:p>
                      <a:r>
                        <a:rPr lang="en-US" altLang="zh-TW" sz="1800" dirty="0" smtClean="0"/>
                        <a:t>p5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('E')</a:t>
                      </a:r>
                    </a:p>
                    <a:p>
                      <a:r>
                        <a:rPr lang="en-US" altLang="zh-TW" sz="1800" dirty="0" smtClean="0"/>
                        <a:t>p7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('F')</a:t>
                      </a:r>
                    </a:p>
                    <a:p>
                      <a:r>
                        <a:rPr lang="en-US" altLang="zh-TW" sz="1800" dirty="0" smtClean="0"/>
                        <a:t>p1.setLeft(p2)</a:t>
                      </a:r>
                    </a:p>
                    <a:p>
                      <a:r>
                        <a:rPr lang="en-US" altLang="zh-TW" sz="1800" dirty="0" smtClean="0"/>
                        <a:t>p1.setRight(p3)</a:t>
                      </a:r>
                    </a:p>
                    <a:p>
                      <a:r>
                        <a:rPr lang="en-US" altLang="zh-TW" sz="1800" dirty="0" smtClean="0"/>
                        <a:t>p2.setLeft(p4)</a:t>
                      </a:r>
                    </a:p>
                    <a:p>
                      <a:r>
                        <a:rPr lang="en-US" altLang="zh-TW" sz="1800" dirty="0" smtClean="0"/>
                        <a:t>p2.setRight(p5)</a:t>
                      </a:r>
                    </a:p>
                    <a:p>
                      <a:r>
                        <a:rPr lang="en-US" altLang="zh-TW" sz="1800" dirty="0" smtClean="0"/>
                        <a:t>p3.setRight(p7)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790009" y="110531"/>
            <a:ext cx="7330273" cy="65325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用於儲存節點的值，設定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指向同一個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的左子樹為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的左子樹為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48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6-2-4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樹的</a:t>
            </a:r>
            <a:r>
              <a:rPr lang="zh-TW" altLang="en-US" dirty="0" smtClean="0"/>
              <a:t>走訪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二元樹如何走訪每一個點，每一個點都需要走過？使用遞迴呼叫走訪二元樹的程式碼最簡單，遞迴呼叫走訪左子樹，接著遞迴呼叫走訪右子樹就可以走訪所有的節點，配合顯示節點的資料就可以輸出所有節點的值，這是一種暴力演算法。「走訪左子樹」、「走訪右子樹」與「顯示節點的資料」三種操作，排列的可能性有</a:t>
            </a:r>
            <a:r>
              <a:rPr lang="en-US" altLang="zh-TW" dirty="0"/>
              <a:t>6</a:t>
            </a:r>
            <a:r>
              <a:rPr lang="zh-TW" altLang="en-US" dirty="0"/>
              <a:t>種可能結果，若「走訪左子樹」永遠比「走訪右子樹」優先，則只剩下</a:t>
            </a:r>
            <a:r>
              <a:rPr lang="en-US" altLang="zh-TW" dirty="0"/>
              <a:t>3</a:t>
            </a:r>
            <a:r>
              <a:rPr lang="zh-TW" altLang="en-US" dirty="0"/>
              <a:t>種可能結果，分別敘述如下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9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6-2-4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樹的</a:t>
            </a:r>
            <a:r>
              <a:rPr lang="zh-TW" altLang="en-US" dirty="0" smtClean="0"/>
              <a:t>走訪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269967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 </a:t>
            </a:r>
            <a:r>
              <a:rPr lang="en-US" altLang="zh-TW" dirty="0"/>
              <a:t>p</a:t>
            </a:r>
            <a:r>
              <a:rPr lang="en-US" altLang="zh-TW" dirty="0" smtClean="0"/>
              <a:t>reorder</a:t>
            </a:r>
            <a:r>
              <a:rPr lang="zh-TW" altLang="en-US" dirty="0" smtClean="0"/>
              <a:t>（前</a:t>
            </a:r>
            <a:r>
              <a:rPr lang="zh-TW" altLang="en-US" dirty="0"/>
              <a:t>序</a:t>
            </a:r>
            <a:r>
              <a:rPr lang="zh-TW" altLang="en-US" dirty="0" smtClean="0"/>
              <a:t>走訪）</a:t>
            </a:r>
            <a:endParaRPr lang="en-US" altLang="zh-TW" dirty="0"/>
          </a:p>
          <a:p>
            <a:pPr lvl="1"/>
            <a:r>
              <a:rPr lang="zh-TW" altLang="en-US" dirty="0"/>
              <a:t>先「顯示節點的資料」，再「走訪左子樹」，最後「走訪右子樹」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(2) </a:t>
            </a:r>
            <a:r>
              <a:rPr lang="en-US" altLang="zh-TW" dirty="0" err="1"/>
              <a:t>i</a:t>
            </a:r>
            <a:r>
              <a:rPr lang="en-US" altLang="zh-TW" dirty="0" err="1" smtClean="0"/>
              <a:t>norder</a:t>
            </a:r>
            <a:r>
              <a:rPr lang="zh-TW" altLang="en-US" dirty="0"/>
              <a:t>（</a:t>
            </a:r>
            <a:r>
              <a:rPr lang="zh-TW" altLang="en-US" dirty="0" smtClean="0"/>
              <a:t>中</a:t>
            </a:r>
            <a:r>
              <a:rPr lang="zh-TW" altLang="en-US" dirty="0"/>
              <a:t>序</a:t>
            </a:r>
            <a:r>
              <a:rPr lang="zh-TW" altLang="en-US" dirty="0" smtClean="0"/>
              <a:t>走訪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先「走訪左子樹」，再「顯示節點的資料」，最後「走訪右子樹」。</a:t>
            </a:r>
          </a:p>
          <a:p>
            <a:pPr marL="0" indent="0">
              <a:buNone/>
            </a:pPr>
            <a:r>
              <a:rPr lang="en-US" altLang="zh-TW" dirty="0"/>
              <a:t>(3) 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ostorder</a:t>
            </a:r>
            <a:r>
              <a:rPr lang="zh-TW" altLang="en-US" dirty="0" smtClean="0"/>
              <a:t>（後</a:t>
            </a:r>
            <a:r>
              <a:rPr lang="zh-TW" altLang="en-US" dirty="0"/>
              <a:t>序</a:t>
            </a:r>
            <a:r>
              <a:rPr lang="zh-TW" altLang="en-US" dirty="0" smtClean="0"/>
              <a:t>走訪）</a:t>
            </a:r>
            <a:endParaRPr lang="en-US" altLang="zh-TW" dirty="0"/>
          </a:p>
          <a:p>
            <a:pPr lvl="1"/>
            <a:r>
              <a:rPr lang="zh-TW" altLang="en-US" dirty="0"/>
              <a:t>先「走訪左子樹」，再「走訪右子樹」，最後「顯示節點的資料」。</a:t>
            </a:r>
          </a:p>
        </p:txBody>
      </p:sp>
    </p:spTree>
    <p:extLst>
      <p:ext uri="{BB962C8B-B14F-4D97-AF65-F5344CB8AC3E}">
        <p14:creationId xmlns:p14="http://schemas.microsoft.com/office/powerpoint/2010/main" val="18099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6-2-4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樹的走訪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這</a:t>
            </a:r>
            <a:r>
              <a:rPr lang="en-US" altLang="zh-TW" dirty="0"/>
              <a:t>3</a:t>
            </a:r>
            <a:r>
              <a:rPr lang="zh-TW" altLang="en-US" dirty="0"/>
              <a:t>種走訪都是深度優先走訪。會造成顯示節點資料的順序不相同。之後章節會介紹圖形走訪，也會提到深度優先走訪，樹狀結構是圖形結構的特例，樹狀結構所介紹的概念也可以應用到圖形結構，為圖形結構先打好基礎。</a:t>
            </a:r>
          </a:p>
          <a:p>
            <a:r>
              <a:rPr lang="zh-TW" altLang="en-US" dirty="0"/>
              <a:t>還有另一種走訪，同一個階層的節點優先走訪，不使用遞迴呼叫進行走訪，而是使用佇列進行走訪，屬於寬度優先走訪，圖形結構也可以進行寬度優先走訪，樹狀結構的這種走訪方式，稱作階層</a:t>
            </a:r>
            <a:r>
              <a:rPr lang="zh-TW" altLang="en-US" dirty="0" smtClean="0"/>
              <a:t>走訪</a:t>
            </a:r>
            <a:r>
              <a:rPr lang="zh-TW" altLang="en-US" dirty="0"/>
              <a:t>（</a:t>
            </a:r>
            <a:r>
              <a:rPr lang="en-US" altLang="zh-TW" dirty="0" smtClean="0"/>
              <a:t>level order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2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6-2-4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樹的走訪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以下</a:t>
            </a:r>
            <a:r>
              <a:rPr lang="zh-TW" altLang="en-US" dirty="0"/>
              <a:t>使用陣列與指標實作二元樹，並使用前序走訪、中序走訪、後序走訪與階層走訪進行走訪，顯示節點的數值到螢幕。</a:t>
            </a:r>
          </a:p>
        </p:txBody>
      </p:sp>
    </p:spTree>
    <p:extLst>
      <p:ext uri="{BB962C8B-B14F-4D97-AF65-F5344CB8AC3E}">
        <p14:creationId xmlns:p14="http://schemas.microsoft.com/office/powerpoint/2010/main" val="11121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實作一個程式，將以下二元樹以陣列進行實作，並使用前序走訪、中序走訪、後序走訪進行走訪，走訪過程中印出節點的資料。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0" y="3258237"/>
            <a:ext cx="5356043" cy="33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Ch6</a:t>
            </a:r>
            <a:r>
              <a:rPr lang="zh-TW" altLang="en-US" dirty="0" smtClean="0"/>
              <a:t>　樹狀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以下就是檔案系統的樹狀結構，「</a:t>
            </a:r>
            <a:r>
              <a:rPr lang="en-US" altLang="zh-TW" dirty="0"/>
              <a:t>J</a:t>
            </a:r>
            <a:r>
              <a:rPr lang="zh-TW" altLang="en-US" dirty="0"/>
              <a:t>磁碟」下有「資料結構</a:t>
            </a:r>
            <a:r>
              <a:rPr lang="en-US" altLang="zh-TW" dirty="0"/>
              <a:t>-</a:t>
            </a:r>
            <a:r>
              <a:rPr lang="zh-TW" altLang="en-US" dirty="0"/>
              <a:t>使用</a:t>
            </a:r>
            <a:r>
              <a:rPr lang="en-US" altLang="zh-TW" dirty="0"/>
              <a:t>Python</a:t>
            </a:r>
            <a:r>
              <a:rPr lang="zh-TW" altLang="en-US" dirty="0"/>
              <a:t>」資料夾，假設「資料結構</a:t>
            </a:r>
            <a:r>
              <a:rPr lang="en-US" altLang="zh-TW" dirty="0"/>
              <a:t>-</a:t>
            </a:r>
            <a:r>
              <a:rPr lang="zh-TW" altLang="en-US" dirty="0"/>
              <a:t>使用</a:t>
            </a:r>
            <a:r>
              <a:rPr lang="en-US" altLang="zh-TW" dirty="0"/>
              <a:t>Python</a:t>
            </a:r>
            <a:r>
              <a:rPr lang="zh-TW" altLang="en-US" dirty="0"/>
              <a:t>」資料夾下又分成「</a:t>
            </a:r>
            <a:r>
              <a:rPr lang="en-US" altLang="zh-TW" dirty="0"/>
              <a:t>ch1</a:t>
            </a:r>
            <a:r>
              <a:rPr lang="zh-TW" altLang="en-US" dirty="0"/>
              <a:t>」、「</a:t>
            </a:r>
            <a:r>
              <a:rPr lang="en-US" altLang="zh-TW" dirty="0"/>
              <a:t>ch2</a:t>
            </a:r>
            <a:r>
              <a:rPr lang="zh-TW" altLang="en-US" dirty="0"/>
              <a:t>」、「</a:t>
            </a:r>
            <a:r>
              <a:rPr lang="en-US" altLang="zh-TW" dirty="0"/>
              <a:t>ch3</a:t>
            </a:r>
            <a:r>
              <a:rPr lang="zh-TW" altLang="en-US" dirty="0"/>
              <a:t>」、⋯、「</a:t>
            </a:r>
            <a:r>
              <a:rPr lang="en-US" altLang="zh-TW" dirty="0"/>
              <a:t>ch9</a:t>
            </a:r>
            <a:r>
              <a:rPr lang="zh-TW" altLang="en-US" dirty="0"/>
              <a:t>」與「</a:t>
            </a:r>
            <a:r>
              <a:rPr lang="en-US" altLang="zh-TW" dirty="0"/>
              <a:t>ch10</a:t>
            </a:r>
            <a:r>
              <a:rPr lang="zh-TW" altLang="en-US" dirty="0"/>
              <a:t>」，「</a:t>
            </a:r>
            <a:r>
              <a:rPr lang="en-US" altLang="zh-TW" dirty="0"/>
              <a:t>ch9</a:t>
            </a:r>
            <a:r>
              <a:rPr lang="zh-TW" altLang="en-US" dirty="0"/>
              <a:t>」資料夾下又有許多</a:t>
            </a:r>
            <a:r>
              <a:rPr lang="en-US" altLang="zh-TW" dirty="0"/>
              <a:t>Python</a:t>
            </a:r>
            <a:r>
              <a:rPr lang="zh-TW" altLang="en-US" dirty="0"/>
              <a:t>檔，這就是一種樹狀結構。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59" y="3578781"/>
            <a:ext cx="9730311" cy="28382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57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預期程式執行結果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92" y="2148435"/>
            <a:ext cx="5081535" cy="33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13180"/>
              </p:ext>
            </p:extLst>
          </p:nvPr>
        </p:nvGraphicFramePr>
        <p:xfrm>
          <a:off x="901337" y="1970006"/>
          <a:ext cx="4401454" cy="375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=[None]*1024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[1]='A'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[2]='B'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[3]='C'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[4]='D'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[5]='E'</a:t>
                      </a:r>
                    </a:p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[7]='F'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preorder(p):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[p]: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[p], ' ', end='');</a:t>
                      </a:r>
                    </a:p>
                    <a:p>
                      <a:r>
                        <a:rPr lang="en-US" altLang="zh-TW" sz="1800" dirty="0" smtClean="0"/>
                        <a:t>        preorder(2*p);</a:t>
                      </a:r>
                    </a:p>
                    <a:p>
                      <a:r>
                        <a:rPr lang="en-US" altLang="zh-TW" sz="1800" dirty="0" smtClean="0"/>
                        <a:t>        preorder(2*p+1);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07294" y="1258586"/>
            <a:ext cx="6388466" cy="5221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為字元陣列，有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個元素為字元「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，則顯示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當參數傳入，進行左子樹走訪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當參數傳入，進行右子樹走訪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2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/>
              <a:t>　</a:t>
            </a:r>
            <a:r>
              <a:rPr lang="zh-TW" altLang="en-US" sz="3600" dirty="0" smtClean="0"/>
              <a:t>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30732"/>
              </p:ext>
            </p:extLst>
          </p:nvPr>
        </p:nvGraphicFramePr>
        <p:xfrm>
          <a:off x="901337" y="1502688"/>
          <a:ext cx="4401454" cy="48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(p):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[p]: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(2*p);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[p], ' ', end='');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(2*p+1);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(p):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[p]: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(2*p);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(2*p+1);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[p], ' ', end='');</a:t>
                      </a:r>
                    </a:p>
                    <a:p>
                      <a:r>
                        <a:rPr lang="en-US" altLang="zh-TW" sz="1800" dirty="0" smtClean="0"/>
                        <a:t>preorder(1)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(1)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(1)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11068" y="0"/>
            <a:ext cx="6388466" cy="71856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當參數傳入，進行左子樹走訪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，顯示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當參數傳入，進行右子樹走訪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當參數傳入，進行左子樹走訪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乘以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當參數傳入，進行右子樹走訪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，最後顯示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函式，傳入數值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以前序方式走訪二元樹。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行：輸出換行。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函式，傳入數值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以中序方式走訪二元樹。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行：輸出換行。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函式，傳入數值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以後序方式走訪二元樹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：輸出換行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1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/>
              <a:t>　</a:t>
            </a:r>
            <a:r>
              <a:rPr lang="zh-TW" altLang="en-US" sz="3600" dirty="0" smtClean="0"/>
              <a:t>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75565" y="1528354"/>
            <a:ext cx="4929563" cy="4899330"/>
          </a:xfrm>
        </p:spPr>
        <p:txBody>
          <a:bodyPr>
            <a:noAutofit/>
          </a:bodyPr>
          <a:lstStyle/>
          <a:p>
            <a:r>
              <a:rPr lang="zh-TW" altLang="en-US" dirty="0"/>
              <a:t>以下為前序</a:t>
            </a:r>
            <a:r>
              <a:rPr lang="zh-TW" altLang="en-US" dirty="0" smtClean="0"/>
              <a:t>走訪（</a:t>
            </a:r>
            <a:r>
              <a:rPr lang="en-US" altLang="zh-TW" dirty="0" smtClean="0"/>
              <a:t>preorder</a:t>
            </a:r>
            <a:r>
              <a:rPr lang="zh-TW" altLang="en-US" dirty="0" smtClean="0"/>
              <a:t>）的</a:t>
            </a:r>
            <a:r>
              <a:rPr lang="zh-TW" altLang="en-US" dirty="0"/>
              <a:t>遞迴呼叫過程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 </a:t>
            </a:r>
            <a:r>
              <a:rPr lang="zh-TW" altLang="en-US" dirty="0"/>
              <a:t>呼叫</a:t>
            </a:r>
            <a:r>
              <a:rPr lang="en-US" altLang="zh-TW" dirty="0"/>
              <a:t>preorder(1)</a:t>
            </a:r>
            <a:r>
              <a:rPr lang="zh-TW" altLang="en-US" dirty="0"/>
              <a:t>，先顯示</a:t>
            </a:r>
            <a:r>
              <a:rPr lang="en-US" altLang="zh-TW" dirty="0" err="1"/>
              <a:t>btree</a:t>
            </a:r>
            <a:r>
              <a:rPr lang="en-US" altLang="zh-TW" dirty="0"/>
              <a:t>[1]</a:t>
            </a:r>
            <a:r>
              <a:rPr lang="zh-TW" altLang="en-US" dirty="0"/>
              <a:t>節點資料「</a:t>
            </a:r>
            <a:r>
              <a:rPr lang="en-US" altLang="zh-TW" dirty="0"/>
              <a:t>A</a:t>
            </a:r>
            <a:r>
              <a:rPr lang="zh-TW" altLang="en-US" dirty="0"/>
              <a:t>」到螢幕。</a:t>
            </a:r>
          </a:p>
          <a:p>
            <a:pPr marL="627063" lvl="1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接著走訪左子樹，遞迴呼叫</a:t>
            </a:r>
            <a:r>
              <a:rPr lang="en-US" altLang="zh-TW" dirty="0"/>
              <a:t>preorder(2)</a:t>
            </a:r>
            <a:r>
              <a:rPr lang="zh-TW" altLang="en-US" dirty="0"/>
              <a:t>，先顯示</a:t>
            </a:r>
            <a:r>
              <a:rPr lang="en-US" altLang="zh-TW" dirty="0" err="1"/>
              <a:t>btree</a:t>
            </a:r>
            <a:r>
              <a:rPr lang="en-US" altLang="zh-TW" dirty="0"/>
              <a:t>[2]</a:t>
            </a:r>
            <a:r>
              <a:rPr lang="zh-TW" altLang="en-US" dirty="0"/>
              <a:t>節點資料「</a:t>
            </a:r>
            <a:r>
              <a:rPr lang="en-US" altLang="zh-TW" dirty="0"/>
              <a:t>B</a:t>
            </a:r>
            <a:r>
              <a:rPr lang="zh-TW" altLang="en-US" dirty="0"/>
              <a:t>」到螢幕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/>
              <a:t>　</a:t>
            </a:r>
            <a:r>
              <a:rPr lang="zh-TW" altLang="en-US" sz="3600" dirty="0" smtClean="0"/>
              <a:t>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9741" y="1528354"/>
            <a:ext cx="5235387" cy="4899330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3) </a:t>
            </a:r>
            <a:r>
              <a:rPr lang="zh-TW" altLang="en-US" dirty="0"/>
              <a:t>接著走訪左子樹，遞迴呼叫</a:t>
            </a:r>
            <a:r>
              <a:rPr lang="en-US" altLang="zh-TW" dirty="0"/>
              <a:t>preorder(4)</a:t>
            </a:r>
            <a:r>
              <a:rPr lang="zh-TW" altLang="en-US" dirty="0"/>
              <a:t>，先顯示</a:t>
            </a:r>
            <a:r>
              <a:rPr lang="en-US" altLang="zh-TW" dirty="0" err="1"/>
              <a:t>btree</a:t>
            </a:r>
            <a:r>
              <a:rPr lang="en-US" altLang="zh-TW" dirty="0"/>
              <a:t>[4]</a:t>
            </a:r>
            <a:r>
              <a:rPr lang="zh-TW" altLang="en-US" dirty="0"/>
              <a:t>節點資料「</a:t>
            </a:r>
            <a:r>
              <a:rPr lang="en-US" altLang="zh-TW" dirty="0"/>
              <a:t>D</a:t>
            </a:r>
            <a:r>
              <a:rPr lang="zh-TW" altLang="en-US" dirty="0"/>
              <a:t>」到螢幕。</a:t>
            </a:r>
          </a:p>
          <a:p>
            <a:pPr marL="627063" lvl="1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接著走訪左子樹，遞迴呼叫</a:t>
            </a:r>
            <a:r>
              <a:rPr lang="en-US" altLang="zh-TW" dirty="0"/>
              <a:t>preorder(8)</a:t>
            </a:r>
            <a:r>
              <a:rPr lang="zh-TW" altLang="en-US" dirty="0"/>
              <a:t>，因為</a:t>
            </a:r>
            <a:r>
              <a:rPr lang="en-US" altLang="zh-TW" dirty="0" err="1"/>
              <a:t>btree</a:t>
            </a:r>
            <a:r>
              <a:rPr lang="en-US" altLang="zh-TW" dirty="0"/>
              <a:t>[8]</a:t>
            </a:r>
            <a:r>
              <a:rPr lang="zh-TW" altLang="en-US" dirty="0"/>
              <a:t>為</a:t>
            </a:r>
            <a:r>
              <a:rPr lang="en-US" altLang="zh-TW" dirty="0"/>
              <a:t>None</a:t>
            </a:r>
            <a:r>
              <a:rPr lang="zh-TW" altLang="en-US" dirty="0"/>
              <a:t>，表示沒有節點，不做任何動作。</a:t>
            </a:r>
          </a:p>
          <a:p>
            <a:pPr marL="627063" lvl="1" indent="0">
              <a:buNone/>
            </a:pPr>
            <a:r>
              <a:rPr lang="en-US" altLang="zh-TW" dirty="0"/>
              <a:t>(5)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[4]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/>
              <a:t>　</a:t>
            </a:r>
            <a:r>
              <a:rPr lang="zh-TW" altLang="en-US" sz="3600" dirty="0" smtClean="0"/>
              <a:t>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9741" y="1528354"/>
            <a:ext cx="5235387" cy="4899330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6) </a:t>
            </a:r>
            <a:r>
              <a:rPr lang="zh-TW" altLang="en-US" dirty="0"/>
              <a:t>接著走訪右子樹，遞迴呼叫</a:t>
            </a:r>
            <a:r>
              <a:rPr lang="en-US" altLang="zh-TW" dirty="0"/>
              <a:t>preorder(9)</a:t>
            </a:r>
            <a:r>
              <a:rPr lang="zh-TW" altLang="en-US" dirty="0"/>
              <a:t>，因為</a:t>
            </a:r>
            <a:r>
              <a:rPr lang="en-US" altLang="zh-TW" dirty="0" err="1"/>
              <a:t>btree</a:t>
            </a:r>
            <a:r>
              <a:rPr lang="en-US" altLang="zh-TW" dirty="0"/>
              <a:t>[9]</a:t>
            </a:r>
            <a:r>
              <a:rPr lang="zh-TW" altLang="en-US" dirty="0"/>
              <a:t>為</a:t>
            </a:r>
            <a:r>
              <a:rPr lang="en-US" altLang="zh-TW" dirty="0"/>
              <a:t>None</a:t>
            </a:r>
            <a:r>
              <a:rPr lang="zh-TW" altLang="en-US" dirty="0"/>
              <a:t>，表示沒有節點，不做任何動作。</a:t>
            </a:r>
          </a:p>
          <a:p>
            <a:pPr marL="627063" lvl="1" indent="0">
              <a:buNone/>
            </a:pPr>
            <a:r>
              <a:rPr lang="en-US" altLang="zh-TW" dirty="0"/>
              <a:t>(7)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[4]</a:t>
            </a:r>
            <a:r>
              <a:rPr lang="zh-TW" altLang="en-US" dirty="0"/>
              <a:t>，此時左右子樹皆已經拜訪過。</a:t>
            </a:r>
          </a:p>
          <a:p>
            <a:pPr marL="627063" lvl="1" indent="0">
              <a:buNone/>
            </a:pPr>
            <a:r>
              <a:rPr lang="en-US" altLang="zh-TW" dirty="0"/>
              <a:t>(8)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[2]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9742" y="1511552"/>
            <a:ext cx="5289440" cy="5255007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/>
              <a:t>(9) </a:t>
            </a:r>
            <a:r>
              <a:rPr lang="zh-TW" altLang="en-US" dirty="0"/>
              <a:t>接著走訪右子樹，遞迴呼叫</a:t>
            </a:r>
            <a:r>
              <a:rPr lang="en-US" altLang="zh-TW" dirty="0"/>
              <a:t>preorder(5)</a:t>
            </a:r>
            <a:r>
              <a:rPr lang="zh-TW" altLang="en-US" dirty="0"/>
              <a:t>，先顯示</a:t>
            </a:r>
            <a:r>
              <a:rPr lang="en-US" altLang="zh-TW" dirty="0" err="1"/>
              <a:t>btree</a:t>
            </a:r>
            <a:r>
              <a:rPr lang="en-US" altLang="zh-TW" dirty="0"/>
              <a:t>[5]</a:t>
            </a:r>
            <a:r>
              <a:rPr lang="zh-TW" altLang="en-US" dirty="0"/>
              <a:t>節點資料「</a:t>
            </a:r>
            <a:r>
              <a:rPr lang="en-US" altLang="zh-TW" dirty="0"/>
              <a:t>E</a:t>
            </a:r>
            <a:r>
              <a:rPr lang="zh-TW" altLang="en-US" dirty="0"/>
              <a:t>」到螢幕。</a:t>
            </a:r>
          </a:p>
          <a:p>
            <a:pPr marL="627063" lvl="1" indent="0">
              <a:buNone/>
            </a:pPr>
            <a:r>
              <a:rPr lang="en-US" altLang="zh-TW" dirty="0"/>
              <a:t>(10) </a:t>
            </a:r>
            <a:r>
              <a:rPr lang="zh-TW" altLang="en-US" dirty="0"/>
              <a:t>接著走訪左子樹，遞迴呼叫</a:t>
            </a:r>
            <a:r>
              <a:rPr lang="en-US" altLang="zh-TW" dirty="0"/>
              <a:t>preorder(10)</a:t>
            </a:r>
            <a:r>
              <a:rPr lang="zh-TW" altLang="en-US" dirty="0"/>
              <a:t>，因為</a:t>
            </a:r>
            <a:r>
              <a:rPr lang="en-US" altLang="zh-TW" dirty="0" err="1"/>
              <a:t>btree</a:t>
            </a:r>
            <a:r>
              <a:rPr lang="en-US" altLang="zh-TW" dirty="0"/>
              <a:t>[10]</a:t>
            </a:r>
            <a:r>
              <a:rPr lang="zh-TW" altLang="en-US" dirty="0"/>
              <a:t>為</a:t>
            </a:r>
            <a:r>
              <a:rPr lang="en-US" altLang="zh-TW" dirty="0"/>
              <a:t>None</a:t>
            </a:r>
            <a:r>
              <a:rPr lang="zh-TW" altLang="en-US" dirty="0"/>
              <a:t>，表示沒有節點，不做任何動作。</a:t>
            </a:r>
          </a:p>
          <a:p>
            <a:pPr marL="627063" lvl="1" indent="0">
              <a:buNone/>
            </a:pPr>
            <a:r>
              <a:rPr lang="en-US" altLang="zh-TW" dirty="0"/>
              <a:t>(11)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[5]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9742" y="1350135"/>
            <a:ext cx="5289440" cy="5255007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12) </a:t>
            </a:r>
            <a:r>
              <a:rPr lang="zh-TW" altLang="en-US" dirty="0"/>
              <a:t>接著走訪右子樹，遞迴呼叫</a:t>
            </a:r>
            <a:r>
              <a:rPr lang="en-US" altLang="zh-TW" dirty="0"/>
              <a:t>preorder(11)</a:t>
            </a:r>
            <a:r>
              <a:rPr lang="zh-TW" altLang="en-US" dirty="0"/>
              <a:t>，因為</a:t>
            </a:r>
            <a:r>
              <a:rPr lang="en-US" altLang="zh-TW" dirty="0" err="1"/>
              <a:t>btree</a:t>
            </a:r>
            <a:r>
              <a:rPr lang="en-US" altLang="zh-TW" dirty="0"/>
              <a:t>[11]</a:t>
            </a:r>
            <a:r>
              <a:rPr lang="zh-TW" altLang="en-US" dirty="0"/>
              <a:t>為</a:t>
            </a:r>
            <a:r>
              <a:rPr lang="en-US" altLang="zh-TW" dirty="0"/>
              <a:t>None</a:t>
            </a:r>
            <a:r>
              <a:rPr lang="zh-TW" altLang="en-US" dirty="0"/>
              <a:t>，表示沒有節點，不做任何動作。</a:t>
            </a:r>
          </a:p>
          <a:p>
            <a:pPr marL="627063" lvl="1" indent="0">
              <a:buNone/>
            </a:pPr>
            <a:r>
              <a:rPr lang="en-US" altLang="zh-TW" dirty="0"/>
              <a:t>(13)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[5]</a:t>
            </a:r>
            <a:r>
              <a:rPr lang="zh-TW" altLang="en-US" dirty="0"/>
              <a:t>，此時左右子樹皆已經拜訪過。</a:t>
            </a:r>
          </a:p>
          <a:p>
            <a:pPr marL="627063" lvl="1" indent="0">
              <a:buNone/>
            </a:pPr>
            <a:r>
              <a:rPr lang="en-US" altLang="zh-TW" dirty="0"/>
              <a:t>(14)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[2]</a:t>
            </a:r>
            <a:r>
              <a:rPr lang="zh-TW" altLang="en-US" dirty="0"/>
              <a:t>，此時左右子樹皆已經拜訪過。</a:t>
            </a:r>
          </a:p>
          <a:p>
            <a:pPr marL="627063" lvl="1" indent="0">
              <a:buNone/>
            </a:pPr>
            <a:r>
              <a:rPr lang="en-US" altLang="zh-TW" dirty="0"/>
              <a:t>(15)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[1]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9742" y="1350135"/>
            <a:ext cx="5289440" cy="5255007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16) </a:t>
            </a:r>
            <a:r>
              <a:rPr lang="zh-TW" altLang="en-US" dirty="0"/>
              <a:t>接著走訪右子樹，遞迴呼叫</a:t>
            </a:r>
            <a:r>
              <a:rPr lang="en-US" altLang="zh-TW" dirty="0"/>
              <a:t>preorder(3)</a:t>
            </a:r>
            <a:r>
              <a:rPr lang="zh-TW" altLang="en-US" dirty="0"/>
              <a:t>，先顯示</a:t>
            </a:r>
            <a:r>
              <a:rPr lang="en-US" altLang="zh-TW" dirty="0" err="1"/>
              <a:t>btree</a:t>
            </a:r>
            <a:r>
              <a:rPr lang="en-US" altLang="zh-TW" dirty="0"/>
              <a:t>[3]</a:t>
            </a:r>
            <a:r>
              <a:rPr lang="zh-TW" altLang="en-US" dirty="0"/>
              <a:t>節點</a:t>
            </a:r>
            <a:r>
              <a:rPr lang="zh-TW" altLang="en-US" dirty="0" smtClean="0"/>
              <a:t>資料「</a:t>
            </a:r>
            <a:r>
              <a:rPr lang="en-US" altLang="zh-TW" dirty="0"/>
              <a:t>C</a:t>
            </a:r>
            <a:r>
              <a:rPr lang="zh-TW" altLang="en-US" dirty="0"/>
              <a:t>」到螢幕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27063" lvl="1" indent="0">
              <a:buNone/>
            </a:pPr>
            <a:r>
              <a:rPr lang="en-US" altLang="zh-TW" dirty="0"/>
              <a:t>(17) </a:t>
            </a:r>
            <a:r>
              <a:rPr lang="zh-TW" altLang="en-US" dirty="0"/>
              <a:t>接著走訪左子樹，遞迴呼叫</a:t>
            </a:r>
            <a:r>
              <a:rPr lang="en-US" altLang="zh-TW" dirty="0"/>
              <a:t>preorder(6)</a:t>
            </a:r>
            <a:r>
              <a:rPr lang="zh-TW" altLang="en-US" dirty="0"/>
              <a:t>，因為</a:t>
            </a:r>
            <a:r>
              <a:rPr lang="en-US" altLang="zh-TW" dirty="0" err="1"/>
              <a:t>btree</a:t>
            </a:r>
            <a:r>
              <a:rPr lang="en-US" altLang="zh-TW" dirty="0"/>
              <a:t>[6]</a:t>
            </a:r>
            <a:r>
              <a:rPr lang="zh-TW" altLang="en-US" dirty="0"/>
              <a:t>為</a:t>
            </a:r>
            <a:r>
              <a:rPr lang="en-US" altLang="zh-TW" dirty="0"/>
              <a:t>None</a:t>
            </a:r>
            <a:r>
              <a:rPr lang="zh-TW" altLang="en-US" dirty="0"/>
              <a:t>，表示沒有節點，不做任何動作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27063" lvl="1" indent="0">
              <a:buNone/>
            </a:pPr>
            <a:r>
              <a:rPr lang="en-US" altLang="zh-TW" dirty="0"/>
              <a:t>(18)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[3]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96742" y="1791464"/>
            <a:ext cx="5434149" cy="4567339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19) </a:t>
            </a:r>
            <a:r>
              <a:rPr lang="zh-TW" altLang="en-US" dirty="0"/>
              <a:t>接著走訪右子樹，遞迴呼叫</a:t>
            </a:r>
            <a:r>
              <a:rPr lang="en-US" altLang="zh-TW" dirty="0"/>
              <a:t>preorder(7)</a:t>
            </a:r>
            <a:r>
              <a:rPr lang="zh-TW" altLang="en-US" dirty="0"/>
              <a:t>，先顯示</a:t>
            </a:r>
            <a:r>
              <a:rPr lang="en-US" altLang="zh-TW" dirty="0" err="1"/>
              <a:t>btree</a:t>
            </a:r>
            <a:r>
              <a:rPr lang="en-US" altLang="zh-TW" dirty="0"/>
              <a:t>[7]</a:t>
            </a:r>
            <a:r>
              <a:rPr lang="zh-TW" altLang="en-US" dirty="0"/>
              <a:t>節點資料「</a:t>
            </a:r>
            <a:r>
              <a:rPr lang="en-US" altLang="zh-TW" dirty="0"/>
              <a:t>F</a:t>
            </a:r>
            <a:r>
              <a:rPr lang="zh-TW" altLang="en-US" dirty="0"/>
              <a:t>」到螢幕。</a:t>
            </a:r>
          </a:p>
          <a:p>
            <a:pPr marL="627063" lvl="1" indent="0">
              <a:buNone/>
            </a:pPr>
            <a:r>
              <a:rPr lang="en-US" altLang="zh-TW" dirty="0"/>
              <a:t>(20) </a:t>
            </a:r>
            <a:r>
              <a:rPr lang="zh-TW" altLang="en-US" dirty="0"/>
              <a:t>接著走訪左子樹，遞迴呼叫</a:t>
            </a:r>
            <a:r>
              <a:rPr lang="en-US" altLang="zh-TW" dirty="0"/>
              <a:t>preorder(14)</a:t>
            </a:r>
            <a:r>
              <a:rPr lang="zh-TW" altLang="en-US" dirty="0"/>
              <a:t>，因為</a:t>
            </a:r>
            <a:r>
              <a:rPr lang="en-US" altLang="zh-TW" dirty="0" err="1"/>
              <a:t>btree</a:t>
            </a:r>
            <a:r>
              <a:rPr lang="en-US" altLang="zh-TW" dirty="0"/>
              <a:t>[14]</a:t>
            </a:r>
            <a:r>
              <a:rPr lang="zh-TW" altLang="en-US" dirty="0"/>
              <a:t>為</a:t>
            </a:r>
            <a:r>
              <a:rPr lang="en-US" altLang="zh-TW" dirty="0"/>
              <a:t>None</a:t>
            </a:r>
            <a:r>
              <a:rPr lang="zh-TW" altLang="en-US" dirty="0"/>
              <a:t>，表示沒有節點，不做任何動作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21)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[7]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Ch6</a:t>
            </a:r>
            <a:r>
              <a:rPr lang="zh-TW" altLang="en-US" dirty="0" smtClean="0"/>
              <a:t>　樹狀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可以把這樣的檔案系統表示為以下樹狀結構，由此可知檔案系統其實就是樹狀結構。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2604475"/>
            <a:ext cx="7198916" cy="33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96742" y="1791464"/>
            <a:ext cx="5514576" cy="4567339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22) </a:t>
            </a:r>
            <a:r>
              <a:rPr lang="zh-TW" altLang="en-US" dirty="0"/>
              <a:t>接著走訪右子樹，遞迴呼叫</a:t>
            </a:r>
            <a:r>
              <a:rPr lang="en-US" altLang="zh-TW" dirty="0"/>
              <a:t>preorder(15)</a:t>
            </a:r>
            <a:r>
              <a:rPr lang="zh-TW" altLang="en-US" dirty="0"/>
              <a:t>，因為</a:t>
            </a:r>
            <a:r>
              <a:rPr lang="en-US" altLang="zh-TW" dirty="0" err="1"/>
              <a:t>btree</a:t>
            </a:r>
            <a:r>
              <a:rPr lang="en-US" altLang="zh-TW" dirty="0"/>
              <a:t>[15]</a:t>
            </a:r>
            <a:r>
              <a:rPr lang="zh-TW" altLang="en-US" dirty="0"/>
              <a:t>為</a:t>
            </a:r>
            <a:r>
              <a:rPr lang="en-US" altLang="zh-TW" dirty="0"/>
              <a:t>None</a:t>
            </a:r>
            <a:r>
              <a:rPr lang="zh-TW" altLang="en-US" dirty="0"/>
              <a:t>，表示沒有節點，不做任何動作。</a:t>
            </a:r>
          </a:p>
          <a:p>
            <a:pPr marL="627063" lvl="1" indent="0">
              <a:buNone/>
            </a:pPr>
            <a:r>
              <a:rPr lang="en-US" altLang="zh-TW" dirty="0"/>
              <a:t>(23)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[7]</a:t>
            </a:r>
            <a:r>
              <a:rPr lang="zh-TW" altLang="en-US" dirty="0"/>
              <a:t>，此時左右子樹皆已經拜訪過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-1</a:t>
            </a:r>
            <a:r>
              <a:rPr lang="zh-TW" altLang="en-US" sz="3600" dirty="0" smtClean="0"/>
              <a:t>　二元</a:t>
            </a:r>
            <a:r>
              <a:rPr lang="zh-TW" altLang="en-US" sz="3600" dirty="0"/>
              <a:t>樹走訪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zh-TW" altLang="en-US" sz="3600" dirty="0" smtClean="0"/>
              <a:t>陣列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6-2-4-1</a:t>
            </a:r>
            <a:r>
              <a:rPr lang="zh-TW" altLang="en-US" sz="2000" dirty="0"/>
              <a:t>二元樹走訪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使用陣列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2518" y="1325299"/>
            <a:ext cx="5647765" cy="4567339"/>
          </a:xfrm>
        </p:spPr>
        <p:txBody>
          <a:bodyPr>
            <a:no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24)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[3]</a:t>
            </a:r>
            <a:r>
              <a:rPr lang="zh-TW" altLang="en-US" dirty="0"/>
              <a:t>，此時左右子樹皆已經拜訪過。</a:t>
            </a:r>
          </a:p>
          <a:p>
            <a:pPr marL="627063" lvl="1" indent="0">
              <a:buNone/>
            </a:pPr>
            <a:r>
              <a:rPr lang="en-US" altLang="zh-TW" dirty="0"/>
              <a:t>(25) </a:t>
            </a:r>
            <a:r>
              <a:rPr lang="zh-TW" altLang="en-US" dirty="0"/>
              <a:t>倒退回</a:t>
            </a:r>
            <a:r>
              <a:rPr lang="en-US" altLang="zh-TW" dirty="0" err="1"/>
              <a:t>btree</a:t>
            </a:r>
            <a:r>
              <a:rPr lang="en-US" altLang="zh-TW" dirty="0"/>
              <a:t>[1]</a:t>
            </a:r>
            <a:r>
              <a:rPr lang="zh-TW" altLang="en-US" dirty="0"/>
              <a:t>，</a:t>
            </a:r>
            <a:r>
              <a:rPr lang="en-US" altLang="zh-TW" dirty="0"/>
              <a:t>preorder(1)</a:t>
            </a:r>
            <a:r>
              <a:rPr lang="zh-TW" altLang="en-US" dirty="0"/>
              <a:t>到此執行結束。</a:t>
            </a:r>
          </a:p>
          <a:p>
            <a:pPr marL="627063" lvl="1" indent="0">
              <a:buNone/>
            </a:pPr>
            <a:r>
              <a:rPr lang="zh-TW" altLang="en-US" dirty="0"/>
              <a:t>所以前序走訪後，會顯示「</a:t>
            </a:r>
            <a:r>
              <a:rPr lang="en-US" altLang="zh-TW" dirty="0"/>
              <a:t>A B D E C F</a:t>
            </a:r>
            <a:r>
              <a:rPr lang="zh-TW" altLang="en-US" dirty="0"/>
              <a:t>」在螢幕上。</a:t>
            </a:r>
          </a:p>
          <a:p>
            <a:pPr marL="627063" lvl="1" indent="0">
              <a:buNone/>
            </a:pPr>
            <a:r>
              <a:rPr lang="zh-TW" altLang="en-US" dirty="0"/>
              <a:t>中序走訪與後序走訪概念與前序走訪類似，因為版面關係，請讀者自行演練。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5" y="1877377"/>
            <a:ext cx="6657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-2</a:t>
            </a:r>
            <a:r>
              <a:rPr lang="zh-TW" altLang="en-US" sz="3600" dirty="0" smtClean="0"/>
              <a:t>　二元</a:t>
            </a:r>
            <a:r>
              <a:rPr lang="zh-TW" altLang="en-US" sz="3600" dirty="0" smtClean="0"/>
              <a:t>樹走訪</a:t>
            </a:r>
            <a:r>
              <a:rPr lang="en-US" altLang="zh-TW" sz="3600" b="1" dirty="0" smtClean="0"/>
              <a:t>--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指標</a:t>
            </a:r>
            <a:r>
              <a:rPr lang="en-US" altLang="zh-TW" sz="2000" dirty="0" smtClean="0"/>
              <a:t>(6-2-4-2</a:t>
            </a:r>
            <a:r>
              <a:rPr lang="zh-TW" altLang="en-US" sz="2000" dirty="0" smtClean="0"/>
              <a:t>二元</a:t>
            </a:r>
            <a:r>
              <a:rPr lang="zh-TW" altLang="en-US" sz="2000" dirty="0"/>
              <a:t>樹走訪</a:t>
            </a:r>
            <a:r>
              <a:rPr lang="en-US" altLang="zh-TW" sz="2000" dirty="0"/>
              <a:t>--</a:t>
            </a:r>
            <a:r>
              <a:rPr lang="zh-TW" altLang="en-US" sz="2000" dirty="0" smtClean="0"/>
              <a:t>使用指標</a:t>
            </a:r>
            <a:r>
              <a:rPr lang="en-US" altLang="zh-TW" sz="2000" dirty="0" smtClean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請實作一個程式將以下二元樹，以指標方式建立二元樹，並以前序走訪、中序走訪、後序走訪進行走訪，走訪過程中印出節點的資料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627063" lvl="1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05" y="3674817"/>
            <a:ext cx="3288268" cy="20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-2</a:t>
            </a:r>
            <a:r>
              <a:rPr lang="zh-TW" altLang="en-US" sz="3600" dirty="0" smtClean="0"/>
              <a:t>　二元</a:t>
            </a:r>
            <a:r>
              <a:rPr lang="zh-TW" altLang="en-US" sz="3600" dirty="0" smtClean="0"/>
              <a:t>樹走訪</a:t>
            </a:r>
            <a:r>
              <a:rPr lang="en-US" altLang="zh-TW" sz="3600" b="1" dirty="0" smtClean="0"/>
              <a:t>--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指標</a:t>
            </a:r>
            <a:r>
              <a:rPr lang="en-US" altLang="zh-TW" sz="2000" dirty="0" smtClean="0"/>
              <a:t>(6-2-4-2</a:t>
            </a:r>
            <a:r>
              <a:rPr lang="zh-TW" altLang="en-US" sz="2000" dirty="0" smtClean="0"/>
              <a:t>二元</a:t>
            </a:r>
            <a:r>
              <a:rPr lang="zh-TW" altLang="en-US" sz="2000" dirty="0"/>
              <a:t>樹走訪</a:t>
            </a:r>
            <a:r>
              <a:rPr lang="en-US" altLang="zh-TW" sz="2000" dirty="0"/>
              <a:t>--</a:t>
            </a:r>
            <a:r>
              <a:rPr lang="zh-TW" altLang="en-US" sz="2000" dirty="0" smtClean="0"/>
              <a:t>使用指標</a:t>
            </a:r>
            <a:r>
              <a:rPr lang="en-US" altLang="zh-TW" sz="2000" dirty="0" smtClean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zh-TW" altLang="en-US" dirty="0"/>
              <a:t>預期程式執行結果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89" y="2440989"/>
            <a:ext cx="3198266" cy="21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-2</a:t>
            </a:r>
            <a:r>
              <a:rPr lang="zh-TW" altLang="en-US" sz="3600" dirty="0" smtClean="0"/>
              <a:t>　二元</a:t>
            </a:r>
            <a:r>
              <a:rPr lang="zh-TW" altLang="en-US" sz="3600" dirty="0" smtClean="0"/>
              <a:t>樹走訪</a:t>
            </a:r>
            <a:r>
              <a:rPr lang="en-US" altLang="zh-TW" sz="3600" b="1" dirty="0" smtClean="0"/>
              <a:t>--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指標</a:t>
            </a:r>
            <a:r>
              <a:rPr lang="en-US" altLang="zh-TW" sz="2000" dirty="0" smtClean="0"/>
              <a:t>(6-2-4-2</a:t>
            </a:r>
            <a:r>
              <a:rPr lang="zh-TW" altLang="en-US" sz="2000" dirty="0" smtClean="0"/>
              <a:t>二元</a:t>
            </a:r>
            <a:r>
              <a:rPr lang="zh-TW" altLang="en-US" sz="2000" dirty="0"/>
              <a:t>樹走訪</a:t>
            </a:r>
            <a:r>
              <a:rPr lang="en-US" altLang="zh-TW" sz="2000" dirty="0"/>
              <a:t>--</a:t>
            </a:r>
            <a:r>
              <a:rPr lang="zh-TW" altLang="en-US" sz="2000" dirty="0" smtClean="0"/>
              <a:t>使用指標</a:t>
            </a:r>
            <a:r>
              <a:rPr lang="en-US" altLang="zh-TW" sz="2000" dirty="0" smtClean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(3)</a:t>
            </a:r>
            <a:r>
              <a:rPr lang="zh-TW" altLang="en-US" dirty="0"/>
              <a:t>程式與說明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4783"/>
              </p:ext>
            </p:extLst>
          </p:nvPr>
        </p:nvGraphicFramePr>
        <p:xfrm>
          <a:off x="382920" y="241904"/>
          <a:ext cx="4401454" cy="622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value):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self.val</a:t>
                      </a:r>
                      <a:r>
                        <a:rPr lang="en-US" altLang="zh-TW" sz="1800" dirty="0" smtClean="0"/>
                        <a:t> = value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setLeft</a:t>
                      </a:r>
                      <a:r>
                        <a:rPr lang="en-US" altLang="zh-TW" sz="1800" dirty="0" smtClean="0"/>
                        <a:t>(self, left):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left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setRight</a:t>
                      </a:r>
                      <a:r>
                        <a:rPr lang="en-US" altLang="zh-TW" sz="1800" dirty="0" smtClean="0"/>
                        <a:t>(self, right):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right  </a:t>
                      </a:r>
                    </a:p>
                    <a:p>
                      <a:r>
                        <a:rPr lang="en-US" altLang="zh-TW" sz="1800" dirty="0" smtClean="0"/>
                        <a:t>p1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('A')</a:t>
                      </a:r>
                    </a:p>
                    <a:p>
                      <a:r>
                        <a:rPr lang="en-US" altLang="zh-TW" sz="1800" dirty="0" smtClean="0"/>
                        <a:t>root = p1</a:t>
                      </a:r>
                    </a:p>
                    <a:p>
                      <a:r>
                        <a:rPr lang="en-US" altLang="zh-TW" sz="1800" dirty="0" smtClean="0"/>
                        <a:t>p2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('B')</a:t>
                      </a:r>
                    </a:p>
                    <a:p>
                      <a:r>
                        <a:rPr lang="en-US" altLang="zh-TW" sz="1800" dirty="0" smtClean="0"/>
                        <a:t>p3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('C')</a:t>
                      </a:r>
                    </a:p>
                    <a:p>
                      <a:r>
                        <a:rPr lang="en-US" altLang="zh-TW" sz="1800" dirty="0" smtClean="0"/>
                        <a:t>p4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('D')</a:t>
                      </a:r>
                    </a:p>
                    <a:p>
                      <a:r>
                        <a:rPr lang="en-US" altLang="zh-TW" sz="1800" dirty="0" smtClean="0"/>
                        <a:t>p5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('E')</a:t>
                      </a:r>
                    </a:p>
                    <a:p>
                      <a:r>
                        <a:rPr lang="en-US" altLang="zh-TW" sz="1800" dirty="0" smtClean="0"/>
                        <a:t>p7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('F')</a:t>
                      </a:r>
                    </a:p>
                    <a:p>
                      <a:r>
                        <a:rPr lang="en-US" altLang="zh-TW" sz="1800" dirty="0" smtClean="0"/>
                        <a:t>p1.setLeft(p2)</a:t>
                      </a:r>
                    </a:p>
                    <a:p>
                      <a:r>
                        <a:rPr lang="en-US" altLang="zh-TW" sz="1800" dirty="0" smtClean="0"/>
                        <a:t>p1.setRight(p3)</a:t>
                      </a:r>
                    </a:p>
                    <a:p>
                      <a:r>
                        <a:rPr lang="en-US" altLang="zh-TW" sz="1800" dirty="0" smtClean="0"/>
                        <a:t>p2.setLeft(p4)</a:t>
                      </a:r>
                    </a:p>
                    <a:p>
                      <a:r>
                        <a:rPr lang="en-US" altLang="zh-TW" sz="1800" dirty="0" smtClean="0"/>
                        <a:t>p2.setRight(p5)</a:t>
                      </a:r>
                    </a:p>
                    <a:p>
                      <a:r>
                        <a:rPr lang="en-US" altLang="zh-TW" sz="1800" dirty="0" smtClean="0"/>
                        <a:t>p3.setRight(p7)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82983" y="0"/>
            <a:ext cx="7174543" cy="6897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用於儲存節點的值，設定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指向同一個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的左子樹為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的左子樹為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88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6-2-4</a:t>
            </a:r>
            <a:r>
              <a:rPr lang="en-US" altLang="zh-TW" sz="3600" dirty="0" smtClean="0"/>
              <a:t>-2</a:t>
            </a:r>
            <a:r>
              <a:rPr lang="zh-TW" altLang="en-US" sz="3600" dirty="0" smtClean="0"/>
              <a:t>　二元</a:t>
            </a:r>
            <a:r>
              <a:rPr lang="zh-TW" altLang="en-US" sz="3600" dirty="0" smtClean="0"/>
              <a:t>樹走訪</a:t>
            </a:r>
            <a:r>
              <a:rPr lang="en-US" altLang="zh-TW" sz="3600" b="1" dirty="0" smtClean="0"/>
              <a:t>--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指標</a:t>
            </a:r>
            <a:r>
              <a:rPr lang="en-US" altLang="zh-TW" sz="2000" dirty="0" smtClean="0"/>
              <a:t>(6-2-4-2</a:t>
            </a:r>
            <a:r>
              <a:rPr lang="zh-TW" altLang="en-US" sz="2000" dirty="0" smtClean="0"/>
              <a:t>二元</a:t>
            </a:r>
            <a:r>
              <a:rPr lang="zh-TW" altLang="en-US" sz="2000" dirty="0"/>
              <a:t>樹走訪</a:t>
            </a:r>
            <a:r>
              <a:rPr lang="en-US" altLang="zh-TW" sz="2000" dirty="0"/>
              <a:t>--</a:t>
            </a:r>
            <a:r>
              <a:rPr lang="zh-TW" altLang="en-US" sz="2000" dirty="0" smtClean="0"/>
              <a:t>使用指標</a:t>
            </a:r>
            <a:r>
              <a:rPr lang="en-US" altLang="zh-TW" sz="2000" dirty="0" smtClean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(3)</a:t>
            </a:r>
            <a:r>
              <a:rPr lang="zh-TW" altLang="en-US" dirty="0"/>
              <a:t>程式與說明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44600"/>
              </p:ext>
            </p:extLst>
          </p:nvPr>
        </p:nvGraphicFramePr>
        <p:xfrm>
          <a:off x="813226" y="354017"/>
          <a:ext cx="3788229" cy="5949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8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06784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preorder(p):</a:t>
                      </a:r>
                    </a:p>
                    <a:p>
                      <a:r>
                        <a:rPr lang="en-US" altLang="zh-TW" sz="1800" dirty="0" smtClean="0"/>
                        <a:t>    if p: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p.val</a:t>
                      </a:r>
                      <a:r>
                        <a:rPr lang="en-US" altLang="zh-TW" sz="1800" dirty="0" smtClean="0"/>
                        <a:t>, ' ', end='');</a:t>
                      </a:r>
                    </a:p>
                    <a:p>
                      <a:r>
                        <a:rPr lang="en-US" altLang="zh-TW" sz="1800" dirty="0" smtClean="0"/>
                        <a:t>        preorder(</a:t>
                      </a:r>
                      <a:r>
                        <a:rPr lang="en-US" altLang="zh-TW" sz="1800" dirty="0" err="1" smtClean="0"/>
                        <a:t>p.left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smtClean="0"/>
                        <a:t>        preorder(</a:t>
                      </a:r>
                      <a:r>
                        <a:rPr lang="en-US" altLang="zh-TW" sz="1800" dirty="0" err="1" smtClean="0"/>
                        <a:t>p.right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(p):</a:t>
                      </a:r>
                    </a:p>
                    <a:p>
                      <a:r>
                        <a:rPr lang="en-US" altLang="zh-TW" sz="1800" dirty="0" smtClean="0"/>
                        <a:t>    if p: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p.left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p.val</a:t>
                      </a:r>
                      <a:r>
                        <a:rPr lang="en-US" altLang="zh-TW" sz="1800" dirty="0" smtClean="0"/>
                        <a:t>, ' ', end='');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p.right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(p):</a:t>
                      </a:r>
                    </a:p>
                    <a:p>
                      <a:r>
                        <a:rPr lang="en-US" altLang="zh-TW" sz="1800" dirty="0" smtClean="0"/>
                        <a:t>    if p: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p.left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p.right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p.val</a:t>
                      </a:r>
                      <a:r>
                        <a:rPr lang="en-US" altLang="zh-TW" sz="1800" dirty="0" smtClean="0"/>
                        <a:t>, ' ', end='');</a:t>
                      </a:r>
                    </a:p>
                    <a:p>
                      <a:r>
                        <a:rPr lang="en-US" altLang="zh-TW" sz="1800" dirty="0" smtClean="0"/>
                        <a:t>preorder(root)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(root)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postorder</a:t>
                      </a:r>
                      <a:r>
                        <a:rPr lang="en-US" altLang="zh-TW" sz="1800" dirty="0" smtClean="0"/>
                        <a:t>(root)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733364" y="333368"/>
            <a:ext cx="7252447" cy="61709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，則顯示物件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為輸入，走訪左子樹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為輸入，走訪右子樹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為輸入，走訪左子樹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。顯示物件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。最後遞迴呼叫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為輸入，走訪右子樹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為輸入，走訪左子樹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為輸入，走訪右子樹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。顯示物件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preorder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函式，傳入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以前序方式走訪二元樹。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行：輸出換行。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函式，傳入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以中序方式走訪二元樹。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行：輸出換行。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postorder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函式，傳入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以後序方式走訪二元樹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0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/>
              <a:t>　</a:t>
            </a:r>
            <a:r>
              <a:rPr lang="zh-TW" altLang="en-US" sz="2800" dirty="0" smtClean="0"/>
              <a:t>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範例說明</a:t>
            </a:r>
          </a:p>
          <a:p>
            <a:pPr lvl="1"/>
            <a:r>
              <a:rPr lang="zh-TW" altLang="en-US" dirty="0"/>
              <a:t>請實作一個程式將以下二元</a:t>
            </a:r>
            <a:r>
              <a:rPr lang="zh-TW" altLang="en-US" dirty="0" smtClean="0"/>
              <a:t>樹以</a:t>
            </a:r>
            <a:r>
              <a:rPr lang="zh-TW" altLang="en-US" dirty="0"/>
              <a:t>指標進行二元樹的建立，並使用</a:t>
            </a:r>
            <a:r>
              <a:rPr lang="en-US" altLang="zh-TW" dirty="0"/>
              <a:t>level 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（階層走訪）進行</a:t>
            </a:r>
            <a:r>
              <a:rPr lang="zh-TW" altLang="en-US" dirty="0"/>
              <a:t>走訪，走訪過程中印出節點的資料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20" y="3435787"/>
            <a:ext cx="3055813" cy="19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/>
              <a:t>　</a:t>
            </a:r>
            <a:r>
              <a:rPr lang="zh-TW" altLang="en-US" sz="2800" dirty="0" smtClean="0"/>
              <a:t>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zh-TW" altLang="en-US" dirty="0"/>
              <a:t>預期程式執行結果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87" y="2184956"/>
            <a:ext cx="3617529" cy="19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 smtClean="0"/>
              <a:t>　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圖解階層走訪過程</a:t>
            </a:r>
          </a:p>
          <a:p>
            <a:pPr lvl="1"/>
            <a:r>
              <a:rPr lang="zh-TW" altLang="en-US" dirty="0"/>
              <a:t>階層走訪二元樹過程中，佇列</a:t>
            </a:r>
            <a:r>
              <a:rPr lang="en-US" altLang="zh-TW" dirty="0" err="1"/>
              <a:t>qu</a:t>
            </a:r>
            <a:r>
              <a:rPr lang="zh-TW" altLang="en-US" dirty="0"/>
              <a:t>的新增與刪除元素過程。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06" y="2744703"/>
            <a:ext cx="6656608" cy="37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 smtClean="0"/>
              <a:t>　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27" y="1726067"/>
            <a:ext cx="8477250" cy="3886200"/>
          </a:xfrm>
        </p:spPr>
      </p:pic>
    </p:spTree>
    <p:extLst>
      <p:ext uri="{BB962C8B-B14F-4D97-AF65-F5344CB8AC3E}">
        <p14:creationId xmlns:p14="http://schemas.microsoft.com/office/powerpoint/2010/main" val="7346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什麼</a:t>
            </a:r>
            <a:r>
              <a:rPr lang="zh-TW" altLang="en-US" dirty="0"/>
              <a:t>是樹狀結構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樹狀結構的定義為每個節點之間都可以找到路徑連通，但不會形成</a:t>
            </a:r>
            <a:r>
              <a:rPr lang="zh-TW" altLang="en-US" dirty="0" smtClean="0"/>
              <a:t>循環</a:t>
            </a:r>
            <a:r>
              <a:rPr lang="zh-TW" altLang="en-US" dirty="0"/>
              <a:t>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），</a:t>
            </a:r>
            <a:r>
              <a:rPr lang="zh-TW" altLang="en-US" dirty="0"/>
              <a:t>且設定其中一個點為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（根節點），</a:t>
            </a:r>
            <a:r>
              <a:rPr lang="zh-TW" altLang="en-US" dirty="0"/>
              <a:t>與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（根節點）相連</a:t>
            </a:r>
            <a:r>
              <a:rPr lang="zh-TW" altLang="en-US" dirty="0"/>
              <a:t>的子</a:t>
            </a:r>
            <a:r>
              <a:rPr lang="zh-TW" altLang="en-US" dirty="0" smtClean="0"/>
              <a:t>樹（子</a:t>
            </a:r>
            <a:r>
              <a:rPr lang="zh-TW" altLang="en-US" dirty="0"/>
              <a:t>樹</a:t>
            </a:r>
            <a:r>
              <a:rPr lang="en-US" altLang="zh-TW" dirty="0"/>
              <a:t>1</a:t>
            </a:r>
            <a:r>
              <a:rPr lang="zh-TW" altLang="en-US" dirty="0"/>
              <a:t>、子樹</a:t>
            </a:r>
            <a:r>
              <a:rPr lang="en-US" altLang="zh-TW" dirty="0"/>
              <a:t>2</a:t>
            </a:r>
            <a:r>
              <a:rPr lang="zh-TW" altLang="en-US" dirty="0"/>
              <a:t>、⋯與子樹</a:t>
            </a:r>
            <a:r>
              <a:rPr lang="en-US" altLang="zh-TW" dirty="0" smtClean="0"/>
              <a:t>n</a:t>
            </a:r>
            <a:r>
              <a:rPr lang="zh-TW" altLang="en-US" dirty="0" smtClean="0"/>
              <a:t>），</a:t>
            </a:r>
            <a:r>
              <a:rPr lang="zh-TW" altLang="en-US" dirty="0"/>
              <a:t>任兩個子樹之間沒有邊相連，若可以連通就會形成</a:t>
            </a:r>
            <a:r>
              <a:rPr lang="zh-TW" altLang="en-US" dirty="0" smtClean="0"/>
              <a:t>循環</a:t>
            </a:r>
            <a:r>
              <a:rPr lang="zh-TW" altLang="en-US" dirty="0"/>
              <a:t>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），</a:t>
            </a:r>
            <a:r>
              <a:rPr lang="zh-TW" altLang="en-US" dirty="0"/>
              <a:t>且子樹</a:t>
            </a:r>
            <a:r>
              <a:rPr lang="en-US" altLang="zh-TW" dirty="0"/>
              <a:t>1</a:t>
            </a:r>
            <a:r>
              <a:rPr lang="zh-TW" altLang="en-US" dirty="0"/>
              <a:t>、子樹</a:t>
            </a:r>
            <a:r>
              <a:rPr lang="en-US" altLang="zh-TW" dirty="0"/>
              <a:t>2</a:t>
            </a:r>
            <a:r>
              <a:rPr lang="zh-TW" altLang="en-US" dirty="0"/>
              <a:t>、⋯與子樹</a:t>
            </a:r>
            <a:r>
              <a:rPr lang="en-US" altLang="zh-TW" dirty="0"/>
              <a:t>n</a:t>
            </a:r>
            <a:r>
              <a:rPr lang="zh-TW" altLang="en-US" dirty="0"/>
              <a:t>也都是樹狀資料結構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6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 smtClean="0"/>
              <a:t>　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1506991"/>
            <a:ext cx="8658225" cy="4324350"/>
          </a:xfrm>
        </p:spPr>
      </p:pic>
    </p:spTree>
    <p:extLst>
      <p:ext uri="{BB962C8B-B14F-4D97-AF65-F5344CB8AC3E}">
        <p14:creationId xmlns:p14="http://schemas.microsoft.com/office/powerpoint/2010/main" val="28888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40235"/>
            <a:ext cx="10058400" cy="763173"/>
          </a:xfrm>
        </p:spPr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 smtClean="0"/>
              <a:t>　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/>
              <a:t>(6-2-4-3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(3)</a:t>
            </a:r>
            <a:r>
              <a:rPr lang="zh-TW" altLang="en-US" dirty="0"/>
              <a:t>程式與說明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90580"/>
              </p:ext>
            </p:extLst>
          </p:nvPr>
        </p:nvGraphicFramePr>
        <p:xfrm>
          <a:off x="714614" y="2117808"/>
          <a:ext cx="4401454" cy="293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value):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self.val</a:t>
                      </a:r>
                      <a:r>
                        <a:rPr lang="en-US" altLang="zh-TW" sz="1800" dirty="0" smtClean="0"/>
                        <a:t> = value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setLeft</a:t>
                      </a:r>
                      <a:r>
                        <a:rPr lang="en-US" altLang="zh-TW" sz="1800" dirty="0" smtClean="0"/>
                        <a:t>(self, left):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left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setRight</a:t>
                      </a:r>
                      <a:r>
                        <a:rPr lang="en-US" altLang="zh-TW" sz="1800" dirty="0" smtClean="0"/>
                        <a:t>(self, right):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right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50539" y="2496229"/>
            <a:ext cx="6388466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用於儲存節點的值，設定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5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40235"/>
            <a:ext cx="10058400" cy="763173"/>
          </a:xfrm>
        </p:spPr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 smtClean="0"/>
              <a:t>　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/>
              <a:t>(6-2-4-3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(3)</a:t>
            </a:r>
            <a:r>
              <a:rPr lang="zh-TW" altLang="en-US" dirty="0"/>
              <a:t>程式與說明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00067"/>
              </p:ext>
            </p:extLst>
          </p:nvPr>
        </p:nvGraphicFramePr>
        <p:xfrm>
          <a:off x="849085" y="1451399"/>
          <a:ext cx="4401454" cy="375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p1 </a:t>
                      </a:r>
                      <a:r>
                        <a:rPr lang="en-US" altLang="zh-TW" sz="1800" dirty="0" smtClean="0"/>
                        <a:t>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('A')</a:t>
                      </a:r>
                    </a:p>
                    <a:p>
                      <a:r>
                        <a:rPr lang="en-US" altLang="zh-TW" sz="1800" dirty="0" smtClean="0"/>
                        <a:t>root = p1</a:t>
                      </a:r>
                    </a:p>
                    <a:p>
                      <a:r>
                        <a:rPr lang="en-US" altLang="zh-TW" sz="1800" dirty="0" smtClean="0"/>
                        <a:t>p2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('B')</a:t>
                      </a:r>
                    </a:p>
                    <a:p>
                      <a:r>
                        <a:rPr lang="en-US" altLang="zh-TW" sz="1800" dirty="0" smtClean="0"/>
                        <a:t>p3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('C')</a:t>
                      </a:r>
                    </a:p>
                    <a:p>
                      <a:r>
                        <a:rPr lang="en-US" altLang="zh-TW" sz="1800" dirty="0" smtClean="0"/>
                        <a:t>p4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('D')</a:t>
                      </a:r>
                    </a:p>
                    <a:p>
                      <a:r>
                        <a:rPr lang="en-US" altLang="zh-TW" sz="1800" dirty="0" smtClean="0"/>
                        <a:t>p5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('E')</a:t>
                      </a:r>
                    </a:p>
                    <a:p>
                      <a:r>
                        <a:rPr lang="en-US" altLang="zh-TW" sz="1800" dirty="0" smtClean="0"/>
                        <a:t>p7 = </a:t>
                      </a:r>
                      <a:r>
                        <a:rPr lang="en-US" altLang="zh-TW" sz="1800" dirty="0" err="1" smtClean="0"/>
                        <a:t>BinaryTree</a:t>
                      </a:r>
                      <a:r>
                        <a:rPr lang="en-US" altLang="zh-TW" sz="1800" dirty="0" smtClean="0"/>
                        <a:t>('F')</a:t>
                      </a:r>
                    </a:p>
                    <a:p>
                      <a:r>
                        <a:rPr lang="en-US" altLang="zh-TW" sz="1800" dirty="0" smtClean="0"/>
                        <a:t>p1.setLeft(p2)</a:t>
                      </a:r>
                    </a:p>
                    <a:p>
                      <a:r>
                        <a:rPr lang="en-US" altLang="zh-TW" sz="1800" dirty="0" smtClean="0"/>
                        <a:t>p1.setRight(p3)</a:t>
                      </a:r>
                    </a:p>
                    <a:p>
                      <a:r>
                        <a:rPr lang="en-US" altLang="zh-TW" sz="1800" dirty="0" smtClean="0"/>
                        <a:t>p2.setLeft(p4)</a:t>
                      </a:r>
                    </a:p>
                    <a:p>
                      <a:r>
                        <a:rPr lang="en-US" altLang="zh-TW" sz="1800" dirty="0" smtClean="0"/>
                        <a:t>p2.setRight(p5)</a:t>
                      </a:r>
                    </a:p>
                    <a:p>
                      <a:r>
                        <a:rPr lang="en-US" altLang="zh-TW" sz="1800" dirty="0" smtClean="0"/>
                        <a:t>p3.setRight(p7)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40186" y="1003165"/>
            <a:ext cx="6388466" cy="5683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指向同一個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物件，其值設定為「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的左子樹為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的左子樹為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setRight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6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40235"/>
            <a:ext cx="10058400" cy="763173"/>
          </a:xfrm>
        </p:spPr>
        <p:txBody>
          <a:bodyPr>
            <a:noAutofit/>
          </a:bodyPr>
          <a:lstStyle/>
          <a:p>
            <a:r>
              <a:rPr lang="en-US" altLang="zh-TW" sz="2800" b="1" dirty="0" smtClean="0"/>
              <a:t>6-2-4</a:t>
            </a:r>
            <a:r>
              <a:rPr lang="en-US" altLang="zh-TW" sz="2800" dirty="0" smtClean="0"/>
              <a:t>-3</a:t>
            </a:r>
            <a:r>
              <a:rPr lang="zh-TW" altLang="en-US" sz="2800" dirty="0" smtClean="0"/>
              <a:t>　二元</a:t>
            </a:r>
            <a:r>
              <a:rPr lang="zh-TW" altLang="en-US" sz="2800" dirty="0"/>
              <a:t>樹階層走訪</a:t>
            </a:r>
            <a:r>
              <a:rPr lang="en-US" altLang="zh-TW" sz="2800" b="1" dirty="0"/>
              <a:t>--</a:t>
            </a:r>
            <a:r>
              <a:rPr lang="zh-TW" altLang="en-US" sz="2800" dirty="0"/>
              <a:t>使用指標</a:t>
            </a:r>
            <a:r>
              <a:rPr lang="en-US" altLang="zh-TW" sz="2000" dirty="0"/>
              <a:t>(6-2-4-3</a:t>
            </a:r>
            <a:r>
              <a:rPr lang="zh-TW" altLang="en-US" sz="2000" dirty="0"/>
              <a:t>二元樹階層走訪</a:t>
            </a:r>
            <a:r>
              <a:rPr lang="en-US" altLang="zh-TW" sz="2000" dirty="0"/>
              <a:t>--</a:t>
            </a:r>
            <a:r>
              <a:rPr lang="zh-TW" altLang="en-US" sz="2000" dirty="0"/>
              <a:t>使用指標</a:t>
            </a:r>
            <a:r>
              <a:rPr lang="en-US" altLang="zh-TW" sz="2000" dirty="0"/>
              <a:t>.</a:t>
            </a:r>
            <a:r>
              <a:rPr lang="en-US" altLang="zh-TW" sz="2000" dirty="0" err="1"/>
              <a:t>py</a:t>
            </a:r>
            <a:r>
              <a:rPr lang="en-US" altLang="zh-TW" sz="2000" dirty="0"/>
              <a:t>)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pPr marL="627063" lvl="1" indent="0">
              <a:buNone/>
            </a:pPr>
            <a:r>
              <a:rPr lang="en-US" altLang="zh-TW" dirty="0"/>
              <a:t>(3)</a:t>
            </a:r>
            <a:r>
              <a:rPr lang="zh-TW" altLang="en-US" dirty="0"/>
              <a:t>程式與說明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466"/>
              </p:ext>
            </p:extLst>
          </p:nvPr>
        </p:nvGraphicFramePr>
        <p:xfrm>
          <a:off x="613955" y="2098964"/>
          <a:ext cx="4401454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levelorder</a:t>
                      </a:r>
                      <a:r>
                        <a:rPr lang="en-US" altLang="zh-TW" sz="1800" dirty="0" smtClean="0"/>
                        <a:t>(now):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(now)</a:t>
                      </a:r>
                    </a:p>
                    <a:p>
                      <a:r>
                        <a:rPr lang="en-US" altLang="zh-TW" sz="1800" dirty="0" smtClean="0"/>
                        <a:t>    while 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)&gt;0):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[0].</a:t>
                      </a:r>
                      <a:r>
                        <a:rPr lang="en-US" altLang="zh-TW" sz="1800" dirty="0" err="1" smtClean="0"/>
                        <a:t>val</a:t>
                      </a:r>
                      <a:r>
                        <a:rPr lang="en-US" altLang="zh-TW" sz="1800" dirty="0" smtClean="0"/>
                        <a:t>, ' ', end = '')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[0].left != None: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[0].left)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[0].right != None: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[0].right)</a:t>
                      </a:r>
                    </a:p>
                    <a:p>
                      <a:r>
                        <a:rPr lang="en-US" altLang="zh-TW" sz="1800" dirty="0" smtClean="0"/>
                        <a:t>        del 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err="1" smtClean="0"/>
                        <a:t>levelorder</a:t>
                      </a:r>
                      <a:r>
                        <a:rPr lang="en-US" altLang="zh-TW" sz="1800" dirty="0" smtClean="0"/>
                        <a:t>(root)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159099" y="1345928"/>
            <a:ext cx="6388466" cy="510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levelorder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行：當佇列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時，不斷執行第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行，顯示佇列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的第一個元素的變數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到螢幕上，顯示一個空白，但不換行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行：刪除佇列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levelorder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函式，傳入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為出發節點，以階層方式走訪二元樹。 </a:t>
            </a:r>
          </a:p>
        </p:txBody>
      </p:sp>
    </p:spTree>
    <p:extLst>
      <p:ext uri="{BB962C8B-B14F-4D97-AF65-F5344CB8AC3E}">
        <p14:creationId xmlns:p14="http://schemas.microsoft.com/office/powerpoint/2010/main" val="19031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34352"/>
            <a:ext cx="10058400" cy="986020"/>
          </a:xfrm>
        </p:spPr>
        <p:txBody>
          <a:bodyPr>
            <a:noAutofit/>
          </a:bodyPr>
          <a:lstStyle/>
          <a:p>
            <a:r>
              <a:rPr lang="en-US" altLang="zh-TW" b="1" dirty="0" smtClean="0"/>
              <a:t>6-3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二元</a:t>
            </a:r>
            <a:r>
              <a:rPr lang="zh-TW" altLang="en-US" dirty="0"/>
              <a:t>搜尋樹 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/>
              <a:t>符合以下定義，稱為二元搜尋</a:t>
            </a:r>
            <a:r>
              <a:rPr lang="zh-TW" altLang="en-US" dirty="0" smtClean="0"/>
              <a:t>樹（</a:t>
            </a:r>
            <a:r>
              <a:rPr lang="en-US" altLang="zh-TW" dirty="0" smtClean="0"/>
              <a:t>Binary </a:t>
            </a:r>
            <a:r>
              <a:rPr lang="en-US" altLang="zh-TW" dirty="0"/>
              <a:t>Search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），</a:t>
            </a:r>
            <a:r>
              <a:rPr lang="zh-TW" altLang="en-US" dirty="0"/>
              <a:t>在平均情況下可以加速搜尋的速度，但在最差情況下與循序搜尋效率相同。</a:t>
            </a:r>
          </a:p>
          <a:p>
            <a:pPr marL="627063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如果左子樹不是空的，左子樹的所有點的鍵值小於根節點的鍵值。</a:t>
            </a:r>
          </a:p>
          <a:p>
            <a:pPr marL="627063" lvl="1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如果右子樹不是空的，右子樹的所有點的鍵值大於根節點的鍵值。</a:t>
            </a:r>
          </a:p>
          <a:p>
            <a:pPr marL="627063" lvl="1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左子樹與右子樹也是二元搜尋樹。</a:t>
            </a:r>
          </a:p>
          <a:p>
            <a:pPr marL="627063" lvl="1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二元搜尋樹內所有鍵值都不相同。</a:t>
            </a:r>
          </a:p>
          <a:p>
            <a:r>
              <a:rPr lang="zh-TW" altLang="en-US" dirty="0"/>
              <a:t>以下</a:t>
            </a:r>
            <a:r>
              <a:rPr lang="zh-TW" altLang="en-US" dirty="0" smtClean="0"/>
              <a:t>為</a:t>
            </a:r>
            <a:r>
              <a:rPr lang="zh-TW" altLang="en-US" dirty="0"/>
              <a:t>二元搜尋樹範例。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02" y="3970079"/>
            <a:ext cx="3040380" cy="22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 smtClean="0"/>
              <a:t>6-3</a:t>
            </a:r>
            <a:r>
              <a:rPr lang="zh-TW" altLang="en-US" sz="4000" b="1" dirty="0" smtClean="0"/>
              <a:t>　二元</a:t>
            </a:r>
            <a:r>
              <a:rPr lang="zh-TW" altLang="en-US" sz="4000" b="1" dirty="0"/>
              <a:t>搜尋</a:t>
            </a:r>
            <a:r>
              <a:rPr lang="zh-TW" altLang="en-US" sz="4000" b="1" dirty="0" smtClean="0"/>
              <a:t>樹</a:t>
            </a:r>
            <a:r>
              <a:rPr lang="en-US" altLang="zh-TW" sz="2400" dirty="0" smtClean="0"/>
              <a:t>(6-3 </a:t>
            </a:r>
            <a:r>
              <a:rPr lang="zh-TW" altLang="en-US" sz="2400" dirty="0"/>
              <a:t>二元搜尋樹</a:t>
            </a:r>
            <a:r>
              <a:rPr lang="en-US" altLang="zh-TW" sz="2400" dirty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71" y="1315192"/>
            <a:ext cx="10058400" cy="5255007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二元搜尋樹的每一個節點需要兩個指標，一個指向左子樹，另一個指向右子樹，若子樹是空的時候設定為</a:t>
            </a:r>
            <a:r>
              <a:rPr lang="en-US" altLang="zh-TW" dirty="0"/>
              <a:t>None</a:t>
            </a:r>
            <a:r>
              <a:rPr lang="zh-TW" altLang="en-US" dirty="0"/>
              <a:t>，</a:t>
            </a:r>
            <a:r>
              <a:rPr lang="en-US" altLang="zh-TW" dirty="0"/>
              <a:t>None</a:t>
            </a:r>
            <a:r>
              <a:rPr lang="zh-TW" altLang="en-US" dirty="0"/>
              <a:t>就是空指標，在二元樹走訪時遇到</a:t>
            </a:r>
            <a:r>
              <a:rPr lang="en-US" altLang="zh-TW" dirty="0"/>
              <a:t>None</a:t>
            </a:r>
            <a:r>
              <a:rPr lang="zh-TW" altLang="en-US" dirty="0"/>
              <a:t>，就不能再走訪下去，必須倒退回去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二元</a:t>
            </a:r>
            <a:r>
              <a:rPr lang="zh-TW" altLang="en-US" dirty="0"/>
              <a:t>樹的節點類別</a:t>
            </a:r>
            <a:r>
              <a:rPr lang="en-US" altLang="zh-TW" dirty="0"/>
              <a:t>Node</a:t>
            </a:r>
            <a:r>
              <a:rPr lang="zh-TW" altLang="en-US" dirty="0"/>
              <a:t>宣告如下：類別</a:t>
            </a:r>
            <a:r>
              <a:rPr lang="en-US" altLang="zh-TW" dirty="0"/>
              <a:t>Node</a:t>
            </a:r>
            <a:r>
              <a:rPr lang="zh-TW" altLang="en-US" dirty="0"/>
              <a:t>中</a:t>
            </a:r>
            <a:r>
              <a:rPr lang="en-US" altLang="zh-TW" dirty="0" err="1"/>
              <a:t>val</a:t>
            </a:r>
            <a:r>
              <a:rPr lang="zh-TW" altLang="en-US" dirty="0"/>
              <a:t>用於儲存資料，</a:t>
            </a:r>
            <a:r>
              <a:rPr lang="en-US" altLang="zh-TW" dirty="0"/>
              <a:t>left</a:t>
            </a:r>
            <a:r>
              <a:rPr lang="zh-TW" altLang="en-US" dirty="0"/>
              <a:t>與</a:t>
            </a:r>
            <a:r>
              <a:rPr lang="en-US" altLang="zh-TW" dirty="0"/>
              <a:t>right</a:t>
            </a:r>
            <a:r>
              <a:rPr lang="zh-TW" altLang="en-US" dirty="0"/>
              <a:t>指標用於指向左子樹與右子樹。類別</a:t>
            </a:r>
            <a:r>
              <a:rPr lang="en-US" altLang="zh-TW" dirty="0" err="1"/>
              <a:t>BinarySearchTree</a:t>
            </a:r>
            <a:r>
              <a:rPr lang="zh-TW" altLang="en-US" dirty="0"/>
              <a:t>用於建立二元搜尋樹，利用類別</a:t>
            </a:r>
            <a:r>
              <a:rPr lang="en-US" altLang="zh-TW" dirty="0"/>
              <a:t>Node</a:t>
            </a:r>
            <a:r>
              <a:rPr lang="zh-TW" altLang="en-US" dirty="0"/>
              <a:t>建立節點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216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 smtClean="0"/>
              <a:t>6-3</a:t>
            </a:r>
            <a:r>
              <a:rPr lang="zh-TW" altLang="en-US" sz="4000" b="1" dirty="0" smtClean="0"/>
              <a:t>　二元</a:t>
            </a:r>
            <a:r>
              <a:rPr lang="zh-TW" altLang="en-US" sz="4000" b="1" dirty="0"/>
              <a:t>搜尋</a:t>
            </a:r>
            <a:r>
              <a:rPr lang="zh-TW" altLang="en-US" sz="4000" b="1" dirty="0" smtClean="0"/>
              <a:t>樹</a:t>
            </a:r>
            <a:r>
              <a:rPr lang="en-US" altLang="zh-TW" sz="2400" dirty="0" smtClean="0"/>
              <a:t>(6-3 </a:t>
            </a:r>
            <a:r>
              <a:rPr lang="zh-TW" altLang="en-US" sz="2400" dirty="0"/>
              <a:t>二元搜尋樹</a:t>
            </a:r>
            <a:r>
              <a:rPr lang="en-US" altLang="zh-TW" sz="2400" dirty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71" y="1315192"/>
            <a:ext cx="10058400" cy="5255007"/>
          </a:xfrm>
        </p:spPr>
        <p:txBody>
          <a:bodyPr>
            <a:normAutofit/>
          </a:bodyPr>
          <a:lstStyle/>
          <a:p>
            <a:pPr marL="627063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18435"/>
              </p:ext>
            </p:extLst>
          </p:nvPr>
        </p:nvGraphicFramePr>
        <p:xfrm>
          <a:off x="1240971" y="2118833"/>
          <a:ext cx="4401454" cy="265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Node: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</a:t>
                      </a:r>
                      <a:r>
                        <a:rPr lang="en-US" altLang="zh-TW" sz="1800" dirty="0" err="1" smtClean="0"/>
                        <a:t>val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self.val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val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class </a:t>
                      </a:r>
                      <a:r>
                        <a:rPr lang="en-US" altLang="zh-TW" sz="1800" dirty="0" err="1" smtClean="0"/>
                        <a:t>BinarySearchTree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x):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 = Node(x)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642425" y="2483290"/>
            <a:ext cx="63884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用於儲存節點的值，設定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BinarySearchTree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設定給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59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插入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以下</a:t>
            </a:r>
            <a:r>
              <a:rPr lang="zh-TW" altLang="en-US" dirty="0"/>
              <a:t>二元搜尋樹插入節點</a:t>
            </a:r>
            <a:r>
              <a:rPr lang="en-US" altLang="zh-TW" dirty="0"/>
              <a:t>6</a:t>
            </a:r>
            <a:r>
              <a:rPr lang="zh-TW" altLang="en-US" dirty="0"/>
              <a:t>，為了滿足二元搜尋樹，先比較根節點，發現節點</a:t>
            </a:r>
            <a:r>
              <a:rPr lang="en-US" altLang="zh-TW" dirty="0"/>
              <a:t>6</a:t>
            </a:r>
            <a:r>
              <a:rPr lang="zh-TW" altLang="en-US" dirty="0"/>
              <a:t>比根節點</a:t>
            </a:r>
            <a:r>
              <a:rPr lang="en-US" altLang="zh-TW" dirty="0"/>
              <a:t>(10)</a:t>
            </a:r>
            <a:r>
              <a:rPr lang="zh-TW" altLang="en-US" dirty="0"/>
              <a:t>小，往左邊走；接著比較左子樹的根節點</a:t>
            </a:r>
            <a:r>
              <a:rPr lang="en-US" altLang="zh-TW" dirty="0"/>
              <a:t>5</a:t>
            </a:r>
            <a:r>
              <a:rPr lang="zh-TW" altLang="en-US" dirty="0"/>
              <a:t>，發現節點</a:t>
            </a:r>
            <a:r>
              <a:rPr lang="en-US" altLang="zh-TW" dirty="0"/>
              <a:t>6</a:t>
            </a:r>
            <a:r>
              <a:rPr lang="zh-TW" altLang="en-US" dirty="0"/>
              <a:t>比較大，往右邊走；比較右子樹的根節點</a:t>
            </a:r>
            <a:r>
              <a:rPr lang="en-US" altLang="zh-TW" dirty="0"/>
              <a:t>7</a:t>
            </a:r>
            <a:r>
              <a:rPr lang="zh-TW" altLang="en-US" dirty="0"/>
              <a:t>，發現節點</a:t>
            </a:r>
            <a:r>
              <a:rPr lang="en-US" altLang="zh-TW" dirty="0"/>
              <a:t>6</a:t>
            </a:r>
            <a:r>
              <a:rPr lang="zh-TW" altLang="en-US" dirty="0"/>
              <a:t>比較小，往左邊走；發現左子樹是</a:t>
            </a:r>
            <a:r>
              <a:rPr lang="en-US" altLang="zh-TW" dirty="0"/>
              <a:t>None</a:t>
            </a:r>
            <a:r>
              <a:rPr lang="zh-TW" altLang="en-US" dirty="0"/>
              <a:t>，所以新增一個節點</a:t>
            </a:r>
            <a:r>
              <a:rPr lang="en-US" altLang="zh-TW" dirty="0" smtClean="0"/>
              <a:t>6</a:t>
            </a:r>
            <a:r>
              <a:rPr lang="zh-TW" altLang="en-US" dirty="0" smtClean="0"/>
              <a:t>在</a:t>
            </a:r>
            <a:r>
              <a:rPr lang="zh-TW" altLang="en-US" dirty="0"/>
              <a:t>節點</a:t>
            </a:r>
            <a:r>
              <a:rPr lang="en-US" altLang="zh-TW" dirty="0"/>
              <a:t>7</a:t>
            </a:r>
            <a:r>
              <a:rPr lang="zh-TW" altLang="en-US" dirty="0"/>
              <a:t>的左子樹。</a:t>
            </a:r>
          </a:p>
        </p:txBody>
      </p:sp>
      <p:sp>
        <p:nvSpPr>
          <p:cNvPr id="5" name="矩形 4"/>
          <p:cNvSpPr/>
          <p:nvPr/>
        </p:nvSpPr>
        <p:spPr>
          <a:xfrm>
            <a:off x="5642425" y="33366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221E1F"/>
                </a:solidFill>
                <a:latin typeface="文鼎明體"/>
              </a:rPr>
              <a:t>	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62" y="3521307"/>
            <a:ext cx="3370082" cy="28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/>
              <a:t>6-3-1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插入</a:t>
            </a:r>
            <a:r>
              <a:rPr lang="zh-TW" altLang="en-US" dirty="0"/>
              <a:t>節點</a:t>
            </a:r>
            <a:r>
              <a:rPr lang="en-US" altLang="zh-TW" sz="2800" dirty="0"/>
              <a:t>(6-3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1" y="1581421"/>
            <a:ext cx="5876925" cy="3705225"/>
          </a:xfrm>
        </p:spPr>
      </p:pic>
    </p:spTree>
    <p:extLst>
      <p:ext uri="{BB962C8B-B14F-4D97-AF65-F5344CB8AC3E}">
        <p14:creationId xmlns:p14="http://schemas.microsoft.com/office/powerpoint/2010/main" val="3563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插入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/>
              <a:t>插入節點的程式如下。</a:t>
            </a:r>
          </a:p>
        </p:txBody>
      </p:sp>
      <p:sp>
        <p:nvSpPr>
          <p:cNvPr id="5" name="矩形 4"/>
          <p:cNvSpPr/>
          <p:nvPr/>
        </p:nvSpPr>
        <p:spPr>
          <a:xfrm>
            <a:off x="5159100" y="2273335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為輸入值的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為輸入值的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物件；否則遞迴呼叫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為輸入值的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物件；否則遞迴呼叫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solidFill>
                  <a:srgbClr val="221E1F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65087"/>
              </p:ext>
            </p:extLst>
          </p:nvPr>
        </p:nvGraphicFramePr>
        <p:xfrm>
          <a:off x="658226" y="1949070"/>
          <a:ext cx="4401454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insert(self, now, x):</a:t>
                      </a:r>
                    </a:p>
                    <a:p>
                      <a:r>
                        <a:rPr lang="en-US" altLang="zh-TW" sz="1800" dirty="0" smtClean="0"/>
                        <a:t>        if now == None:</a:t>
                      </a:r>
                    </a:p>
                    <a:p>
                      <a:r>
                        <a:rPr lang="en-US" altLang="zh-TW" sz="1800" dirty="0" smtClean="0"/>
                        <a:t>            now = Node(x)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now.val</a:t>
                      </a:r>
                      <a:r>
                        <a:rPr lang="en-US" altLang="zh-TW" sz="1800" dirty="0" smtClean="0"/>
                        <a:t> &gt; x: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 == None: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 = Node(x)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self.insert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 == None: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 = Node(x)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self.insert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8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什麼</a:t>
            </a:r>
            <a:r>
              <a:rPr lang="zh-TW" altLang="en-US" dirty="0"/>
              <a:t>是樹狀結構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</a:t>
            </a:r>
            <a:r>
              <a:rPr lang="zh-TW" altLang="en-US" dirty="0"/>
              <a:t>是樹狀結構，點</a:t>
            </a:r>
            <a:r>
              <a:rPr lang="en-US" altLang="zh-TW" dirty="0"/>
              <a:t>1</a:t>
            </a:r>
            <a:r>
              <a:rPr lang="zh-TW" altLang="en-US" dirty="0"/>
              <a:t>到點</a:t>
            </a:r>
            <a:r>
              <a:rPr lang="en-US" altLang="zh-TW" dirty="0"/>
              <a:t>9</a:t>
            </a:r>
            <a:r>
              <a:rPr lang="zh-TW" altLang="en-US" dirty="0"/>
              <a:t>的每個節點之間都可以找到路徑連通，且沒有形成</a:t>
            </a:r>
            <a:r>
              <a:rPr lang="zh-TW" altLang="en-US" dirty="0" smtClean="0"/>
              <a:t>循環</a:t>
            </a:r>
            <a:r>
              <a:rPr lang="zh-TW" altLang="en-US" dirty="0"/>
              <a:t>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）。</a:t>
            </a:r>
            <a:r>
              <a:rPr lang="zh-TW" altLang="en-US" dirty="0"/>
              <a:t>假設點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（根節點），</a:t>
            </a:r>
            <a:r>
              <a:rPr lang="zh-TW" altLang="en-US" dirty="0"/>
              <a:t>其下方有三個子樹，子樹之間沒有邊相連，點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也是子樹。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27" y="3073712"/>
            <a:ext cx="3559221" cy="22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搜尋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要搜尋節點</a:t>
            </a:r>
            <a:r>
              <a:rPr lang="en-US" altLang="zh-TW" dirty="0"/>
              <a:t>9</a:t>
            </a:r>
            <a:r>
              <a:rPr lang="zh-TW" altLang="en-US" dirty="0"/>
              <a:t>是否在以下二元搜尋樹中，先比較根節點</a:t>
            </a:r>
            <a:r>
              <a:rPr lang="en-US" altLang="zh-TW" dirty="0"/>
              <a:t>10</a:t>
            </a:r>
            <a:r>
              <a:rPr lang="zh-TW" altLang="en-US" dirty="0"/>
              <a:t>，發現</a:t>
            </a:r>
            <a:r>
              <a:rPr lang="en-US" altLang="zh-TW" dirty="0"/>
              <a:t>9</a:t>
            </a:r>
            <a:r>
              <a:rPr lang="zh-TW" altLang="en-US" dirty="0"/>
              <a:t>比</a:t>
            </a:r>
            <a:r>
              <a:rPr lang="en-US" altLang="zh-TW" dirty="0"/>
              <a:t>10</a:t>
            </a:r>
            <a:r>
              <a:rPr lang="zh-TW" altLang="en-US" dirty="0"/>
              <a:t>小，根據二元搜尋樹的定義，比根節點</a:t>
            </a:r>
            <a:r>
              <a:rPr lang="en-US" altLang="zh-TW" dirty="0"/>
              <a:t>10</a:t>
            </a:r>
            <a:r>
              <a:rPr lang="zh-TW" altLang="en-US" dirty="0"/>
              <a:t>小的數值會在左子樹，所以往左邊搜尋；比較左子樹的根節點</a:t>
            </a:r>
            <a:r>
              <a:rPr lang="en-US" altLang="zh-TW" dirty="0"/>
              <a:t>5</a:t>
            </a:r>
            <a:r>
              <a:rPr lang="zh-TW" altLang="en-US" dirty="0"/>
              <a:t>，發現</a:t>
            </a:r>
            <a:r>
              <a:rPr lang="en-US" altLang="zh-TW" dirty="0"/>
              <a:t>9</a:t>
            </a:r>
            <a:r>
              <a:rPr lang="zh-TW" altLang="en-US" dirty="0"/>
              <a:t>比</a:t>
            </a:r>
            <a:r>
              <a:rPr lang="en-US" altLang="zh-TW" dirty="0"/>
              <a:t>5</a:t>
            </a:r>
            <a:r>
              <a:rPr lang="zh-TW" altLang="en-US" dirty="0"/>
              <a:t>大，所以往右邊搜尋；比較右子樹的根節點</a:t>
            </a:r>
            <a:r>
              <a:rPr lang="en-US" altLang="zh-TW" dirty="0"/>
              <a:t>7</a:t>
            </a:r>
            <a:r>
              <a:rPr lang="zh-TW" altLang="en-US" dirty="0"/>
              <a:t>，發現</a:t>
            </a:r>
            <a:r>
              <a:rPr lang="en-US" altLang="zh-TW" dirty="0"/>
              <a:t>9</a:t>
            </a:r>
            <a:r>
              <a:rPr lang="zh-TW" altLang="en-US" dirty="0"/>
              <a:t>比</a:t>
            </a:r>
            <a:r>
              <a:rPr lang="en-US" altLang="zh-TW" dirty="0"/>
              <a:t>7</a:t>
            </a:r>
            <a:r>
              <a:rPr lang="zh-TW" altLang="en-US" dirty="0"/>
              <a:t>大，所以往右邊搜尋；比較右子樹的根節點</a:t>
            </a:r>
            <a:r>
              <a:rPr lang="en-US" altLang="zh-TW" dirty="0"/>
              <a:t>9</a:t>
            </a:r>
            <a:r>
              <a:rPr lang="zh-TW" altLang="en-US" dirty="0"/>
              <a:t>，發現找到節點</a:t>
            </a:r>
            <a:r>
              <a:rPr lang="en-US" altLang="zh-TW" dirty="0"/>
              <a:t>9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62" y="3611087"/>
            <a:ext cx="3548198" cy="295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搜尋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/>
              <a:t>搜尋節點程式如下。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91561"/>
              </p:ext>
            </p:extLst>
          </p:nvPr>
        </p:nvGraphicFramePr>
        <p:xfrm>
          <a:off x="658226" y="1984929"/>
          <a:ext cx="4595092" cy="293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21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721271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search(self, now, x):</a:t>
                      </a:r>
                    </a:p>
                    <a:p>
                      <a:r>
                        <a:rPr lang="en-US" altLang="zh-TW" sz="1800" dirty="0" smtClean="0"/>
                        <a:t>        if now == None:</a:t>
                      </a:r>
                    </a:p>
                    <a:p>
                      <a:r>
                        <a:rPr lang="en-US" altLang="zh-TW" sz="1800" dirty="0" smtClean="0"/>
                        <a:t>            return False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now.val</a:t>
                      </a:r>
                      <a:r>
                        <a:rPr lang="en-US" altLang="zh-TW" sz="1800" dirty="0" smtClean="0"/>
                        <a:t> == x:</a:t>
                      </a:r>
                    </a:p>
                    <a:p>
                      <a:r>
                        <a:rPr lang="en-US" altLang="zh-TW" sz="1800" dirty="0" smtClean="0"/>
                        <a:t>            return True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now.val</a:t>
                      </a:r>
                      <a:r>
                        <a:rPr lang="en-US" altLang="zh-TW" sz="1800" dirty="0" smtClean="0"/>
                        <a:t> &gt; x:</a:t>
                      </a:r>
                    </a:p>
                    <a:p>
                      <a:r>
                        <a:rPr lang="en-US" altLang="zh-TW" sz="1800" dirty="0" smtClean="0"/>
                        <a:t>            return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return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74253" y="2443664"/>
            <a:ext cx="6096000" cy="20565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solidFill>
                  <a:srgbClr val="221E1F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82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6-3-3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刪除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節點時，如果左右子樹都有元素，則使用右子樹的最小元素</a:t>
            </a:r>
            <a:r>
              <a:rPr lang="en-US" altLang="zh-TW" dirty="0"/>
              <a:t>(</a:t>
            </a:r>
            <a:r>
              <a:rPr lang="zh-TW" altLang="en-US" dirty="0"/>
              <a:t>右子樹往左走到底</a:t>
            </a:r>
            <a:r>
              <a:rPr lang="en-US" altLang="zh-TW" dirty="0"/>
              <a:t>)</a:t>
            </a:r>
            <a:r>
              <a:rPr lang="zh-TW" altLang="en-US" dirty="0"/>
              <a:t>取代刪除節點，例如：刪除以下二元搜尋樹的元素</a:t>
            </a:r>
            <a:r>
              <a:rPr lang="en-US" altLang="zh-TW" dirty="0"/>
              <a:t>5</a:t>
            </a:r>
            <a:r>
              <a:rPr lang="zh-TW" altLang="en-US" dirty="0"/>
              <a:t>，左右子樹都有元素，取右子樹的最小元素，走到右子樹的根節點</a:t>
            </a:r>
            <a:r>
              <a:rPr lang="en-US" altLang="zh-TW" dirty="0"/>
              <a:t>7</a:t>
            </a:r>
            <a:r>
              <a:rPr lang="zh-TW" altLang="en-US" dirty="0"/>
              <a:t>，往左走到底遇到節點</a:t>
            </a:r>
            <a:r>
              <a:rPr lang="en-US" altLang="zh-TW" dirty="0"/>
              <a:t>6</a:t>
            </a:r>
            <a:r>
              <a:rPr lang="zh-TW" altLang="en-US" dirty="0"/>
              <a:t>，節點</a:t>
            </a:r>
            <a:r>
              <a:rPr lang="en-US" altLang="zh-TW" dirty="0"/>
              <a:t>6</a:t>
            </a:r>
            <a:r>
              <a:rPr lang="zh-TW" altLang="en-US" dirty="0"/>
              <a:t>取代節點</a:t>
            </a:r>
            <a:r>
              <a:rPr lang="en-US" altLang="zh-TW" dirty="0"/>
              <a:t>5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47" y="3659553"/>
            <a:ext cx="3337199" cy="2879816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12" y="3702211"/>
            <a:ext cx="4731428" cy="2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6-3-3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刪除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59" y="1368879"/>
            <a:ext cx="6048286" cy="302024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59" y="4389120"/>
            <a:ext cx="4167051" cy="20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6-3-3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刪除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94" y="1407613"/>
            <a:ext cx="5472234" cy="4929188"/>
          </a:xfrm>
        </p:spPr>
      </p:pic>
    </p:spTree>
    <p:extLst>
      <p:ext uri="{BB962C8B-B14F-4D97-AF65-F5344CB8AC3E}">
        <p14:creationId xmlns:p14="http://schemas.microsoft.com/office/powerpoint/2010/main" val="7812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6-3-3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刪除</a:t>
            </a:r>
            <a:r>
              <a:rPr lang="zh-TW" altLang="en-US" sz="4400" dirty="0"/>
              <a:t>節點</a:t>
            </a:r>
            <a:r>
              <a:rPr lang="en-US" altLang="zh-TW" sz="2800" dirty="0"/>
              <a:t>(6-3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/>
              <a:t>刪除</a:t>
            </a:r>
            <a:r>
              <a:rPr lang="zh-TW" altLang="en-US" dirty="0" smtClean="0"/>
              <a:t>節點</a:t>
            </a:r>
            <a:r>
              <a:rPr lang="zh-TW" altLang="en-US" dirty="0"/>
              <a:t>程式如下。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77801"/>
              </p:ext>
            </p:extLst>
          </p:nvPr>
        </p:nvGraphicFramePr>
        <p:xfrm>
          <a:off x="262241" y="1330700"/>
          <a:ext cx="6074228" cy="540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51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282477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48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delete(self, now, x):  #</a:t>
                      </a:r>
                      <a:r>
                        <a:rPr lang="zh-TW" altLang="en-US" sz="1800" dirty="0" smtClean="0"/>
                        <a:t>假設</a:t>
                      </a:r>
                      <a:r>
                        <a:rPr lang="en-US" altLang="zh-TW" sz="1800" dirty="0" smtClean="0"/>
                        <a:t>x</a:t>
                      </a:r>
                      <a:r>
                        <a:rPr lang="zh-TW" altLang="en-US" sz="1800" dirty="0" smtClean="0"/>
                        <a:t>存在於二元搜尋樹內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if </a:t>
                      </a:r>
                      <a:r>
                        <a:rPr lang="en-US" altLang="zh-TW" sz="1800" dirty="0" err="1" smtClean="0"/>
                        <a:t>now.val</a:t>
                      </a:r>
                      <a:r>
                        <a:rPr lang="en-US" altLang="zh-TW" sz="1800" dirty="0" smtClean="0"/>
                        <a:t> &gt; x: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now.val</a:t>
                      </a:r>
                      <a:r>
                        <a:rPr lang="en-US" altLang="zh-TW" sz="1800" dirty="0" smtClean="0"/>
                        <a:t> &lt; x: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 != None and 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 != None: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now.right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while </a:t>
                      </a:r>
                      <a:r>
                        <a:rPr lang="en-US" altLang="zh-TW" sz="1800" dirty="0" err="1" smtClean="0"/>
                        <a:t>tmp.left</a:t>
                      </a:r>
                      <a:r>
                        <a:rPr lang="en-US" altLang="zh-TW" sz="1800" dirty="0" smtClean="0"/>
                        <a:t> != None: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tmp.left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now.val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tmp.val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now.right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now.val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if </a:t>
                      </a:r>
                      <a:r>
                        <a:rPr lang="en-US" altLang="zh-TW" sz="1800" dirty="0" err="1" smtClean="0"/>
                        <a:t>now.left</a:t>
                      </a:r>
                      <a:r>
                        <a:rPr lang="en-US" altLang="zh-TW" sz="1800" dirty="0" smtClean="0"/>
                        <a:t> == None:</a:t>
                      </a:r>
                    </a:p>
                    <a:p>
                      <a:r>
                        <a:rPr lang="en-US" altLang="zh-TW" sz="1800" dirty="0" smtClean="0"/>
                        <a:t>                    now = </a:t>
                      </a:r>
                      <a:r>
                        <a:rPr lang="en-US" altLang="zh-TW" sz="1800" dirty="0" err="1" smtClean="0"/>
                        <a:t>now.right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else:</a:t>
                      </a:r>
                    </a:p>
                    <a:p>
                      <a:r>
                        <a:rPr lang="en-US" altLang="zh-TW" sz="1800" dirty="0" smtClean="0"/>
                        <a:t>                    now = </a:t>
                      </a:r>
                      <a:r>
                        <a:rPr lang="en-US" altLang="zh-TW" sz="1800" dirty="0" err="1" smtClean="0"/>
                        <a:t>now.left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smtClean="0"/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529979" y="1707218"/>
            <a:ext cx="5469704" cy="4715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為輸入的回傳值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為輸入的回傳值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，不斷地往左找到葉節點為止。設定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為輸入，刪除右子樹中數值為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57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6-3-4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中</a:t>
            </a:r>
            <a:r>
              <a:rPr lang="zh-TW" altLang="en-US" sz="4400" dirty="0"/>
              <a:t>序走訪二元搜尋</a:t>
            </a:r>
            <a:r>
              <a:rPr lang="zh-TW" altLang="en-US" sz="4400" dirty="0" smtClean="0"/>
              <a:t>樹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中</a:t>
            </a:r>
            <a:r>
              <a:rPr lang="zh-TW" altLang="en-US" dirty="0"/>
              <a:t>序走訪二元搜尋樹會輸出已排序的所有鍵值，使用方法</a:t>
            </a:r>
            <a:r>
              <a:rPr lang="en-US" altLang="zh-TW" dirty="0"/>
              <a:t>insert</a:t>
            </a:r>
            <a:r>
              <a:rPr lang="zh-TW" altLang="en-US" dirty="0"/>
              <a:t>插入數值到二元搜尋樹，使用方法</a:t>
            </a:r>
            <a:r>
              <a:rPr lang="en-US" altLang="zh-TW" dirty="0" err="1"/>
              <a:t>search_and_delete</a:t>
            </a:r>
            <a:r>
              <a:rPr lang="zh-TW" altLang="en-US" dirty="0"/>
              <a:t>刪除數值。</a:t>
            </a:r>
          </a:p>
        </p:txBody>
      </p:sp>
    </p:spTree>
    <p:extLst>
      <p:ext uri="{BB962C8B-B14F-4D97-AF65-F5344CB8AC3E}">
        <p14:creationId xmlns:p14="http://schemas.microsoft.com/office/powerpoint/2010/main" val="20932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6-3-4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中</a:t>
            </a:r>
            <a:r>
              <a:rPr lang="zh-TW" altLang="en-US" sz="4400" dirty="0"/>
              <a:t>序走訪二元搜尋</a:t>
            </a:r>
            <a:r>
              <a:rPr lang="zh-TW" altLang="en-US" sz="4400" dirty="0" smtClean="0"/>
              <a:t>樹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3945"/>
              </p:ext>
            </p:extLst>
          </p:nvPr>
        </p:nvGraphicFramePr>
        <p:xfrm>
          <a:off x="449220" y="162612"/>
          <a:ext cx="460610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8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00571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52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53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search_and_delete</a:t>
                      </a:r>
                      <a:r>
                        <a:rPr lang="en-US" altLang="zh-TW" sz="1800" dirty="0" smtClean="0"/>
                        <a:t>(self, now, x):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x):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(p):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smtClean="0"/>
                        <a:t>if p != None: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p.left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p.val</a:t>
                      </a:r>
                      <a:r>
                        <a:rPr lang="en-US" altLang="zh-TW" sz="1800" dirty="0" smtClean="0"/>
                        <a:t>, ' ', end='');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p.right</a:t>
                      </a:r>
                      <a:r>
                        <a:rPr lang="en-US" altLang="zh-TW" sz="1800" dirty="0" smtClean="0"/>
                        <a:t>);</a:t>
                      </a:r>
                    </a:p>
                    <a:p>
                      <a:r>
                        <a:rPr lang="en-US" altLang="zh-TW" sz="1800" dirty="0" err="1" smtClean="0"/>
                        <a:t>bst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BinarySearchTree</a:t>
                      </a:r>
                      <a:r>
                        <a:rPr lang="en-US" altLang="zh-TW" sz="1800" dirty="0" smtClean="0"/>
                        <a:t>(10)</a:t>
                      </a:r>
                    </a:p>
                    <a:p>
                      <a:r>
                        <a:rPr lang="en-US" altLang="zh-TW" sz="1800" dirty="0" err="1" smtClean="0"/>
                        <a:t>bst.insert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5)</a:t>
                      </a:r>
                    </a:p>
                    <a:p>
                      <a:r>
                        <a:rPr lang="en-US" altLang="zh-TW" sz="1800" dirty="0" err="1" smtClean="0"/>
                        <a:t>bst.insert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3)</a:t>
                      </a:r>
                    </a:p>
                    <a:p>
                      <a:r>
                        <a:rPr lang="en-US" altLang="zh-TW" sz="1800" dirty="0" err="1" smtClean="0"/>
                        <a:t>bst.insert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7)</a:t>
                      </a:r>
                    </a:p>
                    <a:p>
                      <a:r>
                        <a:rPr lang="en-US" altLang="zh-TW" sz="1800" dirty="0" err="1" smtClean="0"/>
                        <a:t>bst.insert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12)</a:t>
                      </a:r>
                    </a:p>
                    <a:p>
                      <a:r>
                        <a:rPr lang="en-US" altLang="zh-TW" sz="1800" dirty="0" err="1" smtClean="0"/>
                        <a:t>bst.insert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11)</a:t>
                      </a:r>
                    </a:p>
                    <a:p>
                      <a:r>
                        <a:rPr lang="en-US" altLang="zh-TW" sz="1800" dirty="0" err="1" smtClean="0"/>
                        <a:t>bst.insert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13)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bst.search_and_delete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5)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110481" y="180542"/>
            <a:ext cx="6663507" cy="67101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為輸入，若呼叫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為輸入的回傳值等於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為輸入的回傳值</a:t>
            </a:r>
            <a:r>
              <a:rPr lang="zh-TW" altLang="en-US" dirty="0">
                <a:solidFill>
                  <a:srgbClr val="221E1F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為輸入。印出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，串接一個空白字元，不換行。遞迴呼叫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行：新增一個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BinarySearchTree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二元搜尋樹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，初始化根節點數值為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換行。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方法從物件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6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6-3-3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刪除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44488"/>
              </p:ext>
            </p:extLst>
          </p:nvPr>
        </p:nvGraphicFramePr>
        <p:xfrm>
          <a:off x="922387" y="1323145"/>
          <a:ext cx="460610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8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00571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bst.search_and_delete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10)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bst.search_and_delete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11)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bst.search_and_delete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13)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bst.search_and_delete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12)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bst.search_and_delete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7)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  <a:p>
                      <a:r>
                        <a:rPr lang="en-US" altLang="zh-TW" sz="1800" dirty="0" err="1" smtClean="0"/>
                        <a:t>bst.search_and_delete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, 3)</a:t>
                      </a:r>
                    </a:p>
                    <a:p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bst.root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28492" y="0"/>
            <a:ext cx="6663507" cy="69440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方法從物件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換行。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方法從物件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換行。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方法從物件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換行。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方法從物件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方法從物件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換行。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search_and_delete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方法從物件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indorder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函式使用中序走訪物件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37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6-3-3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刪除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rmAutofit/>
          </a:bodyPr>
          <a:lstStyle/>
          <a:p>
            <a:r>
              <a:rPr lang="zh-TW" altLang="en-US" dirty="0"/>
              <a:t>程式執行結果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32" y="1878771"/>
            <a:ext cx="3090142" cy="32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什麼</a:t>
            </a:r>
            <a:r>
              <a:rPr lang="zh-TW" altLang="en-US" dirty="0"/>
              <a:t>是樹狀結構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下圖就不是樹狀結構，點</a:t>
            </a:r>
            <a:r>
              <a:rPr lang="en-US" altLang="zh-TW" dirty="0"/>
              <a:t>1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與點</a:t>
            </a:r>
            <a:r>
              <a:rPr lang="en-US" altLang="zh-TW" dirty="0"/>
              <a:t>3</a:t>
            </a:r>
            <a:r>
              <a:rPr lang="zh-TW" altLang="en-US" dirty="0"/>
              <a:t>形成</a:t>
            </a:r>
            <a:r>
              <a:rPr lang="zh-TW" altLang="en-US" dirty="0" smtClean="0"/>
              <a:t>循環（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5" y="2109651"/>
            <a:ext cx="2276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搜尋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r>
              <a:rPr lang="zh-TW" altLang="en-US" dirty="0"/>
              <a:t>程式執行效率</a:t>
            </a:r>
          </a:p>
          <a:p>
            <a:pPr lvl="1"/>
            <a:r>
              <a:rPr lang="zh-TW" altLang="en-US" dirty="0"/>
              <a:t>在平均情況下，樹的每一階層元素分布都很均勻時，二元搜尋樹的插入、刪除與搜尋演算法效率為</a:t>
            </a:r>
            <a:r>
              <a:rPr lang="en-US" altLang="zh-TW" dirty="0"/>
              <a:t>O(log(n))</a:t>
            </a:r>
            <a:r>
              <a:rPr lang="zh-TW" altLang="en-US" dirty="0"/>
              <a:t>；最差情況下，每一層都只有一個節點的傾斜樹，如下圖，插入、刪除與搜尋演算法效率為</a:t>
            </a:r>
            <a:r>
              <a:rPr lang="en-US" altLang="zh-TW" dirty="0"/>
              <a:t>O(n)</a:t>
            </a:r>
            <a:r>
              <a:rPr lang="zh-TW" altLang="en-US" dirty="0"/>
              <a:t>，與循序搜尋效率相同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83" y="3722780"/>
            <a:ext cx="3771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b="1" dirty="0" smtClean="0"/>
              <a:t>6-3-2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搜尋</a:t>
            </a:r>
            <a:r>
              <a:rPr lang="zh-TW" altLang="en-US" sz="4400" dirty="0" smtClean="0"/>
              <a:t>節點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6-3 </a:t>
            </a:r>
            <a:r>
              <a:rPr lang="zh-TW" altLang="en-US" sz="2800" dirty="0"/>
              <a:t>二元搜尋樹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255007"/>
          </a:xfrm>
        </p:spPr>
        <p:txBody>
          <a:bodyPr>
            <a:noAutofit/>
          </a:bodyPr>
          <a:lstStyle/>
          <a:p>
            <a:pPr lvl="1"/>
            <a:r>
              <a:rPr lang="zh-TW" altLang="en-US" smtClean="0"/>
              <a:t>為了</a:t>
            </a:r>
            <a:r>
              <a:rPr lang="zh-TW" altLang="en-US" dirty="0"/>
              <a:t>避免產生傾斜樹，而有了</a:t>
            </a:r>
            <a:r>
              <a:rPr lang="en-US" altLang="zh-TW" dirty="0"/>
              <a:t>AVL</a:t>
            </a:r>
            <a:r>
              <a:rPr lang="zh-TW" altLang="en-US" dirty="0"/>
              <a:t>樹與</a:t>
            </a:r>
            <a:r>
              <a:rPr lang="en-US" altLang="zh-TW" dirty="0"/>
              <a:t>B</a:t>
            </a:r>
            <a:r>
              <a:rPr lang="zh-TW" altLang="en-US" dirty="0"/>
              <a:t>樹的概念，將在之後章節介紹，可以保證樹中每一階層的元素個數足夠多，讓插入與搜尋更有效率。</a:t>
            </a:r>
          </a:p>
        </p:txBody>
      </p:sp>
    </p:spTree>
    <p:extLst>
      <p:ext uri="{BB962C8B-B14F-4D97-AF65-F5344CB8AC3E}">
        <p14:creationId xmlns:p14="http://schemas.microsoft.com/office/powerpoint/2010/main" val="36697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6-1-2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樹狀</a:t>
            </a:r>
            <a:r>
              <a:rPr lang="zh-TW" altLang="en-US" dirty="0"/>
              <a:t>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383" y="1668308"/>
            <a:ext cx="6413863" cy="492919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介紹</a:t>
            </a:r>
            <a:r>
              <a:rPr lang="zh-TW" altLang="en-US" dirty="0"/>
              <a:t>一些樹狀結構的名詞定義，</a:t>
            </a:r>
            <a:r>
              <a:rPr lang="zh-TW" altLang="en-US" dirty="0" smtClean="0"/>
              <a:t>以右圖</a:t>
            </a:r>
            <a:r>
              <a:rPr lang="zh-TW" altLang="en-US" dirty="0"/>
              <a:t>為範例進行說明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27063" lvl="1" indent="0">
              <a:buNone/>
            </a:pPr>
            <a:r>
              <a:rPr lang="en-US" altLang="zh-TW" dirty="0"/>
              <a:t>(1) </a:t>
            </a:r>
            <a:r>
              <a:rPr lang="en-US" altLang="zh-TW" dirty="0"/>
              <a:t>r</a:t>
            </a:r>
            <a:r>
              <a:rPr lang="en-US" altLang="zh-TW" dirty="0" smtClean="0"/>
              <a:t>oot</a:t>
            </a:r>
            <a:r>
              <a:rPr lang="zh-TW" altLang="en-US" dirty="0" smtClean="0"/>
              <a:t>（根節點）：</a:t>
            </a:r>
            <a:r>
              <a:rPr lang="zh-TW" altLang="en-US" dirty="0"/>
              <a:t>點</a:t>
            </a:r>
            <a:r>
              <a:rPr lang="en-US" altLang="zh-TW" dirty="0"/>
              <a:t>1</a:t>
            </a:r>
            <a:r>
              <a:rPr lang="zh-TW" altLang="en-US" dirty="0"/>
              <a:t>就是</a:t>
            </a:r>
            <a:r>
              <a:rPr lang="en-US" altLang="zh-TW" dirty="0"/>
              <a:t>root</a:t>
            </a:r>
            <a:r>
              <a:rPr lang="zh-TW" altLang="en-US" dirty="0"/>
              <a:t>。</a:t>
            </a:r>
          </a:p>
          <a:p>
            <a:pPr marL="627063" lvl="1" indent="0">
              <a:buNone/>
            </a:pPr>
            <a:r>
              <a:rPr lang="en-US" altLang="zh-TW" dirty="0"/>
              <a:t>(2) 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（邊）：</a:t>
            </a:r>
            <a:r>
              <a:rPr lang="zh-TW" altLang="en-US" dirty="0"/>
              <a:t>將節點之間連接起來的線就是</a:t>
            </a:r>
            <a:r>
              <a:rPr lang="en-US" altLang="zh-TW" dirty="0"/>
              <a:t>edge</a:t>
            </a:r>
            <a:r>
              <a:rPr lang="zh-TW" altLang="en-US" dirty="0"/>
              <a:t>，上圖樹狀結構有</a:t>
            </a:r>
            <a:r>
              <a:rPr lang="en-US" altLang="zh-TW" dirty="0"/>
              <a:t>8</a:t>
            </a:r>
            <a:r>
              <a:rPr lang="zh-TW" altLang="en-US" dirty="0"/>
              <a:t>個邊。</a:t>
            </a:r>
          </a:p>
          <a:p>
            <a:pPr marL="627063" lvl="1" indent="0">
              <a:buNone/>
            </a:pPr>
            <a:r>
              <a:rPr lang="en-US" altLang="zh-TW" dirty="0"/>
              <a:t>(3) </a:t>
            </a:r>
            <a:r>
              <a:rPr lang="en-US" altLang="zh-TW" dirty="0"/>
              <a:t>n</a:t>
            </a:r>
            <a:r>
              <a:rPr lang="en-US" altLang="zh-TW" dirty="0" smtClean="0"/>
              <a:t>ode</a:t>
            </a:r>
            <a:r>
              <a:rPr lang="zh-TW" altLang="en-US" dirty="0" smtClean="0"/>
              <a:t>（節點</a:t>
            </a:r>
            <a:r>
              <a:rPr lang="zh-TW" altLang="en-US" dirty="0"/>
              <a:t>）</a:t>
            </a:r>
            <a:r>
              <a:rPr lang="zh-TW" altLang="en-US" dirty="0" smtClean="0"/>
              <a:t>：</a:t>
            </a:r>
            <a:r>
              <a:rPr lang="zh-TW" altLang="en-US" dirty="0"/>
              <a:t>點</a:t>
            </a:r>
            <a:r>
              <a:rPr lang="en-US" altLang="zh-TW" dirty="0"/>
              <a:t>1</a:t>
            </a:r>
            <a:r>
              <a:rPr lang="zh-TW" altLang="en-US" dirty="0"/>
              <a:t>到點</a:t>
            </a:r>
            <a:r>
              <a:rPr lang="en-US" altLang="zh-TW" dirty="0"/>
              <a:t>9</a:t>
            </a:r>
            <a:r>
              <a:rPr lang="zh-TW" altLang="en-US" dirty="0"/>
              <a:t>都是</a:t>
            </a:r>
            <a:r>
              <a:rPr lang="en-US" altLang="zh-TW" dirty="0"/>
              <a:t>node</a:t>
            </a:r>
            <a:r>
              <a:rPr lang="zh-TW" altLang="en-US" dirty="0"/>
              <a:t>，上圖樹狀結構有</a:t>
            </a:r>
            <a:r>
              <a:rPr lang="en-US" altLang="zh-TW" dirty="0"/>
              <a:t>9</a:t>
            </a:r>
            <a:r>
              <a:rPr lang="zh-TW" altLang="en-US" dirty="0"/>
              <a:t>個節點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52" y="1668308"/>
            <a:ext cx="495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7619</Words>
  <Application>Microsoft Office PowerPoint</Application>
  <PresentationFormat>自訂</PresentationFormat>
  <Paragraphs>809</Paragraphs>
  <Slides>81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2" baseType="lpstr">
      <vt:lpstr>回顧</vt:lpstr>
      <vt:lpstr>Ch6　樹狀結構（Tree） </vt:lpstr>
      <vt:lpstr>Ch6　樹狀結構</vt:lpstr>
      <vt:lpstr>Ch6　樹狀結構</vt:lpstr>
      <vt:lpstr>Ch6　樹狀結構</vt:lpstr>
      <vt:lpstr>Ch6　樹狀結構</vt:lpstr>
      <vt:lpstr>6-1-1　什麼是樹狀結構</vt:lpstr>
      <vt:lpstr>6-1-1　什麼是樹狀結構</vt:lpstr>
      <vt:lpstr>6-1-1　什麼是樹狀結構</vt:lpstr>
      <vt:lpstr>6-1-2　樹狀結構的名詞定義</vt:lpstr>
      <vt:lpstr>6-1-2　樹狀結構的名詞定義</vt:lpstr>
      <vt:lpstr>6-1-2　樹狀結構的名詞定義</vt:lpstr>
      <vt:lpstr>6-1-2　樹狀結構的名詞定義</vt:lpstr>
      <vt:lpstr>6-1-2　樹狀結構的名詞定義</vt:lpstr>
      <vt:lpstr>6-1-2　樹狀結構的名詞定義</vt:lpstr>
      <vt:lpstr>6-1-3　樹狀結構的邊與點個數</vt:lpstr>
      <vt:lpstr>6-1-3　樹狀結構的邊與點個數</vt:lpstr>
      <vt:lpstr>6-2　二元樹 </vt:lpstr>
      <vt:lpstr>6-2　二元樹 </vt:lpstr>
      <vt:lpstr>6-2　二元樹 </vt:lpstr>
      <vt:lpstr>6-2　二元樹 </vt:lpstr>
      <vt:lpstr>6-2-1　二元樹的性質</vt:lpstr>
      <vt:lpstr>6-2-1　二元樹的性質</vt:lpstr>
      <vt:lpstr>6-2　二元樹 </vt:lpstr>
      <vt:lpstr>6-2　二元樹 </vt:lpstr>
      <vt:lpstr>6-2-2　使用陣列建立二元樹(6-2-2使用陣列建立二元樹.py)</vt:lpstr>
      <vt:lpstr>6-2-2　使用陣列建立二元樹(6-2-2使用陣列建立二元樹.py)</vt:lpstr>
      <vt:lpstr>6-2-2　使用陣列建立二元樹(6-2-2使用陣列建立二元樹.py)</vt:lpstr>
      <vt:lpstr>6-2-2　使用陣列建立二元樹(6-2-2使用陣列建立二元樹.py)</vt:lpstr>
      <vt:lpstr>6-2-2　使用陣列建立二元樹(6-2-2使用陣列建立二元樹.py)</vt:lpstr>
      <vt:lpstr>6-2-2　使用陣列建立二元樹(6-2-2使用陣列建立二元樹.py)</vt:lpstr>
      <vt:lpstr>6-2-3　使用指標建立二元樹(6-2-3 使用指標建立二元樹.py)</vt:lpstr>
      <vt:lpstr>6-2-3　使用指標建立二元樹(6-2-3 使用指標建立二元樹.py)</vt:lpstr>
      <vt:lpstr>6-2-3　使用指標建立二元樹(6-2-3 使用指標建立二元樹.py)</vt:lpstr>
      <vt:lpstr>6-2-3　使用指標建立二元樹(6-2-3 使用指標建立二元樹.py)</vt:lpstr>
      <vt:lpstr>6-2-4　二元樹的走訪</vt:lpstr>
      <vt:lpstr>6-2-4　二元樹的走訪</vt:lpstr>
      <vt:lpstr>6-2-4　二元樹的走訪</vt:lpstr>
      <vt:lpstr>6-2-4　二元樹的走訪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6-2-4-1　二元樹走訪--使用陣列(6-2-4-1二元樹走訪--使用陣列.py)</vt:lpstr>
      <vt:lpstr>6-2-4-2　二元樹走訪--使用指標(6-2-4-2二元樹走訪--使用指標.py)</vt:lpstr>
      <vt:lpstr>6-2-4-2　二元樹走訪--使用指標(6-2-4-2二元樹走訪--使用指標.py)</vt:lpstr>
      <vt:lpstr>6-2-4-2　二元樹走訪--使用指標(6-2-4-2二元樹走訪--使用指標.py)</vt:lpstr>
      <vt:lpstr>6-2-4-2　二元樹走訪--使用指標(6-2-4-2二元樹走訪--使用指標.py)</vt:lpstr>
      <vt:lpstr>6-2-4-3　二元樹階層走訪--使用指標(6-2-4-3二元樹階層走訪--使用指標.py)</vt:lpstr>
      <vt:lpstr>6-2-4-3　二元樹階層走訪--使用指標(6-2-4-3二元樹階層走訪--使用指標.py)</vt:lpstr>
      <vt:lpstr>6-2-4-3　二元樹階層走訪--使用指標(6-2-4-3二元樹階層走訪--使用指標.py)</vt:lpstr>
      <vt:lpstr>6-2-4-3　二元樹階層走訪--使用指標(6-2-4-3二元樹階層走訪--使用指標.py)</vt:lpstr>
      <vt:lpstr>6-2-4-3　二元樹階層走訪--使用指標(6-2-4-3二元樹階層走訪--使用指標.py)</vt:lpstr>
      <vt:lpstr>6-2-4-3　二元樹階層走訪--使用指標(6-2-4-3二元樹階層走訪--使用指標.py)</vt:lpstr>
      <vt:lpstr>6-2-4-3　二元樹階層走訪--使用指標(6-2-4-3二元樹階層走訪--使用指標.py)</vt:lpstr>
      <vt:lpstr>6-2-4-3　二元樹階層走訪--使用指標(6-2-4-3二元樹階層走訪--使用指標.py)</vt:lpstr>
      <vt:lpstr>6-3　二元搜尋樹 </vt:lpstr>
      <vt:lpstr>6-3　二元搜尋樹(6-3 二元搜尋樹.py)</vt:lpstr>
      <vt:lpstr>6-3　二元搜尋樹(6-3 二元搜尋樹.py)</vt:lpstr>
      <vt:lpstr>6-3-1　插入節點(6-3 二元搜尋樹.py)</vt:lpstr>
      <vt:lpstr>6-3-1　插入節點(6-3 二元搜尋樹.py)</vt:lpstr>
      <vt:lpstr>6-3-1　插入節點(6-3 二元搜尋樹.py)</vt:lpstr>
      <vt:lpstr>6-3-2　搜尋節點(6-3 二元搜尋樹.py)</vt:lpstr>
      <vt:lpstr>6-3-2　搜尋節點(6-3 二元搜尋樹.py)</vt:lpstr>
      <vt:lpstr>6-3-3　刪除節點(6-3 二元搜尋樹.py)</vt:lpstr>
      <vt:lpstr>6-3-3　刪除節點(6-3 二元搜尋樹.py)</vt:lpstr>
      <vt:lpstr>6-3-3　刪除節點(6-3 二元搜尋樹.py)</vt:lpstr>
      <vt:lpstr>6-3-3　刪除節點(6-3 二元搜尋樹.py)</vt:lpstr>
      <vt:lpstr>6-3-4　中序走訪二元搜尋樹(6-3 二元搜尋樹.py)</vt:lpstr>
      <vt:lpstr>6-3-4　中序走訪二元搜尋樹(6-3 二元搜尋樹.py)</vt:lpstr>
      <vt:lpstr>6-3-3　刪除節點(6-3 二元搜尋樹.py)</vt:lpstr>
      <vt:lpstr>6-3-3　刪除節點(6-3 二元搜尋樹.py)</vt:lpstr>
      <vt:lpstr>6-3-2　搜尋節點(6-3 二元搜尋樹.py)</vt:lpstr>
      <vt:lpstr>6-3-2　搜尋節點(6-3 二元搜尋樹.py)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140</cp:revision>
  <dcterms:created xsi:type="dcterms:W3CDTF">2021-02-10T14:29:02Z</dcterms:created>
  <dcterms:modified xsi:type="dcterms:W3CDTF">2021-02-22T08:53:48Z</dcterms:modified>
</cp:coreProperties>
</file>