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23" r:id="rId17"/>
    <p:sldId id="271" r:id="rId18"/>
    <p:sldId id="324" r:id="rId19"/>
    <p:sldId id="274" r:id="rId20"/>
    <p:sldId id="283" r:id="rId21"/>
    <p:sldId id="275" r:id="rId22"/>
    <p:sldId id="276" r:id="rId23"/>
    <p:sldId id="277" r:id="rId24"/>
    <p:sldId id="285" r:id="rId25"/>
    <p:sldId id="278" r:id="rId26"/>
    <p:sldId id="325" r:id="rId27"/>
    <p:sldId id="286" r:id="rId28"/>
    <p:sldId id="287" r:id="rId29"/>
    <p:sldId id="291" r:id="rId30"/>
    <p:sldId id="295" r:id="rId31"/>
    <p:sldId id="292" r:id="rId32"/>
    <p:sldId id="326" r:id="rId33"/>
    <p:sldId id="296" r:id="rId34"/>
    <p:sldId id="297" r:id="rId35"/>
    <p:sldId id="302" r:id="rId36"/>
    <p:sldId id="303" r:id="rId37"/>
    <p:sldId id="301" r:id="rId38"/>
    <p:sldId id="298" r:id="rId39"/>
    <p:sldId id="299" r:id="rId40"/>
    <p:sldId id="308" r:id="rId41"/>
    <p:sldId id="304" r:id="rId42"/>
    <p:sldId id="327" r:id="rId43"/>
    <p:sldId id="306" r:id="rId44"/>
    <p:sldId id="313" r:id="rId45"/>
    <p:sldId id="309" r:id="rId46"/>
    <p:sldId id="310" r:id="rId47"/>
    <p:sldId id="307" r:id="rId48"/>
    <p:sldId id="328" r:id="rId49"/>
    <p:sldId id="314" r:id="rId50"/>
    <p:sldId id="315" r:id="rId51"/>
    <p:sldId id="316" r:id="rId52"/>
    <p:sldId id="320" r:id="rId53"/>
    <p:sldId id="321" r:id="rId54"/>
    <p:sldId id="322" r:id="rId55"/>
    <p:sldId id="317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538163" indent="-538163">
              <a:buFont typeface="Wingdings" panose="05000000000000000000" pitchFamily="2" charset="2"/>
              <a:buChar char="l"/>
              <a:defRPr sz="2400"/>
            </a:lvl1pPr>
            <a:lvl2pPr marL="1076325" indent="-538163">
              <a:buFont typeface="Wingdings" panose="05000000000000000000" pitchFamily="2" charset="2"/>
              <a:buChar char="l"/>
              <a:defRPr sz="2400"/>
            </a:lvl2pPr>
            <a:lvl3pPr marL="1703388" indent="-627063">
              <a:buFont typeface="Wingdings" panose="05000000000000000000" pitchFamily="2" charset="2"/>
              <a:buChar char="l"/>
              <a:defRPr sz="2400"/>
            </a:lvl3pPr>
            <a:lvl4pPr marL="2330450" indent="-627063">
              <a:defRPr sz="2400"/>
            </a:lvl4pPr>
            <a:lvl5pPr marL="2959100" indent="-628650">
              <a:defRPr sz="24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6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1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7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3982"/>
            <a:ext cx="12192001" cy="26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27984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61A4D-61E4-4ED3-9A90-74D979B769E4}" type="datetimeFigureOut">
              <a:rPr lang="zh-TW" altLang="en-US" smtClean="0"/>
              <a:t>2021/2/23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3088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60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Ch7</a:t>
            </a:r>
            <a:r>
              <a:rPr lang="zh-TW" altLang="en-US" sz="6600" dirty="0" smtClean="0"/>
              <a:t>　進階</a:t>
            </a:r>
            <a:r>
              <a:rPr lang="zh-TW" altLang="en-US" sz="6600" dirty="0"/>
              <a:t>樹狀結構 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0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57" y="1470493"/>
            <a:ext cx="5955107" cy="92170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57" y="2590071"/>
            <a:ext cx="6127928" cy="3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94" y="1549877"/>
            <a:ext cx="6761407" cy="347932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01" y="3399658"/>
            <a:ext cx="35909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編碼結果為下表，每個字元的編碼長度不固定，字元出現頻率較高者編碼長度較短，若一篇文章字母出現頻率符合事先設定的字母出現頻率，則經由霍夫曼編碼的編碼長度最短。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3" y="3152622"/>
            <a:ext cx="42767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47" y="1427684"/>
            <a:ext cx="8048625" cy="319087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72" y="4773619"/>
            <a:ext cx="78867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03" y="1562804"/>
            <a:ext cx="8315325" cy="4305300"/>
          </a:xfrm>
        </p:spPr>
      </p:pic>
    </p:spTree>
    <p:extLst>
      <p:ext uri="{BB962C8B-B14F-4D97-AF65-F5344CB8AC3E}">
        <p14:creationId xmlns:p14="http://schemas.microsoft.com/office/powerpoint/2010/main" val="390193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如果不使用霍夫曼編碼，使用固定長度的編碼，則五個字母需要三個位元進行編碼，結果如下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94" y="2720628"/>
            <a:ext cx="6397534" cy="19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依照</a:t>
            </a:r>
            <a:r>
              <a:rPr lang="zh-TW" altLang="en-US" dirty="0"/>
              <a:t>出現頻率產生字串「</a:t>
            </a:r>
            <a:r>
              <a:rPr lang="en-US" altLang="zh-TW" dirty="0" err="1"/>
              <a:t>aaaaaaaaaabbbbcccccdddddddeeeeeeee</a:t>
            </a:r>
            <a:r>
              <a:rPr lang="zh-TW" altLang="en-US" dirty="0"/>
              <a:t>」，利用霍夫曼編碼長度為</a:t>
            </a:r>
            <a:r>
              <a:rPr lang="en-US" altLang="zh-TW" dirty="0"/>
              <a:t>10*2(a)+4*3(b)+5*3(c)+7*2(d)+8*2(e)=77</a:t>
            </a:r>
            <a:r>
              <a:rPr lang="zh-TW" altLang="en-US" dirty="0"/>
              <a:t>；利用長度固定的編碼，每一個字母需要</a:t>
            </a:r>
            <a:r>
              <a:rPr lang="en-US" altLang="zh-TW" dirty="0"/>
              <a:t>3</a:t>
            </a:r>
            <a:r>
              <a:rPr lang="zh-TW" altLang="en-US" dirty="0"/>
              <a:t>個位元，編碼長度為</a:t>
            </a:r>
            <a:r>
              <a:rPr lang="en-US" altLang="zh-TW" dirty="0"/>
              <a:t>10*3(a)+4*3(b)+5*3(c)+7*3(d)+8*3(e)=102</a:t>
            </a:r>
            <a:r>
              <a:rPr lang="zh-TW" altLang="en-US" dirty="0"/>
              <a:t>。由此可以推估，若一篇文章字母出現頻率符合編碼前所設定的每種字母出現頻率，則霍夫曼編碼可以獲得較短的編碼長度。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7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7-1-1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實</a:t>
            </a:r>
            <a:r>
              <a:rPr lang="zh-TW" altLang="en-US" sz="3600" dirty="0"/>
              <a:t>作霍夫曼編碼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en-US" altLang="zh-TW" sz="3600" b="1" dirty="0" smtClean="0"/>
              <a:t>Sort </a:t>
            </a:r>
            <a:r>
              <a:rPr lang="en-US" altLang="zh-TW" sz="2000" b="1" dirty="0" smtClean="0"/>
              <a:t>(</a:t>
            </a:r>
            <a:r>
              <a:rPr lang="en-US" altLang="zh-TW" sz="2000" dirty="0"/>
              <a:t>7-1-1-</a:t>
            </a:r>
            <a:r>
              <a:rPr lang="zh-TW" altLang="en-US" sz="2000" dirty="0"/>
              <a:t>霍夫曼編碼</a:t>
            </a:r>
            <a:r>
              <a:rPr lang="en-US" altLang="zh-TW" sz="2000" dirty="0"/>
              <a:t>-</a:t>
            </a:r>
            <a:r>
              <a:rPr lang="zh-TW" altLang="en-US" sz="2000" dirty="0"/>
              <a:t>使用</a:t>
            </a:r>
            <a:r>
              <a:rPr lang="en-US" altLang="zh-TW" sz="2000" dirty="0"/>
              <a:t>Sort.py</a:t>
            </a:r>
            <a:r>
              <a:rPr lang="en-US" altLang="zh-TW" sz="2000" b="1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這是貪婪演算法的經典問題，已知每個字元的出現頻率，經由霍夫曼編碼可以求得最短的編碼結果，霍夫曼編碼使用可以變動長度的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數字進行編碼</a:t>
            </a:r>
            <a:r>
              <a:rPr lang="zh-TW" altLang="en-US" dirty="0" smtClean="0"/>
              <a:t>。此</a:t>
            </a:r>
            <a:r>
              <a:rPr lang="zh-TW" altLang="en-US" dirty="0"/>
              <a:t>問</a:t>
            </a:r>
            <a:r>
              <a:rPr lang="zh-TW" altLang="en-US" dirty="0" smtClean="0"/>
              <a:t>題</a:t>
            </a:r>
            <a:r>
              <a:rPr lang="zh-TW" altLang="en-US" dirty="0"/>
              <a:t>融合樹狀結構與深度優先搜尋的概念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853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7-1-1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實</a:t>
            </a:r>
            <a:r>
              <a:rPr lang="zh-TW" altLang="en-US" sz="3600" dirty="0"/>
              <a:t>作霍夫曼編碼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en-US" altLang="zh-TW" sz="3600" b="1" dirty="0" smtClean="0"/>
              <a:t>Sort </a:t>
            </a:r>
            <a:r>
              <a:rPr lang="en-US" altLang="zh-TW" sz="2000" b="1" dirty="0" smtClean="0"/>
              <a:t>(</a:t>
            </a:r>
            <a:r>
              <a:rPr lang="en-US" altLang="zh-TW" sz="2000" dirty="0"/>
              <a:t>7-1-1-</a:t>
            </a:r>
            <a:r>
              <a:rPr lang="zh-TW" altLang="en-US" sz="2000" dirty="0"/>
              <a:t>霍夫曼編碼</a:t>
            </a:r>
            <a:r>
              <a:rPr lang="en-US" altLang="zh-TW" sz="2000" dirty="0"/>
              <a:t>-</a:t>
            </a:r>
            <a:r>
              <a:rPr lang="zh-TW" altLang="en-US" sz="2000" dirty="0"/>
              <a:t>使用</a:t>
            </a:r>
            <a:r>
              <a:rPr lang="en-US" altLang="zh-TW" sz="2000" dirty="0"/>
              <a:t>Sort.py</a:t>
            </a:r>
            <a:r>
              <a:rPr lang="en-US" altLang="zh-TW" sz="2000" b="1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每次輸入數字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表示字元個數，輸入</a:t>
            </a:r>
            <a:r>
              <a:rPr lang="en-US" altLang="zh-TW" dirty="0"/>
              <a:t>n</a:t>
            </a:r>
            <a:r>
              <a:rPr lang="zh-TW" altLang="en-US" dirty="0"/>
              <a:t>小於</a:t>
            </a:r>
            <a:r>
              <a:rPr lang="en-US" altLang="zh-TW" dirty="0"/>
              <a:t>26</a:t>
            </a:r>
            <a:r>
              <a:rPr lang="zh-TW" altLang="en-US" dirty="0"/>
              <a:t>，之後有</a:t>
            </a:r>
            <a:r>
              <a:rPr lang="en-US" altLang="zh-TW" dirty="0"/>
              <a:t>n</a:t>
            </a:r>
            <a:r>
              <a:rPr lang="zh-TW" altLang="en-US" dirty="0"/>
              <a:t>行分別是每一行為一個小寫英文字母與一個整數組成，小寫英文字母表示被編碼的字元，而整數表示出現的頻率，數值越大表示頻率越高。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輸出每個小寫英文字母的編碼。 </a:t>
            </a:r>
          </a:p>
        </p:txBody>
      </p:sp>
      <p:sp>
        <p:nvSpPr>
          <p:cNvPr id="4" name="矩形 3"/>
          <p:cNvSpPr/>
          <p:nvPr/>
        </p:nvSpPr>
        <p:spPr>
          <a:xfrm>
            <a:off x="7052149" y="3819759"/>
            <a:ext cx="1598792" cy="26776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solidFill>
                  <a:srgbClr val="221E1F"/>
                </a:solidFill>
                <a:latin typeface="文鼎明體u..."/>
              </a:rPr>
              <a:t>輸入範例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Times New Roman" panose="02020603050405020304" pitchFamily="18" charset="0"/>
              </a:rPr>
              <a:t>5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Times New Roman" panose="02020603050405020304" pitchFamily="18" charset="0"/>
              </a:rPr>
              <a:t>a 10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Times New Roman" panose="02020603050405020304" pitchFamily="18" charset="0"/>
              </a:rPr>
              <a:t>b 4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Times New Roman" panose="02020603050405020304" pitchFamily="18" charset="0"/>
              </a:rPr>
              <a:t>c 5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Times New Roman" panose="02020603050405020304" pitchFamily="18" charset="0"/>
              </a:rPr>
              <a:t>d 7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Times New Roman" panose="02020603050405020304" pitchFamily="18" charset="0"/>
              </a:rPr>
              <a:t>e 8 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9456868" y="3819759"/>
            <a:ext cx="1537063" cy="2308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>
                <a:solidFill>
                  <a:srgbClr val="221E1F"/>
                </a:solidFill>
                <a:latin typeface="文鼎明體u..."/>
              </a:rPr>
              <a:t>輸出範例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Times New Roman" panose="02020603050405020304" pitchFamily="18" charset="0"/>
              </a:rPr>
              <a:t>d 00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Times New Roman" panose="02020603050405020304" pitchFamily="18" charset="0"/>
              </a:rPr>
              <a:t>e 01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Times New Roman" panose="02020603050405020304" pitchFamily="18" charset="0"/>
              </a:rPr>
              <a:t>b 100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Times New Roman" panose="02020603050405020304" pitchFamily="18" charset="0"/>
              </a:rPr>
              <a:t>c 101</a:t>
            </a:r>
          </a:p>
          <a:p>
            <a:pPr algn="just"/>
            <a:r>
              <a:rPr lang="en-US" altLang="zh-TW" sz="2400" dirty="0">
                <a:solidFill>
                  <a:srgbClr val="221E1F"/>
                </a:solidFill>
                <a:latin typeface="Times New Roman" panose="02020603050405020304" pitchFamily="18" charset="0"/>
              </a:rPr>
              <a:t>a 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91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7-1-1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實</a:t>
            </a:r>
            <a:r>
              <a:rPr lang="zh-TW" altLang="en-US" sz="3600" dirty="0"/>
              <a:t>作霍夫曼編碼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en-US" altLang="zh-TW" sz="3600" b="1" dirty="0" smtClean="0"/>
              <a:t>Sort </a:t>
            </a:r>
            <a:r>
              <a:rPr lang="en-US" altLang="zh-TW" sz="2000" b="1" dirty="0" smtClean="0"/>
              <a:t>(</a:t>
            </a:r>
            <a:r>
              <a:rPr lang="en-US" altLang="zh-TW" sz="2000" dirty="0"/>
              <a:t>7-1-1-</a:t>
            </a:r>
            <a:r>
              <a:rPr lang="zh-TW" altLang="en-US" sz="2000" dirty="0"/>
              <a:t>霍夫曼編碼</a:t>
            </a:r>
            <a:r>
              <a:rPr lang="en-US" altLang="zh-TW" sz="2000" dirty="0"/>
              <a:t>-</a:t>
            </a:r>
            <a:r>
              <a:rPr lang="zh-TW" altLang="en-US" sz="2000" dirty="0"/>
              <a:t>使用</a:t>
            </a:r>
            <a:r>
              <a:rPr lang="en-US" altLang="zh-TW" sz="2000" dirty="0"/>
              <a:t>Sort.py</a:t>
            </a:r>
            <a:r>
              <a:rPr lang="en-US" altLang="zh-TW" sz="2000" b="1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91726"/>
              </p:ext>
            </p:extLst>
          </p:nvPr>
        </p:nvGraphicFramePr>
        <p:xfrm>
          <a:off x="1088316" y="333050"/>
          <a:ext cx="4401454" cy="622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node: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id, </a:t>
                      </a:r>
                      <a:r>
                        <a:rPr lang="en-US" altLang="zh-TW" sz="1800" dirty="0" err="1" smtClean="0"/>
                        <a:t>ch</a:t>
                      </a:r>
                      <a:r>
                        <a:rPr lang="en-US" altLang="zh-TW" sz="1800" dirty="0" smtClean="0"/>
                        <a:t>, w, t, le, </a:t>
                      </a:r>
                      <a:r>
                        <a:rPr lang="en-US" altLang="zh-TW" sz="1800" dirty="0" err="1" smtClean="0"/>
                        <a:t>ri</a:t>
                      </a:r>
                      <a:r>
                        <a:rPr lang="en-US" altLang="zh-TW" sz="1800" dirty="0" smtClean="0"/>
                        <a:t>):</a:t>
                      </a:r>
                    </a:p>
                    <a:p>
                      <a:r>
                        <a:rPr lang="en-US" altLang="zh-TW" sz="1800" dirty="0" smtClean="0"/>
                        <a:t>        self.id = id</a:t>
                      </a:r>
                    </a:p>
                    <a:p>
                      <a:r>
                        <a:rPr lang="en-US" altLang="zh-TW" sz="1800" dirty="0" smtClean="0"/>
                        <a:t>        self.ch = </a:t>
                      </a:r>
                      <a:r>
                        <a:rPr lang="en-US" altLang="zh-TW" sz="1800" dirty="0" err="1" smtClean="0"/>
                        <a:t>ch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self.w</a:t>
                      </a:r>
                      <a:r>
                        <a:rPr lang="en-US" altLang="zh-TW" sz="1800" dirty="0" smtClean="0"/>
                        <a:t> = w</a:t>
                      </a:r>
                    </a:p>
                    <a:p>
                      <a:r>
                        <a:rPr lang="en-US" altLang="zh-TW" sz="1800" dirty="0" smtClean="0"/>
                        <a:t>        self.t = t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self.le</a:t>
                      </a:r>
                      <a:r>
                        <a:rPr lang="en-US" altLang="zh-TW" sz="1800" dirty="0" smtClean="0"/>
                        <a:t> = le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self.ri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ri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err="1" smtClean="0"/>
                        <a:t>hf</a:t>
                      </a:r>
                      <a:r>
                        <a:rPr lang="en-US" altLang="zh-TW" sz="1800" dirty="0" smtClean="0"/>
                        <a:t> = [0]*101</a:t>
                      </a:r>
                    </a:p>
                    <a:p>
                      <a:r>
                        <a:rPr lang="en-US" altLang="zh-TW" sz="1800" dirty="0" smtClean="0"/>
                        <a:t>code = [0]*10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(id, level):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hf</a:t>
                      </a:r>
                      <a:r>
                        <a:rPr lang="en-US" altLang="zh-TW" sz="1800" dirty="0" smtClean="0"/>
                        <a:t>[id].t == False:</a:t>
                      </a:r>
                    </a:p>
                    <a:p>
                      <a:r>
                        <a:rPr lang="en-US" altLang="zh-TW" sz="1800" dirty="0" smtClean="0"/>
                        <a:t>        code[level] = '0'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hf</a:t>
                      </a:r>
                      <a:r>
                        <a:rPr lang="en-US" altLang="zh-TW" sz="1800" dirty="0" smtClean="0"/>
                        <a:t>[id].le,level+1)</a:t>
                      </a:r>
                    </a:p>
                    <a:p>
                      <a:r>
                        <a:rPr lang="en-US" altLang="zh-TW" sz="1800" dirty="0" smtClean="0"/>
                        <a:t>        code[level] = '1'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hf</a:t>
                      </a:r>
                      <a:r>
                        <a:rPr lang="en-US" altLang="zh-TW" sz="1800" dirty="0" smtClean="0"/>
                        <a:t>[id].ri,level+1)</a:t>
                      </a:r>
                    </a:p>
                    <a:p>
                      <a:r>
                        <a:rPr lang="en-US" altLang="zh-TW" sz="1800" dirty="0" smtClean="0"/>
                        <a:t>    else:</a:t>
                      </a:r>
                    </a:p>
                    <a:p>
                      <a:r>
                        <a:rPr lang="en-US" altLang="zh-TW" sz="1800" dirty="0" smtClean="0"/>
                        <a:t>        print(</a:t>
                      </a:r>
                      <a:r>
                        <a:rPr lang="en-US" altLang="zh-TW" sz="1800" dirty="0" err="1" smtClean="0"/>
                        <a:t>hf</a:t>
                      </a:r>
                      <a:r>
                        <a:rPr lang="en-US" altLang="zh-TW" sz="1800" dirty="0" smtClean="0"/>
                        <a:t>[id].</a:t>
                      </a:r>
                      <a:r>
                        <a:rPr lang="en-US" altLang="zh-TW" sz="1800" dirty="0" err="1" smtClean="0"/>
                        <a:t>ch</a:t>
                      </a:r>
                      <a:r>
                        <a:rPr lang="en-US" altLang="zh-TW" sz="1800" dirty="0" smtClean="0"/>
                        <a:t>, " ", end='')</a:t>
                      </a:r>
                    </a:p>
                    <a:p>
                      <a:r>
                        <a:rPr lang="en-US" altLang="zh-TW" sz="1800" dirty="0" smtClean="0"/>
                        <a:t>    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range(level):</a:t>
                      </a:r>
                    </a:p>
                    <a:p>
                      <a:r>
                        <a:rPr lang="en-US" altLang="zh-TW" sz="1800" dirty="0" smtClean="0"/>
                        <a:t>            print(code[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end='')</a:t>
                      </a:r>
                    </a:p>
                    <a:p>
                      <a:r>
                        <a:rPr lang="en-US" altLang="zh-TW" sz="1800" dirty="0" smtClean="0"/>
                        <a:t>        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668551" y="261453"/>
            <a:ext cx="6388466" cy="64602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行：宣告結構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，有六個元素分別是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表示節點的編號，建立霍夫曼樹時使用。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表示節點所代表的字元。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表示該字元的出現頻率。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表示是否為字元節點，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表示為字元節點。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表示建立霍夫曼樹時的左邊節點編號，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表示建立霍夫曼樹時的右邊節點編號。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函式，印出字元與霍夫曼編碼的對應。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行：若不是字元節點，往左邊走，字元陣列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code[level]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為字元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進行遞迴，將節點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[id]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左邊節點編號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level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。往右邊走，字元陣列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code[level]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為字元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進行遞迴，將節點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[id]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右邊節點編號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level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行：否則就是字元節點，印出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[id]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的字元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ch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，與使用迴圈印出該字元經過的編碼陣列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的每個元素到螢幕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，最後輸出換行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7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Ch7</a:t>
            </a:r>
            <a:r>
              <a:rPr lang="zh-TW" altLang="en-US" dirty="0" smtClean="0"/>
              <a:t>　進階</a:t>
            </a:r>
            <a:r>
              <a:rPr lang="zh-TW" altLang="en-US" dirty="0"/>
              <a:t>樹狀結構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本</a:t>
            </a:r>
            <a:r>
              <a:rPr lang="zh-TW" altLang="en-US" dirty="0"/>
              <a:t>章內容為霍夫</a:t>
            </a:r>
            <a:r>
              <a:rPr lang="zh-TW" altLang="en-US" dirty="0" smtClean="0"/>
              <a:t>曼（</a:t>
            </a:r>
            <a:r>
              <a:rPr lang="en-US" altLang="zh-TW" dirty="0" smtClean="0"/>
              <a:t>Huffman</a:t>
            </a:r>
            <a:r>
              <a:rPr lang="zh-TW" altLang="en-US" dirty="0"/>
              <a:t>）</a:t>
            </a:r>
            <a:r>
              <a:rPr lang="zh-TW" altLang="en-US" dirty="0" smtClean="0"/>
              <a:t>編碼</a:t>
            </a:r>
            <a:r>
              <a:rPr lang="zh-TW" altLang="en-US" dirty="0"/>
              <a:t>與</a:t>
            </a:r>
            <a:r>
              <a:rPr lang="en-US" altLang="zh-TW" dirty="0"/>
              <a:t>AVL</a:t>
            </a:r>
            <a:r>
              <a:rPr lang="zh-TW" altLang="en-US" dirty="0"/>
              <a:t>樹。霍夫曼編碼使用樹狀結構找出編碼長度最短的編碼；而</a:t>
            </a:r>
            <a:r>
              <a:rPr lang="en-US" altLang="zh-TW" dirty="0"/>
              <a:t>AVL</a:t>
            </a:r>
            <a:r>
              <a:rPr lang="zh-TW" altLang="en-US" dirty="0"/>
              <a:t>樹為平衡的二元搜尋樹，比起二元搜尋樹有較好的執行效率。 </a:t>
            </a:r>
            <a:endParaRPr lang="en-US" altLang="zh-TW" dirty="0" smtClean="0"/>
          </a:p>
          <a:p>
            <a:r>
              <a:rPr lang="en-US" altLang="zh-TW" dirty="0" smtClean="0"/>
              <a:t>7-1</a:t>
            </a:r>
            <a:r>
              <a:rPr lang="zh-TW" altLang="en-US" dirty="0" smtClean="0"/>
              <a:t>　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dirty="0" smtClean="0"/>
              <a:t>Huffman</a:t>
            </a:r>
            <a:r>
              <a:rPr lang="zh-TW" altLang="en-US" dirty="0" smtClean="0"/>
              <a:t>）編碼 </a:t>
            </a:r>
            <a:endParaRPr lang="zh-TW" altLang="en-US" dirty="0"/>
          </a:p>
          <a:p>
            <a:r>
              <a:rPr lang="en-US" altLang="zh-TW" dirty="0" smtClean="0"/>
              <a:t>7-2</a:t>
            </a:r>
            <a:r>
              <a:rPr lang="zh-TW" altLang="en-US" dirty="0" smtClean="0"/>
              <a:t>　</a:t>
            </a:r>
            <a:r>
              <a:rPr lang="en-US" altLang="zh-TW" dirty="0" smtClean="0"/>
              <a:t>AVL</a:t>
            </a:r>
            <a:r>
              <a:rPr lang="zh-TW" altLang="en-US" dirty="0"/>
              <a:t>樹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3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7-1-1 </a:t>
            </a:r>
            <a:r>
              <a:rPr lang="zh-TW" altLang="en-US" sz="3600" dirty="0"/>
              <a:t>實作霍夫曼編碼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en-US" altLang="zh-TW" sz="3600" b="1" dirty="0" smtClean="0"/>
              <a:t>Sort </a:t>
            </a:r>
            <a:r>
              <a:rPr lang="en-US" altLang="zh-TW" sz="2000" b="1" dirty="0" smtClean="0"/>
              <a:t>(</a:t>
            </a:r>
            <a:r>
              <a:rPr lang="en-US" altLang="zh-TW" sz="2000" dirty="0"/>
              <a:t>7-1-1-</a:t>
            </a:r>
            <a:r>
              <a:rPr lang="zh-TW" altLang="en-US" sz="2000" dirty="0"/>
              <a:t>霍夫曼編碼</a:t>
            </a:r>
            <a:r>
              <a:rPr lang="en-US" altLang="zh-TW" sz="2000" dirty="0"/>
              <a:t>-</a:t>
            </a:r>
            <a:r>
              <a:rPr lang="zh-TW" altLang="en-US" sz="2000" dirty="0"/>
              <a:t>使用</a:t>
            </a:r>
            <a:r>
              <a:rPr lang="en-US" altLang="zh-TW" sz="2000" dirty="0"/>
              <a:t>Sort.py</a:t>
            </a:r>
            <a:r>
              <a:rPr lang="en-US" altLang="zh-TW" sz="2000" b="1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089881"/>
              </p:ext>
            </p:extLst>
          </p:nvPr>
        </p:nvGraphicFramePr>
        <p:xfrm>
          <a:off x="483326" y="619922"/>
          <a:ext cx="5015408" cy="5949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583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270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 = ['a', 'b', 'c', 'd', 'e']</a:t>
                      </a:r>
                    </a:p>
                    <a:p>
                      <a:r>
                        <a:rPr lang="en-US" altLang="zh-TW" sz="1800" dirty="0" smtClean="0"/>
                        <a:t>w = [10, 4, 5, 7, 8]</a:t>
                      </a:r>
                    </a:p>
                    <a:p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(c)):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hf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node(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, c[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w[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True, 0, 0)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tmp.append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hf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])</a:t>
                      </a:r>
                    </a:p>
                    <a:p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 = sorted(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, key=lambda x: </a:t>
                      </a:r>
                      <a:r>
                        <a:rPr lang="en-US" altLang="zh-TW" sz="1800" dirty="0" err="1" smtClean="0"/>
                        <a:t>x.w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while(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) &gt; 1):</a:t>
                      </a:r>
                    </a:p>
                    <a:p>
                      <a:r>
                        <a:rPr lang="en-US" altLang="zh-TW" sz="1800" dirty="0" smtClean="0"/>
                        <a:t>    a=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[0]</a:t>
                      </a:r>
                    </a:p>
                    <a:p>
                      <a:r>
                        <a:rPr lang="en-US" altLang="zh-TW" sz="1800" dirty="0" smtClean="0"/>
                        <a:t>    del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[0]</a:t>
                      </a:r>
                    </a:p>
                    <a:p>
                      <a:r>
                        <a:rPr lang="en-US" altLang="zh-TW" sz="1800" dirty="0" smtClean="0"/>
                        <a:t>    b =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[0]</a:t>
                      </a:r>
                    </a:p>
                    <a:p>
                      <a:r>
                        <a:rPr lang="en-US" altLang="zh-TW" sz="1800" dirty="0" smtClean="0"/>
                        <a:t>    del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[0]</a:t>
                      </a:r>
                    </a:p>
                    <a:p>
                      <a:r>
                        <a:rPr lang="en-US" altLang="zh-TW" sz="1800" dirty="0" smtClean="0"/>
                        <a:t>    n = node(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, None, </a:t>
                      </a:r>
                      <a:r>
                        <a:rPr lang="en-US" altLang="zh-TW" sz="1800" dirty="0" err="1" smtClean="0"/>
                        <a:t>a.w+b.w</a:t>
                      </a:r>
                      <a:r>
                        <a:rPr lang="en-US" altLang="zh-TW" sz="1800" dirty="0" smtClean="0"/>
                        <a:t>, 0, a.id, b.id)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hf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] = n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tmp.append</a:t>
                      </a:r>
                      <a:r>
                        <a:rPr lang="en-US" altLang="zh-TW" sz="1800" dirty="0" smtClean="0"/>
                        <a:t>(n)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 = sorted(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, key=lambda x: </a:t>
                      </a:r>
                      <a:r>
                        <a:rPr lang="en-US" altLang="zh-TW" sz="1800" dirty="0" err="1" smtClean="0"/>
                        <a:t>x.w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tmp</a:t>
                      </a:r>
                      <a:r>
                        <a:rPr lang="en-US" altLang="zh-TW" sz="1800" dirty="0" smtClean="0"/>
                        <a:t>[0].id,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562630" y="130732"/>
            <a:ext cx="6545220" cy="64940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為字元串列，初始化為「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'a', 'b', 'c', 'd', 'e']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為頻率串列，初始化為「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10, 4, 5, 7, 8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為空串列。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行：初始化變數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為串列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的長度。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行：使用迴圈輸入五個字元與對應的使用頻率，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初始化為迴圈變數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的字元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ch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初始化為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c[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的頻率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初始化為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w[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]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的是否為字元節點的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設定為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的左子樹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設定為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的右子樹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ri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設定為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，最後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參考到此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加入到串列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行：將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所有元素以字元頻率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由小到大進行排序。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行：當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元素個數大於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時，繼續執行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while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迴圈，表示還有節點要合併。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行：取出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中頻率最小的元素到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行：刪除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中頻率最小的元素。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行：取出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中頻率最小的元素到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行：刪除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中頻率最小的元素。	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行：設定節點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，表示新產生節點的編號。設定節點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ch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，表示該節點沒有字元。設定節點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a.w+b.w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，表示權重為兩個節點的權重相加。設定節點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，表示不是字元節點，是由字元節點組合起來。設定節點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為節點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的編號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(id)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，設定節點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ri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為節點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的編號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(id)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行：將節點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儲存到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行：將節點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加到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的最後。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行：將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tmp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所有元素以字元頻率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由小到大進行排序。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行：變數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產生所有字元的霍夫曼編碼。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33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7-1-1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實</a:t>
            </a:r>
            <a:r>
              <a:rPr lang="zh-TW" altLang="en-US" sz="3600" dirty="0"/>
              <a:t>作霍夫曼編碼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en-US" altLang="zh-TW" sz="3600" b="1" dirty="0" smtClean="0"/>
              <a:t>Sort </a:t>
            </a:r>
            <a:r>
              <a:rPr lang="en-US" altLang="zh-TW" sz="2000" b="1" dirty="0" smtClean="0"/>
              <a:t>(</a:t>
            </a:r>
            <a:r>
              <a:rPr lang="en-US" altLang="zh-TW" sz="2000" dirty="0"/>
              <a:t>7-1-1-</a:t>
            </a:r>
            <a:r>
              <a:rPr lang="zh-TW" altLang="en-US" sz="2000" dirty="0"/>
              <a:t>霍夫曼編碼</a:t>
            </a:r>
            <a:r>
              <a:rPr lang="en-US" altLang="zh-TW" sz="2000" dirty="0"/>
              <a:t>-</a:t>
            </a:r>
            <a:r>
              <a:rPr lang="zh-TW" altLang="en-US" sz="2000" dirty="0"/>
              <a:t>使用</a:t>
            </a:r>
            <a:r>
              <a:rPr lang="en-US" altLang="zh-TW" sz="2000" dirty="0"/>
              <a:t>Sort.py</a:t>
            </a:r>
            <a:r>
              <a:rPr lang="en-US" altLang="zh-TW" sz="2000" b="1" dirty="0" smtClean="0"/>
              <a:t>)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45" y="1594916"/>
            <a:ext cx="7915275" cy="2438400"/>
          </a:xfrm>
        </p:spPr>
      </p:pic>
    </p:spTree>
    <p:extLst>
      <p:ext uri="{BB962C8B-B14F-4D97-AF65-F5344CB8AC3E}">
        <p14:creationId xmlns:p14="http://schemas.microsoft.com/office/powerpoint/2010/main" val="7372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7-1-1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實</a:t>
            </a:r>
            <a:r>
              <a:rPr lang="zh-TW" altLang="en-US" sz="3600" dirty="0"/>
              <a:t>作霍夫曼編碼</a:t>
            </a:r>
            <a:r>
              <a:rPr lang="en-US" altLang="zh-TW" sz="3600" b="1" dirty="0"/>
              <a:t>--</a:t>
            </a:r>
            <a:r>
              <a:rPr lang="zh-TW" altLang="en-US" sz="3600" dirty="0"/>
              <a:t>使用</a:t>
            </a:r>
            <a:r>
              <a:rPr lang="en-US" altLang="zh-TW" sz="3600" b="1" dirty="0" smtClean="0"/>
              <a:t>Sort </a:t>
            </a:r>
            <a:r>
              <a:rPr lang="en-US" altLang="zh-TW" sz="2000" b="1" dirty="0" smtClean="0"/>
              <a:t>(</a:t>
            </a:r>
            <a:r>
              <a:rPr lang="en-US" altLang="zh-TW" sz="2000" dirty="0"/>
              <a:t>7-1-1-</a:t>
            </a:r>
            <a:r>
              <a:rPr lang="zh-TW" altLang="en-US" sz="2000" dirty="0"/>
              <a:t>霍夫曼編碼</a:t>
            </a:r>
            <a:r>
              <a:rPr lang="en-US" altLang="zh-TW" sz="2000" dirty="0"/>
              <a:t>-</a:t>
            </a:r>
            <a:r>
              <a:rPr lang="zh-TW" altLang="en-US" sz="2000" dirty="0"/>
              <a:t>使用</a:t>
            </a:r>
            <a:r>
              <a:rPr lang="en-US" altLang="zh-TW" sz="2000" dirty="0"/>
              <a:t>Sort.py</a:t>
            </a:r>
            <a:r>
              <a:rPr lang="en-US" altLang="zh-TW" sz="2000" b="1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pPr lvl="1"/>
            <a:r>
              <a:rPr lang="zh-TW" altLang="en-US" dirty="0"/>
              <a:t>第</a:t>
            </a:r>
            <a:r>
              <a:rPr lang="en-US" altLang="zh-TW" dirty="0"/>
              <a:t>26</a:t>
            </a:r>
            <a:r>
              <a:rPr lang="zh-TW" altLang="en-US" dirty="0"/>
              <a:t>到</a:t>
            </a:r>
            <a:r>
              <a:rPr lang="en-US" altLang="zh-TW" dirty="0"/>
              <a:t>39</a:t>
            </a:r>
            <a:r>
              <a:rPr lang="zh-TW" altLang="en-US" dirty="0"/>
              <a:t>行建立霍夫曼編碼樹，取出兩個節點計算後產生一個節點，然後執行排序，排序所需時間複雜度為</a:t>
            </a:r>
            <a:r>
              <a:rPr lang="en-US" altLang="zh-TW" dirty="0"/>
              <a:t>O(n*log(n))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為字母個數，總共執行約</a:t>
            </a:r>
            <a:r>
              <a:rPr lang="en-US" altLang="zh-TW" dirty="0"/>
              <a:t>n/2</a:t>
            </a:r>
            <a:r>
              <a:rPr lang="zh-TW" altLang="en-US" dirty="0"/>
              <a:t>次，所以演算法效率為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log(n))</a:t>
            </a:r>
            <a:r>
              <a:rPr lang="zh-TW" altLang="en-US" dirty="0"/>
              <a:t>，排序花了比較多的時間。霍夫曼編碼適合使用</a:t>
            </a:r>
            <a:r>
              <a:rPr lang="zh-TW" altLang="en-US" dirty="0" smtClean="0"/>
              <a:t>堆積（</a:t>
            </a:r>
            <a:r>
              <a:rPr lang="en-US" altLang="zh-TW" dirty="0" smtClean="0"/>
              <a:t>Heap</a:t>
            </a:r>
            <a:r>
              <a:rPr lang="zh-TW" altLang="en-US" dirty="0" smtClean="0"/>
              <a:t>）將</a:t>
            </a:r>
            <a:r>
              <a:rPr lang="zh-TW" altLang="en-US" dirty="0"/>
              <a:t>最小的元素放在最上面，不需要全部排序，取出最小的元素與插入元素的演算法效率只要</a:t>
            </a:r>
            <a:r>
              <a:rPr lang="en-US" altLang="zh-TW" dirty="0"/>
              <a:t>O(log(n))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為字母個數，總共執行約</a:t>
            </a:r>
            <a:r>
              <a:rPr lang="en-US" altLang="zh-TW" dirty="0"/>
              <a:t>n/2</a:t>
            </a:r>
            <a:r>
              <a:rPr lang="zh-TW" altLang="en-US" dirty="0"/>
              <a:t>次，所以演算法效率為</a:t>
            </a:r>
            <a:r>
              <a:rPr lang="en-US" altLang="zh-TW" dirty="0"/>
              <a:t>O(n*log(n))</a:t>
            </a:r>
            <a:r>
              <a:rPr lang="zh-TW" altLang="en-US" dirty="0"/>
              <a:t>，程式碼改寫如下。</a:t>
            </a:r>
          </a:p>
        </p:txBody>
      </p:sp>
    </p:spTree>
    <p:extLst>
      <p:ext uri="{BB962C8B-B14F-4D97-AF65-F5344CB8AC3E}">
        <p14:creationId xmlns:p14="http://schemas.microsoft.com/office/powerpoint/2010/main" val="24203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7-1-1</a:t>
            </a:r>
            <a:r>
              <a:rPr lang="zh-TW" altLang="en-US" sz="3600" b="1" dirty="0" smtClean="0"/>
              <a:t>　</a:t>
            </a:r>
            <a:r>
              <a:rPr lang="zh-TW" altLang="en-US" sz="3600" dirty="0" smtClean="0"/>
              <a:t>實</a:t>
            </a:r>
            <a:r>
              <a:rPr lang="zh-TW" altLang="en-US" sz="3600" dirty="0"/>
              <a:t>作霍夫曼編碼</a:t>
            </a:r>
            <a:r>
              <a:rPr lang="en-US" altLang="zh-TW" sz="3600" b="1" dirty="0"/>
              <a:t>--</a:t>
            </a:r>
            <a:r>
              <a:rPr lang="zh-TW" altLang="en-US" sz="3600" dirty="0" smtClean="0"/>
              <a:t>使用</a:t>
            </a:r>
            <a:r>
              <a:rPr lang="en-US" altLang="zh-TW" sz="3600" b="1" dirty="0" smtClean="0"/>
              <a:t>Heap</a:t>
            </a:r>
            <a:r>
              <a:rPr lang="en-US" altLang="zh-TW" sz="2000" b="1" dirty="0" smtClean="0"/>
              <a:t>(</a:t>
            </a:r>
            <a:r>
              <a:rPr lang="en-US" altLang="zh-TW" sz="2000" dirty="0" smtClean="0"/>
              <a:t>7-1-1-</a:t>
            </a:r>
            <a:r>
              <a:rPr lang="zh-TW" altLang="en-US" sz="2000" dirty="0"/>
              <a:t>霍夫曼編碼</a:t>
            </a:r>
            <a:r>
              <a:rPr lang="en-US" altLang="zh-TW" sz="2000" dirty="0"/>
              <a:t>-</a:t>
            </a:r>
            <a:r>
              <a:rPr lang="zh-TW" altLang="en-US" sz="2000" dirty="0" smtClean="0"/>
              <a:t>使用</a:t>
            </a:r>
            <a:r>
              <a:rPr lang="en-US" altLang="zh-TW" sz="2000" dirty="0" smtClean="0"/>
              <a:t>Heap.py</a:t>
            </a:r>
            <a:r>
              <a:rPr lang="en-US" altLang="zh-TW" sz="2000" b="1" dirty="0" smtClean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433177"/>
            <a:ext cx="10058400" cy="4929194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(4) </a:t>
            </a:r>
            <a:r>
              <a:rPr lang="zh-TW" altLang="en-US" dirty="0"/>
              <a:t>改寫後的程式碼與解說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86937"/>
              </p:ext>
            </p:extLst>
          </p:nvPr>
        </p:nvGraphicFramePr>
        <p:xfrm>
          <a:off x="962810" y="2079771"/>
          <a:ext cx="4401454" cy="460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8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56445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行號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dirty="0" smtClean="0"/>
                        <a:t>程式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600" dirty="0" smtClean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from </a:t>
                      </a:r>
                      <a:r>
                        <a:rPr lang="en-US" altLang="zh-TW" sz="1600" dirty="0" err="1" smtClean="0"/>
                        <a:t>heapq</a:t>
                      </a:r>
                      <a:r>
                        <a:rPr lang="en-US" altLang="zh-TW" sz="1600" dirty="0" smtClean="0"/>
                        <a:t> import *</a:t>
                      </a:r>
                    </a:p>
                    <a:p>
                      <a:r>
                        <a:rPr lang="en-US" altLang="zh-TW" sz="1600" dirty="0" err="1" smtClean="0"/>
                        <a:t>hf</a:t>
                      </a:r>
                      <a:r>
                        <a:rPr lang="en-US" altLang="zh-TW" sz="1600" dirty="0" smtClean="0"/>
                        <a:t> = [0]*101</a:t>
                      </a:r>
                    </a:p>
                    <a:p>
                      <a:r>
                        <a:rPr lang="en-US" altLang="zh-TW" sz="1600" dirty="0" smtClean="0"/>
                        <a:t>code = [0]*10</a:t>
                      </a:r>
                    </a:p>
                    <a:p>
                      <a:r>
                        <a:rPr lang="en-US" altLang="zh-TW" sz="1600" dirty="0" err="1" smtClean="0"/>
                        <a:t>def</a:t>
                      </a:r>
                      <a:r>
                        <a:rPr lang="en-US" altLang="zh-TW" sz="1600" dirty="0" smtClean="0"/>
                        <a:t> </a:t>
                      </a:r>
                      <a:r>
                        <a:rPr lang="en-US" altLang="zh-TW" sz="1600" dirty="0" err="1" smtClean="0"/>
                        <a:t>dfs</a:t>
                      </a:r>
                      <a:r>
                        <a:rPr lang="en-US" altLang="zh-TW" sz="1600" dirty="0" smtClean="0"/>
                        <a:t>(id, level):</a:t>
                      </a:r>
                    </a:p>
                    <a:p>
                      <a:r>
                        <a:rPr lang="en-US" altLang="zh-TW" sz="1600" dirty="0" smtClean="0"/>
                        <a:t>    if </a:t>
                      </a:r>
                      <a:r>
                        <a:rPr lang="en-US" altLang="zh-TW" sz="1600" dirty="0" err="1" smtClean="0"/>
                        <a:t>hf</a:t>
                      </a:r>
                      <a:r>
                        <a:rPr lang="en-US" altLang="zh-TW" sz="1600" dirty="0" smtClean="0"/>
                        <a:t>[id][3] == False:</a:t>
                      </a:r>
                    </a:p>
                    <a:p>
                      <a:r>
                        <a:rPr lang="en-US" altLang="zh-TW" sz="1600" dirty="0" smtClean="0"/>
                        <a:t>        code[level] = '0'</a:t>
                      </a:r>
                    </a:p>
                    <a:p>
                      <a:r>
                        <a:rPr lang="en-US" altLang="zh-TW" sz="1600" dirty="0" smtClean="0"/>
                        <a:t>        </a:t>
                      </a:r>
                      <a:r>
                        <a:rPr lang="en-US" altLang="zh-TW" sz="1600" dirty="0" err="1" smtClean="0"/>
                        <a:t>dfs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en-US" altLang="zh-TW" sz="1600" dirty="0" err="1" smtClean="0"/>
                        <a:t>hf</a:t>
                      </a:r>
                      <a:r>
                        <a:rPr lang="en-US" altLang="zh-TW" sz="1600" dirty="0" smtClean="0"/>
                        <a:t>[id][4],level+1)</a:t>
                      </a:r>
                    </a:p>
                    <a:p>
                      <a:r>
                        <a:rPr lang="en-US" altLang="zh-TW" sz="1600" dirty="0" smtClean="0"/>
                        <a:t>        code[level] = '1'</a:t>
                      </a:r>
                    </a:p>
                    <a:p>
                      <a:r>
                        <a:rPr lang="en-US" altLang="zh-TW" sz="1600" dirty="0" smtClean="0"/>
                        <a:t>        </a:t>
                      </a:r>
                      <a:r>
                        <a:rPr lang="en-US" altLang="zh-TW" sz="1600" dirty="0" err="1" smtClean="0"/>
                        <a:t>dfs</a:t>
                      </a:r>
                      <a:r>
                        <a:rPr lang="en-US" altLang="zh-TW" sz="1600" dirty="0" smtClean="0"/>
                        <a:t>(</a:t>
                      </a:r>
                      <a:r>
                        <a:rPr lang="en-US" altLang="zh-TW" sz="1600" dirty="0" err="1" smtClean="0"/>
                        <a:t>hf</a:t>
                      </a:r>
                      <a:r>
                        <a:rPr lang="en-US" altLang="zh-TW" sz="1600" dirty="0" smtClean="0"/>
                        <a:t>[id][5],level+1)</a:t>
                      </a:r>
                    </a:p>
                    <a:p>
                      <a:r>
                        <a:rPr lang="en-US" altLang="zh-TW" sz="1600" dirty="0" smtClean="0"/>
                        <a:t>    else:</a:t>
                      </a:r>
                    </a:p>
                    <a:p>
                      <a:r>
                        <a:rPr lang="en-US" altLang="zh-TW" sz="1600" dirty="0" smtClean="0"/>
                        <a:t>        print(</a:t>
                      </a:r>
                      <a:r>
                        <a:rPr lang="en-US" altLang="zh-TW" sz="1600" dirty="0" err="1" smtClean="0"/>
                        <a:t>hf</a:t>
                      </a:r>
                      <a:r>
                        <a:rPr lang="en-US" altLang="zh-TW" sz="1600" dirty="0" smtClean="0"/>
                        <a:t>[id][2], " ", end='')</a:t>
                      </a:r>
                    </a:p>
                    <a:p>
                      <a:r>
                        <a:rPr lang="en-US" altLang="zh-TW" sz="1600" dirty="0" smtClean="0"/>
                        <a:t>        for </a:t>
                      </a:r>
                      <a:r>
                        <a:rPr lang="en-US" altLang="zh-TW" sz="1600" dirty="0" err="1" smtClean="0"/>
                        <a:t>i</a:t>
                      </a:r>
                      <a:r>
                        <a:rPr lang="en-US" altLang="zh-TW" sz="1600" dirty="0" smtClean="0"/>
                        <a:t> in range(level):</a:t>
                      </a:r>
                    </a:p>
                    <a:p>
                      <a:r>
                        <a:rPr lang="en-US" altLang="zh-TW" sz="1600" dirty="0" smtClean="0"/>
                        <a:t>            print(code[</a:t>
                      </a:r>
                      <a:r>
                        <a:rPr lang="en-US" altLang="zh-TW" sz="1600" dirty="0" err="1" smtClean="0"/>
                        <a:t>i</a:t>
                      </a:r>
                      <a:r>
                        <a:rPr lang="en-US" altLang="zh-TW" sz="1600" dirty="0" smtClean="0"/>
                        <a:t>], end='')</a:t>
                      </a:r>
                    </a:p>
                    <a:p>
                      <a:r>
                        <a:rPr lang="en-US" altLang="zh-TW" sz="1600" dirty="0" smtClean="0"/>
                        <a:t>        print()</a:t>
                      </a:r>
                    </a:p>
                    <a:p>
                      <a:r>
                        <a:rPr lang="en-US" altLang="zh-TW" sz="1600" dirty="0" smtClean="0"/>
                        <a:t>c = ['a', 'b', 'c', 'd', 'e']</a:t>
                      </a:r>
                    </a:p>
                    <a:p>
                      <a:r>
                        <a:rPr lang="en-US" altLang="zh-TW" sz="1600" dirty="0" smtClean="0"/>
                        <a:t>w = [10, 4, 5, 7, 8]</a:t>
                      </a:r>
                    </a:p>
                    <a:p>
                      <a:r>
                        <a:rPr lang="en-US" altLang="zh-TW" sz="1600" dirty="0" err="1" smtClean="0"/>
                        <a:t>pq</a:t>
                      </a:r>
                      <a:r>
                        <a:rPr lang="en-US" altLang="zh-TW" sz="1600" dirty="0" smtClean="0"/>
                        <a:t> = 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35981" y="882837"/>
            <a:ext cx="6388466" cy="59715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行：匯入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heapq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函式庫。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個元素，每個元素都是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函式，印出字元與霍夫曼編碼的對應。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行：若不是字元節點，往左邊走，字元陣列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code[level]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為字元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進行遞迴，將節點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[id][4](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左邊節點編號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level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。往右邊走，字元陣列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code[level]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為字元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進行遞迴，將節點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[id][5](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右邊節點編號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level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行：否則就是字元節點，印出字元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[id][2](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，與使用迴圈印出該字元經過的編碼陣列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的每個元素到螢幕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，最後輸出換行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為字元串列，初始化為「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'a', 'b', 'c', 'd', 'e'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為頻率串列，初始化為「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10, 4, 5, 7, 8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為空串列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07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7-1-1 </a:t>
            </a:r>
            <a:r>
              <a:rPr lang="zh-TW" altLang="en-US" sz="3600" dirty="0" smtClean="0"/>
              <a:t>實作霍夫曼編碼</a:t>
            </a:r>
            <a:r>
              <a:rPr lang="en-US" altLang="zh-TW" sz="3600" b="1" dirty="0" smtClean="0"/>
              <a:t>--</a:t>
            </a:r>
            <a:r>
              <a:rPr lang="zh-TW" altLang="en-US" sz="3600" dirty="0" smtClean="0"/>
              <a:t>使用</a:t>
            </a:r>
            <a:r>
              <a:rPr lang="en-US" altLang="zh-TW" sz="3600" b="1" dirty="0" smtClean="0"/>
              <a:t>Heap </a:t>
            </a:r>
            <a:r>
              <a:rPr lang="en-US" altLang="zh-TW" sz="2000" b="1" dirty="0" smtClean="0"/>
              <a:t>(</a:t>
            </a:r>
            <a:r>
              <a:rPr lang="en-US" altLang="zh-TW" sz="2000" dirty="0" smtClean="0"/>
              <a:t>7-1-1-</a:t>
            </a:r>
            <a:r>
              <a:rPr lang="zh-TW" altLang="en-US" sz="2000" dirty="0" smtClean="0"/>
              <a:t>霍</a:t>
            </a:r>
            <a:r>
              <a:rPr lang="zh-TW" altLang="en-US" sz="2000" dirty="0"/>
              <a:t>夫曼編碼</a:t>
            </a:r>
            <a:r>
              <a:rPr lang="en-US" altLang="zh-TW" sz="2000" dirty="0"/>
              <a:t>-</a:t>
            </a:r>
            <a:r>
              <a:rPr lang="zh-TW" altLang="en-US" sz="2000" dirty="0"/>
              <a:t>使用</a:t>
            </a:r>
            <a:r>
              <a:rPr lang="en-US" altLang="zh-TW" sz="2000" dirty="0" smtClean="0"/>
              <a:t>Heap.py</a:t>
            </a:r>
            <a:r>
              <a:rPr lang="en-US" altLang="zh-TW" sz="2000" b="1" dirty="0"/>
              <a:t>)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39162"/>
              </p:ext>
            </p:extLst>
          </p:nvPr>
        </p:nvGraphicFramePr>
        <p:xfrm>
          <a:off x="483326" y="1367862"/>
          <a:ext cx="5015408" cy="4303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583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270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(c)):</a:t>
                      </a:r>
                    </a:p>
                    <a:p>
                      <a:r>
                        <a:rPr lang="en-US" altLang="zh-TW" sz="1800" dirty="0" smtClean="0"/>
                        <a:t>    node = (w[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, c[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 True, 0, 0)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hf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node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heappush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, node)</a:t>
                      </a:r>
                    </a:p>
                    <a:p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(c)</a:t>
                      </a:r>
                    </a:p>
                    <a:p>
                      <a:r>
                        <a:rPr lang="en-US" altLang="zh-TW" sz="1800" dirty="0" smtClean="0"/>
                        <a:t>while(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) &gt; 1):</a:t>
                      </a:r>
                    </a:p>
                    <a:p>
                      <a:r>
                        <a:rPr lang="en-US" altLang="zh-TW" sz="1800" dirty="0" smtClean="0"/>
                        <a:t>    a = </a:t>
                      </a:r>
                      <a:r>
                        <a:rPr lang="en-US" altLang="zh-TW" sz="1800" dirty="0" err="1" smtClean="0"/>
                        <a:t>heappop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b = </a:t>
                      </a:r>
                      <a:r>
                        <a:rPr lang="en-US" altLang="zh-TW" sz="1800" dirty="0" err="1" smtClean="0"/>
                        <a:t>heappop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node = (a[0]+b[0], 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, None, False, a[1], b[1])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hf</a:t>
                      </a:r>
                      <a:r>
                        <a:rPr lang="en-US" altLang="zh-TW" sz="1800" dirty="0" smtClean="0"/>
                        <a:t>[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] = node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heappush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, node)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num</a:t>
                      </a:r>
                      <a:r>
                        <a:rPr lang="en-US" altLang="zh-TW" sz="1800" dirty="0" smtClean="0"/>
                        <a:t> + 1</a:t>
                      </a:r>
                    </a:p>
                    <a:p>
                      <a:r>
                        <a:rPr lang="en-US" altLang="zh-TW" sz="1800" dirty="0" err="1" smtClean="0"/>
                        <a:t>dfs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[0][1], 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98734" y="1000228"/>
            <a:ext cx="6270900" cy="57554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行：使用迴圈輸入五個字元與對應的使用頻率加入到一個堆積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(Heap)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內。建立一個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tuple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，第一個元素為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w[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表示頻率，第二個元素為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，表示節點編號，第三個元素為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c[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，表示字元，第四個元素為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，表示此節點「是」字元節點，第五個元素為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，表示沒有左子樹，第六個元素為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，表示沒有右子樹，最後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參考到此節點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。設定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，使用函式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heappush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加入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Heap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結構的串列，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的最上層為頻率最小的元素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行：初始化變數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為串列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的長度。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行：當串列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元素個數大於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時，繼續執行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while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迴圈，表示還有節點要合併。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heappop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取出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中頻率最小的元素到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heappop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取出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中頻率最小的元素到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行：建立一個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tuple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，第一個元素為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a[0]+b[0]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表示將頻率相加，第二個元素為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，表示節點編號，第三個元素為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，表示該節點沒有字元，第四個元素為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False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，表示不是字元節點，第五個元素為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a[1]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，表示左子樹，第六個元素為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b[1]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，表示右子樹，最後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參考到此節點。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hf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]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heappush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加入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Heap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結構的串列，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的最上層為頻率最小的元素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行：變數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num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dfs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產生所有字元的霍夫曼編碼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	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80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AVL</a:t>
            </a:r>
            <a:r>
              <a:rPr lang="zh-TW" altLang="en-US" dirty="0"/>
              <a:t>樹改進二元搜尋樹。如果插入已經排序的數列到二元搜尋樹，則會造成傾斜的二元搜尋樹，例如：將</a:t>
            </a:r>
            <a:r>
              <a:rPr lang="en-US" altLang="zh-TW" dirty="0"/>
              <a:t>10</a:t>
            </a:r>
            <a:r>
              <a:rPr lang="zh-TW" altLang="en-US" dirty="0"/>
              <a:t>、</a:t>
            </a:r>
            <a:r>
              <a:rPr lang="en-US" altLang="zh-TW" dirty="0"/>
              <a:t>21</a:t>
            </a:r>
            <a:r>
              <a:rPr lang="zh-TW" altLang="en-US" dirty="0"/>
              <a:t>、</a:t>
            </a:r>
            <a:r>
              <a:rPr lang="en-US" altLang="zh-TW" dirty="0"/>
              <a:t>25</a:t>
            </a:r>
            <a:r>
              <a:rPr lang="zh-TW" altLang="en-US" dirty="0"/>
              <a:t>與</a:t>
            </a:r>
            <a:r>
              <a:rPr lang="en-US" altLang="zh-TW" dirty="0"/>
              <a:t>34</a:t>
            </a:r>
            <a:r>
              <a:rPr lang="zh-TW" altLang="en-US" dirty="0"/>
              <a:t>依序插入二元搜尋樹，如下圖，搜尋元素的效率與循序搜尋相同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781" y="3319790"/>
            <a:ext cx="32289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為了</a:t>
            </a:r>
            <a:r>
              <a:rPr lang="zh-TW" altLang="en-US" dirty="0"/>
              <a:t>保證二元搜尋樹左子樹與右子樹的元素數量差不多，不會傾斜一側，定義了</a:t>
            </a:r>
            <a:r>
              <a:rPr lang="en-US" altLang="zh-TW" dirty="0"/>
              <a:t>AVL</a:t>
            </a:r>
            <a:r>
              <a:rPr lang="zh-TW" altLang="en-US" dirty="0"/>
              <a:t>樹，如下。</a:t>
            </a:r>
          </a:p>
        </p:txBody>
      </p:sp>
    </p:spTree>
    <p:extLst>
      <p:ext uri="{BB962C8B-B14F-4D97-AF65-F5344CB8AC3E}">
        <p14:creationId xmlns:p14="http://schemas.microsoft.com/office/powerpoint/2010/main" val="13306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AVL</a:t>
            </a:r>
            <a:r>
              <a:rPr lang="zh-TW" altLang="en-US" dirty="0"/>
              <a:t>樹是一種高度平衡的二元搜尋樹，任何一個節點的左子樹與右子樹的高度相減只允許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-1</a:t>
            </a:r>
            <a:r>
              <a:rPr lang="zh-TW" altLang="en-US" dirty="0"/>
              <a:t>，高度大於等於</a:t>
            </a:r>
            <a:r>
              <a:rPr lang="en-US" altLang="zh-TW" dirty="0"/>
              <a:t>2</a:t>
            </a:r>
            <a:r>
              <a:rPr lang="zh-TW" altLang="en-US" dirty="0"/>
              <a:t>或小於等於</a:t>
            </a:r>
            <a:r>
              <a:rPr lang="en-US" altLang="zh-TW" dirty="0"/>
              <a:t>-2</a:t>
            </a:r>
            <a:r>
              <a:rPr lang="zh-TW" altLang="en-US" dirty="0"/>
              <a:t>就需要調整，符合高度差要在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-1</a:t>
            </a:r>
            <a:r>
              <a:rPr lang="zh-TW" altLang="en-US" dirty="0"/>
              <a:t>。</a:t>
            </a:r>
            <a:r>
              <a:rPr lang="en-US" altLang="zh-TW" dirty="0"/>
              <a:t>AVL</a:t>
            </a:r>
            <a:r>
              <a:rPr lang="zh-TW" altLang="en-US" dirty="0"/>
              <a:t>樹在平均與最差情況下對於搜尋、新增與刪除元素，都有不錯的效率。以下為</a:t>
            </a:r>
            <a:r>
              <a:rPr lang="en-US" altLang="zh-TW" dirty="0"/>
              <a:t>AVL</a:t>
            </a:r>
            <a:r>
              <a:rPr lang="zh-TW" altLang="en-US" dirty="0"/>
              <a:t>樹範例，點</a:t>
            </a:r>
            <a:r>
              <a:rPr lang="en-US" altLang="zh-TW" dirty="0"/>
              <a:t>10</a:t>
            </a:r>
            <a:r>
              <a:rPr lang="zh-TW" altLang="en-US" dirty="0"/>
              <a:t>的左子樹比右子樹的高度多一個階層，標記為</a:t>
            </a:r>
            <a:r>
              <a:rPr lang="en-US" altLang="zh-TW" dirty="0"/>
              <a:t>1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點</a:t>
            </a:r>
            <a:r>
              <a:rPr lang="en-US" altLang="zh-TW" dirty="0"/>
              <a:t>5</a:t>
            </a:r>
            <a:r>
              <a:rPr lang="zh-TW" altLang="en-US" dirty="0"/>
              <a:t>與點</a:t>
            </a:r>
            <a:r>
              <a:rPr lang="en-US" altLang="zh-TW" dirty="0"/>
              <a:t>7</a:t>
            </a:r>
            <a:r>
              <a:rPr lang="zh-TW" altLang="en-US" dirty="0"/>
              <a:t>的左子樹比右子樹的</a:t>
            </a:r>
            <a:r>
              <a:rPr lang="zh-TW" altLang="en-US" dirty="0" smtClean="0"/>
              <a:t>高度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少</a:t>
            </a:r>
            <a:r>
              <a:rPr lang="zh-TW" altLang="en-US" dirty="0"/>
              <a:t>一個階層，標記為</a:t>
            </a:r>
            <a:r>
              <a:rPr lang="en-US" altLang="zh-TW" dirty="0"/>
              <a:t>-1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75" y="3829050"/>
            <a:ext cx="3409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以下不是</a:t>
            </a:r>
            <a:r>
              <a:rPr lang="en-US" altLang="zh-TW" dirty="0"/>
              <a:t>AVL</a:t>
            </a:r>
            <a:r>
              <a:rPr lang="zh-TW" altLang="en-US" dirty="0"/>
              <a:t>樹，因為節點</a:t>
            </a:r>
            <a:r>
              <a:rPr lang="en-US" altLang="zh-TW" dirty="0"/>
              <a:t>5</a:t>
            </a:r>
            <a:r>
              <a:rPr lang="zh-TW" altLang="en-US" dirty="0"/>
              <a:t>的左右子樹高度相減為</a:t>
            </a:r>
            <a:r>
              <a:rPr lang="en-US" altLang="zh-TW" dirty="0"/>
              <a:t>-2</a:t>
            </a:r>
            <a:r>
              <a:rPr lang="zh-TW" altLang="en-US" dirty="0"/>
              <a:t>，需要重新旋轉，才能滿足</a:t>
            </a:r>
            <a:r>
              <a:rPr lang="en-US" altLang="zh-TW" dirty="0"/>
              <a:t>AVL</a:t>
            </a:r>
            <a:r>
              <a:rPr lang="zh-TW" altLang="en-US" dirty="0"/>
              <a:t>樹的條件。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5163910" y="2166417"/>
            <a:ext cx="3971381" cy="3413994"/>
            <a:chOff x="1658710" y="2327781"/>
            <a:chExt cx="3971381" cy="341399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710" y="2327781"/>
              <a:ext cx="3971381" cy="3413994"/>
            </a:xfrm>
            <a:prstGeom prst="rect">
              <a:avLst/>
            </a:prstGeom>
          </p:spPr>
        </p:pic>
        <p:cxnSp>
          <p:nvCxnSpPr>
            <p:cNvPr id="6" name="直線接點 5"/>
            <p:cNvCxnSpPr/>
            <p:nvPr/>
          </p:nvCxnSpPr>
          <p:spPr>
            <a:xfrm>
              <a:off x="3762103" y="2612571"/>
              <a:ext cx="783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6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7-2-1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定義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AVL</a:t>
            </a:r>
            <a:r>
              <a:rPr lang="zh-TW" altLang="en-US" dirty="0"/>
              <a:t>樹的每一個節點需要兩個指標，一個指向左子樹，另一個指向右子樹，若子樹是空的時候設定為</a:t>
            </a:r>
            <a:r>
              <a:rPr lang="en-US" altLang="zh-TW" dirty="0"/>
              <a:t>None</a:t>
            </a:r>
            <a:r>
              <a:rPr lang="zh-TW" altLang="en-US" dirty="0"/>
              <a:t>，</a:t>
            </a:r>
            <a:r>
              <a:rPr lang="en-US" altLang="zh-TW" dirty="0"/>
              <a:t>None</a:t>
            </a:r>
            <a:r>
              <a:rPr lang="zh-TW" altLang="en-US" dirty="0"/>
              <a:t>就是空指標，在</a:t>
            </a:r>
            <a:r>
              <a:rPr lang="en-US" altLang="zh-TW" dirty="0"/>
              <a:t>AVL</a:t>
            </a:r>
            <a:r>
              <a:rPr lang="zh-TW" altLang="en-US" dirty="0"/>
              <a:t>樹走訪時遇到</a:t>
            </a:r>
            <a:r>
              <a:rPr lang="en-US" altLang="zh-TW" dirty="0"/>
              <a:t>None</a:t>
            </a:r>
            <a:r>
              <a:rPr lang="zh-TW" altLang="en-US" dirty="0"/>
              <a:t>，就不能再走訪下去，必須倒退回去。</a:t>
            </a:r>
            <a:r>
              <a:rPr lang="en-US" altLang="zh-TW" dirty="0"/>
              <a:t>AVL</a:t>
            </a:r>
            <a:r>
              <a:rPr lang="zh-TW" altLang="en-US" dirty="0"/>
              <a:t>樹的類別</a:t>
            </a:r>
            <a:r>
              <a:rPr lang="en-US" altLang="zh-TW" dirty="0" err="1"/>
              <a:t>AVLTree</a:t>
            </a:r>
            <a:r>
              <a:rPr lang="zh-TW" altLang="en-US" dirty="0"/>
              <a:t>宣告如下，</a:t>
            </a:r>
            <a:r>
              <a:rPr lang="en-US" altLang="zh-TW" dirty="0" err="1"/>
              <a:t>val</a:t>
            </a:r>
            <a:r>
              <a:rPr lang="zh-TW" altLang="en-US" dirty="0"/>
              <a:t>用於儲存資料，</a:t>
            </a:r>
            <a:r>
              <a:rPr lang="en-US" altLang="zh-TW" dirty="0"/>
              <a:t>left</a:t>
            </a:r>
            <a:r>
              <a:rPr lang="zh-TW" altLang="en-US" dirty="0"/>
              <a:t>與</a:t>
            </a:r>
            <a:r>
              <a:rPr lang="en-US" altLang="zh-TW" dirty="0"/>
              <a:t>right</a:t>
            </a:r>
            <a:r>
              <a:rPr lang="zh-TW" altLang="en-US" dirty="0"/>
              <a:t>指標用於指向左子樹與右子樹，</a:t>
            </a:r>
            <a:r>
              <a:rPr lang="en-US" altLang="zh-TW" dirty="0"/>
              <a:t>height</a:t>
            </a:r>
            <a:r>
              <a:rPr lang="zh-TW" altLang="en-US" dirty="0"/>
              <a:t>儲存節點的高度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8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</a:t>
            </a:r>
            <a:r>
              <a:rPr lang="zh-TW" altLang="en-US" b="1" dirty="0"/>
              <a:t>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霍夫</a:t>
            </a:r>
            <a:r>
              <a:rPr lang="zh-TW" altLang="en-US" dirty="0" smtClean="0"/>
              <a:t>曼</a:t>
            </a:r>
            <a:r>
              <a:rPr lang="zh-TW" altLang="en-US" dirty="0"/>
              <a:t>（</a:t>
            </a:r>
            <a:r>
              <a:rPr lang="en-US" altLang="zh-TW" dirty="0" smtClean="0"/>
              <a:t>Huffman</a:t>
            </a:r>
            <a:r>
              <a:rPr lang="zh-TW" altLang="en-US" dirty="0"/>
              <a:t>）</a:t>
            </a:r>
            <a:r>
              <a:rPr lang="zh-TW" altLang="en-US" dirty="0" smtClean="0"/>
              <a:t>編碼需要了解</a:t>
            </a:r>
            <a:r>
              <a:rPr lang="zh-TW" altLang="en-US" dirty="0"/>
              <a:t>外部路徑</a:t>
            </a:r>
            <a:r>
              <a:rPr lang="zh-TW" altLang="en-US" dirty="0" smtClean="0"/>
              <a:t>長（</a:t>
            </a:r>
            <a:r>
              <a:rPr lang="en-US" altLang="zh-TW" dirty="0" smtClean="0"/>
              <a:t>External </a:t>
            </a:r>
            <a:r>
              <a:rPr lang="en-US" altLang="zh-TW" dirty="0"/>
              <a:t>Path 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）與</a:t>
            </a:r>
            <a:r>
              <a:rPr lang="zh-TW" altLang="en-US" dirty="0"/>
              <a:t>加權外部路徑</a:t>
            </a:r>
            <a:r>
              <a:rPr lang="zh-TW" altLang="en-US" dirty="0" smtClean="0"/>
              <a:t>長（</a:t>
            </a:r>
            <a:r>
              <a:rPr lang="en-US" altLang="zh-TW" dirty="0" smtClean="0"/>
              <a:t>Weighted </a:t>
            </a:r>
            <a:r>
              <a:rPr lang="en-US" altLang="zh-TW" dirty="0"/>
              <a:t>External Path </a:t>
            </a:r>
            <a:r>
              <a:rPr lang="en-US" altLang="zh-TW" dirty="0" smtClean="0"/>
              <a:t>Length</a:t>
            </a:r>
            <a:r>
              <a:rPr lang="zh-TW" altLang="en-US" dirty="0" smtClean="0"/>
              <a:t>）的</a:t>
            </a:r>
            <a:r>
              <a:rPr lang="zh-TW" altLang="en-US" dirty="0"/>
              <a:t>概念。外部路徑長為從根節點到外部節點的路徑長度總和，如下圖，節點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、</a:t>
            </a:r>
            <a:r>
              <a:rPr lang="en-US" altLang="zh-TW" dirty="0"/>
              <a:t>e</a:t>
            </a:r>
            <a:r>
              <a:rPr lang="zh-TW" altLang="en-US" dirty="0"/>
              <a:t>為外部節點，所以此圖的外部路徑長為</a:t>
            </a:r>
            <a:r>
              <a:rPr lang="en-US" altLang="zh-TW" dirty="0"/>
              <a:t>2(</a:t>
            </a:r>
            <a:r>
              <a:rPr lang="zh-TW" altLang="en-US" dirty="0"/>
              <a:t>節點</a:t>
            </a:r>
            <a:r>
              <a:rPr lang="en-US" altLang="zh-TW" dirty="0"/>
              <a:t>a)+3(</a:t>
            </a:r>
            <a:r>
              <a:rPr lang="zh-TW" altLang="en-US" dirty="0"/>
              <a:t>節點</a:t>
            </a:r>
            <a:r>
              <a:rPr lang="en-US" altLang="zh-TW" dirty="0"/>
              <a:t>b)+3(</a:t>
            </a:r>
            <a:r>
              <a:rPr lang="zh-TW" altLang="en-US" dirty="0"/>
              <a:t>節點</a:t>
            </a:r>
            <a:r>
              <a:rPr lang="en-US" altLang="zh-TW" dirty="0"/>
              <a:t>c) +2(</a:t>
            </a:r>
            <a:r>
              <a:rPr lang="zh-TW" altLang="en-US" dirty="0"/>
              <a:t>節點</a:t>
            </a:r>
            <a:r>
              <a:rPr lang="en-US" altLang="zh-TW" dirty="0"/>
              <a:t>d) +2(</a:t>
            </a:r>
            <a:r>
              <a:rPr lang="zh-TW" altLang="en-US" dirty="0"/>
              <a:t>節點</a:t>
            </a:r>
            <a:r>
              <a:rPr lang="en-US" altLang="zh-TW" dirty="0"/>
              <a:t>e)=12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69" y="3655659"/>
            <a:ext cx="3574853" cy="26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 smtClean="0"/>
              <a:t>7-2-1</a:t>
            </a:r>
            <a:r>
              <a:rPr lang="zh-TW" altLang="en-US" sz="4400" b="1" dirty="0" smtClean="0"/>
              <a:t>　</a:t>
            </a:r>
            <a:r>
              <a:rPr lang="en-US" altLang="zh-TW" sz="4400" b="1" dirty="0" smtClean="0"/>
              <a:t>AVL</a:t>
            </a:r>
            <a:r>
              <a:rPr lang="zh-TW" altLang="en-US" sz="4400" dirty="0"/>
              <a:t>樹的</a:t>
            </a:r>
            <a:r>
              <a:rPr lang="zh-TW" altLang="en-US" sz="4400" dirty="0" smtClean="0"/>
              <a:t>定義  </a:t>
            </a:r>
            <a:r>
              <a:rPr lang="en-US" altLang="zh-TW" sz="2800" dirty="0" smtClean="0"/>
              <a:t>(7-2-3-AVL</a:t>
            </a:r>
            <a:r>
              <a:rPr lang="zh-TW" altLang="en-US" sz="2800" dirty="0"/>
              <a:t>樹</a:t>
            </a:r>
            <a:r>
              <a:rPr lang="en-US" altLang="zh-TW" sz="2800" dirty="0"/>
              <a:t>.</a:t>
            </a:r>
            <a:r>
              <a:rPr lang="en-US" altLang="zh-TW" sz="2800" dirty="0" err="1"/>
              <a:t>py</a:t>
            </a:r>
            <a:r>
              <a:rPr lang="en-US" altLang="zh-TW" sz="2800" b="1" dirty="0" smtClean="0"/>
              <a:t>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433177"/>
            <a:ext cx="10058400" cy="4929194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181"/>
              </p:ext>
            </p:extLst>
          </p:nvPr>
        </p:nvGraphicFramePr>
        <p:xfrm>
          <a:off x="365760" y="1349658"/>
          <a:ext cx="598279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6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354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</a:t>
                      </a:r>
                      <a:r>
                        <a:rPr lang="en-US" altLang="zh-TW" sz="1800" dirty="0" err="1" smtClean="0"/>
                        <a:t>AVLTree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value):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self.val</a:t>
                      </a:r>
                      <a:r>
                        <a:rPr lang="en-US" altLang="zh-TW" sz="1800" dirty="0" smtClean="0"/>
                        <a:t> = value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self.left</a:t>
                      </a:r>
                      <a:r>
                        <a:rPr lang="en-US" altLang="zh-TW" sz="1800" dirty="0" smtClean="0"/>
                        <a:t> = None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self.right</a:t>
                      </a:r>
                      <a:r>
                        <a:rPr lang="en-US" altLang="zh-TW" sz="1800" dirty="0" smtClean="0"/>
                        <a:t> = None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self.height</a:t>
                      </a:r>
                      <a:r>
                        <a:rPr lang="en-US" altLang="zh-TW" sz="1800" dirty="0" smtClean="0"/>
                        <a:t> = 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getHeight</a:t>
                      </a:r>
                      <a:r>
                        <a:rPr lang="en-US" altLang="zh-TW" sz="1800" dirty="0" smtClean="0"/>
                        <a:t>(self, node):</a:t>
                      </a:r>
                    </a:p>
                    <a:p>
                      <a:r>
                        <a:rPr lang="en-US" altLang="zh-TW" sz="1800" dirty="0" smtClean="0"/>
                        <a:t>        if node == None:</a:t>
                      </a:r>
                    </a:p>
                    <a:p>
                      <a:r>
                        <a:rPr lang="en-US" altLang="zh-TW" sz="1800" dirty="0" smtClean="0"/>
                        <a:t>            return 0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return </a:t>
                      </a:r>
                      <a:r>
                        <a:rPr lang="en-US" altLang="zh-TW" sz="1800" dirty="0" err="1" smtClean="0"/>
                        <a:t>node.height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updateHeight</a:t>
                      </a:r>
                      <a:r>
                        <a:rPr lang="en-US" altLang="zh-TW" sz="1800" dirty="0" smtClean="0"/>
                        <a:t>(self, node):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self.getHeight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node.left</a:t>
                      </a:r>
                      <a:r>
                        <a:rPr lang="en-US" altLang="zh-TW" sz="1800" dirty="0" smtClean="0"/>
                        <a:t>) &gt; </a:t>
                      </a:r>
                      <a:r>
                        <a:rPr lang="en-US" altLang="zh-TW" sz="1800" dirty="0" err="1" smtClean="0"/>
                        <a:t>self.getHeight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node.right</a:t>
                      </a:r>
                      <a:r>
                        <a:rPr lang="en-US" altLang="zh-TW" sz="1800" dirty="0" smtClean="0"/>
                        <a:t>):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node.height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self.getHeight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node.left</a:t>
                      </a:r>
                      <a:r>
                        <a:rPr lang="en-US" altLang="zh-TW" sz="1800" dirty="0" smtClean="0"/>
                        <a:t>) + 1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node.height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self.getHeight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node.right</a:t>
                      </a:r>
                      <a:r>
                        <a:rPr lang="en-US" altLang="zh-TW" sz="1800" dirty="0" smtClean="0"/>
                        <a:t>)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511834" y="1839242"/>
            <a:ext cx="4480562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行：定義類別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AVLTree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行：定義初始化方法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(__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init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__)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用於儲存節點的值，設定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height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getHeight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獲得節點高度，如果節點是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，否則回傳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node.height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行：若左子樹高度大於右子樹高度，則節點高度為左子樹高度加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，否則節點高度為右子樹高度加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44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為了讓</a:t>
            </a:r>
            <a:r>
              <a:rPr lang="en-US" altLang="zh-TW" dirty="0"/>
              <a:t>AVL</a:t>
            </a:r>
            <a:r>
              <a:rPr lang="zh-TW" altLang="en-US" dirty="0"/>
              <a:t>樹符合任何一個節點的左子樹與右子樹的高度相減只允許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-1</a:t>
            </a:r>
            <a:r>
              <a:rPr lang="zh-TW" altLang="en-US" dirty="0"/>
              <a:t>，高度大於等於</a:t>
            </a:r>
            <a:r>
              <a:rPr lang="en-US" altLang="zh-TW" dirty="0"/>
              <a:t>2</a:t>
            </a:r>
            <a:r>
              <a:rPr lang="zh-TW" altLang="en-US" dirty="0"/>
              <a:t>或小於等於</a:t>
            </a:r>
            <a:r>
              <a:rPr lang="en-US" altLang="zh-TW" dirty="0"/>
              <a:t>-2</a:t>
            </a:r>
            <a:r>
              <a:rPr lang="zh-TW" altLang="en-US" dirty="0"/>
              <a:t>就需要調整，而定義了</a:t>
            </a:r>
            <a:r>
              <a:rPr lang="en-US" altLang="zh-TW" dirty="0"/>
              <a:t>LL</a:t>
            </a:r>
            <a:r>
              <a:rPr lang="zh-TW" altLang="en-US" dirty="0"/>
              <a:t>、</a:t>
            </a:r>
            <a:r>
              <a:rPr lang="en-US" altLang="zh-TW" dirty="0"/>
              <a:t>RR</a:t>
            </a:r>
            <a:r>
              <a:rPr lang="zh-TW" altLang="en-US" dirty="0"/>
              <a:t>、</a:t>
            </a:r>
            <a:r>
              <a:rPr lang="en-US" altLang="zh-TW" dirty="0"/>
              <a:t>LR</a:t>
            </a:r>
            <a:r>
              <a:rPr lang="zh-TW" altLang="en-US" dirty="0"/>
              <a:t>與</a:t>
            </a:r>
            <a:r>
              <a:rPr lang="en-US" altLang="zh-TW" dirty="0"/>
              <a:t>RL</a:t>
            </a:r>
            <a:r>
              <a:rPr lang="zh-TW" altLang="en-US" dirty="0"/>
              <a:t>旋轉，以下分別介紹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5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一</a:t>
            </a:r>
            <a:r>
              <a:rPr lang="zh-TW" altLang="en-US" dirty="0"/>
              <a:t>、</a:t>
            </a:r>
            <a:r>
              <a:rPr lang="en-US" altLang="zh-TW" b="1" dirty="0"/>
              <a:t>LL</a:t>
            </a:r>
            <a:r>
              <a:rPr lang="zh-TW" altLang="en-US" dirty="0"/>
              <a:t>旋轉</a:t>
            </a:r>
          </a:p>
          <a:p>
            <a:pPr lvl="1"/>
            <a:r>
              <a:rPr lang="zh-TW" altLang="en-US" dirty="0"/>
              <a:t>以下</a:t>
            </a:r>
            <a:r>
              <a:rPr lang="en-US" altLang="zh-TW" dirty="0"/>
              <a:t>AVL</a:t>
            </a:r>
            <a:r>
              <a:rPr lang="zh-TW" altLang="en-US" dirty="0"/>
              <a:t>樹插入節點</a:t>
            </a:r>
            <a:r>
              <a:rPr lang="en-US" altLang="zh-TW" dirty="0"/>
              <a:t>2</a:t>
            </a:r>
            <a:r>
              <a:rPr lang="zh-TW" altLang="en-US" dirty="0"/>
              <a:t>，節點</a:t>
            </a:r>
            <a:r>
              <a:rPr lang="en-US" altLang="zh-TW" dirty="0"/>
              <a:t>8</a:t>
            </a:r>
            <a:r>
              <a:rPr lang="zh-TW" altLang="en-US" dirty="0"/>
              <a:t>的左子樹高度與右子樹高度相減為</a:t>
            </a:r>
            <a:r>
              <a:rPr lang="en-US" altLang="zh-TW" dirty="0"/>
              <a:t>2</a:t>
            </a:r>
            <a:r>
              <a:rPr lang="zh-TW" altLang="en-US" dirty="0"/>
              <a:t>，不滿足</a:t>
            </a:r>
            <a:r>
              <a:rPr lang="en-US" altLang="zh-TW" dirty="0"/>
              <a:t>AVL</a:t>
            </a:r>
            <a:r>
              <a:rPr lang="zh-TW" altLang="en-US" dirty="0"/>
              <a:t>樹的定義，需要做</a:t>
            </a:r>
            <a:r>
              <a:rPr lang="en-US" altLang="zh-TW" dirty="0"/>
              <a:t>LL</a:t>
            </a:r>
            <a:r>
              <a:rPr lang="zh-TW" altLang="en-US" dirty="0"/>
              <a:t>旋轉，節點數較多的</a:t>
            </a:r>
            <a:r>
              <a:rPr lang="en-US" altLang="zh-TW" dirty="0"/>
              <a:t>AVL</a:t>
            </a:r>
            <a:r>
              <a:rPr lang="zh-TW" altLang="en-US" dirty="0"/>
              <a:t>樹，在圖中</a:t>
            </a:r>
            <a:r>
              <a:rPr lang="en-US" altLang="zh-TW" dirty="0"/>
              <a:t>p</a:t>
            </a:r>
            <a:r>
              <a:rPr lang="zh-TW" altLang="en-US" dirty="0"/>
              <a:t>、</a:t>
            </a:r>
            <a:r>
              <a:rPr lang="en-US" altLang="zh-TW" dirty="0"/>
              <a:t>q</a:t>
            </a:r>
            <a:r>
              <a:rPr lang="zh-TW" altLang="en-US" dirty="0"/>
              <a:t>、</a:t>
            </a:r>
            <a:r>
              <a:rPr lang="en-US" altLang="zh-TW" dirty="0"/>
              <a:t>r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zh-TW" altLang="en-US" dirty="0"/>
              <a:t>可能還有其他子樹，在旋轉過程也需要跟著改變位置，</a:t>
            </a:r>
            <a:r>
              <a:rPr lang="en-US" altLang="zh-TW" dirty="0"/>
              <a:t>LL</a:t>
            </a:r>
            <a:r>
              <a:rPr lang="zh-TW" altLang="en-US" dirty="0"/>
              <a:t>旋轉是將節點</a:t>
            </a:r>
            <a:r>
              <a:rPr lang="en-US" altLang="zh-TW" dirty="0"/>
              <a:t>5</a:t>
            </a:r>
            <a:r>
              <a:rPr lang="zh-TW" altLang="en-US" dirty="0"/>
              <a:t>往上提，左邊是節點</a:t>
            </a:r>
            <a:r>
              <a:rPr lang="en-US" altLang="zh-TW" dirty="0"/>
              <a:t>2</a:t>
            </a:r>
            <a:r>
              <a:rPr lang="zh-TW" altLang="en-US" dirty="0"/>
              <a:t>，右邊是節點</a:t>
            </a:r>
            <a:r>
              <a:rPr lang="en-US" altLang="zh-TW" dirty="0"/>
              <a:t>8</a:t>
            </a:r>
            <a:r>
              <a:rPr lang="zh-TW" altLang="en-US" dirty="0"/>
              <a:t>，節點</a:t>
            </a:r>
            <a:r>
              <a:rPr lang="en-US" altLang="zh-TW" dirty="0"/>
              <a:t>8</a:t>
            </a:r>
            <a:r>
              <a:rPr lang="zh-TW" altLang="en-US" dirty="0"/>
              <a:t>的左子樹改成</a:t>
            </a:r>
            <a:r>
              <a:rPr lang="en-US" altLang="zh-TW" dirty="0"/>
              <a:t>q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84" y="4276332"/>
            <a:ext cx="3305308" cy="251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73" y="1515722"/>
            <a:ext cx="4717098" cy="2674130"/>
          </a:xfrm>
        </p:spPr>
      </p:pic>
    </p:spTree>
    <p:extLst>
      <p:ext uri="{BB962C8B-B14F-4D97-AF65-F5344CB8AC3E}">
        <p14:creationId xmlns:p14="http://schemas.microsoft.com/office/powerpoint/2010/main" val="14046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LL</a:t>
            </a:r>
            <a:r>
              <a:rPr lang="zh-TW" altLang="en-US" dirty="0"/>
              <a:t>旋轉程式碼如下。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8296"/>
              </p:ext>
            </p:extLst>
          </p:nvPr>
        </p:nvGraphicFramePr>
        <p:xfrm>
          <a:off x="1248400" y="2035074"/>
          <a:ext cx="59827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6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354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LL(self, node):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left =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node.left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=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left.right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left.right</a:t>
                      </a:r>
                      <a:r>
                        <a:rPr lang="en-US" altLang="zh-TW" sz="1800" dirty="0" smtClean="0"/>
                        <a:t> = node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left.right.left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left.right</a:t>
                      </a:r>
                      <a:endParaRPr lang="en-US" altLang="zh-TW" sz="1800" dirty="0" smtClean="0"/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(left) </a:t>
                      </a:r>
                    </a:p>
                    <a:p>
                      <a:r>
                        <a:rPr lang="en-US" altLang="zh-TW" sz="1800" baseline="0" dirty="0" smtClean="0"/>
                        <a:t>        </a:t>
                      </a:r>
                      <a:r>
                        <a:rPr lang="en-US" altLang="zh-TW" sz="1800" dirty="0" smtClean="0"/>
                        <a:t>return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00" y="3112003"/>
            <a:ext cx="6348113" cy="33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LL</a:t>
            </a:r>
            <a:r>
              <a:rPr lang="zh-TW" altLang="en-US" dirty="0"/>
              <a:t>旋轉程式碼如下。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32303"/>
              </p:ext>
            </p:extLst>
          </p:nvPr>
        </p:nvGraphicFramePr>
        <p:xfrm>
          <a:off x="1293223" y="2070932"/>
          <a:ext cx="59827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6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354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LL(self, node):</a:t>
                      </a:r>
                    </a:p>
                    <a:p>
                      <a:r>
                        <a:rPr lang="en-US" altLang="zh-TW" sz="1800" dirty="0" smtClean="0"/>
                        <a:t>        left = </a:t>
                      </a:r>
                      <a:r>
                        <a:rPr lang="en-US" altLang="zh-TW" sz="1800" dirty="0" err="1" smtClean="0"/>
                        <a:t>node.left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left.right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= node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left.right.left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left.right</a:t>
                      </a:r>
                      <a:endParaRPr lang="en-US" altLang="zh-TW" sz="1800" dirty="0" smtClean="0"/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(left) </a:t>
                      </a:r>
                    </a:p>
                    <a:p>
                      <a:r>
                        <a:rPr lang="en-US" altLang="zh-TW" sz="1800" baseline="0" dirty="0" smtClean="0"/>
                        <a:t>        </a:t>
                      </a:r>
                      <a:r>
                        <a:rPr lang="en-US" altLang="zh-TW" sz="1800" dirty="0" smtClean="0"/>
                        <a:t>return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33" y="2680217"/>
            <a:ext cx="68961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LL</a:t>
            </a:r>
            <a:r>
              <a:rPr lang="zh-TW" altLang="en-US" dirty="0"/>
              <a:t>旋轉程式碼如下。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85398"/>
              </p:ext>
            </p:extLst>
          </p:nvPr>
        </p:nvGraphicFramePr>
        <p:xfrm>
          <a:off x="1097280" y="2008179"/>
          <a:ext cx="59827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6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354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LL(self, node):</a:t>
                      </a:r>
                    </a:p>
                    <a:p>
                      <a:r>
                        <a:rPr lang="en-US" altLang="zh-TW" sz="1800" dirty="0" smtClean="0"/>
                        <a:t>        left = </a:t>
                      </a:r>
                      <a:r>
                        <a:rPr lang="en-US" altLang="zh-TW" sz="1800" dirty="0" err="1" smtClean="0"/>
                        <a:t>node.left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left.right</a:t>
                      </a:r>
                      <a:r>
                        <a:rPr lang="en-US" altLang="zh-TW" sz="1800" dirty="0" smtClean="0"/>
                        <a:t> = node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left.right.left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=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left.right</a:t>
                      </a:r>
                      <a:endParaRPr lang="en-US" altLang="zh-TW" sz="1800" dirty="0" smtClean="0"/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(left) </a:t>
                      </a:r>
                    </a:p>
                    <a:p>
                      <a:r>
                        <a:rPr lang="en-US" altLang="zh-TW" sz="1800" baseline="0" dirty="0" smtClean="0"/>
                        <a:t>        </a:t>
                      </a:r>
                      <a:r>
                        <a:rPr lang="en-US" altLang="zh-TW" sz="1800" dirty="0" smtClean="0"/>
                        <a:t>return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570" y="2626659"/>
            <a:ext cx="6909539" cy="35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6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LL</a:t>
            </a:r>
            <a:r>
              <a:rPr lang="zh-TW" altLang="en-US" dirty="0"/>
              <a:t>旋轉程式碼如下。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30876"/>
              </p:ext>
            </p:extLst>
          </p:nvPr>
        </p:nvGraphicFramePr>
        <p:xfrm>
          <a:off x="1293224" y="2026109"/>
          <a:ext cx="598279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6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354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LL(self, node):</a:t>
                      </a:r>
                    </a:p>
                    <a:p>
                      <a:r>
                        <a:rPr lang="en-US" altLang="zh-TW" sz="1800" dirty="0" smtClean="0"/>
                        <a:t>        left = </a:t>
                      </a:r>
                      <a:r>
                        <a:rPr lang="en-US" altLang="zh-TW" sz="1800" dirty="0" err="1" smtClean="0"/>
                        <a:t>node.left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left.right</a:t>
                      </a:r>
                      <a:r>
                        <a:rPr lang="en-US" altLang="zh-TW" sz="1800" dirty="0" smtClean="0"/>
                        <a:t> = node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left.right.left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left.right</a:t>
                      </a:r>
                      <a:endParaRPr lang="en-US" altLang="zh-TW" sz="1800" dirty="0" smtClean="0"/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(left) </a:t>
                      </a:r>
                    </a:p>
                    <a:p>
                      <a:r>
                        <a:rPr lang="en-US" altLang="zh-TW" sz="1800" baseline="0" dirty="0" smtClean="0"/>
                        <a:t>        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return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73" y="2767050"/>
            <a:ext cx="63627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1" y="1367862"/>
            <a:ext cx="7380810" cy="492919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二、</a:t>
            </a:r>
            <a:r>
              <a:rPr lang="en-US" altLang="zh-TW" b="1" dirty="0"/>
              <a:t>RR</a:t>
            </a:r>
            <a:r>
              <a:rPr lang="zh-TW" altLang="en-US" dirty="0"/>
              <a:t>旋轉</a:t>
            </a:r>
          </a:p>
          <a:p>
            <a:pPr lvl="1"/>
            <a:r>
              <a:rPr lang="zh-TW" altLang="en-US" dirty="0"/>
              <a:t>右圖</a:t>
            </a:r>
            <a:r>
              <a:rPr lang="en-US" altLang="zh-TW" dirty="0" smtClean="0"/>
              <a:t>AVL</a:t>
            </a:r>
            <a:r>
              <a:rPr lang="zh-TW" altLang="en-US" dirty="0"/>
              <a:t>樹插入節點</a:t>
            </a:r>
            <a:r>
              <a:rPr lang="en-US" altLang="zh-TW" dirty="0"/>
              <a:t>12</a:t>
            </a:r>
            <a:r>
              <a:rPr lang="zh-TW" altLang="en-US" dirty="0"/>
              <a:t>，節點</a:t>
            </a:r>
            <a:r>
              <a:rPr lang="en-US" altLang="zh-TW" dirty="0"/>
              <a:t>8</a:t>
            </a:r>
            <a:r>
              <a:rPr lang="zh-TW" altLang="en-US" dirty="0"/>
              <a:t>的左子樹高度與右子樹高度相減為</a:t>
            </a:r>
            <a:r>
              <a:rPr lang="en-US" altLang="zh-TW" dirty="0"/>
              <a:t>-2</a:t>
            </a:r>
            <a:r>
              <a:rPr lang="zh-TW" altLang="en-US" dirty="0"/>
              <a:t>，不滿足</a:t>
            </a:r>
            <a:r>
              <a:rPr lang="en-US" altLang="zh-TW" dirty="0"/>
              <a:t>AVL</a:t>
            </a:r>
            <a:r>
              <a:rPr lang="zh-TW" altLang="en-US" dirty="0"/>
              <a:t>樹的定義，需要做</a:t>
            </a:r>
            <a:r>
              <a:rPr lang="en-US" altLang="zh-TW" dirty="0"/>
              <a:t>RR</a:t>
            </a:r>
            <a:r>
              <a:rPr lang="zh-TW" altLang="en-US" dirty="0"/>
              <a:t>旋轉，節點數較多的</a:t>
            </a:r>
            <a:r>
              <a:rPr lang="en-US" altLang="zh-TW" dirty="0"/>
              <a:t>AVL</a:t>
            </a:r>
            <a:r>
              <a:rPr lang="zh-TW" altLang="en-US" dirty="0"/>
              <a:t>樹，在圖中</a:t>
            </a:r>
            <a:r>
              <a:rPr lang="en-US" altLang="zh-TW" dirty="0"/>
              <a:t>p</a:t>
            </a:r>
            <a:r>
              <a:rPr lang="zh-TW" altLang="en-US" dirty="0"/>
              <a:t>、</a:t>
            </a:r>
            <a:r>
              <a:rPr lang="en-US" altLang="zh-TW" dirty="0"/>
              <a:t>q</a:t>
            </a:r>
            <a:r>
              <a:rPr lang="zh-TW" altLang="en-US" dirty="0"/>
              <a:t>、</a:t>
            </a:r>
            <a:r>
              <a:rPr lang="en-US" altLang="zh-TW" dirty="0"/>
              <a:t>r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zh-TW" altLang="en-US" dirty="0"/>
              <a:t>可能還有其他子樹，在旋轉過程也需要跟著改變位置，</a:t>
            </a:r>
            <a:r>
              <a:rPr lang="en-US" altLang="zh-TW" dirty="0"/>
              <a:t>RR</a:t>
            </a:r>
            <a:r>
              <a:rPr lang="zh-TW" altLang="en-US" dirty="0"/>
              <a:t>旋轉是將節點</a:t>
            </a:r>
            <a:r>
              <a:rPr lang="en-US" altLang="zh-TW" dirty="0"/>
              <a:t>9</a:t>
            </a:r>
            <a:r>
              <a:rPr lang="zh-TW" altLang="en-US" dirty="0"/>
              <a:t>往上提，左邊是節點</a:t>
            </a:r>
            <a:r>
              <a:rPr lang="en-US" altLang="zh-TW" dirty="0"/>
              <a:t>8</a:t>
            </a:r>
            <a:r>
              <a:rPr lang="zh-TW" altLang="en-US" dirty="0"/>
              <a:t>，右邊是節點</a:t>
            </a:r>
            <a:r>
              <a:rPr lang="en-US" altLang="zh-TW" dirty="0"/>
              <a:t>12</a:t>
            </a:r>
            <a:r>
              <a:rPr lang="zh-TW" altLang="en-US" dirty="0"/>
              <a:t>，節點</a:t>
            </a:r>
            <a:r>
              <a:rPr lang="en-US" altLang="zh-TW" dirty="0"/>
              <a:t>8</a:t>
            </a:r>
            <a:r>
              <a:rPr lang="zh-TW" altLang="en-US" dirty="0"/>
              <a:t>的右子樹改成</a:t>
            </a:r>
            <a:r>
              <a:rPr lang="en-US" altLang="zh-TW" dirty="0"/>
              <a:t>q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090" y="3196376"/>
            <a:ext cx="3286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91" y="1623354"/>
            <a:ext cx="56388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</a:t>
            </a:r>
            <a:r>
              <a:rPr lang="zh-TW" altLang="en-US" b="1" dirty="0"/>
              <a:t>（</a:t>
            </a:r>
            <a:r>
              <a:rPr lang="en-US" altLang="zh-TW" b="1" dirty="0" smtClean="0"/>
              <a:t>Huffman</a:t>
            </a:r>
            <a:r>
              <a:rPr lang="zh-TW" altLang="en-US" b="1" dirty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加權外部路徑長為從根節點到外部節點的路徑長度乘以權重的總和，如下圖，節點</a:t>
            </a:r>
            <a:r>
              <a:rPr lang="en-US" altLang="zh-TW" dirty="0"/>
              <a:t>a(</a:t>
            </a:r>
            <a:r>
              <a:rPr lang="zh-TW" altLang="en-US" dirty="0"/>
              <a:t>權重為</a:t>
            </a:r>
            <a:r>
              <a:rPr lang="en-US" altLang="zh-TW" dirty="0">
                <a:solidFill>
                  <a:srgbClr val="0070C0"/>
                </a:solidFill>
              </a:rPr>
              <a:t>4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b(</a:t>
            </a:r>
            <a:r>
              <a:rPr lang="zh-TW" altLang="en-US" dirty="0"/>
              <a:t>權重為</a:t>
            </a:r>
            <a:r>
              <a:rPr lang="en-US" altLang="zh-TW" dirty="0">
                <a:solidFill>
                  <a:srgbClr val="0070C0"/>
                </a:solidFill>
              </a:rPr>
              <a:t>3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c(</a:t>
            </a:r>
            <a:r>
              <a:rPr lang="zh-TW" altLang="en-US" dirty="0"/>
              <a:t>權重為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d(</a:t>
            </a:r>
            <a:r>
              <a:rPr lang="zh-TW" altLang="en-US" dirty="0"/>
              <a:t>權重為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e(</a:t>
            </a:r>
            <a:r>
              <a:rPr lang="zh-TW" altLang="en-US" dirty="0"/>
              <a:t>權重為</a:t>
            </a:r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en-US" altLang="zh-TW" dirty="0"/>
              <a:t>)</a:t>
            </a:r>
            <a:r>
              <a:rPr lang="zh-TW" altLang="en-US" dirty="0"/>
              <a:t>為外部節點，所以此圖的加權外部路徑長為</a:t>
            </a:r>
            <a:r>
              <a:rPr lang="en-US" altLang="zh-TW" dirty="0">
                <a:solidFill>
                  <a:srgbClr val="0070C0"/>
                </a:solidFill>
              </a:rPr>
              <a:t>4</a:t>
            </a:r>
            <a:r>
              <a:rPr lang="zh-TW" altLang="en-US" dirty="0"/>
              <a:t>*</a:t>
            </a:r>
            <a:r>
              <a:rPr lang="en-US" altLang="zh-TW" dirty="0"/>
              <a:t>2(</a:t>
            </a:r>
            <a:r>
              <a:rPr lang="zh-TW" altLang="en-US" dirty="0"/>
              <a:t>節點</a:t>
            </a:r>
            <a:r>
              <a:rPr lang="en-US" altLang="zh-TW" dirty="0"/>
              <a:t>a)+</a:t>
            </a:r>
            <a:r>
              <a:rPr lang="en-US" altLang="zh-TW" dirty="0">
                <a:solidFill>
                  <a:srgbClr val="0070C0"/>
                </a:solidFill>
              </a:rPr>
              <a:t>3</a:t>
            </a:r>
            <a:r>
              <a:rPr lang="zh-TW" altLang="en-US" dirty="0"/>
              <a:t>*</a:t>
            </a:r>
            <a:r>
              <a:rPr lang="en-US" altLang="zh-TW" dirty="0"/>
              <a:t>3(</a:t>
            </a:r>
            <a:r>
              <a:rPr lang="zh-TW" altLang="en-US" dirty="0"/>
              <a:t>節點</a:t>
            </a:r>
            <a:r>
              <a:rPr lang="en-US" altLang="zh-TW" dirty="0"/>
              <a:t>b)+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r>
              <a:rPr lang="zh-TW" altLang="en-US" dirty="0"/>
              <a:t>*</a:t>
            </a:r>
            <a:r>
              <a:rPr lang="en-US" altLang="zh-TW" dirty="0"/>
              <a:t>3(</a:t>
            </a:r>
            <a:r>
              <a:rPr lang="zh-TW" altLang="en-US" dirty="0"/>
              <a:t>節點</a:t>
            </a:r>
            <a:r>
              <a:rPr lang="en-US" altLang="zh-TW" dirty="0"/>
              <a:t>c) </a:t>
            </a:r>
            <a:r>
              <a:rPr lang="en-US" altLang="zh-TW" dirty="0" smtClean="0"/>
              <a:t>+</a:t>
            </a:r>
            <a:r>
              <a:rPr lang="en-US" altLang="zh-TW" dirty="0">
                <a:solidFill>
                  <a:srgbClr val="0070C0"/>
                </a:solidFill>
              </a:rPr>
              <a:t>7</a:t>
            </a:r>
            <a:r>
              <a:rPr lang="zh-TW" altLang="en-US" dirty="0" smtClean="0"/>
              <a:t>*</a:t>
            </a:r>
            <a:r>
              <a:rPr lang="en-US" altLang="zh-TW" dirty="0"/>
              <a:t>2(</a:t>
            </a:r>
            <a:r>
              <a:rPr lang="zh-TW" altLang="en-US" dirty="0"/>
              <a:t>節點</a:t>
            </a:r>
            <a:r>
              <a:rPr lang="en-US" altLang="zh-TW" dirty="0"/>
              <a:t>d) </a:t>
            </a:r>
            <a:r>
              <a:rPr lang="en-US" altLang="zh-TW" dirty="0" smtClean="0"/>
              <a:t>+</a:t>
            </a:r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zh-TW" altLang="en-US" dirty="0" smtClean="0"/>
              <a:t>*</a:t>
            </a:r>
            <a:r>
              <a:rPr lang="en-US" altLang="zh-TW" dirty="0"/>
              <a:t>2(</a:t>
            </a:r>
            <a:r>
              <a:rPr lang="zh-TW" altLang="en-US" dirty="0"/>
              <a:t>節點</a:t>
            </a:r>
            <a:r>
              <a:rPr lang="en-US" altLang="zh-TW" dirty="0"/>
              <a:t>e)=56</a:t>
            </a:r>
            <a:r>
              <a:rPr lang="zh-TW" altLang="en-US" dirty="0"/>
              <a:t>，霍夫</a:t>
            </a:r>
            <a:r>
              <a:rPr lang="zh-TW" altLang="en-US" dirty="0" smtClean="0"/>
              <a:t>曼（</a:t>
            </a:r>
            <a:r>
              <a:rPr lang="en-US" altLang="zh-TW" dirty="0" smtClean="0"/>
              <a:t>Huffman</a:t>
            </a:r>
            <a:r>
              <a:rPr lang="zh-TW" altLang="en-US" dirty="0" smtClean="0"/>
              <a:t>）編碼</a:t>
            </a:r>
            <a:r>
              <a:rPr lang="zh-TW" altLang="en-US" dirty="0"/>
              <a:t>用於找出最小加權外部路徑長。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77" y="3756210"/>
            <a:ext cx="3306182" cy="27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LL</a:t>
            </a:r>
            <a:r>
              <a:rPr lang="zh-TW" altLang="en-US" dirty="0"/>
              <a:t>旋轉程式碼如下。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67576"/>
              </p:ext>
            </p:extLst>
          </p:nvPr>
        </p:nvGraphicFramePr>
        <p:xfrm>
          <a:off x="1311152" y="2115756"/>
          <a:ext cx="5982790" cy="2657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83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25895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RR(self, node):</a:t>
                      </a:r>
                    </a:p>
                    <a:p>
                      <a:r>
                        <a:rPr lang="en-US" altLang="zh-TW" sz="1800" dirty="0" smtClean="0"/>
                        <a:t>        right = </a:t>
                      </a:r>
                      <a:r>
                        <a:rPr lang="en-US" altLang="zh-TW" sz="1800" dirty="0" err="1" smtClean="0"/>
                        <a:t>node.right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right_left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right.left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right.left</a:t>
                      </a:r>
                      <a:r>
                        <a:rPr lang="en-US" altLang="zh-TW" sz="1800" dirty="0" smtClean="0"/>
                        <a:t> = node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right.left.right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right_left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right.left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(right)</a:t>
                      </a:r>
                    </a:p>
                    <a:p>
                      <a:r>
                        <a:rPr lang="en-US" altLang="zh-TW" sz="1800" dirty="0" smtClean="0"/>
                        <a:t>        return right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6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三、</a:t>
            </a:r>
            <a:r>
              <a:rPr lang="en-US" altLang="zh-TW" b="1" dirty="0"/>
              <a:t>LR</a:t>
            </a:r>
            <a:r>
              <a:rPr lang="zh-TW" altLang="en-US" dirty="0"/>
              <a:t>旋轉</a:t>
            </a:r>
          </a:p>
          <a:p>
            <a:pPr lvl="1"/>
            <a:r>
              <a:rPr lang="zh-TW" altLang="en-US" dirty="0"/>
              <a:t>以下</a:t>
            </a:r>
            <a:r>
              <a:rPr lang="en-US" altLang="zh-TW" dirty="0"/>
              <a:t>AVL</a:t>
            </a:r>
            <a:r>
              <a:rPr lang="zh-TW" altLang="en-US" dirty="0"/>
              <a:t>樹插入節點</a:t>
            </a:r>
            <a:r>
              <a:rPr lang="en-US" altLang="zh-TW" dirty="0"/>
              <a:t>7</a:t>
            </a:r>
            <a:r>
              <a:rPr lang="zh-TW" altLang="en-US" dirty="0"/>
              <a:t>，節點</a:t>
            </a:r>
            <a:r>
              <a:rPr lang="en-US" altLang="zh-TW" dirty="0"/>
              <a:t>8</a:t>
            </a:r>
            <a:r>
              <a:rPr lang="zh-TW" altLang="en-US" dirty="0"/>
              <a:t>的左子樹高度與右子樹高度相減為</a:t>
            </a:r>
            <a:r>
              <a:rPr lang="en-US" altLang="zh-TW" dirty="0"/>
              <a:t>2</a:t>
            </a:r>
            <a:r>
              <a:rPr lang="zh-TW" altLang="en-US" dirty="0"/>
              <a:t>，不滿足</a:t>
            </a:r>
            <a:r>
              <a:rPr lang="en-US" altLang="zh-TW" dirty="0"/>
              <a:t>AVL</a:t>
            </a:r>
            <a:r>
              <a:rPr lang="zh-TW" altLang="en-US" dirty="0"/>
              <a:t>樹的定義，需要做</a:t>
            </a:r>
            <a:r>
              <a:rPr lang="en-US" altLang="zh-TW" dirty="0"/>
              <a:t>LR</a:t>
            </a:r>
            <a:r>
              <a:rPr lang="zh-TW" altLang="en-US" dirty="0"/>
              <a:t>旋轉，節點數較多的</a:t>
            </a:r>
            <a:r>
              <a:rPr lang="en-US" altLang="zh-TW" dirty="0"/>
              <a:t>AVL</a:t>
            </a:r>
            <a:r>
              <a:rPr lang="zh-TW" altLang="en-US" dirty="0"/>
              <a:t>樹，在圖中</a:t>
            </a:r>
            <a:r>
              <a:rPr lang="en-US" altLang="zh-TW" dirty="0"/>
              <a:t>p</a:t>
            </a:r>
            <a:r>
              <a:rPr lang="zh-TW" altLang="en-US" dirty="0"/>
              <a:t>、</a:t>
            </a:r>
            <a:r>
              <a:rPr lang="en-US" altLang="zh-TW" dirty="0"/>
              <a:t>q</a:t>
            </a:r>
            <a:r>
              <a:rPr lang="zh-TW" altLang="en-US" dirty="0"/>
              <a:t>、</a:t>
            </a:r>
            <a:r>
              <a:rPr lang="en-US" altLang="zh-TW" dirty="0"/>
              <a:t>r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zh-TW" altLang="en-US" dirty="0"/>
              <a:t>可能還有其他子樹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在</a:t>
            </a:r>
            <a:r>
              <a:rPr lang="zh-TW" altLang="en-US" dirty="0"/>
              <a:t>旋轉過程也需要跟著改變位置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LR</a:t>
            </a:r>
            <a:r>
              <a:rPr lang="zh-TW" altLang="en-US" dirty="0"/>
              <a:t>旋轉是將節點</a:t>
            </a:r>
            <a:r>
              <a:rPr lang="en-US" altLang="zh-TW" dirty="0"/>
              <a:t>7</a:t>
            </a:r>
            <a:r>
              <a:rPr lang="zh-TW" altLang="en-US" dirty="0"/>
              <a:t>往上提，左邊</a:t>
            </a:r>
            <a:r>
              <a:rPr lang="zh-TW" altLang="en-US" dirty="0" smtClean="0"/>
              <a:t>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節點</a:t>
            </a:r>
            <a:r>
              <a:rPr lang="en-US" altLang="zh-TW" dirty="0"/>
              <a:t>5</a:t>
            </a:r>
            <a:r>
              <a:rPr lang="zh-TW" altLang="en-US" dirty="0"/>
              <a:t>，右邊是節點</a:t>
            </a:r>
            <a:r>
              <a:rPr lang="en-US" altLang="zh-TW" dirty="0"/>
              <a:t>8</a:t>
            </a:r>
            <a:r>
              <a:rPr lang="zh-TW" altLang="en-US" dirty="0"/>
              <a:t>，節點</a:t>
            </a:r>
            <a:r>
              <a:rPr lang="en-US" altLang="zh-TW" dirty="0"/>
              <a:t>8</a:t>
            </a:r>
            <a:r>
              <a:rPr lang="zh-TW" altLang="en-US" dirty="0"/>
              <a:t>的</a:t>
            </a:r>
            <a:r>
              <a:rPr lang="zh-TW" altLang="en-US" dirty="0" smtClean="0"/>
              <a:t>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子</a:t>
            </a:r>
            <a:r>
              <a:rPr lang="zh-TW" altLang="en-US" dirty="0"/>
              <a:t>樹改成</a:t>
            </a:r>
            <a:r>
              <a:rPr lang="en-US" altLang="zh-TW" dirty="0"/>
              <a:t>q</a:t>
            </a:r>
            <a:r>
              <a:rPr lang="zh-TW" altLang="en-US" dirty="0"/>
              <a:t>，節點</a:t>
            </a:r>
            <a:r>
              <a:rPr lang="en-US" altLang="zh-TW" dirty="0"/>
              <a:t>5</a:t>
            </a:r>
            <a:r>
              <a:rPr lang="zh-TW" altLang="en-US" dirty="0"/>
              <a:t>的右子樹改成</a:t>
            </a:r>
            <a:r>
              <a:rPr lang="en-US" altLang="zh-TW" dirty="0"/>
              <a:t>r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63" y="3162860"/>
            <a:ext cx="3810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57" y="1752039"/>
            <a:ext cx="7479367" cy="41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旋轉程式碼如下。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71939"/>
              </p:ext>
            </p:extLst>
          </p:nvPr>
        </p:nvGraphicFramePr>
        <p:xfrm>
          <a:off x="1252243" y="1828799"/>
          <a:ext cx="598279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6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354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LR(self, node):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left =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node.left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=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left.right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left_right_left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left_right_right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left_right.left</a:t>
                      </a:r>
                      <a:r>
                        <a:rPr lang="en-US" altLang="zh-TW" sz="1800" dirty="0" smtClean="0"/>
                        <a:t> = left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left_right.right</a:t>
                      </a:r>
                      <a:r>
                        <a:rPr lang="en-US" altLang="zh-TW" sz="1800" dirty="0" smtClean="0"/>
                        <a:t> = node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left_right.left.right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left_right_left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left_right.right.left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left_right_right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left_right.left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left_right.right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left_right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left_right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673" y="2545976"/>
            <a:ext cx="6339327" cy="33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旋轉程式碼如下。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10908"/>
              </p:ext>
            </p:extLst>
          </p:nvPr>
        </p:nvGraphicFramePr>
        <p:xfrm>
          <a:off x="326570" y="1832985"/>
          <a:ext cx="598279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6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354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LR(self, node):</a:t>
                      </a:r>
                    </a:p>
                    <a:p>
                      <a:r>
                        <a:rPr lang="en-US" altLang="zh-TW" sz="1800" dirty="0" smtClean="0"/>
                        <a:t>        left = </a:t>
                      </a:r>
                      <a:r>
                        <a:rPr lang="en-US" altLang="zh-TW" sz="1800" dirty="0" err="1" smtClean="0"/>
                        <a:t>node.left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left_right_left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=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left_right.left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left_right_right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=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left_right.right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left_right.left</a:t>
                      </a:r>
                      <a:r>
                        <a:rPr lang="en-US" altLang="zh-TW" sz="1800" dirty="0" smtClean="0"/>
                        <a:t> = left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left_right.right</a:t>
                      </a:r>
                      <a:r>
                        <a:rPr lang="en-US" altLang="zh-TW" sz="1800" dirty="0" smtClean="0"/>
                        <a:t> = node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left_right.left.right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left_right_left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left_right.right.left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left_right_right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left_right.left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left_right.right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left_right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left_right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568" y="2757145"/>
            <a:ext cx="6948822" cy="36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旋轉程式碼如下。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46228"/>
              </p:ext>
            </p:extLst>
          </p:nvPr>
        </p:nvGraphicFramePr>
        <p:xfrm>
          <a:off x="326570" y="1832985"/>
          <a:ext cx="598279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6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354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LR(self, node):</a:t>
                      </a:r>
                    </a:p>
                    <a:p>
                      <a:r>
                        <a:rPr lang="en-US" altLang="zh-TW" sz="1800" dirty="0" smtClean="0"/>
                        <a:t>        left = </a:t>
                      </a:r>
                      <a:r>
                        <a:rPr lang="en-US" altLang="zh-TW" sz="1800" dirty="0" err="1" smtClean="0"/>
                        <a:t>node.left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left_right_left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left_right_right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left_right.left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= left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left_right.right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= node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left_right.left.right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=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left_right_left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left_right.right.left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=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left_right_right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left_right.left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left_right.right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left_right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left_right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8" y="1751619"/>
            <a:ext cx="6904361" cy="45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旋轉程式碼如下。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19257"/>
              </p:ext>
            </p:extLst>
          </p:nvPr>
        </p:nvGraphicFramePr>
        <p:xfrm>
          <a:off x="326570" y="1832985"/>
          <a:ext cx="598279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6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354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LR(self, node):</a:t>
                      </a:r>
                    </a:p>
                    <a:p>
                      <a:r>
                        <a:rPr lang="en-US" altLang="zh-TW" sz="1800" dirty="0" smtClean="0"/>
                        <a:t>        left = </a:t>
                      </a:r>
                      <a:r>
                        <a:rPr lang="en-US" altLang="zh-TW" sz="1800" dirty="0" err="1" smtClean="0"/>
                        <a:t>node.left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left_right_left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left_right_right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left_right.left</a:t>
                      </a:r>
                      <a:r>
                        <a:rPr lang="en-US" altLang="zh-TW" sz="1800" dirty="0" smtClean="0"/>
                        <a:t> = left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left_right.right</a:t>
                      </a:r>
                      <a:r>
                        <a:rPr lang="en-US" altLang="zh-TW" sz="1800" dirty="0" smtClean="0"/>
                        <a:t> = node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left_right.left.right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left_right_left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left_right.right.left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left_right_right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self.updateHeight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left_right.left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self.updateHeight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left_right.right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      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self.updateHeight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</a:t>
                      </a:r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TW" sz="1800" dirty="0" smtClean="0">
                          <a:solidFill>
                            <a:srgbClr val="0070C0"/>
                          </a:solidFill>
                        </a:rPr>
                        <a:t>        return </a:t>
                      </a:r>
                      <a:r>
                        <a:rPr lang="en-US" altLang="zh-TW" sz="1800" dirty="0" err="1" smtClean="0">
                          <a:solidFill>
                            <a:srgbClr val="0070C0"/>
                          </a:solidFill>
                        </a:rPr>
                        <a:t>left_right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43" y="2840035"/>
            <a:ext cx="7230757" cy="32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四、</a:t>
            </a:r>
            <a:r>
              <a:rPr lang="en-US" altLang="zh-TW" b="1" dirty="0"/>
              <a:t>RL</a:t>
            </a:r>
            <a:r>
              <a:rPr lang="zh-TW" altLang="en-US" dirty="0"/>
              <a:t>旋轉</a:t>
            </a:r>
          </a:p>
          <a:p>
            <a:pPr lvl="1"/>
            <a:r>
              <a:rPr lang="zh-TW" altLang="en-US" dirty="0"/>
              <a:t>以下</a:t>
            </a:r>
            <a:r>
              <a:rPr lang="en-US" altLang="zh-TW" dirty="0"/>
              <a:t>AVL</a:t>
            </a:r>
            <a:r>
              <a:rPr lang="zh-TW" altLang="en-US" dirty="0"/>
              <a:t>樹插入節點</a:t>
            </a:r>
            <a:r>
              <a:rPr lang="en-US" altLang="zh-TW" dirty="0"/>
              <a:t>11</a:t>
            </a:r>
            <a:r>
              <a:rPr lang="zh-TW" altLang="en-US" dirty="0"/>
              <a:t>，節點</a:t>
            </a:r>
            <a:r>
              <a:rPr lang="en-US" altLang="zh-TW" dirty="0"/>
              <a:t>8</a:t>
            </a:r>
            <a:r>
              <a:rPr lang="zh-TW" altLang="en-US" dirty="0"/>
              <a:t>的左子樹高度與右子樹高度相減</a:t>
            </a:r>
            <a:r>
              <a:rPr lang="zh-TW" altLang="en-US" dirty="0" smtClean="0"/>
              <a:t>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en-US" altLang="zh-TW" dirty="0"/>
              <a:t>2</a:t>
            </a:r>
            <a:r>
              <a:rPr lang="zh-TW" altLang="en-US" dirty="0"/>
              <a:t>，不滿足</a:t>
            </a:r>
            <a:r>
              <a:rPr lang="en-US" altLang="zh-TW" dirty="0"/>
              <a:t>AVL</a:t>
            </a:r>
            <a:r>
              <a:rPr lang="zh-TW" altLang="en-US" dirty="0"/>
              <a:t>樹的定義，需要做</a:t>
            </a:r>
            <a:r>
              <a:rPr lang="en-US" altLang="zh-TW" dirty="0"/>
              <a:t>RL</a:t>
            </a:r>
            <a:r>
              <a:rPr lang="zh-TW" altLang="en-US" dirty="0"/>
              <a:t>旋轉，節點數較多的</a:t>
            </a:r>
            <a:r>
              <a:rPr lang="en-US" altLang="zh-TW" dirty="0"/>
              <a:t>AVL</a:t>
            </a:r>
            <a:r>
              <a:rPr lang="zh-TW" altLang="en-US" dirty="0"/>
              <a:t>樹，在圖中</a:t>
            </a:r>
            <a:r>
              <a:rPr lang="en-US" altLang="zh-TW" dirty="0"/>
              <a:t>p</a:t>
            </a:r>
            <a:r>
              <a:rPr lang="zh-TW" altLang="en-US" dirty="0"/>
              <a:t>、</a:t>
            </a:r>
            <a:r>
              <a:rPr lang="en-US" altLang="zh-TW" dirty="0"/>
              <a:t>q</a:t>
            </a:r>
            <a:r>
              <a:rPr lang="zh-TW" altLang="en-US" dirty="0"/>
              <a:t>、</a:t>
            </a:r>
            <a:r>
              <a:rPr lang="en-US" altLang="zh-TW" dirty="0"/>
              <a:t>r</a:t>
            </a:r>
            <a:r>
              <a:rPr lang="zh-TW" altLang="en-US" dirty="0"/>
              <a:t>與</a:t>
            </a:r>
            <a:r>
              <a:rPr lang="en-US" altLang="zh-TW" dirty="0"/>
              <a:t>s</a:t>
            </a:r>
            <a:r>
              <a:rPr lang="zh-TW" altLang="en-US" dirty="0"/>
              <a:t>可能還有其他子樹，在旋轉過程也需要跟著改變位置，</a:t>
            </a:r>
            <a:r>
              <a:rPr lang="en-US" altLang="zh-TW" dirty="0"/>
              <a:t>RL</a:t>
            </a:r>
            <a:r>
              <a:rPr lang="zh-TW" altLang="en-US" dirty="0"/>
              <a:t>旋轉是將節點</a:t>
            </a:r>
            <a:r>
              <a:rPr lang="en-US" altLang="zh-TW" dirty="0"/>
              <a:t>11</a:t>
            </a:r>
            <a:r>
              <a:rPr lang="zh-TW" altLang="en-US" dirty="0"/>
              <a:t>往上提，左邊是節點</a:t>
            </a:r>
            <a:r>
              <a:rPr lang="en-US" altLang="zh-TW" dirty="0"/>
              <a:t>8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右邊</a:t>
            </a:r>
            <a:r>
              <a:rPr lang="zh-TW" altLang="en-US" dirty="0"/>
              <a:t>是節點</a:t>
            </a:r>
            <a:r>
              <a:rPr lang="en-US" altLang="zh-TW" dirty="0"/>
              <a:t>18</a:t>
            </a:r>
            <a:r>
              <a:rPr lang="zh-TW" altLang="en-US" dirty="0"/>
              <a:t>，節點</a:t>
            </a:r>
            <a:r>
              <a:rPr lang="en-US" altLang="zh-TW" dirty="0"/>
              <a:t>8</a:t>
            </a:r>
            <a:r>
              <a:rPr lang="zh-TW" altLang="en-US" dirty="0"/>
              <a:t>的右子樹改成</a:t>
            </a:r>
            <a:r>
              <a:rPr lang="en-US" altLang="zh-TW" dirty="0"/>
              <a:t>r</a:t>
            </a:r>
            <a:r>
              <a:rPr lang="zh-TW" altLang="en-US" dirty="0"/>
              <a:t>，節點</a:t>
            </a:r>
            <a:r>
              <a:rPr lang="en-US" altLang="zh-TW" dirty="0" smtClean="0"/>
              <a:t>18</a:t>
            </a:r>
            <a:br>
              <a:rPr lang="en-US" altLang="zh-TW" dirty="0" smtClean="0"/>
            </a:br>
            <a:r>
              <a:rPr lang="zh-TW" altLang="en-US" dirty="0" smtClean="0"/>
              <a:t>的</a:t>
            </a:r>
            <a:r>
              <a:rPr lang="zh-TW" altLang="en-US" dirty="0"/>
              <a:t>左子樹改成</a:t>
            </a:r>
            <a:r>
              <a:rPr lang="en-US" altLang="zh-TW" dirty="0"/>
              <a:t>q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0" y="3698037"/>
            <a:ext cx="3033440" cy="29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1" y="1849489"/>
            <a:ext cx="7178812" cy="39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7-2-2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/>
              <a:t>樹的</a:t>
            </a:r>
            <a:r>
              <a:rPr lang="zh-TW" altLang="en-US" dirty="0" smtClean="0"/>
              <a:t>旋轉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RL</a:t>
            </a:r>
            <a:r>
              <a:rPr lang="zh-TW" altLang="en-US" dirty="0"/>
              <a:t>旋轉程式碼如下，原理與</a:t>
            </a:r>
            <a:r>
              <a:rPr lang="en-US" altLang="zh-TW" dirty="0"/>
              <a:t>LR</a:t>
            </a:r>
            <a:r>
              <a:rPr lang="zh-TW" altLang="en-US" dirty="0"/>
              <a:t>旋轉類似，請參考</a:t>
            </a:r>
            <a:r>
              <a:rPr lang="en-US" altLang="zh-TW" dirty="0"/>
              <a:t>LR</a:t>
            </a:r>
            <a:r>
              <a:rPr lang="zh-TW" altLang="en-US" dirty="0"/>
              <a:t>旋轉。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73899"/>
              </p:ext>
            </p:extLst>
          </p:nvPr>
        </p:nvGraphicFramePr>
        <p:xfrm>
          <a:off x="1816760" y="2072471"/>
          <a:ext cx="5982790" cy="402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22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280468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RL(self, node):</a:t>
                      </a:r>
                    </a:p>
                    <a:p>
                      <a:r>
                        <a:rPr lang="en-US" altLang="zh-TW" sz="1800" dirty="0" smtClean="0"/>
                        <a:t>        right = </a:t>
                      </a:r>
                      <a:r>
                        <a:rPr lang="en-US" altLang="zh-TW" sz="1800" dirty="0" err="1" smtClean="0"/>
                        <a:t>node.right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right_left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right.left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right_left_left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right_left.left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right_left_right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right_left.right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right_left.left</a:t>
                      </a:r>
                      <a:r>
                        <a:rPr lang="en-US" altLang="zh-TW" sz="1800" dirty="0" smtClean="0"/>
                        <a:t> = node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right_left.right</a:t>
                      </a:r>
                      <a:r>
                        <a:rPr lang="en-US" altLang="zh-TW" sz="1800" dirty="0" smtClean="0"/>
                        <a:t> = right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node.right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right_left_left</a:t>
                      </a:r>
                      <a:r>
                        <a:rPr lang="en-US" altLang="zh-TW" sz="1800" dirty="0" smtClean="0"/>
                        <a:t> 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right.left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right_left_right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right_left.left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right_left.right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right_left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return </a:t>
                      </a:r>
                      <a:r>
                        <a:rPr lang="en-US" altLang="zh-TW" sz="1800" dirty="0" err="1" smtClean="0"/>
                        <a:t>right_left</a:t>
                      </a:r>
                      <a:endParaRPr lang="en-US" altLang="zh-TW" sz="1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霍夫曼編碼的概念</a:t>
            </a:r>
          </a:p>
          <a:p>
            <a:pPr lvl="1"/>
            <a:r>
              <a:rPr lang="zh-TW" altLang="en-US" dirty="0"/>
              <a:t>貪婪準則是先將所有字元依照出現頻率由小到大進行排序，優先考慮出現頻率最低的兩個字元，組合成新的節點，此節點的頻率為兩個目前最小字元頻率的加總，將此節點重新加入所有字元的排序，再取出出現頻率最小的兩個字元或節點，組合成新的節點，此節點的頻率為兩個目前最小字元頻率的加總，將此節點重新加入所有字元的排序，如此不斷重複，直到最後剩下一個節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編碼</a:t>
            </a:r>
            <a:r>
              <a:rPr lang="zh-TW" altLang="en-US" dirty="0"/>
              <a:t>為最上層的左邊編碼</a:t>
            </a:r>
            <a:r>
              <a:rPr lang="en-US" altLang="zh-TW" dirty="0"/>
              <a:t>0</a:t>
            </a:r>
            <a:r>
              <a:rPr lang="zh-TW" altLang="en-US" dirty="0"/>
              <a:t>而右邊編碼</a:t>
            </a:r>
            <a:r>
              <a:rPr lang="en-US" altLang="zh-TW" dirty="0"/>
              <a:t>1</a:t>
            </a:r>
            <a:r>
              <a:rPr lang="zh-TW" altLang="en-US" dirty="0"/>
              <a:t>，從上到下重複左邊編碼</a:t>
            </a:r>
            <a:r>
              <a:rPr lang="en-US" altLang="zh-TW" dirty="0"/>
              <a:t>0</a:t>
            </a:r>
            <a:r>
              <a:rPr lang="zh-TW" altLang="en-US" dirty="0"/>
              <a:t>而右邊編碼</a:t>
            </a:r>
            <a:r>
              <a:rPr lang="en-US" altLang="zh-TW" dirty="0"/>
              <a:t>1</a:t>
            </a:r>
            <a:r>
              <a:rPr lang="zh-TW" altLang="en-US" dirty="0"/>
              <a:t>，直到無法下去為止，越下面字元編碼越長。</a:t>
            </a:r>
          </a:p>
        </p:txBody>
      </p:sp>
    </p:spTree>
    <p:extLst>
      <p:ext uri="{BB962C8B-B14F-4D97-AF65-F5344CB8AC3E}">
        <p14:creationId xmlns:p14="http://schemas.microsoft.com/office/powerpoint/2010/main" val="27858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 smtClean="0"/>
              <a:t>樹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實</a:t>
            </a:r>
            <a:r>
              <a:rPr lang="zh-TW" altLang="en-US" dirty="0"/>
              <a:t>作一個</a:t>
            </a:r>
            <a:r>
              <a:rPr lang="en-US" altLang="zh-TW" dirty="0"/>
              <a:t>AVL</a:t>
            </a:r>
            <a:r>
              <a:rPr lang="zh-TW" altLang="en-US" dirty="0"/>
              <a:t>樹，可以新增元素，並且每新增一個元素就使用中序走訪，印出</a:t>
            </a:r>
            <a:r>
              <a:rPr lang="en-US" altLang="zh-TW" dirty="0"/>
              <a:t>AVL</a:t>
            </a:r>
            <a:r>
              <a:rPr lang="zh-TW" altLang="en-US" dirty="0"/>
              <a:t>樹每一個節點的數值。如果符合</a:t>
            </a:r>
            <a:r>
              <a:rPr lang="en-US" altLang="zh-TW" dirty="0"/>
              <a:t>AVL</a:t>
            </a:r>
            <a:r>
              <a:rPr lang="zh-TW" altLang="en-US" dirty="0"/>
              <a:t>樹，使用中序走訪就會由小到大排序。 </a:t>
            </a:r>
          </a:p>
          <a:p>
            <a:r>
              <a:rPr lang="zh-TW" altLang="en-US" dirty="0"/>
              <a:t>輸入說明</a:t>
            </a:r>
          </a:p>
          <a:p>
            <a:pPr lvl="1"/>
            <a:r>
              <a:rPr lang="zh-TW" altLang="en-US" dirty="0"/>
              <a:t>不須由外部輸入數值，讀取程式內串列的數值，依序輸入這些數值到</a:t>
            </a:r>
            <a:r>
              <a:rPr lang="en-US" altLang="zh-TW" dirty="0"/>
              <a:t>AVL</a:t>
            </a:r>
            <a:r>
              <a:rPr lang="zh-TW" altLang="en-US" dirty="0"/>
              <a:t>樹。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輸出每插入一個元素後的中序走訪結果。</a:t>
            </a:r>
          </a:p>
        </p:txBody>
      </p:sp>
    </p:spTree>
    <p:extLst>
      <p:ext uri="{BB962C8B-B14F-4D97-AF65-F5344CB8AC3E}">
        <p14:creationId xmlns:p14="http://schemas.microsoft.com/office/powerpoint/2010/main" val="19999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 smtClean="0"/>
              <a:t>樹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程式碼與</a:t>
            </a:r>
            <a:r>
              <a:rPr lang="zh-TW" altLang="en-US" dirty="0" smtClean="0"/>
              <a:t>解說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58</a:t>
            </a:r>
            <a:r>
              <a:rPr lang="zh-TW" altLang="en-US" dirty="0" smtClean="0"/>
              <a:t>行：前</a:t>
            </a:r>
            <a:r>
              <a:rPr lang="zh-TW" altLang="en-US" dirty="0"/>
              <a:t>兩</a:t>
            </a:r>
            <a:r>
              <a:rPr lang="zh-TW" altLang="en-US" dirty="0" smtClean="0"/>
              <a:t>單元已經介紹過，不再重複。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30071"/>
              </p:ext>
            </p:extLst>
          </p:nvPr>
        </p:nvGraphicFramePr>
        <p:xfrm>
          <a:off x="630280" y="2583219"/>
          <a:ext cx="500852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90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402930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59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69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zh-TW" altLang="en-US" sz="1800" dirty="0" smtClean="0"/>
                        <a:t>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leftBalance</a:t>
                      </a:r>
                      <a:r>
                        <a:rPr lang="en-US" altLang="zh-TW" sz="1800" dirty="0" smtClean="0"/>
                        <a:t>(self, node, x):</a:t>
                      </a:r>
                    </a:p>
                    <a:p>
                      <a:r>
                        <a:rPr lang="en-US" altLang="zh-TW" sz="1800" dirty="0" smtClean="0"/>
                        <a:t>        if x &lt; </a:t>
                      </a:r>
                      <a:r>
                        <a:rPr lang="en-US" altLang="zh-TW" sz="1800" dirty="0" err="1" smtClean="0"/>
                        <a:t>node.left.val</a:t>
                      </a:r>
                      <a:r>
                        <a:rPr lang="en-US" altLang="zh-TW" sz="1800" dirty="0" smtClean="0"/>
                        <a:t>: #LL</a:t>
                      </a:r>
                    </a:p>
                    <a:p>
                      <a:r>
                        <a:rPr lang="en-US" altLang="zh-TW" sz="1800" dirty="0" smtClean="0"/>
                        <a:t>            node = </a:t>
                      </a:r>
                      <a:r>
                        <a:rPr lang="en-US" altLang="zh-TW" sz="1800" dirty="0" err="1" smtClean="0"/>
                        <a:t>self.LL</a:t>
                      </a:r>
                      <a:r>
                        <a:rPr lang="en-US" altLang="zh-TW" sz="1800" dirty="0" smtClean="0"/>
                        <a:t>(node)</a:t>
                      </a:r>
                    </a:p>
                    <a:p>
                      <a:r>
                        <a:rPr lang="en-US" altLang="zh-TW" sz="1800" dirty="0" smtClean="0"/>
                        <a:t>        else: #LR</a:t>
                      </a:r>
                    </a:p>
                    <a:p>
                      <a:r>
                        <a:rPr lang="en-US" altLang="zh-TW" sz="1800" dirty="0" smtClean="0"/>
                        <a:t>            node = self.LR(node)</a:t>
                      </a:r>
                    </a:p>
                    <a:p>
                      <a:r>
                        <a:rPr lang="en-US" altLang="zh-TW" sz="1800" dirty="0" smtClean="0"/>
                        <a:t>        return node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rightBalance</a:t>
                      </a:r>
                      <a:r>
                        <a:rPr lang="en-US" altLang="zh-TW" sz="1800" dirty="0" smtClean="0"/>
                        <a:t>(self, node, x):</a:t>
                      </a:r>
                    </a:p>
                    <a:p>
                      <a:r>
                        <a:rPr lang="en-US" altLang="zh-TW" sz="1800" dirty="0" smtClean="0"/>
                        <a:t>        if x &lt; </a:t>
                      </a:r>
                      <a:r>
                        <a:rPr lang="en-US" altLang="zh-TW" sz="1800" dirty="0" err="1" smtClean="0"/>
                        <a:t>node.right.val</a:t>
                      </a:r>
                      <a:r>
                        <a:rPr lang="en-US" altLang="zh-TW" sz="1800" dirty="0" smtClean="0"/>
                        <a:t>: #RL</a:t>
                      </a:r>
                    </a:p>
                    <a:p>
                      <a:r>
                        <a:rPr lang="en-US" altLang="zh-TW" sz="1800" dirty="0" smtClean="0"/>
                        <a:t>            node = </a:t>
                      </a:r>
                      <a:r>
                        <a:rPr lang="en-US" altLang="zh-TW" sz="1800" dirty="0" err="1" smtClean="0"/>
                        <a:t>self.RL</a:t>
                      </a:r>
                      <a:r>
                        <a:rPr lang="en-US" altLang="zh-TW" sz="1800" dirty="0" smtClean="0"/>
                        <a:t>(node)</a:t>
                      </a:r>
                    </a:p>
                    <a:p>
                      <a:r>
                        <a:rPr lang="en-US" altLang="zh-TW" sz="1800" dirty="0" smtClean="0"/>
                        <a:t>        else: #RR</a:t>
                      </a:r>
                    </a:p>
                    <a:p>
                      <a:r>
                        <a:rPr lang="en-US" altLang="zh-TW" sz="1800" dirty="0" smtClean="0"/>
                        <a:t>            node = </a:t>
                      </a:r>
                      <a:r>
                        <a:rPr lang="en-US" altLang="zh-TW" sz="1800" dirty="0" err="1" smtClean="0"/>
                        <a:t>self.RR</a:t>
                      </a:r>
                      <a:r>
                        <a:rPr lang="en-US" altLang="zh-TW" sz="1800" dirty="0" smtClean="0"/>
                        <a:t>(node)</a:t>
                      </a:r>
                    </a:p>
                    <a:p>
                      <a:r>
                        <a:rPr lang="en-US" altLang="zh-TW" sz="1800" dirty="0" smtClean="0"/>
                        <a:t>        return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940718" y="3258475"/>
            <a:ext cx="5220342" cy="316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leftBalance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小於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node.left.val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，則呼叫方法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進行旋轉，回傳值更新變數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進行旋轉，回傳值更新變數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rightBalance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小於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node.right.val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，則呼叫方法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進行旋轉，回傳值更新變數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進行旋轉，回傳值更新變數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781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 smtClean="0"/>
              <a:t>樹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18788"/>
              </p:ext>
            </p:extLst>
          </p:nvPr>
        </p:nvGraphicFramePr>
        <p:xfrm>
          <a:off x="228596" y="1759747"/>
          <a:ext cx="6136345" cy="485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083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492262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71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75</a:t>
                      </a:r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76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79</a:t>
                      </a:r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80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zh-TW" altLang="en-US" sz="1800" dirty="0" smtClean="0"/>
                        <a:t>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insertNode</a:t>
                      </a:r>
                      <a:r>
                        <a:rPr lang="en-US" altLang="zh-TW" sz="1800" dirty="0" smtClean="0"/>
                        <a:t>(self, node, x):</a:t>
                      </a:r>
                    </a:p>
                    <a:p>
                      <a:r>
                        <a:rPr lang="en-US" altLang="zh-TW" sz="1800" dirty="0" smtClean="0"/>
                        <a:t>        if node != None:</a:t>
                      </a:r>
                    </a:p>
                    <a:p>
                      <a:r>
                        <a:rPr lang="en-US" altLang="zh-TW" sz="1800" dirty="0" smtClean="0"/>
                        <a:t>            if </a:t>
                      </a:r>
                      <a:r>
                        <a:rPr lang="en-US" altLang="zh-TW" sz="1800" dirty="0" err="1" smtClean="0"/>
                        <a:t>node.val</a:t>
                      </a:r>
                      <a:r>
                        <a:rPr lang="en-US" altLang="zh-TW" sz="1800" dirty="0" smtClean="0"/>
                        <a:t> &gt; x: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node.left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self.insertNode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node.left</a:t>
                      </a:r>
                      <a:r>
                        <a:rPr lang="en-US" altLang="zh-TW" sz="1800" dirty="0" smtClean="0"/>
                        <a:t>, x)</a:t>
                      </a:r>
                    </a:p>
                    <a:p>
                      <a:r>
                        <a:rPr lang="en-US" altLang="zh-TW" sz="1800" dirty="0" smtClean="0"/>
                        <a:t>                if abs(</a:t>
                      </a:r>
                      <a:r>
                        <a:rPr lang="en-US" altLang="zh-TW" sz="1800" dirty="0" err="1" smtClean="0"/>
                        <a:t>self.getHeight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node.left</a:t>
                      </a:r>
                      <a:r>
                        <a:rPr lang="en-US" altLang="zh-TW" sz="1800" dirty="0" smtClean="0"/>
                        <a:t>) - </a:t>
                      </a:r>
                      <a:r>
                        <a:rPr lang="en-US" altLang="zh-TW" sz="1800" dirty="0" err="1" smtClean="0"/>
                        <a:t>self.getHeight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node.right</a:t>
                      </a:r>
                      <a:r>
                        <a:rPr lang="en-US" altLang="zh-TW" sz="1800" dirty="0" smtClean="0"/>
                        <a:t>)) == 2:</a:t>
                      </a:r>
                    </a:p>
                    <a:p>
                      <a:r>
                        <a:rPr lang="en-US" altLang="zh-TW" sz="1800" dirty="0" smtClean="0"/>
                        <a:t>                    node = </a:t>
                      </a:r>
                      <a:r>
                        <a:rPr lang="en-US" altLang="zh-TW" sz="1800" dirty="0" err="1" smtClean="0"/>
                        <a:t>self.leftBalance</a:t>
                      </a:r>
                      <a:r>
                        <a:rPr lang="en-US" altLang="zh-TW" sz="1800" dirty="0" smtClean="0"/>
                        <a:t>(node, x)</a:t>
                      </a:r>
                    </a:p>
                    <a:p>
                      <a:r>
                        <a:rPr lang="en-US" altLang="zh-TW" sz="1800" dirty="0" smtClean="0"/>
                        <a:t>            else:</a:t>
                      </a:r>
                    </a:p>
                    <a:p>
                      <a:r>
                        <a:rPr lang="en-US" altLang="zh-TW" sz="1800" dirty="0" smtClean="0"/>
                        <a:t>                </a:t>
                      </a:r>
                      <a:r>
                        <a:rPr lang="en-US" altLang="zh-TW" sz="1800" dirty="0" err="1" smtClean="0"/>
                        <a:t>node.right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self.insertNode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node.right</a:t>
                      </a:r>
                      <a:r>
                        <a:rPr lang="en-US" altLang="zh-TW" sz="1800" dirty="0" smtClean="0"/>
                        <a:t>, x)</a:t>
                      </a:r>
                    </a:p>
                    <a:p>
                      <a:r>
                        <a:rPr lang="en-US" altLang="zh-TW" sz="1800" dirty="0" smtClean="0"/>
                        <a:t>                if abs(</a:t>
                      </a:r>
                      <a:r>
                        <a:rPr lang="en-US" altLang="zh-TW" sz="1800" dirty="0" err="1" smtClean="0"/>
                        <a:t>self.getHeight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node.left</a:t>
                      </a:r>
                      <a:r>
                        <a:rPr lang="en-US" altLang="zh-TW" sz="1800" dirty="0" smtClean="0"/>
                        <a:t>) - </a:t>
                      </a:r>
                      <a:r>
                        <a:rPr lang="en-US" altLang="zh-TW" sz="1800" dirty="0" err="1" smtClean="0"/>
                        <a:t>self.getHeight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node.right</a:t>
                      </a:r>
                      <a:r>
                        <a:rPr lang="en-US" altLang="zh-TW" sz="1800" dirty="0" smtClean="0"/>
                        <a:t>)) == 2:</a:t>
                      </a:r>
                    </a:p>
                    <a:p>
                      <a:r>
                        <a:rPr lang="en-US" altLang="zh-TW" sz="1800" dirty="0" smtClean="0"/>
                        <a:t>                    node = </a:t>
                      </a:r>
                      <a:r>
                        <a:rPr lang="en-US" altLang="zh-TW" sz="1800" dirty="0" err="1" smtClean="0"/>
                        <a:t>self.rightBalance</a:t>
                      </a:r>
                      <a:r>
                        <a:rPr lang="en-US" altLang="zh-TW" sz="1800" dirty="0" smtClean="0"/>
                        <a:t>(node, x)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node = </a:t>
                      </a:r>
                      <a:r>
                        <a:rPr lang="en-US" altLang="zh-TW" sz="1800" dirty="0" err="1" smtClean="0"/>
                        <a:t>AVLTree</a:t>
                      </a:r>
                      <a:r>
                        <a:rPr lang="en-US" altLang="zh-TW" sz="1800" dirty="0" smtClean="0"/>
                        <a:t>(x)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self.updateHeight</a:t>
                      </a:r>
                      <a:r>
                        <a:rPr lang="en-US" altLang="zh-TW" sz="1800" dirty="0" smtClean="0"/>
                        <a:t>(node)</a:t>
                      </a:r>
                    </a:p>
                    <a:p>
                      <a:r>
                        <a:rPr lang="en-US" altLang="zh-TW" sz="1800" dirty="0" smtClean="0"/>
                        <a:t>        return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426157" y="1396784"/>
            <a:ext cx="5093490" cy="504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insertNode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，遞迴呼叫函式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insertNode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，回傳值更新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node.left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。若左子樹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node.left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的高度與右子樹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node.right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的高度相減的絕對值等於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，則呼叫函式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leftBalance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，結果更新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；否則遞迴呼叫函式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insertNode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，回傳值更新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node.right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。若左子樹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node.left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的高度與右子樹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node.right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的高度相減的絕對值等於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，則呼叫函式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rightBalance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，結果更新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。否則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，插入節點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到葉節點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。更新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的高度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，最後回傳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		</a:t>
            </a:r>
          </a:p>
        </p:txBody>
      </p:sp>
    </p:spTree>
    <p:extLst>
      <p:ext uri="{BB962C8B-B14F-4D97-AF65-F5344CB8AC3E}">
        <p14:creationId xmlns:p14="http://schemas.microsoft.com/office/powerpoint/2010/main" val="5632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 smtClean="0"/>
              <a:t>樹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47086"/>
              </p:ext>
            </p:extLst>
          </p:nvPr>
        </p:nvGraphicFramePr>
        <p:xfrm>
          <a:off x="473526" y="1798936"/>
          <a:ext cx="598279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96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35482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85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89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 </a:t>
                      </a:r>
                      <a:r>
                        <a:rPr lang="zh-TW" altLang="en-US" sz="1800" dirty="0" smtClean="0"/>
                        <a:t>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inorder</a:t>
                      </a:r>
                      <a:r>
                        <a:rPr lang="en-US" altLang="zh-TW" sz="1800" dirty="0" smtClean="0"/>
                        <a:t>(self, node):</a:t>
                      </a:r>
                    </a:p>
                    <a:p>
                      <a:r>
                        <a:rPr lang="en-US" altLang="zh-TW" sz="1800" dirty="0" smtClean="0"/>
                        <a:t>        if node != None: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node.left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        print(</a:t>
                      </a:r>
                      <a:r>
                        <a:rPr lang="en-US" altLang="zh-TW" sz="1800" dirty="0" err="1" smtClean="0"/>
                        <a:t>node.val</a:t>
                      </a:r>
                      <a:r>
                        <a:rPr lang="en-US" altLang="zh-TW" sz="1800" dirty="0" smtClean="0"/>
                        <a:t>, " ", </a:t>
                      </a:r>
                      <a:r>
                        <a:rPr lang="en-US" altLang="zh-TW" sz="1800" dirty="0" err="1" smtClean="0"/>
                        <a:t>sep</a:t>
                      </a:r>
                      <a:r>
                        <a:rPr lang="en-US" altLang="zh-TW" sz="1800" dirty="0" smtClean="0"/>
                        <a:t>="", end="")</a:t>
                      </a:r>
                    </a:p>
                    <a:p>
                      <a:r>
                        <a:rPr lang="en-US" altLang="zh-TW" sz="1800" dirty="0" smtClean="0"/>
                        <a:t>            </a:t>
                      </a:r>
                      <a:r>
                        <a:rPr lang="en-US" altLang="zh-TW" sz="1800" dirty="0" err="1" smtClean="0"/>
                        <a:t>self.inorder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node.right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search(self, node, x):</a:t>
                      </a:r>
                    </a:p>
                    <a:p>
                      <a:r>
                        <a:rPr lang="en-US" altLang="zh-TW" sz="1800" dirty="0" smtClean="0"/>
                        <a:t>        if node == None:</a:t>
                      </a:r>
                    </a:p>
                    <a:p>
                      <a:r>
                        <a:rPr lang="en-US" altLang="zh-TW" sz="1800" dirty="0" smtClean="0"/>
                        <a:t>            return False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node.val</a:t>
                      </a:r>
                      <a:r>
                        <a:rPr lang="en-US" altLang="zh-TW" sz="1800" dirty="0" smtClean="0"/>
                        <a:t> == x:</a:t>
                      </a:r>
                    </a:p>
                    <a:p>
                      <a:r>
                        <a:rPr lang="en-US" altLang="zh-TW" sz="1800" dirty="0" smtClean="0"/>
                        <a:t>            return True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elif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node.val</a:t>
                      </a:r>
                      <a:r>
                        <a:rPr lang="en-US" altLang="zh-TW" sz="1800" dirty="0" smtClean="0"/>
                        <a:t> &gt; x:</a:t>
                      </a:r>
                    </a:p>
                    <a:p>
                      <a:r>
                        <a:rPr lang="en-US" altLang="zh-TW" sz="1800" dirty="0" smtClean="0"/>
                        <a:t>            return </a:t>
                      </a:r>
                      <a:r>
                        <a:rPr lang="en-US" altLang="zh-TW" sz="1800" dirty="0" err="1" smtClean="0"/>
                        <a:t>self.search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node.left</a:t>
                      </a:r>
                      <a:r>
                        <a:rPr lang="en-US" altLang="zh-TW" sz="1800" dirty="0" smtClean="0"/>
                        <a:t>, x)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return </a:t>
                      </a:r>
                      <a:r>
                        <a:rPr lang="en-US" altLang="zh-TW" sz="1800" dirty="0" err="1" smtClean="0"/>
                        <a:t>self.search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node.right</a:t>
                      </a:r>
                      <a:r>
                        <a:rPr lang="en-US" altLang="zh-TW" sz="1800" dirty="0" smtClean="0"/>
                        <a:t>,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572857" y="2492009"/>
            <a:ext cx="4480562" cy="361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行：使用中序走訪，走訪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AVL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樹。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search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方法，以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None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False(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val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search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left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；否則遞迴呼叫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search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right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8706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 smtClean="0"/>
              <a:t>樹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48607"/>
              </p:ext>
            </p:extLst>
          </p:nvPr>
        </p:nvGraphicFramePr>
        <p:xfrm>
          <a:off x="568232" y="2412890"/>
          <a:ext cx="5982790" cy="23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721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5269069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99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root = </a:t>
                      </a:r>
                      <a:r>
                        <a:rPr lang="en-US" altLang="zh-TW" sz="1800" dirty="0" err="1" smtClean="0"/>
                        <a:t>AVLTree</a:t>
                      </a:r>
                      <a:r>
                        <a:rPr lang="en-US" altLang="zh-TW" sz="1800" dirty="0" smtClean="0"/>
                        <a:t>(7)</a:t>
                      </a:r>
                    </a:p>
                    <a:p>
                      <a:r>
                        <a:rPr lang="en-US" altLang="zh-TW" sz="1800" dirty="0" smtClean="0"/>
                        <a:t>data = [3, 10, 8, 13, 9]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(data)):</a:t>
                      </a:r>
                    </a:p>
                    <a:p>
                      <a:r>
                        <a:rPr lang="en-US" altLang="zh-TW" sz="1800" dirty="0" smtClean="0"/>
                        <a:t>    root = </a:t>
                      </a:r>
                      <a:r>
                        <a:rPr lang="en-US" altLang="zh-TW" sz="1800" dirty="0" err="1" smtClean="0"/>
                        <a:t>root.insertNode</a:t>
                      </a:r>
                      <a:r>
                        <a:rPr lang="en-US" altLang="zh-TW" sz="1800" dirty="0" smtClean="0"/>
                        <a:t>(root, data[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root.inorder</a:t>
                      </a:r>
                      <a:r>
                        <a:rPr lang="en-US" altLang="zh-TW" sz="1800" dirty="0" smtClean="0"/>
                        <a:t>(root)</a:t>
                      </a:r>
                    </a:p>
                    <a:p>
                      <a:r>
                        <a:rPr lang="en-US" altLang="zh-TW" sz="1800" dirty="0" smtClean="0"/>
                        <a:t>    print()</a:t>
                      </a:r>
                    </a:p>
                    <a:p>
                      <a:r>
                        <a:rPr lang="en-US" altLang="zh-TW" sz="1800" dirty="0" smtClean="0"/>
                        <a:t>print(</a:t>
                      </a:r>
                      <a:r>
                        <a:rPr lang="en-US" altLang="zh-TW" sz="1800" dirty="0" err="1" smtClean="0"/>
                        <a:t>root.search</a:t>
                      </a:r>
                      <a:r>
                        <a:rPr lang="en-US" altLang="zh-TW" sz="1800" dirty="0" smtClean="0"/>
                        <a:t>(root, 13))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613070" y="2693698"/>
            <a:ext cx="4480562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行：新增一個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AVLTree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物件，初始化數值為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指向此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AVLTree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物件。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行：新增一個一維陣列，有五個元素。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行：依序將串列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data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的每個元素使用函式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insertNode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插入到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AVL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樹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，回傳值更新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root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，使用方法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inorder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進行中序走訪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。輸出換行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行：呼叫方法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search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，找尋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是否在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AVL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樹內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46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7-2-3</a:t>
            </a:r>
            <a:r>
              <a:rPr lang="zh-TW" altLang="en-US" b="1" dirty="0" smtClean="0"/>
              <a:t>　</a:t>
            </a:r>
            <a:r>
              <a:rPr lang="en-US" altLang="zh-TW" b="1" dirty="0" smtClean="0"/>
              <a:t>AVL</a:t>
            </a:r>
            <a:r>
              <a:rPr lang="zh-TW" altLang="en-US" dirty="0" smtClean="0"/>
              <a:t>樹 </a:t>
            </a:r>
            <a:r>
              <a:rPr lang="en-US" altLang="zh-TW" sz="2400" dirty="0"/>
              <a:t>(7-2-3-AVL</a:t>
            </a:r>
            <a:r>
              <a:rPr lang="zh-TW" altLang="en-US" sz="2400" dirty="0"/>
              <a:t>樹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b="1" dirty="0"/>
              <a:t>)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/>
              <a:t>3) </a:t>
            </a:r>
            <a:r>
              <a:rPr lang="zh-TW" altLang="en-US" dirty="0"/>
              <a:t>程式效率分析</a:t>
            </a:r>
          </a:p>
          <a:p>
            <a:pPr lvl="1"/>
            <a:r>
              <a:rPr lang="zh-TW" altLang="en-US" dirty="0"/>
              <a:t>方法</a:t>
            </a:r>
            <a:r>
              <a:rPr lang="en-US" altLang="zh-TW" dirty="0" err="1" smtClean="0"/>
              <a:t>insertNode</a:t>
            </a:r>
            <a:r>
              <a:rPr lang="zh-TW" altLang="en-US" dirty="0"/>
              <a:t>（</a:t>
            </a:r>
            <a:r>
              <a:rPr lang="zh-TW" altLang="en-US" dirty="0" smtClean="0"/>
              <a:t>插入節點</a:t>
            </a:r>
            <a:r>
              <a:rPr lang="zh-TW" altLang="en-US" dirty="0"/>
              <a:t>）</a:t>
            </a:r>
            <a:r>
              <a:rPr lang="zh-TW" altLang="en-US" dirty="0" smtClean="0"/>
              <a:t>的</a:t>
            </a:r>
            <a:r>
              <a:rPr lang="zh-TW" altLang="en-US" dirty="0"/>
              <a:t>演算法效率是</a:t>
            </a:r>
            <a:r>
              <a:rPr lang="en-US" altLang="zh-TW" dirty="0"/>
              <a:t>O(log(n))</a:t>
            </a:r>
            <a:r>
              <a:rPr lang="zh-TW" altLang="en-US" dirty="0"/>
              <a:t>，方法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（</a:t>
            </a:r>
            <a:r>
              <a:rPr lang="zh-TW" altLang="en-US" smtClean="0"/>
              <a:t>搜尋節點）的</a:t>
            </a:r>
            <a:r>
              <a:rPr lang="zh-TW" altLang="en-US" dirty="0"/>
              <a:t>演算法效率也是</a:t>
            </a:r>
            <a:r>
              <a:rPr lang="en-US" altLang="zh-TW" dirty="0"/>
              <a:t>O(log(n))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12" y="1707496"/>
            <a:ext cx="7848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假設有五個英文</a:t>
            </a:r>
            <a:r>
              <a:rPr lang="zh-TW" altLang="en-US" dirty="0" smtClean="0"/>
              <a:t>字母</a:t>
            </a:r>
            <a:r>
              <a:rPr lang="zh-TW" altLang="en-US" dirty="0"/>
              <a:t>（</a:t>
            </a:r>
            <a:r>
              <a:rPr lang="zh-TW" altLang="en-US" dirty="0" smtClean="0"/>
              <a:t>變數</a:t>
            </a:r>
            <a:r>
              <a:rPr lang="zh-TW" altLang="en-US" dirty="0"/>
              <a:t>為</a:t>
            </a:r>
            <a:r>
              <a:rPr lang="en-US" altLang="zh-TW" dirty="0" err="1" smtClean="0"/>
              <a:t>ch</a:t>
            </a:r>
            <a:r>
              <a:rPr lang="zh-TW" altLang="en-US" dirty="0" smtClean="0"/>
              <a:t>）分</a:t>
            </a:r>
            <a:r>
              <a:rPr lang="zh-TW" altLang="en-US" dirty="0"/>
              <a:t>別是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與</a:t>
            </a:r>
            <a:r>
              <a:rPr lang="en-US" altLang="zh-TW" dirty="0"/>
              <a:t>e</a:t>
            </a:r>
            <a:r>
              <a:rPr lang="zh-TW" altLang="en-US" dirty="0"/>
              <a:t>，出現</a:t>
            </a:r>
            <a:r>
              <a:rPr lang="zh-TW" altLang="en-US" dirty="0" smtClean="0"/>
              <a:t>頻率</a:t>
            </a:r>
            <a:r>
              <a:rPr lang="zh-TW" altLang="en-US" dirty="0"/>
              <a:t>（</a:t>
            </a:r>
            <a:r>
              <a:rPr lang="zh-TW" altLang="en-US" dirty="0" smtClean="0"/>
              <a:t>變數</a:t>
            </a:r>
            <a:r>
              <a:rPr lang="zh-TW" altLang="en-US" dirty="0"/>
              <a:t>為</a:t>
            </a:r>
            <a:r>
              <a:rPr lang="en-US" altLang="zh-TW" dirty="0" smtClean="0"/>
              <a:t>w</a:t>
            </a:r>
            <a:r>
              <a:rPr lang="zh-TW" altLang="en-US" dirty="0" smtClean="0"/>
              <a:t>）分別</a:t>
            </a:r>
            <a:r>
              <a:rPr lang="zh-TW" altLang="en-US" dirty="0"/>
              <a:t>為</a:t>
            </a:r>
            <a:r>
              <a:rPr lang="en-US" altLang="zh-TW" dirty="0"/>
              <a:t>10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r>
              <a:rPr lang="zh-TW" altLang="en-US" dirty="0"/>
              <a:t>、</a:t>
            </a:r>
            <a:r>
              <a:rPr lang="en-US" altLang="zh-TW" dirty="0"/>
              <a:t>7</a:t>
            </a:r>
            <a:r>
              <a:rPr lang="zh-TW" altLang="en-US" dirty="0"/>
              <a:t>與</a:t>
            </a:r>
            <a:r>
              <a:rPr lang="en-US" altLang="zh-TW" dirty="0"/>
              <a:t>8</a:t>
            </a:r>
            <a:r>
              <a:rPr lang="zh-TW" altLang="en-US" dirty="0"/>
              <a:t>，進行霍夫曼編碼解說，將這些資料輸入到陣列</a:t>
            </a:r>
            <a:r>
              <a:rPr lang="en-US" altLang="zh-TW" dirty="0" err="1"/>
              <a:t>hf</a:t>
            </a:r>
            <a:r>
              <a:rPr lang="zh-TW" altLang="en-US" dirty="0"/>
              <a:t>，示意圖如下。</a:t>
            </a:r>
          </a:p>
          <a:p>
            <a:r>
              <a:rPr lang="zh-TW" altLang="en-US" dirty="0"/>
              <a:t>輸入後的陣列</a:t>
            </a:r>
            <a:r>
              <a:rPr lang="en-US" altLang="zh-TW" dirty="0" err="1"/>
              <a:t>hf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93" y="3903433"/>
            <a:ext cx="88868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30" y="1510415"/>
            <a:ext cx="8886825" cy="3495675"/>
          </a:xfrm>
        </p:spPr>
      </p:pic>
    </p:spTree>
    <p:extLst>
      <p:ext uri="{BB962C8B-B14F-4D97-AF65-F5344CB8AC3E}">
        <p14:creationId xmlns:p14="http://schemas.microsoft.com/office/powerpoint/2010/main" val="25399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5" y="1416663"/>
            <a:ext cx="7654834" cy="2163853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83" y="3580516"/>
            <a:ext cx="7557217" cy="31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7-1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霍</a:t>
            </a:r>
            <a:r>
              <a:rPr lang="zh-TW" altLang="en-US" dirty="0"/>
              <a:t>夫</a:t>
            </a:r>
            <a:r>
              <a:rPr lang="zh-TW" altLang="en-US" dirty="0" smtClean="0"/>
              <a:t>曼（</a:t>
            </a:r>
            <a:r>
              <a:rPr lang="en-US" altLang="zh-TW" b="1" dirty="0" smtClean="0"/>
              <a:t>Huffman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編碼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7" y="1459865"/>
            <a:ext cx="7175940" cy="4929188"/>
          </a:xfrm>
        </p:spPr>
      </p:pic>
    </p:spTree>
    <p:extLst>
      <p:ext uri="{BB962C8B-B14F-4D97-AF65-F5344CB8AC3E}">
        <p14:creationId xmlns:p14="http://schemas.microsoft.com/office/powerpoint/2010/main" val="21786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</TotalTime>
  <Words>5326</Words>
  <Application>Microsoft Office PowerPoint</Application>
  <PresentationFormat>自訂</PresentationFormat>
  <Paragraphs>703</Paragraphs>
  <Slides>55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56" baseType="lpstr">
      <vt:lpstr>回顧</vt:lpstr>
      <vt:lpstr>Ch7　進階樹狀結構 </vt:lpstr>
      <vt:lpstr>Ch7　進階樹狀結構 </vt:lpstr>
      <vt:lpstr>7-1　霍夫曼（Huffman）編碼</vt:lpstr>
      <vt:lpstr>7-1　霍夫曼（Huffman）編碼</vt:lpstr>
      <vt:lpstr>7-1　霍夫曼（Huffman）編碼</vt:lpstr>
      <vt:lpstr>7-1　霍夫曼（Huffman）編碼</vt:lpstr>
      <vt:lpstr>7-1　霍夫曼（Huffman）編碼</vt:lpstr>
      <vt:lpstr>7-1　霍夫曼（Huffman）編碼</vt:lpstr>
      <vt:lpstr>7-1　霍夫曼（Huffman）編碼</vt:lpstr>
      <vt:lpstr>7-1　霍夫曼（Huffman）編碼</vt:lpstr>
      <vt:lpstr>7-1　霍夫曼（Huffman）編碼</vt:lpstr>
      <vt:lpstr>7-1　霍夫曼（Huffman）編碼</vt:lpstr>
      <vt:lpstr>7-1　霍夫曼（Huffman）編碼</vt:lpstr>
      <vt:lpstr>7-1　霍夫曼（Huffman）編碼</vt:lpstr>
      <vt:lpstr>7-1　霍夫曼（Huffman）編碼</vt:lpstr>
      <vt:lpstr>7-1　霍夫曼（Huffman）編碼</vt:lpstr>
      <vt:lpstr>7-1-1　實作霍夫曼編碼--使用Sort (7-1-1-霍夫曼編碼-使用Sort.py)</vt:lpstr>
      <vt:lpstr>7-1-1　實作霍夫曼編碼--使用Sort (7-1-1-霍夫曼編碼-使用Sort.py)</vt:lpstr>
      <vt:lpstr>7-1-1　實作霍夫曼編碼--使用Sort (7-1-1-霍夫曼編碼-使用Sort.py)</vt:lpstr>
      <vt:lpstr>7-1-1 實作霍夫曼編碼--使用Sort (7-1-1-霍夫曼編碼-使用Sort.py)</vt:lpstr>
      <vt:lpstr>7-1-1　實作霍夫曼編碼--使用Sort (7-1-1-霍夫曼編碼-使用Sort.py)</vt:lpstr>
      <vt:lpstr>7-1-1　實作霍夫曼編碼--使用Sort (7-1-1-霍夫曼編碼-使用Sort.py)</vt:lpstr>
      <vt:lpstr>7-1-1　實作霍夫曼編碼--使用Heap(7-1-1-霍夫曼編碼-使用Heap.py)</vt:lpstr>
      <vt:lpstr>7-1-1 實作霍夫曼編碼--使用Heap (7-1-1-霍夫曼編碼-使用Heap.py)</vt:lpstr>
      <vt:lpstr>7-2　AVL樹</vt:lpstr>
      <vt:lpstr>7-2　AVL樹</vt:lpstr>
      <vt:lpstr>7-2-1　AVL樹的定義</vt:lpstr>
      <vt:lpstr>7-2-1　AVL樹的定義</vt:lpstr>
      <vt:lpstr>7-2-1　AVL樹的定義</vt:lpstr>
      <vt:lpstr>7-2-1　AVL樹的定義  (7-2-3-AVL樹.py)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7-2-2　AVL樹的旋轉 (7-2-3-AVL樹.py) </vt:lpstr>
      <vt:lpstr>7-2-3　AVL樹 (7-2-3-AVL樹.py) </vt:lpstr>
      <vt:lpstr>7-2-3　AVL樹 (7-2-3-AVL樹.py) </vt:lpstr>
      <vt:lpstr>7-2-3　AVL樹 (7-2-3-AVL樹.py) </vt:lpstr>
      <vt:lpstr>7-2-3　AVL樹 (7-2-3-AVL樹.py) </vt:lpstr>
      <vt:lpstr>7-2-3　AVL樹 (7-2-3-AVL樹.py) </vt:lpstr>
      <vt:lpstr>7-2-3　AVL樹 (7-2-3-AVL樹.py)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Ch1資料結構簡介</dc:title>
  <dc:creator>USER</dc:creator>
  <cp:lastModifiedBy>chwa</cp:lastModifiedBy>
  <cp:revision>83</cp:revision>
  <dcterms:created xsi:type="dcterms:W3CDTF">2021-02-10T14:29:02Z</dcterms:created>
  <dcterms:modified xsi:type="dcterms:W3CDTF">2021-02-23T06:51:55Z</dcterms:modified>
</cp:coreProperties>
</file>