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4" r:id="rId7"/>
    <p:sldId id="265" r:id="rId8"/>
    <p:sldId id="266" r:id="rId9"/>
    <p:sldId id="325" r:id="rId10"/>
    <p:sldId id="267" r:id="rId11"/>
    <p:sldId id="326" r:id="rId12"/>
    <p:sldId id="271" r:id="rId13"/>
    <p:sldId id="272" r:id="rId14"/>
    <p:sldId id="277" r:id="rId15"/>
    <p:sldId id="327" r:id="rId16"/>
    <p:sldId id="273" r:id="rId17"/>
    <p:sldId id="274" r:id="rId18"/>
    <p:sldId id="275" r:id="rId19"/>
    <p:sldId id="328" r:id="rId20"/>
    <p:sldId id="278" r:id="rId21"/>
    <p:sldId id="279" r:id="rId22"/>
    <p:sldId id="280" r:id="rId23"/>
    <p:sldId id="283" r:id="rId24"/>
    <p:sldId id="329" r:id="rId25"/>
    <p:sldId id="281" r:id="rId26"/>
    <p:sldId id="330" r:id="rId27"/>
    <p:sldId id="282" r:id="rId28"/>
    <p:sldId id="331" r:id="rId29"/>
    <p:sldId id="284" r:id="rId30"/>
    <p:sldId id="332" r:id="rId31"/>
    <p:sldId id="285" r:id="rId32"/>
    <p:sldId id="286" r:id="rId33"/>
    <p:sldId id="287" r:id="rId34"/>
    <p:sldId id="290" r:id="rId35"/>
    <p:sldId id="288" r:id="rId36"/>
    <p:sldId id="289" r:id="rId37"/>
    <p:sldId id="333" r:id="rId38"/>
    <p:sldId id="291" r:id="rId39"/>
    <p:sldId id="294" r:id="rId40"/>
    <p:sldId id="292" r:id="rId41"/>
    <p:sldId id="293" r:id="rId42"/>
    <p:sldId id="295" r:id="rId43"/>
    <p:sldId id="334" r:id="rId44"/>
    <p:sldId id="298" r:id="rId45"/>
    <p:sldId id="299" r:id="rId46"/>
    <p:sldId id="300" r:id="rId47"/>
    <p:sldId id="301" r:id="rId48"/>
    <p:sldId id="302" r:id="rId49"/>
    <p:sldId id="303" r:id="rId50"/>
    <p:sldId id="304" r:id="rId51"/>
    <p:sldId id="305" r:id="rId52"/>
    <p:sldId id="306" r:id="rId53"/>
    <p:sldId id="336" r:id="rId54"/>
    <p:sldId id="307" r:id="rId55"/>
    <p:sldId id="313" r:id="rId56"/>
    <p:sldId id="314" r:id="rId57"/>
    <p:sldId id="315" r:id="rId58"/>
    <p:sldId id="316" r:id="rId59"/>
    <p:sldId id="308" r:id="rId60"/>
    <p:sldId id="309" r:id="rId61"/>
    <p:sldId id="310" r:id="rId62"/>
    <p:sldId id="337" r:id="rId63"/>
    <p:sldId id="317" r:id="rId64"/>
    <p:sldId id="318" r:id="rId65"/>
    <p:sldId id="323" r:id="rId66"/>
    <p:sldId id="324" r:id="rId6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1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68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69787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166031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1pPr marL="447675" indent="-447675">
              <a:buFont typeface="Wingdings" panose="05000000000000000000" pitchFamily="2" charset="2"/>
              <a:buChar char="l"/>
              <a:defRPr/>
            </a:lvl1pPr>
            <a:lvl2pPr marL="1076325" indent="-628650">
              <a:buFont typeface="Wingdings" panose="05000000000000000000" pitchFamily="2" charset="2"/>
              <a:buChar char="l"/>
              <a:defRPr/>
            </a:lvl2pPr>
            <a:lvl3pPr marL="1703388" indent="-627063">
              <a:buFont typeface="Wingdings" panose="05000000000000000000" pitchFamily="2" charset="2"/>
              <a:buChar char="l"/>
              <a:defRPr sz="2400"/>
            </a:lvl3pPr>
            <a:lvl4pPr marL="2330450" indent="-627063">
              <a:defRPr/>
            </a:lvl4pPr>
            <a:lvl5pPr marL="2959100" indent="-628650">
              <a:defRPr/>
            </a:lvl5pPr>
          </a:lstStyle>
          <a:p>
            <a:pPr lvl="0"/>
            <a:r>
              <a:rPr lang="zh-TW" altLang="en-US" dirty="0" smtClean="0"/>
              <a:t>編輯母片文字樣式</a:t>
            </a:r>
            <a:endParaRPr lang="en-US" altLang="zh-TW" dirty="0" smtClean="0"/>
          </a:p>
          <a:p>
            <a:pPr lvl="1"/>
            <a:r>
              <a:rPr lang="zh-TW" altLang="en-US" dirty="0" smtClean="0"/>
              <a:t>第二層</a:t>
            </a:r>
            <a:endParaRPr lang="en-US" altLang="zh-TW" dirty="0" smtClean="0"/>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066164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33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337084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165615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73371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54662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961A4D-61E4-4ED3-9A90-74D979B769E4}" type="datetimeFigureOut">
              <a:rPr lang="zh-TW" altLang="en-US" smtClean="0"/>
              <a:t>2021/2/24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39577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319971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93982"/>
            <a:ext cx="12192001" cy="264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527984"/>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1097280" y="1367862"/>
            <a:ext cx="10058400" cy="4929194"/>
          </a:xfrm>
          <a:prstGeom prst="rect">
            <a:avLst/>
          </a:prstGeom>
        </p:spPr>
        <p:txBody>
          <a:bodyPr vert="horz" lIns="0" tIns="45720" rIns="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7A9941-0953-4618-B037-5583A9E59B4C}" type="slidenum">
              <a:rPr lang="zh-TW" altLang="en-US" smtClean="0"/>
              <a:t>‹#›</a:t>
            </a:fld>
            <a:endParaRPr lang="zh-TW" altLang="en-US"/>
          </a:p>
        </p:txBody>
      </p:sp>
      <p:cxnSp>
        <p:nvCxnSpPr>
          <p:cNvPr id="10" name="Straight Connector 9"/>
          <p:cNvCxnSpPr/>
          <p:nvPr/>
        </p:nvCxnSpPr>
        <p:spPr>
          <a:xfrm>
            <a:off x="1245523" y="1308876"/>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5611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txStyles>
    <p:titleStyle>
      <a:lvl1pPr algn="l" defTabSz="914400" rtl="0" eaLnBrk="1" latinLnBrk="0" hangingPunct="1">
        <a:lnSpc>
          <a:spcPct val="150000"/>
        </a:lnSpc>
        <a:spcBef>
          <a:spcPts val="600"/>
        </a:spcBef>
        <a:spcAft>
          <a:spcPts val="300"/>
        </a:spcAft>
        <a:buNone/>
        <a:defRPr sz="4400" kern="1200" spc="-50" baseline="0">
          <a:solidFill>
            <a:schemeClr val="tx1">
              <a:lumMod val="75000"/>
              <a:lumOff val="25000"/>
            </a:schemeClr>
          </a:solidFill>
          <a:latin typeface="微軟正黑體" pitchFamily="34" charset="-120"/>
          <a:ea typeface="微軟正黑體" pitchFamily="34" charset="-120"/>
          <a:cs typeface="+mj-cs"/>
        </a:defRPr>
      </a:lvl1pPr>
    </p:titleStyle>
    <p:bodyStyle>
      <a:lvl1pPr marL="91440" indent="-91440" algn="l" defTabSz="914400" rtl="0" eaLnBrk="1" latinLnBrk="0" hangingPunct="1">
        <a:lnSpc>
          <a:spcPct val="150000"/>
        </a:lnSpc>
        <a:spcBef>
          <a:spcPts val="600"/>
        </a:spcBef>
        <a:spcAft>
          <a:spcPts val="300"/>
        </a:spcAft>
        <a:buClr>
          <a:schemeClr val="accent1"/>
        </a:buClr>
        <a:buSzPct val="100000"/>
        <a:buFont typeface="Calibri" panose="020F0502020204030204" pitchFamily="34" charset="0"/>
        <a:buChar char=" "/>
        <a:defRPr sz="2400" kern="1200">
          <a:solidFill>
            <a:schemeClr val="tx1">
              <a:lumMod val="75000"/>
              <a:lumOff val="25000"/>
            </a:schemeClr>
          </a:solidFill>
          <a:latin typeface="微軟正黑體" pitchFamily="34" charset="-120"/>
          <a:ea typeface="微軟正黑體" pitchFamily="34" charset="-120"/>
          <a:cs typeface="+mn-cs"/>
        </a:defRPr>
      </a:lvl1pPr>
      <a:lvl2pPr marL="384048" indent="-182880" algn="l" defTabSz="914400" rtl="0" eaLnBrk="1" latinLnBrk="0" hangingPunct="1">
        <a:lnSpc>
          <a:spcPct val="150000"/>
        </a:lnSpc>
        <a:spcBef>
          <a:spcPts val="600"/>
        </a:spcBef>
        <a:spcAft>
          <a:spcPts val="300"/>
        </a:spcAft>
        <a:buClr>
          <a:schemeClr val="accent1"/>
        </a:buClr>
        <a:buFont typeface="Calibri" pitchFamily="34" charset="0"/>
        <a:buChar char="◦"/>
        <a:defRPr sz="2400" kern="1200">
          <a:solidFill>
            <a:schemeClr val="tx1">
              <a:lumMod val="75000"/>
              <a:lumOff val="25000"/>
            </a:schemeClr>
          </a:solidFill>
          <a:latin typeface="微軟正黑體" pitchFamily="34" charset="-120"/>
          <a:ea typeface="微軟正黑體" pitchFamily="34" charset="-120"/>
          <a:cs typeface="+mn-cs"/>
        </a:defRPr>
      </a:lvl2pPr>
      <a:lvl3pPr marL="566928" indent="-182880" algn="l" defTabSz="914400" rtl="0" eaLnBrk="1" latinLnBrk="0" hangingPunct="1">
        <a:lnSpc>
          <a:spcPct val="150000"/>
        </a:lnSpc>
        <a:spcBef>
          <a:spcPts val="600"/>
        </a:spcBef>
        <a:spcAft>
          <a:spcPts val="300"/>
        </a:spcAft>
        <a:buClr>
          <a:schemeClr val="accent1"/>
        </a:buClr>
        <a:buFont typeface="Calibri" pitchFamily="34" charset="0"/>
        <a:buChar char="◦"/>
        <a:defRPr sz="2400" kern="1200">
          <a:solidFill>
            <a:schemeClr val="tx1">
              <a:lumMod val="75000"/>
              <a:lumOff val="25000"/>
            </a:schemeClr>
          </a:solidFill>
          <a:latin typeface="微軟正黑體" pitchFamily="34" charset="-120"/>
          <a:ea typeface="微軟正黑體" pitchFamily="34" charset="-120"/>
          <a:cs typeface="+mn-cs"/>
        </a:defRPr>
      </a:lvl3pPr>
      <a:lvl4pPr marL="749808" indent="-182880" algn="l" defTabSz="914400" rtl="0" eaLnBrk="1" latinLnBrk="0" hangingPunct="1">
        <a:lnSpc>
          <a:spcPct val="150000"/>
        </a:lnSpc>
        <a:spcBef>
          <a:spcPts val="600"/>
        </a:spcBef>
        <a:spcAft>
          <a:spcPts val="300"/>
        </a:spcAft>
        <a:buClr>
          <a:schemeClr val="accent1"/>
        </a:buClr>
        <a:buFont typeface="Calibri" pitchFamily="34" charset="0"/>
        <a:buChar char="◦"/>
        <a:defRPr sz="2400" kern="1200">
          <a:solidFill>
            <a:schemeClr val="tx1">
              <a:lumMod val="75000"/>
              <a:lumOff val="25000"/>
            </a:schemeClr>
          </a:solidFill>
          <a:latin typeface="微軟正黑體" pitchFamily="34" charset="-120"/>
          <a:ea typeface="微軟正黑體" pitchFamily="34" charset="-120"/>
          <a:cs typeface="+mn-cs"/>
        </a:defRPr>
      </a:lvl4pPr>
      <a:lvl5pPr marL="932688" indent="-182880" algn="l" defTabSz="914400" rtl="0" eaLnBrk="1" latinLnBrk="0" hangingPunct="1">
        <a:lnSpc>
          <a:spcPct val="150000"/>
        </a:lnSpc>
        <a:spcBef>
          <a:spcPts val="600"/>
        </a:spcBef>
        <a:spcAft>
          <a:spcPts val="300"/>
        </a:spcAft>
        <a:buClr>
          <a:schemeClr val="accent1"/>
        </a:buClr>
        <a:buFont typeface="Calibri" pitchFamily="34" charset="0"/>
        <a:buChar char="◦"/>
        <a:defRPr sz="2400" kern="1200">
          <a:solidFill>
            <a:schemeClr val="tx1">
              <a:lumMod val="75000"/>
              <a:lumOff val="25000"/>
            </a:schemeClr>
          </a:solidFill>
          <a:latin typeface="微軟正黑體" pitchFamily="34" charset="-120"/>
          <a:ea typeface="微軟正黑體"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600" dirty="0" smtClean="0"/>
              <a:t>Ch9</a:t>
            </a:r>
            <a:r>
              <a:rPr lang="zh-TW" altLang="en-US" sz="6600" dirty="0" smtClean="0"/>
              <a:t>　搜尋</a:t>
            </a:r>
            <a:r>
              <a:rPr lang="zh-TW" altLang="en-US" sz="6600" dirty="0"/>
              <a:t>與雜湊 </a:t>
            </a: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82045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9-1-2</a:t>
            </a:r>
            <a:r>
              <a:rPr lang="zh-TW" altLang="en-US" b="1" dirty="0" smtClean="0"/>
              <a:t>　</a:t>
            </a:r>
            <a:r>
              <a:rPr lang="zh-TW" altLang="en-US" dirty="0" smtClean="0"/>
              <a:t>二元</a:t>
            </a:r>
            <a:r>
              <a:rPr lang="zh-TW" altLang="en-US" dirty="0" smtClean="0"/>
              <a:t>搜尋 </a:t>
            </a:r>
            <a:r>
              <a:rPr lang="en-US" altLang="zh-TW" sz="2400" dirty="0" smtClean="0"/>
              <a:t>(</a:t>
            </a:r>
            <a:r>
              <a:rPr lang="en-US" altLang="zh-TW" sz="2400" b="1" dirty="0"/>
              <a:t>9-1-2 </a:t>
            </a:r>
            <a:r>
              <a:rPr lang="zh-TW" altLang="en-US" sz="2400" dirty="0"/>
              <a:t>二元搜尋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a:bodyPr>
          <a:lstStyle/>
          <a:p>
            <a:r>
              <a:rPr lang="zh-TW" altLang="en-US" dirty="0"/>
              <a:t>二元</a:t>
            </a:r>
            <a:r>
              <a:rPr lang="zh-TW" altLang="en-US" dirty="0" smtClean="0"/>
              <a:t>搜尋（</a:t>
            </a:r>
            <a:r>
              <a:rPr lang="en-US" altLang="zh-TW" dirty="0" smtClean="0"/>
              <a:t>Binary Search</a:t>
            </a:r>
            <a:r>
              <a:rPr lang="zh-TW" altLang="en-US" dirty="0" smtClean="0"/>
              <a:t>）不斷</a:t>
            </a:r>
            <a:r>
              <a:rPr lang="zh-TW" altLang="en-US" dirty="0"/>
              <a:t>將問題的搜尋範圍進行縮小，每次縮小一半，因而獲得較高的效率，但搜尋前需要將資料進行排序才能使用二元搜尋。二元搜尋比循序搜尋找到該資料的執行時間要短，也就是有較好的執行效率。使用「已排序成績陣列中是否包含成績為</a:t>
            </a:r>
            <a:r>
              <a:rPr lang="en-US" altLang="zh-TW" dirty="0"/>
              <a:t>59</a:t>
            </a:r>
            <a:r>
              <a:rPr lang="zh-TW" altLang="en-US" dirty="0"/>
              <a:t>分的學生」為例，進行二元搜尋概念的說明</a:t>
            </a:r>
            <a:r>
              <a:rPr lang="zh-TW" altLang="en-US" dirty="0" smtClean="0"/>
              <a:t>。</a:t>
            </a:r>
            <a:endParaRPr lang="zh-TW" altLang="en-US" dirty="0"/>
          </a:p>
        </p:txBody>
      </p:sp>
    </p:spTree>
    <p:extLst>
      <p:ext uri="{BB962C8B-B14F-4D97-AF65-F5344CB8AC3E}">
        <p14:creationId xmlns:p14="http://schemas.microsoft.com/office/powerpoint/2010/main" val="2713814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9-1-2</a:t>
            </a:r>
            <a:r>
              <a:rPr lang="zh-TW" altLang="en-US" b="1" dirty="0" smtClean="0"/>
              <a:t>　</a:t>
            </a:r>
            <a:r>
              <a:rPr lang="zh-TW" altLang="en-US" dirty="0" smtClean="0"/>
              <a:t>二元</a:t>
            </a:r>
            <a:r>
              <a:rPr lang="zh-TW" altLang="en-US" dirty="0" smtClean="0"/>
              <a:t>搜尋 </a:t>
            </a:r>
            <a:r>
              <a:rPr lang="en-US" altLang="zh-TW" sz="2400" dirty="0" smtClean="0"/>
              <a:t>(</a:t>
            </a:r>
            <a:r>
              <a:rPr lang="en-US" altLang="zh-TW" sz="2400" b="1" dirty="0"/>
              <a:t>9-1-2 </a:t>
            </a:r>
            <a:r>
              <a:rPr lang="zh-TW" altLang="en-US" sz="2400" dirty="0"/>
              <a:t>二元搜尋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a:bodyPr>
          <a:lstStyle/>
          <a:p>
            <a:r>
              <a:rPr lang="zh-TW" altLang="en-US" dirty="0" smtClean="0"/>
              <a:t>從頭到尾</a:t>
            </a:r>
            <a:r>
              <a:rPr lang="zh-TW" altLang="en-US" dirty="0"/>
              <a:t>依序找尋稱作「循序搜尋」，但對已經由小到大</a:t>
            </a:r>
            <a:r>
              <a:rPr lang="zh-TW" altLang="en-US" b="1" dirty="0">
                <a:solidFill>
                  <a:srgbClr val="FF0000"/>
                </a:solidFill>
              </a:rPr>
              <a:t>排序</a:t>
            </a:r>
            <a:r>
              <a:rPr lang="zh-TW" altLang="en-US" dirty="0"/>
              <a:t>好的資料可以使用「二分搜尋」方式加快找尋速度，因為已經排序可以從中間開始找，若要找的元素比中間元素值大，則往右邊找，若要找的元素比中間元素值小，則往左邊找，依此類推，直到找到為止。</a:t>
            </a:r>
          </a:p>
          <a:p>
            <a:r>
              <a:rPr lang="zh-TW" altLang="en-US" dirty="0"/>
              <a:t>假設已排序的十個學生的成績陣列，如下圖，以二分搜尋方式找尋成績為</a:t>
            </a:r>
            <a:r>
              <a:rPr lang="en-US" altLang="zh-TW" dirty="0"/>
              <a:t>59</a:t>
            </a:r>
            <a:r>
              <a:rPr lang="zh-TW" altLang="en-US" dirty="0"/>
              <a:t>分的學生。</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686" y="4895401"/>
            <a:ext cx="8734425" cy="495300"/>
          </a:xfrm>
          <a:prstGeom prst="rect">
            <a:avLst/>
          </a:prstGeom>
        </p:spPr>
      </p:pic>
    </p:spTree>
    <p:extLst>
      <p:ext uri="{BB962C8B-B14F-4D97-AF65-F5344CB8AC3E}">
        <p14:creationId xmlns:p14="http://schemas.microsoft.com/office/powerpoint/2010/main" val="3992569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9-1-2</a:t>
            </a:r>
            <a:r>
              <a:rPr lang="zh-TW" altLang="en-US" b="1" dirty="0" smtClean="0"/>
              <a:t>　</a:t>
            </a:r>
            <a:r>
              <a:rPr lang="zh-TW" altLang="en-US" dirty="0" smtClean="0"/>
              <a:t>二元</a:t>
            </a:r>
            <a:r>
              <a:rPr lang="zh-TW" altLang="en-US" dirty="0" smtClean="0"/>
              <a:t>搜尋 </a:t>
            </a:r>
            <a:r>
              <a:rPr lang="en-US" altLang="zh-TW" sz="2400" dirty="0" smtClean="0"/>
              <a:t>(</a:t>
            </a:r>
            <a:r>
              <a:rPr lang="en-US" altLang="zh-TW" sz="2400" b="1" dirty="0"/>
              <a:t>9-1-2 </a:t>
            </a:r>
            <a:r>
              <a:rPr lang="zh-TW" altLang="en-US" sz="2400" dirty="0"/>
              <a:t>二元搜尋</a:t>
            </a:r>
            <a:r>
              <a:rPr lang="en-US" altLang="zh-TW" sz="24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943" y="1361612"/>
            <a:ext cx="5818732" cy="1195370"/>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720" y="2645970"/>
            <a:ext cx="5900955" cy="3763202"/>
          </a:xfrm>
          <a:prstGeom prst="rect">
            <a:avLst/>
          </a:prstGeom>
        </p:spPr>
      </p:pic>
    </p:spTree>
    <p:extLst>
      <p:ext uri="{BB962C8B-B14F-4D97-AF65-F5344CB8AC3E}">
        <p14:creationId xmlns:p14="http://schemas.microsoft.com/office/powerpoint/2010/main" val="1285555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9-1-2</a:t>
            </a:r>
            <a:r>
              <a:rPr lang="zh-TW" altLang="en-US" b="1" dirty="0" smtClean="0"/>
              <a:t>　</a:t>
            </a:r>
            <a:r>
              <a:rPr lang="zh-TW" altLang="en-US" dirty="0" smtClean="0"/>
              <a:t>二元</a:t>
            </a:r>
            <a:r>
              <a:rPr lang="zh-TW" altLang="en-US" dirty="0" smtClean="0"/>
              <a:t>搜尋 </a:t>
            </a:r>
            <a:r>
              <a:rPr lang="en-US" altLang="zh-TW" sz="2400" dirty="0" smtClean="0"/>
              <a:t>(</a:t>
            </a:r>
            <a:r>
              <a:rPr lang="en-US" altLang="zh-TW" sz="2400" b="1" dirty="0"/>
              <a:t>9-1-2 </a:t>
            </a:r>
            <a:r>
              <a:rPr lang="zh-TW" altLang="en-US" sz="2400" dirty="0"/>
              <a:t>二元搜尋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a:t>這樣的演算法需要一個成績陣列，事先將成績陣列由小到大排序好，一個迴</a:t>
            </a:r>
            <a:r>
              <a:rPr lang="zh-TW" altLang="en-US" dirty="0" smtClean="0"/>
              <a:t>圈（</a:t>
            </a:r>
            <a:r>
              <a:rPr lang="en-US" altLang="zh-TW" dirty="0" smtClean="0"/>
              <a:t>while</a:t>
            </a:r>
            <a:r>
              <a:rPr lang="zh-TW" altLang="en-US" dirty="0" smtClean="0"/>
              <a:t>）用於</a:t>
            </a:r>
            <a:r>
              <a:rPr lang="zh-TW" altLang="en-US" dirty="0"/>
              <a:t>檢查「目前成績」是否等於</a:t>
            </a:r>
            <a:r>
              <a:rPr lang="en-US" altLang="zh-TW" dirty="0"/>
              <a:t>59</a:t>
            </a:r>
            <a:r>
              <a:rPr lang="zh-TW" altLang="en-US" dirty="0"/>
              <a:t>分，若找到一個成績等於</a:t>
            </a:r>
            <a:r>
              <a:rPr lang="en-US" altLang="zh-TW" dirty="0"/>
              <a:t>59</a:t>
            </a:r>
            <a:r>
              <a:rPr lang="zh-TW" altLang="en-US" dirty="0"/>
              <a:t>分，則輸出「找到</a:t>
            </a:r>
            <a:r>
              <a:rPr lang="en-US" altLang="zh-TW" dirty="0"/>
              <a:t>59</a:t>
            </a:r>
            <a:r>
              <a:rPr lang="zh-TW" altLang="en-US" dirty="0"/>
              <a:t>分的學生」，否則若「目前成績」大於</a:t>
            </a:r>
            <a:r>
              <a:rPr lang="en-US" altLang="zh-TW" dirty="0"/>
              <a:t>59</a:t>
            </a:r>
            <a:r>
              <a:rPr lang="zh-TW" altLang="en-US" dirty="0"/>
              <a:t>分，</a:t>
            </a:r>
            <a:r>
              <a:rPr lang="en-US" altLang="zh-TW" dirty="0"/>
              <a:t>59</a:t>
            </a:r>
            <a:r>
              <a:rPr lang="zh-TW" altLang="en-US" dirty="0"/>
              <a:t>分可能在「目前成績」的左半部，「目前成績」為左半部陣列元素取位於中間元素的成績，若「目前成績」小於</a:t>
            </a:r>
            <a:r>
              <a:rPr lang="en-US" altLang="zh-TW" dirty="0"/>
              <a:t>59</a:t>
            </a:r>
            <a:r>
              <a:rPr lang="zh-TW" altLang="en-US" dirty="0"/>
              <a:t>分，</a:t>
            </a:r>
            <a:r>
              <a:rPr lang="en-US" altLang="zh-TW" dirty="0"/>
              <a:t>59</a:t>
            </a:r>
            <a:r>
              <a:rPr lang="zh-TW" altLang="en-US" dirty="0"/>
              <a:t>分可能在「目前成績」的右半部，「目前成績」為右半部成績陣列取位於中間元素的成績。若找不到可以比較的「目前成績」，則輸出「找不到</a:t>
            </a:r>
            <a:r>
              <a:rPr lang="en-US" altLang="zh-TW" dirty="0"/>
              <a:t>59</a:t>
            </a:r>
            <a:r>
              <a:rPr lang="zh-TW" altLang="en-US" dirty="0"/>
              <a:t>分的學生」。</a:t>
            </a:r>
          </a:p>
        </p:txBody>
      </p:sp>
    </p:spTree>
    <p:extLst>
      <p:ext uri="{BB962C8B-B14F-4D97-AF65-F5344CB8AC3E}">
        <p14:creationId xmlns:p14="http://schemas.microsoft.com/office/powerpoint/2010/main" val="3513386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9-1-2</a:t>
            </a:r>
            <a:r>
              <a:rPr lang="zh-TW" altLang="en-US" b="1" dirty="0" smtClean="0"/>
              <a:t>　</a:t>
            </a:r>
            <a:r>
              <a:rPr lang="zh-TW" altLang="en-US" dirty="0" smtClean="0"/>
              <a:t>二元</a:t>
            </a:r>
            <a:r>
              <a:rPr lang="zh-TW" altLang="en-US" dirty="0"/>
              <a:t>搜尋 </a:t>
            </a:r>
            <a:r>
              <a:rPr lang="en-US" altLang="zh-TW" sz="2400" dirty="0"/>
              <a:t>(</a:t>
            </a:r>
            <a:r>
              <a:rPr lang="en-US" altLang="zh-TW" sz="2400" b="1" dirty="0"/>
              <a:t>9-1-2 </a:t>
            </a:r>
            <a:r>
              <a:rPr lang="zh-TW" altLang="en-US" sz="2400" dirty="0"/>
              <a:t>二元搜尋</a:t>
            </a:r>
            <a:r>
              <a:rPr lang="en-US" altLang="zh-TW" sz="2400" dirty="0"/>
              <a:t>.</a:t>
            </a:r>
            <a:r>
              <a:rPr lang="en-US" altLang="zh-TW" sz="2400" dirty="0" err="1"/>
              <a:t>py</a:t>
            </a:r>
            <a:r>
              <a:rPr lang="en-US" altLang="zh-TW" sz="2400" dirty="0"/>
              <a:t>)</a:t>
            </a:r>
            <a:endParaRPr lang="zh-TW" altLang="en-US" sz="1100" dirty="0"/>
          </a:p>
        </p:txBody>
      </p:sp>
      <p:sp>
        <p:nvSpPr>
          <p:cNvPr id="3" name="內容版面配置區 2"/>
          <p:cNvSpPr>
            <a:spLocks noGrp="1"/>
          </p:cNvSpPr>
          <p:nvPr>
            <p:ph idx="1"/>
          </p:nvPr>
        </p:nvSpPr>
        <p:spPr/>
        <p:txBody>
          <a:bodyPr/>
          <a:lstStyle/>
          <a:p>
            <a:pPr marL="0" indent="0">
              <a:buNone/>
            </a:pPr>
            <a:r>
              <a:rPr lang="en-US" altLang="zh-TW" dirty="0"/>
              <a:t>(1) </a:t>
            </a:r>
            <a:r>
              <a:rPr lang="zh-TW" altLang="en-US" dirty="0"/>
              <a:t>程式碼與</a:t>
            </a:r>
            <a:r>
              <a:rPr lang="zh-TW" altLang="en-US" dirty="0" smtClean="0"/>
              <a:t>解說</a:t>
            </a:r>
          </a:p>
        </p:txBody>
      </p:sp>
      <p:graphicFrame>
        <p:nvGraphicFramePr>
          <p:cNvPr id="4" name="表格 3"/>
          <p:cNvGraphicFramePr>
            <a:graphicFrameLocks noGrp="1"/>
          </p:cNvGraphicFramePr>
          <p:nvPr>
            <p:extLst>
              <p:ext uri="{D42A27DB-BD31-4B8C-83A1-F6EECF244321}">
                <p14:modId xmlns:p14="http://schemas.microsoft.com/office/powerpoint/2010/main" val="1976085921"/>
              </p:ext>
            </p:extLst>
          </p:nvPr>
        </p:nvGraphicFramePr>
        <p:xfrm>
          <a:off x="235948" y="1993518"/>
          <a:ext cx="5455360" cy="2932151"/>
        </p:xfrm>
        <a:graphic>
          <a:graphicData uri="http://schemas.openxmlformats.org/drawingml/2006/table">
            <a:tbl>
              <a:tblPr firstRow="1" bandRow="1">
                <a:tableStyleId>{5C22544A-7EE6-4342-B048-85BDC9FD1C3A}</a:tableStyleId>
              </a:tblPr>
              <a:tblGrid>
                <a:gridCol w="643299">
                  <a:extLst>
                    <a:ext uri="{9D8B030D-6E8A-4147-A177-3AD203B41FA5}">
                      <a16:colId xmlns:a16="http://schemas.microsoft.com/office/drawing/2014/main" xmlns="" val="1352062529"/>
                    </a:ext>
                  </a:extLst>
                </a:gridCol>
                <a:gridCol w="4812061">
                  <a:extLst>
                    <a:ext uri="{9D8B030D-6E8A-4147-A177-3AD203B41FA5}">
                      <a16:colId xmlns:a16="http://schemas.microsoft.com/office/drawing/2014/main" xmlns=""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xmlns="" val="2567556328"/>
                  </a:ext>
                </a:extLst>
              </a:tr>
              <a:tr h="1403653">
                <a:tc>
                  <a:txBody>
                    <a:bodyPr/>
                    <a:lstStyle/>
                    <a:p>
                      <a:pPr algn="ctr"/>
                      <a:r>
                        <a:rPr lang="en-US" altLang="zh-TW" sz="1800" dirty="0" smtClean="0"/>
                        <a:t>01</a:t>
                      </a:r>
                    </a:p>
                    <a:p>
                      <a:pPr algn="ctr"/>
                      <a:r>
                        <a:rPr lang="en-US" altLang="zh-TW" sz="1800" dirty="0" smtClean="0"/>
                        <a:t>02</a:t>
                      </a:r>
                    </a:p>
                    <a:p>
                      <a:pPr algn="ctr"/>
                      <a:r>
                        <a:rPr lang="en-US" altLang="zh-TW" sz="1800" dirty="0" smtClean="0"/>
                        <a:t>03</a:t>
                      </a:r>
                    </a:p>
                    <a:p>
                      <a:pPr algn="ctr"/>
                      <a:r>
                        <a:rPr lang="en-US" altLang="zh-TW" sz="1800" dirty="0" smtClean="0"/>
                        <a:t>04</a:t>
                      </a:r>
                    </a:p>
                    <a:p>
                      <a:pPr algn="ctr"/>
                      <a:r>
                        <a:rPr lang="en-US" altLang="zh-TW" sz="1800" dirty="0" smtClean="0"/>
                        <a:t>05</a:t>
                      </a:r>
                    </a:p>
                    <a:p>
                      <a:pPr algn="ctr"/>
                      <a:r>
                        <a:rPr lang="en-US" altLang="zh-TW" sz="1800" dirty="0" smtClean="0"/>
                        <a:t>06</a:t>
                      </a:r>
                    </a:p>
                    <a:p>
                      <a:pPr algn="ctr"/>
                      <a:endParaRPr lang="en-US" altLang="zh-TW" sz="1800" dirty="0" smtClean="0"/>
                    </a:p>
                    <a:p>
                      <a:pPr algn="ctr"/>
                      <a:r>
                        <a:rPr lang="en-US" altLang="zh-TW" sz="1800" dirty="0" smtClean="0"/>
                        <a:t>07</a:t>
                      </a:r>
                    </a:p>
                    <a:p>
                      <a:pPr algn="ctr"/>
                      <a:r>
                        <a:rPr lang="en-US" altLang="zh-TW" sz="1800" dirty="0" smtClean="0"/>
                        <a:t>08</a:t>
                      </a:r>
                      <a:endParaRPr lang="en-US" altLang="zh-TW" sz="1800" dirty="0" smtClean="0"/>
                    </a:p>
                  </a:txBody>
                  <a:tcPr/>
                </a:tc>
                <a:tc>
                  <a:txBody>
                    <a:bodyPr/>
                    <a:lstStyle/>
                    <a:p>
                      <a:r>
                        <a:rPr lang="en-US" altLang="zh-TW" sz="1800" dirty="0" smtClean="0"/>
                        <a:t>score = [45, 59, 62, 67, 70, 78, 83, 85, 88, 92]  </a:t>
                      </a:r>
                    </a:p>
                    <a:p>
                      <a:r>
                        <a:rPr lang="en-US" altLang="zh-TW" sz="1800" dirty="0" smtClean="0"/>
                        <a:t>mid=5</a:t>
                      </a:r>
                    </a:p>
                    <a:p>
                      <a:r>
                        <a:rPr lang="en-US" altLang="zh-TW" sz="1800" dirty="0" smtClean="0"/>
                        <a:t>left=0</a:t>
                      </a:r>
                    </a:p>
                    <a:p>
                      <a:r>
                        <a:rPr lang="en-US" altLang="zh-TW" sz="1800" dirty="0" smtClean="0"/>
                        <a:t>right=9</a:t>
                      </a:r>
                    </a:p>
                    <a:p>
                      <a:r>
                        <a:rPr lang="en-US" altLang="zh-TW" sz="1800" dirty="0" smtClean="0"/>
                        <a:t>while score[mid] != 59:</a:t>
                      </a:r>
                    </a:p>
                    <a:p>
                      <a:r>
                        <a:rPr lang="en-US" altLang="zh-TW" sz="1800" dirty="0" smtClean="0"/>
                        <a:t>    print("</a:t>
                      </a:r>
                      <a:r>
                        <a:rPr lang="zh-TW" altLang="en-US" sz="1800" dirty="0" smtClean="0"/>
                        <a:t>檢查</a:t>
                      </a:r>
                      <a:r>
                        <a:rPr lang="en-US" altLang="zh-TW" sz="1800" dirty="0" smtClean="0"/>
                        <a:t>score[", mid, "]=", score[mid],"</a:t>
                      </a:r>
                      <a:r>
                        <a:rPr lang="zh-TW" altLang="en-US" sz="1800" dirty="0" smtClean="0"/>
                        <a:t>是否等於</a:t>
                      </a:r>
                      <a:r>
                        <a:rPr lang="en-US" altLang="zh-TW" sz="1800" dirty="0" smtClean="0"/>
                        <a:t>59") </a:t>
                      </a:r>
                    </a:p>
                    <a:p>
                      <a:r>
                        <a:rPr lang="en-US" altLang="zh-TW" sz="1800" dirty="0" smtClean="0"/>
                        <a:t>    if left &gt;=right:</a:t>
                      </a:r>
                    </a:p>
                    <a:p>
                      <a:r>
                        <a:rPr lang="en-US" altLang="zh-TW" sz="1800" dirty="0" smtClean="0"/>
                        <a:t>        break        </a:t>
                      </a:r>
                    </a:p>
                  </a:txBody>
                  <a:tcPr/>
                </a:tc>
                <a:extLst>
                  <a:ext uri="{0D108BD9-81ED-4DB2-BD59-A6C34878D82A}">
                    <a16:rowId xmlns:a16="http://schemas.microsoft.com/office/drawing/2014/main" xmlns="" val="1813286632"/>
                  </a:ext>
                </a:extLst>
              </a:tr>
            </a:tbl>
          </a:graphicData>
        </a:graphic>
      </p:graphicFrame>
      <p:sp>
        <p:nvSpPr>
          <p:cNvPr id="5" name="文字方塊 4"/>
          <p:cNvSpPr txBox="1"/>
          <p:nvPr/>
        </p:nvSpPr>
        <p:spPr>
          <a:xfrm>
            <a:off x="5820974" y="1564845"/>
            <a:ext cx="6205003" cy="4875181"/>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行：宣告整數陣列</a:t>
            </a:r>
            <a:r>
              <a:rPr lang="en-US" altLang="zh-TW" dirty="0">
                <a:latin typeface="微軟正黑體" pitchFamily="34" charset="-120"/>
                <a:ea typeface="微軟正黑體" pitchFamily="34" charset="-120"/>
              </a:rPr>
              <a:t>score</a:t>
            </a:r>
            <a:r>
              <a:rPr lang="zh-TW" altLang="en-US" dirty="0">
                <a:latin typeface="微軟正黑體" pitchFamily="34" charset="-120"/>
                <a:ea typeface="微軟正黑體" pitchFamily="34" charset="-120"/>
              </a:rPr>
              <a:t>，初始化為</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個元素的陣列，從第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個到第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個元素分別是「</a:t>
            </a:r>
            <a:r>
              <a:rPr lang="en-US" altLang="zh-TW" dirty="0">
                <a:latin typeface="微軟正黑體" pitchFamily="34" charset="-120"/>
                <a:ea typeface="微軟正黑體" pitchFamily="34" charset="-120"/>
              </a:rPr>
              <a:t>45, 59, 62, 67, 70, 78, 83, 85, 88, 92</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行：宣告</a:t>
            </a:r>
            <a:r>
              <a:rPr lang="en-US" altLang="zh-TW" dirty="0">
                <a:latin typeface="微軟正黑體" pitchFamily="34" charset="-120"/>
                <a:ea typeface="微軟正黑體" pitchFamily="34" charset="-120"/>
              </a:rPr>
              <a:t>mid</a:t>
            </a:r>
            <a:r>
              <a:rPr lang="zh-TW" altLang="en-US" dirty="0">
                <a:latin typeface="微軟正黑體" pitchFamily="34" charset="-120"/>
                <a:ea typeface="微軟正黑體" pitchFamily="34" charset="-120"/>
              </a:rPr>
              <a:t>為整數變數且初始化為</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score[mid]</a:t>
            </a:r>
            <a:r>
              <a:rPr lang="zh-TW" altLang="en-US" dirty="0">
                <a:latin typeface="微軟正黑體" pitchFamily="34" charset="-120"/>
                <a:ea typeface="微軟正黑體" pitchFamily="34" charset="-120"/>
              </a:rPr>
              <a:t>指向「目前成績」。宣告</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為整數變數且初始化為</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，決定搜尋範圍的左邊界。宣告</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為整數變數且初始化為</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，決定搜尋範圍的右邊界。</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while</a:t>
            </a:r>
            <a:r>
              <a:rPr lang="zh-TW" altLang="en-US" dirty="0">
                <a:latin typeface="微軟正黑體" pitchFamily="34" charset="-120"/>
                <a:ea typeface="微軟正黑體" pitchFamily="34" charset="-120"/>
              </a:rPr>
              <a:t>迴圈中</a:t>
            </a:r>
            <a:r>
              <a:rPr lang="en-US" altLang="zh-TW" dirty="0">
                <a:latin typeface="微軟正黑體" pitchFamily="34" charset="-120"/>
                <a:ea typeface="微軟正黑體" pitchFamily="34" charset="-120"/>
              </a:rPr>
              <a:t>mid</a:t>
            </a:r>
            <a:r>
              <a:rPr lang="zh-TW" altLang="en-US" dirty="0">
                <a:latin typeface="微軟正黑體" pitchFamily="34" charset="-120"/>
                <a:ea typeface="微軟正黑體" pitchFamily="34" charset="-120"/>
              </a:rPr>
              <a:t>為「目前成績」的陣列索引，判斷</a:t>
            </a:r>
            <a:r>
              <a:rPr lang="en-US" altLang="zh-TW" dirty="0">
                <a:latin typeface="微軟正黑體" pitchFamily="34" charset="-120"/>
                <a:ea typeface="微軟正黑體" pitchFamily="34" charset="-120"/>
              </a:rPr>
              <a:t>score[mid]</a:t>
            </a:r>
            <a:r>
              <a:rPr lang="zh-TW" altLang="en-US" dirty="0">
                <a:latin typeface="微軟正黑體" pitchFamily="34" charset="-120"/>
                <a:ea typeface="微軟正黑體" pitchFamily="34" charset="-120"/>
              </a:rPr>
              <a:t>是否為</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，若不是則繼續迴圈；若是則跳出迴圈。</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行：顯示目前成績</a:t>
            </a:r>
            <a:r>
              <a:rPr lang="en-US" altLang="zh-TW" dirty="0">
                <a:latin typeface="微軟正黑體" pitchFamily="34" charset="-120"/>
                <a:ea typeface="微軟正黑體" pitchFamily="34" charset="-120"/>
              </a:rPr>
              <a:t>score[mid]</a:t>
            </a:r>
            <a:r>
              <a:rPr lang="zh-TW" altLang="en-US" dirty="0">
                <a:latin typeface="微軟正黑體" pitchFamily="34" charset="-120"/>
                <a:ea typeface="微軟正黑體" pitchFamily="34" charset="-120"/>
              </a:rPr>
              <a:t>於螢幕。</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行：若</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大於等於</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表示搜尋範圍已經沒有元素了，使用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a:t>
            </a:r>
            <a:r>
              <a:rPr lang="zh-TW" altLang="en-US"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589694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9-1-2</a:t>
            </a:r>
            <a:r>
              <a:rPr lang="zh-TW" altLang="en-US" b="1" dirty="0" smtClean="0"/>
              <a:t>　</a:t>
            </a:r>
            <a:r>
              <a:rPr lang="zh-TW" altLang="en-US" dirty="0" smtClean="0"/>
              <a:t>二元</a:t>
            </a:r>
            <a:r>
              <a:rPr lang="zh-TW" altLang="en-US" dirty="0"/>
              <a:t>搜尋 </a:t>
            </a:r>
            <a:r>
              <a:rPr lang="en-US" altLang="zh-TW" sz="2400" dirty="0"/>
              <a:t>(</a:t>
            </a:r>
            <a:r>
              <a:rPr lang="en-US" altLang="zh-TW" sz="2400" b="1" dirty="0"/>
              <a:t>9-1-2 </a:t>
            </a:r>
            <a:r>
              <a:rPr lang="zh-TW" altLang="en-US" sz="2400" dirty="0"/>
              <a:t>二元搜尋</a:t>
            </a:r>
            <a:r>
              <a:rPr lang="en-US" altLang="zh-TW" sz="2400" dirty="0"/>
              <a:t>.</a:t>
            </a:r>
            <a:r>
              <a:rPr lang="en-US" altLang="zh-TW" sz="2400" dirty="0" err="1"/>
              <a:t>py</a:t>
            </a:r>
            <a:r>
              <a:rPr lang="en-US" altLang="zh-TW" sz="2400" dirty="0"/>
              <a:t>)</a:t>
            </a:r>
            <a:endParaRPr lang="zh-TW" altLang="en-US" sz="1100" dirty="0"/>
          </a:p>
        </p:txBody>
      </p:sp>
      <p:sp>
        <p:nvSpPr>
          <p:cNvPr id="3" name="內容版面配置區 2"/>
          <p:cNvSpPr>
            <a:spLocks noGrp="1"/>
          </p:cNvSpPr>
          <p:nvPr>
            <p:ph idx="1"/>
          </p:nvPr>
        </p:nvSpPr>
        <p:spPr/>
        <p:txBody>
          <a:bodyPr/>
          <a:lstStyle/>
          <a:p>
            <a:pPr marL="0" indent="0">
              <a:buNone/>
            </a:pPr>
            <a:r>
              <a:rPr lang="en-US" altLang="zh-TW" dirty="0"/>
              <a:t>(1) </a:t>
            </a:r>
            <a:r>
              <a:rPr lang="zh-TW" altLang="en-US" dirty="0"/>
              <a:t>程式碼與</a:t>
            </a:r>
            <a:r>
              <a:rPr lang="zh-TW" altLang="en-US" dirty="0" smtClean="0"/>
              <a:t>解說</a:t>
            </a:r>
          </a:p>
        </p:txBody>
      </p:sp>
      <p:graphicFrame>
        <p:nvGraphicFramePr>
          <p:cNvPr id="4" name="表格 3"/>
          <p:cNvGraphicFramePr>
            <a:graphicFrameLocks noGrp="1"/>
          </p:cNvGraphicFramePr>
          <p:nvPr>
            <p:extLst>
              <p:ext uri="{D42A27DB-BD31-4B8C-83A1-F6EECF244321}">
                <p14:modId xmlns:p14="http://schemas.microsoft.com/office/powerpoint/2010/main" val="3961413229"/>
              </p:ext>
            </p:extLst>
          </p:nvPr>
        </p:nvGraphicFramePr>
        <p:xfrm>
          <a:off x="235948" y="1993518"/>
          <a:ext cx="5455360" cy="3755111"/>
        </p:xfrm>
        <a:graphic>
          <a:graphicData uri="http://schemas.openxmlformats.org/drawingml/2006/table">
            <a:tbl>
              <a:tblPr firstRow="1" bandRow="1">
                <a:tableStyleId>{5C22544A-7EE6-4342-B048-85BDC9FD1C3A}</a:tableStyleId>
              </a:tblPr>
              <a:tblGrid>
                <a:gridCol w="643299">
                  <a:extLst>
                    <a:ext uri="{9D8B030D-6E8A-4147-A177-3AD203B41FA5}">
                      <a16:colId xmlns:a16="http://schemas.microsoft.com/office/drawing/2014/main" xmlns="" val="1352062529"/>
                    </a:ext>
                  </a:extLst>
                </a:gridCol>
                <a:gridCol w="4812061">
                  <a:extLst>
                    <a:ext uri="{9D8B030D-6E8A-4147-A177-3AD203B41FA5}">
                      <a16:colId xmlns:a16="http://schemas.microsoft.com/office/drawing/2014/main" xmlns=""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xmlns="" val="2567556328"/>
                  </a:ext>
                </a:extLst>
              </a:tr>
              <a:tr h="1403653">
                <a:tc>
                  <a:txBody>
                    <a:bodyPr/>
                    <a:lstStyle/>
                    <a:p>
                      <a:pPr algn="ctr"/>
                      <a:r>
                        <a:rPr lang="en-US" altLang="zh-TW" sz="1800" dirty="0" smtClean="0"/>
                        <a:t>09</a:t>
                      </a:r>
                      <a:endParaRPr lang="en-US" altLang="zh-TW" sz="1800" dirty="0" smtClean="0"/>
                    </a:p>
                    <a:p>
                      <a:pPr algn="ctr"/>
                      <a:r>
                        <a:rPr lang="en-US" altLang="zh-TW" sz="1800" dirty="0" smtClean="0"/>
                        <a:t>10</a:t>
                      </a:r>
                    </a:p>
                    <a:p>
                      <a:pPr algn="ctr"/>
                      <a:r>
                        <a:rPr lang="en-US" altLang="zh-TW" sz="1800" dirty="0" smtClean="0"/>
                        <a:t>11</a:t>
                      </a:r>
                    </a:p>
                    <a:p>
                      <a:pPr algn="ctr"/>
                      <a:r>
                        <a:rPr lang="en-US" altLang="zh-TW" sz="1800" dirty="0" smtClean="0"/>
                        <a:t>12</a:t>
                      </a:r>
                    </a:p>
                    <a:p>
                      <a:pPr algn="ctr"/>
                      <a:r>
                        <a:rPr lang="en-US" altLang="zh-TW" sz="1800" dirty="0" smtClean="0"/>
                        <a:t>13</a:t>
                      </a:r>
                    </a:p>
                    <a:p>
                      <a:pPr algn="ctr"/>
                      <a:r>
                        <a:rPr lang="en-US" altLang="zh-TW" sz="1800" dirty="0" smtClean="0"/>
                        <a:t>14</a:t>
                      </a:r>
                    </a:p>
                    <a:p>
                      <a:pPr algn="ctr"/>
                      <a:r>
                        <a:rPr lang="en-US" altLang="zh-TW" sz="1800" dirty="0" smtClean="0"/>
                        <a:t>15</a:t>
                      </a:r>
                    </a:p>
                    <a:p>
                      <a:pPr algn="ctr"/>
                      <a:r>
                        <a:rPr lang="en-US" altLang="zh-TW" sz="1800" dirty="0" smtClean="0"/>
                        <a:t>16</a:t>
                      </a:r>
                    </a:p>
                    <a:p>
                      <a:pPr algn="ctr"/>
                      <a:r>
                        <a:rPr lang="en-US" altLang="zh-TW" sz="1800" dirty="0" smtClean="0"/>
                        <a:t>17</a:t>
                      </a:r>
                    </a:p>
                    <a:p>
                      <a:pPr algn="ctr"/>
                      <a:r>
                        <a:rPr lang="en-US" altLang="zh-TW" sz="1800" dirty="0" smtClean="0"/>
                        <a:t>18</a:t>
                      </a:r>
                    </a:p>
                    <a:p>
                      <a:pPr algn="ctr"/>
                      <a:r>
                        <a:rPr lang="en-US" altLang="zh-TW" sz="1800" dirty="0" smtClean="0"/>
                        <a:t>19</a:t>
                      </a:r>
                    </a:p>
                    <a:p>
                      <a:pPr algn="ctr"/>
                      <a:r>
                        <a:rPr lang="en-US" altLang="zh-TW" sz="1800" dirty="0" smtClean="0"/>
                        <a:t>20</a:t>
                      </a:r>
                    </a:p>
                  </a:txBody>
                  <a:tcPr/>
                </a:tc>
                <a:tc>
                  <a:txBody>
                    <a:bodyPr/>
                    <a:lstStyle/>
                    <a:p>
                      <a:r>
                        <a:rPr lang="en-US" altLang="zh-TW" sz="1800" dirty="0" smtClean="0"/>
                        <a:t>    if score[mid] &gt; 59:</a:t>
                      </a:r>
                    </a:p>
                    <a:p>
                      <a:r>
                        <a:rPr lang="en-US" altLang="zh-TW" sz="1800" dirty="0" smtClean="0"/>
                        <a:t>        </a:t>
                      </a:r>
                      <a:r>
                        <a:rPr lang="en-US" altLang="zh-TW" sz="1800" dirty="0" smtClean="0"/>
                        <a:t>right=mid-1       </a:t>
                      </a:r>
                    </a:p>
                    <a:p>
                      <a:r>
                        <a:rPr lang="en-US" altLang="zh-TW" sz="1800" dirty="0" smtClean="0"/>
                        <a:t>    else:</a:t>
                      </a:r>
                    </a:p>
                    <a:p>
                      <a:r>
                        <a:rPr lang="en-US" altLang="zh-TW" sz="1800" dirty="0" smtClean="0"/>
                        <a:t>        left=mid+1             </a:t>
                      </a:r>
                    </a:p>
                    <a:p>
                      <a:r>
                        <a:rPr lang="en-US" altLang="zh-TW" sz="1800" dirty="0" smtClean="0"/>
                        <a:t>    mid=(</a:t>
                      </a:r>
                      <a:r>
                        <a:rPr lang="en-US" altLang="zh-TW" sz="1800" dirty="0" err="1" smtClean="0"/>
                        <a:t>left+right</a:t>
                      </a:r>
                      <a:r>
                        <a:rPr lang="en-US" altLang="zh-TW" sz="1800" dirty="0" smtClean="0"/>
                        <a:t>)//2</a:t>
                      </a:r>
                    </a:p>
                    <a:p>
                      <a:r>
                        <a:rPr lang="en-US" altLang="zh-TW" sz="1800" dirty="0" smtClean="0"/>
                        <a:t>    print("right</a:t>
                      </a:r>
                      <a:r>
                        <a:rPr lang="zh-TW" altLang="en-US" sz="1800" dirty="0" smtClean="0"/>
                        <a:t>更新為</a:t>
                      </a:r>
                      <a:r>
                        <a:rPr lang="en-US" altLang="zh-TW" sz="1800" dirty="0" smtClean="0"/>
                        <a:t>", right)</a:t>
                      </a:r>
                    </a:p>
                    <a:p>
                      <a:r>
                        <a:rPr lang="en-US" altLang="zh-TW" sz="1800" dirty="0" smtClean="0"/>
                        <a:t>    print("left</a:t>
                      </a:r>
                      <a:r>
                        <a:rPr lang="zh-TW" altLang="en-US" sz="1800" dirty="0" smtClean="0"/>
                        <a:t>更新為</a:t>
                      </a:r>
                      <a:r>
                        <a:rPr lang="en-US" altLang="zh-TW" sz="1800" dirty="0" smtClean="0"/>
                        <a:t>", left)</a:t>
                      </a:r>
                    </a:p>
                    <a:p>
                      <a:r>
                        <a:rPr lang="en-US" altLang="zh-TW" sz="1800" dirty="0" smtClean="0"/>
                        <a:t>    print("mid</a:t>
                      </a:r>
                      <a:r>
                        <a:rPr lang="zh-TW" altLang="en-US" sz="1800" dirty="0" smtClean="0"/>
                        <a:t>更新為</a:t>
                      </a:r>
                      <a:r>
                        <a:rPr lang="en-US" altLang="zh-TW" sz="1800" dirty="0" smtClean="0"/>
                        <a:t>", mid)   </a:t>
                      </a:r>
                    </a:p>
                    <a:p>
                      <a:r>
                        <a:rPr lang="en-US" altLang="zh-TW" sz="1800" dirty="0" smtClean="0"/>
                        <a:t>if score[mid] == 59:</a:t>
                      </a:r>
                    </a:p>
                    <a:p>
                      <a:r>
                        <a:rPr lang="en-US" altLang="zh-TW" sz="1800" dirty="0" smtClean="0"/>
                        <a:t>    print("</a:t>
                      </a:r>
                      <a:r>
                        <a:rPr lang="zh-TW" altLang="en-US" sz="1800" dirty="0" smtClean="0"/>
                        <a:t>找到</a:t>
                      </a:r>
                      <a:r>
                        <a:rPr lang="en-US" altLang="zh-TW" sz="1800" dirty="0" smtClean="0"/>
                        <a:t>59</a:t>
                      </a:r>
                      <a:r>
                        <a:rPr lang="zh-TW" altLang="en-US" sz="1800" dirty="0" smtClean="0"/>
                        <a:t>分</a:t>
                      </a:r>
                      <a:r>
                        <a:rPr lang="en-US" altLang="zh-TW" sz="1800" dirty="0" smtClean="0"/>
                        <a:t>") </a:t>
                      </a:r>
                    </a:p>
                    <a:p>
                      <a:r>
                        <a:rPr lang="en-US" altLang="zh-TW" sz="1800" dirty="0" smtClean="0"/>
                        <a:t>else:</a:t>
                      </a:r>
                    </a:p>
                    <a:p>
                      <a:r>
                        <a:rPr lang="en-US" altLang="zh-TW" sz="1800" dirty="0" smtClean="0"/>
                        <a:t>    print("</a:t>
                      </a:r>
                      <a:r>
                        <a:rPr lang="zh-TW" altLang="en-US" sz="1800" dirty="0" smtClean="0"/>
                        <a:t>找不到</a:t>
                      </a:r>
                      <a:r>
                        <a:rPr lang="en-US" altLang="zh-TW" sz="1800" dirty="0" smtClean="0"/>
                        <a:t>59</a:t>
                      </a:r>
                      <a:r>
                        <a:rPr lang="zh-TW" altLang="en-US" sz="1800" dirty="0" smtClean="0"/>
                        <a:t>分</a:t>
                      </a:r>
                      <a:r>
                        <a:rPr lang="en-US" altLang="zh-TW" sz="1800" dirty="0" smtClean="0"/>
                        <a:t>") </a:t>
                      </a:r>
                    </a:p>
                  </a:txBody>
                  <a:tcPr/>
                </a:tc>
                <a:extLst>
                  <a:ext uri="{0D108BD9-81ED-4DB2-BD59-A6C34878D82A}">
                    <a16:rowId xmlns:a16="http://schemas.microsoft.com/office/drawing/2014/main" xmlns="" val="1813286632"/>
                  </a:ext>
                </a:extLst>
              </a:tr>
            </a:tbl>
          </a:graphicData>
        </a:graphic>
      </p:graphicFrame>
      <p:sp>
        <p:nvSpPr>
          <p:cNvPr id="5" name="文字方塊 4"/>
          <p:cNvSpPr txBox="1"/>
          <p:nvPr/>
        </p:nvSpPr>
        <p:spPr>
          <a:xfrm>
            <a:off x="5820974" y="2362703"/>
            <a:ext cx="6205003" cy="3430170"/>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15</a:t>
            </a:r>
            <a:r>
              <a:rPr lang="zh-TW" altLang="en-US" dirty="0">
                <a:latin typeface="微軟正黑體" pitchFamily="34" charset="-120"/>
                <a:ea typeface="微軟正黑體" pitchFamily="34" charset="-120"/>
              </a:rPr>
              <a:t>行：若「目前成績</a:t>
            </a:r>
            <a:r>
              <a:rPr lang="en-US" altLang="zh-TW" dirty="0">
                <a:latin typeface="微軟正黑體" pitchFamily="34" charset="-120"/>
                <a:ea typeface="微軟正黑體" pitchFamily="34" charset="-120"/>
              </a:rPr>
              <a:t>(score[mid])</a:t>
            </a:r>
            <a:r>
              <a:rPr lang="zh-TW" altLang="en-US" dirty="0">
                <a:latin typeface="微軟正黑體" pitchFamily="34" charset="-120"/>
                <a:ea typeface="微軟正黑體" pitchFamily="34" charset="-120"/>
              </a:rPr>
              <a:t>」大於</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表示搜尋左半部，將</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改成</a:t>
            </a:r>
            <a:r>
              <a:rPr lang="en-US" altLang="zh-TW" dirty="0">
                <a:latin typeface="微軟正黑體" pitchFamily="34" charset="-120"/>
                <a:ea typeface="微軟正黑體" pitchFamily="34" charset="-120"/>
              </a:rPr>
              <a:t>mid-1(</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，否則表示搜尋右半部，將</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改成</a:t>
            </a:r>
            <a:r>
              <a:rPr lang="en-US" altLang="zh-TW" dirty="0">
                <a:latin typeface="微軟正黑體" pitchFamily="34" charset="-120"/>
                <a:ea typeface="微軟正黑體" pitchFamily="34" charset="-120"/>
              </a:rPr>
              <a:t>mid+1(</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，讓陣列索引變數</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指向新的搜尋範圍。</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mid</a:t>
            </a:r>
            <a:r>
              <a:rPr lang="zh-TW" altLang="en-US" dirty="0">
                <a:latin typeface="微軟正黑體" pitchFamily="34" charset="-120"/>
                <a:ea typeface="微軟正黑體" pitchFamily="34" charset="-120"/>
              </a:rPr>
              <a:t>改成取變數</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指向新的搜尋範圍的中間，也就是</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相加除以</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取整數。</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16</a:t>
            </a:r>
            <a:r>
              <a:rPr lang="zh-TW" altLang="en-US" dirty="0">
                <a:latin typeface="微軟正黑體" pitchFamily="34" charset="-120"/>
                <a:ea typeface="微軟正黑體" pitchFamily="34" charset="-120"/>
              </a:rPr>
              <a:t>行：顯示</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mid</a:t>
            </a:r>
            <a:r>
              <a:rPr lang="zh-TW" altLang="en-US" dirty="0">
                <a:latin typeface="微軟正黑體" pitchFamily="34" charset="-120"/>
                <a:ea typeface="微軟正黑體" pitchFamily="34" charset="-120"/>
              </a:rPr>
              <a:t>於螢幕。</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17</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20</a:t>
            </a:r>
            <a:r>
              <a:rPr lang="zh-TW" altLang="en-US" dirty="0">
                <a:latin typeface="微軟正黑體" pitchFamily="34" charset="-120"/>
                <a:ea typeface="微軟正黑體" pitchFamily="34" charset="-120"/>
              </a:rPr>
              <a:t>行：若</a:t>
            </a:r>
            <a:r>
              <a:rPr lang="en-US" altLang="zh-TW" dirty="0">
                <a:latin typeface="微軟正黑體" pitchFamily="34" charset="-120"/>
                <a:ea typeface="微軟正黑體" pitchFamily="34" charset="-120"/>
              </a:rPr>
              <a:t>score[mid]</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，顯示「找到</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分」，否則顯示「找不到</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分」。	</a:t>
            </a:r>
          </a:p>
        </p:txBody>
      </p:sp>
    </p:spTree>
    <p:extLst>
      <p:ext uri="{BB962C8B-B14F-4D97-AF65-F5344CB8AC3E}">
        <p14:creationId xmlns:p14="http://schemas.microsoft.com/office/powerpoint/2010/main" val="428401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9-1-2</a:t>
            </a:r>
            <a:r>
              <a:rPr lang="zh-TW" altLang="en-US" b="1" dirty="0" smtClean="0"/>
              <a:t>　</a:t>
            </a:r>
            <a:r>
              <a:rPr lang="zh-TW" altLang="en-US" dirty="0" smtClean="0"/>
              <a:t>二元</a:t>
            </a:r>
            <a:r>
              <a:rPr lang="zh-TW" altLang="en-US" dirty="0" smtClean="0"/>
              <a:t>搜尋 </a:t>
            </a:r>
            <a:r>
              <a:rPr lang="en-US" altLang="zh-TW" sz="2400" dirty="0" smtClean="0"/>
              <a:t>(</a:t>
            </a:r>
            <a:r>
              <a:rPr lang="en-US" altLang="zh-TW" sz="2400" b="1" dirty="0"/>
              <a:t>9-1-2 </a:t>
            </a:r>
            <a:r>
              <a:rPr lang="zh-TW" altLang="en-US" sz="2400" dirty="0"/>
              <a:t>二元搜尋</a:t>
            </a:r>
            <a:r>
              <a:rPr lang="en-US" altLang="zh-TW" sz="24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118" y="1474901"/>
            <a:ext cx="7795574" cy="3070204"/>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118" y="4545105"/>
            <a:ext cx="7804150" cy="1903870"/>
          </a:xfrm>
          <a:prstGeom prst="rect">
            <a:avLst/>
          </a:prstGeom>
        </p:spPr>
      </p:pic>
    </p:spTree>
    <p:extLst>
      <p:ext uri="{BB962C8B-B14F-4D97-AF65-F5344CB8AC3E}">
        <p14:creationId xmlns:p14="http://schemas.microsoft.com/office/powerpoint/2010/main" val="1793835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9-1-2</a:t>
            </a:r>
            <a:r>
              <a:rPr lang="zh-TW" altLang="en-US" b="1" dirty="0" smtClean="0"/>
              <a:t>　</a:t>
            </a:r>
            <a:r>
              <a:rPr lang="zh-TW" altLang="en-US" dirty="0" smtClean="0"/>
              <a:t>二元</a:t>
            </a:r>
            <a:r>
              <a:rPr lang="zh-TW" altLang="en-US" dirty="0" smtClean="0"/>
              <a:t>搜尋 </a:t>
            </a:r>
            <a:r>
              <a:rPr lang="en-US" altLang="zh-TW" sz="2400" dirty="0" smtClean="0"/>
              <a:t>(</a:t>
            </a:r>
            <a:r>
              <a:rPr lang="en-US" altLang="zh-TW" sz="2400" b="1" dirty="0"/>
              <a:t>9-1-2 </a:t>
            </a:r>
            <a:r>
              <a:rPr lang="zh-TW" altLang="en-US" sz="2400" dirty="0"/>
              <a:t>二元搜尋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pPr marL="0" indent="0">
              <a:buNone/>
            </a:pPr>
            <a:r>
              <a:rPr lang="en-US" altLang="zh-TW" dirty="0"/>
              <a:t>(3) </a:t>
            </a:r>
            <a:r>
              <a:rPr lang="zh-TW" altLang="en-US" dirty="0"/>
              <a:t>二元搜尋效率分析</a:t>
            </a:r>
          </a:p>
          <a:p>
            <a:pPr lvl="1"/>
            <a:r>
              <a:rPr lang="zh-TW" altLang="en-US" dirty="0"/>
              <a:t>執行第</a:t>
            </a:r>
            <a:r>
              <a:rPr lang="en-US" altLang="zh-TW" dirty="0"/>
              <a:t>9</a:t>
            </a:r>
            <a:r>
              <a:rPr lang="zh-TW" altLang="en-US" dirty="0"/>
              <a:t>到</a:t>
            </a:r>
            <a:r>
              <a:rPr lang="en-US" altLang="zh-TW" dirty="0"/>
              <a:t>13</a:t>
            </a:r>
            <a:r>
              <a:rPr lang="zh-TW" altLang="en-US" dirty="0"/>
              <a:t>行程式碼，是程式執行效率的關鍵，不斷縮小搜尋範圍為原來的一半，只需要約</a:t>
            </a:r>
            <a:r>
              <a:rPr lang="en-US" altLang="zh-TW" dirty="0"/>
              <a:t>log(n)</a:t>
            </a:r>
            <a:r>
              <a:rPr lang="zh-TW" altLang="en-US" dirty="0"/>
              <a:t>次的縮小範圍就能確定是否能找到，程式效率為</a:t>
            </a:r>
            <a:r>
              <a:rPr lang="en-US" altLang="zh-TW" dirty="0"/>
              <a:t>O(log(n))</a:t>
            </a:r>
            <a:r>
              <a:rPr lang="zh-TW" altLang="en-US" dirty="0"/>
              <a:t>，</a:t>
            </a:r>
            <a:r>
              <a:rPr lang="en-US" altLang="zh-TW" dirty="0"/>
              <a:t>n</a:t>
            </a:r>
            <a:r>
              <a:rPr lang="zh-TW" altLang="en-US" dirty="0"/>
              <a:t>為被搜尋的資料數量。</a:t>
            </a:r>
          </a:p>
        </p:txBody>
      </p:sp>
    </p:spTree>
    <p:extLst>
      <p:ext uri="{BB962C8B-B14F-4D97-AF65-F5344CB8AC3E}">
        <p14:creationId xmlns:p14="http://schemas.microsoft.com/office/powerpoint/2010/main" val="3284435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9-1-3</a:t>
            </a:r>
            <a:r>
              <a:rPr lang="zh-TW" altLang="en-US" b="1" dirty="0" smtClean="0"/>
              <a:t>　</a:t>
            </a:r>
            <a:r>
              <a:rPr lang="zh-TW" altLang="en-US" dirty="0" smtClean="0"/>
              <a:t>內</a:t>
            </a:r>
            <a:r>
              <a:rPr lang="zh-TW" altLang="en-US" dirty="0"/>
              <a:t>插</a:t>
            </a:r>
            <a:r>
              <a:rPr lang="zh-TW" altLang="en-US" dirty="0" smtClean="0"/>
              <a:t>搜尋 </a:t>
            </a:r>
            <a:r>
              <a:rPr lang="en-US" altLang="zh-TW" sz="2400" dirty="0" smtClean="0"/>
              <a:t>(</a:t>
            </a:r>
            <a:r>
              <a:rPr lang="en-US" altLang="zh-TW" sz="2400" b="1" dirty="0" smtClean="0"/>
              <a:t>9-1-3 </a:t>
            </a:r>
            <a:r>
              <a:rPr lang="zh-TW" altLang="en-US" sz="2400" dirty="0" smtClean="0"/>
              <a:t>內插搜尋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a:bodyPr>
          <a:lstStyle/>
          <a:p>
            <a:r>
              <a:rPr lang="zh-TW" altLang="en-US" dirty="0"/>
              <a:t>內插</a:t>
            </a:r>
            <a:r>
              <a:rPr lang="zh-TW" altLang="en-US" dirty="0" smtClean="0"/>
              <a:t>搜尋（</a:t>
            </a:r>
            <a:r>
              <a:rPr lang="en-US" altLang="zh-TW" dirty="0" smtClean="0"/>
              <a:t>Interpolation Search</a:t>
            </a:r>
            <a:r>
              <a:rPr lang="zh-TW" altLang="en-US" dirty="0" smtClean="0"/>
              <a:t>）不斷</a:t>
            </a:r>
            <a:r>
              <a:rPr lang="zh-TW" altLang="en-US" dirty="0"/>
              <a:t>將問題的搜尋範圍進行縮小，每次依照比例進行縮小搜尋範圍，因而獲得較高的效率，但搜尋前需要將資料進行排序才能使用內插搜尋。內插搜尋比循序搜尋的執行時間要短，也就是有較好的執行效率。若資料平均分布的情況下，內插搜尋也比二元搜尋的執行時間要短，也就是執行效率較佳</a:t>
            </a:r>
            <a:r>
              <a:rPr lang="zh-TW" altLang="en-US" dirty="0" smtClean="0"/>
              <a:t>。</a:t>
            </a:r>
            <a:endParaRPr lang="zh-TW" altLang="en-US" dirty="0"/>
          </a:p>
        </p:txBody>
      </p:sp>
    </p:spTree>
    <p:extLst>
      <p:ext uri="{BB962C8B-B14F-4D97-AF65-F5344CB8AC3E}">
        <p14:creationId xmlns:p14="http://schemas.microsoft.com/office/powerpoint/2010/main" val="789245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9-1-3</a:t>
            </a:r>
            <a:r>
              <a:rPr lang="zh-TW" altLang="en-US" b="1" dirty="0" smtClean="0"/>
              <a:t>　</a:t>
            </a:r>
            <a:r>
              <a:rPr lang="zh-TW" altLang="en-US" dirty="0" smtClean="0"/>
              <a:t>內</a:t>
            </a:r>
            <a:r>
              <a:rPr lang="zh-TW" altLang="en-US" dirty="0"/>
              <a:t>插</a:t>
            </a:r>
            <a:r>
              <a:rPr lang="zh-TW" altLang="en-US" dirty="0" smtClean="0"/>
              <a:t>搜尋 </a:t>
            </a:r>
            <a:r>
              <a:rPr lang="en-US" altLang="zh-TW" sz="2400" dirty="0" smtClean="0"/>
              <a:t>(</a:t>
            </a:r>
            <a:r>
              <a:rPr lang="en-US" altLang="zh-TW" sz="2400" b="1" dirty="0" smtClean="0"/>
              <a:t>9-1-3 </a:t>
            </a:r>
            <a:r>
              <a:rPr lang="zh-TW" altLang="en-US" sz="2400" dirty="0" smtClean="0"/>
              <a:t>內插搜尋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a:bodyPr>
          <a:lstStyle/>
          <a:p>
            <a:r>
              <a:rPr lang="zh-TW" altLang="en-US" dirty="0" smtClean="0"/>
              <a:t>內</a:t>
            </a:r>
            <a:r>
              <a:rPr lang="zh-TW" altLang="en-US" dirty="0"/>
              <a:t>插搜尋是二分搜尋的變形，二分搜尋每次都從中間開始找，那有沒有可能不從中間開始找，根據要找尋資料的數值，與兩端點數值的比例，使用內插法找尋最合適的索引值。若要找的元素比最合適索引值的元素值大，則往該索引值的右邊找；若要找的元素比最合適索引值的元素值小，則往該索引值的左邊找，依此類推，直到找到為止。</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758" y="4275189"/>
            <a:ext cx="8753475" cy="1657350"/>
          </a:xfrm>
          <a:prstGeom prst="rect">
            <a:avLst/>
          </a:prstGeom>
        </p:spPr>
      </p:pic>
    </p:spTree>
    <p:extLst>
      <p:ext uri="{BB962C8B-B14F-4D97-AF65-F5344CB8AC3E}">
        <p14:creationId xmlns:p14="http://schemas.microsoft.com/office/powerpoint/2010/main" val="368201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smtClean="0"/>
              <a:t>Ch9</a:t>
            </a:r>
            <a:r>
              <a:rPr lang="zh-TW" altLang="en-US" sz="4400" dirty="0" smtClean="0"/>
              <a:t>　搜尋</a:t>
            </a:r>
            <a:r>
              <a:rPr lang="zh-TW" altLang="en-US" sz="4400" dirty="0"/>
              <a:t>與雜湊 </a:t>
            </a:r>
          </a:p>
        </p:txBody>
      </p:sp>
      <p:sp>
        <p:nvSpPr>
          <p:cNvPr id="3" name="內容版面配置區 2"/>
          <p:cNvSpPr>
            <a:spLocks noGrp="1"/>
          </p:cNvSpPr>
          <p:nvPr>
            <p:ph idx="1"/>
          </p:nvPr>
        </p:nvSpPr>
        <p:spPr/>
        <p:txBody>
          <a:bodyPr>
            <a:normAutofit/>
          </a:bodyPr>
          <a:lstStyle/>
          <a:p>
            <a:r>
              <a:rPr lang="en-US" altLang="zh-TW" dirty="0" smtClean="0"/>
              <a:t>9-1</a:t>
            </a:r>
            <a:r>
              <a:rPr lang="zh-TW" altLang="en-US" dirty="0" smtClean="0"/>
              <a:t>　搜尋（</a:t>
            </a:r>
            <a:r>
              <a:rPr lang="en-US" altLang="zh-TW" dirty="0" smtClean="0"/>
              <a:t>Search</a:t>
            </a:r>
            <a:r>
              <a:rPr lang="zh-TW" altLang="en-US" dirty="0" smtClean="0"/>
              <a:t>）</a:t>
            </a:r>
            <a:r>
              <a:rPr lang="en-US" altLang="zh-TW" dirty="0" smtClean="0"/>
              <a:t> </a:t>
            </a:r>
            <a:endParaRPr lang="en-US" altLang="zh-TW" dirty="0"/>
          </a:p>
          <a:p>
            <a:r>
              <a:rPr lang="en-US" altLang="zh-TW" dirty="0" smtClean="0"/>
              <a:t>9-2</a:t>
            </a:r>
            <a:r>
              <a:rPr lang="zh-TW" altLang="en-US" dirty="0" smtClean="0"/>
              <a:t>　雜湊</a:t>
            </a:r>
            <a:r>
              <a:rPr lang="zh-TW" altLang="en-US" dirty="0"/>
              <a:t>（</a:t>
            </a:r>
            <a:r>
              <a:rPr lang="en-US" altLang="zh-TW" dirty="0" smtClean="0"/>
              <a:t>Hash</a:t>
            </a:r>
            <a:r>
              <a:rPr lang="zh-TW" altLang="en-US" dirty="0" smtClean="0"/>
              <a:t>）</a:t>
            </a:r>
            <a:endParaRPr lang="en-US" altLang="zh-TW" dirty="0"/>
          </a:p>
        </p:txBody>
      </p:sp>
    </p:spTree>
    <p:extLst>
      <p:ext uri="{BB962C8B-B14F-4D97-AF65-F5344CB8AC3E}">
        <p14:creationId xmlns:p14="http://schemas.microsoft.com/office/powerpoint/2010/main" val="826369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9-1-3</a:t>
            </a:r>
            <a:r>
              <a:rPr lang="zh-TW" altLang="en-US" b="1" dirty="0" smtClean="0"/>
              <a:t>　</a:t>
            </a:r>
            <a:r>
              <a:rPr lang="zh-TW" altLang="en-US" dirty="0" smtClean="0"/>
              <a:t>內</a:t>
            </a:r>
            <a:r>
              <a:rPr lang="zh-TW" altLang="en-US" dirty="0"/>
              <a:t>插</a:t>
            </a:r>
            <a:r>
              <a:rPr lang="zh-TW" altLang="en-US" dirty="0" smtClean="0"/>
              <a:t>搜尋 </a:t>
            </a:r>
            <a:r>
              <a:rPr lang="en-US" altLang="zh-TW" sz="2400" dirty="0" smtClean="0"/>
              <a:t>(</a:t>
            </a:r>
            <a:r>
              <a:rPr lang="en-US" altLang="zh-TW" sz="2400" b="1" dirty="0" smtClean="0"/>
              <a:t>9-1-3 </a:t>
            </a:r>
            <a:r>
              <a:rPr lang="zh-TW" altLang="en-US" sz="2400" dirty="0" smtClean="0"/>
              <a:t>內插搜尋</a:t>
            </a:r>
            <a:r>
              <a:rPr lang="en-US" altLang="zh-TW" sz="24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284" y="1580900"/>
            <a:ext cx="8858250" cy="1343025"/>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959" y="3067185"/>
            <a:ext cx="8791575" cy="3362325"/>
          </a:xfrm>
          <a:prstGeom prst="rect">
            <a:avLst/>
          </a:prstGeom>
        </p:spPr>
      </p:pic>
    </p:spTree>
    <p:extLst>
      <p:ext uri="{BB962C8B-B14F-4D97-AF65-F5344CB8AC3E}">
        <p14:creationId xmlns:p14="http://schemas.microsoft.com/office/powerpoint/2010/main" val="1306097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9-1-3</a:t>
            </a:r>
            <a:r>
              <a:rPr lang="zh-TW" altLang="en-US" b="1" dirty="0" smtClean="0"/>
              <a:t>　</a:t>
            </a:r>
            <a:r>
              <a:rPr lang="zh-TW" altLang="en-US" dirty="0" smtClean="0"/>
              <a:t>內</a:t>
            </a:r>
            <a:r>
              <a:rPr lang="zh-TW" altLang="en-US" dirty="0"/>
              <a:t>插</a:t>
            </a:r>
            <a:r>
              <a:rPr lang="zh-TW" altLang="en-US" dirty="0" smtClean="0"/>
              <a:t>搜尋 </a:t>
            </a:r>
            <a:r>
              <a:rPr lang="en-US" altLang="zh-TW" sz="2400" dirty="0" smtClean="0"/>
              <a:t>(</a:t>
            </a:r>
            <a:r>
              <a:rPr lang="en-US" altLang="zh-TW" sz="2400" b="1" dirty="0" smtClean="0"/>
              <a:t>9-1-3 </a:t>
            </a:r>
            <a:r>
              <a:rPr lang="zh-TW" altLang="en-US" sz="2400" dirty="0" smtClean="0"/>
              <a:t>內插搜尋</a:t>
            </a:r>
            <a:r>
              <a:rPr lang="en-US" altLang="zh-TW" sz="24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282" y="1557905"/>
            <a:ext cx="8667750" cy="3505200"/>
          </a:xfrm>
        </p:spPr>
      </p:pic>
    </p:spTree>
    <p:extLst>
      <p:ext uri="{BB962C8B-B14F-4D97-AF65-F5344CB8AC3E}">
        <p14:creationId xmlns:p14="http://schemas.microsoft.com/office/powerpoint/2010/main" val="1741426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9-1-3</a:t>
            </a:r>
            <a:r>
              <a:rPr lang="zh-TW" altLang="en-US" b="1" dirty="0" smtClean="0"/>
              <a:t>　</a:t>
            </a:r>
            <a:r>
              <a:rPr lang="zh-TW" altLang="en-US" dirty="0" smtClean="0"/>
              <a:t>內</a:t>
            </a:r>
            <a:r>
              <a:rPr lang="zh-TW" altLang="en-US" dirty="0"/>
              <a:t>插</a:t>
            </a:r>
            <a:r>
              <a:rPr lang="zh-TW" altLang="en-US" dirty="0" smtClean="0"/>
              <a:t>搜尋 </a:t>
            </a:r>
            <a:r>
              <a:rPr lang="en-US" altLang="zh-TW" sz="2400" dirty="0" smtClean="0"/>
              <a:t>(</a:t>
            </a:r>
            <a:r>
              <a:rPr lang="en-US" altLang="zh-TW" sz="2400" b="1" dirty="0" smtClean="0"/>
              <a:t>9-1-3 </a:t>
            </a:r>
            <a:r>
              <a:rPr lang="zh-TW" altLang="en-US" sz="2400" dirty="0" smtClean="0"/>
              <a:t>內插搜尋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a:t>這樣的演算法需要一個成績陣列，事先將成績陣列由小到大排序好，「目前成績」為內插法最合適的索引值所對應的元素值。一個迴</a:t>
            </a:r>
            <a:r>
              <a:rPr lang="zh-TW" altLang="en-US" dirty="0" smtClean="0"/>
              <a:t>圈（</a:t>
            </a:r>
            <a:r>
              <a:rPr lang="en-US" altLang="zh-TW" dirty="0" smtClean="0"/>
              <a:t>while</a:t>
            </a:r>
            <a:r>
              <a:rPr lang="zh-TW" altLang="en-US" dirty="0" smtClean="0"/>
              <a:t>）用於</a:t>
            </a:r>
            <a:r>
              <a:rPr lang="zh-TW" altLang="en-US" dirty="0"/>
              <a:t>檢查「目前成績」是否等於</a:t>
            </a:r>
            <a:r>
              <a:rPr lang="en-US" altLang="zh-TW" dirty="0"/>
              <a:t>59</a:t>
            </a:r>
            <a:r>
              <a:rPr lang="zh-TW" altLang="en-US" dirty="0"/>
              <a:t>分，若找到成績等於</a:t>
            </a:r>
            <a:r>
              <a:rPr lang="en-US" altLang="zh-TW" dirty="0"/>
              <a:t>59</a:t>
            </a:r>
            <a:r>
              <a:rPr lang="zh-TW" altLang="en-US" dirty="0"/>
              <a:t>分，則輸出「找到</a:t>
            </a:r>
            <a:r>
              <a:rPr lang="en-US" altLang="zh-TW" dirty="0"/>
              <a:t>59</a:t>
            </a:r>
            <a:r>
              <a:rPr lang="zh-TW" altLang="en-US" dirty="0"/>
              <a:t>分的學生」，否則若「目前成績」大於</a:t>
            </a:r>
            <a:r>
              <a:rPr lang="en-US" altLang="zh-TW" dirty="0"/>
              <a:t>59</a:t>
            </a:r>
            <a:r>
              <a:rPr lang="zh-TW" altLang="en-US" dirty="0"/>
              <a:t>分，</a:t>
            </a:r>
            <a:r>
              <a:rPr lang="en-US" altLang="zh-TW" dirty="0"/>
              <a:t>59</a:t>
            </a:r>
            <a:r>
              <a:rPr lang="zh-TW" altLang="en-US" dirty="0"/>
              <a:t>分可能在「目前成績」的左半部，「目前成績」為左半部取內插法最合適索引值的成績；若「目前成績」小於</a:t>
            </a:r>
            <a:r>
              <a:rPr lang="en-US" altLang="zh-TW" dirty="0"/>
              <a:t>59</a:t>
            </a:r>
            <a:r>
              <a:rPr lang="zh-TW" altLang="en-US" dirty="0"/>
              <a:t>分，</a:t>
            </a:r>
            <a:r>
              <a:rPr lang="en-US" altLang="zh-TW" dirty="0"/>
              <a:t>59</a:t>
            </a:r>
            <a:r>
              <a:rPr lang="zh-TW" altLang="en-US" dirty="0"/>
              <a:t>分可能在「目前成績」的右半部，「目前成績」為右半部取內插法最合適索引值的成績。若找不到可以比較的「目前成績」，則輸出「找不到</a:t>
            </a:r>
            <a:r>
              <a:rPr lang="en-US" altLang="zh-TW" dirty="0"/>
              <a:t>59</a:t>
            </a:r>
            <a:r>
              <a:rPr lang="zh-TW" altLang="en-US" dirty="0"/>
              <a:t>分的學生」。</a:t>
            </a:r>
          </a:p>
        </p:txBody>
      </p:sp>
    </p:spTree>
    <p:extLst>
      <p:ext uri="{BB962C8B-B14F-4D97-AF65-F5344CB8AC3E}">
        <p14:creationId xmlns:p14="http://schemas.microsoft.com/office/powerpoint/2010/main" val="743753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9-1-3</a:t>
            </a:r>
            <a:r>
              <a:rPr lang="zh-TW" altLang="en-US" b="1" dirty="0" smtClean="0"/>
              <a:t>　</a:t>
            </a:r>
            <a:r>
              <a:rPr lang="zh-TW" altLang="en-US" dirty="0" smtClean="0"/>
              <a:t>內</a:t>
            </a:r>
            <a:r>
              <a:rPr lang="zh-TW" altLang="en-US" dirty="0"/>
              <a:t>插搜尋 </a:t>
            </a:r>
            <a:r>
              <a:rPr lang="en-US" altLang="zh-TW" sz="2400" dirty="0"/>
              <a:t>(</a:t>
            </a:r>
            <a:r>
              <a:rPr lang="en-US" altLang="zh-TW" sz="2400" b="1" dirty="0"/>
              <a:t>9-1-3 </a:t>
            </a:r>
            <a:r>
              <a:rPr lang="zh-TW" altLang="en-US" sz="2400" dirty="0"/>
              <a:t>內插搜尋</a:t>
            </a:r>
            <a:r>
              <a:rPr lang="en-US" altLang="zh-TW" sz="2400" dirty="0"/>
              <a:t>.</a:t>
            </a:r>
            <a:r>
              <a:rPr lang="en-US" altLang="zh-TW" sz="2400" dirty="0" err="1"/>
              <a:t>py</a:t>
            </a:r>
            <a:r>
              <a:rPr lang="en-US" altLang="zh-TW" sz="2400" dirty="0"/>
              <a:t>)</a:t>
            </a:r>
            <a:endParaRPr lang="zh-TW" altLang="en-US" sz="600" dirty="0"/>
          </a:p>
        </p:txBody>
      </p:sp>
      <p:sp>
        <p:nvSpPr>
          <p:cNvPr id="3" name="內容版面配置區 2"/>
          <p:cNvSpPr>
            <a:spLocks noGrp="1"/>
          </p:cNvSpPr>
          <p:nvPr>
            <p:ph idx="1"/>
          </p:nvPr>
        </p:nvSpPr>
        <p:spPr/>
        <p:txBody>
          <a:bodyPr/>
          <a:lstStyle/>
          <a:p>
            <a:r>
              <a:rPr lang="en-US" altLang="zh-TW" dirty="0"/>
              <a:t>(1) </a:t>
            </a:r>
            <a:r>
              <a:rPr lang="zh-TW" altLang="en-US" dirty="0"/>
              <a:t>程式碼與</a:t>
            </a:r>
            <a:r>
              <a:rPr lang="zh-TW" altLang="en-US" dirty="0" smtClean="0"/>
              <a:t>解說</a:t>
            </a:r>
          </a:p>
        </p:txBody>
      </p:sp>
      <p:graphicFrame>
        <p:nvGraphicFramePr>
          <p:cNvPr id="4" name="表格 3"/>
          <p:cNvGraphicFramePr>
            <a:graphicFrameLocks noGrp="1"/>
          </p:cNvGraphicFramePr>
          <p:nvPr>
            <p:extLst>
              <p:ext uri="{D42A27DB-BD31-4B8C-83A1-F6EECF244321}">
                <p14:modId xmlns:p14="http://schemas.microsoft.com/office/powerpoint/2010/main" val="2300247924"/>
              </p:ext>
            </p:extLst>
          </p:nvPr>
        </p:nvGraphicFramePr>
        <p:xfrm>
          <a:off x="3980329" y="1547157"/>
          <a:ext cx="7189695" cy="1834871"/>
        </p:xfrm>
        <a:graphic>
          <a:graphicData uri="http://schemas.openxmlformats.org/drawingml/2006/table">
            <a:tbl>
              <a:tblPr firstRow="1" bandRow="1">
                <a:tableStyleId>{5C22544A-7EE6-4342-B048-85BDC9FD1C3A}</a:tableStyleId>
              </a:tblPr>
              <a:tblGrid>
                <a:gridCol w="847812">
                  <a:extLst>
                    <a:ext uri="{9D8B030D-6E8A-4147-A177-3AD203B41FA5}">
                      <a16:colId xmlns:a16="http://schemas.microsoft.com/office/drawing/2014/main" xmlns="" val="1352062529"/>
                    </a:ext>
                  </a:extLst>
                </a:gridCol>
                <a:gridCol w="6341883">
                  <a:extLst>
                    <a:ext uri="{9D8B030D-6E8A-4147-A177-3AD203B41FA5}">
                      <a16:colId xmlns:a16="http://schemas.microsoft.com/office/drawing/2014/main" xmlns=""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xmlns="" val="2567556328"/>
                  </a:ext>
                </a:extLst>
              </a:tr>
              <a:tr h="1403653">
                <a:tc>
                  <a:txBody>
                    <a:bodyPr/>
                    <a:lstStyle/>
                    <a:p>
                      <a:pPr algn="ctr"/>
                      <a:r>
                        <a:rPr lang="en-US" altLang="zh-TW" sz="1800" dirty="0" smtClean="0"/>
                        <a:t>01</a:t>
                      </a:r>
                    </a:p>
                    <a:p>
                      <a:pPr algn="ctr"/>
                      <a:r>
                        <a:rPr lang="en-US" altLang="zh-TW" sz="1800" dirty="0" smtClean="0"/>
                        <a:t>02</a:t>
                      </a:r>
                    </a:p>
                    <a:p>
                      <a:pPr algn="ctr"/>
                      <a:r>
                        <a:rPr lang="en-US" altLang="zh-TW" sz="1800" dirty="0" smtClean="0"/>
                        <a:t>03</a:t>
                      </a:r>
                    </a:p>
                    <a:p>
                      <a:pPr algn="ctr"/>
                      <a:r>
                        <a:rPr lang="en-US" altLang="zh-TW" sz="1800" dirty="0" smtClean="0"/>
                        <a:t>04</a:t>
                      </a:r>
                    </a:p>
                    <a:p>
                      <a:pPr algn="ctr"/>
                      <a:r>
                        <a:rPr lang="en-US" altLang="zh-TW" sz="1800" dirty="0" smtClean="0"/>
                        <a:t>05</a:t>
                      </a:r>
                      <a:endParaRPr lang="en-US" altLang="zh-TW" sz="1800" dirty="0" smtClean="0"/>
                    </a:p>
                  </a:txBody>
                  <a:tcPr/>
                </a:tc>
                <a:tc>
                  <a:txBody>
                    <a:bodyPr/>
                    <a:lstStyle/>
                    <a:p>
                      <a:r>
                        <a:rPr lang="en-US" altLang="zh-TW" sz="1800" dirty="0" smtClean="0"/>
                        <a:t>score = [39, 59, 62, 67, 70, 78, 83, 85, 88, 92]  </a:t>
                      </a:r>
                    </a:p>
                    <a:p>
                      <a:r>
                        <a:rPr lang="en-US" altLang="zh-TW" sz="1800" dirty="0" smtClean="0"/>
                        <a:t>left=0</a:t>
                      </a:r>
                    </a:p>
                    <a:p>
                      <a:r>
                        <a:rPr lang="en-US" altLang="zh-TW" sz="1800" dirty="0" smtClean="0"/>
                        <a:t>right=9</a:t>
                      </a:r>
                    </a:p>
                    <a:p>
                      <a:r>
                        <a:rPr lang="en-US" altLang="zh-TW" sz="1800" dirty="0" smtClean="0"/>
                        <a:t>x = left + </a:t>
                      </a:r>
                      <a:r>
                        <a:rPr lang="en-US" altLang="zh-TW" sz="1800" dirty="0" err="1" smtClean="0"/>
                        <a:t>int</a:t>
                      </a:r>
                      <a:r>
                        <a:rPr lang="en-US" altLang="zh-TW" sz="1800" dirty="0" smtClean="0"/>
                        <a:t>((59-score[left])/(score[right]-score[left])*(right-left))</a:t>
                      </a:r>
                    </a:p>
                    <a:p>
                      <a:r>
                        <a:rPr lang="en-US" altLang="zh-TW" sz="1800" dirty="0" smtClean="0"/>
                        <a:t>print("x</a:t>
                      </a:r>
                      <a:r>
                        <a:rPr lang="zh-TW" altLang="en-US" sz="1800" dirty="0" smtClean="0"/>
                        <a:t>為</a:t>
                      </a:r>
                      <a:r>
                        <a:rPr lang="en-US" altLang="zh-TW" sz="1800" dirty="0" smtClean="0"/>
                        <a:t>", x) </a:t>
                      </a:r>
                    </a:p>
                  </a:txBody>
                  <a:tcPr/>
                </a:tc>
                <a:extLst>
                  <a:ext uri="{0D108BD9-81ED-4DB2-BD59-A6C34878D82A}">
                    <a16:rowId xmlns:a16="http://schemas.microsoft.com/office/drawing/2014/main" xmlns="" val="1813286632"/>
                  </a:ext>
                </a:extLst>
              </a:tr>
            </a:tbl>
          </a:graphicData>
        </a:graphic>
      </p:graphicFrame>
      <p:sp>
        <p:nvSpPr>
          <p:cNvPr id="5" name="文字方塊 4"/>
          <p:cNvSpPr txBox="1"/>
          <p:nvPr/>
        </p:nvSpPr>
        <p:spPr>
          <a:xfrm>
            <a:off x="1361208" y="3465604"/>
            <a:ext cx="10239119" cy="3213187"/>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行：宣告整數陣列</a:t>
            </a:r>
            <a:r>
              <a:rPr lang="en-US" altLang="zh-TW" dirty="0">
                <a:latin typeface="微軟正黑體" pitchFamily="34" charset="-120"/>
                <a:ea typeface="微軟正黑體" pitchFamily="34" charset="-120"/>
              </a:rPr>
              <a:t>score</a:t>
            </a:r>
            <a:r>
              <a:rPr lang="zh-TW" altLang="en-US" dirty="0">
                <a:latin typeface="微軟正黑體" pitchFamily="34" charset="-120"/>
                <a:ea typeface="微軟正黑體" pitchFamily="34" charset="-120"/>
              </a:rPr>
              <a:t>，初始化為</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個元素的陣列，從第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個到第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個元素分別是「</a:t>
            </a:r>
            <a:r>
              <a:rPr lang="en-US" altLang="zh-TW" dirty="0">
                <a:latin typeface="微軟正黑體" pitchFamily="34" charset="-120"/>
                <a:ea typeface="微軟正黑體" pitchFamily="34" charset="-120"/>
              </a:rPr>
              <a:t>39, 59, 62, 67, 70, 78, 83, 85, 88, 92</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初始化為</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，決定搜尋範圍的左邊界。</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初始化為</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，決定搜尋範圍的右邊界。</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行：計算內插法最合適的索引值</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減去左邊界成績值</a:t>
            </a:r>
            <a:r>
              <a:rPr lang="en-US" altLang="zh-TW" dirty="0">
                <a:latin typeface="微軟正黑體" pitchFamily="34" charset="-120"/>
                <a:ea typeface="微軟正黑體" pitchFamily="34" charset="-120"/>
              </a:rPr>
              <a:t>(59-score[left])</a:t>
            </a:r>
            <a:r>
              <a:rPr lang="zh-TW" altLang="en-US" dirty="0">
                <a:latin typeface="微軟正黑體" pitchFamily="34" charset="-120"/>
                <a:ea typeface="微軟正黑體" pitchFamily="34" charset="-120"/>
              </a:rPr>
              <a:t>，再除以右邊界成績值減去左邊界成績值</a:t>
            </a:r>
            <a:r>
              <a:rPr lang="en-US" altLang="zh-TW" dirty="0">
                <a:latin typeface="微軟正黑體" pitchFamily="34" charset="-120"/>
                <a:ea typeface="微軟正黑體" pitchFamily="34" charset="-120"/>
              </a:rPr>
              <a:t>(score[right]-score[left])</a:t>
            </a:r>
            <a:r>
              <a:rPr lang="zh-TW" altLang="en-US" dirty="0">
                <a:latin typeface="微軟正黑體" pitchFamily="34" charset="-120"/>
                <a:ea typeface="微軟正黑體" pitchFamily="34" charset="-120"/>
              </a:rPr>
              <a:t>，接著乘以右邊界索引值減去左邊界索引值</a:t>
            </a:r>
            <a:r>
              <a:rPr lang="en-US" altLang="zh-TW" dirty="0">
                <a:latin typeface="微軟正黑體" pitchFamily="34" charset="-120"/>
                <a:ea typeface="微軟正黑體" pitchFamily="34" charset="-120"/>
              </a:rPr>
              <a:t>(right-left)</a:t>
            </a:r>
            <a:r>
              <a:rPr lang="zh-TW" altLang="en-US" dirty="0">
                <a:latin typeface="微軟正黑體" pitchFamily="34" charset="-120"/>
                <a:ea typeface="微軟正黑體" pitchFamily="34" charset="-120"/>
              </a:rPr>
              <a:t>，使用函式</a:t>
            </a:r>
            <a:r>
              <a:rPr lang="en-US" altLang="zh-TW" dirty="0" err="1">
                <a:latin typeface="微軟正黑體" pitchFamily="34" charset="-120"/>
                <a:ea typeface="微軟正黑體" pitchFamily="34" charset="-120"/>
              </a:rPr>
              <a:t>int</a:t>
            </a:r>
            <a:r>
              <a:rPr lang="zh-TW" altLang="en-US" dirty="0">
                <a:latin typeface="微軟正黑體" pitchFamily="34" charset="-120"/>
                <a:ea typeface="微軟正黑體" pitchFamily="34" charset="-120"/>
              </a:rPr>
              <a:t>取整數，加上左邊界索引值</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行：印出</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的數值</a:t>
            </a:r>
            <a:r>
              <a:rPr lang="zh-TW" altLang="en-US"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1410892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9-1-3</a:t>
            </a:r>
            <a:r>
              <a:rPr lang="zh-TW" altLang="en-US" b="1" dirty="0" smtClean="0"/>
              <a:t>　</a:t>
            </a:r>
            <a:r>
              <a:rPr lang="zh-TW" altLang="en-US" dirty="0" smtClean="0"/>
              <a:t>內</a:t>
            </a:r>
            <a:r>
              <a:rPr lang="zh-TW" altLang="en-US" dirty="0"/>
              <a:t>插搜尋 </a:t>
            </a:r>
            <a:r>
              <a:rPr lang="en-US" altLang="zh-TW" sz="2400" dirty="0"/>
              <a:t>(</a:t>
            </a:r>
            <a:r>
              <a:rPr lang="en-US" altLang="zh-TW" sz="2400" b="1" dirty="0"/>
              <a:t>9-1-3 </a:t>
            </a:r>
            <a:r>
              <a:rPr lang="zh-TW" altLang="en-US" sz="2400" dirty="0"/>
              <a:t>內插搜尋</a:t>
            </a:r>
            <a:r>
              <a:rPr lang="en-US" altLang="zh-TW" sz="2400" dirty="0"/>
              <a:t>.</a:t>
            </a:r>
            <a:r>
              <a:rPr lang="en-US" altLang="zh-TW" sz="2400" dirty="0" err="1"/>
              <a:t>py</a:t>
            </a:r>
            <a:r>
              <a:rPr lang="en-US" altLang="zh-TW" sz="2400" dirty="0"/>
              <a:t>)</a:t>
            </a:r>
            <a:endParaRPr lang="zh-TW" altLang="en-US" sz="600" dirty="0"/>
          </a:p>
        </p:txBody>
      </p:sp>
      <p:sp>
        <p:nvSpPr>
          <p:cNvPr id="3" name="內容版面配置區 2"/>
          <p:cNvSpPr>
            <a:spLocks noGrp="1"/>
          </p:cNvSpPr>
          <p:nvPr>
            <p:ph idx="1"/>
          </p:nvPr>
        </p:nvSpPr>
        <p:spPr/>
        <p:txBody>
          <a:bodyPr/>
          <a:lstStyle/>
          <a:p>
            <a:r>
              <a:rPr lang="en-US" altLang="zh-TW" dirty="0"/>
              <a:t>(1) </a:t>
            </a:r>
            <a:r>
              <a:rPr lang="zh-TW" altLang="en-US" dirty="0"/>
              <a:t>程式碼與</a:t>
            </a:r>
            <a:r>
              <a:rPr lang="zh-TW" altLang="en-US" dirty="0" smtClean="0"/>
              <a:t>解說</a:t>
            </a:r>
          </a:p>
        </p:txBody>
      </p:sp>
      <p:graphicFrame>
        <p:nvGraphicFramePr>
          <p:cNvPr id="4" name="表格 3"/>
          <p:cNvGraphicFramePr>
            <a:graphicFrameLocks noGrp="1"/>
          </p:cNvGraphicFramePr>
          <p:nvPr>
            <p:extLst>
              <p:ext uri="{D42A27DB-BD31-4B8C-83A1-F6EECF244321}">
                <p14:modId xmlns:p14="http://schemas.microsoft.com/office/powerpoint/2010/main" val="695193152"/>
              </p:ext>
            </p:extLst>
          </p:nvPr>
        </p:nvGraphicFramePr>
        <p:xfrm>
          <a:off x="0" y="1367862"/>
          <a:ext cx="5986998" cy="5126711"/>
        </p:xfrm>
        <a:graphic>
          <a:graphicData uri="http://schemas.openxmlformats.org/drawingml/2006/table">
            <a:tbl>
              <a:tblPr firstRow="1" bandRow="1">
                <a:tableStyleId>{5C22544A-7EE6-4342-B048-85BDC9FD1C3A}</a:tableStyleId>
              </a:tblPr>
              <a:tblGrid>
                <a:gridCol w="705989">
                  <a:extLst>
                    <a:ext uri="{9D8B030D-6E8A-4147-A177-3AD203B41FA5}">
                      <a16:colId xmlns:a16="http://schemas.microsoft.com/office/drawing/2014/main" xmlns="" val="1352062529"/>
                    </a:ext>
                  </a:extLst>
                </a:gridCol>
                <a:gridCol w="5281009">
                  <a:extLst>
                    <a:ext uri="{9D8B030D-6E8A-4147-A177-3AD203B41FA5}">
                      <a16:colId xmlns:a16="http://schemas.microsoft.com/office/drawing/2014/main" xmlns=""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xmlns="" val="2567556328"/>
                  </a:ext>
                </a:extLst>
              </a:tr>
              <a:tr h="1403653">
                <a:tc>
                  <a:txBody>
                    <a:bodyPr/>
                    <a:lstStyle/>
                    <a:p>
                      <a:pPr algn="ctr"/>
                      <a:r>
                        <a:rPr lang="en-US" altLang="zh-TW" sz="1800" dirty="0" smtClean="0"/>
                        <a:t>06</a:t>
                      </a:r>
                      <a:endParaRPr lang="en-US" altLang="zh-TW" sz="1800" dirty="0" smtClean="0"/>
                    </a:p>
                    <a:p>
                      <a:pPr algn="ctr"/>
                      <a:r>
                        <a:rPr lang="en-US" altLang="zh-TW" sz="1800" dirty="0" smtClean="0"/>
                        <a:t>07</a:t>
                      </a:r>
                    </a:p>
                    <a:p>
                      <a:pPr algn="ctr"/>
                      <a:r>
                        <a:rPr lang="en-US" altLang="zh-TW" sz="1800" dirty="0" smtClean="0"/>
                        <a:t>08</a:t>
                      </a:r>
                    </a:p>
                    <a:p>
                      <a:pPr algn="ctr"/>
                      <a:r>
                        <a:rPr lang="en-US" altLang="zh-TW" sz="1800" dirty="0" smtClean="0"/>
                        <a:t>09</a:t>
                      </a:r>
                    </a:p>
                    <a:p>
                      <a:pPr algn="ctr"/>
                      <a:r>
                        <a:rPr lang="en-US" altLang="zh-TW" sz="1800" dirty="0" smtClean="0"/>
                        <a:t>10</a:t>
                      </a:r>
                    </a:p>
                    <a:p>
                      <a:pPr algn="ctr"/>
                      <a:r>
                        <a:rPr lang="en-US" altLang="zh-TW" sz="1800" dirty="0" smtClean="0"/>
                        <a:t>11</a:t>
                      </a:r>
                    </a:p>
                    <a:p>
                      <a:pPr algn="ctr"/>
                      <a:r>
                        <a:rPr lang="en-US" altLang="zh-TW" sz="1800" dirty="0" smtClean="0"/>
                        <a:t>12</a:t>
                      </a:r>
                    </a:p>
                    <a:p>
                      <a:pPr algn="ctr"/>
                      <a:r>
                        <a:rPr lang="en-US" altLang="zh-TW" sz="1800" dirty="0" smtClean="0"/>
                        <a:t>13</a:t>
                      </a:r>
                    </a:p>
                    <a:p>
                      <a:pPr algn="ctr"/>
                      <a:r>
                        <a:rPr lang="en-US" altLang="zh-TW" sz="1800" dirty="0" smtClean="0"/>
                        <a:t>14</a:t>
                      </a:r>
                    </a:p>
                    <a:p>
                      <a:pPr algn="ctr"/>
                      <a:endParaRPr lang="en-US" altLang="zh-TW" sz="1800" dirty="0" smtClean="0"/>
                    </a:p>
                    <a:p>
                      <a:pPr algn="ctr"/>
                      <a:r>
                        <a:rPr lang="en-US" altLang="zh-TW" sz="1800" dirty="0" smtClean="0"/>
                        <a:t>15</a:t>
                      </a:r>
                    </a:p>
                    <a:p>
                      <a:pPr algn="ctr"/>
                      <a:r>
                        <a:rPr lang="en-US" altLang="zh-TW" sz="1800" dirty="0" smtClean="0"/>
                        <a:t>16</a:t>
                      </a:r>
                    </a:p>
                    <a:p>
                      <a:pPr algn="ctr"/>
                      <a:r>
                        <a:rPr lang="en-US" altLang="zh-TW" sz="1800" dirty="0" smtClean="0"/>
                        <a:t>17</a:t>
                      </a:r>
                    </a:p>
                    <a:p>
                      <a:pPr algn="ctr"/>
                      <a:r>
                        <a:rPr lang="en-US" altLang="zh-TW" sz="1800" dirty="0" smtClean="0"/>
                        <a:t>18</a:t>
                      </a:r>
                    </a:p>
                    <a:p>
                      <a:pPr algn="ctr"/>
                      <a:r>
                        <a:rPr lang="en-US" altLang="zh-TW" sz="1800" dirty="0" smtClean="0"/>
                        <a:t>19</a:t>
                      </a:r>
                    </a:p>
                    <a:p>
                      <a:pPr algn="ctr"/>
                      <a:r>
                        <a:rPr lang="en-US" altLang="zh-TW" sz="1800" dirty="0" smtClean="0"/>
                        <a:t>20</a:t>
                      </a:r>
                    </a:p>
                    <a:p>
                      <a:pPr algn="ctr"/>
                      <a:r>
                        <a:rPr lang="en-US" altLang="zh-TW" sz="1800" dirty="0" smtClean="0"/>
                        <a:t>21</a:t>
                      </a:r>
                    </a:p>
                  </a:txBody>
                  <a:tcPr/>
                </a:tc>
                <a:tc>
                  <a:txBody>
                    <a:bodyPr/>
                    <a:lstStyle/>
                    <a:p>
                      <a:r>
                        <a:rPr lang="en-US" altLang="zh-TW" sz="1800" dirty="0" smtClean="0"/>
                        <a:t>while </a:t>
                      </a:r>
                      <a:r>
                        <a:rPr lang="en-US" altLang="zh-TW" sz="1800" dirty="0" smtClean="0"/>
                        <a:t>score[x] != 59:</a:t>
                      </a:r>
                    </a:p>
                    <a:p>
                      <a:r>
                        <a:rPr lang="en-US" altLang="zh-TW" sz="1800" dirty="0" smtClean="0"/>
                        <a:t>    print("</a:t>
                      </a:r>
                      <a:r>
                        <a:rPr lang="zh-TW" altLang="en-US" sz="1800" dirty="0" smtClean="0"/>
                        <a:t>檢查</a:t>
                      </a:r>
                      <a:r>
                        <a:rPr lang="en-US" altLang="zh-TW" sz="1800" dirty="0" smtClean="0"/>
                        <a:t>score[", x, "]=", score[x],"</a:t>
                      </a:r>
                      <a:r>
                        <a:rPr lang="zh-TW" altLang="en-US" sz="1800" dirty="0" smtClean="0"/>
                        <a:t>是否等於</a:t>
                      </a:r>
                      <a:r>
                        <a:rPr lang="en-US" altLang="zh-TW" sz="1800" dirty="0" smtClean="0"/>
                        <a:t>59") </a:t>
                      </a:r>
                    </a:p>
                    <a:p>
                      <a:r>
                        <a:rPr lang="en-US" altLang="zh-TW" sz="1800" dirty="0" smtClean="0"/>
                        <a:t>    if left &gt;=right:</a:t>
                      </a:r>
                    </a:p>
                    <a:p>
                      <a:r>
                        <a:rPr lang="en-US" altLang="zh-TW" sz="1800" dirty="0" smtClean="0"/>
                        <a:t>        break         </a:t>
                      </a:r>
                    </a:p>
                    <a:p>
                      <a:r>
                        <a:rPr lang="en-US" altLang="zh-TW" sz="1800" dirty="0" smtClean="0"/>
                        <a:t>    if score[x] &gt; 59:</a:t>
                      </a:r>
                    </a:p>
                    <a:p>
                      <a:r>
                        <a:rPr lang="en-US" altLang="zh-TW" sz="1800" dirty="0" smtClean="0"/>
                        <a:t>        right = x-1       </a:t>
                      </a:r>
                    </a:p>
                    <a:p>
                      <a:r>
                        <a:rPr lang="en-US" altLang="zh-TW" sz="1800" dirty="0" smtClean="0"/>
                        <a:t>    else:</a:t>
                      </a:r>
                    </a:p>
                    <a:p>
                      <a:r>
                        <a:rPr lang="en-US" altLang="zh-TW" sz="1800" dirty="0" smtClean="0"/>
                        <a:t>        left = x+1            </a:t>
                      </a:r>
                    </a:p>
                    <a:p>
                      <a:r>
                        <a:rPr lang="en-US" altLang="zh-TW" sz="1800" dirty="0" smtClean="0"/>
                        <a:t>    x = left + </a:t>
                      </a:r>
                      <a:r>
                        <a:rPr lang="en-US" altLang="zh-TW" sz="1800" dirty="0" err="1" smtClean="0"/>
                        <a:t>int</a:t>
                      </a:r>
                      <a:r>
                        <a:rPr lang="en-US" altLang="zh-TW" sz="1800" dirty="0" smtClean="0"/>
                        <a:t>((59-score[left])/(score[right]-score[left])*(right-left))</a:t>
                      </a:r>
                    </a:p>
                    <a:p>
                      <a:r>
                        <a:rPr lang="en-US" altLang="zh-TW" sz="1800" dirty="0" smtClean="0"/>
                        <a:t>    print("right</a:t>
                      </a:r>
                      <a:r>
                        <a:rPr lang="zh-TW" altLang="en-US" sz="1800" dirty="0" smtClean="0"/>
                        <a:t>更新為</a:t>
                      </a:r>
                      <a:r>
                        <a:rPr lang="en-US" altLang="zh-TW" sz="1800" dirty="0" smtClean="0"/>
                        <a:t>", right)</a:t>
                      </a:r>
                    </a:p>
                    <a:p>
                      <a:r>
                        <a:rPr lang="en-US" altLang="zh-TW" sz="1800" dirty="0" smtClean="0"/>
                        <a:t>    print("left</a:t>
                      </a:r>
                      <a:r>
                        <a:rPr lang="zh-TW" altLang="en-US" sz="1800" dirty="0" smtClean="0"/>
                        <a:t>更新為</a:t>
                      </a:r>
                      <a:r>
                        <a:rPr lang="en-US" altLang="zh-TW" sz="1800" dirty="0" smtClean="0"/>
                        <a:t>", left)</a:t>
                      </a:r>
                    </a:p>
                    <a:p>
                      <a:r>
                        <a:rPr lang="en-US" altLang="zh-TW" sz="1800" dirty="0" smtClean="0"/>
                        <a:t>    print("x</a:t>
                      </a:r>
                      <a:r>
                        <a:rPr lang="zh-TW" altLang="en-US" sz="1800" dirty="0" smtClean="0"/>
                        <a:t>更新為</a:t>
                      </a:r>
                      <a:r>
                        <a:rPr lang="en-US" altLang="zh-TW" sz="1800" dirty="0" smtClean="0"/>
                        <a:t>", x)   </a:t>
                      </a:r>
                    </a:p>
                    <a:p>
                      <a:r>
                        <a:rPr lang="en-US" altLang="zh-TW" sz="1800" dirty="0" smtClean="0"/>
                        <a:t>if score[x] == 59:</a:t>
                      </a:r>
                    </a:p>
                    <a:p>
                      <a:r>
                        <a:rPr lang="en-US" altLang="zh-TW" sz="1800" dirty="0" smtClean="0"/>
                        <a:t>    print("</a:t>
                      </a:r>
                      <a:r>
                        <a:rPr lang="zh-TW" altLang="en-US" sz="1800" dirty="0" smtClean="0"/>
                        <a:t>找到</a:t>
                      </a:r>
                      <a:r>
                        <a:rPr lang="en-US" altLang="zh-TW" sz="1800" dirty="0" smtClean="0"/>
                        <a:t>59</a:t>
                      </a:r>
                      <a:r>
                        <a:rPr lang="zh-TW" altLang="en-US" sz="1800" dirty="0" smtClean="0"/>
                        <a:t>分</a:t>
                      </a:r>
                      <a:r>
                        <a:rPr lang="en-US" altLang="zh-TW" sz="1800" dirty="0" smtClean="0"/>
                        <a:t>") </a:t>
                      </a:r>
                    </a:p>
                    <a:p>
                      <a:r>
                        <a:rPr lang="en-US" altLang="zh-TW" sz="1800" dirty="0" smtClean="0"/>
                        <a:t>else:</a:t>
                      </a:r>
                    </a:p>
                    <a:p>
                      <a:r>
                        <a:rPr lang="en-US" altLang="zh-TW" sz="1800" dirty="0" smtClean="0"/>
                        <a:t>    print("</a:t>
                      </a:r>
                      <a:r>
                        <a:rPr lang="zh-TW" altLang="en-US" sz="1800" dirty="0" smtClean="0"/>
                        <a:t>找不到</a:t>
                      </a:r>
                      <a:r>
                        <a:rPr lang="en-US" altLang="zh-TW" sz="1800" dirty="0" smtClean="0"/>
                        <a:t>59</a:t>
                      </a:r>
                      <a:r>
                        <a:rPr lang="zh-TW" altLang="en-US" sz="1800" dirty="0" smtClean="0"/>
                        <a:t>分</a:t>
                      </a:r>
                      <a:r>
                        <a:rPr lang="en-US" altLang="zh-TW" sz="1800" dirty="0" smtClean="0"/>
                        <a:t>")</a:t>
                      </a:r>
                    </a:p>
                  </a:txBody>
                  <a:tcPr/>
                </a:tc>
                <a:extLst>
                  <a:ext uri="{0D108BD9-81ED-4DB2-BD59-A6C34878D82A}">
                    <a16:rowId xmlns:a16="http://schemas.microsoft.com/office/drawing/2014/main" xmlns="" val="1813286632"/>
                  </a:ext>
                </a:extLst>
              </a:tr>
            </a:tbl>
          </a:graphicData>
        </a:graphic>
      </p:graphicFrame>
      <p:sp>
        <p:nvSpPr>
          <p:cNvPr id="5" name="文字方塊 4"/>
          <p:cNvSpPr txBox="1"/>
          <p:nvPr/>
        </p:nvSpPr>
        <p:spPr>
          <a:xfrm>
            <a:off x="6078071" y="85910"/>
            <a:ext cx="6113929" cy="6435608"/>
          </a:xfrm>
          <a:prstGeom prst="rect">
            <a:avLst/>
          </a:prstGeom>
          <a:solidFill>
            <a:schemeClr val="bg1"/>
          </a:solid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17</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while</a:t>
            </a:r>
            <a:r>
              <a:rPr lang="zh-TW" altLang="en-US" dirty="0">
                <a:latin typeface="微軟正黑體" pitchFamily="34" charset="-120"/>
                <a:ea typeface="微軟正黑體" pitchFamily="34" charset="-120"/>
              </a:rPr>
              <a:t>迴圈中</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為「目前成績」的陣列索引，判斷</a:t>
            </a:r>
            <a:r>
              <a:rPr lang="en-US" altLang="zh-TW" dirty="0">
                <a:latin typeface="微軟正黑體" pitchFamily="34" charset="-120"/>
                <a:ea typeface="微軟正黑體" pitchFamily="34" charset="-120"/>
              </a:rPr>
              <a:t>score[x]</a:t>
            </a:r>
            <a:r>
              <a:rPr lang="zh-TW" altLang="en-US" dirty="0">
                <a:latin typeface="微軟正黑體" pitchFamily="34" charset="-120"/>
                <a:ea typeface="微軟正黑體" pitchFamily="34" charset="-120"/>
              </a:rPr>
              <a:t>是否為</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，若不是則繼續迴圈；若是則跳出迴圈。</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行：顯示目前成績</a:t>
            </a:r>
            <a:r>
              <a:rPr lang="en-US" altLang="zh-TW" dirty="0">
                <a:latin typeface="微軟正黑體" pitchFamily="34" charset="-120"/>
                <a:ea typeface="微軟正黑體" pitchFamily="34" charset="-120"/>
              </a:rPr>
              <a:t>score[x]</a:t>
            </a:r>
            <a:r>
              <a:rPr lang="zh-TW" altLang="en-US" dirty="0">
                <a:latin typeface="微軟正黑體" pitchFamily="34" charset="-120"/>
                <a:ea typeface="微軟正黑體" pitchFamily="34" charset="-120"/>
              </a:rPr>
              <a:t>於螢幕。</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行：若</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大於等於</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表示搜尋範圍已經沒有元素了，使用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行：若「目前成績</a:t>
            </a:r>
            <a:r>
              <a:rPr lang="en-US" altLang="zh-TW" dirty="0">
                <a:latin typeface="微軟正黑體" pitchFamily="34" charset="-120"/>
                <a:ea typeface="微軟正黑體" pitchFamily="34" charset="-120"/>
              </a:rPr>
              <a:t>(score[x])</a:t>
            </a:r>
            <a:r>
              <a:rPr lang="zh-TW" altLang="en-US" dirty="0">
                <a:latin typeface="微軟正黑體" pitchFamily="34" charset="-120"/>
                <a:ea typeface="微軟正黑體" pitchFamily="34" charset="-120"/>
              </a:rPr>
              <a:t>」大於</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表示搜尋左半部，將</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改成</a:t>
            </a:r>
            <a:r>
              <a:rPr lang="en-US" altLang="zh-TW" dirty="0">
                <a:latin typeface="微軟正黑體" pitchFamily="34" charset="-120"/>
                <a:ea typeface="微軟正黑體" pitchFamily="34" charset="-120"/>
              </a:rPr>
              <a:t>x-1(</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11</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，否則表示搜尋右半部，將</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改成</a:t>
            </a:r>
            <a:r>
              <a:rPr lang="en-US" altLang="zh-TW" dirty="0">
                <a:latin typeface="微軟正黑體" pitchFamily="34" charset="-120"/>
                <a:ea typeface="微軟正黑體" pitchFamily="34" charset="-120"/>
              </a:rPr>
              <a:t>x+1(</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，讓陣列索引變數</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指向新的搜尋範圍。</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14</a:t>
            </a:r>
            <a:r>
              <a:rPr lang="zh-TW" altLang="en-US" dirty="0">
                <a:latin typeface="微軟正黑體" pitchFamily="34" charset="-120"/>
                <a:ea typeface="微軟正黑體" pitchFamily="34" charset="-120"/>
              </a:rPr>
              <a:t>行：計算內插法最合適的索引值</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減去左邊界成績值</a:t>
            </a:r>
            <a:r>
              <a:rPr lang="en-US" altLang="zh-TW" dirty="0">
                <a:latin typeface="微軟正黑體" pitchFamily="34" charset="-120"/>
                <a:ea typeface="微軟正黑體" pitchFamily="34" charset="-120"/>
              </a:rPr>
              <a:t>(59-score[left])</a:t>
            </a:r>
            <a:r>
              <a:rPr lang="zh-TW" altLang="en-US" dirty="0">
                <a:latin typeface="微軟正黑體" pitchFamily="34" charset="-120"/>
                <a:ea typeface="微軟正黑體" pitchFamily="34" charset="-120"/>
              </a:rPr>
              <a:t>，再除以右邊界成績值減去左邊界成績值</a:t>
            </a:r>
            <a:r>
              <a:rPr lang="en-US" altLang="zh-TW" dirty="0">
                <a:latin typeface="微軟正黑體" pitchFamily="34" charset="-120"/>
                <a:ea typeface="微軟正黑體" pitchFamily="34" charset="-120"/>
              </a:rPr>
              <a:t>(score[right]-score[left])</a:t>
            </a:r>
            <a:r>
              <a:rPr lang="zh-TW" altLang="en-US" dirty="0">
                <a:latin typeface="微軟正黑體" pitchFamily="34" charset="-120"/>
                <a:ea typeface="微軟正黑體" pitchFamily="34" charset="-120"/>
              </a:rPr>
              <a:t>，接著乘以右邊界索引值減去左邊界索引值</a:t>
            </a:r>
            <a:r>
              <a:rPr lang="en-US" altLang="zh-TW" dirty="0">
                <a:latin typeface="微軟正黑體" pitchFamily="34" charset="-120"/>
                <a:ea typeface="微軟正黑體" pitchFamily="34" charset="-120"/>
              </a:rPr>
              <a:t>(right-left)</a:t>
            </a:r>
            <a:r>
              <a:rPr lang="zh-TW" altLang="en-US" dirty="0">
                <a:latin typeface="微軟正黑體" pitchFamily="34" charset="-120"/>
                <a:ea typeface="微軟正黑體" pitchFamily="34" charset="-120"/>
              </a:rPr>
              <a:t>，使用函式</a:t>
            </a:r>
            <a:r>
              <a:rPr lang="en-US" altLang="zh-TW" dirty="0" err="1">
                <a:latin typeface="微軟正黑體" pitchFamily="34" charset="-120"/>
                <a:ea typeface="微軟正黑體" pitchFamily="34" charset="-120"/>
              </a:rPr>
              <a:t>int</a:t>
            </a:r>
            <a:r>
              <a:rPr lang="zh-TW" altLang="en-US" dirty="0">
                <a:latin typeface="微軟正黑體" pitchFamily="34" charset="-120"/>
                <a:ea typeface="微軟正黑體" pitchFamily="34" charset="-120"/>
              </a:rPr>
              <a:t>取整數，加上左邊界索引值</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17</a:t>
            </a:r>
            <a:r>
              <a:rPr lang="zh-TW" altLang="en-US" dirty="0">
                <a:latin typeface="微軟正黑體" pitchFamily="34" charset="-120"/>
                <a:ea typeface="微軟正黑體" pitchFamily="34" charset="-120"/>
              </a:rPr>
              <a:t>行：顯示</a:t>
            </a:r>
            <a:r>
              <a:rPr lang="en-US" altLang="zh-TW" dirty="0">
                <a:latin typeface="微軟正黑體" pitchFamily="34" charset="-120"/>
                <a:ea typeface="微軟正黑體" pitchFamily="34" charset="-120"/>
              </a:rPr>
              <a:t>right</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left</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於螢幕。</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21</a:t>
            </a:r>
            <a:r>
              <a:rPr lang="zh-TW" altLang="en-US" dirty="0">
                <a:latin typeface="微軟正黑體" pitchFamily="34" charset="-120"/>
                <a:ea typeface="微軟正黑體" pitchFamily="34" charset="-120"/>
              </a:rPr>
              <a:t>行：若</a:t>
            </a:r>
            <a:r>
              <a:rPr lang="en-US" altLang="zh-TW" dirty="0">
                <a:latin typeface="微軟正黑體" pitchFamily="34" charset="-120"/>
                <a:ea typeface="微軟正黑體" pitchFamily="34" charset="-120"/>
              </a:rPr>
              <a:t>score[x]</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，顯示「找到</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分」，否則顯示「找不到</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分」</a:t>
            </a:r>
            <a:r>
              <a:rPr lang="zh-TW" altLang="en-US"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1629091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9-1-3</a:t>
            </a:r>
            <a:r>
              <a:rPr lang="zh-TW" altLang="en-US" b="1" dirty="0" smtClean="0"/>
              <a:t>　</a:t>
            </a:r>
            <a:r>
              <a:rPr lang="zh-TW" altLang="en-US" dirty="0" smtClean="0"/>
              <a:t>內</a:t>
            </a:r>
            <a:r>
              <a:rPr lang="zh-TW" altLang="en-US" dirty="0"/>
              <a:t>插</a:t>
            </a:r>
            <a:r>
              <a:rPr lang="zh-TW" altLang="en-US" dirty="0" smtClean="0"/>
              <a:t>搜尋 </a:t>
            </a:r>
            <a:r>
              <a:rPr lang="en-US" altLang="zh-TW" sz="2400" dirty="0" smtClean="0"/>
              <a:t>(</a:t>
            </a:r>
            <a:r>
              <a:rPr lang="en-US" altLang="zh-TW" sz="2400" b="1" dirty="0" smtClean="0"/>
              <a:t>9-1-3 </a:t>
            </a:r>
            <a:r>
              <a:rPr lang="zh-TW" altLang="en-US" sz="2400" dirty="0" smtClean="0"/>
              <a:t>內插搜尋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540599"/>
            <a:ext cx="9231848" cy="3067259"/>
          </a:xfrm>
          <a:prstGeom prst="rect">
            <a:avLst/>
          </a:prstGeom>
        </p:spPr>
      </p:pic>
    </p:spTree>
    <p:extLst>
      <p:ext uri="{BB962C8B-B14F-4D97-AF65-F5344CB8AC3E}">
        <p14:creationId xmlns:p14="http://schemas.microsoft.com/office/powerpoint/2010/main" val="1227136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9-1-3</a:t>
            </a:r>
            <a:r>
              <a:rPr lang="zh-TW" altLang="en-US" b="1" dirty="0" smtClean="0"/>
              <a:t>　</a:t>
            </a:r>
            <a:r>
              <a:rPr lang="zh-TW" altLang="en-US" dirty="0" smtClean="0"/>
              <a:t>內</a:t>
            </a:r>
            <a:r>
              <a:rPr lang="zh-TW" altLang="en-US" dirty="0"/>
              <a:t>插</a:t>
            </a:r>
            <a:r>
              <a:rPr lang="zh-TW" altLang="en-US" dirty="0" smtClean="0"/>
              <a:t>搜尋 </a:t>
            </a:r>
            <a:r>
              <a:rPr lang="en-US" altLang="zh-TW" sz="2400" dirty="0" smtClean="0"/>
              <a:t>(</a:t>
            </a:r>
            <a:r>
              <a:rPr lang="en-US" altLang="zh-TW" sz="2400" b="1" dirty="0" smtClean="0"/>
              <a:t>9-1-3 </a:t>
            </a:r>
            <a:r>
              <a:rPr lang="zh-TW" altLang="en-US" sz="2400" dirty="0" smtClean="0"/>
              <a:t>內插搜尋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a:bodyPr>
          <a:lstStyle/>
          <a:p>
            <a:pPr marL="0" indent="0">
              <a:buNone/>
            </a:pPr>
            <a:r>
              <a:rPr lang="en-US" altLang="zh-TW" dirty="0" smtClean="0"/>
              <a:t>(</a:t>
            </a:r>
            <a:r>
              <a:rPr lang="en-US" altLang="zh-TW" dirty="0"/>
              <a:t>3) </a:t>
            </a:r>
            <a:r>
              <a:rPr lang="zh-TW" altLang="en-US" dirty="0"/>
              <a:t>內插搜尋程式效率分析</a:t>
            </a:r>
          </a:p>
          <a:p>
            <a:r>
              <a:rPr lang="zh-TW" altLang="en-US" dirty="0"/>
              <a:t>執行第</a:t>
            </a:r>
            <a:r>
              <a:rPr lang="en-US" altLang="zh-TW" dirty="0"/>
              <a:t>10</a:t>
            </a:r>
            <a:r>
              <a:rPr lang="zh-TW" altLang="en-US" dirty="0"/>
              <a:t>到</a:t>
            </a:r>
            <a:r>
              <a:rPr lang="en-US" altLang="zh-TW" dirty="0"/>
              <a:t>14</a:t>
            </a:r>
            <a:r>
              <a:rPr lang="zh-TW" altLang="en-US" dirty="0"/>
              <a:t>行程式碼，是程式執行效率的關鍵，不斷縮小搜尋範圍，平均而言，只需要約</a:t>
            </a:r>
            <a:r>
              <a:rPr lang="en-US" altLang="zh-TW" dirty="0"/>
              <a:t>log(log(n)) </a:t>
            </a:r>
            <a:r>
              <a:rPr lang="zh-TW" altLang="en-US" dirty="0"/>
              <a:t>次的縮小範圍就能確定是否能找到，程式效率為</a:t>
            </a:r>
            <a:r>
              <a:rPr lang="en-US" altLang="zh-TW" dirty="0"/>
              <a:t>O(log(log(n)))</a:t>
            </a:r>
            <a:r>
              <a:rPr lang="zh-TW" altLang="en-US" dirty="0"/>
              <a:t>，</a:t>
            </a:r>
            <a:r>
              <a:rPr lang="en-US" altLang="zh-TW" dirty="0"/>
              <a:t>n</a:t>
            </a:r>
            <a:r>
              <a:rPr lang="zh-TW" altLang="en-US" dirty="0"/>
              <a:t>為被搜尋的資料數量。若資料分布不平均時，演算法效率為</a:t>
            </a:r>
            <a:r>
              <a:rPr lang="en-US" altLang="zh-TW" dirty="0"/>
              <a:t>O(n)</a:t>
            </a:r>
            <a:r>
              <a:rPr lang="zh-TW" altLang="en-US" dirty="0"/>
              <a:t>，例如：</a:t>
            </a:r>
            <a:r>
              <a:rPr lang="en-US" altLang="zh-TW" dirty="0"/>
              <a:t>1,2,3,4,5,10000000</a:t>
            </a:r>
            <a:r>
              <a:rPr lang="zh-TW" altLang="en-US" dirty="0"/>
              <a:t>，搜尋</a:t>
            </a:r>
            <a:r>
              <a:rPr lang="en-US" altLang="zh-TW" dirty="0"/>
              <a:t>10</a:t>
            </a:r>
            <a:r>
              <a:rPr lang="zh-TW" altLang="en-US" dirty="0"/>
              <a:t>存不存在時，演算法效率為</a:t>
            </a:r>
            <a:r>
              <a:rPr lang="en-US" altLang="zh-TW" dirty="0"/>
              <a:t>O(n)</a:t>
            </a:r>
            <a:r>
              <a:rPr lang="zh-TW" altLang="en-US" dirty="0"/>
              <a:t>。</a:t>
            </a:r>
          </a:p>
        </p:txBody>
      </p:sp>
    </p:spTree>
    <p:extLst>
      <p:ext uri="{BB962C8B-B14F-4D97-AF65-F5344CB8AC3E}">
        <p14:creationId xmlns:p14="http://schemas.microsoft.com/office/powerpoint/2010/main" val="3405260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9-1-4</a:t>
            </a:r>
            <a:r>
              <a:rPr lang="zh-TW" altLang="en-US" b="1" dirty="0" smtClean="0"/>
              <a:t>　</a:t>
            </a:r>
            <a:r>
              <a:rPr lang="zh-TW" altLang="en-US" dirty="0" smtClean="0"/>
              <a:t>費</a:t>
            </a:r>
            <a:r>
              <a:rPr lang="zh-TW" altLang="en-US" dirty="0"/>
              <a:t>氏</a:t>
            </a:r>
            <a:r>
              <a:rPr lang="zh-TW" altLang="en-US" dirty="0" smtClean="0"/>
              <a:t>搜尋 </a:t>
            </a:r>
            <a:r>
              <a:rPr lang="en-US" altLang="zh-TW" sz="2400" dirty="0" smtClean="0"/>
              <a:t>(</a:t>
            </a:r>
            <a:r>
              <a:rPr lang="en-US" altLang="zh-TW" sz="2400" b="1" dirty="0" smtClean="0"/>
              <a:t>9-1-4</a:t>
            </a:r>
            <a:r>
              <a:rPr lang="zh-TW" altLang="en-US" sz="2400" dirty="0" smtClean="0"/>
              <a:t> 費</a:t>
            </a:r>
            <a:r>
              <a:rPr lang="zh-TW" altLang="en-US" sz="2400" dirty="0"/>
              <a:t>氏</a:t>
            </a:r>
            <a:r>
              <a:rPr lang="zh-TW" altLang="en-US" sz="2400" dirty="0" smtClean="0"/>
              <a:t>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a:bodyPr>
          <a:lstStyle/>
          <a:p>
            <a:r>
              <a:rPr lang="zh-TW" altLang="en-US" dirty="0"/>
              <a:t>費氏</a:t>
            </a:r>
            <a:r>
              <a:rPr lang="zh-TW" altLang="en-US" dirty="0" smtClean="0"/>
              <a:t>搜尋（</a:t>
            </a:r>
            <a:r>
              <a:rPr lang="en-US" altLang="zh-TW" dirty="0" smtClean="0"/>
              <a:t>Fibonacci Search</a:t>
            </a:r>
            <a:r>
              <a:rPr lang="zh-TW" altLang="en-US" dirty="0" smtClean="0"/>
              <a:t>）不斷</a:t>
            </a:r>
            <a:r>
              <a:rPr lang="zh-TW" altLang="en-US" dirty="0"/>
              <a:t>將問題的搜尋範圍進行縮小，每次依照費式數列進行縮小搜尋範圍，因而獲得較高的效率，但搜尋前需要將資料進行排序才能使用費氏搜尋。費氏搜尋比循序搜尋與二元搜尋的執行時間要短，也就是有較好的執行效率</a:t>
            </a:r>
            <a:r>
              <a:rPr lang="zh-TW" altLang="en-US" dirty="0" smtClean="0"/>
              <a:t>。</a:t>
            </a:r>
            <a:endParaRPr lang="zh-TW" altLang="en-US" dirty="0"/>
          </a:p>
        </p:txBody>
      </p:sp>
    </p:spTree>
    <p:extLst>
      <p:ext uri="{BB962C8B-B14F-4D97-AF65-F5344CB8AC3E}">
        <p14:creationId xmlns:p14="http://schemas.microsoft.com/office/powerpoint/2010/main" val="1741986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9-1-4</a:t>
            </a:r>
            <a:r>
              <a:rPr lang="zh-TW" altLang="en-US" b="1" dirty="0" smtClean="0"/>
              <a:t>　</a:t>
            </a:r>
            <a:r>
              <a:rPr lang="zh-TW" altLang="en-US" dirty="0" smtClean="0"/>
              <a:t>費</a:t>
            </a:r>
            <a:r>
              <a:rPr lang="zh-TW" altLang="en-US" dirty="0"/>
              <a:t>氏</a:t>
            </a:r>
            <a:r>
              <a:rPr lang="zh-TW" altLang="en-US" dirty="0" smtClean="0"/>
              <a:t>搜尋 </a:t>
            </a:r>
            <a:r>
              <a:rPr lang="en-US" altLang="zh-TW" sz="2400" dirty="0" smtClean="0"/>
              <a:t>(</a:t>
            </a:r>
            <a:r>
              <a:rPr lang="en-US" altLang="zh-TW" sz="2400" b="1" dirty="0" smtClean="0"/>
              <a:t>9-1-4</a:t>
            </a:r>
            <a:r>
              <a:rPr lang="zh-TW" altLang="en-US" sz="2400" dirty="0" smtClean="0"/>
              <a:t> 費</a:t>
            </a:r>
            <a:r>
              <a:rPr lang="zh-TW" altLang="en-US" sz="2400" dirty="0"/>
              <a:t>氏</a:t>
            </a:r>
            <a:r>
              <a:rPr lang="zh-TW" altLang="en-US" sz="2400" dirty="0" smtClean="0"/>
              <a:t>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a:bodyPr>
          <a:lstStyle/>
          <a:p>
            <a:r>
              <a:rPr lang="zh-TW" altLang="en-US" dirty="0" smtClean="0"/>
              <a:t>對</a:t>
            </a:r>
            <a:r>
              <a:rPr lang="zh-TW" altLang="en-US" dirty="0"/>
              <a:t>已經由小到大排序好的資料可以使用「費式搜尋」方式加快找尋速度，每次都從費式數列所指定的索引值開始找，首先計算費式數列，再使用費式數列為索引值，減少內插搜尋需要除法與乘法運算計算索引值。若要找的元素比費式數列索引值所指定的元素值大，則往該費式數列索引值的右邊找；若要找的元素比費式數列索引值所指定的元素值小，則往該費式數列索引值的左邊找，依此類推，直到找到為止。</a:t>
            </a:r>
          </a:p>
        </p:txBody>
      </p:sp>
    </p:spTree>
    <p:extLst>
      <p:ext uri="{BB962C8B-B14F-4D97-AF65-F5344CB8AC3E}">
        <p14:creationId xmlns:p14="http://schemas.microsoft.com/office/powerpoint/2010/main" val="2663754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9-1-4</a:t>
            </a:r>
            <a:r>
              <a:rPr lang="zh-TW" altLang="en-US" b="1" dirty="0" smtClean="0"/>
              <a:t>　</a:t>
            </a:r>
            <a:r>
              <a:rPr lang="zh-TW" altLang="en-US" dirty="0" smtClean="0"/>
              <a:t>費</a:t>
            </a:r>
            <a:r>
              <a:rPr lang="zh-TW" altLang="en-US" dirty="0"/>
              <a:t>氏</a:t>
            </a:r>
            <a:r>
              <a:rPr lang="zh-TW" altLang="en-US" dirty="0" smtClean="0"/>
              <a:t>搜尋 </a:t>
            </a:r>
            <a:r>
              <a:rPr lang="en-US" altLang="zh-TW" sz="2400" dirty="0" smtClean="0"/>
              <a:t>(</a:t>
            </a:r>
            <a:r>
              <a:rPr lang="en-US" altLang="zh-TW" sz="2400" b="1" dirty="0" smtClean="0"/>
              <a:t>9-1-4</a:t>
            </a:r>
            <a:r>
              <a:rPr lang="zh-TW" altLang="en-US" sz="2400" dirty="0" smtClean="0"/>
              <a:t> 費</a:t>
            </a:r>
            <a:r>
              <a:rPr lang="zh-TW" altLang="en-US" sz="2400" dirty="0"/>
              <a:t>氏</a:t>
            </a:r>
            <a:r>
              <a:rPr lang="zh-TW" altLang="en-US" sz="2400" dirty="0" smtClean="0"/>
              <a:t>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a:bodyPr>
          <a:lstStyle/>
          <a:p>
            <a:r>
              <a:rPr lang="zh-TW" altLang="en-US" dirty="0"/>
              <a:t>假設費式數列第一項為</a:t>
            </a:r>
            <a:r>
              <a:rPr lang="en-US" altLang="zh-TW" dirty="0"/>
              <a:t>0</a:t>
            </a:r>
            <a:r>
              <a:rPr lang="zh-TW" altLang="en-US" dirty="0"/>
              <a:t>，第二項為</a:t>
            </a:r>
            <a:r>
              <a:rPr lang="en-US" altLang="zh-TW" dirty="0"/>
              <a:t>1</a:t>
            </a:r>
            <a:r>
              <a:rPr lang="zh-TW" altLang="en-US" dirty="0"/>
              <a:t>，第三項以後為前兩項相加，獲得費式數列為</a:t>
            </a:r>
            <a:r>
              <a:rPr lang="en-US" altLang="zh-TW" dirty="0"/>
              <a:t>0, 1, 1, 2, 3, 5, 8, 13, 21, 34, 55, 89,</a:t>
            </a:r>
            <a:r>
              <a:rPr lang="zh-TW" altLang="en-US" dirty="0"/>
              <a:t>⋯，如果將此費式數列儲存到陣列</a:t>
            </a:r>
            <a:r>
              <a:rPr lang="en-US" altLang="zh-TW" dirty="0"/>
              <a:t>F</a:t>
            </a:r>
            <a:r>
              <a:rPr lang="zh-TW" altLang="en-US" dirty="0"/>
              <a:t>，如下圖</a:t>
            </a:r>
            <a:r>
              <a:rPr lang="zh-TW" altLang="en-US" dirty="0" smtClean="0"/>
              <a:t>。</a:t>
            </a:r>
            <a:endParaRPr lang="en-US" altLang="zh-TW" dirty="0" smtClean="0"/>
          </a:p>
          <a:p>
            <a:endParaRPr lang="en-US" altLang="zh-TW" dirty="0"/>
          </a:p>
          <a:p>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081" y="3197287"/>
            <a:ext cx="8743950" cy="828675"/>
          </a:xfrm>
          <a:prstGeom prst="rect">
            <a:avLst/>
          </a:prstGeom>
        </p:spPr>
      </p:pic>
    </p:spTree>
    <p:extLst>
      <p:ext uri="{BB962C8B-B14F-4D97-AF65-F5344CB8AC3E}">
        <p14:creationId xmlns:p14="http://schemas.microsoft.com/office/powerpoint/2010/main" val="2862321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smtClean="0"/>
              <a:t>9-1</a:t>
            </a:r>
            <a:r>
              <a:rPr lang="zh-TW" altLang="en-US" sz="4400" dirty="0" smtClean="0"/>
              <a:t>　搜尋（</a:t>
            </a:r>
            <a:r>
              <a:rPr lang="en-US" altLang="zh-TW" sz="4400" dirty="0" smtClean="0"/>
              <a:t>Search</a:t>
            </a:r>
            <a:r>
              <a:rPr lang="zh-TW" altLang="en-US" dirty="0"/>
              <a:t>）</a:t>
            </a:r>
            <a:r>
              <a:rPr lang="en-US" altLang="zh-TW" sz="4400" dirty="0" smtClean="0"/>
              <a:t> </a:t>
            </a:r>
            <a:endParaRPr lang="zh-TW" altLang="en-US" sz="4400" dirty="0"/>
          </a:p>
        </p:txBody>
      </p:sp>
      <p:sp>
        <p:nvSpPr>
          <p:cNvPr id="3" name="內容版面配置區 2"/>
          <p:cNvSpPr>
            <a:spLocks noGrp="1"/>
          </p:cNvSpPr>
          <p:nvPr>
            <p:ph idx="1"/>
          </p:nvPr>
        </p:nvSpPr>
        <p:spPr/>
        <p:txBody>
          <a:bodyPr/>
          <a:lstStyle/>
          <a:p>
            <a:r>
              <a:rPr lang="zh-TW" altLang="en-US" dirty="0"/>
              <a:t>以下介紹循序搜尋、二元搜尋、內插搜尋與費氏搜尋，都是使用比較方式進行搜尋。未經排序的資料只能使用循序搜尋，已經排序的資料可以使用二元搜尋、內插搜尋與費氏搜尋來提升執行效率，但排序演算法比循序搜尋還要費時，對於搜尋次數很少的資料建議使用循序搜尋，如果資料不會變動且需要不斷地被搜尋，就可以考慮先排序再進行二元搜尋、內插搜尋或費氏搜尋。</a:t>
            </a:r>
          </a:p>
        </p:txBody>
      </p:sp>
    </p:spTree>
    <p:extLst>
      <p:ext uri="{BB962C8B-B14F-4D97-AF65-F5344CB8AC3E}">
        <p14:creationId xmlns:p14="http://schemas.microsoft.com/office/powerpoint/2010/main" val="1924743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9-1-4</a:t>
            </a:r>
            <a:r>
              <a:rPr lang="zh-TW" altLang="en-US" b="1" dirty="0" smtClean="0"/>
              <a:t>　</a:t>
            </a:r>
            <a:r>
              <a:rPr lang="zh-TW" altLang="en-US" dirty="0" smtClean="0"/>
              <a:t>費</a:t>
            </a:r>
            <a:r>
              <a:rPr lang="zh-TW" altLang="en-US" dirty="0"/>
              <a:t>氏</a:t>
            </a:r>
            <a:r>
              <a:rPr lang="zh-TW" altLang="en-US" dirty="0" smtClean="0"/>
              <a:t>搜尋 </a:t>
            </a:r>
            <a:r>
              <a:rPr lang="en-US" altLang="zh-TW" sz="2400" dirty="0" smtClean="0"/>
              <a:t>(</a:t>
            </a:r>
            <a:r>
              <a:rPr lang="en-US" altLang="zh-TW" sz="2400" b="1" dirty="0" smtClean="0"/>
              <a:t>9-1-4</a:t>
            </a:r>
            <a:r>
              <a:rPr lang="zh-TW" altLang="en-US" sz="2400" dirty="0" smtClean="0"/>
              <a:t> 費</a:t>
            </a:r>
            <a:r>
              <a:rPr lang="zh-TW" altLang="en-US" sz="2400" dirty="0"/>
              <a:t>氏</a:t>
            </a:r>
            <a:r>
              <a:rPr lang="zh-TW" altLang="en-US" sz="2400" dirty="0" smtClean="0"/>
              <a:t>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a:bodyPr>
          <a:lstStyle/>
          <a:p>
            <a:r>
              <a:rPr lang="zh-TW" altLang="en-US" dirty="0" smtClean="0"/>
              <a:t>假設</a:t>
            </a:r>
            <a:r>
              <a:rPr lang="zh-TW" altLang="en-US" dirty="0"/>
              <a:t>搜尋陣列索引值為</a:t>
            </a:r>
            <a:r>
              <a:rPr lang="en-US" altLang="zh-TW" dirty="0"/>
              <a:t>F[k]</a:t>
            </a:r>
            <a:r>
              <a:rPr lang="zh-TW" altLang="en-US" dirty="0"/>
              <a:t>的元素，如果目標值比</a:t>
            </a:r>
            <a:r>
              <a:rPr lang="en-US" altLang="zh-TW" dirty="0"/>
              <a:t>F[k]</a:t>
            </a:r>
            <a:r>
              <a:rPr lang="zh-TW" altLang="en-US" dirty="0"/>
              <a:t>的元素小，表示搜尋左半部，此時使用</a:t>
            </a:r>
            <a:r>
              <a:rPr lang="en-US" altLang="zh-TW" dirty="0"/>
              <a:t>F[k]-F[k-1]</a:t>
            </a:r>
            <a:r>
              <a:rPr lang="zh-TW" altLang="en-US" dirty="0"/>
              <a:t>為下一個索引值；如果目標值比</a:t>
            </a:r>
            <a:r>
              <a:rPr lang="en-US" altLang="zh-TW" dirty="0"/>
              <a:t>F[k]</a:t>
            </a:r>
            <a:r>
              <a:rPr lang="zh-TW" altLang="en-US" dirty="0"/>
              <a:t>的元素大，表示搜尋右半部，此時使用</a:t>
            </a:r>
            <a:r>
              <a:rPr lang="en-US" altLang="zh-TW" dirty="0"/>
              <a:t>F[k]+F[k-1]</a:t>
            </a:r>
            <a:r>
              <a:rPr lang="zh-TW" altLang="en-US" dirty="0"/>
              <a:t>為下一個索引值，避免內插法計算下一個索引值的乘法與除法運算。</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17" y="3557091"/>
            <a:ext cx="8829675" cy="1057275"/>
          </a:xfrm>
          <a:prstGeom prst="rect">
            <a:avLst/>
          </a:prstGeom>
        </p:spPr>
      </p:pic>
    </p:spTree>
    <p:extLst>
      <p:ext uri="{BB962C8B-B14F-4D97-AF65-F5344CB8AC3E}">
        <p14:creationId xmlns:p14="http://schemas.microsoft.com/office/powerpoint/2010/main" val="1033349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9-1-4</a:t>
            </a:r>
            <a:r>
              <a:rPr lang="zh-TW" altLang="en-US" b="1" dirty="0" smtClean="0"/>
              <a:t>　</a:t>
            </a:r>
            <a:r>
              <a:rPr lang="zh-TW" altLang="en-US" dirty="0" smtClean="0"/>
              <a:t>費</a:t>
            </a:r>
            <a:r>
              <a:rPr lang="zh-TW" altLang="en-US" dirty="0"/>
              <a:t>氏</a:t>
            </a:r>
            <a:r>
              <a:rPr lang="zh-TW" altLang="en-US" dirty="0" smtClean="0"/>
              <a:t>搜尋 </a:t>
            </a:r>
            <a:r>
              <a:rPr lang="en-US" altLang="zh-TW" sz="2400" dirty="0" smtClean="0"/>
              <a:t>(</a:t>
            </a:r>
            <a:r>
              <a:rPr lang="en-US" altLang="zh-TW" sz="2400" b="1" dirty="0" smtClean="0"/>
              <a:t>9-1-4</a:t>
            </a:r>
            <a:r>
              <a:rPr lang="zh-TW" altLang="en-US" sz="2400" dirty="0" smtClean="0"/>
              <a:t> 費</a:t>
            </a:r>
            <a:r>
              <a:rPr lang="zh-TW" altLang="en-US" sz="2400" dirty="0"/>
              <a:t>氏</a:t>
            </a:r>
            <a:r>
              <a:rPr lang="zh-TW" altLang="en-US" sz="2400" dirty="0" smtClean="0"/>
              <a:t>搜尋</a:t>
            </a:r>
            <a:r>
              <a:rPr lang="en-US" altLang="zh-TW" sz="24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720" y="1506742"/>
            <a:ext cx="8801100" cy="3581400"/>
          </a:xfrm>
        </p:spPr>
      </p:pic>
    </p:spTree>
    <p:extLst>
      <p:ext uri="{BB962C8B-B14F-4D97-AF65-F5344CB8AC3E}">
        <p14:creationId xmlns:p14="http://schemas.microsoft.com/office/powerpoint/2010/main" val="1720002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9-1-4</a:t>
            </a:r>
            <a:r>
              <a:rPr lang="zh-TW" altLang="en-US" b="1" dirty="0" smtClean="0"/>
              <a:t>　</a:t>
            </a:r>
            <a:r>
              <a:rPr lang="zh-TW" altLang="en-US" dirty="0" smtClean="0"/>
              <a:t>費</a:t>
            </a:r>
            <a:r>
              <a:rPr lang="zh-TW" altLang="en-US" dirty="0"/>
              <a:t>氏</a:t>
            </a:r>
            <a:r>
              <a:rPr lang="zh-TW" altLang="en-US" dirty="0" smtClean="0"/>
              <a:t>搜尋 </a:t>
            </a:r>
            <a:r>
              <a:rPr lang="en-US" altLang="zh-TW" sz="2400" dirty="0" smtClean="0"/>
              <a:t>(</a:t>
            </a:r>
            <a:r>
              <a:rPr lang="en-US" altLang="zh-TW" sz="2400" b="1" dirty="0" smtClean="0"/>
              <a:t>9-1-4</a:t>
            </a:r>
            <a:r>
              <a:rPr lang="zh-TW" altLang="en-US" sz="2400" dirty="0" smtClean="0"/>
              <a:t> 費</a:t>
            </a:r>
            <a:r>
              <a:rPr lang="zh-TW" altLang="en-US" sz="2400" dirty="0"/>
              <a:t>氏</a:t>
            </a:r>
            <a:r>
              <a:rPr lang="zh-TW" altLang="en-US" sz="2400" dirty="0" smtClean="0"/>
              <a:t>搜尋</a:t>
            </a:r>
            <a:r>
              <a:rPr lang="en-US" altLang="zh-TW" sz="24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998" y="1368425"/>
            <a:ext cx="7903552" cy="4929188"/>
          </a:xfrm>
        </p:spPr>
      </p:pic>
    </p:spTree>
    <p:extLst>
      <p:ext uri="{BB962C8B-B14F-4D97-AF65-F5344CB8AC3E}">
        <p14:creationId xmlns:p14="http://schemas.microsoft.com/office/powerpoint/2010/main" val="13040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9-1-4</a:t>
            </a:r>
            <a:r>
              <a:rPr lang="zh-TW" altLang="en-US" b="1" dirty="0" smtClean="0"/>
              <a:t>　</a:t>
            </a:r>
            <a:r>
              <a:rPr lang="zh-TW" altLang="en-US" dirty="0" smtClean="0"/>
              <a:t>費</a:t>
            </a:r>
            <a:r>
              <a:rPr lang="zh-TW" altLang="en-US" dirty="0"/>
              <a:t>氏</a:t>
            </a:r>
            <a:r>
              <a:rPr lang="zh-TW" altLang="en-US" dirty="0" smtClean="0"/>
              <a:t>搜尋 </a:t>
            </a:r>
            <a:r>
              <a:rPr lang="en-US" altLang="zh-TW" sz="2400" dirty="0" smtClean="0"/>
              <a:t>(</a:t>
            </a:r>
            <a:r>
              <a:rPr lang="en-US" altLang="zh-TW" sz="2400" b="1" dirty="0" smtClean="0"/>
              <a:t>9-1-4</a:t>
            </a:r>
            <a:r>
              <a:rPr lang="zh-TW" altLang="en-US" sz="2400" dirty="0" smtClean="0"/>
              <a:t> 費</a:t>
            </a:r>
            <a:r>
              <a:rPr lang="zh-TW" altLang="en-US" sz="2400" dirty="0"/>
              <a:t>氏</a:t>
            </a:r>
            <a:r>
              <a:rPr lang="zh-TW" altLang="en-US" sz="2400" dirty="0" smtClean="0"/>
              <a:t>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a:t>這樣的演算法需要一個成績陣列，事先將成績陣列由小到大排序好。一個迴</a:t>
            </a:r>
            <a:r>
              <a:rPr lang="zh-TW" altLang="en-US" dirty="0" smtClean="0"/>
              <a:t>圈（</a:t>
            </a:r>
            <a:r>
              <a:rPr lang="en-US" altLang="zh-TW" dirty="0" smtClean="0"/>
              <a:t>while</a:t>
            </a:r>
            <a:r>
              <a:rPr lang="zh-TW" altLang="en-US" dirty="0" smtClean="0"/>
              <a:t>）用於</a:t>
            </a:r>
            <a:r>
              <a:rPr lang="zh-TW" altLang="en-US" dirty="0"/>
              <a:t>檢查「目前成績」是否等於</a:t>
            </a:r>
            <a:r>
              <a:rPr lang="en-US" altLang="zh-TW" dirty="0"/>
              <a:t>59</a:t>
            </a:r>
            <a:r>
              <a:rPr lang="zh-TW" altLang="en-US" dirty="0"/>
              <a:t>分，若找到成績等於</a:t>
            </a:r>
            <a:r>
              <a:rPr lang="en-US" altLang="zh-TW" dirty="0"/>
              <a:t>59</a:t>
            </a:r>
            <a:r>
              <a:rPr lang="zh-TW" altLang="en-US" dirty="0"/>
              <a:t>分，則輸出「找到</a:t>
            </a:r>
            <a:r>
              <a:rPr lang="en-US" altLang="zh-TW" dirty="0"/>
              <a:t>59</a:t>
            </a:r>
            <a:r>
              <a:rPr lang="zh-TW" altLang="en-US" dirty="0"/>
              <a:t>分的學生」，否則若「目前成績」大於</a:t>
            </a:r>
            <a:r>
              <a:rPr lang="en-US" altLang="zh-TW" dirty="0"/>
              <a:t>59</a:t>
            </a:r>
            <a:r>
              <a:rPr lang="zh-TW" altLang="en-US" dirty="0"/>
              <a:t>分，</a:t>
            </a:r>
            <a:r>
              <a:rPr lang="en-US" altLang="zh-TW" dirty="0"/>
              <a:t>59</a:t>
            </a:r>
            <a:r>
              <a:rPr lang="zh-TW" altLang="en-US" dirty="0"/>
              <a:t>分可能在「目前成績」的左半部，「目前成績」為左半部取費式數列索引值的成績；若「目前成績」小於</a:t>
            </a:r>
            <a:r>
              <a:rPr lang="en-US" altLang="zh-TW" dirty="0"/>
              <a:t>59</a:t>
            </a:r>
            <a:r>
              <a:rPr lang="zh-TW" altLang="en-US" dirty="0"/>
              <a:t>分，</a:t>
            </a:r>
            <a:r>
              <a:rPr lang="en-US" altLang="zh-TW" dirty="0"/>
              <a:t>59</a:t>
            </a:r>
            <a:r>
              <a:rPr lang="zh-TW" altLang="en-US" dirty="0"/>
              <a:t>分可能在「目前成績」的右半部，「目前成績」為右半部取費式數列索引值的成績。若找不到可以比較的「目前成績」，則輸出「找不到</a:t>
            </a:r>
            <a:r>
              <a:rPr lang="en-US" altLang="zh-TW" dirty="0"/>
              <a:t>59</a:t>
            </a:r>
            <a:r>
              <a:rPr lang="zh-TW" altLang="en-US" dirty="0"/>
              <a:t>分的學生」。</a:t>
            </a:r>
          </a:p>
        </p:txBody>
      </p:sp>
    </p:spTree>
    <p:extLst>
      <p:ext uri="{BB962C8B-B14F-4D97-AF65-F5344CB8AC3E}">
        <p14:creationId xmlns:p14="http://schemas.microsoft.com/office/powerpoint/2010/main" val="24477281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9-1-4</a:t>
            </a:r>
            <a:r>
              <a:rPr lang="zh-TW" altLang="en-US" b="1" dirty="0" smtClean="0"/>
              <a:t>　</a:t>
            </a:r>
            <a:r>
              <a:rPr lang="zh-TW" altLang="en-US" dirty="0" smtClean="0"/>
              <a:t>費</a:t>
            </a:r>
            <a:r>
              <a:rPr lang="zh-TW" altLang="en-US" dirty="0"/>
              <a:t>氏搜尋 </a:t>
            </a:r>
            <a:r>
              <a:rPr lang="en-US" altLang="zh-TW" sz="2800" dirty="0"/>
              <a:t>(</a:t>
            </a:r>
            <a:r>
              <a:rPr lang="en-US" altLang="zh-TW" sz="2800" b="1" dirty="0"/>
              <a:t>9-1-4</a:t>
            </a:r>
            <a:r>
              <a:rPr lang="zh-TW" altLang="en-US" sz="2800" dirty="0"/>
              <a:t> 費氏搜尋</a:t>
            </a:r>
            <a:r>
              <a:rPr lang="en-US" altLang="zh-TW" sz="2800" dirty="0"/>
              <a:t>.</a:t>
            </a:r>
            <a:r>
              <a:rPr lang="en-US" altLang="zh-TW" sz="2800" dirty="0" err="1"/>
              <a:t>py</a:t>
            </a:r>
            <a:r>
              <a:rPr lang="en-US" altLang="zh-TW" sz="2800" dirty="0"/>
              <a:t>)</a:t>
            </a:r>
            <a:endParaRPr lang="zh-TW" altLang="en-US" sz="600" dirty="0"/>
          </a:p>
        </p:txBody>
      </p:sp>
      <p:sp>
        <p:nvSpPr>
          <p:cNvPr id="3" name="內容版面配置區 2"/>
          <p:cNvSpPr>
            <a:spLocks noGrp="1"/>
          </p:cNvSpPr>
          <p:nvPr>
            <p:ph idx="1"/>
          </p:nvPr>
        </p:nvSpPr>
        <p:spPr/>
        <p:txBody>
          <a:bodyPr/>
          <a:lstStyle/>
          <a:p>
            <a:r>
              <a:rPr lang="en-US" altLang="zh-TW" dirty="0"/>
              <a:t>(1) </a:t>
            </a:r>
            <a:r>
              <a:rPr lang="zh-TW" altLang="en-US" dirty="0"/>
              <a:t>程式碼與</a:t>
            </a:r>
            <a:r>
              <a:rPr lang="zh-TW" altLang="en-US" dirty="0" smtClean="0"/>
              <a:t>解說</a:t>
            </a:r>
          </a:p>
        </p:txBody>
      </p:sp>
      <p:graphicFrame>
        <p:nvGraphicFramePr>
          <p:cNvPr id="4" name="表格 3"/>
          <p:cNvGraphicFramePr>
            <a:graphicFrameLocks noGrp="1"/>
          </p:cNvGraphicFramePr>
          <p:nvPr>
            <p:extLst>
              <p:ext uri="{D42A27DB-BD31-4B8C-83A1-F6EECF244321}">
                <p14:modId xmlns:p14="http://schemas.microsoft.com/office/powerpoint/2010/main" val="3172416798"/>
              </p:ext>
            </p:extLst>
          </p:nvPr>
        </p:nvGraphicFramePr>
        <p:xfrm>
          <a:off x="0" y="166591"/>
          <a:ext cx="6158753" cy="7046951"/>
        </p:xfrm>
        <a:graphic>
          <a:graphicData uri="http://schemas.openxmlformats.org/drawingml/2006/table">
            <a:tbl>
              <a:tblPr firstRow="1" bandRow="1">
                <a:tableStyleId>{5C22544A-7EE6-4342-B048-85BDC9FD1C3A}</a:tableStyleId>
              </a:tblPr>
              <a:tblGrid>
                <a:gridCol w="726244">
                  <a:extLst>
                    <a:ext uri="{9D8B030D-6E8A-4147-A177-3AD203B41FA5}">
                      <a16:colId xmlns:a16="http://schemas.microsoft.com/office/drawing/2014/main" xmlns="" val="1352062529"/>
                    </a:ext>
                  </a:extLst>
                </a:gridCol>
                <a:gridCol w="5432509">
                  <a:extLst>
                    <a:ext uri="{9D8B030D-6E8A-4147-A177-3AD203B41FA5}">
                      <a16:colId xmlns:a16="http://schemas.microsoft.com/office/drawing/2014/main" xmlns=""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xmlns="" val="2567556328"/>
                  </a:ext>
                </a:extLst>
              </a:tr>
              <a:tr h="1403653">
                <a:tc>
                  <a:txBody>
                    <a:bodyPr/>
                    <a:lstStyle/>
                    <a:p>
                      <a:pPr algn="ctr"/>
                      <a:r>
                        <a:rPr lang="en-US" altLang="zh-TW" sz="1800" dirty="0" smtClean="0"/>
                        <a:t>01</a:t>
                      </a:r>
                    </a:p>
                    <a:p>
                      <a:pPr algn="ctr"/>
                      <a:r>
                        <a:rPr lang="en-US" altLang="zh-TW" sz="1800" dirty="0" smtClean="0"/>
                        <a:t>02</a:t>
                      </a:r>
                    </a:p>
                    <a:p>
                      <a:pPr algn="ctr"/>
                      <a:r>
                        <a:rPr lang="en-US" altLang="zh-TW" sz="1800" dirty="0" smtClean="0"/>
                        <a:t>03</a:t>
                      </a:r>
                    </a:p>
                    <a:p>
                      <a:pPr algn="ctr"/>
                      <a:r>
                        <a:rPr lang="en-US" altLang="zh-TW" sz="1800" dirty="0" smtClean="0"/>
                        <a:t>04</a:t>
                      </a:r>
                    </a:p>
                    <a:p>
                      <a:pPr algn="ctr"/>
                      <a:r>
                        <a:rPr lang="en-US" altLang="zh-TW" sz="1800" dirty="0" smtClean="0"/>
                        <a:t>05</a:t>
                      </a:r>
                    </a:p>
                    <a:p>
                      <a:pPr algn="ctr"/>
                      <a:r>
                        <a:rPr lang="en-US" altLang="zh-TW" sz="1800" dirty="0" smtClean="0"/>
                        <a:t>06</a:t>
                      </a:r>
                    </a:p>
                    <a:p>
                      <a:pPr algn="ctr"/>
                      <a:r>
                        <a:rPr lang="en-US" altLang="zh-TW" sz="1800" dirty="0" smtClean="0"/>
                        <a:t>07</a:t>
                      </a:r>
                    </a:p>
                    <a:p>
                      <a:pPr algn="ctr"/>
                      <a:r>
                        <a:rPr lang="en-US" altLang="zh-TW" sz="1800" dirty="0" smtClean="0"/>
                        <a:t>08</a:t>
                      </a:r>
                    </a:p>
                    <a:p>
                      <a:pPr algn="ctr"/>
                      <a:r>
                        <a:rPr lang="en-US" altLang="zh-TW" sz="1800" dirty="0" smtClean="0"/>
                        <a:t>09</a:t>
                      </a:r>
                    </a:p>
                    <a:p>
                      <a:pPr algn="ctr"/>
                      <a:r>
                        <a:rPr lang="en-US" altLang="zh-TW" sz="1800" dirty="0" smtClean="0"/>
                        <a:t>10</a:t>
                      </a:r>
                    </a:p>
                    <a:p>
                      <a:pPr algn="ctr"/>
                      <a:r>
                        <a:rPr lang="en-US" altLang="zh-TW" sz="1800" dirty="0" smtClean="0"/>
                        <a:t>11</a:t>
                      </a:r>
                    </a:p>
                    <a:p>
                      <a:pPr algn="ctr"/>
                      <a:r>
                        <a:rPr lang="en-US" altLang="zh-TW" sz="1800" dirty="0" smtClean="0"/>
                        <a:t>12</a:t>
                      </a:r>
                    </a:p>
                    <a:p>
                      <a:pPr algn="ctr"/>
                      <a:r>
                        <a:rPr lang="en-US" altLang="zh-TW" sz="1800" dirty="0" smtClean="0"/>
                        <a:t>13</a:t>
                      </a:r>
                    </a:p>
                    <a:p>
                      <a:pPr algn="ctr"/>
                      <a:r>
                        <a:rPr lang="en-US" altLang="zh-TW" sz="1800" dirty="0" smtClean="0"/>
                        <a:t>14</a:t>
                      </a:r>
                    </a:p>
                    <a:p>
                      <a:pPr algn="ctr"/>
                      <a:r>
                        <a:rPr lang="en-US" altLang="zh-TW" sz="1800" dirty="0" smtClean="0"/>
                        <a:t>15</a:t>
                      </a:r>
                    </a:p>
                    <a:p>
                      <a:pPr algn="ctr"/>
                      <a:r>
                        <a:rPr lang="en-US" altLang="zh-TW" sz="1800" dirty="0" smtClean="0"/>
                        <a:t>16</a:t>
                      </a:r>
                    </a:p>
                    <a:p>
                      <a:pPr algn="ctr"/>
                      <a:r>
                        <a:rPr lang="en-US" altLang="zh-TW" sz="1800" dirty="0" smtClean="0"/>
                        <a:t>17</a:t>
                      </a:r>
                    </a:p>
                    <a:p>
                      <a:pPr algn="ctr"/>
                      <a:r>
                        <a:rPr lang="en-US" altLang="zh-TW" sz="1800" dirty="0" smtClean="0"/>
                        <a:t>18</a:t>
                      </a:r>
                    </a:p>
                    <a:p>
                      <a:pPr algn="ctr"/>
                      <a:r>
                        <a:rPr lang="en-US" altLang="zh-TW" sz="1800" dirty="0" smtClean="0"/>
                        <a:t>19</a:t>
                      </a:r>
                    </a:p>
                    <a:p>
                      <a:pPr algn="ctr"/>
                      <a:r>
                        <a:rPr lang="en-US" altLang="zh-TW" sz="1800" dirty="0" smtClean="0"/>
                        <a:t>20</a:t>
                      </a:r>
                    </a:p>
                    <a:p>
                      <a:pPr algn="ctr"/>
                      <a:r>
                        <a:rPr lang="en-US" altLang="zh-TW" sz="1800" dirty="0" smtClean="0"/>
                        <a:t>21</a:t>
                      </a:r>
                    </a:p>
                    <a:p>
                      <a:pPr algn="ctr"/>
                      <a:r>
                        <a:rPr lang="en-US" altLang="zh-TW" sz="1800" dirty="0" smtClean="0"/>
                        <a:t>22</a:t>
                      </a:r>
                    </a:p>
                    <a:p>
                      <a:pPr algn="ctr"/>
                      <a:r>
                        <a:rPr lang="en-US" altLang="zh-TW" sz="1800" dirty="0" smtClean="0"/>
                        <a:t>23</a:t>
                      </a:r>
                    </a:p>
                  </a:txBody>
                  <a:tcPr/>
                </a:tc>
                <a:tc>
                  <a:txBody>
                    <a:bodyPr/>
                    <a:lstStyle/>
                    <a:p>
                      <a:r>
                        <a:rPr lang="en-US" altLang="zh-TW" sz="1800" dirty="0" smtClean="0"/>
                        <a:t>score = [-999999, 11, 22, 59, 60, 63, 64, 67, 78, 83, 85, 88, 92]</a:t>
                      </a:r>
                    </a:p>
                    <a:p>
                      <a:r>
                        <a:rPr lang="en-US" altLang="zh-TW" sz="1800" dirty="0" smtClean="0"/>
                        <a:t>fib = [0]*100</a:t>
                      </a:r>
                    </a:p>
                    <a:p>
                      <a:r>
                        <a:rPr lang="en-US" altLang="zh-TW" sz="1800" dirty="0" smtClean="0"/>
                        <a:t>fib[0] = 0</a:t>
                      </a:r>
                    </a:p>
                    <a:p>
                      <a:r>
                        <a:rPr lang="en-US" altLang="zh-TW" sz="1800" dirty="0" smtClean="0"/>
                        <a:t>fib[1] = 1</a:t>
                      </a:r>
                    </a:p>
                    <a:p>
                      <a:r>
                        <a:rPr lang="en-US" altLang="zh-TW" sz="1800" dirty="0" smtClean="0"/>
                        <a:t>for </a:t>
                      </a:r>
                      <a:r>
                        <a:rPr lang="en-US" altLang="zh-TW" sz="1800" dirty="0" err="1" smtClean="0"/>
                        <a:t>i</a:t>
                      </a:r>
                      <a:r>
                        <a:rPr lang="en-US" altLang="zh-TW" sz="1800" dirty="0" smtClean="0"/>
                        <a:t> in range(2, 100):</a:t>
                      </a:r>
                    </a:p>
                    <a:p>
                      <a:r>
                        <a:rPr lang="en-US" altLang="zh-TW" sz="1800" dirty="0" smtClean="0"/>
                        <a:t>    fib[</a:t>
                      </a:r>
                      <a:r>
                        <a:rPr lang="en-US" altLang="zh-TW" sz="1800" dirty="0" err="1" smtClean="0"/>
                        <a:t>i</a:t>
                      </a:r>
                      <a:r>
                        <a:rPr lang="en-US" altLang="zh-TW" sz="1800" dirty="0" smtClean="0"/>
                        <a:t>] = fib[i-1] + fib[i-2]</a:t>
                      </a:r>
                    </a:p>
                    <a:p>
                      <a:r>
                        <a:rPr lang="en-US" altLang="zh-TW" sz="1800" dirty="0" err="1" smtClean="0"/>
                        <a:t>def</a:t>
                      </a:r>
                      <a:r>
                        <a:rPr lang="en-US" altLang="zh-TW" sz="1800" dirty="0" smtClean="0"/>
                        <a:t> search(key, x):</a:t>
                      </a:r>
                    </a:p>
                    <a:p>
                      <a:r>
                        <a:rPr lang="en-US" altLang="zh-TW" sz="1800" dirty="0" smtClean="0"/>
                        <a:t>    y = fib[x]</a:t>
                      </a:r>
                    </a:p>
                    <a:p>
                      <a:r>
                        <a:rPr lang="en-US" altLang="zh-TW" sz="1800" dirty="0" smtClean="0"/>
                        <a:t>    while fib[x]&gt;0:</a:t>
                      </a:r>
                    </a:p>
                    <a:p>
                      <a:r>
                        <a:rPr lang="en-US" altLang="zh-TW" sz="1800" dirty="0" smtClean="0"/>
                        <a:t>        print("</a:t>
                      </a:r>
                      <a:r>
                        <a:rPr lang="zh-TW" altLang="en-US" sz="1800" dirty="0" smtClean="0"/>
                        <a:t>檢查</a:t>
                      </a:r>
                      <a:r>
                        <a:rPr lang="en-US" altLang="zh-TW" sz="1800" dirty="0" smtClean="0"/>
                        <a:t>score[", y, "]=", score[y],"</a:t>
                      </a:r>
                      <a:r>
                        <a:rPr lang="zh-TW" altLang="en-US" sz="1800" dirty="0" smtClean="0"/>
                        <a:t>是否等於</a:t>
                      </a:r>
                      <a:r>
                        <a:rPr lang="en-US" altLang="zh-TW" sz="1800" dirty="0" smtClean="0"/>
                        <a:t>",key)</a:t>
                      </a:r>
                    </a:p>
                    <a:p>
                      <a:r>
                        <a:rPr lang="en-US" altLang="zh-TW" sz="1800" dirty="0" smtClean="0"/>
                        <a:t>        if score[y] &lt; key:</a:t>
                      </a:r>
                    </a:p>
                    <a:p>
                      <a:r>
                        <a:rPr lang="en-US" altLang="zh-TW" sz="1800" dirty="0" smtClean="0"/>
                        <a:t>            x = x - 1</a:t>
                      </a:r>
                    </a:p>
                    <a:p>
                      <a:r>
                        <a:rPr lang="en-US" altLang="zh-TW" sz="1800" dirty="0" smtClean="0"/>
                        <a:t>            y = y + fib[x]</a:t>
                      </a:r>
                    </a:p>
                    <a:p>
                      <a:r>
                        <a:rPr lang="en-US" altLang="zh-TW" sz="1800" dirty="0" smtClean="0"/>
                        <a:t>        </a:t>
                      </a:r>
                      <a:r>
                        <a:rPr lang="en-US" altLang="zh-TW" sz="1800" dirty="0" err="1" smtClean="0"/>
                        <a:t>elif</a:t>
                      </a:r>
                      <a:r>
                        <a:rPr lang="en-US" altLang="zh-TW" sz="1800" dirty="0" smtClean="0"/>
                        <a:t> score[y] &gt; key:</a:t>
                      </a:r>
                    </a:p>
                    <a:p>
                      <a:r>
                        <a:rPr lang="en-US" altLang="zh-TW" sz="1800" dirty="0" smtClean="0"/>
                        <a:t>            x = x - 1</a:t>
                      </a:r>
                    </a:p>
                    <a:p>
                      <a:r>
                        <a:rPr lang="en-US" altLang="zh-TW" sz="1800" dirty="0" smtClean="0"/>
                        <a:t>            y = y - fib[x]</a:t>
                      </a:r>
                    </a:p>
                    <a:p>
                      <a:r>
                        <a:rPr lang="en-US" altLang="zh-TW" sz="1800" dirty="0" smtClean="0"/>
                        <a:t>        else:</a:t>
                      </a:r>
                    </a:p>
                    <a:p>
                      <a:r>
                        <a:rPr lang="en-US" altLang="zh-TW" sz="1800" dirty="0" smtClean="0"/>
                        <a:t>            break</a:t>
                      </a:r>
                    </a:p>
                    <a:p>
                      <a:r>
                        <a:rPr lang="en-US" altLang="zh-TW" sz="1800" dirty="0" smtClean="0"/>
                        <a:t>    if score[y] == key:</a:t>
                      </a:r>
                    </a:p>
                    <a:p>
                      <a:r>
                        <a:rPr lang="en-US" altLang="zh-TW" sz="1800" dirty="0" smtClean="0"/>
                        <a:t>        print("</a:t>
                      </a:r>
                      <a:r>
                        <a:rPr lang="zh-TW" altLang="en-US" sz="1800" dirty="0" smtClean="0"/>
                        <a:t>找到</a:t>
                      </a:r>
                      <a:r>
                        <a:rPr lang="en-US" altLang="zh-TW" sz="1800" dirty="0" smtClean="0"/>
                        <a:t>score[", y, "]=", score[y])</a:t>
                      </a:r>
                    </a:p>
                    <a:p>
                      <a:r>
                        <a:rPr lang="en-US" altLang="zh-TW" sz="1800" dirty="0" smtClean="0"/>
                        <a:t>    else:</a:t>
                      </a:r>
                    </a:p>
                    <a:p>
                      <a:r>
                        <a:rPr lang="en-US" altLang="zh-TW" sz="1800" dirty="0" smtClean="0"/>
                        <a:t>        print("</a:t>
                      </a:r>
                      <a:r>
                        <a:rPr lang="zh-TW" altLang="en-US" sz="1800" dirty="0" smtClean="0"/>
                        <a:t>找不到</a:t>
                      </a:r>
                      <a:r>
                        <a:rPr lang="en-US" altLang="zh-TW" sz="1800" dirty="0" smtClean="0"/>
                        <a:t>")</a:t>
                      </a:r>
                    </a:p>
                    <a:p>
                      <a:r>
                        <a:rPr lang="en-US" altLang="zh-TW" sz="1800" dirty="0" smtClean="0"/>
                        <a:t>search(59, 5)</a:t>
                      </a:r>
                    </a:p>
                  </a:txBody>
                  <a:tcPr/>
                </a:tc>
                <a:extLst>
                  <a:ext uri="{0D108BD9-81ED-4DB2-BD59-A6C34878D82A}">
                    <a16:rowId xmlns:a16="http://schemas.microsoft.com/office/drawing/2014/main" xmlns="" val="1813286632"/>
                  </a:ext>
                </a:extLst>
              </a:tr>
            </a:tbl>
          </a:graphicData>
        </a:graphic>
      </p:graphicFrame>
      <p:sp>
        <p:nvSpPr>
          <p:cNvPr id="5" name="文字方塊 4"/>
          <p:cNvSpPr txBox="1"/>
          <p:nvPr/>
        </p:nvSpPr>
        <p:spPr>
          <a:xfrm>
            <a:off x="6275294" y="133980"/>
            <a:ext cx="5806313" cy="6724020"/>
          </a:xfrm>
          <a:prstGeom prst="rect">
            <a:avLst/>
          </a:prstGeom>
          <a:solidFill>
            <a:schemeClr val="bg1"/>
          </a:solidFill>
        </p:spPr>
        <p:txBody>
          <a:bodyPr wrap="square" rtlCol="0">
            <a:spAutoFit/>
          </a:bodyPr>
          <a:lstStyle/>
          <a:p>
            <a:pPr>
              <a:lnSpc>
                <a:spcPct val="120000"/>
              </a:lnSpc>
              <a:spcBef>
                <a:spcPts val="300"/>
              </a:spcBef>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行：宣告整數陣列</a:t>
            </a:r>
            <a:r>
              <a:rPr lang="en-US" altLang="zh-TW" dirty="0">
                <a:latin typeface="微軟正黑體" pitchFamily="34" charset="-120"/>
                <a:ea typeface="微軟正黑體" pitchFamily="34" charset="-120"/>
              </a:rPr>
              <a:t>score</a:t>
            </a:r>
            <a:r>
              <a:rPr lang="zh-TW" altLang="en-US" dirty="0">
                <a:latin typeface="微軟正黑體" pitchFamily="34" charset="-120"/>
                <a:ea typeface="微軟正黑體" pitchFamily="34" charset="-120"/>
              </a:rPr>
              <a:t>，初始化為</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個元素的陣列，從第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個到第</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個元素分別是「</a:t>
            </a:r>
            <a:r>
              <a:rPr lang="en-US" altLang="zh-TW" dirty="0">
                <a:latin typeface="微軟正黑體" pitchFamily="34" charset="-120"/>
                <a:ea typeface="微軟正黑體" pitchFamily="34" charset="-120"/>
              </a:rPr>
              <a:t>-99, 11, 22, 59, 60, 63, 64, 67, 78, 83, 85, 88, 92</a:t>
            </a:r>
            <a:r>
              <a:rPr lang="zh-TW" altLang="en-US" dirty="0">
                <a:latin typeface="微軟正黑體" pitchFamily="34" charset="-120"/>
                <a:ea typeface="微軟正黑體" pitchFamily="34" charset="-120"/>
              </a:rPr>
              <a:t>」。</a:t>
            </a:r>
          </a:p>
          <a:p>
            <a:pPr>
              <a:lnSpc>
                <a:spcPct val="120000"/>
              </a:lnSpc>
              <a:spcBef>
                <a:spcPts val="300"/>
              </a:spcBef>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行：宣告</a:t>
            </a:r>
            <a:r>
              <a:rPr lang="en-US" altLang="zh-TW" dirty="0">
                <a:latin typeface="微軟正黑體" pitchFamily="34" charset="-120"/>
                <a:ea typeface="微軟正黑體" pitchFamily="34" charset="-120"/>
              </a:rPr>
              <a:t>fib</a:t>
            </a:r>
            <a:r>
              <a:rPr lang="zh-TW" altLang="en-US" dirty="0">
                <a:latin typeface="微軟正黑體" pitchFamily="34" charset="-120"/>
                <a:ea typeface="微軟正黑體" pitchFamily="34" charset="-120"/>
              </a:rPr>
              <a:t>為一維陣列有</a:t>
            </a:r>
            <a:r>
              <a:rPr lang="en-US" altLang="zh-TW" dirty="0">
                <a:latin typeface="微軟正黑體" pitchFamily="34" charset="-120"/>
                <a:ea typeface="微軟正黑體" pitchFamily="34" charset="-120"/>
              </a:rPr>
              <a:t>100</a:t>
            </a:r>
            <a:r>
              <a:rPr lang="zh-TW" altLang="en-US" dirty="0">
                <a:latin typeface="微軟正黑體" pitchFamily="34" charset="-120"/>
                <a:ea typeface="微軟正黑體" pitchFamily="34" charset="-120"/>
              </a:rPr>
              <a:t>個元素，每個元素都是</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a:t>
            </a:r>
          </a:p>
          <a:p>
            <a:pPr>
              <a:lnSpc>
                <a:spcPct val="120000"/>
              </a:lnSpc>
              <a:spcBef>
                <a:spcPts val="300"/>
              </a:spcBef>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行：設定</a:t>
            </a:r>
            <a:r>
              <a:rPr lang="en-US" altLang="zh-TW" dirty="0">
                <a:latin typeface="微軟正黑體" pitchFamily="34" charset="-120"/>
                <a:ea typeface="微軟正黑體" pitchFamily="34" charset="-120"/>
              </a:rPr>
              <a:t>fib[0]</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a:t>
            </a:r>
          </a:p>
          <a:p>
            <a:pPr>
              <a:lnSpc>
                <a:spcPct val="120000"/>
              </a:lnSpc>
              <a:spcBef>
                <a:spcPts val="300"/>
              </a:spcBef>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行：設定</a:t>
            </a:r>
            <a:r>
              <a:rPr lang="en-US" altLang="zh-TW" dirty="0">
                <a:latin typeface="微軟正黑體" pitchFamily="34" charset="-120"/>
                <a:ea typeface="微軟正黑體" pitchFamily="34" charset="-120"/>
              </a:rPr>
              <a:t>fib[1]</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a:t>
            </a:r>
          </a:p>
          <a:p>
            <a:pPr>
              <a:lnSpc>
                <a:spcPct val="120000"/>
              </a:lnSpc>
              <a:spcBef>
                <a:spcPts val="300"/>
              </a:spcBef>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行：使用迴圈求出費式數列前</a:t>
            </a:r>
            <a:r>
              <a:rPr lang="en-US" altLang="zh-TW" dirty="0">
                <a:latin typeface="微軟正黑體" pitchFamily="34" charset="-120"/>
                <a:ea typeface="微軟正黑體" pitchFamily="34" charset="-120"/>
              </a:rPr>
              <a:t>100</a:t>
            </a:r>
            <a:r>
              <a:rPr lang="zh-TW" altLang="en-US" dirty="0">
                <a:latin typeface="微軟正黑體" pitchFamily="34" charset="-120"/>
                <a:ea typeface="微軟正黑體" pitchFamily="34" charset="-120"/>
              </a:rPr>
              <a:t>項。</a:t>
            </a:r>
          </a:p>
          <a:p>
            <a:pPr>
              <a:lnSpc>
                <a:spcPct val="120000"/>
              </a:lnSpc>
              <a:spcBef>
                <a:spcPts val="300"/>
              </a:spcBef>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22</a:t>
            </a:r>
            <a:r>
              <a:rPr lang="zh-TW" altLang="en-US" dirty="0">
                <a:latin typeface="微軟正黑體" pitchFamily="34" charset="-120"/>
                <a:ea typeface="微軟正黑體" pitchFamily="34" charset="-120"/>
              </a:rPr>
              <a:t>行：自訂函式</a:t>
            </a:r>
            <a:r>
              <a:rPr lang="en-US" altLang="zh-TW" dirty="0">
                <a:latin typeface="微軟正黑體" pitchFamily="34" charset="-120"/>
                <a:ea typeface="微軟正黑體" pitchFamily="34" charset="-120"/>
              </a:rPr>
              <a:t>search</a:t>
            </a:r>
            <a:r>
              <a:rPr lang="zh-TW" altLang="en-US" dirty="0">
                <a:latin typeface="微軟正黑體" pitchFamily="34" charset="-120"/>
                <a:ea typeface="微軟正黑體" pitchFamily="34" charset="-120"/>
              </a:rPr>
              <a:t>，以</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為輸入值。</a:t>
            </a:r>
          </a:p>
          <a:p>
            <a:pPr>
              <a:lnSpc>
                <a:spcPct val="120000"/>
              </a:lnSpc>
              <a:spcBef>
                <a:spcPts val="300"/>
              </a:spcBef>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行：設定</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fib[x]</a:t>
            </a:r>
            <a:r>
              <a:rPr lang="zh-TW" altLang="en-US" dirty="0">
                <a:latin typeface="微軟正黑體" pitchFamily="34" charset="-120"/>
                <a:ea typeface="微軟正黑體" pitchFamily="34" charset="-120"/>
              </a:rPr>
              <a:t>。</a:t>
            </a:r>
          </a:p>
          <a:p>
            <a:pPr>
              <a:lnSpc>
                <a:spcPct val="120000"/>
              </a:lnSpc>
              <a:spcBef>
                <a:spcPts val="300"/>
              </a:spcBef>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18</a:t>
            </a:r>
            <a:r>
              <a:rPr lang="zh-TW" altLang="en-US" dirty="0">
                <a:latin typeface="微軟正黑體" pitchFamily="34" charset="-120"/>
                <a:ea typeface="微軟正黑體" pitchFamily="34" charset="-120"/>
              </a:rPr>
              <a:t>行：當</a:t>
            </a:r>
            <a:r>
              <a:rPr lang="en-US" altLang="zh-TW" dirty="0">
                <a:latin typeface="微軟正黑體" pitchFamily="34" charset="-120"/>
                <a:ea typeface="微軟正黑體" pitchFamily="34" charset="-120"/>
              </a:rPr>
              <a:t>fib[x]</a:t>
            </a:r>
            <a:r>
              <a:rPr lang="zh-TW" altLang="en-US" dirty="0">
                <a:latin typeface="微軟正黑體" pitchFamily="34" charset="-120"/>
                <a:ea typeface="微軟正黑體" pitchFamily="34" charset="-120"/>
              </a:rPr>
              <a:t>大於</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時，印出</a:t>
            </a:r>
            <a:r>
              <a:rPr lang="en-US" altLang="zh-TW" dirty="0">
                <a:latin typeface="微軟正黑體" pitchFamily="34" charset="-120"/>
                <a:ea typeface="微軟正黑體" pitchFamily="34" charset="-120"/>
              </a:rPr>
              <a:t>score[y]</a:t>
            </a:r>
            <a:r>
              <a:rPr lang="zh-TW" altLang="en-US" dirty="0">
                <a:latin typeface="微軟正黑體" pitchFamily="34" charset="-120"/>
                <a:ea typeface="微軟正黑體" pitchFamily="34" charset="-120"/>
              </a:rPr>
              <a:t>的值</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。若</a:t>
            </a:r>
            <a:r>
              <a:rPr lang="en-US" altLang="zh-TW" dirty="0">
                <a:latin typeface="微軟正黑體" pitchFamily="34" charset="-120"/>
                <a:ea typeface="微軟正黑體" pitchFamily="34" charset="-120"/>
              </a:rPr>
              <a:t>score[y]</a:t>
            </a:r>
            <a:r>
              <a:rPr lang="zh-TW" altLang="en-US" dirty="0">
                <a:latin typeface="微軟正黑體" pitchFamily="34" charset="-120"/>
                <a:ea typeface="微軟正黑體" pitchFamily="34" charset="-120"/>
              </a:rPr>
              <a:t>小於</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遞減</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，元素</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在索引值</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的右側，</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遞增</a:t>
            </a:r>
            <a:r>
              <a:rPr lang="en-US" altLang="zh-TW" dirty="0">
                <a:latin typeface="微軟正黑體" pitchFamily="34" charset="-120"/>
                <a:ea typeface="微軟正黑體" pitchFamily="34" charset="-120"/>
              </a:rPr>
              <a:t>fib[x](</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11</a:t>
            </a:r>
            <a:r>
              <a:rPr lang="zh-TW" altLang="en-US" dirty="0">
                <a:latin typeface="微軟正黑體" pitchFamily="34" charset="-120"/>
                <a:ea typeface="微軟正黑體" pitchFamily="34" charset="-120"/>
              </a:rPr>
              <a:t>行到第</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；否則若</a:t>
            </a:r>
            <a:r>
              <a:rPr lang="en-US" altLang="zh-TW" dirty="0">
                <a:latin typeface="微軟正黑體" pitchFamily="34" charset="-120"/>
                <a:ea typeface="微軟正黑體" pitchFamily="34" charset="-120"/>
              </a:rPr>
              <a:t>score[y]</a:t>
            </a:r>
            <a:r>
              <a:rPr lang="zh-TW" altLang="en-US" dirty="0">
                <a:latin typeface="微軟正黑體" pitchFamily="34" charset="-120"/>
                <a:ea typeface="微軟正黑體" pitchFamily="34" charset="-120"/>
              </a:rPr>
              <a:t>大於</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遞減</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，元素</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在索引值</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的左側，</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遞減</a:t>
            </a:r>
            <a:r>
              <a:rPr lang="en-US" altLang="zh-TW" dirty="0">
                <a:latin typeface="微軟正黑體" pitchFamily="34" charset="-120"/>
                <a:ea typeface="微軟正黑體" pitchFamily="34" charset="-120"/>
              </a:rPr>
              <a:t>fib[x](</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14</a:t>
            </a:r>
            <a:r>
              <a:rPr lang="zh-TW" altLang="en-US" dirty="0">
                <a:latin typeface="微軟正黑體" pitchFamily="34" charset="-120"/>
                <a:ea typeface="微軟正黑體" pitchFamily="34" charset="-120"/>
              </a:rPr>
              <a:t>行到第</a:t>
            </a:r>
            <a:r>
              <a:rPr lang="en-US" altLang="zh-TW" dirty="0">
                <a:latin typeface="微軟正黑體" pitchFamily="34" charset="-120"/>
                <a:ea typeface="微軟正黑體" pitchFamily="34" charset="-120"/>
              </a:rPr>
              <a:t>16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17</a:t>
            </a:r>
            <a:r>
              <a:rPr lang="zh-TW" altLang="en-US" dirty="0">
                <a:latin typeface="微軟正黑體" pitchFamily="34" charset="-120"/>
                <a:ea typeface="微軟正黑體" pitchFamily="34" charset="-120"/>
              </a:rPr>
              <a:t>行到第</a:t>
            </a:r>
            <a:r>
              <a:rPr lang="en-US" altLang="zh-TW" dirty="0">
                <a:latin typeface="微軟正黑體" pitchFamily="34" charset="-120"/>
                <a:ea typeface="微軟正黑體" pitchFamily="34" charset="-120"/>
              </a:rPr>
              <a:t>18</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pPr>
              <a:lnSpc>
                <a:spcPct val="120000"/>
              </a:lnSpc>
              <a:spcBef>
                <a:spcPts val="300"/>
              </a:spcBef>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19</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22</a:t>
            </a:r>
            <a:r>
              <a:rPr lang="zh-TW" altLang="en-US" dirty="0">
                <a:latin typeface="微軟正黑體" pitchFamily="34" charset="-120"/>
                <a:ea typeface="微軟正黑體" pitchFamily="34" charset="-120"/>
              </a:rPr>
              <a:t>行：若</a:t>
            </a:r>
            <a:r>
              <a:rPr lang="en-US" altLang="zh-TW" dirty="0">
                <a:latin typeface="微軟正黑體" pitchFamily="34" charset="-120"/>
                <a:ea typeface="微軟正黑體" pitchFamily="34" charset="-120"/>
              </a:rPr>
              <a:t>score[y]</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，顯示</a:t>
            </a:r>
            <a:r>
              <a:rPr lang="en-US" altLang="zh-TW" dirty="0">
                <a:latin typeface="微軟正黑體" pitchFamily="34" charset="-120"/>
                <a:ea typeface="微軟正黑體" pitchFamily="34" charset="-120"/>
              </a:rPr>
              <a:t>score[y]</a:t>
            </a:r>
            <a:r>
              <a:rPr lang="zh-TW" altLang="en-US" dirty="0">
                <a:latin typeface="微軟正黑體" pitchFamily="34" charset="-120"/>
                <a:ea typeface="微軟正黑體" pitchFamily="34" charset="-120"/>
              </a:rPr>
              <a:t>，否則顯示「找不到」。</a:t>
            </a:r>
          </a:p>
          <a:p>
            <a:pPr>
              <a:lnSpc>
                <a:spcPct val="120000"/>
              </a:lnSpc>
              <a:spcBef>
                <a:spcPts val="300"/>
              </a:spcBef>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23</a:t>
            </a:r>
            <a:r>
              <a:rPr lang="zh-TW" altLang="en-US" dirty="0">
                <a:latin typeface="微軟正黑體" pitchFamily="34" charset="-120"/>
                <a:ea typeface="微軟正黑體" pitchFamily="34" charset="-120"/>
              </a:rPr>
              <a:t>行：呼叫自訂函式</a:t>
            </a:r>
            <a:r>
              <a:rPr lang="en-US" altLang="zh-TW" dirty="0">
                <a:latin typeface="微軟正黑體" pitchFamily="34" charset="-120"/>
                <a:ea typeface="微軟正黑體" pitchFamily="34" charset="-120"/>
              </a:rPr>
              <a:t>search</a:t>
            </a:r>
            <a:r>
              <a:rPr lang="zh-TW" altLang="en-US" dirty="0">
                <a:latin typeface="微軟正黑體" pitchFamily="34" charset="-120"/>
                <a:ea typeface="微軟正黑體" pitchFamily="34" charset="-120"/>
              </a:rPr>
              <a:t>，以</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為輸入參數。	</a:t>
            </a:r>
          </a:p>
        </p:txBody>
      </p:sp>
    </p:spTree>
    <p:extLst>
      <p:ext uri="{BB962C8B-B14F-4D97-AF65-F5344CB8AC3E}">
        <p14:creationId xmlns:p14="http://schemas.microsoft.com/office/powerpoint/2010/main" val="3240829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9-1-4</a:t>
            </a:r>
            <a:r>
              <a:rPr lang="zh-TW" altLang="en-US" b="1" dirty="0" smtClean="0"/>
              <a:t>　</a:t>
            </a:r>
            <a:r>
              <a:rPr lang="zh-TW" altLang="en-US" dirty="0" smtClean="0"/>
              <a:t>費</a:t>
            </a:r>
            <a:r>
              <a:rPr lang="zh-TW" altLang="en-US" dirty="0"/>
              <a:t>氏</a:t>
            </a:r>
            <a:r>
              <a:rPr lang="zh-TW" altLang="en-US" dirty="0" smtClean="0"/>
              <a:t>搜尋 </a:t>
            </a:r>
            <a:r>
              <a:rPr lang="en-US" altLang="zh-TW" sz="2400" dirty="0" smtClean="0"/>
              <a:t>(</a:t>
            </a:r>
            <a:r>
              <a:rPr lang="en-US" altLang="zh-TW" sz="2400" b="1" dirty="0" smtClean="0"/>
              <a:t>9-1-4</a:t>
            </a:r>
            <a:r>
              <a:rPr lang="zh-TW" altLang="en-US" sz="2400" dirty="0" smtClean="0"/>
              <a:t> 費</a:t>
            </a:r>
            <a:r>
              <a:rPr lang="zh-TW" altLang="en-US" sz="2400" dirty="0"/>
              <a:t>氏</a:t>
            </a:r>
            <a:r>
              <a:rPr lang="zh-TW" altLang="en-US" sz="2400" dirty="0" smtClean="0"/>
              <a:t>搜尋</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rmAutofit lnSpcReduction="10000"/>
          </a:bodyPr>
          <a:lstStyle/>
          <a:p>
            <a:endParaRPr lang="en-US" altLang="zh-TW" dirty="0" smtClean="0"/>
          </a:p>
          <a:p>
            <a:endParaRPr lang="en-US" altLang="zh-TW" dirty="0"/>
          </a:p>
          <a:p>
            <a:endParaRPr lang="en-US" altLang="zh-TW" dirty="0" smtClean="0"/>
          </a:p>
          <a:p>
            <a:pPr marL="0" indent="0">
              <a:buNone/>
            </a:pPr>
            <a:endParaRPr lang="en-US" altLang="zh-TW" dirty="0" smtClean="0"/>
          </a:p>
          <a:p>
            <a:pPr marL="0" indent="0">
              <a:buNone/>
            </a:pPr>
            <a:r>
              <a:rPr lang="en-US" altLang="zh-TW" dirty="0" smtClean="0"/>
              <a:t>(</a:t>
            </a:r>
            <a:r>
              <a:rPr lang="en-US" altLang="zh-TW" dirty="0"/>
              <a:t>3) </a:t>
            </a:r>
            <a:r>
              <a:rPr lang="zh-TW" altLang="en-US" dirty="0"/>
              <a:t>費式搜尋程式效率分析</a:t>
            </a:r>
          </a:p>
          <a:p>
            <a:pPr lvl="1"/>
            <a:r>
              <a:rPr lang="zh-TW" altLang="en-US" dirty="0"/>
              <a:t>執行第</a:t>
            </a:r>
            <a:r>
              <a:rPr lang="en-US" altLang="zh-TW" dirty="0"/>
              <a:t>9</a:t>
            </a:r>
            <a:r>
              <a:rPr lang="zh-TW" altLang="en-US" dirty="0"/>
              <a:t>到</a:t>
            </a:r>
            <a:r>
              <a:rPr lang="en-US" altLang="zh-TW" dirty="0"/>
              <a:t>18</a:t>
            </a:r>
            <a:r>
              <a:rPr lang="zh-TW" altLang="en-US" dirty="0"/>
              <a:t>行程式碼，是程式執行效率的關鍵，不斷縮小搜尋範圍，只需要約</a:t>
            </a:r>
            <a:r>
              <a:rPr lang="en-US" altLang="zh-TW" dirty="0"/>
              <a:t>log(n)</a:t>
            </a:r>
            <a:r>
              <a:rPr lang="zh-TW" altLang="en-US" dirty="0"/>
              <a:t>次的縮小範圍就能確定是否能找到，程式效率為</a:t>
            </a:r>
            <a:r>
              <a:rPr lang="en-US" altLang="zh-TW" dirty="0"/>
              <a:t>O(log(n))</a:t>
            </a:r>
            <a:r>
              <a:rPr lang="zh-TW" altLang="en-US" dirty="0"/>
              <a:t>，</a:t>
            </a:r>
            <a:r>
              <a:rPr lang="en-US" altLang="zh-TW" dirty="0"/>
              <a:t>n</a:t>
            </a:r>
            <a:r>
              <a:rPr lang="zh-TW" altLang="en-US" dirty="0"/>
              <a:t>為被搜尋的資料數量。 </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85" y="1438618"/>
            <a:ext cx="8369449" cy="2537017"/>
          </a:xfrm>
          <a:prstGeom prst="rect">
            <a:avLst/>
          </a:prstGeom>
        </p:spPr>
      </p:pic>
    </p:spTree>
    <p:extLst>
      <p:ext uri="{BB962C8B-B14F-4D97-AF65-F5344CB8AC3E}">
        <p14:creationId xmlns:p14="http://schemas.microsoft.com/office/powerpoint/2010/main" val="1246037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a:t>
            </a:r>
            <a:r>
              <a:rPr lang="zh-TW" altLang="en-US" b="1" dirty="0" smtClean="0"/>
              <a:t>　</a:t>
            </a:r>
            <a:r>
              <a:rPr lang="zh-TW" altLang="en-US" dirty="0" smtClean="0"/>
              <a:t>雜湊 </a:t>
            </a:r>
            <a:endParaRPr lang="zh-TW" altLang="en-US" sz="2400" dirty="0"/>
          </a:p>
        </p:txBody>
      </p:sp>
      <p:sp>
        <p:nvSpPr>
          <p:cNvPr id="3" name="內容版面配置區 2"/>
          <p:cNvSpPr>
            <a:spLocks noGrp="1"/>
          </p:cNvSpPr>
          <p:nvPr>
            <p:ph idx="1"/>
          </p:nvPr>
        </p:nvSpPr>
        <p:spPr>
          <a:xfrm>
            <a:off x="1097280" y="1367862"/>
            <a:ext cx="9797143" cy="4929194"/>
          </a:xfrm>
        </p:spPr>
        <p:txBody>
          <a:bodyPr>
            <a:normAutofit/>
          </a:bodyPr>
          <a:lstStyle/>
          <a:p>
            <a:r>
              <a:rPr lang="zh-TW" altLang="en-US" dirty="0"/>
              <a:t>循序搜尋、二元搜尋、內插搜尋與費氏搜尋都是使用比較方式進行搜尋，雜湊不是使用比較方式進行搜尋，雜湊先將輸入的資料使用雜湊函式轉換成儲存的位址，再將資料存放在該位址，搜尋時也是先將輸入的資料使用雜湊函式轉換成儲存的位址，再檢查該位址的資料，來確定資料是否存在</a:t>
            </a:r>
            <a:r>
              <a:rPr lang="zh-TW" altLang="en-US" dirty="0" smtClean="0"/>
              <a:t>。</a:t>
            </a:r>
            <a:endParaRPr lang="en-US" altLang="zh-TW" dirty="0" smtClean="0"/>
          </a:p>
        </p:txBody>
      </p:sp>
    </p:spTree>
    <p:extLst>
      <p:ext uri="{BB962C8B-B14F-4D97-AF65-F5344CB8AC3E}">
        <p14:creationId xmlns:p14="http://schemas.microsoft.com/office/powerpoint/2010/main" val="38987272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a:t>
            </a:r>
            <a:r>
              <a:rPr lang="zh-TW" altLang="en-US" b="1" dirty="0" smtClean="0"/>
              <a:t>　</a:t>
            </a:r>
            <a:r>
              <a:rPr lang="zh-TW" altLang="en-US" dirty="0" smtClean="0"/>
              <a:t>雜湊 </a:t>
            </a:r>
            <a:endParaRPr lang="zh-TW" altLang="en-US" sz="2400" dirty="0"/>
          </a:p>
        </p:txBody>
      </p:sp>
      <p:sp>
        <p:nvSpPr>
          <p:cNvPr id="3" name="內容版面配置區 2"/>
          <p:cNvSpPr>
            <a:spLocks noGrp="1"/>
          </p:cNvSpPr>
          <p:nvPr>
            <p:ph idx="1"/>
          </p:nvPr>
        </p:nvSpPr>
        <p:spPr>
          <a:xfrm>
            <a:off x="1097280" y="1367862"/>
            <a:ext cx="9797143" cy="4929194"/>
          </a:xfrm>
        </p:spPr>
        <p:txBody>
          <a:bodyPr>
            <a:normAutofit lnSpcReduction="10000"/>
          </a:bodyPr>
          <a:lstStyle/>
          <a:p>
            <a:r>
              <a:rPr lang="zh-TW" altLang="en-US" dirty="0" smtClean="0"/>
              <a:t>雜湊</a:t>
            </a:r>
            <a:r>
              <a:rPr lang="zh-TW" altLang="en-US" dirty="0"/>
              <a:t>可用於密碼加密，密碼使用雜湊加密成另一個字串，將加密過後的字串儲存在密碼檔內，使用者輸入密碼後也使用相同的雜湊加密成一個字串，將加密過後的字串與密碼檔比較判斷是否相同，就可以知道密碼是否正確，無法從雜湊過後的字串倒推回原密碼字串。如果駭客拿走系統的密碼檔，密碼也是雜湊過後的字串，無法得知原來的密碼。</a:t>
            </a:r>
          </a:p>
          <a:p>
            <a:r>
              <a:rPr lang="zh-TW" altLang="en-US" dirty="0"/>
              <a:t>使用雜湊函式將資料轉換成位址，接著將資料儲存在該位址上，不需要使用比較進行搜尋，可以在很快的時間內找到資料。雜湊函</a:t>
            </a:r>
            <a:r>
              <a:rPr lang="zh-TW" altLang="en-US" dirty="0" smtClean="0"/>
              <a:t>式（</a:t>
            </a:r>
            <a:r>
              <a:rPr lang="en-US" altLang="zh-TW" dirty="0" smtClean="0"/>
              <a:t>hash</a:t>
            </a:r>
            <a:r>
              <a:rPr lang="zh-TW" altLang="en-US" dirty="0" smtClean="0"/>
              <a:t>）的</a:t>
            </a:r>
            <a:r>
              <a:rPr lang="zh-TW" altLang="en-US" dirty="0"/>
              <a:t>表示式如下。</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379" y="5740971"/>
            <a:ext cx="3849684" cy="619180"/>
          </a:xfrm>
          <a:prstGeom prst="rect">
            <a:avLst/>
          </a:prstGeom>
        </p:spPr>
      </p:pic>
    </p:spTree>
    <p:extLst>
      <p:ext uri="{BB962C8B-B14F-4D97-AF65-F5344CB8AC3E}">
        <p14:creationId xmlns:p14="http://schemas.microsoft.com/office/powerpoint/2010/main" val="2024259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9-2-1</a:t>
            </a:r>
            <a:r>
              <a:rPr lang="zh-TW" altLang="en-US" b="1" dirty="0" smtClean="0"/>
              <a:t>　</a:t>
            </a:r>
            <a:r>
              <a:rPr lang="zh-TW" altLang="en-US" dirty="0" smtClean="0"/>
              <a:t>雜湊</a:t>
            </a:r>
            <a:r>
              <a:rPr lang="zh-TW" altLang="en-US" dirty="0"/>
              <a:t>函式</a:t>
            </a:r>
            <a:endParaRPr lang="zh-TW" altLang="en-US" sz="2400" dirty="0"/>
          </a:p>
        </p:txBody>
      </p:sp>
      <p:sp>
        <p:nvSpPr>
          <p:cNvPr id="3" name="內容版面配置區 2"/>
          <p:cNvSpPr>
            <a:spLocks noGrp="1"/>
          </p:cNvSpPr>
          <p:nvPr>
            <p:ph idx="1"/>
          </p:nvPr>
        </p:nvSpPr>
        <p:spPr>
          <a:xfrm>
            <a:off x="1247503" y="1502227"/>
            <a:ext cx="9757954" cy="4262079"/>
          </a:xfrm>
        </p:spPr>
        <p:txBody>
          <a:bodyPr>
            <a:normAutofit/>
          </a:bodyPr>
          <a:lstStyle/>
          <a:p>
            <a:r>
              <a:rPr lang="zh-TW" altLang="en-US" dirty="0"/>
              <a:t>雜湊函式要能夠減少</a:t>
            </a:r>
            <a:r>
              <a:rPr lang="zh-TW" altLang="en-US" dirty="0" smtClean="0"/>
              <a:t>碰撞（</a:t>
            </a:r>
            <a:r>
              <a:rPr lang="en-US" altLang="zh-TW" dirty="0" smtClean="0"/>
              <a:t>Collision</a:t>
            </a:r>
            <a:r>
              <a:rPr lang="zh-TW" altLang="en-US" dirty="0" smtClean="0"/>
              <a:t>），</a:t>
            </a:r>
            <a:r>
              <a:rPr lang="zh-TW" altLang="en-US" dirty="0"/>
              <a:t>所謂的碰撞，也就是將不同的資料轉換到相同的位址。如果發生碰撞就要啟動碰撞處理機制，在下一節會說明。如果所有資料經過雜湊函式轉換後都沒有發生碰撞，則稱作完美</a:t>
            </a:r>
            <a:r>
              <a:rPr lang="zh-TW" altLang="en-US" dirty="0" smtClean="0"/>
              <a:t>雜湊（</a:t>
            </a:r>
            <a:r>
              <a:rPr lang="en-US" altLang="zh-TW" dirty="0" smtClean="0"/>
              <a:t>Perfect Hashing</a:t>
            </a:r>
            <a:r>
              <a:rPr lang="zh-TW" altLang="en-US" dirty="0" smtClean="0"/>
              <a:t>）。</a:t>
            </a:r>
            <a:endParaRPr lang="en-US" altLang="zh-TW" dirty="0" smtClean="0"/>
          </a:p>
          <a:p>
            <a:r>
              <a:rPr lang="zh-TW" altLang="en-US" dirty="0" smtClean="0"/>
              <a:t>雜湊</a:t>
            </a:r>
            <a:r>
              <a:rPr lang="zh-TW" altLang="en-US" dirty="0"/>
              <a:t>函式執行效率要好，每一個資料都需要經過雜湊函式轉換成位址，如果雜湊函式效率不佳，會造成整個雜湊程式效率的瓶頸，以下舉例幾個常見雜湊函式。</a:t>
            </a:r>
          </a:p>
        </p:txBody>
      </p:sp>
    </p:spTree>
    <p:extLst>
      <p:ext uri="{BB962C8B-B14F-4D97-AF65-F5344CB8AC3E}">
        <p14:creationId xmlns:p14="http://schemas.microsoft.com/office/powerpoint/2010/main" val="30262451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9-2-1</a:t>
            </a:r>
            <a:r>
              <a:rPr lang="zh-TW" altLang="en-US" b="1" dirty="0" smtClean="0"/>
              <a:t>　</a:t>
            </a:r>
            <a:r>
              <a:rPr lang="zh-TW" altLang="en-US" dirty="0" smtClean="0"/>
              <a:t>雜湊</a:t>
            </a:r>
            <a:r>
              <a:rPr lang="zh-TW" altLang="en-US" dirty="0"/>
              <a:t>函式</a:t>
            </a:r>
            <a:endParaRPr lang="zh-TW" altLang="en-US" sz="24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275" y="1447006"/>
            <a:ext cx="8867775" cy="4772025"/>
          </a:xfrm>
          <a:prstGeom prst="rect">
            <a:avLst/>
          </a:prstGeom>
        </p:spPr>
      </p:pic>
    </p:spTree>
    <p:extLst>
      <p:ext uri="{BB962C8B-B14F-4D97-AF65-F5344CB8AC3E}">
        <p14:creationId xmlns:p14="http://schemas.microsoft.com/office/powerpoint/2010/main" val="2251670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9-1-1</a:t>
            </a:r>
            <a:r>
              <a:rPr lang="zh-TW" altLang="en-US" b="1" dirty="0" smtClean="0"/>
              <a:t>　</a:t>
            </a:r>
            <a:r>
              <a:rPr lang="zh-TW" altLang="en-US" dirty="0" smtClean="0"/>
              <a:t>循序</a:t>
            </a:r>
            <a:r>
              <a:rPr lang="zh-TW" altLang="en-US" dirty="0" smtClean="0"/>
              <a:t>搜尋  </a:t>
            </a:r>
            <a:r>
              <a:rPr lang="en-US" altLang="zh-TW" sz="2800" dirty="0" smtClean="0"/>
              <a:t>(</a:t>
            </a:r>
            <a:r>
              <a:rPr lang="en-US" altLang="zh-TW" sz="2800" dirty="0"/>
              <a:t>9-1-1 </a:t>
            </a:r>
            <a:r>
              <a:rPr lang="zh-TW" altLang="en-US" sz="2800" dirty="0"/>
              <a:t>循序搜尋</a:t>
            </a:r>
            <a:r>
              <a:rPr lang="en-US" altLang="zh-TW" sz="2800" dirty="0"/>
              <a:t>.</a:t>
            </a:r>
            <a:r>
              <a:rPr lang="en-US" altLang="zh-TW" sz="2800" dirty="0" err="1"/>
              <a:t>py</a:t>
            </a:r>
            <a:r>
              <a:rPr lang="en-US" altLang="zh-TW" sz="2800" dirty="0" smtClean="0"/>
              <a:t>)</a:t>
            </a:r>
            <a:endParaRPr lang="zh-TW" altLang="en-US" dirty="0"/>
          </a:p>
        </p:txBody>
      </p:sp>
      <p:sp>
        <p:nvSpPr>
          <p:cNvPr id="3" name="內容版面配置區 2"/>
          <p:cNvSpPr>
            <a:spLocks noGrp="1"/>
          </p:cNvSpPr>
          <p:nvPr>
            <p:ph idx="1"/>
          </p:nvPr>
        </p:nvSpPr>
        <p:spPr/>
        <p:txBody>
          <a:bodyPr/>
          <a:lstStyle/>
          <a:p>
            <a:r>
              <a:rPr lang="zh-TW" altLang="en-US" dirty="0"/>
              <a:t>在陣列內從頭到尾依序找尋，指定數值是否存在，稱作循序搜尋。陣列內數值不需要事先排序，假設十個學生的成績陣列，如下圖，以循序搜尋方式找尋成績為</a:t>
            </a:r>
            <a:r>
              <a:rPr lang="en-US" altLang="zh-TW" dirty="0"/>
              <a:t>59</a:t>
            </a:r>
            <a:r>
              <a:rPr lang="zh-TW" altLang="en-US" dirty="0"/>
              <a:t>分的學生。</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596" y="3212599"/>
            <a:ext cx="8829675" cy="495300"/>
          </a:xfrm>
          <a:prstGeom prst="rect">
            <a:avLst/>
          </a:prstGeom>
        </p:spPr>
      </p:pic>
    </p:spTree>
    <p:extLst>
      <p:ext uri="{BB962C8B-B14F-4D97-AF65-F5344CB8AC3E}">
        <p14:creationId xmlns:p14="http://schemas.microsoft.com/office/powerpoint/2010/main" val="33227054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9-2-1</a:t>
            </a:r>
            <a:r>
              <a:rPr lang="zh-TW" altLang="en-US" b="1" dirty="0" smtClean="0"/>
              <a:t>　</a:t>
            </a:r>
            <a:r>
              <a:rPr lang="zh-TW" altLang="en-US" dirty="0" smtClean="0"/>
              <a:t>雜湊</a:t>
            </a:r>
            <a:r>
              <a:rPr lang="zh-TW" altLang="en-US" dirty="0"/>
              <a:t>函式</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309" y="1569742"/>
            <a:ext cx="8934450" cy="4448175"/>
          </a:xfrm>
        </p:spPr>
      </p:pic>
    </p:spTree>
    <p:extLst>
      <p:ext uri="{BB962C8B-B14F-4D97-AF65-F5344CB8AC3E}">
        <p14:creationId xmlns:p14="http://schemas.microsoft.com/office/powerpoint/2010/main" val="3792206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9-2-1</a:t>
            </a:r>
            <a:r>
              <a:rPr lang="zh-TW" altLang="en-US" b="1" dirty="0" smtClean="0"/>
              <a:t>　</a:t>
            </a:r>
            <a:r>
              <a:rPr lang="zh-TW" altLang="en-US" dirty="0" smtClean="0"/>
              <a:t>雜湊</a:t>
            </a:r>
            <a:r>
              <a:rPr lang="zh-TW" altLang="en-US" dirty="0"/>
              <a:t>函式</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2638" y="1485990"/>
            <a:ext cx="8209403" cy="4929188"/>
          </a:xfrm>
        </p:spPr>
      </p:pic>
    </p:spTree>
    <p:extLst>
      <p:ext uri="{BB962C8B-B14F-4D97-AF65-F5344CB8AC3E}">
        <p14:creationId xmlns:p14="http://schemas.microsoft.com/office/powerpoint/2010/main" val="2969749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sp>
        <p:nvSpPr>
          <p:cNvPr id="3" name="內容版面配置區 2"/>
          <p:cNvSpPr>
            <a:spLocks noGrp="1"/>
          </p:cNvSpPr>
          <p:nvPr>
            <p:ph idx="1"/>
          </p:nvPr>
        </p:nvSpPr>
        <p:spPr>
          <a:xfrm>
            <a:off x="1097280" y="1367862"/>
            <a:ext cx="10058400" cy="5281132"/>
          </a:xfrm>
        </p:spPr>
        <p:txBody>
          <a:bodyPr>
            <a:normAutofit/>
          </a:bodyPr>
          <a:lstStyle/>
          <a:p>
            <a:r>
              <a:rPr lang="zh-TW" altLang="en-US" dirty="0" smtClean="0"/>
              <a:t>如果</a:t>
            </a:r>
            <a:r>
              <a:rPr lang="zh-TW" altLang="en-US" dirty="0"/>
              <a:t>兩個不同的資料經過雜湊函式轉換到相同位址，稱作</a:t>
            </a:r>
            <a:r>
              <a:rPr lang="zh-TW" altLang="en-US" dirty="0" smtClean="0"/>
              <a:t>碰撞</a:t>
            </a:r>
            <a:r>
              <a:rPr lang="zh-TW" altLang="en-US" dirty="0"/>
              <a:t>（</a:t>
            </a:r>
            <a:r>
              <a:rPr lang="en-US" altLang="zh-TW" dirty="0" smtClean="0"/>
              <a:t>Collision</a:t>
            </a:r>
            <a:r>
              <a:rPr lang="zh-TW" altLang="en-US" dirty="0" smtClean="0"/>
              <a:t>）。</a:t>
            </a:r>
            <a:r>
              <a:rPr lang="zh-TW" altLang="en-US" dirty="0"/>
              <a:t>如果發生碰撞就要啟動碰撞處理，碰撞處理分成開放位</a:t>
            </a:r>
            <a:r>
              <a:rPr lang="zh-TW" altLang="en-US" dirty="0" smtClean="0"/>
              <a:t>址</a:t>
            </a:r>
            <a:r>
              <a:rPr lang="zh-TW" altLang="en-US" dirty="0"/>
              <a:t>（</a:t>
            </a:r>
            <a:r>
              <a:rPr lang="en-US" altLang="zh-TW" dirty="0" smtClean="0"/>
              <a:t>Open Addressing</a:t>
            </a:r>
            <a:r>
              <a:rPr lang="zh-TW" altLang="en-US" dirty="0" smtClean="0"/>
              <a:t>）與</a:t>
            </a:r>
            <a:r>
              <a:rPr lang="zh-TW" altLang="en-US" dirty="0"/>
              <a:t>鏈結</a:t>
            </a:r>
            <a:r>
              <a:rPr lang="zh-TW" altLang="en-US" dirty="0" smtClean="0"/>
              <a:t>法（</a:t>
            </a:r>
            <a:r>
              <a:rPr lang="en-US" altLang="zh-TW" dirty="0" smtClean="0"/>
              <a:t>Separate Chaining</a:t>
            </a:r>
            <a:r>
              <a:rPr lang="zh-TW" altLang="en-US" dirty="0" smtClean="0"/>
              <a:t>）。</a:t>
            </a:r>
            <a:endParaRPr lang="en-US" altLang="zh-TW" dirty="0" smtClean="0"/>
          </a:p>
          <a:p>
            <a:pPr marL="0" indent="0">
              <a:buNone/>
            </a:pPr>
            <a:r>
              <a:rPr lang="zh-TW" altLang="en-US" dirty="0"/>
              <a:t>一、開放位址</a:t>
            </a:r>
          </a:p>
          <a:p>
            <a:pPr lvl="1"/>
            <a:r>
              <a:rPr lang="zh-TW" altLang="en-US" dirty="0"/>
              <a:t>開放位址分成線性</a:t>
            </a:r>
            <a:r>
              <a:rPr lang="zh-TW" altLang="en-US" dirty="0" smtClean="0"/>
              <a:t>探索（</a:t>
            </a:r>
            <a:r>
              <a:rPr lang="en-US" altLang="zh-TW" dirty="0" smtClean="0"/>
              <a:t>Linear Probing</a:t>
            </a:r>
            <a:r>
              <a:rPr lang="zh-TW" altLang="en-US" dirty="0" smtClean="0"/>
              <a:t>）與</a:t>
            </a:r>
            <a:r>
              <a:rPr lang="zh-TW" altLang="en-US" dirty="0"/>
              <a:t>平方</a:t>
            </a:r>
            <a:r>
              <a:rPr lang="zh-TW" altLang="en-US" dirty="0" smtClean="0"/>
              <a:t>探索（</a:t>
            </a:r>
            <a:r>
              <a:rPr lang="en-US" altLang="zh-TW" dirty="0" smtClean="0"/>
              <a:t>Quadratic Probing</a:t>
            </a:r>
            <a:r>
              <a:rPr lang="zh-TW" altLang="en-US" dirty="0" smtClean="0"/>
              <a:t>）。</a:t>
            </a:r>
            <a:r>
              <a:rPr lang="zh-TW" altLang="en-US" dirty="0"/>
              <a:t>線性探索表示當發生碰撞時找尋轉換後位址的下一個位址</a:t>
            </a:r>
            <a:r>
              <a:rPr lang="en-US" altLang="zh-TW" dirty="0"/>
              <a:t>(hash(x)+1)</a:t>
            </a:r>
            <a:r>
              <a:rPr lang="zh-TW" altLang="en-US" dirty="0"/>
              <a:t>，如果沒有碰撞就將資料放入，如果有發生碰撞就再找下一個位址</a:t>
            </a:r>
            <a:r>
              <a:rPr lang="en-US" altLang="zh-TW" dirty="0"/>
              <a:t>(hash(x)+2)</a:t>
            </a:r>
            <a:r>
              <a:rPr lang="zh-TW" altLang="en-US" dirty="0"/>
              <a:t>，一直找到可以儲存的空間為止，稱作線性探索。 </a:t>
            </a:r>
            <a:endParaRPr lang="en-US" altLang="zh-TW" dirty="0" smtClean="0"/>
          </a:p>
        </p:txBody>
      </p:sp>
    </p:spTree>
    <p:extLst>
      <p:ext uri="{BB962C8B-B14F-4D97-AF65-F5344CB8AC3E}">
        <p14:creationId xmlns:p14="http://schemas.microsoft.com/office/powerpoint/2010/main" val="5986498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sp>
        <p:nvSpPr>
          <p:cNvPr id="3" name="內容版面配置區 2"/>
          <p:cNvSpPr>
            <a:spLocks noGrp="1"/>
          </p:cNvSpPr>
          <p:nvPr>
            <p:ph idx="1"/>
          </p:nvPr>
        </p:nvSpPr>
        <p:spPr>
          <a:xfrm>
            <a:off x="1097280" y="1367862"/>
            <a:ext cx="10058400" cy="5281132"/>
          </a:xfrm>
        </p:spPr>
        <p:txBody>
          <a:bodyPr>
            <a:normAutofit/>
          </a:bodyPr>
          <a:lstStyle/>
          <a:p>
            <a:r>
              <a:rPr lang="zh-TW" altLang="en-US" dirty="0" smtClean="0"/>
              <a:t>線性</a:t>
            </a:r>
            <a:r>
              <a:rPr lang="zh-TW" altLang="en-US" dirty="0"/>
              <a:t>探索</a:t>
            </a:r>
          </a:p>
          <a:p>
            <a:pPr lvl="1"/>
            <a:r>
              <a:rPr lang="zh-TW" altLang="en-US" dirty="0"/>
              <a:t>例如：雜湊函式為</a:t>
            </a:r>
            <a:r>
              <a:rPr lang="en-US" altLang="zh-TW" dirty="0"/>
              <a:t>hash(x) = x % 8</a:t>
            </a:r>
            <a:r>
              <a:rPr lang="zh-TW" altLang="en-US" dirty="0"/>
              <a:t>，使用線性探索解決碰撞問題。假設依序輸入資料</a:t>
            </a:r>
            <a:r>
              <a:rPr lang="en-US" altLang="zh-TW" dirty="0"/>
              <a:t>9, 13, 8, 1, 16</a:t>
            </a:r>
            <a:r>
              <a:rPr lang="zh-TW" altLang="en-US" dirty="0"/>
              <a:t>，則雜湊的過程如下。</a:t>
            </a:r>
          </a:p>
          <a:p>
            <a:pPr lvl="1"/>
            <a:r>
              <a:rPr lang="zh-TW" altLang="en-US" dirty="0"/>
              <a:t>若</a:t>
            </a:r>
            <a:r>
              <a:rPr lang="en-US" altLang="zh-TW" dirty="0"/>
              <a:t>x=9</a:t>
            </a:r>
            <a:r>
              <a:rPr lang="zh-TW" altLang="en-US" dirty="0"/>
              <a:t>，則</a:t>
            </a:r>
            <a:r>
              <a:rPr lang="en-US" altLang="zh-TW" dirty="0"/>
              <a:t>hash(x)=1</a:t>
            </a:r>
            <a:r>
              <a:rPr lang="zh-TW" altLang="en-US" dirty="0"/>
              <a:t>，線性探索的順序為</a:t>
            </a:r>
            <a:r>
              <a:rPr lang="en-US" altLang="zh-TW" dirty="0"/>
              <a:t>1</a:t>
            </a:r>
            <a:r>
              <a:rPr lang="en-US" altLang="zh-TW" dirty="0" smtClean="0"/>
              <a:t>, 2, 3, 4, 5, 6, 7, 0</a:t>
            </a:r>
            <a:endParaRPr lang="en-US" altLang="zh-TW" dirty="0"/>
          </a:p>
          <a:p>
            <a:pPr lvl="1"/>
            <a:r>
              <a:rPr lang="zh-TW" altLang="en-US" dirty="0"/>
              <a:t>若</a:t>
            </a:r>
            <a:r>
              <a:rPr lang="en-US" altLang="zh-TW" dirty="0"/>
              <a:t>x=13</a:t>
            </a:r>
            <a:r>
              <a:rPr lang="zh-TW" altLang="en-US" dirty="0"/>
              <a:t>，則</a:t>
            </a:r>
            <a:r>
              <a:rPr lang="en-US" altLang="zh-TW" dirty="0"/>
              <a:t>hash(x)=5</a:t>
            </a:r>
            <a:r>
              <a:rPr lang="zh-TW" altLang="en-US" dirty="0"/>
              <a:t>，線性探索的順序為</a:t>
            </a:r>
            <a:r>
              <a:rPr lang="en-US" altLang="zh-TW" dirty="0"/>
              <a:t>5</a:t>
            </a:r>
            <a:r>
              <a:rPr lang="en-US" altLang="zh-TW" dirty="0" smtClean="0"/>
              <a:t>, 6, 7, 0, 1, 2, 3, 4</a:t>
            </a:r>
            <a:endParaRPr lang="en-US" altLang="zh-TW" dirty="0"/>
          </a:p>
          <a:p>
            <a:pPr lvl="1"/>
            <a:r>
              <a:rPr lang="zh-TW" altLang="en-US" dirty="0"/>
              <a:t>若</a:t>
            </a:r>
            <a:r>
              <a:rPr lang="en-US" altLang="zh-TW" dirty="0"/>
              <a:t>x=8</a:t>
            </a:r>
            <a:r>
              <a:rPr lang="zh-TW" altLang="en-US" dirty="0"/>
              <a:t>，則</a:t>
            </a:r>
            <a:r>
              <a:rPr lang="en-US" altLang="zh-TW" dirty="0"/>
              <a:t>hash(x)=0</a:t>
            </a:r>
            <a:r>
              <a:rPr lang="zh-TW" altLang="en-US" dirty="0"/>
              <a:t>，線性探索的順序為</a:t>
            </a:r>
            <a:r>
              <a:rPr lang="en-US" altLang="zh-TW" dirty="0"/>
              <a:t>0</a:t>
            </a:r>
            <a:r>
              <a:rPr lang="en-US" altLang="zh-TW" dirty="0" smtClean="0"/>
              <a:t>, 1, 2, 3, 4, 5, 6, 7</a:t>
            </a:r>
            <a:endParaRPr lang="en-US" altLang="zh-TW" dirty="0"/>
          </a:p>
          <a:p>
            <a:pPr lvl="1"/>
            <a:r>
              <a:rPr lang="zh-TW" altLang="en-US" dirty="0"/>
              <a:t>若</a:t>
            </a:r>
            <a:r>
              <a:rPr lang="en-US" altLang="zh-TW" dirty="0"/>
              <a:t>x=1</a:t>
            </a:r>
            <a:r>
              <a:rPr lang="zh-TW" altLang="en-US" dirty="0"/>
              <a:t>，則</a:t>
            </a:r>
            <a:r>
              <a:rPr lang="en-US" altLang="zh-TW" dirty="0"/>
              <a:t>hash(x)=1</a:t>
            </a:r>
            <a:r>
              <a:rPr lang="zh-TW" altLang="en-US" dirty="0"/>
              <a:t>，線性探索的順序為</a:t>
            </a:r>
            <a:r>
              <a:rPr lang="en-US" altLang="zh-TW" dirty="0"/>
              <a:t>1</a:t>
            </a:r>
            <a:r>
              <a:rPr lang="en-US" altLang="zh-TW" dirty="0" smtClean="0"/>
              <a:t>, 2, 3, 4, 5, 6, 7, 0</a:t>
            </a:r>
            <a:endParaRPr lang="en-US" altLang="zh-TW" dirty="0"/>
          </a:p>
          <a:p>
            <a:pPr lvl="1"/>
            <a:r>
              <a:rPr lang="zh-TW" altLang="en-US" dirty="0"/>
              <a:t>若</a:t>
            </a:r>
            <a:r>
              <a:rPr lang="en-US" altLang="zh-TW" dirty="0"/>
              <a:t>x=16</a:t>
            </a:r>
            <a:r>
              <a:rPr lang="zh-TW" altLang="en-US" dirty="0"/>
              <a:t>，則</a:t>
            </a:r>
            <a:r>
              <a:rPr lang="en-US" altLang="zh-TW" dirty="0"/>
              <a:t>hash(x)=0</a:t>
            </a:r>
            <a:r>
              <a:rPr lang="zh-TW" altLang="en-US" dirty="0"/>
              <a:t>，線性探索的順序為</a:t>
            </a:r>
            <a:r>
              <a:rPr lang="en-US" altLang="zh-TW" dirty="0"/>
              <a:t>0</a:t>
            </a:r>
            <a:r>
              <a:rPr lang="en-US" altLang="zh-TW" dirty="0" smtClean="0"/>
              <a:t>, 1, 2, 3, 4, 5, 6, 7 </a:t>
            </a:r>
            <a:endParaRPr lang="zh-TW" altLang="en-US" dirty="0"/>
          </a:p>
        </p:txBody>
      </p:sp>
    </p:spTree>
    <p:extLst>
      <p:ext uri="{BB962C8B-B14F-4D97-AF65-F5344CB8AC3E}">
        <p14:creationId xmlns:p14="http://schemas.microsoft.com/office/powerpoint/2010/main" val="460556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419" y="1528514"/>
            <a:ext cx="9039225" cy="4191000"/>
          </a:xfrm>
        </p:spPr>
      </p:pic>
    </p:spTree>
    <p:extLst>
      <p:ext uri="{BB962C8B-B14F-4D97-AF65-F5344CB8AC3E}">
        <p14:creationId xmlns:p14="http://schemas.microsoft.com/office/powerpoint/2010/main" val="39422000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6550" y="1551781"/>
            <a:ext cx="9039225" cy="4562475"/>
          </a:xfrm>
        </p:spPr>
      </p:pic>
    </p:spTree>
    <p:extLst>
      <p:ext uri="{BB962C8B-B14F-4D97-AF65-F5344CB8AC3E}">
        <p14:creationId xmlns:p14="http://schemas.microsoft.com/office/powerpoint/2010/main" val="41062179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930" y="1596956"/>
            <a:ext cx="9029700" cy="1781175"/>
          </a:xfrm>
        </p:spPr>
      </p:pic>
    </p:spTree>
    <p:extLst>
      <p:ext uri="{BB962C8B-B14F-4D97-AF65-F5344CB8AC3E}">
        <p14:creationId xmlns:p14="http://schemas.microsoft.com/office/powerpoint/2010/main" val="12892499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606" y="1402919"/>
            <a:ext cx="8848725" cy="4886325"/>
          </a:xfrm>
        </p:spPr>
      </p:pic>
    </p:spTree>
    <p:extLst>
      <p:ext uri="{BB962C8B-B14F-4D97-AF65-F5344CB8AC3E}">
        <p14:creationId xmlns:p14="http://schemas.microsoft.com/office/powerpoint/2010/main" val="3686777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1018" y="1559674"/>
            <a:ext cx="8867775" cy="1228725"/>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165" y="2788399"/>
            <a:ext cx="8820150" cy="2638425"/>
          </a:xfrm>
          <a:prstGeom prst="rect">
            <a:avLst/>
          </a:prstGeom>
        </p:spPr>
      </p:pic>
    </p:spTree>
    <p:extLst>
      <p:ext uri="{BB962C8B-B14F-4D97-AF65-F5344CB8AC3E}">
        <p14:creationId xmlns:p14="http://schemas.microsoft.com/office/powerpoint/2010/main" val="2216425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744" y="1565797"/>
            <a:ext cx="8886825" cy="3829050"/>
          </a:xfrm>
        </p:spPr>
      </p:pic>
    </p:spTree>
    <p:extLst>
      <p:ext uri="{BB962C8B-B14F-4D97-AF65-F5344CB8AC3E}">
        <p14:creationId xmlns:p14="http://schemas.microsoft.com/office/powerpoint/2010/main" val="309143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9-1-1</a:t>
            </a:r>
            <a:r>
              <a:rPr lang="zh-TW" altLang="en-US" b="1" dirty="0" smtClean="0"/>
              <a:t>　</a:t>
            </a:r>
            <a:r>
              <a:rPr lang="zh-TW" altLang="en-US" dirty="0" smtClean="0"/>
              <a:t>循序</a:t>
            </a:r>
            <a:r>
              <a:rPr lang="zh-TW" altLang="en-US" dirty="0" smtClean="0"/>
              <a:t>搜尋  </a:t>
            </a:r>
            <a:r>
              <a:rPr lang="en-US" altLang="zh-TW" sz="2800" dirty="0" smtClean="0"/>
              <a:t>(</a:t>
            </a:r>
            <a:r>
              <a:rPr lang="en-US" altLang="zh-TW" sz="2800" dirty="0"/>
              <a:t>9-1-1 </a:t>
            </a:r>
            <a:r>
              <a:rPr lang="zh-TW" altLang="en-US" sz="2800" dirty="0"/>
              <a:t>循序搜尋</a:t>
            </a:r>
            <a:r>
              <a:rPr lang="en-US" altLang="zh-TW" sz="2800" dirty="0"/>
              <a:t>.</a:t>
            </a:r>
            <a:r>
              <a:rPr lang="en-US" altLang="zh-TW" sz="2800" dirty="0" err="1"/>
              <a:t>py</a:t>
            </a:r>
            <a:r>
              <a:rPr lang="en-US" altLang="zh-TW" sz="2800" dirty="0" smtClean="0"/>
              <a:t>)</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0" y="1561306"/>
            <a:ext cx="8848725" cy="4543425"/>
          </a:xfrm>
          <a:prstGeom prst="rect">
            <a:avLst/>
          </a:prstGeom>
        </p:spPr>
      </p:pic>
    </p:spTree>
    <p:extLst>
      <p:ext uri="{BB962C8B-B14F-4D97-AF65-F5344CB8AC3E}">
        <p14:creationId xmlns:p14="http://schemas.microsoft.com/office/powerpoint/2010/main" val="3644134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015" y="1582533"/>
            <a:ext cx="8963025" cy="3743325"/>
          </a:xfrm>
          <a:prstGeom prst="rect">
            <a:avLst/>
          </a:prstGeom>
        </p:spPr>
      </p:pic>
    </p:spTree>
    <p:extLst>
      <p:ext uri="{BB962C8B-B14F-4D97-AF65-F5344CB8AC3E}">
        <p14:creationId xmlns:p14="http://schemas.microsoft.com/office/powerpoint/2010/main" val="27575936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sp>
        <p:nvSpPr>
          <p:cNvPr id="3" name="內容版面配置區 2"/>
          <p:cNvSpPr>
            <a:spLocks noGrp="1"/>
          </p:cNvSpPr>
          <p:nvPr>
            <p:ph idx="1"/>
          </p:nvPr>
        </p:nvSpPr>
        <p:spPr/>
        <p:txBody>
          <a:bodyPr/>
          <a:lstStyle/>
          <a:p>
            <a:r>
              <a:rPr lang="zh-TW" altLang="en-US" dirty="0"/>
              <a:t>線性探索若發生碰撞，就在相鄰的下一個位址找到空的空間來儲存資料，如果多個輸入值雜湊後到相鄰的位址上，相鄰位址的附近區塊會越來越擠，就會造成一次</a:t>
            </a:r>
            <a:r>
              <a:rPr lang="zh-TW" altLang="en-US" dirty="0" smtClean="0"/>
              <a:t>聚集（</a:t>
            </a:r>
            <a:r>
              <a:rPr lang="en-US" altLang="zh-TW" dirty="0" smtClean="0"/>
              <a:t>primary clustering</a:t>
            </a:r>
            <a:r>
              <a:rPr lang="zh-TW" altLang="en-US" dirty="0" smtClean="0"/>
              <a:t>）。</a:t>
            </a:r>
            <a:endParaRPr lang="en-US" altLang="zh-TW" dirty="0" smtClean="0"/>
          </a:p>
          <a:p>
            <a:r>
              <a:rPr lang="zh-TW" altLang="en-US" dirty="0" smtClean="0"/>
              <a:t>平方</a:t>
            </a:r>
            <a:r>
              <a:rPr lang="zh-TW" altLang="en-US" dirty="0"/>
              <a:t>探索不會永遠在相鄰位址找可以擺放的空間，會向更遠的位址找可以擺放的空間，減少一次聚集的可能性。</a:t>
            </a:r>
          </a:p>
        </p:txBody>
      </p:sp>
    </p:spTree>
    <p:extLst>
      <p:ext uri="{BB962C8B-B14F-4D97-AF65-F5344CB8AC3E}">
        <p14:creationId xmlns:p14="http://schemas.microsoft.com/office/powerpoint/2010/main" val="6186795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sp>
        <p:nvSpPr>
          <p:cNvPr id="3" name="內容版面配置區 2"/>
          <p:cNvSpPr>
            <a:spLocks noGrp="1"/>
          </p:cNvSpPr>
          <p:nvPr>
            <p:ph idx="1"/>
          </p:nvPr>
        </p:nvSpPr>
        <p:spPr/>
        <p:txBody>
          <a:bodyPr>
            <a:noAutofit/>
          </a:bodyPr>
          <a:lstStyle/>
          <a:p>
            <a:pPr marL="0" indent="0">
              <a:buNone/>
            </a:pPr>
            <a:r>
              <a:rPr lang="zh-TW" altLang="en-US" dirty="0"/>
              <a:t>二、鏈結法</a:t>
            </a:r>
          </a:p>
          <a:p>
            <a:r>
              <a:rPr lang="zh-TW" altLang="en-US" dirty="0"/>
              <a:t>若發生碰撞就使用鏈結串列串接在後面，當有多個元素雜湊到同一個位址，找尋速度會降低，因為找尋串接起來的元素需要一個一個比較才能知道該元素是否存在</a:t>
            </a:r>
            <a:r>
              <a:rPr lang="zh-TW" altLang="en-US" dirty="0" smtClean="0"/>
              <a:t>。</a:t>
            </a:r>
          </a:p>
        </p:txBody>
      </p:sp>
    </p:spTree>
    <p:extLst>
      <p:ext uri="{BB962C8B-B14F-4D97-AF65-F5344CB8AC3E}">
        <p14:creationId xmlns:p14="http://schemas.microsoft.com/office/powerpoint/2010/main" val="293806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sp>
        <p:nvSpPr>
          <p:cNvPr id="3" name="內容版面配置區 2"/>
          <p:cNvSpPr>
            <a:spLocks noGrp="1"/>
          </p:cNvSpPr>
          <p:nvPr>
            <p:ph idx="1"/>
          </p:nvPr>
        </p:nvSpPr>
        <p:spPr/>
        <p:txBody>
          <a:bodyPr>
            <a:noAutofit/>
          </a:bodyPr>
          <a:lstStyle/>
          <a:p>
            <a:pPr lvl="1"/>
            <a:r>
              <a:rPr lang="zh-TW" altLang="en-US" dirty="0" smtClean="0"/>
              <a:t>例如：雜湊函式為</a:t>
            </a:r>
            <a:r>
              <a:rPr lang="en-US" altLang="zh-TW" dirty="0" smtClean="0"/>
              <a:t>hash(x) = x % 8</a:t>
            </a:r>
            <a:r>
              <a:rPr lang="zh-TW" altLang="en-US" dirty="0" smtClean="0"/>
              <a:t>，使用鏈結法解決碰撞問題。假設依序輸入資料</a:t>
            </a:r>
            <a:r>
              <a:rPr lang="en-US" altLang="zh-TW" dirty="0" smtClean="0"/>
              <a:t>9, 13, 8, 1, 16, 17</a:t>
            </a:r>
            <a:r>
              <a:rPr lang="zh-TW" altLang="en-US" dirty="0" smtClean="0"/>
              <a:t>，則雜湊的過程如下。</a:t>
            </a:r>
          </a:p>
          <a:p>
            <a:pPr lvl="1"/>
            <a:r>
              <a:rPr lang="zh-TW" altLang="en-US" dirty="0" smtClean="0"/>
              <a:t>若</a:t>
            </a:r>
            <a:r>
              <a:rPr lang="en-US" altLang="zh-TW" dirty="0" smtClean="0"/>
              <a:t>x=9</a:t>
            </a:r>
            <a:r>
              <a:rPr lang="zh-TW" altLang="en-US" dirty="0" smtClean="0"/>
              <a:t>，則</a:t>
            </a:r>
            <a:r>
              <a:rPr lang="en-US" altLang="zh-TW" dirty="0" smtClean="0"/>
              <a:t>hash(x)=1</a:t>
            </a:r>
          </a:p>
          <a:p>
            <a:pPr lvl="1"/>
            <a:r>
              <a:rPr lang="zh-TW" altLang="en-US" dirty="0" smtClean="0"/>
              <a:t>若</a:t>
            </a:r>
            <a:r>
              <a:rPr lang="en-US" altLang="zh-TW" dirty="0" smtClean="0"/>
              <a:t>x=13</a:t>
            </a:r>
            <a:r>
              <a:rPr lang="zh-TW" altLang="en-US" dirty="0" smtClean="0"/>
              <a:t>，則</a:t>
            </a:r>
            <a:r>
              <a:rPr lang="en-US" altLang="zh-TW" dirty="0" smtClean="0"/>
              <a:t>hash(x)=5</a:t>
            </a:r>
          </a:p>
          <a:p>
            <a:pPr lvl="1"/>
            <a:r>
              <a:rPr lang="zh-TW" altLang="en-US" dirty="0" smtClean="0"/>
              <a:t>若</a:t>
            </a:r>
            <a:r>
              <a:rPr lang="en-US" altLang="zh-TW" dirty="0" smtClean="0"/>
              <a:t>x=8</a:t>
            </a:r>
            <a:r>
              <a:rPr lang="zh-TW" altLang="en-US" dirty="0" smtClean="0"/>
              <a:t>，則</a:t>
            </a:r>
            <a:r>
              <a:rPr lang="en-US" altLang="zh-TW" dirty="0" smtClean="0"/>
              <a:t>hash(x)=0</a:t>
            </a:r>
          </a:p>
          <a:p>
            <a:pPr lvl="1"/>
            <a:r>
              <a:rPr lang="zh-TW" altLang="en-US" dirty="0" smtClean="0"/>
              <a:t>若</a:t>
            </a:r>
            <a:r>
              <a:rPr lang="en-US" altLang="zh-TW" dirty="0" smtClean="0"/>
              <a:t>x=1</a:t>
            </a:r>
            <a:r>
              <a:rPr lang="zh-TW" altLang="en-US" dirty="0" smtClean="0"/>
              <a:t>，則</a:t>
            </a:r>
            <a:r>
              <a:rPr lang="en-US" altLang="zh-TW" dirty="0" smtClean="0"/>
              <a:t>hash(x)=1</a:t>
            </a:r>
          </a:p>
          <a:p>
            <a:pPr lvl="1"/>
            <a:r>
              <a:rPr lang="zh-TW" altLang="en-US" dirty="0" smtClean="0"/>
              <a:t>若</a:t>
            </a:r>
            <a:r>
              <a:rPr lang="en-US" altLang="zh-TW" dirty="0" smtClean="0"/>
              <a:t>x=16</a:t>
            </a:r>
            <a:r>
              <a:rPr lang="zh-TW" altLang="en-US" dirty="0" smtClean="0"/>
              <a:t>，則</a:t>
            </a:r>
            <a:r>
              <a:rPr lang="en-US" altLang="zh-TW" dirty="0" smtClean="0"/>
              <a:t>hash(x)=0</a:t>
            </a:r>
          </a:p>
          <a:p>
            <a:pPr lvl="1"/>
            <a:r>
              <a:rPr lang="zh-TW" altLang="en-US" dirty="0" smtClean="0"/>
              <a:t>若</a:t>
            </a:r>
            <a:r>
              <a:rPr lang="en-US" altLang="zh-TW" dirty="0" smtClean="0"/>
              <a:t>x=17</a:t>
            </a:r>
            <a:r>
              <a:rPr lang="zh-TW" altLang="en-US" dirty="0" smtClean="0"/>
              <a:t>，則</a:t>
            </a:r>
            <a:r>
              <a:rPr lang="en-US" altLang="zh-TW" dirty="0" smtClean="0"/>
              <a:t>hash(x)=1 </a:t>
            </a:r>
            <a:endParaRPr lang="zh-TW" altLang="en-US" dirty="0"/>
          </a:p>
        </p:txBody>
      </p:sp>
    </p:spTree>
    <p:extLst>
      <p:ext uri="{BB962C8B-B14F-4D97-AF65-F5344CB8AC3E}">
        <p14:creationId xmlns:p14="http://schemas.microsoft.com/office/powerpoint/2010/main" val="39619080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762" y="1557905"/>
            <a:ext cx="8582025" cy="4419600"/>
          </a:xfrm>
        </p:spPr>
      </p:pic>
    </p:spTree>
    <p:extLst>
      <p:ext uri="{BB962C8B-B14F-4D97-AF65-F5344CB8AC3E}">
        <p14:creationId xmlns:p14="http://schemas.microsoft.com/office/powerpoint/2010/main" val="9413234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921" y="1522254"/>
            <a:ext cx="8562975" cy="4438650"/>
          </a:xfrm>
        </p:spPr>
      </p:pic>
    </p:spTree>
    <p:extLst>
      <p:ext uri="{BB962C8B-B14F-4D97-AF65-F5344CB8AC3E}">
        <p14:creationId xmlns:p14="http://schemas.microsoft.com/office/powerpoint/2010/main" val="33488342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002" y="1554502"/>
            <a:ext cx="8496300" cy="4295775"/>
          </a:xfrm>
        </p:spPr>
      </p:pic>
    </p:spTree>
    <p:extLst>
      <p:ext uri="{BB962C8B-B14F-4D97-AF65-F5344CB8AC3E}">
        <p14:creationId xmlns:p14="http://schemas.microsoft.com/office/powerpoint/2010/main" val="2716134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925" y="1389856"/>
            <a:ext cx="8372475" cy="4886325"/>
          </a:xfrm>
        </p:spPr>
      </p:pic>
    </p:spTree>
    <p:extLst>
      <p:ext uri="{BB962C8B-B14F-4D97-AF65-F5344CB8AC3E}">
        <p14:creationId xmlns:p14="http://schemas.microsoft.com/office/powerpoint/2010/main" val="39028412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510" y="1445645"/>
            <a:ext cx="8496300" cy="4905375"/>
          </a:xfrm>
        </p:spPr>
      </p:pic>
    </p:spTree>
    <p:extLst>
      <p:ext uri="{BB962C8B-B14F-4D97-AF65-F5344CB8AC3E}">
        <p14:creationId xmlns:p14="http://schemas.microsoft.com/office/powerpoint/2010/main" val="2207044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617" y="1424283"/>
            <a:ext cx="8458200" cy="4895850"/>
          </a:xfrm>
        </p:spPr>
      </p:pic>
    </p:spTree>
    <p:extLst>
      <p:ext uri="{BB962C8B-B14F-4D97-AF65-F5344CB8AC3E}">
        <p14:creationId xmlns:p14="http://schemas.microsoft.com/office/powerpoint/2010/main" val="1575872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9-1-1</a:t>
            </a:r>
            <a:r>
              <a:rPr lang="zh-TW" altLang="en-US" b="1" dirty="0" smtClean="0"/>
              <a:t>　</a:t>
            </a:r>
            <a:r>
              <a:rPr lang="zh-TW" altLang="en-US" dirty="0" smtClean="0"/>
              <a:t>循序</a:t>
            </a:r>
            <a:r>
              <a:rPr lang="zh-TW" altLang="en-US" dirty="0" smtClean="0"/>
              <a:t>搜尋  </a:t>
            </a:r>
            <a:r>
              <a:rPr lang="en-US" altLang="zh-TW" sz="2800" dirty="0" smtClean="0"/>
              <a:t>(</a:t>
            </a:r>
            <a:r>
              <a:rPr lang="en-US" altLang="zh-TW" sz="2800" dirty="0"/>
              <a:t>9-1-1 </a:t>
            </a:r>
            <a:r>
              <a:rPr lang="zh-TW" altLang="en-US" sz="2800" dirty="0"/>
              <a:t>循序搜尋</a:t>
            </a:r>
            <a:r>
              <a:rPr lang="en-US" altLang="zh-TW" sz="2800" dirty="0"/>
              <a:t>.</a:t>
            </a:r>
            <a:r>
              <a:rPr lang="en-US" altLang="zh-TW" sz="2800" dirty="0" err="1"/>
              <a:t>py</a:t>
            </a:r>
            <a:r>
              <a:rPr lang="en-US" altLang="zh-TW" sz="2800" dirty="0" smtClean="0"/>
              <a:t>)</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796" y="1413619"/>
            <a:ext cx="6971936" cy="2409033"/>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796" y="3822652"/>
            <a:ext cx="6956926" cy="2409033"/>
          </a:xfrm>
          <a:prstGeom prst="rect">
            <a:avLst/>
          </a:prstGeom>
        </p:spPr>
      </p:pic>
    </p:spTree>
    <p:extLst>
      <p:ext uri="{BB962C8B-B14F-4D97-AF65-F5344CB8AC3E}">
        <p14:creationId xmlns:p14="http://schemas.microsoft.com/office/powerpoint/2010/main" val="24426425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9-2-2</a:t>
            </a:r>
            <a:r>
              <a:rPr lang="zh-TW" altLang="en-US" b="1" dirty="0" smtClean="0"/>
              <a:t>　</a:t>
            </a:r>
            <a:r>
              <a:rPr lang="zh-TW" altLang="en-US" dirty="0" smtClean="0"/>
              <a:t>碰撞</a:t>
            </a:r>
            <a:r>
              <a:rPr lang="zh-TW" altLang="en-US" dirty="0"/>
              <a:t>處理</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833" y="1489188"/>
            <a:ext cx="9683294" cy="1679124"/>
          </a:xfrm>
        </p:spPr>
      </p:pic>
    </p:spTree>
    <p:extLst>
      <p:ext uri="{BB962C8B-B14F-4D97-AF65-F5344CB8AC3E}">
        <p14:creationId xmlns:p14="http://schemas.microsoft.com/office/powerpoint/2010/main" val="31157464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9-2-3</a:t>
            </a:r>
            <a:r>
              <a:rPr lang="zh-TW" altLang="en-US" b="1" dirty="0" smtClean="0"/>
              <a:t>　</a:t>
            </a:r>
            <a:r>
              <a:rPr lang="zh-TW" altLang="en-US" dirty="0" smtClean="0"/>
              <a:t>實</a:t>
            </a:r>
            <a:r>
              <a:rPr lang="zh-TW" altLang="en-US" dirty="0"/>
              <a:t>作雜湊</a:t>
            </a:r>
            <a:r>
              <a:rPr lang="zh-TW" altLang="en-US" dirty="0" smtClean="0"/>
              <a:t>程式 </a:t>
            </a:r>
            <a:r>
              <a:rPr lang="en-US" altLang="zh-TW" sz="2800" dirty="0" smtClean="0"/>
              <a:t>(</a:t>
            </a:r>
            <a:r>
              <a:rPr lang="en-US" altLang="zh-TW" sz="2800" dirty="0"/>
              <a:t>9-2-3.</a:t>
            </a:r>
            <a:r>
              <a:rPr lang="zh-TW" altLang="en-US" sz="2800" dirty="0"/>
              <a:t>實作雜湊程式</a:t>
            </a:r>
            <a:r>
              <a:rPr lang="en-US" altLang="zh-TW" sz="2800" dirty="0"/>
              <a:t>.</a:t>
            </a:r>
            <a:r>
              <a:rPr lang="en-US" altLang="zh-TW" sz="2800" dirty="0" err="1"/>
              <a:t>py</a:t>
            </a:r>
            <a:r>
              <a:rPr lang="en-US" altLang="zh-TW" sz="2800" dirty="0" smtClean="0"/>
              <a:t>)</a:t>
            </a:r>
            <a:endParaRPr lang="zh-TW" altLang="en-US" sz="2800" dirty="0"/>
          </a:p>
        </p:txBody>
      </p:sp>
      <p:sp>
        <p:nvSpPr>
          <p:cNvPr id="3" name="內容版面配置區 2"/>
          <p:cNvSpPr>
            <a:spLocks noGrp="1"/>
          </p:cNvSpPr>
          <p:nvPr>
            <p:ph idx="1"/>
          </p:nvPr>
        </p:nvSpPr>
        <p:spPr>
          <a:xfrm>
            <a:off x="979714" y="1272624"/>
            <a:ext cx="10058400" cy="4929194"/>
          </a:xfrm>
        </p:spPr>
        <p:txBody>
          <a:bodyPr>
            <a:normAutofit/>
          </a:bodyPr>
          <a:lstStyle/>
          <a:p>
            <a:r>
              <a:rPr lang="zh-TW" altLang="en-US" dirty="0"/>
              <a:t>寫一個雜湊功能的程式，首先建立長度為</a:t>
            </a:r>
            <a:r>
              <a:rPr lang="en-US" altLang="zh-TW" dirty="0"/>
              <a:t>m</a:t>
            </a:r>
            <a:r>
              <a:rPr lang="zh-TW" altLang="en-US" dirty="0"/>
              <a:t>的雜湊表，使用除法建立雜湊函式，發生碰撞時使用線性探索找出儲存位址。將</a:t>
            </a:r>
            <a:r>
              <a:rPr lang="en-US" altLang="zh-TW" dirty="0"/>
              <a:t>n</a:t>
            </a:r>
            <a:r>
              <a:rPr lang="zh-TW" altLang="en-US" dirty="0"/>
              <a:t>個數值依序輸入雜湊表，保證</a:t>
            </a:r>
            <a:r>
              <a:rPr lang="en-US" altLang="zh-TW" dirty="0"/>
              <a:t>n</a:t>
            </a:r>
            <a:r>
              <a:rPr lang="zh-TW" altLang="en-US" dirty="0"/>
              <a:t>小於</a:t>
            </a:r>
            <a:r>
              <a:rPr lang="en-US" altLang="zh-TW" dirty="0"/>
              <a:t>m</a:t>
            </a:r>
            <a:r>
              <a:rPr lang="zh-TW" altLang="en-US" dirty="0"/>
              <a:t>，並顯示輸入過程中雜湊表的狀態。搜尋數值</a:t>
            </a:r>
            <a:r>
              <a:rPr lang="en-US" altLang="zh-TW" dirty="0"/>
              <a:t>1</a:t>
            </a:r>
            <a:r>
              <a:rPr lang="zh-TW" altLang="en-US" dirty="0"/>
              <a:t>與</a:t>
            </a:r>
            <a:r>
              <a:rPr lang="en-US" altLang="zh-TW" dirty="0"/>
              <a:t>2</a:t>
            </a:r>
            <a:r>
              <a:rPr lang="zh-TW" altLang="en-US" dirty="0"/>
              <a:t>是否存在雜湊表內，若該數值存在，則顯示該數值所在位址，否則回傳</a:t>
            </a:r>
            <a:r>
              <a:rPr lang="en-US" altLang="zh-TW" dirty="0"/>
              <a:t>None</a:t>
            </a:r>
            <a:r>
              <a:rPr lang="zh-TW" altLang="en-US" dirty="0"/>
              <a:t>。例如長度為</a:t>
            </a:r>
            <a:r>
              <a:rPr lang="en-US" altLang="zh-TW" dirty="0"/>
              <a:t>8</a:t>
            </a:r>
            <a:r>
              <a:rPr lang="zh-TW" altLang="en-US" dirty="0"/>
              <a:t>的雜湊表，依序輸入</a:t>
            </a:r>
            <a:r>
              <a:rPr lang="en-US" altLang="zh-TW" dirty="0"/>
              <a:t>5</a:t>
            </a:r>
            <a:r>
              <a:rPr lang="zh-TW" altLang="en-US" dirty="0"/>
              <a:t>個數值，分別為</a:t>
            </a:r>
            <a:r>
              <a:rPr lang="en-US" altLang="zh-TW" dirty="0"/>
              <a:t>9</a:t>
            </a:r>
            <a:r>
              <a:rPr lang="zh-TW" altLang="en-US" dirty="0"/>
              <a:t>、</a:t>
            </a:r>
            <a:r>
              <a:rPr lang="en-US" altLang="zh-TW" dirty="0"/>
              <a:t>13</a:t>
            </a:r>
            <a:r>
              <a:rPr lang="zh-TW" altLang="en-US" dirty="0"/>
              <a:t>、</a:t>
            </a:r>
            <a:r>
              <a:rPr lang="en-US" altLang="zh-TW" dirty="0"/>
              <a:t>8</a:t>
            </a:r>
            <a:r>
              <a:rPr lang="zh-TW" altLang="en-US" dirty="0"/>
              <a:t>、</a:t>
            </a:r>
            <a:r>
              <a:rPr lang="en-US" altLang="zh-TW" dirty="0"/>
              <a:t>1</a:t>
            </a:r>
            <a:r>
              <a:rPr lang="zh-TW" altLang="en-US" dirty="0"/>
              <a:t>與</a:t>
            </a:r>
            <a:r>
              <a:rPr lang="en-US" altLang="zh-TW" dirty="0"/>
              <a:t>16</a:t>
            </a:r>
            <a:r>
              <a:rPr lang="zh-TW" altLang="en-US" dirty="0"/>
              <a:t>。 </a:t>
            </a:r>
          </a:p>
        </p:txBody>
      </p:sp>
    </p:spTree>
    <p:extLst>
      <p:ext uri="{BB962C8B-B14F-4D97-AF65-F5344CB8AC3E}">
        <p14:creationId xmlns:p14="http://schemas.microsoft.com/office/powerpoint/2010/main" val="7002261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9-2-3</a:t>
            </a:r>
            <a:r>
              <a:rPr lang="zh-TW" altLang="en-US" b="1" dirty="0" smtClean="0"/>
              <a:t>　</a:t>
            </a:r>
            <a:r>
              <a:rPr lang="zh-TW" altLang="en-US" dirty="0" smtClean="0"/>
              <a:t>實</a:t>
            </a:r>
            <a:r>
              <a:rPr lang="zh-TW" altLang="en-US" dirty="0"/>
              <a:t>作雜湊</a:t>
            </a:r>
            <a:r>
              <a:rPr lang="zh-TW" altLang="en-US" dirty="0" smtClean="0"/>
              <a:t>程式 </a:t>
            </a:r>
            <a:r>
              <a:rPr lang="en-US" altLang="zh-TW" sz="2800" dirty="0" smtClean="0"/>
              <a:t>(</a:t>
            </a:r>
            <a:r>
              <a:rPr lang="en-US" altLang="zh-TW" sz="2800" dirty="0"/>
              <a:t>9-2-3.</a:t>
            </a:r>
            <a:r>
              <a:rPr lang="zh-TW" altLang="en-US" sz="2800" dirty="0"/>
              <a:t>實作雜湊程式</a:t>
            </a:r>
            <a:r>
              <a:rPr lang="en-US" altLang="zh-TW" sz="2800" dirty="0"/>
              <a:t>.</a:t>
            </a:r>
            <a:r>
              <a:rPr lang="en-US" altLang="zh-TW" sz="2800" dirty="0" err="1"/>
              <a:t>py</a:t>
            </a:r>
            <a:r>
              <a:rPr lang="en-US" altLang="zh-TW" sz="2800" dirty="0" smtClean="0"/>
              <a:t>)</a:t>
            </a:r>
            <a:endParaRPr lang="zh-TW" altLang="en-US" sz="2800" dirty="0"/>
          </a:p>
        </p:txBody>
      </p:sp>
      <p:sp>
        <p:nvSpPr>
          <p:cNvPr id="3" name="內容版面配置區 2"/>
          <p:cNvSpPr>
            <a:spLocks noGrp="1"/>
          </p:cNvSpPr>
          <p:nvPr>
            <p:ph idx="1"/>
          </p:nvPr>
        </p:nvSpPr>
        <p:spPr>
          <a:xfrm>
            <a:off x="979714" y="1272624"/>
            <a:ext cx="8525691" cy="4929194"/>
          </a:xfrm>
        </p:spPr>
        <p:txBody>
          <a:bodyPr>
            <a:normAutofit/>
          </a:bodyPr>
          <a:lstStyle/>
          <a:p>
            <a:r>
              <a:rPr lang="zh-TW" altLang="en-US" dirty="0" smtClean="0"/>
              <a:t>輸入</a:t>
            </a:r>
            <a:r>
              <a:rPr lang="zh-TW" altLang="en-US" dirty="0" smtClean="0"/>
              <a:t>說明</a:t>
            </a:r>
          </a:p>
          <a:p>
            <a:pPr lvl="1"/>
            <a:r>
              <a:rPr lang="zh-TW" altLang="en-US" dirty="0" smtClean="0"/>
              <a:t>輸入</a:t>
            </a:r>
            <a:r>
              <a:rPr lang="zh-TW" altLang="en-US" dirty="0"/>
              <a:t>正整數</a:t>
            </a:r>
            <a:r>
              <a:rPr lang="en-US" altLang="zh-TW" dirty="0"/>
              <a:t>n</a:t>
            </a:r>
            <a:r>
              <a:rPr lang="zh-TW" altLang="en-US" dirty="0"/>
              <a:t>，表示接下來有</a:t>
            </a:r>
            <a:r>
              <a:rPr lang="en-US" altLang="zh-TW" dirty="0"/>
              <a:t>n</a:t>
            </a:r>
            <a:r>
              <a:rPr lang="zh-TW" altLang="en-US" dirty="0"/>
              <a:t>行，每行輸入一個數字，將輸入的數字插入雜湊表。 </a:t>
            </a:r>
          </a:p>
          <a:p>
            <a:r>
              <a:rPr lang="zh-TW" altLang="en-US" dirty="0"/>
              <a:t>輸出說明</a:t>
            </a:r>
          </a:p>
          <a:p>
            <a:pPr lvl="1"/>
            <a:r>
              <a:rPr lang="zh-TW" altLang="en-US" dirty="0"/>
              <a:t>顯示插入的過程中雜湊表串列的狀態，最後搜尋數值</a:t>
            </a:r>
            <a:r>
              <a:rPr lang="en-US" altLang="zh-TW" dirty="0"/>
              <a:t>1</a:t>
            </a:r>
            <a:r>
              <a:rPr lang="zh-TW" altLang="en-US" dirty="0"/>
              <a:t>與</a:t>
            </a:r>
            <a:r>
              <a:rPr lang="en-US" altLang="zh-TW" dirty="0"/>
              <a:t>2</a:t>
            </a:r>
            <a:r>
              <a:rPr lang="zh-TW" altLang="en-US" dirty="0"/>
              <a:t>是否存在雜湊表內。</a:t>
            </a:r>
          </a:p>
        </p:txBody>
      </p:sp>
      <p:sp>
        <p:nvSpPr>
          <p:cNvPr id="4" name="矩形 3"/>
          <p:cNvSpPr/>
          <p:nvPr/>
        </p:nvSpPr>
        <p:spPr>
          <a:xfrm>
            <a:off x="9683676" y="1516650"/>
            <a:ext cx="1641566" cy="2031325"/>
          </a:xfrm>
          <a:prstGeom prst="rect">
            <a:avLst/>
          </a:prstGeom>
        </p:spPr>
        <p:txBody>
          <a:bodyPr wrap="square">
            <a:spAutoFit/>
          </a:bodyPr>
          <a:lstStyle/>
          <a:p>
            <a:pPr algn="just"/>
            <a:r>
              <a:rPr lang="zh-TW" altLang="en-US" dirty="0">
                <a:solidFill>
                  <a:srgbClr val="221E1F"/>
                </a:solidFill>
                <a:latin typeface="文鼎明體"/>
              </a:rPr>
              <a:t>輸入範例</a:t>
            </a:r>
          </a:p>
          <a:p>
            <a:pPr algn="just"/>
            <a:r>
              <a:rPr lang="en-US" altLang="zh-TW" dirty="0">
                <a:solidFill>
                  <a:srgbClr val="221E1F"/>
                </a:solidFill>
                <a:latin typeface="Times New Roman" panose="02020603050405020304" pitchFamily="18" charset="0"/>
              </a:rPr>
              <a:t>5</a:t>
            </a:r>
          </a:p>
          <a:p>
            <a:pPr algn="just"/>
            <a:r>
              <a:rPr lang="en-US" altLang="zh-TW" dirty="0">
                <a:solidFill>
                  <a:srgbClr val="221E1F"/>
                </a:solidFill>
                <a:latin typeface="Times New Roman" panose="02020603050405020304" pitchFamily="18" charset="0"/>
              </a:rPr>
              <a:t>9</a:t>
            </a:r>
          </a:p>
          <a:p>
            <a:pPr algn="just"/>
            <a:r>
              <a:rPr lang="en-US" altLang="zh-TW" dirty="0">
                <a:solidFill>
                  <a:srgbClr val="221E1F"/>
                </a:solidFill>
                <a:latin typeface="Times New Roman" panose="02020603050405020304" pitchFamily="18" charset="0"/>
              </a:rPr>
              <a:t>13</a:t>
            </a:r>
          </a:p>
          <a:p>
            <a:pPr algn="just"/>
            <a:r>
              <a:rPr lang="en-US" altLang="zh-TW" dirty="0">
                <a:solidFill>
                  <a:srgbClr val="221E1F"/>
                </a:solidFill>
                <a:latin typeface="Times New Roman" panose="02020603050405020304" pitchFamily="18" charset="0"/>
              </a:rPr>
              <a:t>8</a:t>
            </a:r>
          </a:p>
          <a:p>
            <a:pPr algn="just"/>
            <a:r>
              <a:rPr lang="en-US" altLang="zh-TW" dirty="0">
                <a:solidFill>
                  <a:srgbClr val="221E1F"/>
                </a:solidFill>
                <a:latin typeface="Times New Roman" panose="02020603050405020304" pitchFamily="18" charset="0"/>
              </a:rPr>
              <a:t>1</a:t>
            </a:r>
          </a:p>
          <a:p>
            <a:pPr algn="just"/>
            <a:r>
              <a:rPr lang="en-US" altLang="zh-TW" dirty="0">
                <a:solidFill>
                  <a:srgbClr val="221E1F"/>
                </a:solidFill>
                <a:latin typeface="Times New Roman" panose="02020603050405020304" pitchFamily="18" charset="0"/>
              </a:rPr>
              <a:t>16 </a:t>
            </a:r>
            <a:endParaRPr lang="zh-TW" altLang="en-US" dirty="0"/>
          </a:p>
        </p:txBody>
      </p:sp>
      <p:sp>
        <p:nvSpPr>
          <p:cNvPr id="5" name="矩形 4"/>
          <p:cNvSpPr/>
          <p:nvPr/>
        </p:nvSpPr>
        <p:spPr>
          <a:xfrm>
            <a:off x="6238283" y="4374951"/>
            <a:ext cx="5086959" cy="2308324"/>
          </a:xfrm>
          <a:prstGeom prst="rect">
            <a:avLst/>
          </a:prstGeom>
        </p:spPr>
        <p:txBody>
          <a:bodyPr wrap="square">
            <a:spAutoFit/>
          </a:bodyPr>
          <a:lstStyle/>
          <a:p>
            <a:pPr algn="just"/>
            <a:r>
              <a:rPr lang="zh-TW" altLang="en-US" dirty="0">
                <a:solidFill>
                  <a:srgbClr val="221E1F"/>
                </a:solidFill>
                <a:latin typeface="文鼎明體u..."/>
              </a:rPr>
              <a:t>輸出範例</a:t>
            </a:r>
          </a:p>
          <a:p>
            <a:pPr algn="just"/>
            <a:r>
              <a:rPr lang="it-IT" altLang="zh-TW" dirty="0">
                <a:solidFill>
                  <a:srgbClr val="221E1F"/>
                </a:solidFill>
                <a:latin typeface="Times New Roman" panose="02020603050405020304" pitchFamily="18" charset="0"/>
              </a:rPr>
              <a:t>[None, 9, None, None, None, None, None, None]</a:t>
            </a:r>
          </a:p>
          <a:p>
            <a:pPr algn="just"/>
            <a:r>
              <a:rPr lang="it-IT" altLang="zh-TW" dirty="0">
                <a:solidFill>
                  <a:srgbClr val="221E1F"/>
                </a:solidFill>
                <a:latin typeface="Times New Roman" panose="02020603050405020304" pitchFamily="18" charset="0"/>
              </a:rPr>
              <a:t>[None, 9, None, None, None, 13, None, None]</a:t>
            </a:r>
          </a:p>
          <a:p>
            <a:pPr algn="just"/>
            <a:r>
              <a:rPr lang="it-IT" altLang="zh-TW" dirty="0">
                <a:solidFill>
                  <a:srgbClr val="221E1F"/>
                </a:solidFill>
                <a:latin typeface="Times New Roman" panose="02020603050405020304" pitchFamily="18" charset="0"/>
              </a:rPr>
              <a:t>[8, 9, None, None, None, 13, None, None]</a:t>
            </a:r>
          </a:p>
          <a:p>
            <a:pPr algn="just"/>
            <a:r>
              <a:rPr lang="it-IT" altLang="zh-TW" dirty="0">
                <a:solidFill>
                  <a:srgbClr val="221E1F"/>
                </a:solidFill>
                <a:latin typeface="Times New Roman" panose="02020603050405020304" pitchFamily="18" charset="0"/>
              </a:rPr>
              <a:t>[8, 9, 1, None, None, 13, None, None]</a:t>
            </a:r>
          </a:p>
          <a:p>
            <a:pPr algn="just"/>
            <a:r>
              <a:rPr lang="it-IT" altLang="zh-TW" dirty="0">
                <a:solidFill>
                  <a:srgbClr val="221E1F"/>
                </a:solidFill>
                <a:latin typeface="Times New Roman" panose="02020603050405020304" pitchFamily="18" charset="0"/>
              </a:rPr>
              <a:t>[8, 9, 1, 16, None, 13, None, None]</a:t>
            </a:r>
          </a:p>
          <a:p>
            <a:pPr algn="just"/>
            <a:r>
              <a:rPr lang="en-US" altLang="zh-TW" dirty="0">
                <a:solidFill>
                  <a:srgbClr val="221E1F"/>
                </a:solidFill>
                <a:latin typeface="Times New Roman" panose="02020603050405020304" pitchFamily="18" charset="0"/>
              </a:rPr>
              <a:t>2</a:t>
            </a:r>
          </a:p>
          <a:p>
            <a:pPr algn="just"/>
            <a:r>
              <a:rPr lang="en-US" altLang="zh-TW" dirty="0">
                <a:solidFill>
                  <a:srgbClr val="221E1F"/>
                </a:solidFill>
                <a:latin typeface="Times New Roman" panose="02020603050405020304" pitchFamily="18" charset="0"/>
              </a:rPr>
              <a:t>None</a:t>
            </a:r>
            <a:endParaRPr lang="zh-TW" altLang="en-US" dirty="0"/>
          </a:p>
        </p:txBody>
      </p:sp>
    </p:spTree>
    <p:extLst>
      <p:ext uri="{BB962C8B-B14F-4D97-AF65-F5344CB8AC3E}">
        <p14:creationId xmlns:p14="http://schemas.microsoft.com/office/powerpoint/2010/main" val="40022837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9-2-3</a:t>
            </a:r>
            <a:r>
              <a:rPr lang="zh-TW" altLang="en-US" b="1" dirty="0" smtClean="0"/>
              <a:t>　</a:t>
            </a:r>
            <a:r>
              <a:rPr lang="zh-TW" altLang="en-US" dirty="0" smtClean="0"/>
              <a:t>實</a:t>
            </a:r>
            <a:r>
              <a:rPr lang="zh-TW" altLang="en-US" dirty="0"/>
              <a:t>作雜湊</a:t>
            </a:r>
            <a:r>
              <a:rPr lang="zh-TW" altLang="en-US" dirty="0" smtClean="0"/>
              <a:t>程式 </a:t>
            </a:r>
            <a:r>
              <a:rPr lang="en-US" altLang="zh-TW" sz="2800" dirty="0" smtClean="0"/>
              <a:t>(</a:t>
            </a:r>
            <a:r>
              <a:rPr lang="en-US" altLang="zh-TW" sz="2800" dirty="0"/>
              <a:t>9-2-3.</a:t>
            </a:r>
            <a:r>
              <a:rPr lang="zh-TW" altLang="en-US" sz="2800" dirty="0"/>
              <a:t>實作雜湊程式</a:t>
            </a:r>
            <a:r>
              <a:rPr lang="en-US" altLang="zh-TW" sz="2800" dirty="0"/>
              <a:t>.</a:t>
            </a:r>
            <a:r>
              <a:rPr lang="en-US" altLang="zh-TW" sz="2800" dirty="0" err="1"/>
              <a:t>py</a:t>
            </a:r>
            <a:r>
              <a:rPr lang="en-US" altLang="zh-TW" sz="2800" dirty="0" smtClean="0"/>
              <a:t>)</a:t>
            </a:r>
            <a:endParaRPr lang="zh-TW" altLang="en-US" sz="2800" dirty="0"/>
          </a:p>
        </p:txBody>
      </p:sp>
      <p:sp>
        <p:nvSpPr>
          <p:cNvPr id="3" name="內容版面配置區 2"/>
          <p:cNvSpPr>
            <a:spLocks noGrp="1"/>
          </p:cNvSpPr>
          <p:nvPr>
            <p:ph idx="1"/>
          </p:nvPr>
        </p:nvSpPr>
        <p:spPr/>
        <p:txBody>
          <a:bodyPr/>
          <a:lstStyle/>
          <a:p>
            <a:pPr marL="0" indent="0">
              <a:buNone/>
            </a:pPr>
            <a:r>
              <a:rPr lang="en-US" altLang="zh-TW" dirty="0"/>
              <a:t>(1) </a:t>
            </a:r>
            <a:r>
              <a:rPr lang="zh-TW" altLang="en-US" dirty="0"/>
              <a:t>解題想法</a:t>
            </a:r>
          </a:p>
          <a:p>
            <a:r>
              <a:rPr lang="zh-TW" altLang="en-US" dirty="0"/>
              <a:t>建立一個</a:t>
            </a:r>
            <a:r>
              <a:rPr lang="en-US" altLang="zh-TW" dirty="0" err="1"/>
              <a:t>HashTable</a:t>
            </a:r>
            <a:r>
              <a:rPr lang="zh-TW" altLang="en-US" dirty="0"/>
              <a:t>的類別，在函式</a:t>
            </a:r>
            <a:r>
              <a:rPr lang="en-US" altLang="zh-TW" dirty="0"/>
              <a:t>__</a:t>
            </a:r>
            <a:r>
              <a:rPr lang="en-US" altLang="zh-TW" dirty="0" err="1"/>
              <a:t>init</a:t>
            </a:r>
            <a:r>
              <a:rPr lang="en-US" altLang="zh-TW" dirty="0"/>
              <a:t>__</a:t>
            </a:r>
            <a:r>
              <a:rPr lang="zh-TW" altLang="en-US" dirty="0"/>
              <a:t>，新增</a:t>
            </a:r>
            <a:r>
              <a:rPr lang="en-US" altLang="zh-TW" dirty="0"/>
              <a:t>size</a:t>
            </a:r>
            <a:r>
              <a:rPr lang="zh-TW" altLang="en-US" dirty="0"/>
              <a:t>個元素的串列，用於建立雜湊表，函式</a:t>
            </a:r>
            <a:r>
              <a:rPr lang="en-US" altLang="zh-TW" dirty="0"/>
              <a:t>hash</a:t>
            </a:r>
            <a:r>
              <a:rPr lang="zh-TW" altLang="en-US" dirty="0"/>
              <a:t>為雜湊函式，使用除法建立雜湊函式。函式</a:t>
            </a:r>
            <a:r>
              <a:rPr lang="en-US" altLang="zh-TW" dirty="0"/>
              <a:t>insert</a:t>
            </a:r>
            <a:r>
              <a:rPr lang="zh-TW" altLang="en-US" dirty="0"/>
              <a:t>用於插入數值到雜湊表，使用線性探索解決碰撞問題。函式</a:t>
            </a:r>
            <a:r>
              <a:rPr lang="en-US" altLang="zh-TW" dirty="0" err="1"/>
              <a:t>isExist</a:t>
            </a:r>
            <a:r>
              <a:rPr lang="zh-TW" altLang="en-US" dirty="0"/>
              <a:t>檢查元素是否存在。函式</a:t>
            </a:r>
            <a:r>
              <a:rPr lang="en-US" altLang="zh-TW" dirty="0"/>
              <a:t>search</a:t>
            </a:r>
            <a:r>
              <a:rPr lang="zh-TW" altLang="en-US" dirty="0"/>
              <a:t>找尋元素是否存在，若存在回傳位址，否則回傳</a:t>
            </a:r>
            <a:r>
              <a:rPr lang="en-US" altLang="zh-TW" dirty="0"/>
              <a:t>None</a:t>
            </a:r>
            <a:r>
              <a:rPr lang="zh-TW" altLang="en-US" dirty="0"/>
              <a:t>。函式</a:t>
            </a:r>
            <a:r>
              <a:rPr lang="en-US" altLang="zh-TW" dirty="0"/>
              <a:t>v</a:t>
            </a:r>
            <a:r>
              <a:rPr lang="zh-TW" altLang="en-US" dirty="0"/>
              <a:t>用於印出雜湊表</a:t>
            </a:r>
            <a:r>
              <a:rPr lang="zh-TW" altLang="en-US" dirty="0" smtClean="0"/>
              <a:t>。</a:t>
            </a:r>
            <a:endParaRPr lang="zh-TW" altLang="en-US" dirty="0"/>
          </a:p>
        </p:txBody>
      </p:sp>
    </p:spTree>
    <p:extLst>
      <p:ext uri="{BB962C8B-B14F-4D97-AF65-F5344CB8AC3E}">
        <p14:creationId xmlns:p14="http://schemas.microsoft.com/office/powerpoint/2010/main" val="27128221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9-2-3 </a:t>
            </a:r>
            <a:r>
              <a:rPr lang="zh-TW" altLang="en-US" dirty="0"/>
              <a:t>實作雜湊</a:t>
            </a:r>
            <a:r>
              <a:rPr lang="zh-TW" altLang="en-US" dirty="0" smtClean="0"/>
              <a:t>程式 </a:t>
            </a:r>
            <a:r>
              <a:rPr lang="en-US" altLang="zh-TW" sz="2800" dirty="0" smtClean="0"/>
              <a:t>(</a:t>
            </a:r>
            <a:r>
              <a:rPr lang="en-US" altLang="zh-TW" sz="2800" dirty="0"/>
              <a:t>9-2-3.</a:t>
            </a:r>
            <a:r>
              <a:rPr lang="zh-TW" altLang="en-US" sz="2800" dirty="0"/>
              <a:t>實作雜湊程式</a:t>
            </a:r>
            <a:r>
              <a:rPr lang="en-US" altLang="zh-TW" sz="2800" dirty="0"/>
              <a:t>.</a:t>
            </a:r>
            <a:r>
              <a:rPr lang="en-US" altLang="zh-TW" sz="2800" dirty="0" err="1"/>
              <a:t>py</a:t>
            </a:r>
            <a:r>
              <a:rPr lang="en-US" altLang="zh-TW" sz="2800" dirty="0" smtClean="0"/>
              <a:t>)</a:t>
            </a:r>
            <a:endParaRPr lang="zh-TW" altLang="en-US" sz="2800" dirty="0"/>
          </a:p>
        </p:txBody>
      </p:sp>
      <p:sp>
        <p:nvSpPr>
          <p:cNvPr id="3" name="內容版面配置區 2"/>
          <p:cNvSpPr>
            <a:spLocks noGrp="1"/>
          </p:cNvSpPr>
          <p:nvPr>
            <p:ph idx="1"/>
          </p:nvPr>
        </p:nvSpPr>
        <p:spPr/>
        <p:txBody>
          <a:bodyPr/>
          <a:lstStyle/>
          <a:p>
            <a:pPr marL="0" indent="0">
              <a:buNone/>
            </a:pPr>
            <a:r>
              <a:rPr lang="en-US" altLang="zh-TW" dirty="0"/>
              <a:t>(2)</a:t>
            </a:r>
            <a:r>
              <a:rPr lang="zh-TW" altLang="en-US" dirty="0"/>
              <a:t>程式碼與解說</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45105767"/>
              </p:ext>
            </p:extLst>
          </p:nvPr>
        </p:nvGraphicFramePr>
        <p:xfrm>
          <a:off x="522514" y="1955197"/>
          <a:ext cx="5212080" cy="4303751"/>
        </p:xfrm>
        <a:graphic>
          <a:graphicData uri="http://schemas.openxmlformats.org/drawingml/2006/table">
            <a:tbl>
              <a:tblPr firstRow="1" bandRow="1">
                <a:tableStyleId>{5C22544A-7EE6-4342-B048-85BDC9FD1C3A}</a:tableStyleId>
              </a:tblPr>
              <a:tblGrid>
                <a:gridCol w="930201">
                  <a:extLst>
                    <a:ext uri="{9D8B030D-6E8A-4147-A177-3AD203B41FA5}">
                      <a16:colId xmlns:a16="http://schemas.microsoft.com/office/drawing/2014/main" xmlns="" val="1352062529"/>
                    </a:ext>
                  </a:extLst>
                </a:gridCol>
                <a:gridCol w="4281879">
                  <a:extLst>
                    <a:ext uri="{9D8B030D-6E8A-4147-A177-3AD203B41FA5}">
                      <a16:colId xmlns:a16="http://schemas.microsoft.com/office/drawing/2014/main" xmlns=""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xmlns="" val="2567556328"/>
                  </a:ext>
                </a:extLst>
              </a:tr>
              <a:tr h="1403653">
                <a:tc>
                  <a:txBody>
                    <a:bodyPr/>
                    <a:lstStyle/>
                    <a:p>
                      <a:pPr algn="ctr"/>
                      <a:r>
                        <a:rPr lang="en-US" altLang="zh-TW" sz="1800" dirty="0" smtClean="0"/>
                        <a:t>01</a:t>
                      </a:r>
                    </a:p>
                    <a:p>
                      <a:pPr algn="ctr"/>
                      <a:r>
                        <a:rPr lang="en-US" altLang="zh-TW" sz="1800" dirty="0" smtClean="0"/>
                        <a:t>02</a:t>
                      </a:r>
                    </a:p>
                    <a:p>
                      <a:pPr algn="ctr"/>
                      <a:r>
                        <a:rPr lang="en-US" altLang="zh-TW" sz="1800" dirty="0" smtClean="0"/>
                        <a:t>03</a:t>
                      </a:r>
                    </a:p>
                    <a:p>
                      <a:pPr algn="ctr"/>
                      <a:r>
                        <a:rPr lang="en-US" altLang="zh-TW" sz="1800" dirty="0" smtClean="0"/>
                        <a:t>04</a:t>
                      </a:r>
                    </a:p>
                    <a:p>
                      <a:pPr algn="ctr"/>
                      <a:r>
                        <a:rPr lang="en-US" altLang="zh-TW" sz="1800" dirty="0" smtClean="0"/>
                        <a:t>05</a:t>
                      </a:r>
                    </a:p>
                    <a:p>
                      <a:pPr algn="ctr"/>
                      <a:r>
                        <a:rPr lang="en-US" altLang="zh-TW" sz="1800" dirty="0" smtClean="0"/>
                        <a:t>06</a:t>
                      </a:r>
                    </a:p>
                    <a:p>
                      <a:pPr algn="ctr"/>
                      <a:r>
                        <a:rPr lang="en-US" altLang="zh-TW" sz="1800" dirty="0" smtClean="0"/>
                        <a:t>07</a:t>
                      </a:r>
                    </a:p>
                    <a:p>
                      <a:pPr algn="ctr"/>
                      <a:r>
                        <a:rPr lang="en-US" altLang="zh-TW" sz="1800" dirty="0" smtClean="0"/>
                        <a:t>08</a:t>
                      </a:r>
                    </a:p>
                    <a:p>
                      <a:pPr algn="ctr"/>
                      <a:r>
                        <a:rPr lang="en-US" altLang="zh-TW" sz="1800" dirty="0" smtClean="0"/>
                        <a:t>09</a:t>
                      </a:r>
                    </a:p>
                    <a:p>
                      <a:pPr algn="ctr"/>
                      <a:r>
                        <a:rPr lang="en-US" altLang="zh-TW" sz="1800" dirty="0" smtClean="0"/>
                        <a:t>10</a:t>
                      </a:r>
                    </a:p>
                    <a:p>
                      <a:pPr algn="ctr"/>
                      <a:r>
                        <a:rPr lang="en-US" altLang="zh-TW" sz="1800" dirty="0" smtClean="0"/>
                        <a:t>11</a:t>
                      </a:r>
                    </a:p>
                    <a:p>
                      <a:pPr algn="ctr"/>
                      <a:r>
                        <a:rPr lang="en-US" altLang="zh-TW" sz="1800" dirty="0" smtClean="0"/>
                        <a:t>12</a:t>
                      </a:r>
                    </a:p>
                    <a:p>
                      <a:pPr algn="ctr"/>
                      <a:r>
                        <a:rPr lang="en-US" altLang="zh-TW" sz="1800" dirty="0" smtClean="0"/>
                        <a:t>13</a:t>
                      </a:r>
                    </a:p>
                    <a:p>
                      <a:pPr algn="ctr"/>
                      <a:r>
                        <a:rPr lang="en-US" altLang="zh-TW" sz="1800" dirty="0" smtClean="0"/>
                        <a:t>14</a:t>
                      </a:r>
                    </a:p>
                  </a:txBody>
                  <a:tcPr/>
                </a:tc>
                <a:tc>
                  <a:txBody>
                    <a:bodyPr/>
                    <a:lstStyle/>
                    <a:p>
                      <a:r>
                        <a:rPr lang="en-US" altLang="zh-TW" sz="1800" dirty="0" smtClean="0"/>
                        <a:t>class </a:t>
                      </a:r>
                      <a:r>
                        <a:rPr lang="en-US" altLang="zh-TW" sz="1800" dirty="0" err="1" smtClean="0"/>
                        <a:t>HashTable</a:t>
                      </a:r>
                      <a:r>
                        <a:rPr lang="en-US" altLang="zh-TW" sz="1800" dirty="0" smtClean="0"/>
                        <a:t>:</a:t>
                      </a:r>
                    </a:p>
                    <a:p>
                      <a:r>
                        <a:rPr lang="en-US" altLang="zh-TW" sz="1800" dirty="0" smtClean="0"/>
                        <a:t>    </a:t>
                      </a:r>
                      <a:r>
                        <a:rPr lang="en-US" altLang="zh-TW" sz="1800" dirty="0" err="1" smtClean="0"/>
                        <a:t>def</a:t>
                      </a:r>
                      <a:r>
                        <a:rPr lang="en-US" altLang="zh-TW" sz="1800" dirty="0" smtClean="0"/>
                        <a:t> __</a:t>
                      </a:r>
                      <a:r>
                        <a:rPr lang="en-US" altLang="zh-TW" sz="1800" dirty="0" err="1" smtClean="0"/>
                        <a:t>init</a:t>
                      </a:r>
                      <a:r>
                        <a:rPr lang="en-US" altLang="zh-TW" sz="1800" dirty="0" smtClean="0"/>
                        <a:t>__(self, size):</a:t>
                      </a:r>
                    </a:p>
                    <a:p>
                      <a:r>
                        <a:rPr lang="en-US" altLang="zh-TW" sz="1800" dirty="0" smtClean="0"/>
                        <a:t>        </a:t>
                      </a:r>
                      <a:r>
                        <a:rPr lang="en-US" altLang="zh-TW" sz="1800" dirty="0" err="1" smtClean="0"/>
                        <a:t>self.data</a:t>
                      </a:r>
                      <a:r>
                        <a:rPr lang="en-US" altLang="zh-TW" sz="1800" dirty="0" smtClean="0"/>
                        <a:t> = [None for </a:t>
                      </a:r>
                      <a:r>
                        <a:rPr lang="en-US" altLang="zh-TW" sz="1800" dirty="0" err="1" smtClean="0"/>
                        <a:t>i</a:t>
                      </a:r>
                      <a:r>
                        <a:rPr lang="en-US" altLang="zh-TW" sz="1800" dirty="0" smtClean="0"/>
                        <a:t> in range(size)]</a:t>
                      </a:r>
                    </a:p>
                    <a:p>
                      <a:r>
                        <a:rPr lang="en-US" altLang="zh-TW" sz="1800" dirty="0" smtClean="0"/>
                        <a:t>        </a:t>
                      </a:r>
                      <a:r>
                        <a:rPr lang="en-US" altLang="zh-TW" sz="1800" dirty="0" err="1" smtClean="0"/>
                        <a:t>self.M</a:t>
                      </a:r>
                      <a:r>
                        <a:rPr lang="en-US" altLang="zh-TW" sz="1800" dirty="0" smtClean="0"/>
                        <a:t> = size</a:t>
                      </a:r>
                    </a:p>
                    <a:p>
                      <a:r>
                        <a:rPr lang="en-US" altLang="zh-TW" sz="1800" dirty="0" smtClean="0"/>
                        <a:t>    </a:t>
                      </a:r>
                      <a:r>
                        <a:rPr lang="en-US" altLang="zh-TW" sz="1800" dirty="0" err="1" smtClean="0"/>
                        <a:t>def</a:t>
                      </a:r>
                      <a:r>
                        <a:rPr lang="en-US" altLang="zh-TW" sz="1800" dirty="0" smtClean="0"/>
                        <a:t> hash(self, key):</a:t>
                      </a:r>
                    </a:p>
                    <a:p>
                      <a:r>
                        <a:rPr lang="en-US" altLang="zh-TW" sz="1800" dirty="0" smtClean="0"/>
                        <a:t>        return key % </a:t>
                      </a:r>
                      <a:r>
                        <a:rPr lang="en-US" altLang="zh-TW" sz="1800" dirty="0" err="1" smtClean="0"/>
                        <a:t>self.M</a:t>
                      </a:r>
                      <a:endParaRPr lang="en-US" altLang="zh-TW" sz="1800" dirty="0" smtClean="0"/>
                    </a:p>
                    <a:p>
                      <a:r>
                        <a:rPr lang="en-US" altLang="zh-TW" sz="1800" dirty="0" smtClean="0"/>
                        <a:t>    </a:t>
                      </a:r>
                      <a:r>
                        <a:rPr lang="en-US" altLang="zh-TW" sz="1800" dirty="0" err="1" smtClean="0"/>
                        <a:t>def</a:t>
                      </a:r>
                      <a:r>
                        <a:rPr lang="en-US" altLang="zh-TW" sz="1800" dirty="0" smtClean="0"/>
                        <a:t> insert(self, key):</a:t>
                      </a:r>
                    </a:p>
                    <a:p>
                      <a:r>
                        <a:rPr lang="en-US" altLang="zh-TW" sz="1800" dirty="0" smtClean="0"/>
                        <a:t>        address = </a:t>
                      </a:r>
                      <a:r>
                        <a:rPr lang="en-US" altLang="zh-TW" sz="1800" dirty="0" err="1" smtClean="0"/>
                        <a:t>self.hash</a:t>
                      </a:r>
                      <a:r>
                        <a:rPr lang="en-US" altLang="zh-TW" sz="1800" dirty="0" smtClean="0"/>
                        <a:t>(key)</a:t>
                      </a:r>
                    </a:p>
                    <a:p>
                      <a:r>
                        <a:rPr lang="en-US" altLang="zh-TW" sz="1800" dirty="0" smtClean="0"/>
                        <a:t>        if </a:t>
                      </a:r>
                      <a:r>
                        <a:rPr lang="en-US" altLang="zh-TW" sz="1800" dirty="0" err="1" smtClean="0"/>
                        <a:t>self.data</a:t>
                      </a:r>
                      <a:r>
                        <a:rPr lang="en-US" altLang="zh-TW" sz="1800" dirty="0" smtClean="0"/>
                        <a:t>[address] == None:</a:t>
                      </a:r>
                    </a:p>
                    <a:p>
                      <a:r>
                        <a:rPr lang="en-US" altLang="zh-TW" sz="1800" dirty="0" smtClean="0"/>
                        <a:t>            </a:t>
                      </a:r>
                      <a:r>
                        <a:rPr lang="en-US" altLang="zh-TW" sz="1800" dirty="0" err="1" smtClean="0"/>
                        <a:t>self.data</a:t>
                      </a:r>
                      <a:r>
                        <a:rPr lang="en-US" altLang="zh-TW" sz="1800" dirty="0" smtClean="0"/>
                        <a:t>[address] = key</a:t>
                      </a:r>
                    </a:p>
                    <a:p>
                      <a:r>
                        <a:rPr lang="en-US" altLang="zh-TW" sz="1800" dirty="0" smtClean="0"/>
                        <a:t>        else:</a:t>
                      </a:r>
                    </a:p>
                    <a:p>
                      <a:r>
                        <a:rPr lang="en-US" altLang="zh-TW" sz="1800" dirty="0" smtClean="0"/>
                        <a:t>            while </a:t>
                      </a:r>
                      <a:r>
                        <a:rPr lang="en-US" altLang="zh-TW" sz="1800" dirty="0" err="1" smtClean="0"/>
                        <a:t>self.data</a:t>
                      </a:r>
                      <a:r>
                        <a:rPr lang="en-US" altLang="zh-TW" sz="1800" dirty="0" smtClean="0"/>
                        <a:t>[address] != None:</a:t>
                      </a:r>
                    </a:p>
                    <a:p>
                      <a:r>
                        <a:rPr lang="en-US" altLang="zh-TW" sz="1800" dirty="0" smtClean="0"/>
                        <a:t>                address = (address + 1) % </a:t>
                      </a:r>
                      <a:r>
                        <a:rPr lang="en-US" altLang="zh-TW" sz="1800" dirty="0" err="1" smtClean="0"/>
                        <a:t>self.M</a:t>
                      </a:r>
                      <a:endParaRPr lang="en-US" altLang="zh-TW" sz="1800" dirty="0" smtClean="0"/>
                    </a:p>
                    <a:p>
                      <a:r>
                        <a:rPr lang="en-US" altLang="zh-TW" sz="1800" dirty="0" smtClean="0"/>
                        <a:t>            </a:t>
                      </a:r>
                      <a:r>
                        <a:rPr lang="en-US" altLang="zh-TW" sz="1800" dirty="0" err="1" smtClean="0"/>
                        <a:t>self.data</a:t>
                      </a:r>
                      <a:r>
                        <a:rPr lang="en-US" altLang="zh-TW" sz="1800" dirty="0" smtClean="0"/>
                        <a:t>[address] = key</a:t>
                      </a:r>
                    </a:p>
                  </a:txBody>
                  <a:tcPr/>
                </a:tc>
                <a:extLst>
                  <a:ext uri="{0D108BD9-81ED-4DB2-BD59-A6C34878D82A}">
                    <a16:rowId xmlns:a16="http://schemas.microsoft.com/office/drawing/2014/main" xmlns="" val="1813286632"/>
                  </a:ext>
                </a:extLst>
              </a:tr>
            </a:tbl>
          </a:graphicData>
        </a:graphic>
      </p:graphicFrame>
      <p:sp>
        <p:nvSpPr>
          <p:cNvPr id="5" name="文字方塊 4"/>
          <p:cNvSpPr txBox="1"/>
          <p:nvPr/>
        </p:nvSpPr>
        <p:spPr>
          <a:xfrm>
            <a:off x="5895557" y="2108598"/>
            <a:ext cx="5743449" cy="4427366"/>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35</a:t>
            </a:r>
            <a:r>
              <a:rPr lang="zh-TW" altLang="en-US" dirty="0">
                <a:latin typeface="微軟正黑體" pitchFamily="34" charset="-120"/>
                <a:ea typeface="微軟正黑體" pitchFamily="34" charset="-120"/>
              </a:rPr>
              <a:t>行：建立一個</a:t>
            </a:r>
            <a:r>
              <a:rPr lang="en-US" altLang="zh-TW" dirty="0" err="1">
                <a:latin typeface="微軟正黑體" pitchFamily="34" charset="-120"/>
                <a:ea typeface="微軟正黑體" pitchFamily="34" charset="-120"/>
              </a:rPr>
              <a:t>HashTable</a:t>
            </a:r>
            <a:r>
              <a:rPr lang="zh-TW" altLang="en-US" dirty="0">
                <a:latin typeface="微軟正黑體" pitchFamily="34" charset="-120"/>
                <a:ea typeface="微軟正黑體" pitchFamily="34" charset="-120"/>
              </a:rPr>
              <a:t>的類別。</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行：自訂方法</a:t>
            </a:r>
            <a:r>
              <a:rPr lang="en-US" altLang="zh-TW" dirty="0">
                <a:latin typeface="微軟正黑體" pitchFamily="34" charset="-120"/>
                <a:ea typeface="微軟正黑體" pitchFamily="34" charset="-120"/>
              </a:rPr>
              <a:t>__</a:t>
            </a:r>
            <a:r>
              <a:rPr lang="en-US" altLang="zh-TW" dirty="0" err="1">
                <a:latin typeface="微軟正黑體" pitchFamily="34" charset="-120"/>
                <a:ea typeface="微軟正黑體" pitchFamily="34" charset="-120"/>
              </a:rPr>
              <a:t>init</a:t>
            </a:r>
            <a:r>
              <a:rPr lang="en-US" altLang="zh-TW" dirty="0">
                <a:latin typeface="微軟正黑體" pitchFamily="34" charset="-120"/>
                <a:ea typeface="微軟正黑體" pitchFamily="34" charset="-120"/>
              </a:rPr>
              <a:t>__</a:t>
            </a:r>
            <a:r>
              <a:rPr lang="zh-TW" altLang="en-US" dirty="0">
                <a:latin typeface="微軟正黑體" pitchFamily="34" charset="-120"/>
                <a:ea typeface="微軟正黑體" pitchFamily="34" charset="-120"/>
              </a:rPr>
              <a:t>，新增</a:t>
            </a:r>
            <a:r>
              <a:rPr lang="en-US" altLang="zh-TW" dirty="0">
                <a:latin typeface="微軟正黑體" pitchFamily="34" charset="-120"/>
                <a:ea typeface="微軟正黑體" pitchFamily="34" charset="-120"/>
              </a:rPr>
              <a:t>size</a:t>
            </a:r>
            <a:r>
              <a:rPr lang="zh-TW" altLang="en-US" dirty="0">
                <a:latin typeface="微軟正黑體" pitchFamily="34" charset="-120"/>
                <a:ea typeface="微軟正黑體" pitchFamily="34" charset="-120"/>
              </a:rPr>
              <a:t>個元素的串列，每個元素都是</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，儲存於</a:t>
            </a:r>
            <a:r>
              <a:rPr lang="en-US" altLang="zh-TW" dirty="0" err="1">
                <a:latin typeface="微軟正黑體" pitchFamily="34" charset="-120"/>
                <a:ea typeface="微軟正黑體" pitchFamily="34" charset="-120"/>
              </a:rPr>
              <a:t>self.data</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，用於建立雜湊表。</a:t>
            </a:r>
            <a:r>
              <a:rPr lang="en-US" altLang="zh-TW" dirty="0" err="1">
                <a:latin typeface="微軟正黑體" pitchFamily="34" charset="-120"/>
                <a:ea typeface="微軟正黑體" pitchFamily="34" charset="-120"/>
              </a:rPr>
              <a:t>self.M</a:t>
            </a:r>
            <a:r>
              <a:rPr lang="zh-TW" altLang="en-US" dirty="0">
                <a:latin typeface="微軟正黑體" pitchFamily="34" charset="-120"/>
                <a:ea typeface="微軟正黑體" pitchFamily="34" charset="-120"/>
              </a:rPr>
              <a:t>設定為變數</a:t>
            </a:r>
            <a:r>
              <a:rPr lang="en-US" altLang="zh-TW" dirty="0">
                <a:latin typeface="微軟正黑體" pitchFamily="34" charset="-120"/>
                <a:ea typeface="微軟正黑體" pitchFamily="34" charset="-120"/>
              </a:rPr>
              <a:t>size(</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行：方法</a:t>
            </a:r>
            <a:r>
              <a:rPr lang="en-US" altLang="zh-TW" dirty="0">
                <a:latin typeface="微軟正黑體" pitchFamily="34" charset="-120"/>
                <a:ea typeface="微軟正黑體" pitchFamily="34" charset="-120"/>
              </a:rPr>
              <a:t>hash</a:t>
            </a:r>
            <a:r>
              <a:rPr lang="zh-TW" altLang="en-US" dirty="0">
                <a:latin typeface="微軟正黑體" pitchFamily="34" charset="-120"/>
                <a:ea typeface="微軟正黑體" pitchFamily="34" charset="-120"/>
              </a:rPr>
              <a:t>為雜湊函式，使用</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除以</a:t>
            </a:r>
            <a:r>
              <a:rPr lang="en-US" altLang="zh-TW" dirty="0" err="1">
                <a:latin typeface="微軟正黑體" pitchFamily="34" charset="-120"/>
                <a:ea typeface="微軟正黑體" pitchFamily="34" charset="-120"/>
              </a:rPr>
              <a:t>self.M</a:t>
            </a:r>
            <a:r>
              <a:rPr lang="zh-TW" altLang="en-US" dirty="0">
                <a:latin typeface="微軟正黑體" pitchFamily="34" charset="-120"/>
                <a:ea typeface="微軟正黑體" pitchFamily="34" charset="-120"/>
              </a:rPr>
              <a:t>的餘數為雜湊後的位址</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14</a:t>
            </a:r>
            <a:r>
              <a:rPr lang="zh-TW" altLang="en-US" dirty="0">
                <a:latin typeface="微軟正黑體" pitchFamily="34" charset="-120"/>
                <a:ea typeface="微軟正黑體" pitchFamily="34" charset="-120"/>
              </a:rPr>
              <a:t>行：自訂方法</a:t>
            </a:r>
            <a:r>
              <a:rPr lang="en-US" altLang="zh-TW" dirty="0">
                <a:latin typeface="微軟正黑體" pitchFamily="34" charset="-120"/>
                <a:ea typeface="微軟正黑體" pitchFamily="34" charset="-120"/>
              </a:rPr>
              <a:t>insert</a:t>
            </a:r>
            <a:r>
              <a:rPr lang="zh-TW" altLang="en-US" dirty="0">
                <a:latin typeface="微軟正黑體" pitchFamily="34" charset="-120"/>
                <a:ea typeface="微軟正黑體" pitchFamily="34" charset="-120"/>
              </a:rPr>
              <a:t>用於插入</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到雜湊表。使用方法</a:t>
            </a:r>
            <a:r>
              <a:rPr lang="en-US" altLang="zh-TW" dirty="0">
                <a:latin typeface="微軟正黑體" pitchFamily="34" charset="-120"/>
                <a:ea typeface="微軟正黑體" pitchFamily="34" charset="-120"/>
              </a:rPr>
              <a:t>hash</a:t>
            </a:r>
            <a:r>
              <a:rPr lang="zh-TW" altLang="en-US" dirty="0">
                <a:latin typeface="微軟正黑體" pitchFamily="34" charset="-120"/>
                <a:ea typeface="微軟正黑體" pitchFamily="34" charset="-120"/>
              </a:rPr>
              <a:t>將</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轉換成位址，儲存到變數</a:t>
            </a:r>
            <a:r>
              <a:rPr lang="en-US" altLang="zh-TW" dirty="0">
                <a:latin typeface="微軟正黑體" pitchFamily="34" charset="-120"/>
                <a:ea typeface="微軟正黑體" pitchFamily="34" charset="-120"/>
              </a:rPr>
              <a:t>address(</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。如果該位址沒有儲存元素，則將</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儲存到該位址</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，否則使用線性探索找尋下一個可用的位址</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12</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，將</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儲存到下一個可用的位址</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29968499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9-2-3</a:t>
            </a:r>
            <a:r>
              <a:rPr lang="zh-TW" altLang="en-US" b="1" dirty="0" smtClean="0"/>
              <a:t>　</a:t>
            </a:r>
            <a:r>
              <a:rPr lang="zh-TW" altLang="en-US" dirty="0" smtClean="0"/>
              <a:t>實</a:t>
            </a:r>
            <a:r>
              <a:rPr lang="zh-TW" altLang="en-US" dirty="0"/>
              <a:t>作雜湊</a:t>
            </a:r>
            <a:r>
              <a:rPr lang="zh-TW" altLang="en-US" dirty="0" smtClean="0"/>
              <a:t>程式 </a:t>
            </a:r>
            <a:r>
              <a:rPr lang="en-US" altLang="zh-TW" sz="2800" dirty="0" smtClean="0"/>
              <a:t>(</a:t>
            </a:r>
            <a:r>
              <a:rPr lang="en-US" altLang="zh-TW" sz="2800" dirty="0"/>
              <a:t>9-2-3.</a:t>
            </a:r>
            <a:r>
              <a:rPr lang="zh-TW" altLang="en-US" sz="2800" dirty="0"/>
              <a:t>實作雜湊程式</a:t>
            </a:r>
            <a:r>
              <a:rPr lang="en-US" altLang="zh-TW" sz="2800" dirty="0"/>
              <a:t>.</a:t>
            </a:r>
            <a:r>
              <a:rPr lang="en-US" altLang="zh-TW" sz="2800" dirty="0" err="1"/>
              <a:t>py</a:t>
            </a:r>
            <a:r>
              <a:rPr lang="en-US" altLang="zh-TW" sz="2800" dirty="0" smtClean="0"/>
              <a:t>)</a:t>
            </a:r>
            <a:endParaRPr lang="zh-TW" altLang="en-US" sz="2800" dirty="0"/>
          </a:p>
        </p:txBody>
      </p:sp>
      <p:sp>
        <p:nvSpPr>
          <p:cNvPr id="3" name="內容版面配置區 2"/>
          <p:cNvSpPr>
            <a:spLocks noGrp="1"/>
          </p:cNvSpPr>
          <p:nvPr>
            <p:ph idx="1"/>
          </p:nvPr>
        </p:nvSpPr>
        <p:spPr/>
        <p:txBody>
          <a:bodyPr/>
          <a:lstStyle/>
          <a:p>
            <a:pPr marL="0" indent="0">
              <a:buNone/>
            </a:pPr>
            <a:r>
              <a:rPr lang="en-US" altLang="zh-TW" dirty="0"/>
              <a:t>(2)</a:t>
            </a:r>
            <a:r>
              <a:rPr lang="zh-TW" altLang="en-US" dirty="0"/>
              <a:t>程式碼與解說</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31290425"/>
              </p:ext>
            </p:extLst>
          </p:nvPr>
        </p:nvGraphicFramePr>
        <p:xfrm>
          <a:off x="60960" y="2123817"/>
          <a:ext cx="6117771" cy="3518187"/>
        </p:xfrm>
        <a:graphic>
          <a:graphicData uri="http://schemas.openxmlformats.org/drawingml/2006/table">
            <a:tbl>
              <a:tblPr firstRow="1" bandRow="1">
                <a:tableStyleId>{5C22544A-7EE6-4342-B048-85BDC9FD1C3A}</a:tableStyleId>
              </a:tblPr>
              <a:tblGrid>
                <a:gridCol w="721410">
                  <a:extLst>
                    <a:ext uri="{9D8B030D-6E8A-4147-A177-3AD203B41FA5}">
                      <a16:colId xmlns:a16="http://schemas.microsoft.com/office/drawing/2014/main" xmlns="" val="1352062529"/>
                    </a:ext>
                  </a:extLst>
                </a:gridCol>
                <a:gridCol w="5396361">
                  <a:extLst>
                    <a:ext uri="{9D8B030D-6E8A-4147-A177-3AD203B41FA5}">
                      <a16:colId xmlns:a16="http://schemas.microsoft.com/office/drawing/2014/main" xmlns="" val="1926879571"/>
                    </a:ext>
                  </a:extLst>
                </a:gridCol>
              </a:tblGrid>
              <a:tr h="353847">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xmlns="" val="2567556328"/>
                  </a:ext>
                </a:extLst>
              </a:tr>
              <a:tr h="3152427">
                <a:tc>
                  <a:txBody>
                    <a:bodyPr/>
                    <a:lstStyle/>
                    <a:p>
                      <a:pPr algn="ctr"/>
                      <a:r>
                        <a:rPr lang="en-US" altLang="zh-TW" sz="1800" dirty="0" smtClean="0"/>
                        <a:t>15</a:t>
                      </a:r>
                    </a:p>
                    <a:p>
                      <a:pPr algn="ctr"/>
                      <a:r>
                        <a:rPr lang="en-US" altLang="zh-TW" sz="1800" dirty="0" smtClean="0"/>
                        <a:t>16</a:t>
                      </a:r>
                    </a:p>
                    <a:p>
                      <a:pPr algn="ctr"/>
                      <a:r>
                        <a:rPr lang="en-US" altLang="zh-TW" sz="1800" dirty="0" smtClean="0"/>
                        <a:t>17</a:t>
                      </a:r>
                    </a:p>
                    <a:p>
                      <a:pPr algn="ctr"/>
                      <a:r>
                        <a:rPr lang="en-US" altLang="zh-TW" sz="1800" dirty="0" smtClean="0"/>
                        <a:t>18</a:t>
                      </a:r>
                    </a:p>
                    <a:p>
                      <a:pPr algn="ctr"/>
                      <a:r>
                        <a:rPr lang="en-US" altLang="zh-TW" sz="1800" dirty="0" smtClean="0"/>
                        <a:t>19</a:t>
                      </a:r>
                    </a:p>
                    <a:p>
                      <a:pPr algn="ctr"/>
                      <a:r>
                        <a:rPr lang="en-US" altLang="zh-TW" sz="1800" dirty="0" smtClean="0"/>
                        <a:t>20</a:t>
                      </a:r>
                    </a:p>
                    <a:p>
                      <a:pPr algn="ctr"/>
                      <a:r>
                        <a:rPr lang="en-US" altLang="zh-TW" sz="1800" dirty="0" smtClean="0"/>
                        <a:t>21</a:t>
                      </a:r>
                    </a:p>
                    <a:p>
                      <a:pPr algn="ctr"/>
                      <a:r>
                        <a:rPr lang="en-US" altLang="zh-TW" sz="1800" dirty="0" smtClean="0"/>
                        <a:t>22</a:t>
                      </a:r>
                    </a:p>
                    <a:p>
                      <a:pPr algn="ctr"/>
                      <a:r>
                        <a:rPr lang="en-US" altLang="zh-TW" sz="1800" dirty="0" smtClean="0"/>
                        <a:t>23</a:t>
                      </a:r>
                    </a:p>
                    <a:p>
                      <a:pPr algn="ctr"/>
                      <a:r>
                        <a:rPr lang="en-US" altLang="zh-TW" sz="1800" dirty="0" smtClean="0"/>
                        <a:t>24</a:t>
                      </a:r>
                    </a:p>
                    <a:p>
                      <a:pPr algn="ctr"/>
                      <a:r>
                        <a:rPr lang="en-US" altLang="zh-TW" sz="1800" dirty="0" smtClean="0"/>
                        <a:t>25</a:t>
                      </a:r>
                    </a:p>
                  </a:txBody>
                  <a:tcPr/>
                </a:tc>
                <a:tc>
                  <a:txBody>
                    <a:bodyPr/>
                    <a:lstStyle/>
                    <a:p>
                      <a:r>
                        <a:rPr lang="en-US" altLang="zh-TW" sz="1800" dirty="0" smtClean="0"/>
                        <a:t>    </a:t>
                      </a:r>
                      <a:r>
                        <a:rPr lang="en-US" altLang="zh-TW" sz="1800" dirty="0" err="1" smtClean="0"/>
                        <a:t>def</a:t>
                      </a:r>
                      <a:r>
                        <a:rPr lang="en-US" altLang="zh-TW" sz="1800" dirty="0" smtClean="0"/>
                        <a:t> </a:t>
                      </a:r>
                      <a:r>
                        <a:rPr lang="en-US" altLang="zh-TW" sz="1800" dirty="0" err="1" smtClean="0"/>
                        <a:t>isExist</a:t>
                      </a:r>
                      <a:r>
                        <a:rPr lang="en-US" altLang="zh-TW" sz="1800" dirty="0" smtClean="0"/>
                        <a:t>(self, key):</a:t>
                      </a:r>
                    </a:p>
                    <a:p>
                      <a:r>
                        <a:rPr lang="en-US" altLang="zh-TW" sz="1800" dirty="0" smtClean="0"/>
                        <a:t>        address = </a:t>
                      </a:r>
                      <a:r>
                        <a:rPr lang="en-US" altLang="zh-TW" sz="1800" dirty="0" err="1" smtClean="0"/>
                        <a:t>self.hash</a:t>
                      </a:r>
                      <a:r>
                        <a:rPr lang="en-US" altLang="zh-TW" sz="1800" dirty="0" smtClean="0"/>
                        <a:t>(key)</a:t>
                      </a:r>
                    </a:p>
                    <a:p>
                      <a:r>
                        <a:rPr lang="en-US" altLang="zh-TW" sz="1800" dirty="0" smtClean="0"/>
                        <a:t>        start = address</a:t>
                      </a:r>
                    </a:p>
                    <a:p>
                      <a:r>
                        <a:rPr lang="en-US" altLang="zh-TW" sz="1800" dirty="0" smtClean="0"/>
                        <a:t>        if </a:t>
                      </a:r>
                      <a:r>
                        <a:rPr lang="en-US" altLang="zh-TW" sz="1800" dirty="0" err="1" smtClean="0"/>
                        <a:t>self.data</a:t>
                      </a:r>
                      <a:r>
                        <a:rPr lang="en-US" altLang="zh-TW" sz="1800" dirty="0" smtClean="0"/>
                        <a:t>[address] == key:</a:t>
                      </a:r>
                    </a:p>
                    <a:p>
                      <a:r>
                        <a:rPr lang="en-US" altLang="zh-TW" sz="1800" dirty="0" smtClean="0"/>
                        <a:t>            return True</a:t>
                      </a:r>
                    </a:p>
                    <a:p>
                      <a:r>
                        <a:rPr lang="en-US" altLang="zh-TW" sz="1800" dirty="0" smtClean="0"/>
                        <a:t>        else:</a:t>
                      </a:r>
                    </a:p>
                    <a:p>
                      <a:r>
                        <a:rPr lang="en-US" altLang="zh-TW" sz="1800" dirty="0" smtClean="0"/>
                        <a:t>            while </a:t>
                      </a:r>
                      <a:r>
                        <a:rPr lang="en-US" altLang="zh-TW" sz="1800" dirty="0" err="1" smtClean="0"/>
                        <a:t>self.data</a:t>
                      </a:r>
                      <a:r>
                        <a:rPr lang="en-US" altLang="zh-TW" sz="1800" dirty="0" smtClean="0"/>
                        <a:t>[address] != key:</a:t>
                      </a:r>
                    </a:p>
                    <a:p>
                      <a:r>
                        <a:rPr lang="en-US" altLang="zh-TW" sz="1800" dirty="0" smtClean="0"/>
                        <a:t>                address = (address + 1) % </a:t>
                      </a:r>
                      <a:r>
                        <a:rPr lang="en-US" altLang="zh-TW" sz="1800" dirty="0" err="1" smtClean="0"/>
                        <a:t>self.M</a:t>
                      </a:r>
                      <a:endParaRPr lang="en-US" altLang="zh-TW" sz="1800" dirty="0" smtClean="0"/>
                    </a:p>
                    <a:p>
                      <a:r>
                        <a:rPr lang="en-US" altLang="zh-TW" sz="1800" dirty="0" smtClean="0"/>
                        <a:t>                if address == start or </a:t>
                      </a:r>
                      <a:r>
                        <a:rPr lang="en-US" altLang="zh-TW" sz="1800" dirty="0" err="1" smtClean="0"/>
                        <a:t>self.data</a:t>
                      </a:r>
                      <a:r>
                        <a:rPr lang="en-US" altLang="zh-TW" sz="1800" dirty="0" smtClean="0"/>
                        <a:t>[address]==None:</a:t>
                      </a:r>
                    </a:p>
                    <a:p>
                      <a:r>
                        <a:rPr lang="en-US" altLang="zh-TW" sz="1800" dirty="0" smtClean="0"/>
                        <a:t>                    return False</a:t>
                      </a:r>
                    </a:p>
                    <a:p>
                      <a:r>
                        <a:rPr lang="en-US" altLang="zh-TW" sz="1800" dirty="0" smtClean="0"/>
                        <a:t>            return True</a:t>
                      </a:r>
                    </a:p>
                  </a:txBody>
                  <a:tcPr/>
                </a:tc>
                <a:extLst>
                  <a:ext uri="{0D108BD9-81ED-4DB2-BD59-A6C34878D82A}">
                    <a16:rowId xmlns:a16="http://schemas.microsoft.com/office/drawing/2014/main" xmlns="" val="1813286632"/>
                  </a:ext>
                </a:extLst>
              </a:tr>
            </a:tbl>
          </a:graphicData>
        </a:graphic>
      </p:graphicFrame>
      <p:sp>
        <p:nvSpPr>
          <p:cNvPr id="5" name="文字方塊 4"/>
          <p:cNvSpPr txBox="1"/>
          <p:nvPr/>
        </p:nvSpPr>
        <p:spPr>
          <a:xfrm>
            <a:off x="6313569" y="2569645"/>
            <a:ext cx="5168683" cy="4614212"/>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25</a:t>
            </a:r>
            <a:r>
              <a:rPr lang="zh-TW" altLang="en-US" dirty="0">
                <a:latin typeface="微軟正黑體" pitchFamily="34" charset="-120"/>
                <a:ea typeface="微軟正黑體" pitchFamily="34" charset="-120"/>
              </a:rPr>
              <a:t>行：自訂方法</a:t>
            </a:r>
            <a:r>
              <a:rPr lang="en-US" altLang="zh-TW" dirty="0" err="1">
                <a:latin typeface="微軟正黑體" pitchFamily="34" charset="-120"/>
                <a:ea typeface="微軟正黑體" pitchFamily="34" charset="-120"/>
              </a:rPr>
              <a:t>isExist</a:t>
            </a:r>
            <a:r>
              <a:rPr lang="zh-TW" altLang="en-US" dirty="0">
                <a:latin typeface="微軟正黑體" pitchFamily="34" charset="-120"/>
                <a:ea typeface="微軟正黑體" pitchFamily="34" charset="-120"/>
              </a:rPr>
              <a:t>檢查元素是否存在，使用方法</a:t>
            </a:r>
            <a:r>
              <a:rPr lang="en-US" altLang="zh-TW" dirty="0">
                <a:latin typeface="微軟正黑體" pitchFamily="34" charset="-120"/>
                <a:ea typeface="微軟正黑體" pitchFamily="34" charset="-120"/>
              </a:rPr>
              <a:t>hash</a:t>
            </a:r>
            <a:r>
              <a:rPr lang="zh-TW" altLang="en-US" dirty="0">
                <a:latin typeface="微軟正黑體" pitchFamily="34" charset="-120"/>
                <a:ea typeface="微軟正黑體" pitchFamily="34" charset="-120"/>
              </a:rPr>
              <a:t>將</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轉換成位址儲存到變數</a:t>
            </a:r>
            <a:r>
              <a:rPr lang="en-US" altLang="zh-TW" dirty="0">
                <a:latin typeface="微軟正黑體" pitchFamily="34" charset="-120"/>
                <a:ea typeface="微軟正黑體" pitchFamily="34" charset="-120"/>
              </a:rPr>
              <a:t>address(</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，設定變數</a:t>
            </a:r>
            <a:r>
              <a:rPr lang="en-US" altLang="zh-TW" dirty="0">
                <a:latin typeface="微軟正黑體" pitchFamily="34" charset="-120"/>
                <a:ea typeface="微軟正黑體" pitchFamily="34" charset="-120"/>
              </a:rPr>
              <a:t>start</a:t>
            </a:r>
            <a:r>
              <a:rPr lang="zh-TW" altLang="en-US" dirty="0">
                <a:latin typeface="微軟正黑體" pitchFamily="34" charset="-120"/>
                <a:ea typeface="微軟正黑體" pitchFamily="34" charset="-120"/>
              </a:rPr>
              <a:t>等於該位址</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17</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。若該位址的元素等於</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，則回傳</a:t>
            </a:r>
            <a:r>
              <a:rPr lang="en-US" altLang="zh-TW" dirty="0">
                <a:latin typeface="微軟正黑體" pitchFamily="34" charset="-120"/>
                <a:ea typeface="微軟正黑體" pitchFamily="34" charset="-120"/>
              </a:rPr>
              <a:t>True(</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19</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，否則當該位址的元素不等於</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21</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，則不斷的找尋下一個位址到變數</a:t>
            </a:r>
            <a:r>
              <a:rPr lang="en-US" altLang="zh-TW" dirty="0">
                <a:latin typeface="微軟正黑體" pitchFamily="34" charset="-120"/>
                <a:ea typeface="微軟正黑體" pitchFamily="34" charset="-120"/>
              </a:rPr>
              <a:t>address(</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，若變數</a:t>
            </a:r>
            <a:r>
              <a:rPr lang="en-US" altLang="zh-TW" dirty="0">
                <a:latin typeface="微軟正黑體" pitchFamily="34" charset="-120"/>
                <a:ea typeface="微軟正黑體" pitchFamily="34" charset="-120"/>
              </a:rPr>
              <a:t>address</a:t>
            </a:r>
            <a:r>
              <a:rPr lang="zh-TW" altLang="en-US" dirty="0">
                <a:latin typeface="微軟正黑體" pitchFamily="34" charset="-120"/>
                <a:ea typeface="微軟正黑體" pitchFamily="34" charset="-120"/>
              </a:rPr>
              <a:t>等於變數</a:t>
            </a:r>
            <a:r>
              <a:rPr lang="en-US" altLang="zh-TW" dirty="0">
                <a:latin typeface="微軟正黑體" pitchFamily="34" charset="-120"/>
                <a:ea typeface="微軟正黑體" pitchFamily="34" charset="-120"/>
              </a:rPr>
              <a:t>start</a:t>
            </a:r>
            <a:r>
              <a:rPr lang="zh-TW" altLang="en-US" dirty="0">
                <a:latin typeface="微軟正黑體" pitchFamily="34" charset="-120"/>
                <a:ea typeface="微軟正黑體" pitchFamily="34" charset="-120"/>
              </a:rPr>
              <a:t>，已經回到剛開始的位址，表示雜湊表是滿的且沒有這個元素，或變數</a:t>
            </a:r>
            <a:r>
              <a:rPr lang="en-US" altLang="zh-TW" dirty="0">
                <a:latin typeface="微軟正黑體" pitchFamily="34" charset="-120"/>
                <a:ea typeface="微軟正黑體" pitchFamily="34" charset="-120"/>
              </a:rPr>
              <a:t>address</a:t>
            </a:r>
            <a:r>
              <a:rPr lang="zh-TW" altLang="en-US" dirty="0">
                <a:latin typeface="微軟正黑體" pitchFamily="34" charset="-120"/>
                <a:ea typeface="微軟正黑體" pitchFamily="34" charset="-120"/>
              </a:rPr>
              <a:t>所指定的雜湊表元素是</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，表示找不到該元素，則回傳</a:t>
            </a:r>
            <a:r>
              <a:rPr lang="en-US" altLang="zh-TW" dirty="0">
                <a:latin typeface="微軟正黑體" pitchFamily="34" charset="-120"/>
                <a:ea typeface="微軟正黑體" pitchFamily="34" charset="-120"/>
              </a:rPr>
              <a:t>False(</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23</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，否則回傳</a:t>
            </a:r>
            <a:r>
              <a:rPr lang="en-US" altLang="zh-TW" dirty="0">
                <a:latin typeface="微軟正黑體" pitchFamily="34" charset="-120"/>
                <a:ea typeface="微軟正黑體" pitchFamily="34" charset="-120"/>
              </a:rPr>
              <a:t>True(</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25</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a:p>
            <a:pPr>
              <a:lnSpc>
                <a:spcPct val="120000"/>
              </a:lnSpc>
              <a:spcBef>
                <a:spcPts val="600"/>
              </a:spcBef>
              <a:spcAft>
                <a:spcPts val="300"/>
              </a:spcAft>
            </a:pPr>
            <a:r>
              <a:rPr lang="zh-TW" altLang="en-US" dirty="0">
                <a:latin typeface="微軟正黑體" pitchFamily="34" charset="-120"/>
                <a:ea typeface="微軟正黑體" pitchFamily="34" charset="-120"/>
              </a:rPr>
              <a:t>	</a:t>
            </a:r>
          </a:p>
          <a:p>
            <a:pPr>
              <a:lnSpc>
                <a:spcPct val="120000"/>
              </a:lnSpc>
              <a:spcBef>
                <a:spcPts val="600"/>
              </a:spcBef>
              <a:spcAft>
                <a:spcPts val="300"/>
              </a:spcAft>
            </a:pP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1528209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9-2-3</a:t>
            </a:r>
            <a:r>
              <a:rPr lang="zh-TW" altLang="en-US" b="1" dirty="0" smtClean="0"/>
              <a:t>　</a:t>
            </a:r>
            <a:r>
              <a:rPr lang="zh-TW" altLang="en-US" dirty="0" smtClean="0"/>
              <a:t>實</a:t>
            </a:r>
            <a:r>
              <a:rPr lang="zh-TW" altLang="en-US" dirty="0"/>
              <a:t>作雜湊</a:t>
            </a:r>
            <a:r>
              <a:rPr lang="zh-TW" altLang="en-US" dirty="0" smtClean="0"/>
              <a:t>程式 </a:t>
            </a:r>
            <a:r>
              <a:rPr lang="en-US" altLang="zh-TW" sz="2800" dirty="0" smtClean="0"/>
              <a:t>(</a:t>
            </a:r>
            <a:r>
              <a:rPr lang="en-US" altLang="zh-TW" sz="2800" dirty="0"/>
              <a:t>9-2-3.</a:t>
            </a:r>
            <a:r>
              <a:rPr lang="zh-TW" altLang="en-US" sz="2800" dirty="0"/>
              <a:t>實作雜湊程式</a:t>
            </a:r>
            <a:r>
              <a:rPr lang="en-US" altLang="zh-TW" sz="2800" dirty="0"/>
              <a:t>.</a:t>
            </a:r>
            <a:r>
              <a:rPr lang="en-US" altLang="zh-TW" sz="2800" dirty="0" err="1"/>
              <a:t>py</a:t>
            </a:r>
            <a:r>
              <a:rPr lang="en-US" altLang="zh-TW" sz="2800" dirty="0" smtClean="0"/>
              <a:t>)</a:t>
            </a:r>
            <a:endParaRPr lang="zh-TW" altLang="en-US" sz="2800" dirty="0"/>
          </a:p>
        </p:txBody>
      </p:sp>
      <p:sp>
        <p:nvSpPr>
          <p:cNvPr id="3" name="內容版面配置區 2"/>
          <p:cNvSpPr>
            <a:spLocks noGrp="1"/>
          </p:cNvSpPr>
          <p:nvPr>
            <p:ph idx="1"/>
          </p:nvPr>
        </p:nvSpPr>
        <p:spPr/>
        <p:txBody>
          <a:bodyPr/>
          <a:lstStyle/>
          <a:p>
            <a:r>
              <a:rPr lang="en-US" altLang="zh-TW" dirty="0"/>
              <a:t>(2)</a:t>
            </a:r>
            <a:r>
              <a:rPr lang="zh-TW" altLang="en-US" dirty="0"/>
              <a:t>程式碼與解說</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77482481"/>
              </p:ext>
            </p:extLst>
          </p:nvPr>
        </p:nvGraphicFramePr>
        <p:xfrm>
          <a:off x="496389" y="1367862"/>
          <a:ext cx="5381897" cy="5126711"/>
        </p:xfrm>
        <a:graphic>
          <a:graphicData uri="http://schemas.openxmlformats.org/drawingml/2006/table">
            <a:tbl>
              <a:tblPr firstRow="1" bandRow="1">
                <a:tableStyleId>{5C22544A-7EE6-4342-B048-85BDC9FD1C3A}</a:tableStyleId>
              </a:tblPr>
              <a:tblGrid>
                <a:gridCol w="836023">
                  <a:extLst>
                    <a:ext uri="{9D8B030D-6E8A-4147-A177-3AD203B41FA5}">
                      <a16:colId xmlns:a16="http://schemas.microsoft.com/office/drawing/2014/main" xmlns="" val="1352062529"/>
                    </a:ext>
                  </a:extLst>
                </a:gridCol>
                <a:gridCol w="4545874">
                  <a:extLst>
                    <a:ext uri="{9D8B030D-6E8A-4147-A177-3AD203B41FA5}">
                      <a16:colId xmlns:a16="http://schemas.microsoft.com/office/drawing/2014/main" xmlns=""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xmlns="" val="2567556328"/>
                  </a:ext>
                </a:extLst>
              </a:tr>
              <a:tr h="1403653">
                <a:tc>
                  <a:txBody>
                    <a:bodyPr/>
                    <a:lstStyle/>
                    <a:p>
                      <a:pPr algn="ctr"/>
                      <a:r>
                        <a:rPr lang="en-US" altLang="zh-TW" sz="1800" dirty="0" smtClean="0"/>
                        <a:t>26</a:t>
                      </a:r>
                    </a:p>
                    <a:p>
                      <a:pPr algn="ctr"/>
                      <a:r>
                        <a:rPr lang="en-US" altLang="zh-TW" sz="1800" dirty="0" smtClean="0"/>
                        <a:t>27</a:t>
                      </a:r>
                    </a:p>
                    <a:p>
                      <a:pPr algn="ctr"/>
                      <a:r>
                        <a:rPr lang="en-US" altLang="zh-TW" sz="1800" dirty="0" smtClean="0"/>
                        <a:t>28</a:t>
                      </a:r>
                    </a:p>
                    <a:p>
                      <a:pPr algn="ctr"/>
                      <a:r>
                        <a:rPr lang="en-US" altLang="zh-TW" sz="1800" dirty="0" smtClean="0"/>
                        <a:t>29</a:t>
                      </a:r>
                    </a:p>
                    <a:p>
                      <a:pPr algn="ctr"/>
                      <a:r>
                        <a:rPr lang="en-US" altLang="zh-TW" sz="1800" dirty="0" smtClean="0"/>
                        <a:t>30</a:t>
                      </a:r>
                    </a:p>
                    <a:p>
                      <a:pPr algn="ctr"/>
                      <a:r>
                        <a:rPr lang="en-US" altLang="zh-TW" sz="1800" dirty="0" smtClean="0"/>
                        <a:t>31</a:t>
                      </a:r>
                    </a:p>
                    <a:p>
                      <a:pPr algn="ctr"/>
                      <a:r>
                        <a:rPr lang="en-US" altLang="zh-TW" sz="1800" dirty="0" smtClean="0"/>
                        <a:t>32</a:t>
                      </a:r>
                    </a:p>
                    <a:p>
                      <a:pPr algn="ctr"/>
                      <a:r>
                        <a:rPr lang="en-US" altLang="zh-TW" sz="1800" dirty="0" smtClean="0"/>
                        <a:t>33</a:t>
                      </a:r>
                    </a:p>
                    <a:p>
                      <a:pPr algn="ctr"/>
                      <a:r>
                        <a:rPr lang="en-US" altLang="zh-TW" sz="1800" dirty="0" smtClean="0"/>
                        <a:t>34</a:t>
                      </a:r>
                    </a:p>
                    <a:p>
                      <a:pPr algn="ctr"/>
                      <a:r>
                        <a:rPr lang="en-US" altLang="zh-TW" sz="1800" dirty="0" smtClean="0"/>
                        <a:t>35</a:t>
                      </a:r>
                    </a:p>
                    <a:p>
                      <a:pPr algn="ctr"/>
                      <a:r>
                        <a:rPr lang="en-US" altLang="zh-TW" sz="1800" dirty="0" smtClean="0"/>
                        <a:t>36</a:t>
                      </a:r>
                    </a:p>
                    <a:p>
                      <a:pPr algn="ctr"/>
                      <a:r>
                        <a:rPr lang="en-US" altLang="zh-TW" sz="1800" dirty="0" smtClean="0"/>
                        <a:t>37</a:t>
                      </a:r>
                    </a:p>
                    <a:p>
                      <a:pPr algn="ctr"/>
                      <a:r>
                        <a:rPr lang="en-US" altLang="zh-TW" sz="1800" dirty="0" smtClean="0"/>
                        <a:t>38</a:t>
                      </a:r>
                    </a:p>
                    <a:p>
                      <a:pPr algn="ctr"/>
                      <a:r>
                        <a:rPr lang="en-US" altLang="zh-TW" sz="1800" dirty="0" smtClean="0"/>
                        <a:t>39</a:t>
                      </a:r>
                    </a:p>
                    <a:p>
                      <a:pPr algn="ctr"/>
                      <a:r>
                        <a:rPr lang="en-US" altLang="zh-TW" sz="1800" dirty="0" smtClean="0"/>
                        <a:t>40</a:t>
                      </a:r>
                    </a:p>
                    <a:p>
                      <a:pPr algn="ctr"/>
                      <a:r>
                        <a:rPr lang="en-US" altLang="zh-TW" sz="1800" dirty="0" smtClean="0"/>
                        <a:t>41</a:t>
                      </a:r>
                    </a:p>
                    <a:p>
                      <a:pPr algn="ctr"/>
                      <a:r>
                        <a:rPr lang="en-US" altLang="zh-TW" sz="1800" dirty="0" smtClean="0"/>
                        <a:t>42</a:t>
                      </a:r>
                    </a:p>
                  </a:txBody>
                  <a:tcPr/>
                </a:tc>
                <a:tc>
                  <a:txBody>
                    <a:bodyPr/>
                    <a:lstStyle/>
                    <a:p>
                      <a:r>
                        <a:rPr lang="en-US" altLang="zh-TW" sz="1800" dirty="0" smtClean="0"/>
                        <a:t>    </a:t>
                      </a:r>
                      <a:r>
                        <a:rPr lang="en-US" altLang="zh-TW" sz="1800" dirty="0" err="1" smtClean="0"/>
                        <a:t>def</a:t>
                      </a:r>
                      <a:r>
                        <a:rPr lang="en-US" altLang="zh-TW" sz="1800" dirty="0" smtClean="0"/>
                        <a:t> search(self, key):</a:t>
                      </a:r>
                    </a:p>
                    <a:p>
                      <a:r>
                        <a:rPr lang="en-US" altLang="zh-TW" sz="1800" dirty="0" smtClean="0"/>
                        <a:t>        address = </a:t>
                      </a:r>
                      <a:r>
                        <a:rPr lang="en-US" altLang="zh-TW" sz="1800" dirty="0" err="1" smtClean="0"/>
                        <a:t>self.hash</a:t>
                      </a:r>
                      <a:r>
                        <a:rPr lang="en-US" altLang="zh-TW" sz="1800" dirty="0" smtClean="0"/>
                        <a:t>(key)</a:t>
                      </a:r>
                    </a:p>
                    <a:p>
                      <a:r>
                        <a:rPr lang="en-US" altLang="zh-TW" sz="1800" dirty="0" smtClean="0"/>
                        <a:t>        if </a:t>
                      </a:r>
                      <a:r>
                        <a:rPr lang="en-US" altLang="zh-TW" sz="1800" dirty="0" err="1" smtClean="0"/>
                        <a:t>self.isExist</a:t>
                      </a:r>
                      <a:r>
                        <a:rPr lang="en-US" altLang="zh-TW" sz="1800" dirty="0" smtClean="0"/>
                        <a:t>(key):</a:t>
                      </a:r>
                    </a:p>
                    <a:p>
                      <a:r>
                        <a:rPr lang="en-US" altLang="zh-TW" sz="1800" dirty="0" smtClean="0"/>
                        <a:t>            while </a:t>
                      </a:r>
                      <a:r>
                        <a:rPr lang="en-US" altLang="zh-TW" sz="1800" dirty="0" err="1" smtClean="0"/>
                        <a:t>self.data</a:t>
                      </a:r>
                      <a:r>
                        <a:rPr lang="en-US" altLang="zh-TW" sz="1800" dirty="0" smtClean="0"/>
                        <a:t>[address] != key:</a:t>
                      </a:r>
                    </a:p>
                    <a:p>
                      <a:r>
                        <a:rPr lang="en-US" altLang="zh-TW" sz="1800" dirty="0" smtClean="0"/>
                        <a:t>                address = (address + 1) % </a:t>
                      </a:r>
                      <a:r>
                        <a:rPr lang="en-US" altLang="zh-TW" sz="1800" dirty="0" err="1" smtClean="0"/>
                        <a:t>self.M</a:t>
                      </a:r>
                      <a:endParaRPr lang="en-US" altLang="zh-TW" sz="1800" dirty="0" smtClean="0"/>
                    </a:p>
                    <a:p>
                      <a:r>
                        <a:rPr lang="en-US" altLang="zh-TW" sz="1800" dirty="0" smtClean="0"/>
                        <a:t>            return address</a:t>
                      </a:r>
                    </a:p>
                    <a:p>
                      <a:r>
                        <a:rPr lang="en-US" altLang="zh-TW" sz="1800" dirty="0" smtClean="0"/>
                        <a:t>        else:</a:t>
                      </a:r>
                    </a:p>
                    <a:p>
                      <a:r>
                        <a:rPr lang="en-US" altLang="zh-TW" sz="1800" dirty="0" smtClean="0"/>
                        <a:t>            return None    </a:t>
                      </a:r>
                    </a:p>
                    <a:p>
                      <a:r>
                        <a:rPr lang="en-US" altLang="zh-TW" sz="1800" dirty="0" smtClean="0"/>
                        <a:t>    </a:t>
                      </a:r>
                      <a:r>
                        <a:rPr lang="en-US" altLang="zh-TW" sz="1800" dirty="0" err="1" smtClean="0"/>
                        <a:t>def</a:t>
                      </a:r>
                      <a:r>
                        <a:rPr lang="en-US" altLang="zh-TW" sz="1800" dirty="0" smtClean="0"/>
                        <a:t> v(self):</a:t>
                      </a:r>
                    </a:p>
                    <a:p>
                      <a:r>
                        <a:rPr lang="en-US" altLang="zh-TW" sz="1800" dirty="0" smtClean="0"/>
                        <a:t>        print(</a:t>
                      </a:r>
                      <a:r>
                        <a:rPr lang="en-US" altLang="zh-TW" sz="1800" dirty="0" err="1" smtClean="0"/>
                        <a:t>self.data</a:t>
                      </a:r>
                      <a:r>
                        <a:rPr lang="en-US" altLang="zh-TW" sz="1800" dirty="0" smtClean="0"/>
                        <a:t>)</a:t>
                      </a:r>
                    </a:p>
                    <a:p>
                      <a:r>
                        <a:rPr lang="en-US" altLang="zh-TW" sz="1800" dirty="0" smtClean="0"/>
                        <a:t>h = </a:t>
                      </a:r>
                      <a:r>
                        <a:rPr lang="en-US" altLang="zh-TW" sz="1800" dirty="0" err="1" smtClean="0"/>
                        <a:t>HashTable</a:t>
                      </a:r>
                      <a:r>
                        <a:rPr lang="en-US" altLang="zh-TW" sz="1800" dirty="0" smtClean="0"/>
                        <a:t>(8)</a:t>
                      </a:r>
                    </a:p>
                    <a:p>
                      <a:r>
                        <a:rPr lang="en-US" altLang="zh-TW" sz="1800" dirty="0" smtClean="0"/>
                        <a:t>n = </a:t>
                      </a:r>
                      <a:r>
                        <a:rPr lang="en-US" altLang="zh-TW" sz="1800" dirty="0" err="1" smtClean="0"/>
                        <a:t>int</a:t>
                      </a:r>
                      <a:r>
                        <a:rPr lang="en-US" altLang="zh-TW" sz="1800" dirty="0" smtClean="0"/>
                        <a:t>(input())</a:t>
                      </a:r>
                    </a:p>
                    <a:p>
                      <a:r>
                        <a:rPr lang="en-US" altLang="zh-TW" sz="1800" dirty="0" smtClean="0"/>
                        <a:t>for </a:t>
                      </a:r>
                      <a:r>
                        <a:rPr lang="en-US" altLang="zh-TW" sz="1800" dirty="0" err="1" smtClean="0"/>
                        <a:t>i</a:t>
                      </a:r>
                      <a:r>
                        <a:rPr lang="en-US" altLang="zh-TW" sz="1800" dirty="0" smtClean="0"/>
                        <a:t> in range(n):</a:t>
                      </a:r>
                    </a:p>
                    <a:p>
                      <a:r>
                        <a:rPr lang="en-US" altLang="zh-TW" sz="1800" dirty="0" smtClean="0"/>
                        <a:t>    </a:t>
                      </a:r>
                      <a:r>
                        <a:rPr lang="en-US" altLang="zh-TW" sz="1800" dirty="0" err="1" smtClean="0"/>
                        <a:t>h.insert</a:t>
                      </a:r>
                      <a:r>
                        <a:rPr lang="en-US" altLang="zh-TW" sz="1800" dirty="0" smtClean="0"/>
                        <a:t>(</a:t>
                      </a:r>
                      <a:r>
                        <a:rPr lang="en-US" altLang="zh-TW" sz="1800" dirty="0" err="1" smtClean="0"/>
                        <a:t>int</a:t>
                      </a:r>
                      <a:r>
                        <a:rPr lang="en-US" altLang="zh-TW" sz="1800" dirty="0" smtClean="0"/>
                        <a:t>(input()))</a:t>
                      </a:r>
                    </a:p>
                    <a:p>
                      <a:r>
                        <a:rPr lang="en-US" altLang="zh-TW" sz="1800" dirty="0" smtClean="0"/>
                        <a:t>    </a:t>
                      </a:r>
                      <a:r>
                        <a:rPr lang="en-US" altLang="zh-TW" sz="1800" dirty="0" err="1" smtClean="0"/>
                        <a:t>h.v</a:t>
                      </a:r>
                      <a:r>
                        <a:rPr lang="en-US" altLang="zh-TW" sz="1800" dirty="0" smtClean="0"/>
                        <a:t>()</a:t>
                      </a:r>
                    </a:p>
                    <a:p>
                      <a:r>
                        <a:rPr lang="en-US" altLang="zh-TW" sz="1800" dirty="0" smtClean="0"/>
                        <a:t>print(</a:t>
                      </a:r>
                      <a:r>
                        <a:rPr lang="en-US" altLang="zh-TW" sz="1800" dirty="0" err="1" smtClean="0"/>
                        <a:t>h.search</a:t>
                      </a:r>
                      <a:r>
                        <a:rPr lang="en-US" altLang="zh-TW" sz="1800" dirty="0" smtClean="0"/>
                        <a:t>(1))</a:t>
                      </a:r>
                    </a:p>
                    <a:p>
                      <a:r>
                        <a:rPr lang="en-US" altLang="zh-TW" sz="1800" dirty="0" smtClean="0"/>
                        <a:t>print(</a:t>
                      </a:r>
                      <a:r>
                        <a:rPr lang="en-US" altLang="zh-TW" sz="1800" dirty="0" err="1" smtClean="0"/>
                        <a:t>h.search</a:t>
                      </a:r>
                      <a:r>
                        <a:rPr lang="en-US" altLang="zh-TW" sz="1800" dirty="0" smtClean="0"/>
                        <a:t>(2)) </a:t>
                      </a:r>
                    </a:p>
                  </a:txBody>
                  <a:tcPr/>
                </a:tc>
                <a:extLst>
                  <a:ext uri="{0D108BD9-81ED-4DB2-BD59-A6C34878D82A}">
                    <a16:rowId xmlns:a16="http://schemas.microsoft.com/office/drawing/2014/main" xmlns="" val="1813286632"/>
                  </a:ext>
                </a:extLst>
              </a:tr>
            </a:tbl>
          </a:graphicData>
        </a:graphic>
      </p:graphicFrame>
      <p:sp>
        <p:nvSpPr>
          <p:cNvPr id="5" name="文字方塊 4"/>
          <p:cNvSpPr txBox="1"/>
          <p:nvPr/>
        </p:nvSpPr>
        <p:spPr>
          <a:xfrm>
            <a:off x="5941039" y="705790"/>
            <a:ext cx="5943745" cy="5770811"/>
          </a:xfrm>
          <a:prstGeom prst="rect">
            <a:avLst/>
          </a:prstGeom>
          <a:solidFill>
            <a:schemeClr val="bg1"/>
          </a:solid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26</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33</a:t>
            </a:r>
            <a:r>
              <a:rPr lang="zh-TW" altLang="en-US" dirty="0">
                <a:latin typeface="微軟正黑體" pitchFamily="34" charset="-120"/>
                <a:ea typeface="微軟正黑體" pitchFamily="34" charset="-120"/>
              </a:rPr>
              <a:t>行：自訂方法</a:t>
            </a:r>
            <a:r>
              <a:rPr lang="en-US" altLang="zh-TW" dirty="0">
                <a:latin typeface="微軟正黑體" pitchFamily="34" charset="-120"/>
                <a:ea typeface="微軟正黑體" pitchFamily="34" charset="-120"/>
              </a:rPr>
              <a:t>search</a:t>
            </a:r>
            <a:r>
              <a:rPr lang="zh-TW" altLang="en-US" dirty="0">
                <a:latin typeface="微軟正黑體" pitchFamily="34" charset="-120"/>
                <a:ea typeface="微軟正黑體" pitchFamily="34" charset="-120"/>
              </a:rPr>
              <a:t>找尋元素</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是否存在，使用方法</a:t>
            </a:r>
            <a:r>
              <a:rPr lang="en-US" altLang="zh-TW" dirty="0">
                <a:latin typeface="微軟正黑體" pitchFamily="34" charset="-120"/>
                <a:ea typeface="微軟正黑體" pitchFamily="34" charset="-120"/>
              </a:rPr>
              <a:t>hash</a:t>
            </a:r>
            <a:r>
              <a:rPr lang="zh-TW" altLang="en-US" dirty="0">
                <a:latin typeface="微軟正黑體" pitchFamily="34" charset="-120"/>
                <a:ea typeface="微軟正黑體" pitchFamily="34" charset="-120"/>
              </a:rPr>
              <a:t>將</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轉換成位址儲存到變數</a:t>
            </a:r>
            <a:r>
              <a:rPr lang="en-US" altLang="zh-TW" dirty="0">
                <a:latin typeface="微軟正黑體" pitchFamily="34" charset="-120"/>
                <a:ea typeface="微軟正黑體" pitchFamily="34" charset="-120"/>
              </a:rPr>
              <a:t>address(</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27</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。呼叫方法</a:t>
            </a:r>
            <a:r>
              <a:rPr lang="en-US" altLang="zh-TW" dirty="0" err="1">
                <a:latin typeface="微軟正黑體" pitchFamily="34" charset="-120"/>
                <a:ea typeface="微軟正黑體" pitchFamily="34" charset="-120"/>
              </a:rPr>
              <a:t>isExist</a:t>
            </a:r>
            <a:r>
              <a:rPr lang="zh-TW" altLang="en-US" dirty="0">
                <a:latin typeface="微軟正黑體" pitchFamily="34" charset="-120"/>
                <a:ea typeface="微軟正黑體" pitchFamily="34" charset="-120"/>
              </a:rPr>
              <a:t>檢查</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是否存在，若</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存在</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28</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，則當該位址的元素不等於</a:t>
            </a:r>
            <a:r>
              <a:rPr lang="en-US" altLang="zh-TW" dirty="0">
                <a:latin typeface="微軟正黑體" pitchFamily="34" charset="-120"/>
                <a:ea typeface="微軟正黑體" pitchFamily="34" charset="-120"/>
              </a:rPr>
              <a:t>key</a:t>
            </a:r>
            <a:r>
              <a:rPr lang="zh-TW" altLang="en-US" dirty="0">
                <a:latin typeface="微軟正黑體" pitchFamily="34" charset="-120"/>
                <a:ea typeface="微軟正黑體" pitchFamily="34" charset="-120"/>
              </a:rPr>
              <a:t>，則不斷的找尋下一個位址到變數</a:t>
            </a:r>
            <a:r>
              <a:rPr lang="en-US" altLang="zh-TW" dirty="0">
                <a:latin typeface="微軟正黑體" pitchFamily="34" charset="-120"/>
                <a:ea typeface="微軟正黑體" pitchFamily="34" charset="-120"/>
              </a:rPr>
              <a:t>address(</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29</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，回傳變數</a:t>
            </a:r>
            <a:r>
              <a:rPr lang="en-US" altLang="zh-TW" dirty="0">
                <a:latin typeface="微軟正黑體" pitchFamily="34" charset="-120"/>
                <a:ea typeface="微軟正黑體" pitchFamily="34" charset="-120"/>
              </a:rPr>
              <a:t>address(</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31</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，否則回傳</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32</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35</a:t>
            </a:r>
            <a:r>
              <a:rPr lang="zh-TW" altLang="en-US" dirty="0">
                <a:latin typeface="微軟正黑體" pitchFamily="34" charset="-120"/>
                <a:ea typeface="微軟正黑體" pitchFamily="34" charset="-120"/>
              </a:rPr>
              <a:t>行：自訂方法</a:t>
            </a:r>
            <a:r>
              <a:rPr lang="en-US" altLang="zh-TW" dirty="0">
                <a:latin typeface="微軟正黑體" pitchFamily="34" charset="-120"/>
                <a:ea typeface="微軟正黑體" pitchFamily="34" charset="-120"/>
              </a:rPr>
              <a:t>v</a:t>
            </a:r>
            <a:r>
              <a:rPr lang="zh-TW" altLang="en-US" dirty="0">
                <a:latin typeface="微軟正黑體" pitchFamily="34" charset="-120"/>
                <a:ea typeface="微軟正黑體" pitchFamily="34" charset="-120"/>
              </a:rPr>
              <a:t>用於印出雜湊表。</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36</a:t>
            </a:r>
            <a:r>
              <a:rPr lang="zh-TW" altLang="en-US" dirty="0">
                <a:latin typeface="微軟正黑體" pitchFamily="34" charset="-120"/>
                <a:ea typeface="微軟正黑體" pitchFamily="34" charset="-120"/>
              </a:rPr>
              <a:t>行：新增一個有</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個元素的</a:t>
            </a:r>
            <a:r>
              <a:rPr lang="en-US" altLang="zh-TW" dirty="0" err="1">
                <a:latin typeface="微軟正黑體" pitchFamily="34" charset="-120"/>
                <a:ea typeface="微軟正黑體" pitchFamily="34" charset="-120"/>
              </a:rPr>
              <a:t>HashTable</a:t>
            </a:r>
            <a:r>
              <a:rPr lang="zh-TW" altLang="en-US" dirty="0">
                <a:latin typeface="微軟正黑體" pitchFamily="34" charset="-120"/>
                <a:ea typeface="微軟正黑體" pitchFamily="34" charset="-120"/>
              </a:rPr>
              <a:t>物件，變數</a:t>
            </a:r>
            <a:r>
              <a:rPr lang="en-US" altLang="zh-TW" dirty="0">
                <a:latin typeface="微軟正黑體" pitchFamily="34" charset="-120"/>
                <a:ea typeface="微軟正黑體" pitchFamily="34" charset="-120"/>
              </a:rPr>
              <a:t>h</a:t>
            </a:r>
            <a:r>
              <a:rPr lang="zh-TW" altLang="en-US" dirty="0">
                <a:latin typeface="微軟正黑體" pitchFamily="34" charset="-120"/>
                <a:ea typeface="微軟正黑體" pitchFamily="34" charset="-120"/>
              </a:rPr>
              <a:t>參考到此物件。</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37</a:t>
            </a:r>
            <a:r>
              <a:rPr lang="zh-TW" altLang="en-US" dirty="0">
                <a:latin typeface="微軟正黑體" pitchFamily="34" charset="-120"/>
                <a:ea typeface="微軟正黑體" pitchFamily="34" charset="-120"/>
              </a:rPr>
              <a:t>行：輸入一個整數到變數</a:t>
            </a:r>
            <a:r>
              <a:rPr lang="en-US" altLang="zh-TW" dirty="0">
                <a:latin typeface="微軟正黑體" pitchFamily="34" charset="-120"/>
                <a:ea typeface="微軟正黑體" pitchFamily="34" charset="-120"/>
              </a:rPr>
              <a:t>n</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40</a:t>
            </a:r>
            <a:r>
              <a:rPr lang="zh-TW" altLang="en-US" dirty="0">
                <a:latin typeface="微軟正黑體" pitchFamily="34" charset="-120"/>
                <a:ea typeface="微軟正黑體" pitchFamily="34" charset="-120"/>
              </a:rPr>
              <a:t>行：迴圈執行</a:t>
            </a:r>
            <a:r>
              <a:rPr lang="en-US" altLang="zh-TW" dirty="0">
                <a:latin typeface="微軟正黑體" pitchFamily="34" charset="-120"/>
                <a:ea typeface="微軟正黑體" pitchFamily="34" charset="-120"/>
              </a:rPr>
              <a:t>n</a:t>
            </a:r>
            <a:r>
              <a:rPr lang="zh-TW" altLang="en-US" dirty="0">
                <a:latin typeface="微軟正黑體" pitchFamily="34" charset="-120"/>
                <a:ea typeface="微軟正黑體" pitchFamily="34" charset="-120"/>
              </a:rPr>
              <a:t>次每次輸入一個數值，使用</a:t>
            </a:r>
            <a:r>
              <a:rPr lang="en-US" altLang="zh-TW" dirty="0" err="1">
                <a:latin typeface="微軟正黑體" pitchFamily="34" charset="-120"/>
                <a:ea typeface="微軟正黑體" pitchFamily="34" charset="-120"/>
              </a:rPr>
              <a:t>h.insert</a:t>
            </a:r>
            <a:r>
              <a:rPr lang="zh-TW" altLang="en-US" dirty="0">
                <a:latin typeface="微軟正黑體" pitchFamily="34" charset="-120"/>
                <a:ea typeface="微軟正黑體" pitchFamily="34" charset="-120"/>
              </a:rPr>
              <a:t>方法插入輸入值到雜湊表</a:t>
            </a:r>
            <a:r>
              <a:rPr lang="en-US" altLang="zh-TW" dirty="0">
                <a:latin typeface="微軟正黑體" pitchFamily="34" charset="-120"/>
                <a:ea typeface="微軟正黑體" pitchFamily="34" charset="-120"/>
              </a:rPr>
              <a:t>h(</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39</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，呼叫</a:t>
            </a:r>
            <a:r>
              <a:rPr lang="en-US" altLang="zh-TW" dirty="0" err="1">
                <a:latin typeface="微軟正黑體" pitchFamily="34" charset="-120"/>
                <a:ea typeface="微軟正黑體" pitchFamily="34" charset="-120"/>
              </a:rPr>
              <a:t>h.v</a:t>
            </a:r>
            <a:r>
              <a:rPr lang="zh-TW" altLang="en-US" dirty="0">
                <a:latin typeface="微軟正黑體" pitchFamily="34" charset="-120"/>
                <a:ea typeface="微軟正黑體" pitchFamily="34" charset="-120"/>
              </a:rPr>
              <a:t>方法顯示雜湊表</a:t>
            </a:r>
            <a:r>
              <a:rPr lang="en-US" altLang="zh-TW" dirty="0">
                <a:latin typeface="微軟正黑體" pitchFamily="34" charset="-120"/>
                <a:ea typeface="微軟正黑體" pitchFamily="34" charset="-120"/>
              </a:rPr>
              <a:t>h</a:t>
            </a:r>
            <a:r>
              <a:rPr lang="zh-TW" altLang="en-US" dirty="0">
                <a:latin typeface="微軟正黑體" pitchFamily="34" charset="-120"/>
                <a:ea typeface="微軟正黑體" pitchFamily="34" charset="-120"/>
              </a:rPr>
              <a:t>的狀態</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41</a:t>
            </a:r>
            <a:r>
              <a:rPr lang="zh-TW" altLang="en-US" dirty="0">
                <a:latin typeface="微軟正黑體" pitchFamily="34" charset="-120"/>
                <a:ea typeface="微軟正黑體" pitchFamily="34" charset="-120"/>
              </a:rPr>
              <a:t>行：呼叫</a:t>
            </a:r>
            <a:r>
              <a:rPr lang="en-US" altLang="zh-TW" dirty="0" err="1">
                <a:latin typeface="微軟正黑體" pitchFamily="34" charset="-120"/>
                <a:ea typeface="微軟正黑體" pitchFamily="34" charset="-120"/>
              </a:rPr>
              <a:t>h.search</a:t>
            </a:r>
            <a:r>
              <a:rPr lang="zh-TW" altLang="en-US" dirty="0">
                <a:latin typeface="微軟正黑體" pitchFamily="34" charset="-120"/>
                <a:ea typeface="微軟正黑體" pitchFamily="34" charset="-120"/>
              </a:rPr>
              <a:t>方法找尋</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是否在雜湊表</a:t>
            </a:r>
            <a:r>
              <a:rPr lang="en-US" altLang="zh-TW" dirty="0">
                <a:latin typeface="微軟正黑體" pitchFamily="34" charset="-120"/>
                <a:ea typeface="微軟正黑體" pitchFamily="34" charset="-120"/>
              </a:rPr>
              <a:t>h</a:t>
            </a:r>
            <a:r>
              <a:rPr lang="zh-TW" altLang="en-US" dirty="0">
                <a:latin typeface="微軟正黑體" pitchFamily="34" charset="-120"/>
                <a:ea typeface="微軟正黑體" pitchFamily="34" charset="-120"/>
              </a:rPr>
              <a:t>內。</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42</a:t>
            </a:r>
            <a:r>
              <a:rPr lang="zh-TW" altLang="en-US" dirty="0">
                <a:latin typeface="微軟正黑體" pitchFamily="34" charset="-120"/>
                <a:ea typeface="微軟正黑體" pitchFamily="34" charset="-120"/>
              </a:rPr>
              <a:t>行：呼叫</a:t>
            </a:r>
            <a:r>
              <a:rPr lang="en-US" altLang="zh-TW" dirty="0" err="1">
                <a:latin typeface="微軟正黑體" pitchFamily="34" charset="-120"/>
                <a:ea typeface="微軟正黑體" pitchFamily="34" charset="-120"/>
              </a:rPr>
              <a:t>h.search</a:t>
            </a:r>
            <a:r>
              <a:rPr lang="zh-TW" altLang="en-US" dirty="0">
                <a:latin typeface="微軟正黑體" pitchFamily="34" charset="-120"/>
                <a:ea typeface="微軟正黑體" pitchFamily="34" charset="-120"/>
              </a:rPr>
              <a:t>方法找尋</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是否在雜湊表</a:t>
            </a:r>
            <a:r>
              <a:rPr lang="en-US" altLang="zh-TW" dirty="0">
                <a:latin typeface="微軟正黑體" pitchFamily="34" charset="-120"/>
                <a:ea typeface="微軟正黑體" pitchFamily="34" charset="-120"/>
              </a:rPr>
              <a:t>h</a:t>
            </a:r>
            <a:r>
              <a:rPr lang="zh-TW" altLang="en-US" dirty="0">
                <a:latin typeface="微軟正黑體" pitchFamily="34" charset="-120"/>
                <a:ea typeface="微軟正黑體" pitchFamily="34" charset="-120"/>
              </a:rPr>
              <a:t>內</a:t>
            </a:r>
            <a:r>
              <a:rPr lang="zh-TW" altLang="en-US"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3657013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9-1-1</a:t>
            </a:r>
            <a:r>
              <a:rPr lang="zh-TW" altLang="en-US" b="1" dirty="0" smtClean="0"/>
              <a:t>　</a:t>
            </a:r>
            <a:r>
              <a:rPr lang="zh-TW" altLang="en-US" dirty="0" smtClean="0"/>
              <a:t>循序</a:t>
            </a:r>
            <a:r>
              <a:rPr lang="zh-TW" altLang="en-US" dirty="0" smtClean="0"/>
              <a:t>搜尋  </a:t>
            </a:r>
            <a:r>
              <a:rPr lang="en-US" altLang="zh-TW" sz="2800" dirty="0" smtClean="0"/>
              <a:t>(</a:t>
            </a:r>
            <a:r>
              <a:rPr lang="en-US" altLang="zh-TW" sz="2800" dirty="0"/>
              <a:t>9-1-1 </a:t>
            </a:r>
            <a:r>
              <a:rPr lang="zh-TW" altLang="en-US" sz="2800" dirty="0"/>
              <a:t>循序搜尋</a:t>
            </a:r>
            <a:r>
              <a:rPr lang="en-US" altLang="zh-TW" sz="2800" dirty="0"/>
              <a:t>.</a:t>
            </a:r>
            <a:r>
              <a:rPr lang="en-US" altLang="zh-TW" sz="2800" dirty="0" err="1"/>
              <a:t>py</a:t>
            </a:r>
            <a:r>
              <a:rPr lang="en-US" altLang="zh-TW" sz="2800" dirty="0" smtClean="0"/>
              <a:t>)</a:t>
            </a:r>
            <a:endParaRPr lang="zh-TW" altLang="en-US" dirty="0"/>
          </a:p>
        </p:txBody>
      </p:sp>
      <p:sp>
        <p:nvSpPr>
          <p:cNvPr id="3" name="內容版面配置區 2"/>
          <p:cNvSpPr>
            <a:spLocks noGrp="1"/>
          </p:cNvSpPr>
          <p:nvPr>
            <p:ph idx="1"/>
          </p:nvPr>
        </p:nvSpPr>
        <p:spPr/>
        <p:txBody>
          <a:bodyPr/>
          <a:lstStyle/>
          <a:p>
            <a:r>
              <a:rPr lang="zh-TW" altLang="en-US" dirty="0"/>
              <a:t>這樣的演算法需要一個迴</a:t>
            </a:r>
            <a:r>
              <a:rPr lang="zh-TW" altLang="en-US" dirty="0" smtClean="0"/>
              <a:t>圈（</a:t>
            </a:r>
            <a:r>
              <a:rPr lang="en-US" altLang="zh-TW" dirty="0" smtClean="0"/>
              <a:t>for</a:t>
            </a:r>
            <a:r>
              <a:rPr lang="zh-TW" altLang="en-US" dirty="0" smtClean="0"/>
              <a:t>）用於</a:t>
            </a:r>
            <a:r>
              <a:rPr lang="zh-TW" altLang="en-US" dirty="0"/>
              <a:t>檢查「目前成績」是否等於</a:t>
            </a:r>
            <a:r>
              <a:rPr lang="en-US" altLang="zh-TW" dirty="0"/>
              <a:t>59</a:t>
            </a:r>
            <a:r>
              <a:rPr lang="zh-TW" altLang="en-US" dirty="0"/>
              <a:t>分，若找到一個成績等於</a:t>
            </a:r>
            <a:r>
              <a:rPr lang="en-US" altLang="zh-TW" dirty="0"/>
              <a:t>59</a:t>
            </a:r>
            <a:r>
              <a:rPr lang="zh-TW" altLang="en-US" dirty="0"/>
              <a:t>分，則輸出「找到</a:t>
            </a:r>
            <a:r>
              <a:rPr lang="en-US" altLang="zh-TW" dirty="0"/>
              <a:t>59</a:t>
            </a:r>
            <a:r>
              <a:rPr lang="zh-TW" altLang="en-US" dirty="0"/>
              <a:t>分的學生」。</a:t>
            </a:r>
          </a:p>
        </p:txBody>
      </p:sp>
      <p:graphicFrame>
        <p:nvGraphicFramePr>
          <p:cNvPr id="4" name="表格 3"/>
          <p:cNvGraphicFramePr>
            <a:graphicFrameLocks noGrp="1"/>
          </p:cNvGraphicFramePr>
          <p:nvPr>
            <p:extLst>
              <p:ext uri="{D42A27DB-BD31-4B8C-83A1-F6EECF244321}">
                <p14:modId xmlns:p14="http://schemas.microsoft.com/office/powerpoint/2010/main" val="3983002817"/>
              </p:ext>
            </p:extLst>
          </p:nvPr>
        </p:nvGraphicFramePr>
        <p:xfrm>
          <a:off x="202394" y="2777863"/>
          <a:ext cx="5990937" cy="2109191"/>
        </p:xfrm>
        <a:graphic>
          <a:graphicData uri="http://schemas.openxmlformats.org/drawingml/2006/table">
            <a:tbl>
              <a:tblPr firstRow="1" bandRow="1">
                <a:tableStyleId>{5C22544A-7EE6-4342-B048-85BDC9FD1C3A}</a:tableStyleId>
              </a:tblPr>
              <a:tblGrid>
                <a:gridCol w="706454">
                  <a:extLst>
                    <a:ext uri="{9D8B030D-6E8A-4147-A177-3AD203B41FA5}">
                      <a16:colId xmlns:a16="http://schemas.microsoft.com/office/drawing/2014/main" xmlns="" val="1352062529"/>
                    </a:ext>
                  </a:extLst>
                </a:gridCol>
                <a:gridCol w="5284483">
                  <a:extLst>
                    <a:ext uri="{9D8B030D-6E8A-4147-A177-3AD203B41FA5}">
                      <a16:colId xmlns:a16="http://schemas.microsoft.com/office/drawing/2014/main" xmlns=""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xmlns="" val="2567556328"/>
                  </a:ext>
                </a:extLst>
              </a:tr>
              <a:tr h="1403653">
                <a:tc>
                  <a:txBody>
                    <a:bodyPr/>
                    <a:lstStyle/>
                    <a:p>
                      <a:pPr algn="ctr"/>
                      <a:r>
                        <a:rPr lang="en-US" altLang="zh-TW" sz="1800" dirty="0" smtClean="0"/>
                        <a:t>01</a:t>
                      </a:r>
                    </a:p>
                    <a:p>
                      <a:pPr algn="ctr"/>
                      <a:r>
                        <a:rPr lang="en-US" altLang="zh-TW" sz="1800" dirty="0" smtClean="0"/>
                        <a:t>02</a:t>
                      </a:r>
                    </a:p>
                    <a:p>
                      <a:pPr algn="ctr"/>
                      <a:r>
                        <a:rPr lang="en-US" altLang="zh-TW" sz="1800" dirty="0" smtClean="0"/>
                        <a:t>03</a:t>
                      </a:r>
                    </a:p>
                    <a:p>
                      <a:pPr algn="ctr"/>
                      <a:r>
                        <a:rPr lang="en-US" altLang="zh-TW" sz="1800" dirty="0" smtClean="0"/>
                        <a:t>04</a:t>
                      </a:r>
                    </a:p>
                    <a:p>
                      <a:pPr algn="ctr"/>
                      <a:r>
                        <a:rPr lang="en-US" altLang="zh-TW" sz="1800" dirty="0" smtClean="0"/>
                        <a:t>05</a:t>
                      </a:r>
                    </a:p>
                    <a:p>
                      <a:pPr algn="ctr"/>
                      <a:r>
                        <a:rPr lang="en-US" altLang="zh-TW" sz="1800" dirty="0" smtClean="0"/>
                        <a:t>06</a:t>
                      </a:r>
                    </a:p>
                  </a:txBody>
                  <a:tcPr/>
                </a:tc>
                <a:tc>
                  <a:txBody>
                    <a:bodyPr/>
                    <a:lstStyle/>
                    <a:p>
                      <a:r>
                        <a:rPr lang="en-US" altLang="zh-TW" sz="1800" dirty="0" smtClean="0"/>
                        <a:t>score = [44, 88, 78, 67, 92, 62, 59, 83, 85, 70]</a:t>
                      </a:r>
                    </a:p>
                    <a:p>
                      <a:r>
                        <a:rPr lang="en-US" altLang="zh-TW" sz="1800" dirty="0" smtClean="0"/>
                        <a:t>for </a:t>
                      </a:r>
                      <a:r>
                        <a:rPr lang="en-US" altLang="zh-TW" sz="1800" dirty="0" err="1" smtClean="0"/>
                        <a:t>i</a:t>
                      </a:r>
                      <a:r>
                        <a:rPr lang="en-US" altLang="zh-TW" sz="1800" dirty="0" smtClean="0"/>
                        <a:t> in range(10):</a:t>
                      </a:r>
                    </a:p>
                    <a:p>
                      <a:r>
                        <a:rPr lang="en-US" altLang="zh-TW" sz="1800" dirty="0" smtClean="0"/>
                        <a:t>    print("</a:t>
                      </a:r>
                      <a:r>
                        <a:rPr lang="zh-TW" altLang="en-US" sz="1800" dirty="0" smtClean="0"/>
                        <a:t>檢查</a:t>
                      </a:r>
                      <a:r>
                        <a:rPr lang="en-US" altLang="zh-TW" sz="1800" dirty="0" smtClean="0"/>
                        <a:t>score[", </a:t>
                      </a:r>
                      <a:r>
                        <a:rPr lang="en-US" altLang="zh-TW" sz="1800" dirty="0" err="1" smtClean="0"/>
                        <a:t>i</a:t>
                      </a:r>
                      <a:r>
                        <a:rPr lang="en-US" altLang="zh-TW" sz="1800" dirty="0" smtClean="0"/>
                        <a:t>, "]=", score[</a:t>
                      </a:r>
                      <a:r>
                        <a:rPr lang="en-US" altLang="zh-TW" sz="1800" dirty="0" err="1" smtClean="0"/>
                        <a:t>i</a:t>
                      </a:r>
                      <a:r>
                        <a:rPr lang="en-US" altLang="zh-TW" sz="1800" dirty="0" smtClean="0"/>
                        <a:t>],"</a:t>
                      </a:r>
                      <a:r>
                        <a:rPr lang="zh-TW" altLang="en-US" sz="1800" dirty="0" smtClean="0"/>
                        <a:t>是否等於</a:t>
                      </a:r>
                      <a:r>
                        <a:rPr lang="en-US" altLang="zh-TW" sz="1800" dirty="0" smtClean="0"/>
                        <a:t>59")</a:t>
                      </a:r>
                    </a:p>
                    <a:p>
                      <a:r>
                        <a:rPr lang="en-US" altLang="zh-TW" sz="1800" dirty="0" smtClean="0"/>
                        <a:t>    if score[</a:t>
                      </a:r>
                      <a:r>
                        <a:rPr lang="en-US" altLang="zh-TW" sz="1800" dirty="0" err="1" smtClean="0"/>
                        <a:t>i</a:t>
                      </a:r>
                      <a:r>
                        <a:rPr lang="en-US" altLang="zh-TW" sz="1800" dirty="0" smtClean="0"/>
                        <a:t>] == 59:</a:t>
                      </a:r>
                    </a:p>
                    <a:p>
                      <a:r>
                        <a:rPr lang="en-US" altLang="zh-TW" sz="1800" dirty="0" smtClean="0"/>
                        <a:t>        print("</a:t>
                      </a:r>
                      <a:r>
                        <a:rPr lang="zh-TW" altLang="en-US" sz="1800" dirty="0" smtClean="0"/>
                        <a:t>找到</a:t>
                      </a:r>
                      <a:r>
                        <a:rPr lang="en-US" altLang="zh-TW" sz="1800" dirty="0" smtClean="0"/>
                        <a:t>59</a:t>
                      </a:r>
                      <a:r>
                        <a:rPr lang="zh-TW" altLang="en-US" sz="1800" dirty="0" smtClean="0"/>
                        <a:t>分</a:t>
                      </a:r>
                      <a:r>
                        <a:rPr lang="en-US" altLang="zh-TW" sz="1800" dirty="0" smtClean="0"/>
                        <a:t>")</a:t>
                      </a:r>
                    </a:p>
                    <a:p>
                      <a:r>
                        <a:rPr lang="en-US" altLang="zh-TW" sz="1800" dirty="0" smtClean="0"/>
                        <a:t>        break </a:t>
                      </a:r>
                    </a:p>
                  </a:txBody>
                  <a:tcPr/>
                </a:tc>
                <a:extLst>
                  <a:ext uri="{0D108BD9-81ED-4DB2-BD59-A6C34878D82A}">
                    <a16:rowId xmlns:a16="http://schemas.microsoft.com/office/drawing/2014/main" xmlns="" val="1813286632"/>
                  </a:ext>
                </a:extLst>
              </a:tr>
            </a:tbl>
          </a:graphicData>
        </a:graphic>
      </p:graphicFrame>
      <p:sp>
        <p:nvSpPr>
          <p:cNvPr id="5" name="文字方塊 4"/>
          <p:cNvSpPr txBox="1"/>
          <p:nvPr/>
        </p:nvSpPr>
        <p:spPr>
          <a:xfrm>
            <a:off x="6286175" y="3209755"/>
            <a:ext cx="5457333" cy="2534540"/>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行：宣告整數陣列</a:t>
            </a:r>
            <a:r>
              <a:rPr lang="en-US" altLang="zh-TW" dirty="0">
                <a:latin typeface="微軟正黑體" pitchFamily="34" charset="-120"/>
                <a:ea typeface="微軟正黑體" pitchFamily="34" charset="-120"/>
              </a:rPr>
              <a:t>score</a:t>
            </a:r>
            <a:r>
              <a:rPr lang="zh-TW" altLang="en-US" dirty="0">
                <a:latin typeface="微軟正黑體" pitchFamily="34" charset="-120"/>
                <a:ea typeface="微軟正黑體" pitchFamily="34" charset="-120"/>
              </a:rPr>
              <a:t>，初始化為</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個元素的陣列，從第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個到第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個元素分別是「</a:t>
            </a:r>
            <a:r>
              <a:rPr lang="en-US" altLang="zh-TW" dirty="0">
                <a:latin typeface="微軟正黑體" pitchFamily="34" charset="-120"/>
                <a:ea typeface="微軟正黑體" pitchFamily="34" charset="-120"/>
              </a:rPr>
              <a:t>44, 88, 78, 67, 92, 62, 59, 83, 85, 70</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行：迴圈變數</a:t>
            </a:r>
            <a:r>
              <a:rPr lang="en-US" altLang="zh-TW" dirty="0" err="1">
                <a:latin typeface="微軟正黑體" pitchFamily="34" charset="-120"/>
                <a:ea typeface="微軟正黑體" pitchFamily="34" charset="-120"/>
              </a:rPr>
              <a:t>i</a:t>
            </a:r>
            <a:r>
              <a:rPr lang="zh-TW" altLang="en-US" dirty="0">
                <a:latin typeface="微軟正黑體" pitchFamily="34" charset="-120"/>
                <a:ea typeface="微軟正黑體" pitchFamily="34" charset="-120"/>
              </a:rPr>
              <a:t>由</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，每次遞增</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，顯示目前成績</a:t>
            </a:r>
            <a:r>
              <a:rPr lang="en-US" altLang="zh-TW" dirty="0">
                <a:latin typeface="微軟正黑體" pitchFamily="34" charset="-120"/>
                <a:ea typeface="微軟正黑體" pitchFamily="34" charset="-120"/>
              </a:rPr>
              <a:t>(score[</a:t>
            </a:r>
            <a:r>
              <a:rPr lang="en-US" altLang="zh-TW" dirty="0" err="1">
                <a:latin typeface="微軟正黑體" pitchFamily="34" charset="-120"/>
                <a:ea typeface="微軟正黑體" pitchFamily="34" charset="-120"/>
              </a:rPr>
              <a:t>i</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到螢幕上</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。若目前成績</a:t>
            </a:r>
            <a:r>
              <a:rPr lang="en-US" altLang="zh-TW" dirty="0">
                <a:latin typeface="微軟正黑體" pitchFamily="34" charset="-120"/>
                <a:ea typeface="微軟正黑體" pitchFamily="34" charset="-120"/>
              </a:rPr>
              <a:t>(score[</a:t>
            </a:r>
            <a:r>
              <a:rPr lang="en-US" altLang="zh-TW" dirty="0" err="1">
                <a:latin typeface="微軟正黑體" pitchFamily="34" charset="-120"/>
                <a:ea typeface="微軟正黑體" pitchFamily="34" charset="-120"/>
              </a:rPr>
              <a:t>i</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，則顯示「找到</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分」，使用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	</a:t>
            </a:r>
            <a:endParaRPr lang="zh-TW" alt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2589777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9-1-1</a:t>
            </a:r>
            <a:r>
              <a:rPr lang="zh-TW" altLang="en-US" b="1" dirty="0" smtClean="0"/>
              <a:t>　</a:t>
            </a:r>
            <a:r>
              <a:rPr lang="zh-TW" altLang="en-US" dirty="0" smtClean="0"/>
              <a:t>循序</a:t>
            </a:r>
            <a:r>
              <a:rPr lang="zh-TW" altLang="en-US" dirty="0" smtClean="0"/>
              <a:t>搜尋  </a:t>
            </a:r>
            <a:r>
              <a:rPr lang="en-US" altLang="zh-TW" sz="2800" dirty="0" smtClean="0"/>
              <a:t>(</a:t>
            </a:r>
            <a:r>
              <a:rPr lang="en-US" altLang="zh-TW" sz="2800" dirty="0"/>
              <a:t>9-1-1 </a:t>
            </a:r>
            <a:r>
              <a:rPr lang="zh-TW" altLang="en-US" sz="2800" dirty="0"/>
              <a:t>循序搜尋</a:t>
            </a:r>
            <a:r>
              <a:rPr lang="en-US" altLang="zh-TW" sz="2800" dirty="0"/>
              <a:t>.</a:t>
            </a:r>
            <a:r>
              <a:rPr lang="en-US" altLang="zh-TW" sz="2800" dirty="0" err="1"/>
              <a:t>py</a:t>
            </a:r>
            <a:r>
              <a:rPr lang="en-US" altLang="zh-TW" sz="2800" dirty="0" smtClean="0"/>
              <a:t>)</a:t>
            </a:r>
            <a:endParaRPr lang="zh-TW" altLang="en-US" dirty="0"/>
          </a:p>
        </p:txBody>
      </p:sp>
      <p:sp>
        <p:nvSpPr>
          <p:cNvPr id="3" name="內容版面配置區 2"/>
          <p:cNvSpPr>
            <a:spLocks noGrp="1"/>
          </p:cNvSpPr>
          <p:nvPr>
            <p:ph idx="1"/>
          </p:nvPr>
        </p:nvSpPr>
        <p:spPr/>
        <p:txBody>
          <a:bodyPr>
            <a:normAutofit/>
          </a:bodyPr>
          <a:lstStyle/>
          <a:p>
            <a:endParaRPr lang="en-US" altLang="zh-TW" dirty="0" smtClean="0"/>
          </a:p>
          <a:p>
            <a:endParaRPr lang="en-US" altLang="zh-TW" dirty="0"/>
          </a:p>
          <a:p>
            <a:endParaRPr lang="en-US" altLang="zh-TW" dirty="0" smtClean="0"/>
          </a:p>
          <a:p>
            <a:endParaRPr lang="en-US" altLang="zh-TW" dirty="0" smtClean="0"/>
          </a:p>
          <a:p>
            <a:endParaRPr lang="en-US" altLang="zh-TW" dirty="0" smtClean="0"/>
          </a:p>
          <a:p>
            <a:endParaRPr lang="en-US" altLang="zh-TW" dirty="0"/>
          </a:p>
          <a:p>
            <a:endParaRPr lang="en-US" altLang="zh-TW" dirty="0" smtClean="0"/>
          </a:p>
          <a:p>
            <a:endParaRPr lang="en-US" altLang="zh-TW"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68567"/>
            <a:ext cx="8772525" cy="3524250"/>
          </a:xfrm>
          <a:prstGeom prst="rect">
            <a:avLst/>
          </a:prstGeom>
        </p:spPr>
      </p:pic>
    </p:spTree>
    <p:extLst>
      <p:ext uri="{BB962C8B-B14F-4D97-AF65-F5344CB8AC3E}">
        <p14:creationId xmlns:p14="http://schemas.microsoft.com/office/powerpoint/2010/main" val="919958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9-1-1</a:t>
            </a:r>
            <a:r>
              <a:rPr lang="zh-TW" altLang="en-US" b="1" dirty="0" smtClean="0"/>
              <a:t>　</a:t>
            </a:r>
            <a:r>
              <a:rPr lang="zh-TW" altLang="en-US" dirty="0" smtClean="0"/>
              <a:t>循序</a:t>
            </a:r>
            <a:r>
              <a:rPr lang="zh-TW" altLang="en-US" dirty="0" smtClean="0"/>
              <a:t>搜尋  </a:t>
            </a:r>
            <a:r>
              <a:rPr lang="en-US" altLang="zh-TW" sz="2800" dirty="0" smtClean="0"/>
              <a:t>(</a:t>
            </a:r>
            <a:r>
              <a:rPr lang="en-US" altLang="zh-TW" sz="2800" dirty="0"/>
              <a:t>9-1-1 </a:t>
            </a:r>
            <a:r>
              <a:rPr lang="zh-TW" altLang="en-US" sz="2800" dirty="0"/>
              <a:t>循序搜尋</a:t>
            </a:r>
            <a:r>
              <a:rPr lang="en-US" altLang="zh-TW" sz="2800" dirty="0"/>
              <a:t>.</a:t>
            </a:r>
            <a:r>
              <a:rPr lang="en-US" altLang="zh-TW" sz="2800" dirty="0" err="1"/>
              <a:t>py</a:t>
            </a:r>
            <a:r>
              <a:rPr lang="en-US" altLang="zh-TW" sz="2800" dirty="0" smtClean="0"/>
              <a: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dirty="0" smtClean="0"/>
              <a:t>(</a:t>
            </a:r>
            <a:r>
              <a:rPr lang="en-US" altLang="zh-TW" dirty="0"/>
              <a:t>3)</a:t>
            </a:r>
            <a:r>
              <a:rPr lang="zh-TW" altLang="en-US" dirty="0"/>
              <a:t>循序搜尋效率分析</a:t>
            </a:r>
          </a:p>
          <a:p>
            <a:pPr lvl="1"/>
            <a:r>
              <a:rPr lang="zh-TW" altLang="en-US" dirty="0"/>
              <a:t>第</a:t>
            </a:r>
            <a:r>
              <a:rPr lang="en-US" altLang="zh-TW" dirty="0"/>
              <a:t>2</a:t>
            </a:r>
            <a:r>
              <a:rPr lang="zh-TW" altLang="en-US" dirty="0"/>
              <a:t>到</a:t>
            </a:r>
            <a:r>
              <a:rPr lang="en-US" altLang="zh-TW" dirty="0"/>
              <a:t>6</a:t>
            </a:r>
            <a:r>
              <a:rPr lang="zh-TW" altLang="en-US" dirty="0"/>
              <a:t>行程式碼是程式執行效率的關鍵，迴圈執行</a:t>
            </a:r>
            <a:r>
              <a:rPr lang="en-US" altLang="zh-TW" dirty="0"/>
              <a:t>n</a:t>
            </a:r>
            <a:r>
              <a:rPr lang="zh-TW" altLang="en-US" dirty="0"/>
              <a:t>次，演算法效率為</a:t>
            </a:r>
            <a:r>
              <a:rPr lang="en-US" altLang="zh-TW" dirty="0"/>
              <a:t>O(n)</a:t>
            </a:r>
            <a:r>
              <a:rPr lang="zh-TW" altLang="en-US" dirty="0"/>
              <a:t>，</a:t>
            </a:r>
            <a:r>
              <a:rPr lang="en-US" altLang="zh-TW" dirty="0"/>
              <a:t>n</a:t>
            </a:r>
            <a:r>
              <a:rPr lang="zh-TW" altLang="en-US" dirty="0"/>
              <a:t>為被搜尋的資料數量。</a:t>
            </a:r>
          </a:p>
        </p:txBody>
      </p:sp>
    </p:spTree>
    <p:extLst>
      <p:ext uri="{BB962C8B-B14F-4D97-AF65-F5344CB8AC3E}">
        <p14:creationId xmlns:p14="http://schemas.microsoft.com/office/powerpoint/2010/main" val="125926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413</TotalTime>
  <Words>5593</Words>
  <Application>Microsoft Office PowerPoint</Application>
  <PresentationFormat>自訂</PresentationFormat>
  <Paragraphs>452</Paragraphs>
  <Slides>66</Slides>
  <Notes>0</Notes>
  <HiddenSlides>0</HiddenSlides>
  <MMClips>0</MMClips>
  <ScaleCrop>false</ScaleCrop>
  <HeadingPairs>
    <vt:vector size="4" baseType="variant">
      <vt:variant>
        <vt:lpstr>佈景主題</vt:lpstr>
      </vt:variant>
      <vt:variant>
        <vt:i4>1</vt:i4>
      </vt:variant>
      <vt:variant>
        <vt:lpstr>投影片標題</vt:lpstr>
      </vt:variant>
      <vt:variant>
        <vt:i4>66</vt:i4>
      </vt:variant>
    </vt:vector>
  </HeadingPairs>
  <TitlesOfParts>
    <vt:vector size="67" baseType="lpstr">
      <vt:lpstr>回顧</vt:lpstr>
      <vt:lpstr>Ch9　搜尋與雜湊 </vt:lpstr>
      <vt:lpstr>Ch9　搜尋與雜湊 </vt:lpstr>
      <vt:lpstr>9-1　搜尋（Search） </vt:lpstr>
      <vt:lpstr>9-1-1　循序搜尋  (9-1-1 循序搜尋.py)</vt:lpstr>
      <vt:lpstr>9-1-1　循序搜尋  (9-1-1 循序搜尋.py)</vt:lpstr>
      <vt:lpstr>9-1-1　循序搜尋  (9-1-1 循序搜尋.py)</vt:lpstr>
      <vt:lpstr>9-1-1　循序搜尋  (9-1-1 循序搜尋.py)</vt:lpstr>
      <vt:lpstr>9-1-1　循序搜尋  (9-1-1 循序搜尋.py)</vt:lpstr>
      <vt:lpstr>9-1-1　循序搜尋  (9-1-1 循序搜尋.py)</vt:lpstr>
      <vt:lpstr>9-1-2　二元搜尋 (9-1-2 二元搜尋.py)</vt:lpstr>
      <vt:lpstr>9-1-2　二元搜尋 (9-1-2 二元搜尋.py)</vt:lpstr>
      <vt:lpstr>9-1-2　二元搜尋 (9-1-2 二元搜尋.py)</vt:lpstr>
      <vt:lpstr>9-1-2　二元搜尋 (9-1-2 二元搜尋.py)</vt:lpstr>
      <vt:lpstr>9-1-2　二元搜尋 (9-1-2 二元搜尋.py)</vt:lpstr>
      <vt:lpstr>9-1-2　二元搜尋 (9-1-2 二元搜尋.py)</vt:lpstr>
      <vt:lpstr>9-1-2　二元搜尋 (9-1-2 二元搜尋.py)</vt:lpstr>
      <vt:lpstr>9-1-2　二元搜尋 (9-1-2 二元搜尋.py)</vt:lpstr>
      <vt:lpstr>9-1-3　內插搜尋 (9-1-3 內插搜尋.py)</vt:lpstr>
      <vt:lpstr>9-1-3　內插搜尋 (9-1-3 內插搜尋.py)</vt:lpstr>
      <vt:lpstr>9-1-3　內插搜尋 (9-1-3 內插搜尋.py)</vt:lpstr>
      <vt:lpstr>9-1-3　內插搜尋 (9-1-3 內插搜尋.py)</vt:lpstr>
      <vt:lpstr>9-1-3　內插搜尋 (9-1-3 內插搜尋.py)</vt:lpstr>
      <vt:lpstr>9-1-3　內插搜尋 (9-1-3 內插搜尋.py)</vt:lpstr>
      <vt:lpstr>9-1-3　內插搜尋 (9-1-3 內插搜尋.py)</vt:lpstr>
      <vt:lpstr>9-1-3　內插搜尋 (9-1-3 內插搜尋.py)</vt:lpstr>
      <vt:lpstr>9-1-3　內插搜尋 (9-1-3 內插搜尋.py)</vt:lpstr>
      <vt:lpstr>9-1-4　費氏搜尋 (9-1-4 費氏搜尋.py)</vt:lpstr>
      <vt:lpstr>9-1-4　費氏搜尋 (9-1-4 費氏搜尋.py)</vt:lpstr>
      <vt:lpstr>9-1-4　費氏搜尋 (9-1-4 費氏搜尋.py)</vt:lpstr>
      <vt:lpstr>9-1-4　費氏搜尋 (9-1-4 費氏搜尋.py)</vt:lpstr>
      <vt:lpstr>9-1-4　費氏搜尋 (9-1-4 費氏搜尋.py)</vt:lpstr>
      <vt:lpstr>9-1-4　費氏搜尋 (9-1-4 費氏搜尋.py)</vt:lpstr>
      <vt:lpstr>9-1-4　費氏搜尋 (9-1-4 費氏搜尋.py)</vt:lpstr>
      <vt:lpstr>9-1-4　費氏搜尋 (9-1-4 費氏搜尋.py)</vt:lpstr>
      <vt:lpstr>9-1-4　費氏搜尋 (9-1-4 費氏搜尋.py)</vt:lpstr>
      <vt:lpstr>9-2　雜湊 </vt:lpstr>
      <vt:lpstr>9-2　雜湊 </vt:lpstr>
      <vt:lpstr>9-2-1　雜湊函式</vt:lpstr>
      <vt:lpstr>9-2-1　雜湊函式</vt:lpstr>
      <vt:lpstr>9-2-1　雜湊函式</vt:lpstr>
      <vt:lpstr>9-2-1　雜湊函式</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9-2-2　碰撞處理</vt:lpstr>
      <vt:lpstr>9-2-3　實作雜湊程式 (9-2-3.實作雜湊程式.py)</vt:lpstr>
      <vt:lpstr>9-2-3　實作雜湊程式 (9-2-3.實作雜湊程式.py)</vt:lpstr>
      <vt:lpstr>9-2-3　實作雜湊程式 (9-2-3.實作雜湊程式.py)</vt:lpstr>
      <vt:lpstr>9-2-3 實作雜湊程式 (9-2-3.實作雜湊程式.py)</vt:lpstr>
      <vt:lpstr>9-2-3　實作雜湊程式 (9-2-3.實作雜湊程式.py)</vt:lpstr>
      <vt:lpstr>9-2-3　實作雜湊程式 (9-2-3.實作雜湊程式.py)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Ch1資料結構簡介</dc:title>
  <dc:creator>USER</dc:creator>
  <cp:lastModifiedBy>chwa</cp:lastModifiedBy>
  <cp:revision>78</cp:revision>
  <dcterms:created xsi:type="dcterms:W3CDTF">2021-02-10T14:29:02Z</dcterms:created>
  <dcterms:modified xsi:type="dcterms:W3CDTF">2021-02-24T09:12:57Z</dcterms:modified>
</cp:coreProperties>
</file>