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345" r:id="rId7"/>
    <p:sldId id="265" r:id="rId8"/>
    <p:sldId id="346" r:id="rId9"/>
    <p:sldId id="347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7" r:id="rId22"/>
    <p:sldId id="283" r:id="rId23"/>
    <p:sldId id="284" r:id="rId24"/>
    <p:sldId id="348" r:id="rId25"/>
    <p:sldId id="285" r:id="rId26"/>
    <p:sldId id="298" r:id="rId27"/>
    <p:sldId id="290" r:id="rId28"/>
    <p:sldId id="291" r:id="rId29"/>
    <p:sldId id="349" r:id="rId30"/>
    <p:sldId id="350" r:id="rId31"/>
    <p:sldId id="292" r:id="rId32"/>
    <p:sldId id="299" r:id="rId33"/>
    <p:sldId id="351" r:id="rId34"/>
    <p:sldId id="305" r:id="rId35"/>
    <p:sldId id="352" r:id="rId36"/>
    <p:sldId id="306" r:id="rId37"/>
    <p:sldId id="307" r:id="rId38"/>
    <p:sldId id="308" r:id="rId39"/>
    <p:sldId id="309" r:id="rId40"/>
    <p:sldId id="310" r:id="rId41"/>
    <p:sldId id="353" r:id="rId42"/>
    <p:sldId id="314" r:id="rId43"/>
    <p:sldId id="315" r:id="rId44"/>
    <p:sldId id="321" r:id="rId45"/>
    <p:sldId id="322" r:id="rId46"/>
    <p:sldId id="316" r:id="rId47"/>
    <p:sldId id="317" r:id="rId48"/>
    <p:sldId id="354" r:id="rId49"/>
    <p:sldId id="323" r:id="rId50"/>
    <p:sldId id="325" r:id="rId51"/>
    <p:sldId id="324" r:id="rId52"/>
    <p:sldId id="355" r:id="rId53"/>
    <p:sldId id="328" r:id="rId54"/>
    <p:sldId id="356" r:id="rId55"/>
    <p:sldId id="329" r:id="rId56"/>
    <p:sldId id="330" r:id="rId57"/>
    <p:sldId id="335" r:id="rId58"/>
    <p:sldId id="336" r:id="rId59"/>
    <p:sldId id="333" r:id="rId60"/>
    <p:sldId id="334" r:id="rId61"/>
    <p:sldId id="331" r:id="rId62"/>
    <p:sldId id="337" r:id="rId63"/>
    <p:sldId id="338" r:id="rId64"/>
    <p:sldId id="339" r:id="rId65"/>
    <p:sldId id="357" r:id="rId66"/>
    <p:sldId id="341" r:id="rId67"/>
    <p:sldId id="344" r:id="rId68"/>
    <p:sldId id="340" r:id="rId6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8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31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538163" indent="-538163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  <a:defRPr sz="2400"/>
            </a:lvl1pPr>
            <a:lvl2pPr marL="1165225" indent="-627063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  <a:defRPr sz="2400"/>
            </a:lvl2pPr>
            <a:lvl3pPr marL="1792288" indent="-627063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  <a:defRPr sz="2400"/>
            </a:lvl3pPr>
            <a:lvl4pPr marL="2420938" indent="-62865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defRPr sz="2400"/>
            </a:lvl4pPr>
            <a:lvl5pPr marL="3048000" indent="-627063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defRPr sz="24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16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4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5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1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2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77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1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3982"/>
            <a:ext cx="12192001" cy="26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27984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67862"/>
            <a:ext cx="10058400" cy="4929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45523" y="130887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Ch10</a:t>
            </a:r>
            <a:r>
              <a:rPr lang="zh-TW" altLang="en-US" sz="6000" dirty="0" smtClean="0"/>
              <a:t>　圖形</a:t>
            </a:r>
            <a:r>
              <a:rPr lang="zh-TW" altLang="en-US" sz="6000" dirty="0"/>
              <a:t>資料結構與圖形走訪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0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10-1-2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圖形</a:t>
            </a:r>
            <a:r>
              <a:rPr lang="zh-TW" altLang="en-US" dirty="0"/>
              <a:t>資料結構的名詞定義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55" y="1579404"/>
            <a:ext cx="9764047" cy="3754596"/>
          </a:xfrm>
        </p:spPr>
      </p:pic>
    </p:spTree>
    <p:extLst>
      <p:ext uri="{BB962C8B-B14F-4D97-AF65-F5344CB8AC3E}">
        <p14:creationId xmlns:p14="http://schemas.microsoft.com/office/powerpoint/2010/main" val="9200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10-1-2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圖形</a:t>
            </a:r>
            <a:r>
              <a:rPr lang="zh-TW" altLang="en-US" dirty="0"/>
              <a:t>資料結構的名詞定義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57" y="1462245"/>
            <a:ext cx="6467475" cy="4924425"/>
          </a:xfrm>
        </p:spPr>
      </p:pic>
    </p:spTree>
    <p:extLst>
      <p:ext uri="{BB962C8B-B14F-4D97-AF65-F5344CB8AC3E}">
        <p14:creationId xmlns:p14="http://schemas.microsoft.com/office/powerpoint/2010/main" val="13651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10-1-2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圖形</a:t>
            </a:r>
            <a:r>
              <a:rPr lang="zh-TW" altLang="en-US" dirty="0"/>
              <a:t>資料結構的名詞定義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47" y="1555726"/>
            <a:ext cx="9410465" cy="3957567"/>
          </a:xfrm>
        </p:spPr>
      </p:pic>
    </p:spTree>
    <p:extLst>
      <p:ext uri="{BB962C8B-B14F-4D97-AF65-F5344CB8AC3E}">
        <p14:creationId xmlns:p14="http://schemas.microsoft.com/office/powerpoint/2010/main" val="40535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10-1-2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圖形</a:t>
            </a:r>
            <a:r>
              <a:rPr lang="zh-TW" altLang="en-US" dirty="0"/>
              <a:t>資料結構的名詞定義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20" y="1611108"/>
            <a:ext cx="9243873" cy="4373324"/>
          </a:xfrm>
        </p:spPr>
      </p:pic>
    </p:spTree>
    <p:extLst>
      <p:ext uri="{BB962C8B-B14F-4D97-AF65-F5344CB8AC3E}">
        <p14:creationId xmlns:p14="http://schemas.microsoft.com/office/powerpoint/2010/main" val="14649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10-1-2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圖形</a:t>
            </a:r>
            <a:r>
              <a:rPr lang="zh-TW" altLang="en-US" dirty="0"/>
              <a:t>資料結構的名詞定義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72" y="1510552"/>
            <a:ext cx="9247197" cy="3975848"/>
          </a:xfrm>
        </p:spPr>
      </p:pic>
    </p:spTree>
    <p:extLst>
      <p:ext uri="{BB962C8B-B14F-4D97-AF65-F5344CB8AC3E}">
        <p14:creationId xmlns:p14="http://schemas.microsoft.com/office/powerpoint/2010/main" val="7821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10-1-2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圖形</a:t>
            </a:r>
            <a:r>
              <a:rPr lang="zh-TW" altLang="en-US" dirty="0"/>
              <a:t>資料結構的名詞定義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72" y="1542936"/>
            <a:ext cx="9124350" cy="4660639"/>
          </a:xfrm>
        </p:spPr>
      </p:pic>
    </p:spTree>
    <p:extLst>
      <p:ext uri="{BB962C8B-B14F-4D97-AF65-F5344CB8AC3E}">
        <p14:creationId xmlns:p14="http://schemas.microsoft.com/office/powerpoint/2010/main" val="37096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10-2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實</a:t>
            </a:r>
            <a:r>
              <a:rPr lang="zh-TW" altLang="en-US" dirty="0"/>
              <a:t>作圖形資料結構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實作圖形資料結構的</a:t>
            </a:r>
            <a:r>
              <a:rPr lang="zh-TW" altLang="en-US" dirty="0" smtClean="0"/>
              <a:t>程式碼，讓</a:t>
            </a:r>
            <a:r>
              <a:rPr lang="zh-TW" altLang="en-US" dirty="0"/>
              <a:t>讀者可以更加瞭解圖形資料結構，並介紹圖形資料結構的走訪，如何利用程式走訪每個節點。</a:t>
            </a:r>
          </a:p>
        </p:txBody>
      </p:sp>
    </p:spTree>
    <p:extLst>
      <p:ext uri="{BB962C8B-B14F-4D97-AF65-F5344CB8AC3E}">
        <p14:creationId xmlns:p14="http://schemas.microsoft.com/office/powerpoint/2010/main" val="25358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/>
              <a:t>10-2-1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zh-TW" altLang="en-US" sz="4400" dirty="0"/>
              <a:t>陣列建立圖形</a:t>
            </a:r>
            <a:r>
              <a:rPr lang="zh-TW" altLang="en-US" sz="4400" dirty="0" smtClean="0"/>
              <a:t>資料結構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10-2-1</a:t>
            </a:r>
            <a:r>
              <a:rPr lang="zh-TW" altLang="en-US" sz="2400" dirty="0"/>
              <a:t>使用陣列建立圖形資料結構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圖形資料結構可以使用陣列表示，如下圖形資料結構範例，此範例中有</a:t>
            </a:r>
            <a:r>
              <a:rPr lang="en-US" altLang="zh-TW" dirty="0"/>
              <a:t>5</a:t>
            </a:r>
            <a:r>
              <a:rPr lang="zh-TW" altLang="en-US" dirty="0"/>
              <a:t>個節點，可以使用</a:t>
            </a:r>
            <a:r>
              <a:rPr lang="en-US" altLang="zh-TW" dirty="0"/>
              <a:t>5×5</a:t>
            </a:r>
            <a:r>
              <a:rPr lang="zh-TW" altLang="en-US" dirty="0"/>
              <a:t>的陣列儲存下圖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38" y="2956407"/>
            <a:ext cx="4048072" cy="27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若有邊相連，則陣列元素值為</a:t>
            </a:r>
            <a:r>
              <a:rPr lang="en-US" altLang="zh-TW" dirty="0"/>
              <a:t>1</a:t>
            </a:r>
            <a:r>
              <a:rPr lang="zh-TW" altLang="en-US" dirty="0"/>
              <a:t>，否則陣列元素值為</a:t>
            </a:r>
            <a:r>
              <a:rPr lang="en-US" altLang="zh-TW" dirty="0"/>
              <a:t>0</a:t>
            </a:r>
            <a:r>
              <a:rPr lang="zh-TW" altLang="en-US" dirty="0"/>
              <a:t>。由下表可知無向圖一定是對稱陣列，因為點</a:t>
            </a:r>
            <a:r>
              <a:rPr lang="en-US" altLang="zh-TW" dirty="0"/>
              <a:t>x</a:t>
            </a:r>
            <a:r>
              <a:rPr lang="zh-TW" altLang="en-US" dirty="0"/>
              <a:t>可以連到點</a:t>
            </a:r>
            <a:r>
              <a:rPr lang="en-US" altLang="zh-TW" dirty="0"/>
              <a:t>y</a:t>
            </a:r>
            <a:r>
              <a:rPr lang="zh-TW" altLang="en-US" dirty="0"/>
              <a:t>，點</a:t>
            </a:r>
            <a:r>
              <a:rPr lang="en-US" altLang="zh-TW" dirty="0"/>
              <a:t>y</a:t>
            </a:r>
            <a:r>
              <a:rPr lang="zh-TW" altLang="en-US" dirty="0"/>
              <a:t>一定可以連回點</a:t>
            </a:r>
            <a:r>
              <a:rPr lang="en-US" altLang="zh-TW" dirty="0"/>
              <a:t>x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674" y="2726439"/>
            <a:ext cx="6677025" cy="2857500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/>
              <a:t>10-2-1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zh-TW" altLang="en-US" sz="4400" dirty="0"/>
              <a:t>陣列建立圖形</a:t>
            </a:r>
            <a:r>
              <a:rPr lang="zh-TW" altLang="en-US" sz="4400" dirty="0" smtClean="0"/>
              <a:t>資料結構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10-2-1</a:t>
            </a:r>
            <a:r>
              <a:rPr lang="zh-TW" altLang="en-US" sz="2400" dirty="0"/>
              <a:t>使用陣列建立圖形資料結構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18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有向圖也可以使用陣列表示圖形資料結構，如下圖形資料結構範例，本範例圖形結構有</a:t>
            </a:r>
            <a:r>
              <a:rPr lang="en-US" altLang="zh-TW" dirty="0"/>
              <a:t>4</a:t>
            </a:r>
            <a:r>
              <a:rPr lang="zh-TW" altLang="en-US" dirty="0"/>
              <a:t>個節點，可以使用</a:t>
            </a:r>
            <a:r>
              <a:rPr lang="en-US" altLang="zh-TW" dirty="0"/>
              <a:t>4×4</a:t>
            </a:r>
            <a:r>
              <a:rPr lang="zh-TW" altLang="en-US" dirty="0"/>
              <a:t>的陣列儲存下圖。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57" y="2765283"/>
            <a:ext cx="2905125" cy="2619375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/>
              <a:t>10-2-1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zh-TW" altLang="en-US" sz="4400" dirty="0"/>
              <a:t>陣列建立圖形</a:t>
            </a:r>
            <a:r>
              <a:rPr lang="zh-TW" altLang="en-US" sz="4400" dirty="0" smtClean="0"/>
              <a:t>資料結構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10-2-1</a:t>
            </a:r>
            <a:r>
              <a:rPr lang="zh-TW" altLang="en-US" sz="2400" dirty="0"/>
              <a:t>使用陣列建立圖形資料結構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58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Ch10</a:t>
            </a:r>
            <a:r>
              <a:rPr lang="zh-TW" altLang="en-US" dirty="0" smtClean="0"/>
              <a:t>　圖形</a:t>
            </a:r>
            <a:r>
              <a:rPr lang="zh-TW" altLang="en-US" dirty="0"/>
              <a:t>資料結構與圖形走訪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10-1</a:t>
            </a:r>
            <a:r>
              <a:rPr lang="zh-TW" altLang="en-US" dirty="0" smtClean="0"/>
              <a:t>　簡介</a:t>
            </a:r>
            <a:r>
              <a:rPr lang="zh-TW" altLang="en-US" dirty="0"/>
              <a:t>圖形資料結構 </a:t>
            </a:r>
          </a:p>
          <a:p>
            <a:r>
              <a:rPr lang="en-US" altLang="zh-TW" dirty="0" smtClean="0"/>
              <a:t>10-2</a:t>
            </a:r>
            <a:r>
              <a:rPr lang="zh-TW" altLang="en-US" dirty="0" smtClean="0"/>
              <a:t>　實</a:t>
            </a:r>
            <a:r>
              <a:rPr lang="zh-TW" altLang="en-US" dirty="0"/>
              <a:t>作圖形資料結構 </a:t>
            </a:r>
          </a:p>
          <a:p>
            <a:r>
              <a:rPr lang="en-US" altLang="zh-TW" dirty="0" smtClean="0"/>
              <a:t>10-3</a:t>
            </a:r>
            <a:r>
              <a:rPr lang="zh-TW" altLang="en-US" dirty="0" smtClean="0"/>
              <a:t>　使用</a:t>
            </a:r>
            <a:r>
              <a:rPr lang="zh-TW" altLang="en-US" dirty="0"/>
              <a:t>深度優先進行圖的走訪 </a:t>
            </a:r>
          </a:p>
          <a:p>
            <a:r>
              <a:rPr lang="en-US" altLang="zh-TW" dirty="0" smtClean="0"/>
              <a:t>10-4</a:t>
            </a:r>
            <a:r>
              <a:rPr lang="zh-TW" altLang="en-US" dirty="0" smtClean="0"/>
              <a:t>　使用</a:t>
            </a:r>
            <a:r>
              <a:rPr lang="zh-TW" altLang="en-US" dirty="0"/>
              <a:t>寬度優先進行圖的走訪</a:t>
            </a:r>
          </a:p>
        </p:txBody>
      </p:sp>
    </p:spTree>
    <p:extLst>
      <p:ext uri="{BB962C8B-B14F-4D97-AF65-F5344CB8AC3E}">
        <p14:creationId xmlns:p14="http://schemas.microsoft.com/office/powerpoint/2010/main" val="8263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若有邊相連，則陣列元素值為</a:t>
            </a:r>
            <a:r>
              <a:rPr lang="en-US" altLang="zh-TW" dirty="0"/>
              <a:t>1</a:t>
            </a:r>
            <a:r>
              <a:rPr lang="zh-TW" altLang="en-US" dirty="0"/>
              <a:t>，否則陣列元素值為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72" y="2087983"/>
            <a:ext cx="5657850" cy="2447925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/>
              <a:t>10-2-1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zh-TW" altLang="en-US" sz="4400" dirty="0"/>
              <a:t>陣列建立圖形</a:t>
            </a:r>
            <a:r>
              <a:rPr lang="zh-TW" altLang="en-US" sz="4400" dirty="0" smtClean="0"/>
              <a:t>資料結構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10-2-1</a:t>
            </a:r>
            <a:r>
              <a:rPr lang="zh-TW" altLang="en-US" sz="2400" dirty="0"/>
              <a:t>使用陣列建立圖形資料結構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10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431"/>
              </p:ext>
            </p:extLst>
          </p:nvPr>
        </p:nvGraphicFramePr>
        <p:xfrm>
          <a:off x="726313" y="1952801"/>
          <a:ext cx="4972034" cy="3206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730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219304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import sys</a:t>
                      </a:r>
                    </a:p>
                    <a:p>
                      <a:r>
                        <a:rPr lang="en-US" altLang="zh-TW" sz="1800" dirty="0" smtClean="0"/>
                        <a:t>G=[[0]*100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range(100)]</a:t>
                      </a:r>
                    </a:p>
                    <a:p>
                      <a:r>
                        <a:rPr lang="en-US" altLang="zh-TW" sz="1800" dirty="0" smtClean="0"/>
                        <a:t>for line in </a:t>
                      </a:r>
                      <a:r>
                        <a:rPr lang="en-US" altLang="zh-TW" sz="1800" dirty="0" err="1" smtClean="0"/>
                        <a:t>sys.stdin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n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(line)</a:t>
                      </a:r>
                    </a:p>
                    <a:p>
                      <a:r>
                        <a:rPr lang="en-US" altLang="zh-TW" sz="1800" dirty="0" smtClean="0"/>
                        <a:t>   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range(n):</a:t>
                      </a:r>
                    </a:p>
                    <a:p>
                      <a:r>
                        <a:rPr lang="en-US" altLang="zh-TW" sz="1800" dirty="0" smtClean="0"/>
                        <a:t>        a, b = input().split()</a:t>
                      </a:r>
                    </a:p>
                    <a:p>
                      <a:r>
                        <a:rPr lang="en-US" altLang="zh-TW" sz="1800" dirty="0" smtClean="0"/>
                        <a:t>        a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(a)</a:t>
                      </a:r>
                    </a:p>
                    <a:p>
                      <a:r>
                        <a:rPr lang="en-US" altLang="zh-TW" sz="1800" dirty="0" smtClean="0"/>
                        <a:t>        b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(b)</a:t>
                      </a:r>
                    </a:p>
                    <a:p>
                      <a:r>
                        <a:rPr lang="en-US" altLang="zh-TW" sz="1800" dirty="0" smtClean="0"/>
                        <a:t>        G[a][b]=1</a:t>
                      </a:r>
                    </a:p>
                    <a:p>
                      <a:r>
                        <a:rPr lang="en-US" altLang="zh-TW" sz="1800" dirty="0" smtClean="0"/>
                        <a:t>        G[b][a]=1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977875" y="2333604"/>
            <a:ext cx="5021052" cy="34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為二維整數陣列，有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列與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行的元素，每個元素都是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行：不斷輸入一個數字到變數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line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line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轉換成整數儲存到變數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，表示有幾個邊要輸入。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次，每次輸入兩個數字表示邊的兩個節點到變數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G[a][b]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G[b][a]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/>
              <a:t>10-2-1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zh-TW" altLang="en-US" sz="4400" dirty="0"/>
              <a:t>陣列建立圖形</a:t>
            </a:r>
            <a:r>
              <a:rPr lang="zh-TW" altLang="en-US" sz="4400" dirty="0" smtClean="0"/>
              <a:t>資料結構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10-2-1</a:t>
            </a:r>
            <a:r>
              <a:rPr lang="zh-TW" altLang="en-US" sz="2400" dirty="0"/>
              <a:t>使用陣列建立圖形資料結構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38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想一想</a:t>
            </a:r>
            <a:endParaRPr lang="zh-TW" altLang="en-US" dirty="0"/>
          </a:p>
          <a:p>
            <a:pPr lvl="1"/>
            <a:r>
              <a:rPr lang="zh-TW" altLang="en-US" dirty="0"/>
              <a:t>圖形資料結構使用陣列表示有什麼優缺點？使用陣列表示圖形資料結構的優點是程式撰寫容易。那什麼情況下適合使用陣列表示圖形資料結構？</a:t>
            </a:r>
          </a:p>
          <a:p>
            <a:pPr lvl="1"/>
            <a:r>
              <a:rPr lang="zh-TW" altLang="en-US" dirty="0"/>
              <a:t>假設圖形資料結構如下，圖形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結構</a:t>
            </a:r>
            <a:r>
              <a:rPr lang="zh-TW" altLang="en-US" dirty="0"/>
              <a:t>有</a:t>
            </a:r>
            <a:r>
              <a:rPr lang="en-US" altLang="zh-TW" dirty="0"/>
              <a:t>5</a:t>
            </a:r>
            <a:r>
              <a:rPr lang="zh-TW" altLang="en-US" dirty="0"/>
              <a:t>個節點，只有</a:t>
            </a:r>
            <a:r>
              <a:rPr lang="en-US" altLang="zh-TW" dirty="0"/>
              <a:t>3</a:t>
            </a:r>
            <a:r>
              <a:rPr lang="zh-TW" altLang="en-US" dirty="0"/>
              <a:t>個邊。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980" y="3796959"/>
            <a:ext cx="3619500" cy="2428875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249680" y="277639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sz="4400" b="1" dirty="0" smtClean="0"/>
              <a:t>10-2-1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使用陣列建立圖形資料結構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400" dirty="0" smtClean="0"/>
              <a:t>(10-2-1</a:t>
            </a:r>
            <a:r>
              <a:rPr lang="zh-TW" altLang="en-US" sz="2400" dirty="0" smtClean="0"/>
              <a:t>使用陣列建立圖形資料結構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37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若以陣列表示圖形資料結構，如下，只有</a:t>
            </a:r>
            <a:r>
              <a:rPr lang="en-US" altLang="zh-TW" dirty="0"/>
              <a:t>6</a:t>
            </a:r>
            <a:r>
              <a:rPr lang="zh-TW" altLang="en-US" dirty="0"/>
              <a:t>個元素數值為</a:t>
            </a:r>
            <a:r>
              <a:rPr lang="en-US" altLang="zh-TW" dirty="0"/>
              <a:t>1</a:t>
            </a:r>
            <a:r>
              <a:rPr lang="zh-TW" altLang="en-US" dirty="0"/>
              <a:t>，其他元素數值為</a:t>
            </a:r>
            <a:r>
              <a:rPr lang="en-US" altLang="zh-TW" dirty="0"/>
              <a:t>0</a:t>
            </a:r>
            <a:r>
              <a:rPr lang="zh-TW" altLang="en-US" dirty="0"/>
              <a:t>，數值為</a:t>
            </a:r>
            <a:r>
              <a:rPr lang="en-US" altLang="zh-TW" dirty="0"/>
              <a:t>0</a:t>
            </a:r>
            <a:r>
              <a:rPr lang="zh-TW" altLang="en-US" dirty="0"/>
              <a:t>的元素其實可以不用儲存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96" y="2652665"/>
            <a:ext cx="7593233" cy="3255818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/>
              <a:t>10-2-1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zh-TW" altLang="en-US" sz="4400" dirty="0"/>
              <a:t>陣列建立圖形</a:t>
            </a:r>
            <a:r>
              <a:rPr lang="zh-TW" altLang="en-US" sz="4400" dirty="0" smtClean="0"/>
              <a:t>資料結構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10-2-1</a:t>
            </a:r>
            <a:r>
              <a:rPr lang="zh-TW" altLang="en-US" sz="2400" dirty="0"/>
              <a:t>使用陣列建立圖形資料結構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59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可以</a:t>
            </a:r>
            <a:r>
              <a:rPr lang="zh-TW" altLang="en-US" dirty="0"/>
              <a:t>發現出現許多空間的浪費，若圖形資料結構接近完整圖，就可以使用陣列儲存圖形資料結構，不會浪費太多空間；若圖形資料結構有許多的邊都不存在，使用陣列就會造成空間浪費，要改善這種情況可以使用字典方式建立圖形資料結構，就不會造成浪費太多空間。圖形中有邊存在才需要記錄在字典對應的串列內，不須使用陣列預留所有邊的空間，使用較少記憶體空間。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/>
              <a:t>10-2-1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zh-TW" altLang="en-US" sz="4400" dirty="0"/>
              <a:t>陣列建立圖形</a:t>
            </a:r>
            <a:r>
              <a:rPr lang="zh-TW" altLang="en-US" sz="4400" dirty="0" smtClean="0"/>
              <a:t>資料結構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10-2-1</a:t>
            </a:r>
            <a:r>
              <a:rPr lang="zh-TW" altLang="en-US" sz="2400" dirty="0"/>
              <a:t>使用陣列建立圖形資料結構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24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/>
              <a:t>10-2-2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zh-TW" altLang="en-US" sz="4400" dirty="0"/>
              <a:t>字典建立圖形資料結構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400" dirty="0" smtClean="0"/>
              <a:t>(</a:t>
            </a:r>
            <a:r>
              <a:rPr lang="en-US" altLang="zh-TW" sz="2400" b="1" dirty="0"/>
              <a:t>10-2-2</a:t>
            </a:r>
            <a:r>
              <a:rPr lang="zh-TW" altLang="en-US" sz="2400" dirty="0"/>
              <a:t>使用字典建立圖形資料結構</a:t>
            </a:r>
            <a:r>
              <a:rPr lang="en-US" altLang="zh-TW" sz="2400" dirty="0" smtClean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2174" y="1367861"/>
            <a:ext cx="6388250" cy="5024432"/>
          </a:xfrm>
        </p:spPr>
        <p:txBody>
          <a:bodyPr>
            <a:noAutofit/>
          </a:bodyPr>
          <a:lstStyle/>
          <a:p>
            <a:r>
              <a:rPr lang="zh-TW" altLang="en-US" dirty="0"/>
              <a:t>圖形資料結構也可以儲存在字典對應串列內，舉例說明如下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要將上圖用字典對應串列表示，結果如下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sz="2000" dirty="0" smtClean="0"/>
              <a:t>字典</a:t>
            </a:r>
            <a:r>
              <a:rPr lang="en-US" altLang="zh-TW" sz="2000" dirty="0"/>
              <a:t>G</a:t>
            </a:r>
            <a:r>
              <a:rPr lang="zh-TW" altLang="en-US" sz="2000" dirty="0"/>
              <a:t>的鍵值「</a:t>
            </a:r>
            <a:r>
              <a:rPr lang="en-US" altLang="zh-TW" sz="2000" dirty="0"/>
              <a:t>0</a:t>
            </a:r>
            <a:r>
              <a:rPr lang="zh-TW" altLang="en-US" sz="2000" dirty="0"/>
              <a:t>」所對應值為串列為「</a:t>
            </a:r>
            <a:r>
              <a:rPr lang="en-US" altLang="zh-TW" sz="2000" dirty="0"/>
              <a:t>1</a:t>
            </a:r>
            <a:r>
              <a:rPr lang="zh-TW" altLang="en-US" sz="2000" dirty="0"/>
              <a:t>、</a:t>
            </a:r>
            <a:r>
              <a:rPr lang="en-US" altLang="zh-TW" sz="2000" dirty="0"/>
              <a:t>2</a:t>
            </a:r>
            <a:r>
              <a:rPr lang="zh-TW" altLang="en-US" sz="2000" dirty="0"/>
              <a:t>與</a:t>
            </a:r>
            <a:r>
              <a:rPr lang="en-US" altLang="zh-TW" sz="2000" dirty="0"/>
              <a:t>3</a:t>
            </a:r>
            <a:r>
              <a:rPr lang="zh-TW" altLang="en-US" sz="2000" dirty="0"/>
              <a:t>」；字典</a:t>
            </a:r>
            <a:r>
              <a:rPr lang="en-US" altLang="zh-TW" sz="2000" dirty="0"/>
              <a:t>G</a:t>
            </a:r>
            <a:r>
              <a:rPr lang="zh-TW" altLang="en-US" sz="2000" dirty="0"/>
              <a:t>的鍵值「</a:t>
            </a:r>
            <a:r>
              <a:rPr lang="en-US" altLang="zh-TW" sz="2000" dirty="0"/>
              <a:t>1</a:t>
            </a:r>
            <a:r>
              <a:rPr lang="zh-TW" altLang="en-US" sz="2000" dirty="0"/>
              <a:t>」所對應值為串列「</a:t>
            </a:r>
            <a:r>
              <a:rPr lang="en-US" altLang="zh-TW" sz="2000" dirty="0"/>
              <a:t>0</a:t>
            </a:r>
            <a:r>
              <a:rPr lang="zh-TW" altLang="en-US" sz="2000" dirty="0"/>
              <a:t>、</a:t>
            </a:r>
            <a:r>
              <a:rPr lang="en-US" altLang="zh-TW" sz="2000" dirty="0"/>
              <a:t>2</a:t>
            </a:r>
            <a:r>
              <a:rPr lang="zh-TW" altLang="en-US" sz="2000" dirty="0"/>
              <a:t>、</a:t>
            </a:r>
            <a:r>
              <a:rPr lang="en-US" altLang="zh-TW" sz="2000" dirty="0"/>
              <a:t>3</a:t>
            </a:r>
            <a:r>
              <a:rPr lang="zh-TW" altLang="en-US" sz="2000" dirty="0"/>
              <a:t>與</a:t>
            </a:r>
            <a:r>
              <a:rPr lang="en-US" altLang="zh-TW" sz="2000" dirty="0"/>
              <a:t>4</a:t>
            </a:r>
            <a:r>
              <a:rPr lang="zh-TW" altLang="en-US" sz="2000" dirty="0"/>
              <a:t>」；字典</a:t>
            </a:r>
            <a:r>
              <a:rPr lang="en-US" altLang="zh-TW" sz="2000" dirty="0"/>
              <a:t>G</a:t>
            </a:r>
            <a:r>
              <a:rPr lang="zh-TW" altLang="en-US" sz="2000" dirty="0"/>
              <a:t>的鍵值「</a:t>
            </a:r>
            <a:r>
              <a:rPr lang="en-US" altLang="zh-TW" sz="2000" dirty="0"/>
              <a:t>2</a:t>
            </a:r>
            <a:r>
              <a:rPr lang="zh-TW" altLang="en-US" sz="2000" dirty="0"/>
              <a:t>」所對應值為串列「</a:t>
            </a:r>
            <a:r>
              <a:rPr lang="en-US" altLang="zh-TW" sz="2000" dirty="0"/>
              <a:t>0</a:t>
            </a:r>
            <a:r>
              <a:rPr lang="zh-TW" altLang="en-US" sz="2000" dirty="0"/>
              <a:t>與</a:t>
            </a:r>
            <a:r>
              <a:rPr lang="en-US" altLang="zh-TW" sz="2000" dirty="0"/>
              <a:t>1</a:t>
            </a:r>
            <a:r>
              <a:rPr lang="zh-TW" altLang="en-US" sz="2000" dirty="0"/>
              <a:t>」；字典</a:t>
            </a:r>
            <a:r>
              <a:rPr lang="en-US" altLang="zh-TW" sz="2000" dirty="0"/>
              <a:t>G</a:t>
            </a:r>
            <a:r>
              <a:rPr lang="zh-TW" altLang="en-US" sz="2000" dirty="0"/>
              <a:t>的鍵值「</a:t>
            </a:r>
            <a:r>
              <a:rPr lang="en-US" altLang="zh-TW" sz="2000" dirty="0"/>
              <a:t>3</a:t>
            </a:r>
            <a:r>
              <a:rPr lang="zh-TW" altLang="en-US" sz="2000" dirty="0"/>
              <a:t>」所對應值為串列「</a:t>
            </a:r>
            <a:r>
              <a:rPr lang="en-US" altLang="zh-TW" sz="2000" dirty="0"/>
              <a:t>0</a:t>
            </a:r>
            <a:r>
              <a:rPr lang="zh-TW" altLang="en-US" sz="2000" dirty="0"/>
              <a:t>與</a:t>
            </a:r>
            <a:r>
              <a:rPr lang="en-US" altLang="zh-TW" sz="2000" dirty="0"/>
              <a:t>1</a:t>
            </a:r>
            <a:r>
              <a:rPr lang="zh-TW" altLang="en-US" sz="2000" dirty="0"/>
              <a:t>」；字典</a:t>
            </a:r>
            <a:r>
              <a:rPr lang="en-US" altLang="zh-TW" sz="2000" dirty="0"/>
              <a:t>G</a:t>
            </a:r>
            <a:r>
              <a:rPr lang="zh-TW" altLang="en-US" sz="2000" dirty="0"/>
              <a:t>的鍵值「</a:t>
            </a:r>
            <a:r>
              <a:rPr lang="en-US" altLang="zh-TW" sz="2000" dirty="0"/>
              <a:t>4</a:t>
            </a:r>
            <a:r>
              <a:rPr lang="zh-TW" altLang="en-US" sz="2000" dirty="0"/>
              <a:t>」所對應值為串列「</a:t>
            </a:r>
            <a:r>
              <a:rPr lang="en-US" altLang="zh-TW" sz="2000" dirty="0"/>
              <a:t>1</a:t>
            </a:r>
            <a:r>
              <a:rPr lang="zh-TW" altLang="en-US" sz="2000" dirty="0"/>
              <a:t>」。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134" y="1367861"/>
            <a:ext cx="3238649" cy="20557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29" y="4242406"/>
            <a:ext cx="5272771" cy="20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12653"/>
              </p:ext>
            </p:extLst>
          </p:nvPr>
        </p:nvGraphicFramePr>
        <p:xfrm>
          <a:off x="726313" y="2044240"/>
          <a:ext cx="4590270" cy="3206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934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89533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import sys</a:t>
                      </a:r>
                    </a:p>
                    <a:p>
                      <a:r>
                        <a:rPr lang="en-US" altLang="zh-TW" sz="1800" dirty="0" smtClean="0"/>
                        <a:t>G=[[0]*100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range(100)]</a:t>
                      </a:r>
                    </a:p>
                    <a:p>
                      <a:r>
                        <a:rPr lang="en-US" altLang="zh-TW" sz="1800" dirty="0" smtClean="0"/>
                        <a:t>for line in </a:t>
                      </a:r>
                      <a:r>
                        <a:rPr lang="en-US" altLang="zh-TW" sz="1800" dirty="0" err="1" smtClean="0"/>
                        <a:t>sys.stdin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n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(line)</a:t>
                      </a:r>
                    </a:p>
                    <a:p>
                      <a:r>
                        <a:rPr lang="en-US" altLang="zh-TW" sz="1800" dirty="0" smtClean="0"/>
                        <a:t>   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range(n):</a:t>
                      </a:r>
                    </a:p>
                    <a:p>
                      <a:r>
                        <a:rPr lang="en-US" altLang="zh-TW" sz="1800" dirty="0" smtClean="0"/>
                        <a:t>        a, b = input().split()</a:t>
                      </a:r>
                    </a:p>
                    <a:p>
                      <a:r>
                        <a:rPr lang="en-US" altLang="zh-TW" sz="1800" dirty="0" smtClean="0"/>
                        <a:t>        a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(a)</a:t>
                      </a:r>
                    </a:p>
                    <a:p>
                      <a:r>
                        <a:rPr lang="en-US" altLang="zh-TW" sz="1800" dirty="0" smtClean="0"/>
                        <a:t>        b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(b)</a:t>
                      </a:r>
                    </a:p>
                    <a:p>
                      <a:r>
                        <a:rPr lang="en-US" altLang="zh-TW" sz="1800" dirty="0" smtClean="0"/>
                        <a:t>        G[a][b]=1</a:t>
                      </a:r>
                    </a:p>
                    <a:p>
                      <a:r>
                        <a:rPr lang="en-US" altLang="zh-TW" sz="1800" dirty="0" smtClean="0"/>
                        <a:t>        G[b][a]=1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507465" y="2380219"/>
            <a:ext cx="5457333" cy="384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為二維整數陣列，有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列與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行的元素，每個元素都是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行：不斷輸入一個數字到變數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line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line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轉換成整數儲存到變數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，表示有幾個邊要輸入。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次，每次輸入兩個數字表示邊的兩個節點到變數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G[a][b]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G[b][a]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/>
              <a:t>10-2-2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zh-TW" altLang="en-US" sz="4400" dirty="0"/>
              <a:t>字典建立圖形資料結構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400" dirty="0" smtClean="0"/>
              <a:t>(</a:t>
            </a:r>
            <a:r>
              <a:rPr lang="en-US" altLang="zh-TW" sz="2400" b="1" dirty="0"/>
              <a:t>10-2-2</a:t>
            </a:r>
            <a:r>
              <a:rPr lang="zh-TW" altLang="en-US" sz="2400" dirty="0"/>
              <a:t>使用字典建立圖形資料結構</a:t>
            </a:r>
            <a:r>
              <a:rPr lang="en-US" altLang="zh-TW" sz="2400" dirty="0" smtClean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43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10-3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深度優先進行圖的走訪 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在圖形的走訪過程中，以深度為優先進行走訪，稱作深度優先</a:t>
            </a:r>
            <a:r>
              <a:rPr lang="zh-TW" altLang="en-US" dirty="0" smtClean="0"/>
              <a:t>搜尋</a:t>
            </a:r>
            <a:r>
              <a:rPr lang="zh-TW" altLang="en-US" dirty="0"/>
              <a:t>（</a:t>
            </a:r>
            <a:r>
              <a:rPr lang="en-US" altLang="zh-TW" dirty="0" smtClean="0"/>
              <a:t>Depth-First </a:t>
            </a:r>
            <a:r>
              <a:rPr lang="en-US" altLang="zh-TW" dirty="0"/>
              <a:t>Search</a:t>
            </a:r>
            <a:r>
              <a:rPr lang="zh-TW" altLang="en-US" dirty="0"/>
              <a:t>，縮寫</a:t>
            </a:r>
            <a:r>
              <a:rPr lang="en-US" altLang="zh-TW" dirty="0" smtClean="0"/>
              <a:t>DFS</a:t>
            </a:r>
            <a:r>
              <a:rPr lang="zh-TW" altLang="en-US" dirty="0" smtClean="0"/>
              <a:t>），</a:t>
            </a:r>
            <a:r>
              <a:rPr lang="zh-TW" altLang="en-US" dirty="0"/>
              <a:t>如下圖。以下範例使用深度優先搜尋，從點</a:t>
            </a:r>
            <a:r>
              <a:rPr lang="en-US" altLang="zh-TW" dirty="0"/>
              <a:t>0</a:t>
            </a:r>
            <a:r>
              <a:rPr lang="zh-TW" altLang="en-US" dirty="0"/>
              <a:t>開始，依照未走訪過的節點</a:t>
            </a:r>
            <a:r>
              <a:rPr lang="zh-TW" altLang="en-US" dirty="0" smtClean="0"/>
              <a:t>中，數字</a:t>
            </a:r>
            <a:r>
              <a:rPr lang="zh-TW" altLang="en-US" dirty="0"/>
              <a:t>由小到大順序進行走訪。下圖中邊的編號與下方說明文字的編號相互配合，表示拜訪的順序。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554" y="3802484"/>
            <a:ext cx="37623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10-3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使用</a:t>
            </a:r>
            <a:r>
              <a:rPr lang="zh-TW" altLang="en-US" sz="3600" dirty="0"/>
              <a:t>深度優先進行圖的走訪 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6219" y="1446239"/>
            <a:ext cx="6492239" cy="5124378"/>
          </a:xfrm>
        </p:spPr>
        <p:txBody>
          <a:bodyPr>
            <a:noAutofit/>
          </a:bodyPr>
          <a:lstStyle/>
          <a:p>
            <a:r>
              <a:rPr lang="en-US" altLang="zh-TW" dirty="0"/>
              <a:t>(1) </a:t>
            </a:r>
            <a:r>
              <a:rPr lang="zh-TW" altLang="en-US" dirty="0"/>
              <a:t>與點</a:t>
            </a:r>
            <a:r>
              <a:rPr lang="en-US" altLang="zh-TW" dirty="0"/>
              <a:t>0</a:t>
            </a:r>
            <a:r>
              <a:rPr lang="zh-TW" altLang="en-US" dirty="0"/>
              <a:t>有邊連接的點有點</a:t>
            </a:r>
            <a:r>
              <a:rPr lang="en-US" altLang="zh-TW" dirty="0"/>
              <a:t>1</a:t>
            </a:r>
            <a:r>
              <a:rPr lang="zh-TW" altLang="en-US" dirty="0"/>
              <a:t>、點</a:t>
            </a:r>
            <a:r>
              <a:rPr lang="en-US" altLang="zh-TW" dirty="0"/>
              <a:t>2</a:t>
            </a:r>
            <a:r>
              <a:rPr lang="zh-TW" altLang="en-US" dirty="0"/>
              <a:t>與點</a:t>
            </a:r>
            <a:r>
              <a:rPr lang="en-US" altLang="zh-TW" dirty="0"/>
              <a:t>3</a:t>
            </a:r>
            <a:r>
              <a:rPr lang="zh-TW" altLang="en-US" dirty="0"/>
              <a:t>，其中點</a:t>
            </a:r>
            <a:r>
              <a:rPr lang="en-US" altLang="zh-TW" dirty="0"/>
              <a:t>1</a:t>
            </a:r>
            <a:r>
              <a:rPr lang="zh-TW" altLang="en-US" dirty="0"/>
              <a:t>數字最小，則由點</a:t>
            </a:r>
            <a:r>
              <a:rPr lang="en-US" altLang="zh-TW" dirty="0"/>
              <a:t>0</a:t>
            </a:r>
            <a:r>
              <a:rPr lang="zh-TW" altLang="en-US" dirty="0"/>
              <a:t>走訪到點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(2) </a:t>
            </a:r>
            <a:r>
              <a:rPr lang="zh-TW" altLang="en-US" dirty="0"/>
              <a:t>接著與點</a:t>
            </a:r>
            <a:r>
              <a:rPr lang="en-US" altLang="zh-TW" dirty="0"/>
              <a:t>1</a:t>
            </a:r>
            <a:r>
              <a:rPr lang="zh-TW" altLang="en-US" dirty="0"/>
              <a:t>有邊連接的點有點</a:t>
            </a:r>
            <a:r>
              <a:rPr lang="en-US" altLang="zh-TW" dirty="0"/>
              <a:t>0</a:t>
            </a:r>
            <a:r>
              <a:rPr lang="zh-TW" altLang="en-US" dirty="0"/>
              <a:t>、點</a:t>
            </a:r>
            <a:r>
              <a:rPr lang="en-US" altLang="zh-TW" dirty="0"/>
              <a:t>2</a:t>
            </a:r>
            <a:r>
              <a:rPr lang="zh-TW" altLang="en-US" dirty="0"/>
              <a:t>、點</a:t>
            </a:r>
            <a:r>
              <a:rPr lang="en-US" altLang="zh-TW" dirty="0"/>
              <a:t>3</a:t>
            </a:r>
            <a:r>
              <a:rPr lang="zh-TW" altLang="en-US" dirty="0"/>
              <a:t>與點</a:t>
            </a:r>
            <a:r>
              <a:rPr lang="en-US" altLang="zh-TW" dirty="0"/>
              <a:t>4</a:t>
            </a:r>
            <a:r>
              <a:rPr lang="zh-TW" altLang="en-US" dirty="0"/>
              <a:t>，因為點</a:t>
            </a:r>
            <a:r>
              <a:rPr lang="en-US" altLang="zh-TW" dirty="0"/>
              <a:t>0</a:t>
            </a:r>
            <a:r>
              <a:rPr lang="zh-TW" altLang="en-US" dirty="0"/>
              <a:t>已經走訪過，所以下一個點先選點</a:t>
            </a:r>
            <a:r>
              <a:rPr lang="en-US" altLang="zh-TW" dirty="0"/>
              <a:t>2</a:t>
            </a:r>
            <a:r>
              <a:rPr lang="zh-TW" altLang="en-US" dirty="0"/>
              <a:t>，則由點</a:t>
            </a:r>
            <a:r>
              <a:rPr lang="en-US" altLang="zh-TW" dirty="0"/>
              <a:t>1</a:t>
            </a:r>
            <a:r>
              <a:rPr lang="zh-TW" altLang="en-US" dirty="0"/>
              <a:t>走訪到點</a:t>
            </a:r>
            <a:r>
              <a:rPr lang="en-US" altLang="zh-TW" dirty="0"/>
              <a:t>2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(3) </a:t>
            </a:r>
            <a:r>
              <a:rPr lang="zh-TW" altLang="en-US" dirty="0"/>
              <a:t>接著與點</a:t>
            </a:r>
            <a:r>
              <a:rPr lang="en-US" altLang="zh-TW" dirty="0"/>
              <a:t>2</a:t>
            </a:r>
            <a:r>
              <a:rPr lang="zh-TW" altLang="en-US" dirty="0"/>
              <a:t>有邊連接的點有點</a:t>
            </a:r>
            <a:r>
              <a:rPr lang="en-US" altLang="zh-TW" dirty="0"/>
              <a:t>0</a:t>
            </a:r>
            <a:r>
              <a:rPr lang="zh-TW" altLang="en-US" dirty="0"/>
              <a:t>、點</a:t>
            </a:r>
            <a:r>
              <a:rPr lang="en-US" altLang="zh-TW" dirty="0"/>
              <a:t>1</a:t>
            </a:r>
            <a:r>
              <a:rPr lang="zh-TW" altLang="en-US" dirty="0"/>
              <a:t>與點</a:t>
            </a:r>
            <a:r>
              <a:rPr lang="en-US" altLang="zh-TW" dirty="0"/>
              <a:t>3</a:t>
            </a:r>
            <a:r>
              <a:rPr lang="zh-TW" altLang="en-US" dirty="0"/>
              <a:t>，因為點</a:t>
            </a:r>
            <a:r>
              <a:rPr lang="en-US" altLang="zh-TW" dirty="0"/>
              <a:t>0</a:t>
            </a:r>
            <a:r>
              <a:rPr lang="zh-TW" altLang="en-US" dirty="0"/>
              <a:t>與點</a:t>
            </a:r>
            <a:r>
              <a:rPr lang="en-US" altLang="zh-TW" dirty="0"/>
              <a:t>1</a:t>
            </a:r>
            <a:r>
              <a:rPr lang="zh-TW" altLang="en-US" dirty="0"/>
              <a:t>已經走訪過，所以下一個點先選點</a:t>
            </a:r>
            <a:r>
              <a:rPr lang="en-US" altLang="zh-TW" dirty="0"/>
              <a:t>3</a:t>
            </a:r>
            <a:r>
              <a:rPr lang="zh-TW" altLang="en-US" dirty="0"/>
              <a:t>，則由點</a:t>
            </a:r>
            <a:r>
              <a:rPr lang="en-US" altLang="zh-TW" dirty="0"/>
              <a:t>2</a:t>
            </a:r>
            <a:r>
              <a:rPr lang="zh-TW" altLang="en-US" dirty="0"/>
              <a:t>走訪到點</a:t>
            </a:r>
            <a:r>
              <a:rPr lang="en-US" altLang="zh-TW" dirty="0"/>
              <a:t>3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58" y="1954306"/>
            <a:ext cx="4552118" cy="28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10-3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使用</a:t>
            </a:r>
            <a:r>
              <a:rPr lang="zh-TW" altLang="en-US" sz="3600" dirty="0"/>
              <a:t>深度優先進行圖的走訪 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6219" y="1446239"/>
            <a:ext cx="6492239" cy="512437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4) </a:t>
            </a:r>
            <a:r>
              <a:rPr lang="zh-TW" altLang="en-US" dirty="0"/>
              <a:t>接著與點</a:t>
            </a:r>
            <a:r>
              <a:rPr lang="en-US" altLang="zh-TW" dirty="0"/>
              <a:t>3</a:t>
            </a:r>
            <a:r>
              <a:rPr lang="zh-TW" altLang="en-US" dirty="0"/>
              <a:t>有邊連接的點有點</a:t>
            </a:r>
            <a:r>
              <a:rPr lang="en-US" altLang="zh-TW" dirty="0"/>
              <a:t>0</a:t>
            </a:r>
            <a:r>
              <a:rPr lang="zh-TW" altLang="en-US" dirty="0"/>
              <a:t>、點</a:t>
            </a:r>
            <a:r>
              <a:rPr lang="en-US" altLang="zh-TW" dirty="0"/>
              <a:t>1</a:t>
            </a:r>
            <a:r>
              <a:rPr lang="zh-TW" altLang="en-US" dirty="0"/>
              <a:t>與點</a:t>
            </a:r>
            <a:r>
              <a:rPr lang="en-US" altLang="zh-TW" dirty="0"/>
              <a:t>2</a:t>
            </a:r>
            <a:r>
              <a:rPr lang="zh-TW" altLang="en-US" dirty="0"/>
              <a:t>，點</a:t>
            </a:r>
            <a:r>
              <a:rPr lang="en-US" altLang="zh-TW" dirty="0"/>
              <a:t>0</a:t>
            </a:r>
            <a:r>
              <a:rPr lang="zh-TW" altLang="en-US" dirty="0"/>
              <a:t>、點</a:t>
            </a:r>
            <a:r>
              <a:rPr lang="en-US" altLang="zh-TW" dirty="0"/>
              <a:t>1</a:t>
            </a:r>
            <a:r>
              <a:rPr lang="zh-TW" altLang="en-US" dirty="0"/>
              <a:t>與點</a:t>
            </a:r>
            <a:r>
              <a:rPr lang="en-US" altLang="zh-TW" dirty="0"/>
              <a:t>2</a:t>
            </a:r>
            <a:r>
              <a:rPr lang="zh-TW" altLang="en-US" dirty="0"/>
              <a:t>都已經走訪過，所以倒退回點</a:t>
            </a:r>
            <a:r>
              <a:rPr lang="en-US" altLang="zh-TW" dirty="0"/>
              <a:t>2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(5) </a:t>
            </a:r>
            <a:r>
              <a:rPr lang="zh-TW" altLang="en-US" dirty="0"/>
              <a:t>與點</a:t>
            </a:r>
            <a:r>
              <a:rPr lang="en-US" altLang="zh-TW" dirty="0"/>
              <a:t>2</a:t>
            </a:r>
            <a:r>
              <a:rPr lang="zh-TW" altLang="en-US" dirty="0"/>
              <a:t>有邊相連的所有點也都走訪過，所以倒退回點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(6) </a:t>
            </a:r>
            <a:r>
              <a:rPr lang="zh-TW" altLang="en-US" dirty="0"/>
              <a:t>接著與點</a:t>
            </a:r>
            <a:r>
              <a:rPr lang="en-US" altLang="zh-TW" dirty="0"/>
              <a:t>1</a:t>
            </a:r>
            <a:r>
              <a:rPr lang="zh-TW" altLang="en-US" dirty="0"/>
              <a:t>有邊連接的點有點</a:t>
            </a:r>
            <a:r>
              <a:rPr lang="en-US" altLang="zh-TW" dirty="0"/>
              <a:t>0</a:t>
            </a:r>
            <a:r>
              <a:rPr lang="zh-TW" altLang="en-US" dirty="0"/>
              <a:t>、點</a:t>
            </a:r>
            <a:r>
              <a:rPr lang="en-US" altLang="zh-TW" dirty="0"/>
              <a:t>2</a:t>
            </a:r>
            <a:r>
              <a:rPr lang="zh-TW" altLang="en-US" dirty="0"/>
              <a:t>、點</a:t>
            </a:r>
            <a:r>
              <a:rPr lang="en-US" altLang="zh-TW" dirty="0"/>
              <a:t>3</a:t>
            </a:r>
            <a:r>
              <a:rPr lang="zh-TW" altLang="en-US" dirty="0"/>
              <a:t>與點</a:t>
            </a:r>
            <a:r>
              <a:rPr lang="en-US" altLang="zh-TW" dirty="0"/>
              <a:t>4</a:t>
            </a:r>
            <a:r>
              <a:rPr lang="zh-TW" altLang="en-US" dirty="0"/>
              <a:t>，因為點</a:t>
            </a:r>
            <a:r>
              <a:rPr lang="en-US" altLang="zh-TW" dirty="0"/>
              <a:t>0</a:t>
            </a:r>
            <a:r>
              <a:rPr lang="zh-TW" altLang="en-US" dirty="0"/>
              <a:t>、點</a:t>
            </a:r>
            <a:r>
              <a:rPr lang="en-US" altLang="zh-TW" dirty="0"/>
              <a:t>2</a:t>
            </a:r>
            <a:r>
              <a:rPr lang="zh-TW" altLang="en-US" dirty="0"/>
              <a:t>與點</a:t>
            </a:r>
            <a:r>
              <a:rPr lang="en-US" altLang="zh-TW" dirty="0"/>
              <a:t>3</a:t>
            </a:r>
            <a:r>
              <a:rPr lang="zh-TW" altLang="en-US" dirty="0"/>
              <a:t>已經走訪過，所以下一個點為點</a:t>
            </a:r>
            <a:r>
              <a:rPr lang="en-US" altLang="zh-TW" dirty="0"/>
              <a:t>4</a:t>
            </a:r>
            <a:r>
              <a:rPr lang="zh-TW" altLang="en-US" dirty="0"/>
              <a:t>，則由點</a:t>
            </a:r>
            <a:r>
              <a:rPr lang="en-US" altLang="zh-TW" dirty="0"/>
              <a:t>1</a:t>
            </a:r>
            <a:r>
              <a:rPr lang="zh-TW" altLang="en-US" dirty="0"/>
              <a:t>走訪到點</a:t>
            </a:r>
            <a:r>
              <a:rPr lang="en-US" altLang="zh-TW" dirty="0"/>
              <a:t>4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58" y="1954306"/>
            <a:ext cx="4552118" cy="28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Ch10</a:t>
            </a:r>
            <a:r>
              <a:rPr lang="zh-TW" altLang="en-US" dirty="0" smtClean="0"/>
              <a:t>　圖形</a:t>
            </a:r>
            <a:r>
              <a:rPr lang="zh-TW" altLang="en-US" dirty="0"/>
              <a:t>資料結構與圖形走訪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形資料結構是由點與邊所組成，許多問題都可以轉換成圖形資料結構，例如：使用地圖搜尋最短路徑，可將地點轉換成圖形資料結構中的點，地點與地點間的距離轉換成邊的權重，最後使用最短路徑演算法就可以找出最短路徑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75" y="3369527"/>
            <a:ext cx="4596357" cy="28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10-3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使用</a:t>
            </a:r>
            <a:r>
              <a:rPr lang="zh-TW" altLang="en-US" sz="3600" dirty="0"/>
              <a:t>深度優先進行圖的走訪 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6219" y="1446239"/>
            <a:ext cx="6492239" cy="512437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7) </a:t>
            </a:r>
            <a:r>
              <a:rPr lang="zh-TW" altLang="en-US" dirty="0"/>
              <a:t>接著與點</a:t>
            </a:r>
            <a:r>
              <a:rPr lang="en-US" altLang="zh-TW" dirty="0"/>
              <a:t>4</a:t>
            </a:r>
            <a:r>
              <a:rPr lang="zh-TW" altLang="en-US" dirty="0"/>
              <a:t>有邊連接的點只有點</a:t>
            </a:r>
            <a:r>
              <a:rPr lang="en-US" altLang="zh-TW" dirty="0"/>
              <a:t>1</a:t>
            </a:r>
            <a:r>
              <a:rPr lang="zh-TW" altLang="en-US" dirty="0"/>
              <a:t>，因為點</a:t>
            </a:r>
            <a:r>
              <a:rPr lang="en-US" altLang="zh-TW" dirty="0"/>
              <a:t>1</a:t>
            </a:r>
            <a:r>
              <a:rPr lang="zh-TW" altLang="en-US" dirty="0"/>
              <a:t>已經走訪過，所以倒退回點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(8) </a:t>
            </a:r>
            <a:r>
              <a:rPr lang="zh-TW" altLang="en-US" dirty="0"/>
              <a:t>接著與點</a:t>
            </a:r>
            <a:r>
              <a:rPr lang="en-US" altLang="zh-TW" dirty="0"/>
              <a:t>1</a:t>
            </a:r>
            <a:r>
              <a:rPr lang="zh-TW" altLang="en-US" dirty="0"/>
              <a:t>有邊連接的點有點</a:t>
            </a:r>
            <a:r>
              <a:rPr lang="en-US" altLang="zh-TW" dirty="0"/>
              <a:t>0</a:t>
            </a:r>
            <a:r>
              <a:rPr lang="zh-TW" altLang="en-US" dirty="0"/>
              <a:t>、點</a:t>
            </a:r>
            <a:r>
              <a:rPr lang="en-US" altLang="zh-TW" dirty="0"/>
              <a:t>2</a:t>
            </a:r>
            <a:r>
              <a:rPr lang="zh-TW" altLang="en-US" dirty="0"/>
              <a:t>、點</a:t>
            </a:r>
            <a:r>
              <a:rPr lang="en-US" altLang="zh-TW" dirty="0"/>
              <a:t>3</a:t>
            </a:r>
            <a:r>
              <a:rPr lang="zh-TW" altLang="en-US" dirty="0"/>
              <a:t>與點</a:t>
            </a:r>
            <a:r>
              <a:rPr lang="en-US" altLang="zh-TW" dirty="0"/>
              <a:t>4</a:t>
            </a:r>
            <a:r>
              <a:rPr lang="zh-TW" altLang="en-US" dirty="0"/>
              <a:t>，都已經走訪過，所以倒退回點</a:t>
            </a:r>
            <a:r>
              <a:rPr lang="en-US" altLang="zh-TW" dirty="0"/>
              <a:t>0</a:t>
            </a:r>
            <a:r>
              <a:rPr lang="zh-TW" altLang="en-US" dirty="0"/>
              <a:t>，程式結束。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58" y="1954306"/>
            <a:ext cx="4552118" cy="28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10-3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使用</a:t>
            </a:r>
            <a:r>
              <a:rPr lang="zh-TW" altLang="en-US" sz="3600" dirty="0"/>
              <a:t>深度優先進行圖的走訪 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深度優先搜尋是以遞迴呼叫的方式來實作，最近走訪的點要優先走訪，需要使用</a:t>
            </a:r>
            <a:r>
              <a:rPr lang="zh-TW" altLang="en-US" dirty="0" smtClean="0"/>
              <a:t>堆疊（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）來</a:t>
            </a:r>
            <a:r>
              <a:rPr lang="zh-TW" altLang="en-US" dirty="0"/>
              <a:t>暫存最近使用過的點，遞迴呼叫過程中會自動使用系統堆疊，就不需要自行撰寫堆疊程式，讓程式更加簡潔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找出</a:t>
            </a:r>
            <a:r>
              <a:rPr lang="zh-TW" altLang="en-US" dirty="0"/>
              <a:t>圖形中的最長路徑長度、是否有</a:t>
            </a:r>
            <a:r>
              <a:rPr lang="zh-TW" altLang="en-US" dirty="0" smtClean="0"/>
              <a:t>循環（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）在</a:t>
            </a:r>
            <a:r>
              <a:rPr lang="zh-TW" altLang="en-US" dirty="0"/>
              <a:t>圖形中、哪些點可以連通等訊息，都可以使用深度優先搜尋來完成，甚至看起來與圖形無關的問題，也可以轉換成圖形，進行深度優先搜尋找到答案，以下介紹一些深度優先搜尋的範例。</a:t>
            </a:r>
          </a:p>
        </p:txBody>
      </p:sp>
    </p:spTree>
    <p:extLst>
      <p:ext uri="{BB962C8B-B14F-4D97-AF65-F5344CB8AC3E}">
        <p14:creationId xmlns:p14="http://schemas.microsoft.com/office/powerpoint/2010/main" val="8526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10-3-1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DFS</a:t>
            </a:r>
            <a:r>
              <a:rPr lang="zh-TW" altLang="en-US" sz="4400" dirty="0"/>
              <a:t>求最長路徑</a:t>
            </a:r>
            <a:r>
              <a:rPr lang="zh-TW" altLang="en-US" sz="4400" dirty="0" smtClean="0"/>
              <a:t>長度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(</a:t>
            </a:r>
            <a:r>
              <a:rPr lang="en-US" altLang="zh-TW" sz="3100" dirty="0"/>
              <a:t>10-3-1</a:t>
            </a:r>
            <a:r>
              <a:rPr lang="zh-TW" altLang="en-US" sz="3100" dirty="0"/>
              <a:t>使用</a:t>
            </a:r>
            <a:r>
              <a:rPr lang="en-US" altLang="zh-TW" sz="3100" dirty="0"/>
              <a:t>DFS</a:t>
            </a:r>
            <a:r>
              <a:rPr lang="zh-TW" altLang="en-US" sz="3100" dirty="0"/>
              <a:t>求最長路徑長度</a:t>
            </a:r>
            <a:r>
              <a:rPr lang="en-US" altLang="zh-TW" sz="3100" dirty="0"/>
              <a:t>.</a:t>
            </a:r>
            <a:r>
              <a:rPr lang="en-US" altLang="zh-TW" sz="3100" dirty="0" err="1"/>
              <a:t>py</a:t>
            </a:r>
            <a:r>
              <a:rPr lang="en-US" altLang="zh-TW" sz="31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給定最多</a:t>
            </a:r>
            <a:r>
              <a:rPr lang="en-US" altLang="zh-TW" dirty="0"/>
              <a:t>200</a:t>
            </a:r>
            <a:r>
              <a:rPr lang="zh-TW" altLang="en-US" dirty="0"/>
              <a:t>個節點的無向圖，但不會形成環，每個節點名稱都是由英文字串組成，且任兩個節點的名稱不會相同，節點與節點之間可能有邊相連，求可以連接最長路徑邊的個數。 </a:t>
            </a:r>
          </a:p>
        </p:txBody>
      </p:sp>
    </p:spTree>
    <p:extLst>
      <p:ext uri="{BB962C8B-B14F-4D97-AF65-F5344CB8AC3E}">
        <p14:creationId xmlns:p14="http://schemas.microsoft.com/office/powerpoint/2010/main" val="2167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10-3-1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DFS</a:t>
            </a:r>
            <a:r>
              <a:rPr lang="zh-TW" altLang="en-US" sz="4400" dirty="0"/>
              <a:t>求最長路徑</a:t>
            </a:r>
            <a:r>
              <a:rPr lang="zh-TW" altLang="en-US" sz="4400" dirty="0" smtClean="0"/>
              <a:t>長度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(</a:t>
            </a:r>
            <a:r>
              <a:rPr lang="en-US" altLang="zh-TW" sz="3100" dirty="0"/>
              <a:t>10-3-1</a:t>
            </a:r>
            <a:r>
              <a:rPr lang="zh-TW" altLang="en-US" sz="3100" dirty="0"/>
              <a:t>使用</a:t>
            </a:r>
            <a:r>
              <a:rPr lang="en-US" altLang="zh-TW" sz="3100" dirty="0"/>
              <a:t>DFS</a:t>
            </a:r>
            <a:r>
              <a:rPr lang="zh-TW" altLang="en-US" sz="3100" dirty="0"/>
              <a:t>求最長路徑長度</a:t>
            </a:r>
            <a:r>
              <a:rPr lang="en-US" altLang="zh-TW" sz="3100" dirty="0"/>
              <a:t>.</a:t>
            </a:r>
            <a:r>
              <a:rPr lang="en-US" altLang="zh-TW" sz="3100" dirty="0" err="1"/>
              <a:t>py</a:t>
            </a:r>
            <a:r>
              <a:rPr lang="en-US" altLang="zh-TW" sz="31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說明</a:t>
            </a:r>
          </a:p>
          <a:p>
            <a:pPr lvl="1"/>
            <a:r>
              <a:rPr lang="zh-TW" altLang="en-US" dirty="0"/>
              <a:t>輸入正整數</a:t>
            </a:r>
            <a:r>
              <a:rPr lang="en-US" altLang="zh-TW" dirty="0"/>
              <a:t>m</a:t>
            </a:r>
            <a:r>
              <a:rPr lang="zh-TW" altLang="en-US" dirty="0"/>
              <a:t>，表示有</a:t>
            </a:r>
            <a:r>
              <a:rPr lang="en-US" altLang="zh-TW" dirty="0"/>
              <a:t>m</a:t>
            </a:r>
            <a:r>
              <a:rPr lang="zh-TW" altLang="en-US" dirty="0"/>
              <a:t>個邊，接下來有</a:t>
            </a:r>
            <a:r>
              <a:rPr lang="en-US" altLang="zh-TW" dirty="0"/>
              <a:t>m</a:t>
            </a:r>
            <a:r>
              <a:rPr lang="zh-TW" altLang="en-US" dirty="0"/>
              <a:t>行，每個邊輸入兩個節點名稱，表示有邊連接這兩個節點，最後一行輸入起始點的節點名稱。 </a:t>
            </a:r>
          </a:p>
          <a:p>
            <a:r>
              <a:rPr lang="zh-TW" altLang="en-US" dirty="0"/>
              <a:t>輸出說明</a:t>
            </a:r>
          </a:p>
          <a:p>
            <a:pPr lvl="1"/>
            <a:r>
              <a:rPr lang="zh-TW" altLang="en-US" dirty="0" smtClean="0"/>
              <a:t>輸出最長路徑的長度。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40285" y="3452411"/>
            <a:ext cx="19420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>
                <a:solidFill>
                  <a:srgbClr val="221E1F"/>
                </a:solidFill>
                <a:latin typeface="文鼎明體"/>
              </a:rPr>
              <a:t>範例輸入</a:t>
            </a:r>
          </a:p>
          <a:p>
            <a:pPr algn="just"/>
            <a:endParaRPr lang="zh-TW" altLang="en-US" sz="2400" dirty="0">
              <a:solidFill>
                <a:srgbClr val="221E1F"/>
              </a:solidFill>
              <a:latin typeface="文鼎明體"/>
            </a:endParaRPr>
          </a:p>
          <a:p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4	</a:t>
            </a:r>
          </a:p>
          <a:p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ax </a:t>
            </a:r>
            <a:r>
              <a:rPr lang="en-US" altLang="zh-TW" dirty="0" err="1">
                <a:solidFill>
                  <a:srgbClr val="221E1F"/>
                </a:solidFill>
                <a:latin typeface="Courier New" panose="02070309020205020404" pitchFamily="49" charset="0"/>
              </a:rPr>
              <a:t>bx</a:t>
            </a:r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US" altLang="zh-TW" dirty="0" err="1">
                <a:solidFill>
                  <a:srgbClr val="221E1F"/>
                </a:solidFill>
                <a:latin typeface="Courier New" panose="02070309020205020404" pitchFamily="49" charset="0"/>
              </a:rPr>
              <a:t>bx</a:t>
            </a:r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 cx	</a:t>
            </a:r>
          </a:p>
          <a:p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dx cx	</a:t>
            </a:r>
          </a:p>
          <a:p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cx ex	</a:t>
            </a:r>
          </a:p>
          <a:p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ax 	</a:t>
            </a:r>
          </a:p>
        </p:txBody>
      </p:sp>
      <p:sp>
        <p:nvSpPr>
          <p:cNvPr id="5" name="矩形 4"/>
          <p:cNvSpPr/>
          <p:nvPr/>
        </p:nvSpPr>
        <p:spPr>
          <a:xfrm>
            <a:off x="8739051" y="3452411"/>
            <a:ext cx="1554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>
                <a:solidFill>
                  <a:srgbClr val="221E1F"/>
                </a:solidFill>
                <a:latin typeface="文鼎明體"/>
              </a:rPr>
              <a:t>範例輸出</a:t>
            </a:r>
          </a:p>
          <a:p>
            <a:pPr algn="just"/>
            <a:endParaRPr lang="zh-TW" altLang="en-US" sz="2400" dirty="0">
              <a:solidFill>
                <a:srgbClr val="221E1F"/>
              </a:solidFill>
              <a:latin typeface="文鼎明體"/>
            </a:endParaRPr>
          </a:p>
          <a:p>
            <a:r>
              <a:rPr lang="en-US" altLang="zh-TW" sz="2400" dirty="0">
                <a:solidFill>
                  <a:srgbClr val="221E1F"/>
                </a:solidFill>
                <a:latin typeface="Courier New" panose="02070309020205020404" pitchFamily="49" charset="0"/>
              </a:rPr>
              <a:t>3 	</a:t>
            </a:r>
          </a:p>
        </p:txBody>
      </p:sp>
    </p:spTree>
    <p:extLst>
      <p:ext uri="{BB962C8B-B14F-4D97-AF65-F5344CB8AC3E}">
        <p14:creationId xmlns:p14="http://schemas.microsoft.com/office/powerpoint/2010/main" val="24196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10-3-1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DFS</a:t>
            </a:r>
            <a:r>
              <a:rPr lang="zh-TW" altLang="en-US" sz="4400" dirty="0"/>
              <a:t>求最長路徑</a:t>
            </a:r>
            <a:r>
              <a:rPr lang="zh-TW" altLang="en-US" sz="4400" dirty="0" smtClean="0"/>
              <a:t>長度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(</a:t>
            </a:r>
            <a:r>
              <a:rPr lang="en-US" altLang="zh-TW" sz="3100" dirty="0"/>
              <a:t>10-3-1</a:t>
            </a:r>
            <a:r>
              <a:rPr lang="zh-TW" altLang="en-US" sz="3100" dirty="0"/>
              <a:t>使用</a:t>
            </a:r>
            <a:r>
              <a:rPr lang="en-US" altLang="zh-TW" sz="3100" dirty="0"/>
              <a:t>DFS</a:t>
            </a:r>
            <a:r>
              <a:rPr lang="zh-TW" altLang="en-US" sz="3100" dirty="0"/>
              <a:t>求最長路徑長度</a:t>
            </a:r>
            <a:r>
              <a:rPr lang="en-US" altLang="zh-TW" sz="3100" dirty="0"/>
              <a:t>.</a:t>
            </a:r>
            <a:r>
              <a:rPr lang="en-US" altLang="zh-TW" sz="3100" dirty="0" err="1"/>
              <a:t>py</a:t>
            </a:r>
            <a:r>
              <a:rPr lang="en-US" altLang="zh-TW" sz="31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深度優先搜尋的程式實作想法</a:t>
            </a:r>
          </a:p>
          <a:p>
            <a:pPr lvl="1"/>
            <a:r>
              <a:rPr lang="zh-TW" altLang="en-US" dirty="0"/>
              <a:t>使用</a:t>
            </a:r>
            <a:r>
              <a:rPr lang="zh-TW" altLang="en-US" dirty="0" smtClean="0"/>
              <a:t>字典（</a:t>
            </a:r>
            <a:r>
              <a:rPr lang="en-US" altLang="zh-TW" dirty="0" err="1" smtClean="0"/>
              <a:t>dict</a:t>
            </a:r>
            <a:r>
              <a:rPr lang="zh-TW" altLang="en-US" dirty="0" smtClean="0"/>
              <a:t>）將</a:t>
            </a:r>
            <a:r>
              <a:rPr lang="zh-TW" altLang="en-US" dirty="0"/>
              <a:t>節點名稱轉成節點編號，將邊的節點編號加入圖形資料結構中，圖形資料結構以字典表示，最後使用深度優先搜尋，找出最長邊的個數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54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10-3-1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DFS</a:t>
            </a:r>
            <a:r>
              <a:rPr lang="zh-TW" altLang="en-US" sz="4400" dirty="0"/>
              <a:t>求最長路徑</a:t>
            </a:r>
            <a:r>
              <a:rPr lang="zh-TW" altLang="en-US" sz="4400" dirty="0" smtClean="0"/>
              <a:t>長度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(</a:t>
            </a:r>
            <a:r>
              <a:rPr lang="en-US" altLang="zh-TW" sz="3100" dirty="0"/>
              <a:t>10-3-1</a:t>
            </a:r>
            <a:r>
              <a:rPr lang="zh-TW" altLang="en-US" sz="3100" dirty="0"/>
              <a:t>使用</a:t>
            </a:r>
            <a:r>
              <a:rPr lang="en-US" altLang="zh-TW" sz="3100" dirty="0"/>
              <a:t>DFS</a:t>
            </a:r>
            <a:r>
              <a:rPr lang="zh-TW" altLang="en-US" sz="3100" dirty="0"/>
              <a:t>求最長路徑長度</a:t>
            </a:r>
            <a:r>
              <a:rPr lang="en-US" altLang="zh-TW" sz="3100" dirty="0"/>
              <a:t>.</a:t>
            </a:r>
            <a:r>
              <a:rPr lang="en-US" altLang="zh-TW" sz="3100" dirty="0" err="1"/>
              <a:t>py</a:t>
            </a:r>
            <a:r>
              <a:rPr lang="en-US" altLang="zh-TW" sz="31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1) </a:t>
            </a:r>
            <a:r>
              <a:rPr lang="zh-TW" altLang="en-US" dirty="0"/>
              <a:t>程式與解說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64154"/>
              </p:ext>
            </p:extLst>
          </p:nvPr>
        </p:nvGraphicFramePr>
        <p:xfrm>
          <a:off x="503476" y="2182228"/>
          <a:ext cx="4590270" cy="265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934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89533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G={}   #</a:t>
                      </a:r>
                      <a:r>
                        <a:rPr lang="zh-TW" altLang="en-US" sz="1800" dirty="0" smtClean="0"/>
                        <a:t>使用字典建立圖</a:t>
                      </a:r>
                    </a:p>
                    <a:p>
                      <a:r>
                        <a:rPr lang="en-US" altLang="zh-TW" sz="1800" dirty="0" smtClean="0"/>
                        <a:t>City={}</a:t>
                      </a:r>
                    </a:p>
                    <a:p>
                      <a:r>
                        <a:rPr lang="en-US" altLang="zh-TW" sz="1800" dirty="0" smtClean="0"/>
                        <a:t>v=[0]*210</a:t>
                      </a:r>
                    </a:p>
                    <a:p>
                      <a:r>
                        <a:rPr lang="en-US" altLang="zh-TW" sz="1800" dirty="0" smtClean="0"/>
                        <a:t>md = 0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(p):  #</a:t>
                      </a:r>
                      <a:r>
                        <a:rPr lang="zh-TW" altLang="en-US" sz="1800" dirty="0" smtClean="0"/>
                        <a:t>字串轉編號</a:t>
                      </a:r>
                    </a:p>
                    <a:p>
                      <a:r>
                        <a:rPr lang="zh-TW" altLang="en-US" sz="1800" dirty="0" smtClean="0"/>
                        <a:t>    </a:t>
                      </a:r>
                      <a:r>
                        <a:rPr lang="en-US" altLang="zh-TW" sz="1800" dirty="0" smtClean="0"/>
                        <a:t>if p not in </a:t>
                      </a:r>
                      <a:r>
                        <a:rPr lang="en-US" altLang="zh-TW" sz="1800" dirty="0" err="1" smtClean="0"/>
                        <a:t>City.keys</a:t>
                      </a:r>
                      <a:r>
                        <a:rPr lang="en-US" altLang="zh-TW" sz="1800" dirty="0" smtClean="0"/>
                        <a:t>():</a:t>
                      </a:r>
                    </a:p>
                    <a:p>
                      <a:r>
                        <a:rPr lang="en-US" altLang="zh-TW" sz="1800" dirty="0" smtClean="0"/>
                        <a:t>        City[p]=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</a:t>
                      </a:r>
                    </a:p>
                    <a:p>
                      <a:r>
                        <a:rPr lang="en-US" altLang="zh-TW" sz="1800" dirty="0" smtClean="0"/>
                        <a:t>    return City[p]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28810" y="2609716"/>
            <a:ext cx="5457333" cy="373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為空字典。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為一維整數陣列，有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個元素，每個元素初始化為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行：初始化變數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getCityIndex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函式，將節點名稱轉成數字，使用字串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為輸入，將節點名稱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轉換成節點編號。若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的鍵值，則設定字典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，所對應的值為字典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的長度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。回傳字典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為鍵值的對應值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37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10-3-1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DFS</a:t>
            </a:r>
            <a:r>
              <a:rPr lang="zh-TW" altLang="en-US" sz="4400" dirty="0"/>
              <a:t>求最長路徑</a:t>
            </a:r>
            <a:r>
              <a:rPr lang="zh-TW" altLang="en-US" sz="4400" dirty="0" smtClean="0"/>
              <a:t>長度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(</a:t>
            </a:r>
            <a:r>
              <a:rPr lang="en-US" altLang="zh-TW" sz="3100" dirty="0"/>
              <a:t>10-3-1</a:t>
            </a:r>
            <a:r>
              <a:rPr lang="zh-TW" altLang="en-US" sz="3100" dirty="0"/>
              <a:t>使用</a:t>
            </a:r>
            <a:r>
              <a:rPr lang="en-US" altLang="zh-TW" sz="3100" dirty="0"/>
              <a:t>DFS</a:t>
            </a:r>
            <a:r>
              <a:rPr lang="zh-TW" altLang="en-US" sz="3100" dirty="0"/>
              <a:t>求最長路徑長度</a:t>
            </a:r>
            <a:r>
              <a:rPr lang="en-US" altLang="zh-TW" sz="3100" dirty="0"/>
              <a:t>.</a:t>
            </a:r>
            <a:r>
              <a:rPr lang="en-US" altLang="zh-TW" sz="3100" dirty="0" err="1"/>
              <a:t>py</a:t>
            </a:r>
            <a:r>
              <a:rPr lang="en-US" altLang="zh-TW" sz="31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57089"/>
              </p:ext>
            </p:extLst>
          </p:nvPr>
        </p:nvGraphicFramePr>
        <p:xfrm>
          <a:off x="608746" y="1756788"/>
          <a:ext cx="4879123" cy="348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664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140459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DFS(</a:t>
                      </a:r>
                      <a:r>
                        <a:rPr lang="en-US" altLang="zh-TW" sz="1800" dirty="0" err="1" smtClean="0"/>
                        <a:t>x,level</a:t>
                      </a:r>
                      <a:r>
                        <a:rPr lang="en-US" altLang="zh-TW" sz="1800" dirty="0" smtClean="0"/>
                        <a:t>):  #DFS</a:t>
                      </a:r>
                      <a:r>
                        <a:rPr lang="zh-TW" altLang="en-US" sz="1800" dirty="0" smtClean="0"/>
                        <a:t>找尋最深的深度</a:t>
                      </a:r>
                    </a:p>
                    <a:p>
                      <a:r>
                        <a:rPr lang="zh-TW" altLang="en-US" sz="1800" dirty="0" smtClean="0"/>
                        <a:t>    </a:t>
                      </a:r>
                      <a:r>
                        <a:rPr lang="en-US" altLang="zh-TW" sz="1800" dirty="0" smtClean="0"/>
                        <a:t>global md  #</a:t>
                      </a:r>
                      <a:r>
                        <a:rPr lang="zh-TW" altLang="en-US" sz="1800" dirty="0" smtClean="0"/>
                        <a:t>存取第</a:t>
                      </a:r>
                      <a:r>
                        <a:rPr lang="en-US" altLang="zh-TW" sz="1800" dirty="0" smtClean="0"/>
                        <a:t>5</a:t>
                      </a:r>
                      <a:r>
                        <a:rPr lang="zh-TW" altLang="en-US" sz="1800" dirty="0" smtClean="0"/>
                        <a:t>行全域變數</a:t>
                      </a:r>
                      <a:r>
                        <a:rPr lang="en-US" altLang="zh-TW" sz="1800" dirty="0" smtClean="0"/>
                        <a:t>md</a:t>
                      </a:r>
                    </a:p>
                    <a:p>
                      <a:r>
                        <a:rPr lang="en-US" altLang="zh-TW" sz="1800" dirty="0" smtClean="0"/>
                        <a:t>   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(G[x])):</a:t>
                      </a:r>
                    </a:p>
                    <a:p>
                      <a:r>
                        <a:rPr lang="en-US" altLang="zh-TW" sz="1800" dirty="0" smtClean="0"/>
                        <a:t>        if level &gt; md:</a:t>
                      </a:r>
                    </a:p>
                    <a:p>
                      <a:r>
                        <a:rPr lang="en-US" altLang="zh-TW" sz="1800" dirty="0" smtClean="0"/>
                        <a:t>            md = level</a:t>
                      </a:r>
                    </a:p>
                    <a:p>
                      <a:r>
                        <a:rPr lang="en-US" altLang="zh-TW" sz="1800" dirty="0" smtClean="0"/>
                        <a:t>        target=G[x][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</a:t>
                      </a:r>
                    </a:p>
                    <a:p>
                      <a:r>
                        <a:rPr lang="en-US" altLang="zh-TW" sz="1800" dirty="0" smtClean="0"/>
                        <a:t>        if v[target] == 1:</a:t>
                      </a:r>
                    </a:p>
                    <a:p>
                      <a:r>
                        <a:rPr lang="en-US" altLang="zh-TW" sz="1800" dirty="0" smtClean="0"/>
                        <a:t>            continue</a:t>
                      </a:r>
                    </a:p>
                    <a:p>
                      <a:r>
                        <a:rPr lang="en-US" altLang="zh-TW" sz="1800" dirty="0" smtClean="0"/>
                        <a:t>        v[target] = 1</a:t>
                      </a:r>
                    </a:p>
                    <a:p>
                      <a:r>
                        <a:rPr lang="en-US" altLang="zh-TW" sz="1800" dirty="0" smtClean="0"/>
                        <a:t>        DFS(target,level+1)</a:t>
                      </a:r>
                    </a:p>
                    <a:p>
                      <a:r>
                        <a:rPr lang="en-US" altLang="zh-TW" sz="1800" dirty="0" smtClean="0"/>
                        <a:t>m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(input())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593108" y="1439193"/>
            <a:ext cx="5457333" cy="494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為全域變數。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行：使用迴圈讀取節點編號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的所有邊可以連結出去的節點，迴圈變數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G[x]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的長度減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level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大於變數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，則設定變數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level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設定為目前最長路徑的邊數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。設定變數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target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G[x][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G[x][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表示讀取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G[x]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target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設定為能由節點編號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連結出去的節點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G[x][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v[target]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，表示已經拜訪過，則使用指令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continue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跳到迴圈的開頭，變數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，繼續迴圈；否則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(v[target]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v[target]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。使用遞迴呼叫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，以下一個節點編號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target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，與到達節點編號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target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的邊個數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level+1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行：輸入邊的個數到變數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6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10-3-1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DFS</a:t>
            </a:r>
            <a:r>
              <a:rPr lang="zh-TW" altLang="en-US" sz="4400" dirty="0"/>
              <a:t>求最長路徑</a:t>
            </a:r>
            <a:r>
              <a:rPr lang="zh-TW" altLang="en-US" sz="4400" dirty="0" smtClean="0"/>
              <a:t>長度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(</a:t>
            </a:r>
            <a:r>
              <a:rPr lang="en-US" altLang="zh-TW" sz="3100" dirty="0"/>
              <a:t>10-3-1</a:t>
            </a:r>
            <a:r>
              <a:rPr lang="zh-TW" altLang="en-US" sz="3100" dirty="0"/>
              <a:t>使用</a:t>
            </a:r>
            <a:r>
              <a:rPr lang="en-US" altLang="zh-TW" sz="3100" dirty="0"/>
              <a:t>DFS</a:t>
            </a:r>
            <a:r>
              <a:rPr lang="zh-TW" altLang="en-US" sz="3100" dirty="0"/>
              <a:t>求最長路徑長度</a:t>
            </a:r>
            <a:r>
              <a:rPr lang="en-US" altLang="zh-TW" sz="3100" dirty="0"/>
              <a:t>.</a:t>
            </a:r>
            <a:r>
              <a:rPr lang="en-US" altLang="zh-TW" sz="3100" dirty="0" err="1"/>
              <a:t>py</a:t>
            </a:r>
            <a:r>
              <a:rPr lang="en-US" altLang="zh-TW" sz="31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70125"/>
              </p:ext>
            </p:extLst>
          </p:nvPr>
        </p:nvGraphicFramePr>
        <p:xfrm>
          <a:off x="608746" y="1756788"/>
          <a:ext cx="4879123" cy="457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664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140459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range(m):</a:t>
                      </a:r>
                    </a:p>
                    <a:p>
                      <a:r>
                        <a:rPr lang="en-US" altLang="zh-TW" sz="1800" dirty="0" smtClean="0"/>
                        <a:t>    a, b = input().split()</a:t>
                      </a:r>
                    </a:p>
                    <a:p>
                      <a:r>
                        <a:rPr lang="en-US" altLang="zh-TW" sz="1800" dirty="0" smtClean="0"/>
                        <a:t>    a = 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(a)</a:t>
                      </a:r>
                    </a:p>
                    <a:p>
                      <a:r>
                        <a:rPr lang="en-US" altLang="zh-TW" sz="1800" dirty="0" smtClean="0"/>
                        <a:t>    b = 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(b)</a:t>
                      </a:r>
                    </a:p>
                    <a:p>
                      <a:r>
                        <a:rPr lang="en-US" altLang="zh-TW" sz="1800" dirty="0" smtClean="0"/>
                        <a:t>    if a in </a:t>
                      </a:r>
                      <a:r>
                        <a:rPr lang="en-US" altLang="zh-TW" sz="1800" dirty="0" err="1" smtClean="0"/>
                        <a:t>G.keys</a:t>
                      </a:r>
                      <a:r>
                        <a:rPr lang="en-US" altLang="zh-TW" sz="1800" dirty="0" smtClean="0"/>
                        <a:t>():  #a</a:t>
                      </a:r>
                      <a:r>
                        <a:rPr lang="zh-TW" altLang="en-US" sz="1800" dirty="0" smtClean="0"/>
                        <a:t>在字典</a:t>
                      </a:r>
                      <a:r>
                        <a:rPr lang="en-US" altLang="zh-TW" sz="1800" dirty="0" smtClean="0"/>
                        <a:t>G</a:t>
                      </a:r>
                      <a:r>
                        <a:rPr lang="zh-TW" altLang="en-US" sz="1800" dirty="0" smtClean="0"/>
                        <a:t>內</a:t>
                      </a:r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smtClean="0"/>
                        <a:t>G[a].append(b)</a:t>
                      </a:r>
                    </a:p>
                    <a:p>
                      <a:r>
                        <a:rPr lang="en-US" altLang="zh-TW" sz="1800" dirty="0" smtClean="0"/>
                        <a:t>    else:              #a</a:t>
                      </a:r>
                      <a:r>
                        <a:rPr lang="zh-TW" altLang="en-US" sz="1800" dirty="0" smtClean="0"/>
                        <a:t>不在字典</a:t>
                      </a:r>
                      <a:r>
                        <a:rPr lang="en-US" altLang="zh-TW" sz="1800" dirty="0" smtClean="0"/>
                        <a:t>G</a:t>
                      </a:r>
                      <a:r>
                        <a:rPr lang="zh-TW" altLang="en-US" sz="1800" dirty="0" smtClean="0"/>
                        <a:t>內</a:t>
                      </a:r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smtClean="0"/>
                        <a:t>G[a]=[b]</a:t>
                      </a:r>
                    </a:p>
                    <a:p>
                      <a:r>
                        <a:rPr lang="en-US" altLang="zh-TW" sz="1800" dirty="0" smtClean="0"/>
                        <a:t>    if b in </a:t>
                      </a:r>
                      <a:r>
                        <a:rPr lang="en-US" altLang="zh-TW" sz="1800" dirty="0" err="1" smtClean="0"/>
                        <a:t>G.keys</a:t>
                      </a:r>
                      <a:r>
                        <a:rPr lang="en-US" altLang="zh-TW" sz="1800" dirty="0" smtClean="0"/>
                        <a:t>():  #b</a:t>
                      </a:r>
                      <a:r>
                        <a:rPr lang="zh-TW" altLang="en-US" sz="1800" dirty="0" smtClean="0"/>
                        <a:t>在字典</a:t>
                      </a:r>
                      <a:r>
                        <a:rPr lang="en-US" altLang="zh-TW" sz="1800" dirty="0" smtClean="0"/>
                        <a:t>G</a:t>
                      </a:r>
                      <a:r>
                        <a:rPr lang="zh-TW" altLang="en-US" sz="1800" dirty="0" smtClean="0"/>
                        <a:t>內</a:t>
                      </a:r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smtClean="0"/>
                        <a:t>G[b].append(a)</a:t>
                      </a:r>
                    </a:p>
                    <a:p>
                      <a:r>
                        <a:rPr lang="en-US" altLang="zh-TW" sz="1800" dirty="0" smtClean="0"/>
                        <a:t>    else:              #b</a:t>
                      </a:r>
                      <a:r>
                        <a:rPr lang="zh-TW" altLang="en-US" sz="1800" dirty="0" smtClean="0"/>
                        <a:t>不在字典</a:t>
                      </a:r>
                      <a:r>
                        <a:rPr lang="en-US" altLang="zh-TW" sz="1800" dirty="0" smtClean="0"/>
                        <a:t>G</a:t>
                      </a:r>
                      <a:r>
                        <a:rPr lang="zh-TW" altLang="en-US" sz="1800" dirty="0" smtClean="0"/>
                        <a:t>內</a:t>
                      </a:r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smtClean="0"/>
                        <a:t>G[b]=[a]</a:t>
                      </a:r>
                    </a:p>
                    <a:p>
                      <a:r>
                        <a:rPr lang="en-US" altLang="zh-TW" sz="1800" dirty="0" smtClean="0"/>
                        <a:t>start = City[input()]</a:t>
                      </a:r>
                    </a:p>
                    <a:p>
                      <a:r>
                        <a:rPr lang="en-US" altLang="zh-TW" sz="1800" dirty="0" smtClean="0"/>
                        <a:t>DFS(start,0)</a:t>
                      </a:r>
                    </a:p>
                    <a:p>
                      <a:r>
                        <a:rPr lang="en-US" altLang="zh-TW" sz="1800" dirty="0" smtClean="0"/>
                        <a:t>print(md)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593108" y="1432553"/>
            <a:ext cx="5457333" cy="517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行：輸入測試資料，使用字典建立圖形資料結構。迴圈跑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次，每次輸入兩個節點名稱字串到變數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。將字串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輸入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getCityIndex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轉成節點編號儲存到變數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，將字串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輸入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getCityIndex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轉成節點編號儲存到變數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。如果字典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包含鍵值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，否則建立新的鍵值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對應到串列，該串列有一個元素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。如果字典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包含鍵值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G[b]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，否則建立新的鍵值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對應到串列，該串列有一個元素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行：輸入字串到字典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查詢節點編號，儲存到變數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start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做走訪，輸入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start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start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開始，且階層開始為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行：輸出變數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到螢幕上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81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10-3-1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DFS</a:t>
            </a:r>
            <a:r>
              <a:rPr lang="zh-TW" altLang="en-US" sz="4400" dirty="0"/>
              <a:t>求最長路徑</a:t>
            </a:r>
            <a:r>
              <a:rPr lang="zh-TW" altLang="en-US" sz="4400" dirty="0" smtClean="0"/>
              <a:t>長度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(</a:t>
            </a:r>
            <a:r>
              <a:rPr lang="en-US" altLang="zh-TW" sz="3100" dirty="0"/>
              <a:t>10-3-1</a:t>
            </a:r>
            <a:r>
              <a:rPr lang="zh-TW" altLang="en-US" sz="3100" dirty="0"/>
              <a:t>使用</a:t>
            </a:r>
            <a:r>
              <a:rPr lang="en-US" altLang="zh-TW" sz="3100" dirty="0"/>
              <a:t>DFS</a:t>
            </a:r>
            <a:r>
              <a:rPr lang="zh-TW" altLang="en-US" sz="3100" dirty="0"/>
              <a:t>求最長路徑長度</a:t>
            </a:r>
            <a:r>
              <a:rPr lang="en-US" altLang="zh-TW" sz="3100" dirty="0"/>
              <a:t>.</a:t>
            </a:r>
            <a:r>
              <a:rPr lang="en-US" altLang="zh-TW" sz="3100" dirty="0" err="1"/>
              <a:t>py</a:t>
            </a:r>
            <a:r>
              <a:rPr lang="en-US" altLang="zh-TW" sz="3100" dirty="0" smtClean="0"/>
              <a:t>)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4" y="1447278"/>
            <a:ext cx="7924800" cy="3648075"/>
          </a:xfrm>
        </p:spPr>
      </p:pic>
    </p:spTree>
    <p:extLst>
      <p:ext uri="{BB962C8B-B14F-4D97-AF65-F5344CB8AC3E}">
        <p14:creationId xmlns:p14="http://schemas.microsoft.com/office/powerpoint/2010/main" val="40252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10-3-1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DFS</a:t>
            </a:r>
            <a:r>
              <a:rPr lang="zh-TW" altLang="en-US" sz="4400" dirty="0"/>
              <a:t>求最長路徑</a:t>
            </a:r>
            <a:r>
              <a:rPr lang="zh-TW" altLang="en-US" sz="4400" dirty="0" smtClean="0"/>
              <a:t>長度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(</a:t>
            </a:r>
            <a:r>
              <a:rPr lang="en-US" altLang="zh-TW" sz="3100" dirty="0"/>
              <a:t>10-3-1</a:t>
            </a:r>
            <a:r>
              <a:rPr lang="zh-TW" altLang="en-US" sz="3100" dirty="0"/>
              <a:t>使用</a:t>
            </a:r>
            <a:r>
              <a:rPr lang="en-US" altLang="zh-TW" sz="3100" dirty="0"/>
              <a:t>DFS</a:t>
            </a:r>
            <a:r>
              <a:rPr lang="zh-TW" altLang="en-US" sz="3100" dirty="0"/>
              <a:t>求最長路徑長度</a:t>
            </a:r>
            <a:r>
              <a:rPr lang="en-US" altLang="zh-TW" sz="3100" dirty="0"/>
              <a:t>.</a:t>
            </a:r>
            <a:r>
              <a:rPr lang="en-US" altLang="zh-TW" sz="3100" dirty="0" err="1"/>
              <a:t>py</a:t>
            </a:r>
            <a:r>
              <a:rPr lang="en-US" altLang="zh-TW" sz="31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9247" y="1367862"/>
            <a:ext cx="10999693" cy="4929194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TW" sz="2200" dirty="0"/>
              <a:t>(3) </a:t>
            </a:r>
            <a:r>
              <a:rPr lang="zh-TW" altLang="en-US" sz="2200" dirty="0"/>
              <a:t>程式效率分析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TW" altLang="en-US" sz="2200" dirty="0"/>
              <a:t>執行第</a:t>
            </a:r>
            <a:r>
              <a:rPr lang="en-US" altLang="zh-TW" sz="2200" dirty="0"/>
              <a:t>5</a:t>
            </a:r>
            <a:r>
              <a:rPr lang="zh-TW" altLang="en-US" sz="2200" dirty="0"/>
              <a:t>到</a:t>
            </a:r>
            <a:r>
              <a:rPr lang="en-US" altLang="zh-TW" sz="2200" dirty="0"/>
              <a:t>7</a:t>
            </a:r>
            <a:r>
              <a:rPr lang="zh-TW" altLang="en-US" sz="2200" dirty="0"/>
              <a:t>行</a:t>
            </a:r>
            <a:r>
              <a:rPr lang="en-US" altLang="zh-TW" sz="2200" dirty="0" err="1"/>
              <a:t>getCityIndex</a:t>
            </a:r>
            <a:r>
              <a:rPr lang="zh-TW" altLang="en-US" sz="2200" dirty="0"/>
              <a:t>函式的演算法效率為</a:t>
            </a:r>
            <a:r>
              <a:rPr lang="en-US" altLang="zh-TW" sz="2200" dirty="0"/>
              <a:t>O(log(n))</a:t>
            </a:r>
            <a:r>
              <a:rPr lang="zh-TW" altLang="en-US" sz="2200" dirty="0"/>
              <a:t>，因為</a:t>
            </a:r>
            <a:r>
              <a:rPr lang="en-US" altLang="zh-TW" sz="2200" dirty="0" err="1"/>
              <a:t>dict</a:t>
            </a:r>
            <a:r>
              <a:rPr lang="zh-TW" altLang="en-US" sz="2200" dirty="0"/>
              <a:t>物件的找尋鍵值是否存在的執行效率為</a:t>
            </a:r>
            <a:r>
              <a:rPr lang="en-US" altLang="zh-TW" sz="2200" dirty="0"/>
              <a:t>O(log(n))</a:t>
            </a:r>
            <a:r>
              <a:rPr lang="zh-TW" altLang="en-US" sz="2200" dirty="0"/>
              <a:t>，</a:t>
            </a:r>
            <a:r>
              <a:rPr lang="en-US" altLang="zh-TW" sz="2200" dirty="0"/>
              <a:t>n</a:t>
            </a:r>
            <a:r>
              <a:rPr lang="zh-TW" altLang="en-US" sz="2200" dirty="0"/>
              <a:t>為節點個數，程式第</a:t>
            </a:r>
            <a:r>
              <a:rPr lang="en-US" altLang="zh-TW" sz="2200" dirty="0"/>
              <a:t>22</a:t>
            </a:r>
            <a:r>
              <a:rPr lang="zh-TW" altLang="en-US" sz="2200" dirty="0"/>
              <a:t>到</a:t>
            </a:r>
            <a:r>
              <a:rPr lang="en-US" altLang="zh-TW" sz="2200" dirty="0"/>
              <a:t>23</a:t>
            </a:r>
            <a:r>
              <a:rPr lang="zh-TW" altLang="en-US" sz="2200" dirty="0"/>
              <a:t>行呼叫</a:t>
            </a:r>
            <a:r>
              <a:rPr lang="en-US" altLang="zh-TW" sz="2200" dirty="0" err="1"/>
              <a:t>getCityIndex</a:t>
            </a:r>
            <a:r>
              <a:rPr lang="zh-TW" altLang="en-US" sz="2200" dirty="0"/>
              <a:t>函式約</a:t>
            </a:r>
            <a:r>
              <a:rPr lang="en-US" altLang="zh-TW" sz="2200" dirty="0"/>
              <a:t>2*m</a:t>
            </a:r>
            <a:r>
              <a:rPr lang="zh-TW" altLang="en-US" sz="2200" dirty="0"/>
              <a:t>次，</a:t>
            </a:r>
            <a:r>
              <a:rPr lang="en-US" altLang="zh-TW" sz="2200" dirty="0"/>
              <a:t>m</a:t>
            </a:r>
            <a:r>
              <a:rPr lang="zh-TW" altLang="en-US" sz="2200" dirty="0"/>
              <a:t>是圖形中邊的個數，演算法效率是</a:t>
            </a:r>
            <a:r>
              <a:rPr lang="en-US" altLang="zh-TW" sz="2200" dirty="0"/>
              <a:t>O(m*log(n))</a:t>
            </a:r>
            <a:r>
              <a:rPr lang="zh-TW" altLang="en-US" sz="2200" dirty="0"/>
              <a:t>。第</a:t>
            </a:r>
            <a:r>
              <a:rPr lang="en-US" altLang="zh-TW" sz="2200" dirty="0"/>
              <a:t>24</a:t>
            </a:r>
            <a:r>
              <a:rPr lang="zh-TW" altLang="en-US" sz="2200" dirty="0"/>
              <a:t>到</a:t>
            </a:r>
            <a:r>
              <a:rPr lang="en-US" altLang="zh-TW" sz="2200" dirty="0"/>
              <a:t>31</a:t>
            </a:r>
            <a:r>
              <a:rPr lang="zh-TW" altLang="en-US" sz="2200" dirty="0"/>
              <a:t>行字典</a:t>
            </a:r>
            <a:r>
              <a:rPr lang="en-US" altLang="zh-TW" sz="2200" dirty="0"/>
              <a:t>G</a:t>
            </a:r>
            <a:r>
              <a:rPr lang="zh-TW" altLang="en-US" sz="2200" dirty="0"/>
              <a:t>最多</a:t>
            </a:r>
            <a:r>
              <a:rPr lang="en-US" altLang="zh-TW" sz="2200" dirty="0"/>
              <a:t>n</a:t>
            </a:r>
            <a:r>
              <a:rPr lang="zh-TW" altLang="en-US" sz="2200" dirty="0"/>
              <a:t>個元素，</a:t>
            </a:r>
            <a:r>
              <a:rPr lang="en-US" altLang="zh-TW" sz="2200" dirty="0"/>
              <a:t>n</a:t>
            </a:r>
            <a:r>
              <a:rPr lang="zh-TW" altLang="en-US" sz="2200" dirty="0"/>
              <a:t>為節點個數，找尋鍵值是否存在的執行效率為</a:t>
            </a:r>
            <a:r>
              <a:rPr lang="en-US" altLang="zh-TW" sz="2200" dirty="0"/>
              <a:t>O(log(n))</a:t>
            </a:r>
            <a:r>
              <a:rPr lang="zh-TW" altLang="en-US" sz="2200" dirty="0"/>
              <a:t>，外層迴圈最多執行</a:t>
            </a:r>
            <a:r>
              <a:rPr lang="en-US" altLang="zh-TW" sz="2200" dirty="0"/>
              <a:t>m</a:t>
            </a:r>
            <a:r>
              <a:rPr lang="zh-TW" altLang="en-US" sz="2200" dirty="0"/>
              <a:t>次，演算法效率是</a:t>
            </a:r>
            <a:r>
              <a:rPr lang="en-US" altLang="zh-TW" sz="2200" dirty="0"/>
              <a:t>O(m*log(n))</a:t>
            </a:r>
            <a:r>
              <a:rPr lang="zh-TW" altLang="en-US" sz="2200" dirty="0"/>
              <a:t>。第</a:t>
            </a:r>
            <a:r>
              <a:rPr lang="en-US" altLang="zh-TW" sz="2200" dirty="0"/>
              <a:t>19</a:t>
            </a:r>
            <a:r>
              <a:rPr lang="zh-TW" altLang="en-US" sz="2200" dirty="0"/>
              <a:t>到</a:t>
            </a:r>
            <a:r>
              <a:rPr lang="en-US" altLang="zh-TW" sz="2200" dirty="0"/>
              <a:t>31</a:t>
            </a:r>
            <a:r>
              <a:rPr lang="zh-TW" altLang="en-US" sz="2200" dirty="0"/>
              <a:t>行總共執行效率為</a:t>
            </a:r>
            <a:r>
              <a:rPr lang="en-US" altLang="zh-TW" sz="2200" dirty="0"/>
              <a:t>O(m*log(n))</a:t>
            </a:r>
            <a:r>
              <a:rPr lang="zh-TW" altLang="en-US" sz="2200" dirty="0"/>
              <a:t>。第</a:t>
            </a:r>
            <a:r>
              <a:rPr lang="en-US" altLang="zh-TW" sz="2200" dirty="0"/>
              <a:t>33</a:t>
            </a:r>
            <a:r>
              <a:rPr lang="zh-TW" altLang="en-US" sz="2200" dirty="0"/>
              <a:t>行呼叫函式</a:t>
            </a:r>
            <a:r>
              <a:rPr lang="en-US" altLang="zh-TW" sz="2200" dirty="0"/>
              <a:t>DFS</a:t>
            </a:r>
            <a:r>
              <a:rPr lang="zh-TW" altLang="en-US" sz="2200" dirty="0"/>
              <a:t>執行深度優先搜尋，使用字典實作圖形資料結構，第</a:t>
            </a:r>
            <a:r>
              <a:rPr lang="en-US" altLang="zh-TW" sz="2200" dirty="0"/>
              <a:t>9</a:t>
            </a:r>
            <a:r>
              <a:rPr lang="zh-TW" altLang="en-US" sz="2200" dirty="0"/>
              <a:t>到</a:t>
            </a:r>
            <a:r>
              <a:rPr lang="en-US" altLang="zh-TW" sz="2200" dirty="0"/>
              <a:t>18</a:t>
            </a:r>
            <a:r>
              <a:rPr lang="zh-TW" altLang="en-US" sz="2200" dirty="0"/>
              <a:t>行需不斷搜尋每個邊最多兩次，因為無向圖，每個邊有</a:t>
            </a:r>
            <a:r>
              <a:rPr lang="en-US" altLang="zh-TW" sz="2200" dirty="0"/>
              <a:t>2</a:t>
            </a:r>
            <a:r>
              <a:rPr lang="zh-TW" altLang="en-US" sz="2200" dirty="0"/>
              <a:t>個方向，演算法效率為</a:t>
            </a:r>
            <a:r>
              <a:rPr lang="en-US" altLang="zh-TW" sz="2200" dirty="0"/>
              <a:t>O(</a:t>
            </a:r>
            <a:r>
              <a:rPr lang="en-US" altLang="zh-TW" sz="2200" dirty="0" err="1"/>
              <a:t>n+m</a:t>
            </a:r>
            <a:r>
              <a:rPr lang="en-US" altLang="zh-TW" sz="2200" dirty="0"/>
              <a:t>)</a:t>
            </a:r>
            <a:r>
              <a:rPr lang="zh-TW" altLang="en-US" sz="2200" dirty="0"/>
              <a:t>，</a:t>
            </a:r>
            <a:r>
              <a:rPr lang="en-US" altLang="zh-TW" sz="2200" dirty="0"/>
              <a:t>n</a:t>
            </a:r>
            <a:r>
              <a:rPr lang="zh-TW" altLang="en-US" sz="2200" dirty="0"/>
              <a:t>為節點個數，</a:t>
            </a:r>
            <a:r>
              <a:rPr lang="en-US" altLang="zh-TW" sz="2200" dirty="0"/>
              <a:t>m</a:t>
            </a:r>
            <a:r>
              <a:rPr lang="zh-TW" altLang="en-US" sz="2200" dirty="0"/>
              <a:t>是圖形中邊的個數。但本範例節點名稱為字串，需先經由</a:t>
            </a:r>
            <a:r>
              <a:rPr lang="en-US" altLang="zh-TW" sz="2200" dirty="0" err="1"/>
              <a:t>dict</a:t>
            </a:r>
            <a:r>
              <a:rPr lang="zh-TW" altLang="en-US" sz="2200" dirty="0"/>
              <a:t>物件將節點名稱轉換為節點編號才能建立圖形結構，反而花了更多時間，整個程式效率為</a:t>
            </a:r>
            <a:r>
              <a:rPr lang="en-US" altLang="zh-TW" sz="2200" dirty="0"/>
              <a:t>O(m*log(n))</a:t>
            </a:r>
            <a:r>
              <a:rPr lang="zh-TW" altLang="en-US" sz="2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806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Ch10</a:t>
            </a:r>
            <a:r>
              <a:rPr lang="zh-TW" altLang="en-US" dirty="0" smtClean="0"/>
              <a:t>　圖形</a:t>
            </a:r>
            <a:r>
              <a:rPr lang="zh-TW" altLang="en-US" dirty="0"/>
              <a:t>資料結構與圖形走訪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棋盤中要找出走到某一點是否有路徑可以到達，要花費幾步到達，也可以轉換成圖形資料結構，將棋盤中位置轉換成圖形結構中的點，棋子下一步可以到達的棋盤位置，這就是另一個點，若可以到達另一個點，隱含兩點有邊相連。下一個點再找下一個可以到達的點，兩點又形成邊，如此直到走完棋盤所有點，或沒有點可以走，最後判斷是否可以到達目標點。</a:t>
            </a:r>
          </a:p>
          <a:p>
            <a:r>
              <a:rPr lang="zh-TW" altLang="en-US" dirty="0"/>
              <a:t>以下介紹圖形資料結構的定義、程式實作與範例應用。 </a:t>
            </a:r>
          </a:p>
        </p:txBody>
      </p:sp>
    </p:spTree>
    <p:extLst>
      <p:ext uri="{BB962C8B-B14F-4D97-AF65-F5344CB8AC3E}">
        <p14:creationId xmlns:p14="http://schemas.microsoft.com/office/powerpoint/2010/main" val="11563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10-3-2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DFS</a:t>
            </a:r>
            <a:r>
              <a:rPr lang="zh-TW" altLang="en-US" sz="4400" dirty="0"/>
              <a:t>偵測是否有迴圈</a:t>
            </a:r>
            <a:r>
              <a:rPr lang="en-US" altLang="zh-TW" sz="4900" dirty="0" smtClean="0"/>
              <a:t/>
            </a:r>
            <a:br>
              <a:rPr lang="en-US" altLang="zh-TW" sz="4900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10-3-2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DFS</a:t>
            </a:r>
            <a:r>
              <a:rPr lang="zh-TW" altLang="en-US" sz="2700" dirty="0"/>
              <a:t>偵測是否有迴圈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153426" cy="4929194"/>
          </a:xfrm>
        </p:spPr>
        <p:txBody>
          <a:bodyPr>
            <a:noAutofit/>
          </a:bodyPr>
          <a:lstStyle/>
          <a:p>
            <a:r>
              <a:rPr lang="zh-TW" altLang="en-US" dirty="0"/>
              <a:t>給定最多</a:t>
            </a:r>
            <a:r>
              <a:rPr lang="en-US" altLang="zh-TW" dirty="0"/>
              <a:t>26</a:t>
            </a:r>
            <a:r>
              <a:rPr lang="zh-TW" altLang="en-US" dirty="0"/>
              <a:t>個節點以內的有向圖，每個節點名稱都是英文大寫字母，且任兩節點名稱不會相同，節點與節點之間可能有邊相連，求是否已經形成循環。 </a:t>
            </a:r>
          </a:p>
        </p:txBody>
      </p:sp>
    </p:spTree>
    <p:extLst>
      <p:ext uri="{BB962C8B-B14F-4D97-AF65-F5344CB8AC3E}">
        <p14:creationId xmlns:p14="http://schemas.microsoft.com/office/powerpoint/2010/main" val="21157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10-3-2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DFS</a:t>
            </a:r>
            <a:r>
              <a:rPr lang="zh-TW" altLang="en-US" sz="4400" dirty="0"/>
              <a:t>偵測是否有迴圈</a:t>
            </a:r>
            <a:r>
              <a:rPr lang="en-US" altLang="zh-TW" sz="4900" dirty="0" smtClean="0"/>
              <a:t/>
            </a:r>
            <a:br>
              <a:rPr lang="en-US" altLang="zh-TW" sz="4900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10-3-2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DFS</a:t>
            </a:r>
            <a:r>
              <a:rPr lang="zh-TW" altLang="en-US" sz="2700" dirty="0"/>
              <a:t>偵測是否有迴圈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6544491" cy="4929194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說明</a:t>
            </a:r>
          </a:p>
          <a:p>
            <a:pPr lvl="1"/>
            <a:r>
              <a:rPr lang="zh-TW" altLang="en-US" dirty="0"/>
              <a:t>輸入正整數</a:t>
            </a:r>
            <a:r>
              <a:rPr lang="en-US" altLang="zh-TW" dirty="0"/>
              <a:t>n</a:t>
            </a:r>
            <a:r>
              <a:rPr lang="zh-TW" altLang="en-US" dirty="0"/>
              <a:t>，表示圖形中有</a:t>
            </a:r>
            <a:r>
              <a:rPr lang="en-US" altLang="zh-TW" dirty="0"/>
              <a:t>n</a:t>
            </a:r>
            <a:r>
              <a:rPr lang="zh-TW" altLang="en-US" dirty="0"/>
              <a:t>個邊，接著的</a:t>
            </a:r>
            <a:r>
              <a:rPr lang="en-US" altLang="zh-TW" dirty="0"/>
              <a:t>n</a:t>
            </a:r>
            <a:r>
              <a:rPr lang="zh-TW" altLang="en-US" dirty="0"/>
              <a:t>行，每行輸入兩個英文大寫字母，假設兩個英文大寫字母為</a:t>
            </a:r>
            <a:r>
              <a:rPr lang="en-US" altLang="zh-TW" dirty="0"/>
              <a:t>A</a:t>
            </a:r>
            <a:r>
              <a:rPr lang="zh-TW" altLang="en-US" dirty="0"/>
              <a:t>與</a:t>
            </a:r>
            <a:r>
              <a:rPr lang="en-US" altLang="zh-TW" dirty="0"/>
              <a:t>B</a:t>
            </a:r>
            <a:r>
              <a:rPr lang="zh-TW" altLang="en-US" dirty="0"/>
              <a:t>，表示有一個由</a:t>
            </a:r>
            <a:r>
              <a:rPr lang="en-US" altLang="zh-TW" dirty="0"/>
              <a:t>A</a:t>
            </a:r>
            <a:r>
              <a:rPr lang="zh-TW" altLang="en-US" dirty="0"/>
              <a:t>到</a:t>
            </a:r>
            <a:r>
              <a:rPr lang="en-US" altLang="zh-TW" dirty="0"/>
              <a:t>B</a:t>
            </a:r>
            <a:r>
              <a:rPr lang="zh-TW" altLang="en-US" dirty="0"/>
              <a:t>的有向邊。 </a:t>
            </a:r>
          </a:p>
          <a:p>
            <a:r>
              <a:rPr lang="zh-TW" altLang="en-US" dirty="0"/>
              <a:t>輸出說明</a:t>
            </a:r>
          </a:p>
          <a:p>
            <a:pPr lvl="1"/>
            <a:r>
              <a:rPr lang="zh-TW" altLang="en-US" dirty="0" smtClean="0"/>
              <a:t>若圖中有循環，則輸出「形成循環」，否則輸出「沒有形成循環」。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63692" y="2170465"/>
            <a:ext cx="15631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>
                <a:solidFill>
                  <a:srgbClr val="221E1F"/>
                </a:solidFill>
                <a:latin typeface="文鼎明體"/>
              </a:rPr>
              <a:t>範例輸入</a:t>
            </a:r>
          </a:p>
          <a:p>
            <a:pPr algn="just"/>
            <a:endParaRPr lang="zh-TW" altLang="en-US" sz="2400" dirty="0">
              <a:solidFill>
                <a:srgbClr val="221E1F"/>
              </a:solidFill>
              <a:latin typeface="文鼎明體"/>
            </a:endParaRP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Courier New" panose="02070309020205020404" pitchFamily="49" charset="0"/>
              </a:rPr>
              <a:t>3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Courier New" panose="02070309020205020404" pitchFamily="49" charset="0"/>
              </a:rPr>
              <a:t>A D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Courier New" panose="02070309020205020404" pitchFamily="49" charset="0"/>
              </a:rPr>
              <a:t>D B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Courier New" panose="02070309020205020404" pitchFamily="49" charset="0"/>
              </a:rPr>
              <a:t>B C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Courier New" panose="02070309020205020404" pitchFamily="49" charset="0"/>
              </a:rPr>
              <a:t>4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Courier New" panose="02070309020205020404" pitchFamily="49" charset="0"/>
              </a:rPr>
              <a:t>A B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Courier New" panose="02070309020205020404" pitchFamily="49" charset="0"/>
              </a:rPr>
              <a:t>B C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Courier New" panose="02070309020205020404" pitchFamily="49" charset="0"/>
              </a:rPr>
              <a:t>C B</a:t>
            </a:r>
          </a:p>
          <a:p>
            <a:r>
              <a:rPr lang="en-US" altLang="zh-TW" sz="2400" dirty="0">
                <a:solidFill>
                  <a:srgbClr val="221E1F"/>
                </a:solidFill>
                <a:latin typeface="Courier New" panose="02070309020205020404" pitchFamily="49" charset="0"/>
              </a:rPr>
              <a:t>D F </a:t>
            </a:r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矩形 5"/>
          <p:cNvSpPr/>
          <p:nvPr/>
        </p:nvSpPr>
        <p:spPr>
          <a:xfrm>
            <a:off x="9448802" y="2170465"/>
            <a:ext cx="2214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>
                <a:solidFill>
                  <a:srgbClr val="221E1F"/>
                </a:solidFill>
                <a:latin typeface="文鼎明體"/>
              </a:rPr>
              <a:t>範例輸出</a:t>
            </a:r>
          </a:p>
          <a:p>
            <a:pPr algn="just"/>
            <a:endParaRPr lang="zh-TW" altLang="en-US" sz="2400" dirty="0">
              <a:solidFill>
                <a:srgbClr val="221E1F"/>
              </a:solidFill>
              <a:latin typeface="文鼎明體"/>
            </a:endParaRPr>
          </a:p>
          <a:p>
            <a:pPr algn="just"/>
            <a:r>
              <a:rPr lang="zh-TW" altLang="en-US" sz="2400" dirty="0">
                <a:solidFill>
                  <a:srgbClr val="221E1F"/>
                </a:solidFill>
                <a:latin typeface="文鼎明體"/>
              </a:rPr>
              <a:t>沒有形成循環</a:t>
            </a:r>
          </a:p>
          <a:p>
            <a:r>
              <a:rPr lang="zh-TW" altLang="en-US" sz="2400" dirty="0">
                <a:solidFill>
                  <a:srgbClr val="221E1F"/>
                </a:solidFill>
                <a:latin typeface="文鼎明體"/>
              </a:rPr>
              <a:t>形成循環 </a:t>
            </a:r>
            <a:r>
              <a:rPr lang="zh-TW" altLang="en-US" dirty="0">
                <a:solidFill>
                  <a:srgbClr val="221E1F"/>
                </a:solidFill>
                <a:latin typeface="文鼎明體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40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深度優先搜尋的程式實作想法</a:t>
            </a:r>
          </a:p>
          <a:p>
            <a:pPr lvl="1"/>
            <a:r>
              <a:rPr lang="zh-TW" altLang="en-US" dirty="0"/>
              <a:t>先將節點名稱轉換成節點編號，將節點編號加入圖形資料結構的字典，最後所有點都使用深度優先搜尋，找出是否會回到起始點。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03461"/>
              </p:ext>
            </p:extLst>
          </p:nvPr>
        </p:nvGraphicFramePr>
        <p:xfrm>
          <a:off x="674062" y="3297437"/>
          <a:ext cx="4590270" cy="293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934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89533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import sys</a:t>
                      </a:r>
                    </a:p>
                    <a:p>
                      <a:r>
                        <a:rPr lang="en-US" altLang="zh-TW" sz="1800" dirty="0" smtClean="0"/>
                        <a:t>G={}   #</a:t>
                      </a:r>
                      <a:r>
                        <a:rPr lang="zh-TW" altLang="en-US" sz="1800" dirty="0" smtClean="0"/>
                        <a:t>使用字典建立圖</a:t>
                      </a:r>
                    </a:p>
                    <a:p>
                      <a:r>
                        <a:rPr lang="en-US" altLang="zh-TW" sz="1800" dirty="0" smtClean="0"/>
                        <a:t>City={}</a:t>
                      </a:r>
                    </a:p>
                    <a:p>
                      <a:r>
                        <a:rPr lang="en-US" altLang="zh-TW" sz="1800" dirty="0" smtClean="0"/>
                        <a:t>v=[0]*27</a:t>
                      </a:r>
                    </a:p>
                    <a:p>
                      <a:r>
                        <a:rPr lang="en-US" altLang="zh-TW" sz="1800" dirty="0" err="1" smtClean="0"/>
                        <a:t>isLoop</a:t>
                      </a:r>
                      <a:r>
                        <a:rPr lang="en-US" altLang="zh-TW" sz="1800" dirty="0" smtClean="0"/>
                        <a:t> = False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(p):  #</a:t>
                      </a:r>
                      <a:r>
                        <a:rPr lang="zh-TW" altLang="en-US" sz="1800" dirty="0" smtClean="0"/>
                        <a:t>字串轉編號</a:t>
                      </a:r>
                    </a:p>
                    <a:p>
                      <a:r>
                        <a:rPr lang="zh-TW" altLang="en-US" sz="1800" dirty="0" smtClean="0"/>
                        <a:t>    </a:t>
                      </a:r>
                      <a:r>
                        <a:rPr lang="en-US" altLang="zh-TW" sz="1800" dirty="0" smtClean="0"/>
                        <a:t>if p not in </a:t>
                      </a:r>
                      <a:r>
                        <a:rPr lang="en-US" altLang="zh-TW" sz="1800" dirty="0" err="1" smtClean="0"/>
                        <a:t>City.keys</a:t>
                      </a:r>
                      <a:r>
                        <a:rPr lang="en-US" altLang="zh-TW" sz="1800" dirty="0" smtClean="0"/>
                        <a:t>():</a:t>
                      </a:r>
                    </a:p>
                    <a:p>
                      <a:r>
                        <a:rPr lang="en-US" altLang="zh-TW" sz="1800" dirty="0" smtClean="0"/>
                        <a:t>        City[p]=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</a:t>
                      </a:r>
                    </a:p>
                    <a:p>
                      <a:r>
                        <a:rPr lang="en-US" altLang="zh-TW" sz="1800" dirty="0" smtClean="0"/>
                        <a:t>    return City[p]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81336" y="3262089"/>
            <a:ext cx="6127958" cy="34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為空字典。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為串列，有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個元素，初始化每一個元素都是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行：初始化變數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isLoop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False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getCityIndex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函式，將節點名稱轉成數字，使用字串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為輸入，將節點名稱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轉換成節點編號。若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的鍵值，則設定字典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City[p]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所對應的值為字典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的長度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。回傳字典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為鍵值的對應值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10-3-2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DFS</a:t>
            </a:r>
            <a:r>
              <a:rPr lang="zh-TW" altLang="en-US" sz="4400" dirty="0"/>
              <a:t>偵測是否有迴圈</a:t>
            </a:r>
            <a:r>
              <a:rPr lang="en-US" altLang="zh-TW" sz="4900" dirty="0" smtClean="0"/>
              <a:t/>
            </a:r>
            <a:br>
              <a:rPr lang="en-US" altLang="zh-TW" sz="4900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10-3-2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DFS</a:t>
            </a:r>
            <a:r>
              <a:rPr lang="zh-TW" altLang="en-US" sz="2700" dirty="0"/>
              <a:t>偵測是否有迴圈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1731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26660"/>
              </p:ext>
            </p:extLst>
          </p:nvPr>
        </p:nvGraphicFramePr>
        <p:xfrm>
          <a:off x="674062" y="1951459"/>
          <a:ext cx="5157179" cy="3755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60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376419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DFS(</a:t>
                      </a:r>
                      <a:r>
                        <a:rPr lang="en-US" altLang="zh-TW" sz="1800" dirty="0" err="1" smtClean="0"/>
                        <a:t>x,start</a:t>
                      </a:r>
                      <a:r>
                        <a:rPr lang="en-US" altLang="zh-TW" sz="1800" dirty="0" smtClean="0"/>
                        <a:t>):  #DFS</a:t>
                      </a:r>
                      <a:r>
                        <a:rPr lang="zh-TW" altLang="en-US" sz="1800" dirty="0" smtClean="0"/>
                        <a:t>找尋</a:t>
                      </a:r>
                    </a:p>
                    <a:p>
                      <a:r>
                        <a:rPr lang="zh-TW" altLang="en-US" sz="1800" dirty="0" smtClean="0"/>
                        <a:t>    </a:t>
                      </a:r>
                      <a:r>
                        <a:rPr lang="en-US" altLang="zh-TW" sz="1800" dirty="0" smtClean="0"/>
                        <a:t>global </a:t>
                      </a:r>
                      <a:r>
                        <a:rPr lang="en-US" altLang="zh-TW" sz="1800" dirty="0" err="1" smtClean="0"/>
                        <a:t>isLoop</a:t>
                      </a:r>
                      <a:r>
                        <a:rPr lang="en-US" altLang="zh-TW" sz="1800" dirty="0" smtClean="0"/>
                        <a:t>  #</a:t>
                      </a:r>
                      <a:r>
                        <a:rPr lang="zh-TW" altLang="en-US" sz="1800" dirty="0" smtClean="0"/>
                        <a:t>存取全域變數</a:t>
                      </a:r>
                      <a:r>
                        <a:rPr lang="en-US" altLang="zh-TW" sz="1800" dirty="0" err="1" smtClean="0"/>
                        <a:t>isLoop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if x in </a:t>
                      </a:r>
                      <a:r>
                        <a:rPr lang="en-US" altLang="zh-TW" sz="1800" dirty="0" err="1" smtClean="0"/>
                        <a:t>G.keys</a:t>
                      </a:r>
                      <a:r>
                        <a:rPr lang="en-US" altLang="zh-TW" sz="1800" dirty="0" smtClean="0"/>
                        <a:t>():  #</a:t>
                      </a:r>
                      <a:r>
                        <a:rPr lang="zh-TW" altLang="en-US" sz="1800" dirty="0" smtClean="0"/>
                        <a:t>需判斷</a:t>
                      </a:r>
                      <a:r>
                        <a:rPr lang="en-US" altLang="zh-TW" sz="1800" dirty="0" smtClean="0"/>
                        <a:t>x</a:t>
                      </a:r>
                      <a:r>
                        <a:rPr lang="zh-TW" altLang="en-US" sz="1800" dirty="0" smtClean="0"/>
                        <a:t>是否是</a:t>
                      </a:r>
                      <a:r>
                        <a:rPr lang="en-US" altLang="zh-TW" sz="1800" dirty="0" smtClean="0"/>
                        <a:t>G</a:t>
                      </a:r>
                      <a:r>
                        <a:rPr lang="zh-TW" altLang="en-US" sz="1800" dirty="0" smtClean="0"/>
                        <a:t>的鍵值</a:t>
                      </a:r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smtClean="0"/>
                        <a:t>for target in G[x]:</a:t>
                      </a:r>
                    </a:p>
                    <a:p>
                      <a:r>
                        <a:rPr lang="en-US" altLang="zh-TW" sz="1800" dirty="0" smtClean="0"/>
                        <a:t>            if target == start: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isLoop</a:t>
                      </a:r>
                      <a:r>
                        <a:rPr lang="en-US" altLang="zh-TW" sz="1800" dirty="0" smtClean="0"/>
                        <a:t> = True</a:t>
                      </a:r>
                    </a:p>
                    <a:p>
                      <a:r>
                        <a:rPr lang="en-US" altLang="zh-TW" sz="1800" dirty="0" smtClean="0"/>
                        <a:t>                return</a:t>
                      </a:r>
                    </a:p>
                    <a:p>
                      <a:r>
                        <a:rPr lang="en-US" altLang="zh-TW" sz="1800" dirty="0" smtClean="0"/>
                        <a:t>            if v[target] == 1:  continue</a:t>
                      </a:r>
                    </a:p>
                    <a:p>
                      <a:r>
                        <a:rPr lang="en-US" altLang="zh-TW" sz="1800" dirty="0" smtClean="0"/>
                        <a:t>            v[target] = 1</a:t>
                      </a:r>
                    </a:p>
                    <a:p>
                      <a:r>
                        <a:rPr lang="en-US" altLang="zh-TW" sz="1800" dirty="0" smtClean="0"/>
                        <a:t>            DFS(target, start)</a:t>
                      </a:r>
                    </a:p>
                    <a:p>
                      <a:r>
                        <a:rPr lang="en-US" altLang="zh-TW" sz="1800" dirty="0" smtClean="0"/>
                        <a:t>            v[target] = 0</a:t>
                      </a:r>
                    </a:p>
                    <a:p>
                      <a:endParaRPr lang="en-US" altLang="zh-TW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976403" y="1564738"/>
            <a:ext cx="5034115" cy="464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函式進行深度優先搜尋，輸入參數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表示目前的節點編號，與參數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start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表示起始節點。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isLoop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為全域變數。	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是字典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的鍵值，則迴圈變數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target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G[x]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串列內每一個元素，若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target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start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，則設定變數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isLoop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return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敘述回到上一層。若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v[target]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，表示已經拜訪過，則使用指令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continue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跳到迴圈的開頭；否則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(v[target]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v[target]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。使用遞迴呼叫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，以下一個節點編號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target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，與到達節點編號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start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為參數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v[target]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10-3-2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DFS</a:t>
            </a:r>
            <a:r>
              <a:rPr lang="zh-TW" altLang="en-US" sz="4400" dirty="0"/>
              <a:t>偵測是否有迴圈</a:t>
            </a:r>
            <a:r>
              <a:rPr lang="en-US" altLang="zh-TW" sz="4900" dirty="0" smtClean="0"/>
              <a:t/>
            </a:r>
            <a:br>
              <a:rPr lang="en-US" altLang="zh-TW" sz="4900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10-3-2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DFS</a:t>
            </a:r>
            <a:r>
              <a:rPr lang="zh-TW" altLang="en-US" sz="2700" dirty="0"/>
              <a:t>偵測是否有迴圈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103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14733"/>
              </p:ext>
            </p:extLst>
          </p:nvPr>
        </p:nvGraphicFramePr>
        <p:xfrm>
          <a:off x="621811" y="1402819"/>
          <a:ext cx="4590270" cy="5126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934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89533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for line in </a:t>
                      </a:r>
                      <a:r>
                        <a:rPr lang="en-US" altLang="zh-TW" sz="1800" dirty="0" err="1" smtClean="0"/>
                        <a:t>sys.stdin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G.clear</a:t>
                      </a:r>
                      <a:r>
                        <a:rPr lang="en-US" altLang="zh-TW" sz="1800" dirty="0" smtClean="0"/>
                        <a:t>()</a:t>
                      </a:r>
                    </a:p>
                    <a:p>
                      <a:r>
                        <a:rPr lang="en-US" altLang="zh-TW" sz="1800" dirty="0" smtClean="0"/>
                        <a:t>    v=[0]*27</a:t>
                      </a:r>
                    </a:p>
                    <a:p>
                      <a:r>
                        <a:rPr lang="en-US" altLang="zh-TW" sz="1800" dirty="0" smtClean="0"/>
                        <a:t>    n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(line)</a:t>
                      </a:r>
                    </a:p>
                    <a:p>
                      <a:r>
                        <a:rPr lang="en-US" altLang="zh-TW" sz="1800" dirty="0" smtClean="0"/>
                        <a:t>   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range(n):</a:t>
                      </a:r>
                    </a:p>
                    <a:p>
                      <a:r>
                        <a:rPr lang="en-US" altLang="zh-TW" sz="1800" dirty="0" smtClean="0"/>
                        <a:t>        a, b = input().split()</a:t>
                      </a:r>
                    </a:p>
                    <a:p>
                      <a:r>
                        <a:rPr lang="en-US" altLang="zh-TW" sz="1800" dirty="0" smtClean="0"/>
                        <a:t>        a=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(a)  #</a:t>
                      </a:r>
                      <a:r>
                        <a:rPr lang="zh-TW" altLang="en-US" sz="1800" dirty="0" smtClean="0"/>
                        <a:t>將</a:t>
                      </a:r>
                      <a:r>
                        <a:rPr lang="en-US" altLang="zh-TW" sz="1800" dirty="0" smtClean="0"/>
                        <a:t>a</a:t>
                      </a:r>
                      <a:r>
                        <a:rPr lang="zh-TW" altLang="en-US" sz="1800" dirty="0" smtClean="0"/>
                        <a:t>轉成數字</a:t>
                      </a:r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smtClean="0"/>
                        <a:t>b=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(b)  #</a:t>
                      </a:r>
                      <a:r>
                        <a:rPr lang="zh-TW" altLang="en-US" sz="1800" dirty="0" smtClean="0"/>
                        <a:t>將</a:t>
                      </a:r>
                      <a:r>
                        <a:rPr lang="en-US" altLang="zh-TW" sz="1800" dirty="0" smtClean="0"/>
                        <a:t>b</a:t>
                      </a:r>
                      <a:r>
                        <a:rPr lang="zh-TW" altLang="en-US" sz="1800" dirty="0" smtClean="0"/>
                        <a:t>轉成數字</a:t>
                      </a:r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smtClean="0"/>
                        <a:t>if a in </a:t>
                      </a:r>
                      <a:r>
                        <a:rPr lang="en-US" altLang="zh-TW" sz="1800" dirty="0" err="1" smtClean="0"/>
                        <a:t>G.keys</a:t>
                      </a:r>
                      <a:r>
                        <a:rPr lang="en-US" altLang="zh-TW" sz="1800" dirty="0" smtClean="0"/>
                        <a:t>():  #a</a:t>
                      </a:r>
                      <a:r>
                        <a:rPr lang="zh-TW" altLang="en-US" sz="1800" dirty="0" smtClean="0"/>
                        <a:t>在字典</a:t>
                      </a:r>
                      <a:r>
                        <a:rPr lang="en-US" altLang="zh-TW" sz="1800" dirty="0" smtClean="0"/>
                        <a:t>G</a:t>
                      </a:r>
                      <a:r>
                        <a:rPr lang="zh-TW" altLang="en-US" sz="1800" dirty="0" smtClean="0"/>
                        <a:t>內 </a:t>
                      </a:r>
                    </a:p>
                    <a:p>
                      <a:r>
                        <a:rPr lang="zh-TW" altLang="en-US" sz="1800" dirty="0" smtClean="0"/>
                        <a:t>            </a:t>
                      </a:r>
                      <a:r>
                        <a:rPr lang="en-US" altLang="zh-TW" sz="1800" dirty="0" smtClean="0"/>
                        <a:t>G[a].append(b)</a:t>
                      </a:r>
                    </a:p>
                    <a:p>
                      <a:r>
                        <a:rPr lang="en-US" altLang="zh-TW" sz="1800" dirty="0" smtClean="0"/>
                        <a:t>        else:              #a</a:t>
                      </a:r>
                      <a:r>
                        <a:rPr lang="zh-TW" altLang="en-US" sz="1800" dirty="0" smtClean="0"/>
                        <a:t>不在字典</a:t>
                      </a:r>
                      <a:r>
                        <a:rPr lang="en-US" altLang="zh-TW" sz="1800" dirty="0" smtClean="0"/>
                        <a:t>G</a:t>
                      </a:r>
                      <a:r>
                        <a:rPr lang="zh-TW" altLang="en-US" sz="1800" dirty="0" smtClean="0"/>
                        <a:t>內</a:t>
                      </a:r>
                    </a:p>
                    <a:p>
                      <a:r>
                        <a:rPr lang="zh-TW" altLang="en-US" sz="1800" dirty="0" smtClean="0"/>
                        <a:t>            </a:t>
                      </a:r>
                      <a:r>
                        <a:rPr lang="en-US" altLang="zh-TW" sz="1800" dirty="0" smtClean="0"/>
                        <a:t>G[a]=[b]</a:t>
                      </a:r>
                    </a:p>
                    <a:p>
                      <a:r>
                        <a:rPr lang="en-US" altLang="zh-TW" sz="1800" dirty="0" smtClean="0"/>
                        <a:t>    for item in </a:t>
                      </a:r>
                      <a:r>
                        <a:rPr lang="en-US" altLang="zh-TW" sz="1800" dirty="0" err="1" smtClean="0"/>
                        <a:t>G.keys</a:t>
                      </a:r>
                      <a:r>
                        <a:rPr lang="en-US" altLang="zh-TW" sz="1800" dirty="0" smtClean="0"/>
                        <a:t>():</a:t>
                      </a:r>
                    </a:p>
                    <a:p>
                      <a:r>
                        <a:rPr lang="en-US" altLang="zh-TW" sz="1800" dirty="0" smtClean="0"/>
                        <a:t>        DFS(</a:t>
                      </a:r>
                      <a:r>
                        <a:rPr lang="en-US" altLang="zh-TW" sz="1800" dirty="0" err="1" smtClean="0"/>
                        <a:t>item,item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isLoop</a:t>
                      </a:r>
                      <a:r>
                        <a:rPr lang="en-US" altLang="zh-TW" sz="1800" dirty="0" smtClean="0"/>
                        <a:t>: break</a:t>
                      </a:r>
                    </a:p>
                    <a:p>
                      <a:r>
                        <a:rPr lang="en-US" altLang="zh-TW" sz="1800" dirty="0" smtClean="0"/>
                        <a:t>    if </a:t>
                      </a:r>
                      <a:r>
                        <a:rPr lang="en-US" altLang="zh-TW" sz="1800" dirty="0" err="1" smtClean="0"/>
                        <a:t>isLoop</a:t>
                      </a:r>
                      <a:r>
                        <a:rPr lang="en-US" altLang="zh-TW" sz="1800" dirty="0" smtClean="0"/>
                        <a:t>: print("</a:t>
                      </a:r>
                      <a:r>
                        <a:rPr lang="zh-TW" altLang="en-US" sz="1800" dirty="0" smtClean="0"/>
                        <a:t>形成循環</a:t>
                      </a:r>
                      <a:r>
                        <a:rPr lang="en-US" altLang="zh-TW" sz="1800" dirty="0" smtClean="0"/>
                        <a:t>")</a:t>
                      </a:r>
                    </a:p>
                    <a:p>
                      <a:r>
                        <a:rPr lang="en-US" altLang="zh-TW" sz="1800" dirty="0" smtClean="0"/>
                        <a:t>    else: print("</a:t>
                      </a:r>
                      <a:r>
                        <a:rPr lang="zh-TW" altLang="en-US" sz="1800" dirty="0" smtClean="0"/>
                        <a:t>沒有形成循環</a:t>
                      </a:r>
                      <a:r>
                        <a:rPr lang="en-US" altLang="zh-TW" sz="1800" dirty="0" smtClean="0"/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22813" y="1597415"/>
            <a:ext cx="606994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行：使用迴圈從標準輸入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裝置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鍵盤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不斷輸入測試資料到變數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line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，清空字典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，宣告陣列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為串列，有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個元素，初始化每一個元素都是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line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轉成整數的數值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次，每次輸入兩個節點名稱到變數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getCityIndex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將節點名稱變數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轉換成節點編號，變數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重新參考到此節點編號，使用函式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getCityIndex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將節點名稱變數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轉換成節點編號，變數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重新參考到此節點編號。若變數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在字典內，則將變數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G[a]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；否則建立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對應的串列，該串列有一個元素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行：使用迴圈取出字典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的所有鍵到變數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item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，呼叫函式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item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item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為參數。若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isLoop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，表示已經找到循環，就不用繼續找下去，中斷迴圈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isLoop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，則輸出「形成循環」，否則輸出「沒有形成循環」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10-3-2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DFS</a:t>
            </a:r>
            <a:r>
              <a:rPr lang="zh-TW" altLang="en-US" sz="4400" dirty="0"/>
              <a:t>偵測是否有迴圈</a:t>
            </a:r>
            <a:r>
              <a:rPr lang="en-US" altLang="zh-TW" sz="4900" dirty="0" smtClean="0"/>
              <a:t/>
            </a:r>
            <a:br>
              <a:rPr lang="en-US" altLang="zh-TW" sz="4900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10-3-2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DFS</a:t>
            </a:r>
            <a:r>
              <a:rPr lang="zh-TW" altLang="en-US" sz="2700" dirty="0"/>
              <a:t>偵測是否有迴圈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6114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35" y="1446803"/>
            <a:ext cx="7643010" cy="4929188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10-3-2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DFS</a:t>
            </a:r>
            <a:r>
              <a:rPr lang="zh-TW" altLang="en-US" sz="4400" dirty="0"/>
              <a:t>偵測是否有迴圈</a:t>
            </a:r>
            <a:r>
              <a:rPr lang="en-US" altLang="zh-TW" sz="4900" dirty="0" smtClean="0"/>
              <a:t/>
            </a:r>
            <a:br>
              <a:rPr lang="en-US" altLang="zh-TW" sz="4900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10-3-2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DFS</a:t>
            </a:r>
            <a:r>
              <a:rPr lang="zh-TW" altLang="en-US" sz="2700" dirty="0"/>
              <a:t>偵測是否有迴圈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8335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程式效率分析</a:t>
            </a:r>
          </a:p>
          <a:p>
            <a:pPr lvl="1"/>
            <a:r>
              <a:rPr lang="zh-TW" altLang="en-US" dirty="0"/>
              <a:t>此程式第</a:t>
            </a:r>
            <a:r>
              <a:rPr lang="en-US" altLang="zh-TW" dirty="0"/>
              <a:t>10</a:t>
            </a:r>
            <a:r>
              <a:rPr lang="zh-TW" altLang="en-US" dirty="0"/>
              <a:t>到</a:t>
            </a:r>
            <a:r>
              <a:rPr lang="en-US" altLang="zh-TW" dirty="0"/>
              <a:t>20</a:t>
            </a:r>
            <a:r>
              <a:rPr lang="zh-TW" altLang="en-US" dirty="0"/>
              <a:t>行是深度優先搜尋演算法，使用字典實作圖形資料結構。第</a:t>
            </a:r>
            <a:r>
              <a:rPr lang="en-US" altLang="zh-TW" dirty="0"/>
              <a:t>13</a:t>
            </a:r>
            <a:r>
              <a:rPr lang="zh-TW" altLang="en-US" dirty="0"/>
              <a:t>到</a:t>
            </a:r>
            <a:r>
              <a:rPr lang="en-US" altLang="zh-TW" dirty="0"/>
              <a:t>20</a:t>
            </a:r>
            <a:r>
              <a:rPr lang="zh-TW" altLang="en-US" dirty="0"/>
              <a:t>行需不斷搜尋每個點連出去的邊最多一次，演算法效率為</a:t>
            </a:r>
            <a:r>
              <a:rPr lang="en-US" altLang="zh-TW" dirty="0"/>
              <a:t>O(</a:t>
            </a:r>
            <a:r>
              <a:rPr lang="en-US" altLang="zh-TW" dirty="0" err="1"/>
              <a:t>n+m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是圖形中點的個數，</a:t>
            </a:r>
            <a:r>
              <a:rPr lang="en-US" altLang="zh-TW" dirty="0"/>
              <a:t>m</a:t>
            </a:r>
            <a:r>
              <a:rPr lang="zh-TW" altLang="en-US" dirty="0"/>
              <a:t>是圖形中邊的個數。第</a:t>
            </a:r>
            <a:r>
              <a:rPr lang="en-US" altLang="zh-TW" dirty="0"/>
              <a:t>34</a:t>
            </a:r>
            <a:r>
              <a:rPr lang="zh-TW" altLang="en-US" dirty="0"/>
              <a:t>到</a:t>
            </a:r>
            <a:r>
              <a:rPr lang="en-US" altLang="zh-TW" dirty="0"/>
              <a:t>36</a:t>
            </a:r>
            <a:r>
              <a:rPr lang="zh-TW" altLang="en-US" dirty="0"/>
              <a:t>行因為每個節點若有邊可以連出去，就需要執行</a:t>
            </a:r>
            <a:r>
              <a:rPr lang="en-US" altLang="zh-TW" dirty="0"/>
              <a:t>DFS</a:t>
            </a:r>
            <a:r>
              <a:rPr lang="zh-TW" altLang="en-US" dirty="0"/>
              <a:t>深度優先搜尋演算法，所以整個程式演算法效率最差為</a:t>
            </a:r>
            <a:r>
              <a:rPr lang="en-US" altLang="zh-TW" dirty="0"/>
              <a:t>O(n*(</a:t>
            </a:r>
            <a:r>
              <a:rPr lang="en-US" altLang="zh-TW" dirty="0" err="1"/>
              <a:t>n+m</a:t>
            </a:r>
            <a:r>
              <a:rPr lang="en-US" altLang="zh-TW" dirty="0"/>
              <a:t>))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是圖形中點的個數，</a:t>
            </a:r>
            <a:r>
              <a:rPr lang="en-US" altLang="zh-TW" dirty="0"/>
              <a:t>m</a:t>
            </a:r>
            <a:r>
              <a:rPr lang="zh-TW" altLang="en-US" dirty="0"/>
              <a:t>是圖形中邊的個數。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10-3-2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DFS</a:t>
            </a:r>
            <a:r>
              <a:rPr lang="zh-TW" altLang="en-US" sz="4400" dirty="0"/>
              <a:t>偵測是否有迴圈</a:t>
            </a:r>
            <a:r>
              <a:rPr lang="en-US" altLang="zh-TW" sz="4900" dirty="0" smtClean="0"/>
              <a:t/>
            </a:r>
            <a:br>
              <a:rPr lang="en-US" altLang="zh-TW" sz="4900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10-3-2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DFS</a:t>
            </a:r>
            <a:r>
              <a:rPr lang="zh-TW" altLang="en-US" sz="2700" dirty="0"/>
              <a:t>偵測是否有迴圈</a:t>
            </a:r>
            <a:r>
              <a:rPr lang="en-US" altLang="zh-TW" sz="2700" dirty="0" smtClean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7034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10-4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寬度優先進行圖的走訪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489474" cy="2433429"/>
          </a:xfrm>
        </p:spPr>
        <p:txBody>
          <a:bodyPr>
            <a:noAutofit/>
          </a:bodyPr>
          <a:lstStyle/>
          <a:p>
            <a:r>
              <a:rPr lang="zh-TW" altLang="en-US" dirty="0"/>
              <a:t>除了深度優先搜尋外，圖形資料結構另一個常用的走訪演算法為寬度優先</a:t>
            </a:r>
            <a:r>
              <a:rPr lang="zh-TW" altLang="en-US" dirty="0" smtClean="0"/>
              <a:t>搜尋</a:t>
            </a:r>
            <a:r>
              <a:rPr lang="zh-TW" altLang="en-US" dirty="0"/>
              <a:t>（</a:t>
            </a:r>
            <a:r>
              <a:rPr lang="en-US" altLang="zh-TW" dirty="0" smtClean="0"/>
              <a:t>Breadth-First </a:t>
            </a:r>
            <a:r>
              <a:rPr lang="en-US" altLang="zh-TW" dirty="0"/>
              <a:t>Search</a:t>
            </a:r>
            <a:r>
              <a:rPr lang="zh-TW" altLang="en-US" dirty="0"/>
              <a:t>，縮寫</a:t>
            </a:r>
            <a:r>
              <a:rPr lang="en-US" altLang="zh-TW" dirty="0" smtClean="0"/>
              <a:t>BFS</a:t>
            </a:r>
            <a:r>
              <a:rPr lang="zh-TW" altLang="en-US" dirty="0" smtClean="0"/>
              <a:t>），</a:t>
            </a:r>
            <a:r>
              <a:rPr lang="zh-TW" altLang="en-US" dirty="0"/>
              <a:t>這兩個演算法都可以走訪所有有邊相連的節點，只是走訪的順序不相同而已，寬度優先搜尋使用佇列暫存下一個要走訪的節點，而深度優先搜尋使用堆疊儲存倒退回來時的下一個要走訪的節點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10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10-4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寬度優先進行圖的走訪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489474" cy="2433429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以下</a:t>
            </a:r>
            <a:r>
              <a:rPr lang="zh-TW" altLang="en-US" dirty="0"/>
              <a:t>範例使用寬度優先搜尋，從點</a:t>
            </a:r>
            <a:r>
              <a:rPr lang="en-US" altLang="zh-TW" dirty="0"/>
              <a:t>0</a:t>
            </a:r>
            <a:r>
              <a:rPr lang="zh-TW" altLang="en-US" dirty="0"/>
              <a:t>開始，依照未走訪過的節點中數字由小到大順序進行走訪，將點</a:t>
            </a:r>
            <a:r>
              <a:rPr lang="en-US" altLang="zh-TW" dirty="0"/>
              <a:t>0</a:t>
            </a:r>
            <a:r>
              <a:rPr lang="zh-TW" altLang="en-US" dirty="0"/>
              <a:t>加入到佇列中。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33" y="2523047"/>
            <a:ext cx="2942909" cy="20692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39" y="5176502"/>
            <a:ext cx="5823313" cy="7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10-4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寬度優先進行圖的走訪</a:t>
            </a:r>
            <a:endParaRPr lang="zh-TW" altLang="en-US" sz="31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54" y="1540737"/>
            <a:ext cx="7934325" cy="160972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29" y="3254965"/>
            <a:ext cx="79438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10-1-1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什麼</a:t>
            </a:r>
            <a:r>
              <a:rPr lang="zh-TW" altLang="en-US" dirty="0"/>
              <a:t>是圖形資料結構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圖形</a:t>
            </a:r>
            <a:r>
              <a:rPr lang="zh-TW" altLang="en-US" dirty="0"/>
              <a:t>資料結構的定義為由點與邊所組成，邊為連結圖形中兩點，可以有</a:t>
            </a:r>
            <a:r>
              <a:rPr lang="zh-TW" altLang="en-US" dirty="0" smtClean="0"/>
              <a:t>循環</a:t>
            </a:r>
            <a:r>
              <a:rPr lang="zh-TW" altLang="en-US" dirty="0"/>
              <a:t>（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），</a:t>
            </a:r>
            <a:r>
              <a:rPr lang="zh-TW" altLang="en-US" dirty="0"/>
              <a:t>也可以有點不跟其他點相連，而樹狀資料結構也是圖形資料結構，樹狀資料結構是圖形資料結構的特例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8930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10-4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zh-TW" altLang="en-US" dirty="0"/>
              <a:t>寬度優先進行圖的走訪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6244" y="1529227"/>
            <a:ext cx="10449261" cy="4929194"/>
          </a:xfrm>
        </p:spPr>
        <p:txBody>
          <a:bodyPr>
            <a:no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寬度</a:t>
            </a:r>
            <a:r>
              <a:rPr lang="zh-TW" altLang="en-US" dirty="0"/>
              <a:t>優先搜尋是以佇列來實作，以發現點的先後順序來儲存點到佇列中，再依序取出進行走訪。甚至看起來與圖形無關的問題，也可以轉換成圖形，進行廣度優先搜尋找出答案來，例如：在迷宮中走到出口的最少步數，下棋時移到某一點的最少步數等，以下介紹一些廣度優先搜尋的範例。</a:t>
            </a: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72" y="1420920"/>
            <a:ext cx="78581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10-4-1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迷宮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10-4-1</a:t>
            </a:r>
            <a:r>
              <a:rPr lang="zh-TW" altLang="en-US" sz="2800" dirty="0" smtClean="0"/>
              <a:t>迷宮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sz="31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給定最多</a:t>
            </a:r>
            <a:r>
              <a:rPr lang="en-US" altLang="zh-TW" dirty="0"/>
              <a:t>100</a:t>
            </a:r>
            <a:r>
              <a:rPr lang="zh-TW" altLang="en-US" dirty="0"/>
              <a:t>列</a:t>
            </a:r>
            <a:r>
              <a:rPr lang="en-US" altLang="zh-TW" dirty="0"/>
              <a:t>100</a:t>
            </a:r>
            <a:r>
              <a:rPr lang="zh-TW" altLang="en-US" dirty="0"/>
              <a:t>行的迷宮，數字</a:t>
            </a:r>
            <a:r>
              <a:rPr lang="en-US" altLang="zh-TW" dirty="0"/>
              <a:t>1</a:t>
            </a:r>
            <a:r>
              <a:rPr lang="zh-TW" altLang="en-US" dirty="0"/>
              <a:t>表示通道，數字</a:t>
            </a:r>
            <a:r>
              <a:rPr lang="en-US" altLang="zh-TW" dirty="0"/>
              <a:t>0</a:t>
            </a:r>
            <a:r>
              <a:rPr lang="zh-TW" altLang="en-US" dirty="0"/>
              <a:t>表示牆壁，請找出迷宮中指定的起始點到所有通道的最少步數，保證迷宮所有通道一定相連。請寫一個程式列出迷宮中每一個通道距離起始點的最少步數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10-4-1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迷宮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10-4-1</a:t>
            </a:r>
            <a:r>
              <a:rPr lang="zh-TW" altLang="en-US" sz="2800" dirty="0" smtClean="0"/>
              <a:t>迷宮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sz="31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舉例</a:t>
            </a:r>
            <a:r>
              <a:rPr lang="zh-TW" altLang="en-US" dirty="0"/>
              <a:t>如下，以下為</a:t>
            </a:r>
            <a:r>
              <a:rPr lang="en-US" altLang="zh-TW" dirty="0"/>
              <a:t>5</a:t>
            </a:r>
            <a:r>
              <a:rPr lang="zh-TW" altLang="en-US" dirty="0"/>
              <a:t>列</a:t>
            </a:r>
            <a:r>
              <a:rPr lang="en-US" altLang="zh-TW" dirty="0"/>
              <a:t>6</a:t>
            </a:r>
            <a:r>
              <a:rPr lang="zh-TW" altLang="en-US" dirty="0"/>
              <a:t>行的迷宮，</a:t>
            </a:r>
            <a:r>
              <a:rPr lang="en-US" altLang="zh-TW" dirty="0"/>
              <a:t>1</a:t>
            </a:r>
            <a:r>
              <a:rPr lang="zh-TW" altLang="en-US" dirty="0"/>
              <a:t>表示通道，</a:t>
            </a:r>
            <a:r>
              <a:rPr lang="en-US" altLang="zh-TW" dirty="0"/>
              <a:t>0</a:t>
            </a:r>
            <a:r>
              <a:rPr lang="zh-TW" altLang="en-US" dirty="0"/>
              <a:t>表示牆，若設定第</a:t>
            </a:r>
            <a:r>
              <a:rPr lang="en-US" altLang="zh-TW" dirty="0"/>
              <a:t>3</a:t>
            </a:r>
            <a:r>
              <a:rPr lang="zh-TW" altLang="en-US" dirty="0"/>
              <a:t>列第</a:t>
            </a:r>
            <a:r>
              <a:rPr lang="en-US" altLang="zh-TW" dirty="0"/>
              <a:t>4</a:t>
            </a:r>
            <a:r>
              <a:rPr lang="zh-TW" altLang="en-US" dirty="0"/>
              <a:t>行為起始點，請計算到達迷宮所有通道的最少步數。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54" y="3008220"/>
            <a:ext cx="80200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10-4-1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迷宮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10-4-1</a:t>
            </a:r>
            <a:r>
              <a:rPr lang="zh-TW" altLang="en-US" sz="2800" dirty="0" smtClean="0"/>
              <a:t>迷宮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sz="31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輸入說明</a:t>
            </a:r>
          </a:p>
          <a:p>
            <a:pPr lvl="1"/>
            <a:r>
              <a:rPr lang="zh-TW" altLang="en-US" dirty="0"/>
              <a:t>輸入正整數</a:t>
            </a:r>
            <a:r>
              <a:rPr lang="en-US" altLang="zh-TW" dirty="0"/>
              <a:t>r</a:t>
            </a:r>
            <a:r>
              <a:rPr lang="zh-TW" altLang="en-US" dirty="0"/>
              <a:t>與</a:t>
            </a:r>
            <a:r>
              <a:rPr lang="en-US" altLang="zh-TW" dirty="0"/>
              <a:t>c</a:t>
            </a:r>
            <a:r>
              <a:rPr lang="zh-TW" altLang="en-US" dirty="0"/>
              <a:t>，表示迷宮中有</a:t>
            </a:r>
            <a:r>
              <a:rPr lang="en-US" altLang="zh-TW" dirty="0"/>
              <a:t>r</a:t>
            </a:r>
            <a:r>
              <a:rPr lang="zh-TW" altLang="en-US" dirty="0"/>
              <a:t>列與</a:t>
            </a:r>
            <a:r>
              <a:rPr lang="en-US" altLang="zh-TW" dirty="0"/>
              <a:t>c</a:t>
            </a:r>
            <a:r>
              <a:rPr lang="zh-TW" altLang="en-US" dirty="0"/>
              <a:t>行，接著輸入</a:t>
            </a:r>
            <a:r>
              <a:rPr lang="en-US" altLang="zh-TW" dirty="0"/>
              <a:t>r</a:t>
            </a:r>
            <a:r>
              <a:rPr lang="zh-TW" altLang="en-US" dirty="0"/>
              <a:t>行，每行有</a:t>
            </a:r>
            <a:r>
              <a:rPr lang="en-US" altLang="zh-TW" dirty="0"/>
              <a:t>c</a:t>
            </a:r>
            <a:r>
              <a:rPr lang="zh-TW" altLang="en-US" dirty="0"/>
              <a:t>個數字，每個數字不是</a:t>
            </a:r>
            <a:r>
              <a:rPr lang="en-US" altLang="zh-TW" dirty="0"/>
              <a:t>0</a:t>
            </a:r>
            <a:r>
              <a:rPr lang="zh-TW" altLang="en-US" dirty="0"/>
              <a:t>就是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1</a:t>
            </a:r>
            <a:r>
              <a:rPr lang="zh-TW" altLang="en-US" dirty="0"/>
              <a:t>表示迷宮的通道，</a:t>
            </a:r>
            <a:r>
              <a:rPr lang="en-US" altLang="zh-TW" dirty="0"/>
              <a:t>0</a:t>
            </a:r>
            <a:r>
              <a:rPr lang="zh-TW" altLang="en-US" dirty="0"/>
              <a:t>表示牆壁，接著輸入起始點座標的列數與行數。 </a:t>
            </a:r>
          </a:p>
        </p:txBody>
      </p:sp>
      <p:sp>
        <p:nvSpPr>
          <p:cNvPr id="3" name="矩形 2"/>
          <p:cNvSpPr/>
          <p:nvPr/>
        </p:nvSpPr>
        <p:spPr>
          <a:xfrm>
            <a:off x="7907638" y="3388885"/>
            <a:ext cx="237744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>
                <a:solidFill>
                  <a:srgbClr val="221E1F"/>
                </a:solidFill>
                <a:latin typeface="文鼎明體u.榽."/>
              </a:rPr>
              <a:t>範例輸入</a:t>
            </a:r>
          </a:p>
          <a:p>
            <a:pPr algn="just"/>
            <a:endParaRPr lang="zh-TW" altLang="en-US" sz="2400" dirty="0">
              <a:solidFill>
                <a:srgbClr val="221E1F"/>
              </a:solidFill>
              <a:latin typeface="文鼎明體u.榽."/>
            </a:endParaRP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5 6</a:t>
            </a: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0 1 1 1 1 0</a:t>
            </a: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0 0 1 1 0 0</a:t>
            </a: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0 1 1 1 0 0</a:t>
            </a: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1 1 1 1 0 1</a:t>
            </a: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1 1 1 1 1 1</a:t>
            </a:r>
          </a:p>
          <a:p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3 4 	</a:t>
            </a:r>
          </a:p>
        </p:txBody>
      </p:sp>
    </p:spTree>
    <p:extLst>
      <p:ext uri="{BB962C8B-B14F-4D97-AF65-F5344CB8AC3E}">
        <p14:creationId xmlns:p14="http://schemas.microsoft.com/office/powerpoint/2010/main" val="33212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10-4-1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迷宮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10-4-1</a:t>
            </a:r>
            <a:r>
              <a:rPr lang="zh-TW" altLang="en-US" sz="2800" dirty="0" smtClean="0"/>
              <a:t>迷宮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sz="31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</a:t>
            </a:r>
            <a:r>
              <a:rPr lang="zh-TW" altLang="en-US" dirty="0"/>
              <a:t>說明</a:t>
            </a:r>
          </a:p>
          <a:p>
            <a:pPr lvl="1"/>
            <a:r>
              <a:rPr lang="zh-TW" altLang="en-US" dirty="0" smtClean="0"/>
              <a:t>請輸出</a:t>
            </a:r>
            <a:r>
              <a:rPr lang="en-US" altLang="zh-TW" dirty="0" smtClean="0"/>
              <a:t>r</a:t>
            </a:r>
            <a:r>
              <a:rPr lang="zh-TW" altLang="en-US" dirty="0" smtClean="0"/>
              <a:t>列</a:t>
            </a:r>
            <a:r>
              <a:rPr lang="en-US" altLang="zh-TW" dirty="0" smtClean="0"/>
              <a:t>c</a:t>
            </a:r>
            <a:r>
              <a:rPr lang="zh-TW" altLang="en-US" dirty="0" smtClean="0"/>
              <a:t>行個數字，顯示到達迷宮所有點的最少步數，且起始點的步數設定為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，牆壁部分以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表示，顯示結果請參考範例輸出。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46171" y="3810227"/>
            <a:ext cx="162850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>
                <a:solidFill>
                  <a:srgbClr val="221E1F"/>
                </a:solidFill>
                <a:latin typeface="文鼎明體"/>
              </a:rPr>
              <a:t>範例輸出</a:t>
            </a:r>
          </a:p>
          <a:p>
            <a:pPr algn="just"/>
            <a:endParaRPr lang="zh-TW" altLang="en-US" sz="2400" dirty="0">
              <a:solidFill>
                <a:srgbClr val="221E1F"/>
              </a:solidFill>
              <a:latin typeface="文鼎明體"/>
            </a:endParaRP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054340</a:t>
            </a: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003200</a:t>
            </a: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032100</a:t>
            </a: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543206</a:t>
            </a:r>
          </a:p>
          <a:p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654345	</a:t>
            </a:r>
          </a:p>
        </p:txBody>
      </p:sp>
    </p:spTree>
    <p:extLst>
      <p:ext uri="{BB962C8B-B14F-4D97-AF65-F5344CB8AC3E}">
        <p14:creationId xmlns:p14="http://schemas.microsoft.com/office/powerpoint/2010/main" val="32986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10-4-1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迷宮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10-4-1</a:t>
            </a:r>
            <a:r>
              <a:rPr lang="zh-TW" altLang="en-US" sz="2800" dirty="0" smtClean="0"/>
              <a:t>迷宮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sz="31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寬度優先搜尋的程式實作想法</a:t>
            </a:r>
          </a:p>
          <a:p>
            <a:pPr lvl="1"/>
            <a:r>
              <a:rPr lang="zh-TW" altLang="en-US" dirty="0"/>
              <a:t>使用寬度優先搜尋，先將起始點設定最少步數為</a:t>
            </a:r>
            <a:r>
              <a:rPr lang="en-US" altLang="zh-TW" dirty="0"/>
              <a:t>1</a:t>
            </a:r>
            <a:r>
              <a:rPr lang="zh-TW" altLang="en-US" dirty="0"/>
              <a:t>，將起始點加入佇列，從佇列中取出最前面的元素，考慮這個元素相鄰的點，若相鄰點是通道，且未走訪過與未超出邊界，則將這些相鄰點的步數設定為取出點的步數加</a:t>
            </a:r>
            <a:r>
              <a:rPr lang="en-US" altLang="zh-TW" dirty="0"/>
              <a:t>1</a:t>
            </a:r>
            <a:r>
              <a:rPr lang="zh-TW" altLang="en-US" dirty="0"/>
              <a:t>，將這些相鄰點加入佇列，不斷重複上述動作，直到佇列是空的為止。過程中更新最少步數的同時，要記錄最少步數到二維陣列，輸出此二維陣列就可以獲得結果。</a:t>
            </a:r>
          </a:p>
        </p:txBody>
      </p:sp>
    </p:spTree>
    <p:extLst>
      <p:ext uri="{BB962C8B-B14F-4D97-AF65-F5344CB8AC3E}">
        <p14:creationId xmlns:p14="http://schemas.microsoft.com/office/powerpoint/2010/main" val="32559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10-4-1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迷宮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10-4-1</a:t>
            </a:r>
            <a:r>
              <a:rPr lang="zh-TW" altLang="en-US" sz="2800" dirty="0" smtClean="0"/>
              <a:t>迷宮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sz="31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20617"/>
              </p:ext>
            </p:extLst>
          </p:nvPr>
        </p:nvGraphicFramePr>
        <p:xfrm>
          <a:off x="425867" y="1444665"/>
          <a:ext cx="5609173" cy="485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189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759984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class Point: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r, c, dis):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self.r</a:t>
                      </a:r>
                      <a:r>
                        <a:rPr lang="en-US" altLang="zh-TW" sz="1800" dirty="0" smtClean="0"/>
                        <a:t> = r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self.c</a:t>
                      </a:r>
                      <a:r>
                        <a:rPr lang="en-US" altLang="zh-TW" sz="1800" dirty="0" smtClean="0"/>
                        <a:t> = c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self.dis</a:t>
                      </a:r>
                      <a:r>
                        <a:rPr lang="en-US" altLang="zh-TW" sz="1800" dirty="0" smtClean="0"/>
                        <a:t> = dis</a:t>
                      </a:r>
                    </a:p>
                    <a:p>
                      <a:endParaRPr lang="en-US" altLang="zh-TW" sz="1800" dirty="0" smtClean="0"/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bound(row, col, </a:t>
                      </a:r>
                      <a:r>
                        <a:rPr lang="en-US" altLang="zh-TW" sz="1800" dirty="0" err="1" smtClean="0"/>
                        <a:t>nr</a:t>
                      </a:r>
                      <a:r>
                        <a:rPr lang="en-US" altLang="zh-TW" sz="1800" dirty="0" smtClean="0"/>
                        <a:t>, </a:t>
                      </a:r>
                      <a:r>
                        <a:rPr lang="en-US" altLang="zh-TW" sz="1800" dirty="0" err="1" smtClean="0"/>
                        <a:t>nc</a:t>
                      </a:r>
                      <a:r>
                        <a:rPr lang="en-US" altLang="zh-TW" sz="1800" dirty="0" smtClean="0"/>
                        <a:t>):</a:t>
                      </a:r>
                    </a:p>
                    <a:p>
                      <a:r>
                        <a:rPr lang="en-US" altLang="zh-TW" sz="1800" dirty="0" smtClean="0"/>
                        <a:t>    if (((row&gt;0) and (row&lt;=</a:t>
                      </a:r>
                      <a:r>
                        <a:rPr lang="en-US" altLang="zh-TW" sz="1800" dirty="0" err="1" smtClean="0"/>
                        <a:t>nr</a:t>
                      </a:r>
                      <a:r>
                        <a:rPr lang="en-US" altLang="zh-TW" sz="1800" dirty="0" smtClean="0"/>
                        <a:t>)) and ((col&gt;0) and (col&lt;=</a:t>
                      </a:r>
                      <a:r>
                        <a:rPr lang="en-US" altLang="zh-TW" sz="1800" dirty="0" err="1" smtClean="0"/>
                        <a:t>nc</a:t>
                      </a:r>
                      <a:r>
                        <a:rPr lang="en-US" altLang="zh-TW" sz="1800" dirty="0" smtClean="0"/>
                        <a:t>))): return 1</a:t>
                      </a:r>
                    </a:p>
                    <a:p>
                      <a:r>
                        <a:rPr lang="en-US" altLang="zh-TW" sz="1800" dirty="0" smtClean="0"/>
                        <a:t>    else: return 0</a:t>
                      </a:r>
                    </a:p>
                    <a:p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map=[[0]*101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range(101)]</a:t>
                      </a:r>
                    </a:p>
                    <a:p>
                      <a:r>
                        <a:rPr lang="en-US" altLang="zh-TW" sz="1800" dirty="0" err="1" smtClean="0"/>
                        <a:t>val</a:t>
                      </a:r>
                      <a:r>
                        <a:rPr lang="en-US" altLang="zh-TW" sz="1800" dirty="0" smtClean="0"/>
                        <a:t>=[[0]*101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range(101)]</a:t>
                      </a:r>
                    </a:p>
                    <a:p>
                      <a:r>
                        <a:rPr lang="en-US" altLang="zh-TW" sz="1800" dirty="0" err="1" smtClean="0"/>
                        <a:t>gor</a:t>
                      </a:r>
                      <a:r>
                        <a:rPr lang="en-US" altLang="zh-TW" sz="1800" dirty="0" smtClean="0"/>
                        <a:t>=[0,1,0,-1]</a:t>
                      </a:r>
                    </a:p>
                    <a:p>
                      <a:r>
                        <a:rPr lang="en-US" altLang="zh-TW" sz="1800" dirty="0" err="1" smtClean="0"/>
                        <a:t>goc</a:t>
                      </a:r>
                      <a:r>
                        <a:rPr lang="en-US" altLang="zh-TW" sz="1800" dirty="0" smtClean="0"/>
                        <a:t>=[1,0,-1,0]</a:t>
                      </a:r>
                    </a:p>
                    <a:p>
                      <a:r>
                        <a:rPr lang="en-US" altLang="zh-TW" sz="1800" dirty="0" err="1" smtClean="0"/>
                        <a:t>myq</a:t>
                      </a:r>
                      <a:r>
                        <a:rPr lang="en-US" altLang="zh-TW" sz="1800" dirty="0" smtClean="0"/>
                        <a:t>=[]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126480" y="1311657"/>
            <a:ext cx="5877261" cy="517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行：宣告一個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Point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結構，有三個元素，分別是列座標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、行座標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，與最少步數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行：宣告與定義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bound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，判斷點座標是否超出邊界，若點在邊界內則回傳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map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為二維整數陣列有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列與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行，陣列內每一個元素初始化為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，用於儲存迷宮的節點狀態。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為二維整數陣列有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列與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行，陣列內每一個元素初始化為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，用於儲存最少步數。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gor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為整數陣列有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個元素，用於儲存相鄰點列值的差距。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goc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為整數陣列有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個元素，用於儲存相鄰點行值的差距。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為儲存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Point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物件的串列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48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10-4-1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迷宮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10-4-1</a:t>
            </a:r>
            <a:r>
              <a:rPr lang="zh-TW" altLang="en-US" sz="2800" dirty="0" smtClean="0"/>
              <a:t>迷宮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sz="31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26892"/>
              </p:ext>
            </p:extLst>
          </p:nvPr>
        </p:nvGraphicFramePr>
        <p:xfrm>
          <a:off x="425867" y="1444665"/>
          <a:ext cx="5609173" cy="485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189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759984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line = input()   #</a:t>
                      </a:r>
                      <a:r>
                        <a:rPr lang="zh-TW" altLang="en-US" sz="1800" dirty="0" smtClean="0"/>
                        <a:t>輸入列數與行數</a:t>
                      </a:r>
                    </a:p>
                    <a:p>
                      <a:r>
                        <a:rPr lang="en-US" altLang="zh-TW" sz="1800" dirty="0" smtClean="0"/>
                        <a:t>r, c = </a:t>
                      </a:r>
                      <a:r>
                        <a:rPr lang="en-US" altLang="zh-TW" sz="1800" dirty="0" err="1" smtClean="0"/>
                        <a:t>line.split</a:t>
                      </a:r>
                      <a:r>
                        <a:rPr lang="en-US" altLang="zh-TW" sz="1800" dirty="0" smtClean="0"/>
                        <a:t>()</a:t>
                      </a:r>
                    </a:p>
                    <a:p>
                      <a:r>
                        <a:rPr lang="en-US" altLang="zh-TW" sz="1800" dirty="0" smtClean="0"/>
                        <a:t>r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(r)</a:t>
                      </a:r>
                    </a:p>
                    <a:p>
                      <a:r>
                        <a:rPr lang="en-US" altLang="zh-TW" sz="1800" dirty="0" smtClean="0"/>
                        <a:t>c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(c)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range(1,r+1):    #</a:t>
                      </a:r>
                      <a:r>
                        <a:rPr lang="zh-TW" altLang="en-US" sz="1800" dirty="0" smtClean="0"/>
                        <a:t>輸入地圖</a:t>
                      </a:r>
                    </a:p>
                    <a:p>
                      <a:r>
                        <a:rPr lang="zh-TW" altLang="en-US" sz="1800" dirty="0" smtClean="0"/>
                        <a:t>    </a:t>
                      </a:r>
                      <a:r>
                        <a:rPr lang="en-US" altLang="zh-TW" sz="1800" dirty="0" smtClean="0"/>
                        <a:t>line = input()</a:t>
                      </a:r>
                    </a:p>
                    <a:p>
                      <a:r>
                        <a:rPr lang="en-US" altLang="zh-TW" sz="1800" dirty="0" smtClean="0"/>
                        <a:t>    list = </a:t>
                      </a:r>
                      <a:r>
                        <a:rPr lang="en-US" altLang="zh-TW" sz="1800" dirty="0" err="1" smtClean="0"/>
                        <a:t>line.split</a:t>
                      </a:r>
                      <a:r>
                        <a:rPr lang="en-US" altLang="zh-TW" sz="1800" dirty="0" smtClean="0"/>
                        <a:t>()</a:t>
                      </a:r>
                    </a:p>
                    <a:p>
                      <a:r>
                        <a:rPr lang="en-US" altLang="zh-TW" sz="1800" dirty="0" smtClean="0"/>
                        <a:t>    for j in range(c):</a:t>
                      </a:r>
                    </a:p>
                    <a:p>
                      <a:r>
                        <a:rPr lang="en-US" altLang="zh-TW" sz="1800" dirty="0" smtClean="0"/>
                        <a:t>        map[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][j+1]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(list[j])</a:t>
                      </a:r>
                    </a:p>
                    <a:p>
                      <a:r>
                        <a:rPr lang="en-US" altLang="zh-TW" sz="1800" dirty="0" smtClean="0"/>
                        <a:t>line = input()   #</a:t>
                      </a:r>
                      <a:r>
                        <a:rPr lang="zh-TW" altLang="en-US" sz="1800" dirty="0" smtClean="0"/>
                        <a:t>輸入起始點座標</a:t>
                      </a:r>
                    </a:p>
                    <a:p>
                      <a:r>
                        <a:rPr lang="en-US" altLang="zh-TW" sz="1800" dirty="0" err="1" smtClean="0"/>
                        <a:t>sr</a:t>
                      </a:r>
                      <a:r>
                        <a:rPr lang="en-US" altLang="zh-TW" sz="1800" dirty="0" smtClean="0"/>
                        <a:t>, </a:t>
                      </a:r>
                      <a:r>
                        <a:rPr lang="en-US" altLang="zh-TW" sz="1800" dirty="0" err="1" smtClean="0"/>
                        <a:t>sc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line.split</a:t>
                      </a:r>
                      <a:r>
                        <a:rPr lang="en-US" altLang="zh-TW" sz="1800" dirty="0" smtClean="0"/>
                        <a:t>()</a:t>
                      </a:r>
                    </a:p>
                    <a:p>
                      <a:r>
                        <a:rPr lang="en-US" altLang="zh-TW" sz="1800" dirty="0" err="1" smtClean="0"/>
                        <a:t>sr</a:t>
                      </a:r>
                      <a:r>
                        <a:rPr lang="en-US" altLang="zh-TW" sz="1800" dirty="0" smtClean="0"/>
                        <a:t>=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sr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err="1" smtClean="0"/>
                        <a:t>sc</a:t>
                      </a:r>
                      <a:r>
                        <a:rPr lang="en-US" altLang="zh-TW" sz="1800" dirty="0" smtClean="0"/>
                        <a:t>=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sc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err="1" smtClean="0"/>
                        <a:t>myp</a:t>
                      </a:r>
                      <a:r>
                        <a:rPr lang="en-US" altLang="zh-TW" sz="1800" dirty="0" smtClean="0"/>
                        <a:t> = Point(</a:t>
                      </a:r>
                      <a:r>
                        <a:rPr lang="en-US" altLang="zh-TW" sz="1800" dirty="0" err="1" smtClean="0"/>
                        <a:t>sr</a:t>
                      </a:r>
                      <a:r>
                        <a:rPr lang="en-US" altLang="zh-TW" sz="1800" dirty="0" smtClean="0"/>
                        <a:t>, </a:t>
                      </a:r>
                      <a:r>
                        <a:rPr lang="en-US" altLang="zh-TW" sz="1800" dirty="0" err="1" smtClean="0"/>
                        <a:t>sc</a:t>
                      </a:r>
                      <a:r>
                        <a:rPr lang="en-US" altLang="zh-TW" sz="1800" dirty="0" smtClean="0"/>
                        <a:t>, 1)</a:t>
                      </a:r>
                    </a:p>
                    <a:p>
                      <a:r>
                        <a:rPr lang="en-US" altLang="zh-TW" sz="1800" dirty="0" err="1" smtClean="0"/>
                        <a:t>val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myp.r</a:t>
                      </a:r>
                      <a:r>
                        <a:rPr lang="en-US" altLang="zh-TW" sz="1800" dirty="0" smtClean="0"/>
                        <a:t>][</a:t>
                      </a:r>
                      <a:r>
                        <a:rPr lang="en-US" altLang="zh-TW" sz="1800" dirty="0" err="1" smtClean="0"/>
                        <a:t>myp.c</a:t>
                      </a:r>
                      <a:r>
                        <a:rPr lang="en-US" altLang="zh-TW" sz="1800" dirty="0" smtClean="0"/>
                        <a:t>]=1</a:t>
                      </a:r>
                    </a:p>
                    <a:p>
                      <a:r>
                        <a:rPr lang="en-US" altLang="zh-TW" sz="1800" dirty="0" err="1" smtClean="0"/>
                        <a:t>myq.append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myp</a:t>
                      </a:r>
                      <a:r>
                        <a:rPr lang="en-US" altLang="zh-TW" sz="1800" dirty="0" smtClean="0"/>
                        <a:t>)  #</a:t>
                      </a:r>
                      <a:r>
                        <a:rPr lang="zh-TW" altLang="en-US" sz="1800" dirty="0" smtClean="0"/>
                        <a:t>將起始點加入佇列</a:t>
                      </a:r>
                      <a:endParaRPr lang="en-US" altLang="zh-TW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126480" y="0"/>
            <a:ext cx="5787614" cy="6902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行：輸入迷宮的列數與行數到變數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line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，使用字串方法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split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，切割成兩個列數與行數字串，最後回傳給變數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參考到列數，變數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參考到行數。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行：輸入迷宮的節點狀態，迴圈變數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輸入一整行元素到變數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line(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，使用字串方法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split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，切割成串列，變數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list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參考到此串列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。使用內層迴圈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j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list[j]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轉換成整數，儲存到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map[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][j+1]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行：輸入迷宮的起始點座標到變數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line(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，使用字串方法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split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，切割成起始點的列座標與行座標到變數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sc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。使用函式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將字串變數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轉換為整數，變數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重新參考到此整數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。使用函式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將字串變數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轉換為整數，變數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重新參考到此整數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行：新增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Point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類別的物件，設定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參考到此物件。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行：設定起始點的步數為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，相當於設定陣列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myp.r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myp.c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myq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79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10-4-1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迷宮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10-4-1</a:t>
            </a:r>
            <a:r>
              <a:rPr lang="zh-TW" altLang="en-US" sz="2800" dirty="0" smtClean="0"/>
              <a:t>迷宮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sz="31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53560"/>
              </p:ext>
            </p:extLst>
          </p:nvPr>
        </p:nvGraphicFramePr>
        <p:xfrm>
          <a:off x="125421" y="1272624"/>
          <a:ext cx="6445196" cy="540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757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469439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while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myq</a:t>
                      </a:r>
                      <a:r>
                        <a:rPr lang="en-US" altLang="zh-TW" sz="1800" dirty="0" smtClean="0"/>
                        <a:t>)&gt;0: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nextp</a:t>
                      </a:r>
                      <a:r>
                        <a:rPr lang="en-US" altLang="zh-TW" sz="1800" dirty="0" smtClean="0"/>
                        <a:t>=</a:t>
                      </a:r>
                      <a:r>
                        <a:rPr lang="en-US" altLang="zh-TW" sz="1800" dirty="0" err="1" smtClean="0"/>
                        <a:t>myq</a:t>
                      </a:r>
                      <a:r>
                        <a:rPr lang="en-US" altLang="zh-TW" sz="1800" dirty="0" smtClean="0"/>
                        <a:t>[0]</a:t>
                      </a:r>
                    </a:p>
                    <a:p>
                      <a:r>
                        <a:rPr lang="en-US" altLang="zh-TW" sz="1800" dirty="0" smtClean="0"/>
                        <a:t>    del </a:t>
                      </a:r>
                      <a:r>
                        <a:rPr lang="en-US" altLang="zh-TW" sz="1800" dirty="0" err="1" smtClean="0"/>
                        <a:t>myq</a:t>
                      </a:r>
                      <a:r>
                        <a:rPr lang="en-US" altLang="zh-TW" sz="1800" dirty="0" smtClean="0"/>
                        <a:t>[0]</a:t>
                      </a:r>
                    </a:p>
                    <a:p>
                      <a:r>
                        <a:rPr lang="en-US" altLang="zh-TW" sz="1800" dirty="0" smtClean="0"/>
                        <a:t>   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range(4): #</a:t>
                      </a:r>
                      <a:r>
                        <a:rPr lang="zh-TW" altLang="en-US" sz="1800" dirty="0" smtClean="0"/>
                        <a:t>在地圖內，且可以走，且未拜訪</a:t>
                      </a:r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smtClean="0"/>
                        <a:t>if bound(</a:t>
                      </a:r>
                      <a:r>
                        <a:rPr lang="en-US" altLang="zh-TW" sz="1800" dirty="0" err="1" smtClean="0"/>
                        <a:t>nextp.r+gor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</a:t>
                      </a:r>
                      <a:r>
                        <a:rPr lang="en-US" altLang="zh-TW" sz="1800" dirty="0" err="1" smtClean="0"/>
                        <a:t>nextp.c+goc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</a:t>
                      </a:r>
                      <a:r>
                        <a:rPr lang="en-US" altLang="zh-TW" sz="1800" dirty="0" err="1" smtClean="0"/>
                        <a:t>r,c</a:t>
                      </a:r>
                      <a:r>
                        <a:rPr lang="en-US" altLang="zh-TW" sz="1800" dirty="0" smtClean="0"/>
                        <a:t>) and (map[</a:t>
                      </a:r>
                      <a:r>
                        <a:rPr lang="en-US" altLang="zh-TW" sz="1800" dirty="0" err="1" smtClean="0"/>
                        <a:t>nextp.r+gor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]][</a:t>
                      </a:r>
                      <a:r>
                        <a:rPr lang="en-US" altLang="zh-TW" sz="1800" dirty="0" err="1" smtClean="0"/>
                        <a:t>nextp.c+goc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]] == 1) and (</a:t>
                      </a:r>
                      <a:r>
                        <a:rPr lang="en-US" altLang="zh-TW" sz="1800" dirty="0" err="1" smtClean="0"/>
                        <a:t>val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nextp.r+gor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]][</a:t>
                      </a:r>
                      <a:r>
                        <a:rPr lang="en-US" altLang="zh-TW" sz="1800" dirty="0" err="1" smtClean="0"/>
                        <a:t>nextp.c+goc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]] == 0): 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val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nextp.r+gor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]][</a:t>
                      </a:r>
                      <a:r>
                        <a:rPr lang="en-US" altLang="zh-TW" sz="1800" dirty="0" err="1" smtClean="0"/>
                        <a:t>nextp.c+goc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]] = nextp.dis+1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 = Point(0,0,0)   #</a:t>
                      </a:r>
                      <a:r>
                        <a:rPr lang="zh-TW" altLang="en-US" sz="1800" dirty="0" smtClean="0"/>
                        <a:t>產生新的</a:t>
                      </a:r>
                      <a:r>
                        <a:rPr lang="en-US" altLang="zh-TW" sz="1800" dirty="0" smtClean="0"/>
                        <a:t>Point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tmp.r</a:t>
                      </a:r>
                      <a:r>
                        <a:rPr lang="en-US" altLang="zh-TW" sz="1800" dirty="0" smtClean="0"/>
                        <a:t>=</a:t>
                      </a:r>
                      <a:r>
                        <a:rPr lang="en-US" altLang="zh-TW" sz="1800" dirty="0" err="1" smtClean="0"/>
                        <a:t>nextp.r+gor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tmp.c</a:t>
                      </a:r>
                      <a:r>
                        <a:rPr lang="en-US" altLang="zh-TW" sz="1800" dirty="0" smtClean="0"/>
                        <a:t>=</a:t>
                      </a:r>
                      <a:r>
                        <a:rPr lang="en-US" altLang="zh-TW" sz="1800" dirty="0" err="1" smtClean="0"/>
                        <a:t>nextp.c+goc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tmp.dis</a:t>
                      </a:r>
                      <a:r>
                        <a:rPr lang="en-US" altLang="zh-TW" sz="1800" dirty="0" smtClean="0"/>
                        <a:t>=nextp.dis+1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myq.append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range(r):</a:t>
                      </a:r>
                    </a:p>
                    <a:p>
                      <a:r>
                        <a:rPr lang="en-US" altLang="zh-TW" sz="1800" dirty="0" smtClean="0"/>
                        <a:t>    for j in range(c):</a:t>
                      </a:r>
                    </a:p>
                    <a:p>
                      <a:r>
                        <a:rPr lang="en-US" altLang="zh-TW" sz="1800" dirty="0" smtClean="0"/>
                        <a:t>        print(</a:t>
                      </a:r>
                      <a:r>
                        <a:rPr lang="en-US" altLang="zh-TW" sz="1800" dirty="0" err="1" smtClean="0"/>
                        <a:t>val</a:t>
                      </a:r>
                      <a:r>
                        <a:rPr lang="en-US" altLang="zh-TW" sz="1800" dirty="0" smtClean="0"/>
                        <a:t>[i+1][j+1], end='')</a:t>
                      </a:r>
                    </a:p>
                    <a:p>
                      <a:r>
                        <a:rPr lang="en-US" altLang="zh-TW" sz="1800" dirty="0" smtClean="0"/>
                        <a:t>    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686407" y="0"/>
            <a:ext cx="5442839" cy="68941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的個數大於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，則取出佇列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的最前面的元素到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nextp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，刪除佇列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的最前面的元素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，用於計算相鄰點的列座標與行座標，相鄰點的列座標為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nextp.r+gor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，相鄰點的行座標為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nextp.c+goc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bound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判斷是否超出邊界，且是否該點的陣列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map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，表示相鄰點是通道，且是否該點的陣列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，表示還沒有走過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行：設定該點的陣列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的數值為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nextp.dis+1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行：儲存相鄰點到佇列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參考到一個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Point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tmp.r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nextp.r+gor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tmp.c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nextp.c+goc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tmp.dis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nextp.dis+1(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行：使用巢狀迴圈顯示二維陣列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到螢幕，外層迴圈變數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，內層迴圈變數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j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，每次顯示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[i+1][j+1]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到螢幕。輸出一列後顯示換行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02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10-4-1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迷宮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10-4-1</a:t>
            </a:r>
            <a:r>
              <a:rPr lang="zh-TW" altLang="en-US" sz="2800" dirty="0" smtClean="0"/>
              <a:t>迷宮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sz="3100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0" y="1381488"/>
            <a:ext cx="7047799" cy="4929188"/>
          </a:xfrm>
        </p:spPr>
      </p:pic>
    </p:spTree>
    <p:extLst>
      <p:ext uri="{BB962C8B-B14F-4D97-AF65-F5344CB8AC3E}">
        <p14:creationId xmlns:p14="http://schemas.microsoft.com/office/powerpoint/2010/main" val="23093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10-1-1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什麼</a:t>
            </a:r>
            <a:r>
              <a:rPr lang="zh-TW" altLang="en-US" dirty="0"/>
              <a:t>是圖形資料結構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圖形</a:t>
            </a:r>
            <a:r>
              <a:rPr lang="zh-TW" altLang="en-US" dirty="0"/>
              <a:t>資料結構分成有向圖與無向圖，有向圖就是單行道的意思，假設點</a:t>
            </a:r>
            <a:r>
              <a:rPr lang="en-US" altLang="zh-TW" dirty="0"/>
              <a:t>1</a:t>
            </a:r>
            <a:r>
              <a:rPr lang="zh-TW" altLang="en-US" dirty="0"/>
              <a:t>與點</a:t>
            </a:r>
            <a:r>
              <a:rPr lang="en-US" altLang="zh-TW" dirty="0"/>
              <a:t>2</a:t>
            </a:r>
            <a:r>
              <a:rPr lang="zh-TW" altLang="en-US" dirty="0"/>
              <a:t>，只允許點</a:t>
            </a:r>
            <a:r>
              <a:rPr lang="en-US" altLang="zh-TW" dirty="0"/>
              <a:t>1</a:t>
            </a:r>
            <a:r>
              <a:rPr lang="zh-TW" altLang="en-US" dirty="0"/>
              <a:t>連結到點</a:t>
            </a:r>
            <a:r>
              <a:rPr lang="en-US" altLang="zh-TW" dirty="0"/>
              <a:t>2</a:t>
            </a:r>
            <a:r>
              <a:rPr lang="zh-TW" altLang="en-US" dirty="0"/>
              <a:t>，不允許點</a:t>
            </a:r>
            <a:r>
              <a:rPr lang="en-US" altLang="zh-TW" dirty="0"/>
              <a:t>2</a:t>
            </a:r>
            <a:r>
              <a:rPr lang="zh-TW" altLang="en-US" dirty="0"/>
              <a:t>回到點</a:t>
            </a:r>
            <a:r>
              <a:rPr lang="en-US" altLang="zh-TW" dirty="0"/>
              <a:t>1</a:t>
            </a:r>
            <a:r>
              <a:rPr lang="zh-TW" altLang="en-US" dirty="0"/>
              <a:t>，通常使用箭頭的邊表示有向圖，無向圖是指邊允許雙向通行，通常使用沒有箭頭的邊表示。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39" y="3415450"/>
            <a:ext cx="7454401" cy="23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10-4-1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迷宮</a:t>
            </a:r>
            <a:r>
              <a:rPr lang="en-US" altLang="zh-TW" sz="2800" dirty="0" smtClean="0"/>
              <a:t>(</a:t>
            </a:r>
            <a:r>
              <a:rPr lang="en-US" altLang="zh-TW" sz="2800" b="1" dirty="0"/>
              <a:t>10-4-1</a:t>
            </a:r>
            <a:r>
              <a:rPr lang="zh-TW" altLang="en-US" sz="2800" dirty="0" smtClean="0"/>
              <a:t>迷宮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/>
              <a:t>py</a:t>
            </a:r>
            <a:r>
              <a:rPr lang="en-US" altLang="zh-TW" sz="2800" dirty="0" smtClean="0"/>
              <a:t>)</a:t>
            </a:r>
            <a:endParaRPr lang="zh-TW" altLang="en-US" sz="31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程式效率分析</a:t>
            </a:r>
          </a:p>
          <a:p>
            <a:r>
              <a:rPr lang="zh-TW" altLang="en-US" dirty="0"/>
              <a:t>執行第</a:t>
            </a:r>
            <a:r>
              <a:rPr lang="en-US" altLang="zh-TW" dirty="0"/>
              <a:t>29</a:t>
            </a:r>
            <a:r>
              <a:rPr lang="zh-TW" altLang="en-US" dirty="0"/>
              <a:t>到</a:t>
            </a:r>
            <a:r>
              <a:rPr lang="en-US" altLang="zh-TW" dirty="0"/>
              <a:t>42</a:t>
            </a:r>
            <a:r>
              <a:rPr lang="zh-TW" altLang="en-US" dirty="0"/>
              <a:t>行的寬度優先搜尋演算法，每個通道的節點都會被加入佇列與從佇列取出，最多通道的個數為</a:t>
            </a:r>
            <a:r>
              <a:rPr lang="en-US" altLang="zh-TW" dirty="0"/>
              <a:t>r*c</a:t>
            </a:r>
            <a:r>
              <a:rPr lang="zh-TW" altLang="en-US" dirty="0"/>
              <a:t>，</a:t>
            </a:r>
            <a:r>
              <a:rPr lang="en-US" altLang="zh-TW" dirty="0"/>
              <a:t>r</a:t>
            </a:r>
            <a:r>
              <a:rPr lang="zh-TW" altLang="en-US" dirty="0"/>
              <a:t>為迷宮的列數，</a:t>
            </a:r>
            <a:r>
              <a:rPr lang="en-US" altLang="zh-TW" dirty="0"/>
              <a:t>c</a:t>
            </a:r>
            <a:r>
              <a:rPr lang="zh-TW" altLang="en-US" dirty="0"/>
              <a:t>為迷宮的行數，所以寬度優先搜尋演算法效率最差為</a:t>
            </a:r>
            <a:r>
              <a:rPr lang="en-US" altLang="zh-TW" dirty="0"/>
              <a:t>O(r*c)</a:t>
            </a:r>
            <a:r>
              <a:rPr lang="zh-TW" altLang="en-US" dirty="0"/>
              <a:t>，第</a:t>
            </a:r>
            <a:r>
              <a:rPr lang="en-US" altLang="zh-TW" dirty="0"/>
              <a:t>20</a:t>
            </a:r>
            <a:r>
              <a:rPr lang="zh-TW" altLang="en-US" dirty="0"/>
              <a:t>到</a:t>
            </a:r>
            <a:r>
              <a:rPr lang="en-US" altLang="zh-TW" dirty="0"/>
              <a:t>24</a:t>
            </a:r>
            <a:r>
              <a:rPr lang="zh-TW" altLang="en-US" dirty="0"/>
              <a:t>行輸入迷宮的狀態，其程式效率為</a:t>
            </a:r>
            <a:r>
              <a:rPr lang="en-US" altLang="zh-TW" dirty="0"/>
              <a:t>O(r*c)</a:t>
            </a:r>
            <a:r>
              <a:rPr lang="zh-TW" altLang="en-US" dirty="0"/>
              <a:t>，第</a:t>
            </a:r>
            <a:r>
              <a:rPr lang="en-US" altLang="zh-TW" dirty="0"/>
              <a:t>44</a:t>
            </a:r>
            <a:r>
              <a:rPr lang="zh-TW" altLang="en-US" dirty="0"/>
              <a:t>到</a:t>
            </a:r>
            <a:r>
              <a:rPr lang="en-US" altLang="zh-TW" dirty="0"/>
              <a:t>47</a:t>
            </a:r>
            <a:r>
              <a:rPr lang="zh-TW" altLang="en-US" dirty="0"/>
              <a:t>行顯示最少步數結果，其程式效率也是</a:t>
            </a:r>
            <a:r>
              <a:rPr lang="en-US" altLang="zh-TW" dirty="0"/>
              <a:t>O(r*c)</a:t>
            </a:r>
            <a:r>
              <a:rPr lang="zh-TW" altLang="en-US" dirty="0"/>
              <a:t>，所以整個程式的效率為</a:t>
            </a:r>
            <a:r>
              <a:rPr lang="en-US" altLang="zh-TW" dirty="0"/>
              <a:t>O(r*c)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397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3771" y="381842"/>
            <a:ext cx="10058400" cy="9860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10-4-2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象棋</a:t>
            </a:r>
            <a:r>
              <a:rPr lang="zh-TW" altLang="en-US" sz="4000" dirty="0"/>
              <a:t>「馬」的移動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10-4-2</a:t>
            </a:r>
            <a:r>
              <a:rPr lang="zh-TW" altLang="en-US" sz="2700" dirty="0" smtClean="0"/>
              <a:t>象棋馬的</a:t>
            </a:r>
            <a:r>
              <a:rPr lang="zh-TW" altLang="en-US" sz="2700" dirty="0"/>
              <a:t>移動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給定最多</a:t>
            </a:r>
            <a:r>
              <a:rPr lang="en-US" altLang="zh-TW" dirty="0"/>
              <a:t>20</a:t>
            </a:r>
            <a:r>
              <a:rPr lang="zh-TW" altLang="en-US" dirty="0"/>
              <a:t>列</a:t>
            </a:r>
            <a:r>
              <a:rPr lang="en-US" altLang="zh-TW" dirty="0"/>
              <a:t>20</a:t>
            </a:r>
            <a:r>
              <a:rPr lang="zh-TW" altLang="en-US" dirty="0"/>
              <a:t>行的棋盤，請找出棋盤上所指定馬的位置到棋盤上所有點的最少步數，請寫一個程式列出棋盤上每一個點的最少步數。象棋中馬的移動為「日」字型，如下圖，中心的馬有八個方向可以走，選擇其中一個方向移動。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40" y="3364614"/>
            <a:ext cx="32194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3771" y="381842"/>
            <a:ext cx="10058400" cy="9860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10-4-2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象棋</a:t>
            </a:r>
            <a:r>
              <a:rPr lang="zh-TW" altLang="en-US" sz="4000" dirty="0"/>
              <a:t>「馬」的移動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10-4-2</a:t>
            </a:r>
            <a:r>
              <a:rPr lang="zh-TW" altLang="en-US" sz="2700" dirty="0" smtClean="0"/>
              <a:t>象棋馬的</a:t>
            </a:r>
            <a:r>
              <a:rPr lang="zh-TW" altLang="en-US" sz="2700" dirty="0"/>
              <a:t>移動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97280" y="1367862"/>
            <a:ext cx="5969726" cy="4929194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輸入說明</a:t>
            </a:r>
          </a:p>
          <a:p>
            <a:pPr lvl="1"/>
            <a:r>
              <a:rPr lang="zh-TW" altLang="en-US" dirty="0" smtClean="0"/>
              <a:t>輸入正整數</a:t>
            </a:r>
            <a:r>
              <a:rPr lang="en-US" altLang="zh-TW" dirty="0" smtClean="0"/>
              <a:t>r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</a:t>
            </a:r>
            <a:r>
              <a:rPr lang="zh-TW" altLang="en-US" dirty="0" smtClean="0"/>
              <a:t>，表示棋盤中有</a:t>
            </a:r>
            <a:r>
              <a:rPr lang="en-US" altLang="zh-TW" dirty="0" smtClean="0"/>
              <a:t>r</a:t>
            </a:r>
            <a:r>
              <a:rPr lang="zh-TW" altLang="en-US" dirty="0" smtClean="0"/>
              <a:t>列與</a:t>
            </a:r>
            <a:r>
              <a:rPr lang="en-US" altLang="zh-TW" dirty="0" smtClean="0"/>
              <a:t>c</a:t>
            </a:r>
            <a:r>
              <a:rPr lang="zh-TW" altLang="en-US" dirty="0" smtClean="0"/>
              <a:t>行，接著輸入兩個整數</a:t>
            </a:r>
            <a:r>
              <a:rPr lang="en-US" altLang="zh-TW" dirty="0" err="1" smtClean="0"/>
              <a:t>sr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表示馬起始位置的列數與行數。 </a:t>
            </a:r>
          </a:p>
          <a:p>
            <a:r>
              <a:rPr lang="zh-TW" altLang="en-US" dirty="0" smtClean="0"/>
              <a:t>輸出說明</a:t>
            </a:r>
          </a:p>
          <a:p>
            <a:pPr lvl="1"/>
            <a:r>
              <a:rPr lang="zh-TW" altLang="en-US" dirty="0" smtClean="0"/>
              <a:t>請輸出</a:t>
            </a:r>
            <a:r>
              <a:rPr lang="en-US" altLang="zh-TW" dirty="0" smtClean="0"/>
              <a:t>r</a:t>
            </a:r>
            <a:r>
              <a:rPr lang="zh-TW" altLang="en-US" dirty="0" smtClean="0"/>
              <a:t>列</a:t>
            </a:r>
            <a:r>
              <a:rPr lang="en-US" altLang="zh-TW" dirty="0" smtClean="0"/>
              <a:t>c</a:t>
            </a:r>
            <a:r>
              <a:rPr lang="zh-TW" altLang="en-US" dirty="0" smtClean="0"/>
              <a:t>行個數字，顯示棋盤中到達所有點的最少步數，且起始點的步數設定為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，顯示結果請參考範例輸出。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345680" y="2031966"/>
            <a:ext cx="1706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>
                <a:solidFill>
                  <a:srgbClr val="221E1F"/>
                </a:solidFill>
                <a:latin typeface="文鼎明體"/>
              </a:rPr>
              <a:t>範例輸入</a:t>
            </a:r>
          </a:p>
          <a:p>
            <a:pPr algn="just"/>
            <a:endParaRPr lang="zh-TW" altLang="en-US" sz="2400" dirty="0">
              <a:solidFill>
                <a:srgbClr val="221E1F"/>
              </a:solidFill>
              <a:latin typeface="文鼎明體"/>
            </a:endParaRPr>
          </a:p>
          <a:p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10 10 4 6	</a:t>
            </a:r>
          </a:p>
        </p:txBody>
      </p:sp>
      <p:sp>
        <p:nvSpPr>
          <p:cNvPr id="4" name="矩形 3"/>
          <p:cNvSpPr/>
          <p:nvPr/>
        </p:nvSpPr>
        <p:spPr>
          <a:xfrm>
            <a:off x="9331234" y="2031966"/>
            <a:ext cx="242533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>
                <a:solidFill>
                  <a:srgbClr val="221E1F"/>
                </a:solidFill>
                <a:latin typeface="文鼎明體"/>
              </a:rPr>
              <a:t>範例輸出</a:t>
            </a:r>
          </a:p>
          <a:p>
            <a:pPr algn="just"/>
            <a:endParaRPr lang="zh-TW" altLang="en-US" sz="2400" dirty="0">
              <a:solidFill>
                <a:srgbClr val="221E1F"/>
              </a:solidFill>
              <a:latin typeface="文鼎明體"/>
            </a:endParaRP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5434343434</a:t>
            </a: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4345232543</a:t>
            </a: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5432343234</a:t>
            </a: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4343414343</a:t>
            </a: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5432343234</a:t>
            </a: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4345232543</a:t>
            </a: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5434343434</a:t>
            </a: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4543434345</a:t>
            </a:r>
          </a:p>
          <a:p>
            <a:pPr algn="just"/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5454545454</a:t>
            </a:r>
          </a:p>
          <a:p>
            <a:r>
              <a:rPr lang="en-US" altLang="zh-TW" dirty="0">
                <a:solidFill>
                  <a:srgbClr val="221E1F"/>
                </a:solidFill>
                <a:latin typeface="Courier New" panose="02070309020205020404" pitchFamily="49" charset="0"/>
              </a:rPr>
              <a:t>6545454545 	</a:t>
            </a:r>
          </a:p>
        </p:txBody>
      </p:sp>
    </p:spTree>
    <p:extLst>
      <p:ext uri="{BB962C8B-B14F-4D97-AF65-F5344CB8AC3E}">
        <p14:creationId xmlns:p14="http://schemas.microsoft.com/office/powerpoint/2010/main" val="9861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3771" y="381842"/>
            <a:ext cx="10058400" cy="9860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10-4-2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象棋</a:t>
            </a:r>
            <a:r>
              <a:rPr lang="zh-TW" altLang="en-US" sz="4000" dirty="0"/>
              <a:t>「馬」的移動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10-4-2</a:t>
            </a:r>
            <a:r>
              <a:rPr lang="zh-TW" altLang="en-US" sz="2700" dirty="0" smtClean="0"/>
              <a:t>象棋馬的</a:t>
            </a:r>
            <a:r>
              <a:rPr lang="zh-TW" altLang="en-US" sz="2700" dirty="0"/>
              <a:t>移動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寬度優先搜尋的程式實作想法</a:t>
            </a:r>
          </a:p>
          <a:p>
            <a:r>
              <a:rPr lang="zh-TW" altLang="en-US" dirty="0"/>
              <a:t>使用寬度優先搜尋，先將起始點設定最少步數為</a:t>
            </a:r>
            <a:r>
              <a:rPr lang="en-US" altLang="zh-TW" dirty="0"/>
              <a:t>1</a:t>
            </a:r>
            <a:r>
              <a:rPr lang="zh-TW" altLang="en-US" dirty="0"/>
              <a:t>，將起始點加入佇列，從佇列中取出最前面的元素，考慮這個元素相鄰的點。若相鄰點未走訪過與未超出邊界，則將這些相鄰點的步數設定為取出點的步數加</a:t>
            </a:r>
            <a:r>
              <a:rPr lang="en-US" altLang="zh-TW" dirty="0"/>
              <a:t>1</a:t>
            </a:r>
            <a:r>
              <a:rPr lang="zh-TW" altLang="en-US" dirty="0"/>
              <a:t>，將這些相鄰點加入佇列，不斷重複上述動作，直到佇列是空的為止，過程中更新最少步數的同時，記錄最少步數到二維陣列，輸出此二維陣列就可以獲得結果。</a:t>
            </a:r>
          </a:p>
        </p:txBody>
      </p:sp>
    </p:spTree>
    <p:extLst>
      <p:ext uri="{BB962C8B-B14F-4D97-AF65-F5344CB8AC3E}">
        <p14:creationId xmlns:p14="http://schemas.microsoft.com/office/powerpoint/2010/main" val="38525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3771" y="381842"/>
            <a:ext cx="10058400" cy="9860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10-4-2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象棋</a:t>
            </a:r>
            <a:r>
              <a:rPr lang="zh-TW" altLang="en-US" sz="4000" dirty="0"/>
              <a:t>「馬」的移動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10-4-2</a:t>
            </a:r>
            <a:r>
              <a:rPr lang="zh-TW" altLang="en-US" sz="2700" dirty="0" smtClean="0"/>
              <a:t>象棋馬的</a:t>
            </a:r>
            <a:r>
              <a:rPr lang="zh-TW" altLang="en-US" sz="2700" dirty="0"/>
              <a:t>移動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746870"/>
              </p:ext>
            </p:extLst>
          </p:nvPr>
        </p:nvGraphicFramePr>
        <p:xfrm>
          <a:off x="112359" y="1296477"/>
          <a:ext cx="6113418" cy="348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412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44200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class Point: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r, c, step):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self.r</a:t>
                      </a:r>
                      <a:r>
                        <a:rPr lang="en-US" altLang="zh-TW" sz="1800" dirty="0" smtClean="0"/>
                        <a:t> = r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self.c</a:t>
                      </a:r>
                      <a:r>
                        <a:rPr lang="en-US" altLang="zh-TW" sz="1800" dirty="0" smtClean="0"/>
                        <a:t> = c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self.step</a:t>
                      </a:r>
                      <a:r>
                        <a:rPr lang="en-US" altLang="zh-TW" sz="1800" dirty="0" smtClean="0"/>
                        <a:t> = step</a:t>
                      </a:r>
                    </a:p>
                    <a:p>
                      <a:endParaRPr lang="en-US" altLang="zh-TW" sz="1800" dirty="0" smtClean="0"/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bound(row, col, </a:t>
                      </a:r>
                      <a:r>
                        <a:rPr lang="en-US" altLang="zh-TW" sz="1800" dirty="0" err="1" smtClean="0"/>
                        <a:t>nr</a:t>
                      </a:r>
                      <a:r>
                        <a:rPr lang="en-US" altLang="zh-TW" sz="1800" dirty="0" smtClean="0"/>
                        <a:t>, </a:t>
                      </a:r>
                      <a:r>
                        <a:rPr lang="en-US" altLang="zh-TW" sz="1800" dirty="0" err="1" smtClean="0"/>
                        <a:t>nc</a:t>
                      </a:r>
                      <a:r>
                        <a:rPr lang="en-US" altLang="zh-TW" sz="1800" dirty="0" smtClean="0"/>
                        <a:t>):</a:t>
                      </a:r>
                    </a:p>
                    <a:p>
                      <a:r>
                        <a:rPr lang="en-US" altLang="zh-TW" sz="1800" dirty="0" smtClean="0"/>
                        <a:t>    if (((row&gt;0) and (row&lt;=</a:t>
                      </a:r>
                      <a:r>
                        <a:rPr lang="en-US" altLang="zh-TW" sz="1800" dirty="0" err="1" smtClean="0"/>
                        <a:t>nr</a:t>
                      </a:r>
                      <a:r>
                        <a:rPr lang="en-US" altLang="zh-TW" sz="1800" dirty="0" smtClean="0"/>
                        <a:t>)) and ((col&gt;0) and (col&lt;=</a:t>
                      </a:r>
                      <a:r>
                        <a:rPr lang="en-US" altLang="zh-TW" sz="1800" dirty="0" err="1" smtClean="0"/>
                        <a:t>nc</a:t>
                      </a:r>
                      <a:r>
                        <a:rPr lang="en-US" altLang="zh-TW" sz="1800" dirty="0" smtClean="0"/>
                        <a:t>))): return 1</a:t>
                      </a:r>
                    </a:p>
                    <a:p>
                      <a:r>
                        <a:rPr lang="en-US" altLang="zh-TW" sz="1800" dirty="0" smtClean="0"/>
                        <a:t>    else: return 0</a:t>
                      </a:r>
                    </a:p>
                    <a:p>
                      <a:endParaRPr lang="en-US" altLang="zh-TW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225778" y="1699556"/>
            <a:ext cx="4935281" cy="183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行：宣告一個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Point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結構，有三個元素，分別是列座標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與行座標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，與最少步數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step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行：宣告與定義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bound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，判斷點座標是否超出邊界，若點在邊界內則回傳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68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3771" y="381842"/>
            <a:ext cx="10058400" cy="9860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10-4-2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象棋</a:t>
            </a:r>
            <a:r>
              <a:rPr lang="zh-TW" altLang="en-US" sz="4000" dirty="0"/>
              <a:t>「馬」的移動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10-4-2</a:t>
            </a:r>
            <a:r>
              <a:rPr lang="zh-TW" altLang="en-US" sz="2700" dirty="0" smtClean="0"/>
              <a:t>象棋馬的</a:t>
            </a:r>
            <a:r>
              <a:rPr lang="zh-TW" altLang="en-US" sz="2700" dirty="0"/>
              <a:t>移動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56213"/>
              </p:ext>
            </p:extLst>
          </p:nvPr>
        </p:nvGraphicFramePr>
        <p:xfrm>
          <a:off x="112359" y="1296477"/>
          <a:ext cx="577745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14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142939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  <a:endParaRPr lang="en-US" altLang="zh-TW" sz="1800" dirty="0" smtClean="0"/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chess</a:t>
                      </a:r>
                      <a:r>
                        <a:rPr lang="en-US" altLang="zh-TW" sz="1800" dirty="0" smtClean="0"/>
                        <a:t>=[[0]*21 for i in range(21)]</a:t>
                      </a:r>
                    </a:p>
                    <a:p>
                      <a:r>
                        <a:rPr lang="en-US" altLang="zh-TW" sz="1800" dirty="0" err="1" smtClean="0"/>
                        <a:t>gor</a:t>
                      </a:r>
                      <a:r>
                        <a:rPr lang="en-US" altLang="zh-TW" sz="1800" dirty="0" smtClean="0"/>
                        <a:t>=[1,-1,-2,-2,-1,1,2,2]</a:t>
                      </a:r>
                    </a:p>
                    <a:p>
                      <a:r>
                        <a:rPr lang="en-US" altLang="zh-TW" sz="1800" dirty="0" err="1" smtClean="0"/>
                        <a:t>goc</a:t>
                      </a:r>
                      <a:r>
                        <a:rPr lang="en-US" altLang="zh-TW" sz="1800" dirty="0" smtClean="0"/>
                        <a:t>=[2,2,1,-1,-2,-2,-1,1]</a:t>
                      </a:r>
                    </a:p>
                    <a:p>
                      <a:r>
                        <a:rPr lang="en-US" altLang="zh-TW" sz="1800" dirty="0" err="1" smtClean="0"/>
                        <a:t>myq</a:t>
                      </a:r>
                      <a:r>
                        <a:rPr lang="en-US" altLang="zh-TW" sz="1800" dirty="0" smtClean="0"/>
                        <a:t>=[]</a:t>
                      </a:r>
                    </a:p>
                    <a:p>
                      <a:r>
                        <a:rPr lang="en-US" altLang="zh-TW" sz="1800" dirty="0" smtClean="0"/>
                        <a:t>r, c, </a:t>
                      </a:r>
                      <a:r>
                        <a:rPr lang="en-US" altLang="zh-TW" sz="1800" dirty="0" err="1" smtClean="0"/>
                        <a:t>sr</a:t>
                      </a:r>
                      <a:r>
                        <a:rPr lang="en-US" altLang="zh-TW" sz="1800" dirty="0" smtClean="0"/>
                        <a:t>, </a:t>
                      </a:r>
                      <a:r>
                        <a:rPr lang="en-US" altLang="zh-TW" sz="1800" dirty="0" err="1" smtClean="0"/>
                        <a:t>sc</a:t>
                      </a:r>
                      <a:r>
                        <a:rPr lang="en-US" altLang="zh-TW" sz="1800" dirty="0" smtClean="0"/>
                        <a:t> = input().split()   #</a:t>
                      </a:r>
                      <a:r>
                        <a:rPr lang="zh-TW" altLang="en-US" sz="1800" dirty="0" smtClean="0"/>
                        <a:t>輸入棋盤大小與起始點座標</a:t>
                      </a:r>
                    </a:p>
                    <a:p>
                      <a:r>
                        <a:rPr lang="en-US" altLang="zh-TW" sz="1800" dirty="0" smtClean="0"/>
                        <a:t>r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(r)</a:t>
                      </a:r>
                    </a:p>
                    <a:p>
                      <a:r>
                        <a:rPr lang="en-US" altLang="zh-TW" sz="1800" dirty="0" smtClean="0"/>
                        <a:t>c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(c)</a:t>
                      </a:r>
                    </a:p>
                    <a:p>
                      <a:r>
                        <a:rPr lang="en-US" altLang="zh-TW" sz="1800" dirty="0" err="1" smtClean="0"/>
                        <a:t>sr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sr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err="1" smtClean="0"/>
                        <a:t>sc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sc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chess[</a:t>
                      </a:r>
                      <a:r>
                        <a:rPr lang="en-US" altLang="zh-TW" sz="1800" dirty="0" err="1" smtClean="0"/>
                        <a:t>sr</a:t>
                      </a:r>
                      <a:r>
                        <a:rPr lang="en-US" altLang="zh-TW" sz="1800" dirty="0" smtClean="0"/>
                        <a:t>][</a:t>
                      </a:r>
                      <a:r>
                        <a:rPr lang="en-US" altLang="zh-TW" sz="1800" dirty="0" err="1" smtClean="0"/>
                        <a:t>sc</a:t>
                      </a:r>
                      <a:r>
                        <a:rPr lang="en-US" altLang="zh-TW" sz="1800" dirty="0" smtClean="0"/>
                        <a:t>]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104964" y="65371"/>
            <a:ext cx="5964090" cy="67926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chess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為二維整數陣列有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列與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行，陣列內每一個元素初始化為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，用於儲存棋盤起始點到每個點的步數。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gor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為整數陣列有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個元素，用於儲存馬走到相鄰點列值的差距。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goc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為整數陣列有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個元素，用於儲存馬走到相鄰點行值的差距。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為儲存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Point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物件的串列。	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函式輸入四個數字，使用字串方法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split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，切割成四個數字，分別輸入棋盤的列數與行數到變數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，輸入起始點的列座標與行座標到變數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。使用函式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將字串變數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轉換為整數，變數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重新參考到此整數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。使用函式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將字串變數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轉換為整數，變數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重新參考到此整數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。使用函式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將字串變數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轉換為整數，變數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重新參考到此整數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。使用函式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將字串變數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轉換為整數，變數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重新參考到此整數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chess[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sr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sc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，表示起始點只要一步就可以到達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19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3771" y="381842"/>
            <a:ext cx="10058400" cy="9860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10-4-2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象棋</a:t>
            </a:r>
            <a:r>
              <a:rPr lang="zh-TW" altLang="en-US" sz="4000" dirty="0"/>
              <a:t>「馬」的移動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10-4-2</a:t>
            </a:r>
            <a:r>
              <a:rPr lang="zh-TW" altLang="en-US" sz="2700" dirty="0" smtClean="0"/>
              <a:t>象棋馬的</a:t>
            </a:r>
            <a:r>
              <a:rPr lang="zh-TW" altLang="en-US" sz="2700" dirty="0"/>
              <a:t>移動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29372"/>
              </p:ext>
            </p:extLst>
          </p:nvPr>
        </p:nvGraphicFramePr>
        <p:xfrm>
          <a:off x="71719" y="756851"/>
          <a:ext cx="5611906" cy="5675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097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962809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myp</a:t>
                      </a:r>
                      <a:r>
                        <a:rPr lang="en-US" altLang="zh-TW" sz="1800" dirty="0" smtClean="0"/>
                        <a:t> = Point(</a:t>
                      </a:r>
                      <a:r>
                        <a:rPr lang="en-US" altLang="zh-TW" sz="1800" dirty="0" err="1" smtClean="0"/>
                        <a:t>sr</a:t>
                      </a:r>
                      <a:r>
                        <a:rPr lang="en-US" altLang="zh-TW" sz="1800" dirty="0" smtClean="0"/>
                        <a:t>, </a:t>
                      </a:r>
                      <a:r>
                        <a:rPr lang="en-US" altLang="zh-TW" sz="1800" dirty="0" err="1" smtClean="0"/>
                        <a:t>sc</a:t>
                      </a:r>
                      <a:r>
                        <a:rPr lang="en-US" altLang="zh-TW" sz="1800" dirty="0" smtClean="0"/>
                        <a:t>, 1)</a:t>
                      </a:r>
                    </a:p>
                    <a:p>
                      <a:r>
                        <a:rPr lang="en-US" altLang="zh-TW" sz="1800" dirty="0" err="1" smtClean="0"/>
                        <a:t>myq.append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myp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while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myq</a:t>
                      </a:r>
                      <a:r>
                        <a:rPr lang="en-US" altLang="zh-TW" sz="1800" dirty="0" smtClean="0"/>
                        <a:t>)&gt;0: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nextp</a:t>
                      </a:r>
                      <a:r>
                        <a:rPr lang="en-US" altLang="zh-TW" sz="1800" dirty="0" smtClean="0"/>
                        <a:t>=</a:t>
                      </a:r>
                      <a:r>
                        <a:rPr lang="en-US" altLang="zh-TW" sz="1800" dirty="0" err="1" smtClean="0"/>
                        <a:t>myq</a:t>
                      </a:r>
                      <a:r>
                        <a:rPr lang="en-US" altLang="zh-TW" sz="1800" dirty="0" smtClean="0"/>
                        <a:t>[0] </a:t>
                      </a:r>
                    </a:p>
                    <a:p>
                      <a:r>
                        <a:rPr lang="en-US" altLang="zh-TW" sz="1800" dirty="0" smtClean="0"/>
                        <a:t>    del </a:t>
                      </a:r>
                      <a:r>
                        <a:rPr lang="en-US" altLang="zh-TW" sz="1800" dirty="0" err="1" smtClean="0"/>
                        <a:t>myq</a:t>
                      </a:r>
                      <a:r>
                        <a:rPr lang="en-US" altLang="zh-TW" sz="1800" dirty="0" smtClean="0"/>
                        <a:t>[0]   </a:t>
                      </a:r>
                    </a:p>
                    <a:p>
                      <a:r>
                        <a:rPr lang="en-US" altLang="zh-TW" sz="1800" dirty="0" smtClean="0"/>
                        <a:t>   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range(8):</a:t>
                      </a:r>
                    </a:p>
                    <a:p>
                      <a:r>
                        <a:rPr lang="en-US" altLang="zh-TW" sz="1800" dirty="0" smtClean="0"/>
                        <a:t>        if bound(</a:t>
                      </a:r>
                      <a:r>
                        <a:rPr lang="en-US" altLang="zh-TW" sz="1800" dirty="0" err="1" smtClean="0"/>
                        <a:t>nextp.r+gor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</a:t>
                      </a:r>
                      <a:r>
                        <a:rPr lang="en-US" altLang="zh-TW" sz="1800" dirty="0" err="1" smtClean="0"/>
                        <a:t>nextp.c+goc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</a:t>
                      </a:r>
                      <a:r>
                        <a:rPr lang="en-US" altLang="zh-TW" sz="1800" dirty="0" err="1" smtClean="0"/>
                        <a:t>r,c</a:t>
                      </a:r>
                      <a:r>
                        <a:rPr lang="en-US" altLang="zh-TW" sz="1800" dirty="0" smtClean="0"/>
                        <a:t>) and (chess[</a:t>
                      </a:r>
                      <a:r>
                        <a:rPr lang="en-US" altLang="zh-TW" sz="1800" dirty="0" err="1" smtClean="0"/>
                        <a:t>nextp.r+gor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]][</a:t>
                      </a:r>
                      <a:r>
                        <a:rPr lang="en-US" altLang="zh-TW" sz="1800" dirty="0" err="1" smtClean="0"/>
                        <a:t>nextp.c+goc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]] == 0):</a:t>
                      </a:r>
                    </a:p>
                    <a:p>
                      <a:r>
                        <a:rPr lang="en-US" altLang="zh-TW" sz="1800" dirty="0" smtClean="0"/>
                        <a:t>            chess[</a:t>
                      </a:r>
                      <a:r>
                        <a:rPr lang="en-US" altLang="zh-TW" sz="1800" dirty="0" err="1" smtClean="0"/>
                        <a:t>nextp.r+gor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]][</a:t>
                      </a:r>
                      <a:r>
                        <a:rPr lang="en-US" altLang="zh-TW" sz="1800" dirty="0" err="1" smtClean="0"/>
                        <a:t>nextp.c+goc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]]=nextp.step+1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 = Point(0,0,0)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tmp.r</a:t>
                      </a:r>
                      <a:r>
                        <a:rPr lang="en-US" altLang="zh-TW" sz="1800" dirty="0" smtClean="0"/>
                        <a:t>=</a:t>
                      </a:r>
                      <a:r>
                        <a:rPr lang="en-US" altLang="zh-TW" sz="1800" dirty="0" err="1" smtClean="0"/>
                        <a:t>nextp.r+gor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tmp.c</a:t>
                      </a:r>
                      <a:r>
                        <a:rPr lang="en-US" altLang="zh-TW" sz="1800" dirty="0" smtClean="0"/>
                        <a:t>=</a:t>
                      </a:r>
                      <a:r>
                        <a:rPr lang="en-US" altLang="zh-TW" sz="1800" dirty="0" err="1" smtClean="0"/>
                        <a:t>nextp.c+goc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tmp.step</a:t>
                      </a:r>
                      <a:r>
                        <a:rPr lang="en-US" altLang="zh-TW" sz="1800" dirty="0" smtClean="0"/>
                        <a:t>=nextp.step+1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myq.append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range(r):</a:t>
                      </a:r>
                    </a:p>
                    <a:p>
                      <a:r>
                        <a:rPr lang="en-US" altLang="zh-TW" sz="1800" dirty="0" smtClean="0"/>
                        <a:t>    for j in range(c):</a:t>
                      </a:r>
                    </a:p>
                    <a:p>
                      <a:r>
                        <a:rPr lang="en-US" altLang="zh-TW" sz="1800" dirty="0" smtClean="0"/>
                        <a:t>        print(chess[i+1][j+1], end='')</a:t>
                      </a:r>
                    </a:p>
                    <a:p>
                      <a:r>
                        <a:rPr lang="en-US" altLang="zh-TW" sz="1800" dirty="0" smtClean="0"/>
                        <a:t>    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812969" y="88667"/>
            <a:ext cx="6253525" cy="67101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行：新增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Point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類別的物件，設定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step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參考到此物件。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的個數大於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，則取出佇列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的最前面的元素到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nextp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，刪除佇列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的最前面的元素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，用於計算相鄰點的列座標與行座標，相鄰點的列座標為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nextp.r+gor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，相鄰點的行座標為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nextp.c+goc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bound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判斷是否超出邊界，且陣列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chess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的該點數值是否等於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，表示還沒有走過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行：設定該點的陣列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chess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的數值為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nextp.step+1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行：儲存相鄰點到佇列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參考到一個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Point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tmp.r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nextp.r+gor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tmp.c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nextp.c+goc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tmp.step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nextp.step+1(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myq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行：使用巢狀迴圈顯示二維陣列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chess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到螢幕，外層迴圈變數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，內層迴圈變數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j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，每次顯示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chess[i+1][j+1]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到螢幕。輸出一列後顯示換行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80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3771" y="381842"/>
            <a:ext cx="10058400" cy="9860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10-4-2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象棋</a:t>
            </a:r>
            <a:r>
              <a:rPr lang="zh-TW" altLang="en-US" sz="4000" dirty="0"/>
              <a:t>「馬」的移動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10-4-2</a:t>
            </a:r>
            <a:r>
              <a:rPr lang="zh-TW" altLang="en-US" sz="2700" dirty="0" smtClean="0"/>
              <a:t>象棋馬的</a:t>
            </a:r>
            <a:r>
              <a:rPr lang="zh-TW" altLang="en-US" sz="2700" dirty="0"/>
              <a:t>移動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01" y="1367862"/>
            <a:ext cx="7886700" cy="1028700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01" y="2600101"/>
            <a:ext cx="7886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3771" y="381842"/>
            <a:ext cx="10058400" cy="9860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10-4-2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象棋</a:t>
            </a:r>
            <a:r>
              <a:rPr lang="zh-TW" altLang="en-US" sz="4000" dirty="0"/>
              <a:t>「馬」的移動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10-4-2</a:t>
            </a:r>
            <a:r>
              <a:rPr lang="zh-TW" altLang="en-US" sz="2700" dirty="0" smtClean="0"/>
              <a:t>象棋馬的</a:t>
            </a:r>
            <a:r>
              <a:rPr lang="zh-TW" altLang="en-US" sz="2700" dirty="0"/>
              <a:t>移動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程式效率分析</a:t>
            </a:r>
          </a:p>
          <a:p>
            <a:r>
              <a:rPr lang="zh-TW" altLang="en-US" dirty="0"/>
              <a:t>執行第</a:t>
            </a:r>
            <a:r>
              <a:rPr lang="en-US" altLang="zh-TW" dirty="0"/>
              <a:t>27</a:t>
            </a:r>
            <a:r>
              <a:rPr lang="zh-TW" altLang="en-US" dirty="0"/>
              <a:t>到</a:t>
            </a:r>
            <a:r>
              <a:rPr lang="en-US" altLang="zh-TW" dirty="0"/>
              <a:t>33</a:t>
            </a:r>
            <a:r>
              <a:rPr lang="zh-TW" altLang="en-US" dirty="0"/>
              <a:t>行的寬度優先搜尋演算法，棋盤上每個點都會被加入佇列，再從佇列取出，點個數為</a:t>
            </a:r>
            <a:r>
              <a:rPr lang="en-US" altLang="zh-TW" dirty="0"/>
              <a:t>r*c</a:t>
            </a:r>
            <a:r>
              <a:rPr lang="zh-TW" altLang="en-US" dirty="0"/>
              <a:t>，</a:t>
            </a:r>
            <a:r>
              <a:rPr lang="en-US" altLang="zh-TW" dirty="0"/>
              <a:t>r</a:t>
            </a:r>
            <a:r>
              <a:rPr lang="zh-TW" altLang="en-US" dirty="0"/>
              <a:t>為棋盤的列數，</a:t>
            </a:r>
            <a:r>
              <a:rPr lang="en-US" altLang="zh-TW" dirty="0"/>
              <a:t>c</a:t>
            </a:r>
            <a:r>
              <a:rPr lang="zh-TW" altLang="en-US" dirty="0"/>
              <a:t>為棋盤的行數，所以寬度優先搜尋演算法效率最差為</a:t>
            </a:r>
            <a:r>
              <a:rPr lang="en-US" altLang="zh-TW" dirty="0"/>
              <a:t>O(r*c)</a:t>
            </a:r>
            <a:r>
              <a:rPr lang="zh-TW" altLang="en-US" dirty="0"/>
              <a:t>，第</a:t>
            </a:r>
            <a:r>
              <a:rPr lang="en-US" altLang="zh-TW" dirty="0"/>
              <a:t>34</a:t>
            </a:r>
            <a:r>
              <a:rPr lang="zh-TW" altLang="en-US" dirty="0"/>
              <a:t>到</a:t>
            </a:r>
            <a:r>
              <a:rPr lang="en-US" altLang="zh-TW" dirty="0"/>
              <a:t>37</a:t>
            </a:r>
            <a:r>
              <a:rPr lang="zh-TW" altLang="en-US" dirty="0"/>
              <a:t>行顯示最少步數結果，其程式效率也是</a:t>
            </a:r>
            <a:r>
              <a:rPr lang="en-US" altLang="zh-TW" dirty="0"/>
              <a:t>O(r*c)</a:t>
            </a:r>
            <a:r>
              <a:rPr lang="zh-TW" altLang="en-US" dirty="0"/>
              <a:t>，所以整個程式的效率為</a:t>
            </a:r>
            <a:r>
              <a:rPr lang="en-US" altLang="zh-TW" dirty="0"/>
              <a:t>O(r*c)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421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10-1-2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圖形</a:t>
            </a:r>
            <a:r>
              <a:rPr lang="zh-TW" altLang="en-US" dirty="0"/>
              <a:t>資料結構的名詞定義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367862"/>
            <a:ext cx="10314791" cy="5281132"/>
          </a:xfrm>
        </p:spPr>
        <p:txBody>
          <a:bodyPr>
            <a:noAutofit/>
          </a:bodyPr>
          <a:lstStyle/>
          <a:p>
            <a:r>
              <a:rPr lang="zh-TW" altLang="en-US" dirty="0"/>
              <a:t>介紹一些圖形資料結構的名詞定義，以下圖為範例進行說明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1165225" lvl="2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1) </a:t>
            </a:r>
            <a:r>
              <a:rPr lang="zh-TW" altLang="en-US" dirty="0" smtClean="0"/>
              <a:t>點（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）：</a:t>
            </a:r>
            <a:r>
              <a:rPr lang="zh-TW" altLang="en-US" dirty="0"/>
              <a:t>圖形中的點，上圖中有點</a:t>
            </a:r>
            <a:r>
              <a:rPr lang="en-US" altLang="zh-TW" dirty="0"/>
              <a:t>1</a:t>
            </a:r>
            <a:r>
              <a:rPr lang="zh-TW" altLang="en-US" dirty="0"/>
              <a:t>、點</a:t>
            </a:r>
            <a:r>
              <a:rPr lang="en-US" altLang="zh-TW" dirty="0"/>
              <a:t>2</a:t>
            </a:r>
            <a:r>
              <a:rPr lang="zh-TW" altLang="en-US" dirty="0"/>
              <a:t>、點</a:t>
            </a:r>
            <a:r>
              <a:rPr lang="en-US" altLang="zh-TW" dirty="0"/>
              <a:t>3</a:t>
            </a:r>
            <a:r>
              <a:rPr lang="zh-TW" altLang="en-US" dirty="0"/>
              <a:t>、點</a:t>
            </a:r>
            <a:r>
              <a:rPr lang="en-US" altLang="zh-TW" dirty="0"/>
              <a:t>4</a:t>
            </a:r>
            <a:r>
              <a:rPr lang="zh-TW" altLang="en-US" dirty="0"/>
              <a:t>與點</a:t>
            </a:r>
            <a:r>
              <a:rPr lang="en-US" altLang="zh-TW" dirty="0"/>
              <a:t>5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1165225" lvl="2" indent="0">
              <a:buNone/>
            </a:pPr>
            <a:r>
              <a:rPr lang="en-US" altLang="zh-TW" dirty="0"/>
              <a:t>(2) </a:t>
            </a:r>
            <a:r>
              <a:rPr lang="zh-TW" altLang="en-US" dirty="0" smtClean="0"/>
              <a:t>邊（</a:t>
            </a:r>
            <a:r>
              <a:rPr lang="en-US" altLang="zh-TW" dirty="0" smtClean="0"/>
              <a:t>edge</a:t>
            </a:r>
            <a:r>
              <a:rPr lang="zh-TW" altLang="en-US" dirty="0" smtClean="0"/>
              <a:t>）：</a:t>
            </a:r>
            <a:r>
              <a:rPr lang="zh-TW" altLang="en-US" dirty="0"/>
              <a:t>兩個點之間可以有邊相連，上圖中的邊有</a:t>
            </a:r>
            <a:r>
              <a:rPr lang="en-US" altLang="zh-TW" dirty="0"/>
              <a:t>(</a:t>
            </a:r>
            <a:r>
              <a:rPr lang="en-US" altLang="zh-TW" dirty="0" smtClean="0"/>
              <a:t>1, 2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(1</a:t>
            </a:r>
            <a:r>
              <a:rPr lang="en-US" altLang="zh-TW" dirty="0" smtClean="0"/>
              <a:t>, 3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(1</a:t>
            </a:r>
            <a:r>
              <a:rPr lang="en-US" altLang="zh-TW" dirty="0" smtClean="0"/>
              <a:t>, 4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(2</a:t>
            </a:r>
            <a:r>
              <a:rPr lang="en-US" altLang="zh-TW" dirty="0" smtClean="0"/>
              <a:t>, 3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(2</a:t>
            </a:r>
            <a:r>
              <a:rPr lang="en-US" altLang="zh-TW" dirty="0" smtClean="0"/>
              <a:t>, 4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(2</a:t>
            </a:r>
            <a:r>
              <a:rPr lang="en-US" altLang="zh-TW" dirty="0" smtClean="0"/>
              <a:t>, 5</a:t>
            </a:r>
            <a:r>
              <a:rPr lang="en-US" altLang="zh-TW" dirty="0"/>
              <a:t>)</a:t>
            </a:r>
            <a:r>
              <a:rPr lang="zh-TW" altLang="en-US" dirty="0"/>
              <a:t>六個邊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95" y="2201844"/>
            <a:ext cx="2866345" cy="18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10-1-2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圖形</a:t>
            </a:r>
            <a:r>
              <a:rPr lang="zh-TW" altLang="en-US" dirty="0"/>
              <a:t>資料結構的名詞定義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367862"/>
            <a:ext cx="10314791" cy="5281132"/>
          </a:xfrm>
        </p:spPr>
        <p:txBody>
          <a:bodyPr>
            <a:noAutofit/>
          </a:bodyPr>
          <a:lstStyle/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1165225" lvl="2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3) </a:t>
            </a:r>
            <a:r>
              <a:rPr lang="zh-TW" altLang="en-US" dirty="0" smtClean="0"/>
              <a:t>路徑</a:t>
            </a:r>
            <a:r>
              <a:rPr lang="zh-TW" altLang="en-US" dirty="0"/>
              <a:t>（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）：</a:t>
            </a:r>
            <a:r>
              <a:rPr lang="zh-TW" altLang="en-US" dirty="0"/>
              <a:t>兩點之間的路徑可以由許多邊連接起來，上圖中的點</a:t>
            </a:r>
            <a:r>
              <a:rPr lang="en-US" altLang="zh-TW" dirty="0"/>
              <a:t>1</a:t>
            </a:r>
            <a:r>
              <a:rPr lang="zh-TW" altLang="en-US" dirty="0"/>
              <a:t>與點</a:t>
            </a:r>
            <a:r>
              <a:rPr lang="en-US" altLang="zh-TW" dirty="0"/>
              <a:t>4</a:t>
            </a:r>
            <a:r>
              <a:rPr lang="zh-TW" altLang="en-US" dirty="0"/>
              <a:t>的路徑，可以由點</a:t>
            </a:r>
            <a:r>
              <a:rPr lang="en-US" altLang="zh-TW" dirty="0"/>
              <a:t>1</a:t>
            </a:r>
            <a:r>
              <a:rPr lang="zh-TW" altLang="en-US" dirty="0"/>
              <a:t>連接到點</a:t>
            </a:r>
            <a:r>
              <a:rPr lang="en-US" altLang="zh-TW" dirty="0"/>
              <a:t>3</a:t>
            </a:r>
            <a:r>
              <a:rPr lang="zh-TW" altLang="en-US" dirty="0"/>
              <a:t>的邊</a:t>
            </a:r>
            <a:r>
              <a:rPr lang="en-US" altLang="zh-TW" dirty="0"/>
              <a:t>(1</a:t>
            </a:r>
            <a:r>
              <a:rPr lang="en-US" altLang="zh-TW" dirty="0" smtClean="0"/>
              <a:t>, 3</a:t>
            </a:r>
            <a:r>
              <a:rPr lang="en-US" altLang="zh-TW" dirty="0"/>
              <a:t>)</a:t>
            </a:r>
            <a:r>
              <a:rPr lang="zh-TW" altLang="en-US" dirty="0"/>
              <a:t>，點</a:t>
            </a:r>
            <a:r>
              <a:rPr lang="en-US" altLang="zh-TW" dirty="0"/>
              <a:t>3</a:t>
            </a:r>
            <a:r>
              <a:rPr lang="zh-TW" altLang="en-US" dirty="0"/>
              <a:t>再連接到點</a:t>
            </a:r>
            <a:r>
              <a:rPr lang="en-US" altLang="zh-TW" dirty="0"/>
              <a:t>2</a:t>
            </a:r>
            <a:r>
              <a:rPr lang="zh-TW" altLang="en-US" dirty="0"/>
              <a:t>的邊</a:t>
            </a:r>
            <a:r>
              <a:rPr lang="en-US" altLang="zh-TW" dirty="0"/>
              <a:t>(3</a:t>
            </a:r>
            <a:r>
              <a:rPr lang="en-US" altLang="zh-TW" dirty="0" smtClean="0"/>
              <a:t>, 2</a:t>
            </a:r>
            <a:r>
              <a:rPr lang="en-US" altLang="zh-TW" dirty="0"/>
              <a:t>)</a:t>
            </a:r>
            <a:r>
              <a:rPr lang="zh-TW" altLang="en-US" dirty="0"/>
              <a:t>，點</a:t>
            </a:r>
            <a:r>
              <a:rPr lang="en-US" altLang="zh-TW" dirty="0"/>
              <a:t>2</a:t>
            </a:r>
            <a:r>
              <a:rPr lang="zh-TW" altLang="en-US" dirty="0"/>
              <a:t>再連接到點</a:t>
            </a:r>
            <a:r>
              <a:rPr lang="en-US" altLang="zh-TW" dirty="0"/>
              <a:t>4</a:t>
            </a:r>
            <a:r>
              <a:rPr lang="zh-TW" altLang="en-US" dirty="0"/>
              <a:t>的邊</a:t>
            </a:r>
            <a:r>
              <a:rPr lang="en-US" altLang="zh-TW" dirty="0"/>
              <a:t>(2</a:t>
            </a:r>
            <a:r>
              <a:rPr lang="en-US" altLang="zh-TW" dirty="0" smtClean="0"/>
              <a:t>, 4</a:t>
            </a:r>
            <a:r>
              <a:rPr lang="en-US" altLang="zh-TW" dirty="0"/>
              <a:t>)</a:t>
            </a:r>
            <a:r>
              <a:rPr lang="zh-TW" altLang="en-US" dirty="0"/>
              <a:t>，這樣就是一個連接點</a:t>
            </a:r>
            <a:r>
              <a:rPr lang="en-US" altLang="zh-TW" dirty="0"/>
              <a:t>1</a:t>
            </a:r>
            <a:r>
              <a:rPr lang="zh-TW" altLang="en-US" dirty="0"/>
              <a:t>到點</a:t>
            </a:r>
            <a:r>
              <a:rPr lang="en-US" altLang="zh-TW" dirty="0"/>
              <a:t>4</a:t>
            </a:r>
            <a:r>
              <a:rPr lang="zh-TW" altLang="en-US" dirty="0"/>
              <a:t>的路徑。</a:t>
            </a:r>
          </a:p>
          <a:p>
            <a:pPr marL="1165225" lvl="2" indent="0">
              <a:buNone/>
            </a:pPr>
            <a:r>
              <a:rPr lang="en-US" altLang="zh-TW" dirty="0"/>
              <a:t>(4) </a:t>
            </a:r>
            <a:r>
              <a:rPr lang="zh-TW" altLang="en-US" dirty="0"/>
              <a:t>路徑</a:t>
            </a:r>
            <a:r>
              <a:rPr lang="zh-TW" altLang="en-US" dirty="0" smtClean="0"/>
              <a:t>長度</a:t>
            </a:r>
            <a:r>
              <a:rPr lang="zh-TW" altLang="en-US" dirty="0"/>
              <a:t>（</a:t>
            </a:r>
            <a:r>
              <a:rPr lang="en-US" altLang="zh-TW" dirty="0" smtClean="0"/>
              <a:t>path length</a:t>
            </a:r>
            <a:r>
              <a:rPr lang="zh-TW" altLang="en-US" dirty="0" smtClean="0"/>
              <a:t>）：</a:t>
            </a:r>
            <a:r>
              <a:rPr lang="zh-TW" altLang="en-US" dirty="0"/>
              <a:t>一個路徑所包含邊的個數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94" y="1395020"/>
            <a:ext cx="2866345" cy="18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10-1-2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圖形</a:t>
            </a:r>
            <a:r>
              <a:rPr lang="zh-TW" altLang="en-US" dirty="0"/>
              <a:t>資料結構的名詞定義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367862"/>
            <a:ext cx="10314791" cy="5281132"/>
          </a:xfrm>
        </p:spPr>
        <p:txBody>
          <a:bodyPr>
            <a:noAutofit/>
          </a:bodyPr>
          <a:lstStyle/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1165225" lvl="2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5) </a:t>
            </a:r>
            <a:r>
              <a:rPr lang="zh-TW" altLang="en-US" dirty="0"/>
              <a:t>簡單</a:t>
            </a:r>
            <a:r>
              <a:rPr lang="zh-TW" altLang="en-US" dirty="0" smtClean="0"/>
              <a:t>路徑（</a:t>
            </a:r>
            <a:r>
              <a:rPr lang="en-US" altLang="zh-TW" dirty="0" smtClean="0"/>
              <a:t>simple path</a:t>
            </a:r>
            <a:r>
              <a:rPr lang="zh-TW" altLang="en-US" dirty="0" smtClean="0"/>
              <a:t>）：</a:t>
            </a:r>
            <a:r>
              <a:rPr lang="zh-TW" altLang="en-US" dirty="0"/>
              <a:t>一個路徑的起點與終點外，其餘點都不能相同。</a:t>
            </a:r>
          </a:p>
          <a:p>
            <a:pPr marL="1165225" lvl="2" indent="0">
              <a:buNone/>
            </a:pPr>
            <a:r>
              <a:rPr lang="en-US" altLang="zh-TW" dirty="0"/>
              <a:t>(6) </a:t>
            </a:r>
            <a:r>
              <a:rPr lang="zh-TW" altLang="en-US" dirty="0" smtClean="0"/>
              <a:t>循環</a:t>
            </a:r>
            <a:r>
              <a:rPr lang="zh-TW" altLang="en-US" dirty="0"/>
              <a:t>（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）：</a:t>
            </a:r>
            <a:r>
              <a:rPr lang="zh-TW" altLang="en-US" dirty="0"/>
              <a:t>是簡單路徑，且路徑的起點與終點相同。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94" y="1395020"/>
            <a:ext cx="2866345" cy="18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</TotalTime>
  <Words>7295</Words>
  <Application>Microsoft Office PowerPoint</Application>
  <PresentationFormat>自訂</PresentationFormat>
  <Paragraphs>671</Paragraphs>
  <Slides>68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69" baseType="lpstr">
      <vt:lpstr>回顧</vt:lpstr>
      <vt:lpstr>Ch10　圖形資料結構與圖形走訪</vt:lpstr>
      <vt:lpstr>Ch10　圖形資料結構與圖形走訪</vt:lpstr>
      <vt:lpstr>Ch10　圖形資料結構與圖形走訪</vt:lpstr>
      <vt:lpstr>Ch10　圖形資料結構與圖形走訪</vt:lpstr>
      <vt:lpstr>10-1-1　什麼是圖形資料結構</vt:lpstr>
      <vt:lpstr>10-1-1　什麼是圖形資料結構</vt:lpstr>
      <vt:lpstr>10-1-2　圖形資料結構的名詞定義</vt:lpstr>
      <vt:lpstr>10-1-2　圖形資料結構的名詞定義</vt:lpstr>
      <vt:lpstr>10-1-2　圖形資料結構的名詞定義</vt:lpstr>
      <vt:lpstr>10-1-2　圖形資料結構的名詞定義</vt:lpstr>
      <vt:lpstr>10-1-2　圖形資料結構的名詞定義</vt:lpstr>
      <vt:lpstr>10-1-2　圖形資料結構的名詞定義</vt:lpstr>
      <vt:lpstr>10-1-2　圖形資料結構的名詞定義</vt:lpstr>
      <vt:lpstr>10-1-2　圖形資料結構的名詞定義</vt:lpstr>
      <vt:lpstr>10-1-2　圖形資料結構的名詞定義</vt:lpstr>
      <vt:lpstr>10-2　實作圖形資料結構 </vt:lpstr>
      <vt:lpstr>10-2-1　使用陣列建立圖形資料結構 (10-2-1使用陣列建立圖形資料結構.py)</vt:lpstr>
      <vt:lpstr>10-2-1　使用陣列建立圖形資料結構 (10-2-1使用陣列建立圖形資料結構.py)</vt:lpstr>
      <vt:lpstr>10-2-1　使用陣列建立圖形資料結構 (10-2-1使用陣列建立圖形資料結構.py)</vt:lpstr>
      <vt:lpstr>10-2-1　使用陣列建立圖形資料結構 (10-2-1使用陣列建立圖形資料結構.py)</vt:lpstr>
      <vt:lpstr>10-2-1　使用陣列建立圖形資料結構 (10-2-1使用陣列建立圖形資料結構.py)</vt:lpstr>
      <vt:lpstr>PowerPoint 簡報</vt:lpstr>
      <vt:lpstr>10-2-1　使用陣列建立圖形資料結構 (10-2-1使用陣列建立圖形資料結構.py)</vt:lpstr>
      <vt:lpstr>10-2-1　使用陣列建立圖形資料結構 (10-2-1使用陣列建立圖形資料結構.py)</vt:lpstr>
      <vt:lpstr>10-2-2　使用字典建立圖形資料結構 (10-2-2使用字典建立圖形資料結構.py)</vt:lpstr>
      <vt:lpstr>10-2-2　使用字典建立圖形資料結構 (10-2-2使用字典建立圖形資料結構.py)</vt:lpstr>
      <vt:lpstr>10-3　使用深度優先進行圖的走訪 </vt:lpstr>
      <vt:lpstr>10-3　使用深度優先進行圖的走訪 </vt:lpstr>
      <vt:lpstr>10-3　使用深度優先進行圖的走訪 </vt:lpstr>
      <vt:lpstr>10-3　使用深度優先進行圖的走訪 </vt:lpstr>
      <vt:lpstr>10-3　使用深度優先進行圖的走訪 </vt:lpstr>
      <vt:lpstr>10-3-1　使用DFS求最長路徑長度 (10-3-1使用DFS求最長路徑長度.py)</vt:lpstr>
      <vt:lpstr>10-3-1　使用DFS求最長路徑長度 (10-3-1使用DFS求最長路徑長度.py)</vt:lpstr>
      <vt:lpstr>10-3-1　使用DFS求最長路徑長度 (10-3-1使用DFS求最長路徑長度.py)</vt:lpstr>
      <vt:lpstr>10-3-1　使用DFS求最長路徑長度 (10-3-1使用DFS求最長路徑長度.py)</vt:lpstr>
      <vt:lpstr>10-3-1　使用DFS求最長路徑長度 (10-3-1使用DFS求最長路徑長度.py)</vt:lpstr>
      <vt:lpstr>10-3-1　使用DFS求最長路徑長度 (10-3-1使用DFS求最長路徑長度.py)</vt:lpstr>
      <vt:lpstr>10-3-1　使用DFS求最長路徑長度 (10-3-1使用DFS求最長路徑長度.py)</vt:lpstr>
      <vt:lpstr>10-3-1　使用DFS求最長路徑長度 (10-3-1使用DFS求最長路徑長度.py)</vt:lpstr>
      <vt:lpstr>10-3-2　使用DFS偵測是否有迴圈 (10-3-2使用DFS偵測是否有迴圈.py)</vt:lpstr>
      <vt:lpstr>10-3-2　使用DFS偵測是否有迴圈 (10-3-2使用DFS偵測是否有迴圈.py)</vt:lpstr>
      <vt:lpstr>10-3-2　使用DFS偵測是否有迴圈 (10-3-2使用DFS偵測是否有迴圈.py)</vt:lpstr>
      <vt:lpstr>10-3-2　使用DFS偵測是否有迴圈 (10-3-2使用DFS偵測是否有迴圈.py)</vt:lpstr>
      <vt:lpstr>10-3-2　使用DFS偵測是否有迴圈 (10-3-2使用DFS偵測是否有迴圈.py)</vt:lpstr>
      <vt:lpstr>10-3-2　使用DFS偵測是否有迴圈 (10-3-2使用DFS偵測是否有迴圈.py)</vt:lpstr>
      <vt:lpstr>10-3-2　使用DFS偵測是否有迴圈 (10-3-2使用DFS偵測是否有迴圈.py)</vt:lpstr>
      <vt:lpstr>10-4　使用寬度優先進行圖的走訪</vt:lpstr>
      <vt:lpstr>10-4　使用寬度優先進行圖的走訪</vt:lpstr>
      <vt:lpstr>10-4　使用寬度優先進行圖的走訪</vt:lpstr>
      <vt:lpstr>10-4　使用寬度優先進行圖的走訪</vt:lpstr>
      <vt:lpstr>10-4-1　迷宮(10-4-1迷宮.py)</vt:lpstr>
      <vt:lpstr>10-4-1　迷宮(10-4-1迷宮.py)</vt:lpstr>
      <vt:lpstr>10-4-1　迷宮(10-4-1迷宮.py)</vt:lpstr>
      <vt:lpstr>10-4-1　迷宮(10-4-1迷宮.py)</vt:lpstr>
      <vt:lpstr>10-4-1　迷宮(10-4-1迷宮.py)</vt:lpstr>
      <vt:lpstr>10-4-1　迷宮(10-4-1迷宮.py)</vt:lpstr>
      <vt:lpstr>10-4-1　迷宮(10-4-1迷宮.py)</vt:lpstr>
      <vt:lpstr>10-4-1　迷宮(10-4-1迷宮.py)</vt:lpstr>
      <vt:lpstr>10-4-1　迷宮(10-4-1迷宮.py)</vt:lpstr>
      <vt:lpstr>10-4-1　迷宮(10-4-1迷宮.py)</vt:lpstr>
      <vt:lpstr>10-4-2　象棋「馬」的移動(10-4-2象棋馬的移動.py)</vt:lpstr>
      <vt:lpstr>10-4-2　象棋「馬」的移動(10-4-2象棋馬的移動.py)</vt:lpstr>
      <vt:lpstr>10-4-2　象棋「馬」的移動(10-4-2象棋馬的移動.py)</vt:lpstr>
      <vt:lpstr>10-4-2　象棋「馬」的移動(10-4-2象棋馬的移動.py)</vt:lpstr>
      <vt:lpstr>10-4-2　象棋「馬」的移動(10-4-2象棋馬的移動.py)</vt:lpstr>
      <vt:lpstr>10-4-2　象棋「馬」的移動(10-4-2象棋馬的移動.py)</vt:lpstr>
      <vt:lpstr>10-4-2　象棋「馬」的移動(10-4-2象棋馬的移動.py)</vt:lpstr>
      <vt:lpstr>10-4-2　象棋「馬」的移動(10-4-2象棋馬的移動.py)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Ch1資料結構簡介</dc:title>
  <dc:creator>USER</dc:creator>
  <cp:lastModifiedBy>chwa</cp:lastModifiedBy>
  <cp:revision>104</cp:revision>
  <dcterms:created xsi:type="dcterms:W3CDTF">2021-02-10T14:29:02Z</dcterms:created>
  <dcterms:modified xsi:type="dcterms:W3CDTF">2021-03-02T02:36:32Z</dcterms:modified>
</cp:coreProperties>
</file>