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70" r:id="rId13"/>
    <p:sldId id="344" r:id="rId14"/>
    <p:sldId id="271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3" r:id="rId23"/>
    <p:sldId id="284" r:id="rId24"/>
    <p:sldId id="345" r:id="rId25"/>
    <p:sldId id="285" r:id="rId26"/>
    <p:sldId id="286" r:id="rId27"/>
    <p:sldId id="287" r:id="rId28"/>
    <p:sldId id="288" r:id="rId29"/>
    <p:sldId id="289" r:id="rId30"/>
    <p:sldId id="290" r:id="rId31"/>
    <p:sldId id="296" r:id="rId32"/>
    <p:sldId id="297" r:id="rId33"/>
    <p:sldId id="291" r:id="rId34"/>
    <p:sldId id="292" r:id="rId35"/>
    <p:sldId id="293" r:id="rId36"/>
    <p:sldId id="294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46" r:id="rId46"/>
    <p:sldId id="306" r:id="rId47"/>
    <p:sldId id="307" r:id="rId48"/>
    <p:sldId id="308" r:id="rId49"/>
    <p:sldId id="313" r:id="rId50"/>
    <p:sldId id="314" r:id="rId51"/>
    <p:sldId id="309" r:id="rId52"/>
    <p:sldId id="310" r:id="rId53"/>
    <p:sldId id="311" r:id="rId54"/>
    <p:sldId id="347" r:id="rId55"/>
    <p:sldId id="320" r:id="rId56"/>
    <p:sldId id="321" r:id="rId57"/>
    <p:sldId id="322" r:id="rId58"/>
    <p:sldId id="348" r:id="rId59"/>
    <p:sldId id="323" r:id="rId60"/>
    <p:sldId id="349" r:id="rId61"/>
    <p:sldId id="324" r:id="rId62"/>
    <p:sldId id="315" r:id="rId63"/>
    <p:sldId id="316" r:id="rId64"/>
    <p:sldId id="317" r:id="rId65"/>
    <p:sldId id="325" r:id="rId66"/>
    <p:sldId id="326" r:id="rId67"/>
    <p:sldId id="327" r:id="rId68"/>
    <p:sldId id="330" r:id="rId69"/>
    <p:sldId id="331" r:id="rId70"/>
    <p:sldId id="332" r:id="rId71"/>
    <p:sldId id="333" r:id="rId72"/>
    <p:sldId id="334" r:id="rId73"/>
    <p:sldId id="328" r:id="rId74"/>
    <p:sldId id="335" r:id="rId75"/>
    <p:sldId id="336" r:id="rId76"/>
    <p:sldId id="342" r:id="rId77"/>
    <p:sldId id="343" r:id="rId78"/>
    <p:sldId id="337" r:id="rId79"/>
    <p:sldId id="338" r:id="rId80"/>
    <p:sldId id="339" r:id="rId8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-518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1A4D-61E4-4ED3-9A90-74D979B769E4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686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1A4D-61E4-4ED3-9A90-74D979B769E4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7879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1A4D-61E4-4ED3-9A90-74D979B769E4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0316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538163" indent="-538163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  <a:defRPr sz="2400"/>
            </a:lvl1pPr>
            <a:lvl2pPr marL="1076325" indent="-538163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  <a:defRPr sz="2400"/>
            </a:lvl2pPr>
            <a:lvl3pPr marL="1435100" indent="-35877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  <a:defRPr sz="2400"/>
            </a:lvl3pPr>
            <a:lvl4pPr marL="2062163" indent="-627063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 sz="2400"/>
            </a:lvl4pPr>
            <a:lvl5pPr marL="2689225" indent="-627063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 sz="2400"/>
            </a:lvl5pPr>
          </a:lstStyle>
          <a:p>
            <a:pPr lvl="0"/>
            <a:r>
              <a:rPr lang="zh-TW" altLang="en-US" dirty="0" smtClean="0"/>
              <a:t>編輯母片文字樣式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第二層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1A4D-61E4-4ED3-9A90-74D979B769E4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6164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1A4D-61E4-4ED3-9A90-74D979B769E4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33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1A4D-61E4-4ED3-9A90-74D979B769E4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0841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1A4D-61E4-4ED3-9A90-74D979B769E4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6159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1A4D-61E4-4ED3-9A90-74D979B769E4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3715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1A4D-61E4-4ED3-9A90-74D979B769E4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6620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1961A4D-61E4-4ED3-9A90-74D979B769E4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5779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61A4D-61E4-4ED3-9A90-74D979B769E4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9718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93982"/>
            <a:ext cx="12192001" cy="2640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527984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860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367862"/>
            <a:ext cx="10058400" cy="49291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1961A4D-61E4-4ED3-9A90-74D979B769E4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67A9941-0953-4618-B037-5583A9E59B4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245523" y="1308876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561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微軟正黑體" pitchFamily="34" charset="-120"/>
          <a:ea typeface="微軟正黑體" pitchFamily="34" charset="-120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6600" dirty="0" smtClean="0"/>
              <a:t>Ch11</a:t>
            </a:r>
            <a:r>
              <a:rPr lang="zh-TW" altLang="en-US" sz="6600" dirty="0" smtClean="0"/>
              <a:t>　圖形</a:t>
            </a:r>
            <a:r>
              <a:rPr lang="zh-TW" altLang="en-US" sz="6600" dirty="0"/>
              <a:t>最短路徑 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endParaRPr lang="zh-TW" altLang="en-US" sz="6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04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宣告一個類別</a:t>
            </a:r>
            <a:r>
              <a:rPr lang="en-US" altLang="zh-TW" dirty="0"/>
              <a:t>Edge</a:t>
            </a:r>
            <a:r>
              <a:rPr lang="zh-TW" altLang="en-US" dirty="0"/>
              <a:t>，由</a:t>
            </a:r>
            <a:r>
              <a:rPr lang="en-US" altLang="zh-TW" dirty="0"/>
              <a:t>3</a:t>
            </a:r>
            <a:r>
              <a:rPr lang="zh-TW" altLang="en-US" dirty="0"/>
              <a:t>個元素描述一個邊，這個邊是具有方向性的，分別是</a:t>
            </a:r>
            <a:r>
              <a:rPr lang="en-US" altLang="zh-TW" dirty="0"/>
              <a:t>s</a:t>
            </a:r>
            <a:r>
              <a:rPr lang="zh-TW" altLang="en-US" dirty="0"/>
              <a:t>、</a:t>
            </a:r>
            <a:r>
              <a:rPr lang="en-US" altLang="zh-TW" dirty="0"/>
              <a:t>t</a:t>
            </a:r>
            <a:r>
              <a:rPr lang="zh-TW" altLang="en-US" dirty="0"/>
              <a:t>與</a:t>
            </a:r>
            <a:r>
              <a:rPr lang="en-US" altLang="zh-TW" dirty="0"/>
              <a:t>w</a:t>
            </a:r>
            <a:r>
              <a:rPr lang="zh-TW" altLang="en-US" dirty="0"/>
              <a:t>，</a:t>
            </a:r>
            <a:r>
              <a:rPr lang="en-US" altLang="zh-TW" dirty="0"/>
              <a:t>s</a:t>
            </a:r>
            <a:r>
              <a:rPr lang="zh-TW" altLang="en-US" dirty="0"/>
              <a:t>為邊的起始節點，</a:t>
            </a:r>
            <a:r>
              <a:rPr lang="en-US" altLang="zh-TW" dirty="0"/>
              <a:t>t</a:t>
            </a:r>
            <a:r>
              <a:rPr lang="zh-TW" altLang="en-US" dirty="0"/>
              <a:t>為邊的終點節點，</a:t>
            </a:r>
            <a:r>
              <a:rPr lang="en-US" altLang="zh-TW" dirty="0"/>
              <a:t>w</a:t>
            </a:r>
            <a:r>
              <a:rPr lang="zh-TW" altLang="en-US" dirty="0"/>
              <a:t>為邊的權重。若要將下圖使用字典建立圖形資料結構，需不斷將邊加到指定的字典元素後面。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</p:txBody>
      </p:sp>
      <p:pic>
        <p:nvPicPr>
          <p:cNvPr id="6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897" y="3245224"/>
            <a:ext cx="3951836" cy="3051832"/>
          </a:xfrm>
          <a:prstGeom prst="rect">
            <a:avLst/>
          </a:prstGeom>
        </p:spPr>
      </p:pic>
      <p:sp>
        <p:nvSpPr>
          <p:cNvPr id="7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000" b="1" dirty="0" smtClean="0"/>
              <a:t>11-1-2</a:t>
            </a:r>
            <a:r>
              <a:rPr lang="zh-TW" altLang="en-US" sz="4000" b="1" dirty="0" smtClean="0"/>
              <a:t>　</a:t>
            </a:r>
            <a:r>
              <a:rPr lang="zh-TW" altLang="en-US" sz="4000" dirty="0" smtClean="0"/>
              <a:t>使用</a:t>
            </a:r>
            <a:r>
              <a:rPr lang="zh-TW" altLang="en-US" sz="4000" dirty="0"/>
              <a:t>字典建立帶有權重的圖形資料結構</a:t>
            </a:r>
            <a:r>
              <a:rPr lang="en-US" altLang="zh-TW" sz="4000" dirty="0" smtClean="0"/>
              <a:t/>
            </a:r>
            <a:br>
              <a:rPr lang="en-US" altLang="zh-TW" sz="4000" dirty="0" smtClean="0"/>
            </a:br>
            <a:r>
              <a:rPr lang="en-US" altLang="zh-TW" sz="2400" dirty="0" smtClean="0"/>
              <a:t>(11-1-2</a:t>
            </a:r>
            <a:r>
              <a:rPr lang="zh-TW" altLang="en-US" sz="2400" dirty="0" smtClean="0"/>
              <a:t>使用</a:t>
            </a:r>
            <a:r>
              <a:rPr lang="zh-TW" altLang="en-US" sz="2400" dirty="0"/>
              <a:t>字典</a:t>
            </a:r>
            <a:r>
              <a:rPr lang="zh-TW" altLang="en-US" sz="2400" dirty="0" smtClean="0"/>
              <a:t>建立</a:t>
            </a:r>
            <a:r>
              <a:rPr lang="zh-TW" altLang="en-US" sz="2400" dirty="0"/>
              <a:t>帶有權重的圖形資料結構</a:t>
            </a:r>
            <a:r>
              <a:rPr lang="en-US" altLang="zh-TW" sz="2400" dirty="0"/>
              <a:t>.</a:t>
            </a:r>
            <a:r>
              <a:rPr lang="en-US" altLang="zh-TW" sz="2400" dirty="0" err="1"/>
              <a:t>py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11848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zh-TW" altLang="en-US" dirty="0"/>
              <a:t>字典</a:t>
            </a:r>
            <a:r>
              <a:rPr lang="en-US" altLang="zh-TW" dirty="0" smtClean="0"/>
              <a:t>G</a:t>
            </a:r>
            <a:r>
              <a:rPr lang="zh-TW" altLang="en-US" dirty="0"/>
              <a:t>，將上圖所有點與邊加入後的結果如下，建立圖形後就可以使用各種圖形演算法，獲得想要</a:t>
            </a:r>
            <a:r>
              <a:rPr lang="zh-TW" altLang="en-US" dirty="0" smtClean="0"/>
              <a:t>的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結果</a:t>
            </a:r>
            <a:r>
              <a:rPr lang="zh-TW" altLang="en-US" dirty="0"/>
              <a:t>。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193" y="2080594"/>
            <a:ext cx="5400130" cy="4222053"/>
          </a:xfrm>
          <a:prstGeom prst="rect">
            <a:avLst/>
          </a:prstGeom>
        </p:spPr>
      </p:pic>
      <p:sp>
        <p:nvSpPr>
          <p:cNvPr id="6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000" b="1" dirty="0" smtClean="0"/>
              <a:t>11-1-2</a:t>
            </a:r>
            <a:r>
              <a:rPr lang="zh-TW" altLang="en-US" sz="4000" b="1" dirty="0" smtClean="0"/>
              <a:t>　</a:t>
            </a:r>
            <a:r>
              <a:rPr lang="zh-TW" altLang="en-US" sz="4000" dirty="0" smtClean="0"/>
              <a:t>使用</a:t>
            </a:r>
            <a:r>
              <a:rPr lang="zh-TW" altLang="en-US" sz="4000" dirty="0"/>
              <a:t>字典建立帶有權重的圖形資料結構</a:t>
            </a:r>
            <a:r>
              <a:rPr lang="en-US" altLang="zh-TW" sz="4000" dirty="0" smtClean="0"/>
              <a:t/>
            </a:r>
            <a:br>
              <a:rPr lang="en-US" altLang="zh-TW" sz="4000" dirty="0" smtClean="0"/>
            </a:br>
            <a:r>
              <a:rPr lang="en-US" altLang="zh-TW" sz="2400" dirty="0" smtClean="0"/>
              <a:t>(11-1-2</a:t>
            </a:r>
            <a:r>
              <a:rPr lang="zh-TW" altLang="en-US" sz="2400" dirty="0" smtClean="0"/>
              <a:t>使用</a:t>
            </a:r>
            <a:r>
              <a:rPr lang="zh-TW" altLang="en-US" sz="2400" dirty="0"/>
              <a:t>字典</a:t>
            </a:r>
            <a:r>
              <a:rPr lang="zh-TW" altLang="en-US" sz="2400" dirty="0" smtClean="0"/>
              <a:t>建立</a:t>
            </a:r>
            <a:r>
              <a:rPr lang="zh-TW" altLang="en-US" sz="2400" dirty="0"/>
              <a:t>帶有權重的圖形資料結構</a:t>
            </a:r>
            <a:r>
              <a:rPr lang="en-US" altLang="zh-TW" sz="2400" dirty="0"/>
              <a:t>.</a:t>
            </a:r>
            <a:r>
              <a:rPr lang="en-US" altLang="zh-TW" sz="2400" dirty="0" err="1"/>
              <a:t>py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9271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以下為使用字典建立帶有權重的圖形資料結構程式範例。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069941"/>
              </p:ext>
            </p:extLst>
          </p:nvPr>
        </p:nvGraphicFramePr>
        <p:xfrm>
          <a:off x="187747" y="1978715"/>
          <a:ext cx="5334512" cy="2383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147">
                  <a:extLst>
                    <a:ext uri="{9D8B030D-6E8A-4147-A177-3AD203B41FA5}">
                      <a16:colId xmlns:a16="http://schemas.microsoft.com/office/drawing/2014/main" xmlns="" val="1352062529"/>
                    </a:ext>
                  </a:extLst>
                </a:gridCol>
                <a:gridCol w="4459365">
                  <a:extLst>
                    <a:ext uri="{9D8B030D-6E8A-4147-A177-3AD203B41FA5}">
                      <a16:colId xmlns:a16="http://schemas.microsoft.com/office/drawing/2014/main" xmlns="" val="1926879571"/>
                    </a:ext>
                  </a:extLst>
                </a:gridCol>
              </a:tblGrid>
              <a:tr h="37183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行號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程式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7556328"/>
                  </a:ext>
                </a:extLst>
              </a:tr>
              <a:tr h="14036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05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06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07</a:t>
                      </a:r>
                      <a:endParaRPr lang="en-US" altLang="zh-TW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class Edge:</a:t>
                      </a:r>
                    </a:p>
                    <a:p>
                      <a:r>
                        <a:rPr lang="en-US" altLang="zh-TW" sz="1800" dirty="0" smtClean="0"/>
                        <a:t>    </a:t>
                      </a:r>
                      <a:r>
                        <a:rPr lang="en-US" altLang="zh-TW" sz="1800" dirty="0" err="1" smtClean="0"/>
                        <a:t>def</a:t>
                      </a:r>
                      <a:r>
                        <a:rPr lang="en-US" altLang="zh-TW" sz="1800" dirty="0" smtClean="0"/>
                        <a:t> __</a:t>
                      </a:r>
                      <a:r>
                        <a:rPr lang="en-US" altLang="zh-TW" sz="1800" dirty="0" err="1" smtClean="0"/>
                        <a:t>init</a:t>
                      </a:r>
                      <a:r>
                        <a:rPr lang="en-US" altLang="zh-TW" sz="1800" dirty="0" smtClean="0"/>
                        <a:t>__(self, s, t, w):</a:t>
                      </a:r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self.s</a:t>
                      </a:r>
                      <a:r>
                        <a:rPr lang="en-US" altLang="zh-TW" sz="1800" dirty="0" smtClean="0"/>
                        <a:t> = s</a:t>
                      </a:r>
                    </a:p>
                    <a:p>
                      <a:r>
                        <a:rPr lang="en-US" altLang="zh-TW" sz="1800" dirty="0" smtClean="0"/>
                        <a:t>        self.t = t</a:t>
                      </a:r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self.w</a:t>
                      </a:r>
                      <a:r>
                        <a:rPr lang="en-US" altLang="zh-TW" sz="1800" dirty="0" smtClean="0"/>
                        <a:t> = w</a:t>
                      </a:r>
                    </a:p>
                    <a:p>
                      <a:r>
                        <a:rPr lang="en-US" altLang="zh-TW" sz="1800" dirty="0" smtClean="0"/>
                        <a:t>G={}   #</a:t>
                      </a:r>
                      <a:r>
                        <a:rPr lang="zh-TW" altLang="en-US" sz="1800" dirty="0" smtClean="0"/>
                        <a:t>使用字典建立圖，字典的</a:t>
                      </a:r>
                      <a:r>
                        <a:rPr lang="en-US" altLang="zh-TW" sz="1800" dirty="0" smtClean="0"/>
                        <a:t>value</a:t>
                      </a:r>
                      <a:r>
                        <a:rPr lang="zh-TW" altLang="en-US" sz="1800" dirty="0" smtClean="0"/>
                        <a:t>為</a:t>
                      </a:r>
                      <a:r>
                        <a:rPr lang="en-US" altLang="zh-TW" sz="1800" dirty="0" smtClean="0"/>
                        <a:t>list</a:t>
                      </a:r>
                    </a:p>
                    <a:p>
                      <a:r>
                        <a:rPr lang="en-US" altLang="zh-TW" sz="1800" dirty="0" smtClean="0"/>
                        <a:t>n = </a:t>
                      </a:r>
                      <a:r>
                        <a:rPr lang="en-US" altLang="zh-TW" sz="1800" dirty="0" err="1" smtClean="0"/>
                        <a:t>int</a:t>
                      </a:r>
                      <a:r>
                        <a:rPr lang="en-US" altLang="zh-TW" sz="1800" dirty="0" smtClean="0"/>
                        <a:t>(input</a:t>
                      </a:r>
                      <a:r>
                        <a:rPr lang="en-US" altLang="zh-TW" sz="1800" dirty="0" smtClean="0"/>
                        <a:t>())</a:t>
                      </a:r>
                      <a:endParaRPr lang="en-US" altLang="zh-TW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286632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5719482" y="2329364"/>
            <a:ext cx="5932586" cy="2317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行：宣告一個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Edge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類別，由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個元素描述一個邊，這個邊是具有方向性的，分別是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s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w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s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為邊的起點，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為邊的終點，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w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為邊的權重。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行：宣告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G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為空字典。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7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行：使用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input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函數輸入一個整數到變數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，使用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int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函式將整數字串轉換成整數，表示有幾個邊要輸入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000" b="1" dirty="0" smtClean="0"/>
              <a:t>11-1-2</a:t>
            </a:r>
            <a:r>
              <a:rPr lang="zh-TW" altLang="en-US" sz="4000" b="1" dirty="0" smtClean="0"/>
              <a:t>　</a:t>
            </a:r>
            <a:r>
              <a:rPr lang="zh-TW" altLang="en-US" sz="4000" dirty="0" smtClean="0"/>
              <a:t>使用</a:t>
            </a:r>
            <a:r>
              <a:rPr lang="zh-TW" altLang="en-US" sz="4000" dirty="0"/>
              <a:t>字典建立帶有權重的圖形資料結構</a:t>
            </a:r>
            <a:r>
              <a:rPr lang="en-US" altLang="zh-TW" sz="4000" dirty="0" smtClean="0"/>
              <a:t/>
            </a:r>
            <a:br>
              <a:rPr lang="en-US" altLang="zh-TW" sz="4000" dirty="0" smtClean="0"/>
            </a:br>
            <a:r>
              <a:rPr lang="en-US" altLang="zh-TW" sz="2400" dirty="0" smtClean="0"/>
              <a:t>(11-1-2</a:t>
            </a:r>
            <a:r>
              <a:rPr lang="zh-TW" altLang="en-US" sz="2400" dirty="0" smtClean="0"/>
              <a:t>使用</a:t>
            </a:r>
            <a:r>
              <a:rPr lang="zh-TW" altLang="en-US" sz="2400" dirty="0"/>
              <a:t>字典</a:t>
            </a:r>
            <a:r>
              <a:rPr lang="zh-TW" altLang="en-US" sz="2400" dirty="0" smtClean="0"/>
              <a:t>建立</a:t>
            </a:r>
            <a:r>
              <a:rPr lang="zh-TW" altLang="en-US" sz="2400" dirty="0"/>
              <a:t>帶有權重的圖形資料結構</a:t>
            </a:r>
            <a:r>
              <a:rPr lang="en-US" altLang="zh-TW" sz="2400" dirty="0"/>
              <a:t>.</a:t>
            </a:r>
            <a:r>
              <a:rPr lang="en-US" altLang="zh-TW" sz="2400" dirty="0" err="1"/>
              <a:t>py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11389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272944"/>
              </p:ext>
            </p:extLst>
          </p:nvPr>
        </p:nvGraphicFramePr>
        <p:xfrm>
          <a:off x="178782" y="1584268"/>
          <a:ext cx="5334512" cy="4578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147">
                  <a:extLst>
                    <a:ext uri="{9D8B030D-6E8A-4147-A177-3AD203B41FA5}">
                      <a16:colId xmlns:a16="http://schemas.microsoft.com/office/drawing/2014/main" xmlns="" val="1352062529"/>
                    </a:ext>
                  </a:extLst>
                </a:gridCol>
                <a:gridCol w="4459365">
                  <a:extLst>
                    <a:ext uri="{9D8B030D-6E8A-4147-A177-3AD203B41FA5}">
                      <a16:colId xmlns:a16="http://schemas.microsoft.com/office/drawing/2014/main" xmlns="" val="1926879571"/>
                    </a:ext>
                  </a:extLst>
                </a:gridCol>
              </a:tblGrid>
              <a:tr h="37183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行號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程式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7556328"/>
                  </a:ext>
                </a:extLst>
              </a:tr>
              <a:tr h="14036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08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09</a:t>
                      </a:r>
                      <a:endParaRPr lang="en-US" altLang="zh-TW" sz="1800" dirty="0" smtClean="0"/>
                    </a:p>
                    <a:p>
                      <a:pPr algn="ctr"/>
                      <a:r>
                        <a:rPr lang="en-US" altLang="zh-TW" sz="1800" dirty="0" smtClean="0"/>
                        <a:t>10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15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16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17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18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19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20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for </a:t>
                      </a:r>
                      <a:r>
                        <a:rPr lang="en-US" altLang="zh-TW" sz="1800" dirty="0" smtClean="0"/>
                        <a:t>i in range(n):</a:t>
                      </a:r>
                    </a:p>
                    <a:p>
                      <a:r>
                        <a:rPr lang="en-US" altLang="zh-TW" sz="1800" dirty="0" smtClean="0"/>
                        <a:t>    a, b, w = input().split()</a:t>
                      </a:r>
                    </a:p>
                    <a:p>
                      <a:r>
                        <a:rPr lang="en-US" altLang="zh-TW" sz="1800" dirty="0" smtClean="0"/>
                        <a:t>    a = </a:t>
                      </a:r>
                      <a:r>
                        <a:rPr lang="en-US" altLang="zh-TW" sz="1800" dirty="0" err="1" smtClean="0"/>
                        <a:t>int</a:t>
                      </a:r>
                      <a:r>
                        <a:rPr lang="en-US" altLang="zh-TW" sz="1800" dirty="0" smtClean="0"/>
                        <a:t>(a)</a:t>
                      </a:r>
                    </a:p>
                    <a:p>
                      <a:r>
                        <a:rPr lang="en-US" altLang="zh-TW" sz="1800" dirty="0" smtClean="0"/>
                        <a:t>    b = </a:t>
                      </a:r>
                      <a:r>
                        <a:rPr lang="en-US" altLang="zh-TW" sz="1800" dirty="0" err="1" smtClean="0"/>
                        <a:t>int</a:t>
                      </a:r>
                      <a:r>
                        <a:rPr lang="en-US" altLang="zh-TW" sz="1800" dirty="0" smtClean="0"/>
                        <a:t>(b)</a:t>
                      </a:r>
                    </a:p>
                    <a:p>
                      <a:r>
                        <a:rPr lang="en-US" altLang="zh-TW" sz="1800" dirty="0" smtClean="0"/>
                        <a:t>    w = </a:t>
                      </a:r>
                      <a:r>
                        <a:rPr lang="en-US" altLang="zh-TW" sz="1800" dirty="0" err="1" smtClean="0"/>
                        <a:t>int</a:t>
                      </a:r>
                      <a:r>
                        <a:rPr lang="en-US" altLang="zh-TW" sz="1800" dirty="0" smtClean="0"/>
                        <a:t>(w)</a:t>
                      </a:r>
                    </a:p>
                    <a:p>
                      <a:r>
                        <a:rPr lang="en-US" altLang="zh-TW" sz="1800" dirty="0" smtClean="0"/>
                        <a:t>    e1 = Edge(a, b, w)</a:t>
                      </a:r>
                    </a:p>
                    <a:p>
                      <a:r>
                        <a:rPr lang="en-US" altLang="zh-TW" sz="1800" dirty="0" smtClean="0"/>
                        <a:t>    e2 = Edge(b, a, w)</a:t>
                      </a:r>
                    </a:p>
                    <a:p>
                      <a:r>
                        <a:rPr lang="en-US" altLang="zh-TW" sz="1800" dirty="0" smtClean="0"/>
                        <a:t>    if a in </a:t>
                      </a:r>
                      <a:r>
                        <a:rPr lang="en-US" altLang="zh-TW" sz="1800" dirty="0" err="1" smtClean="0"/>
                        <a:t>G.keys</a:t>
                      </a:r>
                      <a:r>
                        <a:rPr lang="en-US" altLang="zh-TW" sz="1800" dirty="0" smtClean="0"/>
                        <a:t>():  #a</a:t>
                      </a:r>
                      <a:r>
                        <a:rPr lang="zh-TW" altLang="en-US" sz="1800" dirty="0" smtClean="0"/>
                        <a:t>在字典</a:t>
                      </a:r>
                      <a:r>
                        <a:rPr lang="en-US" altLang="zh-TW" sz="1800" dirty="0" smtClean="0"/>
                        <a:t>G</a:t>
                      </a:r>
                      <a:r>
                        <a:rPr lang="zh-TW" altLang="en-US" sz="1800" dirty="0" smtClean="0"/>
                        <a:t>內</a:t>
                      </a:r>
                    </a:p>
                    <a:p>
                      <a:r>
                        <a:rPr lang="zh-TW" altLang="en-US" sz="1800" dirty="0" smtClean="0"/>
                        <a:t>        </a:t>
                      </a:r>
                      <a:r>
                        <a:rPr lang="en-US" altLang="zh-TW" sz="1800" dirty="0" smtClean="0"/>
                        <a:t>G[a].append(e1)</a:t>
                      </a:r>
                    </a:p>
                    <a:p>
                      <a:r>
                        <a:rPr lang="en-US" altLang="zh-TW" sz="1800" dirty="0" smtClean="0"/>
                        <a:t>    else:              #a</a:t>
                      </a:r>
                      <a:r>
                        <a:rPr lang="zh-TW" altLang="en-US" sz="1800" dirty="0" smtClean="0"/>
                        <a:t>不在字典</a:t>
                      </a:r>
                      <a:r>
                        <a:rPr lang="en-US" altLang="zh-TW" sz="1800" dirty="0" smtClean="0"/>
                        <a:t>G</a:t>
                      </a:r>
                      <a:r>
                        <a:rPr lang="zh-TW" altLang="en-US" sz="1800" dirty="0" smtClean="0"/>
                        <a:t>內</a:t>
                      </a:r>
                    </a:p>
                    <a:p>
                      <a:r>
                        <a:rPr lang="zh-TW" altLang="en-US" sz="1800" dirty="0" smtClean="0"/>
                        <a:t>        </a:t>
                      </a:r>
                      <a:r>
                        <a:rPr lang="en-US" altLang="zh-TW" sz="1800" dirty="0" smtClean="0"/>
                        <a:t>G[a]=[e1]</a:t>
                      </a:r>
                    </a:p>
                    <a:p>
                      <a:r>
                        <a:rPr lang="en-US" altLang="zh-TW" sz="1800" dirty="0" smtClean="0"/>
                        <a:t>    if b in </a:t>
                      </a:r>
                      <a:r>
                        <a:rPr lang="en-US" altLang="zh-TW" sz="1800" dirty="0" err="1" smtClean="0"/>
                        <a:t>G.keys</a:t>
                      </a:r>
                      <a:r>
                        <a:rPr lang="en-US" altLang="zh-TW" sz="1800" dirty="0" smtClean="0"/>
                        <a:t>():  #b</a:t>
                      </a:r>
                      <a:r>
                        <a:rPr lang="zh-TW" altLang="en-US" sz="1800" dirty="0" smtClean="0"/>
                        <a:t>在字典</a:t>
                      </a:r>
                      <a:r>
                        <a:rPr lang="en-US" altLang="zh-TW" sz="1800" dirty="0" smtClean="0"/>
                        <a:t>G</a:t>
                      </a:r>
                      <a:r>
                        <a:rPr lang="zh-TW" altLang="en-US" sz="1800" dirty="0" smtClean="0"/>
                        <a:t>內</a:t>
                      </a:r>
                    </a:p>
                    <a:p>
                      <a:r>
                        <a:rPr lang="zh-TW" altLang="en-US" sz="1800" dirty="0" smtClean="0"/>
                        <a:t>        </a:t>
                      </a:r>
                      <a:r>
                        <a:rPr lang="en-US" altLang="zh-TW" sz="1800" dirty="0" smtClean="0"/>
                        <a:t>G[b].append(e2)</a:t>
                      </a:r>
                    </a:p>
                    <a:p>
                      <a:r>
                        <a:rPr lang="en-US" altLang="zh-TW" sz="1800" dirty="0" smtClean="0"/>
                        <a:t>    else:              #b</a:t>
                      </a:r>
                      <a:r>
                        <a:rPr lang="zh-TW" altLang="en-US" sz="1800" dirty="0" smtClean="0"/>
                        <a:t>不在字典</a:t>
                      </a:r>
                      <a:r>
                        <a:rPr lang="en-US" altLang="zh-TW" sz="1800" dirty="0" smtClean="0"/>
                        <a:t>G</a:t>
                      </a:r>
                      <a:r>
                        <a:rPr lang="zh-TW" altLang="en-US" sz="1800" dirty="0" smtClean="0"/>
                        <a:t>內</a:t>
                      </a:r>
                    </a:p>
                    <a:p>
                      <a:r>
                        <a:rPr lang="zh-TW" altLang="en-US" sz="1800" dirty="0" smtClean="0"/>
                        <a:t>        </a:t>
                      </a:r>
                      <a:r>
                        <a:rPr lang="en-US" altLang="zh-TW" sz="1800" dirty="0" smtClean="0"/>
                        <a:t>G[b]=[e2]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286632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5719482" y="1988705"/>
            <a:ext cx="5932586" cy="4050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行：使用迴圈執行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次，每次輸入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個數字表示邊的兩個頂點到變數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，與邊的權重到變數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w(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9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。設定物件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e1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s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、物件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e1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，物件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e1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w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w(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，設定物件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e2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s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、物件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e2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，物件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e2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w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w(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14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。如果字典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G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包含鍵值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，則將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e1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加入到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G[a]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的最後，表示點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可以到點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，且權重為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w 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16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，否則建立新的鍵值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對應到串列，該串列有一個元素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e1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，表示點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可以到點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，且權重為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w(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17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18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。如果字典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G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包含鍵值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e2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加入到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G[b]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的最後，表示點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可以到點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，且權重為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w 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19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，否則建立新的鍵值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對應到串列，該串列有一個元素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e2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，表示點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可以到點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，且權重為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w 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	</a:t>
            </a:r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000" b="1" dirty="0" smtClean="0"/>
              <a:t>11-1-2</a:t>
            </a:r>
            <a:r>
              <a:rPr lang="zh-TW" altLang="en-US" sz="4000" b="1" dirty="0" smtClean="0"/>
              <a:t>　</a:t>
            </a:r>
            <a:r>
              <a:rPr lang="zh-TW" altLang="en-US" sz="4000" dirty="0" smtClean="0"/>
              <a:t>使用</a:t>
            </a:r>
            <a:r>
              <a:rPr lang="zh-TW" altLang="en-US" sz="4000" dirty="0"/>
              <a:t>字典建立帶有權重的圖形資料結構</a:t>
            </a:r>
            <a:r>
              <a:rPr lang="en-US" altLang="zh-TW" sz="4000" dirty="0" smtClean="0"/>
              <a:t/>
            </a:r>
            <a:br>
              <a:rPr lang="en-US" altLang="zh-TW" sz="4000" dirty="0" smtClean="0"/>
            </a:br>
            <a:r>
              <a:rPr lang="en-US" altLang="zh-TW" sz="2400" dirty="0" smtClean="0"/>
              <a:t>(11-1-2</a:t>
            </a:r>
            <a:r>
              <a:rPr lang="zh-TW" altLang="en-US" sz="2400" dirty="0" smtClean="0"/>
              <a:t>使用</a:t>
            </a:r>
            <a:r>
              <a:rPr lang="zh-TW" altLang="en-US" sz="2400" dirty="0"/>
              <a:t>字典</a:t>
            </a:r>
            <a:r>
              <a:rPr lang="zh-TW" altLang="en-US" sz="2400" dirty="0" smtClean="0"/>
              <a:t>建立</a:t>
            </a:r>
            <a:r>
              <a:rPr lang="zh-TW" altLang="en-US" sz="2400" dirty="0"/>
              <a:t>帶有權重的圖形資料結構</a:t>
            </a:r>
            <a:r>
              <a:rPr lang="en-US" altLang="zh-TW" sz="2400" dirty="0"/>
              <a:t>.</a:t>
            </a:r>
            <a:r>
              <a:rPr lang="en-US" altLang="zh-TW" sz="2400" dirty="0" err="1"/>
              <a:t>py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81901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79" y="286604"/>
            <a:ext cx="10554789" cy="986020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11-2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使用</a:t>
            </a:r>
            <a:r>
              <a:rPr lang="en-US" altLang="zh-TW" b="1" dirty="0" err="1"/>
              <a:t>Dijkstra</a:t>
            </a:r>
            <a:r>
              <a:rPr lang="zh-TW" altLang="en-US" dirty="0"/>
              <a:t>演算法找最短路徑</a:t>
            </a: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endParaRPr lang="zh-TW" altLang="en-US" sz="27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Dijkstra</a:t>
            </a:r>
            <a:r>
              <a:rPr lang="zh-TW" altLang="en-US" dirty="0"/>
              <a:t>演算法是一種</a:t>
            </a:r>
            <a:r>
              <a:rPr lang="zh-TW" altLang="en-US" dirty="0" smtClean="0"/>
              <a:t>貪婪（</a:t>
            </a:r>
            <a:r>
              <a:rPr lang="en-US" altLang="zh-TW" dirty="0" smtClean="0"/>
              <a:t>Greedy</a:t>
            </a:r>
            <a:r>
              <a:rPr lang="zh-TW" altLang="en-US" dirty="0" smtClean="0"/>
              <a:t>）的</a:t>
            </a:r>
            <a:r>
              <a:rPr lang="zh-TW" altLang="en-US" dirty="0"/>
              <a:t>演算法策略，最短路徑決定了就不能更改，不能用於邊的權重為負值的情形，只能找出單點對所有點的最短路徑，不能用於有負環的情形。所謂的負環就是最短路徑形成</a:t>
            </a:r>
            <a:r>
              <a:rPr lang="zh-TW" altLang="en-US" dirty="0" smtClean="0"/>
              <a:t>循環</a:t>
            </a:r>
            <a:r>
              <a:rPr lang="zh-TW" altLang="en-US" dirty="0"/>
              <a:t>（</a:t>
            </a:r>
            <a:r>
              <a:rPr lang="en-US" altLang="zh-TW" dirty="0" smtClean="0"/>
              <a:t>cycle</a:t>
            </a:r>
            <a:r>
              <a:rPr lang="zh-TW" altLang="en-US" dirty="0" smtClean="0"/>
              <a:t>），</a:t>
            </a:r>
            <a:r>
              <a:rPr lang="zh-TW" altLang="en-US" dirty="0"/>
              <a:t>且循環的權重加總結果為負值，不斷的經過此循環就可以獲得更小的值，會造成無法在有限步驟中獲得最短路徑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err="1" smtClean="0"/>
              <a:t>Dijkstra</a:t>
            </a:r>
            <a:r>
              <a:rPr lang="zh-TW" altLang="en-US" dirty="0"/>
              <a:t>演算法、</a:t>
            </a:r>
            <a:r>
              <a:rPr lang="en-US" altLang="zh-TW" dirty="0"/>
              <a:t>Bellman Ford</a:t>
            </a:r>
            <a:r>
              <a:rPr lang="zh-TW" altLang="en-US" dirty="0"/>
              <a:t>演算法與</a:t>
            </a:r>
            <a:r>
              <a:rPr lang="en-US" altLang="zh-TW" dirty="0"/>
              <a:t>Floyd</a:t>
            </a:r>
            <a:r>
              <a:rPr lang="zh-TW" altLang="en-US" dirty="0"/>
              <a:t>演算法皆無法在有負環的圖中得到正確的最短路徑。</a:t>
            </a:r>
          </a:p>
        </p:txBody>
      </p:sp>
    </p:spTree>
    <p:extLst>
      <p:ext uri="{BB962C8B-B14F-4D97-AF65-F5344CB8AC3E}">
        <p14:creationId xmlns:p14="http://schemas.microsoft.com/office/powerpoint/2010/main" val="1884901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79" y="286604"/>
            <a:ext cx="10554789" cy="986020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11-2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使用</a:t>
            </a:r>
            <a:r>
              <a:rPr lang="en-US" altLang="zh-TW" b="1" dirty="0" err="1"/>
              <a:t>Dijkstra</a:t>
            </a:r>
            <a:r>
              <a:rPr lang="zh-TW" altLang="en-US" dirty="0"/>
              <a:t>演算法找最短路徑</a:t>
            </a: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endParaRPr lang="zh-TW" altLang="en-US" sz="27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err="1"/>
              <a:t>Dijkstra</a:t>
            </a:r>
            <a:r>
              <a:rPr lang="zh-TW" altLang="en-US" dirty="0"/>
              <a:t>演算法</a:t>
            </a:r>
          </a:p>
          <a:p>
            <a:pPr lvl="1"/>
            <a:r>
              <a:rPr lang="zh-TW" altLang="en-US" dirty="0" smtClean="0"/>
              <a:t>以</a:t>
            </a:r>
            <a:r>
              <a:rPr lang="zh-TW" altLang="en-US" dirty="0"/>
              <a:t>點</a:t>
            </a:r>
            <a:r>
              <a:rPr lang="en-US" altLang="zh-TW" dirty="0"/>
              <a:t>0</a:t>
            </a:r>
            <a:r>
              <a:rPr lang="zh-TW" altLang="en-US" dirty="0"/>
              <a:t>為出發點</a:t>
            </a:r>
            <a:r>
              <a:rPr lang="zh-TW" altLang="en-US" dirty="0" smtClean="0"/>
              <a:t>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找出</a:t>
            </a:r>
            <a:r>
              <a:rPr lang="zh-TW" altLang="en-US" dirty="0"/>
              <a:t>到其他點的最短路徑。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387" y="1794700"/>
            <a:ext cx="4148501" cy="296444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986" y="5050109"/>
            <a:ext cx="8098972" cy="160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31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79" y="286604"/>
            <a:ext cx="10554789" cy="986020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11-2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使用</a:t>
            </a:r>
            <a:r>
              <a:rPr lang="en-US" altLang="zh-TW" b="1" dirty="0" err="1"/>
              <a:t>Dijkstra</a:t>
            </a:r>
            <a:r>
              <a:rPr lang="zh-TW" altLang="en-US" dirty="0"/>
              <a:t>演算法找最短路徑</a:t>
            </a: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endParaRPr lang="zh-TW" altLang="en-US" sz="27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860" y="1407614"/>
            <a:ext cx="7313704" cy="4929188"/>
          </a:xfrm>
        </p:spPr>
      </p:pic>
    </p:spTree>
    <p:extLst>
      <p:ext uri="{BB962C8B-B14F-4D97-AF65-F5344CB8AC3E}">
        <p14:creationId xmlns:p14="http://schemas.microsoft.com/office/powerpoint/2010/main" val="1636886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79" y="286604"/>
            <a:ext cx="10554789" cy="986020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11-2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使用</a:t>
            </a:r>
            <a:r>
              <a:rPr lang="en-US" altLang="zh-TW" b="1" dirty="0" err="1"/>
              <a:t>Dijkstra</a:t>
            </a:r>
            <a:r>
              <a:rPr lang="zh-TW" altLang="en-US" dirty="0"/>
              <a:t>演算法找最短路徑</a:t>
            </a: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endParaRPr lang="zh-TW" altLang="en-US" sz="27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279" y="1368425"/>
            <a:ext cx="6871767" cy="4929188"/>
          </a:xfrm>
        </p:spPr>
      </p:pic>
    </p:spTree>
    <p:extLst>
      <p:ext uri="{BB962C8B-B14F-4D97-AF65-F5344CB8AC3E}">
        <p14:creationId xmlns:p14="http://schemas.microsoft.com/office/powerpoint/2010/main" val="3035357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79" y="286604"/>
            <a:ext cx="10554789" cy="986020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11-2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使用</a:t>
            </a:r>
            <a:r>
              <a:rPr lang="en-US" altLang="zh-TW" b="1" dirty="0" err="1"/>
              <a:t>Dijkstra</a:t>
            </a:r>
            <a:r>
              <a:rPr lang="zh-TW" altLang="en-US" dirty="0"/>
              <a:t>演算法找最短路徑</a:t>
            </a: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endParaRPr lang="zh-TW" altLang="en-US" sz="27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230" y="1368425"/>
            <a:ext cx="7344219" cy="4929188"/>
          </a:xfrm>
        </p:spPr>
      </p:pic>
    </p:spTree>
    <p:extLst>
      <p:ext uri="{BB962C8B-B14F-4D97-AF65-F5344CB8AC3E}">
        <p14:creationId xmlns:p14="http://schemas.microsoft.com/office/powerpoint/2010/main" val="4121878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79" y="286604"/>
            <a:ext cx="10554789" cy="986020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11-2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使用</a:t>
            </a:r>
            <a:r>
              <a:rPr lang="en-US" altLang="zh-TW" b="1" dirty="0" err="1"/>
              <a:t>Dijkstra</a:t>
            </a:r>
            <a:r>
              <a:rPr lang="zh-TW" altLang="en-US" dirty="0"/>
              <a:t>演算法找最短路徑</a:t>
            </a: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endParaRPr lang="zh-TW" altLang="en-US" sz="27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216" y="1441019"/>
            <a:ext cx="6134100" cy="4810125"/>
          </a:xfrm>
        </p:spPr>
      </p:pic>
    </p:spTree>
    <p:extLst>
      <p:ext uri="{BB962C8B-B14F-4D97-AF65-F5344CB8AC3E}">
        <p14:creationId xmlns:p14="http://schemas.microsoft.com/office/powerpoint/2010/main" val="964089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Ch11</a:t>
            </a:r>
            <a:r>
              <a:rPr lang="zh-TW" altLang="en-US" dirty="0" smtClean="0"/>
              <a:t>　圖形</a:t>
            </a:r>
            <a:r>
              <a:rPr lang="zh-TW" altLang="en-US" dirty="0"/>
              <a:t>最短路徑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11-1</a:t>
            </a:r>
            <a:r>
              <a:rPr lang="zh-TW" altLang="en-US" dirty="0" smtClean="0"/>
              <a:t>　實</a:t>
            </a:r>
            <a:r>
              <a:rPr lang="zh-TW" altLang="en-US" dirty="0"/>
              <a:t>作圖形資料結構</a:t>
            </a:r>
            <a:r>
              <a:rPr lang="en-US" altLang="zh-TW" dirty="0"/>
              <a:t>—</a:t>
            </a:r>
            <a:r>
              <a:rPr lang="zh-TW" altLang="en-US" dirty="0"/>
              <a:t>新增邊的權重 </a:t>
            </a:r>
          </a:p>
          <a:p>
            <a:r>
              <a:rPr lang="en-US" altLang="zh-TW" dirty="0" smtClean="0"/>
              <a:t>11-2</a:t>
            </a:r>
            <a:r>
              <a:rPr lang="zh-TW" altLang="en-US" dirty="0" smtClean="0"/>
              <a:t>　使用</a:t>
            </a:r>
            <a:r>
              <a:rPr lang="en-US" altLang="zh-TW" dirty="0" err="1"/>
              <a:t>Dijkstra</a:t>
            </a:r>
            <a:r>
              <a:rPr lang="zh-TW" altLang="en-US" dirty="0"/>
              <a:t>演算法找最短路徑 </a:t>
            </a:r>
          </a:p>
          <a:p>
            <a:r>
              <a:rPr lang="en-US" altLang="zh-TW" dirty="0" smtClean="0"/>
              <a:t>11-3</a:t>
            </a:r>
            <a:r>
              <a:rPr lang="zh-TW" altLang="en-US" dirty="0" smtClean="0"/>
              <a:t>　使用</a:t>
            </a:r>
            <a:r>
              <a:rPr lang="en-US" altLang="zh-TW" dirty="0"/>
              <a:t>Bellman Ford</a:t>
            </a:r>
            <a:r>
              <a:rPr lang="zh-TW" altLang="en-US" dirty="0"/>
              <a:t>演算法找最短路徑 </a:t>
            </a:r>
          </a:p>
          <a:p>
            <a:r>
              <a:rPr lang="en-US" altLang="zh-TW" dirty="0" smtClean="0"/>
              <a:t>11-4</a:t>
            </a:r>
            <a:r>
              <a:rPr lang="zh-TW" altLang="en-US" dirty="0" smtClean="0"/>
              <a:t>　使用</a:t>
            </a:r>
            <a:r>
              <a:rPr lang="en-US" altLang="zh-TW" dirty="0"/>
              <a:t>Floyd </a:t>
            </a:r>
            <a:r>
              <a:rPr lang="en-US" altLang="zh-TW" dirty="0" err="1"/>
              <a:t>Warshall</a:t>
            </a:r>
            <a:r>
              <a:rPr lang="zh-TW" altLang="en-US" dirty="0"/>
              <a:t>演算法找最短路徑</a:t>
            </a:r>
          </a:p>
        </p:txBody>
      </p:sp>
    </p:spTree>
    <p:extLst>
      <p:ext uri="{BB962C8B-B14F-4D97-AF65-F5344CB8AC3E}">
        <p14:creationId xmlns:p14="http://schemas.microsoft.com/office/powerpoint/2010/main" val="82636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79" y="286604"/>
            <a:ext cx="10554789" cy="986020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11-2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使用</a:t>
            </a:r>
            <a:r>
              <a:rPr lang="en-US" altLang="zh-TW" b="1" dirty="0" err="1"/>
              <a:t>Dijkstra</a:t>
            </a:r>
            <a:r>
              <a:rPr lang="zh-TW" altLang="en-US" dirty="0"/>
              <a:t>演算法找最短路徑</a:t>
            </a: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endParaRPr lang="zh-TW" altLang="en-US" sz="27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977" y="1420676"/>
            <a:ext cx="6968852" cy="4929188"/>
          </a:xfrm>
        </p:spPr>
      </p:pic>
    </p:spTree>
    <p:extLst>
      <p:ext uri="{BB962C8B-B14F-4D97-AF65-F5344CB8AC3E}">
        <p14:creationId xmlns:p14="http://schemas.microsoft.com/office/powerpoint/2010/main" val="258834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79" y="286604"/>
            <a:ext cx="10554789" cy="986020"/>
          </a:xfrm>
        </p:spPr>
        <p:txBody>
          <a:bodyPr>
            <a:normAutofit fontScale="90000"/>
          </a:bodyPr>
          <a:lstStyle/>
          <a:p>
            <a:r>
              <a:rPr lang="en-US" altLang="zh-TW" sz="4900" b="1" dirty="0" smtClean="0"/>
              <a:t>11-2-1</a:t>
            </a:r>
            <a:r>
              <a:rPr lang="zh-TW" altLang="en-US" sz="4900" b="1" dirty="0" smtClean="0"/>
              <a:t>　</a:t>
            </a:r>
            <a:r>
              <a:rPr lang="zh-TW" altLang="en-US" sz="4900" dirty="0" smtClean="0"/>
              <a:t>使用</a:t>
            </a:r>
            <a:r>
              <a:rPr lang="en-US" altLang="zh-TW" sz="4900" b="1" dirty="0" err="1"/>
              <a:t>Dijkstra</a:t>
            </a:r>
            <a:r>
              <a:rPr lang="zh-TW" altLang="en-US" sz="4900" dirty="0"/>
              <a:t>找最短</a:t>
            </a:r>
            <a:r>
              <a:rPr lang="zh-TW" altLang="en-US" sz="4900" dirty="0" smtClean="0"/>
              <a:t>路徑</a:t>
            </a:r>
            <a:r>
              <a:rPr lang="en-US" altLang="zh-TW" sz="2700" dirty="0" smtClean="0"/>
              <a:t>(</a:t>
            </a:r>
            <a:r>
              <a:rPr lang="en-US" altLang="zh-TW" sz="2700" b="1" dirty="0"/>
              <a:t>11-2-1</a:t>
            </a:r>
            <a:r>
              <a:rPr lang="zh-TW" altLang="en-US" sz="2700" dirty="0"/>
              <a:t>使用</a:t>
            </a:r>
            <a:r>
              <a:rPr lang="en-US" altLang="zh-TW" sz="2700" b="1" dirty="0" err="1"/>
              <a:t>Dijkstra</a:t>
            </a:r>
            <a:r>
              <a:rPr lang="zh-TW" altLang="en-US" sz="2700" dirty="0"/>
              <a:t>找最短</a:t>
            </a:r>
            <a:r>
              <a:rPr lang="zh-TW" altLang="en-US" sz="2700" dirty="0" smtClean="0"/>
              <a:t>路徑</a:t>
            </a:r>
            <a:r>
              <a:rPr lang="en-US" altLang="zh-TW" sz="2700" dirty="0" smtClean="0"/>
              <a:t>.</a:t>
            </a:r>
            <a:r>
              <a:rPr lang="en-US" altLang="zh-TW" sz="2700" dirty="0" err="1" smtClean="0"/>
              <a:t>py</a:t>
            </a:r>
            <a:r>
              <a:rPr lang="en-US" altLang="zh-TW" sz="2700" dirty="0" smtClean="0"/>
              <a:t>)</a:t>
            </a:r>
            <a:endParaRPr lang="zh-TW" altLang="en-US" sz="27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給定最多</a:t>
            </a:r>
            <a:r>
              <a:rPr lang="en-US" altLang="zh-TW" dirty="0"/>
              <a:t>100</a:t>
            </a:r>
            <a:r>
              <a:rPr lang="zh-TW" altLang="en-US" dirty="0"/>
              <a:t>個節點以內的無向圖，每個節點名稱由字串組成，且節點名稱皆不相同，每個邊都有權重，且邊的權重為正整數，相同起點與終點的邊只有一個，由指定的節點名稱為起點，試找出起點到所有其他點的最短路徑</a:t>
            </a:r>
            <a:r>
              <a:rPr lang="en-US" altLang="zh-TW" dirty="0"/>
              <a:t>(</a:t>
            </a:r>
            <a:r>
              <a:rPr lang="zh-TW" altLang="en-US" dirty="0"/>
              <a:t>假設任兩點的路徑長度不會超過</a:t>
            </a:r>
            <a:r>
              <a:rPr lang="en-US" altLang="zh-TW" dirty="0"/>
              <a:t>500000)</a:t>
            </a:r>
            <a:r>
              <a:rPr lang="zh-TW" altLang="en-US" dirty="0"/>
              <a:t>。 </a:t>
            </a:r>
          </a:p>
          <a:p>
            <a:r>
              <a:rPr lang="zh-TW" altLang="en-US" dirty="0"/>
              <a:t>輸入說明</a:t>
            </a:r>
          </a:p>
          <a:p>
            <a:pPr lvl="1"/>
            <a:r>
              <a:rPr lang="zh-TW" altLang="en-US" dirty="0"/>
              <a:t>輸入正整數</a:t>
            </a:r>
            <a:r>
              <a:rPr lang="en-US" altLang="zh-TW" dirty="0"/>
              <a:t>m</a:t>
            </a:r>
            <a:r>
              <a:rPr lang="zh-TW" altLang="en-US" dirty="0"/>
              <a:t>，表示圖形中有</a:t>
            </a:r>
            <a:r>
              <a:rPr lang="en-US" altLang="zh-TW" dirty="0"/>
              <a:t>m</a:t>
            </a:r>
            <a:r>
              <a:rPr lang="zh-TW" altLang="en-US" dirty="0"/>
              <a:t>個邊，接下來有</a:t>
            </a:r>
            <a:r>
              <a:rPr lang="en-US" altLang="zh-TW" dirty="0"/>
              <a:t>m</a:t>
            </a:r>
            <a:r>
              <a:rPr lang="zh-TW" altLang="en-US" dirty="0"/>
              <a:t>行，每行輸入兩個節點名稱與邊的權重，邊的權重為正整數，最後輸入指定為起點的節點名稱。 </a:t>
            </a:r>
          </a:p>
          <a:p>
            <a:r>
              <a:rPr lang="zh-TW" altLang="en-US" dirty="0"/>
              <a:t>輸出說明</a:t>
            </a:r>
          </a:p>
          <a:p>
            <a:pPr lvl="1"/>
            <a:r>
              <a:rPr lang="zh-TW" altLang="en-US" dirty="0"/>
              <a:t>輸出指定節點到所有點的最短路徑。</a:t>
            </a:r>
          </a:p>
        </p:txBody>
      </p:sp>
    </p:spTree>
    <p:extLst>
      <p:ext uri="{BB962C8B-B14F-4D97-AF65-F5344CB8AC3E}">
        <p14:creationId xmlns:p14="http://schemas.microsoft.com/office/powerpoint/2010/main" val="1118253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040" y="1346649"/>
            <a:ext cx="6452239" cy="3998571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667" y="5419245"/>
            <a:ext cx="6230984" cy="830299"/>
          </a:xfrm>
          <a:prstGeom prst="rect">
            <a:avLst/>
          </a:prstGeom>
        </p:spPr>
      </p:pic>
      <p:sp>
        <p:nvSpPr>
          <p:cNvPr id="6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900" b="1" dirty="0" smtClean="0"/>
              <a:t>11-2-1</a:t>
            </a:r>
            <a:r>
              <a:rPr lang="zh-TW" altLang="en-US" sz="4900" b="1" dirty="0" smtClean="0"/>
              <a:t>　</a:t>
            </a:r>
            <a:r>
              <a:rPr lang="zh-TW" altLang="en-US" sz="4900" dirty="0" smtClean="0"/>
              <a:t>使用</a:t>
            </a:r>
            <a:r>
              <a:rPr lang="en-US" altLang="zh-TW" sz="4900" b="1" dirty="0" err="1"/>
              <a:t>Dijkstra</a:t>
            </a:r>
            <a:r>
              <a:rPr lang="zh-TW" altLang="en-US" sz="4900" dirty="0"/>
              <a:t>找最短</a:t>
            </a:r>
            <a:r>
              <a:rPr lang="zh-TW" altLang="en-US" sz="4900" dirty="0" smtClean="0"/>
              <a:t>路徑</a:t>
            </a:r>
            <a:r>
              <a:rPr lang="en-US" altLang="zh-TW" sz="2700" dirty="0" smtClean="0"/>
              <a:t>(</a:t>
            </a:r>
            <a:r>
              <a:rPr lang="en-US" altLang="zh-TW" sz="2700" b="1" dirty="0"/>
              <a:t>11-2-1</a:t>
            </a:r>
            <a:r>
              <a:rPr lang="zh-TW" altLang="en-US" sz="2700" dirty="0"/>
              <a:t>使用</a:t>
            </a:r>
            <a:r>
              <a:rPr lang="en-US" altLang="zh-TW" sz="2700" b="1" dirty="0" err="1"/>
              <a:t>Dijkstra</a:t>
            </a:r>
            <a:r>
              <a:rPr lang="zh-TW" altLang="en-US" sz="2700" dirty="0"/>
              <a:t>找最短</a:t>
            </a:r>
            <a:r>
              <a:rPr lang="zh-TW" altLang="en-US" sz="2700" dirty="0" smtClean="0"/>
              <a:t>路徑</a:t>
            </a:r>
            <a:r>
              <a:rPr lang="en-US" altLang="zh-TW" sz="2700" dirty="0" smtClean="0"/>
              <a:t>.</a:t>
            </a:r>
            <a:r>
              <a:rPr lang="en-US" altLang="zh-TW" sz="2700" dirty="0" err="1" smtClean="0"/>
              <a:t>py</a:t>
            </a:r>
            <a:r>
              <a:rPr lang="en-US" altLang="zh-TW" sz="2700" dirty="0" smtClean="0"/>
              <a:t>)</a:t>
            </a:r>
            <a:endParaRPr lang="zh-TW" altLang="en-US" sz="2700" dirty="0"/>
          </a:p>
        </p:txBody>
      </p:sp>
    </p:spTree>
    <p:extLst>
      <p:ext uri="{BB962C8B-B14F-4D97-AF65-F5344CB8AC3E}">
        <p14:creationId xmlns:p14="http://schemas.microsoft.com/office/powerpoint/2010/main" val="26837281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dirty="0"/>
              <a:t>使用</a:t>
            </a:r>
            <a:r>
              <a:rPr lang="en-US" altLang="zh-TW" b="1" dirty="0" err="1"/>
              <a:t>Dijkstra</a:t>
            </a:r>
            <a:r>
              <a:rPr lang="zh-TW" altLang="en-US" dirty="0"/>
              <a:t>演算法找最短路徑的程式實作想法</a:t>
            </a:r>
          </a:p>
          <a:p>
            <a:pPr lvl="1"/>
            <a:r>
              <a:rPr lang="zh-TW" altLang="en-US" dirty="0"/>
              <a:t>首先使用字典將節點名稱轉成節點</a:t>
            </a:r>
            <a:r>
              <a:rPr lang="zh-TW" altLang="en-US" dirty="0" smtClean="0"/>
              <a:t>編號</a:t>
            </a:r>
            <a:r>
              <a:rPr lang="zh-TW" altLang="en-US" dirty="0"/>
              <a:t>（</a:t>
            </a:r>
            <a:r>
              <a:rPr lang="zh-TW" altLang="en-US" dirty="0" smtClean="0"/>
              <a:t>從</a:t>
            </a:r>
            <a:r>
              <a:rPr lang="en-US" altLang="zh-TW" dirty="0"/>
              <a:t>0</a:t>
            </a:r>
            <a:r>
              <a:rPr lang="zh-TW" altLang="en-US" dirty="0"/>
              <a:t>開始</a:t>
            </a:r>
            <a:r>
              <a:rPr lang="zh-TW" altLang="en-US" dirty="0" smtClean="0"/>
              <a:t>編號</a:t>
            </a:r>
            <a:r>
              <a:rPr lang="zh-TW" altLang="en-US" dirty="0"/>
              <a:t>）</a:t>
            </a:r>
            <a:r>
              <a:rPr lang="zh-TW" altLang="en-US" dirty="0" smtClean="0"/>
              <a:t>，</a:t>
            </a:r>
            <a:r>
              <a:rPr lang="zh-TW" altLang="en-US" dirty="0"/>
              <a:t>再使用節點編號透過另一個字典建立圖形資料結構。使用</a:t>
            </a:r>
            <a:r>
              <a:rPr lang="en-US" altLang="zh-TW" dirty="0" err="1"/>
              <a:t>Dijkstra</a:t>
            </a:r>
            <a:r>
              <a:rPr lang="zh-TW" altLang="en-US" dirty="0"/>
              <a:t>演算法找最短路徑，使用陣列</a:t>
            </a:r>
            <a:r>
              <a:rPr lang="en-US" altLang="zh-TW" dirty="0"/>
              <a:t>v</a:t>
            </a:r>
            <a:r>
              <a:rPr lang="zh-TW" altLang="en-US" dirty="0"/>
              <a:t>記錄是否已經獲得出發點連到該點的最短路徑，預設為</a:t>
            </a:r>
            <a:r>
              <a:rPr lang="en-US" altLang="zh-TW" dirty="0"/>
              <a:t>0</a:t>
            </a:r>
            <a:r>
              <a:rPr lang="zh-TW" altLang="en-US" dirty="0"/>
              <a:t>，設定為</a:t>
            </a:r>
            <a:r>
              <a:rPr lang="en-US" altLang="zh-TW" dirty="0"/>
              <a:t>1</a:t>
            </a:r>
            <a:r>
              <a:rPr lang="zh-TW" altLang="en-US" dirty="0"/>
              <a:t>時，表示該點已經確定最短路徑的距離，該點就不會再找尋是否有更短路徑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900" b="1" dirty="0" smtClean="0"/>
              <a:t>11-2-1</a:t>
            </a:r>
            <a:r>
              <a:rPr lang="zh-TW" altLang="en-US" sz="4900" b="1" dirty="0" smtClean="0"/>
              <a:t>　</a:t>
            </a:r>
            <a:r>
              <a:rPr lang="zh-TW" altLang="en-US" sz="4900" dirty="0" smtClean="0"/>
              <a:t>使用</a:t>
            </a:r>
            <a:r>
              <a:rPr lang="en-US" altLang="zh-TW" sz="4900" b="1" dirty="0" err="1"/>
              <a:t>Dijkstra</a:t>
            </a:r>
            <a:r>
              <a:rPr lang="zh-TW" altLang="en-US" sz="4900" dirty="0"/>
              <a:t>找最短</a:t>
            </a:r>
            <a:r>
              <a:rPr lang="zh-TW" altLang="en-US" sz="4900" dirty="0" smtClean="0"/>
              <a:t>路徑</a:t>
            </a:r>
            <a:r>
              <a:rPr lang="en-US" altLang="zh-TW" sz="2700" dirty="0" smtClean="0"/>
              <a:t>(</a:t>
            </a:r>
            <a:r>
              <a:rPr lang="en-US" altLang="zh-TW" sz="2700" b="1" dirty="0"/>
              <a:t>11-2-1</a:t>
            </a:r>
            <a:r>
              <a:rPr lang="zh-TW" altLang="en-US" sz="2700" dirty="0"/>
              <a:t>使用</a:t>
            </a:r>
            <a:r>
              <a:rPr lang="en-US" altLang="zh-TW" sz="2700" b="1" dirty="0" err="1"/>
              <a:t>Dijkstra</a:t>
            </a:r>
            <a:r>
              <a:rPr lang="zh-TW" altLang="en-US" sz="2700" dirty="0"/>
              <a:t>找最短</a:t>
            </a:r>
            <a:r>
              <a:rPr lang="zh-TW" altLang="en-US" sz="2700" dirty="0" smtClean="0"/>
              <a:t>路徑</a:t>
            </a:r>
            <a:r>
              <a:rPr lang="en-US" altLang="zh-TW" sz="2700" dirty="0" smtClean="0"/>
              <a:t>.</a:t>
            </a:r>
            <a:r>
              <a:rPr lang="en-US" altLang="zh-TW" sz="2700" dirty="0" err="1" smtClean="0"/>
              <a:t>py</a:t>
            </a:r>
            <a:r>
              <a:rPr lang="en-US" altLang="zh-TW" sz="2700" dirty="0" smtClean="0"/>
              <a:t>)</a:t>
            </a:r>
            <a:endParaRPr lang="zh-TW" altLang="en-US" sz="2700" dirty="0"/>
          </a:p>
        </p:txBody>
      </p:sp>
    </p:spTree>
    <p:extLst>
      <p:ext uri="{BB962C8B-B14F-4D97-AF65-F5344CB8AC3E}">
        <p14:creationId xmlns:p14="http://schemas.microsoft.com/office/powerpoint/2010/main" val="3873673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zh-TW" altLang="en-US" dirty="0" smtClean="0"/>
              <a:t>陣列</a:t>
            </a:r>
            <a:r>
              <a:rPr lang="en-US" altLang="zh-TW" dirty="0"/>
              <a:t>dis</a:t>
            </a:r>
            <a:r>
              <a:rPr lang="zh-TW" altLang="en-US" dirty="0"/>
              <a:t>記錄從起點到所有節點的最短路徑，預設為很大的數字，若有更短路徑就更新。使用優先權</a:t>
            </a:r>
            <a:r>
              <a:rPr lang="zh-TW" altLang="en-US" dirty="0" smtClean="0"/>
              <a:t>佇列（</a:t>
            </a:r>
            <a:r>
              <a:rPr lang="en-US" altLang="zh-TW" dirty="0" smtClean="0"/>
              <a:t>priority queue</a:t>
            </a:r>
            <a:r>
              <a:rPr lang="zh-TW" altLang="en-US" dirty="0" smtClean="0"/>
              <a:t>）每次</a:t>
            </a:r>
            <a:r>
              <a:rPr lang="zh-TW" altLang="en-US" dirty="0"/>
              <a:t>找出從起點可以連結出去的點中最短路徑的點編號，假如該點的陣列</a:t>
            </a:r>
            <a:r>
              <a:rPr lang="en-US" altLang="zh-TW" dirty="0"/>
              <a:t>v</a:t>
            </a:r>
            <a:r>
              <a:rPr lang="zh-TW" altLang="en-US" dirty="0"/>
              <a:t>的值等於</a:t>
            </a:r>
            <a:r>
              <a:rPr lang="en-US" altLang="zh-TW" dirty="0"/>
              <a:t>0</a:t>
            </a:r>
            <a:r>
              <a:rPr lang="zh-TW" altLang="en-US" dirty="0"/>
              <a:t>，則設定該點的陣列</a:t>
            </a:r>
            <a:r>
              <a:rPr lang="en-US" altLang="zh-TW" dirty="0"/>
              <a:t>v</a:t>
            </a:r>
            <a:r>
              <a:rPr lang="zh-TW" altLang="en-US" dirty="0"/>
              <a:t>的值為</a:t>
            </a:r>
            <a:r>
              <a:rPr lang="en-US" altLang="zh-TW" dirty="0"/>
              <a:t>1</a:t>
            </a:r>
            <a:r>
              <a:rPr lang="zh-TW" altLang="en-US" dirty="0"/>
              <a:t>，表示該點已經確定最短路徑，更新該點能連出去到其他點的最短路徑的距離到陣列</a:t>
            </a:r>
            <a:r>
              <a:rPr lang="en-US" altLang="zh-TW" dirty="0"/>
              <a:t>dis</a:t>
            </a:r>
            <a:r>
              <a:rPr lang="zh-TW" altLang="en-US" dirty="0"/>
              <a:t>，將這些點加入優先權佇列，優先權佇列在加入的過程中，會將出發點到該點的權重較小的元素調整到最前面，每次都會取出權重最小的元素，如此不斷重複上述動作，直到優先權</a:t>
            </a:r>
            <a:r>
              <a:rPr lang="zh-TW" altLang="en-US" dirty="0" smtClean="0"/>
              <a:t>佇列（</a:t>
            </a:r>
            <a:r>
              <a:rPr lang="en-US" altLang="zh-TW" dirty="0" smtClean="0"/>
              <a:t>priority queue</a:t>
            </a:r>
            <a:r>
              <a:rPr lang="zh-TW" altLang="en-US" dirty="0" smtClean="0"/>
              <a:t>）沒有</a:t>
            </a:r>
            <a:r>
              <a:rPr lang="zh-TW" altLang="en-US" dirty="0"/>
              <a:t>元素為止，就可以找出所有點的最短路徑。</a:t>
            </a: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900" b="1" dirty="0" smtClean="0"/>
              <a:t>11-2-1</a:t>
            </a:r>
            <a:r>
              <a:rPr lang="zh-TW" altLang="en-US" sz="4900" b="1" dirty="0" smtClean="0"/>
              <a:t>　</a:t>
            </a:r>
            <a:r>
              <a:rPr lang="zh-TW" altLang="en-US" sz="4900" dirty="0" smtClean="0"/>
              <a:t>使用</a:t>
            </a:r>
            <a:r>
              <a:rPr lang="en-US" altLang="zh-TW" sz="4900" b="1" dirty="0" err="1"/>
              <a:t>Dijkstra</a:t>
            </a:r>
            <a:r>
              <a:rPr lang="zh-TW" altLang="en-US" sz="4900" dirty="0"/>
              <a:t>找最短</a:t>
            </a:r>
            <a:r>
              <a:rPr lang="zh-TW" altLang="en-US" sz="4900" dirty="0" smtClean="0"/>
              <a:t>路徑</a:t>
            </a:r>
            <a:r>
              <a:rPr lang="en-US" altLang="zh-TW" sz="2700" dirty="0" smtClean="0"/>
              <a:t>(</a:t>
            </a:r>
            <a:r>
              <a:rPr lang="en-US" altLang="zh-TW" sz="2700" b="1" dirty="0"/>
              <a:t>11-2-1</a:t>
            </a:r>
            <a:r>
              <a:rPr lang="zh-TW" altLang="en-US" sz="2700" dirty="0"/>
              <a:t>使用</a:t>
            </a:r>
            <a:r>
              <a:rPr lang="en-US" altLang="zh-TW" sz="2700" b="1" dirty="0" err="1"/>
              <a:t>Dijkstra</a:t>
            </a:r>
            <a:r>
              <a:rPr lang="zh-TW" altLang="en-US" sz="2700" dirty="0"/>
              <a:t>找最短</a:t>
            </a:r>
            <a:r>
              <a:rPr lang="zh-TW" altLang="en-US" sz="2700" dirty="0" smtClean="0"/>
              <a:t>路徑</a:t>
            </a:r>
            <a:r>
              <a:rPr lang="en-US" altLang="zh-TW" sz="2700" dirty="0" smtClean="0"/>
              <a:t>.</a:t>
            </a:r>
            <a:r>
              <a:rPr lang="en-US" altLang="zh-TW" sz="2700" dirty="0" err="1" smtClean="0"/>
              <a:t>py</a:t>
            </a:r>
            <a:r>
              <a:rPr lang="en-US" altLang="zh-TW" sz="2700" dirty="0" smtClean="0"/>
              <a:t>)</a:t>
            </a:r>
            <a:endParaRPr lang="zh-TW" altLang="en-US" sz="2700" dirty="0"/>
          </a:p>
        </p:txBody>
      </p:sp>
    </p:spTree>
    <p:extLst>
      <p:ext uri="{BB962C8B-B14F-4D97-AF65-F5344CB8AC3E}">
        <p14:creationId xmlns:p14="http://schemas.microsoft.com/office/powerpoint/2010/main" val="7573107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本範例程式使用</a:t>
            </a:r>
            <a:r>
              <a:rPr lang="en-US" altLang="zh-TW" dirty="0"/>
              <a:t>Python</a:t>
            </a:r>
            <a:r>
              <a:rPr lang="zh-TW" altLang="en-US" dirty="0"/>
              <a:t>的優先權佇列函式庫</a:t>
            </a:r>
            <a:r>
              <a:rPr lang="en-US" altLang="zh-TW" dirty="0" err="1"/>
              <a:t>heapq</a:t>
            </a:r>
            <a:r>
              <a:rPr lang="zh-TW" altLang="en-US" dirty="0"/>
              <a:t>，以下為函式庫</a:t>
            </a:r>
            <a:r>
              <a:rPr lang="en-US" altLang="zh-TW" dirty="0" err="1"/>
              <a:t>heapq</a:t>
            </a:r>
            <a:r>
              <a:rPr lang="zh-TW" altLang="en-US" dirty="0"/>
              <a:t>的常用函式，使用</a:t>
            </a:r>
            <a:r>
              <a:rPr lang="en-US" altLang="zh-TW" dirty="0" err="1"/>
              <a:t>heapq.heappush</a:t>
            </a:r>
            <a:r>
              <a:rPr lang="en-US" altLang="zh-TW" dirty="0"/>
              <a:t>((heap, item)</a:t>
            </a:r>
            <a:r>
              <a:rPr lang="zh-TW" altLang="en-US" dirty="0"/>
              <a:t>將元素加入</a:t>
            </a:r>
            <a:r>
              <a:rPr lang="zh-TW" altLang="en-US" dirty="0" smtClean="0"/>
              <a:t>堆積（</a:t>
            </a:r>
            <a:r>
              <a:rPr lang="en-US" altLang="zh-TW" dirty="0" smtClean="0"/>
              <a:t>Heap</a:t>
            </a:r>
            <a:r>
              <a:rPr lang="zh-TW" altLang="en-US" dirty="0" smtClean="0"/>
              <a:t>），</a:t>
            </a:r>
            <a:r>
              <a:rPr lang="zh-TW" altLang="en-US" dirty="0"/>
              <a:t>使用</a:t>
            </a:r>
            <a:r>
              <a:rPr lang="en-US" altLang="zh-TW" dirty="0" err="1"/>
              <a:t>heapq.heappop</a:t>
            </a:r>
            <a:r>
              <a:rPr lang="en-US" altLang="zh-TW" dirty="0"/>
              <a:t>(heap)</a:t>
            </a:r>
            <a:r>
              <a:rPr lang="zh-TW" altLang="en-US" dirty="0"/>
              <a:t>從堆積將元素取出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811" y="3147718"/>
            <a:ext cx="7604244" cy="3504094"/>
          </a:xfrm>
          <a:prstGeom prst="rect">
            <a:avLst/>
          </a:prstGeom>
        </p:spPr>
      </p:pic>
      <p:sp>
        <p:nvSpPr>
          <p:cNvPr id="6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900" b="1" dirty="0" smtClean="0"/>
              <a:t>11-2-1</a:t>
            </a:r>
            <a:r>
              <a:rPr lang="zh-TW" altLang="en-US" sz="4900" b="1" dirty="0" smtClean="0"/>
              <a:t>　</a:t>
            </a:r>
            <a:r>
              <a:rPr lang="zh-TW" altLang="en-US" sz="4900" dirty="0" smtClean="0"/>
              <a:t>使用</a:t>
            </a:r>
            <a:r>
              <a:rPr lang="en-US" altLang="zh-TW" sz="4900" b="1" dirty="0" err="1"/>
              <a:t>Dijkstra</a:t>
            </a:r>
            <a:r>
              <a:rPr lang="zh-TW" altLang="en-US" sz="4900" dirty="0"/>
              <a:t>找最短</a:t>
            </a:r>
            <a:r>
              <a:rPr lang="zh-TW" altLang="en-US" sz="4900" dirty="0" smtClean="0"/>
              <a:t>路徑</a:t>
            </a:r>
            <a:r>
              <a:rPr lang="en-US" altLang="zh-TW" sz="2700" dirty="0" smtClean="0"/>
              <a:t>(</a:t>
            </a:r>
            <a:r>
              <a:rPr lang="en-US" altLang="zh-TW" sz="2700" b="1" dirty="0"/>
              <a:t>11-2-1</a:t>
            </a:r>
            <a:r>
              <a:rPr lang="zh-TW" altLang="en-US" sz="2700" dirty="0"/>
              <a:t>使用</a:t>
            </a:r>
            <a:r>
              <a:rPr lang="en-US" altLang="zh-TW" sz="2700" b="1" dirty="0" err="1"/>
              <a:t>Dijkstra</a:t>
            </a:r>
            <a:r>
              <a:rPr lang="zh-TW" altLang="en-US" sz="2700" dirty="0"/>
              <a:t>找最短</a:t>
            </a:r>
            <a:r>
              <a:rPr lang="zh-TW" altLang="en-US" sz="2700" dirty="0" smtClean="0"/>
              <a:t>路徑</a:t>
            </a:r>
            <a:r>
              <a:rPr lang="en-US" altLang="zh-TW" sz="2700" dirty="0" smtClean="0"/>
              <a:t>.</a:t>
            </a:r>
            <a:r>
              <a:rPr lang="en-US" altLang="zh-TW" sz="2700" dirty="0" err="1" smtClean="0"/>
              <a:t>py</a:t>
            </a:r>
            <a:r>
              <a:rPr lang="en-US" altLang="zh-TW" sz="2700" dirty="0" smtClean="0"/>
              <a:t>)</a:t>
            </a:r>
            <a:endParaRPr lang="zh-TW" altLang="en-US" sz="2700" dirty="0"/>
          </a:p>
        </p:txBody>
      </p:sp>
    </p:spTree>
    <p:extLst>
      <p:ext uri="{BB962C8B-B14F-4D97-AF65-F5344CB8AC3E}">
        <p14:creationId xmlns:p14="http://schemas.microsoft.com/office/powerpoint/2010/main" val="17797693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311" y="1446802"/>
            <a:ext cx="6960812" cy="4929188"/>
          </a:xfrm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900" b="1" dirty="0" smtClean="0"/>
              <a:t>11-2-1</a:t>
            </a:r>
            <a:r>
              <a:rPr lang="zh-TW" altLang="en-US" sz="4900" b="1" dirty="0" smtClean="0"/>
              <a:t>　</a:t>
            </a:r>
            <a:r>
              <a:rPr lang="zh-TW" altLang="en-US" sz="4900" dirty="0" smtClean="0"/>
              <a:t>使用</a:t>
            </a:r>
            <a:r>
              <a:rPr lang="en-US" altLang="zh-TW" sz="4900" b="1" dirty="0" err="1"/>
              <a:t>Dijkstra</a:t>
            </a:r>
            <a:r>
              <a:rPr lang="zh-TW" altLang="en-US" sz="4900" dirty="0"/>
              <a:t>找最短</a:t>
            </a:r>
            <a:r>
              <a:rPr lang="zh-TW" altLang="en-US" sz="4900" dirty="0" smtClean="0"/>
              <a:t>路徑</a:t>
            </a:r>
            <a:r>
              <a:rPr lang="en-US" altLang="zh-TW" sz="2700" dirty="0" smtClean="0"/>
              <a:t>(</a:t>
            </a:r>
            <a:r>
              <a:rPr lang="en-US" altLang="zh-TW" sz="2700" b="1" dirty="0"/>
              <a:t>11-2-1</a:t>
            </a:r>
            <a:r>
              <a:rPr lang="zh-TW" altLang="en-US" sz="2700" dirty="0"/>
              <a:t>使用</a:t>
            </a:r>
            <a:r>
              <a:rPr lang="en-US" altLang="zh-TW" sz="2700" b="1" dirty="0" err="1"/>
              <a:t>Dijkstra</a:t>
            </a:r>
            <a:r>
              <a:rPr lang="zh-TW" altLang="en-US" sz="2700" dirty="0"/>
              <a:t>找最短</a:t>
            </a:r>
            <a:r>
              <a:rPr lang="zh-TW" altLang="en-US" sz="2700" dirty="0" smtClean="0"/>
              <a:t>路徑</a:t>
            </a:r>
            <a:r>
              <a:rPr lang="en-US" altLang="zh-TW" sz="2700" dirty="0" smtClean="0"/>
              <a:t>.</a:t>
            </a:r>
            <a:r>
              <a:rPr lang="en-US" altLang="zh-TW" sz="2700" dirty="0" err="1" smtClean="0"/>
              <a:t>py</a:t>
            </a:r>
            <a:r>
              <a:rPr lang="en-US" altLang="zh-TW" sz="2700" dirty="0" smtClean="0"/>
              <a:t>)</a:t>
            </a:r>
            <a:endParaRPr lang="zh-TW" altLang="en-US" sz="2700" dirty="0"/>
          </a:p>
        </p:txBody>
      </p:sp>
    </p:spTree>
    <p:extLst>
      <p:ext uri="{BB962C8B-B14F-4D97-AF65-F5344CB8AC3E}">
        <p14:creationId xmlns:p14="http://schemas.microsoft.com/office/powerpoint/2010/main" val="25391622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204" y="1439930"/>
            <a:ext cx="7962900" cy="4733925"/>
          </a:xfrm>
        </p:spPr>
      </p:pic>
      <p:sp>
        <p:nvSpPr>
          <p:cNvPr id="6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900" b="1" dirty="0" smtClean="0"/>
              <a:t>11-2-1</a:t>
            </a:r>
            <a:r>
              <a:rPr lang="zh-TW" altLang="en-US" sz="4900" b="1" dirty="0" smtClean="0"/>
              <a:t>　</a:t>
            </a:r>
            <a:r>
              <a:rPr lang="zh-TW" altLang="en-US" sz="4900" dirty="0" smtClean="0"/>
              <a:t>使用</a:t>
            </a:r>
            <a:r>
              <a:rPr lang="en-US" altLang="zh-TW" sz="4900" b="1" dirty="0" err="1"/>
              <a:t>Dijkstra</a:t>
            </a:r>
            <a:r>
              <a:rPr lang="zh-TW" altLang="en-US" sz="4900" dirty="0"/>
              <a:t>找最短</a:t>
            </a:r>
            <a:r>
              <a:rPr lang="zh-TW" altLang="en-US" sz="4900" dirty="0" smtClean="0"/>
              <a:t>路徑</a:t>
            </a:r>
            <a:r>
              <a:rPr lang="en-US" altLang="zh-TW" sz="2700" dirty="0" smtClean="0"/>
              <a:t>(</a:t>
            </a:r>
            <a:r>
              <a:rPr lang="en-US" altLang="zh-TW" sz="2700" b="1" dirty="0"/>
              <a:t>11-2-1</a:t>
            </a:r>
            <a:r>
              <a:rPr lang="zh-TW" altLang="en-US" sz="2700" dirty="0"/>
              <a:t>使用</a:t>
            </a:r>
            <a:r>
              <a:rPr lang="en-US" altLang="zh-TW" sz="2700" b="1" dirty="0" err="1"/>
              <a:t>Dijkstra</a:t>
            </a:r>
            <a:r>
              <a:rPr lang="zh-TW" altLang="en-US" sz="2700" dirty="0"/>
              <a:t>找最短</a:t>
            </a:r>
            <a:r>
              <a:rPr lang="zh-TW" altLang="en-US" sz="2700" dirty="0" smtClean="0"/>
              <a:t>路徑</a:t>
            </a:r>
            <a:r>
              <a:rPr lang="en-US" altLang="zh-TW" sz="2700" dirty="0" smtClean="0"/>
              <a:t>.</a:t>
            </a:r>
            <a:r>
              <a:rPr lang="en-US" altLang="zh-TW" sz="2700" dirty="0" err="1" smtClean="0"/>
              <a:t>py</a:t>
            </a:r>
            <a:r>
              <a:rPr lang="en-US" altLang="zh-TW" sz="2700" dirty="0" smtClean="0"/>
              <a:t>)</a:t>
            </a:r>
            <a:endParaRPr lang="zh-TW" altLang="en-US" sz="2700" dirty="0"/>
          </a:p>
        </p:txBody>
      </p:sp>
    </p:spTree>
    <p:extLst>
      <p:ext uri="{BB962C8B-B14F-4D97-AF65-F5344CB8AC3E}">
        <p14:creationId xmlns:p14="http://schemas.microsoft.com/office/powerpoint/2010/main" val="10417305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92" y="1611652"/>
            <a:ext cx="7896225" cy="3267075"/>
          </a:xfrm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900" b="1" dirty="0" smtClean="0"/>
              <a:t>11-2-1</a:t>
            </a:r>
            <a:r>
              <a:rPr lang="zh-TW" altLang="en-US" sz="4900" b="1" dirty="0" smtClean="0"/>
              <a:t>　</a:t>
            </a:r>
            <a:r>
              <a:rPr lang="zh-TW" altLang="en-US" sz="4900" dirty="0" smtClean="0"/>
              <a:t>使用</a:t>
            </a:r>
            <a:r>
              <a:rPr lang="en-US" altLang="zh-TW" sz="4900" b="1" dirty="0" err="1"/>
              <a:t>Dijkstra</a:t>
            </a:r>
            <a:r>
              <a:rPr lang="zh-TW" altLang="en-US" sz="4900" dirty="0"/>
              <a:t>找最短</a:t>
            </a:r>
            <a:r>
              <a:rPr lang="zh-TW" altLang="en-US" sz="4900" dirty="0" smtClean="0"/>
              <a:t>路徑</a:t>
            </a:r>
            <a:r>
              <a:rPr lang="en-US" altLang="zh-TW" sz="2700" dirty="0" smtClean="0"/>
              <a:t>(</a:t>
            </a:r>
            <a:r>
              <a:rPr lang="en-US" altLang="zh-TW" sz="2700" b="1" dirty="0"/>
              <a:t>11-2-1</a:t>
            </a:r>
            <a:r>
              <a:rPr lang="zh-TW" altLang="en-US" sz="2700" dirty="0"/>
              <a:t>使用</a:t>
            </a:r>
            <a:r>
              <a:rPr lang="en-US" altLang="zh-TW" sz="2700" b="1" dirty="0" err="1"/>
              <a:t>Dijkstra</a:t>
            </a:r>
            <a:r>
              <a:rPr lang="zh-TW" altLang="en-US" sz="2700" dirty="0"/>
              <a:t>找最短</a:t>
            </a:r>
            <a:r>
              <a:rPr lang="zh-TW" altLang="en-US" sz="2700" dirty="0" smtClean="0"/>
              <a:t>路徑</a:t>
            </a:r>
            <a:r>
              <a:rPr lang="en-US" altLang="zh-TW" sz="2700" dirty="0" smtClean="0"/>
              <a:t>.</a:t>
            </a:r>
            <a:r>
              <a:rPr lang="en-US" altLang="zh-TW" sz="2700" dirty="0" err="1" smtClean="0"/>
              <a:t>py</a:t>
            </a:r>
            <a:r>
              <a:rPr lang="en-US" altLang="zh-TW" sz="2700" dirty="0" smtClean="0"/>
              <a:t>)</a:t>
            </a:r>
            <a:endParaRPr lang="zh-TW" altLang="en-US" sz="2700" dirty="0"/>
          </a:p>
        </p:txBody>
      </p:sp>
    </p:spTree>
    <p:extLst>
      <p:ext uri="{BB962C8B-B14F-4D97-AF65-F5344CB8AC3E}">
        <p14:creationId xmlns:p14="http://schemas.microsoft.com/office/powerpoint/2010/main" val="42475072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480" y="1479255"/>
            <a:ext cx="7934325" cy="4629150"/>
          </a:xfrm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900" b="1" dirty="0" smtClean="0"/>
              <a:t>11-2-1</a:t>
            </a:r>
            <a:r>
              <a:rPr lang="zh-TW" altLang="en-US" sz="4900" b="1" dirty="0" smtClean="0"/>
              <a:t>　</a:t>
            </a:r>
            <a:r>
              <a:rPr lang="zh-TW" altLang="en-US" sz="4900" dirty="0" smtClean="0"/>
              <a:t>使用</a:t>
            </a:r>
            <a:r>
              <a:rPr lang="en-US" altLang="zh-TW" sz="4900" b="1" dirty="0" err="1"/>
              <a:t>Dijkstra</a:t>
            </a:r>
            <a:r>
              <a:rPr lang="zh-TW" altLang="en-US" sz="4900" dirty="0"/>
              <a:t>找最短</a:t>
            </a:r>
            <a:r>
              <a:rPr lang="zh-TW" altLang="en-US" sz="4900" dirty="0" smtClean="0"/>
              <a:t>路徑</a:t>
            </a:r>
            <a:r>
              <a:rPr lang="en-US" altLang="zh-TW" sz="2700" dirty="0" smtClean="0"/>
              <a:t>(</a:t>
            </a:r>
            <a:r>
              <a:rPr lang="en-US" altLang="zh-TW" sz="2700" b="1" dirty="0"/>
              <a:t>11-2-1</a:t>
            </a:r>
            <a:r>
              <a:rPr lang="zh-TW" altLang="en-US" sz="2700" dirty="0"/>
              <a:t>使用</a:t>
            </a:r>
            <a:r>
              <a:rPr lang="en-US" altLang="zh-TW" sz="2700" b="1" dirty="0" err="1"/>
              <a:t>Dijkstra</a:t>
            </a:r>
            <a:r>
              <a:rPr lang="zh-TW" altLang="en-US" sz="2700" dirty="0"/>
              <a:t>找最短</a:t>
            </a:r>
            <a:r>
              <a:rPr lang="zh-TW" altLang="en-US" sz="2700" dirty="0" smtClean="0"/>
              <a:t>路徑</a:t>
            </a:r>
            <a:r>
              <a:rPr lang="en-US" altLang="zh-TW" sz="2700" dirty="0" smtClean="0"/>
              <a:t>.</a:t>
            </a:r>
            <a:r>
              <a:rPr lang="en-US" altLang="zh-TW" sz="2700" dirty="0" err="1" smtClean="0"/>
              <a:t>py</a:t>
            </a:r>
            <a:r>
              <a:rPr lang="en-US" altLang="zh-TW" sz="2700" dirty="0" smtClean="0"/>
              <a:t>)</a:t>
            </a:r>
            <a:endParaRPr lang="zh-TW" altLang="en-US" sz="2700" dirty="0"/>
          </a:p>
        </p:txBody>
      </p:sp>
    </p:spTree>
    <p:extLst>
      <p:ext uri="{BB962C8B-B14F-4D97-AF65-F5344CB8AC3E}">
        <p14:creationId xmlns:p14="http://schemas.microsoft.com/office/powerpoint/2010/main" val="2418007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Ch11</a:t>
            </a:r>
            <a:r>
              <a:rPr lang="zh-TW" altLang="en-US" dirty="0" smtClean="0"/>
              <a:t>　圖形</a:t>
            </a:r>
            <a:r>
              <a:rPr lang="zh-TW" altLang="en-US" dirty="0"/>
              <a:t>最短路徑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圖形資料結構是由點與邊所組成，圖形資料結構廣泛應用於解決問題，例如：使用地圖搜尋最短路徑，將地點轉換成圖形資料結構中的點，地點與地點間的距離轉換成邊的權重，最後使用最短路徑演算法就可以找出最短路徑，如下圖。 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396" y="3187145"/>
            <a:ext cx="45148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74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367862"/>
            <a:ext cx="10485120" cy="4929194"/>
          </a:xfrm>
        </p:spPr>
        <p:txBody>
          <a:bodyPr/>
          <a:lstStyle/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13343"/>
              </p:ext>
            </p:extLst>
          </p:nvPr>
        </p:nvGraphicFramePr>
        <p:xfrm>
          <a:off x="279526" y="1272624"/>
          <a:ext cx="475488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056">
                  <a:extLst>
                    <a:ext uri="{9D8B030D-6E8A-4147-A177-3AD203B41FA5}">
                      <a16:colId xmlns:a16="http://schemas.microsoft.com/office/drawing/2014/main" xmlns="" val="1352062529"/>
                    </a:ext>
                  </a:extLst>
                </a:gridCol>
                <a:gridCol w="3974824">
                  <a:extLst>
                    <a:ext uri="{9D8B030D-6E8A-4147-A177-3AD203B41FA5}">
                      <a16:colId xmlns:a16="http://schemas.microsoft.com/office/drawing/2014/main" xmlns="" val="1926879571"/>
                    </a:ext>
                  </a:extLst>
                </a:gridCol>
              </a:tblGrid>
              <a:tr h="35275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行號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程式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7556328"/>
                  </a:ext>
                </a:extLst>
              </a:tr>
              <a:tr h="351121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05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06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07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08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09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10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15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from </a:t>
                      </a:r>
                      <a:r>
                        <a:rPr lang="en-US" altLang="zh-TW" sz="1800" dirty="0" err="1" smtClean="0"/>
                        <a:t>heapq</a:t>
                      </a:r>
                      <a:r>
                        <a:rPr lang="en-US" altLang="zh-TW" sz="1800" dirty="0" smtClean="0"/>
                        <a:t> import *</a:t>
                      </a:r>
                    </a:p>
                    <a:p>
                      <a:r>
                        <a:rPr lang="en-US" altLang="zh-TW" sz="1800" dirty="0" smtClean="0"/>
                        <a:t>City = {}</a:t>
                      </a:r>
                    </a:p>
                    <a:p>
                      <a:r>
                        <a:rPr lang="en-US" altLang="zh-TW" sz="1800" dirty="0" smtClean="0"/>
                        <a:t>G = {} </a:t>
                      </a:r>
                    </a:p>
                    <a:p>
                      <a:r>
                        <a:rPr lang="en-US" altLang="zh-TW" sz="1800" dirty="0" err="1" smtClean="0"/>
                        <a:t>pq</a:t>
                      </a:r>
                      <a:r>
                        <a:rPr lang="en-US" altLang="zh-TW" sz="1800" dirty="0" smtClean="0"/>
                        <a:t> = []</a:t>
                      </a:r>
                    </a:p>
                    <a:p>
                      <a:r>
                        <a:rPr lang="en-US" altLang="zh-TW" sz="1800" dirty="0" smtClean="0"/>
                        <a:t>dis = [1000000]*101</a:t>
                      </a:r>
                    </a:p>
                    <a:p>
                      <a:r>
                        <a:rPr lang="en-US" altLang="zh-TW" sz="1800" dirty="0" smtClean="0"/>
                        <a:t>v = [0]*101</a:t>
                      </a:r>
                    </a:p>
                    <a:p>
                      <a:r>
                        <a:rPr lang="en-US" altLang="zh-TW" sz="1800" dirty="0" err="1" smtClean="0"/>
                        <a:t>def</a:t>
                      </a:r>
                      <a:r>
                        <a:rPr lang="en-US" altLang="zh-TW" sz="1800" dirty="0" smtClean="0"/>
                        <a:t> </a:t>
                      </a:r>
                      <a:r>
                        <a:rPr lang="en-US" altLang="zh-TW" sz="1800" dirty="0" err="1" smtClean="0"/>
                        <a:t>getCityIndex</a:t>
                      </a:r>
                      <a:r>
                        <a:rPr lang="en-US" altLang="zh-TW" sz="1800" dirty="0" smtClean="0"/>
                        <a:t>(p): </a:t>
                      </a:r>
                    </a:p>
                    <a:p>
                      <a:r>
                        <a:rPr lang="en-US" altLang="zh-TW" sz="1800" dirty="0" smtClean="0"/>
                        <a:t>    if p not in </a:t>
                      </a:r>
                      <a:r>
                        <a:rPr lang="en-US" altLang="zh-TW" sz="1800" dirty="0" err="1" smtClean="0"/>
                        <a:t>City.keys</a:t>
                      </a:r>
                      <a:r>
                        <a:rPr lang="en-US" altLang="zh-TW" sz="1800" dirty="0" smtClean="0"/>
                        <a:t>():</a:t>
                      </a:r>
                    </a:p>
                    <a:p>
                      <a:r>
                        <a:rPr lang="en-US" altLang="zh-TW" sz="1800" dirty="0" smtClean="0"/>
                        <a:t>        City[p]=</a:t>
                      </a:r>
                      <a:r>
                        <a:rPr lang="en-US" altLang="zh-TW" sz="1800" dirty="0" err="1" smtClean="0"/>
                        <a:t>len</a:t>
                      </a:r>
                      <a:r>
                        <a:rPr lang="en-US" altLang="zh-TW" sz="1800" dirty="0" smtClean="0"/>
                        <a:t>(City)</a:t>
                      </a:r>
                    </a:p>
                    <a:p>
                      <a:r>
                        <a:rPr lang="en-US" altLang="zh-TW" sz="1800" dirty="0" smtClean="0"/>
                        <a:t>    return City[p]</a:t>
                      </a:r>
                    </a:p>
                    <a:p>
                      <a:r>
                        <a:rPr lang="en-US" altLang="zh-TW" sz="1800" dirty="0" smtClean="0"/>
                        <a:t>class Edge:</a:t>
                      </a:r>
                    </a:p>
                    <a:p>
                      <a:r>
                        <a:rPr lang="en-US" altLang="zh-TW" sz="1800" dirty="0" smtClean="0"/>
                        <a:t>    </a:t>
                      </a:r>
                      <a:r>
                        <a:rPr lang="en-US" altLang="zh-TW" sz="1800" dirty="0" err="1" smtClean="0"/>
                        <a:t>def</a:t>
                      </a:r>
                      <a:r>
                        <a:rPr lang="en-US" altLang="zh-TW" sz="1800" dirty="0" smtClean="0"/>
                        <a:t> __</a:t>
                      </a:r>
                      <a:r>
                        <a:rPr lang="en-US" altLang="zh-TW" sz="1800" dirty="0" err="1" smtClean="0"/>
                        <a:t>init</a:t>
                      </a:r>
                      <a:r>
                        <a:rPr lang="en-US" altLang="zh-TW" sz="1800" dirty="0" smtClean="0"/>
                        <a:t>__(self, s, t, w):</a:t>
                      </a:r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self.s</a:t>
                      </a:r>
                      <a:r>
                        <a:rPr lang="en-US" altLang="zh-TW" sz="1800" dirty="0" smtClean="0"/>
                        <a:t> = s</a:t>
                      </a:r>
                    </a:p>
                    <a:p>
                      <a:r>
                        <a:rPr lang="en-US" altLang="zh-TW" sz="1800" dirty="0" smtClean="0"/>
                        <a:t>        self.t = t</a:t>
                      </a:r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self.w</a:t>
                      </a:r>
                      <a:r>
                        <a:rPr lang="en-US" altLang="zh-TW" sz="1800" dirty="0" smtClean="0"/>
                        <a:t> = w</a:t>
                      </a:r>
                    </a:p>
                    <a:p>
                      <a:r>
                        <a:rPr lang="en-US" altLang="zh-TW" sz="1800" dirty="0" smtClean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286632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5034406" y="1603222"/>
            <a:ext cx="6592818" cy="4773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行：匯入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heapq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函式庫。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行：宣告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City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G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為空字典。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行：宣告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pq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為串列。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行：宣告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dis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101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個元素的串列，每個元素值都是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1000000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行：宣告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v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101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個元素的串列，每個元素值都是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7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行：定義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getCityIndex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函式，將節點名稱轉成數字，使用字串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為輸入，將節點名稱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轉換成節點編號。若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不是字典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City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的鍵值，則設定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City[p]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，所對應的值為字典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City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的長度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9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。回傳字典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City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為鍵值的對應值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行：宣告一個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Edge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類別，由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個元素描述一個邊，這個邊是具有方向性的，分別是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s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w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s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為邊的起點，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為邊的終點，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w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為邊的權重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900" b="1" dirty="0" smtClean="0"/>
              <a:t>11-2-1</a:t>
            </a:r>
            <a:r>
              <a:rPr lang="zh-TW" altLang="en-US" sz="4900" b="1" dirty="0" smtClean="0"/>
              <a:t>　</a:t>
            </a:r>
            <a:r>
              <a:rPr lang="zh-TW" altLang="en-US" sz="4900" dirty="0" smtClean="0"/>
              <a:t>使用</a:t>
            </a:r>
            <a:r>
              <a:rPr lang="en-US" altLang="zh-TW" sz="4900" b="1" dirty="0" err="1"/>
              <a:t>Dijkstra</a:t>
            </a:r>
            <a:r>
              <a:rPr lang="zh-TW" altLang="en-US" sz="4900" dirty="0"/>
              <a:t>找最短</a:t>
            </a:r>
            <a:r>
              <a:rPr lang="zh-TW" altLang="en-US" sz="4900" dirty="0" smtClean="0"/>
              <a:t>路徑</a:t>
            </a:r>
            <a:r>
              <a:rPr lang="en-US" altLang="zh-TW" sz="2700" dirty="0" smtClean="0"/>
              <a:t>(</a:t>
            </a:r>
            <a:r>
              <a:rPr lang="en-US" altLang="zh-TW" sz="2700" b="1" dirty="0"/>
              <a:t>11-2-1</a:t>
            </a:r>
            <a:r>
              <a:rPr lang="zh-TW" altLang="en-US" sz="2700" dirty="0"/>
              <a:t>使用</a:t>
            </a:r>
            <a:r>
              <a:rPr lang="en-US" altLang="zh-TW" sz="2700" b="1" dirty="0" err="1"/>
              <a:t>Dijkstra</a:t>
            </a:r>
            <a:r>
              <a:rPr lang="zh-TW" altLang="en-US" sz="2700" dirty="0"/>
              <a:t>找最短</a:t>
            </a:r>
            <a:r>
              <a:rPr lang="zh-TW" altLang="en-US" sz="2700" dirty="0" smtClean="0"/>
              <a:t>路徑</a:t>
            </a:r>
            <a:r>
              <a:rPr lang="en-US" altLang="zh-TW" sz="2700" dirty="0" smtClean="0"/>
              <a:t>.</a:t>
            </a:r>
            <a:r>
              <a:rPr lang="en-US" altLang="zh-TW" sz="2700" dirty="0" err="1" smtClean="0"/>
              <a:t>py</a:t>
            </a:r>
            <a:r>
              <a:rPr lang="en-US" altLang="zh-TW" sz="2700" dirty="0" smtClean="0"/>
              <a:t>)</a:t>
            </a:r>
            <a:endParaRPr lang="zh-TW" altLang="en-US" sz="2700" dirty="0"/>
          </a:p>
        </p:txBody>
      </p:sp>
    </p:spTree>
    <p:extLst>
      <p:ext uri="{BB962C8B-B14F-4D97-AF65-F5344CB8AC3E}">
        <p14:creationId xmlns:p14="http://schemas.microsoft.com/office/powerpoint/2010/main" val="181712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755136"/>
              </p:ext>
            </p:extLst>
          </p:nvPr>
        </p:nvGraphicFramePr>
        <p:xfrm>
          <a:off x="169818" y="1545974"/>
          <a:ext cx="475488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056">
                  <a:extLst>
                    <a:ext uri="{9D8B030D-6E8A-4147-A177-3AD203B41FA5}">
                      <a16:colId xmlns:a16="http://schemas.microsoft.com/office/drawing/2014/main" xmlns="" val="1352062529"/>
                    </a:ext>
                  </a:extLst>
                </a:gridCol>
                <a:gridCol w="3974824">
                  <a:extLst>
                    <a:ext uri="{9D8B030D-6E8A-4147-A177-3AD203B41FA5}">
                      <a16:colId xmlns:a16="http://schemas.microsoft.com/office/drawing/2014/main" xmlns="" val="1926879571"/>
                    </a:ext>
                  </a:extLst>
                </a:gridCol>
              </a:tblGrid>
              <a:tr h="35275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行號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程式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7556328"/>
                  </a:ext>
                </a:extLst>
              </a:tr>
              <a:tr h="351121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17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18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19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20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25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26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27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28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29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30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n = </a:t>
                      </a:r>
                      <a:r>
                        <a:rPr lang="en-US" altLang="zh-TW" sz="1800" dirty="0" err="1" smtClean="0"/>
                        <a:t>int</a:t>
                      </a:r>
                      <a:r>
                        <a:rPr lang="en-US" altLang="zh-TW" sz="1800" dirty="0" smtClean="0"/>
                        <a:t>(input())</a:t>
                      </a:r>
                    </a:p>
                    <a:p>
                      <a:r>
                        <a:rPr lang="en-US" altLang="zh-TW" sz="1800" dirty="0" smtClean="0"/>
                        <a:t>for 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 in range(n):</a:t>
                      </a:r>
                    </a:p>
                    <a:p>
                      <a:r>
                        <a:rPr lang="en-US" altLang="zh-TW" sz="1800" dirty="0" smtClean="0"/>
                        <a:t>    a, b, w = input().split()</a:t>
                      </a:r>
                    </a:p>
                    <a:p>
                      <a:r>
                        <a:rPr lang="en-US" altLang="zh-TW" sz="1800" dirty="0" smtClean="0"/>
                        <a:t>    a=</a:t>
                      </a:r>
                      <a:r>
                        <a:rPr lang="en-US" altLang="zh-TW" sz="1800" dirty="0" err="1" smtClean="0"/>
                        <a:t>getCityIndex</a:t>
                      </a:r>
                      <a:r>
                        <a:rPr lang="en-US" altLang="zh-TW" sz="1800" dirty="0" smtClean="0"/>
                        <a:t>(a)</a:t>
                      </a:r>
                    </a:p>
                    <a:p>
                      <a:r>
                        <a:rPr lang="en-US" altLang="zh-TW" sz="1800" dirty="0" smtClean="0"/>
                        <a:t>    b=</a:t>
                      </a:r>
                      <a:r>
                        <a:rPr lang="en-US" altLang="zh-TW" sz="1800" dirty="0" err="1" smtClean="0"/>
                        <a:t>getCityIndex</a:t>
                      </a:r>
                      <a:r>
                        <a:rPr lang="en-US" altLang="zh-TW" sz="1800" dirty="0" smtClean="0"/>
                        <a:t>(b)</a:t>
                      </a:r>
                    </a:p>
                    <a:p>
                      <a:r>
                        <a:rPr lang="en-US" altLang="zh-TW" sz="1800" dirty="0" smtClean="0"/>
                        <a:t>    w = </a:t>
                      </a:r>
                      <a:r>
                        <a:rPr lang="en-US" altLang="zh-TW" sz="1800" dirty="0" err="1" smtClean="0"/>
                        <a:t>int</a:t>
                      </a:r>
                      <a:r>
                        <a:rPr lang="en-US" altLang="zh-TW" sz="1800" dirty="0" smtClean="0"/>
                        <a:t>(w)</a:t>
                      </a:r>
                    </a:p>
                    <a:p>
                      <a:r>
                        <a:rPr lang="en-US" altLang="zh-TW" sz="1800" dirty="0" smtClean="0"/>
                        <a:t>    e1 = Edge(a, b, w)</a:t>
                      </a:r>
                    </a:p>
                    <a:p>
                      <a:r>
                        <a:rPr lang="en-US" altLang="zh-TW" sz="1800" dirty="0" smtClean="0"/>
                        <a:t>    e2 = Edge(b, a, w)</a:t>
                      </a:r>
                    </a:p>
                    <a:p>
                      <a:r>
                        <a:rPr lang="en-US" altLang="zh-TW" sz="1800" dirty="0" smtClean="0"/>
                        <a:t>    if a in </a:t>
                      </a:r>
                      <a:r>
                        <a:rPr lang="en-US" altLang="zh-TW" sz="1800" dirty="0" err="1" smtClean="0"/>
                        <a:t>G.keys</a:t>
                      </a:r>
                      <a:r>
                        <a:rPr lang="en-US" altLang="zh-TW" sz="1800" dirty="0" smtClean="0"/>
                        <a:t>(): </a:t>
                      </a:r>
                    </a:p>
                    <a:p>
                      <a:r>
                        <a:rPr lang="en-US" altLang="zh-TW" sz="1800" dirty="0" smtClean="0"/>
                        <a:t>        G[a].append(e1)</a:t>
                      </a:r>
                    </a:p>
                    <a:p>
                      <a:r>
                        <a:rPr lang="en-US" altLang="zh-TW" sz="1800" dirty="0" smtClean="0"/>
                        <a:t>    else:              </a:t>
                      </a:r>
                    </a:p>
                    <a:p>
                      <a:r>
                        <a:rPr lang="en-US" altLang="zh-TW" sz="1800" dirty="0" smtClean="0"/>
                        <a:t>        G[a]=[e1]</a:t>
                      </a:r>
                    </a:p>
                    <a:p>
                      <a:r>
                        <a:rPr lang="en-US" altLang="zh-TW" sz="1800" dirty="0" smtClean="0"/>
                        <a:t>    if b in </a:t>
                      </a:r>
                      <a:r>
                        <a:rPr lang="en-US" altLang="zh-TW" sz="1800" dirty="0" err="1" smtClean="0"/>
                        <a:t>G.keys</a:t>
                      </a:r>
                      <a:r>
                        <a:rPr lang="en-US" altLang="zh-TW" sz="1800" dirty="0" smtClean="0"/>
                        <a:t>():  </a:t>
                      </a:r>
                    </a:p>
                    <a:p>
                      <a:r>
                        <a:rPr lang="en-US" altLang="zh-TW" sz="1800" dirty="0" smtClean="0"/>
                        <a:t>        G[b].append(e2)</a:t>
                      </a:r>
                    </a:p>
                    <a:p>
                      <a:r>
                        <a:rPr lang="en-US" altLang="zh-TW" sz="1800" dirty="0" smtClean="0"/>
                        <a:t>    else:             </a:t>
                      </a:r>
                    </a:p>
                    <a:p>
                      <a:r>
                        <a:rPr lang="en-US" altLang="zh-TW" sz="1800" dirty="0" smtClean="0"/>
                        <a:t>        G[b]=[e2] </a:t>
                      </a:r>
                    </a:p>
                    <a:p>
                      <a:endParaRPr lang="en-US" altLang="zh-TW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286632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5021683" y="1773552"/>
            <a:ext cx="6212714" cy="4861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17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行：使用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input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函數輸入一個整數到變數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，使用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int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函式將整數字串轉換成整數，表示有幾個邊要輸入。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18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行：使用迴圈執行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次，每次輸入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個資料，表示邊的兩個頂點到變數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，與邊的權重到變數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w(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19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。設定物件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e1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s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、物件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e1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，物件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e1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w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w(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，設定物件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e2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s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、物件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e2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，物件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e2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w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w(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24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。如果字典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G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包含鍵值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，則將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e1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加入到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G[a]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的最後，表示點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可以到點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，且權重為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w 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26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，否則建立新的鍵值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對應到串列，該串列有一個元素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e1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，表示點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可以到點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，且權重為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w(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27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28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。如果字典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G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包含鍵值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e2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加入到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G[b]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的最後，表示點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可以到點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，且權重為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w 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29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，否則建立新的鍵值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對應到串列，該串列有一個元素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e2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，表示點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可以到點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，且權重為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w 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900" b="1" dirty="0" smtClean="0"/>
              <a:t>11-2-1</a:t>
            </a:r>
            <a:r>
              <a:rPr lang="zh-TW" altLang="en-US" sz="4900" b="1" dirty="0" smtClean="0"/>
              <a:t>　</a:t>
            </a:r>
            <a:r>
              <a:rPr lang="zh-TW" altLang="en-US" sz="4900" dirty="0" smtClean="0"/>
              <a:t>使用</a:t>
            </a:r>
            <a:r>
              <a:rPr lang="en-US" altLang="zh-TW" sz="4900" b="1" dirty="0" err="1"/>
              <a:t>Dijkstra</a:t>
            </a:r>
            <a:r>
              <a:rPr lang="zh-TW" altLang="en-US" sz="4900" dirty="0"/>
              <a:t>找最短</a:t>
            </a:r>
            <a:r>
              <a:rPr lang="zh-TW" altLang="en-US" sz="4900" dirty="0" smtClean="0"/>
              <a:t>路徑</a:t>
            </a:r>
            <a:r>
              <a:rPr lang="en-US" altLang="zh-TW" sz="2700" dirty="0" smtClean="0"/>
              <a:t>(</a:t>
            </a:r>
            <a:r>
              <a:rPr lang="en-US" altLang="zh-TW" sz="2700" b="1" dirty="0"/>
              <a:t>11-2-1</a:t>
            </a:r>
            <a:r>
              <a:rPr lang="zh-TW" altLang="en-US" sz="2700" dirty="0"/>
              <a:t>使用</a:t>
            </a:r>
            <a:r>
              <a:rPr lang="en-US" altLang="zh-TW" sz="2700" b="1" dirty="0" err="1"/>
              <a:t>Dijkstra</a:t>
            </a:r>
            <a:r>
              <a:rPr lang="zh-TW" altLang="en-US" sz="2700" dirty="0"/>
              <a:t>找最短</a:t>
            </a:r>
            <a:r>
              <a:rPr lang="zh-TW" altLang="en-US" sz="2700" dirty="0" smtClean="0"/>
              <a:t>路徑</a:t>
            </a:r>
            <a:r>
              <a:rPr lang="en-US" altLang="zh-TW" sz="2700" dirty="0" smtClean="0"/>
              <a:t>.</a:t>
            </a:r>
            <a:r>
              <a:rPr lang="en-US" altLang="zh-TW" sz="2700" dirty="0" err="1" smtClean="0"/>
              <a:t>py</a:t>
            </a:r>
            <a:r>
              <a:rPr lang="en-US" altLang="zh-TW" sz="2700" dirty="0" smtClean="0"/>
              <a:t>)</a:t>
            </a:r>
            <a:endParaRPr lang="zh-TW" altLang="en-US" sz="2700" dirty="0"/>
          </a:p>
        </p:txBody>
      </p:sp>
    </p:spTree>
    <p:extLst>
      <p:ext uri="{BB962C8B-B14F-4D97-AF65-F5344CB8AC3E}">
        <p14:creationId xmlns:p14="http://schemas.microsoft.com/office/powerpoint/2010/main" val="389188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900" b="1" dirty="0" smtClean="0"/>
              <a:t>11-2-1</a:t>
            </a:r>
            <a:r>
              <a:rPr lang="zh-TW" altLang="en-US" sz="4900" b="1" dirty="0" smtClean="0"/>
              <a:t>　</a:t>
            </a:r>
            <a:r>
              <a:rPr lang="zh-TW" altLang="en-US" sz="4900" dirty="0" smtClean="0"/>
              <a:t>使用</a:t>
            </a:r>
            <a:r>
              <a:rPr lang="en-US" altLang="zh-TW" sz="4900" b="1" dirty="0" err="1"/>
              <a:t>Dijkstra</a:t>
            </a:r>
            <a:r>
              <a:rPr lang="zh-TW" altLang="en-US" sz="4900" dirty="0"/>
              <a:t>找最短</a:t>
            </a:r>
            <a:r>
              <a:rPr lang="zh-TW" altLang="en-US" sz="4900" dirty="0" smtClean="0"/>
              <a:t>路徑</a:t>
            </a:r>
            <a:r>
              <a:rPr lang="en-US" altLang="zh-TW" sz="2700" dirty="0" smtClean="0"/>
              <a:t>(</a:t>
            </a:r>
            <a:r>
              <a:rPr lang="en-US" altLang="zh-TW" sz="2700" b="1" dirty="0"/>
              <a:t>11-2-1</a:t>
            </a:r>
            <a:r>
              <a:rPr lang="zh-TW" altLang="en-US" sz="2700" dirty="0"/>
              <a:t>使用</a:t>
            </a:r>
            <a:r>
              <a:rPr lang="en-US" altLang="zh-TW" sz="2700" b="1" dirty="0" err="1"/>
              <a:t>Dijkstra</a:t>
            </a:r>
            <a:r>
              <a:rPr lang="zh-TW" altLang="en-US" sz="2700" dirty="0"/>
              <a:t>找最短</a:t>
            </a:r>
            <a:r>
              <a:rPr lang="zh-TW" altLang="en-US" sz="2700" dirty="0" smtClean="0"/>
              <a:t>路徑</a:t>
            </a:r>
            <a:r>
              <a:rPr lang="en-US" altLang="zh-TW" sz="2700" dirty="0" smtClean="0"/>
              <a:t>.</a:t>
            </a:r>
            <a:r>
              <a:rPr lang="en-US" altLang="zh-TW" sz="2700" dirty="0" err="1" smtClean="0"/>
              <a:t>py</a:t>
            </a:r>
            <a:r>
              <a:rPr lang="en-US" altLang="zh-TW" sz="2700" dirty="0" smtClean="0"/>
              <a:t>)</a:t>
            </a:r>
            <a:endParaRPr lang="zh-TW" altLang="en-US" sz="27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811129"/>
              </p:ext>
            </p:extLst>
          </p:nvPr>
        </p:nvGraphicFramePr>
        <p:xfrm>
          <a:off x="0" y="1152908"/>
          <a:ext cx="4754880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056">
                  <a:extLst>
                    <a:ext uri="{9D8B030D-6E8A-4147-A177-3AD203B41FA5}">
                      <a16:colId xmlns:a16="http://schemas.microsoft.com/office/drawing/2014/main" xmlns="" val="1352062529"/>
                    </a:ext>
                  </a:extLst>
                </a:gridCol>
                <a:gridCol w="3974824">
                  <a:extLst>
                    <a:ext uri="{9D8B030D-6E8A-4147-A177-3AD203B41FA5}">
                      <a16:colId xmlns:a16="http://schemas.microsoft.com/office/drawing/2014/main" xmlns="" val="1926879571"/>
                    </a:ext>
                  </a:extLst>
                </a:gridCol>
              </a:tblGrid>
              <a:tr h="35275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行號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程式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7556328"/>
                  </a:ext>
                </a:extLst>
              </a:tr>
              <a:tr h="351121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35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36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37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38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39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40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41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42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43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44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45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46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47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48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49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50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s = </a:t>
                      </a:r>
                      <a:r>
                        <a:rPr lang="en-US" altLang="zh-TW" sz="1800" dirty="0" err="1" smtClean="0"/>
                        <a:t>getCityIndex</a:t>
                      </a:r>
                      <a:r>
                        <a:rPr lang="en-US" altLang="zh-TW" sz="1800" dirty="0" smtClean="0"/>
                        <a:t>(input())</a:t>
                      </a:r>
                    </a:p>
                    <a:p>
                      <a:r>
                        <a:rPr lang="en-US" altLang="zh-TW" sz="1800" dirty="0" smtClean="0"/>
                        <a:t>p = (0, s)  #(</a:t>
                      </a:r>
                      <a:r>
                        <a:rPr lang="zh-TW" altLang="en-US" sz="1800" dirty="0" smtClean="0"/>
                        <a:t>距離</a:t>
                      </a:r>
                      <a:r>
                        <a:rPr lang="en-US" altLang="zh-TW" sz="1800" dirty="0" smtClean="0"/>
                        <a:t>,</a:t>
                      </a:r>
                      <a:r>
                        <a:rPr lang="zh-TW" altLang="en-US" sz="1800" dirty="0" smtClean="0"/>
                        <a:t>目標點</a:t>
                      </a:r>
                      <a:r>
                        <a:rPr lang="en-US" altLang="zh-TW" sz="1800" dirty="0" smtClean="0"/>
                        <a:t>)</a:t>
                      </a:r>
                      <a:r>
                        <a:rPr lang="zh-TW" altLang="en-US" sz="1800" dirty="0" smtClean="0"/>
                        <a:t>的</a:t>
                      </a:r>
                      <a:r>
                        <a:rPr lang="en-US" altLang="zh-TW" sz="1800" dirty="0" smtClean="0"/>
                        <a:t>tuple</a:t>
                      </a:r>
                    </a:p>
                    <a:p>
                      <a:r>
                        <a:rPr lang="en-US" altLang="zh-TW" sz="1800" dirty="0" err="1" smtClean="0"/>
                        <a:t>heappush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pq</a:t>
                      </a:r>
                      <a:r>
                        <a:rPr lang="en-US" altLang="zh-TW" sz="1800" dirty="0" smtClean="0"/>
                        <a:t>, p)</a:t>
                      </a:r>
                    </a:p>
                    <a:p>
                      <a:r>
                        <a:rPr lang="en-US" altLang="zh-TW" sz="1800" dirty="0" smtClean="0"/>
                        <a:t>dis[s]=0</a:t>
                      </a:r>
                    </a:p>
                    <a:p>
                      <a:r>
                        <a:rPr lang="en-US" altLang="zh-TW" sz="1800" dirty="0" smtClean="0"/>
                        <a:t>while </a:t>
                      </a:r>
                      <a:r>
                        <a:rPr lang="en-US" altLang="zh-TW" sz="1800" dirty="0" err="1" smtClean="0"/>
                        <a:t>len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pq</a:t>
                      </a:r>
                      <a:r>
                        <a:rPr lang="en-US" altLang="zh-TW" sz="1800" dirty="0" smtClean="0"/>
                        <a:t>) &gt; 0:        </a:t>
                      </a:r>
                    </a:p>
                    <a:p>
                      <a:r>
                        <a:rPr lang="en-US" altLang="zh-TW" sz="1800" dirty="0" smtClean="0"/>
                        <a:t>    p = </a:t>
                      </a:r>
                      <a:r>
                        <a:rPr lang="en-US" altLang="zh-TW" sz="1800" dirty="0" err="1" smtClean="0"/>
                        <a:t>heappop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pq</a:t>
                      </a:r>
                      <a:r>
                        <a:rPr lang="en-US" altLang="zh-TW" sz="1800" dirty="0" smtClean="0"/>
                        <a:t>)</a:t>
                      </a:r>
                    </a:p>
                    <a:p>
                      <a:r>
                        <a:rPr lang="en-US" altLang="zh-TW" sz="1800" dirty="0" smtClean="0"/>
                        <a:t>    s = p[1]</a:t>
                      </a:r>
                    </a:p>
                    <a:p>
                      <a:r>
                        <a:rPr lang="en-US" altLang="zh-TW" sz="1800" dirty="0" smtClean="0"/>
                        <a:t>    if v[s] == 0:</a:t>
                      </a:r>
                    </a:p>
                    <a:p>
                      <a:r>
                        <a:rPr lang="en-US" altLang="zh-TW" sz="1800" dirty="0" smtClean="0"/>
                        <a:t>        v[s] = 1</a:t>
                      </a:r>
                    </a:p>
                    <a:p>
                      <a:r>
                        <a:rPr lang="en-US" altLang="zh-TW" sz="1800" dirty="0" smtClean="0"/>
                        <a:t>        for edge in G[s]:</a:t>
                      </a:r>
                    </a:p>
                    <a:p>
                      <a:r>
                        <a:rPr lang="en-US" altLang="zh-TW" sz="1800" dirty="0" smtClean="0"/>
                        <a:t>            if v[edge.t] == 0:</a:t>
                      </a:r>
                    </a:p>
                    <a:p>
                      <a:r>
                        <a:rPr lang="en-US" altLang="zh-TW" sz="1800" dirty="0" smtClean="0"/>
                        <a:t>                if dis[edge.t] &gt; dis[s] + </a:t>
                      </a:r>
                      <a:r>
                        <a:rPr lang="en-US" altLang="zh-TW" sz="1800" dirty="0" err="1" smtClean="0"/>
                        <a:t>edge.w</a:t>
                      </a:r>
                      <a:r>
                        <a:rPr lang="en-US" altLang="zh-TW" sz="1800" dirty="0" smtClean="0"/>
                        <a:t>:</a:t>
                      </a:r>
                    </a:p>
                    <a:p>
                      <a:r>
                        <a:rPr lang="en-US" altLang="zh-TW" sz="1800" dirty="0" smtClean="0"/>
                        <a:t>                    dis[edge.t] = dis[s] + </a:t>
                      </a:r>
                      <a:r>
                        <a:rPr lang="en-US" altLang="zh-TW" sz="1800" dirty="0" err="1" smtClean="0"/>
                        <a:t>edge.w</a:t>
                      </a:r>
                      <a:endParaRPr lang="en-US" altLang="zh-TW" sz="1800" dirty="0" smtClean="0"/>
                    </a:p>
                    <a:p>
                      <a:r>
                        <a:rPr lang="en-US" altLang="zh-TW" sz="1800" dirty="0" smtClean="0"/>
                        <a:t>                    p = (dis[edge.t], edge.t)</a:t>
                      </a:r>
                    </a:p>
                    <a:p>
                      <a:r>
                        <a:rPr lang="en-US" altLang="zh-TW" sz="1800" dirty="0" smtClean="0"/>
                        <a:t>                    </a:t>
                      </a:r>
                      <a:r>
                        <a:rPr lang="en-US" altLang="zh-TW" sz="1800" dirty="0" err="1" smtClean="0"/>
                        <a:t>heappush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pq</a:t>
                      </a:r>
                      <a:r>
                        <a:rPr lang="en-US" altLang="zh-TW" sz="1800" dirty="0" smtClean="0"/>
                        <a:t>, p)</a:t>
                      </a:r>
                    </a:p>
                    <a:p>
                      <a:r>
                        <a:rPr lang="en-US" altLang="zh-TW" sz="1800" dirty="0" smtClean="0"/>
                        <a:t>for 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 in range(</a:t>
                      </a:r>
                      <a:r>
                        <a:rPr lang="en-US" altLang="zh-TW" sz="1800" dirty="0" err="1" smtClean="0"/>
                        <a:t>len</a:t>
                      </a:r>
                      <a:r>
                        <a:rPr lang="en-US" altLang="zh-TW" sz="1800" dirty="0" smtClean="0"/>
                        <a:t>(City)):</a:t>
                      </a:r>
                    </a:p>
                    <a:p>
                      <a:r>
                        <a:rPr lang="en-US" altLang="zh-TW" sz="1800" dirty="0" smtClean="0"/>
                        <a:t>    print(dis[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]," ", </a:t>
                      </a:r>
                      <a:r>
                        <a:rPr lang="en-US" altLang="zh-TW" sz="1800" dirty="0" err="1" smtClean="0"/>
                        <a:t>sep</a:t>
                      </a:r>
                      <a:r>
                        <a:rPr lang="en-US" altLang="zh-TW" sz="1800" dirty="0" smtClean="0"/>
                        <a:t>="", end="")</a:t>
                      </a:r>
                    </a:p>
                    <a:p>
                      <a:r>
                        <a:rPr lang="en-US" altLang="zh-TW" sz="1800" dirty="0" smtClean="0"/>
                        <a:t>print()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286632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4742329" y="0"/>
            <a:ext cx="7449671" cy="72519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TW" altLang="en-US" sz="1600" dirty="0" smtClean="0"/>
              <a:t>第</a:t>
            </a:r>
            <a:r>
              <a:rPr lang="en-US" altLang="zh-TW" sz="1600" dirty="0"/>
              <a:t>34</a:t>
            </a:r>
            <a:r>
              <a:rPr lang="zh-TW" altLang="en-US" sz="1600" dirty="0"/>
              <a:t>行：使用函式</a:t>
            </a:r>
            <a:r>
              <a:rPr lang="en-US" altLang="zh-TW" sz="1600" dirty="0"/>
              <a:t>input</a:t>
            </a:r>
            <a:r>
              <a:rPr lang="zh-TW" altLang="en-US" sz="1600" dirty="0"/>
              <a:t>輸入起點節點名稱，傳入函式</a:t>
            </a:r>
            <a:r>
              <a:rPr lang="en-US" altLang="zh-TW" sz="1600" dirty="0" err="1"/>
              <a:t>getCityIndex</a:t>
            </a:r>
            <a:r>
              <a:rPr lang="zh-TW" altLang="en-US" sz="1600" dirty="0"/>
              <a:t>轉換成節點編號，變數</a:t>
            </a:r>
            <a:r>
              <a:rPr lang="en-US" altLang="zh-TW" sz="1600" dirty="0"/>
              <a:t>s</a:t>
            </a:r>
            <a:r>
              <a:rPr lang="zh-TW" altLang="en-US" sz="1600" dirty="0"/>
              <a:t>參考到此節點編號。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TW" altLang="en-US" sz="1600" dirty="0"/>
              <a:t>第</a:t>
            </a:r>
            <a:r>
              <a:rPr lang="en-US" altLang="zh-TW" sz="1600" dirty="0"/>
              <a:t>35</a:t>
            </a:r>
            <a:r>
              <a:rPr lang="zh-TW" altLang="en-US" sz="1600" dirty="0"/>
              <a:t>行：建立有兩個元素的</a:t>
            </a:r>
            <a:r>
              <a:rPr lang="en-US" altLang="zh-TW" sz="1600" dirty="0"/>
              <a:t>tuple</a:t>
            </a:r>
            <a:r>
              <a:rPr lang="zh-TW" altLang="en-US" sz="1600" dirty="0"/>
              <a:t>，第一個元素表示距離，起始點的距離為</a:t>
            </a:r>
            <a:r>
              <a:rPr lang="en-US" altLang="zh-TW" sz="1600" dirty="0"/>
              <a:t>0</a:t>
            </a:r>
            <a:r>
              <a:rPr lang="zh-TW" altLang="en-US" sz="1600" dirty="0"/>
              <a:t>，第二個元素表示目標點編號，起始點編號為變數</a:t>
            </a:r>
            <a:r>
              <a:rPr lang="en-US" altLang="zh-TW" sz="1600" dirty="0"/>
              <a:t>s</a:t>
            </a:r>
            <a:r>
              <a:rPr lang="zh-TW" altLang="en-US" sz="1600" dirty="0"/>
              <a:t>，變數</a:t>
            </a:r>
            <a:r>
              <a:rPr lang="en-US" altLang="zh-TW" sz="1600" dirty="0"/>
              <a:t>p</a:t>
            </a:r>
            <a:r>
              <a:rPr lang="zh-TW" altLang="en-US" sz="1600" dirty="0"/>
              <a:t>參考到此</a:t>
            </a:r>
            <a:r>
              <a:rPr lang="en-US" altLang="zh-TW" sz="1600" dirty="0"/>
              <a:t>tuple</a:t>
            </a:r>
            <a:r>
              <a:rPr lang="zh-TW" altLang="en-US" sz="1600" dirty="0"/>
              <a:t>。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TW" altLang="en-US" sz="1600" dirty="0"/>
              <a:t>第</a:t>
            </a:r>
            <a:r>
              <a:rPr lang="en-US" altLang="zh-TW" sz="1600" dirty="0"/>
              <a:t>36</a:t>
            </a:r>
            <a:r>
              <a:rPr lang="zh-TW" altLang="en-US" sz="1600" dirty="0"/>
              <a:t>行：將變數</a:t>
            </a:r>
            <a:r>
              <a:rPr lang="en-US" altLang="zh-TW" sz="1600" dirty="0"/>
              <a:t>p</a:t>
            </a:r>
            <a:r>
              <a:rPr lang="zh-TW" altLang="en-US" sz="1600" dirty="0"/>
              <a:t>加入到串列</a:t>
            </a:r>
            <a:r>
              <a:rPr lang="en-US" altLang="zh-TW" sz="1600" dirty="0" err="1"/>
              <a:t>pq</a:t>
            </a:r>
            <a:r>
              <a:rPr lang="zh-TW" altLang="en-US" sz="1600" dirty="0"/>
              <a:t>，串列</a:t>
            </a:r>
            <a:r>
              <a:rPr lang="en-US" altLang="zh-TW" sz="1600" dirty="0" err="1"/>
              <a:t>pq</a:t>
            </a:r>
            <a:r>
              <a:rPr lang="zh-TW" altLang="en-US" sz="1600" dirty="0"/>
              <a:t>經由函式</a:t>
            </a:r>
            <a:r>
              <a:rPr lang="en-US" altLang="zh-TW" sz="1600" dirty="0" err="1"/>
              <a:t>heappush</a:t>
            </a:r>
            <a:r>
              <a:rPr lang="zh-TW" altLang="en-US" sz="1600" dirty="0"/>
              <a:t>轉換成優先權佇列</a:t>
            </a:r>
            <a:r>
              <a:rPr lang="en-US" altLang="zh-TW" sz="1600" dirty="0"/>
              <a:t>(priority queue)</a:t>
            </a:r>
            <a:r>
              <a:rPr lang="zh-TW" altLang="en-US" sz="1600" dirty="0"/>
              <a:t>，每個元素為「距離」與「目標點編號」的</a:t>
            </a:r>
            <a:r>
              <a:rPr lang="en-US" altLang="zh-TW" sz="1600" dirty="0"/>
              <a:t>tuple</a:t>
            </a:r>
            <a:r>
              <a:rPr lang="zh-TW" altLang="en-US" sz="1600" dirty="0"/>
              <a:t>，函式</a:t>
            </a:r>
            <a:r>
              <a:rPr lang="en-US" altLang="zh-TW" sz="1600" dirty="0" err="1"/>
              <a:t>heappush</a:t>
            </a:r>
            <a:r>
              <a:rPr lang="zh-TW" altLang="en-US" sz="1600" dirty="0"/>
              <a:t>會自動將距離小的元素調整到上層，形成</a:t>
            </a:r>
            <a:r>
              <a:rPr lang="en-US" altLang="zh-TW" sz="1600" dirty="0" err="1"/>
              <a:t>MinHeap</a:t>
            </a:r>
            <a:r>
              <a:rPr lang="zh-TW" altLang="en-US" sz="1600" dirty="0"/>
              <a:t>。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TW" altLang="en-US" sz="1600" dirty="0"/>
              <a:t>第</a:t>
            </a:r>
            <a:r>
              <a:rPr lang="en-US" altLang="zh-TW" sz="1600" dirty="0"/>
              <a:t>37</a:t>
            </a:r>
            <a:r>
              <a:rPr lang="zh-TW" altLang="en-US" sz="1600" dirty="0"/>
              <a:t>行：設定</a:t>
            </a:r>
            <a:r>
              <a:rPr lang="en-US" altLang="zh-TW" sz="1600" dirty="0"/>
              <a:t>dis[s]</a:t>
            </a:r>
            <a:r>
              <a:rPr lang="zh-TW" altLang="en-US" sz="1600" dirty="0"/>
              <a:t>為</a:t>
            </a:r>
            <a:r>
              <a:rPr lang="en-US" altLang="zh-TW" sz="1600" dirty="0"/>
              <a:t>0</a:t>
            </a:r>
            <a:r>
              <a:rPr lang="zh-TW" altLang="en-US" sz="1600" dirty="0"/>
              <a:t>，表示出發點</a:t>
            </a:r>
            <a:r>
              <a:rPr lang="en-US" altLang="zh-TW" sz="1600" dirty="0"/>
              <a:t>(</a:t>
            </a:r>
            <a:r>
              <a:rPr lang="zh-TW" altLang="en-US" sz="1600" dirty="0"/>
              <a:t>點</a:t>
            </a:r>
            <a:r>
              <a:rPr lang="en-US" altLang="zh-TW" sz="1600" dirty="0"/>
              <a:t>s)</a:t>
            </a:r>
            <a:r>
              <a:rPr lang="zh-TW" altLang="en-US" sz="1600" dirty="0"/>
              <a:t>的最短距離為</a:t>
            </a:r>
            <a:r>
              <a:rPr lang="en-US" altLang="zh-TW" sz="1600" dirty="0"/>
              <a:t>0</a:t>
            </a:r>
            <a:r>
              <a:rPr lang="zh-TW" altLang="en-US" sz="1600" dirty="0"/>
              <a:t>。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TW" altLang="en-US" sz="1600" dirty="0"/>
              <a:t>第</a:t>
            </a:r>
            <a:r>
              <a:rPr lang="en-US" altLang="zh-TW" sz="1600" dirty="0"/>
              <a:t>38</a:t>
            </a:r>
            <a:r>
              <a:rPr lang="zh-TW" altLang="en-US" sz="1600" dirty="0"/>
              <a:t>到</a:t>
            </a:r>
            <a:r>
              <a:rPr lang="en-US" altLang="zh-TW" sz="1600" dirty="0"/>
              <a:t>48</a:t>
            </a:r>
            <a:r>
              <a:rPr lang="zh-TW" altLang="en-US" sz="1600" dirty="0"/>
              <a:t>行：實作</a:t>
            </a:r>
            <a:r>
              <a:rPr lang="en-US" altLang="zh-TW" sz="1600" dirty="0" err="1"/>
              <a:t>Dijkstra</a:t>
            </a:r>
            <a:r>
              <a:rPr lang="zh-TW" altLang="en-US" sz="1600" dirty="0"/>
              <a:t>演算法程式，當</a:t>
            </a:r>
            <a:r>
              <a:rPr lang="en-US" altLang="zh-TW" sz="1600" dirty="0" err="1"/>
              <a:t>pq</a:t>
            </a:r>
            <a:r>
              <a:rPr lang="zh-TW" altLang="en-US" sz="1600" dirty="0"/>
              <a:t>不是空的，執行以下動作。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TW" altLang="en-US" sz="1600" dirty="0"/>
              <a:t>第</a:t>
            </a:r>
            <a:r>
              <a:rPr lang="en-US" altLang="zh-TW" sz="1600" dirty="0"/>
              <a:t>39</a:t>
            </a:r>
            <a:r>
              <a:rPr lang="zh-TW" altLang="en-US" sz="1600" dirty="0"/>
              <a:t>行：使用函式</a:t>
            </a:r>
            <a:r>
              <a:rPr lang="en-US" altLang="zh-TW" sz="1600" dirty="0" err="1"/>
              <a:t>heappop</a:t>
            </a:r>
            <a:r>
              <a:rPr lang="zh-TW" altLang="en-US" sz="1600" dirty="0"/>
              <a:t>從</a:t>
            </a:r>
            <a:r>
              <a:rPr lang="en-US" altLang="zh-TW" sz="1600" dirty="0" err="1"/>
              <a:t>pq</a:t>
            </a:r>
            <a:r>
              <a:rPr lang="zh-TW" altLang="en-US" sz="1600" dirty="0"/>
              <a:t>取出最上面的元素</a:t>
            </a:r>
            <a:r>
              <a:rPr lang="en-US" altLang="zh-TW" sz="1600" dirty="0"/>
              <a:t>(</a:t>
            </a:r>
            <a:r>
              <a:rPr lang="zh-TW" altLang="en-US" sz="1600" dirty="0"/>
              <a:t>起始點到此點是最短距離</a:t>
            </a:r>
            <a:r>
              <a:rPr lang="en-US" altLang="zh-TW" sz="1600" dirty="0"/>
              <a:t>)</a:t>
            </a:r>
            <a:r>
              <a:rPr lang="zh-TW" altLang="en-US" sz="1600" dirty="0"/>
              <a:t>，變數</a:t>
            </a:r>
            <a:r>
              <a:rPr lang="en-US" altLang="zh-TW" sz="1600" dirty="0"/>
              <a:t>p</a:t>
            </a:r>
            <a:r>
              <a:rPr lang="zh-TW" altLang="en-US" sz="1600" dirty="0"/>
              <a:t>參考到此元素。	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TW" altLang="en-US" sz="1600" dirty="0"/>
              <a:t>第</a:t>
            </a:r>
            <a:r>
              <a:rPr lang="en-US" altLang="zh-TW" sz="1600" dirty="0"/>
              <a:t>40</a:t>
            </a:r>
            <a:r>
              <a:rPr lang="zh-TW" altLang="en-US" sz="1600" dirty="0"/>
              <a:t>行：宣告變數</a:t>
            </a:r>
            <a:r>
              <a:rPr lang="en-US" altLang="zh-TW" sz="1600" dirty="0"/>
              <a:t>s</a:t>
            </a:r>
            <a:r>
              <a:rPr lang="zh-TW" altLang="en-US" sz="1600" dirty="0"/>
              <a:t>參考到變數</a:t>
            </a:r>
            <a:r>
              <a:rPr lang="en-US" altLang="zh-TW" sz="1600" dirty="0"/>
              <a:t>p</a:t>
            </a:r>
            <a:r>
              <a:rPr lang="zh-TW" altLang="en-US" sz="1600" dirty="0"/>
              <a:t>的第</a:t>
            </a:r>
            <a:r>
              <a:rPr lang="en-US" altLang="zh-TW" sz="1600" dirty="0"/>
              <a:t>2</a:t>
            </a:r>
            <a:r>
              <a:rPr lang="zh-TW" altLang="en-US" sz="1600" dirty="0"/>
              <a:t>個元素，為該邊的目標點編號，會是下一個起點。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TW" altLang="en-US" sz="1600" dirty="0"/>
              <a:t>第</a:t>
            </a:r>
            <a:r>
              <a:rPr lang="en-US" altLang="zh-TW" sz="1600" dirty="0"/>
              <a:t>41</a:t>
            </a:r>
            <a:r>
              <a:rPr lang="zh-TW" altLang="en-US" sz="1600" dirty="0"/>
              <a:t>到</a:t>
            </a:r>
            <a:r>
              <a:rPr lang="en-US" altLang="zh-TW" sz="1600" dirty="0"/>
              <a:t>48</a:t>
            </a:r>
            <a:r>
              <a:rPr lang="zh-TW" altLang="en-US" sz="1600" dirty="0"/>
              <a:t>行：若陣列</a:t>
            </a:r>
            <a:r>
              <a:rPr lang="en-US" altLang="zh-TW" sz="1600" dirty="0"/>
              <a:t>v[s]</a:t>
            </a:r>
            <a:r>
              <a:rPr lang="zh-TW" altLang="en-US" sz="1600" dirty="0"/>
              <a:t>等於</a:t>
            </a:r>
            <a:r>
              <a:rPr lang="en-US" altLang="zh-TW" sz="1600" dirty="0"/>
              <a:t>0</a:t>
            </a:r>
            <a:r>
              <a:rPr lang="zh-TW" altLang="en-US" sz="1600" dirty="0"/>
              <a:t>，設定</a:t>
            </a:r>
            <a:r>
              <a:rPr lang="en-US" altLang="zh-TW" sz="1600" dirty="0"/>
              <a:t>v[s]</a:t>
            </a:r>
            <a:r>
              <a:rPr lang="zh-TW" altLang="en-US" sz="1600" dirty="0"/>
              <a:t>為</a:t>
            </a:r>
            <a:r>
              <a:rPr lang="en-US" altLang="zh-TW" sz="1600" dirty="0"/>
              <a:t>1</a:t>
            </a:r>
            <a:r>
              <a:rPr lang="zh-TW" altLang="en-US" sz="1600" dirty="0"/>
              <a:t>，表示起始點到節點編號</a:t>
            </a:r>
            <a:r>
              <a:rPr lang="en-US" altLang="zh-TW" sz="1600" dirty="0"/>
              <a:t>s</a:t>
            </a:r>
            <a:r>
              <a:rPr lang="zh-TW" altLang="en-US" sz="1600" dirty="0"/>
              <a:t>是最短路徑。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TW" altLang="en-US" sz="1600" dirty="0"/>
              <a:t>第</a:t>
            </a:r>
            <a:r>
              <a:rPr lang="en-US" altLang="zh-TW" sz="1600" dirty="0"/>
              <a:t>43</a:t>
            </a:r>
            <a:r>
              <a:rPr lang="zh-TW" altLang="en-US" sz="1600" dirty="0"/>
              <a:t>到</a:t>
            </a:r>
            <a:r>
              <a:rPr lang="en-US" altLang="zh-TW" sz="1600" dirty="0"/>
              <a:t>48</a:t>
            </a:r>
            <a:r>
              <a:rPr lang="zh-TW" altLang="en-US" sz="1600" dirty="0"/>
              <a:t>行：使用迴圈找出從點</a:t>
            </a:r>
            <a:r>
              <a:rPr lang="en-US" altLang="zh-TW" sz="1600" dirty="0"/>
              <a:t>s</a:t>
            </a:r>
            <a:r>
              <a:rPr lang="zh-TW" altLang="en-US" sz="1600" dirty="0"/>
              <a:t>可以連出去的所有邊到變數</a:t>
            </a:r>
            <a:r>
              <a:rPr lang="en-US" altLang="zh-TW" sz="1600" dirty="0"/>
              <a:t>edge</a:t>
            </a:r>
            <a:r>
              <a:rPr lang="zh-TW" altLang="en-US" sz="1600" dirty="0"/>
              <a:t>，若</a:t>
            </a:r>
            <a:r>
              <a:rPr lang="en-US" altLang="zh-TW" sz="1600" dirty="0"/>
              <a:t>v[edge.t]</a:t>
            </a:r>
            <a:r>
              <a:rPr lang="zh-TW" altLang="en-US" sz="1600" dirty="0"/>
              <a:t>等於</a:t>
            </a:r>
            <a:r>
              <a:rPr lang="en-US" altLang="zh-TW" sz="1600" dirty="0"/>
              <a:t>0</a:t>
            </a:r>
            <a:r>
              <a:rPr lang="zh-TW" altLang="en-US" sz="1600" dirty="0"/>
              <a:t>，表示點</a:t>
            </a:r>
            <a:r>
              <a:rPr lang="en-US" altLang="zh-TW" sz="1600" dirty="0"/>
              <a:t>edge.t</a:t>
            </a:r>
            <a:r>
              <a:rPr lang="zh-TW" altLang="en-US" sz="1600" dirty="0"/>
              <a:t>還沒有確定從出發點</a:t>
            </a:r>
            <a:r>
              <a:rPr lang="en-US" altLang="zh-TW" sz="1600" dirty="0"/>
              <a:t>(</a:t>
            </a:r>
            <a:r>
              <a:rPr lang="zh-TW" altLang="en-US" sz="1600" dirty="0"/>
              <a:t>點</a:t>
            </a:r>
            <a:r>
              <a:rPr lang="en-US" altLang="zh-TW" sz="1600" dirty="0"/>
              <a:t>s)</a:t>
            </a:r>
            <a:r>
              <a:rPr lang="zh-TW" altLang="en-US" sz="1600" dirty="0"/>
              <a:t>連結到該點的最短路徑</a:t>
            </a:r>
            <a:r>
              <a:rPr lang="en-US" altLang="zh-TW" sz="1600" dirty="0"/>
              <a:t>(</a:t>
            </a:r>
            <a:r>
              <a:rPr lang="zh-TW" altLang="en-US" sz="1600" dirty="0"/>
              <a:t>第</a:t>
            </a:r>
            <a:r>
              <a:rPr lang="en-US" altLang="zh-TW" sz="1600" dirty="0"/>
              <a:t>44</a:t>
            </a:r>
            <a:r>
              <a:rPr lang="zh-TW" altLang="en-US" sz="1600" dirty="0"/>
              <a:t>行</a:t>
            </a:r>
            <a:r>
              <a:rPr lang="en-US" altLang="zh-TW" sz="1600" dirty="0"/>
              <a:t>)</a:t>
            </a:r>
            <a:r>
              <a:rPr lang="zh-TW" altLang="en-US" sz="1600" dirty="0"/>
              <a:t>，若</a:t>
            </a:r>
            <a:r>
              <a:rPr lang="en-US" altLang="zh-TW" sz="1600" dirty="0"/>
              <a:t>dis[edge.t]</a:t>
            </a:r>
            <a:r>
              <a:rPr lang="zh-TW" altLang="en-US" sz="1600" dirty="0"/>
              <a:t>大於</a:t>
            </a:r>
            <a:r>
              <a:rPr lang="en-US" altLang="zh-TW" sz="1600" dirty="0"/>
              <a:t>(dis[s] + </a:t>
            </a:r>
            <a:r>
              <a:rPr lang="en-US" altLang="zh-TW" sz="1600" dirty="0" err="1"/>
              <a:t>edge.w</a:t>
            </a:r>
            <a:r>
              <a:rPr lang="en-US" altLang="zh-TW" sz="1600" dirty="0"/>
              <a:t>)</a:t>
            </a:r>
            <a:r>
              <a:rPr lang="zh-TW" altLang="en-US" sz="1600" dirty="0"/>
              <a:t>，表示找到出發點</a:t>
            </a:r>
            <a:r>
              <a:rPr lang="en-US" altLang="zh-TW" sz="1600" dirty="0"/>
              <a:t>(</a:t>
            </a:r>
            <a:r>
              <a:rPr lang="zh-TW" altLang="en-US" sz="1600" dirty="0"/>
              <a:t>點</a:t>
            </a:r>
            <a:r>
              <a:rPr lang="en-US" altLang="zh-TW" sz="1600" dirty="0"/>
              <a:t>s)</a:t>
            </a:r>
            <a:r>
              <a:rPr lang="zh-TW" altLang="en-US" sz="1600" dirty="0"/>
              <a:t>到點</a:t>
            </a:r>
            <a:r>
              <a:rPr lang="en-US" altLang="zh-TW" sz="1600" dirty="0"/>
              <a:t>edge.t</a:t>
            </a:r>
            <a:r>
              <a:rPr lang="zh-TW" altLang="en-US" sz="1600" dirty="0"/>
              <a:t>的更短路徑，則設定</a:t>
            </a:r>
            <a:r>
              <a:rPr lang="en-US" altLang="zh-TW" sz="1600" dirty="0"/>
              <a:t>dis[edge.t]</a:t>
            </a:r>
            <a:r>
              <a:rPr lang="zh-TW" altLang="en-US" sz="1600" dirty="0"/>
              <a:t>為</a:t>
            </a:r>
            <a:r>
              <a:rPr lang="en-US" altLang="zh-TW" sz="1600" dirty="0"/>
              <a:t>(dis[s] + </a:t>
            </a:r>
            <a:r>
              <a:rPr lang="en-US" altLang="zh-TW" sz="1600" dirty="0" err="1"/>
              <a:t>edge.w</a:t>
            </a:r>
            <a:r>
              <a:rPr lang="en-US" altLang="zh-TW" sz="1600" dirty="0"/>
              <a:t>) (</a:t>
            </a:r>
            <a:r>
              <a:rPr lang="zh-TW" altLang="en-US" sz="1600" dirty="0"/>
              <a:t>第</a:t>
            </a:r>
            <a:r>
              <a:rPr lang="en-US" altLang="zh-TW" sz="1600" dirty="0"/>
              <a:t>46</a:t>
            </a:r>
            <a:r>
              <a:rPr lang="zh-TW" altLang="en-US" sz="1600" dirty="0"/>
              <a:t>行</a:t>
            </a:r>
            <a:r>
              <a:rPr lang="en-US" altLang="zh-TW" sz="1600" dirty="0"/>
              <a:t>)</a:t>
            </a:r>
            <a:r>
              <a:rPr lang="zh-TW" altLang="en-US" sz="1600" dirty="0"/>
              <a:t>，建立兩個元素的</a:t>
            </a:r>
            <a:r>
              <a:rPr lang="en-US" altLang="zh-TW" sz="1600" dirty="0"/>
              <a:t>tuple</a:t>
            </a:r>
            <a:r>
              <a:rPr lang="zh-TW" altLang="en-US" sz="1600" dirty="0"/>
              <a:t>，第一個元素為</a:t>
            </a:r>
            <a:r>
              <a:rPr lang="en-US" altLang="zh-TW" sz="1600" dirty="0"/>
              <a:t>dis[edge.t]</a:t>
            </a:r>
            <a:r>
              <a:rPr lang="zh-TW" altLang="en-US" sz="1600" dirty="0"/>
              <a:t>，表示起始點到目標點</a:t>
            </a:r>
            <a:r>
              <a:rPr lang="en-US" altLang="zh-TW" sz="1600" dirty="0"/>
              <a:t>edge.t</a:t>
            </a:r>
            <a:r>
              <a:rPr lang="zh-TW" altLang="en-US" sz="1600" dirty="0"/>
              <a:t>的距離，第二個元素為</a:t>
            </a:r>
            <a:r>
              <a:rPr lang="en-US" altLang="zh-TW" sz="1600" dirty="0"/>
              <a:t>edge.t (</a:t>
            </a:r>
            <a:r>
              <a:rPr lang="zh-TW" altLang="en-US" sz="1600" dirty="0"/>
              <a:t>第</a:t>
            </a:r>
            <a:r>
              <a:rPr lang="en-US" altLang="zh-TW" sz="1600" dirty="0"/>
              <a:t>47</a:t>
            </a:r>
            <a:r>
              <a:rPr lang="zh-TW" altLang="en-US" sz="1600" dirty="0"/>
              <a:t>行</a:t>
            </a:r>
            <a:r>
              <a:rPr lang="en-US" altLang="zh-TW" sz="1600" dirty="0"/>
              <a:t>)</a:t>
            </a:r>
            <a:r>
              <a:rPr lang="zh-TW" altLang="en-US" sz="1600" dirty="0"/>
              <a:t>，表示目標點編號，變數</a:t>
            </a:r>
            <a:r>
              <a:rPr lang="en-US" altLang="zh-TW" sz="1600" dirty="0"/>
              <a:t>p</a:t>
            </a:r>
            <a:r>
              <a:rPr lang="zh-TW" altLang="en-US" sz="1600" dirty="0"/>
              <a:t>參考到此</a:t>
            </a:r>
            <a:r>
              <a:rPr lang="en-US" altLang="zh-TW" sz="1600" dirty="0"/>
              <a:t>tuple</a:t>
            </a:r>
            <a:r>
              <a:rPr lang="zh-TW" altLang="en-US" sz="1600" dirty="0"/>
              <a:t>，將變數</a:t>
            </a:r>
            <a:r>
              <a:rPr lang="en-US" altLang="zh-TW" sz="1600" dirty="0"/>
              <a:t>p</a:t>
            </a:r>
            <a:r>
              <a:rPr lang="zh-TW" altLang="en-US" sz="1600" dirty="0"/>
              <a:t>加入到</a:t>
            </a:r>
            <a:r>
              <a:rPr lang="en-US" altLang="zh-TW" sz="1600" dirty="0" err="1"/>
              <a:t>pq</a:t>
            </a:r>
            <a:r>
              <a:rPr lang="en-US" altLang="zh-TW" sz="1600" dirty="0"/>
              <a:t>(</a:t>
            </a:r>
            <a:r>
              <a:rPr lang="zh-TW" altLang="en-US" sz="1600" dirty="0"/>
              <a:t>第</a:t>
            </a:r>
            <a:r>
              <a:rPr lang="en-US" altLang="zh-TW" sz="1600" dirty="0"/>
              <a:t>48</a:t>
            </a:r>
            <a:r>
              <a:rPr lang="zh-TW" altLang="en-US" sz="1600" dirty="0"/>
              <a:t>行</a:t>
            </a:r>
            <a:r>
              <a:rPr lang="en-US" altLang="zh-TW" sz="1600" dirty="0"/>
              <a:t>)</a:t>
            </a:r>
            <a:r>
              <a:rPr lang="zh-TW" altLang="en-US" sz="1600" dirty="0"/>
              <a:t>。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TW" altLang="en-US" sz="1600" dirty="0"/>
              <a:t>第</a:t>
            </a:r>
            <a:r>
              <a:rPr lang="en-US" altLang="zh-TW" sz="1600" dirty="0"/>
              <a:t>49</a:t>
            </a:r>
            <a:r>
              <a:rPr lang="zh-TW" altLang="en-US" sz="1600" dirty="0"/>
              <a:t>到</a:t>
            </a:r>
            <a:r>
              <a:rPr lang="en-US" altLang="zh-TW" sz="1600" dirty="0"/>
              <a:t>50</a:t>
            </a:r>
            <a:r>
              <a:rPr lang="zh-TW" altLang="en-US" sz="1600" dirty="0"/>
              <a:t>行：使用迴圈顯示陣列</a:t>
            </a:r>
            <a:r>
              <a:rPr lang="en-US" altLang="zh-TW" sz="1600" dirty="0"/>
              <a:t>dis</a:t>
            </a:r>
            <a:r>
              <a:rPr lang="zh-TW" altLang="en-US" sz="1600" dirty="0"/>
              <a:t>到螢幕。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TW" altLang="en-US" sz="1600" dirty="0"/>
              <a:t>第</a:t>
            </a:r>
            <a:r>
              <a:rPr lang="en-US" altLang="zh-TW" sz="1600" dirty="0"/>
              <a:t>51</a:t>
            </a:r>
            <a:r>
              <a:rPr lang="zh-TW" altLang="en-US" sz="1600" dirty="0"/>
              <a:t>行：輸出換行</a:t>
            </a:r>
            <a:r>
              <a:rPr lang="zh-TW" altLang="en-US" sz="1600" dirty="0" smtClean="0"/>
              <a:t>。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7545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266" y="1272624"/>
            <a:ext cx="7189485" cy="4929188"/>
          </a:xfrm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900" b="1" dirty="0" smtClean="0"/>
              <a:t>11-2-1</a:t>
            </a:r>
            <a:r>
              <a:rPr lang="zh-TW" altLang="en-US" sz="4900" b="1" dirty="0" smtClean="0"/>
              <a:t>　</a:t>
            </a:r>
            <a:r>
              <a:rPr lang="zh-TW" altLang="en-US" sz="4900" dirty="0" smtClean="0"/>
              <a:t>使用</a:t>
            </a:r>
            <a:r>
              <a:rPr lang="en-US" altLang="zh-TW" sz="4900" b="1" dirty="0" err="1"/>
              <a:t>Dijkstra</a:t>
            </a:r>
            <a:r>
              <a:rPr lang="zh-TW" altLang="en-US" sz="4900" dirty="0"/>
              <a:t>找最短</a:t>
            </a:r>
            <a:r>
              <a:rPr lang="zh-TW" altLang="en-US" sz="4900" dirty="0" smtClean="0"/>
              <a:t>路徑</a:t>
            </a:r>
            <a:r>
              <a:rPr lang="en-US" altLang="zh-TW" sz="2700" dirty="0" smtClean="0"/>
              <a:t>(</a:t>
            </a:r>
            <a:r>
              <a:rPr lang="en-US" altLang="zh-TW" sz="2700" b="1" dirty="0"/>
              <a:t>11-2-1</a:t>
            </a:r>
            <a:r>
              <a:rPr lang="zh-TW" altLang="en-US" sz="2700" dirty="0"/>
              <a:t>使用</a:t>
            </a:r>
            <a:r>
              <a:rPr lang="en-US" altLang="zh-TW" sz="2700" b="1" dirty="0" err="1"/>
              <a:t>Dijkstra</a:t>
            </a:r>
            <a:r>
              <a:rPr lang="zh-TW" altLang="en-US" sz="2700" dirty="0"/>
              <a:t>找最短</a:t>
            </a:r>
            <a:r>
              <a:rPr lang="zh-TW" altLang="en-US" sz="2700" dirty="0" smtClean="0"/>
              <a:t>路徑</a:t>
            </a:r>
            <a:r>
              <a:rPr lang="en-US" altLang="zh-TW" sz="2700" dirty="0" smtClean="0"/>
              <a:t>.</a:t>
            </a:r>
            <a:r>
              <a:rPr lang="en-US" altLang="zh-TW" sz="2700" dirty="0" err="1" smtClean="0"/>
              <a:t>py</a:t>
            </a:r>
            <a:r>
              <a:rPr lang="en-US" altLang="zh-TW" sz="2700" dirty="0" smtClean="0"/>
              <a:t>)</a:t>
            </a:r>
            <a:endParaRPr lang="zh-TW" altLang="en-US" sz="2700" dirty="0"/>
          </a:p>
        </p:txBody>
      </p:sp>
    </p:spTree>
    <p:extLst>
      <p:ext uri="{BB962C8B-B14F-4D97-AF65-F5344CB8AC3E}">
        <p14:creationId xmlns:p14="http://schemas.microsoft.com/office/powerpoint/2010/main" val="173060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(3) </a:t>
            </a:r>
            <a:r>
              <a:rPr lang="zh-TW" altLang="en-US" dirty="0"/>
              <a:t>程式效率分析</a:t>
            </a:r>
          </a:p>
          <a:p>
            <a:r>
              <a:rPr lang="zh-TW" altLang="en-US" dirty="0"/>
              <a:t>第</a:t>
            </a:r>
            <a:r>
              <a:rPr lang="en-US" altLang="zh-TW" dirty="0"/>
              <a:t>38</a:t>
            </a:r>
            <a:r>
              <a:rPr lang="zh-TW" altLang="en-US" dirty="0"/>
              <a:t>到</a:t>
            </a:r>
            <a:r>
              <a:rPr lang="en-US" altLang="zh-TW" dirty="0"/>
              <a:t>48</a:t>
            </a:r>
            <a:r>
              <a:rPr lang="zh-TW" altLang="en-US" dirty="0"/>
              <a:t>行的程式決定</a:t>
            </a:r>
            <a:r>
              <a:rPr lang="en-US" altLang="zh-TW" dirty="0" err="1"/>
              <a:t>Dijkstra</a:t>
            </a:r>
            <a:r>
              <a:rPr lang="zh-TW" altLang="en-US" dirty="0"/>
              <a:t>演算法的執行效率，每個點連出去的邊最多拜訪兩次，演算法效率為</a:t>
            </a:r>
            <a:r>
              <a:rPr lang="en-US" altLang="zh-TW" dirty="0"/>
              <a:t>O(</a:t>
            </a:r>
            <a:r>
              <a:rPr lang="en-US" altLang="zh-TW" dirty="0" err="1"/>
              <a:t>n+m</a:t>
            </a:r>
            <a:r>
              <a:rPr lang="en-US" altLang="zh-TW" dirty="0"/>
              <a:t>)</a:t>
            </a:r>
            <a:r>
              <a:rPr lang="zh-TW" altLang="en-US" dirty="0"/>
              <a:t>，</a:t>
            </a:r>
            <a:r>
              <a:rPr lang="en-US" altLang="zh-TW" dirty="0"/>
              <a:t>n</a:t>
            </a:r>
            <a:r>
              <a:rPr lang="zh-TW" altLang="en-US" dirty="0"/>
              <a:t>為點的個數，</a:t>
            </a:r>
            <a:r>
              <a:rPr lang="en-US" altLang="zh-TW" dirty="0"/>
              <a:t>m</a:t>
            </a:r>
            <a:r>
              <a:rPr lang="zh-TW" altLang="en-US" dirty="0"/>
              <a:t>為邊的個數。將一個元素加入優先權佇列與從優先權佇列取出元素的程式效率為</a:t>
            </a:r>
            <a:r>
              <a:rPr lang="en-US" altLang="zh-TW" dirty="0"/>
              <a:t>O(log(n))</a:t>
            </a:r>
            <a:r>
              <a:rPr lang="zh-TW" altLang="en-US" dirty="0"/>
              <a:t>，</a:t>
            </a:r>
            <a:r>
              <a:rPr lang="en-US" altLang="zh-TW" dirty="0"/>
              <a:t>n</a:t>
            </a:r>
            <a:r>
              <a:rPr lang="zh-TW" altLang="en-US" dirty="0"/>
              <a:t>為優先權佇列的元素個數，</a:t>
            </a:r>
            <a:r>
              <a:rPr lang="en-US" altLang="zh-TW" dirty="0"/>
              <a:t>n</a:t>
            </a:r>
            <a:r>
              <a:rPr lang="zh-TW" altLang="en-US" dirty="0"/>
              <a:t>可以使用圖中節點個數取代，所有點加入優先權佇列與從優先權佇列取出的效率為</a:t>
            </a:r>
            <a:r>
              <a:rPr lang="en-US" altLang="zh-TW" dirty="0"/>
              <a:t>O(n*log(n))</a:t>
            </a:r>
            <a:r>
              <a:rPr lang="zh-TW" altLang="en-US" dirty="0"/>
              <a:t>，整個程式效率為</a:t>
            </a:r>
            <a:r>
              <a:rPr lang="en-US" altLang="zh-TW" dirty="0"/>
              <a:t>O(</a:t>
            </a:r>
            <a:r>
              <a:rPr lang="en-US" altLang="zh-TW" dirty="0" err="1"/>
              <a:t>m+n</a:t>
            </a:r>
            <a:r>
              <a:rPr lang="en-US" altLang="zh-TW" dirty="0"/>
              <a:t>*log(n))</a:t>
            </a:r>
            <a:r>
              <a:rPr lang="zh-TW" altLang="en-US" dirty="0"/>
              <a:t>。</a:t>
            </a:r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900" b="1" dirty="0" smtClean="0"/>
              <a:t>11-2-1</a:t>
            </a:r>
            <a:r>
              <a:rPr lang="zh-TW" altLang="en-US" sz="4900" b="1" dirty="0" smtClean="0"/>
              <a:t>　</a:t>
            </a:r>
            <a:r>
              <a:rPr lang="zh-TW" altLang="en-US" sz="4900" dirty="0" smtClean="0"/>
              <a:t>使用</a:t>
            </a:r>
            <a:r>
              <a:rPr lang="en-US" altLang="zh-TW" sz="4900" b="1" dirty="0" err="1"/>
              <a:t>Dijkstra</a:t>
            </a:r>
            <a:r>
              <a:rPr lang="zh-TW" altLang="en-US" sz="4900" dirty="0"/>
              <a:t>找最短</a:t>
            </a:r>
            <a:r>
              <a:rPr lang="zh-TW" altLang="en-US" sz="4900" dirty="0" smtClean="0"/>
              <a:t>路徑</a:t>
            </a:r>
            <a:r>
              <a:rPr lang="en-US" altLang="zh-TW" sz="2700" dirty="0" smtClean="0"/>
              <a:t>(</a:t>
            </a:r>
            <a:r>
              <a:rPr lang="en-US" altLang="zh-TW" sz="2700" b="1" dirty="0"/>
              <a:t>11-2-1</a:t>
            </a:r>
            <a:r>
              <a:rPr lang="zh-TW" altLang="en-US" sz="2700" dirty="0"/>
              <a:t>使用</a:t>
            </a:r>
            <a:r>
              <a:rPr lang="en-US" altLang="zh-TW" sz="2700" b="1" dirty="0" err="1"/>
              <a:t>Dijkstra</a:t>
            </a:r>
            <a:r>
              <a:rPr lang="zh-TW" altLang="en-US" sz="2700" dirty="0"/>
              <a:t>找最短</a:t>
            </a:r>
            <a:r>
              <a:rPr lang="zh-TW" altLang="en-US" sz="2700" dirty="0" smtClean="0"/>
              <a:t>路徑</a:t>
            </a:r>
            <a:r>
              <a:rPr lang="en-US" altLang="zh-TW" sz="2700" dirty="0" smtClean="0"/>
              <a:t>.</a:t>
            </a:r>
            <a:r>
              <a:rPr lang="en-US" altLang="zh-TW" sz="2700" dirty="0" err="1" smtClean="0"/>
              <a:t>py</a:t>
            </a:r>
            <a:r>
              <a:rPr lang="en-US" altLang="zh-TW" sz="2700" dirty="0" smtClean="0"/>
              <a:t>)</a:t>
            </a:r>
            <a:endParaRPr lang="zh-TW" altLang="en-US" sz="2700" dirty="0"/>
          </a:p>
        </p:txBody>
      </p:sp>
    </p:spTree>
    <p:extLst>
      <p:ext uri="{BB962C8B-B14F-4D97-AF65-F5344CB8AC3E}">
        <p14:creationId xmlns:p14="http://schemas.microsoft.com/office/powerpoint/2010/main" val="180902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79" y="286604"/>
            <a:ext cx="10554789" cy="986020"/>
          </a:xfrm>
        </p:spPr>
        <p:txBody>
          <a:bodyPr>
            <a:normAutofit/>
          </a:bodyPr>
          <a:lstStyle/>
          <a:p>
            <a:r>
              <a:rPr lang="en-US" altLang="zh-TW" sz="4000" b="1" dirty="0" smtClean="0"/>
              <a:t>11-3</a:t>
            </a:r>
            <a:r>
              <a:rPr lang="zh-TW" altLang="en-US" sz="4000" b="1" dirty="0" smtClean="0"/>
              <a:t>　</a:t>
            </a:r>
            <a:r>
              <a:rPr lang="zh-TW" altLang="en-US" sz="4000" dirty="0" smtClean="0"/>
              <a:t>使用</a:t>
            </a:r>
            <a:r>
              <a:rPr lang="en-US" altLang="zh-TW" sz="4000" b="1" dirty="0"/>
              <a:t>Bellman Ford</a:t>
            </a:r>
            <a:r>
              <a:rPr lang="zh-TW" altLang="en-US" sz="4000" dirty="0"/>
              <a:t>演算法找最短路徑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Bellman </a:t>
            </a:r>
            <a:r>
              <a:rPr lang="en-US" altLang="zh-TW" dirty="0"/>
              <a:t>Ford</a:t>
            </a:r>
            <a:r>
              <a:rPr lang="zh-TW" altLang="en-US" dirty="0"/>
              <a:t>演算法是一種動態</a:t>
            </a:r>
            <a:r>
              <a:rPr lang="zh-TW" altLang="en-US" dirty="0" smtClean="0"/>
              <a:t>規劃（</a:t>
            </a:r>
            <a:r>
              <a:rPr lang="en-US" altLang="zh-TW" dirty="0" smtClean="0"/>
              <a:t>Dynamic Programming</a:t>
            </a:r>
            <a:r>
              <a:rPr lang="zh-TW" altLang="en-US" dirty="0" smtClean="0"/>
              <a:t>）的</a:t>
            </a:r>
            <a:r>
              <a:rPr lang="zh-TW" altLang="en-US" dirty="0"/>
              <a:t>演算法策略，最短路徑決定了還可以更改，可以用於邊的權重為負值的情形，只能找出單點對所有點的最短路徑，不能用於負環的圖形上找尋最短路徑，但可以用於偵測圖形中是否有負環存在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34263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195164"/>
            <a:ext cx="10437222" cy="986020"/>
          </a:xfrm>
        </p:spPr>
        <p:txBody>
          <a:bodyPr>
            <a:normAutofit/>
          </a:bodyPr>
          <a:lstStyle/>
          <a:p>
            <a:r>
              <a:rPr lang="en-US" altLang="zh-TW" sz="4000" b="1" dirty="0" smtClean="0"/>
              <a:t>11-3</a:t>
            </a:r>
            <a:r>
              <a:rPr lang="zh-TW" altLang="en-US" sz="4000" b="1" dirty="0" smtClean="0"/>
              <a:t>　</a:t>
            </a:r>
            <a:r>
              <a:rPr lang="zh-TW" altLang="en-US" sz="4000" dirty="0" smtClean="0"/>
              <a:t>使用</a:t>
            </a:r>
            <a:r>
              <a:rPr lang="en-US" altLang="zh-TW" sz="4000" b="1" dirty="0"/>
              <a:t>Bellman Ford</a:t>
            </a:r>
            <a:r>
              <a:rPr lang="zh-TW" altLang="en-US" sz="4000" dirty="0"/>
              <a:t>演算法找最短</a:t>
            </a:r>
            <a:r>
              <a:rPr lang="zh-TW" altLang="en-US" sz="4000" dirty="0" smtClean="0"/>
              <a:t>路徑</a:t>
            </a:r>
            <a:endParaRPr lang="zh-TW" altLang="en-US" sz="27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1" y="1367862"/>
            <a:ext cx="6468932" cy="4929194"/>
          </a:xfrm>
        </p:spPr>
        <p:txBody>
          <a:bodyPr/>
          <a:lstStyle/>
          <a:p>
            <a:r>
              <a:rPr lang="en-US" altLang="zh-TW" b="1" dirty="0"/>
              <a:t>Bellman Ford</a:t>
            </a:r>
            <a:r>
              <a:rPr lang="zh-TW" altLang="en-US" dirty="0"/>
              <a:t>演算法</a:t>
            </a:r>
          </a:p>
          <a:p>
            <a:pPr lvl="1"/>
            <a:r>
              <a:rPr lang="zh-TW" altLang="en-US" dirty="0"/>
              <a:t>右</a:t>
            </a:r>
            <a:r>
              <a:rPr lang="zh-TW" altLang="en-US" dirty="0" smtClean="0"/>
              <a:t>圖</a:t>
            </a:r>
            <a:r>
              <a:rPr lang="zh-TW" altLang="en-US" dirty="0"/>
              <a:t>為有向圖，以點</a:t>
            </a:r>
            <a:r>
              <a:rPr lang="en-US" altLang="zh-TW" dirty="0"/>
              <a:t>Ax</a:t>
            </a:r>
            <a:r>
              <a:rPr lang="zh-TW" altLang="en-US" dirty="0"/>
              <a:t>為出發點，使用</a:t>
            </a:r>
            <a:r>
              <a:rPr lang="en-US" altLang="zh-TW" dirty="0"/>
              <a:t>Bellman Ford</a:t>
            </a:r>
            <a:r>
              <a:rPr lang="zh-TW" altLang="en-US" dirty="0"/>
              <a:t>演算法找出到其他點的最短路徑，宣告佇列</a:t>
            </a:r>
            <a:r>
              <a:rPr lang="en-US" altLang="zh-TW" dirty="0" err="1"/>
              <a:t>qu</a:t>
            </a:r>
            <a:r>
              <a:rPr lang="zh-TW" altLang="en-US" dirty="0"/>
              <a:t>記錄新增找出最短路徑的點，陣列</a:t>
            </a:r>
            <a:r>
              <a:rPr lang="en-US" altLang="zh-TW" dirty="0"/>
              <a:t>dis</a:t>
            </a:r>
            <a:r>
              <a:rPr lang="zh-TW" altLang="en-US" dirty="0"/>
              <a:t>記錄從</a:t>
            </a:r>
            <a:r>
              <a:rPr lang="en-US" altLang="zh-TW" dirty="0"/>
              <a:t>Ax</a:t>
            </a:r>
            <a:r>
              <a:rPr lang="zh-TW" altLang="en-US" dirty="0"/>
              <a:t>出發到其他點的最短路徑，陣列</a:t>
            </a:r>
            <a:r>
              <a:rPr lang="en-US" altLang="zh-TW" dirty="0" err="1"/>
              <a:t>inqu</a:t>
            </a:r>
            <a:r>
              <a:rPr lang="zh-TW" altLang="en-US" dirty="0"/>
              <a:t>記錄是否加入佇列中，已經在佇列中設定為</a:t>
            </a:r>
            <a:r>
              <a:rPr lang="en-US" altLang="zh-TW" dirty="0"/>
              <a:t>1</a:t>
            </a:r>
            <a:r>
              <a:rPr lang="zh-TW" altLang="en-US" dirty="0"/>
              <a:t>，從佇列取出設定為</a:t>
            </a:r>
            <a:r>
              <a:rPr lang="en-US" altLang="zh-TW" dirty="0"/>
              <a:t>0</a:t>
            </a:r>
            <a:r>
              <a:rPr lang="zh-TW" altLang="en-US" dirty="0"/>
              <a:t>。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328" y="3219802"/>
            <a:ext cx="4025402" cy="288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59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195164"/>
            <a:ext cx="10437222" cy="986020"/>
          </a:xfrm>
        </p:spPr>
        <p:txBody>
          <a:bodyPr>
            <a:normAutofit/>
          </a:bodyPr>
          <a:lstStyle/>
          <a:p>
            <a:r>
              <a:rPr lang="en-US" altLang="zh-TW" sz="4000" b="1" dirty="0" smtClean="0"/>
              <a:t>11-3</a:t>
            </a:r>
            <a:r>
              <a:rPr lang="zh-TW" altLang="en-US" sz="4000" b="1" dirty="0" smtClean="0"/>
              <a:t>　</a:t>
            </a:r>
            <a:r>
              <a:rPr lang="zh-TW" altLang="en-US" sz="4000" dirty="0" smtClean="0"/>
              <a:t>使用</a:t>
            </a:r>
            <a:r>
              <a:rPr lang="en-US" altLang="zh-TW" sz="4000" b="1" dirty="0"/>
              <a:t>Bellman Ford</a:t>
            </a:r>
            <a:r>
              <a:rPr lang="zh-TW" altLang="en-US" sz="4000" dirty="0"/>
              <a:t>演算法找最短</a:t>
            </a:r>
            <a:r>
              <a:rPr lang="zh-TW" altLang="en-US" sz="4000" dirty="0" smtClean="0"/>
              <a:t>路徑</a:t>
            </a:r>
            <a:endParaRPr lang="zh-TW" altLang="en-US" sz="27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點</a:t>
            </a:r>
            <a:r>
              <a:rPr lang="en-US" altLang="zh-TW" dirty="0"/>
              <a:t>Ax</a:t>
            </a:r>
            <a:r>
              <a:rPr lang="zh-TW" altLang="en-US" dirty="0"/>
              <a:t>的節點編號為</a:t>
            </a:r>
            <a:r>
              <a:rPr lang="en-US" altLang="zh-TW" dirty="0"/>
              <a:t>0</a:t>
            </a:r>
            <a:r>
              <a:rPr lang="zh-TW" altLang="en-US" dirty="0"/>
              <a:t>，點</a:t>
            </a:r>
            <a:r>
              <a:rPr lang="en-US" altLang="zh-TW" dirty="0" err="1"/>
              <a:t>Bx</a:t>
            </a:r>
            <a:r>
              <a:rPr lang="zh-TW" altLang="en-US" dirty="0"/>
              <a:t>的節點編號為</a:t>
            </a:r>
            <a:r>
              <a:rPr lang="en-US" altLang="zh-TW" dirty="0"/>
              <a:t>1</a:t>
            </a:r>
            <a:r>
              <a:rPr lang="zh-TW" altLang="en-US" dirty="0"/>
              <a:t>，點</a:t>
            </a:r>
            <a:r>
              <a:rPr lang="en-US" altLang="zh-TW" dirty="0" err="1"/>
              <a:t>Cx</a:t>
            </a:r>
            <a:r>
              <a:rPr lang="zh-TW" altLang="en-US" dirty="0"/>
              <a:t>的節點編號為</a:t>
            </a:r>
            <a:r>
              <a:rPr lang="en-US" altLang="zh-TW" dirty="0"/>
              <a:t>2</a:t>
            </a:r>
            <a:r>
              <a:rPr lang="zh-TW" altLang="en-US" dirty="0"/>
              <a:t>，點</a:t>
            </a:r>
            <a:r>
              <a:rPr lang="en-US" altLang="zh-TW" dirty="0" err="1"/>
              <a:t>Dx</a:t>
            </a:r>
            <a:r>
              <a:rPr lang="zh-TW" altLang="en-US" dirty="0"/>
              <a:t>的節點編號為</a:t>
            </a:r>
            <a:r>
              <a:rPr lang="en-US" altLang="zh-TW" dirty="0"/>
              <a:t>3</a:t>
            </a:r>
            <a:r>
              <a:rPr lang="zh-TW" altLang="en-US" dirty="0"/>
              <a:t>，點</a:t>
            </a:r>
            <a:r>
              <a:rPr lang="en-US" altLang="zh-TW" dirty="0"/>
              <a:t>Ex</a:t>
            </a:r>
            <a:r>
              <a:rPr lang="zh-TW" altLang="en-US" dirty="0"/>
              <a:t>的節點編號為</a:t>
            </a:r>
            <a:r>
              <a:rPr lang="en-US" altLang="zh-TW" dirty="0"/>
              <a:t>4</a:t>
            </a:r>
            <a:r>
              <a:rPr lang="zh-TW" altLang="en-US" dirty="0"/>
              <a:t>。使用一個陣列</a:t>
            </a:r>
            <a:r>
              <a:rPr lang="en-US" altLang="zh-TW" dirty="0"/>
              <a:t>dis</a:t>
            </a:r>
            <a:r>
              <a:rPr lang="zh-TW" altLang="en-US" dirty="0"/>
              <a:t>暫存由點</a:t>
            </a:r>
            <a:r>
              <a:rPr lang="en-US" altLang="zh-TW" dirty="0"/>
              <a:t>Ax</a:t>
            </a:r>
            <a:r>
              <a:rPr lang="zh-TW" altLang="en-US" dirty="0"/>
              <a:t>連接出去的各點最短路徑，初始化點</a:t>
            </a:r>
            <a:r>
              <a:rPr lang="en-US" altLang="zh-TW" dirty="0"/>
              <a:t>Ax</a:t>
            </a:r>
            <a:r>
              <a:rPr lang="zh-TW" altLang="en-US" dirty="0"/>
              <a:t>為</a:t>
            </a:r>
            <a:r>
              <a:rPr lang="en-US" altLang="zh-TW" dirty="0"/>
              <a:t>0</a:t>
            </a:r>
            <a:r>
              <a:rPr lang="zh-TW" altLang="en-US" dirty="0"/>
              <a:t>，其他點為無限大，將點</a:t>
            </a:r>
            <a:r>
              <a:rPr lang="en-US" altLang="zh-TW" dirty="0"/>
              <a:t>Ax</a:t>
            </a:r>
            <a:r>
              <a:rPr lang="zh-TW" altLang="en-US" dirty="0"/>
              <a:t>加入佇列</a:t>
            </a:r>
            <a:r>
              <a:rPr lang="en-US" altLang="zh-TW" dirty="0" err="1"/>
              <a:t>qu</a:t>
            </a:r>
            <a:r>
              <a:rPr lang="zh-TW" altLang="en-US" dirty="0"/>
              <a:t>，設定陣列</a:t>
            </a:r>
            <a:r>
              <a:rPr lang="en-US" altLang="zh-TW" dirty="0" err="1"/>
              <a:t>inqu</a:t>
            </a:r>
            <a:r>
              <a:rPr lang="zh-TW" altLang="en-US" dirty="0"/>
              <a:t>表示點</a:t>
            </a:r>
            <a:r>
              <a:rPr lang="en-US" altLang="zh-TW" dirty="0"/>
              <a:t>Ax</a:t>
            </a:r>
            <a:r>
              <a:rPr lang="zh-TW" altLang="en-US" dirty="0"/>
              <a:t>的元素為</a:t>
            </a:r>
            <a:r>
              <a:rPr lang="en-US" altLang="zh-TW" dirty="0"/>
              <a:t>1</a:t>
            </a:r>
            <a:r>
              <a:rPr lang="zh-TW" altLang="en-US" dirty="0"/>
              <a:t>，其他點為</a:t>
            </a:r>
            <a:r>
              <a:rPr lang="en-US" altLang="zh-TW" dirty="0"/>
              <a:t>0</a:t>
            </a:r>
            <a:r>
              <a:rPr lang="zh-TW" altLang="en-US" dirty="0"/>
              <a:t>，表示點</a:t>
            </a:r>
            <a:r>
              <a:rPr lang="en-US" altLang="zh-TW" dirty="0"/>
              <a:t>Ax</a:t>
            </a:r>
            <a:r>
              <a:rPr lang="zh-TW" altLang="en-US" dirty="0"/>
              <a:t>在佇列</a:t>
            </a:r>
            <a:r>
              <a:rPr lang="en-US" altLang="zh-TW" dirty="0" err="1"/>
              <a:t>qu</a:t>
            </a:r>
            <a:r>
              <a:rPr lang="zh-TW" altLang="en-US" dirty="0"/>
              <a:t>中。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423" y="3822139"/>
            <a:ext cx="8152503" cy="257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14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195164"/>
            <a:ext cx="10437222" cy="986020"/>
          </a:xfrm>
        </p:spPr>
        <p:txBody>
          <a:bodyPr>
            <a:normAutofit/>
          </a:bodyPr>
          <a:lstStyle/>
          <a:p>
            <a:r>
              <a:rPr lang="en-US" altLang="zh-TW" sz="4000" b="1" dirty="0" smtClean="0"/>
              <a:t>11-3</a:t>
            </a:r>
            <a:r>
              <a:rPr lang="zh-TW" altLang="en-US" sz="4000" b="1" dirty="0" smtClean="0"/>
              <a:t>　</a:t>
            </a:r>
            <a:r>
              <a:rPr lang="zh-TW" altLang="en-US" sz="4000" dirty="0" smtClean="0"/>
              <a:t>使用</a:t>
            </a:r>
            <a:r>
              <a:rPr lang="en-US" altLang="zh-TW" sz="4000" b="1" dirty="0"/>
              <a:t>Bellman Ford</a:t>
            </a:r>
            <a:r>
              <a:rPr lang="zh-TW" altLang="en-US" sz="4000" dirty="0"/>
              <a:t>演算法找最短</a:t>
            </a:r>
            <a:r>
              <a:rPr lang="zh-TW" altLang="en-US" sz="4000" dirty="0" smtClean="0"/>
              <a:t>路徑</a:t>
            </a:r>
            <a:endParaRPr lang="zh-TW" altLang="en-US" sz="27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963" y="1368425"/>
            <a:ext cx="8366399" cy="4929188"/>
          </a:xfrm>
        </p:spPr>
      </p:pic>
    </p:spTree>
    <p:extLst>
      <p:ext uri="{BB962C8B-B14F-4D97-AF65-F5344CB8AC3E}">
        <p14:creationId xmlns:p14="http://schemas.microsoft.com/office/powerpoint/2010/main" val="405225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195164"/>
            <a:ext cx="10437222" cy="986020"/>
          </a:xfrm>
        </p:spPr>
        <p:txBody>
          <a:bodyPr>
            <a:normAutofit/>
          </a:bodyPr>
          <a:lstStyle/>
          <a:p>
            <a:r>
              <a:rPr lang="en-US" altLang="zh-TW" sz="4000" b="1" dirty="0" smtClean="0"/>
              <a:t>11-3</a:t>
            </a:r>
            <a:r>
              <a:rPr lang="zh-TW" altLang="en-US" sz="4000" b="1" dirty="0" smtClean="0"/>
              <a:t>　</a:t>
            </a:r>
            <a:r>
              <a:rPr lang="zh-TW" altLang="en-US" sz="4000" dirty="0" smtClean="0"/>
              <a:t>使用</a:t>
            </a:r>
            <a:r>
              <a:rPr lang="en-US" altLang="zh-TW" sz="4000" b="1" dirty="0"/>
              <a:t>Bellman Ford</a:t>
            </a:r>
            <a:r>
              <a:rPr lang="zh-TW" altLang="en-US" sz="4000" dirty="0"/>
              <a:t>演算法找最短</a:t>
            </a:r>
            <a:r>
              <a:rPr lang="zh-TW" altLang="en-US" sz="4000" dirty="0" smtClean="0"/>
              <a:t>路徑</a:t>
            </a:r>
            <a:endParaRPr lang="zh-TW" altLang="en-US" sz="27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597" y="1513818"/>
            <a:ext cx="8467725" cy="4533900"/>
          </a:xfrm>
        </p:spPr>
      </p:pic>
    </p:spTree>
    <p:extLst>
      <p:ext uri="{BB962C8B-B14F-4D97-AF65-F5344CB8AC3E}">
        <p14:creationId xmlns:p14="http://schemas.microsoft.com/office/powerpoint/2010/main" val="164786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79" y="286604"/>
            <a:ext cx="10554789" cy="986020"/>
          </a:xfrm>
        </p:spPr>
        <p:txBody>
          <a:bodyPr>
            <a:normAutofit fontScale="90000"/>
          </a:bodyPr>
          <a:lstStyle/>
          <a:p>
            <a:r>
              <a:rPr lang="en-US" altLang="zh-TW" sz="4000" b="1" dirty="0" smtClean="0"/>
              <a:t>11-1-1</a:t>
            </a:r>
            <a:r>
              <a:rPr lang="zh-TW" altLang="en-US" sz="4000" b="1" dirty="0" smtClean="0"/>
              <a:t>　</a:t>
            </a:r>
            <a:r>
              <a:rPr lang="zh-TW" altLang="en-US" sz="4000" dirty="0" smtClean="0"/>
              <a:t>使用</a:t>
            </a:r>
            <a:r>
              <a:rPr lang="zh-TW" altLang="en-US" sz="4000" dirty="0"/>
              <a:t>陣列建立帶有權重的圖形</a:t>
            </a:r>
            <a:r>
              <a:rPr lang="zh-TW" altLang="en-US" sz="4000" dirty="0" smtClean="0"/>
              <a:t>資料結構</a:t>
            </a: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r>
              <a:rPr lang="en-US" altLang="zh-TW" sz="2400" dirty="0" smtClean="0"/>
              <a:t>(</a:t>
            </a:r>
            <a:r>
              <a:rPr lang="en-US" altLang="zh-TW" sz="2400" dirty="0"/>
              <a:t>11-1-1</a:t>
            </a:r>
            <a:r>
              <a:rPr lang="zh-TW" altLang="en-US" sz="2400" dirty="0"/>
              <a:t>使用陣列建立帶有權重的圖形資料結構</a:t>
            </a:r>
            <a:r>
              <a:rPr lang="en-US" altLang="zh-TW" sz="2400" dirty="0"/>
              <a:t>.</a:t>
            </a:r>
            <a:r>
              <a:rPr lang="en-US" altLang="zh-TW" sz="2400" dirty="0" err="1"/>
              <a:t>py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可以</a:t>
            </a:r>
            <a:r>
              <a:rPr lang="zh-TW" altLang="en-US" dirty="0"/>
              <a:t>使用陣列建立圖形資料結構，如下圖形資料結構範例。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611" y="2005421"/>
            <a:ext cx="489585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6322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195164"/>
            <a:ext cx="10437222" cy="986020"/>
          </a:xfrm>
        </p:spPr>
        <p:txBody>
          <a:bodyPr>
            <a:normAutofit/>
          </a:bodyPr>
          <a:lstStyle/>
          <a:p>
            <a:r>
              <a:rPr lang="en-US" altLang="zh-TW" sz="4000" b="1" dirty="0" smtClean="0"/>
              <a:t>11-3</a:t>
            </a:r>
            <a:r>
              <a:rPr lang="zh-TW" altLang="en-US" sz="4000" b="1" dirty="0" smtClean="0"/>
              <a:t>　</a:t>
            </a:r>
            <a:r>
              <a:rPr lang="zh-TW" altLang="en-US" sz="4000" dirty="0" smtClean="0"/>
              <a:t>使用</a:t>
            </a:r>
            <a:r>
              <a:rPr lang="en-US" altLang="zh-TW" sz="4000" b="1" dirty="0"/>
              <a:t>Bellman Ford</a:t>
            </a:r>
            <a:r>
              <a:rPr lang="zh-TW" altLang="en-US" sz="4000" dirty="0"/>
              <a:t>演算法找最短</a:t>
            </a:r>
            <a:r>
              <a:rPr lang="zh-TW" altLang="en-US" sz="4000" dirty="0" smtClean="0"/>
              <a:t>路徑</a:t>
            </a:r>
            <a:endParaRPr lang="zh-TW" altLang="en-US" sz="27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575" y="1518444"/>
            <a:ext cx="8639175" cy="4629150"/>
          </a:xfrm>
        </p:spPr>
      </p:pic>
    </p:spTree>
    <p:extLst>
      <p:ext uri="{BB962C8B-B14F-4D97-AF65-F5344CB8AC3E}">
        <p14:creationId xmlns:p14="http://schemas.microsoft.com/office/powerpoint/2010/main" val="341220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195164"/>
            <a:ext cx="10437222" cy="986020"/>
          </a:xfrm>
        </p:spPr>
        <p:txBody>
          <a:bodyPr>
            <a:normAutofit/>
          </a:bodyPr>
          <a:lstStyle/>
          <a:p>
            <a:r>
              <a:rPr lang="en-US" altLang="zh-TW" sz="4000" b="1" dirty="0" smtClean="0"/>
              <a:t>11-3</a:t>
            </a:r>
            <a:r>
              <a:rPr lang="zh-TW" altLang="en-US" sz="4000" b="1" dirty="0" smtClean="0"/>
              <a:t>　</a:t>
            </a:r>
            <a:r>
              <a:rPr lang="zh-TW" altLang="en-US" sz="4000" dirty="0" smtClean="0"/>
              <a:t>使用</a:t>
            </a:r>
            <a:r>
              <a:rPr lang="en-US" altLang="zh-TW" sz="4000" b="1" dirty="0"/>
              <a:t>Bellman Ford</a:t>
            </a:r>
            <a:r>
              <a:rPr lang="zh-TW" altLang="en-US" sz="4000" dirty="0"/>
              <a:t>演算法找最短</a:t>
            </a:r>
            <a:r>
              <a:rPr lang="zh-TW" altLang="en-US" sz="4000" dirty="0" smtClean="0"/>
              <a:t>路徑</a:t>
            </a:r>
            <a:endParaRPr lang="zh-TW" altLang="en-US" sz="27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350" y="1547019"/>
            <a:ext cx="8429625" cy="4572000"/>
          </a:xfrm>
        </p:spPr>
      </p:pic>
    </p:spTree>
    <p:extLst>
      <p:ext uri="{BB962C8B-B14F-4D97-AF65-F5344CB8AC3E}">
        <p14:creationId xmlns:p14="http://schemas.microsoft.com/office/powerpoint/2010/main" val="373247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195164"/>
            <a:ext cx="10437222" cy="986020"/>
          </a:xfrm>
        </p:spPr>
        <p:txBody>
          <a:bodyPr>
            <a:normAutofit/>
          </a:bodyPr>
          <a:lstStyle/>
          <a:p>
            <a:r>
              <a:rPr lang="en-US" altLang="zh-TW" sz="4000" b="1" dirty="0" smtClean="0"/>
              <a:t>11-3</a:t>
            </a:r>
            <a:r>
              <a:rPr lang="zh-TW" altLang="en-US" sz="4000" b="1" dirty="0" smtClean="0"/>
              <a:t>　</a:t>
            </a:r>
            <a:r>
              <a:rPr lang="zh-TW" altLang="en-US" sz="4000" dirty="0" smtClean="0"/>
              <a:t>使用</a:t>
            </a:r>
            <a:r>
              <a:rPr lang="en-US" altLang="zh-TW" sz="4000" b="1" dirty="0"/>
              <a:t>Bellman Ford</a:t>
            </a:r>
            <a:r>
              <a:rPr lang="zh-TW" altLang="en-US" sz="4000" dirty="0"/>
              <a:t>演算法找最短</a:t>
            </a:r>
            <a:r>
              <a:rPr lang="zh-TW" altLang="en-US" sz="4000" dirty="0" smtClean="0"/>
              <a:t>路徑</a:t>
            </a:r>
            <a:endParaRPr lang="zh-TW" altLang="en-US" sz="2700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716" y="1551373"/>
            <a:ext cx="8429625" cy="3048000"/>
          </a:xfrm>
        </p:spPr>
      </p:pic>
    </p:spTree>
    <p:extLst>
      <p:ext uri="{BB962C8B-B14F-4D97-AF65-F5344CB8AC3E}">
        <p14:creationId xmlns:p14="http://schemas.microsoft.com/office/powerpoint/2010/main" val="353670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195164"/>
            <a:ext cx="10437222" cy="986020"/>
          </a:xfrm>
        </p:spPr>
        <p:txBody>
          <a:bodyPr>
            <a:normAutofit/>
          </a:bodyPr>
          <a:lstStyle/>
          <a:p>
            <a:r>
              <a:rPr lang="en-US" altLang="zh-TW" sz="4000" b="1" dirty="0" smtClean="0"/>
              <a:t>11-3</a:t>
            </a:r>
            <a:r>
              <a:rPr lang="zh-TW" altLang="en-US" sz="4000" b="1" dirty="0" smtClean="0"/>
              <a:t>　</a:t>
            </a:r>
            <a:r>
              <a:rPr lang="zh-TW" altLang="en-US" sz="4000" dirty="0" smtClean="0"/>
              <a:t>使用</a:t>
            </a:r>
            <a:r>
              <a:rPr lang="en-US" altLang="zh-TW" sz="4000" b="1" dirty="0"/>
              <a:t>Bellman Ford</a:t>
            </a:r>
            <a:r>
              <a:rPr lang="zh-TW" altLang="en-US" sz="4000" dirty="0"/>
              <a:t>演算法找最短</a:t>
            </a:r>
            <a:r>
              <a:rPr lang="zh-TW" altLang="en-US" sz="4000" dirty="0" smtClean="0"/>
              <a:t>路徑</a:t>
            </a:r>
            <a:endParaRPr lang="zh-TW" altLang="en-US" sz="27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784" y="1647575"/>
            <a:ext cx="8477250" cy="3038475"/>
          </a:xfrm>
        </p:spPr>
      </p:pic>
    </p:spTree>
    <p:extLst>
      <p:ext uri="{BB962C8B-B14F-4D97-AF65-F5344CB8AC3E}">
        <p14:creationId xmlns:p14="http://schemas.microsoft.com/office/powerpoint/2010/main" val="141275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195164"/>
            <a:ext cx="10437222" cy="986020"/>
          </a:xfrm>
        </p:spPr>
        <p:txBody>
          <a:bodyPr>
            <a:normAutofit fontScale="90000"/>
          </a:bodyPr>
          <a:lstStyle/>
          <a:p>
            <a:r>
              <a:rPr lang="en-US" altLang="zh-TW" sz="4400" b="1" dirty="0" smtClean="0"/>
              <a:t>11-3-1</a:t>
            </a:r>
            <a:r>
              <a:rPr lang="zh-TW" altLang="en-US" sz="4400" b="1" dirty="0" smtClean="0"/>
              <a:t>　</a:t>
            </a:r>
            <a:r>
              <a:rPr lang="zh-TW" altLang="en-US" sz="4400" dirty="0" smtClean="0"/>
              <a:t>使用</a:t>
            </a:r>
            <a:r>
              <a:rPr lang="en-US" altLang="zh-TW" sz="4400" b="1" dirty="0"/>
              <a:t>Bellman Ford</a:t>
            </a:r>
            <a:r>
              <a:rPr lang="zh-TW" altLang="en-US" sz="4400" dirty="0"/>
              <a:t>找最短</a:t>
            </a:r>
            <a:r>
              <a:rPr lang="zh-TW" altLang="en-US" sz="4400" dirty="0" smtClean="0"/>
              <a:t>路徑</a:t>
            </a:r>
            <a:r>
              <a:rPr lang="zh-TW" altLang="en-US" sz="4400" dirty="0"/>
              <a:t>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2700" dirty="0" smtClean="0"/>
              <a:t>(</a:t>
            </a:r>
            <a:r>
              <a:rPr lang="en-US" altLang="zh-TW" sz="2700" b="1" dirty="0"/>
              <a:t>11-3-1</a:t>
            </a:r>
            <a:r>
              <a:rPr lang="zh-TW" altLang="en-US" sz="2700" dirty="0"/>
              <a:t>使用</a:t>
            </a:r>
            <a:r>
              <a:rPr lang="en-US" altLang="zh-TW" sz="2700" b="1" dirty="0"/>
              <a:t>Bellman Ford</a:t>
            </a:r>
            <a:r>
              <a:rPr lang="zh-TW" altLang="en-US" sz="2700" dirty="0"/>
              <a:t>找最短</a:t>
            </a:r>
            <a:r>
              <a:rPr lang="zh-TW" altLang="en-US" sz="2700" dirty="0" smtClean="0"/>
              <a:t>路徑</a:t>
            </a:r>
            <a:r>
              <a:rPr lang="en-US" altLang="zh-TW" sz="2700" dirty="0"/>
              <a:t>.</a:t>
            </a:r>
            <a:r>
              <a:rPr lang="en-US" altLang="zh-TW" sz="2700" dirty="0" err="1"/>
              <a:t>py</a:t>
            </a:r>
            <a:r>
              <a:rPr lang="en-US" altLang="zh-TW" sz="2700" dirty="0" smtClean="0"/>
              <a:t>)</a:t>
            </a:r>
            <a:endParaRPr lang="zh-TW" altLang="en-US" sz="27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dirty="0"/>
              <a:t>給定最多</a:t>
            </a:r>
            <a:r>
              <a:rPr lang="en-US" altLang="zh-TW" dirty="0"/>
              <a:t>100</a:t>
            </a:r>
            <a:r>
              <a:rPr lang="zh-TW" altLang="en-US" dirty="0"/>
              <a:t>個節點以內的有向圖，每個節點名稱由字串組成，且節點名稱皆不相同，每個邊都有權重，且邊的權重為整數，相同起點與終點且方向相同的邊只有一個，保證圖中不含負環，由指定的節點名稱為起點，找出到所有其他點的最短</a:t>
            </a:r>
            <a:r>
              <a:rPr lang="zh-TW" altLang="en-US" dirty="0" smtClean="0"/>
              <a:t>路徑</a:t>
            </a:r>
            <a:r>
              <a:rPr lang="zh-TW" altLang="en-US" dirty="0"/>
              <a:t>（</a:t>
            </a:r>
            <a:r>
              <a:rPr lang="zh-TW" altLang="en-US" dirty="0" smtClean="0"/>
              <a:t>假設</a:t>
            </a:r>
            <a:r>
              <a:rPr lang="zh-TW" altLang="en-US" dirty="0"/>
              <a:t>任兩點的路徑長度不會超過</a:t>
            </a:r>
            <a:r>
              <a:rPr lang="en-US" altLang="zh-TW" dirty="0" smtClean="0"/>
              <a:t>500000</a:t>
            </a:r>
            <a:r>
              <a:rPr lang="zh-TW" altLang="en-US" dirty="0" smtClean="0"/>
              <a:t>）。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196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195164"/>
            <a:ext cx="10437222" cy="986020"/>
          </a:xfrm>
        </p:spPr>
        <p:txBody>
          <a:bodyPr>
            <a:normAutofit fontScale="90000"/>
          </a:bodyPr>
          <a:lstStyle/>
          <a:p>
            <a:r>
              <a:rPr lang="en-US" altLang="zh-TW" sz="4400" b="1" dirty="0" smtClean="0"/>
              <a:t>11-3-1</a:t>
            </a:r>
            <a:r>
              <a:rPr lang="zh-TW" altLang="en-US" sz="4400" b="1" dirty="0" smtClean="0"/>
              <a:t>　</a:t>
            </a:r>
            <a:r>
              <a:rPr lang="zh-TW" altLang="en-US" sz="4400" dirty="0" smtClean="0"/>
              <a:t>使用</a:t>
            </a:r>
            <a:r>
              <a:rPr lang="en-US" altLang="zh-TW" sz="4400" b="1" dirty="0"/>
              <a:t>Bellman Ford</a:t>
            </a:r>
            <a:r>
              <a:rPr lang="zh-TW" altLang="en-US" sz="4400" dirty="0"/>
              <a:t>找最短</a:t>
            </a:r>
            <a:r>
              <a:rPr lang="zh-TW" altLang="en-US" sz="4400" dirty="0" smtClean="0"/>
              <a:t>路徑</a:t>
            </a:r>
            <a:r>
              <a:rPr lang="zh-TW" altLang="en-US" sz="4400" dirty="0"/>
              <a:t>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2700" dirty="0" smtClean="0"/>
              <a:t>(</a:t>
            </a:r>
            <a:r>
              <a:rPr lang="en-US" altLang="zh-TW" sz="2700" b="1" dirty="0"/>
              <a:t>11-3-1</a:t>
            </a:r>
            <a:r>
              <a:rPr lang="zh-TW" altLang="en-US" sz="2700" dirty="0"/>
              <a:t>使用</a:t>
            </a:r>
            <a:r>
              <a:rPr lang="en-US" altLang="zh-TW" sz="2700" b="1" dirty="0"/>
              <a:t>Bellman Ford</a:t>
            </a:r>
            <a:r>
              <a:rPr lang="zh-TW" altLang="en-US" sz="2700" dirty="0"/>
              <a:t>找最短</a:t>
            </a:r>
            <a:r>
              <a:rPr lang="zh-TW" altLang="en-US" sz="2700" dirty="0" smtClean="0"/>
              <a:t>路徑</a:t>
            </a:r>
            <a:r>
              <a:rPr lang="en-US" altLang="zh-TW" sz="2700" dirty="0"/>
              <a:t>.</a:t>
            </a:r>
            <a:r>
              <a:rPr lang="en-US" altLang="zh-TW" sz="2700" dirty="0" err="1"/>
              <a:t>py</a:t>
            </a:r>
            <a:r>
              <a:rPr lang="en-US" altLang="zh-TW" sz="2700" dirty="0" smtClean="0"/>
              <a:t>)</a:t>
            </a:r>
            <a:endParaRPr lang="zh-TW" altLang="en-US" sz="27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dirty="0" smtClean="0"/>
              <a:t>輸入</a:t>
            </a:r>
            <a:r>
              <a:rPr lang="zh-TW" altLang="en-US" dirty="0"/>
              <a:t>說明</a:t>
            </a:r>
          </a:p>
          <a:p>
            <a:pPr lvl="1"/>
            <a:r>
              <a:rPr lang="zh-TW" altLang="en-US" dirty="0"/>
              <a:t>輸入正整數</a:t>
            </a:r>
            <a:r>
              <a:rPr lang="en-US" altLang="zh-TW" dirty="0"/>
              <a:t>m</a:t>
            </a:r>
            <a:r>
              <a:rPr lang="zh-TW" altLang="en-US" dirty="0"/>
              <a:t>，表示圖形中有</a:t>
            </a:r>
            <a:r>
              <a:rPr lang="en-US" altLang="zh-TW" dirty="0"/>
              <a:t>m</a:t>
            </a:r>
            <a:r>
              <a:rPr lang="zh-TW" altLang="en-US" dirty="0"/>
              <a:t>個邊，接下來有</a:t>
            </a:r>
            <a:r>
              <a:rPr lang="en-US" altLang="zh-TW" dirty="0"/>
              <a:t>m</a:t>
            </a:r>
            <a:r>
              <a:rPr lang="zh-TW" altLang="en-US" dirty="0"/>
              <a:t>行，每行輸入兩個節點名稱與邊的權重，邊的權重為整數，最後輸入起點的節點名稱。 </a:t>
            </a:r>
          </a:p>
          <a:p>
            <a:r>
              <a:rPr lang="zh-TW" altLang="en-US" dirty="0"/>
              <a:t>輸出說明</a:t>
            </a:r>
          </a:p>
          <a:p>
            <a:pPr lvl="1"/>
            <a:r>
              <a:rPr lang="zh-TW" altLang="en-US" dirty="0"/>
              <a:t>輸出指定節點到所有點的最短路徑。</a:t>
            </a:r>
          </a:p>
        </p:txBody>
      </p:sp>
    </p:spTree>
    <p:extLst>
      <p:ext uri="{BB962C8B-B14F-4D97-AF65-F5344CB8AC3E}">
        <p14:creationId xmlns:p14="http://schemas.microsoft.com/office/powerpoint/2010/main" val="71968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195164"/>
            <a:ext cx="10437222" cy="986020"/>
          </a:xfrm>
        </p:spPr>
        <p:txBody>
          <a:bodyPr>
            <a:normAutofit fontScale="90000"/>
          </a:bodyPr>
          <a:lstStyle/>
          <a:p>
            <a:r>
              <a:rPr lang="en-US" altLang="zh-TW" sz="4400" b="1" dirty="0" smtClean="0"/>
              <a:t>11-3-1</a:t>
            </a:r>
            <a:r>
              <a:rPr lang="zh-TW" altLang="en-US" sz="4400" b="1" dirty="0" smtClean="0"/>
              <a:t>　</a:t>
            </a:r>
            <a:r>
              <a:rPr lang="zh-TW" altLang="en-US" sz="4400" dirty="0" smtClean="0"/>
              <a:t>使用</a:t>
            </a:r>
            <a:r>
              <a:rPr lang="en-US" altLang="zh-TW" sz="4400" b="1" dirty="0"/>
              <a:t>Bellman Ford</a:t>
            </a:r>
            <a:r>
              <a:rPr lang="zh-TW" altLang="en-US" sz="4400" dirty="0"/>
              <a:t>找最短</a:t>
            </a:r>
            <a:r>
              <a:rPr lang="zh-TW" altLang="en-US" sz="4400" dirty="0" smtClean="0"/>
              <a:t>路徑</a:t>
            </a:r>
            <a:r>
              <a:rPr lang="zh-TW" altLang="en-US" sz="4400" dirty="0"/>
              <a:t>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2700" dirty="0" smtClean="0"/>
              <a:t>(</a:t>
            </a:r>
            <a:r>
              <a:rPr lang="en-US" altLang="zh-TW" sz="2700" b="1" dirty="0"/>
              <a:t>11-3-1</a:t>
            </a:r>
            <a:r>
              <a:rPr lang="zh-TW" altLang="en-US" sz="2700" dirty="0"/>
              <a:t>使用</a:t>
            </a:r>
            <a:r>
              <a:rPr lang="en-US" altLang="zh-TW" sz="2700" b="1" dirty="0"/>
              <a:t>Bellman Ford</a:t>
            </a:r>
            <a:r>
              <a:rPr lang="zh-TW" altLang="en-US" sz="2700" dirty="0"/>
              <a:t>找最短</a:t>
            </a:r>
            <a:r>
              <a:rPr lang="zh-TW" altLang="en-US" sz="2700" dirty="0" smtClean="0"/>
              <a:t>路徑</a:t>
            </a:r>
            <a:r>
              <a:rPr lang="en-US" altLang="zh-TW" sz="2700" dirty="0"/>
              <a:t>.</a:t>
            </a:r>
            <a:r>
              <a:rPr lang="en-US" altLang="zh-TW" sz="2700" dirty="0" err="1"/>
              <a:t>py</a:t>
            </a:r>
            <a:r>
              <a:rPr lang="en-US" altLang="zh-TW" sz="2700" dirty="0" smtClean="0"/>
              <a:t>)</a:t>
            </a:r>
            <a:endParaRPr lang="zh-TW" altLang="en-US" sz="27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667" y="1420676"/>
            <a:ext cx="7216192" cy="4929188"/>
          </a:xfrm>
        </p:spPr>
      </p:pic>
    </p:spTree>
    <p:extLst>
      <p:ext uri="{BB962C8B-B14F-4D97-AF65-F5344CB8AC3E}">
        <p14:creationId xmlns:p14="http://schemas.microsoft.com/office/powerpoint/2010/main" val="114612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195164"/>
            <a:ext cx="10437222" cy="986020"/>
          </a:xfrm>
        </p:spPr>
        <p:txBody>
          <a:bodyPr>
            <a:normAutofit fontScale="90000"/>
          </a:bodyPr>
          <a:lstStyle/>
          <a:p>
            <a:r>
              <a:rPr lang="en-US" altLang="zh-TW" sz="4400" b="1" dirty="0" smtClean="0"/>
              <a:t>11-3-1</a:t>
            </a:r>
            <a:r>
              <a:rPr lang="zh-TW" altLang="en-US" sz="4400" b="1" dirty="0" smtClean="0"/>
              <a:t>　</a:t>
            </a:r>
            <a:r>
              <a:rPr lang="zh-TW" altLang="en-US" sz="4400" dirty="0" smtClean="0"/>
              <a:t>使用</a:t>
            </a:r>
            <a:r>
              <a:rPr lang="en-US" altLang="zh-TW" sz="4400" b="1" dirty="0"/>
              <a:t>Bellman Ford</a:t>
            </a:r>
            <a:r>
              <a:rPr lang="zh-TW" altLang="en-US" sz="4400" dirty="0"/>
              <a:t>找最短</a:t>
            </a:r>
            <a:r>
              <a:rPr lang="zh-TW" altLang="en-US" sz="4400" dirty="0" smtClean="0"/>
              <a:t>路徑</a:t>
            </a:r>
            <a:r>
              <a:rPr lang="zh-TW" altLang="en-US" sz="4400" dirty="0"/>
              <a:t>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2700" dirty="0" smtClean="0"/>
              <a:t>(</a:t>
            </a:r>
            <a:r>
              <a:rPr lang="en-US" altLang="zh-TW" sz="2700" b="1" dirty="0"/>
              <a:t>11-3-1</a:t>
            </a:r>
            <a:r>
              <a:rPr lang="zh-TW" altLang="en-US" sz="2700" dirty="0"/>
              <a:t>使用</a:t>
            </a:r>
            <a:r>
              <a:rPr lang="en-US" altLang="zh-TW" sz="2700" b="1" dirty="0"/>
              <a:t>Bellman Ford</a:t>
            </a:r>
            <a:r>
              <a:rPr lang="zh-TW" altLang="en-US" sz="2700" dirty="0"/>
              <a:t>找最短</a:t>
            </a:r>
            <a:r>
              <a:rPr lang="zh-TW" altLang="en-US" sz="2700" dirty="0" smtClean="0"/>
              <a:t>路徑</a:t>
            </a:r>
            <a:r>
              <a:rPr lang="en-US" altLang="zh-TW" sz="2700" dirty="0"/>
              <a:t>.</a:t>
            </a:r>
            <a:r>
              <a:rPr lang="en-US" altLang="zh-TW" sz="2700" dirty="0" err="1"/>
              <a:t>py</a:t>
            </a:r>
            <a:r>
              <a:rPr lang="en-US" altLang="zh-TW" sz="2700" dirty="0" smtClean="0"/>
              <a:t>)</a:t>
            </a:r>
            <a:endParaRPr lang="zh-TW" altLang="en-US" sz="27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45459" y="1367862"/>
            <a:ext cx="11250705" cy="4929194"/>
          </a:xfrm>
        </p:spPr>
        <p:txBody>
          <a:bodyPr>
            <a:noAutofit/>
          </a:bodyPr>
          <a:lstStyle/>
          <a:p>
            <a:r>
              <a:rPr lang="zh-TW" altLang="en-US" sz="2200" dirty="0"/>
              <a:t>使用</a:t>
            </a:r>
            <a:r>
              <a:rPr lang="en-US" altLang="zh-TW" sz="2200" b="1" dirty="0"/>
              <a:t>Bellman Ford</a:t>
            </a:r>
            <a:r>
              <a:rPr lang="zh-TW" altLang="en-US" sz="2200" dirty="0"/>
              <a:t>演算法找出最短路徑的程式實作想法</a:t>
            </a:r>
          </a:p>
          <a:p>
            <a:r>
              <a:rPr lang="zh-TW" altLang="en-US" sz="2200" dirty="0"/>
              <a:t>因為有權重為負值的邊，且不含負環，所以使用</a:t>
            </a:r>
            <a:r>
              <a:rPr lang="en-US" altLang="zh-TW" sz="2200" dirty="0"/>
              <a:t>Bellman Ford</a:t>
            </a:r>
            <a:r>
              <a:rPr lang="zh-TW" altLang="en-US" sz="2200" dirty="0"/>
              <a:t>演算法找最短路徑。使用字典將節點名稱轉成節點編號，建立圖形資料結構。利用佇列版本的</a:t>
            </a:r>
            <a:r>
              <a:rPr lang="en-US" altLang="zh-TW" sz="2200" dirty="0" err="1"/>
              <a:t>BellmanFord</a:t>
            </a:r>
            <a:r>
              <a:rPr lang="zh-TW" altLang="en-US" sz="2200" dirty="0"/>
              <a:t>演算法解題，</a:t>
            </a:r>
            <a:r>
              <a:rPr lang="en-US" altLang="zh-TW" sz="2200" dirty="0"/>
              <a:t>Bellman Ford</a:t>
            </a:r>
            <a:r>
              <a:rPr lang="zh-TW" altLang="en-US" sz="2200" dirty="0"/>
              <a:t>演算法使用陣列</a:t>
            </a:r>
            <a:r>
              <a:rPr lang="en-US" altLang="zh-TW" sz="2200" dirty="0"/>
              <a:t>dis</a:t>
            </a:r>
            <a:r>
              <a:rPr lang="zh-TW" altLang="en-US" sz="2200" dirty="0"/>
              <a:t>記錄從指定的起點到其他點的最短距離，使用佇列</a:t>
            </a:r>
            <a:r>
              <a:rPr lang="en-US" altLang="zh-TW" sz="2200" dirty="0" err="1"/>
              <a:t>qu</a:t>
            </a:r>
            <a:r>
              <a:rPr lang="zh-TW" altLang="en-US" sz="2200" dirty="0"/>
              <a:t>記錄可以產生更短距離的節點編號。使用陣列</a:t>
            </a:r>
            <a:r>
              <a:rPr lang="en-US" altLang="zh-TW" sz="2200" dirty="0" err="1"/>
              <a:t>inqu</a:t>
            </a:r>
            <a:r>
              <a:rPr lang="zh-TW" altLang="en-US" sz="2200" dirty="0"/>
              <a:t>記錄該點是否已經加入佇列，避免重複加入佇列，每當有更短路徑且該點未加入佇列，則將該點加入佇列，每次從佇列取出一個元素，設定陣列</a:t>
            </a:r>
            <a:r>
              <a:rPr lang="en-US" altLang="zh-TW" sz="2200" dirty="0" err="1"/>
              <a:t>inqu</a:t>
            </a:r>
            <a:r>
              <a:rPr lang="zh-TW" altLang="en-US" sz="2200" dirty="0"/>
              <a:t>該點的狀態為已經從佇列取出。檢查該點可以連出去的邊是否有更短路徑存在，若有更短路徑存在，則更新最短路徑陣列</a:t>
            </a:r>
            <a:r>
              <a:rPr lang="en-US" altLang="zh-TW" sz="2200" dirty="0"/>
              <a:t>dis</a:t>
            </a:r>
            <a:r>
              <a:rPr lang="zh-TW" altLang="en-US" sz="2200" dirty="0"/>
              <a:t>，若該點未加入佇列，則加入佇列，設定陣列</a:t>
            </a:r>
            <a:r>
              <a:rPr lang="en-US" altLang="zh-TW" sz="2200" dirty="0" err="1"/>
              <a:t>inqu</a:t>
            </a:r>
            <a:r>
              <a:rPr lang="zh-TW" altLang="en-US" sz="2200" dirty="0"/>
              <a:t>為已經加入佇列。直到佇列</a:t>
            </a:r>
            <a:r>
              <a:rPr lang="en-US" altLang="zh-TW" sz="2200" dirty="0" err="1"/>
              <a:t>qu</a:t>
            </a:r>
            <a:r>
              <a:rPr lang="zh-TW" altLang="en-US" sz="2200" dirty="0"/>
              <a:t>為空就完成起點到所有點的最短距離，最短距離儲存在陣列</a:t>
            </a:r>
            <a:r>
              <a:rPr lang="en-US" altLang="zh-TW" sz="2200" dirty="0"/>
              <a:t>dis</a:t>
            </a:r>
            <a:r>
              <a:rPr lang="zh-TW" altLang="en-US" sz="2200" dirty="0"/>
              <a:t>，到此完成</a:t>
            </a:r>
            <a:r>
              <a:rPr lang="en-US" altLang="zh-TW" sz="2200" dirty="0"/>
              <a:t>Bellman Ford</a:t>
            </a:r>
            <a:r>
              <a:rPr lang="zh-TW" altLang="en-US" sz="2200" dirty="0"/>
              <a:t>演算法。</a:t>
            </a:r>
          </a:p>
        </p:txBody>
      </p:sp>
    </p:spTree>
    <p:extLst>
      <p:ext uri="{BB962C8B-B14F-4D97-AF65-F5344CB8AC3E}">
        <p14:creationId xmlns:p14="http://schemas.microsoft.com/office/powerpoint/2010/main" val="369706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195164"/>
            <a:ext cx="10437222" cy="986020"/>
          </a:xfrm>
        </p:spPr>
        <p:txBody>
          <a:bodyPr>
            <a:normAutofit fontScale="90000"/>
          </a:bodyPr>
          <a:lstStyle/>
          <a:p>
            <a:r>
              <a:rPr lang="en-US" altLang="zh-TW" sz="4400" b="1" dirty="0" smtClean="0"/>
              <a:t>11-3-1</a:t>
            </a:r>
            <a:r>
              <a:rPr lang="zh-TW" altLang="en-US" sz="4400" b="1" dirty="0" smtClean="0"/>
              <a:t>　</a:t>
            </a:r>
            <a:r>
              <a:rPr lang="zh-TW" altLang="en-US" sz="4400" dirty="0" smtClean="0"/>
              <a:t>使用</a:t>
            </a:r>
            <a:r>
              <a:rPr lang="en-US" altLang="zh-TW" sz="4400" b="1" dirty="0"/>
              <a:t>Bellman Ford</a:t>
            </a:r>
            <a:r>
              <a:rPr lang="zh-TW" altLang="en-US" sz="4400" dirty="0"/>
              <a:t>找最短</a:t>
            </a:r>
            <a:r>
              <a:rPr lang="zh-TW" altLang="en-US" sz="4400" dirty="0" smtClean="0"/>
              <a:t>路徑</a:t>
            </a:r>
            <a:r>
              <a:rPr lang="zh-TW" altLang="en-US" sz="4400" dirty="0"/>
              <a:t>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2700" dirty="0" smtClean="0"/>
              <a:t>(</a:t>
            </a:r>
            <a:r>
              <a:rPr lang="en-US" altLang="zh-TW" sz="2700" b="1" dirty="0"/>
              <a:t>11-3-1</a:t>
            </a:r>
            <a:r>
              <a:rPr lang="zh-TW" altLang="en-US" sz="2700" dirty="0"/>
              <a:t>使用</a:t>
            </a:r>
            <a:r>
              <a:rPr lang="en-US" altLang="zh-TW" sz="2700" b="1" dirty="0"/>
              <a:t>Bellman Ford</a:t>
            </a:r>
            <a:r>
              <a:rPr lang="zh-TW" altLang="en-US" sz="2700" dirty="0"/>
              <a:t>找最短</a:t>
            </a:r>
            <a:r>
              <a:rPr lang="zh-TW" altLang="en-US" sz="2700" dirty="0" smtClean="0"/>
              <a:t>路徑</a:t>
            </a:r>
            <a:r>
              <a:rPr lang="en-US" altLang="zh-TW" sz="2700" dirty="0"/>
              <a:t>.</a:t>
            </a:r>
            <a:r>
              <a:rPr lang="en-US" altLang="zh-TW" sz="2700" dirty="0" err="1"/>
              <a:t>py</a:t>
            </a:r>
            <a:r>
              <a:rPr lang="en-US" altLang="zh-TW" sz="2700" dirty="0" smtClean="0"/>
              <a:t>)</a:t>
            </a:r>
            <a:endParaRPr lang="zh-TW" altLang="en-US" sz="27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(1) </a:t>
            </a:r>
            <a:r>
              <a:rPr lang="zh-TW" altLang="en-US" dirty="0"/>
              <a:t>程式與解說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384077"/>
              </p:ext>
            </p:extLst>
          </p:nvPr>
        </p:nvGraphicFramePr>
        <p:xfrm>
          <a:off x="553845" y="2090688"/>
          <a:ext cx="475488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056">
                  <a:extLst>
                    <a:ext uri="{9D8B030D-6E8A-4147-A177-3AD203B41FA5}">
                      <a16:colId xmlns:a16="http://schemas.microsoft.com/office/drawing/2014/main" xmlns="" val="1352062529"/>
                    </a:ext>
                  </a:extLst>
                </a:gridCol>
                <a:gridCol w="3974824">
                  <a:extLst>
                    <a:ext uri="{9D8B030D-6E8A-4147-A177-3AD203B41FA5}">
                      <a16:colId xmlns:a16="http://schemas.microsoft.com/office/drawing/2014/main" xmlns="" val="1926879571"/>
                    </a:ext>
                  </a:extLst>
                </a:gridCol>
              </a:tblGrid>
              <a:tr h="35275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行號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程式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7556328"/>
                  </a:ext>
                </a:extLst>
              </a:tr>
              <a:tr h="351121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05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06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07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08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09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10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City = {}</a:t>
                      </a:r>
                    </a:p>
                    <a:p>
                      <a:r>
                        <a:rPr lang="en-US" altLang="zh-TW" sz="1800" dirty="0" smtClean="0"/>
                        <a:t>G = {} </a:t>
                      </a:r>
                    </a:p>
                    <a:p>
                      <a:r>
                        <a:rPr lang="en-US" altLang="zh-TW" sz="1800" dirty="0" err="1" smtClean="0"/>
                        <a:t>qu</a:t>
                      </a:r>
                      <a:r>
                        <a:rPr lang="en-US" altLang="zh-TW" sz="1800" dirty="0" smtClean="0"/>
                        <a:t> = []</a:t>
                      </a:r>
                    </a:p>
                    <a:p>
                      <a:r>
                        <a:rPr lang="en-US" altLang="zh-TW" sz="1800" dirty="0" smtClean="0"/>
                        <a:t>dis = [1000000]*101</a:t>
                      </a:r>
                    </a:p>
                    <a:p>
                      <a:r>
                        <a:rPr lang="en-US" altLang="zh-TW" sz="1800" dirty="0" err="1" smtClean="0"/>
                        <a:t>inqu</a:t>
                      </a:r>
                      <a:r>
                        <a:rPr lang="en-US" altLang="zh-TW" sz="1800" dirty="0" smtClean="0"/>
                        <a:t> = [0]*101</a:t>
                      </a:r>
                    </a:p>
                    <a:p>
                      <a:r>
                        <a:rPr lang="en-US" altLang="zh-TW" sz="1800" dirty="0" err="1" smtClean="0"/>
                        <a:t>def</a:t>
                      </a:r>
                      <a:r>
                        <a:rPr lang="en-US" altLang="zh-TW" sz="1800" dirty="0" smtClean="0"/>
                        <a:t> </a:t>
                      </a:r>
                      <a:r>
                        <a:rPr lang="en-US" altLang="zh-TW" sz="1800" dirty="0" err="1" smtClean="0"/>
                        <a:t>getCityIndex</a:t>
                      </a:r>
                      <a:r>
                        <a:rPr lang="en-US" altLang="zh-TW" sz="1800" dirty="0" smtClean="0"/>
                        <a:t>(p): </a:t>
                      </a:r>
                    </a:p>
                    <a:p>
                      <a:r>
                        <a:rPr lang="en-US" altLang="zh-TW" sz="1800" dirty="0" smtClean="0"/>
                        <a:t>    if p not in </a:t>
                      </a:r>
                      <a:r>
                        <a:rPr lang="en-US" altLang="zh-TW" sz="1800" dirty="0" err="1" smtClean="0"/>
                        <a:t>City.keys</a:t>
                      </a:r>
                      <a:r>
                        <a:rPr lang="en-US" altLang="zh-TW" sz="1800" dirty="0" smtClean="0"/>
                        <a:t>():</a:t>
                      </a:r>
                    </a:p>
                    <a:p>
                      <a:r>
                        <a:rPr lang="en-US" altLang="zh-TW" sz="1800" dirty="0" smtClean="0"/>
                        <a:t>        City[p]=</a:t>
                      </a:r>
                      <a:r>
                        <a:rPr lang="en-US" altLang="zh-TW" sz="1800" dirty="0" err="1" smtClean="0"/>
                        <a:t>len</a:t>
                      </a:r>
                      <a:r>
                        <a:rPr lang="en-US" altLang="zh-TW" sz="1800" dirty="0" smtClean="0"/>
                        <a:t>(City)</a:t>
                      </a:r>
                    </a:p>
                    <a:p>
                      <a:r>
                        <a:rPr lang="en-US" altLang="zh-TW" sz="1800" dirty="0" smtClean="0"/>
                        <a:t>    return City[p]</a:t>
                      </a:r>
                    </a:p>
                    <a:p>
                      <a:r>
                        <a:rPr lang="en-US" altLang="zh-TW" sz="1800" dirty="0" smtClean="0"/>
                        <a:t>class Edge:</a:t>
                      </a:r>
                    </a:p>
                    <a:p>
                      <a:r>
                        <a:rPr lang="en-US" altLang="zh-TW" sz="1800" dirty="0" smtClean="0"/>
                        <a:t>    </a:t>
                      </a:r>
                      <a:r>
                        <a:rPr lang="en-US" altLang="zh-TW" sz="1800" dirty="0" err="1" smtClean="0"/>
                        <a:t>def</a:t>
                      </a:r>
                      <a:r>
                        <a:rPr lang="en-US" altLang="zh-TW" sz="1800" dirty="0" smtClean="0"/>
                        <a:t> __</a:t>
                      </a:r>
                      <a:r>
                        <a:rPr lang="en-US" altLang="zh-TW" sz="1800" dirty="0" err="1" smtClean="0"/>
                        <a:t>init</a:t>
                      </a:r>
                      <a:r>
                        <a:rPr lang="en-US" altLang="zh-TW" sz="1800" dirty="0" smtClean="0"/>
                        <a:t>__(self, s, t, w):</a:t>
                      </a:r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self.s</a:t>
                      </a:r>
                      <a:r>
                        <a:rPr lang="en-US" altLang="zh-TW" sz="1800" dirty="0" smtClean="0"/>
                        <a:t> = s</a:t>
                      </a:r>
                    </a:p>
                    <a:p>
                      <a:r>
                        <a:rPr lang="en-US" altLang="zh-TW" sz="1800" dirty="0" smtClean="0"/>
                        <a:t>        self.t = t</a:t>
                      </a:r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self.w</a:t>
                      </a:r>
                      <a:r>
                        <a:rPr lang="en-US" altLang="zh-TW" sz="1800" dirty="0" smtClean="0"/>
                        <a:t> = w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286632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5389407" y="1353925"/>
            <a:ext cx="6225777" cy="5523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行：匯入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heapq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函式庫。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行：宣告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City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G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為空字典。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行：宣告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pq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為串列。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行：宣告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dis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101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個元素的串列，每個元素值都是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1000000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行：宣告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v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101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個元素的串列，每個元素值都是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7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行：定義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getCityIndex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函式，將節點名稱轉成數字，使用字串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為輸入，將節點名稱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轉換成節點編號。若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不是字典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City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的鍵值，則設定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City[p]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，所對應的值為字典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City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的長度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9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。回傳字典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City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為鍵值的對應值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行：宣告一個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Edge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類別，由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個元素描述一個邊，這個邊是具有方向性的，分別是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s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w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s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為邊的起點，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為邊的終點，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w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為邊的權重。	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	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2882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195164"/>
            <a:ext cx="10437222" cy="986020"/>
          </a:xfrm>
        </p:spPr>
        <p:txBody>
          <a:bodyPr>
            <a:normAutofit fontScale="90000"/>
          </a:bodyPr>
          <a:lstStyle/>
          <a:p>
            <a:r>
              <a:rPr lang="en-US" altLang="zh-TW" sz="4400" b="1" dirty="0" smtClean="0"/>
              <a:t>11-3-1</a:t>
            </a:r>
            <a:r>
              <a:rPr lang="zh-TW" altLang="en-US" sz="4400" b="1" dirty="0" smtClean="0"/>
              <a:t>　</a:t>
            </a:r>
            <a:r>
              <a:rPr lang="zh-TW" altLang="en-US" sz="4400" dirty="0" smtClean="0"/>
              <a:t>使用</a:t>
            </a:r>
            <a:r>
              <a:rPr lang="en-US" altLang="zh-TW" sz="4400" b="1" dirty="0"/>
              <a:t>Bellman Ford</a:t>
            </a:r>
            <a:r>
              <a:rPr lang="zh-TW" altLang="en-US" sz="4400" dirty="0"/>
              <a:t>找最短</a:t>
            </a:r>
            <a:r>
              <a:rPr lang="zh-TW" altLang="en-US" sz="4400" dirty="0" smtClean="0"/>
              <a:t>路徑</a:t>
            </a:r>
            <a:r>
              <a:rPr lang="zh-TW" altLang="en-US" sz="4400" dirty="0"/>
              <a:t>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2700" dirty="0" smtClean="0"/>
              <a:t>(</a:t>
            </a:r>
            <a:r>
              <a:rPr lang="en-US" altLang="zh-TW" sz="2700" b="1" dirty="0"/>
              <a:t>11-3-1</a:t>
            </a:r>
            <a:r>
              <a:rPr lang="zh-TW" altLang="en-US" sz="2700" dirty="0"/>
              <a:t>使用</a:t>
            </a:r>
            <a:r>
              <a:rPr lang="en-US" altLang="zh-TW" sz="2700" b="1" dirty="0"/>
              <a:t>Bellman Ford</a:t>
            </a:r>
            <a:r>
              <a:rPr lang="zh-TW" altLang="en-US" sz="2700" dirty="0"/>
              <a:t>找最短</a:t>
            </a:r>
            <a:r>
              <a:rPr lang="zh-TW" altLang="en-US" sz="2700" dirty="0" smtClean="0"/>
              <a:t>路徑</a:t>
            </a:r>
            <a:r>
              <a:rPr lang="en-US" altLang="zh-TW" sz="2700" dirty="0"/>
              <a:t>.</a:t>
            </a:r>
            <a:r>
              <a:rPr lang="en-US" altLang="zh-TW" sz="2700" dirty="0" err="1"/>
              <a:t>py</a:t>
            </a:r>
            <a:r>
              <a:rPr lang="en-US" altLang="zh-TW" sz="2700" dirty="0" smtClean="0"/>
              <a:t>)</a:t>
            </a:r>
            <a:endParaRPr lang="zh-TW" altLang="en-US" sz="27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067130"/>
              </p:ext>
            </p:extLst>
          </p:nvPr>
        </p:nvGraphicFramePr>
        <p:xfrm>
          <a:off x="553845" y="1685927"/>
          <a:ext cx="475488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056">
                  <a:extLst>
                    <a:ext uri="{9D8B030D-6E8A-4147-A177-3AD203B41FA5}">
                      <a16:colId xmlns:a16="http://schemas.microsoft.com/office/drawing/2014/main" xmlns="" val="1352062529"/>
                    </a:ext>
                  </a:extLst>
                </a:gridCol>
                <a:gridCol w="3974824">
                  <a:extLst>
                    <a:ext uri="{9D8B030D-6E8A-4147-A177-3AD203B41FA5}">
                      <a16:colId xmlns:a16="http://schemas.microsoft.com/office/drawing/2014/main" xmlns="" val="1926879571"/>
                    </a:ext>
                  </a:extLst>
                </a:gridCol>
              </a:tblGrid>
              <a:tr h="35275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行號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程式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7556328"/>
                  </a:ext>
                </a:extLst>
              </a:tr>
              <a:tr h="351121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15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16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17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18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19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20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25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26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27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28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n = </a:t>
                      </a:r>
                      <a:r>
                        <a:rPr lang="en-US" altLang="zh-TW" sz="1800" dirty="0" err="1" smtClean="0"/>
                        <a:t>int</a:t>
                      </a:r>
                      <a:r>
                        <a:rPr lang="en-US" altLang="zh-TW" sz="1800" dirty="0" smtClean="0"/>
                        <a:t>(input())</a:t>
                      </a:r>
                    </a:p>
                    <a:p>
                      <a:r>
                        <a:rPr lang="en-US" altLang="zh-TW" sz="1800" dirty="0" smtClean="0"/>
                        <a:t>for 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 in range(n):</a:t>
                      </a:r>
                    </a:p>
                    <a:p>
                      <a:r>
                        <a:rPr lang="en-US" altLang="zh-TW" sz="1800" dirty="0" smtClean="0"/>
                        <a:t>    a, b, w = input().split()</a:t>
                      </a:r>
                    </a:p>
                    <a:p>
                      <a:r>
                        <a:rPr lang="en-US" altLang="zh-TW" sz="1800" dirty="0" smtClean="0"/>
                        <a:t>    a=</a:t>
                      </a:r>
                      <a:r>
                        <a:rPr lang="en-US" altLang="zh-TW" sz="1800" dirty="0" err="1" smtClean="0"/>
                        <a:t>getCityIndex</a:t>
                      </a:r>
                      <a:r>
                        <a:rPr lang="en-US" altLang="zh-TW" sz="1800" dirty="0" smtClean="0"/>
                        <a:t>(a)</a:t>
                      </a:r>
                    </a:p>
                    <a:p>
                      <a:r>
                        <a:rPr lang="en-US" altLang="zh-TW" sz="1800" dirty="0" smtClean="0"/>
                        <a:t>    b=</a:t>
                      </a:r>
                      <a:r>
                        <a:rPr lang="en-US" altLang="zh-TW" sz="1800" dirty="0" err="1" smtClean="0"/>
                        <a:t>getCityIndex</a:t>
                      </a:r>
                      <a:r>
                        <a:rPr lang="en-US" altLang="zh-TW" sz="1800" dirty="0" smtClean="0"/>
                        <a:t>(b)</a:t>
                      </a:r>
                    </a:p>
                    <a:p>
                      <a:r>
                        <a:rPr lang="en-US" altLang="zh-TW" sz="1800" dirty="0" smtClean="0"/>
                        <a:t>    w = </a:t>
                      </a:r>
                      <a:r>
                        <a:rPr lang="en-US" altLang="zh-TW" sz="1800" dirty="0" err="1" smtClean="0"/>
                        <a:t>int</a:t>
                      </a:r>
                      <a:r>
                        <a:rPr lang="en-US" altLang="zh-TW" sz="1800" dirty="0" smtClean="0"/>
                        <a:t>(w)</a:t>
                      </a:r>
                    </a:p>
                    <a:p>
                      <a:r>
                        <a:rPr lang="en-US" altLang="zh-TW" sz="1800" dirty="0" smtClean="0"/>
                        <a:t>    e1 = Edge(a, b, w)</a:t>
                      </a:r>
                    </a:p>
                    <a:p>
                      <a:r>
                        <a:rPr lang="en-US" altLang="zh-TW" sz="1800" dirty="0" smtClean="0"/>
                        <a:t>    if a in </a:t>
                      </a:r>
                      <a:r>
                        <a:rPr lang="en-US" altLang="zh-TW" sz="1800" dirty="0" err="1" smtClean="0"/>
                        <a:t>G.keys</a:t>
                      </a:r>
                      <a:r>
                        <a:rPr lang="en-US" altLang="zh-TW" sz="1800" dirty="0" smtClean="0"/>
                        <a:t>(): </a:t>
                      </a:r>
                    </a:p>
                    <a:p>
                      <a:r>
                        <a:rPr lang="en-US" altLang="zh-TW" sz="1800" dirty="0" smtClean="0"/>
                        <a:t>        G[a].append(e1)</a:t>
                      </a:r>
                    </a:p>
                    <a:p>
                      <a:r>
                        <a:rPr lang="en-US" altLang="zh-TW" sz="1800" dirty="0" smtClean="0"/>
                        <a:t>    else:              </a:t>
                      </a:r>
                    </a:p>
                    <a:p>
                      <a:r>
                        <a:rPr lang="en-US" altLang="zh-TW" sz="1800" dirty="0" smtClean="0"/>
                        <a:t>        G[a]=[e1]   </a:t>
                      </a:r>
                    </a:p>
                    <a:p>
                      <a:r>
                        <a:rPr lang="en-US" altLang="zh-TW" sz="1800" dirty="0" smtClean="0"/>
                        <a:t>s = </a:t>
                      </a:r>
                      <a:r>
                        <a:rPr lang="en-US" altLang="zh-TW" sz="1800" dirty="0" err="1" smtClean="0"/>
                        <a:t>getCityIndex</a:t>
                      </a:r>
                      <a:r>
                        <a:rPr lang="en-US" altLang="zh-TW" sz="1800" dirty="0" smtClean="0"/>
                        <a:t>(input())</a:t>
                      </a:r>
                    </a:p>
                    <a:p>
                      <a:r>
                        <a:rPr lang="en-US" altLang="zh-TW" sz="1800" dirty="0" err="1" smtClean="0"/>
                        <a:t>qu.append</a:t>
                      </a:r>
                      <a:r>
                        <a:rPr lang="en-US" altLang="zh-TW" sz="1800" dirty="0" smtClean="0"/>
                        <a:t>(s)</a:t>
                      </a:r>
                    </a:p>
                    <a:p>
                      <a:r>
                        <a:rPr lang="en-US" altLang="zh-TW" sz="1800" dirty="0" smtClean="0"/>
                        <a:t>dis[s] = 0</a:t>
                      </a:r>
                    </a:p>
                    <a:p>
                      <a:r>
                        <a:rPr lang="en-US" altLang="zh-TW" sz="1800" dirty="0" err="1" smtClean="0"/>
                        <a:t>inqu</a:t>
                      </a:r>
                      <a:r>
                        <a:rPr lang="en-US" altLang="zh-TW" sz="1800" dirty="0" smtClean="0"/>
                        <a:t>[s] = 1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286632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5425266" y="1265710"/>
            <a:ext cx="6587440" cy="5322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行：使用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input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函式輸入一個整數到變數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m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，使用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int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函式將整數字串轉換成整數，表示有幾個邊要輸入。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16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行：使用迴圈執行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m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次，每次輸入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個資料，表示邊的兩個頂點到變數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，與邊的權重到變數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w(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17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。設定物件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e1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s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、物件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e1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，物件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e1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w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w(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。如果字典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G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包含鍵值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，則將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e1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加入到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G[a]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的最後，表示點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可以到點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b 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，否則建立新的鍵值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對應到串列，該串列有一個元素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e1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，表示點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可以到點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b(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24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26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行：使用函式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input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輸入起點節點名稱，傳入函式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getCityIndex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轉換成節點編號，變數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s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參考到此節點編號。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27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行：將變數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s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加入到串列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qu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28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行：設定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dis[s]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，表示出發點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s)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的最短距離為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29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行：設定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inqu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[s]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，表示變數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s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所表示的節點，已經在佇列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qu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內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4274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本範例圖形結構有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</a:t>
            </a:r>
            <a:r>
              <a:rPr lang="zh-TW" altLang="en-US" dirty="0"/>
              <a:t>節點，可以使用</a:t>
            </a:r>
            <a:r>
              <a:rPr lang="en-US" altLang="zh-TW" dirty="0" smtClean="0"/>
              <a:t>5×5</a:t>
            </a:r>
            <a:r>
              <a:rPr lang="zh-TW" altLang="en-US" dirty="0" smtClean="0"/>
              <a:t>的</a:t>
            </a:r>
            <a:r>
              <a:rPr lang="zh-TW" altLang="en-US" dirty="0"/>
              <a:t>陣列儲存。若有邊相連，則陣列元素值改為邊的權重，否則陣列元素值改為</a:t>
            </a:r>
            <a:r>
              <a:rPr lang="en-US" altLang="zh-TW" dirty="0"/>
              <a:t>0</a:t>
            </a:r>
            <a:r>
              <a:rPr lang="zh-TW" altLang="en-US" dirty="0"/>
              <a:t>。由下表可知，無向圖一定是對稱陣列，因為點</a:t>
            </a:r>
            <a:r>
              <a:rPr lang="en-US" altLang="zh-TW" dirty="0"/>
              <a:t>x</a:t>
            </a:r>
            <a:r>
              <a:rPr lang="zh-TW" altLang="en-US" dirty="0"/>
              <a:t>可以連到點</a:t>
            </a:r>
            <a:r>
              <a:rPr lang="en-US" altLang="zh-TW" dirty="0"/>
              <a:t>y</a:t>
            </a:r>
            <a:r>
              <a:rPr lang="zh-TW" altLang="en-US" dirty="0"/>
              <a:t>，點</a:t>
            </a:r>
            <a:r>
              <a:rPr lang="en-US" altLang="zh-TW" dirty="0"/>
              <a:t>y</a:t>
            </a:r>
            <a:r>
              <a:rPr lang="zh-TW" altLang="en-US" dirty="0"/>
              <a:t>一定可以連回點</a:t>
            </a:r>
            <a:r>
              <a:rPr lang="en-US" altLang="zh-TW" dirty="0"/>
              <a:t>x</a:t>
            </a:r>
            <a:r>
              <a:rPr lang="zh-TW" altLang="en-US" dirty="0"/>
              <a:t>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570" y="3215840"/>
            <a:ext cx="7277100" cy="3019425"/>
          </a:xfrm>
          <a:prstGeom prst="rect">
            <a:avLst/>
          </a:prstGeom>
        </p:spPr>
      </p:pic>
      <p:sp>
        <p:nvSpPr>
          <p:cNvPr id="6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000" b="1" dirty="0" smtClean="0"/>
              <a:t>11-1-1</a:t>
            </a:r>
            <a:r>
              <a:rPr lang="zh-TW" altLang="en-US" sz="4000" b="1" dirty="0" smtClean="0"/>
              <a:t>　</a:t>
            </a:r>
            <a:r>
              <a:rPr lang="zh-TW" altLang="en-US" sz="4000" dirty="0" smtClean="0"/>
              <a:t>使用</a:t>
            </a:r>
            <a:r>
              <a:rPr lang="zh-TW" altLang="en-US" sz="4000" dirty="0"/>
              <a:t>陣列建立帶有權重的圖形</a:t>
            </a:r>
            <a:r>
              <a:rPr lang="zh-TW" altLang="en-US" sz="4000" dirty="0" smtClean="0"/>
              <a:t>資料結構</a:t>
            </a: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r>
              <a:rPr lang="en-US" altLang="zh-TW" sz="2400" dirty="0" smtClean="0"/>
              <a:t>(</a:t>
            </a:r>
            <a:r>
              <a:rPr lang="en-US" altLang="zh-TW" sz="2400" dirty="0"/>
              <a:t>11-1-1</a:t>
            </a:r>
            <a:r>
              <a:rPr lang="zh-TW" altLang="en-US" sz="2400" dirty="0"/>
              <a:t>使用陣列建立帶有權重的圖形資料結構</a:t>
            </a:r>
            <a:r>
              <a:rPr lang="en-US" altLang="zh-TW" sz="2400" dirty="0"/>
              <a:t>.</a:t>
            </a:r>
            <a:r>
              <a:rPr lang="en-US" altLang="zh-TW" sz="2400" dirty="0" err="1"/>
              <a:t>py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703071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195164"/>
            <a:ext cx="10437222" cy="986020"/>
          </a:xfrm>
        </p:spPr>
        <p:txBody>
          <a:bodyPr>
            <a:normAutofit fontScale="90000"/>
          </a:bodyPr>
          <a:lstStyle/>
          <a:p>
            <a:r>
              <a:rPr lang="en-US" altLang="zh-TW" sz="4400" b="1" dirty="0" smtClean="0"/>
              <a:t>11-3-1</a:t>
            </a:r>
            <a:r>
              <a:rPr lang="zh-TW" altLang="en-US" sz="4400" b="1" dirty="0" smtClean="0"/>
              <a:t>　</a:t>
            </a:r>
            <a:r>
              <a:rPr lang="zh-TW" altLang="en-US" sz="4400" dirty="0" smtClean="0"/>
              <a:t>使用</a:t>
            </a:r>
            <a:r>
              <a:rPr lang="en-US" altLang="zh-TW" sz="4400" b="1" dirty="0"/>
              <a:t>Bellman Ford</a:t>
            </a:r>
            <a:r>
              <a:rPr lang="zh-TW" altLang="en-US" sz="4400" dirty="0"/>
              <a:t>找最短</a:t>
            </a:r>
            <a:r>
              <a:rPr lang="zh-TW" altLang="en-US" sz="4400" dirty="0" smtClean="0"/>
              <a:t>路徑</a:t>
            </a:r>
            <a:r>
              <a:rPr lang="zh-TW" altLang="en-US" sz="4400" dirty="0"/>
              <a:t>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2700" dirty="0" smtClean="0"/>
              <a:t>(</a:t>
            </a:r>
            <a:r>
              <a:rPr lang="en-US" altLang="zh-TW" sz="2700" b="1" dirty="0"/>
              <a:t>11-3-1</a:t>
            </a:r>
            <a:r>
              <a:rPr lang="zh-TW" altLang="en-US" sz="2700" dirty="0"/>
              <a:t>使用</a:t>
            </a:r>
            <a:r>
              <a:rPr lang="en-US" altLang="zh-TW" sz="2700" b="1" dirty="0"/>
              <a:t>Bellman Ford</a:t>
            </a:r>
            <a:r>
              <a:rPr lang="zh-TW" altLang="en-US" sz="2700" dirty="0"/>
              <a:t>找最短</a:t>
            </a:r>
            <a:r>
              <a:rPr lang="zh-TW" altLang="en-US" sz="2700" dirty="0" smtClean="0"/>
              <a:t>路徑</a:t>
            </a:r>
            <a:r>
              <a:rPr lang="en-US" altLang="zh-TW" sz="2700" dirty="0"/>
              <a:t>.</a:t>
            </a:r>
            <a:r>
              <a:rPr lang="en-US" altLang="zh-TW" sz="2700" dirty="0" err="1"/>
              <a:t>py</a:t>
            </a:r>
            <a:r>
              <a:rPr lang="en-US" altLang="zh-TW" sz="2700" dirty="0" smtClean="0"/>
              <a:t>)</a:t>
            </a:r>
            <a:endParaRPr lang="zh-TW" altLang="en-US" sz="27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169633"/>
              </p:ext>
            </p:extLst>
          </p:nvPr>
        </p:nvGraphicFramePr>
        <p:xfrm>
          <a:off x="148896" y="1916997"/>
          <a:ext cx="505959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047">
                  <a:extLst>
                    <a:ext uri="{9D8B030D-6E8A-4147-A177-3AD203B41FA5}">
                      <a16:colId xmlns:a16="http://schemas.microsoft.com/office/drawing/2014/main" xmlns="" val="1352062529"/>
                    </a:ext>
                  </a:extLst>
                </a:gridCol>
                <a:gridCol w="4229551">
                  <a:extLst>
                    <a:ext uri="{9D8B030D-6E8A-4147-A177-3AD203B41FA5}">
                      <a16:colId xmlns:a16="http://schemas.microsoft.com/office/drawing/2014/main" xmlns="" val="1926879571"/>
                    </a:ext>
                  </a:extLst>
                </a:gridCol>
              </a:tblGrid>
              <a:tr h="35275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行號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程式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7556328"/>
                  </a:ext>
                </a:extLst>
              </a:tr>
              <a:tr h="351121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30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35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36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37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38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39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40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41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while </a:t>
                      </a:r>
                      <a:r>
                        <a:rPr lang="en-US" altLang="zh-TW" sz="1800" dirty="0" err="1" smtClean="0"/>
                        <a:t>len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qu</a:t>
                      </a:r>
                      <a:r>
                        <a:rPr lang="en-US" altLang="zh-TW" sz="1800" dirty="0" smtClean="0"/>
                        <a:t>) &gt; 0:</a:t>
                      </a:r>
                    </a:p>
                    <a:p>
                      <a:r>
                        <a:rPr lang="en-US" altLang="zh-TW" sz="1800" dirty="0" smtClean="0"/>
                        <a:t>    p = </a:t>
                      </a:r>
                      <a:r>
                        <a:rPr lang="en-US" altLang="zh-TW" sz="1800" dirty="0" err="1" smtClean="0"/>
                        <a:t>qu.pop</a:t>
                      </a:r>
                      <a:r>
                        <a:rPr lang="en-US" altLang="zh-TW" sz="1800" dirty="0" smtClean="0"/>
                        <a:t>(0)</a:t>
                      </a:r>
                    </a:p>
                    <a:p>
                      <a:r>
                        <a:rPr lang="en-US" altLang="zh-TW" sz="1800" dirty="0" smtClean="0"/>
                        <a:t>    </a:t>
                      </a:r>
                      <a:r>
                        <a:rPr lang="en-US" altLang="zh-TW" sz="1800" dirty="0" err="1" smtClean="0"/>
                        <a:t>inqu</a:t>
                      </a:r>
                      <a:r>
                        <a:rPr lang="en-US" altLang="zh-TW" sz="1800" dirty="0" smtClean="0"/>
                        <a:t>[p] = 0</a:t>
                      </a:r>
                    </a:p>
                    <a:p>
                      <a:r>
                        <a:rPr lang="en-US" altLang="zh-TW" sz="1800" dirty="0" smtClean="0"/>
                        <a:t>    if </a:t>
                      </a:r>
                      <a:r>
                        <a:rPr lang="en-US" altLang="zh-TW" sz="1800" dirty="0" err="1" smtClean="0"/>
                        <a:t>G.get</a:t>
                      </a:r>
                      <a:r>
                        <a:rPr lang="en-US" altLang="zh-TW" sz="1800" dirty="0" smtClean="0"/>
                        <a:t>(p) != None:</a:t>
                      </a:r>
                    </a:p>
                    <a:p>
                      <a:r>
                        <a:rPr lang="en-US" altLang="zh-TW" sz="1800" dirty="0" smtClean="0"/>
                        <a:t>        for edge in G[p]:</a:t>
                      </a:r>
                    </a:p>
                    <a:p>
                      <a:r>
                        <a:rPr lang="en-US" altLang="zh-TW" sz="1800" dirty="0" smtClean="0"/>
                        <a:t>            if dis[edge.t] &gt; dis[</a:t>
                      </a:r>
                      <a:r>
                        <a:rPr lang="en-US" altLang="zh-TW" sz="1800" dirty="0" err="1" smtClean="0"/>
                        <a:t>edge.s</a:t>
                      </a:r>
                      <a:r>
                        <a:rPr lang="en-US" altLang="zh-TW" sz="1800" dirty="0" smtClean="0"/>
                        <a:t>] + </a:t>
                      </a:r>
                      <a:r>
                        <a:rPr lang="en-US" altLang="zh-TW" sz="1800" dirty="0" err="1" smtClean="0"/>
                        <a:t>edge.w</a:t>
                      </a:r>
                      <a:r>
                        <a:rPr lang="en-US" altLang="zh-TW" sz="1800" dirty="0" smtClean="0"/>
                        <a:t>:</a:t>
                      </a:r>
                    </a:p>
                    <a:p>
                      <a:r>
                        <a:rPr lang="en-US" altLang="zh-TW" sz="1800" dirty="0" smtClean="0"/>
                        <a:t>                dis[edge.t] = dis[</a:t>
                      </a:r>
                      <a:r>
                        <a:rPr lang="en-US" altLang="zh-TW" sz="1800" dirty="0" err="1" smtClean="0"/>
                        <a:t>edge.s</a:t>
                      </a:r>
                      <a:r>
                        <a:rPr lang="en-US" altLang="zh-TW" sz="1800" dirty="0" smtClean="0"/>
                        <a:t>] + </a:t>
                      </a:r>
                      <a:r>
                        <a:rPr lang="en-US" altLang="zh-TW" sz="1800" dirty="0" err="1" smtClean="0"/>
                        <a:t>edge.w</a:t>
                      </a:r>
                      <a:endParaRPr lang="en-US" altLang="zh-TW" sz="1800" dirty="0" smtClean="0"/>
                    </a:p>
                    <a:p>
                      <a:r>
                        <a:rPr lang="en-US" altLang="zh-TW" sz="1800" dirty="0" smtClean="0"/>
                        <a:t>                if </a:t>
                      </a:r>
                      <a:r>
                        <a:rPr lang="en-US" altLang="zh-TW" sz="1800" dirty="0" err="1" smtClean="0"/>
                        <a:t>inqu</a:t>
                      </a:r>
                      <a:r>
                        <a:rPr lang="en-US" altLang="zh-TW" sz="1800" dirty="0" smtClean="0"/>
                        <a:t>[edge.t] == 0:</a:t>
                      </a:r>
                    </a:p>
                    <a:p>
                      <a:r>
                        <a:rPr lang="en-US" altLang="zh-TW" sz="1800" dirty="0" smtClean="0"/>
                        <a:t>                    </a:t>
                      </a:r>
                      <a:r>
                        <a:rPr lang="en-US" altLang="zh-TW" sz="1800" dirty="0" err="1" smtClean="0"/>
                        <a:t>qu.append</a:t>
                      </a:r>
                      <a:r>
                        <a:rPr lang="en-US" altLang="zh-TW" sz="1800" dirty="0" smtClean="0"/>
                        <a:t>(edge.t);</a:t>
                      </a:r>
                    </a:p>
                    <a:p>
                      <a:r>
                        <a:rPr lang="en-US" altLang="zh-TW" sz="1800" dirty="0" smtClean="0"/>
                        <a:t>                    </a:t>
                      </a:r>
                      <a:r>
                        <a:rPr lang="en-US" altLang="zh-TW" sz="1800" dirty="0" err="1" smtClean="0"/>
                        <a:t>inqu</a:t>
                      </a:r>
                      <a:r>
                        <a:rPr lang="en-US" altLang="zh-TW" sz="1800" dirty="0" smtClean="0"/>
                        <a:t>[edge.t]=1;</a:t>
                      </a:r>
                    </a:p>
                    <a:p>
                      <a:r>
                        <a:rPr lang="en-US" altLang="zh-TW" sz="1800" dirty="0" smtClean="0"/>
                        <a:t>for 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 in range(</a:t>
                      </a:r>
                      <a:r>
                        <a:rPr lang="en-US" altLang="zh-TW" sz="1800" dirty="0" err="1" smtClean="0"/>
                        <a:t>len</a:t>
                      </a:r>
                      <a:r>
                        <a:rPr lang="en-US" altLang="zh-TW" sz="1800" dirty="0" smtClean="0"/>
                        <a:t>(City)):</a:t>
                      </a:r>
                    </a:p>
                    <a:p>
                      <a:r>
                        <a:rPr lang="en-US" altLang="zh-TW" sz="1800" dirty="0" smtClean="0"/>
                        <a:t>    print(dis[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]," ", </a:t>
                      </a:r>
                      <a:r>
                        <a:rPr lang="en-US" altLang="zh-TW" sz="1800" dirty="0" err="1" smtClean="0"/>
                        <a:t>sep</a:t>
                      </a:r>
                      <a:r>
                        <a:rPr lang="en-US" altLang="zh-TW" sz="1800" dirty="0" smtClean="0"/>
                        <a:t>="", end="")</a:t>
                      </a:r>
                    </a:p>
                    <a:p>
                      <a:r>
                        <a:rPr lang="en-US" altLang="zh-TW" sz="1800" dirty="0" smtClean="0"/>
                        <a:t>print()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286632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5334000" y="1281984"/>
            <a:ext cx="6858000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39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行：實作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Bellman Ford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演算法程式，當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qu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不是空的，執行以下動作。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行：從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qu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取出最前面的元素儲存到變數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，並刪除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qu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最前面的元素。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行：設定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inqu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[p]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，表示節點編號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的點已經從佇列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qu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取出。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39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行：若字典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G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內有節點編號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，則使用迴圈找出從節點編號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可以連出去的所有邊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34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dis[edge.t]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大於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(dis[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edge.s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] + 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edge.w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，表示找到出發點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s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到節點編號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edge.t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的更短路徑，則設定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dis[edge.t]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dis[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edge.s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] + 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edge.w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 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36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。若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inqu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[edge.t]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等於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，表示點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edge.t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還沒加入佇列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qu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，則將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edge.t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加入到佇列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qu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，設定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inqu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[edge.t]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，表示節點編號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edge.t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已經加入佇列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qu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37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39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40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41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行：使用迴圈顯示陣列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dis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到螢幕上。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42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行：輸出換行。	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	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4036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195164"/>
            <a:ext cx="10437222" cy="986020"/>
          </a:xfrm>
        </p:spPr>
        <p:txBody>
          <a:bodyPr>
            <a:normAutofit fontScale="90000"/>
          </a:bodyPr>
          <a:lstStyle/>
          <a:p>
            <a:r>
              <a:rPr lang="en-US" altLang="zh-TW" sz="4400" b="1" dirty="0" smtClean="0"/>
              <a:t>11-3-1</a:t>
            </a:r>
            <a:r>
              <a:rPr lang="zh-TW" altLang="en-US" sz="4400" b="1" dirty="0" smtClean="0"/>
              <a:t>　</a:t>
            </a:r>
            <a:r>
              <a:rPr lang="zh-TW" altLang="en-US" sz="4400" dirty="0" smtClean="0"/>
              <a:t>使用</a:t>
            </a:r>
            <a:r>
              <a:rPr lang="en-US" altLang="zh-TW" sz="4400" b="1" dirty="0"/>
              <a:t>Bellman Ford</a:t>
            </a:r>
            <a:r>
              <a:rPr lang="zh-TW" altLang="en-US" sz="4400" dirty="0"/>
              <a:t>找最短</a:t>
            </a:r>
            <a:r>
              <a:rPr lang="zh-TW" altLang="en-US" sz="4400" dirty="0" smtClean="0"/>
              <a:t>路徑</a:t>
            </a:r>
            <a:r>
              <a:rPr lang="zh-TW" altLang="en-US" sz="4400" dirty="0"/>
              <a:t>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2700" dirty="0" smtClean="0"/>
              <a:t>(</a:t>
            </a:r>
            <a:r>
              <a:rPr lang="en-US" altLang="zh-TW" sz="2700" b="1" dirty="0"/>
              <a:t>11-3-1</a:t>
            </a:r>
            <a:r>
              <a:rPr lang="zh-TW" altLang="en-US" sz="2700" dirty="0"/>
              <a:t>使用</a:t>
            </a:r>
            <a:r>
              <a:rPr lang="en-US" altLang="zh-TW" sz="2700" b="1" dirty="0"/>
              <a:t>Bellman Ford</a:t>
            </a:r>
            <a:r>
              <a:rPr lang="zh-TW" altLang="en-US" sz="2700" dirty="0"/>
              <a:t>找最短</a:t>
            </a:r>
            <a:r>
              <a:rPr lang="zh-TW" altLang="en-US" sz="2700" dirty="0" smtClean="0"/>
              <a:t>路徑</a:t>
            </a:r>
            <a:r>
              <a:rPr lang="en-US" altLang="zh-TW" sz="2700" dirty="0"/>
              <a:t>.</a:t>
            </a:r>
            <a:r>
              <a:rPr lang="en-US" altLang="zh-TW" sz="2700" dirty="0" err="1"/>
              <a:t>py</a:t>
            </a:r>
            <a:r>
              <a:rPr lang="en-US" altLang="zh-TW" sz="2700" dirty="0" smtClean="0"/>
              <a:t>)</a:t>
            </a:r>
            <a:endParaRPr lang="zh-TW" altLang="en-US" sz="27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065" y="1593555"/>
            <a:ext cx="2571750" cy="742950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26" y="2191392"/>
            <a:ext cx="793432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36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195164"/>
            <a:ext cx="10437222" cy="986020"/>
          </a:xfrm>
        </p:spPr>
        <p:txBody>
          <a:bodyPr>
            <a:normAutofit fontScale="90000"/>
          </a:bodyPr>
          <a:lstStyle/>
          <a:p>
            <a:r>
              <a:rPr lang="en-US" altLang="zh-TW" sz="4400" b="1" dirty="0" smtClean="0"/>
              <a:t>11-3-1</a:t>
            </a:r>
            <a:r>
              <a:rPr lang="zh-TW" altLang="en-US" sz="4400" b="1" dirty="0" smtClean="0"/>
              <a:t>　</a:t>
            </a:r>
            <a:r>
              <a:rPr lang="zh-TW" altLang="en-US" sz="4400" dirty="0" smtClean="0"/>
              <a:t>使用</a:t>
            </a:r>
            <a:r>
              <a:rPr lang="en-US" altLang="zh-TW" sz="4400" b="1" dirty="0"/>
              <a:t>Bellman Ford</a:t>
            </a:r>
            <a:r>
              <a:rPr lang="zh-TW" altLang="en-US" sz="4400" dirty="0"/>
              <a:t>找最短</a:t>
            </a:r>
            <a:r>
              <a:rPr lang="zh-TW" altLang="en-US" sz="4400" dirty="0" smtClean="0"/>
              <a:t>路徑</a:t>
            </a:r>
            <a:r>
              <a:rPr lang="zh-TW" altLang="en-US" sz="4400" dirty="0"/>
              <a:t>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2700" dirty="0" smtClean="0"/>
              <a:t>(</a:t>
            </a:r>
            <a:r>
              <a:rPr lang="en-US" altLang="zh-TW" sz="2700" b="1" dirty="0"/>
              <a:t>11-3-1</a:t>
            </a:r>
            <a:r>
              <a:rPr lang="zh-TW" altLang="en-US" sz="2700" dirty="0"/>
              <a:t>使用</a:t>
            </a:r>
            <a:r>
              <a:rPr lang="en-US" altLang="zh-TW" sz="2700" b="1" dirty="0"/>
              <a:t>Bellman Ford</a:t>
            </a:r>
            <a:r>
              <a:rPr lang="zh-TW" altLang="en-US" sz="2700" dirty="0"/>
              <a:t>找最短</a:t>
            </a:r>
            <a:r>
              <a:rPr lang="zh-TW" altLang="en-US" sz="2700" dirty="0" smtClean="0"/>
              <a:t>路徑</a:t>
            </a:r>
            <a:r>
              <a:rPr lang="en-US" altLang="zh-TW" sz="2700" dirty="0" smtClean="0"/>
              <a:t>.</a:t>
            </a:r>
            <a:r>
              <a:rPr lang="en-US" altLang="zh-TW" sz="2700" dirty="0" err="1" smtClean="0"/>
              <a:t>py</a:t>
            </a:r>
            <a:r>
              <a:rPr lang="en-US" altLang="zh-TW" sz="2700" dirty="0" smtClean="0"/>
              <a:t>)</a:t>
            </a:r>
            <a:endParaRPr lang="zh-TW" altLang="en-US" sz="27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(3) </a:t>
            </a:r>
            <a:r>
              <a:rPr lang="zh-TW" altLang="en-US" dirty="0"/>
              <a:t>程式效率分析</a:t>
            </a:r>
          </a:p>
          <a:p>
            <a:r>
              <a:rPr lang="zh-TW" altLang="en-US" dirty="0"/>
              <a:t>執行第</a:t>
            </a:r>
            <a:r>
              <a:rPr lang="en-US" altLang="zh-TW" dirty="0"/>
              <a:t>30</a:t>
            </a:r>
            <a:r>
              <a:rPr lang="zh-TW" altLang="en-US" dirty="0"/>
              <a:t>到</a:t>
            </a:r>
            <a:r>
              <a:rPr lang="en-US" altLang="zh-TW" dirty="0"/>
              <a:t>39</a:t>
            </a:r>
            <a:r>
              <a:rPr lang="zh-TW" altLang="en-US" dirty="0"/>
              <a:t>行的</a:t>
            </a:r>
            <a:r>
              <a:rPr lang="en-US" altLang="zh-TW" dirty="0"/>
              <a:t>Bellman Ford</a:t>
            </a:r>
            <a:r>
              <a:rPr lang="zh-TW" altLang="en-US" dirty="0"/>
              <a:t>演算法，每個點都可以加入佇列，點取出後考慮可以連出去的邊，所以演算法效率最差為</a:t>
            </a:r>
            <a:r>
              <a:rPr lang="en-US" altLang="zh-TW" dirty="0"/>
              <a:t>O(n*m)</a:t>
            </a:r>
            <a:r>
              <a:rPr lang="zh-TW" altLang="en-US" dirty="0"/>
              <a:t>，</a:t>
            </a:r>
            <a:r>
              <a:rPr lang="en-US" altLang="zh-TW" dirty="0"/>
              <a:t>n</a:t>
            </a:r>
            <a:r>
              <a:rPr lang="zh-TW" altLang="en-US" dirty="0"/>
              <a:t>為圖形中點的個數，</a:t>
            </a:r>
            <a:r>
              <a:rPr lang="en-US" altLang="zh-TW" dirty="0"/>
              <a:t>m</a:t>
            </a:r>
            <a:r>
              <a:rPr lang="zh-TW" altLang="en-US" dirty="0"/>
              <a:t>為圖形中邊的個數。</a:t>
            </a:r>
          </a:p>
        </p:txBody>
      </p:sp>
    </p:spTree>
    <p:extLst>
      <p:ext uri="{BB962C8B-B14F-4D97-AF65-F5344CB8AC3E}">
        <p14:creationId xmlns:p14="http://schemas.microsoft.com/office/powerpoint/2010/main" val="402655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195164"/>
            <a:ext cx="10437222" cy="986020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11-3-2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使用</a:t>
            </a:r>
            <a:r>
              <a:rPr lang="en-US" altLang="zh-TW" b="1" dirty="0"/>
              <a:t>Bellman Ford</a:t>
            </a:r>
            <a:r>
              <a:rPr lang="zh-TW" altLang="en-US" dirty="0"/>
              <a:t>偵測負環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2700" dirty="0" smtClean="0"/>
              <a:t>(</a:t>
            </a:r>
            <a:r>
              <a:rPr lang="en-US" altLang="zh-TW" sz="2700" b="1" dirty="0"/>
              <a:t>11-3-2</a:t>
            </a:r>
            <a:r>
              <a:rPr lang="zh-TW" altLang="en-US" sz="2700" dirty="0"/>
              <a:t>使用</a:t>
            </a:r>
            <a:r>
              <a:rPr lang="en-US" altLang="zh-TW" sz="2700" b="1" dirty="0"/>
              <a:t>Bellman Ford</a:t>
            </a:r>
            <a:r>
              <a:rPr lang="zh-TW" altLang="en-US" sz="2700" dirty="0"/>
              <a:t>偵測負</a:t>
            </a:r>
            <a:r>
              <a:rPr lang="zh-TW" altLang="en-US" sz="2700" dirty="0" smtClean="0"/>
              <a:t>環</a:t>
            </a:r>
            <a:r>
              <a:rPr lang="en-US" altLang="zh-TW" sz="2700" dirty="0" smtClean="0"/>
              <a:t>.</a:t>
            </a:r>
            <a:r>
              <a:rPr lang="en-US" altLang="zh-TW" sz="2700" dirty="0" err="1" smtClean="0"/>
              <a:t>py</a:t>
            </a:r>
            <a:r>
              <a:rPr lang="en-US" altLang="zh-TW" sz="2700" dirty="0" smtClean="0"/>
              <a:t>)</a:t>
            </a:r>
            <a:endParaRPr lang="zh-TW" altLang="en-US" sz="27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dirty="0"/>
              <a:t>給定最多</a:t>
            </a:r>
            <a:r>
              <a:rPr lang="en-US" altLang="zh-TW" dirty="0"/>
              <a:t>100</a:t>
            </a:r>
            <a:r>
              <a:rPr lang="zh-TW" altLang="en-US" dirty="0"/>
              <a:t>個節點以內的有向圖，每個節點名稱由字串組成，且節點名稱皆不相同，每個邊都有權重，且邊的權重為整數，相同起點與終點且方向相同的邊只有一個，請找出圖形是否包含負</a:t>
            </a:r>
            <a:r>
              <a:rPr lang="zh-TW" altLang="en-US" dirty="0" smtClean="0"/>
              <a:t>環（假設</a:t>
            </a:r>
            <a:r>
              <a:rPr lang="zh-TW" altLang="en-US" dirty="0"/>
              <a:t>任兩點的路徑長度不會超過</a:t>
            </a:r>
            <a:r>
              <a:rPr lang="en-US" altLang="zh-TW" dirty="0" smtClean="0"/>
              <a:t>500000</a:t>
            </a:r>
            <a:r>
              <a:rPr lang="zh-TW" altLang="en-US" dirty="0" smtClean="0"/>
              <a:t>）。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049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195164"/>
            <a:ext cx="10437222" cy="986020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11-3-2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使用</a:t>
            </a:r>
            <a:r>
              <a:rPr lang="en-US" altLang="zh-TW" b="1" dirty="0"/>
              <a:t>Bellman Ford</a:t>
            </a:r>
            <a:r>
              <a:rPr lang="zh-TW" altLang="en-US" dirty="0"/>
              <a:t>偵測負環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2700" dirty="0" smtClean="0"/>
              <a:t>(</a:t>
            </a:r>
            <a:r>
              <a:rPr lang="en-US" altLang="zh-TW" sz="2700" b="1" dirty="0"/>
              <a:t>11-3-2</a:t>
            </a:r>
            <a:r>
              <a:rPr lang="zh-TW" altLang="en-US" sz="2700" dirty="0"/>
              <a:t>使用</a:t>
            </a:r>
            <a:r>
              <a:rPr lang="en-US" altLang="zh-TW" sz="2700" b="1" dirty="0"/>
              <a:t>Bellman Ford</a:t>
            </a:r>
            <a:r>
              <a:rPr lang="zh-TW" altLang="en-US" sz="2700" dirty="0"/>
              <a:t>偵測負</a:t>
            </a:r>
            <a:r>
              <a:rPr lang="zh-TW" altLang="en-US" sz="2700" dirty="0" smtClean="0"/>
              <a:t>環</a:t>
            </a:r>
            <a:r>
              <a:rPr lang="en-US" altLang="zh-TW" sz="2700" dirty="0" smtClean="0"/>
              <a:t>.</a:t>
            </a:r>
            <a:r>
              <a:rPr lang="en-US" altLang="zh-TW" sz="2700" dirty="0" err="1" smtClean="0"/>
              <a:t>py</a:t>
            </a:r>
            <a:r>
              <a:rPr lang="en-US" altLang="zh-TW" sz="2700" dirty="0" smtClean="0"/>
              <a:t>)</a:t>
            </a:r>
            <a:endParaRPr lang="zh-TW" altLang="en-US" sz="27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dirty="0" smtClean="0"/>
              <a:t>輸入</a:t>
            </a:r>
            <a:r>
              <a:rPr lang="zh-TW" altLang="en-US" dirty="0"/>
              <a:t>說明</a:t>
            </a:r>
          </a:p>
          <a:p>
            <a:pPr lvl="1"/>
            <a:r>
              <a:rPr lang="zh-TW" altLang="en-US" dirty="0"/>
              <a:t>輸入正整數</a:t>
            </a:r>
            <a:r>
              <a:rPr lang="en-US" altLang="zh-TW" dirty="0"/>
              <a:t>m</a:t>
            </a:r>
            <a:r>
              <a:rPr lang="zh-TW" altLang="en-US" dirty="0"/>
              <a:t>，表示圖形中有</a:t>
            </a:r>
            <a:r>
              <a:rPr lang="en-US" altLang="zh-TW" dirty="0"/>
              <a:t>m</a:t>
            </a:r>
            <a:r>
              <a:rPr lang="zh-TW" altLang="en-US" dirty="0"/>
              <a:t>個邊，接下來有</a:t>
            </a:r>
            <a:r>
              <a:rPr lang="en-US" altLang="zh-TW" dirty="0"/>
              <a:t>m</a:t>
            </a:r>
            <a:r>
              <a:rPr lang="zh-TW" altLang="en-US" dirty="0"/>
              <a:t>行，每行輸入兩個節點名稱與邊的權重，邊的權重為整數。 </a:t>
            </a:r>
          </a:p>
          <a:p>
            <a:r>
              <a:rPr lang="zh-TW" altLang="en-US" dirty="0"/>
              <a:t>輸出說明</a:t>
            </a:r>
          </a:p>
          <a:p>
            <a:pPr lvl="1"/>
            <a:r>
              <a:rPr lang="zh-TW" altLang="en-US" dirty="0"/>
              <a:t>若有負環，則輸出「找到負環」，否則輸出「找不到負環」。</a:t>
            </a:r>
          </a:p>
        </p:txBody>
      </p:sp>
    </p:spTree>
    <p:extLst>
      <p:ext uri="{BB962C8B-B14F-4D97-AF65-F5344CB8AC3E}">
        <p14:creationId xmlns:p14="http://schemas.microsoft.com/office/powerpoint/2010/main" val="48643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195164"/>
            <a:ext cx="10437222" cy="986020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11-3-2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使用</a:t>
            </a:r>
            <a:r>
              <a:rPr lang="en-US" altLang="zh-TW" b="1" dirty="0"/>
              <a:t>Bellman Ford</a:t>
            </a:r>
            <a:r>
              <a:rPr lang="zh-TW" altLang="en-US" dirty="0"/>
              <a:t>偵測負環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2700" dirty="0" smtClean="0"/>
              <a:t>(</a:t>
            </a:r>
            <a:r>
              <a:rPr lang="en-US" altLang="zh-TW" sz="2700" b="1" dirty="0"/>
              <a:t>11-3-2</a:t>
            </a:r>
            <a:r>
              <a:rPr lang="zh-TW" altLang="en-US" sz="2700" dirty="0"/>
              <a:t>使用</a:t>
            </a:r>
            <a:r>
              <a:rPr lang="en-US" altLang="zh-TW" sz="2700" b="1" dirty="0"/>
              <a:t>Bellman Ford</a:t>
            </a:r>
            <a:r>
              <a:rPr lang="zh-TW" altLang="en-US" sz="2700" dirty="0"/>
              <a:t>偵測負</a:t>
            </a:r>
            <a:r>
              <a:rPr lang="zh-TW" altLang="en-US" sz="2700" dirty="0" smtClean="0"/>
              <a:t>環</a:t>
            </a:r>
            <a:r>
              <a:rPr lang="en-US" altLang="zh-TW" sz="2700" dirty="0" smtClean="0"/>
              <a:t>.</a:t>
            </a:r>
            <a:r>
              <a:rPr lang="en-US" altLang="zh-TW" sz="2700" dirty="0" err="1" smtClean="0"/>
              <a:t>py</a:t>
            </a:r>
            <a:r>
              <a:rPr lang="en-US" altLang="zh-TW" sz="2700" dirty="0" smtClean="0"/>
              <a:t>)</a:t>
            </a:r>
            <a:endParaRPr lang="zh-TW" altLang="en-US" sz="27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821" y="1394551"/>
            <a:ext cx="7637028" cy="4929188"/>
          </a:xfrm>
        </p:spPr>
      </p:pic>
    </p:spTree>
    <p:extLst>
      <p:ext uri="{BB962C8B-B14F-4D97-AF65-F5344CB8AC3E}">
        <p14:creationId xmlns:p14="http://schemas.microsoft.com/office/powerpoint/2010/main" val="186860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195164"/>
            <a:ext cx="10437222" cy="986020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11-3-2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使用</a:t>
            </a:r>
            <a:r>
              <a:rPr lang="en-US" altLang="zh-TW" b="1" dirty="0"/>
              <a:t>Bellman Ford</a:t>
            </a:r>
            <a:r>
              <a:rPr lang="zh-TW" altLang="en-US" dirty="0"/>
              <a:t>偵測負環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2700" dirty="0" smtClean="0"/>
              <a:t>(</a:t>
            </a:r>
            <a:r>
              <a:rPr lang="en-US" altLang="zh-TW" sz="2700" b="1" dirty="0"/>
              <a:t>11-3-2</a:t>
            </a:r>
            <a:r>
              <a:rPr lang="zh-TW" altLang="en-US" sz="2700" dirty="0"/>
              <a:t>使用</a:t>
            </a:r>
            <a:r>
              <a:rPr lang="en-US" altLang="zh-TW" sz="2700" b="1" dirty="0"/>
              <a:t>Bellman Ford</a:t>
            </a:r>
            <a:r>
              <a:rPr lang="zh-TW" altLang="en-US" sz="2700" dirty="0"/>
              <a:t>偵測負</a:t>
            </a:r>
            <a:r>
              <a:rPr lang="zh-TW" altLang="en-US" sz="2700" dirty="0" smtClean="0"/>
              <a:t>環</a:t>
            </a:r>
            <a:r>
              <a:rPr lang="en-US" altLang="zh-TW" sz="2700" dirty="0" smtClean="0"/>
              <a:t>.</a:t>
            </a:r>
            <a:r>
              <a:rPr lang="en-US" altLang="zh-TW" sz="2700" dirty="0" err="1" smtClean="0"/>
              <a:t>py</a:t>
            </a:r>
            <a:r>
              <a:rPr lang="en-US" altLang="zh-TW" sz="2700" dirty="0" smtClean="0"/>
              <a:t>)</a:t>
            </a:r>
            <a:endParaRPr lang="zh-TW" altLang="en-US" sz="27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b="1" dirty="0"/>
              <a:t>Bellman Ford</a:t>
            </a:r>
            <a:r>
              <a:rPr lang="zh-TW" altLang="en-US" dirty="0"/>
              <a:t>找出負環</a:t>
            </a:r>
          </a:p>
          <a:p>
            <a:r>
              <a:rPr lang="zh-TW" altLang="en-US" dirty="0"/>
              <a:t>因為有權重為負值的邊，要偵測是否含負環，所以使用</a:t>
            </a:r>
            <a:r>
              <a:rPr lang="en-US" altLang="zh-TW" dirty="0"/>
              <a:t>Bellman Ford</a:t>
            </a:r>
            <a:r>
              <a:rPr lang="zh-TW" altLang="en-US" dirty="0"/>
              <a:t>演算法找最短路徑解題，增加一個陣列</a:t>
            </a:r>
            <a:r>
              <a:rPr lang="en-US" altLang="zh-TW" dirty="0" err="1"/>
              <a:t>cnt</a:t>
            </a:r>
            <a:r>
              <a:rPr lang="zh-TW" altLang="en-US" dirty="0"/>
              <a:t>記錄每個點找到更短路徑的次數，若大於等於</a:t>
            </a:r>
            <a:r>
              <a:rPr lang="en-US" altLang="zh-TW" dirty="0"/>
              <a:t>n(n</a:t>
            </a:r>
            <a:r>
              <a:rPr lang="zh-TW" altLang="en-US" dirty="0"/>
              <a:t>為圖中點的個數</a:t>
            </a:r>
            <a:r>
              <a:rPr lang="en-US" altLang="zh-TW" dirty="0"/>
              <a:t>)</a:t>
            </a:r>
            <a:r>
              <a:rPr lang="zh-TW" altLang="en-US" dirty="0"/>
              <a:t>，則表示圖中含有負環。</a:t>
            </a:r>
          </a:p>
        </p:txBody>
      </p:sp>
    </p:spTree>
    <p:extLst>
      <p:ext uri="{BB962C8B-B14F-4D97-AF65-F5344CB8AC3E}">
        <p14:creationId xmlns:p14="http://schemas.microsoft.com/office/powerpoint/2010/main" val="201954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195164"/>
            <a:ext cx="10437222" cy="986020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11-3-2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使用</a:t>
            </a:r>
            <a:r>
              <a:rPr lang="en-US" altLang="zh-TW" b="1" dirty="0"/>
              <a:t>Bellman Ford</a:t>
            </a:r>
            <a:r>
              <a:rPr lang="zh-TW" altLang="en-US" dirty="0"/>
              <a:t>偵測負環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2700" dirty="0" smtClean="0"/>
              <a:t>(</a:t>
            </a:r>
            <a:r>
              <a:rPr lang="en-US" altLang="zh-TW" sz="2700" b="1" dirty="0"/>
              <a:t>11-3-2</a:t>
            </a:r>
            <a:r>
              <a:rPr lang="zh-TW" altLang="en-US" sz="2700" dirty="0"/>
              <a:t>使用</a:t>
            </a:r>
            <a:r>
              <a:rPr lang="en-US" altLang="zh-TW" sz="2700" b="1" dirty="0"/>
              <a:t>Bellman Ford</a:t>
            </a:r>
            <a:r>
              <a:rPr lang="zh-TW" altLang="en-US" sz="2700" dirty="0"/>
              <a:t>偵測負</a:t>
            </a:r>
            <a:r>
              <a:rPr lang="zh-TW" altLang="en-US" sz="2700" dirty="0" smtClean="0"/>
              <a:t>環</a:t>
            </a:r>
            <a:r>
              <a:rPr lang="en-US" altLang="zh-TW" sz="2700" dirty="0" smtClean="0"/>
              <a:t>.</a:t>
            </a:r>
            <a:r>
              <a:rPr lang="en-US" altLang="zh-TW" sz="2700" dirty="0" err="1" smtClean="0"/>
              <a:t>py</a:t>
            </a:r>
            <a:r>
              <a:rPr lang="en-US" altLang="zh-TW" sz="2700" dirty="0" smtClean="0"/>
              <a:t>)</a:t>
            </a:r>
            <a:endParaRPr lang="zh-TW" altLang="en-US" sz="27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(1) </a:t>
            </a:r>
            <a:r>
              <a:rPr lang="zh-TW" altLang="en-US" dirty="0"/>
              <a:t>程式與解說</a:t>
            </a:r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198702"/>
              </p:ext>
            </p:extLst>
          </p:nvPr>
        </p:nvGraphicFramePr>
        <p:xfrm>
          <a:off x="571774" y="2024691"/>
          <a:ext cx="4754880" cy="3548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056">
                  <a:extLst>
                    <a:ext uri="{9D8B030D-6E8A-4147-A177-3AD203B41FA5}">
                      <a16:colId xmlns:a16="http://schemas.microsoft.com/office/drawing/2014/main" xmlns="" val="1352062529"/>
                    </a:ext>
                  </a:extLst>
                </a:gridCol>
                <a:gridCol w="3974824">
                  <a:extLst>
                    <a:ext uri="{9D8B030D-6E8A-4147-A177-3AD203B41FA5}">
                      <a16:colId xmlns:a16="http://schemas.microsoft.com/office/drawing/2014/main" xmlns="" val="1926879571"/>
                    </a:ext>
                  </a:extLst>
                </a:gridCol>
              </a:tblGrid>
              <a:tr h="35926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行號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程式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7556328"/>
                  </a:ext>
                </a:extLst>
              </a:tr>
              <a:tr h="318312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05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06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07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08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09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10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11</a:t>
                      </a:r>
                      <a:endParaRPr lang="en-US" altLang="zh-TW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City = {}</a:t>
                      </a:r>
                    </a:p>
                    <a:p>
                      <a:r>
                        <a:rPr lang="en-US" altLang="zh-TW" sz="1800" dirty="0" smtClean="0"/>
                        <a:t>G = {} </a:t>
                      </a:r>
                    </a:p>
                    <a:p>
                      <a:r>
                        <a:rPr lang="en-US" altLang="zh-TW" sz="1800" dirty="0" err="1" smtClean="0"/>
                        <a:t>def</a:t>
                      </a:r>
                      <a:r>
                        <a:rPr lang="en-US" altLang="zh-TW" sz="1800" dirty="0" smtClean="0"/>
                        <a:t> </a:t>
                      </a:r>
                      <a:r>
                        <a:rPr lang="en-US" altLang="zh-TW" sz="1800" dirty="0" err="1" smtClean="0"/>
                        <a:t>getCityIndex</a:t>
                      </a:r>
                      <a:r>
                        <a:rPr lang="en-US" altLang="zh-TW" sz="1800" dirty="0" smtClean="0"/>
                        <a:t>(p): </a:t>
                      </a:r>
                    </a:p>
                    <a:p>
                      <a:r>
                        <a:rPr lang="en-US" altLang="zh-TW" sz="1800" dirty="0" smtClean="0"/>
                        <a:t>    if p not in </a:t>
                      </a:r>
                      <a:r>
                        <a:rPr lang="en-US" altLang="zh-TW" sz="1800" dirty="0" err="1" smtClean="0"/>
                        <a:t>City.keys</a:t>
                      </a:r>
                      <a:r>
                        <a:rPr lang="en-US" altLang="zh-TW" sz="1800" dirty="0" smtClean="0"/>
                        <a:t>():</a:t>
                      </a:r>
                    </a:p>
                    <a:p>
                      <a:r>
                        <a:rPr lang="en-US" altLang="zh-TW" sz="1800" dirty="0" smtClean="0"/>
                        <a:t>        City[p]=</a:t>
                      </a:r>
                      <a:r>
                        <a:rPr lang="en-US" altLang="zh-TW" sz="1800" dirty="0" err="1" smtClean="0"/>
                        <a:t>len</a:t>
                      </a:r>
                      <a:r>
                        <a:rPr lang="en-US" altLang="zh-TW" sz="1800" dirty="0" smtClean="0"/>
                        <a:t>(City)</a:t>
                      </a:r>
                    </a:p>
                    <a:p>
                      <a:r>
                        <a:rPr lang="en-US" altLang="zh-TW" sz="1800" dirty="0" smtClean="0"/>
                        <a:t>    return City[p]</a:t>
                      </a:r>
                    </a:p>
                    <a:p>
                      <a:r>
                        <a:rPr lang="en-US" altLang="zh-TW" sz="1800" dirty="0" smtClean="0"/>
                        <a:t>class Edge:</a:t>
                      </a:r>
                    </a:p>
                    <a:p>
                      <a:r>
                        <a:rPr lang="en-US" altLang="zh-TW" sz="1800" dirty="0" smtClean="0"/>
                        <a:t>    </a:t>
                      </a:r>
                      <a:r>
                        <a:rPr lang="en-US" altLang="zh-TW" sz="1800" dirty="0" err="1" smtClean="0"/>
                        <a:t>def</a:t>
                      </a:r>
                      <a:r>
                        <a:rPr lang="en-US" altLang="zh-TW" sz="1800" dirty="0" smtClean="0"/>
                        <a:t> __</a:t>
                      </a:r>
                      <a:r>
                        <a:rPr lang="en-US" altLang="zh-TW" sz="1800" dirty="0" err="1" smtClean="0"/>
                        <a:t>init</a:t>
                      </a:r>
                      <a:r>
                        <a:rPr lang="en-US" altLang="zh-TW" sz="1800" dirty="0" smtClean="0"/>
                        <a:t>__(self, s, t, w):</a:t>
                      </a:r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self.s</a:t>
                      </a:r>
                      <a:r>
                        <a:rPr lang="en-US" altLang="zh-TW" sz="1800" dirty="0" smtClean="0"/>
                        <a:t> = s</a:t>
                      </a:r>
                    </a:p>
                    <a:p>
                      <a:r>
                        <a:rPr lang="en-US" altLang="zh-TW" sz="1800" dirty="0" smtClean="0"/>
                        <a:t>        self.t = t</a:t>
                      </a:r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self.w</a:t>
                      </a:r>
                      <a:r>
                        <a:rPr lang="en-US" altLang="zh-TW" sz="1800" dirty="0" smtClean="0"/>
                        <a:t> = w   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286632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5473338" y="2384206"/>
            <a:ext cx="6225777" cy="328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行：宣告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City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G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為空字典。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行：定義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getCityIndex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函式，將節點名稱轉成數字，使用字串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為輸入參數，將節點名稱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轉換成節點編號。若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不是字典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City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的鍵值，則設定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City[p]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，所對應的值為字典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City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的長度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。回傳字典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City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為鍵值的對應值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7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行：宣告一個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Edge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類別，由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個元素描述一個邊，這個邊是具有方向性的三個元素，分別是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s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w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s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為邊的起點，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為邊的終點，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w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為邊的權重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4228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195164"/>
            <a:ext cx="10437222" cy="986020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11-3-2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使用</a:t>
            </a:r>
            <a:r>
              <a:rPr lang="en-US" altLang="zh-TW" b="1" dirty="0"/>
              <a:t>Bellman Ford</a:t>
            </a:r>
            <a:r>
              <a:rPr lang="zh-TW" altLang="en-US" dirty="0"/>
              <a:t>偵測負環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2700" dirty="0" smtClean="0"/>
              <a:t>(</a:t>
            </a:r>
            <a:r>
              <a:rPr lang="en-US" altLang="zh-TW" sz="2700" b="1" dirty="0"/>
              <a:t>11-3-2</a:t>
            </a:r>
            <a:r>
              <a:rPr lang="zh-TW" altLang="en-US" sz="2700" dirty="0"/>
              <a:t>使用</a:t>
            </a:r>
            <a:r>
              <a:rPr lang="en-US" altLang="zh-TW" sz="2700" b="1" dirty="0"/>
              <a:t>Bellman Ford</a:t>
            </a:r>
            <a:r>
              <a:rPr lang="zh-TW" altLang="en-US" sz="2700" dirty="0"/>
              <a:t>偵測負</a:t>
            </a:r>
            <a:r>
              <a:rPr lang="zh-TW" altLang="en-US" sz="2700" dirty="0" smtClean="0"/>
              <a:t>環</a:t>
            </a:r>
            <a:r>
              <a:rPr lang="en-US" altLang="zh-TW" sz="2700" dirty="0" smtClean="0"/>
              <a:t>.</a:t>
            </a:r>
            <a:r>
              <a:rPr lang="en-US" altLang="zh-TW" sz="2700" dirty="0" err="1" smtClean="0"/>
              <a:t>py</a:t>
            </a:r>
            <a:r>
              <a:rPr lang="en-US" altLang="zh-TW" sz="2700" dirty="0" smtClean="0"/>
              <a:t>)</a:t>
            </a:r>
            <a:endParaRPr lang="zh-TW" altLang="en-US" sz="27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(1) </a:t>
            </a:r>
            <a:r>
              <a:rPr lang="zh-TW" altLang="en-US" dirty="0"/>
              <a:t>程式與解說</a:t>
            </a:r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855097"/>
              </p:ext>
            </p:extLst>
          </p:nvPr>
        </p:nvGraphicFramePr>
        <p:xfrm>
          <a:off x="571774" y="2024690"/>
          <a:ext cx="4754880" cy="355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056">
                  <a:extLst>
                    <a:ext uri="{9D8B030D-6E8A-4147-A177-3AD203B41FA5}">
                      <a16:colId xmlns:a16="http://schemas.microsoft.com/office/drawing/2014/main" xmlns="" val="1352062529"/>
                    </a:ext>
                  </a:extLst>
                </a:gridCol>
                <a:gridCol w="3974824">
                  <a:extLst>
                    <a:ext uri="{9D8B030D-6E8A-4147-A177-3AD203B41FA5}">
                      <a16:colId xmlns:a16="http://schemas.microsoft.com/office/drawing/2014/main" xmlns="" val="1926879571"/>
                    </a:ext>
                  </a:extLst>
                </a:gridCol>
              </a:tblGrid>
              <a:tr h="33250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行號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程式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7556328"/>
                  </a:ext>
                </a:extLst>
              </a:tr>
              <a:tr h="31919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12</a:t>
                      </a:r>
                      <a:endParaRPr lang="en-US" altLang="zh-TW" sz="1800" dirty="0" smtClean="0"/>
                    </a:p>
                    <a:p>
                      <a:pPr algn="ctr"/>
                      <a:r>
                        <a:rPr lang="en-US" altLang="zh-TW" sz="1800" dirty="0" smtClean="0"/>
                        <a:t>13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15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16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17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18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19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20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m </a:t>
                      </a:r>
                      <a:r>
                        <a:rPr lang="en-US" altLang="zh-TW" sz="1800" dirty="0" smtClean="0"/>
                        <a:t>= </a:t>
                      </a:r>
                      <a:r>
                        <a:rPr lang="en-US" altLang="zh-TW" sz="1800" dirty="0" err="1" smtClean="0"/>
                        <a:t>int</a:t>
                      </a:r>
                      <a:r>
                        <a:rPr lang="en-US" altLang="zh-TW" sz="1800" dirty="0" smtClean="0"/>
                        <a:t>(input())</a:t>
                      </a:r>
                    </a:p>
                    <a:p>
                      <a:r>
                        <a:rPr lang="en-US" altLang="zh-TW" sz="1800" dirty="0" smtClean="0"/>
                        <a:t>for 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 in range(m):</a:t>
                      </a:r>
                    </a:p>
                    <a:p>
                      <a:r>
                        <a:rPr lang="en-US" altLang="zh-TW" sz="1800" dirty="0" smtClean="0"/>
                        <a:t>    a, b, w = input().split()</a:t>
                      </a:r>
                    </a:p>
                    <a:p>
                      <a:r>
                        <a:rPr lang="en-US" altLang="zh-TW" sz="1800" dirty="0" smtClean="0"/>
                        <a:t>    a=</a:t>
                      </a:r>
                      <a:r>
                        <a:rPr lang="en-US" altLang="zh-TW" sz="1800" dirty="0" err="1" smtClean="0"/>
                        <a:t>getCityIndex</a:t>
                      </a:r>
                      <a:r>
                        <a:rPr lang="en-US" altLang="zh-TW" sz="1800" dirty="0" smtClean="0"/>
                        <a:t>(a)</a:t>
                      </a:r>
                    </a:p>
                    <a:p>
                      <a:r>
                        <a:rPr lang="en-US" altLang="zh-TW" sz="1800" dirty="0" smtClean="0"/>
                        <a:t>    b=</a:t>
                      </a:r>
                      <a:r>
                        <a:rPr lang="en-US" altLang="zh-TW" sz="1800" dirty="0" err="1" smtClean="0"/>
                        <a:t>getCityIndex</a:t>
                      </a:r>
                      <a:r>
                        <a:rPr lang="en-US" altLang="zh-TW" sz="1800" dirty="0" smtClean="0"/>
                        <a:t>(b)</a:t>
                      </a:r>
                    </a:p>
                    <a:p>
                      <a:r>
                        <a:rPr lang="en-US" altLang="zh-TW" sz="1800" dirty="0" smtClean="0"/>
                        <a:t>    w = </a:t>
                      </a:r>
                      <a:r>
                        <a:rPr lang="en-US" altLang="zh-TW" sz="1800" dirty="0" err="1" smtClean="0"/>
                        <a:t>int</a:t>
                      </a:r>
                      <a:r>
                        <a:rPr lang="en-US" altLang="zh-TW" sz="1800" dirty="0" smtClean="0"/>
                        <a:t>(w)</a:t>
                      </a:r>
                    </a:p>
                    <a:p>
                      <a:r>
                        <a:rPr lang="en-US" altLang="zh-TW" sz="1800" dirty="0" smtClean="0"/>
                        <a:t>    e1 = Edge(a, b, w)</a:t>
                      </a:r>
                    </a:p>
                    <a:p>
                      <a:r>
                        <a:rPr lang="en-US" altLang="zh-TW" sz="1800" dirty="0" smtClean="0"/>
                        <a:t>    if a in </a:t>
                      </a:r>
                      <a:r>
                        <a:rPr lang="en-US" altLang="zh-TW" sz="1800" dirty="0" err="1" smtClean="0"/>
                        <a:t>G.keys</a:t>
                      </a:r>
                      <a:r>
                        <a:rPr lang="en-US" altLang="zh-TW" sz="1800" dirty="0" smtClean="0"/>
                        <a:t>(): </a:t>
                      </a:r>
                    </a:p>
                    <a:p>
                      <a:r>
                        <a:rPr lang="en-US" altLang="zh-TW" sz="1800" dirty="0" smtClean="0"/>
                        <a:t>        G[a].append(e1)</a:t>
                      </a:r>
                    </a:p>
                    <a:p>
                      <a:r>
                        <a:rPr lang="en-US" altLang="zh-TW" sz="1800" dirty="0" smtClean="0"/>
                        <a:t>    else:              </a:t>
                      </a:r>
                    </a:p>
                    <a:p>
                      <a:r>
                        <a:rPr lang="en-US" altLang="zh-TW" sz="1800" dirty="0" smtClean="0"/>
                        <a:t>        G[a]=[e1]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286632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5473337" y="2429028"/>
            <a:ext cx="6225777" cy="3617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行：使用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input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函式輸入一個整數到變數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m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，使用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int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函式將整數字串轉換成整數，表示有幾個邊要輸入。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行：使用迴圈執行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m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次，每次輸入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個資料，表示邊的兩個頂點到變數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，與邊的權重到變數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w(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14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17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。設定物件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e1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s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、物件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e1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，物件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e1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w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w(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18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。如果字典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G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包含鍵值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，則將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e1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加入到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G[a]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的最後，表示點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可以到點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，且權重為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w 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19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，否則建立新的鍵值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對應到佇列，該佇列有一個元素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e1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，表示點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可以到點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，且權重為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w 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	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	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7118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195164"/>
            <a:ext cx="10437222" cy="986020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11-3-2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使用</a:t>
            </a:r>
            <a:r>
              <a:rPr lang="en-US" altLang="zh-TW" b="1" dirty="0"/>
              <a:t>Bellman Ford</a:t>
            </a:r>
            <a:r>
              <a:rPr lang="zh-TW" altLang="en-US" dirty="0"/>
              <a:t>偵測負環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2700" dirty="0" smtClean="0"/>
              <a:t>(</a:t>
            </a:r>
            <a:r>
              <a:rPr lang="en-US" altLang="zh-TW" sz="2700" b="1" dirty="0"/>
              <a:t>11-3-2</a:t>
            </a:r>
            <a:r>
              <a:rPr lang="zh-TW" altLang="en-US" sz="2700" dirty="0"/>
              <a:t>使用</a:t>
            </a:r>
            <a:r>
              <a:rPr lang="en-US" altLang="zh-TW" sz="2700" b="1" dirty="0"/>
              <a:t>Bellman Ford</a:t>
            </a:r>
            <a:r>
              <a:rPr lang="zh-TW" altLang="en-US" sz="2700" dirty="0"/>
              <a:t>偵測負</a:t>
            </a:r>
            <a:r>
              <a:rPr lang="zh-TW" altLang="en-US" sz="2700" dirty="0" smtClean="0"/>
              <a:t>環</a:t>
            </a:r>
            <a:r>
              <a:rPr lang="en-US" altLang="zh-TW" sz="2700" dirty="0" smtClean="0"/>
              <a:t>.</a:t>
            </a:r>
            <a:r>
              <a:rPr lang="en-US" altLang="zh-TW" sz="2700" dirty="0" err="1" smtClean="0"/>
              <a:t>py</a:t>
            </a:r>
            <a:r>
              <a:rPr lang="en-US" altLang="zh-TW" sz="2700" dirty="0" smtClean="0"/>
              <a:t>)</a:t>
            </a:r>
            <a:endParaRPr lang="zh-TW" altLang="en-US" sz="27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960254"/>
              </p:ext>
            </p:extLst>
          </p:nvPr>
        </p:nvGraphicFramePr>
        <p:xfrm>
          <a:off x="130628" y="1367862"/>
          <a:ext cx="5230265" cy="2902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045">
                  <a:extLst>
                    <a:ext uri="{9D8B030D-6E8A-4147-A177-3AD203B41FA5}">
                      <a16:colId xmlns:a16="http://schemas.microsoft.com/office/drawing/2014/main" xmlns="" val="1352062529"/>
                    </a:ext>
                  </a:extLst>
                </a:gridCol>
                <a:gridCol w="4372220">
                  <a:extLst>
                    <a:ext uri="{9D8B030D-6E8A-4147-A177-3AD203B41FA5}">
                      <a16:colId xmlns:a16="http://schemas.microsoft.com/office/drawing/2014/main" xmlns="" val="1926879571"/>
                    </a:ext>
                  </a:extLst>
                </a:gridCol>
              </a:tblGrid>
              <a:tr h="26422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行號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程式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7556328"/>
                  </a:ext>
                </a:extLst>
              </a:tr>
              <a:tr h="25365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23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25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26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27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28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29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30</a:t>
                      </a:r>
                      <a:endParaRPr lang="en-US" altLang="zh-TW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def</a:t>
                      </a:r>
                      <a:r>
                        <a:rPr lang="en-US" altLang="zh-TW" sz="1800" dirty="0" smtClean="0"/>
                        <a:t> </a:t>
                      </a:r>
                      <a:r>
                        <a:rPr lang="en-US" altLang="zh-TW" sz="1800" dirty="0" err="1" smtClean="0"/>
                        <a:t>BellmanFord</a:t>
                      </a:r>
                      <a:r>
                        <a:rPr lang="en-US" altLang="zh-TW" sz="1800" dirty="0" smtClean="0"/>
                        <a:t>(s):</a:t>
                      </a:r>
                    </a:p>
                    <a:p>
                      <a:r>
                        <a:rPr lang="en-US" altLang="zh-TW" sz="1800" dirty="0" smtClean="0"/>
                        <a:t>    </a:t>
                      </a:r>
                      <a:r>
                        <a:rPr lang="en-US" altLang="zh-TW" sz="1800" dirty="0" err="1" smtClean="0"/>
                        <a:t>qu</a:t>
                      </a:r>
                      <a:r>
                        <a:rPr lang="en-US" altLang="zh-TW" sz="1800" dirty="0" smtClean="0"/>
                        <a:t> = []</a:t>
                      </a:r>
                    </a:p>
                    <a:p>
                      <a:r>
                        <a:rPr lang="en-US" altLang="zh-TW" sz="1800" dirty="0" smtClean="0"/>
                        <a:t>    dis = [1000000]*101</a:t>
                      </a:r>
                    </a:p>
                    <a:p>
                      <a:r>
                        <a:rPr lang="en-US" altLang="zh-TW" sz="1800" dirty="0" smtClean="0"/>
                        <a:t>    </a:t>
                      </a:r>
                      <a:r>
                        <a:rPr lang="en-US" altLang="zh-TW" sz="1800" dirty="0" err="1" smtClean="0"/>
                        <a:t>inqu</a:t>
                      </a:r>
                      <a:r>
                        <a:rPr lang="en-US" altLang="zh-TW" sz="1800" dirty="0" smtClean="0"/>
                        <a:t> = [0]*101</a:t>
                      </a:r>
                    </a:p>
                    <a:p>
                      <a:r>
                        <a:rPr lang="en-US" altLang="zh-TW" sz="1800" dirty="0" smtClean="0"/>
                        <a:t>    </a:t>
                      </a:r>
                      <a:r>
                        <a:rPr lang="en-US" altLang="zh-TW" sz="1800" dirty="0" err="1" smtClean="0"/>
                        <a:t>cnt</a:t>
                      </a:r>
                      <a:r>
                        <a:rPr lang="en-US" altLang="zh-TW" sz="1800" dirty="0" smtClean="0"/>
                        <a:t> = [0]*101</a:t>
                      </a:r>
                    </a:p>
                    <a:p>
                      <a:r>
                        <a:rPr lang="en-US" altLang="zh-TW" sz="1800" dirty="0" smtClean="0"/>
                        <a:t>    </a:t>
                      </a:r>
                      <a:r>
                        <a:rPr lang="en-US" altLang="zh-TW" sz="1800" dirty="0" err="1" smtClean="0"/>
                        <a:t>qu.append</a:t>
                      </a:r>
                      <a:r>
                        <a:rPr lang="en-US" altLang="zh-TW" sz="1800" dirty="0" smtClean="0"/>
                        <a:t>(s)</a:t>
                      </a:r>
                    </a:p>
                    <a:p>
                      <a:r>
                        <a:rPr lang="en-US" altLang="zh-TW" sz="1800" dirty="0" smtClean="0"/>
                        <a:t>    dis[s] = 0</a:t>
                      </a:r>
                    </a:p>
                    <a:p>
                      <a:r>
                        <a:rPr lang="en-US" altLang="zh-TW" sz="1800" dirty="0" smtClean="0"/>
                        <a:t>    </a:t>
                      </a:r>
                      <a:r>
                        <a:rPr lang="en-US" altLang="zh-TW" sz="1800" dirty="0" err="1" smtClean="0"/>
                        <a:t>inqu</a:t>
                      </a:r>
                      <a:r>
                        <a:rPr lang="en-US" altLang="zh-TW" sz="1800" dirty="0" smtClean="0"/>
                        <a:t>[s] = </a:t>
                      </a:r>
                      <a:r>
                        <a:rPr lang="en-US" altLang="zh-TW" sz="1800" dirty="0" smtClean="0"/>
                        <a:t>1</a:t>
                      </a:r>
                      <a:endParaRPr lang="en-US" altLang="zh-TW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286632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5593977" y="1367862"/>
            <a:ext cx="6227910" cy="4556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44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行：定義函式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BellmanFord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，以起始點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s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為輸入參數，如果找到負環，回傳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True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，否則回傳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False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24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行：宣告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qu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為佇列。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行：宣告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dis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101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個元素的佇列，每個元素值都是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1000000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26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行：宣告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inqu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101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個元素的佇列，每個元素值都是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27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行：宣告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cnt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101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個元素的佇列，每個元素值都是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28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行：將變數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s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加入到佇列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qu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29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行：設定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dis[s]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，表示出發點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s)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的最短距離為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行：設定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inqu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[s]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，表示變數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s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所代表的節點，已經在佇列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qu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內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2392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有向圖也可以使用陣列建立圖形資料結構，如下圖形資料結構範例，本範例圖形結構有</a:t>
            </a:r>
            <a:r>
              <a:rPr lang="en-US" altLang="zh-TW" dirty="0"/>
              <a:t>5</a:t>
            </a:r>
            <a:r>
              <a:rPr lang="zh-TW" altLang="en-US" dirty="0"/>
              <a:t>個節點，可以使用</a:t>
            </a:r>
            <a:r>
              <a:rPr lang="en-US" altLang="zh-TW" dirty="0"/>
              <a:t>5×5</a:t>
            </a:r>
            <a:r>
              <a:rPr lang="zh-TW" altLang="en-US" dirty="0"/>
              <a:t>的陣列儲存下圖。</a:t>
            </a:r>
            <a:endParaRPr lang="zh-TW" altLang="en-US" b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033" y="2577849"/>
            <a:ext cx="4533900" cy="3257550"/>
          </a:xfrm>
          <a:prstGeom prst="rect">
            <a:avLst/>
          </a:prstGeom>
        </p:spPr>
      </p:pic>
      <p:sp>
        <p:nvSpPr>
          <p:cNvPr id="6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000" b="1" dirty="0" smtClean="0"/>
              <a:t>11-1-1</a:t>
            </a:r>
            <a:r>
              <a:rPr lang="zh-TW" altLang="en-US" sz="4000" b="1" dirty="0" smtClean="0"/>
              <a:t>　</a:t>
            </a:r>
            <a:r>
              <a:rPr lang="zh-TW" altLang="en-US" sz="4000" dirty="0" smtClean="0"/>
              <a:t>使用</a:t>
            </a:r>
            <a:r>
              <a:rPr lang="zh-TW" altLang="en-US" sz="4000" dirty="0"/>
              <a:t>陣列建立帶有權重的圖形</a:t>
            </a:r>
            <a:r>
              <a:rPr lang="zh-TW" altLang="en-US" sz="4000" dirty="0" smtClean="0"/>
              <a:t>資料結構</a:t>
            </a: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r>
              <a:rPr lang="en-US" altLang="zh-TW" sz="2400" dirty="0" smtClean="0"/>
              <a:t>(</a:t>
            </a:r>
            <a:r>
              <a:rPr lang="en-US" altLang="zh-TW" sz="2400" dirty="0"/>
              <a:t>11-1-1</a:t>
            </a:r>
            <a:r>
              <a:rPr lang="zh-TW" altLang="en-US" sz="2400" dirty="0"/>
              <a:t>使用陣列建立帶有權重的圖形資料結構</a:t>
            </a:r>
            <a:r>
              <a:rPr lang="en-US" altLang="zh-TW" sz="2400" dirty="0"/>
              <a:t>.</a:t>
            </a:r>
            <a:r>
              <a:rPr lang="en-US" altLang="zh-TW" sz="2400" dirty="0" err="1"/>
              <a:t>py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8709521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195164"/>
            <a:ext cx="10437222" cy="986020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11-3-2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使用</a:t>
            </a:r>
            <a:r>
              <a:rPr lang="en-US" altLang="zh-TW" b="1" dirty="0"/>
              <a:t>Bellman Ford</a:t>
            </a:r>
            <a:r>
              <a:rPr lang="zh-TW" altLang="en-US" dirty="0"/>
              <a:t>偵測負環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2700" dirty="0" smtClean="0"/>
              <a:t>(</a:t>
            </a:r>
            <a:r>
              <a:rPr lang="en-US" altLang="zh-TW" sz="2700" b="1" dirty="0"/>
              <a:t>11-3-2</a:t>
            </a:r>
            <a:r>
              <a:rPr lang="zh-TW" altLang="en-US" sz="2700" dirty="0"/>
              <a:t>使用</a:t>
            </a:r>
            <a:r>
              <a:rPr lang="en-US" altLang="zh-TW" sz="2700" b="1" dirty="0"/>
              <a:t>Bellman Ford</a:t>
            </a:r>
            <a:r>
              <a:rPr lang="zh-TW" altLang="en-US" sz="2700" dirty="0"/>
              <a:t>偵測負</a:t>
            </a:r>
            <a:r>
              <a:rPr lang="zh-TW" altLang="en-US" sz="2700" dirty="0" smtClean="0"/>
              <a:t>環</a:t>
            </a:r>
            <a:r>
              <a:rPr lang="en-US" altLang="zh-TW" sz="2700" dirty="0" smtClean="0"/>
              <a:t>.</a:t>
            </a:r>
            <a:r>
              <a:rPr lang="en-US" altLang="zh-TW" sz="2700" dirty="0" err="1" smtClean="0"/>
              <a:t>py</a:t>
            </a:r>
            <a:r>
              <a:rPr lang="en-US" altLang="zh-TW" sz="2700" dirty="0" smtClean="0"/>
              <a:t>)</a:t>
            </a:r>
            <a:endParaRPr lang="zh-TW" altLang="en-US" sz="27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379860"/>
              </p:ext>
            </p:extLst>
          </p:nvPr>
        </p:nvGraphicFramePr>
        <p:xfrm>
          <a:off x="130628" y="1367862"/>
          <a:ext cx="5230265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045">
                  <a:extLst>
                    <a:ext uri="{9D8B030D-6E8A-4147-A177-3AD203B41FA5}">
                      <a16:colId xmlns:a16="http://schemas.microsoft.com/office/drawing/2014/main" xmlns="" val="1352062529"/>
                    </a:ext>
                  </a:extLst>
                </a:gridCol>
                <a:gridCol w="4372220">
                  <a:extLst>
                    <a:ext uri="{9D8B030D-6E8A-4147-A177-3AD203B41FA5}">
                      <a16:colId xmlns:a16="http://schemas.microsoft.com/office/drawing/2014/main" xmlns="" val="1926879571"/>
                    </a:ext>
                  </a:extLst>
                </a:gridCol>
              </a:tblGrid>
              <a:tr h="35275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行號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程式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7556328"/>
                  </a:ext>
                </a:extLst>
              </a:tr>
              <a:tr h="351121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31</a:t>
                      </a:r>
                      <a:endParaRPr lang="en-US" altLang="zh-TW" sz="1800" dirty="0" smtClean="0"/>
                    </a:p>
                    <a:p>
                      <a:pPr algn="ctr"/>
                      <a:r>
                        <a:rPr lang="en-US" altLang="zh-TW" sz="1800" dirty="0" smtClean="0"/>
                        <a:t>32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35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36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37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38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39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40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41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42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43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while </a:t>
                      </a:r>
                      <a:r>
                        <a:rPr lang="en-US" altLang="zh-TW" sz="1800" dirty="0" err="1" smtClean="0"/>
                        <a:t>len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qu</a:t>
                      </a:r>
                      <a:r>
                        <a:rPr lang="en-US" altLang="zh-TW" sz="1800" dirty="0" smtClean="0"/>
                        <a:t>) &gt; 0:</a:t>
                      </a:r>
                    </a:p>
                    <a:p>
                      <a:r>
                        <a:rPr lang="en-US" altLang="zh-TW" sz="1800" dirty="0" smtClean="0"/>
                        <a:t>        p = </a:t>
                      </a:r>
                      <a:r>
                        <a:rPr lang="en-US" altLang="zh-TW" sz="1800" dirty="0" err="1" smtClean="0"/>
                        <a:t>qu.pop</a:t>
                      </a:r>
                      <a:r>
                        <a:rPr lang="en-US" altLang="zh-TW" sz="1800" dirty="0" smtClean="0"/>
                        <a:t>(0)</a:t>
                      </a:r>
                    </a:p>
                    <a:p>
                      <a:r>
                        <a:rPr lang="en-US" altLang="zh-TW" sz="1800" dirty="0" smtClean="0"/>
                        <a:t>        </a:t>
                      </a:r>
                      <a:r>
                        <a:rPr lang="en-US" altLang="zh-TW" sz="1800" dirty="0" err="1" smtClean="0"/>
                        <a:t>inqu</a:t>
                      </a:r>
                      <a:r>
                        <a:rPr lang="en-US" altLang="zh-TW" sz="1800" dirty="0" smtClean="0"/>
                        <a:t>[p] = 0</a:t>
                      </a:r>
                    </a:p>
                    <a:p>
                      <a:r>
                        <a:rPr lang="en-US" altLang="zh-TW" sz="1800" dirty="0" smtClean="0"/>
                        <a:t>        if </a:t>
                      </a:r>
                      <a:r>
                        <a:rPr lang="en-US" altLang="zh-TW" sz="1800" dirty="0" err="1" smtClean="0"/>
                        <a:t>G.get</a:t>
                      </a:r>
                      <a:r>
                        <a:rPr lang="en-US" altLang="zh-TW" sz="1800" dirty="0" smtClean="0"/>
                        <a:t>(p) != None:</a:t>
                      </a:r>
                    </a:p>
                    <a:p>
                      <a:r>
                        <a:rPr lang="en-US" altLang="zh-TW" sz="1800" dirty="0" smtClean="0"/>
                        <a:t>            for edge in G[p]:</a:t>
                      </a:r>
                    </a:p>
                    <a:p>
                      <a:r>
                        <a:rPr lang="en-US" altLang="zh-TW" sz="1800" dirty="0" smtClean="0"/>
                        <a:t>                if dis[edge.t] &gt; dis[</a:t>
                      </a:r>
                      <a:r>
                        <a:rPr lang="en-US" altLang="zh-TW" sz="1800" dirty="0" err="1" smtClean="0"/>
                        <a:t>edge.s</a:t>
                      </a:r>
                      <a:r>
                        <a:rPr lang="en-US" altLang="zh-TW" sz="1800" dirty="0" smtClean="0"/>
                        <a:t>] + </a:t>
                      </a:r>
                      <a:r>
                        <a:rPr lang="en-US" altLang="zh-TW" sz="1800" dirty="0" err="1" smtClean="0"/>
                        <a:t>edge.w</a:t>
                      </a:r>
                      <a:r>
                        <a:rPr lang="en-US" altLang="zh-TW" sz="1800" dirty="0" smtClean="0"/>
                        <a:t>:</a:t>
                      </a:r>
                    </a:p>
                    <a:p>
                      <a:r>
                        <a:rPr lang="en-US" altLang="zh-TW" sz="1800" dirty="0" smtClean="0"/>
                        <a:t>                    dis[edge.t] = dis[</a:t>
                      </a:r>
                      <a:r>
                        <a:rPr lang="en-US" altLang="zh-TW" sz="1800" dirty="0" err="1" smtClean="0"/>
                        <a:t>edge.s</a:t>
                      </a:r>
                      <a:r>
                        <a:rPr lang="en-US" altLang="zh-TW" sz="1800" dirty="0" smtClean="0"/>
                        <a:t>] + </a:t>
                      </a:r>
                      <a:r>
                        <a:rPr lang="en-US" altLang="zh-TW" sz="1800" dirty="0" err="1" smtClean="0"/>
                        <a:t>edge.w</a:t>
                      </a:r>
                      <a:endParaRPr lang="en-US" altLang="zh-TW" sz="1800" dirty="0" smtClean="0"/>
                    </a:p>
                    <a:p>
                      <a:r>
                        <a:rPr lang="en-US" altLang="zh-TW" sz="1800" dirty="0" smtClean="0"/>
                        <a:t>                    </a:t>
                      </a:r>
                      <a:r>
                        <a:rPr lang="en-US" altLang="zh-TW" sz="1800" dirty="0" err="1" smtClean="0"/>
                        <a:t>cnt</a:t>
                      </a:r>
                      <a:r>
                        <a:rPr lang="en-US" altLang="zh-TW" sz="1800" dirty="0" smtClean="0"/>
                        <a:t>[edge.t] = </a:t>
                      </a:r>
                      <a:r>
                        <a:rPr lang="en-US" altLang="zh-TW" sz="1800" dirty="0" err="1" smtClean="0"/>
                        <a:t>cnt</a:t>
                      </a:r>
                      <a:r>
                        <a:rPr lang="en-US" altLang="zh-TW" sz="1800" dirty="0" smtClean="0"/>
                        <a:t>[edge.t] + 1</a:t>
                      </a:r>
                    </a:p>
                    <a:p>
                      <a:r>
                        <a:rPr lang="en-US" altLang="zh-TW" sz="1800" dirty="0" smtClean="0"/>
                        <a:t>                    if </a:t>
                      </a:r>
                      <a:r>
                        <a:rPr lang="en-US" altLang="zh-TW" sz="1800" dirty="0" err="1" smtClean="0"/>
                        <a:t>cnt</a:t>
                      </a:r>
                      <a:r>
                        <a:rPr lang="en-US" altLang="zh-TW" sz="1800" dirty="0" smtClean="0"/>
                        <a:t>[edge.t] &gt; </a:t>
                      </a:r>
                      <a:r>
                        <a:rPr lang="en-US" altLang="zh-TW" sz="1800" dirty="0" err="1" smtClean="0"/>
                        <a:t>len</a:t>
                      </a:r>
                      <a:r>
                        <a:rPr lang="en-US" altLang="zh-TW" sz="1800" dirty="0" smtClean="0"/>
                        <a:t>(City):</a:t>
                      </a:r>
                    </a:p>
                    <a:p>
                      <a:r>
                        <a:rPr lang="en-US" altLang="zh-TW" sz="1800" dirty="0" smtClean="0"/>
                        <a:t>                        return True</a:t>
                      </a:r>
                    </a:p>
                    <a:p>
                      <a:r>
                        <a:rPr lang="en-US" altLang="zh-TW" sz="1800" dirty="0" smtClean="0"/>
                        <a:t>                    if </a:t>
                      </a:r>
                      <a:r>
                        <a:rPr lang="en-US" altLang="zh-TW" sz="1800" dirty="0" err="1" smtClean="0"/>
                        <a:t>inqu</a:t>
                      </a:r>
                      <a:r>
                        <a:rPr lang="en-US" altLang="zh-TW" sz="1800" dirty="0" smtClean="0"/>
                        <a:t>[edge.t] == 0:</a:t>
                      </a:r>
                    </a:p>
                    <a:p>
                      <a:r>
                        <a:rPr lang="en-US" altLang="zh-TW" sz="1800" dirty="0" smtClean="0"/>
                        <a:t>                        </a:t>
                      </a:r>
                      <a:r>
                        <a:rPr lang="en-US" altLang="zh-TW" sz="1800" dirty="0" err="1" smtClean="0"/>
                        <a:t>qu.append</a:t>
                      </a:r>
                      <a:r>
                        <a:rPr lang="en-US" altLang="zh-TW" sz="1800" dirty="0" smtClean="0"/>
                        <a:t>(edge.t);</a:t>
                      </a:r>
                    </a:p>
                    <a:p>
                      <a:r>
                        <a:rPr lang="en-US" altLang="zh-TW" sz="1800" dirty="0" smtClean="0"/>
                        <a:t>                        </a:t>
                      </a:r>
                      <a:r>
                        <a:rPr lang="en-US" altLang="zh-TW" sz="1800" dirty="0" err="1" smtClean="0"/>
                        <a:t>inqu</a:t>
                      </a:r>
                      <a:r>
                        <a:rPr lang="en-US" altLang="zh-TW" sz="1800" dirty="0" smtClean="0"/>
                        <a:t>[edge.t]=1;</a:t>
                      </a:r>
                    </a:p>
                    <a:p>
                      <a:r>
                        <a:rPr lang="en-US" altLang="zh-TW" sz="1800" dirty="0" smtClean="0"/>
                        <a:t>    return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286632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5360894" y="794121"/>
            <a:ext cx="6831106" cy="58723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43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行：實作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Bellman Ford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演算法程式，當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qu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不是空的，執行以下動作。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行：從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qu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取出最前面的元素儲存到變數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，並刪除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qu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最前面的元素。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行：設定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inqu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[p]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，表示節點編號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的點已經從佇列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qu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取出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34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43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行：若字典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G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內有節點編號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，有可以連出去的點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34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，則使用迴圈找出從節點編號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可以連出去的所有邊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dis[edge.t]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大於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(dis[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edge.s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] + 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edge.w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，表示找到出發點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s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到節點編號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edge.t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的更短路徑，則設定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dis[edge.t]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dis[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edge.s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] + 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edge.w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cnt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[edge.t]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遞增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，表示節點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edge.t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更新增加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次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36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38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。若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cnt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[edge.t]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大於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len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(City)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，更新次數超過圖形內點的個數，則回傳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True(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39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40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。若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inqu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[edge.t]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等於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，表示點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edge.t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還沒加入佇列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qu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，則將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edge.t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加入到佇列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qu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，設定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inqu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[edge.t]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，表示節點編號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edge.t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已經加入佇列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qu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41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43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44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行：若更新沒有超過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次，則回傳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False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	</a:t>
            </a:r>
          </a:p>
        </p:txBody>
      </p:sp>
    </p:spTree>
    <p:extLst>
      <p:ext uri="{BB962C8B-B14F-4D97-AF65-F5344CB8AC3E}">
        <p14:creationId xmlns:p14="http://schemas.microsoft.com/office/powerpoint/2010/main" val="340328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195164"/>
            <a:ext cx="10437222" cy="986020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11-3-2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使用</a:t>
            </a:r>
            <a:r>
              <a:rPr lang="en-US" altLang="zh-TW" b="1" dirty="0"/>
              <a:t>Bellman Ford</a:t>
            </a:r>
            <a:r>
              <a:rPr lang="zh-TW" altLang="en-US" dirty="0"/>
              <a:t>偵測負環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2700" dirty="0" smtClean="0"/>
              <a:t>(</a:t>
            </a:r>
            <a:r>
              <a:rPr lang="en-US" altLang="zh-TW" sz="2700" b="1" dirty="0"/>
              <a:t>11-3-2</a:t>
            </a:r>
            <a:r>
              <a:rPr lang="zh-TW" altLang="en-US" sz="2700" dirty="0"/>
              <a:t>使用</a:t>
            </a:r>
            <a:r>
              <a:rPr lang="en-US" altLang="zh-TW" sz="2700" b="1" dirty="0"/>
              <a:t>Bellman Ford</a:t>
            </a:r>
            <a:r>
              <a:rPr lang="zh-TW" altLang="en-US" sz="2700" dirty="0"/>
              <a:t>偵測負</a:t>
            </a:r>
            <a:r>
              <a:rPr lang="zh-TW" altLang="en-US" sz="2700" dirty="0" smtClean="0"/>
              <a:t>環</a:t>
            </a:r>
            <a:r>
              <a:rPr lang="en-US" altLang="zh-TW" sz="2700" dirty="0" smtClean="0"/>
              <a:t>.</a:t>
            </a:r>
            <a:r>
              <a:rPr lang="en-US" altLang="zh-TW" sz="2700" dirty="0" err="1" smtClean="0"/>
              <a:t>py</a:t>
            </a:r>
            <a:r>
              <a:rPr lang="en-US" altLang="zh-TW" sz="2700" dirty="0" smtClean="0"/>
              <a:t>)</a:t>
            </a:r>
            <a:endParaRPr lang="zh-TW" altLang="en-US" sz="27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41521"/>
              </p:ext>
            </p:extLst>
          </p:nvPr>
        </p:nvGraphicFramePr>
        <p:xfrm>
          <a:off x="553845" y="1821747"/>
          <a:ext cx="4754880" cy="3223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056">
                  <a:extLst>
                    <a:ext uri="{9D8B030D-6E8A-4147-A177-3AD203B41FA5}">
                      <a16:colId xmlns:a16="http://schemas.microsoft.com/office/drawing/2014/main" xmlns="" val="1352062529"/>
                    </a:ext>
                  </a:extLst>
                </a:gridCol>
                <a:gridCol w="3974824">
                  <a:extLst>
                    <a:ext uri="{9D8B030D-6E8A-4147-A177-3AD203B41FA5}">
                      <a16:colId xmlns:a16="http://schemas.microsoft.com/office/drawing/2014/main" xmlns="" val="1926879571"/>
                    </a:ext>
                  </a:extLst>
                </a:gridCol>
              </a:tblGrid>
              <a:tr h="29766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行號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程式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7556328"/>
                  </a:ext>
                </a:extLst>
              </a:tr>
              <a:tr h="28575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45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46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47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48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49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50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51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52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ans</a:t>
                      </a:r>
                      <a:r>
                        <a:rPr lang="en-US" altLang="zh-TW" sz="1800" dirty="0" smtClean="0"/>
                        <a:t> = False</a:t>
                      </a:r>
                    </a:p>
                    <a:p>
                      <a:r>
                        <a:rPr lang="en-US" altLang="zh-TW" sz="1800" dirty="0" smtClean="0"/>
                        <a:t>for 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 in range(</a:t>
                      </a:r>
                      <a:r>
                        <a:rPr lang="en-US" altLang="zh-TW" sz="1800" dirty="0" err="1" smtClean="0"/>
                        <a:t>len</a:t>
                      </a:r>
                      <a:r>
                        <a:rPr lang="en-US" altLang="zh-TW" sz="1800" dirty="0" smtClean="0"/>
                        <a:t>(City)):</a:t>
                      </a:r>
                    </a:p>
                    <a:p>
                      <a:r>
                        <a:rPr lang="en-US" altLang="zh-TW" sz="1800" dirty="0" smtClean="0"/>
                        <a:t>    </a:t>
                      </a:r>
                      <a:r>
                        <a:rPr lang="en-US" altLang="zh-TW" sz="1800" dirty="0" err="1" smtClean="0"/>
                        <a:t>ans</a:t>
                      </a:r>
                      <a:r>
                        <a:rPr lang="en-US" altLang="zh-TW" sz="1800" dirty="0" smtClean="0"/>
                        <a:t> = </a:t>
                      </a:r>
                      <a:r>
                        <a:rPr lang="en-US" altLang="zh-TW" sz="1800" dirty="0" err="1" smtClean="0"/>
                        <a:t>BellmanFord</a:t>
                      </a:r>
                      <a:r>
                        <a:rPr lang="en-US" altLang="zh-TW" sz="1800" dirty="0" smtClean="0"/>
                        <a:t>(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)</a:t>
                      </a:r>
                    </a:p>
                    <a:p>
                      <a:r>
                        <a:rPr lang="en-US" altLang="zh-TW" sz="1800" dirty="0" smtClean="0"/>
                        <a:t>    if </a:t>
                      </a:r>
                      <a:r>
                        <a:rPr lang="en-US" altLang="zh-TW" sz="1800" dirty="0" err="1" smtClean="0"/>
                        <a:t>ans</a:t>
                      </a:r>
                      <a:r>
                        <a:rPr lang="en-US" altLang="zh-TW" sz="1800" dirty="0" smtClean="0"/>
                        <a:t>:</a:t>
                      </a:r>
                    </a:p>
                    <a:p>
                      <a:r>
                        <a:rPr lang="en-US" altLang="zh-TW" sz="1800" dirty="0" smtClean="0"/>
                        <a:t>        break</a:t>
                      </a:r>
                    </a:p>
                    <a:p>
                      <a:r>
                        <a:rPr lang="en-US" altLang="zh-TW" sz="1800" dirty="0" smtClean="0"/>
                        <a:t>if </a:t>
                      </a:r>
                      <a:r>
                        <a:rPr lang="en-US" altLang="zh-TW" sz="1800" dirty="0" err="1" smtClean="0"/>
                        <a:t>ans</a:t>
                      </a:r>
                      <a:r>
                        <a:rPr lang="en-US" altLang="zh-TW" sz="1800" dirty="0" smtClean="0"/>
                        <a:t>:</a:t>
                      </a:r>
                    </a:p>
                    <a:p>
                      <a:r>
                        <a:rPr lang="en-US" altLang="zh-TW" sz="1800" dirty="0" smtClean="0"/>
                        <a:t>    print("</a:t>
                      </a:r>
                      <a:r>
                        <a:rPr lang="zh-TW" altLang="en-US" sz="1800" dirty="0" smtClean="0"/>
                        <a:t>找到負環</a:t>
                      </a:r>
                      <a:r>
                        <a:rPr lang="en-US" altLang="zh-TW" sz="1800" dirty="0" smtClean="0"/>
                        <a:t>")</a:t>
                      </a:r>
                    </a:p>
                    <a:p>
                      <a:r>
                        <a:rPr lang="en-US" altLang="zh-TW" sz="1800" dirty="0" smtClean="0"/>
                        <a:t>else:</a:t>
                      </a:r>
                    </a:p>
                    <a:p>
                      <a:r>
                        <a:rPr lang="en-US" altLang="zh-TW" sz="1800" dirty="0" smtClean="0"/>
                        <a:t>    print("</a:t>
                      </a:r>
                      <a:r>
                        <a:rPr lang="zh-TW" altLang="en-US" sz="1800" dirty="0" smtClean="0"/>
                        <a:t>找不到負環</a:t>
                      </a:r>
                      <a:r>
                        <a:rPr lang="en-US" altLang="zh-TW" sz="1800" dirty="0" smtClean="0"/>
                        <a:t>")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286632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5452160" y="2156121"/>
            <a:ext cx="5311378" cy="2982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45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行：設定變數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ans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False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46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49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行：使用迴圈執行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BellmanFord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函式，迴圈變數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，由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到字典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City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長度減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，每次遞增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，呼叫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BellmanFord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函式，以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為參數傳入，回傳結果儲存到變數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ans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47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。若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ans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true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，表示找到負環，就中斷迴圈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48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49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50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53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行：若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ans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true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，則顯示「找到負環」，否則顯示「找不到負環」。	</a:t>
            </a:r>
          </a:p>
        </p:txBody>
      </p:sp>
    </p:spTree>
    <p:extLst>
      <p:ext uri="{BB962C8B-B14F-4D97-AF65-F5344CB8AC3E}">
        <p14:creationId xmlns:p14="http://schemas.microsoft.com/office/powerpoint/2010/main" val="422407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195164"/>
            <a:ext cx="10437222" cy="986020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11-3-2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使用</a:t>
            </a:r>
            <a:r>
              <a:rPr lang="en-US" altLang="zh-TW" b="1" dirty="0"/>
              <a:t>Bellman Ford</a:t>
            </a:r>
            <a:r>
              <a:rPr lang="zh-TW" altLang="en-US" dirty="0"/>
              <a:t>偵測負環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2700" dirty="0" smtClean="0"/>
              <a:t>(</a:t>
            </a:r>
            <a:r>
              <a:rPr lang="en-US" altLang="zh-TW" sz="2700" b="1" dirty="0"/>
              <a:t>11-3-2</a:t>
            </a:r>
            <a:r>
              <a:rPr lang="zh-TW" altLang="en-US" sz="2700" dirty="0"/>
              <a:t>使用</a:t>
            </a:r>
            <a:r>
              <a:rPr lang="en-US" altLang="zh-TW" sz="2700" b="1" dirty="0"/>
              <a:t>Bellman Ford</a:t>
            </a:r>
            <a:r>
              <a:rPr lang="zh-TW" altLang="en-US" sz="2700" dirty="0"/>
              <a:t>偵測負</a:t>
            </a:r>
            <a:r>
              <a:rPr lang="zh-TW" altLang="en-US" sz="2700" dirty="0" smtClean="0"/>
              <a:t>環</a:t>
            </a:r>
            <a:r>
              <a:rPr lang="en-US" altLang="zh-TW" sz="2700" dirty="0" smtClean="0"/>
              <a:t>.</a:t>
            </a:r>
            <a:r>
              <a:rPr lang="en-US" altLang="zh-TW" sz="2700" dirty="0" err="1" smtClean="0"/>
              <a:t>py</a:t>
            </a:r>
            <a:r>
              <a:rPr lang="en-US" altLang="zh-TW" sz="2700" dirty="0" smtClean="0"/>
              <a:t>)</a:t>
            </a:r>
            <a:endParaRPr lang="zh-TW" altLang="en-US" sz="27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428" y="1459525"/>
            <a:ext cx="7829550" cy="4276725"/>
          </a:xfrm>
        </p:spPr>
      </p:pic>
    </p:spTree>
    <p:extLst>
      <p:ext uri="{BB962C8B-B14F-4D97-AF65-F5344CB8AC3E}">
        <p14:creationId xmlns:p14="http://schemas.microsoft.com/office/powerpoint/2010/main" val="235758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195164"/>
            <a:ext cx="10437222" cy="986020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11-3-2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使用</a:t>
            </a:r>
            <a:r>
              <a:rPr lang="en-US" altLang="zh-TW" b="1" dirty="0"/>
              <a:t>Bellman Ford</a:t>
            </a:r>
            <a:r>
              <a:rPr lang="zh-TW" altLang="en-US" dirty="0"/>
              <a:t>偵測負環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2700" dirty="0" smtClean="0"/>
              <a:t>(</a:t>
            </a:r>
            <a:r>
              <a:rPr lang="en-US" altLang="zh-TW" sz="2700" b="1" dirty="0"/>
              <a:t>11-3-2</a:t>
            </a:r>
            <a:r>
              <a:rPr lang="zh-TW" altLang="en-US" sz="2700" dirty="0"/>
              <a:t>使用</a:t>
            </a:r>
            <a:r>
              <a:rPr lang="en-US" altLang="zh-TW" sz="2700" b="1" dirty="0"/>
              <a:t>Bellman Ford</a:t>
            </a:r>
            <a:r>
              <a:rPr lang="zh-TW" altLang="en-US" sz="2700" dirty="0"/>
              <a:t>偵測負</a:t>
            </a:r>
            <a:r>
              <a:rPr lang="zh-TW" altLang="en-US" sz="2700" dirty="0" smtClean="0"/>
              <a:t>環</a:t>
            </a:r>
            <a:r>
              <a:rPr lang="en-US" altLang="zh-TW" sz="2700" dirty="0" smtClean="0"/>
              <a:t>.</a:t>
            </a:r>
            <a:r>
              <a:rPr lang="en-US" altLang="zh-TW" sz="2700" dirty="0" err="1" smtClean="0"/>
              <a:t>py</a:t>
            </a:r>
            <a:r>
              <a:rPr lang="en-US" altLang="zh-TW" sz="2700" dirty="0" smtClean="0"/>
              <a:t>)</a:t>
            </a:r>
            <a:endParaRPr lang="zh-TW" altLang="en-US" sz="27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(3) </a:t>
            </a:r>
            <a:r>
              <a:rPr lang="zh-TW" altLang="en-US" dirty="0"/>
              <a:t>程式效率分析</a:t>
            </a:r>
          </a:p>
          <a:p>
            <a:r>
              <a:rPr lang="zh-TW" altLang="en-US" dirty="0"/>
              <a:t>執行第</a:t>
            </a:r>
            <a:r>
              <a:rPr lang="en-US" altLang="zh-TW" dirty="0"/>
              <a:t>23</a:t>
            </a:r>
            <a:r>
              <a:rPr lang="zh-TW" altLang="en-US" dirty="0"/>
              <a:t>到</a:t>
            </a:r>
            <a:r>
              <a:rPr lang="en-US" altLang="zh-TW" dirty="0"/>
              <a:t>44</a:t>
            </a:r>
            <a:r>
              <a:rPr lang="zh-TW" altLang="en-US" dirty="0"/>
              <a:t>行的</a:t>
            </a:r>
            <a:r>
              <a:rPr lang="en-US" altLang="zh-TW" dirty="0"/>
              <a:t>Bellman Ford</a:t>
            </a:r>
            <a:r>
              <a:rPr lang="zh-TW" altLang="en-US" dirty="0"/>
              <a:t>演算法，每個點都可以加入佇列，點取出後考慮可以連出去的邊，所以演算法效率最差為</a:t>
            </a:r>
            <a:r>
              <a:rPr lang="en-US" altLang="zh-TW" dirty="0"/>
              <a:t>O(n*m)</a:t>
            </a:r>
            <a:r>
              <a:rPr lang="zh-TW" altLang="en-US" dirty="0"/>
              <a:t>，</a:t>
            </a:r>
            <a:r>
              <a:rPr lang="en-US" altLang="zh-TW" dirty="0"/>
              <a:t>n</a:t>
            </a:r>
            <a:r>
              <a:rPr lang="zh-TW" altLang="en-US" dirty="0"/>
              <a:t>為圖形中點的個數，</a:t>
            </a:r>
            <a:r>
              <a:rPr lang="en-US" altLang="zh-TW" dirty="0"/>
              <a:t>m</a:t>
            </a:r>
            <a:r>
              <a:rPr lang="zh-TW" altLang="en-US" dirty="0"/>
              <a:t>為圖形中邊的個數。執行第</a:t>
            </a:r>
            <a:r>
              <a:rPr lang="en-US" altLang="zh-TW" dirty="0"/>
              <a:t>46</a:t>
            </a:r>
            <a:r>
              <a:rPr lang="zh-TW" altLang="en-US" dirty="0"/>
              <a:t>到</a:t>
            </a:r>
            <a:r>
              <a:rPr lang="en-US" altLang="zh-TW" dirty="0"/>
              <a:t>49</a:t>
            </a:r>
            <a:r>
              <a:rPr lang="zh-TW" altLang="en-US" dirty="0"/>
              <a:t>行，每一個節點都要執行</a:t>
            </a:r>
            <a:r>
              <a:rPr lang="en-US" altLang="zh-TW" dirty="0"/>
              <a:t>Bellman Ford</a:t>
            </a:r>
            <a:r>
              <a:rPr lang="zh-TW" altLang="en-US" dirty="0"/>
              <a:t>演算法，所以整個演算法效率為</a:t>
            </a:r>
            <a:r>
              <a:rPr lang="en-US" altLang="zh-TW" dirty="0"/>
              <a:t>O(n</a:t>
            </a:r>
            <a:r>
              <a:rPr lang="en-US" altLang="zh-TW" baseline="30000" dirty="0"/>
              <a:t>2</a:t>
            </a:r>
            <a:r>
              <a:rPr lang="zh-TW" altLang="en-US" dirty="0"/>
              <a:t>*</a:t>
            </a:r>
            <a:r>
              <a:rPr lang="en-US" altLang="zh-TW" dirty="0"/>
              <a:t>m)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292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88315" y="275846"/>
            <a:ext cx="10437222" cy="986020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11-4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使用</a:t>
            </a:r>
            <a:r>
              <a:rPr lang="en-US" altLang="zh-TW" b="1" dirty="0"/>
              <a:t>Floyd </a:t>
            </a:r>
            <a:r>
              <a:rPr lang="en-US" altLang="zh-TW" b="1" dirty="0" err="1"/>
              <a:t>Warshall</a:t>
            </a:r>
            <a:r>
              <a:rPr lang="zh-TW" altLang="en-US" dirty="0"/>
              <a:t>演算法找最短路徑</a:t>
            </a:r>
            <a:endParaRPr lang="zh-TW" altLang="en-US" sz="27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Floyd </a:t>
            </a:r>
            <a:r>
              <a:rPr lang="en-US" altLang="zh-TW" dirty="0" err="1"/>
              <a:t>Warshall</a:t>
            </a:r>
            <a:r>
              <a:rPr lang="zh-TW" altLang="en-US" dirty="0"/>
              <a:t>演算法是一種動態</a:t>
            </a:r>
            <a:r>
              <a:rPr lang="zh-TW" altLang="en-US" dirty="0" smtClean="0"/>
              <a:t>規劃</a:t>
            </a:r>
            <a:r>
              <a:rPr lang="zh-TW" altLang="en-US" dirty="0"/>
              <a:t>（</a:t>
            </a:r>
            <a:r>
              <a:rPr lang="en-US" altLang="zh-TW" dirty="0" smtClean="0"/>
              <a:t>Dynamic Programming</a:t>
            </a:r>
            <a:r>
              <a:rPr lang="zh-TW" altLang="en-US" dirty="0" smtClean="0"/>
              <a:t>）的</a:t>
            </a:r>
            <a:r>
              <a:rPr lang="zh-TW" altLang="en-US" dirty="0"/>
              <a:t>演算法策略，最短路徑決定了還可以更改，可以用於邊的權重為負值的情形，可以找出所有點對所有點的最短路徑，但不能用於負環的圖形上找尋最短路徑，也可以用於偵測負環，只要計算結果從</a:t>
            </a:r>
            <a:r>
              <a:rPr lang="en-US" altLang="zh-TW" dirty="0" err="1"/>
              <a:t>i</a:t>
            </a:r>
            <a:r>
              <a:rPr lang="zh-TW" altLang="en-US" dirty="0"/>
              <a:t>點出發回到點</a:t>
            </a:r>
            <a:r>
              <a:rPr lang="en-US" altLang="zh-TW" dirty="0" err="1"/>
              <a:t>i</a:t>
            </a:r>
            <a:r>
              <a:rPr lang="zh-TW" altLang="en-US" dirty="0"/>
              <a:t>的最短路徑數值小於</a:t>
            </a:r>
            <a:r>
              <a:rPr lang="en-US" altLang="zh-TW" dirty="0" smtClean="0"/>
              <a:t>0</a:t>
            </a:r>
            <a:r>
              <a:rPr lang="zh-TW" altLang="en-US" dirty="0" smtClean="0"/>
              <a:t>（也就是</a:t>
            </a:r>
            <a:r>
              <a:rPr lang="en-US" altLang="zh-TW" dirty="0"/>
              <a:t>dis[</a:t>
            </a:r>
            <a:r>
              <a:rPr lang="en-US" altLang="zh-TW" dirty="0" err="1"/>
              <a:t>i</a:t>
            </a:r>
            <a:r>
              <a:rPr lang="en-US" altLang="zh-TW" dirty="0"/>
              <a:t>][</a:t>
            </a:r>
            <a:r>
              <a:rPr lang="en-US" altLang="zh-TW" dirty="0" err="1"/>
              <a:t>i</a:t>
            </a:r>
            <a:r>
              <a:rPr lang="en-US" altLang="zh-TW" dirty="0"/>
              <a:t>]&lt;0</a:t>
            </a:r>
            <a:r>
              <a:rPr lang="zh-TW" altLang="en-US" dirty="0"/>
              <a:t>，二維陣列</a:t>
            </a:r>
            <a:r>
              <a:rPr lang="en-US" altLang="zh-TW" dirty="0"/>
              <a:t>dis</a:t>
            </a:r>
            <a:r>
              <a:rPr lang="zh-TW" altLang="en-US" dirty="0"/>
              <a:t>定義如下方</a:t>
            </a:r>
            <a:r>
              <a:rPr lang="en-US" altLang="zh-TW" dirty="0"/>
              <a:t>Floyd </a:t>
            </a:r>
            <a:r>
              <a:rPr lang="en-US" altLang="zh-TW" dirty="0" err="1"/>
              <a:t>Warshall</a:t>
            </a:r>
            <a:r>
              <a:rPr lang="zh-TW" altLang="en-US" dirty="0" smtClean="0"/>
              <a:t>演算法），</a:t>
            </a:r>
            <a:r>
              <a:rPr lang="zh-TW" altLang="en-US" dirty="0"/>
              <a:t>就形成負環。</a:t>
            </a:r>
          </a:p>
        </p:txBody>
      </p:sp>
    </p:spTree>
    <p:extLst>
      <p:ext uri="{BB962C8B-B14F-4D97-AF65-F5344CB8AC3E}">
        <p14:creationId xmlns:p14="http://schemas.microsoft.com/office/powerpoint/2010/main" val="30252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48953"/>
            <a:ext cx="10437222" cy="986020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11-4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使用</a:t>
            </a:r>
            <a:r>
              <a:rPr lang="en-US" altLang="zh-TW" b="1" dirty="0"/>
              <a:t>Floyd </a:t>
            </a:r>
            <a:r>
              <a:rPr lang="en-US" altLang="zh-TW" b="1" dirty="0" err="1"/>
              <a:t>Warshall</a:t>
            </a:r>
            <a:r>
              <a:rPr lang="zh-TW" altLang="en-US" dirty="0"/>
              <a:t>演算法找最短路徑</a:t>
            </a:r>
            <a:endParaRPr lang="zh-TW" altLang="en-US" sz="27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964" y="1533003"/>
            <a:ext cx="8048625" cy="4391025"/>
          </a:xfrm>
        </p:spPr>
      </p:pic>
    </p:spTree>
    <p:extLst>
      <p:ext uri="{BB962C8B-B14F-4D97-AF65-F5344CB8AC3E}">
        <p14:creationId xmlns:p14="http://schemas.microsoft.com/office/powerpoint/2010/main" val="166112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195164"/>
            <a:ext cx="10437222" cy="986020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11-4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使用</a:t>
            </a:r>
            <a:r>
              <a:rPr lang="en-US" altLang="zh-TW" b="1" dirty="0"/>
              <a:t>Floyd </a:t>
            </a:r>
            <a:r>
              <a:rPr lang="en-US" altLang="zh-TW" b="1" dirty="0" err="1"/>
              <a:t>Warshall</a:t>
            </a:r>
            <a:r>
              <a:rPr lang="zh-TW" altLang="en-US" dirty="0"/>
              <a:t>演算法找最短路徑</a:t>
            </a:r>
            <a:endParaRPr lang="zh-TW" altLang="en-US" sz="27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367862"/>
            <a:ext cx="10081708" cy="4929194"/>
          </a:xfrm>
        </p:spPr>
        <p:txBody>
          <a:bodyPr/>
          <a:lstStyle/>
          <a:p>
            <a:r>
              <a:rPr lang="zh-TW" altLang="en-US" dirty="0"/>
              <a:t>下圖為有向圖，使用</a:t>
            </a:r>
            <a:r>
              <a:rPr lang="en-US" altLang="zh-TW" dirty="0"/>
              <a:t>Floyd </a:t>
            </a:r>
            <a:r>
              <a:rPr lang="en-US" altLang="zh-TW" dirty="0" err="1"/>
              <a:t>Warshall</a:t>
            </a:r>
            <a:r>
              <a:rPr lang="zh-TW" altLang="en-US" dirty="0"/>
              <a:t>演算法找出所有點的最短路徑，使用二維陣列</a:t>
            </a:r>
            <a:r>
              <a:rPr lang="en-US" altLang="zh-TW" dirty="0"/>
              <a:t>dis</a:t>
            </a:r>
            <a:r>
              <a:rPr lang="zh-TW" altLang="en-US" dirty="0"/>
              <a:t>記錄每個點到另一個點的最短距離，</a:t>
            </a:r>
            <a:r>
              <a:rPr lang="en-US" altLang="zh-TW" dirty="0"/>
              <a:t>Ax</a:t>
            </a:r>
            <a:r>
              <a:rPr lang="zh-TW" altLang="en-US" dirty="0"/>
              <a:t>轉換成節點編號</a:t>
            </a:r>
            <a:r>
              <a:rPr lang="en-US" altLang="zh-TW" dirty="0"/>
              <a:t>0</a:t>
            </a:r>
            <a:r>
              <a:rPr lang="zh-TW" altLang="en-US" dirty="0"/>
              <a:t>，</a:t>
            </a:r>
            <a:r>
              <a:rPr lang="en-US" altLang="zh-TW" dirty="0" err="1"/>
              <a:t>Bx</a:t>
            </a:r>
            <a:r>
              <a:rPr lang="zh-TW" altLang="en-US" dirty="0"/>
              <a:t>轉換成節點編號</a:t>
            </a:r>
            <a:r>
              <a:rPr lang="en-US" altLang="zh-TW" dirty="0"/>
              <a:t>1</a:t>
            </a:r>
            <a:r>
              <a:rPr lang="zh-TW" altLang="en-US" dirty="0"/>
              <a:t>，</a:t>
            </a:r>
            <a:r>
              <a:rPr lang="en-US" altLang="zh-TW" dirty="0" err="1"/>
              <a:t>Cx</a:t>
            </a:r>
            <a:r>
              <a:rPr lang="zh-TW" altLang="en-US" dirty="0"/>
              <a:t>轉換成節點編號</a:t>
            </a:r>
            <a:r>
              <a:rPr lang="en-US" altLang="zh-TW" dirty="0"/>
              <a:t>2</a:t>
            </a:r>
            <a:r>
              <a:rPr lang="zh-TW" altLang="en-US" dirty="0"/>
              <a:t>，</a:t>
            </a:r>
            <a:r>
              <a:rPr lang="en-US" altLang="zh-TW" dirty="0" err="1"/>
              <a:t>Dx</a:t>
            </a:r>
            <a:r>
              <a:rPr lang="zh-TW" altLang="en-US" dirty="0"/>
              <a:t>轉換成節點編號</a:t>
            </a:r>
            <a:r>
              <a:rPr lang="en-US" altLang="zh-TW" dirty="0"/>
              <a:t>3</a:t>
            </a:r>
            <a:r>
              <a:rPr lang="zh-TW" altLang="en-US" dirty="0"/>
              <a:t>，</a:t>
            </a:r>
            <a:r>
              <a:rPr lang="en-US" altLang="zh-TW" dirty="0"/>
              <a:t>Ex</a:t>
            </a:r>
            <a:r>
              <a:rPr lang="zh-TW" altLang="en-US" dirty="0"/>
              <a:t>轉換成節點編號</a:t>
            </a:r>
            <a:r>
              <a:rPr lang="en-US" altLang="zh-TW" dirty="0"/>
              <a:t>4</a:t>
            </a:r>
            <a:r>
              <a:rPr lang="zh-TW" altLang="en-US" dirty="0"/>
              <a:t>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132" y="3157097"/>
            <a:ext cx="402907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25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195164"/>
            <a:ext cx="10437222" cy="986020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11-4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使用</a:t>
            </a:r>
            <a:r>
              <a:rPr lang="en-US" altLang="zh-TW" b="1" dirty="0"/>
              <a:t>Floyd </a:t>
            </a:r>
            <a:r>
              <a:rPr lang="en-US" altLang="zh-TW" b="1" dirty="0" err="1"/>
              <a:t>Warshall</a:t>
            </a:r>
            <a:r>
              <a:rPr lang="zh-TW" altLang="en-US" dirty="0"/>
              <a:t>演算法找最短路徑</a:t>
            </a:r>
            <a:endParaRPr lang="zh-TW" altLang="en-US" sz="27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454" y="1587431"/>
            <a:ext cx="7717609" cy="3474753"/>
          </a:xfrm>
        </p:spPr>
      </p:pic>
    </p:spTree>
    <p:extLst>
      <p:ext uri="{BB962C8B-B14F-4D97-AF65-F5344CB8AC3E}">
        <p14:creationId xmlns:p14="http://schemas.microsoft.com/office/powerpoint/2010/main" val="399137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195164"/>
            <a:ext cx="10437222" cy="986020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11-4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使用</a:t>
            </a:r>
            <a:r>
              <a:rPr lang="en-US" altLang="zh-TW" b="1" dirty="0"/>
              <a:t>Floyd </a:t>
            </a:r>
            <a:r>
              <a:rPr lang="en-US" altLang="zh-TW" b="1" dirty="0" err="1"/>
              <a:t>Warshall</a:t>
            </a:r>
            <a:r>
              <a:rPr lang="zh-TW" altLang="en-US" dirty="0"/>
              <a:t>演算法找最短路徑</a:t>
            </a:r>
            <a:endParaRPr lang="zh-TW" altLang="en-US" sz="27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123" y="1590969"/>
            <a:ext cx="7924800" cy="3648075"/>
          </a:xfrm>
        </p:spPr>
      </p:pic>
    </p:spTree>
    <p:extLst>
      <p:ext uri="{BB962C8B-B14F-4D97-AF65-F5344CB8AC3E}">
        <p14:creationId xmlns:p14="http://schemas.microsoft.com/office/powerpoint/2010/main" val="228670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195164"/>
            <a:ext cx="10437222" cy="986020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11-4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使用</a:t>
            </a:r>
            <a:r>
              <a:rPr lang="en-US" altLang="zh-TW" b="1" dirty="0"/>
              <a:t>Floyd </a:t>
            </a:r>
            <a:r>
              <a:rPr lang="en-US" altLang="zh-TW" b="1" dirty="0" err="1"/>
              <a:t>Warshall</a:t>
            </a:r>
            <a:r>
              <a:rPr lang="zh-TW" altLang="en-US" dirty="0"/>
              <a:t>演算法找最短路徑</a:t>
            </a:r>
            <a:endParaRPr lang="zh-TW" altLang="en-US" sz="27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499" y="1414213"/>
            <a:ext cx="8210550" cy="1676400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496" y="3230929"/>
            <a:ext cx="448627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55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若有邊相連，則陣列元素值為邊的權重，否則陣列元素值為</a:t>
            </a:r>
            <a:r>
              <a:rPr lang="en-US" altLang="zh-TW" dirty="0"/>
              <a:t>0</a:t>
            </a:r>
            <a:r>
              <a:rPr lang="zh-TW" altLang="en-US" dirty="0"/>
              <a:t>，因為是有向圖，所以要注意起點與終點，將邊的權重加入正確的格子內。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00" y="2793674"/>
            <a:ext cx="7239000" cy="3009900"/>
          </a:xfrm>
          <a:prstGeom prst="rect">
            <a:avLst/>
          </a:prstGeom>
        </p:spPr>
      </p:pic>
      <p:sp>
        <p:nvSpPr>
          <p:cNvPr id="6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000" b="1" dirty="0" smtClean="0"/>
              <a:t>11-1-1</a:t>
            </a:r>
            <a:r>
              <a:rPr lang="zh-TW" altLang="en-US" sz="4000" b="1" dirty="0" smtClean="0"/>
              <a:t>　</a:t>
            </a:r>
            <a:r>
              <a:rPr lang="zh-TW" altLang="en-US" sz="4000" dirty="0" smtClean="0"/>
              <a:t>使用</a:t>
            </a:r>
            <a:r>
              <a:rPr lang="zh-TW" altLang="en-US" sz="4000" dirty="0"/>
              <a:t>陣列建立帶有權重的圖形</a:t>
            </a:r>
            <a:r>
              <a:rPr lang="zh-TW" altLang="en-US" sz="4000" dirty="0" smtClean="0"/>
              <a:t>資料結構</a:t>
            </a: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r>
              <a:rPr lang="en-US" altLang="zh-TW" sz="2400" dirty="0" smtClean="0"/>
              <a:t>(</a:t>
            </a:r>
            <a:r>
              <a:rPr lang="en-US" altLang="zh-TW" sz="2400" dirty="0"/>
              <a:t>11-1-1</a:t>
            </a:r>
            <a:r>
              <a:rPr lang="zh-TW" altLang="en-US" sz="2400" dirty="0"/>
              <a:t>使用陣列建立帶有權重的圖形資料結構</a:t>
            </a:r>
            <a:r>
              <a:rPr lang="en-US" altLang="zh-TW" sz="2400" dirty="0"/>
              <a:t>.</a:t>
            </a:r>
            <a:r>
              <a:rPr lang="en-US" altLang="zh-TW" sz="2400" dirty="0" err="1"/>
              <a:t>py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4206801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195164"/>
            <a:ext cx="10437222" cy="986020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11-4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使用</a:t>
            </a:r>
            <a:r>
              <a:rPr lang="en-US" altLang="zh-TW" b="1" dirty="0"/>
              <a:t>Floyd </a:t>
            </a:r>
            <a:r>
              <a:rPr lang="en-US" altLang="zh-TW" b="1" dirty="0" err="1"/>
              <a:t>Warshall</a:t>
            </a:r>
            <a:r>
              <a:rPr lang="zh-TW" altLang="en-US" dirty="0"/>
              <a:t>演算法找最短路徑</a:t>
            </a:r>
            <a:endParaRPr lang="zh-TW" altLang="en-US" sz="27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746" y="1538855"/>
            <a:ext cx="7924800" cy="4457700"/>
          </a:xfrm>
        </p:spPr>
      </p:pic>
    </p:spTree>
    <p:extLst>
      <p:ext uri="{BB962C8B-B14F-4D97-AF65-F5344CB8AC3E}">
        <p14:creationId xmlns:p14="http://schemas.microsoft.com/office/powerpoint/2010/main" val="312126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195164"/>
            <a:ext cx="10437222" cy="986020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11-4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使用</a:t>
            </a:r>
            <a:r>
              <a:rPr lang="en-US" altLang="zh-TW" b="1" dirty="0"/>
              <a:t>Floyd </a:t>
            </a:r>
            <a:r>
              <a:rPr lang="en-US" altLang="zh-TW" b="1" dirty="0" err="1"/>
              <a:t>Warshall</a:t>
            </a:r>
            <a:r>
              <a:rPr lang="zh-TW" altLang="en-US" dirty="0"/>
              <a:t>演算法找最短路徑</a:t>
            </a:r>
            <a:endParaRPr lang="zh-TW" altLang="en-US" sz="27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010" y="1627165"/>
            <a:ext cx="7962900" cy="2295525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360" y="4022457"/>
            <a:ext cx="396240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19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195164"/>
            <a:ext cx="10437222" cy="986020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11-4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使用</a:t>
            </a:r>
            <a:r>
              <a:rPr lang="en-US" altLang="zh-TW" b="1" dirty="0"/>
              <a:t>Floyd </a:t>
            </a:r>
            <a:r>
              <a:rPr lang="en-US" altLang="zh-TW" b="1" dirty="0" err="1"/>
              <a:t>Warshall</a:t>
            </a:r>
            <a:r>
              <a:rPr lang="zh-TW" altLang="en-US" dirty="0"/>
              <a:t>演算法找最短路徑</a:t>
            </a:r>
            <a:endParaRPr lang="zh-TW" altLang="en-US" sz="27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210" y="1669211"/>
            <a:ext cx="8048625" cy="3752850"/>
          </a:xfrm>
        </p:spPr>
      </p:pic>
    </p:spTree>
    <p:extLst>
      <p:ext uri="{BB962C8B-B14F-4D97-AF65-F5344CB8AC3E}">
        <p14:creationId xmlns:p14="http://schemas.microsoft.com/office/powerpoint/2010/main" val="340944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195164"/>
            <a:ext cx="10437222" cy="986020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11-4-1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使用</a:t>
            </a:r>
            <a:r>
              <a:rPr lang="en-US" altLang="zh-TW" b="1" dirty="0" err="1"/>
              <a:t>FordWarshall</a:t>
            </a:r>
            <a:r>
              <a:rPr lang="zh-TW" altLang="en-US" dirty="0"/>
              <a:t>找最短</a:t>
            </a:r>
            <a:r>
              <a:rPr lang="zh-TW" altLang="en-US" dirty="0" smtClean="0"/>
              <a:t>路徑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2700" dirty="0" smtClean="0"/>
              <a:t>(</a:t>
            </a:r>
            <a:r>
              <a:rPr lang="en-US" altLang="zh-TW" sz="2700" b="1" dirty="0"/>
              <a:t>11-4-1</a:t>
            </a:r>
            <a:r>
              <a:rPr lang="zh-TW" altLang="en-US" sz="2700" dirty="0"/>
              <a:t>使用</a:t>
            </a:r>
            <a:r>
              <a:rPr lang="en-US" altLang="zh-TW" sz="2700" b="1" dirty="0" err="1"/>
              <a:t>FordWarshall</a:t>
            </a:r>
            <a:r>
              <a:rPr lang="zh-TW" altLang="en-US" sz="2700" dirty="0"/>
              <a:t>找最短</a:t>
            </a:r>
            <a:r>
              <a:rPr lang="zh-TW" altLang="en-US" sz="2700" dirty="0" smtClean="0"/>
              <a:t>路徑</a:t>
            </a:r>
            <a:r>
              <a:rPr lang="en-US" altLang="zh-TW" sz="2700" dirty="0" smtClean="0"/>
              <a:t>.</a:t>
            </a:r>
            <a:r>
              <a:rPr lang="en-US" altLang="zh-TW" sz="2700" dirty="0" err="1" smtClean="0"/>
              <a:t>py</a:t>
            </a:r>
            <a:r>
              <a:rPr lang="en-US" altLang="zh-TW" sz="2700" dirty="0" smtClean="0"/>
              <a:t>)</a:t>
            </a:r>
            <a:endParaRPr lang="zh-TW" altLang="en-US" sz="2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29726" y="1358898"/>
            <a:ext cx="10825779" cy="4929194"/>
          </a:xfrm>
        </p:spPr>
        <p:txBody>
          <a:bodyPr>
            <a:noAutofit/>
          </a:bodyPr>
          <a:lstStyle/>
          <a:p>
            <a:r>
              <a:rPr lang="zh-TW" altLang="en-US" dirty="0"/>
              <a:t>給定最多</a:t>
            </a:r>
            <a:r>
              <a:rPr lang="en-US" altLang="zh-TW" dirty="0"/>
              <a:t>100</a:t>
            </a:r>
            <a:r>
              <a:rPr lang="zh-TW" altLang="en-US" dirty="0"/>
              <a:t>個節點的有向圖，每個節點名稱由字串組成，且節點名稱皆不相同，每個邊都有權重，且邊的權重為整數，可以是負數，相同起點與終點且方向相同的邊只有一個，保證圖中不含負環，求所有點到其他點的最短路徑。 </a:t>
            </a:r>
          </a:p>
          <a:p>
            <a:r>
              <a:rPr lang="zh-TW" altLang="en-US" dirty="0"/>
              <a:t>輸入說明</a:t>
            </a:r>
          </a:p>
          <a:p>
            <a:pPr lvl="1"/>
            <a:r>
              <a:rPr lang="zh-TW" altLang="en-US" dirty="0"/>
              <a:t>輸入正整數</a:t>
            </a:r>
            <a:r>
              <a:rPr lang="en-US" altLang="zh-TW" dirty="0"/>
              <a:t>m</a:t>
            </a:r>
            <a:r>
              <a:rPr lang="zh-TW" altLang="en-US" dirty="0"/>
              <a:t>，表示圖形中有</a:t>
            </a:r>
            <a:r>
              <a:rPr lang="en-US" altLang="zh-TW" dirty="0"/>
              <a:t>m</a:t>
            </a:r>
            <a:r>
              <a:rPr lang="zh-TW" altLang="en-US" dirty="0"/>
              <a:t>個邊，接下來有</a:t>
            </a:r>
            <a:r>
              <a:rPr lang="en-US" altLang="zh-TW" dirty="0"/>
              <a:t>m</a:t>
            </a:r>
            <a:r>
              <a:rPr lang="zh-TW" altLang="en-US" dirty="0"/>
              <a:t>行，每行輸入兩個節點名稱與邊的權重，邊的權重為整數。 </a:t>
            </a:r>
          </a:p>
          <a:p>
            <a:r>
              <a:rPr lang="zh-TW" altLang="en-US" dirty="0"/>
              <a:t>輸出說明</a:t>
            </a:r>
          </a:p>
          <a:p>
            <a:pPr lvl="1"/>
            <a:r>
              <a:rPr lang="zh-TW" altLang="en-US" dirty="0"/>
              <a:t>輸出所有點到其他點的最短路徑。</a:t>
            </a:r>
          </a:p>
        </p:txBody>
      </p:sp>
    </p:spTree>
    <p:extLst>
      <p:ext uri="{BB962C8B-B14F-4D97-AF65-F5344CB8AC3E}">
        <p14:creationId xmlns:p14="http://schemas.microsoft.com/office/powerpoint/2010/main" val="230819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195164"/>
            <a:ext cx="10437222" cy="986020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11-4-1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使用</a:t>
            </a:r>
            <a:r>
              <a:rPr lang="en-US" altLang="zh-TW" b="1" dirty="0" err="1"/>
              <a:t>FordWarshall</a:t>
            </a:r>
            <a:r>
              <a:rPr lang="zh-TW" altLang="en-US" dirty="0"/>
              <a:t>找最短</a:t>
            </a:r>
            <a:r>
              <a:rPr lang="zh-TW" altLang="en-US" dirty="0" smtClean="0"/>
              <a:t>路徑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2700" dirty="0" smtClean="0"/>
              <a:t>(</a:t>
            </a:r>
            <a:r>
              <a:rPr lang="en-US" altLang="zh-TW" sz="2700" b="1" dirty="0"/>
              <a:t>11-4-1</a:t>
            </a:r>
            <a:r>
              <a:rPr lang="zh-TW" altLang="en-US" sz="2700" dirty="0"/>
              <a:t>使用</a:t>
            </a:r>
            <a:r>
              <a:rPr lang="en-US" altLang="zh-TW" sz="2700" b="1" dirty="0" err="1"/>
              <a:t>FordWarshall</a:t>
            </a:r>
            <a:r>
              <a:rPr lang="zh-TW" altLang="en-US" sz="2700" dirty="0"/>
              <a:t>找最短</a:t>
            </a:r>
            <a:r>
              <a:rPr lang="zh-TW" altLang="en-US" sz="2700" dirty="0" smtClean="0"/>
              <a:t>路徑</a:t>
            </a:r>
            <a:r>
              <a:rPr lang="en-US" altLang="zh-TW" sz="2700" dirty="0" smtClean="0"/>
              <a:t>.</a:t>
            </a:r>
            <a:r>
              <a:rPr lang="en-US" altLang="zh-TW" sz="2700" dirty="0" err="1" smtClean="0"/>
              <a:t>py</a:t>
            </a:r>
            <a:r>
              <a:rPr lang="en-US" altLang="zh-TW" sz="2700" dirty="0" smtClean="0"/>
              <a:t>)</a:t>
            </a:r>
            <a:endParaRPr lang="zh-TW" altLang="en-US" sz="22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734" y="1368425"/>
            <a:ext cx="5858892" cy="4929188"/>
          </a:xfrm>
        </p:spPr>
      </p:pic>
    </p:spTree>
    <p:extLst>
      <p:ext uri="{BB962C8B-B14F-4D97-AF65-F5344CB8AC3E}">
        <p14:creationId xmlns:p14="http://schemas.microsoft.com/office/powerpoint/2010/main" val="361960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195164"/>
            <a:ext cx="10437222" cy="986020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11-4-1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使用</a:t>
            </a:r>
            <a:r>
              <a:rPr lang="en-US" altLang="zh-TW" b="1" dirty="0" err="1"/>
              <a:t>FordWarshall</a:t>
            </a:r>
            <a:r>
              <a:rPr lang="zh-TW" altLang="en-US" dirty="0"/>
              <a:t>找最短</a:t>
            </a:r>
            <a:r>
              <a:rPr lang="zh-TW" altLang="en-US" dirty="0" smtClean="0"/>
              <a:t>路徑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2700" dirty="0" smtClean="0"/>
              <a:t>(</a:t>
            </a:r>
            <a:r>
              <a:rPr lang="en-US" altLang="zh-TW" sz="2700" b="1" dirty="0"/>
              <a:t>11-4-1</a:t>
            </a:r>
            <a:r>
              <a:rPr lang="zh-TW" altLang="en-US" sz="2700" dirty="0"/>
              <a:t>使用</a:t>
            </a:r>
            <a:r>
              <a:rPr lang="en-US" altLang="zh-TW" sz="2700" b="1" dirty="0" err="1"/>
              <a:t>FordWarshall</a:t>
            </a:r>
            <a:r>
              <a:rPr lang="zh-TW" altLang="en-US" sz="2700" dirty="0"/>
              <a:t>找最短</a:t>
            </a:r>
            <a:r>
              <a:rPr lang="zh-TW" altLang="en-US" sz="2700" dirty="0" smtClean="0"/>
              <a:t>路徑</a:t>
            </a:r>
            <a:r>
              <a:rPr lang="en-US" altLang="zh-TW" sz="2700" dirty="0" smtClean="0"/>
              <a:t>.</a:t>
            </a:r>
            <a:r>
              <a:rPr lang="en-US" altLang="zh-TW" sz="2700" dirty="0" err="1" smtClean="0"/>
              <a:t>py</a:t>
            </a:r>
            <a:r>
              <a:rPr lang="en-US" altLang="zh-TW" sz="2700" dirty="0" smtClean="0"/>
              <a:t>)</a:t>
            </a:r>
            <a:endParaRPr lang="zh-TW" altLang="en-US" sz="2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b="1" dirty="0"/>
              <a:t>Floyd </a:t>
            </a:r>
            <a:r>
              <a:rPr lang="en-US" altLang="zh-TW" b="1" dirty="0" err="1"/>
              <a:t>Warshall</a:t>
            </a:r>
            <a:r>
              <a:rPr lang="zh-TW" altLang="en-US" dirty="0"/>
              <a:t>演算法找最短路徑的程式實作想法</a:t>
            </a:r>
          </a:p>
          <a:p>
            <a:r>
              <a:rPr lang="zh-TW" altLang="en-US" dirty="0"/>
              <a:t>因為邊的權重可以是負的，且不含負環，要求所有點到其他點的最短路徑，所以使用</a:t>
            </a:r>
            <a:r>
              <a:rPr lang="en-US" altLang="zh-TW" dirty="0"/>
              <a:t>Floyd </a:t>
            </a:r>
            <a:r>
              <a:rPr lang="en-US" altLang="zh-TW" dirty="0" err="1"/>
              <a:t>Warshall</a:t>
            </a:r>
            <a:r>
              <a:rPr lang="zh-TW" altLang="en-US" dirty="0"/>
              <a:t>演算法找最短路徑，使用字典將節點名稱轉成節點編號，接著建立圖形資料結構，使用三層迴圈找出所有點到其他點的最短路徑。</a:t>
            </a:r>
          </a:p>
        </p:txBody>
      </p:sp>
    </p:spTree>
    <p:extLst>
      <p:ext uri="{BB962C8B-B14F-4D97-AF65-F5344CB8AC3E}">
        <p14:creationId xmlns:p14="http://schemas.microsoft.com/office/powerpoint/2010/main" val="281730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195164"/>
            <a:ext cx="10437222" cy="986020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11-4-1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使用</a:t>
            </a:r>
            <a:r>
              <a:rPr lang="en-US" altLang="zh-TW" b="1" dirty="0" err="1"/>
              <a:t>FordWarshall</a:t>
            </a:r>
            <a:r>
              <a:rPr lang="zh-TW" altLang="en-US" dirty="0"/>
              <a:t>找最短路徑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sz="2700" dirty="0"/>
              <a:t>(</a:t>
            </a:r>
            <a:r>
              <a:rPr lang="en-US" altLang="zh-TW" sz="2700" b="1" dirty="0"/>
              <a:t>11-4-1</a:t>
            </a:r>
            <a:r>
              <a:rPr lang="zh-TW" altLang="en-US" sz="2700" dirty="0"/>
              <a:t>使用</a:t>
            </a:r>
            <a:r>
              <a:rPr lang="en-US" altLang="zh-TW" sz="2700" b="1" dirty="0" err="1"/>
              <a:t>FordWarshall</a:t>
            </a:r>
            <a:r>
              <a:rPr lang="zh-TW" altLang="en-US" sz="2700" dirty="0"/>
              <a:t>找最短路徑</a:t>
            </a:r>
            <a:r>
              <a:rPr lang="en-US" altLang="zh-TW" sz="2700" dirty="0"/>
              <a:t>.</a:t>
            </a:r>
            <a:r>
              <a:rPr lang="en-US" altLang="zh-TW" sz="2700" dirty="0" err="1"/>
              <a:t>py</a:t>
            </a:r>
            <a:r>
              <a:rPr lang="en-US" altLang="zh-TW" sz="2700" dirty="0"/>
              <a:t>)</a:t>
            </a:r>
            <a:endParaRPr lang="zh-TW" altLang="en-US" sz="2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(1) </a:t>
            </a:r>
            <a:r>
              <a:rPr lang="zh-TW" altLang="en-US" dirty="0"/>
              <a:t>程式與解說</a:t>
            </a:r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962324"/>
              </p:ext>
            </p:extLst>
          </p:nvPr>
        </p:nvGraphicFramePr>
        <p:xfrm>
          <a:off x="589704" y="1917114"/>
          <a:ext cx="475488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056">
                  <a:extLst>
                    <a:ext uri="{9D8B030D-6E8A-4147-A177-3AD203B41FA5}">
                      <a16:colId xmlns:a16="http://schemas.microsoft.com/office/drawing/2014/main" xmlns="" val="1352062529"/>
                    </a:ext>
                  </a:extLst>
                </a:gridCol>
                <a:gridCol w="3974824">
                  <a:extLst>
                    <a:ext uri="{9D8B030D-6E8A-4147-A177-3AD203B41FA5}">
                      <a16:colId xmlns:a16="http://schemas.microsoft.com/office/drawing/2014/main" xmlns="" val="1926879571"/>
                    </a:ext>
                  </a:extLst>
                </a:gridCol>
              </a:tblGrid>
              <a:tr h="35275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行號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程式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7556328"/>
                  </a:ext>
                </a:extLst>
              </a:tr>
              <a:tr h="351121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05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06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07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08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09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10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15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City = {}</a:t>
                      </a:r>
                    </a:p>
                    <a:p>
                      <a:r>
                        <a:rPr lang="en-US" altLang="zh-TW" sz="1800" dirty="0" smtClean="0"/>
                        <a:t>G = {}</a:t>
                      </a:r>
                    </a:p>
                    <a:p>
                      <a:r>
                        <a:rPr lang="en-US" altLang="zh-TW" sz="1800" dirty="0" smtClean="0"/>
                        <a:t>dis = [[1000000]*100 for 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 in range(100)]</a:t>
                      </a:r>
                    </a:p>
                    <a:p>
                      <a:r>
                        <a:rPr lang="en-US" altLang="zh-TW" sz="1800" dirty="0" err="1" smtClean="0"/>
                        <a:t>def</a:t>
                      </a:r>
                      <a:r>
                        <a:rPr lang="en-US" altLang="zh-TW" sz="1800" dirty="0" smtClean="0"/>
                        <a:t> </a:t>
                      </a:r>
                      <a:r>
                        <a:rPr lang="en-US" altLang="zh-TW" sz="1800" dirty="0" err="1" smtClean="0"/>
                        <a:t>getCityIndex</a:t>
                      </a:r>
                      <a:r>
                        <a:rPr lang="en-US" altLang="zh-TW" sz="1800" dirty="0" smtClean="0"/>
                        <a:t>(p): </a:t>
                      </a:r>
                    </a:p>
                    <a:p>
                      <a:r>
                        <a:rPr lang="en-US" altLang="zh-TW" sz="1800" dirty="0" smtClean="0"/>
                        <a:t>    if p not in </a:t>
                      </a:r>
                      <a:r>
                        <a:rPr lang="en-US" altLang="zh-TW" sz="1800" dirty="0" err="1" smtClean="0"/>
                        <a:t>City.keys</a:t>
                      </a:r>
                      <a:r>
                        <a:rPr lang="en-US" altLang="zh-TW" sz="1800" dirty="0" smtClean="0"/>
                        <a:t>():</a:t>
                      </a:r>
                    </a:p>
                    <a:p>
                      <a:r>
                        <a:rPr lang="en-US" altLang="zh-TW" sz="1800" dirty="0" smtClean="0"/>
                        <a:t>        City[p]=</a:t>
                      </a:r>
                      <a:r>
                        <a:rPr lang="en-US" altLang="zh-TW" sz="1800" dirty="0" err="1" smtClean="0"/>
                        <a:t>len</a:t>
                      </a:r>
                      <a:r>
                        <a:rPr lang="en-US" altLang="zh-TW" sz="1800" dirty="0" smtClean="0"/>
                        <a:t>(City)</a:t>
                      </a:r>
                    </a:p>
                    <a:p>
                      <a:r>
                        <a:rPr lang="en-US" altLang="zh-TW" sz="1800" dirty="0" smtClean="0"/>
                        <a:t>    return City[p]</a:t>
                      </a:r>
                    </a:p>
                    <a:p>
                      <a:r>
                        <a:rPr lang="en-US" altLang="zh-TW" sz="1800" dirty="0" smtClean="0"/>
                        <a:t>m = </a:t>
                      </a:r>
                      <a:r>
                        <a:rPr lang="en-US" altLang="zh-TW" sz="1800" dirty="0" err="1" smtClean="0"/>
                        <a:t>int</a:t>
                      </a:r>
                      <a:r>
                        <a:rPr lang="en-US" altLang="zh-TW" sz="1800" dirty="0" smtClean="0"/>
                        <a:t>(input())</a:t>
                      </a:r>
                    </a:p>
                    <a:p>
                      <a:r>
                        <a:rPr lang="en-US" altLang="zh-TW" sz="1800" dirty="0" smtClean="0"/>
                        <a:t>for 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 in range(m):</a:t>
                      </a:r>
                    </a:p>
                    <a:p>
                      <a:r>
                        <a:rPr lang="en-US" altLang="zh-TW" sz="1800" dirty="0" smtClean="0"/>
                        <a:t>    a, b, w = input().split()</a:t>
                      </a:r>
                    </a:p>
                    <a:p>
                      <a:r>
                        <a:rPr lang="en-US" altLang="zh-TW" sz="1800" dirty="0" smtClean="0"/>
                        <a:t>    a=</a:t>
                      </a:r>
                      <a:r>
                        <a:rPr lang="en-US" altLang="zh-TW" sz="1800" dirty="0" err="1" smtClean="0"/>
                        <a:t>getCityIndex</a:t>
                      </a:r>
                      <a:r>
                        <a:rPr lang="en-US" altLang="zh-TW" sz="1800" dirty="0" smtClean="0"/>
                        <a:t>(a)</a:t>
                      </a:r>
                    </a:p>
                    <a:p>
                      <a:r>
                        <a:rPr lang="en-US" altLang="zh-TW" sz="1800" dirty="0" smtClean="0"/>
                        <a:t>    b=</a:t>
                      </a:r>
                      <a:r>
                        <a:rPr lang="en-US" altLang="zh-TW" sz="1800" dirty="0" err="1" smtClean="0"/>
                        <a:t>getCityIndex</a:t>
                      </a:r>
                      <a:r>
                        <a:rPr lang="en-US" altLang="zh-TW" sz="1800" dirty="0" smtClean="0"/>
                        <a:t>(b)</a:t>
                      </a:r>
                    </a:p>
                    <a:p>
                      <a:r>
                        <a:rPr lang="en-US" altLang="zh-TW" sz="1800" dirty="0" smtClean="0"/>
                        <a:t>    w = </a:t>
                      </a:r>
                      <a:r>
                        <a:rPr lang="en-US" altLang="zh-TW" sz="1800" dirty="0" err="1" smtClean="0"/>
                        <a:t>int</a:t>
                      </a:r>
                      <a:r>
                        <a:rPr lang="en-US" altLang="zh-TW" sz="1800" dirty="0" smtClean="0"/>
                        <a:t>(w)</a:t>
                      </a:r>
                    </a:p>
                    <a:p>
                      <a:r>
                        <a:rPr lang="en-US" altLang="zh-TW" sz="1800" dirty="0" smtClean="0"/>
                        <a:t>    dis[a][b] = w</a:t>
                      </a:r>
                    </a:p>
                    <a:p>
                      <a:r>
                        <a:rPr lang="en-US" altLang="zh-TW" sz="1800" dirty="0" smtClean="0"/>
                        <a:t>for 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 in range(</a:t>
                      </a:r>
                      <a:r>
                        <a:rPr lang="en-US" altLang="zh-TW" sz="1800" dirty="0" err="1" smtClean="0"/>
                        <a:t>len</a:t>
                      </a:r>
                      <a:r>
                        <a:rPr lang="en-US" altLang="zh-TW" sz="1800" dirty="0" smtClean="0"/>
                        <a:t>(City)):</a:t>
                      </a:r>
                    </a:p>
                    <a:p>
                      <a:r>
                        <a:rPr lang="en-US" altLang="zh-TW" sz="1800" dirty="0" smtClean="0"/>
                        <a:t>    dis[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][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]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286632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5473337" y="1326370"/>
            <a:ext cx="6225777" cy="5322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行：宣告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City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G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為空字典。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行：宣告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dis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為二維陣列，有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100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列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100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行，每個元素值都是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1000000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7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行：定義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getCityIndex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函式，將節點名稱轉成數字，使用字串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為輸入參數，將節點名稱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轉換成節點編號。若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不是字典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City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的鍵值，則設定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City[p]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所對應的值為字典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City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的長度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6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。回傳字典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City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p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為鍵值的對應值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7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行：使用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input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函式輸入一個整數到變數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m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，使用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int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函式將整數字串轉換成整數，表示有幾個邊要輸入。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9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14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行：使用迴圈執行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m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次，每次輸入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個資料，表示邊的兩個頂點到變數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，與邊的權重到變數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w(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。設定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dis[a][b]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w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，表示點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的權重為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w 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14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15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16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行：設定二維陣列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City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的對角線元素為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33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195164"/>
            <a:ext cx="10437222" cy="986020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11-4-1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使用</a:t>
            </a:r>
            <a:r>
              <a:rPr lang="en-US" altLang="zh-TW" b="1" dirty="0" err="1"/>
              <a:t>FordWarshall</a:t>
            </a:r>
            <a:r>
              <a:rPr lang="zh-TW" altLang="en-US" dirty="0"/>
              <a:t>找最短路徑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sz="2700" dirty="0"/>
              <a:t>(</a:t>
            </a:r>
            <a:r>
              <a:rPr lang="en-US" altLang="zh-TW" sz="2700" b="1" dirty="0"/>
              <a:t>11-4-1</a:t>
            </a:r>
            <a:r>
              <a:rPr lang="zh-TW" altLang="en-US" sz="2700" dirty="0"/>
              <a:t>使用</a:t>
            </a:r>
            <a:r>
              <a:rPr lang="en-US" altLang="zh-TW" sz="2700" b="1" dirty="0" err="1"/>
              <a:t>FordWarshall</a:t>
            </a:r>
            <a:r>
              <a:rPr lang="zh-TW" altLang="en-US" sz="2700" dirty="0"/>
              <a:t>找最短路徑</a:t>
            </a:r>
            <a:r>
              <a:rPr lang="en-US" altLang="zh-TW" sz="2700" dirty="0"/>
              <a:t>.</a:t>
            </a:r>
            <a:r>
              <a:rPr lang="en-US" altLang="zh-TW" sz="2700" dirty="0" err="1"/>
              <a:t>py</a:t>
            </a:r>
            <a:r>
              <a:rPr lang="en-US" altLang="zh-TW" sz="2700" dirty="0"/>
              <a:t>)</a:t>
            </a:r>
            <a:endParaRPr lang="zh-TW" altLang="en-US" sz="2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(1) </a:t>
            </a:r>
            <a:r>
              <a:rPr lang="zh-TW" altLang="en-US" dirty="0"/>
              <a:t>程式與解說</a:t>
            </a:r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818498"/>
              </p:ext>
            </p:extLst>
          </p:nvPr>
        </p:nvGraphicFramePr>
        <p:xfrm>
          <a:off x="292588" y="2034139"/>
          <a:ext cx="5973741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015">
                  <a:extLst>
                    <a:ext uri="{9D8B030D-6E8A-4147-A177-3AD203B41FA5}">
                      <a16:colId xmlns:a16="http://schemas.microsoft.com/office/drawing/2014/main" xmlns="" val="1352062529"/>
                    </a:ext>
                  </a:extLst>
                </a:gridCol>
                <a:gridCol w="4993726">
                  <a:extLst>
                    <a:ext uri="{9D8B030D-6E8A-4147-A177-3AD203B41FA5}">
                      <a16:colId xmlns:a16="http://schemas.microsoft.com/office/drawing/2014/main" xmlns="" val="1926879571"/>
                    </a:ext>
                  </a:extLst>
                </a:gridCol>
              </a:tblGrid>
              <a:tr h="29615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行號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程式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7556328"/>
                  </a:ext>
                </a:extLst>
              </a:tr>
              <a:tr h="294784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17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18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19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20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25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26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27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28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for k in range(</a:t>
                      </a:r>
                      <a:r>
                        <a:rPr lang="en-US" altLang="zh-TW" sz="1800" dirty="0" err="1" smtClean="0"/>
                        <a:t>len</a:t>
                      </a:r>
                      <a:r>
                        <a:rPr lang="en-US" altLang="zh-TW" sz="1800" dirty="0" smtClean="0"/>
                        <a:t>(City)):</a:t>
                      </a:r>
                    </a:p>
                    <a:p>
                      <a:r>
                        <a:rPr lang="en-US" altLang="zh-TW" sz="1800" dirty="0" smtClean="0"/>
                        <a:t>    for 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 in range(</a:t>
                      </a:r>
                      <a:r>
                        <a:rPr lang="en-US" altLang="zh-TW" sz="1800" dirty="0" err="1" smtClean="0"/>
                        <a:t>len</a:t>
                      </a:r>
                      <a:r>
                        <a:rPr lang="en-US" altLang="zh-TW" sz="1800" dirty="0" smtClean="0"/>
                        <a:t>(City)):</a:t>
                      </a:r>
                    </a:p>
                    <a:p>
                      <a:r>
                        <a:rPr lang="en-US" altLang="zh-TW" sz="1800" dirty="0" smtClean="0"/>
                        <a:t>        for j in range(</a:t>
                      </a:r>
                      <a:r>
                        <a:rPr lang="en-US" altLang="zh-TW" sz="1800" dirty="0" err="1" smtClean="0"/>
                        <a:t>len</a:t>
                      </a:r>
                      <a:r>
                        <a:rPr lang="en-US" altLang="zh-TW" sz="1800" dirty="0" smtClean="0"/>
                        <a:t>(City)):</a:t>
                      </a:r>
                    </a:p>
                    <a:p>
                      <a:r>
                        <a:rPr lang="en-US" altLang="zh-TW" sz="1800" dirty="0" smtClean="0"/>
                        <a:t>            if dis[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][k]==1000000 or dis[k][j]==1000000:</a:t>
                      </a:r>
                    </a:p>
                    <a:p>
                      <a:r>
                        <a:rPr lang="en-US" altLang="zh-TW" sz="1800" dirty="0" smtClean="0"/>
                        <a:t>                continue</a:t>
                      </a:r>
                    </a:p>
                    <a:p>
                      <a:r>
                        <a:rPr lang="en-US" altLang="zh-TW" sz="1800" dirty="0" smtClean="0"/>
                        <a:t>            dis[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][j]=min(dis[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][j],dis[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][k]+dis[k][j])</a:t>
                      </a:r>
                    </a:p>
                    <a:p>
                      <a:r>
                        <a:rPr lang="en-US" altLang="zh-TW" sz="1800" dirty="0" smtClean="0"/>
                        <a:t>for 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 in range(</a:t>
                      </a:r>
                      <a:r>
                        <a:rPr lang="en-US" altLang="zh-TW" sz="1800" dirty="0" err="1" smtClean="0"/>
                        <a:t>len</a:t>
                      </a:r>
                      <a:r>
                        <a:rPr lang="en-US" altLang="zh-TW" sz="1800" dirty="0" smtClean="0"/>
                        <a:t>(City)):</a:t>
                      </a:r>
                    </a:p>
                    <a:p>
                      <a:r>
                        <a:rPr lang="en-US" altLang="zh-TW" sz="1800" dirty="0" smtClean="0"/>
                        <a:t>    for j in range(</a:t>
                      </a:r>
                      <a:r>
                        <a:rPr lang="en-US" altLang="zh-TW" sz="1800" dirty="0" err="1" smtClean="0"/>
                        <a:t>len</a:t>
                      </a:r>
                      <a:r>
                        <a:rPr lang="en-US" altLang="zh-TW" sz="1800" dirty="0" smtClean="0"/>
                        <a:t>(City)):</a:t>
                      </a:r>
                    </a:p>
                    <a:p>
                      <a:r>
                        <a:rPr lang="en-US" altLang="zh-TW" sz="1800" dirty="0" smtClean="0"/>
                        <a:t>        if dis[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][j] == 1000000:</a:t>
                      </a:r>
                    </a:p>
                    <a:p>
                      <a:r>
                        <a:rPr lang="en-US" altLang="zh-TW" sz="1800" dirty="0" smtClean="0"/>
                        <a:t>            print("INF", " ", </a:t>
                      </a:r>
                      <a:r>
                        <a:rPr lang="en-US" altLang="zh-TW" sz="1800" dirty="0" err="1" smtClean="0"/>
                        <a:t>sep</a:t>
                      </a:r>
                      <a:r>
                        <a:rPr lang="en-US" altLang="zh-TW" sz="1800" dirty="0" smtClean="0"/>
                        <a:t>="", end="")</a:t>
                      </a:r>
                    </a:p>
                    <a:p>
                      <a:r>
                        <a:rPr lang="en-US" altLang="zh-TW" sz="1800" dirty="0" smtClean="0"/>
                        <a:t>        else:</a:t>
                      </a:r>
                    </a:p>
                    <a:p>
                      <a:r>
                        <a:rPr lang="en-US" altLang="zh-TW" sz="1800" dirty="0" smtClean="0"/>
                        <a:t>            print(dis[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][j], " ", </a:t>
                      </a:r>
                      <a:r>
                        <a:rPr lang="en-US" altLang="zh-TW" sz="1800" dirty="0" err="1" smtClean="0"/>
                        <a:t>sep</a:t>
                      </a:r>
                      <a:r>
                        <a:rPr lang="en-US" altLang="zh-TW" sz="1800" dirty="0" smtClean="0"/>
                        <a:t>="", end="")</a:t>
                      </a:r>
                    </a:p>
                    <a:p>
                      <a:r>
                        <a:rPr lang="en-US" altLang="zh-TW" sz="1800" dirty="0" smtClean="0"/>
                        <a:t>    print()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286632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6481481" y="2378801"/>
            <a:ext cx="5217633" cy="386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17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行：此部分為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Floyd 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Warshall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演算法，使用三層巢狀迴圈，外層迴圈的迴圈變數為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k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，由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len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(City)-1)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，每次遞增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，第二層迴圈的迴圈變數為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，由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len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(City)-1)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，每次遞增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，內層迴圈的迴圈變數為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j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，由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len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(City)-1)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，每次遞增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，若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(dis[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][k]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等於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1000000)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或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(dis[k][j]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等於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1000000)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，就使用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continue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跳出內層迴圈，回到第二層迴圈繼續執行，取出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dis[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][j]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dis[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][k]+dis[k][j]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較小者設定給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dis[</a:t>
            </a:r>
            <a:r>
              <a:rPr lang="en-US" altLang="zh-TW" dirty="0" err="1">
                <a:latin typeface="微軟正黑體" pitchFamily="34" charset="-120"/>
                <a:ea typeface="微軟正黑體" pitchFamily="34" charset="-120"/>
              </a:rPr>
              <a:t>i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][j]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29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行：當第二層迴圈執行完畢，就使用巢狀迴圈印出陣列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dis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目前的狀態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6057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195164"/>
            <a:ext cx="10437222" cy="986020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11-4-1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使用</a:t>
            </a:r>
            <a:r>
              <a:rPr lang="en-US" altLang="zh-TW" b="1" dirty="0" err="1"/>
              <a:t>FordWarshall</a:t>
            </a:r>
            <a:r>
              <a:rPr lang="zh-TW" altLang="en-US" dirty="0"/>
              <a:t>找最短</a:t>
            </a:r>
            <a:r>
              <a:rPr lang="zh-TW" altLang="en-US" dirty="0" smtClean="0"/>
              <a:t>路徑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2700" dirty="0" smtClean="0"/>
              <a:t>(</a:t>
            </a:r>
            <a:r>
              <a:rPr lang="en-US" altLang="zh-TW" sz="2700" b="1" dirty="0"/>
              <a:t>11-4-1</a:t>
            </a:r>
            <a:r>
              <a:rPr lang="zh-TW" altLang="en-US" sz="2700" dirty="0"/>
              <a:t>使用</a:t>
            </a:r>
            <a:r>
              <a:rPr lang="en-US" altLang="zh-TW" sz="2700" b="1" dirty="0" err="1"/>
              <a:t>FordWarshall</a:t>
            </a:r>
            <a:r>
              <a:rPr lang="zh-TW" altLang="en-US" sz="2700" dirty="0"/>
              <a:t>找最短</a:t>
            </a:r>
            <a:r>
              <a:rPr lang="zh-TW" altLang="en-US" sz="2700" dirty="0" smtClean="0"/>
              <a:t>路徑</a:t>
            </a:r>
            <a:r>
              <a:rPr lang="en-US" altLang="zh-TW" sz="2700" dirty="0" smtClean="0"/>
              <a:t>.</a:t>
            </a:r>
            <a:r>
              <a:rPr lang="en-US" altLang="zh-TW" sz="2700" dirty="0" err="1" smtClean="0"/>
              <a:t>py</a:t>
            </a:r>
            <a:r>
              <a:rPr lang="en-US" altLang="zh-TW" sz="2700" dirty="0" smtClean="0"/>
              <a:t>)</a:t>
            </a:r>
            <a:endParaRPr lang="zh-TW" altLang="en-US" sz="22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041" y="1361689"/>
            <a:ext cx="6343650" cy="4629150"/>
          </a:xfrm>
        </p:spPr>
      </p:pic>
    </p:spTree>
    <p:extLst>
      <p:ext uri="{BB962C8B-B14F-4D97-AF65-F5344CB8AC3E}">
        <p14:creationId xmlns:p14="http://schemas.microsoft.com/office/powerpoint/2010/main" val="283502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195164"/>
            <a:ext cx="10437222" cy="986020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11-4-1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使用</a:t>
            </a:r>
            <a:r>
              <a:rPr lang="en-US" altLang="zh-TW" b="1" dirty="0" err="1"/>
              <a:t>FordWarshall</a:t>
            </a:r>
            <a:r>
              <a:rPr lang="zh-TW" altLang="en-US" dirty="0"/>
              <a:t>找最短</a:t>
            </a:r>
            <a:r>
              <a:rPr lang="zh-TW" altLang="en-US" dirty="0" smtClean="0"/>
              <a:t>路徑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2700" dirty="0" smtClean="0"/>
              <a:t>(</a:t>
            </a:r>
            <a:r>
              <a:rPr lang="en-US" altLang="zh-TW" sz="2700" b="1" dirty="0"/>
              <a:t>11-4-1</a:t>
            </a:r>
            <a:r>
              <a:rPr lang="zh-TW" altLang="en-US" sz="2700" dirty="0"/>
              <a:t>使用</a:t>
            </a:r>
            <a:r>
              <a:rPr lang="en-US" altLang="zh-TW" sz="2700" b="1" dirty="0" err="1"/>
              <a:t>FordWarshall</a:t>
            </a:r>
            <a:r>
              <a:rPr lang="zh-TW" altLang="en-US" sz="2700" dirty="0"/>
              <a:t>找最短</a:t>
            </a:r>
            <a:r>
              <a:rPr lang="zh-TW" altLang="en-US" sz="2700" dirty="0" smtClean="0"/>
              <a:t>路徑</a:t>
            </a:r>
            <a:r>
              <a:rPr lang="en-US" altLang="zh-TW" sz="2700" dirty="0" smtClean="0"/>
              <a:t>.</a:t>
            </a:r>
            <a:r>
              <a:rPr lang="en-US" altLang="zh-TW" sz="2700" dirty="0" err="1" smtClean="0"/>
              <a:t>py</a:t>
            </a:r>
            <a:r>
              <a:rPr lang="en-US" altLang="zh-TW" sz="2700" dirty="0" smtClean="0"/>
              <a:t>)</a:t>
            </a:r>
            <a:endParaRPr lang="zh-TW" altLang="en-US" sz="22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651521"/>
            <a:ext cx="9552870" cy="1379061"/>
          </a:xfrm>
        </p:spPr>
      </p:pic>
    </p:spTree>
    <p:extLst>
      <p:ext uri="{BB962C8B-B14F-4D97-AF65-F5344CB8AC3E}">
        <p14:creationId xmlns:p14="http://schemas.microsoft.com/office/powerpoint/2010/main" val="194902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以下為使用陣列建立邊帶有權重的圖形資料結構程式範例。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81854"/>
              </p:ext>
            </p:extLst>
          </p:nvPr>
        </p:nvGraphicFramePr>
        <p:xfrm>
          <a:off x="700188" y="2106374"/>
          <a:ext cx="4172258" cy="2932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475">
                  <a:extLst>
                    <a:ext uri="{9D8B030D-6E8A-4147-A177-3AD203B41FA5}">
                      <a16:colId xmlns:a16="http://schemas.microsoft.com/office/drawing/2014/main" xmlns="" val="1352062529"/>
                    </a:ext>
                  </a:extLst>
                </a:gridCol>
                <a:gridCol w="3487783">
                  <a:extLst>
                    <a:ext uri="{9D8B030D-6E8A-4147-A177-3AD203B41FA5}">
                      <a16:colId xmlns:a16="http://schemas.microsoft.com/office/drawing/2014/main" xmlns="" val="1926879571"/>
                    </a:ext>
                  </a:extLst>
                </a:gridCol>
              </a:tblGrid>
              <a:tr h="37183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行號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程式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7556328"/>
                  </a:ext>
                </a:extLst>
              </a:tr>
              <a:tr h="14036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01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02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03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04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05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06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07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08</a:t>
                      </a:r>
                    </a:p>
                    <a:p>
                      <a:pPr algn="ctr"/>
                      <a:r>
                        <a:rPr lang="en-US" altLang="zh-TW" sz="1800" dirty="0" smtClean="0"/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G=[[0]*100 for 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 in range(100)]</a:t>
                      </a:r>
                    </a:p>
                    <a:p>
                      <a:r>
                        <a:rPr lang="en-US" altLang="zh-TW" sz="1800" dirty="0" smtClean="0"/>
                        <a:t>n = </a:t>
                      </a:r>
                      <a:r>
                        <a:rPr lang="en-US" altLang="zh-TW" sz="1800" dirty="0" err="1" smtClean="0"/>
                        <a:t>int</a:t>
                      </a:r>
                      <a:r>
                        <a:rPr lang="en-US" altLang="zh-TW" sz="1800" dirty="0" smtClean="0"/>
                        <a:t>(input())</a:t>
                      </a:r>
                    </a:p>
                    <a:p>
                      <a:r>
                        <a:rPr lang="en-US" altLang="zh-TW" sz="1800" dirty="0" smtClean="0"/>
                        <a:t>for </a:t>
                      </a:r>
                      <a:r>
                        <a:rPr lang="en-US" altLang="zh-TW" sz="1800" dirty="0" err="1" smtClean="0"/>
                        <a:t>i</a:t>
                      </a:r>
                      <a:r>
                        <a:rPr lang="en-US" altLang="zh-TW" sz="1800" dirty="0" smtClean="0"/>
                        <a:t> in range(n):</a:t>
                      </a:r>
                    </a:p>
                    <a:p>
                      <a:r>
                        <a:rPr lang="en-US" altLang="zh-TW" sz="1800" dirty="0" smtClean="0"/>
                        <a:t>    a, b, w = input().split()</a:t>
                      </a:r>
                    </a:p>
                    <a:p>
                      <a:r>
                        <a:rPr lang="en-US" altLang="zh-TW" sz="1800" dirty="0" smtClean="0"/>
                        <a:t>    a = </a:t>
                      </a:r>
                      <a:r>
                        <a:rPr lang="en-US" altLang="zh-TW" sz="1800" dirty="0" err="1" smtClean="0"/>
                        <a:t>int</a:t>
                      </a:r>
                      <a:r>
                        <a:rPr lang="en-US" altLang="zh-TW" sz="1800" dirty="0" smtClean="0"/>
                        <a:t>(a)</a:t>
                      </a:r>
                    </a:p>
                    <a:p>
                      <a:r>
                        <a:rPr lang="en-US" altLang="zh-TW" sz="1800" dirty="0" smtClean="0"/>
                        <a:t>    b = </a:t>
                      </a:r>
                      <a:r>
                        <a:rPr lang="en-US" altLang="zh-TW" sz="1800" dirty="0" err="1" smtClean="0"/>
                        <a:t>int</a:t>
                      </a:r>
                      <a:r>
                        <a:rPr lang="en-US" altLang="zh-TW" sz="1800" dirty="0" smtClean="0"/>
                        <a:t>(b)</a:t>
                      </a:r>
                    </a:p>
                    <a:p>
                      <a:r>
                        <a:rPr lang="en-US" altLang="zh-TW" sz="1800" dirty="0" smtClean="0"/>
                        <a:t>    w = </a:t>
                      </a:r>
                      <a:r>
                        <a:rPr lang="en-US" altLang="zh-TW" sz="1800" dirty="0" err="1" smtClean="0"/>
                        <a:t>int</a:t>
                      </a:r>
                      <a:r>
                        <a:rPr lang="en-US" altLang="zh-TW" sz="1800" dirty="0" smtClean="0"/>
                        <a:t>(w)</a:t>
                      </a:r>
                    </a:p>
                    <a:p>
                      <a:r>
                        <a:rPr lang="en-US" altLang="zh-TW" sz="1800" dirty="0" smtClean="0"/>
                        <a:t>    G[a][b]=w</a:t>
                      </a:r>
                    </a:p>
                    <a:p>
                      <a:r>
                        <a:rPr lang="en-US" altLang="zh-TW" sz="1800" dirty="0" smtClean="0"/>
                        <a:t>    G[b][a]=w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286632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5152997" y="2522618"/>
            <a:ext cx="5726736" cy="328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行：宣告陣列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G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為二維整數陣列，有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100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列與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100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行的元素。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行：輸入一個整數，變數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參考到此整數，表示有幾個邊要輸入。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9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行：使用迴圈執行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n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次，每次輸入兩個數字表示邊的兩個頂點到變數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，邊的權重到變數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w(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7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。設定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G[a][b]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w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，表示點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可以到點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，且權重為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w(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，設定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G[b][a]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w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，表示點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可以到點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，且權重為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w(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9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行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000" b="1" dirty="0" smtClean="0"/>
              <a:t>11-1-1</a:t>
            </a:r>
            <a:r>
              <a:rPr lang="zh-TW" altLang="en-US" sz="4000" b="1" dirty="0" smtClean="0"/>
              <a:t>　</a:t>
            </a:r>
            <a:r>
              <a:rPr lang="zh-TW" altLang="en-US" sz="4000" dirty="0" smtClean="0"/>
              <a:t>使用</a:t>
            </a:r>
            <a:r>
              <a:rPr lang="zh-TW" altLang="en-US" sz="4000" dirty="0"/>
              <a:t>陣列建立帶有權重的圖形</a:t>
            </a:r>
            <a:r>
              <a:rPr lang="zh-TW" altLang="en-US" sz="4000" dirty="0" smtClean="0"/>
              <a:t>資料結構</a:t>
            </a: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r>
              <a:rPr lang="en-US" altLang="zh-TW" sz="2400" dirty="0" smtClean="0"/>
              <a:t>(</a:t>
            </a:r>
            <a:r>
              <a:rPr lang="en-US" altLang="zh-TW" sz="2400" dirty="0"/>
              <a:t>11-1-1</a:t>
            </a:r>
            <a:r>
              <a:rPr lang="zh-TW" altLang="en-US" sz="2400" dirty="0"/>
              <a:t>使用陣列建立帶有權重的圖形資料結構</a:t>
            </a:r>
            <a:r>
              <a:rPr lang="en-US" altLang="zh-TW" sz="2400" dirty="0"/>
              <a:t>.</a:t>
            </a:r>
            <a:r>
              <a:rPr lang="en-US" altLang="zh-TW" sz="2400" dirty="0" err="1"/>
              <a:t>py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9698757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195164"/>
            <a:ext cx="10437222" cy="986020"/>
          </a:xfrm>
        </p:spPr>
        <p:txBody>
          <a:bodyPr>
            <a:noAutofit/>
          </a:bodyPr>
          <a:lstStyle/>
          <a:p>
            <a:r>
              <a:rPr lang="en-US" altLang="zh-TW" sz="4000" b="1" dirty="0" smtClean="0"/>
              <a:t>11-5</a:t>
            </a:r>
            <a:r>
              <a:rPr lang="zh-TW" altLang="en-US" sz="4000" b="1" dirty="0" smtClean="0"/>
              <a:t>　</a:t>
            </a:r>
            <a:r>
              <a:rPr lang="zh-TW" altLang="en-US" sz="4000" dirty="0" smtClean="0"/>
              <a:t>比較</a:t>
            </a:r>
            <a:r>
              <a:rPr lang="zh-TW" altLang="en-US" sz="4000" dirty="0"/>
              <a:t>最短路徑演算法 </a:t>
            </a:r>
            <a:r>
              <a:rPr lang="en-US" altLang="zh-TW" sz="4000" b="1" dirty="0" err="1"/>
              <a:t>Dijkstra</a:t>
            </a:r>
            <a:r>
              <a:rPr lang="zh-TW" altLang="en-US" sz="4000" dirty="0"/>
              <a:t>、 </a:t>
            </a:r>
            <a:r>
              <a:rPr lang="en-US" altLang="zh-TW" sz="4000" b="1" dirty="0"/>
              <a:t>Bellman Ford </a:t>
            </a:r>
            <a:r>
              <a:rPr lang="zh-TW" altLang="en-US" sz="4000" dirty="0"/>
              <a:t>與 </a:t>
            </a:r>
            <a:r>
              <a:rPr lang="en-US" altLang="zh-TW" sz="4000" b="1" dirty="0"/>
              <a:t>Floyd </a:t>
            </a:r>
            <a:r>
              <a:rPr lang="en-US" altLang="zh-TW" sz="4000" b="1" dirty="0" err="1"/>
              <a:t>Warshall</a:t>
            </a:r>
            <a:r>
              <a:rPr lang="en-US" altLang="zh-TW" sz="4000" b="1" dirty="0"/>
              <a:t> </a:t>
            </a:r>
            <a:endParaRPr lang="zh-TW" altLang="en-US" sz="2000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488" y="1448094"/>
            <a:ext cx="9459867" cy="4667772"/>
          </a:xfrm>
        </p:spPr>
      </p:pic>
    </p:spTree>
    <p:extLst>
      <p:ext uri="{BB962C8B-B14F-4D97-AF65-F5344CB8AC3E}">
        <p14:creationId xmlns:p14="http://schemas.microsoft.com/office/powerpoint/2010/main" val="361438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79" y="286604"/>
            <a:ext cx="10554789" cy="986020"/>
          </a:xfrm>
        </p:spPr>
        <p:txBody>
          <a:bodyPr>
            <a:normAutofit fontScale="90000"/>
          </a:bodyPr>
          <a:lstStyle/>
          <a:p>
            <a:r>
              <a:rPr lang="en-US" altLang="zh-TW" sz="4000" b="1" dirty="0" smtClean="0"/>
              <a:t>11-1-2</a:t>
            </a:r>
            <a:r>
              <a:rPr lang="zh-TW" altLang="en-US" sz="4000" b="1" dirty="0" smtClean="0"/>
              <a:t>　</a:t>
            </a:r>
            <a:r>
              <a:rPr lang="zh-TW" altLang="en-US" sz="4000" dirty="0" smtClean="0"/>
              <a:t>使用</a:t>
            </a:r>
            <a:r>
              <a:rPr lang="zh-TW" altLang="en-US" sz="4000" dirty="0"/>
              <a:t>字典建立帶有權重的圖形資料結構</a:t>
            </a:r>
            <a:r>
              <a:rPr lang="en-US" altLang="zh-TW" sz="4000" dirty="0" smtClean="0"/>
              <a:t/>
            </a:r>
            <a:br>
              <a:rPr lang="en-US" altLang="zh-TW" sz="4000" dirty="0" smtClean="0"/>
            </a:br>
            <a:r>
              <a:rPr lang="en-US" altLang="zh-TW" sz="2400" dirty="0" smtClean="0"/>
              <a:t>(11-1-2</a:t>
            </a:r>
            <a:r>
              <a:rPr lang="zh-TW" altLang="en-US" sz="2400" dirty="0" smtClean="0"/>
              <a:t>使用</a:t>
            </a:r>
            <a:r>
              <a:rPr lang="zh-TW" altLang="en-US" sz="2400" dirty="0"/>
              <a:t>字典</a:t>
            </a:r>
            <a:r>
              <a:rPr lang="zh-TW" altLang="en-US" sz="2400" dirty="0" smtClean="0"/>
              <a:t>建立</a:t>
            </a:r>
            <a:r>
              <a:rPr lang="zh-TW" altLang="en-US" sz="2400" dirty="0"/>
              <a:t>帶有權重的圖形資料結構</a:t>
            </a:r>
            <a:r>
              <a:rPr lang="en-US" altLang="zh-TW" sz="2400" dirty="0"/>
              <a:t>.</a:t>
            </a:r>
            <a:r>
              <a:rPr lang="en-US" altLang="zh-TW" sz="2400" dirty="0" err="1"/>
              <a:t>py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若使用字典儲存帶有權重的圖形資料結構，因為需要儲存起始節點、終點節點與權重，宣告類別</a:t>
            </a:r>
            <a:r>
              <a:rPr lang="en-US" altLang="zh-TW" dirty="0"/>
              <a:t>Edge</a:t>
            </a:r>
            <a:r>
              <a:rPr lang="zh-TW" altLang="en-US" dirty="0"/>
              <a:t>如下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854" y="2673715"/>
            <a:ext cx="476250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149599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316</TotalTime>
  <Words>7174</Words>
  <Application>Microsoft Office PowerPoint</Application>
  <PresentationFormat>自訂</PresentationFormat>
  <Paragraphs>675</Paragraphs>
  <Slides>80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80</vt:i4>
      </vt:variant>
    </vt:vector>
  </HeadingPairs>
  <TitlesOfParts>
    <vt:vector size="81" baseType="lpstr">
      <vt:lpstr>回顧</vt:lpstr>
      <vt:lpstr>Ch11　圖形最短路徑   </vt:lpstr>
      <vt:lpstr>Ch11　圖形最短路徑 </vt:lpstr>
      <vt:lpstr>Ch11　圖形最短路徑 </vt:lpstr>
      <vt:lpstr>11-1-1　使用陣列建立帶有權重的圖形資料結構 (11-1-1使用陣列建立帶有權重的圖形資料結構.py)</vt:lpstr>
      <vt:lpstr>11-1-1　使用陣列建立帶有權重的圖形資料結構 (11-1-1使用陣列建立帶有權重的圖形資料結構.py)</vt:lpstr>
      <vt:lpstr>11-1-1　使用陣列建立帶有權重的圖形資料結構 (11-1-1使用陣列建立帶有權重的圖形資料結構.py)</vt:lpstr>
      <vt:lpstr>11-1-1　使用陣列建立帶有權重的圖形資料結構 (11-1-1使用陣列建立帶有權重的圖形資料結構.py)</vt:lpstr>
      <vt:lpstr>11-1-1　使用陣列建立帶有權重的圖形資料結構 (11-1-1使用陣列建立帶有權重的圖形資料結構.py)</vt:lpstr>
      <vt:lpstr>11-1-2　使用字典建立帶有權重的圖形資料結構 (11-1-2使用字典建立帶有權重的圖形資料結構.py)</vt:lpstr>
      <vt:lpstr>11-1-2　使用字典建立帶有權重的圖形資料結構 (11-1-2使用字典建立帶有權重的圖形資料結構.py)</vt:lpstr>
      <vt:lpstr>11-1-2　使用字典建立帶有權重的圖形資料結構 (11-1-2使用字典建立帶有權重的圖形資料結構.py)</vt:lpstr>
      <vt:lpstr>11-1-2　使用字典建立帶有權重的圖形資料結構 (11-1-2使用字典建立帶有權重的圖形資料結構.py)</vt:lpstr>
      <vt:lpstr>11-1-2　使用字典建立帶有權重的圖形資料結構 (11-1-2使用字典建立帶有權重的圖形資料結構.py)</vt:lpstr>
      <vt:lpstr>11-2　使用Dijkstra演算法找最短路徑 </vt:lpstr>
      <vt:lpstr>11-2　使用Dijkstra演算法找最短路徑 </vt:lpstr>
      <vt:lpstr>11-2　使用Dijkstra演算法找最短路徑 </vt:lpstr>
      <vt:lpstr>11-2　使用Dijkstra演算法找最短路徑 </vt:lpstr>
      <vt:lpstr>11-2　使用Dijkstra演算法找最短路徑 </vt:lpstr>
      <vt:lpstr>11-2　使用Dijkstra演算法找最短路徑 </vt:lpstr>
      <vt:lpstr>11-2　使用Dijkstra演算法找最短路徑 </vt:lpstr>
      <vt:lpstr>11-2-1　使用Dijkstra找最短路徑(11-2-1使用Dijkstra找最短路徑.py)</vt:lpstr>
      <vt:lpstr>11-2-1　使用Dijkstra找最短路徑(11-2-1使用Dijkstra找最短路徑.py)</vt:lpstr>
      <vt:lpstr>11-2-1　使用Dijkstra找最短路徑(11-2-1使用Dijkstra找最短路徑.py)</vt:lpstr>
      <vt:lpstr>11-2-1　使用Dijkstra找最短路徑(11-2-1使用Dijkstra找最短路徑.py)</vt:lpstr>
      <vt:lpstr>11-2-1　使用Dijkstra找最短路徑(11-2-1使用Dijkstra找最短路徑.py)</vt:lpstr>
      <vt:lpstr>11-2-1　使用Dijkstra找最短路徑(11-2-1使用Dijkstra找最短路徑.py)</vt:lpstr>
      <vt:lpstr>11-2-1　使用Dijkstra找最短路徑(11-2-1使用Dijkstra找最短路徑.py)</vt:lpstr>
      <vt:lpstr>11-2-1　使用Dijkstra找最短路徑(11-2-1使用Dijkstra找最短路徑.py)</vt:lpstr>
      <vt:lpstr>11-2-1　使用Dijkstra找最短路徑(11-2-1使用Dijkstra找最短路徑.py)</vt:lpstr>
      <vt:lpstr>11-2-1　使用Dijkstra找最短路徑(11-2-1使用Dijkstra找最短路徑.py)</vt:lpstr>
      <vt:lpstr>11-2-1　使用Dijkstra找最短路徑(11-2-1使用Dijkstra找最短路徑.py)</vt:lpstr>
      <vt:lpstr>11-2-1　使用Dijkstra找最短路徑(11-2-1使用Dijkstra找最短路徑.py)</vt:lpstr>
      <vt:lpstr>11-2-1　使用Dijkstra找最短路徑(11-2-1使用Dijkstra找最短路徑.py)</vt:lpstr>
      <vt:lpstr>11-2-1　使用Dijkstra找最短路徑(11-2-1使用Dijkstra找最短路徑.py)</vt:lpstr>
      <vt:lpstr>11-3　使用Bellman Ford演算法找最短路徑</vt:lpstr>
      <vt:lpstr>11-3　使用Bellman Ford演算法找最短路徑</vt:lpstr>
      <vt:lpstr>11-3　使用Bellman Ford演算法找最短路徑</vt:lpstr>
      <vt:lpstr>11-3　使用Bellman Ford演算法找最短路徑</vt:lpstr>
      <vt:lpstr>11-3　使用Bellman Ford演算法找最短路徑</vt:lpstr>
      <vt:lpstr>11-3　使用Bellman Ford演算法找最短路徑</vt:lpstr>
      <vt:lpstr>11-3　使用Bellman Ford演算法找最短路徑</vt:lpstr>
      <vt:lpstr>11-3　使用Bellman Ford演算法找最短路徑</vt:lpstr>
      <vt:lpstr>11-3　使用Bellman Ford演算法找最短路徑</vt:lpstr>
      <vt:lpstr>11-3-1　使用Bellman Ford找最短路徑  (11-3-1使用Bellman Ford找最短路徑.py)</vt:lpstr>
      <vt:lpstr>11-3-1　使用Bellman Ford找最短路徑  (11-3-1使用Bellman Ford找最短路徑.py)</vt:lpstr>
      <vt:lpstr>11-3-1　使用Bellman Ford找最短路徑  (11-3-1使用Bellman Ford找最短路徑.py)</vt:lpstr>
      <vt:lpstr>11-3-1　使用Bellman Ford找最短路徑  (11-3-1使用Bellman Ford找最短路徑.py)</vt:lpstr>
      <vt:lpstr>11-3-1　使用Bellman Ford找最短路徑  (11-3-1使用Bellman Ford找最短路徑.py)</vt:lpstr>
      <vt:lpstr>11-3-1　使用Bellman Ford找最短路徑  (11-3-1使用Bellman Ford找最短路徑.py)</vt:lpstr>
      <vt:lpstr>11-3-1　使用Bellman Ford找最短路徑  (11-3-1使用Bellman Ford找最短路徑.py)</vt:lpstr>
      <vt:lpstr>11-3-1　使用Bellman Ford找最短路徑  (11-3-1使用Bellman Ford找最短路徑.py)</vt:lpstr>
      <vt:lpstr>11-3-1　使用Bellman Ford找最短路徑  (11-3-1使用Bellman Ford找最短路徑.py)</vt:lpstr>
      <vt:lpstr>11-3-2　使用Bellman Ford偵測負環 (11-3-2使用Bellman Ford偵測負環.py)</vt:lpstr>
      <vt:lpstr>11-3-2　使用Bellman Ford偵測負環 (11-3-2使用Bellman Ford偵測負環.py)</vt:lpstr>
      <vt:lpstr>11-3-2　使用Bellman Ford偵測負環 (11-3-2使用Bellman Ford偵測負環.py)</vt:lpstr>
      <vt:lpstr>11-3-2　使用Bellman Ford偵測負環 (11-3-2使用Bellman Ford偵測負環.py)</vt:lpstr>
      <vt:lpstr>11-3-2　使用Bellman Ford偵測負環 (11-3-2使用Bellman Ford偵測負環.py)</vt:lpstr>
      <vt:lpstr>11-3-2　使用Bellman Ford偵測負環 (11-3-2使用Bellman Ford偵測負環.py)</vt:lpstr>
      <vt:lpstr>11-3-2　使用Bellman Ford偵測負環 (11-3-2使用Bellman Ford偵測負環.py)</vt:lpstr>
      <vt:lpstr>11-3-2　使用Bellman Ford偵測負環 (11-3-2使用Bellman Ford偵測負環.py)</vt:lpstr>
      <vt:lpstr>11-3-2　使用Bellman Ford偵測負環 (11-3-2使用Bellman Ford偵測負環.py)</vt:lpstr>
      <vt:lpstr>11-3-2　使用Bellman Ford偵測負環 (11-3-2使用Bellman Ford偵測負環.py)</vt:lpstr>
      <vt:lpstr>11-3-2　使用Bellman Ford偵測負環 (11-3-2使用Bellman Ford偵測負環.py)</vt:lpstr>
      <vt:lpstr>11-4　使用Floyd Warshall演算法找最短路徑</vt:lpstr>
      <vt:lpstr>11-4　使用Floyd Warshall演算法找最短路徑</vt:lpstr>
      <vt:lpstr>11-4　使用Floyd Warshall演算法找最短路徑</vt:lpstr>
      <vt:lpstr>11-4　使用Floyd Warshall演算法找最短路徑</vt:lpstr>
      <vt:lpstr>11-4　使用Floyd Warshall演算法找最短路徑</vt:lpstr>
      <vt:lpstr>11-4　使用Floyd Warshall演算法找最短路徑</vt:lpstr>
      <vt:lpstr>11-4　使用Floyd Warshall演算法找最短路徑</vt:lpstr>
      <vt:lpstr>11-4　使用Floyd Warshall演算法找最短路徑</vt:lpstr>
      <vt:lpstr>11-4　使用Floyd Warshall演算法找最短路徑</vt:lpstr>
      <vt:lpstr>11-4-1　使用FordWarshall找最短路徑 (11-4-1使用FordWarshall找最短路徑.py)</vt:lpstr>
      <vt:lpstr>11-4-1　使用FordWarshall找最短路徑 (11-4-1使用FordWarshall找最短路徑.py)</vt:lpstr>
      <vt:lpstr>11-4-1　使用FordWarshall找最短路徑 (11-4-1使用FordWarshall找最短路徑.py)</vt:lpstr>
      <vt:lpstr>11-4-1　使用FordWarshall找最短路徑 (11-4-1使用FordWarshall找最短路徑.py)</vt:lpstr>
      <vt:lpstr>11-4-1　使用FordWarshall找最短路徑 (11-4-1使用FordWarshall找最短路徑.py)</vt:lpstr>
      <vt:lpstr>11-4-1　使用FordWarshall找最短路徑 (11-4-1使用FordWarshall找最短路徑.py)</vt:lpstr>
      <vt:lpstr>11-4-1　使用FordWarshall找最短路徑 (11-4-1使用FordWarshall找最短路徑.py)</vt:lpstr>
      <vt:lpstr>11-5　比較最短路徑演算法 Dijkstra、 Bellman Ford 與 Floyd Warshall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Ch1資料結構簡介</dc:title>
  <dc:creator>USER</dc:creator>
  <cp:lastModifiedBy>chwa</cp:lastModifiedBy>
  <cp:revision>93</cp:revision>
  <dcterms:created xsi:type="dcterms:W3CDTF">2021-02-10T14:29:02Z</dcterms:created>
  <dcterms:modified xsi:type="dcterms:W3CDTF">2021-03-02T03:55:38Z</dcterms:modified>
</cp:coreProperties>
</file>