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66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3" r:id="rId21"/>
    <p:sldId id="274" r:id="rId22"/>
    <p:sldId id="276" r:id="rId23"/>
    <p:sldId id="282" r:id="rId24"/>
    <p:sldId id="283" r:id="rId25"/>
    <p:sldId id="367" r:id="rId26"/>
    <p:sldId id="285" r:id="rId27"/>
    <p:sldId id="286" r:id="rId28"/>
    <p:sldId id="291" r:id="rId29"/>
    <p:sldId id="292" r:id="rId30"/>
    <p:sldId id="293" r:id="rId31"/>
    <p:sldId id="287" r:id="rId32"/>
    <p:sldId id="288" r:id="rId33"/>
    <p:sldId id="289" r:id="rId34"/>
    <p:sldId id="368" r:id="rId35"/>
    <p:sldId id="290" r:id="rId36"/>
    <p:sldId id="294" r:id="rId37"/>
    <p:sldId id="295" r:id="rId38"/>
    <p:sldId id="296" r:id="rId39"/>
    <p:sldId id="302" r:id="rId40"/>
    <p:sldId id="303" r:id="rId41"/>
    <p:sldId id="304" r:id="rId42"/>
    <p:sldId id="305" r:id="rId43"/>
    <p:sldId id="369" r:id="rId44"/>
    <p:sldId id="306" r:id="rId45"/>
    <p:sldId id="297" r:id="rId46"/>
    <p:sldId id="298" r:id="rId47"/>
    <p:sldId id="299" r:id="rId48"/>
    <p:sldId id="300" r:id="rId49"/>
    <p:sldId id="301" r:id="rId50"/>
    <p:sldId id="307" r:id="rId51"/>
    <p:sldId id="308" r:id="rId52"/>
    <p:sldId id="309" r:id="rId53"/>
    <p:sldId id="370" r:id="rId54"/>
    <p:sldId id="314" r:id="rId55"/>
    <p:sldId id="315" r:id="rId56"/>
    <p:sldId id="316" r:id="rId57"/>
    <p:sldId id="323" r:id="rId58"/>
    <p:sldId id="317" r:id="rId59"/>
    <p:sldId id="318" r:id="rId60"/>
    <p:sldId id="319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71" r:id="rId69"/>
    <p:sldId id="332" r:id="rId70"/>
    <p:sldId id="333" r:id="rId71"/>
    <p:sldId id="339" r:id="rId72"/>
    <p:sldId id="334" r:id="rId73"/>
    <p:sldId id="340" r:id="rId74"/>
    <p:sldId id="335" r:id="rId75"/>
    <p:sldId id="336" r:id="rId76"/>
    <p:sldId id="337" r:id="rId77"/>
    <p:sldId id="338" r:id="rId78"/>
    <p:sldId id="372" r:id="rId79"/>
    <p:sldId id="341" r:id="rId80"/>
    <p:sldId id="342" r:id="rId81"/>
    <p:sldId id="373" r:id="rId82"/>
    <p:sldId id="348" r:id="rId83"/>
    <p:sldId id="343" r:id="rId84"/>
    <p:sldId id="349" r:id="rId85"/>
    <p:sldId id="350" r:id="rId86"/>
    <p:sldId id="351" r:id="rId87"/>
    <p:sldId id="344" r:id="rId88"/>
    <p:sldId id="345" r:id="rId89"/>
    <p:sldId id="346" r:id="rId90"/>
    <p:sldId id="347" r:id="rId91"/>
    <p:sldId id="352" r:id="rId92"/>
    <p:sldId id="353" r:id="rId93"/>
    <p:sldId id="356" r:id="rId94"/>
    <p:sldId id="357" r:id="rId95"/>
    <p:sldId id="374" r:id="rId96"/>
    <p:sldId id="358" r:id="rId97"/>
    <p:sldId id="364" r:id="rId98"/>
    <p:sldId id="365" r:id="rId99"/>
    <p:sldId id="359" r:id="rId100"/>
    <p:sldId id="360" r:id="rId10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-518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68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87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31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539750" indent="-539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sz="2400"/>
            </a:lvl1pPr>
            <a:lvl2pPr marL="1076325" indent="-538163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sz="2400"/>
            </a:lvl2pPr>
            <a:lvl3pPr marL="1703388" indent="-627063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sz="2400"/>
            </a:lvl3pPr>
            <a:lvl4pPr marL="2330450" indent="-627063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 marL="2959100" indent="-6286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zh-TW" altLang="en-US" dirty="0" smtClean="0"/>
              <a:t>編輯母片文字樣式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第二層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164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33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84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15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71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62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1961A4D-61E4-4ED3-9A90-74D979B769E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77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71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93982"/>
            <a:ext cx="12192001" cy="2640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527984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86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67862"/>
            <a:ext cx="10058400" cy="49291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1961A4D-61E4-4ED3-9A90-74D979B769E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245523" y="1308876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56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jp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 smtClean="0"/>
              <a:t>Ch12</a:t>
            </a:r>
            <a:r>
              <a:rPr lang="zh-TW" altLang="en-US" sz="6600" dirty="0" smtClean="0"/>
              <a:t>　常見</a:t>
            </a:r>
            <a:r>
              <a:rPr lang="zh-TW" altLang="en-US" sz="6600" dirty="0"/>
              <a:t>圖形演算法 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04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12-1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拓</a:t>
            </a:r>
            <a:r>
              <a:rPr lang="zh-TW" altLang="en-US" dirty="0"/>
              <a:t>撲排序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36" y="1394891"/>
            <a:ext cx="7943850" cy="4667250"/>
          </a:xfrm>
        </p:spPr>
      </p:pic>
    </p:spTree>
    <p:extLst>
      <p:ext uri="{BB962C8B-B14F-4D97-AF65-F5344CB8AC3E}">
        <p14:creationId xmlns:p14="http://schemas.microsoft.com/office/powerpoint/2010/main" val="38060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程式效率分析</a:t>
            </a:r>
          </a:p>
          <a:p>
            <a:pPr lvl="1"/>
            <a:r>
              <a:rPr lang="zh-TW" altLang="en-US" dirty="0"/>
              <a:t>執行</a:t>
            </a:r>
            <a:r>
              <a:rPr lang="en-US" altLang="zh-TW" dirty="0" err="1"/>
              <a:t>getCityIndex</a:t>
            </a:r>
            <a:r>
              <a:rPr lang="zh-TW" altLang="en-US" dirty="0"/>
              <a:t>函式是本程式花最多執行時間的區域，執行第</a:t>
            </a:r>
            <a:r>
              <a:rPr lang="en-US" altLang="zh-TW" dirty="0"/>
              <a:t>9</a:t>
            </a:r>
            <a:r>
              <a:rPr lang="zh-TW" altLang="en-US" dirty="0"/>
              <a:t>行的檢查</a:t>
            </a:r>
            <a:r>
              <a:rPr lang="en-US" altLang="zh-TW" dirty="0"/>
              <a:t>p</a:t>
            </a:r>
            <a:r>
              <a:rPr lang="zh-TW" altLang="en-US" dirty="0"/>
              <a:t>是否為</a:t>
            </a:r>
            <a:r>
              <a:rPr lang="en-US" altLang="zh-TW" dirty="0"/>
              <a:t>City</a:t>
            </a:r>
            <a:r>
              <a:rPr lang="zh-TW" altLang="en-US" dirty="0"/>
              <a:t>的鍵值需要</a:t>
            </a:r>
            <a:r>
              <a:rPr lang="en-US" altLang="zh-TW" dirty="0"/>
              <a:t>O(n)</a:t>
            </a:r>
            <a:r>
              <a:rPr lang="zh-TW" altLang="en-US" dirty="0"/>
              <a:t>時間，每個邊都要執行兩次</a:t>
            </a:r>
            <a:r>
              <a:rPr lang="en-US" altLang="zh-TW" dirty="0" err="1"/>
              <a:t>getCityIndex</a:t>
            </a:r>
            <a:r>
              <a:rPr lang="zh-TW" altLang="en-US" dirty="0"/>
              <a:t>函式，演算法效率為</a:t>
            </a:r>
            <a:r>
              <a:rPr lang="en-US" altLang="zh-TW" dirty="0"/>
              <a:t>O(n*m)</a:t>
            </a:r>
            <a:r>
              <a:rPr lang="zh-TW" altLang="en-US" dirty="0"/>
              <a:t>，</a:t>
            </a:r>
            <a:r>
              <a:rPr lang="en-US" altLang="zh-TW" dirty="0"/>
              <a:t>n</a:t>
            </a:r>
            <a:r>
              <a:rPr lang="zh-TW" altLang="en-US" dirty="0"/>
              <a:t>為點的個數，</a:t>
            </a:r>
            <a:r>
              <a:rPr lang="en-US" altLang="zh-TW" dirty="0"/>
              <a:t>m</a:t>
            </a:r>
            <a:r>
              <a:rPr lang="zh-TW" altLang="en-US" dirty="0"/>
              <a:t>為邊的個數。第</a:t>
            </a:r>
            <a:r>
              <a:rPr lang="en-US" altLang="zh-TW" dirty="0"/>
              <a:t>12</a:t>
            </a:r>
            <a:r>
              <a:rPr lang="zh-TW" altLang="en-US" dirty="0"/>
              <a:t>到</a:t>
            </a:r>
            <a:r>
              <a:rPr lang="en-US" altLang="zh-TW" dirty="0"/>
              <a:t>32</a:t>
            </a:r>
            <a:r>
              <a:rPr lang="zh-TW" altLang="en-US" dirty="0"/>
              <a:t>行深度優先搜尋演算法，每個點都要拜訪，且點連出去的邊都需要考慮，演算法效率為</a:t>
            </a:r>
            <a:r>
              <a:rPr lang="en-US" altLang="zh-TW" dirty="0"/>
              <a:t>O(</a:t>
            </a:r>
            <a:r>
              <a:rPr lang="en-US" altLang="zh-TW" dirty="0" err="1"/>
              <a:t>n+m</a:t>
            </a:r>
            <a:r>
              <a:rPr lang="en-US" altLang="zh-TW" dirty="0"/>
              <a:t>)</a:t>
            </a:r>
            <a:r>
              <a:rPr lang="zh-TW" altLang="en-US" dirty="0"/>
              <a:t>。整體演算法效率為</a:t>
            </a:r>
            <a:r>
              <a:rPr lang="en-US" altLang="zh-TW" dirty="0"/>
              <a:t>O(n*m)</a:t>
            </a:r>
            <a:r>
              <a:rPr lang="zh-TW" altLang="en-US" dirty="0"/>
              <a:t>。如果沒有將節點名稱轉換成編號，演算法效率為</a:t>
            </a:r>
            <a:r>
              <a:rPr lang="en-US" altLang="zh-TW" dirty="0"/>
              <a:t>O(</a:t>
            </a:r>
            <a:r>
              <a:rPr lang="en-US" altLang="zh-TW" dirty="0" err="1"/>
              <a:t>n+m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12-4-1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找出</a:t>
            </a:r>
            <a:r>
              <a:rPr lang="zh-TW" altLang="en-US" dirty="0"/>
              <a:t>關鍵的</a:t>
            </a:r>
            <a:r>
              <a:rPr lang="zh-TW" altLang="en-US" dirty="0" smtClean="0"/>
              <a:t>路口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</a:t>
            </a:r>
            <a:r>
              <a:rPr lang="en-US" altLang="zh-TW" sz="2700" dirty="0" smtClean="0"/>
              <a:t>(</a:t>
            </a:r>
            <a:r>
              <a:rPr lang="en-US" altLang="zh-TW" sz="2700" dirty="0"/>
              <a:t>12-4-1-</a:t>
            </a:r>
            <a:r>
              <a:rPr lang="zh-TW" altLang="en-US" sz="2700" dirty="0"/>
              <a:t>找出關鍵的路口</a:t>
            </a:r>
            <a:r>
              <a:rPr lang="en-US" altLang="zh-TW" sz="2700" dirty="0"/>
              <a:t>.</a:t>
            </a:r>
            <a:r>
              <a:rPr lang="en-US" altLang="zh-TW" sz="2700" dirty="0" err="1"/>
              <a:t>py</a:t>
            </a:r>
            <a:r>
              <a:rPr lang="en-US" altLang="zh-TW" sz="2700" dirty="0" smtClean="0"/>
              <a:t>)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03248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12-1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拓</a:t>
            </a:r>
            <a:r>
              <a:rPr lang="zh-TW" altLang="en-US" dirty="0"/>
              <a:t>撲排序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42" y="1422241"/>
            <a:ext cx="7762875" cy="4638675"/>
          </a:xfrm>
        </p:spPr>
      </p:pic>
    </p:spTree>
    <p:extLst>
      <p:ext uri="{BB962C8B-B14F-4D97-AF65-F5344CB8AC3E}">
        <p14:creationId xmlns:p14="http://schemas.microsoft.com/office/powerpoint/2010/main" val="184005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12-1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拓</a:t>
            </a:r>
            <a:r>
              <a:rPr lang="zh-TW" altLang="en-US" dirty="0"/>
              <a:t>撲排序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513" y="1435304"/>
            <a:ext cx="7762875" cy="4638675"/>
          </a:xfrm>
        </p:spPr>
      </p:pic>
    </p:spTree>
    <p:extLst>
      <p:ext uri="{BB962C8B-B14F-4D97-AF65-F5344CB8AC3E}">
        <p14:creationId xmlns:p14="http://schemas.microsoft.com/office/powerpoint/2010/main" val="324224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12-1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拓</a:t>
            </a:r>
            <a:r>
              <a:rPr lang="zh-TW" altLang="en-US" dirty="0"/>
              <a:t>撲排序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51" y="1562531"/>
            <a:ext cx="7677150" cy="85725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826" y="2419781"/>
            <a:ext cx="77724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2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12-1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拓</a:t>
            </a:r>
            <a:r>
              <a:rPr lang="zh-TW" altLang="en-US" dirty="0"/>
              <a:t>撲排序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533" y="1394551"/>
            <a:ext cx="7635967" cy="4929188"/>
          </a:xfrm>
        </p:spPr>
      </p:pic>
    </p:spTree>
    <p:extLst>
      <p:ext uri="{BB962C8B-B14F-4D97-AF65-F5344CB8AC3E}">
        <p14:creationId xmlns:p14="http://schemas.microsoft.com/office/powerpoint/2010/main" val="89957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12-1-1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拓</a:t>
            </a:r>
            <a:r>
              <a:rPr lang="zh-TW" altLang="en-US" dirty="0"/>
              <a:t>撲</a:t>
            </a:r>
            <a:r>
              <a:rPr lang="zh-TW" altLang="en-US" dirty="0" smtClean="0"/>
              <a:t>排序  </a:t>
            </a:r>
            <a:r>
              <a:rPr lang="en-US" altLang="zh-TW" sz="2800" dirty="0" smtClean="0"/>
              <a:t>(</a:t>
            </a:r>
            <a:r>
              <a:rPr lang="en-US" altLang="zh-TW" sz="2800" dirty="0"/>
              <a:t>12-1-1-</a:t>
            </a:r>
            <a:r>
              <a:rPr lang="zh-TW" altLang="en-US" sz="2800" dirty="0"/>
              <a:t>拓撲排序</a:t>
            </a:r>
            <a:r>
              <a:rPr lang="en-US" altLang="zh-TW" sz="2800" dirty="0"/>
              <a:t>.</a:t>
            </a:r>
            <a:r>
              <a:rPr lang="en-US" altLang="zh-TW" sz="2800" dirty="0" err="1"/>
              <a:t>py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7862"/>
            <a:ext cx="10682344" cy="4929194"/>
          </a:xfrm>
        </p:spPr>
        <p:txBody>
          <a:bodyPr>
            <a:noAutofit/>
          </a:bodyPr>
          <a:lstStyle/>
          <a:p>
            <a:r>
              <a:rPr lang="zh-TW" altLang="en-US" dirty="0"/>
              <a:t>給定最多</a:t>
            </a:r>
            <a:r>
              <a:rPr lang="en-US" altLang="zh-TW" dirty="0"/>
              <a:t>50</a:t>
            </a:r>
            <a:r>
              <a:rPr lang="zh-TW" altLang="en-US" dirty="0"/>
              <a:t>個節點以內的有向無環</a:t>
            </a:r>
            <a:r>
              <a:rPr lang="zh-TW" altLang="en-US" dirty="0" smtClean="0"/>
              <a:t>圖（</a:t>
            </a:r>
            <a:r>
              <a:rPr lang="en-US" altLang="zh-TW" dirty="0" smtClean="0"/>
              <a:t>Directed </a:t>
            </a:r>
            <a:r>
              <a:rPr lang="en-US" altLang="zh-TW" dirty="0"/>
              <a:t>Acyclic </a:t>
            </a:r>
            <a:r>
              <a:rPr lang="en-US" altLang="zh-TW" dirty="0" smtClean="0"/>
              <a:t>Graph</a:t>
            </a:r>
            <a:r>
              <a:rPr lang="zh-TW" altLang="en-US" dirty="0" smtClean="0"/>
              <a:t>），</a:t>
            </a:r>
            <a:r>
              <a:rPr lang="zh-TW" altLang="en-US" dirty="0"/>
              <a:t>每個節點編號由</a:t>
            </a:r>
            <a:r>
              <a:rPr lang="en-US" altLang="zh-TW" dirty="0"/>
              <a:t>0</a:t>
            </a:r>
            <a:r>
              <a:rPr lang="zh-TW" altLang="en-US" dirty="0"/>
              <a:t>開始編號，且節點編號不會重複，相同起點與終點的邊只有一個，請找出一個可行的拓撲排序，且輸入資料保證至少可以找到一個拓撲排序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輸入說明</a:t>
            </a:r>
          </a:p>
          <a:p>
            <a:pPr lvl="1"/>
            <a:r>
              <a:rPr lang="zh-TW" altLang="en-US" dirty="0"/>
              <a:t>輸入正整數</a:t>
            </a:r>
            <a:r>
              <a:rPr lang="en-US" altLang="zh-TW" dirty="0"/>
              <a:t>n</a:t>
            </a:r>
            <a:r>
              <a:rPr lang="zh-TW" altLang="en-US" dirty="0"/>
              <a:t>與</a:t>
            </a:r>
            <a:r>
              <a:rPr lang="en-US" altLang="zh-TW" dirty="0"/>
              <a:t>m</a:t>
            </a:r>
            <a:r>
              <a:rPr lang="zh-TW" altLang="en-US" dirty="0"/>
              <a:t>，表示圖形中有</a:t>
            </a:r>
            <a:r>
              <a:rPr lang="en-US" altLang="zh-TW" dirty="0"/>
              <a:t>n</a:t>
            </a:r>
            <a:r>
              <a:rPr lang="zh-TW" altLang="en-US" dirty="0"/>
              <a:t>個點與</a:t>
            </a:r>
            <a:r>
              <a:rPr lang="en-US" altLang="zh-TW" dirty="0"/>
              <a:t>m</a:t>
            </a:r>
            <a:r>
              <a:rPr lang="zh-TW" altLang="en-US" dirty="0"/>
              <a:t>個有向邊，接下來有</a:t>
            </a:r>
            <a:r>
              <a:rPr lang="en-US" altLang="zh-TW" dirty="0"/>
              <a:t>m</a:t>
            </a:r>
            <a:r>
              <a:rPr lang="zh-TW" altLang="en-US" dirty="0"/>
              <a:t>行，每個邊輸入兩個節點編號，保證節點編號由</a:t>
            </a:r>
            <a:r>
              <a:rPr lang="en-US" altLang="zh-TW" dirty="0"/>
              <a:t>0</a:t>
            </a:r>
            <a:r>
              <a:rPr lang="zh-TW" altLang="en-US" dirty="0"/>
              <a:t>到</a:t>
            </a:r>
            <a:r>
              <a:rPr lang="en-US" altLang="zh-TW" dirty="0"/>
              <a:t>(n-1)</a:t>
            </a:r>
            <a:r>
              <a:rPr lang="zh-TW" altLang="en-US" dirty="0"/>
              <a:t>。 </a:t>
            </a:r>
          </a:p>
          <a:p>
            <a:r>
              <a:rPr lang="zh-TW" altLang="en-US" dirty="0"/>
              <a:t>輸出說明</a:t>
            </a:r>
          </a:p>
          <a:p>
            <a:pPr lvl="1"/>
            <a:r>
              <a:rPr lang="zh-TW" altLang="en-US" dirty="0"/>
              <a:t>請找出一個可行的拓撲排序。 </a:t>
            </a:r>
          </a:p>
        </p:txBody>
      </p:sp>
    </p:spTree>
    <p:extLst>
      <p:ext uri="{BB962C8B-B14F-4D97-AF65-F5344CB8AC3E}">
        <p14:creationId xmlns:p14="http://schemas.microsoft.com/office/powerpoint/2010/main" val="271270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12-1-1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拓</a:t>
            </a:r>
            <a:r>
              <a:rPr lang="zh-TW" altLang="en-US" dirty="0"/>
              <a:t>撲</a:t>
            </a:r>
            <a:r>
              <a:rPr lang="zh-TW" altLang="en-US" dirty="0" smtClean="0"/>
              <a:t>排序  </a:t>
            </a:r>
            <a:r>
              <a:rPr lang="en-US" altLang="zh-TW" sz="2800" dirty="0" smtClean="0"/>
              <a:t>(</a:t>
            </a:r>
            <a:r>
              <a:rPr lang="en-US" altLang="zh-TW" sz="2800" dirty="0"/>
              <a:t>12-1-1-</a:t>
            </a:r>
            <a:r>
              <a:rPr lang="zh-TW" altLang="en-US" sz="2800" dirty="0"/>
              <a:t>拓撲排序</a:t>
            </a:r>
            <a:r>
              <a:rPr lang="en-US" altLang="zh-TW" sz="2800" dirty="0"/>
              <a:t>.</a:t>
            </a:r>
            <a:r>
              <a:rPr lang="en-US" altLang="zh-TW" sz="2800" dirty="0" err="1"/>
              <a:t>py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976" y="1420677"/>
            <a:ext cx="7896089" cy="4929188"/>
          </a:xfrm>
        </p:spPr>
      </p:pic>
    </p:spTree>
    <p:extLst>
      <p:ext uri="{BB962C8B-B14F-4D97-AF65-F5344CB8AC3E}">
        <p14:creationId xmlns:p14="http://schemas.microsoft.com/office/powerpoint/2010/main" val="231966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12-1-1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拓</a:t>
            </a:r>
            <a:r>
              <a:rPr lang="zh-TW" altLang="en-US" dirty="0"/>
              <a:t>撲</a:t>
            </a:r>
            <a:r>
              <a:rPr lang="zh-TW" altLang="en-US" dirty="0" smtClean="0"/>
              <a:t>排序  </a:t>
            </a:r>
            <a:r>
              <a:rPr lang="en-US" altLang="zh-TW" sz="2800" dirty="0" smtClean="0"/>
              <a:t>(</a:t>
            </a:r>
            <a:r>
              <a:rPr lang="en-US" altLang="zh-TW" sz="2800" dirty="0"/>
              <a:t>12-1-1-</a:t>
            </a:r>
            <a:r>
              <a:rPr lang="zh-TW" altLang="en-US" sz="2800" dirty="0"/>
              <a:t>拓撲排序</a:t>
            </a:r>
            <a:r>
              <a:rPr lang="en-US" altLang="zh-TW" sz="2800" dirty="0"/>
              <a:t>.</a:t>
            </a:r>
            <a:r>
              <a:rPr lang="en-US" altLang="zh-TW" sz="2800" dirty="0" err="1"/>
              <a:t>py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找出拓撲排序的程式實作想法</a:t>
            </a:r>
          </a:p>
          <a:p>
            <a:pPr lvl="1"/>
            <a:r>
              <a:rPr lang="zh-TW" altLang="en-US" dirty="0"/>
              <a:t>使用陣列</a:t>
            </a:r>
            <a:r>
              <a:rPr lang="en-US" altLang="zh-TW" dirty="0" err="1" smtClean="0"/>
              <a:t>indeg</a:t>
            </a:r>
            <a:r>
              <a:rPr lang="zh-TW" altLang="en-US" dirty="0" smtClean="0"/>
              <a:t>記錄</a:t>
            </a:r>
            <a:r>
              <a:rPr lang="zh-TW" altLang="en-US" dirty="0"/>
              <a:t>每個點輸入邊的個數，找尋陣列</a:t>
            </a:r>
            <a:r>
              <a:rPr lang="en-US" altLang="zh-TW" dirty="0" err="1"/>
              <a:t>indeg</a:t>
            </a:r>
            <a:r>
              <a:rPr lang="zh-TW" altLang="en-US" dirty="0"/>
              <a:t>中輸入邊個數為</a:t>
            </a:r>
            <a:r>
              <a:rPr lang="en-US" altLang="zh-TW" dirty="0"/>
              <a:t>0</a:t>
            </a:r>
            <a:r>
              <a:rPr lang="zh-TW" altLang="en-US" dirty="0"/>
              <a:t>的點，若有這樣的點，則選擇其中一個點進行輸出，並刪除該點所連出去的邊。在陣列</a:t>
            </a:r>
            <a:r>
              <a:rPr lang="en-US" altLang="zh-TW" dirty="0" err="1"/>
              <a:t>indeg</a:t>
            </a:r>
            <a:r>
              <a:rPr lang="zh-TW" altLang="en-US" dirty="0"/>
              <a:t>中「被刪除邊的另一個端點的節點編號」的數值遞減</a:t>
            </a:r>
            <a:r>
              <a:rPr lang="en-US" altLang="zh-TW" dirty="0"/>
              <a:t>1</a:t>
            </a:r>
            <a:r>
              <a:rPr lang="zh-TW" altLang="en-US" dirty="0"/>
              <a:t>，可能有更多點，其連進來的邊數為</a:t>
            </a:r>
            <a:r>
              <a:rPr lang="en-US" altLang="zh-TW" dirty="0"/>
              <a:t>0</a:t>
            </a:r>
            <a:r>
              <a:rPr lang="zh-TW" altLang="en-US" dirty="0"/>
              <a:t>，繼續選擇陣列</a:t>
            </a:r>
            <a:r>
              <a:rPr lang="en-US" altLang="zh-TW" dirty="0" err="1"/>
              <a:t>indeg</a:t>
            </a:r>
            <a:r>
              <a:rPr lang="zh-TW" altLang="en-US" dirty="0"/>
              <a:t>中還未輸出且數值為</a:t>
            </a:r>
            <a:r>
              <a:rPr lang="en-US" altLang="zh-TW" dirty="0"/>
              <a:t>0</a:t>
            </a:r>
            <a:r>
              <a:rPr lang="zh-TW" altLang="en-US" dirty="0"/>
              <a:t>的點進行輸出，並刪除該點所連出去的邊，修改陣列</a:t>
            </a:r>
            <a:r>
              <a:rPr lang="en-US" altLang="zh-TW" dirty="0" err="1"/>
              <a:t>indeg</a:t>
            </a:r>
            <a:r>
              <a:rPr lang="zh-TW" altLang="en-US" dirty="0"/>
              <a:t>的元素數值，直到輸出所有的點為止。</a:t>
            </a:r>
          </a:p>
        </p:txBody>
      </p:sp>
    </p:spTree>
    <p:extLst>
      <p:ext uri="{BB962C8B-B14F-4D97-AF65-F5344CB8AC3E}">
        <p14:creationId xmlns:p14="http://schemas.microsoft.com/office/powerpoint/2010/main" val="342883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12-1-1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拓</a:t>
            </a:r>
            <a:r>
              <a:rPr lang="zh-TW" altLang="en-US" dirty="0"/>
              <a:t>撲</a:t>
            </a:r>
            <a:r>
              <a:rPr lang="zh-TW" altLang="en-US" dirty="0" smtClean="0"/>
              <a:t>排序  </a:t>
            </a:r>
            <a:r>
              <a:rPr lang="en-US" altLang="zh-TW" sz="2800" dirty="0" smtClean="0"/>
              <a:t>(</a:t>
            </a:r>
            <a:r>
              <a:rPr lang="en-US" altLang="zh-TW" sz="2800" dirty="0"/>
              <a:t>12-1-1-</a:t>
            </a:r>
            <a:r>
              <a:rPr lang="zh-TW" altLang="en-US" sz="2800" dirty="0"/>
              <a:t>拓撲排序</a:t>
            </a:r>
            <a:r>
              <a:rPr lang="en-US" altLang="zh-TW" sz="2800" dirty="0"/>
              <a:t>.</a:t>
            </a:r>
            <a:r>
              <a:rPr lang="en-US" altLang="zh-TW" sz="2800" dirty="0" err="1"/>
              <a:t>py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(1) </a:t>
            </a:r>
            <a:r>
              <a:rPr lang="zh-TW" altLang="en-US" dirty="0"/>
              <a:t>程式與解說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348851"/>
              </p:ext>
            </p:extLst>
          </p:nvPr>
        </p:nvGraphicFramePr>
        <p:xfrm>
          <a:off x="809898" y="1344629"/>
          <a:ext cx="3941396" cy="540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601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3294795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 = [[] 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range(51)]</a:t>
                      </a:r>
                    </a:p>
                    <a:p>
                      <a:r>
                        <a:rPr lang="en-US" altLang="zh-TW" sz="1800" dirty="0" err="1" smtClean="0"/>
                        <a:t>indeg</a:t>
                      </a:r>
                      <a:r>
                        <a:rPr lang="en-US" altLang="zh-TW" sz="1800" dirty="0" smtClean="0"/>
                        <a:t> = [0]*51</a:t>
                      </a:r>
                    </a:p>
                    <a:p>
                      <a:r>
                        <a:rPr lang="en-US" altLang="zh-TW" sz="1800" dirty="0" smtClean="0"/>
                        <a:t>v = [0]*51</a:t>
                      </a:r>
                    </a:p>
                    <a:p>
                      <a:r>
                        <a:rPr lang="en-US" altLang="zh-TW" sz="1800" dirty="0" err="1" smtClean="0"/>
                        <a:t>cnt</a:t>
                      </a:r>
                      <a:r>
                        <a:rPr lang="en-US" altLang="zh-TW" sz="1800" dirty="0" smtClean="0"/>
                        <a:t> = 0</a:t>
                      </a:r>
                    </a:p>
                    <a:p>
                      <a:r>
                        <a:rPr lang="en-US" altLang="zh-TW" sz="1800" dirty="0" smtClean="0"/>
                        <a:t>class Edge: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__</a:t>
                      </a:r>
                      <a:r>
                        <a:rPr lang="en-US" altLang="zh-TW" sz="1800" dirty="0" err="1" smtClean="0"/>
                        <a:t>init</a:t>
                      </a:r>
                      <a:r>
                        <a:rPr lang="en-US" altLang="zh-TW" sz="1800" dirty="0" smtClean="0"/>
                        <a:t>__(self, s, t):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self.s</a:t>
                      </a:r>
                      <a:r>
                        <a:rPr lang="en-US" altLang="zh-TW" sz="1800" dirty="0" smtClean="0"/>
                        <a:t> = s</a:t>
                      </a:r>
                    </a:p>
                    <a:p>
                      <a:r>
                        <a:rPr lang="en-US" altLang="zh-TW" sz="1800" dirty="0" smtClean="0"/>
                        <a:t>        self.t = t</a:t>
                      </a:r>
                    </a:p>
                    <a:p>
                      <a:r>
                        <a:rPr lang="en-US" altLang="zh-TW" sz="1800" dirty="0" err="1" smtClean="0"/>
                        <a:t>n,m</a:t>
                      </a:r>
                      <a:r>
                        <a:rPr lang="en-US" altLang="zh-TW" sz="1800" dirty="0" smtClean="0"/>
                        <a:t> = input().split()</a:t>
                      </a:r>
                    </a:p>
                    <a:p>
                      <a:r>
                        <a:rPr lang="en-US" altLang="zh-TW" sz="1800" dirty="0" smtClean="0"/>
                        <a:t>n = </a:t>
                      </a:r>
                      <a:r>
                        <a:rPr lang="en-US" altLang="zh-TW" sz="1800" dirty="0" err="1" smtClean="0"/>
                        <a:t>int</a:t>
                      </a:r>
                      <a:r>
                        <a:rPr lang="en-US" altLang="zh-TW" sz="1800" dirty="0" smtClean="0"/>
                        <a:t>(n)</a:t>
                      </a:r>
                    </a:p>
                    <a:p>
                      <a:r>
                        <a:rPr lang="en-US" altLang="zh-TW" sz="1800" dirty="0" smtClean="0"/>
                        <a:t>m = </a:t>
                      </a:r>
                      <a:r>
                        <a:rPr lang="en-US" altLang="zh-TW" sz="1800" dirty="0" err="1" smtClean="0"/>
                        <a:t>int</a:t>
                      </a:r>
                      <a:r>
                        <a:rPr lang="en-US" altLang="zh-TW" sz="1800" dirty="0" smtClean="0"/>
                        <a:t>(m)</a:t>
                      </a:r>
                    </a:p>
                    <a:p>
                      <a:r>
                        <a:rPr lang="en-US" altLang="zh-TW" sz="1800" dirty="0" smtClean="0"/>
                        <a:t>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range(m):</a:t>
                      </a:r>
                    </a:p>
                    <a:p>
                      <a:r>
                        <a:rPr lang="en-US" altLang="zh-TW" sz="1800" dirty="0" smtClean="0"/>
                        <a:t>    a, b = input().split()</a:t>
                      </a:r>
                    </a:p>
                    <a:p>
                      <a:r>
                        <a:rPr lang="en-US" altLang="zh-TW" sz="1800" dirty="0" smtClean="0"/>
                        <a:t>    a = </a:t>
                      </a:r>
                      <a:r>
                        <a:rPr lang="en-US" altLang="zh-TW" sz="1800" dirty="0" err="1" smtClean="0"/>
                        <a:t>int</a:t>
                      </a:r>
                      <a:r>
                        <a:rPr lang="en-US" altLang="zh-TW" sz="1800" dirty="0" smtClean="0"/>
                        <a:t>(a)</a:t>
                      </a:r>
                    </a:p>
                    <a:p>
                      <a:r>
                        <a:rPr lang="en-US" altLang="zh-TW" sz="1800" dirty="0" smtClean="0"/>
                        <a:t>    b = </a:t>
                      </a:r>
                      <a:r>
                        <a:rPr lang="en-US" altLang="zh-TW" sz="1800" dirty="0" err="1" smtClean="0"/>
                        <a:t>int</a:t>
                      </a:r>
                      <a:r>
                        <a:rPr lang="en-US" altLang="zh-TW" sz="1800" dirty="0" smtClean="0"/>
                        <a:t>(b)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indeg</a:t>
                      </a:r>
                      <a:r>
                        <a:rPr lang="en-US" altLang="zh-TW" sz="1800" dirty="0" smtClean="0"/>
                        <a:t>[b] = </a:t>
                      </a:r>
                      <a:r>
                        <a:rPr lang="en-US" altLang="zh-TW" sz="1800" dirty="0" err="1" smtClean="0"/>
                        <a:t>indeg</a:t>
                      </a:r>
                      <a:r>
                        <a:rPr lang="en-US" altLang="zh-TW" sz="1800" dirty="0" smtClean="0"/>
                        <a:t>[b] + 1</a:t>
                      </a:r>
                    </a:p>
                    <a:p>
                      <a:r>
                        <a:rPr lang="en-US" altLang="zh-TW" sz="1800" dirty="0" smtClean="0"/>
                        <a:t>    e1 = Edge(a, b)</a:t>
                      </a:r>
                    </a:p>
                    <a:p>
                      <a:r>
                        <a:rPr lang="en-US" altLang="zh-TW" sz="1800" dirty="0" smtClean="0"/>
                        <a:t>    G[a].append(e1)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847685" y="1751987"/>
            <a:ext cx="7030550" cy="4658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為二維陣列。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indeg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v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個元素的串列，每個元素值都是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cnt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初始化為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行：宣告一個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Edge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類別，由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個元素描述一個邊，這個邊是具有方向性的，分別是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為邊的起點，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為邊的終點。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input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函數輸入兩個整數字串到變數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，使用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函式將整數字串變數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轉換成整數，再使用變數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參考到轉換後的整數，變數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為點的個數，變數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為邊的個數。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行：使用迴圈執行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次，每次輸入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個資料，表示邊的兩個頂點到變數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 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indeg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[b]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遞增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，表示連結到點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的邊的個數增加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，設定物件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、物件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 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加入到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G[a]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的最後，表示點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可以到點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 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	</a:t>
            </a:r>
          </a:p>
        </p:txBody>
      </p:sp>
    </p:spTree>
    <p:extLst>
      <p:ext uri="{BB962C8B-B14F-4D97-AF65-F5344CB8AC3E}">
        <p14:creationId xmlns:p14="http://schemas.microsoft.com/office/powerpoint/2010/main" val="239872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12-1-1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拓</a:t>
            </a:r>
            <a:r>
              <a:rPr lang="zh-TW" altLang="en-US" dirty="0"/>
              <a:t>撲</a:t>
            </a:r>
            <a:r>
              <a:rPr lang="zh-TW" altLang="en-US" dirty="0" smtClean="0"/>
              <a:t>排序  </a:t>
            </a:r>
            <a:r>
              <a:rPr lang="en-US" altLang="zh-TW" sz="2800" dirty="0" smtClean="0"/>
              <a:t>(</a:t>
            </a:r>
            <a:r>
              <a:rPr lang="en-US" altLang="zh-TW" sz="2800" dirty="0"/>
              <a:t>12-1-1-</a:t>
            </a:r>
            <a:r>
              <a:rPr lang="zh-TW" altLang="en-US" sz="2800" dirty="0"/>
              <a:t>拓撲排序</a:t>
            </a:r>
            <a:r>
              <a:rPr lang="en-US" altLang="zh-TW" sz="2800" dirty="0"/>
              <a:t>.</a:t>
            </a:r>
            <a:r>
              <a:rPr lang="en-US" altLang="zh-TW" sz="2800" dirty="0" err="1"/>
              <a:t>py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(1) </a:t>
            </a:r>
            <a:r>
              <a:rPr lang="zh-TW" altLang="en-US" dirty="0"/>
              <a:t>程式與解說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764348"/>
              </p:ext>
            </p:extLst>
          </p:nvPr>
        </p:nvGraphicFramePr>
        <p:xfrm>
          <a:off x="472740" y="2080517"/>
          <a:ext cx="4655071" cy="4029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682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3891389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= 0</a:t>
                      </a:r>
                    </a:p>
                    <a:p>
                      <a:r>
                        <a:rPr lang="en-US" altLang="zh-TW" sz="1800" dirty="0" smtClean="0"/>
                        <a:t>while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&lt; n:</a:t>
                      </a:r>
                    </a:p>
                    <a:p>
                      <a:r>
                        <a:rPr lang="en-US" altLang="zh-TW" sz="1800" dirty="0" smtClean="0"/>
                        <a:t>    if </a:t>
                      </a:r>
                      <a:r>
                        <a:rPr lang="en-US" altLang="zh-TW" sz="1800" dirty="0" err="1" smtClean="0"/>
                        <a:t>indeg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 == 0 and v[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 == 0:</a:t>
                      </a:r>
                    </a:p>
                    <a:p>
                      <a:r>
                        <a:rPr lang="en-US" altLang="zh-TW" sz="1800" dirty="0" smtClean="0"/>
                        <a:t>        v[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 = 1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cnt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cnt</a:t>
                      </a:r>
                      <a:r>
                        <a:rPr lang="en-US" altLang="zh-TW" sz="1800" dirty="0" smtClean="0"/>
                        <a:t> + 1</a:t>
                      </a:r>
                    </a:p>
                    <a:p>
                      <a:r>
                        <a:rPr lang="en-US" altLang="zh-TW" sz="1800" dirty="0" smtClean="0"/>
                        <a:t>        print(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," ", </a:t>
                      </a:r>
                      <a:r>
                        <a:rPr lang="en-US" altLang="zh-TW" sz="1800" dirty="0" err="1" smtClean="0"/>
                        <a:t>sep</a:t>
                      </a:r>
                      <a:r>
                        <a:rPr lang="en-US" altLang="zh-TW" sz="1800" dirty="0" smtClean="0"/>
                        <a:t> = "",end = "")</a:t>
                      </a:r>
                    </a:p>
                    <a:p>
                      <a:r>
                        <a:rPr lang="en-US" altLang="zh-TW" sz="1800" dirty="0" smtClean="0"/>
                        <a:t>        for item in G[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]: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indeg</a:t>
                      </a:r>
                      <a:r>
                        <a:rPr lang="en-US" altLang="zh-TW" sz="1800" dirty="0" smtClean="0"/>
                        <a:t>[item.t] = </a:t>
                      </a:r>
                      <a:r>
                        <a:rPr lang="en-US" altLang="zh-TW" sz="1800" dirty="0" err="1" smtClean="0"/>
                        <a:t>indeg</a:t>
                      </a:r>
                      <a:r>
                        <a:rPr lang="en-US" altLang="zh-TW" sz="1800" dirty="0" smtClean="0"/>
                        <a:t>[item.t] - 1</a:t>
                      </a:r>
                    </a:p>
                    <a:p>
                      <a:r>
                        <a:rPr lang="en-US" altLang="zh-TW" sz="1800" dirty="0" smtClean="0"/>
                        <a:t>    if (</a:t>
                      </a:r>
                      <a:r>
                        <a:rPr lang="en-US" altLang="zh-TW" sz="1800" dirty="0" err="1" smtClean="0"/>
                        <a:t>cnt</a:t>
                      </a:r>
                      <a:r>
                        <a:rPr lang="en-US" altLang="zh-TW" sz="1800" dirty="0" smtClean="0"/>
                        <a:t> == n):</a:t>
                      </a:r>
                    </a:p>
                    <a:p>
                      <a:r>
                        <a:rPr lang="en-US" altLang="zh-TW" sz="1800" dirty="0" smtClean="0"/>
                        <a:t>        break</a:t>
                      </a:r>
                    </a:p>
                    <a:p>
                      <a:r>
                        <a:rPr lang="en-US" altLang="zh-TW" sz="1800" dirty="0" smtClean="0"/>
                        <a:t>    if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== n-1: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= -1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+ 1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331010" y="1605387"/>
            <a:ext cx="5726736" cy="4845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行：使用迴圈變數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，由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(n-1)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，每次遞增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，執行以下動作。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行：若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indeg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，表示點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沒有邊連入，且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v[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表示還沒有拜訪過，可以當成下一個輸出的點，設定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v[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，表示已經拜訪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cnt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遞增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，輸出變數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的值到螢幕上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。讀取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的每一個元素值到變數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item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indeg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[item.t]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的值遞減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，表示連入點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item.t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的邊個數少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行：若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cnt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，表示已經拜訪過所有點，則中斷迴圈執行。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行：若變數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(n-1)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，則設定變數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-1(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行遞增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後，讓迴圈從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開始繼續執行。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遞增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		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	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516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Ch12</a:t>
            </a:r>
            <a:r>
              <a:rPr lang="zh-TW" altLang="en-US" dirty="0" smtClean="0"/>
              <a:t>　常見</a:t>
            </a:r>
            <a:r>
              <a:rPr lang="zh-TW" altLang="en-US" dirty="0"/>
              <a:t>圖形演算法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12-1</a:t>
            </a:r>
            <a:r>
              <a:rPr lang="zh-TW" altLang="en-US" dirty="0" smtClean="0"/>
              <a:t>　拓</a:t>
            </a:r>
            <a:r>
              <a:rPr lang="zh-TW" altLang="en-US" dirty="0"/>
              <a:t>撲</a:t>
            </a:r>
            <a:r>
              <a:rPr lang="zh-TW" altLang="en-US" dirty="0" smtClean="0"/>
              <a:t>排序（</a:t>
            </a:r>
            <a:r>
              <a:rPr lang="en-US" altLang="zh-TW" dirty="0" smtClean="0"/>
              <a:t>Topology Sort</a:t>
            </a:r>
            <a:r>
              <a:rPr lang="zh-TW" altLang="en-US" dirty="0" smtClean="0"/>
              <a:t>）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r>
              <a:rPr lang="en-US" altLang="zh-TW" dirty="0" smtClean="0"/>
              <a:t>12-2</a:t>
            </a:r>
            <a:r>
              <a:rPr lang="zh-TW" altLang="en-US" dirty="0" smtClean="0"/>
              <a:t>　尤</a:t>
            </a:r>
            <a:r>
              <a:rPr lang="zh-TW" altLang="en-US" dirty="0"/>
              <a:t>拉</a:t>
            </a:r>
            <a:r>
              <a:rPr lang="zh-TW" altLang="en-US" dirty="0" smtClean="0"/>
              <a:t>迴路</a:t>
            </a:r>
            <a:r>
              <a:rPr lang="zh-TW" altLang="en-US" dirty="0"/>
              <a:t>（</a:t>
            </a:r>
            <a:r>
              <a:rPr lang="en-US" altLang="zh-TW" dirty="0" smtClean="0"/>
              <a:t>Euler Circuit</a:t>
            </a:r>
            <a:r>
              <a:rPr lang="zh-TW" altLang="en-US" dirty="0" smtClean="0"/>
              <a:t>）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r>
              <a:rPr lang="en-US" altLang="zh-TW" dirty="0" smtClean="0"/>
              <a:t>12-3</a:t>
            </a:r>
            <a:r>
              <a:rPr lang="zh-TW" altLang="en-US" dirty="0" smtClean="0"/>
              <a:t>　最小</a:t>
            </a:r>
            <a:r>
              <a:rPr lang="zh-TW" altLang="en-US" dirty="0"/>
              <a:t>生成</a:t>
            </a:r>
            <a:r>
              <a:rPr lang="zh-TW" altLang="en-US" dirty="0" smtClean="0"/>
              <a:t>樹（</a:t>
            </a:r>
            <a:r>
              <a:rPr lang="en-US" altLang="zh-TW" dirty="0" smtClean="0"/>
              <a:t>Minimum </a:t>
            </a:r>
            <a:r>
              <a:rPr lang="en-US" altLang="zh-TW" dirty="0"/>
              <a:t>Spanning </a:t>
            </a:r>
            <a:r>
              <a:rPr lang="en-US" altLang="zh-TW" dirty="0" smtClean="0"/>
              <a:t>Tree</a:t>
            </a:r>
            <a:r>
              <a:rPr lang="zh-TW" altLang="en-US" dirty="0" smtClean="0"/>
              <a:t>）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r>
              <a:rPr lang="en-US" altLang="zh-TW" dirty="0" smtClean="0"/>
              <a:t>12-4</a:t>
            </a:r>
            <a:r>
              <a:rPr lang="zh-TW" altLang="en-US" dirty="0" smtClean="0"/>
              <a:t>　找出</a:t>
            </a:r>
            <a:r>
              <a:rPr lang="zh-TW" altLang="en-US" dirty="0"/>
              <a:t>關節</a:t>
            </a:r>
            <a:r>
              <a:rPr lang="zh-TW" altLang="en-US" dirty="0" smtClean="0"/>
              <a:t>點</a:t>
            </a:r>
            <a:r>
              <a:rPr lang="zh-TW" altLang="en-US" dirty="0"/>
              <a:t>（</a:t>
            </a:r>
            <a:r>
              <a:rPr lang="en-US" altLang="zh-TW" dirty="0" smtClean="0"/>
              <a:t>Articulation Point</a:t>
            </a:r>
            <a:r>
              <a:rPr lang="zh-TW" altLang="en-US" dirty="0" smtClean="0"/>
              <a:t>）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636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12-1-1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拓</a:t>
            </a:r>
            <a:r>
              <a:rPr lang="zh-TW" altLang="en-US" dirty="0"/>
              <a:t>撲</a:t>
            </a:r>
            <a:r>
              <a:rPr lang="zh-TW" altLang="en-US" dirty="0" smtClean="0"/>
              <a:t>排序  </a:t>
            </a:r>
            <a:r>
              <a:rPr lang="en-US" altLang="zh-TW" sz="2800" dirty="0" smtClean="0"/>
              <a:t>(</a:t>
            </a:r>
            <a:r>
              <a:rPr lang="en-US" altLang="zh-TW" sz="2800" dirty="0"/>
              <a:t>12-1-1-</a:t>
            </a:r>
            <a:r>
              <a:rPr lang="zh-TW" altLang="en-US" sz="2800" dirty="0"/>
              <a:t>拓撲排序</a:t>
            </a:r>
            <a:r>
              <a:rPr lang="en-US" altLang="zh-TW" sz="2800" dirty="0"/>
              <a:t>.</a:t>
            </a:r>
            <a:r>
              <a:rPr lang="en-US" altLang="zh-TW" sz="2800" dirty="0" err="1"/>
              <a:t>py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768" y="1508919"/>
            <a:ext cx="7905750" cy="373380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768" y="5479014"/>
            <a:ext cx="79152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1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12-1-1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拓</a:t>
            </a:r>
            <a:r>
              <a:rPr lang="zh-TW" altLang="en-US" dirty="0"/>
              <a:t>撲</a:t>
            </a:r>
            <a:r>
              <a:rPr lang="zh-TW" altLang="en-US" dirty="0" smtClean="0"/>
              <a:t>排序  </a:t>
            </a:r>
            <a:r>
              <a:rPr lang="en-US" altLang="zh-TW" sz="2800" dirty="0" smtClean="0"/>
              <a:t>(</a:t>
            </a:r>
            <a:r>
              <a:rPr lang="en-US" altLang="zh-TW" sz="2800" dirty="0"/>
              <a:t>12-1-1-</a:t>
            </a:r>
            <a:r>
              <a:rPr lang="zh-TW" altLang="en-US" sz="2800" dirty="0"/>
              <a:t>拓撲排序</a:t>
            </a:r>
            <a:r>
              <a:rPr lang="en-US" altLang="zh-TW" sz="2800" dirty="0"/>
              <a:t>.</a:t>
            </a:r>
            <a:r>
              <a:rPr lang="en-US" altLang="zh-TW" sz="2800" dirty="0" err="1"/>
              <a:t>py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(3) </a:t>
            </a:r>
            <a:r>
              <a:rPr lang="zh-TW" altLang="en-US" dirty="0"/>
              <a:t>程式效率分析</a:t>
            </a:r>
          </a:p>
          <a:p>
            <a:pPr lvl="1"/>
            <a:r>
              <a:rPr lang="zh-TW" altLang="en-US" dirty="0"/>
              <a:t>執行第</a:t>
            </a:r>
            <a:r>
              <a:rPr lang="en-US" altLang="zh-TW" dirty="0"/>
              <a:t>20</a:t>
            </a:r>
            <a:r>
              <a:rPr lang="zh-TW" altLang="en-US" dirty="0"/>
              <a:t>到</a:t>
            </a:r>
            <a:r>
              <a:rPr lang="en-US" altLang="zh-TW" dirty="0"/>
              <a:t>31</a:t>
            </a:r>
            <a:r>
              <a:rPr lang="zh-TW" altLang="en-US" dirty="0"/>
              <a:t>行的演算法為每個邊與點最多拜訪一次，所以演算法效率為</a:t>
            </a:r>
            <a:r>
              <a:rPr lang="en-US" altLang="zh-TW" dirty="0"/>
              <a:t>O(</a:t>
            </a:r>
            <a:r>
              <a:rPr lang="en-US" altLang="zh-TW" dirty="0" err="1"/>
              <a:t>n+m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r>
              <a:rPr lang="en-US" altLang="zh-TW" dirty="0"/>
              <a:t>n</a:t>
            </a:r>
            <a:r>
              <a:rPr lang="zh-TW" altLang="en-US" dirty="0"/>
              <a:t>為點的個數，</a:t>
            </a:r>
            <a:r>
              <a:rPr lang="en-US" altLang="zh-TW" dirty="0"/>
              <a:t>m</a:t>
            </a:r>
            <a:r>
              <a:rPr lang="zh-TW" altLang="en-US" dirty="0"/>
              <a:t>為邊的個數。 </a:t>
            </a:r>
          </a:p>
        </p:txBody>
      </p:sp>
    </p:spTree>
    <p:extLst>
      <p:ext uri="{BB962C8B-B14F-4D97-AF65-F5344CB8AC3E}">
        <p14:creationId xmlns:p14="http://schemas.microsoft.com/office/powerpoint/2010/main" val="5081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12-2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尤</a:t>
            </a:r>
            <a:r>
              <a:rPr lang="zh-TW" altLang="en-US" dirty="0"/>
              <a:t>拉迴路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7862"/>
            <a:ext cx="10032274" cy="4941498"/>
          </a:xfrm>
        </p:spPr>
        <p:txBody>
          <a:bodyPr/>
          <a:lstStyle/>
          <a:p>
            <a:r>
              <a:rPr lang="zh-TW" altLang="en-US" dirty="0"/>
              <a:t>尤拉</a:t>
            </a:r>
            <a:r>
              <a:rPr lang="zh-TW" altLang="en-US" dirty="0" smtClean="0"/>
              <a:t>迴路（</a:t>
            </a:r>
            <a:r>
              <a:rPr lang="en-US" altLang="zh-TW" dirty="0" smtClean="0"/>
              <a:t>Euler Circuit</a:t>
            </a:r>
            <a:r>
              <a:rPr lang="zh-TW" altLang="en-US" dirty="0" smtClean="0"/>
              <a:t>）是</a:t>
            </a:r>
            <a:r>
              <a:rPr lang="zh-TW" altLang="en-US" dirty="0"/>
              <a:t>給定一個圖形，判斷是否有可能經過圖形中每一個邊剛好一次，可以由起始點走回到起始點，若可以找出這樣的迴路，稱作尤拉迴路。</a:t>
            </a:r>
          </a:p>
          <a:p>
            <a:r>
              <a:rPr lang="zh-TW" altLang="en-US" dirty="0"/>
              <a:t>尤拉</a:t>
            </a:r>
            <a:r>
              <a:rPr lang="zh-TW" altLang="en-US" dirty="0" smtClean="0"/>
              <a:t>路徑（</a:t>
            </a:r>
            <a:r>
              <a:rPr lang="en-US" altLang="zh-TW" dirty="0" smtClean="0"/>
              <a:t>Euler Trail</a:t>
            </a:r>
            <a:r>
              <a:rPr lang="zh-TW" altLang="en-US" dirty="0" smtClean="0"/>
              <a:t>）是</a:t>
            </a:r>
            <a:r>
              <a:rPr lang="zh-TW" altLang="en-US" dirty="0"/>
              <a:t>給定一個圖形，判斷是否有可能經過圖形中每一個邊剛好一次，可以由起點走到終點，而起點與終點不一定要相同，若可以找出這樣的路徑，稱作尤拉路徑，很明顯尤拉迴路也是尤拉路徑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283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12-2 </a:t>
            </a:r>
            <a:r>
              <a:rPr lang="zh-TW" altLang="en-US" dirty="0"/>
              <a:t>尤拉迴路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於起點與終點外的任何一個點，有進入該點的邊，就要有可以出去的邊，才可以經由邊進出每個點，可以計算每個節點的進入邊的個數與出去邊的個數，來判定是否有尤拉迴路或尤拉路徑，可以歸納出以下結論。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039" y="3084643"/>
            <a:ext cx="8804638" cy="336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9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12-2-1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尤</a:t>
            </a:r>
            <a:r>
              <a:rPr lang="zh-TW" altLang="en-US" dirty="0"/>
              <a:t>拉</a:t>
            </a:r>
            <a:r>
              <a:rPr lang="zh-TW" altLang="en-US" dirty="0" smtClean="0"/>
              <a:t>路徑  </a:t>
            </a:r>
            <a:r>
              <a:rPr lang="en-US" altLang="zh-TW" sz="2800" dirty="0" smtClean="0"/>
              <a:t>(</a:t>
            </a:r>
            <a:r>
              <a:rPr lang="en-US" altLang="zh-TW" sz="2800" b="1" dirty="0"/>
              <a:t>12-2-1</a:t>
            </a:r>
            <a:r>
              <a:rPr lang="zh-TW" altLang="en-US" sz="2800" dirty="0"/>
              <a:t>尤拉</a:t>
            </a:r>
            <a:r>
              <a:rPr lang="zh-TW" altLang="en-US" sz="2800" dirty="0" smtClean="0"/>
              <a:t>路徑</a:t>
            </a:r>
            <a:r>
              <a:rPr lang="en-US" altLang="zh-TW" sz="2800" dirty="0" smtClean="0"/>
              <a:t>.</a:t>
            </a:r>
            <a:r>
              <a:rPr lang="en-US" altLang="zh-TW" sz="2800" dirty="0" err="1" smtClean="0"/>
              <a:t>py</a:t>
            </a:r>
            <a:r>
              <a:rPr lang="en-US" altLang="zh-TW" sz="2800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給定最多</a:t>
            </a:r>
            <a:r>
              <a:rPr lang="en-US" altLang="zh-TW" dirty="0"/>
              <a:t>20</a:t>
            </a:r>
            <a:r>
              <a:rPr lang="zh-TW" altLang="en-US" dirty="0"/>
              <a:t>個節點以內的有向圖，相同起點與終點的有向邊可以重複，請判斷是否可以形成尤拉路徑。 </a:t>
            </a:r>
          </a:p>
        </p:txBody>
      </p:sp>
    </p:spTree>
    <p:extLst>
      <p:ext uri="{BB962C8B-B14F-4D97-AF65-F5344CB8AC3E}">
        <p14:creationId xmlns:p14="http://schemas.microsoft.com/office/powerpoint/2010/main" val="142507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12-2-1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尤</a:t>
            </a:r>
            <a:r>
              <a:rPr lang="zh-TW" altLang="en-US" dirty="0"/>
              <a:t>拉</a:t>
            </a:r>
            <a:r>
              <a:rPr lang="zh-TW" altLang="en-US" dirty="0" smtClean="0"/>
              <a:t>路徑  </a:t>
            </a:r>
            <a:r>
              <a:rPr lang="en-US" altLang="zh-TW" sz="2800" dirty="0" smtClean="0"/>
              <a:t>(</a:t>
            </a:r>
            <a:r>
              <a:rPr lang="en-US" altLang="zh-TW" sz="2800" b="1" dirty="0"/>
              <a:t>12-2-1</a:t>
            </a:r>
            <a:r>
              <a:rPr lang="zh-TW" altLang="en-US" sz="2800" dirty="0"/>
              <a:t>尤拉</a:t>
            </a:r>
            <a:r>
              <a:rPr lang="zh-TW" altLang="en-US" sz="2800" dirty="0" smtClean="0"/>
              <a:t>路徑</a:t>
            </a:r>
            <a:r>
              <a:rPr lang="en-US" altLang="zh-TW" sz="2800" dirty="0" smtClean="0"/>
              <a:t>.</a:t>
            </a:r>
            <a:r>
              <a:rPr lang="en-US" altLang="zh-TW" sz="2800" dirty="0" err="1" smtClean="0"/>
              <a:t>py</a:t>
            </a:r>
            <a:r>
              <a:rPr lang="en-US" altLang="zh-TW" sz="2800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r>
              <a:rPr lang="zh-TW" altLang="en-US" dirty="0"/>
              <a:t>說明</a:t>
            </a:r>
          </a:p>
          <a:p>
            <a:pPr lvl="1"/>
            <a:r>
              <a:rPr lang="zh-TW" altLang="en-US" dirty="0"/>
              <a:t>輸入正整數</a:t>
            </a:r>
            <a:r>
              <a:rPr lang="en-US" altLang="zh-TW" dirty="0"/>
              <a:t>m</a:t>
            </a:r>
            <a:r>
              <a:rPr lang="zh-TW" altLang="en-US" dirty="0"/>
              <a:t>，表示圖形中有</a:t>
            </a:r>
            <a:r>
              <a:rPr lang="en-US" altLang="zh-TW" dirty="0"/>
              <a:t>m</a:t>
            </a:r>
            <a:r>
              <a:rPr lang="zh-TW" altLang="en-US" dirty="0"/>
              <a:t>個有向邊，接下來有</a:t>
            </a:r>
            <a:r>
              <a:rPr lang="en-US" altLang="zh-TW" dirty="0"/>
              <a:t>m</a:t>
            </a:r>
            <a:r>
              <a:rPr lang="zh-TW" altLang="en-US" dirty="0"/>
              <a:t>行，每個邊輸入兩個節點名稱。 </a:t>
            </a:r>
          </a:p>
          <a:p>
            <a:r>
              <a:rPr lang="zh-TW" altLang="en-US" dirty="0"/>
              <a:t>輸出說明</a:t>
            </a:r>
          </a:p>
          <a:p>
            <a:pPr lvl="1"/>
            <a:r>
              <a:rPr lang="zh-TW" altLang="en-US" dirty="0"/>
              <a:t>請找出是否可以形成尤拉路徑。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496" y="2789710"/>
            <a:ext cx="2102839" cy="372247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810" y="2853416"/>
            <a:ext cx="2129684" cy="363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2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12-2-1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尤</a:t>
            </a:r>
            <a:r>
              <a:rPr lang="zh-TW" altLang="en-US" dirty="0"/>
              <a:t>拉</a:t>
            </a:r>
            <a:r>
              <a:rPr lang="zh-TW" altLang="en-US" dirty="0" smtClean="0"/>
              <a:t>路徑  </a:t>
            </a:r>
            <a:r>
              <a:rPr lang="en-US" altLang="zh-TW" sz="2800" dirty="0" smtClean="0"/>
              <a:t>(</a:t>
            </a:r>
            <a:r>
              <a:rPr lang="en-US" altLang="zh-TW" sz="2800" b="1" dirty="0"/>
              <a:t>12-2-1</a:t>
            </a:r>
            <a:r>
              <a:rPr lang="zh-TW" altLang="en-US" sz="2800" dirty="0"/>
              <a:t>尤拉</a:t>
            </a:r>
            <a:r>
              <a:rPr lang="zh-TW" altLang="en-US" sz="2800" dirty="0" smtClean="0"/>
              <a:t>路徑</a:t>
            </a:r>
            <a:r>
              <a:rPr lang="en-US" altLang="zh-TW" sz="2800" dirty="0" smtClean="0"/>
              <a:t>.</a:t>
            </a:r>
            <a:r>
              <a:rPr lang="en-US" altLang="zh-TW" sz="2800" dirty="0" err="1" smtClean="0"/>
              <a:t>py</a:t>
            </a:r>
            <a:r>
              <a:rPr lang="en-US" altLang="zh-TW" sz="2800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找出尤拉路徑的程式實作想法</a:t>
            </a:r>
          </a:p>
          <a:p>
            <a:r>
              <a:rPr lang="zh-TW" altLang="en-US" dirty="0"/>
              <a:t>使用陣列</a:t>
            </a:r>
            <a:r>
              <a:rPr lang="en-US" altLang="zh-TW" dirty="0" err="1"/>
              <a:t>indeg</a:t>
            </a:r>
            <a:r>
              <a:rPr lang="zh-TW" altLang="en-US" dirty="0"/>
              <a:t>記錄每個點進入的邊個數，與陣列</a:t>
            </a:r>
            <a:r>
              <a:rPr lang="en-US" altLang="zh-TW" dirty="0" err="1"/>
              <a:t>outdeg</a:t>
            </a:r>
            <a:r>
              <a:rPr lang="zh-TW" altLang="en-US" dirty="0"/>
              <a:t>記錄每個點出去的邊個數，根據陣列</a:t>
            </a:r>
            <a:r>
              <a:rPr lang="en-US" altLang="zh-TW" dirty="0" err="1"/>
              <a:t>indeg</a:t>
            </a:r>
            <a:r>
              <a:rPr lang="zh-TW" altLang="en-US" dirty="0"/>
              <a:t>與</a:t>
            </a:r>
            <a:r>
              <a:rPr lang="en-US" altLang="zh-TW" dirty="0" err="1"/>
              <a:t>outdeg</a:t>
            </a:r>
            <a:r>
              <a:rPr lang="zh-TW" altLang="en-US" dirty="0"/>
              <a:t>統計所有點中進入的邊與出去的邊個數多</a:t>
            </a:r>
            <a:r>
              <a:rPr lang="en-US" altLang="zh-TW" dirty="0"/>
              <a:t>1</a:t>
            </a:r>
            <a:r>
              <a:rPr lang="zh-TW" altLang="en-US" dirty="0"/>
              <a:t>個的節點數到</a:t>
            </a:r>
            <a:r>
              <a:rPr lang="en-US" altLang="zh-TW" dirty="0" err="1"/>
              <a:t>nin</a:t>
            </a:r>
            <a:r>
              <a:rPr lang="zh-TW" altLang="en-US" dirty="0"/>
              <a:t>，所有點中出去的邊與進入的邊個數多</a:t>
            </a:r>
            <a:r>
              <a:rPr lang="en-US" altLang="zh-TW" dirty="0"/>
              <a:t>1</a:t>
            </a:r>
            <a:r>
              <a:rPr lang="zh-TW" altLang="en-US" dirty="0"/>
              <a:t>個的節點數到</a:t>
            </a:r>
            <a:r>
              <a:rPr lang="en-US" altLang="zh-TW" dirty="0" err="1"/>
              <a:t>nout</a:t>
            </a:r>
            <a:r>
              <a:rPr lang="zh-TW" altLang="en-US" dirty="0"/>
              <a:t>，所有點中進入的邊與出去的邊個數相同的節點數到</a:t>
            </a:r>
            <a:r>
              <a:rPr lang="en-US" altLang="zh-TW" dirty="0" err="1"/>
              <a:t>nequ</a:t>
            </a:r>
            <a:r>
              <a:rPr lang="zh-TW" altLang="en-US" dirty="0"/>
              <a:t>，經由</a:t>
            </a:r>
            <a:r>
              <a:rPr lang="en-US" altLang="zh-TW" dirty="0" err="1"/>
              <a:t>nin</a:t>
            </a:r>
            <a:r>
              <a:rPr lang="zh-TW" altLang="en-US" dirty="0"/>
              <a:t>、</a:t>
            </a:r>
            <a:r>
              <a:rPr lang="en-US" altLang="zh-TW" dirty="0" err="1"/>
              <a:t>nout</a:t>
            </a:r>
            <a:r>
              <a:rPr lang="zh-TW" altLang="en-US" dirty="0"/>
              <a:t>與</a:t>
            </a:r>
            <a:r>
              <a:rPr lang="en-US" altLang="zh-TW" dirty="0" err="1"/>
              <a:t>nequ</a:t>
            </a:r>
            <a:r>
              <a:rPr lang="zh-TW" altLang="en-US" dirty="0"/>
              <a:t>判斷是否可能有尤拉路徑，最後使用深度優先搜尋判斷圖形是否可以連通，若可以連通則確定有尤拉路徑。</a:t>
            </a:r>
          </a:p>
        </p:txBody>
      </p:sp>
    </p:spTree>
    <p:extLst>
      <p:ext uri="{BB962C8B-B14F-4D97-AF65-F5344CB8AC3E}">
        <p14:creationId xmlns:p14="http://schemas.microsoft.com/office/powerpoint/2010/main" val="108501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12-2-1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尤</a:t>
            </a:r>
            <a:r>
              <a:rPr lang="zh-TW" altLang="en-US" dirty="0"/>
              <a:t>拉</a:t>
            </a:r>
            <a:r>
              <a:rPr lang="zh-TW" altLang="en-US" dirty="0" smtClean="0"/>
              <a:t>路徑  </a:t>
            </a:r>
            <a:r>
              <a:rPr lang="en-US" altLang="zh-TW" sz="2800" dirty="0" smtClean="0"/>
              <a:t>(</a:t>
            </a:r>
            <a:r>
              <a:rPr lang="en-US" altLang="zh-TW" sz="2800" b="1" dirty="0"/>
              <a:t>12-2-1</a:t>
            </a:r>
            <a:r>
              <a:rPr lang="zh-TW" altLang="en-US" sz="2800" dirty="0"/>
              <a:t>尤拉</a:t>
            </a:r>
            <a:r>
              <a:rPr lang="zh-TW" altLang="en-US" sz="2800" dirty="0" smtClean="0"/>
              <a:t>路徑</a:t>
            </a:r>
            <a:r>
              <a:rPr lang="en-US" altLang="zh-TW" sz="2800" dirty="0" smtClean="0"/>
              <a:t>.</a:t>
            </a:r>
            <a:r>
              <a:rPr lang="en-US" altLang="zh-TW" sz="2800" dirty="0" err="1" smtClean="0"/>
              <a:t>py</a:t>
            </a:r>
            <a:r>
              <a:rPr lang="en-US" altLang="zh-TW" sz="2800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(1) </a:t>
            </a:r>
            <a:r>
              <a:rPr lang="zh-TW" altLang="en-US" dirty="0"/>
              <a:t>程式與解說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716095"/>
              </p:ext>
            </p:extLst>
          </p:nvPr>
        </p:nvGraphicFramePr>
        <p:xfrm>
          <a:off x="696858" y="1281878"/>
          <a:ext cx="4172258" cy="5126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475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3487783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 = [[] 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range(21)]</a:t>
                      </a:r>
                    </a:p>
                    <a:p>
                      <a:r>
                        <a:rPr lang="en-US" altLang="zh-TW" sz="1800" dirty="0" smtClean="0"/>
                        <a:t>City= {}</a:t>
                      </a:r>
                    </a:p>
                    <a:p>
                      <a:r>
                        <a:rPr lang="en-US" altLang="zh-TW" sz="1800" dirty="0" smtClean="0"/>
                        <a:t>v = [0]*20</a:t>
                      </a:r>
                    </a:p>
                    <a:p>
                      <a:r>
                        <a:rPr lang="en-US" altLang="zh-TW" sz="1800" dirty="0" err="1" smtClean="0"/>
                        <a:t>indeg</a:t>
                      </a:r>
                      <a:r>
                        <a:rPr lang="en-US" altLang="zh-TW" sz="1800" dirty="0" smtClean="0"/>
                        <a:t> = [0]*20</a:t>
                      </a:r>
                    </a:p>
                    <a:p>
                      <a:r>
                        <a:rPr lang="en-US" altLang="zh-TW" sz="1800" dirty="0" err="1" smtClean="0"/>
                        <a:t>outdeg</a:t>
                      </a:r>
                      <a:r>
                        <a:rPr lang="en-US" altLang="zh-TW" sz="1800" dirty="0" smtClean="0"/>
                        <a:t> = [0]*20</a:t>
                      </a:r>
                    </a:p>
                    <a:p>
                      <a:r>
                        <a:rPr lang="en-US" altLang="zh-TW" sz="1800" dirty="0" err="1" smtClean="0"/>
                        <a:t>nout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nin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nequ</a:t>
                      </a:r>
                      <a:r>
                        <a:rPr lang="en-US" altLang="zh-TW" sz="1800" dirty="0" smtClean="0"/>
                        <a:t> =0</a:t>
                      </a:r>
                    </a:p>
                    <a:p>
                      <a:r>
                        <a:rPr lang="en-US" altLang="zh-TW" sz="1800" dirty="0" smtClean="0"/>
                        <a:t>success = False</a:t>
                      </a:r>
                    </a:p>
                    <a:p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getCityIndex</a:t>
                      </a:r>
                      <a:r>
                        <a:rPr lang="en-US" altLang="zh-TW" sz="1800" dirty="0" smtClean="0"/>
                        <a:t>(p): </a:t>
                      </a:r>
                    </a:p>
                    <a:p>
                      <a:r>
                        <a:rPr lang="en-US" altLang="zh-TW" sz="1800" dirty="0" smtClean="0"/>
                        <a:t>    if p not in </a:t>
                      </a:r>
                      <a:r>
                        <a:rPr lang="en-US" altLang="zh-TW" sz="1800" dirty="0" err="1" smtClean="0"/>
                        <a:t>City.keys</a:t>
                      </a:r>
                      <a:r>
                        <a:rPr lang="en-US" altLang="zh-TW" sz="1800" dirty="0" smtClean="0"/>
                        <a:t>():</a:t>
                      </a:r>
                    </a:p>
                    <a:p>
                      <a:r>
                        <a:rPr lang="en-US" altLang="zh-TW" sz="1800" dirty="0" smtClean="0"/>
                        <a:t>        City[p]=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(City)</a:t>
                      </a:r>
                    </a:p>
                    <a:p>
                      <a:r>
                        <a:rPr lang="en-US" altLang="zh-TW" sz="1800" dirty="0" smtClean="0"/>
                        <a:t>    return City[p]</a:t>
                      </a:r>
                    </a:p>
                    <a:p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dfs</a:t>
                      </a:r>
                      <a:r>
                        <a:rPr lang="en-US" altLang="zh-TW" sz="1800" dirty="0" smtClean="0"/>
                        <a:t>(x):</a:t>
                      </a:r>
                    </a:p>
                    <a:p>
                      <a:r>
                        <a:rPr lang="en-US" altLang="zh-TW" sz="1800" dirty="0" smtClean="0"/>
                        <a:t>    v[x] = 1</a:t>
                      </a:r>
                    </a:p>
                    <a:p>
                      <a:r>
                        <a:rPr lang="en-US" altLang="zh-TW" sz="1800" dirty="0" smtClean="0"/>
                        <a:t>    if 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(G[x]) &gt; 0:</a:t>
                      </a:r>
                    </a:p>
                    <a:p>
                      <a:r>
                        <a:rPr lang="en-US" altLang="zh-TW" sz="1800" dirty="0" smtClean="0"/>
                        <a:t>        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G[x]:</a:t>
                      </a:r>
                    </a:p>
                    <a:p>
                      <a:r>
                        <a:rPr lang="en-US" altLang="zh-TW" sz="1800" dirty="0" smtClean="0"/>
                        <a:t>            if v[i.t] == 0:</a:t>
                      </a:r>
                    </a:p>
                    <a:p>
                      <a:r>
                        <a:rPr lang="en-US" altLang="zh-TW" sz="1800" dirty="0" smtClean="0"/>
                        <a:t>                </a:t>
                      </a:r>
                      <a:r>
                        <a:rPr lang="en-US" altLang="zh-TW" sz="1800" dirty="0" err="1" smtClean="0"/>
                        <a:t>dfs</a:t>
                      </a:r>
                      <a:r>
                        <a:rPr lang="en-US" altLang="zh-TW" sz="1800" dirty="0" smtClean="0"/>
                        <a:t>(i.t)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982156" y="1311076"/>
            <a:ext cx="6949868" cy="5106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為二維陣列。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City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為空字典。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v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indeg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outdeg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個元素的串列，每個元素值都是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nout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nin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nequ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初始化為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success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初始化為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False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getCityIndex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函式，將節點名稱轉成數字，使用字串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為輸入，將節點名稱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轉換成節點編號。若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不是字典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City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的鍵值，則設定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City[p]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所對應的值為字典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City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的長度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。回傳字典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City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為鍵值的對應值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dfs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函式，以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當成輸入參數，設定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v[x]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G[x]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的長度大於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，使用迴圈變數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存取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G[x]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的每一個元素，若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v[i.t]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i.t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未拜訪過，則遞迴呼叫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dfs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函式，以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i.t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為傳入參數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618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12-2-1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尤</a:t>
            </a:r>
            <a:r>
              <a:rPr lang="zh-TW" altLang="en-US" dirty="0"/>
              <a:t>拉</a:t>
            </a:r>
            <a:r>
              <a:rPr lang="zh-TW" altLang="en-US" dirty="0" smtClean="0"/>
              <a:t>路徑  </a:t>
            </a:r>
            <a:r>
              <a:rPr lang="en-US" altLang="zh-TW" sz="2800" dirty="0" smtClean="0"/>
              <a:t>(</a:t>
            </a:r>
            <a:r>
              <a:rPr lang="en-US" altLang="zh-TW" sz="2800" b="1" dirty="0"/>
              <a:t>12-2-1</a:t>
            </a:r>
            <a:r>
              <a:rPr lang="zh-TW" altLang="en-US" sz="2800" dirty="0"/>
              <a:t>尤拉</a:t>
            </a:r>
            <a:r>
              <a:rPr lang="zh-TW" altLang="en-US" sz="2800" dirty="0" smtClean="0"/>
              <a:t>路徑</a:t>
            </a:r>
            <a:r>
              <a:rPr lang="en-US" altLang="zh-TW" sz="2800" dirty="0" smtClean="0"/>
              <a:t>.</a:t>
            </a:r>
            <a:r>
              <a:rPr lang="en-US" altLang="zh-TW" sz="2800" dirty="0" err="1" smtClean="0"/>
              <a:t>py</a:t>
            </a:r>
            <a:r>
              <a:rPr lang="en-US" altLang="zh-TW" sz="2800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197425"/>
              </p:ext>
            </p:extLst>
          </p:nvPr>
        </p:nvGraphicFramePr>
        <p:xfrm>
          <a:off x="757647" y="1367862"/>
          <a:ext cx="4172258" cy="4029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475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3487783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class Edge: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__</a:t>
                      </a:r>
                      <a:r>
                        <a:rPr lang="en-US" altLang="zh-TW" sz="1800" dirty="0" err="1" smtClean="0"/>
                        <a:t>init</a:t>
                      </a:r>
                      <a:r>
                        <a:rPr lang="en-US" altLang="zh-TW" sz="1800" dirty="0" smtClean="0"/>
                        <a:t>__(self, s, t):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self.s</a:t>
                      </a:r>
                      <a:r>
                        <a:rPr lang="en-US" altLang="zh-TW" sz="1800" dirty="0" smtClean="0"/>
                        <a:t> = s</a:t>
                      </a:r>
                    </a:p>
                    <a:p>
                      <a:r>
                        <a:rPr lang="en-US" altLang="zh-TW" sz="1800" dirty="0" smtClean="0"/>
                        <a:t>        self.t = t</a:t>
                      </a:r>
                    </a:p>
                    <a:p>
                      <a:r>
                        <a:rPr lang="en-US" altLang="zh-TW" sz="1800" dirty="0" smtClean="0"/>
                        <a:t>m = </a:t>
                      </a:r>
                      <a:r>
                        <a:rPr lang="en-US" altLang="zh-TW" sz="1800" dirty="0" err="1" smtClean="0"/>
                        <a:t>int</a:t>
                      </a:r>
                      <a:r>
                        <a:rPr lang="en-US" altLang="zh-TW" sz="1800" dirty="0" smtClean="0"/>
                        <a:t>(input())</a:t>
                      </a:r>
                    </a:p>
                    <a:p>
                      <a:r>
                        <a:rPr lang="en-US" altLang="zh-TW" sz="1800" dirty="0" smtClean="0"/>
                        <a:t>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range(m):</a:t>
                      </a:r>
                    </a:p>
                    <a:p>
                      <a:r>
                        <a:rPr lang="en-US" altLang="zh-TW" sz="1800" dirty="0" smtClean="0"/>
                        <a:t>    a, b = input().split()</a:t>
                      </a:r>
                    </a:p>
                    <a:p>
                      <a:r>
                        <a:rPr lang="en-US" altLang="zh-TW" sz="1800" dirty="0" smtClean="0"/>
                        <a:t>    a = </a:t>
                      </a:r>
                      <a:r>
                        <a:rPr lang="en-US" altLang="zh-TW" sz="1800" dirty="0" err="1" smtClean="0"/>
                        <a:t>getCityIndex</a:t>
                      </a:r>
                      <a:r>
                        <a:rPr lang="en-US" altLang="zh-TW" sz="1800" dirty="0" smtClean="0"/>
                        <a:t>(a)</a:t>
                      </a:r>
                    </a:p>
                    <a:p>
                      <a:r>
                        <a:rPr lang="en-US" altLang="zh-TW" sz="1800" dirty="0" smtClean="0"/>
                        <a:t>    b = </a:t>
                      </a:r>
                      <a:r>
                        <a:rPr lang="en-US" altLang="zh-TW" sz="1800" dirty="0" err="1" smtClean="0"/>
                        <a:t>getCityIndex</a:t>
                      </a:r>
                      <a:r>
                        <a:rPr lang="en-US" altLang="zh-TW" sz="1800" dirty="0" smtClean="0"/>
                        <a:t>(b)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indeg</a:t>
                      </a:r>
                      <a:r>
                        <a:rPr lang="en-US" altLang="zh-TW" sz="1800" dirty="0" smtClean="0"/>
                        <a:t>[b] = </a:t>
                      </a:r>
                      <a:r>
                        <a:rPr lang="en-US" altLang="zh-TW" sz="1800" dirty="0" err="1" smtClean="0"/>
                        <a:t>indeg</a:t>
                      </a:r>
                      <a:r>
                        <a:rPr lang="en-US" altLang="zh-TW" sz="1800" dirty="0" smtClean="0"/>
                        <a:t>[b] + 1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outdeg</a:t>
                      </a:r>
                      <a:r>
                        <a:rPr lang="en-US" altLang="zh-TW" sz="1800" dirty="0" smtClean="0"/>
                        <a:t>[a] = </a:t>
                      </a:r>
                      <a:r>
                        <a:rPr lang="en-US" altLang="zh-TW" sz="1800" dirty="0" err="1" smtClean="0"/>
                        <a:t>outdeg</a:t>
                      </a:r>
                      <a:r>
                        <a:rPr lang="en-US" altLang="zh-TW" sz="1800" dirty="0" smtClean="0"/>
                        <a:t>[a] + 1</a:t>
                      </a:r>
                    </a:p>
                    <a:p>
                      <a:r>
                        <a:rPr lang="en-US" altLang="zh-TW" sz="1800" dirty="0" smtClean="0"/>
                        <a:t>    e1 = Edge(a, b)</a:t>
                      </a:r>
                    </a:p>
                    <a:p>
                      <a:r>
                        <a:rPr lang="en-US" altLang="zh-TW" sz="1800" dirty="0" smtClean="0"/>
                        <a:t>    G[a].append(e1)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100234" y="1723934"/>
            <a:ext cx="5726736" cy="5509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行：宣告一個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Edge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類別，由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個元素描述一個邊，這個邊是具有方向性的，分別是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為邊的起點，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為邊的終點。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input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函數輸入整數字串，接著使用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函式將整數字串轉換成整數，再使用變數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參考到轉換後的整數，變數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為邊的個數。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行：使用迴圈執行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次，每次輸入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個資料，表示邊的兩個頂點，將頂點名稱轉換成編號到變數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 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indeg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[b]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遞增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，表示連入點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的邊的個數增加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outdeg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[a]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遞增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，表示連出點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的邊的個數增加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。設定物件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、物件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 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加入到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G[a]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的最後，表示點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可以到點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 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	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	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	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17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12-2-1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尤</a:t>
            </a:r>
            <a:r>
              <a:rPr lang="zh-TW" altLang="en-US" dirty="0"/>
              <a:t>拉</a:t>
            </a:r>
            <a:r>
              <a:rPr lang="zh-TW" altLang="en-US" dirty="0" smtClean="0"/>
              <a:t>路徑  </a:t>
            </a:r>
            <a:r>
              <a:rPr lang="en-US" altLang="zh-TW" sz="2800" dirty="0" smtClean="0"/>
              <a:t>(</a:t>
            </a:r>
            <a:r>
              <a:rPr lang="en-US" altLang="zh-TW" sz="2800" b="1" dirty="0"/>
              <a:t>12-2-1</a:t>
            </a:r>
            <a:r>
              <a:rPr lang="zh-TW" altLang="en-US" sz="2800" dirty="0"/>
              <a:t>尤拉</a:t>
            </a:r>
            <a:r>
              <a:rPr lang="zh-TW" altLang="en-US" sz="2800" dirty="0" smtClean="0"/>
              <a:t>路徑</a:t>
            </a:r>
            <a:r>
              <a:rPr lang="en-US" altLang="zh-TW" sz="2800" dirty="0" smtClean="0"/>
              <a:t>.</a:t>
            </a:r>
            <a:r>
              <a:rPr lang="en-US" altLang="zh-TW" sz="2800" dirty="0" err="1" smtClean="0"/>
              <a:t>py</a:t>
            </a:r>
            <a:r>
              <a:rPr lang="en-US" altLang="zh-TW" sz="2800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595288"/>
              </p:ext>
            </p:extLst>
          </p:nvPr>
        </p:nvGraphicFramePr>
        <p:xfrm>
          <a:off x="197224" y="1484403"/>
          <a:ext cx="6230470" cy="4578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132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5208338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(City)):</a:t>
                      </a:r>
                    </a:p>
                    <a:p>
                      <a:r>
                        <a:rPr lang="en-US" altLang="zh-TW" sz="1800" dirty="0" smtClean="0"/>
                        <a:t>    if </a:t>
                      </a:r>
                      <a:r>
                        <a:rPr lang="en-US" altLang="zh-TW" sz="1800" dirty="0" err="1" smtClean="0"/>
                        <a:t>indeg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]!=</a:t>
                      </a:r>
                      <a:r>
                        <a:rPr lang="en-US" altLang="zh-TW" sz="1800" dirty="0" err="1" smtClean="0"/>
                        <a:t>outdeg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]:</a:t>
                      </a:r>
                    </a:p>
                    <a:p>
                      <a:r>
                        <a:rPr lang="en-US" altLang="zh-TW" sz="1800" dirty="0" smtClean="0"/>
                        <a:t>        if (</a:t>
                      </a:r>
                      <a:r>
                        <a:rPr lang="en-US" altLang="zh-TW" sz="1800" dirty="0" err="1" smtClean="0"/>
                        <a:t>indeg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]-</a:t>
                      </a:r>
                      <a:r>
                        <a:rPr lang="en-US" altLang="zh-TW" sz="1800" dirty="0" err="1" smtClean="0"/>
                        <a:t>outdeg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]) == 1: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nin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nin</a:t>
                      </a:r>
                      <a:r>
                        <a:rPr lang="en-US" altLang="zh-TW" sz="1800" dirty="0" smtClean="0"/>
                        <a:t> + 1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elif</a:t>
                      </a:r>
                      <a:r>
                        <a:rPr lang="en-US" altLang="zh-TW" sz="1800" dirty="0" smtClean="0"/>
                        <a:t> (</a:t>
                      </a:r>
                      <a:r>
                        <a:rPr lang="en-US" altLang="zh-TW" sz="1800" dirty="0" err="1" smtClean="0"/>
                        <a:t>outdeg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]-</a:t>
                      </a:r>
                      <a:r>
                        <a:rPr lang="en-US" altLang="zh-TW" sz="1800" dirty="0" err="1" smtClean="0"/>
                        <a:t>indeg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]) == 1: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nout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nout</a:t>
                      </a:r>
                      <a:r>
                        <a:rPr lang="en-US" altLang="zh-TW" sz="1800" dirty="0" smtClean="0"/>
                        <a:t> + 1</a:t>
                      </a:r>
                    </a:p>
                    <a:p>
                      <a:r>
                        <a:rPr lang="en-US" altLang="zh-TW" sz="1800" dirty="0" smtClean="0"/>
                        <a:t>            start = </a:t>
                      </a:r>
                      <a:r>
                        <a:rPr lang="en-US" altLang="zh-TW" sz="1800" dirty="0" err="1" smtClean="0"/>
                        <a:t>i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    else:</a:t>
                      </a:r>
                    </a:p>
                    <a:p>
                      <a:r>
                        <a:rPr lang="en-US" altLang="zh-TW" sz="1800" dirty="0" smtClean="0"/>
                        <a:t>            break</a:t>
                      </a:r>
                    </a:p>
                    <a:p>
                      <a:r>
                        <a:rPr lang="en-US" altLang="zh-TW" sz="1800" dirty="0" smtClean="0"/>
                        <a:t>    else: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nequ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nequ</a:t>
                      </a:r>
                      <a:r>
                        <a:rPr lang="en-US" altLang="zh-TW" sz="1800" dirty="0" smtClean="0"/>
                        <a:t> + 1</a:t>
                      </a:r>
                    </a:p>
                    <a:p>
                      <a:r>
                        <a:rPr lang="en-US" altLang="zh-TW" sz="1800" dirty="0" smtClean="0"/>
                        <a:t>if ((</a:t>
                      </a:r>
                      <a:r>
                        <a:rPr lang="en-US" altLang="zh-TW" sz="1800" dirty="0" err="1" smtClean="0"/>
                        <a:t>nin</a:t>
                      </a:r>
                      <a:r>
                        <a:rPr lang="en-US" altLang="zh-TW" sz="1800" dirty="0" smtClean="0"/>
                        <a:t>==1) and (</a:t>
                      </a:r>
                      <a:r>
                        <a:rPr lang="en-US" altLang="zh-TW" sz="1800" dirty="0" err="1" smtClean="0"/>
                        <a:t>nout</a:t>
                      </a:r>
                      <a:r>
                        <a:rPr lang="en-US" altLang="zh-TW" sz="1800" dirty="0" smtClean="0"/>
                        <a:t>==1) and (</a:t>
                      </a:r>
                      <a:r>
                        <a:rPr lang="en-US" altLang="zh-TW" sz="1800" dirty="0" err="1" smtClean="0"/>
                        <a:t>nequ</a:t>
                      </a:r>
                      <a:r>
                        <a:rPr lang="en-US" altLang="zh-TW" sz="1800" dirty="0" smtClean="0"/>
                        <a:t>==(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(City)-2))): </a:t>
                      </a:r>
                    </a:p>
                    <a:p>
                      <a:r>
                        <a:rPr lang="en-US" altLang="zh-TW" sz="1800" dirty="0" smtClean="0"/>
                        <a:t>    success = True</a:t>
                      </a:r>
                    </a:p>
                    <a:p>
                      <a:r>
                        <a:rPr lang="en-US" altLang="zh-TW" sz="1800" dirty="0" smtClean="0"/>
                        <a:t>if ((</a:t>
                      </a:r>
                      <a:r>
                        <a:rPr lang="en-US" altLang="zh-TW" sz="1800" dirty="0" err="1" smtClean="0"/>
                        <a:t>nin</a:t>
                      </a:r>
                      <a:r>
                        <a:rPr lang="en-US" altLang="zh-TW" sz="1800" dirty="0" smtClean="0"/>
                        <a:t>==0) and (</a:t>
                      </a:r>
                      <a:r>
                        <a:rPr lang="en-US" altLang="zh-TW" sz="1800" dirty="0" err="1" smtClean="0"/>
                        <a:t>nout</a:t>
                      </a:r>
                      <a:r>
                        <a:rPr lang="en-US" altLang="zh-TW" sz="1800" dirty="0" smtClean="0"/>
                        <a:t>==0) and (</a:t>
                      </a:r>
                      <a:r>
                        <a:rPr lang="en-US" altLang="zh-TW" sz="1800" dirty="0" err="1" smtClean="0"/>
                        <a:t>nequ</a:t>
                      </a:r>
                      <a:r>
                        <a:rPr lang="en-US" altLang="zh-TW" sz="1800" dirty="0" smtClean="0"/>
                        <a:t>==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(City))):</a:t>
                      </a:r>
                    </a:p>
                    <a:p>
                      <a:r>
                        <a:rPr lang="en-US" altLang="zh-TW" sz="1800" dirty="0" smtClean="0"/>
                        <a:t>    success =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348549" y="212132"/>
            <a:ext cx="5726736" cy="63916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行：迴圈變數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，由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len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(City)-1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，每次遞增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，若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indeg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不等於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outdeg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，表示點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連入的邊與出去的邊個數不相同，則若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indeg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]-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outdeg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，表示點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進入的邊比出去的邊多一個，則變數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nin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增加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；否則若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outdeg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]-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indeg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，表示點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出去的邊比進來的邊多一個，則變數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nout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增加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，設定變數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start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的數值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，儲存路徑的起點節點編號到變數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start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，否則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indeg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outdeg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的差距大於等於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，則一定不會有尤拉路徑，使用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break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中斷迴圈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行：否則，表示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indeg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outdeg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相等，則變數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nequ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遞增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行：若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nin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，且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nout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，且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nequ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len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(City)-2)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，則設定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success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True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，表示可能有尤拉路徑。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行：若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nin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，且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nout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，且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nequ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等於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len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(City)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，則設定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success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True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，表示可能有尤拉迴路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789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Ch12</a:t>
            </a:r>
            <a:r>
              <a:rPr lang="zh-TW" altLang="en-US" dirty="0" smtClean="0"/>
              <a:t>　常見</a:t>
            </a:r>
            <a:r>
              <a:rPr lang="zh-TW" altLang="en-US" dirty="0"/>
              <a:t>圖形演算法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圖形演算法除了深度優先搜尋、廣度優先搜尋與找尋最短路徑外，還有其他演算法，部分需要用到深度優先或廣度優先搜尋演算法的概念，再加上其他圖形演算法的概念來進行解題。以下每個主題都有其適用的情境，與要解決的問題類型，需要仔細了解。 </a:t>
            </a:r>
          </a:p>
        </p:txBody>
      </p:sp>
    </p:spTree>
    <p:extLst>
      <p:ext uri="{BB962C8B-B14F-4D97-AF65-F5344CB8AC3E}">
        <p14:creationId xmlns:p14="http://schemas.microsoft.com/office/powerpoint/2010/main" val="192474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12-2-1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尤</a:t>
            </a:r>
            <a:r>
              <a:rPr lang="zh-TW" altLang="en-US" dirty="0"/>
              <a:t>拉</a:t>
            </a:r>
            <a:r>
              <a:rPr lang="zh-TW" altLang="en-US" dirty="0" smtClean="0"/>
              <a:t>路徑  </a:t>
            </a:r>
            <a:r>
              <a:rPr lang="en-US" altLang="zh-TW" sz="2800" dirty="0" smtClean="0"/>
              <a:t>(</a:t>
            </a:r>
            <a:r>
              <a:rPr lang="en-US" altLang="zh-TW" sz="2800" b="1" dirty="0"/>
              <a:t>12-2-1</a:t>
            </a:r>
            <a:r>
              <a:rPr lang="zh-TW" altLang="en-US" sz="2800" dirty="0"/>
              <a:t>尤拉</a:t>
            </a:r>
            <a:r>
              <a:rPr lang="zh-TW" altLang="en-US" sz="2800" dirty="0" smtClean="0"/>
              <a:t>路徑</a:t>
            </a:r>
            <a:r>
              <a:rPr lang="en-US" altLang="zh-TW" sz="2800" dirty="0" smtClean="0"/>
              <a:t>.</a:t>
            </a:r>
            <a:r>
              <a:rPr lang="en-US" altLang="zh-TW" sz="2800" dirty="0" err="1" smtClean="0"/>
              <a:t>py</a:t>
            </a:r>
            <a:r>
              <a:rPr lang="en-US" altLang="zh-TW" sz="2800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166899"/>
              </p:ext>
            </p:extLst>
          </p:nvPr>
        </p:nvGraphicFramePr>
        <p:xfrm>
          <a:off x="608748" y="1367862"/>
          <a:ext cx="4172258" cy="4852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475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3487783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46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50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51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52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53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54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55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56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57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58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59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60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if (success):</a:t>
                      </a:r>
                    </a:p>
                    <a:p>
                      <a:r>
                        <a:rPr lang="en-US" altLang="zh-TW" sz="1800" dirty="0" smtClean="0"/>
                        <a:t>    if (</a:t>
                      </a:r>
                      <a:r>
                        <a:rPr lang="en-US" altLang="zh-TW" sz="1800" dirty="0" err="1" smtClean="0"/>
                        <a:t>nout</a:t>
                      </a:r>
                      <a:r>
                        <a:rPr lang="en-US" altLang="zh-TW" sz="1800" dirty="0" smtClean="0"/>
                        <a:t>==1):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dfs</a:t>
                      </a:r>
                      <a:r>
                        <a:rPr lang="en-US" altLang="zh-TW" sz="1800" dirty="0" smtClean="0"/>
                        <a:t>(start)</a:t>
                      </a:r>
                    </a:p>
                    <a:p>
                      <a:r>
                        <a:rPr lang="en-US" altLang="zh-TW" sz="1800" dirty="0" smtClean="0"/>
                        <a:t>    if (</a:t>
                      </a:r>
                      <a:r>
                        <a:rPr lang="en-US" altLang="zh-TW" sz="1800" dirty="0" err="1" smtClean="0"/>
                        <a:t>nout</a:t>
                      </a:r>
                      <a:r>
                        <a:rPr lang="en-US" altLang="zh-TW" sz="1800" dirty="0" smtClean="0"/>
                        <a:t>==0):</a:t>
                      </a:r>
                    </a:p>
                    <a:p>
                      <a:r>
                        <a:rPr lang="en-US" altLang="zh-TW" sz="1800" dirty="0" smtClean="0"/>
                        <a:t>        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(City)) : </a:t>
                      </a:r>
                    </a:p>
                    <a:p>
                      <a:r>
                        <a:rPr lang="en-US" altLang="zh-TW" sz="1800" dirty="0" smtClean="0"/>
                        <a:t>            if </a:t>
                      </a:r>
                      <a:r>
                        <a:rPr lang="en-US" altLang="zh-TW" sz="1800" dirty="0" err="1" smtClean="0"/>
                        <a:t>outdeg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]&gt;0:</a:t>
                      </a:r>
                    </a:p>
                    <a:p>
                      <a:r>
                        <a:rPr lang="en-US" altLang="zh-TW" sz="1800" dirty="0" smtClean="0"/>
                        <a:t>                </a:t>
                      </a:r>
                      <a:r>
                        <a:rPr lang="en-US" altLang="zh-TW" sz="1800" dirty="0" err="1" smtClean="0"/>
                        <a:t>dfs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smtClean="0"/>
                        <a:t>                break</a:t>
                      </a:r>
                    </a:p>
                    <a:p>
                      <a:r>
                        <a:rPr lang="en-US" altLang="zh-TW" sz="1800" dirty="0" smtClean="0"/>
                        <a:t>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(City)) :</a:t>
                      </a:r>
                    </a:p>
                    <a:p>
                      <a:r>
                        <a:rPr lang="en-US" altLang="zh-TW" sz="1800" dirty="0" smtClean="0"/>
                        <a:t>    if v[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 == 0:</a:t>
                      </a:r>
                    </a:p>
                    <a:p>
                      <a:r>
                        <a:rPr lang="en-US" altLang="zh-TW" sz="1800" dirty="0" smtClean="0"/>
                        <a:t>        success = False</a:t>
                      </a:r>
                    </a:p>
                    <a:p>
                      <a:r>
                        <a:rPr lang="en-US" altLang="zh-TW" sz="1800" dirty="0" smtClean="0"/>
                        <a:t>        break</a:t>
                      </a:r>
                    </a:p>
                    <a:p>
                      <a:r>
                        <a:rPr lang="en-US" altLang="zh-TW" sz="1800" dirty="0" smtClean="0"/>
                        <a:t>if (success):</a:t>
                      </a:r>
                    </a:p>
                    <a:p>
                      <a:r>
                        <a:rPr lang="en-US" altLang="zh-TW" sz="1800" dirty="0" smtClean="0"/>
                        <a:t>    print("</a:t>
                      </a:r>
                      <a:r>
                        <a:rPr lang="zh-TW" altLang="en-US" sz="1800" dirty="0" smtClean="0"/>
                        <a:t>可以找到尤拉路徑</a:t>
                      </a:r>
                      <a:r>
                        <a:rPr lang="en-US" altLang="zh-TW" sz="1800" dirty="0" smtClean="0"/>
                        <a:t>")</a:t>
                      </a:r>
                    </a:p>
                    <a:p>
                      <a:r>
                        <a:rPr lang="en-US" altLang="zh-TW" sz="1800" dirty="0" smtClean="0"/>
                        <a:t>else:</a:t>
                      </a:r>
                    </a:p>
                    <a:p>
                      <a:r>
                        <a:rPr lang="en-US" altLang="zh-TW" sz="1800" dirty="0" smtClean="0"/>
                        <a:t>    print("</a:t>
                      </a:r>
                      <a:r>
                        <a:rPr lang="zh-TW" altLang="en-US" sz="1800" dirty="0" smtClean="0"/>
                        <a:t>無法找到尤拉路徑</a:t>
                      </a:r>
                      <a:r>
                        <a:rPr lang="en-US" altLang="zh-TW" sz="1800" dirty="0" smtClean="0"/>
                        <a:t>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929905" y="1423187"/>
            <a:ext cx="5726736" cy="4644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success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True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，則若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nout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，則呼叫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dfs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函式，以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start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傳入，進行深度優先搜尋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。若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nout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，則使用迴圈變數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，由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len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(City)-1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，每次遞增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，若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outdeg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大於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，表示該點可以連結出去，呼叫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dfs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函式，以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傳入，進行深度優先搜尋，深度搜尋完成後，使用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break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中斷並跳出迴圈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行：使用迴圈變數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，由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len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(City)-1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，每次遞增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v[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，表示該點還未拜訪，設定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success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False(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表示圖形無法連通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，使用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break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中斷並跳出迴圈。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success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True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，顯示「可以找到尤拉路徑」，否則顯示「無法找到尤拉路徑」。	</a:t>
            </a:r>
          </a:p>
        </p:txBody>
      </p:sp>
    </p:spTree>
    <p:extLst>
      <p:ext uri="{BB962C8B-B14F-4D97-AF65-F5344CB8AC3E}">
        <p14:creationId xmlns:p14="http://schemas.microsoft.com/office/powerpoint/2010/main" val="58407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12-2-1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尤</a:t>
            </a:r>
            <a:r>
              <a:rPr lang="zh-TW" altLang="en-US" dirty="0"/>
              <a:t>拉</a:t>
            </a:r>
            <a:r>
              <a:rPr lang="zh-TW" altLang="en-US" dirty="0" smtClean="0"/>
              <a:t>路徑  </a:t>
            </a:r>
            <a:r>
              <a:rPr lang="en-US" altLang="zh-TW" sz="2800" dirty="0" smtClean="0"/>
              <a:t>(</a:t>
            </a:r>
            <a:r>
              <a:rPr lang="en-US" altLang="zh-TW" sz="2800" b="1" dirty="0"/>
              <a:t>12-2-1</a:t>
            </a:r>
            <a:r>
              <a:rPr lang="zh-TW" altLang="en-US" sz="2800" dirty="0"/>
              <a:t>尤拉</a:t>
            </a:r>
            <a:r>
              <a:rPr lang="zh-TW" altLang="en-US" sz="2800" dirty="0" smtClean="0"/>
              <a:t>路徑</a:t>
            </a:r>
            <a:r>
              <a:rPr lang="en-US" altLang="zh-TW" sz="2800" dirty="0" smtClean="0"/>
              <a:t>.</a:t>
            </a:r>
            <a:r>
              <a:rPr lang="en-US" altLang="zh-TW" sz="2800" dirty="0" err="1" smtClean="0"/>
              <a:t>py</a:t>
            </a:r>
            <a:r>
              <a:rPr lang="en-US" altLang="zh-TW" sz="2800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(2) </a:t>
            </a:r>
            <a:r>
              <a:rPr lang="zh-TW" altLang="en-US" dirty="0"/>
              <a:t>程式執行結果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745" y="2113052"/>
            <a:ext cx="2257425" cy="37814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095" y="2113052"/>
            <a:ext cx="2228850" cy="28098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107" y="4922927"/>
            <a:ext cx="20288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12-2-1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尤</a:t>
            </a:r>
            <a:r>
              <a:rPr lang="zh-TW" altLang="en-US" dirty="0"/>
              <a:t>拉</a:t>
            </a:r>
            <a:r>
              <a:rPr lang="zh-TW" altLang="en-US" dirty="0" smtClean="0"/>
              <a:t>路徑  </a:t>
            </a:r>
            <a:r>
              <a:rPr lang="en-US" altLang="zh-TW" sz="2800" dirty="0" smtClean="0"/>
              <a:t>(</a:t>
            </a:r>
            <a:r>
              <a:rPr lang="en-US" altLang="zh-TW" sz="2800" b="1" dirty="0"/>
              <a:t>12-2-1</a:t>
            </a:r>
            <a:r>
              <a:rPr lang="zh-TW" altLang="en-US" sz="2800" dirty="0"/>
              <a:t>尤拉</a:t>
            </a:r>
            <a:r>
              <a:rPr lang="zh-TW" altLang="en-US" sz="2800" dirty="0" smtClean="0"/>
              <a:t>路徑</a:t>
            </a:r>
            <a:r>
              <a:rPr lang="en-US" altLang="zh-TW" sz="2800" dirty="0" smtClean="0"/>
              <a:t>.</a:t>
            </a:r>
            <a:r>
              <a:rPr lang="en-US" altLang="zh-TW" sz="2800" dirty="0" err="1" smtClean="0"/>
              <a:t>py</a:t>
            </a:r>
            <a:r>
              <a:rPr lang="en-US" altLang="zh-TW" sz="2800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(3) </a:t>
            </a:r>
            <a:r>
              <a:rPr lang="zh-TW" altLang="en-US" dirty="0"/>
              <a:t>程式效率分析</a:t>
            </a:r>
          </a:p>
          <a:p>
            <a:pPr lvl="1"/>
            <a:r>
              <a:rPr lang="zh-TW" altLang="en-US" dirty="0"/>
              <a:t>本程式最花時間計算的部分是深度優先搜尋</a:t>
            </a:r>
            <a:r>
              <a:rPr lang="zh-TW" altLang="en-US" dirty="0" smtClean="0"/>
              <a:t>演算法（第</a:t>
            </a:r>
            <a:r>
              <a:rPr lang="en-US" altLang="zh-TW" dirty="0"/>
              <a:t>12</a:t>
            </a:r>
            <a:r>
              <a:rPr lang="zh-TW" altLang="en-US" dirty="0"/>
              <a:t>行到第</a:t>
            </a:r>
            <a:r>
              <a:rPr lang="en-US" altLang="zh-TW" dirty="0"/>
              <a:t>17</a:t>
            </a:r>
            <a:r>
              <a:rPr lang="zh-TW" altLang="en-US" dirty="0" smtClean="0"/>
              <a:t>行</a:t>
            </a:r>
            <a:r>
              <a:rPr lang="zh-TW" altLang="en-US" dirty="0"/>
              <a:t>）</a:t>
            </a:r>
            <a:r>
              <a:rPr lang="zh-TW" altLang="en-US" dirty="0" smtClean="0"/>
              <a:t>，</a:t>
            </a:r>
            <a:r>
              <a:rPr lang="zh-TW" altLang="en-US" dirty="0"/>
              <a:t>每個邊與點最多拜訪一次，所以演算法效率為</a:t>
            </a:r>
            <a:r>
              <a:rPr lang="en-US" altLang="zh-TW" dirty="0"/>
              <a:t>O(</a:t>
            </a:r>
            <a:r>
              <a:rPr lang="en-US" altLang="zh-TW" dirty="0" err="1"/>
              <a:t>n+m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r>
              <a:rPr lang="en-US" altLang="zh-TW" dirty="0"/>
              <a:t>n</a:t>
            </a:r>
            <a:r>
              <a:rPr lang="zh-TW" altLang="en-US" dirty="0"/>
              <a:t>為點的個數，</a:t>
            </a:r>
            <a:r>
              <a:rPr lang="en-US" altLang="zh-TW" dirty="0"/>
              <a:t>m</a:t>
            </a:r>
            <a:r>
              <a:rPr lang="zh-TW" altLang="en-US" dirty="0"/>
              <a:t>為邊的個數。 </a:t>
            </a:r>
          </a:p>
        </p:txBody>
      </p:sp>
    </p:spTree>
    <p:extLst>
      <p:ext uri="{BB962C8B-B14F-4D97-AF65-F5344CB8AC3E}">
        <p14:creationId xmlns:p14="http://schemas.microsoft.com/office/powerpoint/2010/main" val="408791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12-3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最小</a:t>
            </a:r>
            <a:r>
              <a:rPr lang="zh-TW" altLang="en-US" dirty="0"/>
              <a:t>生成樹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88316" y="1233392"/>
            <a:ext cx="10058400" cy="4929194"/>
          </a:xfrm>
        </p:spPr>
        <p:txBody>
          <a:bodyPr>
            <a:noAutofit/>
          </a:bodyPr>
          <a:lstStyle/>
          <a:p>
            <a:r>
              <a:rPr lang="zh-TW" altLang="en-US" dirty="0"/>
              <a:t>在無向有權重的連通圖中找尋可以連接所有點的邊且不形成循環，且這些邊的權重和最小，可以連通所有點且不形成循環，一定會形成樹，這樣的問題稱作最小生成</a:t>
            </a:r>
            <a:r>
              <a:rPr lang="zh-TW" altLang="en-US" dirty="0" smtClean="0"/>
              <a:t>樹（</a:t>
            </a:r>
            <a:r>
              <a:rPr lang="en-US" altLang="zh-TW" dirty="0" smtClean="0"/>
              <a:t>Minimum </a:t>
            </a:r>
            <a:r>
              <a:rPr lang="en-US" altLang="zh-TW" dirty="0"/>
              <a:t>Spanning </a:t>
            </a:r>
            <a:r>
              <a:rPr lang="en-US" altLang="zh-TW" dirty="0" smtClean="0"/>
              <a:t>Tree</a:t>
            </a:r>
            <a:r>
              <a:rPr lang="zh-TW" altLang="en-US" dirty="0" smtClean="0"/>
              <a:t>）。</a:t>
            </a:r>
            <a:endParaRPr lang="zh-TW" altLang="en-US" dirty="0"/>
          </a:p>
          <a:p>
            <a:r>
              <a:rPr lang="zh-TW" altLang="en-US" dirty="0"/>
              <a:t>本節介紹</a:t>
            </a:r>
            <a:r>
              <a:rPr lang="en-US" altLang="zh-TW" dirty="0" err="1"/>
              <a:t>Kruskal</a:t>
            </a:r>
            <a:r>
              <a:rPr lang="zh-TW" altLang="en-US" dirty="0"/>
              <a:t>最小生成樹演算法與</a:t>
            </a:r>
            <a:r>
              <a:rPr lang="en-US" altLang="zh-TW" dirty="0"/>
              <a:t>Prim</a:t>
            </a:r>
            <a:r>
              <a:rPr lang="zh-TW" altLang="en-US" dirty="0"/>
              <a:t>最小生成樹演算法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Kruskal</a:t>
            </a:r>
            <a:r>
              <a:rPr lang="zh-TW" altLang="en-US" dirty="0"/>
              <a:t>演算法由最小的邊出發，找出最小且不形成循環的邊，直到邊的個數為點的個數少</a:t>
            </a:r>
            <a:r>
              <a:rPr lang="en-US" altLang="zh-TW" dirty="0"/>
              <a:t>1</a:t>
            </a:r>
            <a:r>
              <a:rPr lang="zh-TW" altLang="en-US" dirty="0"/>
              <a:t>，就找到最小生成樹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3471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12-3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最小</a:t>
            </a:r>
            <a:r>
              <a:rPr lang="zh-TW" altLang="en-US" dirty="0"/>
              <a:t>生成樹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altLang="zh-TW" dirty="0" smtClean="0"/>
              <a:t>Prim</a:t>
            </a:r>
            <a:r>
              <a:rPr lang="zh-TW" altLang="en-US" dirty="0"/>
              <a:t>演算法由某個點出發，找出該點可以連出去最小權重邊，將此邊的另一個端點加入集合，並更新此邊的另一個端點可以連結其他點的邊是否有更小權重，可以連結的點更新成為更小權重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選取</a:t>
            </a:r>
            <a:r>
              <a:rPr lang="zh-TW" altLang="en-US" dirty="0"/>
              <a:t>最小權重的邊，繼續更新該邊另一個端點可以連結其他點是否有更小權重，直到已經選取的邊的個數為點的個數少</a:t>
            </a:r>
            <a:r>
              <a:rPr lang="en-US" altLang="zh-TW" dirty="0"/>
              <a:t>1</a:t>
            </a:r>
            <a:r>
              <a:rPr lang="zh-TW" altLang="en-US" dirty="0"/>
              <a:t>，就找到最小生成樹。</a:t>
            </a:r>
          </a:p>
        </p:txBody>
      </p:sp>
    </p:spTree>
    <p:extLst>
      <p:ext uri="{BB962C8B-B14F-4D97-AF65-F5344CB8AC3E}">
        <p14:creationId xmlns:p14="http://schemas.microsoft.com/office/powerpoint/2010/main" val="196181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12-3-1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 err="1"/>
              <a:t>Kruskal</a:t>
            </a:r>
            <a:r>
              <a:rPr lang="zh-TW" altLang="en-US" dirty="0"/>
              <a:t>演算法找出最小生成樹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以下圖為例，進行</a:t>
            </a:r>
            <a:r>
              <a:rPr lang="en-US" altLang="zh-TW" dirty="0" err="1"/>
              <a:t>Kruskal</a:t>
            </a:r>
            <a:r>
              <a:rPr lang="zh-TW" altLang="en-US" dirty="0"/>
              <a:t>演算法的解說。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458" y="2266493"/>
            <a:ext cx="40005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5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12-3-1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 err="1"/>
              <a:t>Kruskal</a:t>
            </a:r>
            <a:r>
              <a:rPr lang="zh-TW" altLang="en-US" dirty="0"/>
              <a:t>演算法找出最小生成樹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519" y="1529058"/>
            <a:ext cx="7524750" cy="3771900"/>
          </a:xfrm>
        </p:spPr>
      </p:pic>
    </p:spTree>
    <p:extLst>
      <p:ext uri="{BB962C8B-B14F-4D97-AF65-F5344CB8AC3E}">
        <p14:creationId xmlns:p14="http://schemas.microsoft.com/office/powerpoint/2010/main" val="28081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12-3-1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 err="1"/>
              <a:t>Kruskal</a:t>
            </a:r>
            <a:r>
              <a:rPr lang="zh-TW" altLang="en-US" dirty="0"/>
              <a:t>演算法找出最小生成樹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056" y="1533819"/>
            <a:ext cx="7639050" cy="3762375"/>
          </a:xfrm>
        </p:spPr>
      </p:pic>
    </p:spTree>
    <p:extLst>
      <p:ext uri="{BB962C8B-B14F-4D97-AF65-F5344CB8AC3E}">
        <p14:creationId xmlns:p14="http://schemas.microsoft.com/office/powerpoint/2010/main" val="85046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12-3-1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 err="1"/>
              <a:t>Kruskal</a:t>
            </a:r>
            <a:r>
              <a:rPr lang="zh-TW" altLang="en-US" dirty="0"/>
              <a:t>演算法找出最小生成樹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019" y="1558450"/>
            <a:ext cx="7620000" cy="4000500"/>
          </a:xfrm>
        </p:spPr>
      </p:pic>
    </p:spTree>
    <p:extLst>
      <p:ext uri="{BB962C8B-B14F-4D97-AF65-F5344CB8AC3E}">
        <p14:creationId xmlns:p14="http://schemas.microsoft.com/office/powerpoint/2010/main" val="122910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12-3-1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 err="1"/>
              <a:t>Kruskal</a:t>
            </a:r>
            <a:r>
              <a:rPr lang="zh-TW" altLang="en-US" dirty="0"/>
              <a:t>演算法找出最小生成樹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923" y="1427684"/>
            <a:ext cx="7639050" cy="4105275"/>
          </a:xfrm>
        </p:spPr>
      </p:pic>
    </p:spTree>
    <p:extLst>
      <p:ext uri="{BB962C8B-B14F-4D97-AF65-F5344CB8AC3E}">
        <p14:creationId xmlns:p14="http://schemas.microsoft.com/office/powerpoint/2010/main" val="404940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12-1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拓</a:t>
            </a:r>
            <a:r>
              <a:rPr lang="zh-TW" altLang="en-US" dirty="0"/>
              <a:t>撲</a:t>
            </a:r>
            <a:r>
              <a:rPr lang="zh-TW" altLang="en-US" dirty="0" smtClean="0"/>
              <a:t>排序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有時</a:t>
            </a:r>
            <a:r>
              <a:rPr lang="zh-TW" altLang="en-US" dirty="0"/>
              <a:t>某件工作開始前，一定需要先完成另一樣工作，這樣找尋工作的執行順序，稱作拓撲</a:t>
            </a:r>
            <a:r>
              <a:rPr lang="zh-TW" altLang="en-US" dirty="0" smtClean="0"/>
              <a:t>排序</a:t>
            </a:r>
            <a:r>
              <a:rPr lang="zh-TW" altLang="en-US" dirty="0"/>
              <a:t>（</a:t>
            </a:r>
            <a:r>
              <a:rPr lang="en-US" altLang="zh-TW" dirty="0" smtClean="0"/>
              <a:t>Topology Sort</a:t>
            </a:r>
            <a:r>
              <a:rPr lang="zh-TW" altLang="en-US" dirty="0" smtClean="0"/>
              <a:t>），</a:t>
            </a:r>
            <a:r>
              <a:rPr lang="zh-TW" altLang="en-US" dirty="0"/>
              <a:t>符合條件的拓撲排序結果可能不只一種，若沒有其他限制，找出其中一種即可，也有可能無解，這種問題以圖形表示，則會轉換成有向圖。若</a:t>
            </a:r>
            <a:r>
              <a:rPr lang="en-US" altLang="zh-TW" dirty="0"/>
              <a:t>A</a:t>
            </a:r>
            <a:r>
              <a:rPr lang="zh-TW" altLang="en-US" dirty="0"/>
              <a:t>連向</a:t>
            </a:r>
            <a:r>
              <a:rPr lang="en-US" altLang="zh-TW" dirty="0"/>
              <a:t>B</a:t>
            </a:r>
            <a:r>
              <a:rPr lang="zh-TW" altLang="en-US" dirty="0"/>
              <a:t>，表示執行工作</a:t>
            </a:r>
            <a:r>
              <a:rPr lang="en-US" altLang="zh-TW" dirty="0"/>
              <a:t>B</a:t>
            </a:r>
            <a:r>
              <a:rPr lang="zh-TW" altLang="en-US" dirty="0"/>
              <a:t>時，先要完成工作</a:t>
            </a:r>
            <a:r>
              <a:rPr lang="en-US" altLang="zh-TW" dirty="0"/>
              <a:t>A</a:t>
            </a:r>
            <a:r>
              <a:rPr lang="zh-TW" altLang="en-US" dirty="0"/>
              <a:t>才行，如下圖。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297" y="4306468"/>
            <a:ext cx="26765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2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12-3-1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 err="1"/>
              <a:t>Kruskal</a:t>
            </a:r>
            <a:r>
              <a:rPr lang="zh-TW" altLang="en-US" dirty="0"/>
              <a:t>演算法找出最小生成樹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35" y="1492182"/>
            <a:ext cx="7562850" cy="3819525"/>
          </a:xfrm>
        </p:spPr>
      </p:pic>
    </p:spTree>
    <p:extLst>
      <p:ext uri="{BB962C8B-B14F-4D97-AF65-F5344CB8AC3E}">
        <p14:creationId xmlns:p14="http://schemas.microsoft.com/office/powerpoint/2010/main" val="387907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12-3-1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 err="1"/>
              <a:t>Kruskal</a:t>
            </a:r>
            <a:r>
              <a:rPr lang="zh-TW" altLang="en-US" dirty="0"/>
              <a:t>演算法找出最小生成樹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00" y="1367677"/>
            <a:ext cx="7696200" cy="4591050"/>
          </a:xfrm>
        </p:spPr>
      </p:pic>
    </p:spTree>
    <p:extLst>
      <p:ext uri="{BB962C8B-B14F-4D97-AF65-F5344CB8AC3E}">
        <p14:creationId xmlns:p14="http://schemas.microsoft.com/office/powerpoint/2010/main" val="379551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12-3-1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 err="1"/>
              <a:t>Kruskal</a:t>
            </a:r>
            <a:r>
              <a:rPr lang="zh-TW" altLang="en-US" dirty="0"/>
              <a:t>演算法找出最小生成樹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Kruskal</a:t>
            </a:r>
            <a:r>
              <a:rPr lang="zh-TW" altLang="en-US" dirty="0"/>
              <a:t>演算法產生最小生成樹的集合產生過程如下。</a:t>
            </a:r>
          </a:p>
          <a:p>
            <a:r>
              <a:rPr lang="zh-TW" altLang="en-US" dirty="0"/>
              <a:t>如何判斷選取的邊形成循環？這時需要使用集合的概念，剛開始每一個點都是一個集合，每個集合都只有一個元素，當加入最小生成樹的邊，邊的兩端點節點屬於同一個集合，就會形成循環，該邊不能是最小生成樹的邊。 </a:t>
            </a:r>
          </a:p>
        </p:txBody>
      </p:sp>
    </p:spTree>
    <p:extLst>
      <p:ext uri="{BB962C8B-B14F-4D97-AF65-F5344CB8AC3E}">
        <p14:creationId xmlns:p14="http://schemas.microsoft.com/office/powerpoint/2010/main" val="74010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12-3-1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 err="1"/>
              <a:t>Kruskal</a:t>
            </a:r>
            <a:r>
              <a:rPr lang="zh-TW" altLang="en-US" dirty="0"/>
              <a:t>演算法找出最小生成樹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97" y="1538519"/>
            <a:ext cx="8038662" cy="452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7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12-3-1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 err="1"/>
              <a:t>Kruskal</a:t>
            </a:r>
            <a:r>
              <a:rPr lang="zh-TW" altLang="en-US" dirty="0"/>
              <a:t>演算法找出最小生成樹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079" y="1378062"/>
            <a:ext cx="7629525" cy="209550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096" y="3473562"/>
            <a:ext cx="42481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9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12-3-1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 err="1"/>
              <a:t>Kruskal</a:t>
            </a:r>
            <a:r>
              <a:rPr lang="zh-TW" altLang="en-US" dirty="0"/>
              <a:t>演算法找出最小生成樹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程式實作集合聯集與是否屬於同一個集合，可以使用一個陣列</a:t>
            </a:r>
            <a:r>
              <a:rPr lang="en-US" altLang="zh-TW" dirty="0"/>
              <a:t>parent</a:t>
            </a:r>
            <a:r>
              <a:rPr lang="zh-TW" altLang="en-US" dirty="0"/>
              <a:t>，初始化每個元素的</a:t>
            </a:r>
            <a:r>
              <a:rPr lang="en-US" altLang="zh-TW" dirty="0"/>
              <a:t>parent</a:t>
            </a:r>
            <a:r>
              <a:rPr lang="zh-TW" altLang="en-US" dirty="0"/>
              <a:t>為自己。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90" y="2996124"/>
            <a:ext cx="77533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9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12-3-1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 err="1"/>
              <a:t>Kruskal</a:t>
            </a:r>
            <a:r>
              <a:rPr lang="zh-TW" altLang="en-US" dirty="0"/>
              <a:t>演算法找出最小生成樹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113" y="1465376"/>
            <a:ext cx="8029575" cy="4343400"/>
          </a:xfrm>
        </p:spPr>
      </p:pic>
    </p:spTree>
    <p:extLst>
      <p:ext uri="{BB962C8B-B14F-4D97-AF65-F5344CB8AC3E}">
        <p14:creationId xmlns:p14="http://schemas.microsoft.com/office/powerpoint/2010/main" val="256782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12-3-1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 err="1"/>
              <a:t>Kruskal</a:t>
            </a:r>
            <a:r>
              <a:rPr lang="zh-TW" altLang="en-US" dirty="0"/>
              <a:t>演算法找出最小生成樹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981" y="1606987"/>
            <a:ext cx="7981950" cy="4152900"/>
          </a:xfrm>
        </p:spPr>
      </p:pic>
    </p:spTree>
    <p:extLst>
      <p:ext uri="{BB962C8B-B14F-4D97-AF65-F5344CB8AC3E}">
        <p14:creationId xmlns:p14="http://schemas.microsoft.com/office/powerpoint/2010/main" val="407059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12-3-1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 err="1"/>
              <a:t>Kruskal</a:t>
            </a:r>
            <a:r>
              <a:rPr lang="zh-TW" altLang="en-US" dirty="0"/>
              <a:t>演算法找出最小生成樹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782" y="1449048"/>
            <a:ext cx="7848600" cy="4114800"/>
          </a:xfrm>
        </p:spPr>
      </p:pic>
    </p:spTree>
    <p:extLst>
      <p:ext uri="{BB962C8B-B14F-4D97-AF65-F5344CB8AC3E}">
        <p14:creationId xmlns:p14="http://schemas.microsoft.com/office/powerpoint/2010/main" val="379942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12-3-1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 err="1"/>
              <a:t>Kruskal</a:t>
            </a:r>
            <a:r>
              <a:rPr lang="zh-TW" altLang="en-US" dirty="0"/>
              <a:t>演算法找出最小生成樹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274" y="1617776"/>
            <a:ext cx="7762875" cy="220980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225" y="4172728"/>
            <a:ext cx="66579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2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12-1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拓</a:t>
            </a:r>
            <a:r>
              <a:rPr lang="zh-TW" altLang="en-US" dirty="0"/>
              <a:t>撲排序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想一想</a:t>
            </a:r>
            <a:endParaRPr lang="zh-TW" altLang="en-US" dirty="0"/>
          </a:p>
          <a:p>
            <a:pPr lvl="1"/>
            <a:r>
              <a:rPr lang="zh-TW" altLang="en-US" dirty="0"/>
              <a:t>何時會無法找到拓撲排序的解答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當有向圖出現</a:t>
            </a:r>
            <a:r>
              <a:rPr lang="zh-TW" altLang="en-US" dirty="0" smtClean="0"/>
              <a:t>循環（</a:t>
            </a:r>
            <a:r>
              <a:rPr lang="en-US" altLang="zh-TW" dirty="0" smtClean="0"/>
              <a:t>cycle</a:t>
            </a:r>
            <a:r>
              <a:rPr lang="zh-TW" altLang="en-US" dirty="0" smtClean="0"/>
              <a:t>），</a:t>
            </a:r>
            <a:r>
              <a:rPr lang="zh-TW" altLang="en-US" dirty="0"/>
              <a:t>就無法獲得拓撲排序，如下圖，彼此都需要等對方完成才可以執行。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60" y="4111212"/>
            <a:ext cx="27432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0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12-3-1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 err="1"/>
              <a:t>Kruskal</a:t>
            </a:r>
            <a:r>
              <a:rPr lang="zh-TW" altLang="en-US" dirty="0"/>
              <a:t>演算法找出最小生成樹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532" y="1432854"/>
            <a:ext cx="7848600" cy="4695825"/>
          </a:xfrm>
        </p:spPr>
      </p:pic>
    </p:spTree>
    <p:extLst>
      <p:ext uri="{BB962C8B-B14F-4D97-AF65-F5344CB8AC3E}">
        <p14:creationId xmlns:p14="http://schemas.microsoft.com/office/powerpoint/2010/main" val="335367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12-3-1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 err="1"/>
              <a:t>Kruskal</a:t>
            </a:r>
            <a:r>
              <a:rPr lang="zh-TW" altLang="en-US" dirty="0"/>
              <a:t>演算法找出最小生成樹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66" y="1444557"/>
            <a:ext cx="7924800" cy="4829175"/>
          </a:xfrm>
        </p:spPr>
      </p:pic>
    </p:spTree>
    <p:extLst>
      <p:ext uri="{BB962C8B-B14F-4D97-AF65-F5344CB8AC3E}">
        <p14:creationId xmlns:p14="http://schemas.microsoft.com/office/powerpoint/2010/main" val="195202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/>
              <a:t>12-3-1</a:t>
            </a:r>
            <a:r>
              <a:rPr lang="zh-TW" altLang="en-US" sz="3600" b="1" dirty="0" smtClean="0"/>
              <a:t>　</a:t>
            </a:r>
            <a:r>
              <a:rPr lang="zh-TW" altLang="en-US" sz="3600" dirty="0" smtClean="0"/>
              <a:t>使用</a:t>
            </a:r>
            <a:r>
              <a:rPr lang="en-US" altLang="zh-TW" sz="3600" b="1" dirty="0" err="1"/>
              <a:t>Kruskal</a:t>
            </a:r>
            <a:r>
              <a:rPr lang="zh-TW" altLang="en-US" sz="3600" dirty="0"/>
              <a:t>演算法找出最小生成</a:t>
            </a:r>
            <a:r>
              <a:rPr lang="zh-TW" altLang="en-US" sz="3600" dirty="0" smtClean="0"/>
              <a:t>樹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2400" dirty="0" smtClean="0"/>
              <a:t>(</a:t>
            </a:r>
            <a:r>
              <a:rPr lang="en-US" altLang="zh-TW" sz="2400" dirty="0"/>
              <a:t>12-3-1-Kruskal</a:t>
            </a:r>
            <a:r>
              <a:rPr lang="zh-TW" altLang="en-US" sz="2400" dirty="0"/>
              <a:t>最小生成樹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dirty="0" smtClean="0"/>
              <a:t>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給定最多</a:t>
            </a:r>
            <a:r>
              <a:rPr lang="en-US" altLang="zh-TW" dirty="0"/>
              <a:t>100</a:t>
            </a:r>
            <a:r>
              <a:rPr lang="zh-TW" altLang="en-US" dirty="0"/>
              <a:t>個節點以內的無向圖，每個節點編號由</a:t>
            </a:r>
            <a:r>
              <a:rPr lang="en-US" altLang="zh-TW" dirty="0"/>
              <a:t>0</a:t>
            </a:r>
            <a:r>
              <a:rPr lang="zh-TW" altLang="en-US" dirty="0"/>
              <a:t>開始編號，且節點編號皆不相同，每個邊的權重為正整數，相同起點與終點的邊只有一個，使用</a:t>
            </a:r>
            <a:r>
              <a:rPr lang="en-US" altLang="zh-TW" dirty="0" err="1"/>
              <a:t>Kruskal</a:t>
            </a:r>
            <a:r>
              <a:rPr lang="zh-TW" altLang="en-US" dirty="0"/>
              <a:t>演算法找出最小生成樹的邊權重和。 </a:t>
            </a:r>
          </a:p>
        </p:txBody>
      </p:sp>
    </p:spTree>
    <p:extLst>
      <p:ext uri="{BB962C8B-B14F-4D97-AF65-F5344CB8AC3E}">
        <p14:creationId xmlns:p14="http://schemas.microsoft.com/office/powerpoint/2010/main" val="113418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/>
              <a:t>12-3-1</a:t>
            </a:r>
            <a:r>
              <a:rPr lang="zh-TW" altLang="en-US" sz="3600" b="1" dirty="0" smtClean="0"/>
              <a:t>　</a:t>
            </a:r>
            <a:r>
              <a:rPr lang="zh-TW" altLang="en-US" sz="3600" dirty="0" smtClean="0"/>
              <a:t>使用</a:t>
            </a:r>
            <a:r>
              <a:rPr lang="en-US" altLang="zh-TW" sz="3600" b="1" dirty="0" err="1"/>
              <a:t>Kruskal</a:t>
            </a:r>
            <a:r>
              <a:rPr lang="zh-TW" altLang="en-US" sz="3600" dirty="0"/>
              <a:t>演算法找出最小生成</a:t>
            </a:r>
            <a:r>
              <a:rPr lang="zh-TW" altLang="en-US" sz="3600" dirty="0" smtClean="0"/>
              <a:t>樹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2400" dirty="0" smtClean="0"/>
              <a:t>(</a:t>
            </a:r>
            <a:r>
              <a:rPr lang="en-US" altLang="zh-TW" sz="2400" dirty="0"/>
              <a:t>12-3-1-Kruskal</a:t>
            </a:r>
            <a:r>
              <a:rPr lang="zh-TW" altLang="en-US" sz="2400" dirty="0"/>
              <a:t>最小生成樹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dirty="0" smtClean="0"/>
              <a:t>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dirty="0" smtClean="0"/>
              <a:t>輸入</a:t>
            </a:r>
            <a:r>
              <a:rPr lang="zh-TW" altLang="en-US" dirty="0"/>
              <a:t>說明</a:t>
            </a:r>
          </a:p>
          <a:p>
            <a:pPr lvl="1"/>
            <a:r>
              <a:rPr lang="zh-TW" altLang="en-US" dirty="0"/>
              <a:t>輸入正整數</a:t>
            </a:r>
            <a:r>
              <a:rPr lang="en-US" altLang="zh-TW" dirty="0"/>
              <a:t>n</a:t>
            </a:r>
            <a:r>
              <a:rPr lang="zh-TW" altLang="en-US" dirty="0"/>
              <a:t>與</a:t>
            </a:r>
            <a:r>
              <a:rPr lang="en-US" altLang="zh-TW" dirty="0"/>
              <a:t>m</a:t>
            </a:r>
            <a:r>
              <a:rPr lang="zh-TW" altLang="en-US" dirty="0"/>
              <a:t>，表示圖形中有</a:t>
            </a:r>
            <a:r>
              <a:rPr lang="en-US" altLang="zh-TW" dirty="0"/>
              <a:t>n</a:t>
            </a:r>
            <a:r>
              <a:rPr lang="zh-TW" altLang="en-US" dirty="0"/>
              <a:t>個點與</a:t>
            </a:r>
            <a:r>
              <a:rPr lang="en-US" altLang="zh-TW" dirty="0"/>
              <a:t>m</a:t>
            </a:r>
            <a:r>
              <a:rPr lang="zh-TW" altLang="en-US" dirty="0"/>
              <a:t>個有向邊，接下來有</a:t>
            </a:r>
            <a:r>
              <a:rPr lang="en-US" altLang="zh-TW" dirty="0"/>
              <a:t>m</a:t>
            </a:r>
            <a:r>
              <a:rPr lang="zh-TW" altLang="en-US" dirty="0"/>
              <a:t>行，每個邊有三個數字，前兩個數字為邊的兩端點節點編號，最後一個數字為邊的權重，保證節點編號由</a:t>
            </a:r>
            <a:r>
              <a:rPr lang="en-US" altLang="zh-TW" dirty="0"/>
              <a:t>0</a:t>
            </a:r>
            <a:r>
              <a:rPr lang="zh-TW" altLang="en-US" dirty="0"/>
              <a:t>到</a:t>
            </a:r>
            <a:r>
              <a:rPr lang="en-US" altLang="zh-TW" dirty="0"/>
              <a:t>(n-1)</a:t>
            </a:r>
            <a:r>
              <a:rPr lang="zh-TW" altLang="en-US" dirty="0"/>
              <a:t>。 </a:t>
            </a:r>
          </a:p>
          <a:p>
            <a:r>
              <a:rPr lang="zh-TW" altLang="en-US" dirty="0"/>
              <a:t>輸出說明</a:t>
            </a:r>
          </a:p>
          <a:p>
            <a:pPr lvl="1"/>
            <a:r>
              <a:rPr lang="zh-TW" altLang="en-US" dirty="0"/>
              <a:t>輸出最小生成樹的邊權重和。 </a:t>
            </a:r>
          </a:p>
        </p:txBody>
      </p:sp>
    </p:spTree>
    <p:extLst>
      <p:ext uri="{BB962C8B-B14F-4D97-AF65-F5344CB8AC3E}">
        <p14:creationId xmlns:p14="http://schemas.microsoft.com/office/powerpoint/2010/main" val="203626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/>
              <a:t>12-3-1</a:t>
            </a:r>
            <a:r>
              <a:rPr lang="zh-TW" altLang="en-US" sz="3600" b="1" dirty="0" smtClean="0"/>
              <a:t>　</a:t>
            </a:r>
            <a:r>
              <a:rPr lang="zh-TW" altLang="en-US" sz="3600" dirty="0" smtClean="0"/>
              <a:t>使用</a:t>
            </a:r>
            <a:r>
              <a:rPr lang="en-US" altLang="zh-TW" sz="3600" b="1" dirty="0" err="1"/>
              <a:t>Kruskal</a:t>
            </a:r>
            <a:r>
              <a:rPr lang="zh-TW" altLang="en-US" sz="3600" dirty="0"/>
              <a:t>演算法找出最小生成</a:t>
            </a:r>
            <a:r>
              <a:rPr lang="zh-TW" altLang="en-US" sz="3600" dirty="0" smtClean="0"/>
              <a:t>樹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2400" dirty="0" smtClean="0"/>
              <a:t>(</a:t>
            </a:r>
            <a:r>
              <a:rPr lang="en-US" altLang="zh-TW" sz="2400" dirty="0"/>
              <a:t>12-3-1-Kruskal</a:t>
            </a:r>
            <a:r>
              <a:rPr lang="zh-TW" altLang="en-US" sz="2400" dirty="0"/>
              <a:t>最小生成樹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dirty="0" smtClean="0"/>
              <a:t>)</a:t>
            </a:r>
            <a:endParaRPr lang="zh-TW" altLang="en-US" sz="4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681" y="1485991"/>
            <a:ext cx="6889284" cy="4929188"/>
          </a:xfrm>
        </p:spPr>
      </p:pic>
    </p:spTree>
    <p:extLst>
      <p:ext uri="{BB962C8B-B14F-4D97-AF65-F5344CB8AC3E}">
        <p14:creationId xmlns:p14="http://schemas.microsoft.com/office/powerpoint/2010/main" val="397773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/>
              <a:t>12-3-1</a:t>
            </a:r>
            <a:r>
              <a:rPr lang="zh-TW" altLang="en-US" sz="3600" b="1" dirty="0" smtClean="0"/>
              <a:t>　</a:t>
            </a:r>
            <a:r>
              <a:rPr lang="zh-TW" altLang="en-US" sz="3600" dirty="0" smtClean="0"/>
              <a:t>使用</a:t>
            </a:r>
            <a:r>
              <a:rPr lang="en-US" altLang="zh-TW" sz="3600" b="1" dirty="0" err="1"/>
              <a:t>Kruskal</a:t>
            </a:r>
            <a:r>
              <a:rPr lang="zh-TW" altLang="en-US" sz="3600" dirty="0"/>
              <a:t>演算法找出最小生成</a:t>
            </a:r>
            <a:r>
              <a:rPr lang="zh-TW" altLang="en-US" sz="3600" dirty="0" smtClean="0"/>
              <a:t>樹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2400" dirty="0" smtClean="0"/>
              <a:t>(</a:t>
            </a:r>
            <a:r>
              <a:rPr lang="en-US" altLang="zh-TW" sz="2400" dirty="0"/>
              <a:t>12-3-1-Kruskal</a:t>
            </a:r>
            <a:r>
              <a:rPr lang="zh-TW" altLang="en-US" sz="2400" dirty="0"/>
              <a:t>最小生成樹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dirty="0" smtClean="0"/>
              <a:t>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4094" y="1367862"/>
            <a:ext cx="11376212" cy="4929194"/>
          </a:xfrm>
        </p:spPr>
        <p:txBody>
          <a:bodyPr>
            <a:noAutofit/>
          </a:bodyPr>
          <a:lstStyle/>
          <a:p>
            <a:r>
              <a:rPr lang="en-US" altLang="zh-TW" b="1" dirty="0" err="1"/>
              <a:t>Kruskal</a:t>
            </a:r>
            <a:r>
              <a:rPr lang="zh-TW" altLang="en-US" dirty="0"/>
              <a:t>最小生成樹的程式實作想法</a:t>
            </a:r>
          </a:p>
          <a:p>
            <a:r>
              <a:rPr lang="zh-TW" altLang="en-US" dirty="0"/>
              <a:t>將所有邊的權重、起點與終點輸入到</a:t>
            </a:r>
            <a:r>
              <a:rPr lang="en-US" altLang="zh-TW" dirty="0"/>
              <a:t>tuple</a:t>
            </a:r>
            <a:r>
              <a:rPr lang="zh-TW" altLang="en-US" dirty="0"/>
              <a:t>，將此</a:t>
            </a:r>
            <a:r>
              <a:rPr lang="en-US" altLang="zh-TW" dirty="0"/>
              <a:t>tuple</a:t>
            </a:r>
            <a:r>
              <a:rPr lang="zh-TW" altLang="en-US" dirty="0"/>
              <a:t>依照權重由小到大排序，由小到大依序取出每一個邊。使用陣列</a:t>
            </a:r>
            <a:r>
              <a:rPr lang="en-US" altLang="zh-TW" dirty="0"/>
              <a:t>parent</a:t>
            </a:r>
            <a:r>
              <a:rPr lang="zh-TW" altLang="en-US" dirty="0"/>
              <a:t>記錄節點的上一層節點編號，有相同根節點的節點編號，表示同一個集合。若取出最小邊的兩端點，由陣列</a:t>
            </a:r>
            <a:r>
              <a:rPr lang="en-US" altLang="zh-TW" dirty="0"/>
              <a:t>parent</a:t>
            </a:r>
            <a:r>
              <a:rPr lang="zh-TW" altLang="en-US" dirty="0"/>
              <a:t>來判斷是否在同一個集合內，若有相同的根節點節點編號，表示同一個集合，加入此邊會形成循環，該邊不是最小生成樹的邊；若有不同的根節點節點編號，表示兩端點不在同一個集合內，加入此邊不會形成循環，該邊是最小生成樹的邊，接著更改陣列</a:t>
            </a:r>
            <a:r>
              <a:rPr lang="en-US" altLang="zh-TW" dirty="0"/>
              <a:t>parent</a:t>
            </a:r>
            <a:r>
              <a:rPr lang="zh-TW" altLang="en-US" dirty="0"/>
              <a:t>，集合元素個數越多者要放在上面，這樣由陣列</a:t>
            </a:r>
            <a:r>
              <a:rPr lang="en-US" altLang="zh-TW" dirty="0"/>
              <a:t>parent</a:t>
            </a:r>
            <a:r>
              <a:rPr lang="zh-TW" altLang="en-US" dirty="0"/>
              <a:t>往上找根節點才能在較少比較次數內完成，程式會有較好的效率。</a:t>
            </a:r>
          </a:p>
        </p:txBody>
      </p:sp>
    </p:spTree>
    <p:extLst>
      <p:ext uri="{BB962C8B-B14F-4D97-AF65-F5344CB8AC3E}">
        <p14:creationId xmlns:p14="http://schemas.microsoft.com/office/powerpoint/2010/main" val="283212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/>
              <a:t>12-3-1</a:t>
            </a:r>
            <a:r>
              <a:rPr lang="zh-TW" altLang="en-US" sz="3600" b="1" dirty="0" smtClean="0"/>
              <a:t>　</a:t>
            </a:r>
            <a:r>
              <a:rPr lang="zh-TW" altLang="en-US" sz="3600" dirty="0" smtClean="0"/>
              <a:t>使用</a:t>
            </a:r>
            <a:r>
              <a:rPr lang="en-US" altLang="zh-TW" sz="3600" b="1" dirty="0" err="1"/>
              <a:t>Kruskal</a:t>
            </a:r>
            <a:r>
              <a:rPr lang="zh-TW" altLang="en-US" sz="3600" dirty="0"/>
              <a:t>演算法找出最小生成</a:t>
            </a:r>
            <a:r>
              <a:rPr lang="zh-TW" altLang="en-US" sz="3600" dirty="0" smtClean="0"/>
              <a:t>樹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2400" dirty="0" smtClean="0"/>
              <a:t>(</a:t>
            </a:r>
            <a:r>
              <a:rPr lang="en-US" altLang="zh-TW" sz="2400" dirty="0"/>
              <a:t>12-3-1-Kruskal</a:t>
            </a:r>
            <a:r>
              <a:rPr lang="zh-TW" altLang="en-US" sz="2400" dirty="0"/>
              <a:t>最小生成樹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dirty="0" smtClean="0"/>
              <a:t>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(1) </a:t>
            </a:r>
            <a:r>
              <a:rPr lang="zh-TW" altLang="en-US" dirty="0"/>
              <a:t>程式與解說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332217"/>
              </p:ext>
            </p:extLst>
          </p:nvPr>
        </p:nvGraphicFramePr>
        <p:xfrm>
          <a:off x="608747" y="775651"/>
          <a:ext cx="4172258" cy="5675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475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3487783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import </a:t>
                      </a:r>
                      <a:r>
                        <a:rPr lang="en-US" altLang="zh-TW" sz="1800" dirty="0" err="1" smtClean="0"/>
                        <a:t>heapq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err="1" smtClean="0"/>
                        <a:t>pq</a:t>
                      </a:r>
                      <a:r>
                        <a:rPr lang="en-US" altLang="zh-TW" sz="1800" dirty="0" smtClean="0"/>
                        <a:t> = []</a:t>
                      </a:r>
                    </a:p>
                    <a:p>
                      <a:r>
                        <a:rPr lang="en-US" altLang="zh-TW" sz="1800" dirty="0" smtClean="0"/>
                        <a:t>parent = [0]*101</a:t>
                      </a:r>
                    </a:p>
                    <a:p>
                      <a:r>
                        <a:rPr lang="en-US" altLang="zh-TW" sz="1800" dirty="0" err="1" smtClean="0"/>
                        <a:t>num</a:t>
                      </a:r>
                      <a:r>
                        <a:rPr lang="en-US" altLang="zh-TW" sz="1800" dirty="0" smtClean="0"/>
                        <a:t> = [1]*101</a:t>
                      </a:r>
                    </a:p>
                    <a:p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findParent</a:t>
                      </a:r>
                      <a:r>
                        <a:rPr lang="en-US" altLang="zh-TW" sz="1800" dirty="0" smtClean="0"/>
                        <a:t>(a):</a:t>
                      </a:r>
                    </a:p>
                    <a:p>
                      <a:r>
                        <a:rPr lang="en-US" altLang="zh-TW" sz="1800" dirty="0" smtClean="0"/>
                        <a:t>    while  a!=parent[a]:</a:t>
                      </a:r>
                    </a:p>
                    <a:p>
                      <a:r>
                        <a:rPr lang="en-US" altLang="zh-TW" sz="1800" dirty="0" smtClean="0"/>
                        <a:t>        a=parent[a]                  </a:t>
                      </a:r>
                    </a:p>
                    <a:p>
                      <a:r>
                        <a:rPr lang="en-US" altLang="zh-TW" sz="1800" dirty="0" smtClean="0"/>
                        <a:t>    return a</a:t>
                      </a:r>
                    </a:p>
                    <a:p>
                      <a:r>
                        <a:rPr lang="en-US" altLang="zh-TW" sz="1800" dirty="0" err="1" smtClean="0"/>
                        <a:t>n,m</a:t>
                      </a:r>
                      <a:r>
                        <a:rPr lang="en-US" altLang="zh-TW" sz="1800" dirty="0" smtClean="0"/>
                        <a:t> = input().split()</a:t>
                      </a:r>
                    </a:p>
                    <a:p>
                      <a:r>
                        <a:rPr lang="en-US" altLang="zh-TW" sz="1800" dirty="0" smtClean="0"/>
                        <a:t>n = </a:t>
                      </a:r>
                      <a:r>
                        <a:rPr lang="en-US" altLang="zh-TW" sz="1800" dirty="0" err="1" smtClean="0"/>
                        <a:t>int</a:t>
                      </a:r>
                      <a:r>
                        <a:rPr lang="en-US" altLang="zh-TW" sz="1800" dirty="0" smtClean="0"/>
                        <a:t>(n)</a:t>
                      </a:r>
                    </a:p>
                    <a:p>
                      <a:r>
                        <a:rPr lang="en-US" altLang="zh-TW" sz="1800" dirty="0" smtClean="0"/>
                        <a:t>m = </a:t>
                      </a:r>
                      <a:r>
                        <a:rPr lang="en-US" altLang="zh-TW" sz="1800" dirty="0" err="1" smtClean="0"/>
                        <a:t>int</a:t>
                      </a:r>
                      <a:r>
                        <a:rPr lang="en-US" altLang="zh-TW" sz="1800" dirty="0" smtClean="0"/>
                        <a:t>(m)</a:t>
                      </a:r>
                    </a:p>
                    <a:p>
                      <a:r>
                        <a:rPr lang="en-US" altLang="zh-TW" sz="1800" dirty="0" smtClean="0"/>
                        <a:t>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range(m):</a:t>
                      </a:r>
                    </a:p>
                    <a:p>
                      <a:r>
                        <a:rPr lang="en-US" altLang="zh-TW" sz="1800" dirty="0" smtClean="0"/>
                        <a:t>    a, b, w = input().split()</a:t>
                      </a:r>
                    </a:p>
                    <a:p>
                      <a:r>
                        <a:rPr lang="en-US" altLang="zh-TW" sz="1800" dirty="0" smtClean="0"/>
                        <a:t>    a = </a:t>
                      </a:r>
                      <a:r>
                        <a:rPr lang="en-US" altLang="zh-TW" sz="1800" dirty="0" err="1" smtClean="0"/>
                        <a:t>int</a:t>
                      </a:r>
                      <a:r>
                        <a:rPr lang="en-US" altLang="zh-TW" sz="1800" dirty="0" smtClean="0"/>
                        <a:t>(a)</a:t>
                      </a:r>
                    </a:p>
                    <a:p>
                      <a:r>
                        <a:rPr lang="en-US" altLang="zh-TW" sz="1800" dirty="0" smtClean="0"/>
                        <a:t>    b = </a:t>
                      </a:r>
                      <a:r>
                        <a:rPr lang="en-US" altLang="zh-TW" sz="1800" dirty="0" err="1" smtClean="0"/>
                        <a:t>int</a:t>
                      </a:r>
                      <a:r>
                        <a:rPr lang="en-US" altLang="zh-TW" sz="1800" dirty="0" smtClean="0"/>
                        <a:t>(b)</a:t>
                      </a:r>
                    </a:p>
                    <a:p>
                      <a:r>
                        <a:rPr lang="en-US" altLang="zh-TW" sz="1800" dirty="0" smtClean="0"/>
                        <a:t>    w = </a:t>
                      </a:r>
                      <a:r>
                        <a:rPr lang="en-US" altLang="zh-TW" sz="1800" dirty="0" err="1" smtClean="0"/>
                        <a:t>int</a:t>
                      </a:r>
                      <a:r>
                        <a:rPr lang="en-US" altLang="zh-TW" sz="1800" dirty="0" smtClean="0"/>
                        <a:t>(w)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heapq.heappush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pq</a:t>
                      </a:r>
                      <a:r>
                        <a:rPr lang="en-US" altLang="zh-TW" sz="1800" dirty="0" smtClean="0"/>
                        <a:t>, (w, a, b))</a:t>
                      </a:r>
                    </a:p>
                    <a:p>
                      <a:r>
                        <a:rPr lang="en-US" altLang="zh-TW" sz="1800" dirty="0" smtClean="0"/>
                        <a:t>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range(n):</a:t>
                      </a:r>
                    </a:p>
                    <a:p>
                      <a:r>
                        <a:rPr lang="en-US" altLang="zh-TW" sz="1800" dirty="0" smtClean="0"/>
                        <a:t>    parent[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 = </a:t>
                      </a:r>
                      <a:r>
                        <a:rPr lang="en-US" altLang="zh-TW" sz="1800" dirty="0" err="1" smtClean="0"/>
                        <a:t>i</a:t>
                      </a:r>
                      <a:endParaRPr lang="en-US" altLang="zh-TW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890714" y="130193"/>
            <a:ext cx="6662057" cy="65208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行：匯入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heapq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函式庫。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pq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為空串列。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parent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為串列，有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個元素，每一個元素都是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num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為串列，有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個元素，每一個元素都是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findParent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函式，會不斷地往上一層找，直到最上層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parent[a])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為止，當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不等於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parent[a]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，則設定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parent[a]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，表示往上一層找，直到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parent[a]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為止。最後回傳變數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input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函式輸入兩個整數字串到變數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，使用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函式將整數字串變數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轉換成整數，再使用變數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參考到轉換後的整數，變數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為點的個數，變數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為邊的個數。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行：使用迴圈執行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次，每次輸入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個資料，前兩個數字為邊的兩個頂點到變數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，最後一個數字為邊的權重到變數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w,a,b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加入到堆積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pq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，堆積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pq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會將最小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w,a,b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放在堆積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pq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的第一個元素。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行：使用迴圈變數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，由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(n-1)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，每次遞增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parent[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798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/>
              <a:t>12-3-1</a:t>
            </a:r>
            <a:r>
              <a:rPr lang="zh-TW" altLang="en-US" sz="3600" b="1" dirty="0" smtClean="0"/>
              <a:t>　</a:t>
            </a:r>
            <a:r>
              <a:rPr lang="zh-TW" altLang="en-US" sz="3600" dirty="0" smtClean="0"/>
              <a:t>使用</a:t>
            </a:r>
            <a:r>
              <a:rPr lang="en-US" altLang="zh-TW" sz="3600" b="1" dirty="0" err="1"/>
              <a:t>Kruskal</a:t>
            </a:r>
            <a:r>
              <a:rPr lang="zh-TW" altLang="en-US" sz="3600" dirty="0"/>
              <a:t>演算法找出最小生成</a:t>
            </a:r>
            <a:r>
              <a:rPr lang="zh-TW" altLang="en-US" sz="3600" dirty="0" smtClean="0"/>
              <a:t>樹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2400" dirty="0" smtClean="0"/>
              <a:t>(</a:t>
            </a:r>
            <a:r>
              <a:rPr lang="en-US" altLang="zh-TW" sz="2400" dirty="0"/>
              <a:t>12-3-1-Kruskal</a:t>
            </a:r>
            <a:r>
              <a:rPr lang="zh-TW" altLang="en-US" sz="2400" dirty="0"/>
              <a:t>最小生成樹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dirty="0" smtClean="0"/>
              <a:t>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(1) </a:t>
            </a:r>
            <a:r>
              <a:rPr lang="zh-TW" altLang="en-US" dirty="0"/>
              <a:t>程式與解說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606325"/>
              </p:ext>
            </p:extLst>
          </p:nvPr>
        </p:nvGraphicFramePr>
        <p:xfrm>
          <a:off x="375665" y="829439"/>
          <a:ext cx="3873606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480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3238126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numEdge</a:t>
                      </a:r>
                      <a:r>
                        <a:rPr lang="en-US" altLang="zh-TW" sz="1800" dirty="0" smtClean="0"/>
                        <a:t> = result = 0</a:t>
                      </a:r>
                    </a:p>
                    <a:p>
                      <a:r>
                        <a:rPr lang="en-US" altLang="zh-TW" sz="1800" dirty="0" smtClean="0"/>
                        <a:t>while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&lt; m and </a:t>
                      </a:r>
                      <a:r>
                        <a:rPr lang="en-US" altLang="zh-TW" sz="1800" dirty="0" err="1" smtClean="0"/>
                        <a:t>numEdge</a:t>
                      </a:r>
                      <a:r>
                        <a:rPr lang="en-US" altLang="zh-TW" sz="1800" dirty="0" smtClean="0"/>
                        <a:t> &lt; n:</a:t>
                      </a:r>
                    </a:p>
                    <a:p>
                      <a:r>
                        <a:rPr lang="en-US" altLang="zh-TW" sz="1800" dirty="0" smtClean="0"/>
                        <a:t>    edge = </a:t>
                      </a:r>
                      <a:r>
                        <a:rPr lang="en-US" altLang="zh-TW" sz="1800" dirty="0" err="1" smtClean="0"/>
                        <a:t>heapq.heappop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pq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smtClean="0"/>
                        <a:t>    a=</a:t>
                      </a:r>
                      <a:r>
                        <a:rPr lang="en-US" altLang="zh-TW" sz="1800" dirty="0" err="1" smtClean="0"/>
                        <a:t>findParent</a:t>
                      </a:r>
                      <a:r>
                        <a:rPr lang="en-US" altLang="zh-TW" sz="1800" dirty="0" smtClean="0"/>
                        <a:t>(edge[1]);</a:t>
                      </a:r>
                    </a:p>
                    <a:p>
                      <a:r>
                        <a:rPr lang="en-US" altLang="zh-TW" sz="1800" dirty="0" smtClean="0"/>
                        <a:t>    b=</a:t>
                      </a:r>
                      <a:r>
                        <a:rPr lang="en-US" altLang="zh-TW" sz="1800" dirty="0" err="1" smtClean="0"/>
                        <a:t>findParent</a:t>
                      </a:r>
                      <a:r>
                        <a:rPr lang="en-US" altLang="zh-TW" sz="1800" dirty="0" smtClean="0"/>
                        <a:t>(edge[2]);</a:t>
                      </a:r>
                    </a:p>
                    <a:p>
                      <a:r>
                        <a:rPr lang="en-US" altLang="zh-TW" sz="1800" dirty="0" smtClean="0"/>
                        <a:t>    if a != b:</a:t>
                      </a:r>
                    </a:p>
                    <a:p>
                      <a:r>
                        <a:rPr lang="en-US" altLang="zh-TW" sz="1800" dirty="0" smtClean="0"/>
                        <a:t>        if </a:t>
                      </a:r>
                      <a:r>
                        <a:rPr lang="en-US" altLang="zh-TW" sz="1800" dirty="0" err="1" smtClean="0"/>
                        <a:t>num</a:t>
                      </a:r>
                      <a:r>
                        <a:rPr lang="en-US" altLang="zh-TW" sz="1800" dirty="0" smtClean="0"/>
                        <a:t>[a] &gt; </a:t>
                      </a:r>
                      <a:r>
                        <a:rPr lang="en-US" altLang="zh-TW" sz="1800" dirty="0" err="1" smtClean="0"/>
                        <a:t>num</a:t>
                      </a:r>
                      <a:r>
                        <a:rPr lang="en-US" altLang="zh-TW" sz="1800" dirty="0" smtClean="0"/>
                        <a:t>[b]:</a:t>
                      </a:r>
                    </a:p>
                    <a:p>
                      <a:r>
                        <a:rPr lang="en-US" altLang="zh-TW" sz="1800" dirty="0" smtClean="0"/>
                        <a:t>            parent[b]=a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num</a:t>
                      </a:r>
                      <a:r>
                        <a:rPr lang="en-US" altLang="zh-TW" sz="1800" dirty="0" smtClean="0"/>
                        <a:t>[a] += </a:t>
                      </a:r>
                      <a:r>
                        <a:rPr lang="en-US" altLang="zh-TW" sz="1800" dirty="0" err="1" smtClean="0"/>
                        <a:t>num</a:t>
                      </a:r>
                      <a:r>
                        <a:rPr lang="en-US" altLang="zh-TW" sz="1800" dirty="0" smtClean="0"/>
                        <a:t>[b]      </a:t>
                      </a:r>
                    </a:p>
                    <a:p>
                      <a:r>
                        <a:rPr lang="en-US" altLang="zh-TW" sz="1800" dirty="0" smtClean="0"/>
                        <a:t>        else:</a:t>
                      </a:r>
                    </a:p>
                    <a:p>
                      <a:r>
                        <a:rPr lang="en-US" altLang="zh-TW" sz="1800" dirty="0" smtClean="0"/>
                        <a:t>            parent[a]=b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num</a:t>
                      </a:r>
                      <a:r>
                        <a:rPr lang="en-US" altLang="zh-TW" sz="1800" dirty="0" smtClean="0"/>
                        <a:t>[b]+=</a:t>
                      </a:r>
                      <a:r>
                        <a:rPr lang="en-US" altLang="zh-TW" sz="1800" dirty="0" err="1" smtClean="0"/>
                        <a:t>num</a:t>
                      </a:r>
                      <a:r>
                        <a:rPr lang="en-US" altLang="zh-TW" sz="1800" dirty="0" smtClean="0"/>
                        <a:t>[a]      </a:t>
                      </a:r>
                    </a:p>
                    <a:p>
                      <a:r>
                        <a:rPr lang="en-US" altLang="zh-TW" sz="1800" dirty="0" smtClean="0"/>
                        <a:t>        result += edge[0]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numEdge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numEdge</a:t>
                      </a:r>
                      <a:r>
                        <a:rPr lang="en-US" altLang="zh-TW" sz="1800" dirty="0" smtClean="0"/>
                        <a:t> + 1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+= 1</a:t>
                      </a:r>
                    </a:p>
                    <a:p>
                      <a:r>
                        <a:rPr lang="en-US" altLang="zh-TW" sz="1800" dirty="0" smtClean="0"/>
                        <a:t>if (</a:t>
                      </a:r>
                      <a:r>
                        <a:rPr lang="en-US" altLang="zh-TW" sz="1800" dirty="0" err="1" smtClean="0"/>
                        <a:t>numEdge</a:t>
                      </a:r>
                      <a:r>
                        <a:rPr lang="en-US" altLang="zh-TW" sz="1800" dirty="0" smtClean="0"/>
                        <a:t> == (n-1)):</a:t>
                      </a:r>
                    </a:p>
                    <a:p>
                      <a:r>
                        <a:rPr lang="en-US" altLang="zh-TW" sz="1800" dirty="0" smtClean="0"/>
                        <a:t>    print(result)</a:t>
                      </a:r>
                    </a:p>
                    <a:p>
                      <a:r>
                        <a:rPr lang="en-US" altLang="zh-TW" sz="1800" dirty="0" smtClean="0"/>
                        <a:t>else:</a:t>
                      </a:r>
                    </a:p>
                    <a:p>
                      <a:r>
                        <a:rPr lang="en-US" altLang="zh-TW" sz="1800" dirty="0" smtClean="0"/>
                        <a:t>    print("</a:t>
                      </a:r>
                      <a:r>
                        <a:rPr lang="zh-TW" altLang="en-US" sz="1800" dirty="0" smtClean="0"/>
                        <a:t>找不到最小生成樹</a:t>
                      </a:r>
                      <a:r>
                        <a:rPr lang="en-US" altLang="zh-TW" sz="1800" dirty="0" smtClean="0"/>
                        <a:t>")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320989" y="-28195"/>
            <a:ext cx="7772400" cy="68695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行：初始化變數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result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numEdge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行：使用迴圈變數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，由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(m-1)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，每次遞增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，且變數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numEdge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小於變數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，取出堆積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pq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的第一個元素到變數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edge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，找出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edge[1]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的最上層祖先節點編號儲存到變數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；找出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edge[2]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的最上層祖先節點編號儲存到變數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不等於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，表示將變數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edge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加入最小生成樹不會形成循環，將變數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edge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加入到最小生成樹，若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num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[a]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大於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num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[b]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，則元素多的集合要放在上面，設定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parent[b]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，表示集合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在集合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上方，更新集合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num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[a])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為集合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num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[a])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加上集合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num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[b])(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；否則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num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[a]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小於等於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num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[b])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，元素多的集合要放在上面，設定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parent[a]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，表示集合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在集合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上方，更新集合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num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[b])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為集合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num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[b])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加上集合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num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[a])(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，陣列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num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儲存各集合的元素個數，根據陣列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num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數值越大越放在上面，這樣會使用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findParent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函式找尋最上層節點時，可以用較少的比較次數找到根節點，可以較快找到。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edge[0]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累加到變數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result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numEdge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遞增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遞增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行：若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numEdge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(n-1)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，則輸出變數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result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，否則輸出「找不到最小生成樹」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43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/>
              <a:t>12-3-1</a:t>
            </a:r>
            <a:r>
              <a:rPr lang="zh-TW" altLang="en-US" sz="3600" b="1" dirty="0" smtClean="0"/>
              <a:t>　</a:t>
            </a:r>
            <a:r>
              <a:rPr lang="zh-TW" altLang="en-US" sz="3600" dirty="0" smtClean="0"/>
              <a:t>使用</a:t>
            </a:r>
            <a:r>
              <a:rPr lang="en-US" altLang="zh-TW" sz="3600" b="1" dirty="0" err="1"/>
              <a:t>Kruskal</a:t>
            </a:r>
            <a:r>
              <a:rPr lang="zh-TW" altLang="en-US" sz="3600" dirty="0"/>
              <a:t>演算法找出最小生成</a:t>
            </a:r>
            <a:r>
              <a:rPr lang="zh-TW" altLang="en-US" sz="3600" dirty="0" smtClean="0"/>
              <a:t>樹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2400" dirty="0" smtClean="0"/>
              <a:t>(</a:t>
            </a:r>
            <a:r>
              <a:rPr lang="en-US" altLang="zh-TW" sz="2400" dirty="0"/>
              <a:t>12-3-1-Kruskal</a:t>
            </a:r>
            <a:r>
              <a:rPr lang="zh-TW" altLang="en-US" sz="2400" dirty="0"/>
              <a:t>最小生成樹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dirty="0" smtClean="0"/>
              <a:t>)</a:t>
            </a:r>
            <a:endParaRPr lang="zh-TW" altLang="en-US" sz="4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588" y="1472928"/>
            <a:ext cx="7686967" cy="4929188"/>
          </a:xfrm>
        </p:spPr>
      </p:pic>
    </p:spTree>
    <p:extLst>
      <p:ext uri="{BB962C8B-B14F-4D97-AF65-F5344CB8AC3E}">
        <p14:creationId xmlns:p14="http://schemas.microsoft.com/office/powerpoint/2010/main" val="375092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/>
              <a:t>12-3-1</a:t>
            </a:r>
            <a:r>
              <a:rPr lang="zh-TW" altLang="en-US" sz="3600" b="1" dirty="0" smtClean="0"/>
              <a:t>　</a:t>
            </a:r>
            <a:r>
              <a:rPr lang="zh-TW" altLang="en-US" sz="3600" dirty="0" smtClean="0"/>
              <a:t>使用</a:t>
            </a:r>
            <a:r>
              <a:rPr lang="en-US" altLang="zh-TW" sz="3600" b="1" dirty="0" err="1"/>
              <a:t>Kruskal</a:t>
            </a:r>
            <a:r>
              <a:rPr lang="zh-TW" altLang="en-US" sz="3600" dirty="0"/>
              <a:t>演算法找出最小生成</a:t>
            </a:r>
            <a:r>
              <a:rPr lang="zh-TW" altLang="en-US" sz="3600" dirty="0" smtClean="0"/>
              <a:t>樹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2400" dirty="0" smtClean="0"/>
              <a:t>(</a:t>
            </a:r>
            <a:r>
              <a:rPr lang="en-US" altLang="zh-TW" sz="2400" dirty="0"/>
              <a:t>12-3-1-Kruskal</a:t>
            </a:r>
            <a:r>
              <a:rPr lang="zh-TW" altLang="en-US" sz="2400" dirty="0"/>
              <a:t>最小生成樹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dirty="0" smtClean="0"/>
              <a:t>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(3) </a:t>
            </a:r>
            <a:r>
              <a:rPr lang="zh-TW" altLang="en-US" dirty="0"/>
              <a:t>程式效率分析</a:t>
            </a:r>
          </a:p>
          <a:p>
            <a:r>
              <a:rPr lang="zh-TW" altLang="en-US" dirty="0"/>
              <a:t>執行第</a:t>
            </a:r>
            <a:r>
              <a:rPr lang="en-US" altLang="zh-TW" dirty="0"/>
              <a:t>12</a:t>
            </a:r>
            <a:r>
              <a:rPr lang="zh-TW" altLang="en-US" dirty="0"/>
              <a:t>到</a:t>
            </a:r>
            <a:r>
              <a:rPr lang="en-US" altLang="zh-TW" dirty="0"/>
              <a:t>17</a:t>
            </a:r>
            <a:r>
              <a:rPr lang="zh-TW" altLang="en-US" dirty="0"/>
              <a:t>行相當於堆積</a:t>
            </a:r>
            <a:r>
              <a:rPr lang="zh-TW" altLang="en-US" dirty="0" smtClean="0"/>
              <a:t>排序（</a:t>
            </a:r>
            <a:r>
              <a:rPr lang="en-US" altLang="zh-TW" dirty="0" smtClean="0"/>
              <a:t>Heap Sort</a:t>
            </a:r>
            <a:r>
              <a:rPr lang="zh-TW" altLang="en-US" dirty="0" smtClean="0"/>
              <a:t>）演算法</a:t>
            </a:r>
            <a:r>
              <a:rPr lang="zh-TW" altLang="en-US" dirty="0"/>
              <a:t>，效率為</a:t>
            </a:r>
            <a:r>
              <a:rPr lang="en-US" altLang="zh-TW" dirty="0"/>
              <a:t>O(m*log(m))</a:t>
            </a:r>
            <a:r>
              <a:rPr lang="zh-TW" altLang="en-US" dirty="0"/>
              <a:t>，</a:t>
            </a:r>
            <a:r>
              <a:rPr lang="en-US" altLang="zh-TW" dirty="0"/>
              <a:t>m</a:t>
            </a:r>
            <a:r>
              <a:rPr lang="zh-TW" altLang="en-US" dirty="0"/>
              <a:t>為邊的個數。第</a:t>
            </a:r>
            <a:r>
              <a:rPr lang="en-US" altLang="zh-TW" dirty="0"/>
              <a:t>21</a:t>
            </a:r>
            <a:r>
              <a:rPr lang="zh-TW" altLang="en-US" dirty="0"/>
              <a:t>到</a:t>
            </a:r>
            <a:r>
              <a:rPr lang="en-US" altLang="zh-TW" dirty="0"/>
              <a:t>34</a:t>
            </a:r>
            <a:r>
              <a:rPr lang="zh-TW" altLang="en-US" dirty="0"/>
              <a:t>行的演算法效率的計算方式：第</a:t>
            </a:r>
            <a:r>
              <a:rPr lang="en-US" altLang="zh-TW" dirty="0"/>
              <a:t>21</a:t>
            </a:r>
            <a:r>
              <a:rPr lang="zh-TW" altLang="en-US" dirty="0"/>
              <a:t>行的迴圈最多執行</a:t>
            </a:r>
            <a:r>
              <a:rPr lang="en-US" altLang="zh-TW" dirty="0"/>
              <a:t>m</a:t>
            </a:r>
            <a:r>
              <a:rPr lang="zh-TW" altLang="en-US" dirty="0"/>
              <a:t>次，迴圈內每次執行第</a:t>
            </a:r>
            <a:r>
              <a:rPr lang="en-US" altLang="zh-TW" dirty="0"/>
              <a:t>23</a:t>
            </a:r>
            <a:r>
              <a:rPr lang="zh-TW" altLang="en-US" dirty="0"/>
              <a:t>行與第</a:t>
            </a:r>
            <a:r>
              <a:rPr lang="en-US" altLang="zh-TW" dirty="0"/>
              <a:t>34</a:t>
            </a:r>
            <a:r>
              <a:rPr lang="zh-TW" altLang="en-US" dirty="0"/>
              <a:t>行的</a:t>
            </a:r>
            <a:r>
              <a:rPr lang="en-US" altLang="zh-TW" dirty="0" err="1"/>
              <a:t>findParent</a:t>
            </a:r>
            <a:r>
              <a:rPr lang="zh-TW" altLang="en-US" dirty="0"/>
              <a:t>函式，若每次集合進行合併時，節點個數多的在上方，則可以在較少的比較次數找到根節點，演算法效率為</a:t>
            </a:r>
            <a:r>
              <a:rPr lang="en-US" altLang="zh-TW" dirty="0"/>
              <a:t>O(log(n))</a:t>
            </a:r>
            <a:r>
              <a:rPr lang="zh-TW" altLang="en-US" dirty="0"/>
              <a:t>，整個演算法效率為</a:t>
            </a:r>
            <a:r>
              <a:rPr lang="en-US" altLang="zh-TW" dirty="0"/>
              <a:t>O(m*log(n))</a:t>
            </a:r>
            <a:r>
              <a:rPr lang="zh-TW" altLang="en-US" dirty="0"/>
              <a:t>，</a:t>
            </a:r>
            <a:r>
              <a:rPr lang="en-US" altLang="zh-TW" dirty="0"/>
              <a:t>m</a:t>
            </a:r>
            <a:r>
              <a:rPr lang="zh-TW" altLang="en-US" dirty="0"/>
              <a:t>為邊的個數，</a:t>
            </a:r>
            <a:r>
              <a:rPr lang="en-US" altLang="zh-TW" dirty="0"/>
              <a:t>n</a:t>
            </a:r>
            <a:r>
              <a:rPr lang="zh-TW" altLang="en-US" dirty="0"/>
              <a:t>為點的個數。整體演算法效率為</a:t>
            </a:r>
            <a:r>
              <a:rPr lang="en-US" altLang="zh-TW" dirty="0"/>
              <a:t>O(m*log(m)+m*log(n))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5492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12-1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拓</a:t>
            </a:r>
            <a:r>
              <a:rPr lang="zh-TW" altLang="en-US" dirty="0"/>
              <a:t>撲排序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可以找到拓撲排序解答的圖形，一定是沒有循環的有向圖，這樣的圖稱作有向無環</a:t>
            </a:r>
            <a:r>
              <a:rPr lang="zh-TW" altLang="en-US" dirty="0" smtClean="0"/>
              <a:t>圖（</a:t>
            </a:r>
            <a:r>
              <a:rPr lang="en-US" altLang="zh-TW" dirty="0" smtClean="0"/>
              <a:t>Directed </a:t>
            </a:r>
            <a:r>
              <a:rPr lang="en-US" altLang="zh-TW" dirty="0"/>
              <a:t>Acyclic Graph</a:t>
            </a:r>
            <a:r>
              <a:rPr lang="zh-TW" altLang="en-US" dirty="0"/>
              <a:t>：縮寫為</a:t>
            </a:r>
            <a:r>
              <a:rPr lang="en-US" altLang="zh-TW" dirty="0" smtClean="0"/>
              <a:t>DAG</a:t>
            </a:r>
            <a:r>
              <a:rPr lang="zh-TW" altLang="en-US" dirty="0" smtClean="0"/>
              <a:t>）。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7174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286604"/>
            <a:ext cx="10171355" cy="98602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12-3-2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/>
              <a:t>Prim</a:t>
            </a:r>
            <a:r>
              <a:rPr lang="zh-TW" altLang="en-US" dirty="0"/>
              <a:t>演算法找出最小生成樹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7862"/>
            <a:ext cx="10058400" cy="4826750"/>
          </a:xfrm>
        </p:spPr>
        <p:txBody>
          <a:bodyPr>
            <a:noAutofit/>
          </a:bodyPr>
          <a:lstStyle/>
          <a:p>
            <a:r>
              <a:rPr lang="zh-TW" altLang="en-US" dirty="0"/>
              <a:t>以下圖為例，進行</a:t>
            </a:r>
            <a:r>
              <a:rPr lang="en-US" altLang="zh-TW" dirty="0"/>
              <a:t>Prim</a:t>
            </a:r>
            <a:r>
              <a:rPr lang="zh-TW" altLang="en-US" dirty="0"/>
              <a:t>演算法找出最小生成樹的概念解說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/>
              <a:t>使用陣列</a:t>
            </a:r>
            <a:r>
              <a:rPr lang="en-US" altLang="zh-TW" dirty="0" err="1"/>
              <a:t>dist</a:t>
            </a:r>
            <a:r>
              <a:rPr lang="zh-TW" altLang="en-US" dirty="0"/>
              <a:t>表示連結到該點的邊的權重</a:t>
            </a:r>
            <a:r>
              <a:rPr lang="zh-TW" altLang="en-US" dirty="0" smtClean="0"/>
              <a:t>，開始</a:t>
            </a:r>
            <a:r>
              <a:rPr lang="zh-TW" altLang="en-US" dirty="0"/>
              <a:t>為無限大。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788" y="1888057"/>
            <a:ext cx="3647668" cy="274531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246" y="4813190"/>
            <a:ext cx="88106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1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286604"/>
            <a:ext cx="10198249" cy="98602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12-3-2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/>
              <a:t>Prim</a:t>
            </a:r>
            <a:r>
              <a:rPr lang="zh-TW" altLang="en-US" dirty="0"/>
              <a:t>演算法找出最小生成樹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38" y="1373392"/>
            <a:ext cx="7588476" cy="995773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38" y="2369165"/>
            <a:ext cx="8120699" cy="400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9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377544" cy="98602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12-3-2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/>
              <a:t>Prim</a:t>
            </a:r>
            <a:r>
              <a:rPr lang="zh-TW" altLang="en-US" dirty="0"/>
              <a:t>演算法找出最小生成樹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690" y="1368425"/>
            <a:ext cx="7008945" cy="4929188"/>
          </a:xfrm>
        </p:spPr>
      </p:pic>
    </p:spTree>
    <p:extLst>
      <p:ext uri="{BB962C8B-B14F-4D97-AF65-F5344CB8AC3E}">
        <p14:creationId xmlns:p14="http://schemas.microsoft.com/office/powerpoint/2010/main" val="261924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234108" cy="98602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12-3-2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/>
              <a:t>Prim</a:t>
            </a:r>
            <a:r>
              <a:rPr lang="zh-TW" altLang="en-US" dirty="0"/>
              <a:t>演算法找出最小生成樹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250" y="1397069"/>
            <a:ext cx="6813076" cy="1023639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250" y="2545153"/>
            <a:ext cx="7215819" cy="351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2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286604"/>
            <a:ext cx="10216179" cy="98602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12-3-2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/>
              <a:t>Prim</a:t>
            </a:r>
            <a:r>
              <a:rPr lang="zh-TW" altLang="en-US" dirty="0"/>
              <a:t>演算法找出最小生成樹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338" y="1527969"/>
            <a:ext cx="6343650" cy="4610100"/>
          </a:xfrm>
        </p:spPr>
      </p:pic>
    </p:spTree>
    <p:extLst>
      <p:ext uri="{BB962C8B-B14F-4D97-AF65-F5344CB8AC3E}">
        <p14:creationId xmlns:p14="http://schemas.microsoft.com/office/powerpoint/2010/main" val="142474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286604"/>
            <a:ext cx="10144461" cy="98602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12-3-2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/>
              <a:t>Prim</a:t>
            </a:r>
            <a:r>
              <a:rPr lang="zh-TW" altLang="en-US" dirty="0"/>
              <a:t>演算法找出最小生成樹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9" y="1432992"/>
            <a:ext cx="6257925" cy="93345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405" y="2526810"/>
            <a:ext cx="65341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9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286604"/>
            <a:ext cx="10216179" cy="98602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12-3-2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/>
              <a:t>Prim</a:t>
            </a:r>
            <a:r>
              <a:rPr lang="zh-TW" altLang="en-US" dirty="0"/>
              <a:t>演算法找出最小生成樹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45" y="1422650"/>
            <a:ext cx="7117262" cy="4772876"/>
          </a:xfrm>
        </p:spPr>
      </p:pic>
    </p:spTree>
    <p:extLst>
      <p:ext uri="{BB962C8B-B14F-4D97-AF65-F5344CB8AC3E}">
        <p14:creationId xmlns:p14="http://schemas.microsoft.com/office/powerpoint/2010/main" val="417445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使用</a:t>
            </a:r>
            <a:r>
              <a:rPr lang="en-US" altLang="zh-TW" b="1" dirty="0"/>
              <a:t>Prim</a:t>
            </a:r>
            <a:r>
              <a:rPr lang="zh-TW" altLang="en-US" dirty="0"/>
              <a:t>演算法最小生成</a:t>
            </a:r>
            <a:r>
              <a:rPr lang="zh-TW" altLang="en-US" dirty="0" smtClean="0"/>
              <a:t>樹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700" dirty="0" smtClean="0"/>
              <a:t>(</a:t>
            </a:r>
            <a:r>
              <a:rPr lang="en-US" altLang="zh-TW" sz="2700" dirty="0"/>
              <a:t>12-3-2-Prim</a:t>
            </a:r>
            <a:r>
              <a:rPr lang="zh-TW" altLang="en-US" sz="2700" dirty="0"/>
              <a:t>最小生成樹</a:t>
            </a:r>
            <a:r>
              <a:rPr lang="en-US" altLang="zh-TW" sz="2700" dirty="0"/>
              <a:t>.</a:t>
            </a:r>
            <a:r>
              <a:rPr lang="en-US" altLang="zh-TW" sz="2700" dirty="0" err="1"/>
              <a:t>py</a:t>
            </a:r>
            <a:r>
              <a:rPr lang="en-US" altLang="zh-TW" sz="2700" dirty="0" smtClean="0"/>
              <a:t>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給定最多</a:t>
            </a:r>
            <a:r>
              <a:rPr lang="en-US" altLang="zh-TW" dirty="0"/>
              <a:t>100</a:t>
            </a:r>
            <a:r>
              <a:rPr lang="zh-TW" altLang="en-US" dirty="0"/>
              <a:t>個節點以內的無向圖，每個節點編號由</a:t>
            </a:r>
            <a:r>
              <a:rPr lang="en-US" altLang="zh-TW" dirty="0"/>
              <a:t>0</a:t>
            </a:r>
            <a:r>
              <a:rPr lang="zh-TW" altLang="en-US" dirty="0"/>
              <a:t>開始編號，且節點編號皆不相同，每個邊的權重為正整數，相同起點與終點的邊只有一個，使用</a:t>
            </a:r>
            <a:r>
              <a:rPr lang="en-US" altLang="zh-TW" dirty="0"/>
              <a:t>Prim</a:t>
            </a:r>
            <a:r>
              <a:rPr lang="zh-TW" altLang="en-US" dirty="0"/>
              <a:t>演算法找出最小生成樹的邊權重和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9269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使用</a:t>
            </a:r>
            <a:r>
              <a:rPr lang="en-US" altLang="zh-TW" b="1" dirty="0"/>
              <a:t>Prim</a:t>
            </a:r>
            <a:r>
              <a:rPr lang="zh-TW" altLang="en-US" dirty="0"/>
              <a:t>演算法最小生成</a:t>
            </a:r>
            <a:r>
              <a:rPr lang="zh-TW" altLang="en-US" dirty="0" smtClean="0"/>
              <a:t>樹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700" dirty="0" smtClean="0"/>
              <a:t>(</a:t>
            </a:r>
            <a:r>
              <a:rPr lang="en-US" altLang="zh-TW" sz="2700" dirty="0"/>
              <a:t>12-3-2-Prim</a:t>
            </a:r>
            <a:r>
              <a:rPr lang="zh-TW" altLang="en-US" sz="2700" dirty="0"/>
              <a:t>最小生成樹</a:t>
            </a:r>
            <a:r>
              <a:rPr lang="en-US" altLang="zh-TW" sz="2700" dirty="0"/>
              <a:t>.</a:t>
            </a:r>
            <a:r>
              <a:rPr lang="en-US" altLang="zh-TW" sz="2700" dirty="0" err="1"/>
              <a:t>py</a:t>
            </a:r>
            <a:r>
              <a:rPr lang="en-US" altLang="zh-TW" sz="2700" dirty="0" smtClean="0"/>
              <a:t>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dirty="0" smtClean="0"/>
              <a:t>輸入</a:t>
            </a:r>
            <a:r>
              <a:rPr lang="zh-TW" altLang="en-US" dirty="0"/>
              <a:t>說明</a:t>
            </a:r>
          </a:p>
          <a:p>
            <a:pPr lvl="1"/>
            <a:r>
              <a:rPr lang="zh-TW" altLang="en-US" dirty="0"/>
              <a:t>輸入正整數</a:t>
            </a:r>
            <a:r>
              <a:rPr lang="en-US" altLang="zh-TW" dirty="0"/>
              <a:t>n</a:t>
            </a:r>
            <a:r>
              <a:rPr lang="zh-TW" altLang="en-US" dirty="0"/>
              <a:t>與</a:t>
            </a:r>
            <a:r>
              <a:rPr lang="en-US" altLang="zh-TW" dirty="0"/>
              <a:t>m</a:t>
            </a:r>
            <a:r>
              <a:rPr lang="zh-TW" altLang="en-US" dirty="0"/>
              <a:t>，表示圖形中有</a:t>
            </a:r>
            <a:r>
              <a:rPr lang="en-US" altLang="zh-TW" dirty="0"/>
              <a:t>n</a:t>
            </a:r>
            <a:r>
              <a:rPr lang="zh-TW" altLang="en-US" dirty="0"/>
              <a:t>個點與</a:t>
            </a:r>
            <a:r>
              <a:rPr lang="en-US" altLang="zh-TW" dirty="0"/>
              <a:t>m</a:t>
            </a:r>
            <a:r>
              <a:rPr lang="zh-TW" altLang="en-US" dirty="0"/>
              <a:t>個無向邊，接下來有</a:t>
            </a:r>
            <a:r>
              <a:rPr lang="en-US" altLang="zh-TW" dirty="0"/>
              <a:t>m</a:t>
            </a:r>
            <a:r>
              <a:rPr lang="zh-TW" altLang="en-US" dirty="0"/>
              <a:t>行，每個邊有三個數字，前兩個數字為邊的兩端點節點編號，最後一個數字為邊的權重，保證節點編號由</a:t>
            </a:r>
            <a:r>
              <a:rPr lang="en-US" altLang="zh-TW" dirty="0"/>
              <a:t>0</a:t>
            </a:r>
            <a:r>
              <a:rPr lang="zh-TW" altLang="en-US" dirty="0"/>
              <a:t>到</a:t>
            </a:r>
            <a:r>
              <a:rPr lang="en-US" altLang="zh-TW" dirty="0"/>
              <a:t>(n-1)</a:t>
            </a:r>
            <a:r>
              <a:rPr lang="zh-TW" altLang="en-US" dirty="0"/>
              <a:t>。 </a:t>
            </a:r>
          </a:p>
          <a:p>
            <a:r>
              <a:rPr lang="zh-TW" altLang="en-US" dirty="0"/>
              <a:t>輸出說明</a:t>
            </a:r>
          </a:p>
          <a:p>
            <a:pPr lvl="1"/>
            <a:r>
              <a:rPr lang="zh-TW" altLang="en-US" dirty="0"/>
              <a:t>輸出最小生成樹的邊權重和。 </a:t>
            </a:r>
          </a:p>
        </p:txBody>
      </p:sp>
    </p:spTree>
    <p:extLst>
      <p:ext uri="{BB962C8B-B14F-4D97-AF65-F5344CB8AC3E}">
        <p14:creationId xmlns:p14="http://schemas.microsoft.com/office/powerpoint/2010/main" val="289197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使用</a:t>
            </a:r>
            <a:r>
              <a:rPr lang="en-US" altLang="zh-TW" b="1" dirty="0"/>
              <a:t>Prim</a:t>
            </a:r>
            <a:r>
              <a:rPr lang="zh-TW" altLang="en-US" dirty="0"/>
              <a:t>演算法最小生成</a:t>
            </a:r>
            <a:r>
              <a:rPr lang="zh-TW" altLang="en-US" dirty="0" smtClean="0"/>
              <a:t>樹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700" dirty="0" smtClean="0"/>
              <a:t>(</a:t>
            </a:r>
            <a:r>
              <a:rPr lang="en-US" altLang="zh-TW" sz="2700" dirty="0"/>
              <a:t>12-3-2-Prim</a:t>
            </a:r>
            <a:r>
              <a:rPr lang="zh-TW" altLang="en-US" sz="2700" dirty="0"/>
              <a:t>最小生成樹</a:t>
            </a:r>
            <a:r>
              <a:rPr lang="en-US" altLang="zh-TW" sz="2700" dirty="0"/>
              <a:t>.</a:t>
            </a:r>
            <a:r>
              <a:rPr lang="en-US" altLang="zh-TW" sz="2700" dirty="0" err="1"/>
              <a:t>py</a:t>
            </a:r>
            <a:r>
              <a:rPr lang="en-US" altLang="zh-TW" sz="2700" dirty="0" smtClean="0"/>
              <a:t>)</a:t>
            </a:r>
            <a:endParaRPr lang="zh-TW" altLang="en-US" sz="4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336" y="1394551"/>
            <a:ext cx="6958853" cy="4929188"/>
          </a:xfrm>
        </p:spPr>
      </p:pic>
    </p:spTree>
    <p:extLst>
      <p:ext uri="{BB962C8B-B14F-4D97-AF65-F5344CB8AC3E}">
        <p14:creationId xmlns:p14="http://schemas.microsoft.com/office/powerpoint/2010/main" val="181413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12-1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拓</a:t>
            </a:r>
            <a:r>
              <a:rPr lang="zh-TW" altLang="en-US" dirty="0"/>
              <a:t>撲排序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拓</a:t>
            </a:r>
            <a:r>
              <a:rPr lang="zh-TW" altLang="en-US" dirty="0"/>
              <a:t>撲</a:t>
            </a:r>
            <a:r>
              <a:rPr lang="zh-TW" altLang="en-US" dirty="0" smtClean="0"/>
              <a:t>排序（</a:t>
            </a:r>
            <a:r>
              <a:rPr lang="en-US" altLang="zh-TW" b="1" dirty="0" smtClean="0"/>
              <a:t>Topology Sort</a:t>
            </a:r>
            <a:r>
              <a:rPr lang="zh-TW" altLang="en-US" b="1" dirty="0" smtClean="0"/>
              <a:t>）</a:t>
            </a:r>
            <a:endParaRPr lang="en-US" altLang="zh-TW" dirty="0"/>
          </a:p>
          <a:p>
            <a:pPr lvl="1"/>
            <a:r>
              <a:rPr lang="zh-TW" altLang="en-US" dirty="0"/>
              <a:t>以找出下圖的拓撲排序為</a:t>
            </a:r>
            <a:r>
              <a:rPr lang="zh-TW" altLang="en-US" dirty="0" smtClean="0"/>
              <a:t>例進行</a:t>
            </a:r>
            <a:r>
              <a:rPr lang="zh-TW" altLang="en-US" dirty="0"/>
              <a:t>解說。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293" y="2724967"/>
            <a:ext cx="6840071" cy="370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0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使用</a:t>
            </a:r>
            <a:r>
              <a:rPr lang="en-US" altLang="zh-TW" b="1" dirty="0"/>
              <a:t>Prim</a:t>
            </a:r>
            <a:r>
              <a:rPr lang="zh-TW" altLang="en-US" dirty="0"/>
              <a:t>演算法最小生成</a:t>
            </a:r>
            <a:r>
              <a:rPr lang="zh-TW" altLang="en-US" dirty="0" smtClean="0"/>
              <a:t>樹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700" dirty="0" smtClean="0"/>
              <a:t>(</a:t>
            </a:r>
            <a:r>
              <a:rPr lang="en-US" altLang="zh-TW" sz="2700" dirty="0"/>
              <a:t>12-3-2-Prim</a:t>
            </a:r>
            <a:r>
              <a:rPr lang="zh-TW" altLang="en-US" sz="2700" dirty="0"/>
              <a:t>最小生成樹</a:t>
            </a:r>
            <a:r>
              <a:rPr lang="en-US" altLang="zh-TW" sz="2700" dirty="0"/>
              <a:t>.</a:t>
            </a:r>
            <a:r>
              <a:rPr lang="en-US" altLang="zh-TW" sz="2700" dirty="0" err="1"/>
              <a:t>py</a:t>
            </a:r>
            <a:r>
              <a:rPr lang="en-US" altLang="zh-TW" sz="2700" dirty="0" smtClean="0"/>
              <a:t>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1317" y="1367862"/>
            <a:ext cx="11089341" cy="4929194"/>
          </a:xfrm>
        </p:spPr>
        <p:txBody>
          <a:bodyPr>
            <a:noAutofit/>
          </a:bodyPr>
          <a:lstStyle/>
          <a:p>
            <a:r>
              <a:rPr lang="en-US" altLang="zh-TW" b="1" dirty="0"/>
              <a:t>Prim</a:t>
            </a:r>
            <a:r>
              <a:rPr lang="zh-TW" altLang="en-US" dirty="0"/>
              <a:t>演算法的程式實作想法</a:t>
            </a:r>
          </a:p>
          <a:p>
            <a:pPr lvl="1"/>
            <a:r>
              <a:rPr lang="zh-TW" altLang="en-US" dirty="0"/>
              <a:t>任意取一個點當成起始節點，檢查起始節點可以連接的邊，將邊的權重與兩個端點加入堆積</a:t>
            </a:r>
            <a:r>
              <a:rPr lang="en-US" altLang="zh-TW" dirty="0"/>
              <a:t>heap</a:t>
            </a:r>
            <a:r>
              <a:rPr lang="zh-TW" altLang="en-US" dirty="0"/>
              <a:t>，邊的權重越小，越優先取出。取出權重最小的邊，若該邊的另一端節點未拜訪過，表示加入此邊不會形成循環，此邊為最小生成樹的邊，將另一個端點設定為已經拜訪過，接著檢查另一個端點可以連結出去的邊，是否造成其他節點有更小的權重，如果有，則將邊的權重與端點加入堆積</a:t>
            </a:r>
            <a:r>
              <a:rPr lang="en-US" altLang="zh-TW" dirty="0"/>
              <a:t>heap</a:t>
            </a:r>
            <a:r>
              <a:rPr lang="zh-TW" altLang="en-US" dirty="0"/>
              <a:t>，邊的權重越小，越優先取出。不斷取出未拜訪過且權重最小的邊，再考慮該邊的另一個端點可以連結出去的邊，直到堆積</a:t>
            </a:r>
            <a:r>
              <a:rPr lang="en-US" altLang="zh-TW" dirty="0"/>
              <a:t>heap</a:t>
            </a:r>
            <a:r>
              <a:rPr lang="zh-TW" altLang="en-US" dirty="0"/>
              <a:t>沒有元素為止。若最後邊的個數比節點數少一，表示找到最小生成樹。</a:t>
            </a:r>
          </a:p>
        </p:txBody>
      </p:sp>
    </p:spTree>
    <p:extLst>
      <p:ext uri="{BB962C8B-B14F-4D97-AF65-F5344CB8AC3E}">
        <p14:creationId xmlns:p14="http://schemas.microsoft.com/office/powerpoint/2010/main" val="111541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使用</a:t>
            </a:r>
            <a:r>
              <a:rPr lang="en-US" altLang="zh-TW" b="1" dirty="0"/>
              <a:t>Prim</a:t>
            </a:r>
            <a:r>
              <a:rPr lang="zh-TW" altLang="en-US" dirty="0"/>
              <a:t>演算法最小生成</a:t>
            </a:r>
            <a:r>
              <a:rPr lang="zh-TW" altLang="en-US" dirty="0" smtClean="0"/>
              <a:t>樹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700" dirty="0" smtClean="0"/>
              <a:t>(</a:t>
            </a:r>
            <a:r>
              <a:rPr lang="en-US" altLang="zh-TW" sz="2700" dirty="0"/>
              <a:t>12-3-2-Prim</a:t>
            </a:r>
            <a:r>
              <a:rPr lang="zh-TW" altLang="en-US" sz="2700" dirty="0"/>
              <a:t>最小生成樹</a:t>
            </a:r>
            <a:r>
              <a:rPr lang="en-US" altLang="zh-TW" sz="2700" dirty="0"/>
              <a:t>.</a:t>
            </a:r>
            <a:r>
              <a:rPr lang="en-US" altLang="zh-TW" sz="2700" dirty="0" err="1"/>
              <a:t>py</a:t>
            </a:r>
            <a:r>
              <a:rPr lang="en-US" altLang="zh-TW" sz="2700" dirty="0" smtClean="0"/>
              <a:t>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719102"/>
              </p:ext>
            </p:extLst>
          </p:nvPr>
        </p:nvGraphicFramePr>
        <p:xfrm>
          <a:off x="809898" y="1806346"/>
          <a:ext cx="4172258" cy="4303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475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3487783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import </a:t>
                      </a:r>
                      <a:r>
                        <a:rPr lang="en-US" altLang="zh-TW" sz="1800" dirty="0" err="1" smtClean="0"/>
                        <a:t>heapq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err="1" smtClean="0"/>
                        <a:t>pq</a:t>
                      </a:r>
                      <a:r>
                        <a:rPr lang="en-US" altLang="zh-TW" sz="1800" dirty="0" smtClean="0"/>
                        <a:t> = []</a:t>
                      </a:r>
                    </a:p>
                    <a:p>
                      <a:r>
                        <a:rPr lang="en-US" altLang="zh-TW" sz="1800" dirty="0" smtClean="0"/>
                        <a:t>G = [[] 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range(100)]</a:t>
                      </a:r>
                    </a:p>
                    <a:p>
                      <a:r>
                        <a:rPr lang="en-US" altLang="zh-TW" sz="1800" dirty="0" err="1" smtClean="0"/>
                        <a:t>ans</a:t>
                      </a:r>
                      <a:r>
                        <a:rPr lang="en-US" altLang="zh-TW" sz="1800" dirty="0" smtClean="0"/>
                        <a:t> = []</a:t>
                      </a:r>
                    </a:p>
                    <a:p>
                      <a:r>
                        <a:rPr lang="en-US" altLang="zh-TW" sz="1800" dirty="0" smtClean="0"/>
                        <a:t>v = [0]*101</a:t>
                      </a:r>
                    </a:p>
                    <a:p>
                      <a:r>
                        <a:rPr lang="en-US" altLang="zh-TW" sz="1800" dirty="0" err="1" smtClean="0"/>
                        <a:t>dist</a:t>
                      </a:r>
                      <a:r>
                        <a:rPr lang="en-US" altLang="zh-TW" sz="1800" dirty="0" smtClean="0"/>
                        <a:t> = [100000000]*101</a:t>
                      </a:r>
                    </a:p>
                    <a:p>
                      <a:r>
                        <a:rPr lang="en-US" altLang="zh-TW" sz="1800" dirty="0" smtClean="0"/>
                        <a:t>class Edge: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__</a:t>
                      </a:r>
                      <a:r>
                        <a:rPr lang="en-US" altLang="zh-TW" sz="1800" dirty="0" err="1" smtClean="0"/>
                        <a:t>init</a:t>
                      </a:r>
                      <a:r>
                        <a:rPr lang="en-US" altLang="zh-TW" sz="1800" dirty="0" smtClean="0"/>
                        <a:t>__(self, s, t, w):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self.s</a:t>
                      </a:r>
                      <a:r>
                        <a:rPr lang="en-US" altLang="zh-TW" sz="1800" dirty="0" smtClean="0"/>
                        <a:t> = s</a:t>
                      </a:r>
                    </a:p>
                    <a:p>
                      <a:r>
                        <a:rPr lang="en-US" altLang="zh-TW" sz="1800" dirty="0" smtClean="0"/>
                        <a:t>        self.t = t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self.w</a:t>
                      </a:r>
                      <a:r>
                        <a:rPr lang="en-US" altLang="zh-TW" sz="1800" dirty="0" smtClean="0"/>
                        <a:t> = w</a:t>
                      </a:r>
                    </a:p>
                    <a:p>
                      <a:r>
                        <a:rPr lang="en-US" altLang="zh-TW" sz="1800" dirty="0" err="1" smtClean="0"/>
                        <a:t>n,m</a:t>
                      </a:r>
                      <a:r>
                        <a:rPr lang="en-US" altLang="zh-TW" sz="1800" dirty="0" smtClean="0"/>
                        <a:t> = input().split()</a:t>
                      </a:r>
                    </a:p>
                    <a:p>
                      <a:r>
                        <a:rPr lang="en-US" altLang="zh-TW" sz="1800" dirty="0" smtClean="0"/>
                        <a:t>n = </a:t>
                      </a:r>
                      <a:r>
                        <a:rPr lang="en-US" altLang="zh-TW" sz="1800" dirty="0" err="1" smtClean="0"/>
                        <a:t>int</a:t>
                      </a:r>
                      <a:r>
                        <a:rPr lang="en-US" altLang="zh-TW" sz="1800" dirty="0" smtClean="0"/>
                        <a:t>(n)</a:t>
                      </a:r>
                    </a:p>
                    <a:p>
                      <a:r>
                        <a:rPr lang="en-US" altLang="zh-TW" sz="1800" dirty="0" smtClean="0"/>
                        <a:t>m = </a:t>
                      </a:r>
                      <a:r>
                        <a:rPr lang="en-US" altLang="zh-TW" sz="1800" dirty="0" err="1" smtClean="0"/>
                        <a:t>int</a:t>
                      </a:r>
                      <a:r>
                        <a:rPr lang="en-US" altLang="zh-TW" sz="1800" dirty="0" smtClean="0"/>
                        <a:t>(m)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086657" y="1304322"/>
            <a:ext cx="6662057" cy="5191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行：匯入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heapq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函式庫。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pq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為空串列。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為二維陣列。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ans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為空串列。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v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為串列，有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個元素，每一個元素都是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dis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為串列，有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個元素，每一個元素都是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100000000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行：宣告一個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Edge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類別，由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個元素描述一個邊，這個邊是具有方向性的，分別是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為邊的起點，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為邊的終點，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為邊的權重。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input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函式輸入兩個整數字串到變數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，使用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函式將整數字串變數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轉換成整數，再使用變數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參考到轉換後的整數，變數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為點的個數，變數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為邊的個數。	</a:t>
            </a:r>
          </a:p>
        </p:txBody>
      </p:sp>
    </p:spTree>
    <p:extLst>
      <p:ext uri="{BB962C8B-B14F-4D97-AF65-F5344CB8AC3E}">
        <p14:creationId xmlns:p14="http://schemas.microsoft.com/office/powerpoint/2010/main" val="251185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使用</a:t>
            </a:r>
            <a:r>
              <a:rPr lang="en-US" altLang="zh-TW" b="1" dirty="0"/>
              <a:t>Prim</a:t>
            </a:r>
            <a:r>
              <a:rPr lang="zh-TW" altLang="en-US" dirty="0"/>
              <a:t>演算法最小生成</a:t>
            </a:r>
            <a:r>
              <a:rPr lang="zh-TW" altLang="en-US" dirty="0" smtClean="0"/>
              <a:t>樹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700" dirty="0" smtClean="0"/>
              <a:t>(</a:t>
            </a:r>
            <a:r>
              <a:rPr lang="en-US" altLang="zh-TW" sz="2700" dirty="0"/>
              <a:t>12-3-2-Prim</a:t>
            </a:r>
            <a:r>
              <a:rPr lang="zh-TW" altLang="en-US" sz="2700" dirty="0"/>
              <a:t>最小生成樹</a:t>
            </a:r>
            <a:r>
              <a:rPr lang="en-US" altLang="zh-TW" sz="2700" dirty="0"/>
              <a:t>.</a:t>
            </a:r>
            <a:r>
              <a:rPr lang="en-US" altLang="zh-TW" sz="2700" dirty="0" err="1"/>
              <a:t>py</a:t>
            </a:r>
            <a:r>
              <a:rPr lang="en-US" altLang="zh-TW" sz="2700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106353"/>
              </p:ext>
            </p:extLst>
          </p:nvPr>
        </p:nvGraphicFramePr>
        <p:xfrm>
          <a:off x="269114" y="1269103"/>
          <a:ext cx="5151972" cy="5126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201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4306771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range(m):</a:t>
                      </a:r>
                    </a:p>
                    <a:p>
                      <a:r>
                        <a:rPr lang="en-US" altLang="zh-TW" sz="1800" dirty="0" smtClean="0"/>
                        <a:t>    a, b, w = input().split()</a:t>
                      </a:r>
                    </a:p>
                    <a:p>
                      <a:r>
                        <a:rPr lang="en-US" altLang="zh-TW" sz="1800" dirty="0" smtClean="0"/>
                        <a:t>    a = </a:t>
                      </a:r>
                      <a:r>
                        <a:rPr lang="en-US" altLang="zh-TW" sz="1800" dirty="0" err="1" smtClean="0"/>
                        <a:t>int</a:t>
                      </a:r>
                      <a:r>
                        <a:rPr lang="en-US" altLang="zh-TW" sz="1800" dirty="0" smtClean="0"/>
                        <a:t>(a)</a:t>
                      </a:r>
                    </a:p>
                    <a:p>
                      <a:r>
                        <a:rPr lang="en-US" altLang="zh-TW" sz="1800" dirty="0" smtClean="0"/>
                        <a:t>    b = </a:t>
                      </a:r>
                      <a:r>
                        <a:rPr lang="en-US" altLang="zh-TW" sz="1800" dirty="0" err="1" smtClean="0"/>
                        <a:t>int</a:t>
                      </a:r>
                      <a:r>
                        <a:rPr lang="en-US" altLang="zh-TW" sz="1800" dirty="0" smtClean="0"/>
                        <a:t>(b)</a:t>
                      </a:r>
                    </a:p>
                    <a:p>
                      <a:r>
                        <a:rPr lang="en-US" altLang="zh-TW" sz="1800" dirty="0" smtClean="0"/>
                        <a:t>    w = </a:t>
                      </a:r>
                      <a:r>
                        <a:rPr lang="en-US" altLang="zh-TW" sz="1800" dirty="0" err="1" smtClean="0"/>
                        <a:t>int</a:t>
                      </a:r>
                      <a:r>
                        <a:rPr lang="en-US" altLang="zh-TW" sz="1800" dirty="0" smtClean="0"/>
                        <a:t>(w)</a:t>
                      </a:r>
                    </a:p>
                    <a:p>
                      <a:r>
                        <a:rPr lang="en-US" altLang="zh-TW" sz="1800" dirty="0" smtClean="0"/>
                        <a:t>    e1 = Edge(a, b, w)</a:t>
                      </a:r>
                    </a:p>
                    <a:p>
                      <a:r>
                        <a:rPr lang="en-US" altLang="zh-TW" sz="1800" dirty="0" smtClean="0"/>
                        <a:t>    e2 = Edge(b, a, w)</a:t>
                      </a:r>
                    </a:p>
                    <a:p>
                      <a:r>
                        <a:rPr lang="en-US" altLang="zh-TW" sz="1800" dirty="0" smtClean="0"/>
                        <a:t>    G[a].append(e1)</a:t>
                      </a:r>
                    </a:p>
                    <a:p>
                      <a:r>
                        <a:rPr lang="en-US" altLang="zh-TW" sz="1800" dirty="0" smtClean="0"/>
                        <a:t>    G[b].append(e2)</a:t>
                      </a:r>
                    </a:p>
                    <a:p>
                      <a:r>
                        <a:rPr lang="en-US" altLang="zh-TW" sz="1800" dirty="0" smtClean="0"/>
                        <a:t>start = 0</a:t>
                      </a:r>
                    </a:p>
                    <a:p>
                      <a:r>
                        <a:rPr lang="en-US" altLang="zh-TW" sz="1800" dirty="0" smtClean="0"/>
                        <a:t>v[start] = 1</a:t>
                      </a:r>
                    </a:p>
                    <a:p>
                      <a:r>
                        <a:rPr lang="en-US" altLang="zh-TW" sz="1800" dirty="0" err="1" smtClean="0"/>
                        <a:t>dist</a:t>
                      </a:r>
                      <a:r>
                        <a:rPr lang="en-US" altLang="zh-TW" sz="1800" dirty="0" smtClean="0"/>
                        <a:t>[start] = 0</a:t>
                      </a:r>
                    </a:p>
                    <a:p>
                      <a:r>
                        <a:rPr lang="en-US" altLang="zh-TW" sz="1800" dirty="0" err="1" smtClean="0"/>
                        <a:t>numEdge</a:t>
                      </a:r>
                      <a:r>
                        <a:rPr lang="en-US" altLang="zh-TW" sz="1800" dirty="0" smtClean="0"/>
                        <a:t> = result = 0</a:t>
                      </a:r>
                    </a:p>
                    <a:p>
                      <a:r>
                        <a:rPr lang="en-US" altLang="zh-TW" sz="1800" dirty="0" smtClean="0"/>
                        <a:t>for e in G[start]:</a:t>
                      </a:r>
                    </a:p>
                    <a:p>
                      <a:r>
                        <a:rPr lang="en-US" altLang="zh-TW" sz="1800" dirty="0" smtClean="0"/>
                        <a:t>    if </a:t>
                      </a:r>
                      <a:r>
                        <a:rPr lang="en-US" altLang="zh-TW" sz="1800" dirty="0" err="1" smtClean="0"/>
                        <a:t>e.w</a:t>
                      </a:r>
                      <a:r>
                        <a:rPr lang="en-US" altLang="zh-TW" sz="1800" dirty="0" smtClean="0"/>
                        <a:t> &lt; </a:t>
                      </a:r>
                      <a:r>
                        <a:rPr lang="en-US" altLang="zh-TW" sz="1800" dirty="0" err="1" smtClean="0"/>
                        <a:t>dist</a:t>
                      </a:r>
                      <a:r>
                        <a:rPr lang="en-US" altLang="zh-TW" sz="1800" dirty="0" smtClean="0"/>
                        <a:t>[e.t]: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dist</a:t>
                      </a:r>
                      <a:r>
                        <a:rPr lang="en-US" altLang="zh-TW" sz="1800" dirty="0" smtClean="0"/>
                        <a:t>[e.t] = </a:t>
                      </a:r>
                      <a:r>
                        <a:rPr lang="en-US" altLang="zh-TW" sz="1800" dirty="0" err="1" smtClean="0"/>
                        <a:t>e.w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heapq.heappush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pq</a:t>
                      </a:r>
                      <a:r>
                        <a:rPr lang="en-US" altLang="zh-TW" sz="1800" dirty="0" smtClean="0"/>
                        <a:t>, (</a:t>
                      </a:r>
                      <a:r>
                        <a:rPr lang="en-US" altLang="zh-TW" sz="1800" dirty="0" err="1" smtClean="0"/>
                        <a:t>e.w</a:t>
                      </a:r>
                      <a:r>
                        <a:rPr lang="en-US" altLang="zh-TW" sz="1800" dirty="0" smtClean="0"/>
                        <a:t>, </a:t>
                      </a:r>
                      <a:r>
                        <a:rPr lang="en-US" altLang="zh-TW" sz="1800" dirty="0" err="1" smtClean="0"/>
                        <a:t>e.s</a:t>
                      </a:r>
                      <a:r>
                        <a:rPr lang="en-US" altLang="zh-TW" sz="1800" dirty="0" smtClean="0"/>
                        <a:t>, e.t))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492803" y="1251321"/>
            <a:ext cx="621399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行：使用迴圈執行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次，每次輸入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個資料，前兩個數字為邊的兩個頂點到變數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，最後一個數字為邊的權重到變數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。設定物件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、物件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、物件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。設定物件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、物件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、物件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加入到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G[a]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的最後，表示點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可以到點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 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加入到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G[b]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的最後，表示點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可以到點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 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行：設定變數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start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v[start]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，表示節點編號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start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為已經拜訪。</a:t>
            </a:r>
          </a:p>
          <a:p>
            <a:pPr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行：設定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dist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[start]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，表示產生最小生成樹過程中連結到節點編號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start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的邊的權重為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，不需要邊就可以連到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行：設定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numEdge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result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行：找出圖形中所有可以從節點編號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start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連出去的邊到變數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，當邊的權重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e.w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小於串列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dist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中目標點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(e.t)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的權重，表示找到更小權重的邊可以連結到目標點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(e.t) 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，更新串列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dist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中目標點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(e.t)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的權重為邊的權重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e.w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 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e.w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e.s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, e.t)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加入到串列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pq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，串列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pq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heapq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資料結構，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e.w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最小的會放在最上面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	</a:t>
            </a:r>
          </a:p>
          <a:p>
            <a:pPr>
              <a:spcBef>
                <a:spcPts val="600"/>
              </a:spcBef>
            </a:pP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876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使用</a:t>
            </a:r>
            <a:r>
              <a:rPr lang="en-US" altLang="zh-TW" b="1" dirty="0"/>
              <a:t>Prim</a:t>
            </a:r>
            <a:r>
              <a:rPr lang="zh-TW" altLang="en-US" dirty="0"/>
              <a:t>演算法最小生成</a:t>
            </a:r>
            <a:r>
              <a:rPr lang="zh-TW" altLang="en-US" dirty="0" smtClean="0"/>
              <a:t>樹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700" dirty="0" smtClean="0"/>
              <a:t>(</a:t>
            </a:r>
            <a:r>
              <a:rPr lang="en-US" altLang="zh-TW" sz="2700" dirty="0"/>
              <a:t>12-3-2-Prim</a:t>
            </a:r>
            <a:r>
              <a:rPr lang="zh-TW" altLang="en-US" sz="2700" dirty="0"/>
              <a:t>最小生成樹</a:t>
            </a:r>
            <a:r>
              <a:rPr lang="en-US" altLang="zh-TW" sz="2700" dirty="0"/>
              <a:t>.</a:t>
            </a:r>
            <a:r>
              <a:rPr lang="en-US" altLang="zh-TW" sz="2700" dirty="0" err="1"/>
              <a:t>py</a:t>
            </a:r>
            <a:r>
              <a:rPr lang="en-US" altLang="zh-TW" sz="2700" dirty="0" smtClean="0"/>
              <a:t>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312807"/>
              </p:ext>
            </p:extLst>
          </p:nvPr>
        </p:nvGraphicFramePr>
        <p:xfrm>
          <a:off x="107575" y="1419126"/>
          <a:ext cx="5289177" cy="4852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710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4421467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while 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pq</a:t>
                      </a:r>
                      <a:r>
                        <a:rPr lang="en-US" altLang="zh-TW" sz="1800" dirty="0" smtClean="0"/>
                        <a:t>) != 0:</a:t>
                      </a:r>
                    </a:p>
                    <a:p>
                      <a:r>
                        <a:rPr lang="en-US" altLang="zh-TW" sz="1800" dirty="0" smtClean="0"/>
                        <a:t>    w, s, t = </a:t>
                      </a:r>
                      <a:r>
                        <a:rPr lang="en-US" altLang="zh-TW" sz="1800" dirty="0" err="1" smtClean="0"/>
                        <a:t>heapq.heappop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pq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smtClean="0"/>
                        <a:t>    if v[t] == 0:</a:t>
                      </a:r>
                    </a:p>
                    <a:p>
                      <a:r>
                        <a:rPr lang="en-US" altLang="zh-TW" sz="1800" dirty="0" smtClean="0"/>
                        <a:t>        v[t] = 1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dist</a:t>
                      </a:r>
                      <a:r>
                        <a:rPr lang="en-US" altLang="zh-TW" sz="1800" dirty="0" smtClean="0"/>
                        <a:t>[t] = w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ans.append</a:t>
                      </a:r>
                      <a:r>
                        <a:rPr lang="en-US" altLang="zh-TW" sz="1800" dirty="0" smtClean="0"/>
                        <a:t>((s, t))</a:t>
                      </a:r>
                    </a:p>
                    <a:p>
                      <a:r>
                        <a:rPr lang="en-US" altLang="zh-TW" sz="1800" dirty="0" smtClean="0"/>
                        <a:t>        result += w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numEdge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numEdge</a:t>
                      </a:r>
                      <a:r>
                        <a:rPr lang="en-US" altLang="zh-TW" sz="1800" dirty="0" smtClean="0"/>
                        <a:t> + 1</a:t>
                      </a:r>
                    </a:p>
                    <a:p>
                      <a:r>
                        <a:rPr lang="en-US" altLang="zh-TW" sz="1800" dirty="0" smtClean="0"/>
                        <a:t>        for e in G[t]:</a:t>
                      </a:r>
                    </a:p>
                    <a:p>
                      <a:r>
                        <a:rPr lang="en-US" altLang="zh-TW" sz="1800" dirty="0" smtClean="0"/>
                        <a:t>            if v[e.t] == 0 and </a:t>
                      </a:r>
                      <a:r>
                        <a:rPr lang="en-US" altLang="zh-TW" sz="1800" dirty="0" err="1" smtClean="0"/>
                        <a:t>e.w</a:t>
                      </a:r>
                      <a:r>
                        <a:rPr lang="en-US" altLang="zh-TW" sz="1800" dirty="0" smtClean="0"/>
                        <a:t> &lt; </a:t>
                      </a:r>
                      <a:r>
                        <a:rPr lang="en-US" altLang="zh-TW" sz="1800" dirty="0" err="1" smtClean="0"/>
                        <a:t>dist</a:t>
                      </a:r>
                      <a:r>
                        <a:rPr lang="en-US" altLang="zh-TW" sz="1800" dirty="0" smtClean="0"/>
                        <a:t>[e.t] :</a:t>
                      </a:r>
                    </a:p>
                    <a:p>
                      <a:r>
                        <a:rPr lang="en-US" altLang="zh-TW" sz="1800" dirty="0" smtClean="0"/>
                        <a:t>                </a:t>
                      </a:r>
                      <a:r>
                        <a:rPr lang="en-US" altLang="zh-TW" sz="1800" dirty="0" err="1" smtClean="0"/>
                        <a:t>dist</a:t>
                      </a:r>
                      <a:r>
                        <a:rPr lang="en-US" altLang="zh-TW" sz="1800" dirty="0" smtClean="0"/>
                        <a:t>[e.t] = </a:t>
                      </a:r>
                      <a:r>
                        <a:rPr lang="en-US" altLang="zh-TW" sz="1800" dirty="0" err="1" smtClean="0"/>
                        <a:t>e.w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            </a:t>
                      </a:r>
                      <a:r>
                        <a:rPr lang="en-US" altLang="zh-TW" sz="1800" dirty="0" err="1" smtClean="0"/>
                        <a:t>heapq.heappush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pq</a:t>
                      </a:r>
                      <a:r>
                        <a:rPr lang="en-US" altLang="zh-TW" sz="1800" dirty="0" smtClean="0"/>
                        <a:t>, (</a:t>
                      </a:r>
                      <a:r>
                        <a:rPr lang="en-US" altLang="zh-TW" sz="1800" dirty="0" err="1" smtClean="0"/>
                        <a:t>e.w</a:t>
                      </a:r>
                      <a:r>
                        <a:rPr lang="en-US" altLang="zh-TW" sz="1800" dirty="0" smtClean="0"/>
                        <a:t>, </a:t>
                      </a:r>
                      <a:r>
                        <a:rPr lang="en-US" altLang="zh-TW" sz="1800" dirty="0" err="1" smtClean="0"/>
                        <a:t>e.s</a:t>
                      </a:r>
                      <a:r>
                        <a:rPr lang="en-US" altLang="zh-TW" sz="1800" dirty="0" smtClean="0"/>
                        <a:t>, e.t))   </a:t>
                      </a:r>
                    </a:p>
                    <a:p>
                      <a:r>
                        <a:rPr lang="en-US" altLang="zh-TW" sz="1800" dirty="0" smtClean="0"/>
                        <a:t>if (</a:t>
                      </a:r>
                      <a:r>
                        <a:rPr lang="en-US" altLang="zh-TW" sz="1800" dirty="0" err="1" smtClean="0"/>
                        <a:t>numEdge</a:t>
                      </a:r>
                      <a:r>
                        <a:rPr lang="en-US" altLang="zh-TW" sz="1800" dirty="0" smtClean="0"/>
                        <a:t> == (n-1)):</a:t>
                      </a:r>
                    </a:p>
                    <a:p>
                      <a:r>
                        <a:rPr lang="en-US" altLang="zh-TW" sz="1800" dirty="0" smtClean="0"/>
                        <a:t>    print(result)</a:t>
                      </a:r>
                    </a:p>
                    <a:p>
                      <a:r>
                        <a:rPr lang="en-US" altLang="zh-TW" sz="1800" dirty="0" smtClean="0"/>
                        <a:t>else:</a:t>
                      </a:r>
                    </a:p>
                    <a:p>
                      <a:r>
                        <a:rPr lang="en-US" altLang="zh-TW" sz="1800" dirty="0" smtClean="0"/>
                        <a:t>    print("</a:t>
                      </a:r>
                      <a:r>
                        <a:rPr lang="zh-TW" altLang="en-US" sz="1800" dirty="0" smtClean="0"/>
                        <a:t>找不到最小生成樹</a:t>
                      </a:r>
                      <a:r>
                        <a:rPr lang="en-US" altLang="zh-TW" sz="1800" dirty="0" smtClean="0"/>
                        <a:t>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441576" y="831447"/>
            <a:ext cx="6226456" cy="56114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行：當串列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pq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的長度不等於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時，取出串列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pq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的最上面的元素到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w,s,t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為邊的權重，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為邊的起點，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為邊的終點。若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v[t]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，表示節點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未拜訪，設定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v[t]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，表示設定節點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為已拜訪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，設定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dist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[t]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s,t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加入到串列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ans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，將變數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累加到變數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result(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numEdge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遞增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行：更新節點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可以連出去的點， 找出圖形中所有可以從節點編號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連出去的邊到變數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v[e.t]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，表示節點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e.t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未拜訪過，且邊的權重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e.w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小於串列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dist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中目標點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(e.t)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的權重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，表示找到更小權重的邊可以連結到目標點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(e.t)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，更新串列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dist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中目標點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(e.t)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的權重為邊的權重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e.w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 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e.w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e.s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, e.t)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加入到串列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pq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，串列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pq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heapq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資料結構，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e.w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最小的會放在最上面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行：若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numEdge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n-1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，表示找到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n-1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個邊的最小生成樹，輸出變數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result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result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為最小生成樹的權重，否則顯示「找不到最小生成樹」。	</a:t>
            </a:r>
          </a:p>
        </p:txBody>
      </p:sp>
    </p:spTree>
    <p:extLst>
      <p:ext uri="{BB962C8B-B14F-4D97-AF65-F5344CB8AC3E}">
        <p14:creationId xmlns:p14="http://schemas.microsoft.com/office/powerpoint/2010/main" val="347294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使用</a:t>
            </a:r>
            <a:r>
              <a:rPr lang="en-US" altLang="zh-TW" b="1" dirty="0"/>
              <a:t>Prim</a:t>
            </a:r>
            <a:r>
              <a:rPr lang="zh-TW" altLang="en-US" dirty="0"/>
              <a:t>演算法最小生成</a:t>
            </a:r>
            <a:r>
              <a:rPr lang="zh-TW" altLang="en-US" dirty="0" smtClean="0"/>
              <a:t>樹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700" dirty="0" smtClean="0"/>
              <a:t>(</a:t>
            </a:r>
            <a:r>
              <a:rPr lang="en-US" altLang="zh-TW" sz="2700" dirty="0"/>
              <a:t>12-3-2-Prim</a:t>
            </a:r>
            <a:r>
              <a:rPr lang="zh-TW" altLang="en-US" sz="2700" dirty="0"/>
              <a:t>最小生成樹</a:t>
            </a:r>
            <a:r>
              <a:rPr lang="en-US" altLang="zh-TW" sz="2700" dirty="0"/>
              <a:t>.</a:t>
            </a:r>
            <a:r>
              <a:rPr lang="en-US" altLang="zh-TW" sz="2700" dirty="0" err="1"/>
              <a:t>py</a:t>
            </a:r>
            <a:r>
              <a:rPr lang="en-US" altLang="zh-TW" sz="2700" dirty="0" smtClean="0"/>
              <a:t>)</a:t>
            </a:r>
            <a:endParaRPr lang="zh-TW" altLang="en-US" sz="4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524" y="1394551"/>
            <a:ext cx="7696614" cy="4929188"/>
          </a:xfrm>
        </p:spPr>
      </p:pic>
    </p:spTree>
    <p:extLst>
      <p:ext uri="{BB962C8B-B14F-4D97-AF65-F5344CB8AC3E}">
        <p14:creationId xmlns:p14="http://schemas.microsoft.com/office/powerpoint/2010/main" val="426184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使用</a:t>
            </a:r>
            <a:r>
              <a:rPr lang="en-US" altLang="zh-TW" b="1" dirty="0"/>
              <a:t>Prim</a:t>
            </a:r>
            <a:r>
              <a:rPr lang="zh-TW" altLang="en-US" dirty="0"/>
              <a:t>演算法最小生成</a:t>
            </a:r>
            <a:r>
              <a:rPr lang="zh-TW" altLang="en-US" dirty="0" smtClean="0"/>
              <a:t>樹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100" dirty="0" smtClean="0"/>
              <a:t>(</a:t>
            </a:r>
            <a:r>
              <a:rPr lang="en-US" altLang="zh-TW" sz="3100" dirty="0"/>
              <a:t>12-3-2-Prim</a:t>
            </a:r>
            <a:r>
              <a:rPr lang="zh-TW" altLang="en-US" sz="3100" dirty="0"/>
              <a:t>最小生成樹</a:t>
            </a:r>
            <a:r>
              <a:rPr lang="en-US" altLang="zh-TW" sz="3100" dirty="0"/>
              <a:t>.</a:t>
            </a:r>
            <a:r>
              <a:rPr lang="en-US" altLang="zh-TW" sz="3100" dirty="0" err="1"/>
              <a:t>py</a:t>
            </a:r>
            <a:r>
              <a:rPr lang="en-US" altLang="zh-TW" sz="3100" dirty="0" smtClean="0"/>
              <a:t>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(3) </a:t>
            </a:r>
            <a:r>
              <a:rPr lang="zh-TW" altLang="en-US" dirty="0"/>
              <a:t>程式效率分析</a:t>
            </a:r>
          </a:p>
          <a:p>
            <a:r>
              <a:rPr lang="zh-TW" altLang="en-US" dirty="0"/>
              <a:t>本程式花費最多計算在第</a:t>
            </a:r>
            <a:r>
              <a:rPr lang="en-US" altLang="zh-TW" dirty="0"/>
              <a:t>32</a:t>
            </a:r>
            <a:r>
              <a:rPr lang="zh-TW" altLang="en-US" dirty="0"/>
              <a:t>到</a:t>
            </a:r>
            <a:r>
              <a:rPr lang="en-US" altLang="zh-TW" dirty="0"/>
              <a:t>43</a:t>
            </a:r>
            <a:r>
              <a:rPr lang="zh-TW" altLang="en-US" dirty="0"/>
              <a:t>行，第</a:t>
            </a:r>
            <a:r>
              <a:rPr lang="en-US" altLang="zh-TW" dirty="0"/>
              <a:t>32</a:t>
            </a:r>
            <a:r>
              <a:rPr lang="zh-TW" altLang="en-US" dirty="0"/>
              <a:t>到</a:t>
            </a:r>
            <a:r>
              <a:rPr lang="en-US" altLang="zh-TW" dirty="0"/>
              <a:t>43</a:t>
            </a:r>
            <a:r>
              <a:rPr lang="zh-TW" altLang="en-US" dirty="0"/>
              <a:t>行的程式效率由第</a:t>
            </a:r>
            <a:r>
              <a:rPr lang="en-US" altLang="zh-TW" dirty="0"/>
              <a:t>40</a:t>
            </a:r>
            <a:r>
              <a:rPr lang="zh-TW" altLang="en-US" dirty="0"/>
              <a:t>行到</a:t>
            </a:r>
            <a:r>
              <a:rPr lang="en-US" altLang="zh-TW" dirty="0"/>
              <a:t>43</a:t>
            </a:r>
            <a:r>
              <a:rPr lang="zh-TW" altLang="en-US" dirty="0"/>
              <a:t>行決定，第</a:t>
            </a:r>
            <a:r>
              <a:rPr lang="en-US" altLang="zh-TW" dirty="0"/>
              <a:t>40</a:t>
            </a:r>
            <a:r>
              <a:rPr lang="zh-TW" altLang="en-US" dirty="0"/>
              <a:t>行的迴圈最多執行</a:t>
            </a:r>
            <a:r>
              <a:rPr lang="en-US" altLang="zh-TW" dirty="0"/>
              <a:t>2*m</a:t>
            </a:r>
            <a:r>
              <a:rPr lang="zh-TW" altLang="en-US" dirty="0"/>
              <a:t>次，因為每個點只拜訪過一次，無向圖中每個點連結出去的邊，最多為</a:t>
            </a:r>
            <a:r>
              <a:rPr lang="en-US" altLang="zh-TW" dirty="0"/>
              <a:t>2*m</a:t>
            </a:r>
            <a:r>
              <a:rPr lang="zh-TW" altLang="en-US" dirty="0"/>
              <a:t>個，</a:t>
            </a:r>
            <a:r>
              <a:rPr lang="en-US" altLang="zh-TW" dirty="0"/>
              <a:t>m</a:t>
            </a:r>
            <a:r>
              <a:rPr lang="zh-TW" altLang="en-US" dirty="0"/>
              <a:t>為邊的個數，第</a:t>
            </a:r>
            <a:r>
              <a:rPr lang="en-US" altLang="zh-TW" dirty="0"/>
              <a:t>43</a:t>
            </a:r>
            <a:r>
              <a:rPr lang="zh-TW" altLang="en-US" dirty="0"/>
              <a:t>行的堆積最多元素為</a:t>
            </a:r>
            <a:r>
              <a:rPr lang="en-US" altLang="zh-TW" dirty="0"/>
              <a:t>n</a:t>
            </a:r>
            <a:r>
              <a:rPr lang="zh-TW" altLang="en-US" dirty="0"/>
              <a:t>個，</a:t>
            </a:r>
            <a:r>
              <a:rPr lang="en-US" altLang="zh-TW" dirty="0"/>
              <a:t>n</a:t>
            </a:r>
            <a:r>
              <a:rPr lang="zh-TW" altLang="en-US" dirty="0"/>
              <a:t>為點的個數，每執行一次</a:t>
            </a:r>
            <a:r>
              <a:rPr lang="en-US" altLang="zh-TW" dirty="0" err="1"/>
              <a:t>heappush</a:t>
            </a:r>
            <a:r>
              <a:rPr lang="zh-TW" altLang="en-US" dirty="0"/>
              <a:t>效率為</a:t>
            </a:r>
            <a:r>
              <a:rPr lang="en-US" altLang="zh-TW" dirty="0"/>
              <a:t>O(log(n))</a:t>
            </a:r>
            <a:r>
              <a:rPr lang="zh-TW" altLang="en-US" dirty="0"/>
              <a:t>，第</a:t>
            </a:r>
            <a:r>
              <a:rPr lang="en-US" altLang="zh-TW" dirty="0"/>
              <a:t>32</a:t>
            </a:r>
            <a:r>
              <a:rPr lang="zh-TW" altLang="en-US" dirty="0"/>
              <a:t>到</a:t>
            </a:r>
            <a:r>
              <a:rPr lang="en-US" altLang="zh-TW" dirty="0"/>
              <a:t>43</a:t>
            </a:r>
            <a:r>
              <a:rPr lang="zh-TW" altLang="en-US" dirty="0"/>
              <a:t>行的演算法效率為</a:t>
            </a:r>
            <a:r>
              <a:rPr lang="en-US" altLang="zh-TW" dirty="0"/>
              <a:t>O(m*log(n))</a:t>
            </a:r>
            <a:r>
              <a:rPr lang="zh-TW" altLang="en-US" dirty="0"/>
              <a:t>，整體演算法效率為</a:t>
            </a:r>
            <a:r>
              <a:rPr lang="en-US" altLang="zh-TW" dirty="0"/>
              <a:t>O(m*log(n))</a:t>
            </a:r>
            <a:r>
              <a:rPr lang="zh-TW" altLang="en-US" dirty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318920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12-4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找出</a:t>
            </a:r>
            <a:r>
              <a:rPr lang="zh-TW" altLang="en-US" dirty="0"/>
              <a:t>關節點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zh-TW" altLang="en-US" dirty="0"/>
              <a:t>無向連通圖中找尋關節</a:t>
            </a:r>
            <a:r>
              <a:rPr lang="zh-TW" altLang="en-US" dirty="0" smtClean="0"/>
              <a:t>點（</a:t>
            </a:r>
            <a:r>
              <a:rPr lang="en-US" altLang="zh-TW" dirty="0" smtClean="0"/>
              <a:t>articulation point</a:t>
            </a:r>
            <a:r>
              <a:rPr lang="zh-TW" altLang="en-US" dirty="0" smtClean="0"/>
              <a:t>），</a:t>
            </a:r>
            <a:r>
              <a:rPr lang="zh-TW" altLang="en-US" dirty="0"/>
              <a:t>關節點表示從圖中移除這個點會形成無法連通的圖，而若圖形表示交通網路圖，這些關節點就是不可以取代的點，一定要維持能順暢通過這些關節點，不然圖形上某些點就無法到達。</a:t>
            </a:r>
          </a:p>
        </p:txBody>
      </p:sp>
    </p:spTree>
    <p:extLst>
      <p:ext uri="{BB962C8B-B14F-4D97-AF65-F5344CB8AC3E}">
        <p14:creationId xmlns:p14="http://schemas.microsoft.com/office/powerpoint/2010/main" val="16164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12-4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找出</a:t>
            </a:r>
            <a:r>
              <a:rPr lang="zh-TW" altLang="en-US" dirty="0"/>
              <a:t>關節點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使用深度優先搜尋找出關節點</a:t>
            </a:r>
          </a:p>
          <a:p>
            <a:pPr lvl="1"/>
            <a:r>
              <a:rPr lang="zh-TW" altLang="en-US" dirty="0"/>
              <a:t>任何一張連通圖可以使用深度優先</a:t>
            </a:r>
            <a:r>
              <a:rPr lang="zh-TW" altLang="en-US" dirty="0" smtClean="0"/>
              <a:t>搜尋</a:t>
            </a:r>
            <a:r>
              <a:rPr lang="zh-TW" altLang="en-US" dirty="0"/>
              <a:t>（</a:t>
            </a:r>
            <a:r>
              <a:rPr lang="en-US" altLang="zh-TW" dirty="0" smtClean="0"/>
              <a:t>DFS</a:t>
            </a:r>
            <a:r>
              <a:rPr lang="zh-TW" altLang="en-US" dirty="0"/>
              <a:t>）</a:t>
            </a:r>
            <a:r>
              <a:rPr lang="zh-TW" altLang="en-US" dirty="0" smtClean="0"/>
              <a:t>演算法</a:t>
            </a:r>
            <a:r>
              <a:rPr lang="zh-TW" altLang="en-US" dirty="0"/>
              <a:t>進行搜尋，一定能走訪所有點，深度優先搜尋走訪過的點與邊會形成深度優先搜尋樹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110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12-4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找出</a:t>
            </a:r>
            <a:r>
              <a:rPr lang="zh-TW" altLang="en-US" dirty="0"/>
              <a:t>關節點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 dirty="0" smtClean="0"/>
              <a:t>以下</a:t>
            </a:r>
            <a:r>
              <a:rPr lang="zh-TW" altLang="en-US" dirty="0"/>
              <a:t>圖為例，由點</a:t>
            </a:r>
            <a:r>
              <a:rPr lang="en-US" altLang="zh-TW" dirty="0"/>
              <a:t>0</a:t>
            </a:r>
            <a:r>
              <a:rPr lang="zh-TW" altLang="en-US" dirty="0"/>
              <a:t>開始進行深度優先搜尋，過程中依照點的編號由小到大依序走訪。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626" y="2800553"/>
            <a:ext cx="6129707" cy="359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7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12-4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找出</a:t>
            </a:r>
            <a:r>
              <a:rPr lang="zh-TW" altLang="en-US" dirty="0"/>
              <a:t>關節點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關節點的判斷演算法</a:t>
            </a:r>
          </a:p>
          <a:p>
            <a:pPr marL="538162" lvl="1" indent="0">
              <a:buNone/>
            </a:pPr>
            <a:r>
              <a:rPr lang="en-US" altLang="zh-TW" dirty="0"/>
              <a:t>(1) </a:t>
            </a:r>
            <a:r>
              <a:rPr lang="zh-TW" altLang="en-US" dirty="0"/>
              <a:t>若點</a:t>
            </a:r>
            <a:r>
              <a:rPr lang="en-US" altLang="zh-TW" dirty="0"/>
              <a:t>p</a:t>
            </a:r>
            <a:r>
              <a:rPr lang="zh-TW" altLang="en-US" dirty="0"/>
              <a:t>是深度優先搜尋樹的根節點，因為深度優先搜尋樹的子樹之間不會相連，會相連就會屬於同一子樹，所以點</a:t>
            </a:r>
            <a:r>
              <a:rPr lang="en-US" altLang="zh-TW" dirty="0"/>
              <a:t>p</a:t>
            </a:r>
            <a:r>
              <a:rPr lang="zh-TW" altLang="en-US" dirty="0"/>
              <a:t>只要有兩個以上的子樹，則點</a:t>
            </a:r>
            <a:r>
              <a:rPr lang="en-US" altLang="zh-TW" dirty="0"/>
              <a:t>p</a:t>
            </a:r>
            <a:r>
              <a:rPr lang="zh-TW" altLang="en-US" dirty="0"/>
              <a:t>就是關節</a:t>
            </a:r>
            <a:r>
              <a:rPr lang="zh-TW" altLang="en-US" dirty="0" smtClean="0"/>
              <a:t>點（</a:t>
            </a:r>
            <a:r>
              <a:rPr lang="en-US" altLang="zh-TW" dirty="0" smtClean="0"/>
              <a:t>articulation point</a:t>
            </a:r>
            <a:r>
              <a:rPr lang="zh-TW" altLang="en-US" dirty="0" smtClean="0"/>
              <a:t>）。</a:t>
            </a:r>
          </a:p>
          <a:p>
            <a:pPr marL="538162" lvl="1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2) </a:t>
            </a:r>
            <a:r>
              <a:rPr lang="zh-TW" altLang="en-US" dirty="0"/>
              <a:t>若點</a:t>
            </a:r>
            <a:r>
              <a:rPr lang="en-US" altLang="zh-TW" dirty="0"/>
              <a:t>p</a:t>
            </a:r>
            <a:r>
              <a:rPr lang="zh-TW" altLang="en-US" dirty="0"/>
              <a:t>不是深度優先搜尋樹的根節點，點</a:t>
            </a:r>
            <a:r>
              <a:rPr lang="en-US" altLang="zh-TW" dirty="0"/>
              <a:t>p</a:t>
            </a:r>
            <a:r>
              <a:rPr lang="zh-TW" altLang="en-US" dirty="0"/>
              <a:t>的每個子孫都有</a:t>
            </a:r>
            <a:r>
              <a:rPr lang="en-US" altLang="zh-TW" dirty="0"/>
              <a:t>back edge</a:t>
            </a:r>
            <a:r>
              <a:rPr lang="zh-TW" altLang="en-US" dirty="0"/>
              <a:t>可以連到點</a:t>
            </a:r>
            <a:r>
              <a:rPr lang="en-US" altLang="zh-TW" dirty="0"/>
              <a:t>p</a:t>
            </a:r>
            <a:r>
              <a:rPr lang="zh-TW" altLang="en-US" dirty="0"/>
              <a:t>的</a:t>
            </a:r>
            <a:r>
              <a:rPr lang="zh-TW" altLang="en-US" dirty="0" smtClean="0"/>
              <a:t>祖先</a:t>
            </a:r>
            <a:r>
              <a:rPr lang="zh-TW" altLang="en-US" dirty="0"/>
              <a:t>（</a:t>
            </a:r>
            <a:r>
              <a:rPr lang="zh-TW" altLang="en-US" dirty="0" smtClean="0"/>
              <a:t>不</a:t>
            </a:r>
            <a:r>
              <a:rPr lang="zh-TW" altLang="en-US" dirty="0"/>
              <a:t>含點</a:t>
            </a:r>
            <a:r>
              <a:rPr lang="en-US" altLang="zh-TW" dirty="0" smtClean="0"/>
              <a:t>p</a:t>
            </a:r>
            <a:r>
              <a:rPr lang="zh-TW" altLang="en-US" dirty="0" smtClean="0"/>
              <a:t>），</a:t>
            </a:r>
            <a:r>
              <a:rPr lang="zh-TW" altLang="en-US" dirty="0"/>
              <a:t>該點就不是關節</a:t>
            </a:r>
            <a:r>
              <a:rPr lang="zh-TW" altLang="en-US" dirty="0" smtClean="0"/>
              <a:t>點</a:t>
            </a:r>
            <a:r>
              <a:rPr lang="zh-TW" altLang="en-US" dirty="0"/>
              <a:t>（</a:t>
            </a:r>
            <a:r>
              <a:rPr lang="en-US" altLang="zh-TW" dirty="0" smtClean="0"/>
              <a:t>articulation point</a:t>
            </a:r>
            <a:r>
              <a:rPr lang="zh-TW" altLang="en-US" dirty="0" smtClean="0"/>
              <a:t>），</a:t>
            </a:r>
            <a:r>
              <a:rPr lang="zh-TW" altLang="en-US" dirty="0"/>
              <a:t>若有一個子孫沒有</a:t>
            </a:r>
            <a:r>
              <a:rPr lang="en-US" altLang="zh-TW" dirty="0"/>
              <a:t>back edge</a:t>
            </a:r>
            <a:r>
              <a:rPr lang="zh-TW" altLang="en-US" dirty="0"/>
              <a:t>，該點就是關節</a:t>
            </a:r>
            <a:r>
              <a:rPr lang="zh-TW" altLang="en-US" dirty="0" smtClean="0"/>
              <a:t>點</a:t>
            </a:r>
            <a:r>
              <a:rPr lang="zh-TW" altLang="en-US" dirty="0"/>
              <a:t>（</a:t>
            </a:r>
            <a:r>
              <a:rPr lang="en-US" altLang="zh-TW" dirty="0" smtClean="0"/>
              <a:t>articulation point</a:t>
            </a:r>
            <a:r>
              <a:rPr lang="zh-TW" altLang="en-US" dirty="0" smtClean="0"/>
              <a:t>）。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686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12-1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拓</a:t>
            </a:r>
            <a:r>
              <a:rPr lang="zh-TW" altLang="en-US" dirty="0"/>
              <a:t>撲排序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560" y="1780246"/>
            <a:ext cx="7829550" cy="1466850"/>
          </a:xfrm>
        </p:spPr>
      </p:pic>
    </p:spTree>
    <p:extLst>
      <p:ext uri="{BB962C8B-B14F-4D97-AF65-F5344CB8AC3E}">
        <p14:creationId xmlns:p14="http://schemas.microsoft.com/office/powerpoint/2010/main" val="333590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12-4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找出</a:t>
            </a:r>
            <a:r>
              <a:rPr lang="zh-TW" altLang="en-US" dirty="0"/>
              <a:t>關節點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7861"/>
            <a:ext cx="10058400" cy="5255007"/>
          </a:xfrm>
        </p:spPr>
        <p:txBody>
          <a:bodyPr>
            <a:noAutofit/>
          </a:bodyPr>
          <a:lstStyle/>
          <a:p>
            <a:r>
              <a:rPr lang="zh-TW" altLang="en-US" dirty="0"/>
              <a:t>使用程式判斷圖形的邊為</a:t>
            </a:r>
            <a:r>
              <a:rPr lang="en-US" altLang="zh-TW" b="1" dirty="0"/>
              <a:t>back edge</a:t>
            </a:r>
            <a:endParaRPr lang="en-US" altLang="zh-TW" dirty="0"/>
          </a:p>
          <a:p>
            <a:r>
              <a:rPr lang="zh-TW" altLang="en-US" dirty="0"/>
              <a:t>深度優先搜尋走訪過程中，點的走訪順序可以標記在陣列</a:t>
            </a:r>
            <a:r>
              <a:rPr lang="en-US" altLang="zh-TW" dirty="0"/>
              <a:t>v</a:t>
            </a:r>
            <a:r>
              <a:rPr lang="zh-TW" altLang="en-US" dirty="0"/>
              <a:t>中，可以使用陣列</a:t>
            </a:r>
            <a:r>
              <a:rPr lang="en-US" altLang="zh-TW" dirty="0"/>
              <a:t>v</a:t>
            </a:r>
            <a:r>
              <a:rPr lang="zh-TW" altLang="en-US" dirty="0"/>
              <a:t>來判斷是否有</a:t>
            </a:r>
            <a:r>
              <a:rPr lang="en-US" altLang="zh-TW" dirty="0"/>
              <a:t>back edge</a:t>
            </a:r>
            <a:r>
              <a:rPr lang="zh-TW" altLang="en-US" dirty="0"/>
              <a:t>的存在，</a:t>
            </a:r>
            <a:r>
              <a:rPr lang="en-US" altLang="zh-TW" dirty="0"/>
              <a:t>back edge</a:t>
            </a:r>
            <a:r>
              <a:rPr lang="zh-TW" altLang="en-US" dirty="0"/>
              <a:t>表示在深度優先搜尋走訪順序較晚的點，有邊連結到走訪順序較早的點，這些邊被稱為</a:t>
            </a:r>
            <a:r>
              <a:rPr lang="en-US" altLang="zh-TW" dirty="0"/>
              <a:t>back edge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9629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12-4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找出</a:t>
            </a:r>
            <a:r>
              <a:rPr lang="zh-TW" altLang="en-US" dirty="0"/>
              <a:t>關節點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7861"/>
            <a:ext cx="10058400" cy="5255007"/>
          </a:xfrm>
        </p:spPr>
        <p:txBody>
          <a:bodyPr>
            <a:noAutofit/>
          </a:bodyPr>
          <a:lstStyle/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以上</a:t>
            </a:r>
            <a:r>
              <a:rPr lang="zh-TW" altLang="en-US" dirty="0"/>
              <a:t>圖的點</a:t>
            </a:r>
            <a:r>
              <a:rPr lang="en-US" altLang="zh-TW" dirty="0"/>
              <a:t>0</a:t>
            </a:r>
            <a:r>
              <a:rPr lang="zh-TW" altLang="en-US" dirty="0"/>
              <a:t>開始，進行深度優先搜尋走訪，來判定節點是否有</a:t>
            </a:r>
            <a:r>
              <a:rPr lang="en-US" altLang="zh-TW" dirty="0"/>
              <a:t>back edge</a:t>
            </a:r>
            <a:r>
              <a:rPr lang="zh-TW" altLang="en-US" dirty="0"/>
              <a:t>，與節點是否是關節點。使用陣列</a:t>
            </a:r>
            <a:r>
              <a:rPr lang="en-US" altLang="zh-TW" dirty="0"/>
              <a:t>v</a:t>
            </a:r>
            <a:r>
              <a:rPr lang="zh-TW" altLang="en-US" dirty="0"/>
              <a:t>儲存深度優先搜尋走訪時，拜訪節點的順序，使用陣列</a:t>
            </a:r>
            <a:r>
              <a:rPr lang="en-US" altLang="zh-TW" dirty="0"/>
              <a:t>up</a:t>
            </a:r>
            <a:r>
              <a:rPr lang="zh-TW" altLang="en-US" dirty="0"/>
              <a:t>儲存每個節點的子孫可以拜訪的最高祖先。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486" y="1488916"/>
            <a:ext cx="4023768" cy="278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1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12-4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找出</a:t>
            </a:r>
            <a:r>
              <a:rPr lang="zh-TW" altLang="en-US" dirty="0"/>
              <a:t>關節點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796" y="1415574"/>
            <a:ext cx="6972889" cy="221008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74" y="3834814"/>
            <a:ext cx="3769129" cy="270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5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12-4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找出</a:t>
            </a:r>
            <a:r>
              <a:rPr lang="zh-TW" altLang="en-US" dirty="0"/>
              <a:t>關節點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02" y="1433739"/>
            <a:ext cx="6770310" cy="4929188"/>
          </a:xfrm>
        </p:spPr>
      </p:pic>
    </p:spTree>
    <p:extLst>
      <p:ext uri="{BB962C8B-B14F-4D97-AF65-F5344CB8AC3E}">
        <p14:creationId xmlns:p14="http://schemas.microsoft.com/office/powerpoint/2010/main" val="103853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12-4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找出</a:t>
            </a:r>
            <a:r>
              <a:rPr lang="zh-TW" altLang="en-US" dirty="0"/>
              <a:t>關節點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416" y="1446877"/>
            <a:ext cx="6232934" cy="2131911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416" y="3578788"/>
            <a:ext cx="6256190" cy="310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9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12-4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找出</a:t>
            </a:r>
            <a:r>
              <a:rPr lang="zh-TW" altLang="en-US" dirty="0"/>
              <a:t>關節點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89" y="1394550"/>
            <a:ext cx="5953794" cy="4929188"/>
          </a:xfrm>
        </p:spPr>
      </p:pic>
    </p:spTree>
    <p:extLst>
      <p:ext uri="{BB962C8B-B14F-4D97-AF65-F5344CB8AC3E}">
        <p14:creationId xmlns:p14="http://schemas.microsoft.com/office/powerpoint/2010/main" val="197988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12-4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找出</a:t>
            </a:r>
            <a:r>
              <a:rPr lang="zh-TW" altLang="en-US" dirty="0"/>
              <a:t>關節點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337" y="1407614"/>
            <a:ext cx="5891423" cy="4929188"/>
          </a:xfrm>
        </p:spPr>
      </p:pic>
    </p:spTree>
    <p:extLst>
      <p:ext uri="{BB962C8B-B14F-4D97-AF65-F5344CB8AC3E}">
        <p14:creationId xmlns:p14="http://schemas.microsoft.com/office/powerpoint/2010/main" val="373755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12-4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找出</a:t>
            </a:r>
            <a:r>
              <a:rPr lang="zh-TW" altLang="en-US" dirty="0"/>
              <a:t>關節點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494" y="1535887"/>
            <a:ext cx="6334125" cy="173355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355" y="3532700"/>
            <a:ext cx="40481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6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12-4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找出</a:t>
            </a:r>
            <a:r>
              <a:rPr lang="zh-TW" altLang="en-US" dirty="0"/>
              <a:t>關節點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333" y="1464288"/>
            <a:ext cx="6124575" cy="4267200"/>
          </a:xfrm>
        </p:spPr>
      </p:pic>
    </p:spTree>
    <p:extLst>
      <p:ext uri="{BB962C8B-B14F-4D97-AF65-F5344CB8AC3E}">
        <p14:creationId xmlns:p14="http://schemas.microsoft.com/office/powerpoint/2010/main" val="416920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12-4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找出</a:t>
            </a:r>
            <a:r>
              <a:rPr lang="zh-TW" altLang="en-US" dirty="0"/>
              <a:t>關節點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63" y="1427684"/>
            <a:ext cx="6162675" cy="2276475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029" y="3704159"/>
            <a:ext cx="35052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5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12-1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拓</a:t>
            </a:r>
            <a:r>
              <a:rPr lang="zh-TW" altLang="en-US" dirty="0"/>
              <a:t>撲排序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437" y="1464968"/>
            <a:ext cx="7924800" cy="4657725"/>
          </a:xfrm>
        </p:spPr>
      </p:pic>
    </p:spTree>
    <p:extLst>
      <p:ext uri="{BB962C8B-B14F-4D97-AF65-F5344CB8AC3E}">
        <p14:creationId xmlns:p14="http://schemas.microsoft.com/office/powerpoint/2010/main" val="245795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12-4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找出</a:t>
            </a:r>
            <a:r>
              <a:rPr lang="zh-TW" altLang="en-US" dirty="0"/>
              <a:t>關節點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543" y="1444148"/>
            <a:ext cx="6296025" cy="4229100"/>
          </a:xfrm>
        </p:spPr>
      </p:pic>
    </p:spTree>
    <p:extLst>
      <p:ext uri="{BB962C8B-B14F-4D97-AF65-F5344CB8AC3E}">
        <p14:creationId xmlns:p14="http://schemas.microsoft.com/office/powerpoint/2010/main" val="178530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12-4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找出</a:t>
            </a:r>
            <a:r>
              <a:rPr lang="zh-TW" altLang="en-US" dirty="0"/>
              <a:t>關節點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448" y="3459094"/>
            <a:ext cx="3343275" cy="2295525"/>
          </a:xfrm>
          <a:prstGeom prst="rect">
            <a:avLst/>
          </a:prstGeom>
        </p:spPr>
      </p:pic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40" y="1515994"/>
            <a:ext cx="6248400" cy="1943100"/>
          </a:xfr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661" y="5863244"/>
            <a:ext cx="23907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3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12-4-1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找出</a:t>
            </a:r>
            <a:r>
              <a:rPr lang="zh-TW" altLang="en-US" dirty="0"/>
              <a:t>關鍵的</a:t>
            </a:r>
            <a:r>
              <a:rPr lang="zh-TW" altLang="en-US" dirty="0" smtClean="0"/>
              <a:t>路口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</a:t>
            </a:r>
            <a:r>
              <a:rPr lang="en-US" altLang="zh-TW" sz="2700" dirty="0" smtClean="0"/>
              <a:t>(</a:t>
            </a:r>
            <a:r>
              <a:rPr lang="en-US" altLang="zh-TW" sz="2700" dirty="0"/>
              <a:t>12-4-1-</a:t>
            </a:r>
            <a:r>
              <a:rPr lang="zh-TW" altLang="en-US" sz="2700" dirty="0"/>
              <a:t>找出關鍵的路口</a:t>
            </a:r>
            <a:r>
              <a:rPr lang="en-US" altLang="zh-TW" sz="2700" dirty="0"/>
              <a:t>.</a:t>
            </a:r>
            <a:r>
              <a:rPr lang="en-US" altLang="zh-TW" sz="2700" dirty="0" err="1"/>
              <a:t>py</a:t>
            </a:r>
            <a:r>
              <a:rPr lang="en-US" altLang="zh-TW" sz="2700" dirty="0" smtClean="0"/>
              <a:t>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給定最多</a:t>
            </a:r>
            <a:r>
              <a:rPr lang="en-US" altLang="zh-TW" dirty="0"/>
              <a:t>100</a:t>
            </a:r>
            <a:r>
              <a:rPr lang="zh-TW" altLang="en-US" dirty="0"/>
              <a:t>個節點以內的無向圖，每個節點名稱由字串組成，且節點名稱皆不相同，相同起點與終點的邊只有一個，請找出圖形中的關節點。 </a:t>
            </a:r>
          </a:p>
          <a:p>
            <a:r>
              <a:rPr lang="zh-TW" altLang="en-US" dirty="0"/>
              <a:t>輸入說明</a:t>
            </a:r>
          </a:p>
          <a:p>
            <a:pPr lvl="1"/>
            <a:r>
              <a:rPr lang="zh-TW" altLang="en-US" dirty="0"/>
              <a:t>輸入正整數</a:t>
            </a:r>
            <a:r>
              <a:rPr lang="en-US" altLang="zh-TW" dirty="0"/>
              <a:t>n</a:t>
            </a:r>
            <a:r>
              <a:rPr lang="zh-TW" altLang="en-US" dirty="0"/>
              <a:t>與</a:t>
            </a:r>
            <a:r>
              <a:rPr lang="en-US" altLang="zh-TW" dirty="0"/>
              <a:t>m</a:t>
            </a:r>
            <a:r>
              <a:rPr lang="zh-TW" altLang="en-US" dirty="0"/>
              <a:t>，表示圖形中有</a:t>
            </a:r>
            <a:r>
              <a:rPr lang="en-US" altLang="zh-TW" dirty="0"/>
              <a:t>n</a:t>
            </a:r>
            <a:r>
              <a:rPr lang="zh-TW" altLang="en-US" dirty="0"/>
              <a:t>個點與</a:t>
            </a:r>
            <a:r>
              <a:rPr lang="en-US" altLang="zh-TW" dirty="0"/>
              <a:t>m</a:t>
            </a:r>
            <a:r>
              <a:rPr lang="zh-TW" altLang="en-US" dirty="0"/>
              <a:t>個無向邊，接下來有</a:t>
            </a:r>
            <a:r>
              <a:rPr lang="en-US" altLang="zh-TW" dirty="0"/>
              <a:t>m</a:t>
            </a:r>
            <a:r>
              <a:rPr lang="zh-TW" altLang="en-US" dirty="0"/>
              <a:t>行，每個邊有兩個節點名稱，兩個節點名稱為邊的兩端點節點名稱。 </a:t>
            </a:r>
          </a:p>
          <a:p>
            <a:r>
              <a:rPr lang="zh-TW" altLang="en-US" dirty="0"/>
              <a:t>輸出說明</a:t>
            </a:r>
          </a:p>
          <a:p>
            <a:pPr lvl="1"/>
            <a:r>
              <a:rPr lang="zh-TW" altLang="en-US" dirty="0"/>
              <a:t>輸出關節點的個數與節點名稱。 </a:t>
            </a:r>
          </a:p>
        </p:txBody>
      </p:sp>
    </p:spTree>
    <p:extLst>
      <p:ext uri="{BB962C8B-B14F-4D97-AF65-F5344CB8AC3E}">
        <p14:creationId xmlns:p14="http://schemas.microsoft.com/office/powerpoint/2010/main" val="75683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601" y="1419346"/>
            <a:ext cx="6448425" cy="346710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601" y="5124609"/>
            <a:ext cx="6410325" cy="1066800"/>
          </a:xfrm>
          <a:prstGeom prst="rect">
            <a:avLst/>
          </a:prstGeo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12-4-1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找出</a:t>
            </a:r>
            <a:r>
              <a:rPr lang="zh-TW" altLang="en-US" dirty="0"/>
              <a:t>關鍵的</a:t>
            </a:r>
            <a:r>
              <a:rPr lang="zh-TW" altLang="en-US" dirty="0" smtClean="0"/>
              <a:t>路口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</a:t>
            </a:r>
            <a:r>
              <a:rPr lang="en-US" altLang="zh-TW" sz="2700" dirty="0" smtClean="0"/>
              <a:t>(</a:t>
            </a:r>
            <a:r>
              <a:rPr lang="en-US" altLang="zh-TW" sz="2700" dirty="0"/>
              <a:t>12-4-1-</a:t>
            </a:r>
            <a:r>
              <a:rPr lang="zh-TW" altLang="en-US" sz="2700" dirty="0"/>
              <a:t>找出關鍵的路口</a:t>
            </a:r>
            <a:r>
              <a:rPr lang="en-US" altLang="zh-TW" sz="2700" dirty="0"/>
              <a:t>.</a:t>
            </a:r>
            <a:r>
              <a:rPr lang="en-US" altLang="zh-TW" sz="2700" dirty="0" err="1"/>
              <a:t>py</a:t>
            </a:r>
            <a:r>
              <a:rPr lang="en-US" altLang="zh-TW" sz="2700" dirty="0" smtClean="0"/>
              <a:t>)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92049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7861"/>
            <a:ext cx="10058400" cy="5320321"/>
          </a:xfrm>
        </p:spPr>
        <p:txBody>
          <a:bodyPr>
            <a:noAutofit/>
          </a:bodyPr>
          <a:lstStyle/>
          <a:p>
            <a:r>
              <a:rPr lang="zh-TW" altLang="en-US" dirty="0"/>
              <a:t>找尋關節點的程式實作想法</a:t>
            </a:r>
          </a:p>
          <a:p>
            <a:r>
              <a:rPr lang="zh-TW" altLang="en-US" dirty="0"/>
              <a:t>利用深度優先搜尋</a:t>
            </a:r>
            <a:r>
              <a:rPr lang="zh-TW" altLang="en-US" dirty="0" smtClean="0"/>
              <a:t>演算法（</a:t>
            </a:r>
            <a:r>
              <a:rPr lang="en-US" altLang="zh-TW" dirty="0" smtClean="0"/>
              <a:t>DFS</a:t>
            </a:r>
            <a:r>
              <a:rPr lang="zh-TW" altLang="en-US" dirty="0"/>
              <a:t>）</a:t>
            </a:r>
            <a:r>
              <a:rPr lang="zh-TW" altLang="en-US" dirty="0" smtClean="0"/>
              <a:t>傳</a:t>
            </a:r>
            <a:r>
              <a:rPr lang="zh-TW" altLang="en-US" dirty="0"/>
              <a:t>入兩個參數</a:t>
            </a:r>
            <a:r>
              <a:rPr lang="en-US" altLang="zh-TW" dirty="0"/>
              <a:t>p</a:t>
            </a:r>
            <a:r>
              <a:rPr lang="zh-TW" altLang="en-US" dirty="0"/>
              <a:t>與</a:t>
            </a:r>
            <a:r>
              <a:rPr lang="en-US" altLang="zh-TW" dirty="0" err="1"/>
              <a:t>i</a:t>
            </a:r>
            <a:r>
              <a:rPr lang="zh-TW" altLang="en-US" dirty="0"/>
              <a:t>，</a:t>
            </a:r>
            <a:r>
              <a:rPr lang="en-US" altLang="zh-TW" dirty="0"/>
              <a:t>p</a:t>
            </a:r>
            <a:r>
              <a:rPr lang="zh-TW" altLang="en-US" dirty="0"/>
              <a:t>為</a:t>
            </a:r>
            <a:r>
              <a:rPr lang="en-US" altLang="zh-TW" dirty="0" err="1"/>
              <a:t>i</a:t>
            </a:r>
            <a:r>
              <a:rPr lang="zh-TW" altLang="en-US" dirty="0"/>
              <a:t>的雙親，深度優先搜尋過程中標記每個節點拜訪順序到陣列</a:t>
            </a:r>
            <a:r>
              <a:rPr lang="en-US" altLang="zh-TW" dirty="0"/>
              <a:t>v</a:t>
            </a:r>
            <a:r>
              <a:rPr lang="zh-TW" altLang="en-US" dirty="0"/>
              <a:t>，使用另一個陣列</a:t>
            </a:r>
            <a:r>
              <a:rPr lang="en-US" altLang="zh-TW" dirty="0"/>
              <a:t>up</a:t>
            </a:r>
            <a:r>
              <a:rPr lang="zh-TW" altLang="en-US" dirty="0"/>
              <a:t>，表示子孫可以經由</a:t>
            </a:r>
            <a:r>
              <a:rPr lang="en-US" altLang="zh-TW" dirty="0"/>
              <a:t>back edge</a:t>
            </a:r>
            <a:r>
              <a:rPr lang="zh-TW" altLang="en-US" dirty="0"/>
              <a:t>拜訪的最高祖先，遞迴呼叫下一層時，使用參數</a:t>
            </a:r>
            <a:r>
              <a:rPr lang="en-US" altLang="zh-TW" dirty="0" err="1"/>
              <a:t>i</a:t>
            </a:r>
            <a:r>
              <a:rPr lang="zh-TW" altLang="en-US" dirty="0"/>
              <a:t>與</a:t>
            </a:r>
            <a:r>
              <a:rPr lang="en-US" altLang="zh-TW" dirty="0"/>
              <a:t>target</a:t>
            </a:r>
            <a:r>
              <a:rPr lang="zh-TW" altLang="en-US" dirty="0"/>
              <a:t>，</a:t>
            </a:r>
            <a:r>
              <a:rPr lang="en-US" altLang="zh-TW" dirty="0" err="1"/>
              <a:t>i</a:t>
            </a:r>
            <a:r>
              <a:rPr lang="zh-TW" altLang="en-US" dirty="0"/>
              <a:t>為</a:t>
            </a:r>
            <a:r>
              <a:rPr lang="en-US" altLang="zh-TW" dirty="0"/>
              <a:t>target</a:t>
            </a:r>
            <a:r>
              <a:rPr lang="zh-TW" altLang="en-US" dirty="0"/>
              <a:t>的雙親，分成以下兩種情形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348" y="4657670"/>
            <a:ext cx="1172808" cy="1580741"/>
          </a:xfrm>
          <a:prstGeom prst="rect">
            <a:avLst/>
          </a:prstGeo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12-4-1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找出</a:t>
            </a:r>
            <a:r>
              <a:rPr lang="zh-TW" altLang="en-US" dirty="0"/>
              <a:t>關鍵的</a:t>
            </a:r>
            <a:r>
              <a:rPr lang="zh-TW" altLang="en-US" dirty="0" smtClean="0"/>
              <a:t>路口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</a:t>
            </a:r>
            <a:r>
              <a:rPr lang="en-US" altLang="zh-TW" sz="2700" dirty="0" smtClean="0"/>
              <a:t>(</a:t>
            </a:r>
            <a:r>
              <a:rPr lang="en-US" altLang="zh-TW" sz="2700" dirty="0"/>
              <a:t>12-4-1-</a:t>
            </a:r>
            <a:r>
              <a:rPr lang="zh-TW" altLang="en-US" sz="2700" dirty="0"/>
              <a:t>找出關鍵的路口</a:t>
            </a:r>
            <a:r>
              <a:rPr lang="en-US" altLang="zh-TW" sz="2700" dirty="0"/>
              <a:t>.</a:t>
            </a:r>
            <a:r>
              <a:rPr lang="en-US" altLang="zh-TW" sz="2700" dirty="0" err="1"/>
              <a:t>py</a:t>
            </a:r>
            <a:r>
              <a:rPr lang="en-US" altLang="zh-TW" sz="2700" dirty="0" smtClean="0"/>
              <a:t>)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863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7861"/>
            <a:ext cx="10058400" cy="5320321"/>
          </a:xfrm>
        </p:spPr>
        <p:txBody>
          <a:bodyPr>
            <a:noAutofit/>
          </a:bodyPr>
          <a:lstStyle/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(1) </a:t>
            </a:r>
            <a:r>
              <a:rPr lang="zh-TW" altLang="en-US" dirty="0"/>
              <a:t>若</a:t>
            </a:r>
            <a:r>
              <a:rPr lang="en-US" altLang="zh-TW" dirty="0"/>
              <a:t>p</a:t>
            </a:r>
            <a:r>
              <a:rPr lang="zh-TW" altLang="en-US" dirty="0"/>
              <a:t>等於</a:t>
            </a:r>
            <a:r>
              <a:rPr lang="en-US" altLang="zh-TW" dirty="0" err="1"/>
              <a:t>i</a:t>
            </a:r>
            <a:r>
              <a:rPr lang="zh-TW" altLang="en-US" dirty="0"/>
              <a:t>，表示點</a:t>
            </a:r>
            <a:r>
              <a:rPr lang="en-US" altLang="zh-TW" dirty="0" err="1"/>
              <a:t>i</a:t>
            </a:r>
            <a:r>
              <a:rPr lang="zh-TW" altLang="en-US" dirty="0"/>
              <a:t>是根節點，則點</a:t>
            </a:r>
            <a:r>
              <a:rPr lang="en-US" altLang="zh-TW" dirty="0" err="1"/>
              <a:t>i</a:t>
            </a:r>
            <a:r>
              <a:rPr lang="zh-TW" altLang="en-US" dirty="0"/>
              <a:t>的子樹只要兩個以上就是關節點。</a:t>
            </a:r>
          </a:p>
          <a:p>
            <a:pPr marL="0" indent="0">
              <a:buNone/>
            </a:pPr>
            <a:r>
              <a:rPr lang="en-US" altLang="zh-TW" dirty="0"/>
              <a:t>(2) </a:t>
            </a:r>
            <a:r>
              <a:rPr lang="zh-TW" altLang="en-US" dirty="0"/>
              <a:t>若點</a:t>
            </a:r>
            <a:r>
              <a:rPr lang="en-US" altLang="zh-TW" dirty="0" err="1"/>
              <a:t>i</a:t>
            </a:r>
            <a:r>
              <a:rPr lang="zh-TW" altLang="en-US" dirty="0"/>
              <a:t>不是根節點，若</a:t>
            </a:r>
            <a:r>
              <a:rPr lang="en-US" altLang="zh-TW" dirty="0"/>
              <a:t>target</a:t>
            </a:r>
            <a:r>
              <a:rPr lang="zh-TW" altLang="en-US" dirty="0"/>
              <a:t>等於</a:t>
            </a:r>
            <a:r>
              <a:rPr lang="en-US" altLang="zh-TW" dirty="0"/>
              <a:t>p</a:t>
            </a:r>
            <a:r>
              <a:rPr lang="zh-TW" altLang="en-US" dirty="0"/>
              <a:t>表示回到祖父母節點，不是</a:t>
            </a:r>
            <a:r>
              <a:rPr lang="en-US" altLang="zh-TW" dirty="0"/>
              <a:t>back edge</a:t>
            </a:r>
            <a:r>
              <a:rPr lang="zh-TW" altLang="en-US" dirty="0"/>
              <a:t>，否則</a:t>
            </a:r>
            <a:r>
              <a:rPr lang="en-US" altLang="zh-TW" dirty="0"/>
              <a:t>target</a:t>
            </a:r>
            <a:r>
              <a:rPr lang="zh-TW" altLang="en-US" dirty="0"/>
              <a:t>不等於</a:t>
            </a:r>
            <a:r>
              <a:rPr lang="en-US" altLang="zh-TW" dirty="0"/>
              <a:t>p</a:t>
            </a:r>
            <a:r>
              <a:rPr lang="zh-TW" altLang="en-US" dirty="0"/>
              <a:t>，若</a:t>
            </a:r>
            <a:r>
              <a:rPr lang="en-US" altLang="zh-TW" dirty="0"/>
              <a:t>v[target]</a:t>
            </a:r>
            <a:r>
              <a:rPr lang="zh-TW" altLang="en-US" dirty="0"/>
              <a:t>顯示已經拜訪過且</a:t>
            </a:r>
            <a:r>
              <a:rPr lang="en-US" altLang="zh-TW" dirty="0"/>
              <a:t>up[target]</a:t>
            </a:r>
            <a:r>
              <a:rPr lang="zh-TW" altLang="en-US" dirty="0"/>
              <a:t>小於</a:t>
            </a:r>
            <a:r>
              <a:rPr lang="en-US" altLang="zh-TW" dirty="0"/>
              <a:t>v[</a:t>
            </a:r>
            <a:r>
              <a:rPr lang="en-US" altLang="zh-TW" dirty="0" err="1"/>
              <a:t>i</a:t>
            </a:r>
            <a:r>
              <a:rPr lang="en-US" altLang="zh-TW" dirty="0"/>
              <a:t>]</a:t>
            </a:r>
            <a:r>
              <a:rPr lang="zh-TW" altLang="en-US" dirty="0"/>
              <a:t>，則邊</a:t>
            </a:r>
            <a:r>
              <a:rPr lang="en-US" altLang="zh-TW" dirty="0"/>
              <a:t>(i</a:t>
            </a:r>
            <a:r>
              <a:rPr lang="en-US" altLang="zh-TW" dirty="0" smtClean="0"/>
              <a:t>, target</a:t>
            </a:r>
            <a:r>
              <a:rPr lang="en-US" altLang="zh-TW" dirty="0"/>
              <a:t>)</a:t>
            </a:r>
            <a:r>
              <a:rPr lang="zh-TW" altLang="en-US" dirty="0"/>
              <a:t>為</a:t>
            </a:r>
            <a:r>
              <a:rPr lang="en-US" altLang="zh-TW" dirty="0"/>
              <a:t>back edge</a:t>
            </a:r>
            <a:r>
              <a:rPr lang="zh-TW" altLang="en-US" dirty="0"/>
              <a:t>，若點</a:t>
            </a:r>
            <a:r>
              <a:rPr lang="en-US" altLang="zh-TW" dirty="0" err="1"/>
              <a:t>i</a:t>
            </a:r>
            <a:r>
              <a:rPr lang="zh-TW" altLang="en-US" dirty="0"/>
              <a:t>有一個子孫沒有</a:t>
            </a:r>
            <a:r>
              <a:rPr lang="en-US" altLang="zh-TW" dirty="0"/>
              <a:t>back edge</a:t>
            </a:r>
            <a:r>
              <a:rPr lang="zh-TW" altLang="en-US" dirty="0"/>
              <a:t>，也就是找到一個子孫節點</a:t>
            </a:r>
            <a:r>
              <a:rPr lang="en-US" altLang="zh-TW" dirty="0"/>
              <a:t>target</a:t>
            </a:r>
            <a:r>
              <a:rPr lang="zh-TW" altLang="en-US" dirty="0"/>
              <a:t>，</a:t>
            </a:r>
            <a:r>
              <a:rPr lang="en-US" altLang="zh-TW" dirty="0"/>
              <a:t>up[target]</a:t>
            </a:r>
            <a:r>
              <a:rPr lang="zh-TW" altLang="en-US" dirty="0"/>
              <a:t>大於等於</a:t>
            </a:r>
            <a:r>
              <a:rPr lang="en-US" altLang="zh-TW" dirty="0"/>
              <a:t>v[</a:t>
            </a:r>
            <a:r>
              <a:rPr lang="en-US" altLang="zh-TW" dirty="0" err="1"/>
              <a:t>i</a:t>
            </a:r>
            <a:r>
              <a:rPr lang="en-US" altLang="zh-TW" dirty="0"/>
              <a:t>]</a:t>
            </a:r>
            <a:r>
              <a:rPr lang="zh-TW" altLang="en-US" dirty="0"/>
              <a:t>，則點</a:t>
            </a:r>
            <a:r>
              <a:rPr lang="en-US" altLang="zh-TW" dirty="0" err="1"/>
              <a:t>i</a:t>
            </a:r>
            <a:r>
              <a:rPr lang="zh-TW" altLang="en-US" dirty="0"/>
              <a:t>就是關節點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25" y="1313834"/>
            <a:ext cx="1172808" cy="1580741"/>
          </a:xfrm>
          <a:prstGeom prst="rect">
            <a:avLst/>
          </a:prstGeo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12-4-1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找出</a:t>
            </a:r>
            <a:r>
              <a:rPr lang="zh-TW" altLang="en-US" dirty="0"/>
              <a:t>關鍵的</a:t>
            </a:r>
            <a:r>
              <a:rPr lang="zh-TW" altLang="en-US" dirty="0" smtClean="0"/>
              <a:t>路口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</a:t>
            </a:r>
            <a:r>
              <a:rPr lang="en-US" altLang="zh-TW" sz="2700" dirty="0" smtClean="0"/>
              <a:t>(</a:t>
            </a:r>
            <a:r>
              <a:rPr lang="en-US" altLang="zh-TW" sz="2700" dirty="0"/>
              <a:t>12-4-1-</a:t>
            </a:r>
            <a:r>
              <a:rPr lang="zh-TW" altLang="en-US" sz="2700" dirty="0"/>
              <a:t>找出關鍵的路口</a:t>
            </a:r>
            <a:r>
              <a:rPr lang="en-US" altLang="zh-TW" sz="2700" dirty="0"/>
              <a:t>.</a:t>
            </a:r>
            <a:r>
              <a:rPr lang="en-US" altLang="zh-TW" sz="2700" dirty="0" err="1"/>
              <a:t>py</a:t>
            </a:r>
            <a:r>
              <a:rPr lang="en-US" altLang="zh-TW" sz="2700" dirty="0" smtClean="0"/>
              <a:t>)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6760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程式碼與解說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272940"/>
              </p:ext>
            </p:extLst>
          </p:nvPr>
        </p:nvGraphicFramePr>
        <p:xfrm>
          <a:off x="809898" y="2184773"/>
          <a:ext cx="4172258" cy="3480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475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3487783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 = [[] 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range(100)]</a:t>
                      </a:r>
                    </a:p>
                    <a:p>
                      <a:r>
                        <a:rPr lang="en-US" altLang="zh-TW" sz="1800" dirty="0" smtClean="0"/>
                        <a:t>City= {}</a:t>
                      </a:r>
                    </a:p>
                    <a:p>
                      <a:r>
                        <a:rPr lang="en-US" altLang="zh-TW" sz="1800" dirty="0" smtClean="0"/>
                        <a:t>v = [0]*100</a:t>
                      </a:r>
                    </a:p>
                    <a:p>
                      <a:r>
                        <a:rPr lang="en-US" altLang="zh-TW" sz="1800" dirty="0" smtClean="0"/>
                        <a:t>up = [0]*100</a:t>
                      </a:r>
                    </a:p>
                    <a:p>
                      <a:r>
                        <a:rPr lang="en-US" altLang="zh-TW" sz="1800" dirty="0" err="1" smtClean="0"/>
                        <a:t>ar</a:t>
                      </a:r>
                      <a:r>
                        <a:rPr lang="en-US" altLang="zh-TW" sz="1800" dirty="0" smtClean="0"/>
                        <a:t> = [0]*100</a:t>
                      </a:r>
                    </a:p>
                    <a:p>
                      <a:r>
                        <a:rPr lang="en-US" altLang="zh-TW" sz="1800" dirty="0" smtClean="0"/>
                        <a:t>t = 0</a:t>
                      </a:r>
                    </a:p>
                    <a:p>
                      <a:r>
                        <a:rPr lang="en-US" altLang="zh-TW" sz="1800" dirty="0" err="1" smtClean="0"/>
                        <a:t>cnt</a:t>
                      </a:r>
                      <a:r>
                        <a:rPr lang="en-US" altLang="zh-TW" sz="1800" dirty="0" smtClean="0"/>
                        <a:t> = 0</a:t>
                      </a:r>
                    </a:p>
                    <a:p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getCityIndex</a:t>
                      </a:r>
                      <a:r>
                        <a:rPr lang="en-US" altLang="zh-TW" sz="1800" dirty="0" smtClean="0"/>
                        <a:t>(p): </a:t>
                      </a:r>
                    </a:p>
                    <a:p>
                      <a:r>
                        <a:rPr lang="en-US" altLang="zh-TW" sz="1800" dirty="0" smtClean="0"/>
                        <a:t>    if p not in </a:t>
                      </a:r>
                      <a:r>
                        <a:rPr lang="en-US" altLang="zh-TW" sz="1800" dirty="0" err="1" smtClean="0"/>
                        <a:t>City.keys</a:t>
                      </a:r>
                      <a:r>
                        <a:rPr lang="en-US" altLang="zh-TW" sz="1800" dirty="0" smtClean="0"/>
                        <a:t>():</a:t>
                      </a:r>
                    </a:p>
                    <a:p>
                      <a:r>
                        <a:rPr lang="en-US" altLang="zh-TW" sz="1800" dirty="0" smtClean="0"/>
                        <a:t>        City[p]=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(City)</a:t>
                      </a:r>
                    </a:p>
                    <a:p>
                      <a:r>
                        <a:rPr lang="en-US" altLang="zh-TW" sz="1800" dirty="0" smtClean="0"/>
                        <a:t>    return City[p]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062838" y="2552325"/>
            <a:ext cx="6662057" cy="354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為二維陣列。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City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為空字典。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v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up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ar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為整數陣列，都有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個元素，每一個元素初始化為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cnt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為整數變數，初始化為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getCityIndex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函式，將節點名稱轉成數字，使用字串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為輸入，將節點名稱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轉換成節點編號。若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不是字典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City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的鍵值，則設定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City[p]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所對應的值為字典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City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的長度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。回傳字典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City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為鍵值的對應值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12-4-1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找出</a:t>
            </a:r>
            <a:r>
              <a:rPr lang="zh-TW" altLang="en-US" dirty="0"/>
              <a:t>關鍵的</a:t>
            </a:r>
            <a:r>
              <a:rPr lang="zh-TW" altLang="en-US" dirty="0" smtClean="0"/>
              <a:t>路口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</a:t>
            </a:r>
            <a:r>
              <a:rPr lang="en-US" altLang="zh-TW" sz="2700" dirty="0" smtClean="0"/>
              <a:t>(</a:t>
            </a:r>
            <a:r>
              <a:rPr lang="en-US" altLang="zh-TW" sz="2700" dirty="0"/>
              <a:t>12-4-1-</a:t>
            </a:r>
            <a:r>
              <a:rPr lang="zh-TW" altLang="en-US" sz="2700" dirty="0"/>
              <a:t>找出關鍵的路口</a:t>
            </a:r>
            <a:r>
              <a:rPr lang="en-US" altLang="zh-TW" sz="2700" dirty="0"/>
              <a:t>.</a:t>
            </a:r>
            <a:r>
              <a:rPr lang="en-US" altLang="zh-TW" sz="2700" dirty="0" err="1"/>
              <a:t>py</a:t>
            </a:r>
            <a:r>
              <a:rPr lang="en-US" altLang="zh-TW" sz="2700" dirty="0" smtClean="0"/>
              <a:t>)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86035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12-4-1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找出</a:t>
            </a:r>
            <a:r>
              <a:rPr lang="zh-TW" altLang="en-US" dirty="0"/>
              <a:t>關鍵的</a:t>
            </a:r>
            <a:r>
              <a:rPr lang="zh-TW" altLang="en-US" dirty="0" smtClean="0"/>
              <a:t>路口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</a:t>
            </a:r>
            <a:r>
              <a:rPr lang="en-US" altLang="zh-TW" sz="2700" dirty="0" smtClean="0"/>
              <a:t>(</a:t>
            </a:r>
            <a:r>
              <a:rPr lang="en-US" altLang="zh-TW" sz="2700" dirty="0"/>
              <a:t>12-4-1-</a:t>
            </a:r>
            <a:r>
              <a:rPr lang="zh-TW" altLang="en-US" sz="2700" dirty="0"/>
              <a:t>找出關鍵的路口</a:t>
            </a:r>
            <a:r>
              <a:rPr lang="en-US" altLang="zh-TW" sz="2700" dirty="0"/>
              <a:t>.</a:t>
            </a:r>
            <a:r>
              <a:rPr lang="en-US" altLang="zh-TW" sz="2700" dirty="0" err="1"/>
              <a:t>py</a:t>
            </a:r>
            <a:r>
              <a:rPr lang="en-US" altLang="zh-TW" sz="2700" dirty="0" smtClean="0"/>
              <a:t>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程式碼與解說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503580"/>
              </p:ext>
            </p:extLst>
          </p:nvPr>
        </p:nvGraphicFramePr>
        <p:xfrm>
          <a:off x="587830" y="171183"/>
          <a:ext cx="5728994" cy="6223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64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4789130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dfs</a:t>
                      </a:r>
                      <a:r>
                        <a:rPr lang="en-US" altLang="zh-TW" sz="1800" dirty="0" smtClean="0"/>
                        <a:t>(p,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):</a:t>
                      </a:r>
                    </a:p>
                    <a:p>
                      <a:r>
                        <a:rPr lang="en-US" altLang="zh-TW" sz="1800" dirty="0" smtClean="0"/>
                        <a:t>    global </a:t>
                      </a:r>
                      <a:r>
                        <a:rPr lang="en-US" altLang="zh-TW" sz="1800" dirty="0" err="1" smtClean="0"/>
                        <a:t>t,cnt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t = t + 1</a:t>
                      </a:r>
                    </a:p>
                    <a:p>
                      <a:r>
                        <a:rPr lang="en-US" altLang="zh-TW" sz="1800" dirty="0" smtClean="0"/>
                        <a:t>    v[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 = t</a:t>
                      </a:r>
                    </a:p>
                    <a:p>
                      <a:r>
                        <a:rPr lang="en-US" altLang="zh-TW" sz="1800" dirty="0" smtClean="0"/>
                        <a:t>    up[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 = t </a:t>
                      </a:r>
                    </a:p>
                    <a:p>
                      <a:r>
                        <a:rPr lang="en-US" altLang="zh-TW" sz="1800" dirty="0" smtClean="0"/>
                        <a:t>    child = 0 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ap</a:t>
                      </a:r>
                      <a:r>
                        <a:rPr lang="en-US" altLang="zh-TW" sz="1800" dirty="0" smtClean="0"/>
                        <a:t> = False</a:t>
                      </a:r>
                    </a:p>
                    <a:p>
                      <a:r>
                        <a:rPr lang="en-US" altLang="zh-TW" sz="1800" dirty="0" smtClean="0"/>
                        <a:t>    for e in G[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]:</a:t>
                      </a:r>
                    </a:p>
                    <a:p>
                      <a:r>
                        <a:rPr lang="en-US" altLang="zh-TW" sz="1800" dirty="0" smtClean="0"/>
                        <a:t>        target = e.t</a:t>
                      </a:r>
                    </a:p>
                    <a:p>
                      <a:r>
                        <a:rPr lang="en-US" altLang="zh-TW" sz="1800" dirty="0" smtClean="0"/>
                        <a:t>        if target != p:</a:t>
                      </a:r>
                    </a:p>
                    <a:p>
                      <a:r>
                        <a:rPr lang="en-US" altLang="zh-TW" sz="1800" dirty="0" smtClean="0"/>
                        <a:t>            if v[target] &gt; 0:</a:t>
                      </a:r>
                    </a:p>
                    <a:p>
                      <a:r>
                        <a:rPr lang="en-US" altLang="zh-TW" sz="1800" dirty="0" smtClean="0"/>
                        <a:t>                up[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 = min(up[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],v[target])</a:t>
                      </a:r>
                    </a:p>
                    <a:p>
                      <a:r>
                        <a:rPr lang="en-US" altLang="zh-TW" sz="1800" dirty="0" smtClean="0"/>
                        <a:t>            else:</a:t>
                      </a:r>
                    </a:p>
                    <a:p>
                      <a:r>
                        <a:rPr lang="en-US" altLang="zh-TW" sz="1800" dirty="0" smtClean="0"/>
                        <a:t>                child = child + 1 </a:t>
                      </a:r>
                    </a:p>
                    <a:p>
                      <a:r>
                        <a:rPr lang="en-US" altLang="zh-TW" sz="1800" dirty="0" smtClean="0"/>
                        <a:t>                </a:t>
                      </a:r>
                      <a:r>
                        <a:rPr lang="en-US" altLang="zh-TW" sz="1800" dirty="0" err="1" smtClean="0"/>
                        <a:t>dfs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i,target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smtClean="0"/>
                        <a:t>                up[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 = min(up[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], up[target]) </a:t>
                      </a:r>
                    </a:p>
                    <a:p>
                      <a:r>
                        <a:rPr lang="en-US" altLang="zh-TW" sz="1800" dirty="0" smtClean="0"/>
                        <a:t>                if up[target] &gt;= v[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]: </a:t>
                      </a:r>
                    </a:p>
                    <a:p>
                      <a:r>
                        <a:rPr lang="en-US" altLang="zh-TW" sz="1800" dirty="0" smtClean="0"/>
                        <a:t>                    </a:t>
                      </a:r>
                      <a:r>
                        <a:rPr lang="en-US" altLang="zh-TW" sz="1800" dirty="0" err="1" smtClean="0"/>
                        <a:t>ap</a:t>
                      </a:r>
                      <a:r>
                        <a:rPr lang="en-US" altLang="zh-TW" sz="1800" dirty="0" smtClean="0"/>
                        <a:t> = True</a:t>
                      </a:r>
                    </a:p>
                    <a:p>
                      <a:r>
                        <a:rPr lang="en-US" altLang="zh-TW" sz="1800" dirty="0" smtClean="0"/>
                        <a:t>    if (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== p and child &gt; 1) or (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!=p and </a:t>
                      </a:r>
                      <a:r>
                        <a:rPr lang="en-US" altLang="zh-TW" sz="1800" dirty="0" err="1" smtClean="0"/>
                        <a:t>ap</a:t>
                      </a:r>
                      <a:r>
                        <a:rPr lang="en-US" altLang="zh-TW" sz="1800" dirty="0" smtClean="0"/>
                        <a:t>==True):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ar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 = 1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cnt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cnt</a:t>
                      </a:r>
                      <a:r>
                        <a:rPr lang="en-US" altLang="zh-TW" sz="1800" dirty="0" smtClean="0"/>
                        <a:t> + 1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255680" y="0"/>
            <a:ext cx="5936319" cy="72019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dfs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函式進行深度優先搜尋，輸入參數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表示上一個節點編號，與參數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表示目前節點編號。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行：設定變數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cnt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為全域變數。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先遞增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，再將變數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儲存到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v[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up[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行：設定變數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child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行：設定變數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ap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False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行：使用迴圈讀取節點編號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的所有可以連結出去的邊到變數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，設定變數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target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e.t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。若變數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target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不等於變數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，表示不是走回祖父母的節點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v[target]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大於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，表示有拜訪過，設定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up[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up[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v[target]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的最小值，儲存已經拜訪的最高祖先到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up[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；否則，表示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v[target]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target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未拜訪過，變數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child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遞增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，使用遞迴呼叫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dfs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函式，使用變數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target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為參數，設定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up[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up[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up[target]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的最小值。若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up[target]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大於等於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v[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，表示點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有子樹沒有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back edge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，設定變數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ap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True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行：若變數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等於變數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，表示點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是根節點，若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child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大於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，表示子樹個數大於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，或若變數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不等於變數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，表示點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不是根節點，且變數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ap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true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，則設定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ar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cnt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遞增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62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12-4-1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找出</a:t>
            </a:r>
            <a:r>
              <a:rPr lang="zh-TW" altLang="en-US" dirty="0"/>
              <a:t>關鍵的</a:t>
            </a:r>
            <a:r>
              <a:rPr lang="zh-TW" altLang="en-US" dirty="0" smtClean="0"/>
              <a:t>路口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</a:t>
            </a:r>
            <a:r>
              <a:rPr lang="en-US" altLang="zh-TW" sz="2700" dirty="0" smtClean="0"/>
              <a:t>(</a:t>
            </a:r>
            <a:r>
              <a:rPr lang="en-US" altLang="zh-TW" sz="2700" dirty="0"/>
              <a:t>12-4-1-</a:t>
            </a:r>
            <a:r>
              <a:rPr lang="zh-TW" altLang="en-US" sz="2700" dirty="0"/>
              <a:t>找出關鍵的路口</a:t>
            </a:r>
            <a:r>
              <a:rPr lang="en-US" altLang="zh-TW" sz="2700" dirty="0"/>
              <a:t>.</a:t>
            </a:r>
            <a:r>
              <a:rPr lang="en-US" altLang="zh-TW" sz="2700" dirty="0" err="1"/>
              <a:t>py</a:t>
            </a:r>
            <a:r>
              <a:rPr lang="en-US" altLang="zh-TW" sz="2700" dirty="0" smtClean="0"/>
              <a:t>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程式碼與解說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773023"/>
              </p:ext>
            </p:extLst>
          </p:nvPr>
        </p:nvGraphicFramePr>
        <p:xfrm>
          <a:off x="696431" y="212165"/>
          <a:ext cx="4172258" cy="5949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475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3487783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50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51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class Edge: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__</a:t>
                      </a:r>
                      <a:r>
                        <a:rPr lang="en-US" altLang="zh-TW" sz="1800" dirty="0" err="1" smtClean="0"/>
                        <a:t>init</a:t>
                      </a:r>
                      <a:r>
                        <a:rPr lang="en-US" altLang="zh-TW" sz="1800" dirty="0" smtClean="0"/>
                        <a:t>__(self, s, t):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self.s</a:t>
                      </a:r>
                      <a:r>
                        <a:rPr lang="en-US" altLang="zh-TW" sz="1800" dirty="0" smtClean="0"/>
                        <a:t> = s</a:t>
                      </a:r>
                    </a:p>
                    <a:p>
                      <a:r>
                        <a:rPr lang="en-US" altLang="zh-TW" sz="1800" dirty="0" smtClean="0"/>
                        <a:t>        self.t = t</a:t>
                      </a:r>
                    </a:p>
                    <a:p>
                      <a:r>
                        <a:rPr lang="en-US" altLang="zh-TW" sz="1800" dirty="0" smtClean="0"/>
                        <a:t>n, m = input().split()</a:t>
                      </a:r>
                    </a:p>
                    <a:p>
                      <a:r>
                        <a:rPr lang="en-US" altLang="zh-TW" sz="1800" dirty="0" smtClean="0"/>
                        <a:t>n = </a:t>
                      </a:r>
                      <a:r>
                        <a:rPr lang="en-US" altLang="zh-TW" sz="1800" dirty="0" err="1" smtClean="0"/>
                        <a:t>int</a:t>
                      </a:r>
                      <a:r>
                        <a:rPr lang="en-US" altLang="zh-TW" sz="1800" dirty="0" smtClean="0"/>
                        <a:t>(n)</a:t>
                      </a:r>
                    </a:p>
                    <a:p>
                      <a:r>
                        <a:rPr lang="en-US" altLang="zh-TW" sz="1800" dirty="0" smtClean="0"/>
                        <a:t>m = </a:t>
                      </a:r>
                      <a:r>
                        <a:rPr lang="en-US" altLang="zh-TW" sz="1800" dirty="0" err="1" smtClean="0"/>
                        <a:t>int</a:t>
                      </a:r>
                      <a:r>
                        <a:rPr lang="en-US" altLang="zh-TW" sz="1800" dirty="0" smtClean="0"/>
                        <a:t>(m)</a:t>
                      </a:r>
                    </a:p>
                    <a:p>
                      <a:r>
                        <a:rPr lang="en-US" altLang="zh-TW" sz="1800" dirty="0" smtClean="0"/>
                        <a:t>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range(m):</a:t>
                      </a:r>
                    </a:p>
                    <a:p>
                      <a:r>
                        <a:rPr lang="en-US" altLang="zh-TW" sz="1800" dirty="0" smtClean="0"/>
                        <a:t>    a, b = input().split()</a:t>
                      </a:r>
                    </a:p>
                    <a:p>
                      <a:r>
                        <a:rPr lang="en-US" altLang="zh-TW" sz="1800" dirty="0" smtClean="0"/>
                        <a:t>    a = </a:t>
                      </a:r>
                      <a:r>
                        <a:rPr lang="en-US" altLang="zh-TW" sz="1800" dirty="0" err="1" smtClean="0"/>
                        <a:t>getCityIndex</a:t>
                      </a:r>
                      <a:r>
                        <a:rPr lang="en-US" altLang="zh-TW" sz="1800" dirty="0" smtClean="0"/>
                        <a:t>(a)</a:t>
                      </a:r>
                    </a:p>
                    <a:p>
                      <a:r>
                        <a:rPr lang="en-US" altLang="zh-TW" sz="1800" dirty="0" smtClean="0"/>
                        <a:t>    b = </a:t>
                      </a:r>
                      <a:r>
                        <a:rPr lang="en-US" altLang="zh-TW" sz="1800" dirty="0" err="1" smtClean="0"/>
                        <a:t>getCityIndex</a:t>
                      </a:r>
                      <a:r>
                        <a:rPr lang="en-US" altLang="zh-TW" sz="1800" dirty="0" smtClean="0"/>
                        <a:t>(b)</a:t>
                      </a:r>
                    </a:p>
                    <a:p>
                      <a:r>
                        <a:rPr lang="en-US" altLang="zh-TW" sz="1800" dirty="0" smtClean="0"/>
                        <a:t>    e1 = Edge(a, b)</a:t>
                      </a:r>
                    </a:p>
                    <a:p>
                      <a:r>
                        <a:rPr lang="en-US" altLang="zh-TW" sz="1800" dirty="0" smtClean="0"/>
                        <a:t>    e2 = Edge(b, a)             </a:t>
                      </a:r>
                    </a:p>
                    <a:p>
                      <a:r>
                        <a:rPr lang="en-US" altLang="zh-TW" sz="1800" dirty="0" smtClean="0"/>
                        <a:t>    G[a].append(e1)</a:t>
                      </a:r>
                    </a:p>
                    <a:p>
                      <a:r>
                        <a:rPr lang="en-US" altLang="zh-TW" sz="1800" dirty="0" smtClean="0"/>
                        <a:t>    G[b].append(e2)</a:t>
                      </a:r>
                    </a:p>
                    <a:p>
                      <a:r>
                        <a:rPr lang="en-US" altLang="zh-TW" sz="1800" dirty="0" err="1" smtClean="0"/>
                        <a:t>dfs</a:t>
                      </a:r>
                      <a:r>
                        <a:rPr lang="en-US" altLang="zh-TW" sz="1800" dirty="0" smtClean="0"/>
                        <a:t>(0, 0)</a:t>
                      </a:r>
                    </a:p>
                    <a:p>
                      <a:r>
                        <a:rPr lang="en-US" altLang="zh-TW" sz="1800" dirty="0" smtClean="0"/>
                        <a:t>print(</a:t>
                      </a:r>
                      <a:r>
                        <a:rPr lang="en-US" altLang="zh-TW" sz="1800" dirty="0" err="1" smtClean="0"/>
                        <a:t>cnt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smtClean="0"/>
                        <a:t>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range(n):</a:t>
                      </a:r>
                    </a:p>
                    <a:p>
                      <a:r>
                        <a:rPr lang="en-US" altLang="zh-TW" sz="1800" dirty="0" smtClean="0"/>
                        <a:t>    if </a:t>
                      </a:r>
                      <a:r>
                        <a:rPr lang="en-US" altLang="zh-TW" sz="1800" dirty="0" err="1" smtClean="0"/>
                        <a:t>ar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 == 1:</a:t>
                      </a:r>
                    </a:p>
                    <a:p>
                      <a:r>
                        <a:rPr lang="en-US" altLang="zh-TW" sz="1800" dirty="0" smtClean="0"/>
                        <a:t>        print(list(</a:t>
                      </a:r>
                      <a:r>
                        <a:rPr lang="en-US" altLang="zh-TW" sz="1800" dirty="0" err="1" smtClean="0"/>
                        <a:t>City.keys</a:t>
                      </a:r>
                      <a:r>
                        <a:rPr lang="en-US" altLang="zh-TW" sz="1800" dirty="0" smtClean="0"/>
                        <a:t>())[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053873" y="120130"/>
            <a:ext cx="6662057" cy="63201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行：宣告一個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Edge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類別，由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個元素描述一個邊，分別是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為邊的起點，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為邊的終點。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input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函式輸入兩個整數字串到變數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，接著使用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函式將整數字串轉換成整數，變數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為點的個數，變數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為邊的個數。	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行：使用迴圈執行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次，每次輸入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個資料，表示邊的兩個節點名稱到變數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，使用函式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getCityIndex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將節點名稱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轉換成編號，變數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參考到此編號，使用函式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getCityIndex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將節點名稱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轉換成編號，變數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參考到此編號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。設定物件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、物件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 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，設定物件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、物件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 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加入到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G[a]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的最後，表示點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可以到點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 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加入到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G[b]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的最後，表示點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可以到點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 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	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dfs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函式進行深度優先搜尋，以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為參數。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行：輸出變數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cnt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的值。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行：迴圈變數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，由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(n-1)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，每次遞增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，若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ar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，則輸出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list(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City.keys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())[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，也就是節點編號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的節點名稱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21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程式執行結果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35" y="2049522"/>
            <a:ext cx="6881404" cy="4010759"/>
          </a:xfrm>
          <a:prstGeom prst="rect">
            <a:avLst/>
          </a:prstGeo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12-4-1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找出</a:t>
            </a:r>
            <a:r>
              <a:rPr lang="zh-TW" altLang="en-US" dirty="0"/>
              <a:t>關鍵的</a:t>
            </a:r>
            <a:r>
              <a:rPr lang="zh-TW" altLang="en-US" dirty="0" smtClean="0"/>
              <a:t>路口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</a:t>
            </a:r>
            <a:r>
              <a:rPr lang="en-US" altLang="zh-TW" sz="2700" dirty="0" smtClean="0"/>
              <a:t>(</a:t>
            </a:r>
            <a:r>
              <a:rPr lang="en-US" altLang="zh-TW" sz="2700" dirty="0"/>
              <a:t>12-4-1-</a:t>
            </a:r>
            <a:r>
              <a:rPr lang="zh-TW" altLang="en-US" sz="2700" dirty="0"/>
              <a:t>找出關鍵的路口</a:t>
            </a:r>
            <a:r>
              <a:rPr lang="en-US" altLang="zh-TW" sz="2700" dirty="0"/>
              <a:t>.</a:t>
            </a:r>
            <a:r>
              <a:rPr lang="en-US" altLang="zh-TW" sz="2700" dirty="0" err="1"/>
              <a:t>py</a:t>
            </a:r>
            <a:r>
              <a:rPr lang="en-US" altLang="zh-TW" sz="2700" dirty="0" smtClean="0"/>
              <a:t>)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43330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475</TotalTime>
  <Words>8255</Words>
  <Application>Microsoft Office PowerPoint</Application>
  <PresentationFormat>自訂</PresentationFormat>
  <Paragraphs>770</Paragraphs>
  <Slides>100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100</vt:i4>
      </vt:variant>
    </vt:vector>
  </HeadingPairs>
  <TitlesOfParts>
    <vt:vector size="101" baseType="lpstr">
      <vt:lpstr>回顧</vt:lpstr>
      <vt:lpstr>Ch12　常見圖形演算法 </vt:lpstr>
      <vt:lpstr>Ch12　常見圖形演算法 </vt:lpstr>
      <vt:lpstr>Ch12　常見圖形演算法 </vt:lpstr>
      <vt:lpstr>12-1　拓撲排序</vt:lpstr>
      <vt:lpstr>12-1　拓撲排序</vt:lpstr>
      <vt:lpstr>12-1　拓撲排序</vt:lpstr>
      <vt:lpstr>12-1　拓撲排序</vt:lpstr>
      <vt:lpstr>12-1　拓撲排序</vt:lpstr>
      <vt:lpstr>12-1　拓撲排序</vt:lpstr>
      <vt:lpstr>12-1　拓撲排序</vt:lpstr>
      <vt:lpstr>12-1　拓撲排序</vt:lpstr>
      <vt:lpstr>12-1　拓撲排序</vt:lpstr>
      <vt:lpstr>12-1　拓撲排序</vt:lpstr>
      <vt:lpstr>12-1　拓撲排序</vt:lpstr>
      <vt:lpstr>12-1-1　拓撲排序  (12-1-1-拓撲排序.py)</vt:lpstr>
      <vt:lpstr>12-1-1　拓撲排序  (12-1-1-拓撲排序.py)</vt:lpstr>
      <vt:lpstr>12-1-1　拓撲排序  (12-1-1-拓撲排序.py)</vt:lpstr>
      <vt:lpstr>12-1-1　拓撲排序  (12-1-1-拓撲排序.py)</vt:lpstr>
      <vt:lpstr>12-1-1　拓撲排序  (12-1-1-拓撲排序.py)</vt:lpstr>
      <vt:lpstr>12-1-1　拓撲排序  (12-1-1-拓撲排序.py)</vt:lpstr>
      <vt:lpstr>12-1-1　拓撲排序  (12-1-1-拓撲排序.py)</vt:lpstr>
      <vt:lpstr>12-2　尤拉迴路</vt:lpstr>
      <vt:lpstr>12-2 尤拉迴路</vt:lpstr>
      <vt:lpstr>12-2-1　尤拉路徑  (12-2-1尤拉路徑.py)</vt:lpstr>
      <vt:lpstr>12-2-1　尤拉路徑  (12-2-1尤拉路徑.py)</vt:lpstr>
      <vt:lpstr>12-2-1　尤拉路徑  (12-2-1尤拉路徑.py)</vt:lpstr>
      <vt:lpstr>12-2-1　尤拉路徑  (12-2-1尤拉路徑.py)</vt:lpstr>
      <vt:lpstr>12-2-1　尤拉路徑  (12-2-1尤拉路徑.py)</vt:lpstr>
      <vt:lpstr>12-2-1　尤拉路徑  (12-2-1尤拉路徑.py)</vt:lpstr>
      <vt:lpstr>12-2-1　尤拉路徑  (12-2-1尤拉路徑.py)</vt:lpstr>
      <vt:lpstr>12-2-1　尤拉路徑  (12-2-1尤拉路徑.py)</vt:lpstr>
      <vt:lpstr>12-2-1　尤拉路徑  (12-2-1尤拉路徑.py)</vt:lpstr>
      <vt:lpstr>12-3　最小生成樹</vt:lpstr>
      <vt:lpstr>12-3　最小生成樹</vt:lpstr>
      <vt:lpstr>12-3-1　使用Kruskal演算法找出最小生成樹</vt:lpstr>
      <vt:lpstr>12-3-1　使用Kruskal演算法找出最小生成樹</vt:lpstr>
      <vt:lpstr>12-3-1　使用Kruskal演算法找出最小生成樹</vt:lpstr>
      <vt:lpstr>12-3-1　使用Kruskal演算法找出最小生成樹</vt:lpstr>
      <vt:lpstr>12-3-1　使用Kruskal演算法找出最小生成樹</vt:lpstr>
      <vt:lpstr>12-3-1　使用Kruskal演算法找出最小生成樹</vt:lpstr>
      <vt:lpstr>12-3-1　使用Kruskal演算法找出最小生成樹</vt:lpstr>
      <vt:lpstr>12-3-1　使用Kruskal演算法找出最小生成樹</vt:lpstr>
      <vt:lpstr>12-3-1　使用Kruskal演算法找出最小生成樹</vt:lpstr>
      <vt:lpstr>12-3-1　使用Kruskal演算法找出最小生成樹</vt:lpstr>
      <vt:lpstr>12-3-1　使用Kruskal演算法找出最小生成樹</vt:lpstr>
      <vt:lpstr>12-3-1　使用Kruskal演算法找出最小生成樹</vt:lpstr>
      <vt:lpstr>12-3-1　使用Kruskal演算法找出最小生成樹</vt:lpstr>
      <vt:lpstr>12-3-1　使用Kruskal演算法找出最小生成樹</vt:lpstr>
      <vt:lpstr>12-3-1　使用Kruskal演算法找出最小生成樹</vt:lpstr>
      <vt:lpstr>12-3-1　使用Kruskal演算法找出最小生成樹</vt:lpstr>
      <vt:lpstr>12-3-1　使用Kruskal演算法找出最小生成樹</vt:lpstr>
      <vt:lpstr>12-3-1　使用Kruskal演算法找出最小生成樹 (12-3-1-Kruskal最小生成樹.py)</vt:lpstr>
      <vt:lpstr>12-3-1　使用Kruskal演算法找出最小生成樹 (12-3-1-Kruskal最小生成樹.py)</vt:lpstr>
      <vt:lpstr>12-3-1　使用Kruskal演算法找出最小生成樹 (12-3-1-Kruskal最小生成樹.py)</vt:lpstr>
      <vt:lpstr>12-3-1　使用Kruskal演算法找出最小生成樹 (12-3-1-Kruskal最小生成樹.py)</vt:lpstr>
      <vt:lpstr>12-3-1　使用Kruskal演算法找出最小生成樹 (12-3-1-Kruskal最小生成樹.py)</vt:lpstr>
      <vt:lpstr>12-3-1　使用Kruskal演算法找出最小生成樹 (12-3-1-Kruskal最小生成樹.py)</vt:lpstr>
      <vt:lpstr>12-3-1　使用Kruskal演算法找出最小生成樹 (12-3-1-Kruskal最小生成樹.py)</vt:lpstr>
      <vt:lpstr>12-3-1　使用Kruskal演算法找出最小生成樹 (12-3-1-Kruskal最小生成樹.py)</vt:lpstr>
      <vt:lpstr>12-3-2　使用Prim演算法找出最小生成樹</vt:lpstr>
      <vt:lpstr>12-3-2　使用Prim演算法找出最小生成樹</vt:lpstr>
      <vt:lpstr>12-3-2　使用Prim演算法找出最小生成樹</vt:lpstr>
      <vt:lpstr>12-3-2　使用Prim演算法找出最小生成樹</vt:lpstr>
      <vt:lpstr>12-3-2　使用Prim演算法找出最小生成樹</vt:lpstr>
      <vt:lpstr>12-3-2　使用Prim演算法找出最小生成樹</vt:lpstr>
      <vt:lpstr>12-3-2　使用Prim演算法找出最小生成樹</vt:lpstr>
      <vt:lpstr>使用Prim演算法最小生成樹 (12-3-2-Prim最小生成樹.py)</vt:lpstr>
      <vt:lpstr>使用Prim演算法最小生成樹 (12-3-2-Prim最小生成樹.py)</vt:lpstr>
      <vt:lpstr>使用Prim演算法最小生成樹 (12-3-2-Prim最小生成樹.py)</vt:lpstr>
      <vt:lpstr>使用Prim演算法最小生成樹 (12-3-2-Prim最小生成樹.py)</vt:lpstr>
      <vt:lpstr>使用Prim演算法最小生成樹 (12-3-2-Prim最小生成樹.py)</vt:lpstr>
      <vt:lpstr>使用Prim演算法最小生成樹 (12-3-2-Prim最小生成樹.py)</vt:lpstr>
      <vt:lpstr>使用Prim演算法最小生成樹 (12-3-2-Prim最小生成樹.py)</vt:lpstr>
      <vt:lpstr>使用Prim演算法最小生成樹 (12-3-2-Prim最小生成樹.py)</vt:lpstr>
      <vt:lpstr>使用Prim演算法最小生成樹 (12-3-2-Prim最小生成樹.py)</vt:lpstr>
      <vt:lpstr>12-4　找出關節點</vt:lpstr>
      <vt:lpstr>12-4　找出關節點</vt:lpstr>
      <vt:lpstr>12-4　找出關節點</vt:lpstr>
      <vt:lpstr>12-4　找出關節點</vt:lpstr>
      <vt:lpstr>12-4　找出關節點</vt:lpstr>
      <vt:lpstr>12-4　找出關節點</vt:lpstr>
      <vt:lpstr>12-4　找出關節點</vt:lpstr>
      <vt:lpstr>12-4　找出關節點</vt:lpstr>
      <vt:lpstr>12-4　找出關節點</vt:lpstr>
      <vt:lpstr>12-4　找出關節點</vt:lpstr>
      <vt:lpstr>12-4　找出關節點</vt:lpstr>
      <vt:lpstr>12-4　找出關節點</vt:lpstr>
      <vt:lpstr>12-4　找出關節點</vt:lpstr>
      <vt:lpstr>12-4　找出關節點</vt:lpstr>
      <vt:lpstr>12-4　找出關節點</vt:lpstr>
      <vt:lpstr>12-4　找出關節點</vt:lpstr>
      <vt:lpstr>12-4-1　找出關鍵的路口  (12-4-1-找出關鍵的路口.py)</vt:lpstr>
      <vt:lpstr>12-4-1　找出關鍵的路口  (12-4-1-找出關鍵的路口.py)</vt:lpstr>
      <vt:lpstr>12-4-1　找出關鍵的路口  (12-4-1-找出關鍵的路口.py)</vt:lpstr>
      <vt:lpstr>12-4-1　找出關鍵的路口  (12-4-1-找出關鍵的路口.py)</vt:lpstr>
      <vt:lpstr>12-4-1　找出關鍵的路口  (12-4-1-找出關鍵的路口.py)</vt:lpstr>
      <vt:lpstr>12-4-1　找出關鍵的路口  (12-4-1-找出關鍵的路口.py)</vt:lpstr>
      <vt:lpstr>12-4-1　找出關鍵的路口  (12-4-1-找出關鍵的路口.py)</vt:lpstr>
      <vt:lpstr>12-4-1　找出關鍵的路口  (12-4-1-找出關鍵的路口.py)</vt:lpstr>
      <vt:lpstr>12-4-1　找出關鍵的路口  (12-4-1-找出關鍵的路口.py)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Ch1資料結構簡介</dc:title>
  <dc:creator>USER</dc:creator>
  <cp:lastModifiedBy>chwa</cp:lastModifiedBy>
  <cp:revision>119</cp:revision>
  <dcterms:created xsi:type="dcterms:W3CDTF">2021-02-10T14:29:02Z</dcterms:created>
  <dcterms:modified xsi:type="dcterms:W3CDTF">2021-03-02T08:32:09Z</dcterms:modified>
</cp:coreProperties>
</file>