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349" r:id="rId5"/>
    <p:sldId id="259" r:id="rId6"/>
    <p:sldId id="260" r:id="rId7"/>
    <p:sldId id="261" r:id="rId8"/>
    <p:sldId id="263" r:id="rId9"/>
    <p:sldId id="350" r:id="rId10"/>
    <p:sldId id="266" r:id="rId11"/>
    <p:sldId id="267" r:id="rId12"/>
    <p:sldId id="351" r:id="rId13"/>
    <p:sldId id="268" r:id="rId14"/>
    <p:sldId id="264" r:id="rId15"/>
    <p:sldId id="352" r:id="rId16"/>
    <p:sldId id="265" r:id="rId17"/>
    <p:sldId id="262" r:id="rId18"/>
    <p:sldId id="269" r:id="rId19"/>
    <p:sldId id="270" r:id="rId20"/>
    <p:sldId id="271" r:id="rId21"/>
    <p:sldId id="272" r:id="rId22"/>
    <p:sldId id="273" r:id="rId23"/>
    <p:sldId id="277" r:id="rId24"/>
    <p:sldId id="278" r:id="rId25"/>
    <p:sldId id="279" r:id="rId26"/>
    <p:sldId id="353" r:id="rId27"/>
    <p:sldId id="280" r:id="rId28"/>
    <p:sldId id="354" r:id="rId29"/>
    <p:sldId id="281" r:id="rId30"/>
    <p:sldId id="284" r:id="rId31"/>
    <p:sldId id="285" r:id="rId32"/>
    <p:sldId id="286" r:id="rId33"/>
    <p:sldId id="289" r:id="rId34"/>
    <p:sldId id="290" r:id="rId35"/>
    <p:sldId id="355" r:id="rId36"/>
    <p:sldId id="291" r:id="rId37"/>
    <p:sldId id="292" r:id="rId38"/>
    <p:sldId id="293" r:id="rId39"/>
    <p:sldId id="294" r:id="rId40"/>
    <p:sldId id="301" r:id="rId41"/>
    <p:sldId id="302" r:id="rId42"/>
    <p:sldId id="303" r:id="rId43"/>
    <p:sldId id="304" r:id="rId44"/>
    <p:sldId id="305" r:id="rId45"/>
    <p:sldId id="295" r:id="rId46"/>
    <p:sldId id="296" r:id="rId47"/>
    <p:sldId id="297" r:id="rId48"/>
    <p:sldId id="356" r:id="rId49"/>
    <p:sldId id="298" r:id="rId50"/>
    <p:sldId id="299" r:id="rId51"/>
    <p:sldId id="300" r:id="rId52"/>
    <p:sldId id="306" r:id="rId53"/>
    <p:sldId id="357" r:id="rId54"/>
    <p:sldId id="307" r:id="rId55"/>
    <p:sldId id="308" r:id="rId56"/>
    <p:sldId id="35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5" r:id="rId70"/>
    <p:sldId id="326" r:id="rId71"/>
    <p:sldId id="327" r:id="rId72"/>
    <p:sldId id="321" r:id="rId73"/>
    <p:sldId id="332" r:id="rId74"/>
    <p:sldId id="322" r:id="rId75"/>
    <p:sldId id="323" r:id="rId76"/>
    <p:sldId id="333" r:id="rId77"/>
    <p:sldId id="334" r:id="rId78"/>
    <p:sldId id="336" r:id="rId79"/>
    <p:sldId id="335" r:id="rId80"/>
    <p:sldId id="359" r:id="rId81"/>
    <p:sldId id="324" r:id="rId82"/>
    <p:sldId id="337" r:id="rId83"/>
    <p:sldId id="338" r:id="rId84"/>
    <p:sldId id="339" r:id="rId85"/>
    <p:sldId id="340" r:id="rId86"/>
    <p:sldId id="343" r:id="rId87"/>
    <p:sldId id="344" r:id="rId88"/>
    <p:sldId id="345" r:id="rId89"/>
    <p:sldId id="346" r:id="rId90"/>
    <p:sldId id="360" r:id="rId91"/>
    <p:sldId id="341" r:id="rId92"/>
    <p:sldId id="342" r:id="rId93"/>
    <p:sldId id="347" r:id="rId94"/>
    <p:sldId id="348" r:id="rId9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51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8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8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31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538163" indent="-53816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400"/>
            </a:lvl1pPr>
            <a:lvl2pPr marL="1076325" indent="-53816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400"/>
            </a:lvl2pPr>
            <a:lvl3pPr marL="1703388" indent="-62706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400"/>
            </a:lvl3pPr>
            <a:lvl4pPr marL="2330450" indent="-62706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 marL="2959100" indent="-6286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164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3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4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15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71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62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77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71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93982"/>
            <a:ext cx="12192001" cy="264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27984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67862"/>
            <a:ext cx="10058400" cy="4929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45523" y="1308876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jp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Ch13</a:t>
            </a:r>
            <a:r>
              <a:rPr lang="zh-TW" altLang="en-US" sz="4400" dirty="0" smtClean="0"/>
              <a:t>　</a:t>
            </a:r>
            <a:r>
              <a:rPr lang="en-US" altLang="zh-TW" sz="4400" b="1" dirty="0" smtClean="0"/>
              <a:t>2-3-Tree</a:t>
            </a:r>
            <a:r>
              <a:rPr lang="zh-TW" altLang="en-US" sz="4400" dirty="0"/>
              <a:t>、</a:t>
            </a:r>
            <a:r>
              <a:rPr lang="en-US" altLang="zh-TW" sz="4400" b="1" dirty="0"/>
              <a:t>2-3-4-Tree</a:t>
            </a:r>
            <a:r>
              <a:rPr lang="zh-TW" altLang="en-US" sz="4400" dirty="0"/>
              <a:t>與</a:t>
            </a:r>
            <a:r>
              <a:rPr lang="en-US" altLang="zh-TW" sz="4400" b="1" dirty="0"/>
              <a:t>B-Tree 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0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13-1-3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2-3-Tree</a:t>
            </a:r>
            <a:r>
              <a:rPr lang="zh-TW" altLang="en-US" dirty="0"/>
              <a:t>刪除元素的概念說明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元素</a:t>
            </a:r>
            <a:r>
              <a:rPr lang="en-US" altLang="zh-TW" dirty="0"/>
              <a:t>83</a:t>
            </a:r>
            <a:r>
              <a:rPr lang="zh-TW" altLang="en-US" dirty="0"/>
              <a:t>所屬節點有兩個元素，直接刪除元素</a:t>
            </a:r>
            <a:r>
              <a:rPr lang="en-US" altLang="zh-TW" dirty="0"/>
              <a:t>83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62" y="2238037"/>
            <a:ext cx="3498263" cy="17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13-1-3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2-3-Tree</a:t>
            </a:r>
            <a:r>
              <a:rPr lang="zh-TW" altLang="en-US" dirty="0"/>
              <a:t>刪除元素的概念說明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2"/>
            <a:ext cx="10306594" cy="4929194"/>
          </a:xfrm>
        </p:spPr>
        <p:txBody>
          <a:bodyPr>
            <a:noAutofit/>
          </a:bodyPr>
          <a:lstStyle/>
          <a:p>
            <a:r>
              <a:rPr lang="zh-TW" altLang="en-US" dirty="0"/>
              <a:t>二、合併</a:t>
            </a:r>
            <a:r>
              <a:rPr lang="en-US" altLang="zh-TW" b="1" dirty="0"/>
              <a:t>(combine)</a:t>
            </a:r>
            <a:endParaRPr lang="en-US" altLang="zh-TW" dirty="0"/>
          </a:p>
          <a:p>
            <a:pPr lvl="1"/>
            <a:r>
              <a:rPr lang="zh-TW" altLang="en-US" dirty="0"/>
              <a:t>如果該節點只有一個元素時，刪除該元素會造成節點元素不足，此時相鄰的左右手足都是一個元素的節點，則合併左手足或右手足，稱作合併，再刪除該元素，如以下範例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93" y="3984699"/>
            <a:ext cx="31908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13-1-3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2-3-Tree</a:t>
            </a:r>
            <a:r>
              <a:rPr lang="zh-TW" altLang="en-US" dirty="0"/>
              <a:t>刪除元素的概念說明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2"/>
            <a:ext cx="10306594" cy="4929194"/>
          </a:xfrm>
        </p:spPr>
        <p:txBody>
          <a:bodyPr>
            <a:noAutofit/>
          </a:bodyPr>
          <a:lstStyle/>
          <a:p>
            <a:pPr lvl="1"/>
            <a:r>
              <a:rPr lang="zh-TW" altLang="en-US" dirty="0" smtClean="0"/>
              <a:t>如果</a:t>
            </a:r>
            <a:r>
              <a:rPr lang="zh-TW" altLang="en-US" dirty="0"/>
              <a:t>要刪除元素</a:t>
            </a:r>
            <a:r>
              <a:rPr lang="en-US" altLang="zh-TW" dirty="0"/>
              <a:t>85</a:t>
            </a:r>
            <a:r>
              <a:rPr lang="zh-TW" altLang="en-US" dirty="0"/>
              <a:t>，該節點只有一個元素，且相鄰的左右手足都只有一個元素，所以跟左手足或右手足合併，本範例選擇與右手足合併，如下圖。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55" y="3445707"/>
            <a:ext cx="25717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13-1-3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2-3-Tree</a:t>
            </a:r>
            <a:r>
              <a:rPr lang="zh-TW" altLang="en-US" dirty="0"/>
              <a:t>刪除元素的概念說明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再刪除元素</a:t>
            </a:r>
            <a:r>
              <a:rPr lang="en-US" altLang="zh-TW" dirty="0"/>
              <a:t>85</a:t>
            </a:r>
            <a:r>
              <a:rPr lang="zh-TW" altLang="en-US" dirty="0"/>
              <a:t>，就符合</a:t>
            </a:r>
            <a:r>
              <a:rPr lang="en-US" altLang="zh-TW" dirty="0"/>
              <a:t>2-3 tree</a:t>
            </a:r>
            <a:r>
              <a:rPr lang="zh-TW" altLang="en-US" dirty="0"/>
              <a:t>的定義。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826" y="1963918"/>
            <a:ext cx="20097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13-2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2-3-4-Tree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b="1" dirty="0"/>
              <a:t>2-3-4-tree</a:t>
            </a:r>
            <a:r>
              <a:rPr lang="zh-TW" altLang="en-US" dirty="0"/>
              <a:t>的定義</a:t>
            </a:r>
          </a:p>
          <a:p>
            <a:pPr marL="538162" lvl="1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樹中每一個內部節點的分支度為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或</a:t>
            </a:r>
            <a:r>
              <a:rPr lang="en-US" altLang="zh-TW" dirty="0"/>
              <a:t>4</a:t>
            </a:r>
            <a:r>
              <a:rPr lang="zh-TW" altLang="en-US" dirty="0"/>
              <a:t>，分支度為</a:t>
            </a:r>
            <a:r>
              <a:rPr lang="en-US" altLang="zh-TW" dirty="0"/>
              <a:t>2</a:t>
            </a:r>
            <a:r>
              <a:rPr lang="zh-TW" altLang="en-US" dirty="0"/>
              <a:t>的節點有</a:t>
            </a:r>
            <a:r>
              <a:rPr lang="en-US" altLang="zh-TW" dirty="0"/>
              <a:t>1</a:t>
            </a:r>
            <a:r>
              <a:rPr lang="zh-TW" altLang="en-US" dirty="0"/>
              <a:t>個鍵值，分支度為</a:t>
            </a:r>
            <a:r>
              <a:rPr lang="en-US" altLang="zh-TW" dirty="0"/>
              <a:t>3</a:t>
            </a:r>
            <a:r>
              <a:rPr lang="zh-TW" altLang="en-US" dirty="0"/>
              <a:t>的節點有</a:t>
            </a:r>
            <a:r>
              <a:rPr lang="en-US" altLang="zh-TW" dirty="0"/>
              <a:t>2</a:t>
            </a:r>
            <a:r>
              <a:rPr lang="zh-TW" altLang="en-US" dirty="0"/>
              <a:t>個鍵值，分支度為</a:t>
            </a:r>
            <a:r>
              <a:rPr lang="en-US" altLang="zh-TW" dirty="0"/>
              <a:t>4</a:t>
            </a:r>
            <a:r>
              <a:rPr lang="zh-TW" altLang="en-US" dirty="0"/>
              <a:t>的節點有</a:t>
            </a:r>
            <a:r>
              <a:rPr lang="en-US" altLang="zh-TW" dirty="0"/>
              <a:t>3</a:t>
            </a:r>
            <a:r>
              <a:rPr lang="zh-TW" altLang="en-US" dirty="0"/>
              <a:t>個鍵值。</a:t>
            </a:r>
          </a:p>
          <a:p>
            <a:pPr marL="538162" lvl="1" indent="0">
              <a:buNone/>
            </a:pPr>
            <a:r>
              <a:rPr lang="en-US" altLang="zh-TW" dirty="0"/>
              <a:t>(2) </a:t>
            </a:r>
            <a:r>
              <a:rPr lang="zh-TW" altLang="en-US" dirty="0"/>
              <a:t>分支度為</a:t>
            </a:r>
            <a:r>
              <a:rPr lang="en-US" altLang="zh-TW" dirty="0"/>
              <a:t>2</a:t>
            </a:r>
            <a:r>
              <a:rPr lang="zh-TW" altLang="en-US" dirty="0"/>
              <a:t>的節點有</a:t>
            </a:r>
            <a:r>
              <a:rPr lang="en-US" altLang="zh-TW" dirty="0"/>
              <a:t>1</a:t>
            </a:r>
            <a:r>
              <a:rPr lang="zh-TW" altLang="en-US" dirty="0"/>
              <a:t>個鍵值，假設其鍵值為</a:t>
            </a:r>
            <a:r>
              <a:rPr lang="en-US" altLang="zh-TW" dirty="0"/>
              <a:t>x</a:t>
            </a:r>
            <a:r>
              <a:rPr lang="zh-TW" altLang="en-US" dirty="0"/>
              <a:t>，則鍵值</a:t>
            </a:r>
            <a:r>
              <a:rPr lang="en-US" altLang="zh-TW" dirty="0"/>
              <a:t>x</a:t>
            </a:r>
            <a:r>
              <a:rPr lang="zh-TW" altLang="en-US" dirty="0"/>
              <a:t>的左子樹的每一個鍵值都小於</a:t>
            </a:r>
            <a:r>
              <a:rPr lang="en-US" altLang="zh-TW" dirty="0"/>
              <a:t>x</a:t>
            </a:r>
            <a:r>
              <a:rPr lang="zh-TW" altLang="en-US" dirty="0"/>
              <a:t>，鍵值</a:t>
            </a:r>
            <a:r>
              <a:rPr lang="en-US" altLang="zh-TW" dirty="0"/>
              <a:t>x</a:t>
            </a:r>
            <a:r>
              <a:rPr lang="zh-TW" altLang="en-US" dirty="0"/>
              <a:t>的右子樹的每一個鍵值都大於</a:t>
            </a:r>
            <a:r>
              <a:rPr lang="en-US" altLang="zh-TW" dirty="0"/>
              <a:t>x</a:t>
            </a:r>
            <a:r>
              <a:rPr lang="zh-TW" altLang="en-US" dirty="0"/>
              <a:t>，如下圖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12" y="4846416"/>
            <a:ext cx="2298383" cy="11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4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13-2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2-3-4-Tree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8162" lvl="1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3) </a:t>
            </a:r>
            <a:r>
              <a:rPr lang="zh-TW" altLang="en-US" dirty="0"/>
              <a:t>分支度為</a:t>
            </a:r>
            <a:r>
              <a:rPr lang="en-US" altLang="zh-TW" dirty="0"/>
              <a:t>3</a:t>
            </a:r>
            <a:r>
              <a:rPr lang="zh-TW" altLang="en-US" dirty="0"/>
              <a:t>的節點有</a:t>
            </a:r>
            <a:r>
              <a:rPr lang="en-US" altLang="zh-TW" dirty="0"/>
              <a:t>2</a:t>
            </a:r>
            <a:r>
              <a:rPr lang="zh-TW" altLang="en-US" dirty="0"/>
              <a:t>個鍵值，假設其鍵值分別為</a:t>
            </a:r>
            <a:r>
              <a:rPr lang="en-US" altLang="zh-TW" dirty="0"/>
              <a:t>x</a:t>
            </a:r>
            <a:r>
              <a:rPr lang="zh-TW" altLang="en-US" dirty="0"/>
              <a:t>與</a:t>
            </a:r>
            <a:r>
              <a:rPr lang="en-US" altLang="zh-TW" dirty="0"/>
              <a:t>y</a:t>
            </a:r>
            <a:r>
              <a:rPr lang="zh-TW" altLang="en-US" dirty="0"/>
              <a:t>，</a:t>
            </a:r>
            <a:r>
              <a:rPr lang="en-US" altLang="zh-TW" dirty="0"/>
              <a:t>x</a:t>
            </a:r>
            <a:r>
              <a:rPr lang="zh-TW" altLang="en-US" dirty="0"/>
              <a:t>小於</a:t>
            </a:r>
            <a:r>
              <a:rPr lang="en-US" altLang="zh-TW" dirty="0"/>
              <a:t>y</a:t>
            </a:r>
            <a:r>
              <a:rPr lang="zh-TW" altLang="en-US" dirty="0"/>
              <a:t>，則鍵值</a:t>
            </a:r>
            <a:r>
              <a:rPr lang="en-US" altLang="zh-TW" dirty="0"/>
              <a:t>x</a:t>
            </a:r>
            <a:r>
              <a:rPr lang="zh-TW" altLang="en-US" dirty="0"/>
              <a:t>的左子樹的每一個鍵值都小於</a:t>
            </a:r>
            <a:r>
              <a:rPr lang="en-US" altLang="zh-TW" dirty="0"/>
              <a:t>x</a:t>
            </a:r>
            <a:r>
              <a:rPr lang="zh-TW" altLang="en-US" dirty="0"/>
              <a:t>，鍵值</a:t>
            </a:r>
            <a:r>
              <a:rPr lang="en-US" altLang="zh-TW" dirty="0"/>
              <a:t>x</a:t>
            </a:r>
            <a:r>
              <a:rPr lang="zh-TW" altLang="en-US" dirty="0"/>
              <a:t>的右子</a:t>
            </a:r>
            <a:r>
              <a:rPr lang="zh-TW" altLang="en-US" dirty="0" smtClean="0"/>
              <a:t>樹（或</a:t>
            </a:r>
            <a:r>
              <a:rPr lang="zh-TW" altLang="en-US" dirty="0"/>
              <a:t>鍵值</a:t>
            </a:r>
            <a:r>
              <a:rPr lang="en-US" altLang="zh-TW" dirty="0"/>
              <a:t>y</a:t>
            </a:r>
            <a:r>
              <a:rPr lang="zh-TW" altLang="en-US" dirty="0"/>
              <a:t>的左子</a:t>
            </a:r>
            <a:r>
              <a:rPr lang="zh-TW" altLang="en-US" dirty="0" smtClean="0"/>
              <a:t>樹）的</a:t>
            </a:r>
            <a:r>
              <a:rPr lang="zh-TW" altLang="en-US" dirty="0"/>
              <a:t>每一個鍵值都大於</a:t>
            </a:r>
            <a:r>
              <a:rPr lang="en-US" altLang="zh-TW" dirty="0"/>
              <a:t>x</a:t>
            </a:r>
            <a:r>
              <a:rPr lang="zh-TW" altLang="en-US" dirty="0"/>
              <a:t>且小於</a:t>
            </a:r>
            <a:r>
              <a:rPr lang="en-US" altLang="zh-TW" dirty="0"/>
              <a:t>y</a:t>
            </a:r>
            <a:r>
              <a:rPr lang="zh-TW" altLang="en-US" dirty="0"/>
              <a:t>，鍵值</a:t>
            </a:r>
            <a:r>
              <a:rPr lang="en-US" altLang="zh-TW" dirty="0"/>
              <a:t>y</a:t>
            </a:r>
            <a:r>
              <a:rPr lang="zh-TW" altLang="en-US" dirty="0"/>
              <a:t>的右子樹的每一個鍵值都大於</a:t>
            </a:r>
            <a:r>
              <a:rPr lang="en-US" altLang="zh-TW" dirty="0"/>
              <a:t>y</a:t>
            </a:r>
            <a:r>
              <a:rPr lang="zh-TW" altLang="en-US" dirty="0"/>
              <a:t>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42" y="3346498"/>
            <a:ext cx="5158446" cy="19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13-1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2-3-Tree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8162" lvl="1" indent="0">
              <a:buNone/>
            </a:pPr>
            <a:r>
              <a:rPr lang="en-US" altLang="zh-TW" dirty="0" smtClean="0"/>
              <a:t>(4)</a:t>
            </a:r>
            <a:r>
              <a:rPr lang="zh-TW" altLang="en-US" dirty="0" smtClean="0"/>
              <a:t>分支</a:t>
            </a:r>
            <a:r>
              <a:rPr lang="zh-TW" altLang="en-US" dirty="0"/>
              <a:t>度為</a:t>
            </a:r>
            <a:r>
              <a:rPr lang="en-US" altLang="zh-TW" dirty="0"/>
              <a:t>4</a:t>
            </a:r>
            <a:r>
              <a:rPr lang="zh-TW" altLang="en-US" dirty="0"/>
              <a:t>的節點有</a:t>
            </a:r>
            <a:r>
              <a:rPr lang="en-US" altLang="zh-TW" dirty="0"/>
              <a:t>3</a:t>
            </a:r>
            <a:r>
              <a:rPr lang="zh-TW" altLang="en-US" dirty="0"/>
              <a:t>個鍵值，假設其鍵值分別為</a:t>
            </a:r>
            <a:r>
              <a:rPr lang="en-US" altLang="zh-TW" dirty="0"/>
              <a:t>x</a:t>
            </a:r>
            <a:r>
              <a:rPr lang="zh-TW" altLang="en-US" dirty="0"/>
              <a:t>、</a:t>
            </a:r>
            <a:r>
              <a:rPr lang="en-US" altLang="zh-TW" dirty="0"/>
              <a:t>y</a:t>
            </a:r>
            <a:r>
              <a:rPr lang="zh-TW" altLang="en-US" dirty="0"/>
              <a:t>與</a:t>
            </a:r>
            <a:r>
              <a:rPr lang="en-US" altLang="zh-TW" dirty="0"/>
              <a:t>z</a:t>
            </a:r>
            <a:r>
              <a:rPr lang="zh-TW" altLang="en-US" dirty="0"/>
              <a:t>，</a:t>
            </a:r>
            <a:r>
              <a:rPr lang="en-US" altLang="zh-TW" dirty="0"/>
              <a:t>x</a:t>
            </a:r>
            <a:r>
              <a:rPr lang="zh-TW" altLang="en-US" dirty="0"/>
              <a:t>小於</a:t>
            </a:r>
            <a:r>
              <a:rPr lang="en-US" altLang="zh-TW" dirty="0"/>
              <a:t>y</a:t>
            </a:r>
            <a:r>
              <a:rPr lang="zh-TW" altLang="en-US" dirty="0"/>
              <a:t>且</a:t>
            </a:r>
            <a:r>
              <a:rPr lang="en-US" altLang="zh-TW" dirty="0"/>
              <a:t>y</a:t>
            </a:r>
            <a:r>
              <a:rPr lang="zh-TW" altLang="en-US" dirty="0"/>
              <a:t>小於</a:t>
            </a:r>
            <a:r>
              <a:rPr lang="en-US" altLang="zh-TW" dirty="0"/>
              <a:t>z</a:t>
            </a:r>
            <a:r>
              <a:rPr lang="zh-TW" altLang="en-US" dirty="0"/>
              <a:t>，則鍵值</a:t>
            </a:r>
            <a:r>
              <a:rPr lang="en-US" altLang="zh-TW" dirty="0"/>
              <a:t>x</a:t>
            </a:r>
            <a:r>
              <a:rPr lang="zh-TW" altLang="en-US" dirty="0"/>
              <a:t>的左子樹的每一個鍵值都小於</a:t>
            </a:r>
            <a:r>
              <a:rPr lang="en-US" altLang="zh-TW" dirty="0"/>
              <a:t>x</a:t>
            </a:r>
            <a:r>
              <a:rPr lang="zh-TW" altLang="en-US" dirty="0"/>
              <a:t>，鍵值</a:t>
            </a:r>
            <a:r>
              <a:rPr lang="en-US" altLang="zh-TW" dirty="0"/>
              <a:t>x</a:t>
            </a:r>
            <a:r>
              <a:rPr lang="zh-TW" altLang="en-US" dirty="0"/>
              <a:t>的右子</a:t>
            </a:r>
            <a:r>
              <a:rPr lang="zh-TW" altLang="en-US" dirty="0" smtClean="0"/>
              <a:t>樹（或</a:t>
            </a:r>
            <a:r>
              <a:rPr lang="zh-TW" altLang="en-US" dirty="0"/>
              <a:t>鍵值</a:t>
            </a:r>
            <a:r>
              <a:rPr lang="en-US" altLang="zh-TW" dirty="0"/>
              <a:t>y</a:t>
            </a:r>
            <a:r>
              <a:rPr lang="zh-TW" altLang="en-US" dirty="0"/>
              <a:t>的左子</a:t>
            </a:r>
            <a:r>
              <a:rPr lang="zh-TW" altLang="en-US" dirty="0" smtClean="0"/>
              <a:t>樹）的</a:t>
            </a:r>
            <a:r>
              <a:rPr lang="zh-TW" altLang="en-US" dirty="0"/>
              <a:t>每一個鍵值都大於</a:t>
            </a:r>
            <a:r>
              <a:rPr lang="en-US" altLang="zh-TW" dirty="0"/>
              <a:t>x</a:t>
            </a:r>
            <a:r>
              <a:rPr lang="zh-TW" altLang="en-US" dirty="0"/>
              <a:t>且小於</a:t>
            </a:r>
            <a:r>
              <a:rPr lang="en-US" altLang="zh-TW" dirty="0"/>
              <a:t>y</a:t>
            </a:r>
            <a:r>
              <a:rPr lang="zh-TW" altLang="en-US" dirty="0"/>
              <a:t>，鍵值</a:t>
            </a:r>
            <a:r>
              <a:rPr lang="en-US" altLang="zh-TW" dirty="0"/>
              <a:t>y</a:t>
            </a:r>
            <a:r>
              <a:rPr lang="zh-TW" altLang="en-US" dirty="0"/>
              <a:t>的右子</a:t>
            </a:r>
            <a:r>
              <a:rPr lang="zh-TW" altLang="en-US" dirty="0" smtClean="0"/>
              <a:t>樹（或</a:t>
            </a:r>
            <a:r>
              <a:rPr lang="zh-TW" altLang="en-US" dirty="0"/>
              <a:t>鍵值</a:t>
            </a:r>
            <a:r>
              <a:rPr lang="en-US" altLang="zh-TW" dirty="0"/>
              <a:t>z</a:t>
            </a:r>
            <a:r>
              <a:rPr lang="zh-TW" altLang="en-US" dirty="0"/>
              <a:t>的左子</a:t>
            </a:r>
            <a:r>
              <a:rPr lang="zh-TW" altLang="en-US" dirty="0" smtClean="0"/>
              <a:t>樹）的</a:t>
            </a:r>
            <a:r>
              <a:rPr lang="zh-TW" altLang="en-US" dirty="0"/>
              <a:t>每一個鍵值都大於</a:t>
            </a:r>
            <a:r>
              <a:rPr lang="en-US" altLang="zh-TW" dirty="0"/>
              <a:t>y</a:t>
            </a:r>
            <a:r>
              <a:rPr lang="zh-TW" altLang="en-US" dirty="0"/>
              <a:t>且小於</a:t>
            </a:r>
            <a:r>
              <a:rPr lang="en-US" altLang="zh-TW" dirty="0"/>
              <a:t>z</a:t>
            </a:r>
            <a:r>
              <a:rPr lang="zh-TW" altLang="en-US" dirty="0"/>
              <a:t>，鍵值</a:t>
            </a:r>
            <a:r>
              <a:rPr lang="en-US" altLang="zh-TW" dirty="0"/>
              <a:t>z</a:t>
            </a:r>
            <a:r>
              <a:rPr lang="zh-TW" altLang="en-US" dirty="0"/>
              <a:t>的右子樹的每一個鍵值都大於</a:t>
            </a:r>
            <a:r>
              <a:rPr lang="en-US" altLang="zh-TW" dirty="0"/>
              <a:t>z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marL="538162" lvl="1" indent="0">
              <a:buNone/>
            </a:pPr>
            <a:r>
              <a:rPr lang="en-US" altLang="zh-TW" dirty="0"/>
              <a:t>(5) </a:t>
            </a:r>
            <a:r>
              <a:rPr lang="zh-TW" altLang="en-US" dirty="0"/>
              <a:t>所有葉節點都在同一階層。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634" y="3935170"/>
            <a:ext cx="5787503" cy="160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4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13-2-1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2-3-4-Tree</a:t>
            </a:r>
            <a:r>
              <a:rPr lang="zh-TW" altLang="en-US" dirty="0"/>
              <a:t>搜尋元素的概念說明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2-3-4-Tree</a:t>
            </a:r>
            <a:r>
              <a:rPr lang="zh-TW" altLang="en-US" dirty="0"/>
              <a:t>內搜尋某個元素存不存在，原理同</a:t>
            </a:r>
            <a:r>
              <a:rPr lang="en-US" altLang="zh-TW" dirty="0"/>
              <a:t>2-3-Tree</a:t>
            </a:r>
            <a:r>
              <a:rPr lang="zh-TW" altLang="en-US" dirty="0"/>
              <a:t>與二元搜尋樹，經由節點內的鍵值決定要搜尋的子樹，一層一層的往下縮小搜尋範圍，直到找到該元素，或找不到該元素。</a:t>
            </a:r>
          </a:p>
        </p:txBody>
      </p:sp>
    </p:spTree>
    <p:extLst>
      <p:ext uri="{BB962C8B-B14F-4D97-AF65-F5344CB8AC3E}">
        <p14:creationId xmlns:p14="http://schemas.microsoft.com/office/powerpoint/2010/main" val="270354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13-2-2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2-3-4-Tree</a:t>
            </a:r>
            <a:r>
              <a:rPr lang="zh-TW" altLang="en-US" dirty="0"/>
              <a:t>新增元素的概念說明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新增元素到</a:t>
            </a:r>
            <a:r>
              <a:rPr lang="en-US" altLang="zh-TW" dirty="0"/>
              <a:t>2-3-4-Tree</a:t>
            </a:r>
            <a:r>
              <a:rPr lang="zh-TW" altLang="en-US" dirty="0"/>
              <a:t>時，如果超過節點元素的最大上限，則中間元素往上提，併入上一層節點，如果在根</a:t>
            </a:r>
            <a:r>
              <a:rPr lang="zh-TW" altLang="en-US" dirty="0" smtClean="0"/>
              <a:t>節點（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）發生</a:t>
            </a:r>
            <a:r>
              <a:rPr lang="zh-TW" altLang="en-US" dirty="0"/>
              <a:t>超過最大上限的元素個數，則樹的高度增加</a:t>
            </a:r>
            <a:r>
              <a:rPr lang="en-US" altLang="zh-TW" dirty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非</a:t>
            </a:r>
            <a:r>
              <a:rPr lang="zh-TW" altLang="en-US" dirty="0"/>
              <a:t>根節點的上層節點已達最大上限的元素個數，則繼續往上併入上一層節點，如此會產生由下往上的走訪，如果要避免這個問題，可以由上往下找尋插入節點的位置時，將搜尋過程中經過的所有節點，如果鍵值個數達到最大上限的節點，先進行分割往上提，讓上層都未達最大上限的鍵值個數，如此新增節點到</a:t>
            </a:r>
            <a:r>
              <a:rPr lang="en-US" altLang="zh-TW" dirty="0"/>
              <a:t>2-3-4-Tree</a:t>
            </a:r>
            <a:r>
              <a:rPr lang="zh-TW" altLang="en-US" dirty="0"/>
              <a:t>時，是由上往下找到插入的位置，避免接著由下往上的走訪。</a:t>
            </a:r>
          </a:p>
        </p:txBody>
      </p:sp>
    </p:spTree>
    <p:extLst>
      <p:ext uri="{BB962C8B-B14F-4D97-AF65-F5344CB8AC3E}">
        <p14:creationId xmlns:p14="http://schemas.microsoft.com/office/powerpoint/2010/main" val="37766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13-2-2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2-3-4-Tree</a:t>
            </a:r>
            <a:r>
              <a:rPr lang="zh-TW" altLang="en-US" dirty="0"/>
              <a:t>新增元素的概念說明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上</a:t>
            </a:r>
            <a:r>
              <a:rPr lang="zh-TW" altLang="en-US" dirty="0"/>
              <a:t>圖為</a:t>
            </a:r>
            <a:r>
              <a:rPr lang="en-US" altLang="zh-TW" dirty="0"/>
              <a:t>2-3-4-Tree</a:t>
            </a:r>
            <a:r>
              <a:rPr lang="zh-TW" altLang="en-US" dirty="0"/>
              <a:t>，插入元素</a:t>
            </a:r>
            <a:r>
              <a:rPr lang="en-US" altLang="zh-TW" dirty="0"/>
              <a:t>93</a:t>
            </a:r>
            <a:r>
              <a:rPr lang="zh-TW" altLang="en-US" dirty="0"/>
              <a:t>時，會插入在節點</a:t>
            </a:r>
            <a:r>
              <a:rPr lang="en-US" altLang="zh-TW" dirty="0"/>
              <a:t>83</a:t>
            </a:r>
            <a:r>
              <a:rPr lang="en-US" altLang="zh-TW" dirty="0" smtClean="0"/>
              <a:t>, 85, 98</a:t>
            </a:r>
            <a:r>
              <a:rPr lang="zh-TW" altLang="en-US" dirty="0"/>
              <a:t>，造成</a:t>
            </a:r>
            <a:r>
              <a:rPr lang="en-US" altLang="zh-TW" dirty="0"/>
              <a:t>85</a:t>
            </a:r>
            <a:r>
              <a:rPr lang="zh-TW" altLang="en-US" dirty="0"/>
              <a:t>往上提到節點</a:t>
            </a:r>
            <a:r>
              <a:rPr lang="en-US" altLang="zh-TW" dirty="0"/>
              <a:t>6</a:t>
            </a:r>
            <a:r>
              <a:rPr lang="en-US" altLang="zh-TW" dirty="0" smtClean="0"/>
              <a:t>, 36, 79</a:t>
            </a:r>
            <a:r>
              <a:rPr lang="zh-TW" altLang="en-US" dirty="0"/>
              <a:t>，此時節點</a:t>
            </a:r>
            <a:r>
              <a:rPr lang="en-US" altLang="zh-TW" dirty="0"/>
              <a:t>6</a:t>
            </a:r>
            <a:r>
              <a:rPr lang="en-US" altLang="zh-TW" dirty="0" smtClean="0"/>
              <a:t>, 36, 79</a:t>
            </a:r>
            <a:r>
              <a:rPr lang="zh-TW" altLang="en-US" dirty="0"/>
              <a:t>也需要分割，增加一個階層，根節點改成節點</a:t>
            </a:r>
            <a:r>
              <a:rPr lang="en-US" altLang="zh-TW" dirty="0"/>
              <a:t>36</a:t>
            </a:r>
            <a:r>
              <a:rPr lang="zh-TW" altLang="en-US" dirty="0"/>
              <a:t>，造成由下往上的走訪，如下圖。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725" y="1469708"/>
            <a:ext cx="3621406" cy="14065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20" y="4478219"/>
            <a:ext cx="4352518" cy="22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Ch13</a:t>
            </a:r>
            <a:r>
              <a:rPr lang="zh-TW" altLang="en-US" dirty="0" smtClean="0"/>
              <a:t>　</a:t>
            </a:r>
            <a:r>
              <a:rPr lang="en-US" altLang="zh-TW" b="1" dirty="0" smtClean="0"/>
              <a:t>2-3-Tree</a:t>
            </a:r>
            <a:r>
              <a:rPr lang="zh-TW" altLang="en-US" dirty="0"/>
              <a:t>、</a:t>
            </a:r>
            <a:r>
              <a:rPr lang="en-US" altLang="zh-TW" b="1" dirty="0"/>
              <a:t>2-3-4-Tree</a:t>
            </a:r>
            <a:r>
              <a:rPr lang="zh-TW" altLang="en-US" dirty="0"/>
              <a:t>與</a:t>
            </a:r>
            <a:r>
              <a:rPr lang="en-US" altLang="zh-TW" b="1" dirty="0"/>
              <a:t>B-Tree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13-1</a:t>
            </a:r>
            <a:r>
              <a:rPr lang="zh-TW" altLang="en-US" dirty="0" smtClean="0"/>
              <a:t>　</a:t>
            </a:r>
            <a:r>
              <a:rPr lang="en-US" altLang="zh-TW" dirty="0" smtClean="0"/>
              <a:t>2-3-Tree </a:t>
            </a:r>
            <a:endParaRPr lang="en-US" altLang="zh-TW" dirty="0"/>
          </a:p>
          <a:p>
            <a:r>
              <a:rPr lang="en-US" altLang="zh-TW" dirty="0" smtClean="0"/>
              <a:t>13-2</a:t>
            </a:r>
            <a:r>
              <a:rPr lang="zh-TW" altLang="en-US" dirty="0" smtClean="0"/>
              <a:t>　</a:t>
            </a:r>
            <a:r>
              <a:rPr lang="en-US" altLang="zh-TW" dirty="0" smtClean="0"/>
              <a:t>2-3-4-Tree </a:t>
            </a:r>
            <a:endParaRPr lang="en-US" altLang="zh-TW" dirty="0"/>
          </a:p>
          <a:p>
            <a:r>
              <a:rPr lang="en-US" altLang="zh-TW" dirty="0" smtClean="0"/>
              <a:t>13-3</a:t>
            </a:r>
            <a:r>
              <a:rPr lang="zh-TW" altLang="en-US" dirty="0" smtClean="0"/>
              <a:t>　</a:t>
            </a:r>
            <a:r>
              <a:rPr lang="en-US" altLang="zh-TW" dirty="0" smtClean="0"/>
              <a:t>B-Tree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63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13-2-2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2-3-4-Tree</a:t>
            </a:r>
            <a:r>
              <a:rPr lang="zh-TW" altLang="en-US" dirty="0"/>
              <a:t>新增元素的概念說明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為了避免由下往上的走訪，如果在找尋元素</a:t>
            </a:r>
            <a:r>
              <a:rPr lang="en-US" altLang="zh-TW" dirty="0"/>
              <a:t>93</a:t>
            </a:r>
            <a:r>
              <a:rPr lang="zh-TW" altLang="en-US" dirty="0"/>
              <a:t>的插入節點時，從根節點開始找，發現根節點有</a:t>
            </a:r>
            <a:r>
              <a:rPr lang="en-US" altLang="zh-TW" dirty="0"/>
              <a:t>3</a:t>
            </a:r>
            <a:r>
              <a:rPr lang="zh-TW" altLang="en-US" dirty="0"/>
              <a:t>個元素，達到元素個數的最大上限，先進行分割，將元素</a:t>
            </a:r>
            <a:r>
              <a:rPr lang="en-US" altLang="zh-TW" dirty="0"/>
              <a:t>36</a:t>
            </a:r>
            <a:r>
              <a:rPr lang="zh-TW" altLang="en-US" dirty="0"/>
              <a:t>往上提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結果</a:t>
            </a:r>
            <a:r>
              <a:rPr lang="zh-TW" altLang="en-US" dirty="0"/>
              <a:t>如下，就可以防止插入新元素</a:t>
            </a:r>
            <a:r>
              <a:rPr lang="en-US" altLang="zh-TW" dirty="0"/>
              <a:t>93</a:t>
            </a:r>
            <a:r>
              <a:rPr lang="zh-TW" altLang="en-US" dirty="0"/>
              <a:t>時，造成元素</a:t>
            </a:r>
            <a:r>
              <a:rPr lang="en-US" altLang="zh-TW" dirty="0"/>
              <a:t>85</a:t>
            </a:r>
            <a:r>
              <a:rPr lang="zh-TW" altLang="en-US" dirty="0"/>
              <a:t>往上提，形成由下往上的走訪，因為上層節點</a:t>
            </a:r>
            <a:r>
              <a:rPr lang="en-US" altLang="zh-TW" dirty="0"/>
              <a:t>79</a:t>
            </a:r>
            <a:r>
              <a:rPr lang="zh-TW" altLang="en-US" dirty="0"/>
              <a:t>未達元素個數的最大上限。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418" y="2567315"/>
            <a:ext cx="3634605" cy="13563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83" y="4905803"/>
            <a:ext cx="3378494" cy="18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13-2-2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2-3-4-Tree</a:t>
            </a:r>
            <a:r>
              <a:rPr lang="zh-TW" altLang="en-US" dirty="0"/>
              <a:t>新增元素的概念說明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當插入</a:t>
            </a:r>
            <a:r>
              <a:rPr lang="en-US" altLang="zh-TW" dirty="0"/>
              <a:t>93</a:t>
            </a:r>
            <a:r>
              <a:rPr lang="zh-TW" altLang="en-US" dirty="0"/>
              <a:t>時，會造成元素</a:t>
            </a:r>
            <a:r>
              <a:rPr lang="en-US" altLang="zh-TW" dirty="0"/>
              <a:t>85</a:t>
            </a:r>
            <a:r>
              <a:rPr lang="zh-TW" altLang="en-US" dirty="0"/>
              <a:t>往上提到上一層節點</a:t>
            </a:r>
            <a:r>
              <a:rPr lang="en-US" altLang="zh-TW" dirty="0"/>
              <a:t>79</a:t>
            </a:r>
            <a:r>
              <a:rPr lang="zh-TW" altLang="en-US" dirty="0"/>
              <a:t>，再插入</a:t>
            </a:r>
            <a:r>
              <a:rPr lang="en-US" altLang="zh-TW" dirty="0"/>
              <a:t>93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70" y="2169363"/>
            <a:ext cx="4640036" cy="23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4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13-2-3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2-3-4-Tree</a:t>
            </a:r>
            <a:r>
              <a:rPr lang="zh-TW" altLang="en-US" dirty="0"/>
              <a:t>刪除元素的概念說明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dirty="0"/>
              <a:t>一、</a:t>
            </a:r>
            <a:r>
              <a:rPr lang="zh-TW" altLang="en-US" dirty="0" smtClean="0"/>
              <a:t>旋轉（</a:t>
            </a:r>
            <a:r>
              <a:rPr lang="en-US" altLang="zh-TW" b="1" dirty="0" smtClean="0"/>
              <a:t>rotate</a:t>
            </a:r>
            <a:r>
              <a:rPr lang="zh-TW" altLang="en-US" b="1" dirty="0" smtClean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如果相鄰節點的元素個數足夠，就可以使用旋轉借用相鄰節點內的元素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/>
              <a:t>左</a:t>
            </a:r>
            <a:r>
              <a:rPr lang="zh-TW" altLang="en-US" dirty="0" smtClean="0"/>
              <a:t>圖</a:t>
            </a:r>
            <a:r>
              <a:rPr lang="zh-TW" altLang="en-US" dirty="0"/>
              <a:t>為</a:t>
            </a:r>
            <a:r>
              <a:rPr lang="en-US" altLang="zh-TW" dirty="0"/>
              <a:t>2-3-4 -Tree</a:t>
            </a:r>
            <a:r>
              <a:rPr lang="zh-TW" altLang="en-US" dirty="0"/>
              <a:t>，刪除元素</a:t>
            </a:r>
            <a:r>
              <a:rPr lang="en-US" altLang="zh-TW" dirty="0"/>
              <a:t>83</a:t>
            </a:r>
            <a:r>
              <a:rPr lang="zh-TW" altLang="en-US" dirty="0"/>
              <a:t>時，會向節點「</a:t>
            </a:r>
            <a:r>
              <a:rPr lang="en-US" altLang="zh-TW" dirty="0"/>
              <a:t>93</a:t>
            </a:r>
            <a:r>
              <a:rPr lang="en-US" altLang="zh-TW" dirty="0" smtClean="0"/>
              <a:t>, 98</a:t>
            </a:r>
            <a:r>
              <a:rPr lang="zh-TW" altLang="en-US" dirty="0" smtClean="0"/>
              <a:t>」借用</a:t>
            </a:r>
            <a:r>
              <a:rPr lang="zh-TW" altLang="en-US" dirty="0"/>
              <a:t>元素</a:t>
            </a:r>
            <a:r>
              <a:rPr lang="en-US" altLang="zh-TW" dirty="0"/>
              <a:t>93</a:t>
            </a:r>
            <a:r>
              <a:rPr lang="zh-TW" altLang="en-US" dirty="0"/>
              <a:t>，將元素</a:t>
            </a:r>
            <a:r>
              <a:rPr lang="en-US" altLang="zh-TW" dirty="0"/>
              <a:t>93</a:t>
            </a:r>
            <a:r>
              <a:rPr lang="zh-TW" altLang="en-US" dirty="0"/>
              <a:t>移動到上一層，將元素</a:t>
            </a:r>
            <a:r>
              <a:rPr lang="en-US" altLang="zh-TW" dirty="0"/>
              <a:t>85</a:t>
            </a:r>
            <a:r>
              <a:rPr lang="zh-TW" altLang="en-US" dirty="0"/>
              <a:t>移動到元素</a:t>
            </a:r>
            <a:r>
              <a:rPr lang="en-US" altLang="zh-TW" dirty="0"/>
              <a:t>83</a:t>
            </a:r>
            <a:r>
              <a:rPr lang="zh-TW" altLang="en-US" dirty="0"/>
              <a:t>所在節點，就可以刪除元素</a:t>
            </a:r>
            <a:r>
              <a:rPr lang="en-US" altLang="zh-TW" dirty="0"/>
              <a:t>83</a:t>
            </a:r>
            <a:r>
              <a:rPr lang="zh-TW" altLang="en-US" dirty="0"/>
              <a:t>，稱作</a:t>
            </a:r>
            <a:r>
              <a:rPr lang="zh-TW" altLang="en-US" dirty="0" smtClean="0"/>
              <a:t>旋轉</a:t>
            </a:r>
            <a:r>
              <a:rPr lang="zh-TW" altLang="en-US" dirty="0"/>
              <a:t>（</a:t>
            </a:r>
            <a:r>
              <a:rPr lang="en-US" altLang="zh-TW" dirty="0" smtClean="0"/>
              <a:t>rotate</a:t>
            </a:r>
            <a:r>
              <a:rPr lang="zh-TW" altLang="en-US" dirty="0" smtClean="0"/>
              <a:t>），如右圖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22" y="2904092"/>
            <a:ext cx="3268300" cy="16495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211" y="2749948"/>
            <a:ext cx="3504982" cy="186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13-2-3 </a:t>
            </a:r>
            <a:r>
              <a:rPr lang="en-US" altLang="zh-TW" b="1" dirty="0" smtClean="0"/>
              <a:t>   2-3-4-Tree</a:t>
            </a:r>
            <a:r>
              <a:rPr lang="zh-TW" altLang="en-US" dirty="0"/>
              <a:t>刪除元素的概念說明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dirty="0"/>
              <a:t>二、合併</a:t>
            </a:r>
            <a:r>
              <a:rPr lang="en-US" altLang="zh-TW" b="1" dirty="0"/>
              <a:t>(combine)</a:t>
            </a:r>
            <a:endParaRPr lang="en-US" altLang="zh-TW" dirty="0"/>
          </a:p>
          <a:p>
            <a:pPr lvl="1"/>
            <a:r>
              <a:rPr lang="zh-TW" altLang="en-US" dirty="0"/>
              <a:t>如果相鄰節點的元素個數都只有最低元素個數，則可以與其中一個相鄰節點合併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左</a:t>
            </a:r>
            <a:r>
              <a:rPr lang="zh-TW" altLang="en-US" dirty="0" smtClean="0"/>
              <a:t>圖</a:t>
            </a:r>
            <a:r>
              <a:rPr lang="zh-TW" altLang="en-US" dirty="0"/>
              <a:t>為</a:t>
            </a:r>
            <a:r>
              <a:rPr lang="en-US" altLang="zh-TW" dirty="0"/>
              <a:t>2-3-4 -Tree</a:t>
            </a:r>
            <a:r>
              <a:rPr lang="zh-TW" altLang="en-US" dirty="0"/>
              <a:t>，刪除元素</a:t>
            </a:r>
            <a:r>
              <a:rPr lang="en-US" altLang="zh-TW" dirty="0"/>
              <a:t>57</a:t>
            </a:r>
            <a:r>
              <a:rPr lang="zh-TW" altLang="en-US" dirty="0"/>
              <a:t>時，會與</a:t>
            </a:r>
            <a:r>
              <a:rPr lang="en-US" altLang="zh-TW" dirty="0"/>
              <a:t>79</a:t>
            </a:r>
            <a:r>
              <a:rPr lang="zh-TW" altLang="en-US" dirty="0"/>
              <a:t>與</a:t>
            </a:r>
            <a:r>
              <a:rPr lang="en-US" altLang="zh-TW" dirty="0"/>
              <a:t>83</a:t>
            </a:r>
            <a:r>
              <a:rPr lang="zh-TW" altLang="en-US" dirty="0"/>
              <a:t>合併成一個節點，稱作合併，</a:t>
            </a:r>
            <a:r>
              <a:rPr lang="zh-TW" altLang="en-US" dirty="0" smtClean="0"/>
              <a:t>如右圖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85" y="3421218"/>
            <a:ext cx="3194547" cy="17235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92" y="3434457"/>
            <a:ext cx="3312113" cy="171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3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13-2-3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2-3-4-Tree</a:t>
            </a:r>
            <a:r>
              <a:rPr lang="zh-TW" altLang="en-US" dirty="0"/>
              <a:t>刪除元素的概念說明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讓節點數足夠，再將元素</a:t>
            </a:r>
            <a:r>
              <a:rPr lang="en-US" altLang="zh-TW" dirty="0"/>
              <a:t>57</a:t>
            </a:r>
            <a:r>
              <a:rPr lang="zh-TW" altLang="en-US" dirty="0"/>
              <a:t>刪除。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758" y="2228161"/>
            <a:ext cx="3643449" cy="189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13-2-3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2-3-4-Tree</a:t>
            </a:r>
            <a:r>
              <a:rPr lang="zh-TW" altLang="en-US" dirty="0"/>
              <a:t>刪除元素的概念說明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359510"/>
          </a:xfrm>
        </p:spPr>
        <p:txBody>
          <a:bodyPr>
            <a:noAutofit/>
          </a:bodyPr>
          <a:lstStyle/>
          <a:p>
            <a:r>
              <a:rPr lang="zh-TW" altLang="en-US" dirty="0"/>
              <a:t>若刪除元素為葉節點，就可以直接刪除元素；若刪除元素不是葉節點，則可以找尋刪除元素的左子樹最大值，或右子樹最小值的元素為替代元素，此替代元素一定在葉節點上，將此替代元素從</a:t>
            </a:r>
            <a:r>
              <a:rPr lang="en-US" altLang="zh-TW" dirty="0"/>
              <a:t>2-3-4-Tree</a:t>
            </a:r>
            <a:r>
              <a:rPr lang="zh-TW" altLang="en-US" dirty="0"/>
              <a:t>刪除，</a:t>
            </a:r>
            <a:r>
              <a:rPr lang="en-US" altLang="zh-TW" dirty="0"/>
              <a:t>2-3-4-Tree</a:t>
            </a:r>
            <a:r>
              <a:rPr lang="zh-TW" altLang="en-US" dirty="0"/>
              <a:t>內找到原來要刪除元素，將刪除元素改回替代元素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598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13-2-3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2-3-4-Tree</a:t>
            </a:r>
            <a:r>
              <a:rPr lang="zh-TW" altLang="en-US" dirty="0"/>
              <a:t>刪除元素的概念說明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1"/>
            <a:ext cx="10058400" cy="5359510"/>
          </a:xfrm>
        </p:spPr>
        <p:txBody>
          <a:bodyPr>
            <a:no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上左圖</a:t>
            </a:r>
            <a:r>
              <a:rPr lang="zh-TW" altLang="en-US" dirty="0"/>
              <a:t>為</a:t>
            </a:r>
            <a:r>
              <a:rPr lang="en-US" altLang="zh-TW" dirty="0"/>
              <a:t>2-3-4-Tree</a:t>
            </a:r>
            <a:r>
              <a:rPr lang="zh-TW" altLang="en-US" dirty="0"/>
              <a:t>，刪除元素</a:t>
            </a:r>
            <a:r>
              <a:rPr lang="en-US" altLang="zh-TW" dirty="0"/>
              <a:t>85</a:t>
            </a:r>
            <a:r>
              <a:rPr lang="zh-TW" altLang="en-US" dirty="0"/>
              <a:t>時，不是葉節點，假設找尋右子樹最小值為替代元素，就會選用右子樹最小元素</a:t>
            </a:r>
            <a:r>
              <a:rPr lang="en-US" altLang="zh-TW" dirty="0"/>
              <a:t>93</a:t>
            </a:r>
            <a:r>
              <a:rPr lang="zh-TW" altLang="en-US" dirty="0"/>
              <a:t>為替代元素，元素</a:t>
            </a:r>
            <a:r>
              <a:rPr lang="en-US" altLang="zh-TW" dirty="0"/>
              <a:t>93</a:t>
            </a:r>
            <a:r>
              <a:rPr lang="zh-TW" altLang="en-US" dirty="0"/>
              <a:t>所在節點個數如果足夠就直接刪除，否則進行旋轉或合併，增加節點內元素個數，再刪除元素</a:t>
            </a:r>
            <a:r>
              <a:rPr lang="en-US" altLang="zh-TW" dirty="0"/>
              <a:t>93</a:t>
            </a:r>
            <a:r>
              <a:rPr lang="zh-TW" altLang="en-US" dirty="0"/>
              <a:t>，該節點元素個數足夠所以直接刪除，</a:t>
            </a:r>
            <a:r>
              <a:rPr lang="zh-TW" altLang="en-US" dirty="0" smtClean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59" y="1418026"/>
            <a:ext cx="3886316" cy="20846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23" y="1589784"/>
            <a:ext cx="3342165" cy="191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1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13-2-3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2-3-4-Tree</a:t>
            </a:r>
            <a:r>
              <a:rPr lang="zh-TW" altLang="en-US" dirty="0"/>
              <a:t>刪除元素的概念說明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2"/>
            <a:ext cx="10058400" cy="54901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但</a:t>
            </a:r>
            <a:r>
              <a:rPr lang="zh-TW" altLang="en-US" dirty="0"/>
              <a:t>因為要刪除的元素是</a:t>
            </a:r>
            <a:r>
              <a:rPr lang="en-US" altLang="zh-TW" dirty="0"/>
              <a:t>85</a:t>
            </a:r>
            <a:r>
              <a:rPr lang="zh-TW" altLang="en-US" dirty="0"/>
              <a:t>而不是</a:t>
            </a:r>
            <a:r>
              <a:rPr lang="en-US" altLang="zh-TW" dirty="0"/>
              <a:t>93</a:t>
            </a:r>
            <a:r>
              <a:rPr lang="zh-TW" altLang="en-US" dirty="0"/>
              <a:t>，接著找尋元素</a:t>
            </a:r>
            <a:r>
              <a:rPr lang="en-US" altLang="zh-TW" dirty="0"/>
              <a:t>85</a:t>
            </a:r>
            <a:r>
              <a:rPr lang="zh-TW" altLang="en-US" dirty="0"/>
              <a:t>，將其值改成</a:t>
            </a:r>
            <a:r>
              <a:rPr lang="en-US" altLang="zh-TW" dirty="0"/>
              <a:t>93</a:t>
            </a:r>
            <a:r>
              <a:rPr lang="zh-TW" altLang="en-US" dirty="0"/>
              <a:t>，到此完成刪除非葉節點的元素</a:t>
            </a:r>
            <a:r>
              <a:rPr lang="en-US" altLang="zh-TW" dirty="0"/>
              <a:t>85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2-3-4-Tree</a:t>
            </a:r>
            <a:r>
              <a:rPr lang="zh-TW" altLang="en-US" dirty="0"/>
              <a:t>的程式實作，請參考下一節</a:t>
            </a:r>
            <a:r>
              <a:rPr lang="en-US" altLang="zh-TW" dirty="0"/>
              <a:t>B-tree</a:t>
            </a:r>
            <a:r>
              <a:rPr lang="zh-TW" altLang="en-US" dirty="0"/>
              <a:t>的程式實作，因為</a:t>
            </a:r>
            <a:r>
              <a:rPr lang="en-US" altLang="zh-TW" dirty="0"/>
              <a:t>2-3-4-Tree</a:t>
            </a:r>
            <a:r>
              <a:rPr lang="zh-TW" altLang="en-US" dirty="0"/>
              <a:t>為</a:t>
            </a:r>
            <a:r>
              <a:rPr lang="en-US" altLang="zh-TW" dirty="0"/>
              <a:t>B-Tree</a:t>
            </a:r>
            <a:r>
              <a:rPr lang="zh-TW" altLang="en-US" dirty="0"/>
              <a:t>的特例。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555" y="2683624"/>
            <a:ext cx="3042067" cy="17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13-3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B-Tree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2-3-Tree</a:t>
            </a:r>
            <a:r>
              <a:rPr lang="zh-TW" altLang="en-US" dirty="0"/>
              <a:t>與</a:t>
            </a:r>
            <a:r>
              <a:rPr lang="en-US" altLang="zh-TW" dirty="0"/>
              <a:t>2-3-4-Tree</a:t>
            </a:r>
            <a:r>
              <a:rPr lang="zh-TW" altLang="en-US" dirty="0"/>
              <a:t>都是</a:t>
            </a:r>
            <a:r>
              <a:rPr lang="en-US" altLang="zh-TW" dirty="0"/>
              <a:t>B-Tree</a:t>
            </a:r>
            <a:r>
              <a:rPr lang="zh-TW" altLang="en-US" dirty="0"/>
              <a:t>的特例，</a:t>
            </a:r>
            <a:r>
              <a:rPr lang="en-US" altLang="zh-TW" dirty="0"/>
              <a:t>B-Tree</a:t>
            </a:r>
            <a:r>
              <a:rPr lang="zh-TW" altLang="en-US" dirty="0"/>
              <a:t>可以在很短時間內找尋資料是否存在，與儲存資料到</a:t>
            </a:r>
            <a:r>
              <a:rPr lang="en-US" altLang="zh-TW" dirty="0"/>
              <a:t>B-Tree</a:t>
            </a:r>
            <a:r>
              <a:rPr lang="zh-TW" altLang="en-US" dirty="0"/>
              <a:t>，例如：</a:t>
            </a:r>
            <a:r>
              <a:rPr lang="en-US" altLang="zh-TW" dirty="0"/>
              <a:t>B-Tree</a:t>
            </a:r>
            <a:r>
              <a:rPr lang="zh-TW" altLang="en-US" dirty="0"/>
              <a:t>廣泛應用於資料庫系統，讓資料庫能有效率的搜尋與儲存資料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56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13-3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B-Tree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210" y="1314074"/>
            <a:ext cx="10058400" cy="4929194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分支</a:t>
            </a:r>
            <a:r>
              <a:rPr lang="zh-TW" altLang="en-US" dirty="0"/>
              <a:t>度為</a:t>
            </a:r>
            <a:r>
              <a:rPr lang="en-US" altLang="zh-TW" dirty="0"/>
              <a:t>m</a:t>
            </a:r>
            <a:r>
              <a:rPr lang="zh-TW" altLang="en-US" dirty="0"/>
              <a:t>的</a:t>
            </a:r>
            <a:r>
              <a:rPr lang="en-US" altLang="zh-TW" dirty="0"/>
              <a:t>B-tree</a:t>
            </a:r>
            <a:r>
              <a:rPr lang="zh-TW" altLang="en-US" dirty="0"/>
              <a:t>須滿足以下屬性：</a:t>
            </a:r>
          </a:p>
          <a:p>
            <a:pPr marL="538162" lvl="1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每一個節點至多有</a:t>
            </a:r>
            <a:r>
              <a:rPr lang="en-US" altLang="zh-TW" dirty="0"/>
              <a:t>m</a:t>
            </a:r>
            <a:r>
              <a:rPr lang="zh-TW" altLang="en-US" dirty="0"/>
              <a:t>個小孩。</a:t>
            </a:r>
          </a:p>
          <a:p>
            <a:pPr marL="538162" lvl="1" indent="0">
              <a:buNone/>
            </a:pPr>
            <a:r>
              <a:rPr lang="en-US" altLang="zh-TW" dirty="0"/>
              <a:t>(2) </a:t>
            </a:r>
            <a:r>
              <a:rPr lang="zh-TW" altLang="en-US" dirty="0"/>
              <a:t>除了根節點以外的非葉節點，至少要有</a:t>
            </a:r>
            <a:r>
              <a:rPr lang="en-US" altLang="zh-TW" dirty="0"/>
              <a:t>m/2</a:t>
            </a:r>
            <a:r>
              <a:rPr lang="zh-TW" altLang="en-US" dirty="0"/>
              <a:t>個小孩。</a:t>
            </a:r>
          </a:p>
          <a:p>
            <a:pPr marL="538162" lvl="1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根節點至少有兩個小孩。</a:t>
            </a:r>
          </a:p>
          <a:p>
            <a:pPr marL="538162" lvl="1" indent="0">
              <a:buNone/>
            </a:pPr>
            <a:r>
              <a:rPr lang="en-US" altLang="zh-TW" dirty="0"/>
              <a:t>(4) </a:t>
            </a:r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個小孩的非葉節點，包含</a:t>
            </a:r>
            <a:r>
              <a:rPr lang="en-US" altLang="zh-TW" dirty="0"/>
              <a:t>n-1</a:t>
            </a:r>
            <a:r>
              <a:rPr lang="zh-TW" altLang="en-US" dirty="0"/>
              <a:t>個鍵值。</a:t>
            </a:r>
          </a:p>
          <a:p>
            <a:pPr marL="538162" lvl="1" indent="0">
              <a:buNone/>
            </a:pPr>
            <a:r>
              <a:rPr lang="en-US" altLang="zh-TW" dirty="0"/>
              <a:t>(5) </a:t>
            </a:r>
            <a:r>
              <a:rPr lang="zh-TW" altLang="en-US" dirty="0"/>
              <a:t>所有葉節點都在同一階層。</a:t>
            </a:r>
          </a:p>
          <a:p>
            <a:pPr marL="538162" lvl="1" indent="0">
              <a:buNone/>
            </a:pPr>
            <a:r>
              <a:rPr lang="en-US" altLang="zh-TW" dirty="0"/>
              <a:t>(6) </a:t>
            </a:r>
            <a:r>
              <a:rPr lang="zh-TW" altLang="en-US" dirty="0"/>
              <a:t>鍵值</a:t>
            </a:r>
            <a:r>
              <a:rPr lang="en-US" altLang="zh-TW" dirty="0"/>
              <a:t>k</a:t>
            </a:r>
            <a:r>
              <a:rPr lang="zh-TW" altLang="en-US" dirty="0"/>
              <a:t>的左子樹的每一個元素一定小於鍵值</a:t>
            </a:r>
            <a:r>
              <a:rPr lang="en-US" altLang="zh-TW" dirty="0"/>
              <a:t>k</a:t>
            </a:r>
            <a:r>
              <a:rPr lang="zh-TW" altLang="en-US" dirty="0"/>
              <a:t>，鍵值</a:t>
            </a:r>
            <a:r>
              <a:rPr lang="en-US" altLang="zh-TW" dirty="0"/>
              <a:t>k</a:t>
            </a:r>
            <a:r>
              <a:rPr lang="zh-TW" altLang="en-US" dirty="0"/>
              <a:t>的右子樹的每一個元素一定大於鍵值</a:t>
            </a:r>
            <a:r>
              <a:rPr lang="en-US" altLang="zh-TW" dirty="0"/>
              <a:t>k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4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13-1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2-3-Tree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b="1" dirty="0"/>
              <a:t>2-3-Tree</a:t>
            </a:r>
            <a:r>
              <a:rPr lang="zh-TW" altLang="en-US" dirty="0"/>
              <a:t>的定義</a:t>
            </a:r>
          </a:p>
          <a:p>
            <a:pPr marL="538162" lvl="1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樹中每一個內部節點的分支度為</a:t>
            </a:r>
            <a:r>
              <a:rPr lang="en-US" altLang="zh-TW" dirty="0"/>
              <a:t>2</a:t>
            </a:r>
            <a:r>
              <a:rPr lang="zh-TW" altLang="en-US" dirty="0"/>
              <a:t>或</a:t>
            </a:r>
            <a:r>
              <a:rPr lang="en-US" altLang="zh-TW" dirty="0"/>
              <a:t>3</a:t>
            </a:r>
            <a:r>
              <a:rPr lang="zh-TW" altLang="en-US" dirty="0"/>
              <a:t>，分支度為</a:t>
            </a:r>
            <a:r>
              <a:rPr lang="en-US" altLang="zh-TW" dirty="0"/>
              <a:t>2</a:t>
            </a:r>
            <a:r>
              <a:rPr lang="zh-TW" altLang="en-US" dirty="0"/>
              <a:t>的節點有</a:t>
            </a:r>
            <a:r>
              <a:rPr lang="en-US" altLang="zh-TW" dirty="0"/>
              <a:t>1</a:t>
            </a:r>
            <a:r>
              <a:rPr lang="zh-TW" altLang="en-US" dirty="0"/>
              <a:t>個鍵值，分支度為</a:t>
            </a:r>
            <a:r>
              <a:rPr lang="en-US" altLang="zh-TW" dirty="0"/>
              <a:t>3</a:t>
            </a:r>
            <a:r>
              <a:rPr lang="zh-TW" altLang="en-US" dirty="0"/>
              <a:t>的節點有</a:t>
            </a:r>
            <a:r>
              <a:rPr lang="en-US" altLang="zh-TW" dirty="0"/>
              <a:t>2</a:t>
            </a:r>
            <a:r>
              <a:rPr lang="zh-TW" altLang="en-US" dirty="0"/>
              <a:t>個鍵值。</a:t>
            </a:r>
          </a:p>
          <a:p>
            <a:pPr marL="538162" lvl="1" indent="0">
              <a:buNone/>
            </a:pPr>
            <a:r>
              <a:rPr lang="en-US" altLang="zh-TW" dirty="0"/>
              <a:t>(2) </a:t>
            </a:r>
            <a:r>
              <a:rPr lang="zh-TW" altLang="en-US" dirty="0"/>
              <a:t>分支度為</a:t>
            </a:r>
            <a:r>
              <a:rPr lang="en-US" altLang="zh-TW" dirty="0"/>
              <a:t>2</a:t>
            </a:r>
            <a:r>
              <a:rPr lang="zh-TW" altLang="en-US" dirty="0"/>
              <a:t>的節點有</a:t>
            </a:r>
            <a:r>
              <a:rPr lang="en-US" altLang="zh-TW" dirty="0"/>
              <a:t>1</a:t>
            </a:r>
            <a:r>
              <a:rPr lang="zh-TW" altLang="en-US" dirty="0"/>
              <a:t>個鍵值，假設其鍵值為</a:t>
            </a:r>
            <a:r>
              <a:rPr lang="en-US" altLang="zh-TW" dirty="0"/>
              <a:t>x</a:t>
            </a:r>
            <a:r>
              <a:rPr lang="zh-TW" altLang="en-US" dirty="0"/>
              <a:t>，則鍵值</a:t>
            </a:r>
            <a:r>
              <a:rPr lang="en-US" altLang="zh-TW" dirty="0"/>
              <a:t>x</a:t>
            </a:r>
            <a:r>
              <a:rPr lang="zh-TW" altLang="en-US" dirty="0"/>
              <a:t>的左子樹的每一個鍵值都小於</a:t>
            </a:r>
            <a:r>
              <a:rPr lang="en-US" altLang="zh-TW" dirty="0"/>
              <a:t>x</a:t>
            </a:r>
            <a:r>
              <a:rPr lang="zh-TW" altLang="en-US" dirty="0"/>
              <a:t>，鍵值</a:t>
            </a:r>
            <a:r>
              <a:rPr lang="en-US" altLang="zh-TW" dirty="0"/>
              <a:t>x</a:t>
            </a:r>
            <a:r>
              <a:rPr lang="zh-TW" altLang="en-US" dirty="0"/>
              <a:t>的右子樹的每一個鍵值都大於</a:t>
            </a:r>
            <a:r>
              <a:rPr lang="en-US" altLang="zh-TW" dirty="0"/>
              <a:t>x</a:t>
            </a:r>
            <a:r>
              <a:rPr lang="zh-TW" altLang="en-US" dirty="0"/>
              <a:t>，如下圖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80" y="4739103"/>
            <a:ext cx="2291035" cy="116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13-3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B-Tree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下圖為最大分支度為</a:t>
            </a:r>
            <a:r>
              <a:rPr lang="en-US" altLang="zh-TW" dirty="0" smtClean="0"/>
              <a:t>4</a:t>
            </a:r>
            <a:r>
              <a:rPr lang="zh-TW" altLang="en-US" dirty="0" smtClean="0"/>
              <a:t>（</a:t>
            </a:r>
            <a:r>
              <a:rPr lang="en-US" altLang="zh-TW" dirty="0" smtClean="0"/>
              <a:t>m=4</a:t>
            </a:r>
            <a:r>
              <a:rPr lang="zh-TW" altLang="en-US" dirty="0"/>
              <a:t>）</a:t>
            </a:r>
            <a:r>
              <a:rPr lang="zh-TW" altLang="en-US" dirty="0" smtClean="0"/>
              <a:t>，</a:t>
            </a:r>
            <a:r>
              <a:rPr lang="zh-TW" altLang="en-US" dirty="0"/>
              <a:t>分支度最小為</a:t>
            </a:r>
            <a:r>
              <a:rPr lang="en-US" altLang="zh-TW" dirty="0"/>
              <a:t>2</a:t>
            </a:r>
            <a:r>
              <a:rPr lang="zh-TW" altLang="en-US" dirty="0"/>
              <a:t>的</a:t>
            </a:r>
            <a:r>
              <a:rPr lang="en-US" altLang="zh-TW" dirty="0"/>
              <a:t>B-Tree</a:t>
            </a:r>
            <a:r>
              <a:rPr lang="zh-TW" altLang="en-US" dirty="0"/>
              <a:t>，也是</a:t>
            </a:r>
            <a:r>
              <a:rPr lang="en-US" altLang="zh-TW" dirty="0"/>
              <a:t>2-3-4-Tree</a:t>
            </a:r>
            <a:r>
              <a:rPr lang="zh-TW" altLang="en-US" dirty="0"/>
              <a:t>，</a:t>
            </a:r>
            <a:r>
              <a:rPr lang="en-US" altLang="zh-TW" dirty="0"/>
              <a:t>2-3-4-Tree</a:t>
            </a:r>
            <a:r>
              <a:rPr lang="zh-TW" altLang="en-US" dirty="0"/>
              <a:t>是</a:t>
            </a:r>
            <a:r>
              <a:rPr lang="en-US" altLang="zh-TW" dirty="0"/>
              <a:t>B-Tree</a:t>
            </a:r>
            <a:r>
              <a:rPr lang="zh-TW" altLang="en-US" dirty="0"/>
              <a:t>的特例。鍵值</a:t>
            </a:r>
            <a:r>
              <a:rPr lang="en-US" altLang="zh-TW" dirty="0"/>
              <a:t>6</a:t>
            </a:r>
            <a:r>
              <a:rPr lang="zh-TW" altLang="en-US" dirty="0"/>
              <a:t>的左子樹的每一個元素小於</a:t>
            </a:r>
            <a:r>
              <a:rPr lang="en-US" altLang="zh-TW" dirty="0"/>
              <a:t>6</a:t>
            </a:r>
            <a:r>
              <a:rPr lang="zh-TW" altLang="en-US" dirty="0"/>
              <a:t>，鍵值</a:t>
            </a:r>
            <a:r>
              <a:rPr lang="en-US" altLang="zh-TW" dirty="0"/>
              <a:t>6</a:t>
            </a:r>
            <a:r>
              <a:rPr lang="zh-TW" altLang="en-US" dirty="0"/>
              <a:t>的右子樹的每一個元素大於</a:t>
            </a:r>
            <a:r>
              <a:rPr lang="en-US" altLang="zh-TW" dirty="0"/>
              <a:t>6</a:t>
            </a:r>
            <a:r>
              <a:rPr lang="zh-TW" altLang="en-US" dirty="0"/>
              <a:t>；鍵值</a:t>
            </a:r>
            <a:r>
              <a:rPr lang="en-US" altLang="zh-TW" dirty="0"/>
              <a:t>36</a:t>
            </a:r>
            <a:r>
              <a:rPr lang="zh-TW" altLang="en-US" dirty="0"/>
              <a:t>的左子樹的每一個元素小於</a:t>
            </a:r>
            <a:r>
              <a:rPr lang="en-US" altLang="zh-TW" dirty="0"/>
              <a:t>36</a:t>
            </a:r>
            <a:r>
              <a:rPr lang="zh-TW" altLang="en-US" dirty="0"/>
              <a:t>，鍵值</a:t>
            </a:r>
            <a:r>
              <a:rPr lang="en-US" altLang="zh-TW" dirty="0"/>
              <a:t>36</a:t>
            </a:r>
            <a:r>
              <a:rPr lang="zh-TW" altLang="en-US" dirty="0"/>
              <a:t>的右子樹的每一個元素大於</a:t>
            </a:r>
            <a:r>
              <a:rPr lang="en-US" altLang="zh-TW" dirty="0"/>
              <a:t>36</a:t>
            </a:r>
            <a:r>
              <a:rPr lang="zh-TW" altLang="en-US" dirty="0"/>
              <a:t>；鍵值</a:t>
            </a:r>
            <a:r>
              <a:rPr lang="en-US" altLang="zh-TW" dirty="0"/>
              <a:t>79</a:t>
            </a:r>
            <a:r>
              <a:rPr lang="zh-TW" altLang="en-US" dirty="0"/>
              <a:t>的左子樹的每一個元素小於</a:t>
            </a:r>
            <a:r>
              <a:rPr lang="en-US" altLang="zh-TW" dirty="0"/>
              <a:t>79</a:t>
            </a:r>
            <a:r>
              <a:rPr lang="zh-TW" altLang="en-US" dirty="0"/>
              <a:t>，鍵值</a:t>
            </a:r>
            <a:r>
              <a:rPr lang="en-US" altLang="zh-TW" dirty="0"/>
              <a:t>79</a:t>
            </a:r>
            <a:r>
              <a:rPr lang="zh-TW" altLang="en-US" dirty="0"/>
              <a:t>的右子樹的每一個元素大於</a:t>
            </a:r>
            <a:r>
              <a:rPr lang="en-US" altLang="zh-TW" dirty="0"/>
              <a:t>79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036" y="4134122"/>
            <a:ext cx="44100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13-3-1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B-Tree</a:t>
            </a:r>
            <a:r>
              <a:rPr lang="zh-TW" altLang="en-US" dirty="0"/>
              <a:t>新增元素的概念說明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r>
              <a:rPr lang="zh-TW" altLang="en-US" dirty="0"/>
              <a:t>元素到</a:t>
            </a:r>
            <a:r>
              <a:rPr lang="en-US" altLang="zh-TW" dirty="0"/>
              <a:t>B-Tree</a:t>
            </a:r>
            <a:r>
              <a:rPr lang="zh-TW" altLang="en-US" dirty="0"/>
              <a:t>時，如果超過節點元素的最大上限，則中間元素往上提，併入上一層節點，如果在根</a:t>
            </a:r>
            <a:r>
              <a:rPr lang="zh-TW" altLang="en-US" dirty="0" smtClean="0"/>
              <a:t>節點（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）發生</a:t>
            </a:r>
            <a:r>
              <a:rPr lang="zh-TW" altLang="en-US" dirty="0"/>
              <a:t>超過最大上限的元素個數，則樹的高度增加</a:t>
            </a:r>
            <a:r>
              <a:rPr lang="en-US" altLang="zh-TW" dirty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以下是分支度最大為</a:t>
            </a:r>
            <a:r>
              <a:rPr lang="en-US" altLang="zh-TW" dirty="0"/>
              <a:t>6</a:t>
            </a:r>
            <a:r>
              <a:rPr lang="zh-TW" altLang="en-US" dirty="0"/>
              <a:t>，分支度最小為</a:t>
            </a:r>
            <a:r>
              <a:rPr lang="en-US" altLang="zh-TW" dirty="0"/>
              <a:t>3</a:t>
            </a:r>
            <a:r>
              <a:rPr lang="zh-TW" altLang="en-US" dirty="0"/>
              <a:t>的</a:t>
            </a:r>
            <a:r>
              <a:rPr lang="en-US" altLang="zh-TW" dirty="0"/>
              <a:t>B-Tree</a:t>
            </a:r>
            <a:r>
              <a:rPr lang="zh-TW" altLang="en-US" dirty="0"/>
              <a:t>，為了避免由下往上的走訪，如果在找尋元素</a:t>
            </a:r>
            <a:r>
              <a:rPr lang="en-US" altLang="zh-TW" dirty="0"/>
              <a:t>93</a:t>
            </a:r>
            <a:r>
              <a:rPr lang="zh-TW" altLang="en-US" dirty="0"/>
              <a:t>的插入節點時，從根節點開始找，發現根節點有</a:t>
            </a:r>
            <a:r>
              <a:rPr lang="en-US" altLang="zh-TW" dirty="0"/>
              <a:t>5</a:t>
            </a:r>
            <a:r>
              <a:rPr lang="zh-TW" altLang="en-US" dirty="0"/>
              <a:t>個元素，達到元素個數的最大上限，先進行分割，將元素</a:t>
            </a:r>
            <a:r>
              <a:rPr lang="en-US" altLang="zh-TW" dirty="0"/>
              <a:t>79</a:t>
            </a:r>
            <a:r>
              <a:rPr lang="zh-TW" altLang="en-US" dirty="0"/>
              <a:t>往上提。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4896458"/>
            <a:ext cx="94488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13-3-1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B-Tree</a:t>
            </a:r>
            <a:r>
              <a:rPr lang="zh-TW" altLang="en-US" dirty="0"/>
              <a:t>新增元素的概念說明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結果如下，就可以防止插入新元素</a:t>
            </a:r>
            <a:r>
              <a:rPr lang="en-US" altLang="zh-TW" dirty="0"/>
              <a:t>93</a:t>
            </a:r>
            <a:r>
              <a:rPr lang="zh-TW" altLang="en-US" dirty="0"/>
              <a:t>時，造成元素</a:t>
            </a:r>
            <a:r>
              <a:rPr lang="en-US" altLang="zh-TW" dirty="0"/>
              <a:t>98</a:t>
            </a:r>
            <a:r>
              <a:rPr lang="zh-TW" altLang="en-US" dirty="0"/>
              <a:t>往上提，形成由下往上的走訪，因為上層節點「</a:t>
            </a:r>
            <a:r>
              <a:rPr lang="en-US" altLang="zh-TW" dirty="0"/>
              <a:t>130</a:t>
            </a:r>
            <a:r>
              <a:rPr lang="en-US" altLang="zh-TW" dirty="0" smtClean="0"/>
              <a:t>, 196</a:t>
            </a:r>
            <a:r>
              <a:rPr lang="zh-TW" altLang="en-US" dirty="0"/>
              <a:t>」未達元素個數的最大上限。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42" y="2960930"/>
            <a:ext cx="96678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13-3-1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B-Tree</a:t>
            </a:r>
            <a:r>
              <a:rPr lang="zh-TW" altLang="en-US" dirty="0"/>
              <a:t>新增元素的概念說明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當插入</a:t>
            </a:r>
            <a:r>
              <a:rPr lang="en-US" altLang="zh-TW" dirty="0"/>
              <a:t>93</a:t>
            </a:r>
            <a:r>
              <a:rPr lang="zh-TW" altLang="en-US" dirty="0"/>
              <a:t>時，會造成元素</a:t>
            </a:r>
            <a:r>
              <a:rPr lang="en-US" altLang="zh-TW" dirty="0"/>
              <a:t>98</a:t>
            </a:r>
            <a:r>
              <a:rPr lang="zh-TW" altLang="en-US" dirty="0"/>
              <a:t>往上提到上層節點「</a:t>
            </a:r>
            <a:r>
              <a:rPr lang="en-US" altLang="zh-TW" dirty="0"/>
              <a:t>130</a:t>
            </a:r>
            <a:r>
              <a:rPr lang="en-US" altLang="zh-TW" dirty="0" smtClean="0"/>
              <a:t>, 196</a:t>
            </a:r>
            <a:r>
              <a:rPr lang="zh-TW" altLang="en-US" dirty="0"/>
              <a:t>」，再插入</a:t>
            </a:r>
            <a:r>
              <a:rPr lang="en-US" altLang="zh-TW" dirty="0"/>
              <a:t>93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97" y="2678679"/>
            <a:ext cx="100584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13-3-1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B-Tree</a:t>
            </a:r>
            <a:r>
              <a:rPr lang="zh-TW" altLang="en-US" dirty="0"/>
              <a:t>新增元素的概念說明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5840" y="1367862"/>
            <a:ext cx="10058400" cy="4929194"/>
          </a:xfrm>
        </p:spPr>
        <p:txBody>
          <a:bodyPr/>
          <a:lstStyle/>
          <a:p>
            <a:r>
              <a:rPr lang="zh-TW" altLang="en-US" dirty="0"/>
              <a:t>以下示範將</a:t>
            </a:r>
            <a:r>
              <a:rPr lang="en-US" altLang="zh-TW" dirty="0"/>
              <a:t>10</a:t>
            </a:r>
            <a:r>
              <a:rPr lang="zh-TW" altLang="en-US" dirty="0"/>
              <a:t>個數值新增到</a:t>
            </a:r>
            <a:r>
              <a:rPr lang="en-US" altLang="zh-TW" dirty="0"/>
              <a:t>B-Tree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假設將以下元素「</a:t>
            </a:r>
            <a:r>
              <a:rPr lang="en-US" altLang="zh-TW" dirty="0"/>
              <a:t>36, 2, 6, 57, 12, 98, 79, 83, 85, 93</a:t>
            </a:r>
            <a:r>
              <a:rPr lang="zh-TW" altLang="en-US" dirty="0"/>
              <a:t>」依序插入分支度最大為</a:t>
            </a:r>
            <a:r>
              <a:rPr lang="en-US" altLang="zh-TW" dirty="0"/>
              <a:t>6</a:t>
            </a:r>
            <a:r>
              <a:rPr lang="zh-TW" altLang="en-US" dirty="0"/>
              <a:t>，分支度最小為</a:t>
            </a:r>
            <a:r>
              <a:rPr lang="en-US" altLang="zh-TW" dirty="0"/>
              <a:t>3</a:t>
            </a:r>
            <a:r>
              <a:rPr lang="zh-TW" altLang="en-US" dirty="0"/>
              <a:t>的</a:t>
            </a:r>
            <a:r>
              <a:rPr lang="en-US" altLang="zh-TW" dirty="0"/>
              <a:t>B-Tree</a:t>
            </a:r>
            <a:r>
              <a:rPr lang="zh-TW" altLang="en-US" dirty="0"/>
              <a:t>，也就是節點的最多元素個數為</a:t>
            </a:r>
            <a:r>
              <a:rPr lang="en-US" altLang="zh-TW" dirty="0"/>
              <a:t>5</a:t>
            </a:r>
            <a:r>
              <a:rPr lang="zh-TW" altLang="en-US" dirty="0"/>
              <a:t>，最少元素個數為</a:t>
            </a:r>
            <a:r>
              <a:rPr lang="en-US" altLang="zh-TW" dirty="0"/>
              <a:t>2</a:t>
            </a:r>
            <a:r>
              <a:rPr lang="zh-TW" altLang="en-US" dirty="0"/>
              <a:t>，</a:t>
            </a:r>
            <a:r>
              <a:rPr lang="en-US" altLang="zh-TW" dirty="0"/>
              <a:t>B-Tree</a:t>
            </a:r>
            <a:r>
              <a:rPr lang="zh-TW" altLang="en-US" dirty="0"/>
              <a:t>插入的步驟如下。 </a:t>
            </a:r>
          </a:p>
        </p:txBody>
      </p:sp>
    </p:spTree>
    <p:extLst>
      <p:ext uri="{BB962C8B-B14F-4D97-AF65-F5344CB8AC3E}">
        <p14:creationId xmlns:p14="http://schemas.microsoft.com/office/powerpoint/2010/main" val="22371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13-3-1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B-Tree</a:t>
            </a:r>
            <a:r>
              <a:rPr lang="zh-TW" altLang="en-US" dirty="0"/>
              <a:t>新增元素的概念說明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02" y="1744536"/>
            <a:ext cx="5122334" cy="13524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92" y="3235998"/>
            <a:ext cx="5463113" cy="277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13-3-1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B-Tree</a:t>
            </a:r>
            <a:r>
              <a:rPr lang="zh-TW" altLang="en-US" dirty="0"/>
              <a:t>新增元素的概念說明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1" y="1472928"/>
            <a:ext cx="8404171" cy="4929188"/>
          </a:xfrm>
        </p:spPr>
      </p:pic>
    </p:spTree>
    <p:extLst>
      <p:ext uri="{BB962C8B-B14F-4D97-AF65-F5344CB8AC3E}">
        <p14:creationId xmlns:p14="http://schemas.microsoft.com/office/powerpoint/2010/main" val="295703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13-3-1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B-Tree</a:t>
            </a:r>
            <a:r>
              <a:rPr lang="zh-TW" altLang="en-US" dirty="0"/>
              <a:t>新增元素的概念說明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507967"/>
            <a:ext cx="6457950" cy="4467225"/>
          </a:xfrm>
        </p:spPr>
      </p:pic>
    </p:spTree>
    <p:extLst>
      <p:ext uri="{BB962C8B-B14F-4D97-AF65-F5344CB8AC3E}">
        <p14:creationId xmlns:p14="http://schemas.microsoft.com/office/powerpoint/2010/main" val="1422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13-3-1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B-Tree</a:t>
            </a:r>
            <a:r>
              <a:rPr lang="zh-TW" altLang="en-US" dirty="0"/>
              <a:t>新增元素的概念說明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96" y="1431630"/>
            <a:ext cx="8353425" cy="4724400"/>
          </a:xfrm>
        </p:spPr>
      </p:pic>
    </p:spTree>
    <p:extLst>
      <p:ext uri="{BB962C8B-B14F-4D97-AF65-F5344CB8AC3E}">
        <p14:creationId xmlns:p14="http://schemas.microsoft.com/office/powerpoint/2010/main" val="375255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13-3-2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新增元素的程式實</a:t>
            </a:r>
            <a:r>
              <a:rPr lang="zh-TW" altLang="en-US" sz="4000" dirty="0" smtClean="0"/>
              <a:t>作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 smtClean="0"/>
              <a:t>BTree-insert.py)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0754"/>
              </p:ext>
            </p:extLst>
          </p:nvPr>
        </p:nvGraphicFramePr>
        <p:xfrm>
          <a:off x="339636" y="1772023"/>
          <a:ext cx="4088674" cy="4578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762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417912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class Node: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__</a:t>
                      </a:r>
                      <a:r>
                        <a:rPr lang="en-US" altLang="zh-TW" sz="1800" dirty="0" err="1" smtClean="0"/>
                        <a:t>init</a:t>
                      </a:r>
                      <a:r>
                        <a:rPr lang="en-US" altLang="zh-TW" sz="1800" dirty="0" smtClean="0"/>
                        <a:t>__(self):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self.childs</a:t>
                      </a:r>
                      <a:r>
                        <a:rPr lang="en-US" altLang="zh-TW" sz="1800" dirty="0" smtClean="0"/>
                        <a:t> = []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self.keys</a:t>
                      </a:r>
                      <a:r>
                        <a:rPr lang="en-US" altLang="zh-TW" sz="1800" dirty="0" smtClean="0"/>
                        <a:t> = []</a:t>
                      </a:r>
                    </a:p>
                    <a:p>
                      <a:r>
                        <a:rPr lang="en-US" altLang="zh-TW" sz="1800" dirty="0" smtClean="0"/>
                        <a:t>class </a:t>
                      </a:r>
                      <a:r>
                        <a:rPr lang="en-US" altLang="zh-TW" sz="1800" dirty="0" err="1" smtClean="0"/>
                        <a:t>BTree</a:t>
                      </a:r>
                      <a:r>
                        <a:rPr lang="en-US" altLang="zh-TW" sz="1800" dirty="0" smtClean="0"/>
                        <a:t>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__</a:t>
                      </a:r>
                      <a:r>
                        <a:rPr lang="en-US" altLang="zh-TW" sz="1800" dirty="0" err="1" smtClean="0"/>
                        <a:t>init</a:t>
                      </a:r>
                      <a:r>
                        <a:rPr lang="en-US" altLang="zh-TW" sz="1800" dirty="0" smtClean="0"/>
                        <a:t>__(self, order):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self.order</a:t>
                      </a:r>
                      <a:r>
                        <a:rPr lang="en-US" altLang="zh-TW" sz="1800" dirty="0" smtClean="0"/>
                        <a:t> = order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self.root</a:t>
                      </a:r>
                      <a:r>
                        <a:rPr lang="en-US" altLang="zh-TW" sz="1800" dirty="0" smtClean="0"/>
                        <a:t> = Node()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getChild</a:t>
                      </a:r>
                      <a:r>
                        <a:rPr lang="en-US" altLang="zh-TW" sz="1800" dirty="0" smtClean="0"/>
                        <a:t>(self, node, x):  </a:t>
                      </a:r>
                      <a:endParaRPr lang="zh-TW" altLang="en-US" sz="1800" dirty="0" smtClean="0"/>
                    </a:p>
                    <a:p>
                      <a:r>
                        <a:rPr lang="zh-TW" altLang="en-US" sz="1800" dirty="0" smtClean="0"/>
                        <a:t>        </a:t>
                      </a:r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node.keys</a:t>
                      </a:r>
                      <a:r>
                        <a:rPr lang="en-US" altLang="zh-TW" sz="1800" dirty="0" smtClean="0"/>
                        <a:t>)):</a:t>
                      </a:r>
                    </a:p>
                    <a:p>
                      <a:r>
                        <a:rPr lang="en-US" altLang="zh-TW" sz="1800" dirty="0" smtClean="0"/>
                        <a:t>            if </a:t>
                      </a:r>
                      <a:r>
                        <a:rPr lang="en-US" altLang="zh-TW" sz="1800" dirty="0" err="1" smtClean="0"/>
                        <a:t>node.keys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&lt; x: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= i+1</a:t>
                      </a:r>
                    </a:p>
                    <a:p>
                      <a:r>
                        <a:rPr lang="en-US" altLang="zh-TW" sz="1800" dirty="0" smtClean="0"/>
                        <a:t>            else:</a:t>
                      </a:r>
                    </a:p>
                    <a:p>
                      <a:r>
                        <a:rPr lang="en-US" altLang="zh-TW" sz="1800" dirty="0" smtClean="0"/>
                        <a:t>                return </a:t>
                      </a:r>
                      <a:r>
                        <a:rPr lang="en-US" altLang="zh-TW" sz="1800" dirty="0" err="1" smtClean="0"/>
                        <a:t>i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return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node.keys</a:t>
                      </a:r>
                      <a:r>
                        <a:rPr lang="en-US" altLang="zh-TW" sz="18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538018" y="2262797"/>
            <a:ext cx="65065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行：定義類別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__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init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__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內定義串列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childs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用於儲存節點的子樹，串列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keys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用於儲存節點的鍵值。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行：定義類別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__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init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__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內定義變數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為限制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B-Tree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的元素個數最多為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2*order-1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個，最少為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order-1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行：定義方法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getChild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，找出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的第幾個小孩下，使用迴圈變數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變化到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鍵值的長度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，使用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node.keys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依序存取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內的每一個鍵值，若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node.keys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小於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，否則回傳變數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。最後回傳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鍵值的長度。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031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13-1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2-3-Tree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b="1" dirty="0"/>
              <a:t>2-3-Tree</a:t>
            </a:r>
            <a:r>
              <a:rPr lang="zh-TW" altLang="en-US" dirty="0"/>
              <a:t>的定義</a:t>
            </a:r>
          </a:p>
          <a:p>
            <a:pPr marL="538162" lvl="1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3) </a:t>
            </a:r>
            <a:r>
              <a:rPr lang="zh-TW" altLang="en-US" dirty="0"/>
              <a:t>分支度為</a:t>
            </a:r>
            <a:r>
              <a:rPr lang="en-US" altLang="zh-TW" dirty="0"/>
              <a:t>3</a:t>
            </a:r>
            <a:r>
              <a:rPr lang="zh-TW" altLang="en-US" dirty="0"/>
              <a:t>的節點有</a:t>
            </a:r>
            <a:r>
              <a:rPr lang="en-US" altLang="zh-TW" dirty="0"/>
              <a:t>2</a:t>
            </a:r>
            <a:r>
              <a:rPr lang="zh-TW" altLang="en-US" dirty="0"/>
              <a:t>個鍵值，假設其鍵值分別為</a:t>
            </a:r>
            <a:r>
              <a:rPr lang="en-US" altLang="zh-TW" dirty="0"/>
              <a:t>x</a:t>
            </a:r>
            <a:r>
              <a:rPr lang="zh-TW" altLang="en-US" dirty="0"/>
              <a:t>與</a:t>
            </a:r>
            <a:r>
              <a:rPr lang="en-US" altLang="zh-TW" dirty="0"/>
              <a:t>y</a:t>
            </a:r>
            <a:r>
              <a:rPr lang="zh-TW" altLang="en-US" dirty="0"/>
              <a:t>，</a:t>
            </a:r>
            <a:r>
              <a:rPr lang="en-US" altLang="zh-TW" dirty="0"/>
              <a:t>x</a:t>
            </a:r>
            <a:r>
              <a:rPr lang="zh-TW" altLang="en-US" dirty="0"/>
              <a:t>小於</a:t>
            </a:r>
            <a:r>
              <a:rPr lang="en-US" altLang="zh-TW" dirty="0"/>
              <a:t>y</a:t>
            </a:r>
            <a:r>
              <a:rPr lang="zh-TW" altLang="en-US" dirty="0"/>
              <a:t>，則鍵值</a:t>
            </a:r>
            <a:r>
              <a:rPr lang="en-US" altLang="zh-TW" dirty="0"/>
              <a:t>x</a:t>
            </a:r>
            <a:r>
              <a:rPr lang="zh-TW" altLang="en-US" dirty="0"/>
              <a:t>的左子樹的每一個鍵值都小於</a:t>
            </a:r>
            <a:r>
              <a:rPr lang="en-US" altLang="zh-TW" dirty="0"/>
              <a:t>x</a:t>
            </a:r>
            <a:r>
              <a:rPr lang="zh-TW" altLang="en-US" dirty="0"/>
              <a:t>，鍵值</a:t>
            </a:r>
            <a:r>
              <a:rPr lang="en-US" altLang="zh-TW" dirty="0"/>
              <a:t>x</a:t>
            </a:r>
            <a:r>
              <a:rPr lang="zh-TW" altLang="en-US" dirty="0"/>
              <a:t>的右子</a:t>
            </a:r>
            <a:r>
              <a:rPr lang="zh-TW" altLang="en-US" dirty="0" smtClean="0"/>
              <a:t>樹</a:t>
            </a:r>
            <a:r>
              <a:rPr lang="zh-TW" altLang="en-US" dirty="0"/>
              <a:t>（</a:t>
            </a:r>
            <a:r>
              <a:rPr lang="zh-TW" altLang="en-US" dirty="0" smtClean="0"/>
              <a:t>或</a:t>
            </a:r>
            <a:r>
              <a:rPr lang="zh-TW" altLang="en-US" dirty="0"/>
              <a:t>鍵值</a:t>
            </a:r>
            <a:r>
              <a:rPr lang="en-US" altLang="zh-TW" dirty="0"/>
              <a:t>y</a:t>
            </a:r>
            <a:r>
              <a:rPr lang="zh-TW" altLang="en-US" dirty="0"/>
              <a:t>的左子</a:t>
            </a:r>
            <a:r>
              <a:rPr lang="zh-TW" altLang="en-US" dirty="0" smtClean="0"/>
              <a:t>樹</a:t>
            </a:r>
            <a:r>
              <a:rPr lang="zh-TW" altLang="en-US" dirty="0"/>
              <a:t>）</a:t>
            </a:r>
            <a:r>
              <a:rPr lang="zh-TW" altLang="en-US" dirty="0" smtClean="0"/>
              <a:t>的</a:t>
            </a:r>
            <a:r>
              <a:rPr lang="zh-TW" altLang="en-US" dirty="0"/>
              <a:t>每一個鍵值都大於</a:t>
            </a:r>
            <a:r>
              <a:rPr lang="en-US" altLang="zh-TW" dirty="0"/>
              <a:t>x</a:t>
            </a:r>
            <a:r>
              <a:rPr lang="zh-TW" altLang="en-US" dirty="0"/>
              <a:t>且小於</a:t>
            </a:r>
            <a:r>
              <a:rPr lang="en-US" altLang="zh-TW" dirty="0"/>
              <a:t>y</a:t>
            </a:r>
            <a:r>
              <a:rPr lang="zh-TW" altLang="en-US" dirty="0"/>
              <a:t>，鍵值</a:t>
            </a:r>
            <a:r>
              <a:rPr lang="en-US" altLang="zh-TW" dirty="0"/>
              <a:t>y</a:t>
            </a:r>
            <a:r>
              <a:rPr lang="zh-TW" altLang="en-US" dirty="0"/>
              <a:t>的右子樹的每一個鍵值都大於</a:t>
            </a:r>
            <a:r>
              <a:rPr lang="en-US" altLang="zh-TW" dirty="0"/>
              <a:t>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538162" lvl="1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4) </a:t>
            </a:r>
            <a:r>
              <a:rPr lang="zh-TW" altLang="en-US" dirty="0"/>
              <a:t>所有葉節點都在同一階層。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34" y="3869526"/>
            <a:ext cx="3477033" cy="1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272164"/>
              </p:ext>
            </p:extLst>
          </p:nvPr>
        </p:nvGraphicFramePr>
        <p:xfrm>
          <a:off x="603543" y="2007153"/>
          <a:ext cx="5124904" cy="3755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760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284144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insert(self, x): </a:t>
                      </a:r>
                    </a:p>
                    <a:p>
                      <a:r>
                        <a:rPr lang="en-US" altLang="zh-TW" sz="1800" dirty="0" smtClean="0"/>
                        <a:t>        if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self.root.keys</a:t>
                      </a:r>
                      <a:r>
                        <a:rPr lang="en-US" altLang="zh-TW" sz="1800" dirty="0" smtClean="0"/>
                        <a:t>) == 2*</a:t>
                      </a:r>
                      <a:r>
                        <a:rPr lang="en-US" altLang="zh-TW" sz="1800" dirty="0" err="1" smtClean="0"/>
                        <a:t>self.order</a:t>
                      </a:r>
                      <a:r>
                        <a:rPr lang="en-US" altLang="zh-TW" sz="1800" dirty="0" smtClean="0"/>
                        <a:t> -1: 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tmp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self.root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self.root</a:t>
                      </a:r>
                      <a:r>
                        <a:rPr lang="en-US" altLang="zh-TW" sz="1800" dirty="0" smtClean="0"/>
                        <a:t> = Node()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self.root.childs.append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tmp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self.split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self.root</a:t>
                      </a:r>
                      <a:r>
                        <a:rPr lang="en-US" altLang="zh-TW" sz="1800" dirty="0" smtClean="0"/>
                        <a:t>, 0)  </a:t>
                      </a:r>
                    </a:p>
                    <a:p>
                      <a:r>
                        <a:rPr lang="en-US" altLang="zh-TW" sz="1800" dirty="0" smtClean="0"/>
                        <a:t>            if </a:t>
                      </a:r>
                      <a:r>
                        <a:rPr lang="en-US" altLang="zh-TW" sz="1800" dirty="0" err="1" smtClean="0"/>
                        <a:t>self.root.keys</a:t>
                      </a:r>
                      <a:r>
                        <a:rPr lang="en-US" altLang="zh-TW" sz="1800" dirty="0" smtClean="0"/>
                        <a:t>[0] &lt; x:</a:t>
                      </a:r>
                    </a:p>
                    <a:p>
                      <a:r>
                        <a:rPr lang="en-US" altLang="zh-TW" sz="1800" dirty="0" smtClean="0"/>
                        <a:t>                self.insert2(</a:t>
                      </a:r>
                      <a:r>
                        <a:rPr lang="en-US" altLang="zh-TW" sz="1800" dirty="0" err="1" smtClean="0"/>
                        <a:t>self.root.childs</a:t>
                      </a:r>
                      <a:r>
                        <a:rPr lang="en-US" altLang="zh-TW" sz="1800" dirty="0" smtClean="0"/>
                        <a:t>[1], x)</a:t>
                      </a:r>
                    </a:p>
                    <a:p>
                      <a:r>
                        <a:rPr lang="en-US" altLang="zh-TW" sz="1800" dirty="0" smtClean="0"/>
                        <a:t>            else:</a:t>
                      </a:r>
                    </a:p>
                    <a:p>
                      <a:r>
                        <a:rPr lang="en-US" altLang="zh-TW" sz="1800" dirty="0" smtClean="0"/>
                        <a:t>                self.insert2(</a:t>
                      </a:r>
                      <a:r>
                        <a:rPr lang="en-US" altLang="zh-TW" sz="1800" dirty="0" err="1" smtClean="0"/>
                        <a:t>self.root.childs</a:t>
                      </a:r>
                      <a:r>
                        <a:rPr lang="en-US" altLang="zh-TW" sz="1800" dirty="0" smtClean="0"/>
                        <a:t>[0], x)</a:t>
                      </a:r>
                    </a:p>
                    <a:p>
                      <a:r>
                        <a:rPr lang="en-US" altLang="zh-TW" sz="1800" dirty="0" smtClean="0"/>
                        <a:t>        else:</a:t>
                      </a:r>
                    </a:p>
                    <a:p>
                      <a:r>
                        <a:rPr lang="en-US" altLang="zh-TW" sz="1800" dirty="0" smtClean="0"/>
                        <a:t>            self.insert2(</a:t>
                      </a:r>
                      <a:r>
                        <a:rPr lang="en-US" altLang="zh-TW" sz="1800" dirty="0" err="1" smtClean="0"/>
                        <a:t>self.root</a:t>
                      </a:r>
                      <a:r>
                        <a:rPr lang="en-US" altLang="zh-TW" sz="1800" dirty="0" smtClean="0"/>
                        <a:t>,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859416" y="2410073"/>
            <a:ext cx="5726736" cy="371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insert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，若根節點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的鍵值個數等於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2*order-1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個，表示根節點滿了，將根節點一分為二，且增加一層，變數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指向根節點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，根節點指向新的物件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加入根節點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的串列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childs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，呼叫函式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split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將根節點的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childs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[0]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的中間元素往上提到根節點，其餘分成兩個子樹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。若根節點的第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個鍵值小於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，使用方法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insert2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插入到根節點的第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個小孩下，否則使用方法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insert2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插入到根節點的第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。否則，根節點還未滿，則使用方法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insert2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插入到根節點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13-3-2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新增元素的程式實</a:t>
            </a:r>
            <a:r>
              <a:rPr lang="zh-TW" altLang="en-US" sz="4000" dirty="0" smtClean="0"/>
              <a:t>作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 smtClean="0"/>
              <a:t>BTree-insert.py)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936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33709"/>
              </p:ext>
            </p:extLst>
          </p:nvPr>
        </p:nvGraphicFramePr>
        <p:xfrm>
          <a:off x="124482" y="1780987"/>
          <a:ext cx="5863941" cy="4029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01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901940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insert2(self, node, x): </a:t>
                      </a:r>
                    </a:p>
                    <a:p>
                      <a:r>
                        <a:rPr lang="en-US" altLang="zh-TW" sz="1800" dirty="0" smtClean="0"/>
                        <a:t>        if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) == 0: 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self.getChild</a:t>
                      </a:r>
                      <a:r>
                        <a:rPr lang="en-US" altLang="zh-TW" sz="1800" dirty="0" smtClean="0"/>
                        <a:t>(node, x)  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node.keys.insert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, x)</a:t>
                      </a:r>
                    </a:p>
                    <a:p>
                      <a:r>
                        <a:rPr lang="en-US" altLang="zh-TW" sz="1800" dirty="0" smtClean="0"/>
                        <a:t>        else:  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self.getChild</a:t>
                      </a:r>
                      <a:r>
                        <a:rPr lang="en-US" altLang="zh-TW" sz="1800" dirty="0" smtClean="0"/>
                        <a:t>(node, x)  </a:t>
                      </a:r>
                    </a:p>
                    <a:p>
                      <a:r>
                        <a:rPr lang="en-US" altLang="zh-TW" sz="1800" dirty="0" smtClean="0"/>
                        <a:t>            if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].keys) == 2*</a:t>
                      </a:r>
                      <a:r>
                        <a:rPr lang="en-US" altLang="zh-TW" sz="1800" dirty="0" err="1" smtClean="0"/>
                        <a:t>self.order</a:t>
                      </a:r>
                      <a:r>
                        <a:rPr lang="en-US" altLang="zh-TW" sz="1800" dirty="0" smtClean="0"/>
                        <a:t> -1: 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self.split</a:t>
                      </a:r>
                      <a:r>
                        <a:rPr lang="en-US" altLang="zh-TW" sz="1800" dirty="0" smtClean="0"/>
                        <a:t>(node,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)  </a:t>
                      </a:r>
                    </a:p>
                    <a:p>
                      <a:r>
                        <a:rPr lang="en-US" altLang="zh-TW" sz="1800" dirty="0" smtClean="0"/>
                        <a:t>                if </a:t>
                      </a:r>
                      <a:r>
                        <a:rPr lang="en-US" altLang="zh-TW" sz="1800" dirty="0" err="1" smtClean="0"/>
                        <a:t>node.keys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&lt; x:</a:t>
                      </a:r>
                    </a:p>
                    <a:p>
                      <a:r>
                        <a:rPr lang="en-US" altLang="zh-TW" sz="1800" dirty="0" smtClean="0"/>
                        <a:t>                   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= i+1</a:t>
                      </a:r>
                    </a:p>
                    <a:p>
                      <a:r>
                        <a:rPr lang="en-US" altLang="zh-TW" sz="1800" dirty="0" smtClean="0"/>
                        <a:t>                self.insert2(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], x)</a:t>
                      </a:r>
                    </a:p>
                    <a:p>
                      <a:r>
                        <a:rPr lang="en-US" altLang="zh-TW" sz="1800" dirty="0" smtClean="0"/>
                        <a:t>            else:  </a:t>
                      </a:r>
                    </a:p>
                    <a:p>
                      <a:r>
                        <a:rPr lang="en-US" altLang="zh-TW" sz="1800" dirty="0" smtClean="0"/>
                        <a:t>                self.insert2(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],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105990" y="1502845"/>
            <a:ext cx="5726736" cy="471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insert2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內的串列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childs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長度等於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B-Tree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的最下層，使用方法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getChild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找出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要插入在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的哪一個子樹下儲存到變數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；將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插入在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的鍵值串列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keys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個位置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，否則不在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B-Tree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最下層，使用方法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getChild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找出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要插入在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的哪一個子樹下儲存到變數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，若節點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個小孩的鍵值個數等於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2*order-1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，表示節點滿了，使用方法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split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個小孩一分為二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，若節點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個鍵值小於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，使用方法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insert2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插入在節點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。否則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個小孩的鍵值個數未達最大上限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，使用方法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insert2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將變數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插入在節點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13-3-2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新增元素的程式實</a:t>
            </a:r>
            <a:r>
              <a:rPr lang="zh-TW" altLang="en-US" sz="4000" dirty="0" smtClean="0"/>
              <a:t>作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 smtClean="0"/>
              <a:t>BTree-insert.py)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563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784631"/>
              </p:ext>
            </p:extLst>
          </p:nvPr>
        </p:nvGraphicFramePr>
        <p:xfrm>
          <a:off x="109709" y="1785086"/>
          <a:ext cx="6111798" cy="4029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103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5431695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split(self, node,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):</a:t>
                      </a:r>
                    </a:p>
                    <a:p>
                      <a:r>
                        <a:rPr lang="en-US" altLang="zh-TW" sz="1800" dirty="0" smtClean="0"/>
                        <a:t>        #</a:t>
                      </a:r>
                      <a:r>
                        <a:rPr lang="zh-TW" altLang="en-US" sz="1800" dirty="0" smtClean="0"/>
                        <a:t>將</a:t>
                      </a:r>
                      <a:r>
                        <a:rPr lang="en-US" altLang="zh-TW" sz="1800" dirty="0" err="1" smtClean="0"/>
                        <a:t>node.child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</a:t>
                      </a:r>
                      <a:r>
                        <a:rPr lang="zh-TW" altLang="en-US" sz="1800" dirty="0" smtClean="0"/>
                        <a:t>一分為二</a:t>
                      </a:r>
                    </a:p>
                    <a:p>
                      <a:r>
                        <a:rPr lang="zh-TW" altLang="en-US" sz="1800" dirty="0" smtClean="0"/>
                        <a:t>        </a:t>
                      </a:r>
                      <a:r>
                        <a:rPr lang="en-US" altLang="zh-TW" sz="1800" dirty="0" err="1" smtClean="0"/>
                        <a:t>tmp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node.keys.insert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, </a:t>
                      </a:r>
                      <a:r>
                        <a:rPr lang="en-US" altLang="zh-TW" sz="1800" dirty="0" err="1" smtClean="0"/>
                        <a:t>tmp.keys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self.order</a:t>
                      </a:r>
                      <a:r>
                        <a:rPr lang="en-US" altLang="zh-TW" sz="1800" dirty="0" smtClean="0"/>
                        <a:t> - 1])  </a:t>
                      </a:r>
                    </a:p>
                    <a:p>
                      <a:r>
                        <a:rPr lang="en-US" altLang="zh-TW" sz="1800" dirty="0" smtClean="0"/>
                        <a:t>        right = Node()</a:t>
                      </a:r>
                    </a:p>
                    <a:p>
                      <a:r>
                        <a:rPr lang="en-US" altLang="zh-TW" sz="1800" dirty="0" smtClean="0"/>
                        <a:t>        left = Node()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right.keys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tmp.keys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self.order</a:t>
                      </a:r>
                      <a:r>
                        <a:rPr lang="en-US" altLang="zh-TW" sz="1800" dirty="0" smtClean="0"/>
                        <a:t>: 2 * </a:t>
                      </a:r>
                      <a:r>
                        <a:rPr lang="en-US" altLang="zh-TW" sz="1800" dirty="0" err="1" smtClean="0"/>
                        <a:t>self.order</a:t>
                      </a:r>
                      <a:r>
                        <a:rPr lang="en-US" altLang="zh-TW" sz="1800" dirty="0" smtClean="0"/>
                        <a:t> - 1] 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left.keys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tmp.keys</a:t>
                      </a:r>
                      <a:r>
                        <a:rPr lang="en-US" altLang="zh-TW" sz="1800" dirty="0" smtClean="0"/>
                        <a:t>[0: </a:t>
                      </a:r>
                      <a:r>
                        <a:rPr lang="en-US" altLang="zh-TW" sz="1800" dirty="0" err="1" smtClean="0"/>
                        <a:t>self.order</a:t>
                      </a:r>
                      <a:r>
                        <a:rPr lang="en-US" altLang="zh-TW" sz="1800" dirty="0" smtClean="0"/>
                        <a:t> - 1]       </a:t>
                      </a:r>
                    </a:p>
                    <a:p>
                      <a:r>
                        <a:rPr lang="en-US" altLang="zh-TW" sz="1800" dirty="0" smtClean="0"/>
                        <a:t>        if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tmp.childs</a:t>
                      </a:r>
                      <a:r>
                        <a:rPr lang="en-US" altLang="zh-TW" sz="1800" dirty="0" smtClean="0"/>
                        <a:t>) &gt; 0:  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right.childs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tmp.childs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self.order</a:t>
                      </a:r>
                      <a:r>
                        <a:rPr lang="en-US" altLang="zh-TW" sz="1800" dirty="0" smtClean="0"/>
                        <a:t> : 2*</a:t>
                      </a:r>
                      <a:r>
                        <a:rPr lang="en-US" altLang="zh-TW" sz="1800" dirty="0" err="1" smtClean="0"/>
                        <a:t>self.order</a:t>
                      </a:r>
                      <a:r>
                        <a:rPr lang="en-US" altLang="zh-TW" sz="1800" dirty="0" smtClean="0"/>
                        <a:t>]  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left.childs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tmp.childs</a:t>
                      </a:r>
                      <a:r>
                        <a:rPr lang="en-US" altLang="zh-TW" sz="1800" dirty="0" smtClean="0"/>
                        <a:t>[0 : </a:t>
                      </a:r>
                      <a:r>
                        <a:rPr lang="en-US" altLang="zh-TW" sz="1800" dirty="0" err="1" smtClean="0"/>
                        <a:t>self.order</a:t>
                      </a:r>
                      <a:r>
                        <a:rPr lang="en-US" altLang="zh-TW" sz="1800" dirty="0" smtClean="0"/>
                        <a:t>]              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= left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node.childs.insert</a:t>
                      </a:r>
                      <a:r>
                        <a:rPr lang="en-US" altLang="zh-TW" sz="1800" dirty="0" smtClean="0"/>
                        <a:t>(i+1, right)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314739" y="1453392"/>
            <a:ext cx="5212080" cy="471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split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個小孩一分為二。設定變數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node.child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tmp.keys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self.order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– 1]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插入在串列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node.keys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個元素，也就是將節點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個小孩中間的鍵值提到節點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的鍵值為變數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內鍵值第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2*order-2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的鍵值為變數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內鍵值第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order-2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的小孩大於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的小孩為變數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內小孩第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2*order-1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的小孩為變數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內小孩第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order-1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插入在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i+1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個小孩的位置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13-3-2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新增元素的程式實</a:t>
            </a:r>
            <a:r>
              <a:rPr lang="zh-TW" altLang="en-US" sz="4000" dirty="0" smtClean="0"/>
              <a:t>作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 smtClean="0"/>
              <a:t>BTree-insert.py)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74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07977"/>
              </p:ext>
            </p:extLst>
          </p:nvPr>
        </p:nvGraphicFramePr>
        <p:xfrm>
          <a:off x="253401" y="1772023"/>
          <a:ext cx="4847517" cy="4303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537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134980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54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66</a:t>
                      </a:r>
                    </a:p>
                    <a:p>
                      <a:pPr algn="ctr"/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print_btree</a:t>
                      </a:r>
                      <a:r>
                        <a:rPr lang="en-US" altLang="zh-TW" sz="1800" dirty="0" smtClean="0"/>
                        <a:t>(self):</a:t>
                      </a:r>
                    </a:p>
                    <a:p>
                      <a:r>
                        <a:rPr lang="en-US" altLang="zh-TW" sz="1800" dirty="0" smtClean="0"/>
                        <a:t>        node = [(</a:t>
                      </a:r>
                      <a:r>
                        <a:rPr lang="en-US" altLang="zh-TW" sz="1800" dirty="0" err="1" smtClean="0"/>
                        <a:t>self.root</a:t>
                      </a:r>
                      <a:r>
                        <a:rPr lang="en-US" altLang="zh-TW" sz="1800" dirty="0" smtClean="0"/>
                        <a:t>, 1)]</a:t>
                      </a:r>
                    </a:p>
                    <a:p>
                      <a:r>
                        <a:rPr lang="en-US" altLang="zh-TW" sz="1800" dirty="0" smtClean="0"/>
                        <a:t>        while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(node) &gt; 0: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n,i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node.pop</a:t>
                      </a:r>
                      <a:r>
                        <a:rPr lang="en-US" altLang="zh-TW" sz="1800" dirty="0" smtClean="0"/>
                        <a:t>(0)</a:t>
                      </a:r>
                    </a:p>
                    <a:p>
                      <a:r>
                        <a:rPr lang="en-US" altLang="zh-TW" sz="1800" dirty="0" smtClean="0"/>
                        <a:t>            if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(node)&gt;0 and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== node[0][1]:</a:t>
                      </a:r>
                    </a:p>
                    <a:p>
                      <a:r>
                        <a:rPr lang="en-US" altLang="zh-TW" sz="1800" dirty="0" smtClean="0"/>
                        <a:t>                print(</a:t>
                      </a:r>
                      <a:r>
                        <a:rPr lang="en-US" altLang="zh-TW" sz="1800" dirty="0" err="1" smtClean="0"/>
                        <a:t>n.keys</a:t>
                      </a:r>
                      <a:r>
                        <a:rPr lang="en-US" altLang="zh-TW" sz="1800" dirty="0" smtClean="0"/>
                        <a:t>, end="")</a:t>
                      </a:r>
                    </a:p>
                    <a:p>
                      <a:r>
                        <a:rPr lang="en-US" altLang="zh-TW" sz="1800" dirty="0" smtClean="0"/>
                        <a:t>            else:</a:t>
                      </a:r>
                    </a:p>
                    <a:p>
                      <a:r>
                        <a:rPr lang="en-US" altLang="zh-TW" sz="1800" dirty="0" smtClean="0"/>
                        <a:t>                print(</a:t>
                      </a:r>
                      <a:r>
                        <a:rPr lang="en-US" altLang="zh-TW" sz="1800" dirty="0" err="1" smtClean="0"/>
                        <a:t>n.keys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    if </a:t>
                      </a:r>
                      <a:r>
                        <a:rPr lang="en-US" altLang="zh-TW" sz="1800" dirty="0" err="1" smtClean="0"/>
                        <a:t>n.childs</a:t>
                      </a:r>
                      <a:r>
                        <a:rPr lang="en-US" altLang="zh-TW" sz="1800" dirty="0" smtClean="0"/>
                        <a:t> != []: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+ 1</a:t>
                      </a:r>
                    </a:p>
                    <a:p>
                      <a:r>
                        <a:rPr lang="en-US" altLang="zh-TW" sz="1800" dirty="0" smtClean="0"/>
                        <a:t>                for c in </a:t>
                      </a:r>
                      <a:r>
                        <a:rPr lang="en-US" altLang="zh-TW" sz="1800" dirty="0" err="1" smtClean="0"/>
                        <a:t>n.childs</a:t>
                      </a:r>
                      <a:r>
                        <a:rPr lang="en-US" altLang="zh-TW" sz="1800" dirty="0" smtClean="0"/>
                        <a:t>:</a:t>
                      </a:r>
                    </a:p>
                    <a:p>
                      <a:r>
                        <a:rPr lang="en-US" altLang="zh-TW" sz="1800" dirty="0" smtClean="0"/>
                        <a:t>                    </a:t>
                      </a:r>
                      <a:r>
                        <a:rPr lang="en-US" altLang="zh-TW" sz="1800" dirty="0" err="1" smtClean="0"/>
                        <a:t>node.append</a:t>
                      </a:r>
                      <a:r>
                        <a:rPr lang="en-US" altLang="zh-TW" sz="1800" dirty="0" smtClean="0"/>
                        <a:t>((</a:t>
                      </a:r>
                      <a:r>
                        <a:rPr lang="en-US" altLang="zh-TW" sz="1800" dirty="0" err="1" smtClean="0"/>
                        <a:t>c,i</a:t>
                      </a:r>
                      <a:r>
                        <a:rPr lang="en-US" altLang="zh-TW" sz="1800" dirty="0" smtClean="0"/>
                        <a:t>))</a:t>
                      </a:r>
                    </a:p>
                    <a:p>
                      <a:r>
                        <a:rPr lang="en-US" altLang="zh-TW" sz="1800" dirty="0" smtClean="0"/>
                        <a:t>        print()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348262" y="2178529"/>
            <a:ext cx="5726736" cy="383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行：定義方法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print_btree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列印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B-Tree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初始化為串列每一個元素都是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tuple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，第一個元素為根節點與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所組成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，當串列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還有元素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，取出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第一個元素到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的長度大於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，且變數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個元素，表示屬於同一階層，印出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的所有鍵值且不換行，否則印出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的所有鍵值且換行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的小孩不是空串列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，取出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的所有小孩到變數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新增變數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tuple(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，最後換行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	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13-3-2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新增元素的程式實</a:t>
            </a:r>
            <a:r>
              <a:rPr lang="zh-TW" altLang="en-US" sz="4000" dirty="0" smtClean="0"/>
              <a:t>作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 smtClean="0"/>
              <a:t>BTree-insert.py)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91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715430"/>
              </p:ext>
            </p:extLst>
          </p:nvPr>
        </p:nvGraphicFramePr>
        <p:xfrm>
          <a:off x="122774" y="2288923"/>
          <a:ext cx="5494256" cy="2109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636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817620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67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btree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BTree</a:t>
                      </a:r>
                      <a:r>
                        <a:rPr lang="en-US" altLang="zh-TW" sz="1800" dirty="0" smtClean="0"/>
                        <a:t>(3)  #</a:t>
                      </a:r>
                      <a:r>
                        <a:rPr lang="zh-TW" altLang="en-US" sz="1800" dirty="0" smtClean="0"/>
                        <a:t>分支度最大為</a:t>
                      </a:r>
                      <a:r>
                        <a:rPr lang="en-US" altLang="zh-TW" sz="1800" dirty="0" smtClean="0"/>
                        <a:t>6</a:t>
                      </a:r>
                      <a:r>
                        <a:rPr lang="zh-TW" altLang="en-US" sz="1800" dirty="0" smtClean="0"/>
                        <a:t>，分支度最小為</a:t>
                      </a:r>
                      <a:r>
                        <a:rPr lang="en-US" altLang="zh-TW" sz="1800" dirty="0" smtClean="0"/>
                        <a:t>3</a:t>
                      </a:r>
                    </a:p>
                    <a:p>
                      <a:r>
                        <a:rPr lang="en-US" altLang="zh-TW" sz="1800" dirty="0" smtClean="0"/>
                        <a:t>data = [36, 2, 6, 57, 12, 98, 79, 83, 85, 93]</a:t>
                      </a:r>
                    </a:p>
                    <a:p>
                      <a:r>
                        <a:rPr lang="en-US" altLang="zh-TW" sz="1800" dirty="0" smtClean="0"/>
                        <a:t>for item in data: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btree.insert</a:t>
                      </a:r>
                      <a:r>
                        <a:rPr lang="en-US" altLang="zh-TW" sz="1800" dirty="0" smtClean="0"/>
                        <a:t>(item)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btree.print_btree</a:t>
                      </a:r>
                      <a:r>
                        <a:rPr lang="en-US" altLang="zh-TW" sz="18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750310" y="2278783"/>
            <a:ext cx="4974296" cy="373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指向最大分支度為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B-Tree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data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行：使用迴圈依序取出串列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data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的每一個數值到變數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item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，使用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insert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插入變數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item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的數值到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的方法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print_btree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印出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B-Tree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目前狀態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	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13-3-2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新增元素的程式實</a:t>
            </a:r>
            <a:r>
              <a:rPr lang="zh-TW" altLang="en-US" sz="4000" dirty="0" smtClean="0"/>
              <a:t>作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 smtClean="0"/>
              <a:t>BTree-insert.py)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477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390191"/>
            <a:ext cx="4236927" cy="334405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4734247"/>
            <a:ext cx="4194810" cy="1566736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13-3-2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新增元素的程式實</a:t>
            </a:r>
            <a:r>
              <a:rPr lang="zh-TW" altLang="en-US" sz="4000" dirty="0" smtClean="0"/>
              <a:t>作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 smtClean="0"/>
              <a:t>BTree-insert.py)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21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(4) </a:t>
            </a:r>
            <a:r>
              <a:rPr lang="zh-TW" altLang="en-US" dirty="0"/>
              <a:t>程式效率分析</a:t>
            </a:r>
          </a:p>
          <a:p>
            <a:r>
              <a:rPr lang="en-US" altLang="zh-TW" dirty="0"/>
              <a:t>B-Tree</a:t>
            </a:r>
            <a:r>
              <a:rPr lang="zh-TW" altLang="en-US" dirty="0"/>
              <a:t>是高度平衡的樹，會維持節點的鍵值至少為</a:t>
            </a:r>
            <a:r>
              <a:rPr lang="en-US" altLang="zh-TW" dirty="0"/>
              <a:t>m/2-1</a:t>
            </a:r>
            <a:r>
              <a:rPr lang="zh-TW" altLang="en-US" dirty="0"/>
              <a:t>個，假設</a:t>
            </a:r>
            <a:r>
              <a:rPr lang="en-US" altLang="zh-TW" dirty="0"/>
              <a:t>k</a:t>
            </a:r>
            <a:r>
              <a:rPr lang="zh-TW" altLang="en-US" dirty="0"/>
              <a:t>等於</a:t>
            </a:r>
            <a:r>
              <a:rPr lang="en-US" altLang="zh-TW" dirty="0"/>
              <a:t>m/2-1</a:t>
            </a:r>
            <a:r>
              <a:rPr lang="zh-TW" altLang="en-US" dirty="0"/>
              <a:t>，整個</a:t>
            </a:r>
            <a:r>
              <a:rPr lang="en-US" altLang="zh-TW" dirty="0"/>
              <a:t>B-Tree</a:t>
            </a:r>
            <a:r>
              <a:rPr lang="zh-TW" altLang="en-US" dirty="0"/>
              <a:t>的鍵值總個數為</a:t>
            </a:r>
            <a:r>
              <a:rPr lang="en-US" altLang="zh-TW" dirty="0"/>
              <a:t>N</a:t>
            </a:r>
            <a:r>
              <a:rPr lang="zh-TW" altLang="en-US" dirty="0"/>
              <a:t>，所以</a:t>
            </a:r>
            <a:r>
              <a:rPr lang="en-US" altLang="zh-TW" dirty="0"/>
              <a:t>B-Tree</a:t>
            </a:r>
            <a:r>
              <a:rPr lang="zh-TW" altLang="en-US" dirty="0"/>
              <a:t>樹的高度約為 </a:t>
            </a:r>
            <a:r>
              <a:rPr lang="en-US" altLang="zh-TW" dirty="0" err="1"/>
              <a:t>log</a:t>
            </a:r>
            <a:r>
              <a:rPr lang="en-US" altLang="zh-TW" baseline="-25000" dirty="0" err="1"/>
              <a:t>k</a:t>
            </a:r>
            <a:r>
              <a:rPr lang="en-US" altLang="zh-TW" dirty="0" err="1"/>
              <a:t>N</a:t>
            </a:r>
            <a:r>
              <a:rPr lang="zh-TW" altLang="en-US" dirty="0"/>
              <a:t>，</a:t>
            </a:r>
            <a:r>
              <a:rPr lang="en-US" altLang="zh-TW" dirty="0"/>
              <a:t>B-Tree</a:t>
            </a:r>
            <a:r>
              <a:rPr lang="zh-TW" altLang="en-US" dirty="0"/>
              <a:t>的插入演算法最多比較</a:t>
            </a:r>
            <a:r>
              <a:rPr lang="en-US" altLang="zh-TW" dirty="0"/>
              <a:t>O(</a:t>
            </a:r>
            <a:r>
              <a:rPr lang="en-US" altLang="zh-TW" dirty="0" err="1"/>
              <a:t>logN</a:t>
            </a:r>
            <a:r>
              <a:rPr lang="en-US" altLang="zh-TW" dirty="0"/>
              <a:t>)</a:t>
            </a:r>
            <a:r>
              <a:rPr lang="zh-TW" altLang="en-US" dirty="0"/>
              <a:t>次就可以找到插入的節點，演算法效率為</a:t>
            </a:r>
            <a:r>
              <a:rPr lang="en-US" altLang="zh-TW" dirty="0"/>
              <a:t>O(</a:t>
            </a:r>
            <a:r>
              <a:rPr lang="en-US" altLang="zh-TW" dirty="0" err="1"/>
              <a:t>logN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13-3-2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新增元素的程式實</a:t>
            </a:r>
            <a:r>
              <a:rPr lang="zh-TW" altLang="en-US" sz="4000" dirty="0" smtClean="0"/>
              <a:t>作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 smtClean="0"/>
              <a:t>BTree-insert.py)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46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13-3-3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刪除元素的概念</a:t>
            </a:r>
            <a:r>
              <a:rPr lang="zh-TW" altLang="en-US" sz="4000" dirty="0" smtClean="0"/>
              <a:t>說明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刪除元素所在節點內的元素如果足夠，就直接刪除該元素，否則若造成節點元素個數低於</a:t>
            </a:r>
            <a:r>
              <a:rPr lang="en-US" altLang="zh-TW" dirty="0"/>
              <a:t>B-Tree</a:t>
            </a:r>
            <a:r>
              <a:rPr lang="zh-TW" altLang="en-US" dirty="0"/>
              <a:t>的最低元素個數，就需要</a:t>
            </a:r>
            <a:r>
              <a:rPr lang="zh-TW" altLang="en-US" dirty="0" smtClean="0"/>
              <a:t>旋轉（</a:t>
            </a:r>
            <a:r>
              <a:rPr lang="en-US" altLang="zh-TW" dirty="0" smtClean="0"/>
              <a:t>rotate</a:t>
            </a:r>
            <a:r>
              <a:rPr lang="zh-TW" altLang="en-US" dirty="0" smtClean="0"/>
              <a:t>）或合併</a:t>
            </a:r>
            <a:r>
              <a:rPr lang="zh-TW" altLang="en-US" dirty="0"/>
              <a:t>（</a:t>
            </a:r>
            <a:r>
              <a:rPr lang="en-US" altLang="zh-TW" dirty="0" smtClean="0"/>
              <a:t>combine</a:t>
            </a:r>
            <a:r>
              <a:rPr lang="zh-TW" altLang="en-US" dirty="0" smtClean="0"/>
              <a:t>）讓</a:t>
            </a:r>
            <a:r>
              <a:rPr lang="zh-TW" altLang="en-US" dirty="0"/>
              <a:t>節點內元素個數增加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相鄰節點的元素個數足夠，就可以使用旋轉借用相鄰節點內的元素；如果相鄰節點的元素個數都只有最低元素個數，則可以與其中一個相鄰節點合併。如果合併根節點的兩個子樹，則樹的高度會減少</a:t>
            </a:r>
            <a:r>
              <a:rPr lang="en-US" altLang="zh-TW" dirty="0"/>
              <a:t>1</a:t>
            </a:r>
            <a:r>
              <a:rPr lang="zh-TW" altLang="en-US" dirty="0"/>
              <a:t>階層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7965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13-3-3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刪除元素的概念</a:t>
            </a:r>
            <a:r>
              <a:rPr lang="zh-TW" altLang="en-US" sz="4000" dirty="0" smtClean="0"/>
              <a:t>說明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合併</a:t>
            </a:r>
            <a:r>
              <a:rPr lang="zh-TW" altLang="en-US" dirty="0"/>
              <a:t>會造成上層節點的元素個數少</a:t>
            </a:r>
            <a:r>
              <a:rPr lang="en-US" altLang="zh-TW" dirty="0"/>
              <a:t>1</a:t>
            </a:r>
            <a:r>
              <a:rPr lang="zh-TW" altLang="en-US" dirty="0"/>
              <a:t>個，有可能會讓上層節點低於最少元素個數，上層節點也需要進行旋轉或合併，為了避免由下往上的走訪，可以由上往下找尋刪除的元素時，先進行旋轉或合併，讓走訪過程中所有節點的元素個數足夠，不會刪除一個元素就低於</a:t>
            </a:r>
            <a:r>
              <a:rPr lang="en-US" altLang="zh-TW" dirty="0"/>
              <a:t>B-Tree</a:t>
            </a:r>
            <a:r>
              <a:rPr lang="zh-TW" altLang="en-US" dirty="0"/>
              <a:t>的最低元素個數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2-3-4-Tree</a:t>
            </a:r>
            <a:r>
              <a:rPr lang="zh-TW" altLang="en-US" dirty="0"/>
              <a:t>為</a:t>
            </a:r>
            <a:r>
              <a:rPr lang="en-US" altLang="zh-TW" dirty="0"/>
              <a:t>B-Tree</a:t>
            </a:r>
            <a:r>
              <a:rPr lang="zh-TW" altLang="en-US" dirty="0"/>
              <a:t>的一個特例，</a:t>
            </a:r>
            <a:r>
              <a:rPr lang="en-US" altLang="zh-TW" dirty="0"/>
              <a:t>B-Tree</a:t>
            </a:r>
            <a:r>
              <a:rPr lang="zh-TW" altLang="en-US" dirty="0"/>
              <a:t>的刪除鍵值原理與</a:t>
            </a:r>
            <a:r>
              <a:rPr lang="en-US" altLang="zh-TW" dirty="0"/>
              <a:t>2-3-4-Tree</a:t>
            </a:r>
            <a:r>
              <a:rPr lang="zh-TW" altLang="en-US" dirty="0"/>
              <a:t>的刪除鍵值原理相同，本節仍然使用</a:t>
            </a:r>
            <a:r>
              <a:rPr lang="en-US" altLang="zh-TW" dirty="0"/>
              <a:t>2-3-4-Tree</a:t>
            </a:r>
            <a:r>
              <a:rPr lang="zh-TW" altLang="en-US" dirty="0"/>
              <a:t>進行說明，鍵值少較容易聚焦在操作細節的說明，如果在</a:t>
            </a:r>
            <a:r>
              <a:rPr lang="en-US" altLang="zh-TW" dirty="0"/>
              <a:t>2-3-4-Tree</a:t>
            </a:r>
            <a:r>
              <a:rPr lang="zh-TW" altLang="en-US" dirty="0"/>
              <a:t>已經瞭解刪除鍵值原理，可以忽略此部分。</a:t>
            </a:r>
          </a:p>
        </p:txBody>
      </p:sp>
    </p:spTree>
    <p:extLst>
      <p:ext uri="{BB962C8B-B14F-4D97-AF65-F5344CB8AC3E}">
        <p14:creationId xmlns:p14="http://schemas.microsoft.com/office/powerpoint/2010/main" val="27179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13-3-3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0386" y="1323039"/>
            <a:ext cx="10058400" cy="4929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dirty="0"/>
              <a:t>一、</a:t>
            </a:r>
            <a:r>
              <a:rPr lang="zh-TW" altLang="en-US" dirty="0" smtClean="0"/>
              <a:t>旋轉（</a:t>
            </a:r>
            <a:r>
              <a:rPr lang="en-US" altLang="zh-TW" b="1" dirty="0" smtClean="0"/>
              <a:t>rotate</a:t>
            </a:r>
            <a:r>
              <a:rPr lang="zh-TW" altLang="en-US" b="1" dirty="0" smtClean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如果相鄰節點的元素個數足夠，就可以使用旋轉借用相鄰節點內的元素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左</a:t>
            </a:r>
            <a:r>
              <a:rPr lang="zh-TW" altLang="en-US" dirty="0" smtClean="0"/>
              <a:t>圖</a:t>
            </a:r>
            <a:r>
              <a:rPr lang="zh-TW" altLang="en-US" dirty="0"/>
              <a:t>為最大節點數</a:t>
            </a:r>
            <a:r>
              <a:rPr lang="en-US" altLang="zh-TW" dirty="0" smtClean="0"/>
              <a:t>3</a:t>
            </a:r>
            <a:r>
              <a:rPr lang="zh-TW" altLang="en-US" dirty="0" smtClean="0"/>
              <a:t>（最大</a:t>
            </a:r>
            <a:r>
              <a:rPr lang="zh-TW" altLang="en-US" dirty="0"/>
              <a:t>分支度為</a:t>
            </a:r>
            <a:r>
              <a:rPr lang="en-US" altLang="zh-TW" dirty="0"/>
              <a:t>4</a:t>
            </a:r>
            <a:r>
              <a:rPr lang="zh-TW" altLang="en-US" dirty="0"/>
              <a:t>，分支度最小為</a:t>
            </a:r>
            <a:r>
              <a:rPr lang="en-US" altLang="zh-TW" dirty="0"/>
              <a:t>2</a:t>
            </a:r>
            <a:r>
              <a:rPr lang="zh-TW" altLang="en-US" dirty="0"/>
              <a:t>的</a:t>
            </a:r>
            <a:r>
              <a:rPr lang="en-US" altLang="zh-TW" dirty="0"/>
              <a:t>B-Tree</a:t>
            </a:r>
            <a:r>
              <a:rPr lang="zh-TW" altLang="en-US" dirty="0"/>
              <a:t>，也就是</a:t>
            </a:r>
            <a:r>
              <a:rPr lang="en-US" altLang="zh-TW" dirty="0"/>
              <a:t>2-3-4</a:t>
            </a:r>
            <a:r>
              <a:rPr lang="zh-TW" altLang="en-US" dirty="0" smtClean="0"/>
              <a:t>樹</a:t>
            </a:r>
            <a:r>
              <a:rPr lang="zh-TW" altLang="en-US" dirty="0"/>
              <a:t>）</a:t>
            </a:r>
            <a:r>
              <a:rPr lang="zh-TW" altLang="en-US" dirty="0" smtClean="0"/>
              <a:t>的</a:t>
            </a:r>
            <a:r>
              <a:rPr lang="en-US" altLang="zh-TW" dirty="0"/>
              <a:t>B-Tree</a:t>
            </a:r>
            <a:r>
              <a:rPr lang="zh-TW" altLang="en-US" dirty="0"/>
              <a:t>，刪除元素</a:t>
            </a:r>
            <a:r>
              <a:rPr lang="en-US" altLang="zh-TW" dirty="0"/>
              <a:t>83</a:t>
            </a:r>
            <a:r>
              <a:rPr lang="zh-TW" altLang="en-US" dirty="0"/>
              <a:t>時，會跟節點</a:t>
            </a:r>
            <a:r>
              <a:rPr lang="en-US" altLang="zh-TW" dirty="0"/>
              <a:t>93</a:t>
            </a:r>
            <a:r>
              <a:rPr lang="en-US" altLang="zh-TW" dirty="0" smtClean="0"/>
              <a:t>, 98</a:t>
            </a:r>
            <a:r>
              <a:rPr lang="zh-TW" altLang="en-US" dirty="0"/>
              <a:t>，借用元素</a:t>
            </a:r>
            <a:r>
              <a:rPr lang="en-US" altLang="zh-TW" dirty="0"/>
              <a:t>93</a:t>
            </a:r>
            <a:r>
              <a:rPr lang="zh-TW" altLang="en-US" dirty="0"/>
              <a:t>，將元素</a:t>
            </a:r>
            <a:r>
              <a:rPr lang="en-US" altLang="zh-TW" dirty="0"/>
              <a:t>93</a:t>
            </a:r>
            <a:r>
              <a:rPr lang="zh-TW" altLang="en-US" dirty="0"/>
              <a:t>移動到上一層，將元素</a:t>
            </a:r>
            <a:r>
              <a:rPr lang="en-US" altLang="zh-TW" dirty="0"/>
              <a:t>85</a:t>
            </a:r>
            <a:r>
              <a:rPr lang="zh-TW" altLang="en-US" dirty="0"/>
              <a:t>移動到元素</a:t>
            </a:r>
            <a:r>
              <a:rPr lang="en-US" altLang="zh-TW" dirty="0"/>
              <a:t>83</a:t>
            </a:r>
            <a:r>
              <a:rPr lang="zh-TW" altLang="en-US" dirty="0"/>
              <a:t>所在節點，就可以刪除元素</a:t>
            </a:r>
            <a:r>
              <a:rPr lang="en-US" altLang="zh-TW" dirty="0"/>
              <a:t>83</a:t>
            </a:r>
            <a:r>
              <a:rPr lang="zh-TW" altLang="en-US" dirty="0"/>
              <a:t>，稱作</a:t>
            </a:r>
            <a:r>
              <a:rPr lang="zh-TW" altLang="en-US" dirty="0" smtClean="0"/>
              <a:t>旋轉</a:t>
            </a:r>
            <a:r>
              <a:rPr lang="zh-TW" altLang="en-US" dirty="0"/>
              <a:t>（</a:t>
            </a:r>
            <a:r>
              <a:rPr lang="en-US" altLang="zh-TW" dirty="0" smtClean="0"/>
              <a:t>rotate</a:t>
            </a:r>
            <a:r>
              <a:rPr lang="zh-TW" altLang="en-US" dirty="0" smtClean="0"/>
              <a:t>），如右圖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12" y="2649160"/>
            <a:ext cx="3053987" cy="152068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74" y="2552569"/>
            <a:ext cx="3075474" cy="161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13-1-1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2-3-Tree</a:t>
            </a:r>
            <a:r>
              <a:rPr lang="zh-TW" altLang="en-US" dirty="0"/>
              <a:t>搜尋元素的概念說明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要在</a:t>
            </a:r>
            <a:r>
              <a:rPr lang="en-US" altLang="zh-TW" dirty="0"/>
              <a:t>2-3-Tree</a:t>
            </a:r>
            <a:r>
              <a:rPr lang="zh-TW" altLang="en-US" dirty="0"/>
              <a:t>內搜尋某個元素存不存在，原理同二元搜尋樹的搜尋，經由節點內的鍵值決定要搜尋的子樹，一層一層的往下縮小搜尋範圍，直到找到該元素，或找不到該元素，舉例如下。假設搜尋元素</a:t>
            </a:r>
            <a:r>
              <a:rPr lang="en-US" altLang="zh-TW" dirty="0"/>
              <a:t>83</a:t>
            </a:r>
            <a:r>
              <a:rPr lang="zh-TW" altLang="en-US" dirty="0"/>
              <a:t>是否存在，則從根節點</a:t>
            </a:r>
            <a:r>
              <a:rPr lang="en-US" altLang="zh-TW" dirty="0"/>
              <a:t>36</a:t>
            </a:r>
            <a:r>
              <a:rPr lang="zh-TW" altLang="en-US" dirty="0"/>
              <a:t>開始，發現</a:t>
            </a:r>
            <a:r>
              <a:rPr lang="en-US" altLang="zh-TW" dirty="0"/>
              <a:t>83</a:t>
            </a:r>
            <a:r>
              <a:rPr lang="zh-TW" altLang="en-US" dirty="0"/>
              <a:t>比</a:t>
            </a:r>
            <a:r>
              <a:rPr lang="en-US" altLang="zh-TW" dirty="0"/>
              <a:t>36</a:t>
            </a:r>
            <a:r>
              <a:rPr lang="zh-TW" altLang="en-US" dirty="0"/>
              <a:t>大，所以搜尋根節點的右子樹，發現</a:t>
            </a:r>
            <a:r>
              <a:rPr lang="en-US" altLang="zh-TW" dirty="0"/>
              <a:t>83</a:t>
            </a:r>
            <a:r>
              <a:rPr lang="zh-TW" altLang="en-US" dirty="0"/>
              <a:t>比</a:t>
            </a:r>
            <a:r>
              <a:rPr lang="en-US" altLang="zh-TW" dirty="0"/>
              <a:t>79</a:t>
            </a:r>
            <a:r>
              <a:rPr lang="zh-TW" altLang="en-US" dirty="0"/>
              <a:t>大，但比</a:t>
            </a:r>
            <a:r>
              <a:rPr lang="en-US" altLang="zh-TW" dirty="0"/>
              <a:t>85</a:t>
            </a:r>
            <a:r>
              <a:rPr lang="zh-TW" altLang="en-US" dirty="0"/>
              <a:t>小，所以搜尋</a:t>
            </a:r>
            <a:r>
              <a:rPr lang="zh-TW" altLang="en-US" dirty="0" smtClean="0"/>
              <a:t>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點</a:t>
            </a:r>
            <a:r>
              <a:rPr lang="zh-TW" altLang="en-US" dirty="0"/>
              <a:t>「</a:t>
            </a:r>
            <a:r>
              <a:rPr lang="en-US" altLang="zh-TW" dirty="0"/>
              <a:t>79,85</a:t>
            </a:r>
            <a:r>
              <a:rPr lang="zh-TW" altLang="en-US" dirty="0"/>
              <a:t>」中間的子樹，往下</a:t>
            </a:r>
            <a:r>
              <a:rPr lang="zh-TW" altLang="en-US" dirty="0" smtClean="0"/>
              <a:t>找到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節點</a:t>
            </a:r>
            <a:r>
              <a:rPr lang="zh-TW" altLang="en-US" dirty="0"/>
              <a:t>「</a:t>
            </a:r>
            <a:r>
              <a:rPr lang="en-US" altLang="zh-TW" dirty="0"/>
              <a:t>83</a:t>
            </a:r>
            <a:r>
              <a:rPr lang="zh-TW" altLang="en-US" dirty="0"/>
              <a:t>」，回傳找到元素</a:t>
            </a:r>
            <a:r>
              <a:rPr lang="en-US" altLang="zh-TW" dirty="0"/>
              <a:t>83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530" y="3726204"/>
            <a:ext cx="51625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13-3-3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dirty="0"/>
              <a:t>二、</a:t>
            </a:r>
            <a:r>
              <a:rPr lang="zh-TW" altLang="en-US" dirty="0" smtClean="0"/>
              <a:t>合併（</a:t>
            </a:r>
            <a:r>
              <a:rPr lang="en-US" altLang="zh-TW" b="1" dirty="0" smtClean="0"/>
              <a:t>combine</a:t>
            </a:r>
            <a:r>
              <a:rPr lang="zh-TW" altLang="en-US" b="1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如果相鄰節點的元素個數都只有最低元素個數，則可以與其中一個相鄰節點合併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左圖</a:t>
            </a:r>
            <a:r>
              <a:rPr lang="zh-TW" altLang="en-US" dirty="0"/>
              <a:t>為最大節點數</a:t>
            </a:r>
            <a:r>
              <a:rPr lang="en-US" altLang="zh-TW" dirty="0" smtClean="0"/>
              <a:t>3</a:t>
            </a:r>
            <a:r>
              <a:rPr lang="zh-TW" altLang="en-US" dirty="0" smtClean="0"/>
              <a:t>（最大</a:t>
            </a:r>
            <a:r>
              <a:rPr lang="zh-TW" altLang="en-US" dirty="0"/>
              <a:t>分支度為</a:t>
            </a:r>
            <a:r>
              <a:rPr lang="en-US" altLang="zh-TW" dirty="0"/>
              <a:t>4</a:t>
            </a:r>
            <a:r>
              <a:rPr lang="zh-TW" altLang="en-US" dirty="0"/>
              <a:t>，分支度最小為</a:t>
            </a:r>
            <a:r>
              <a:rPr lang="en-US" altLang="zh-TW" dirty="0"/>
              <a:t>2</a:t>
            </a:r>
            <a:r>
              <a:rPr lang="zh-TW" altLang="en-US" dirty="0"/>
              <a:t>的</a:t>
            </a:r>
            <a:r>
              <a:rPr lang="en-US" altLang="zh-TW" dirty="0"/>
              <a:t>B-Tree</a:t>
            </a:r>
            <a:r>
              <a:rPr lang="zh-TW" altLang="en-US" dirty="0"/>
              <a:t>，也就是</a:t>
            </a:r>
            <a:r>
              <a:rPr lang="en-US" altLang="zh-TW" dirty="0"/>
              <a:t>2-3-4</a:t>
            </a:r>
            <a:r>
              <a:rPr lang="zh-TW" altLang="en-US" dirty="0" smtClean="0"/>
              <a:t>樹</a:t>
            </a:r>
            <a:r>
              <a:rPr lang="zh-TW" altLang="en-US" dirty="0"/>
              <a:t>）</a:t>
            </a:r>
            <a:r>
              <a:rPr lang="zh-TW" altLang="en-US" dirty="0" smtClean="0"/>
              <a:t>的</a:t>
            </a:r>
            <a:r>
              <a:rPr lang="en-US" altLang="zh-TW" dirty="0"/>
              <a:t>B-Tree</a:t>
            </a:r>
            <a:r>
              <a:rPr lang="zh-TW" altLang="en-US" dirty="0"/>
              <a:t>，刪除元素</a:t>
            </a:r>
            <a:r>
              <a:rPr lang="en-US" altLang="zh-TW" dirty="0"/>
              <a:t>57</a:t>
            </a:r>
            <a:r>
              <a:rPr lang="zh-TW" altLang="en-US" dirty="0"/>
              <a:t>時，會與節點</a:t>
            </a:r>
            <a:r>
              <a:rPr lang="en-US" altLang="zh-TW" dirty="0"/>
              <a:t>79</a:t>
            </a:r>
            <a:r>
              <a:rPr lang="zh-TW" altLang="en-US" dirty="0"/>
              <a:t>與</a:t>
            </a:r>
            <a:r>
              <a:rPr lang="en-US" altLang="zh-TW" dirty="0"/>
              <a:t>83</a:t>
            </a:r>
            <a:r>
              <a:rPr lang="zh-TW" altLang="en-US" dirty="0"/>
              <a:t>合併，稱作</a:t>
            </a:r>
            <a:r>
              <a:rPr lang="zh-TW" altLang="en-US" dirty="0" smtClean="0"/>
              <a:t>合併（</a:t>
            </a:r>
            <a:r>
              <a:rPr lang="en-US" altLang="zh-TW" dirty="0" smtClean="0"/>
              <a:t>combine</a:t>
            </a:r>
            <a:r>
              <a:rPr lang="zh-TW" altLang="en-US" dirty="0" smtClean="0"/>
              <a:t>），如右圖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120" y="3368159"/>
            <a:ext cx="2856916" cy="13842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779" y="3296147"/>
            <a:ext cx="2856915" cy="150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8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13-3-3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讓節點數足夠，再將元素</a:t>
            </a:r>
            <a:r>
              <a:rPr lang="en-US" altLang="zh-TW" dirty="0"/>
              <a:t>57</a:t>
            </a:r>
            <a:r>
              <a:rPr lang="zh-TW" altLang="en-US" dirty="0"/>
              <a:t>刪除。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26" y="2072072"/>
            <a:ext cx="4596400" cy="24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13-3-3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B-Tree</a:t>
            </a:r>
            <a:r>
              <a:rPr lang="zh-TW" altLang="en-US" dirty="0"/>
              <a:t>刪除元素的概念說明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2"/>
            <a:ext cx="10607040" cy="4929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dirty="0"/>
              <a:t>三、刪除非葉節點內的元素</a:t>
            </a:r>
          </a:p>
          <a:p>
            <a:pPr lvl="1"/>
            <a:r>
              <a:rPr lang="zh-TW" altLang="en-US" dirty="0"/>
              <a:t>若刪除元素為葉節點，就可以直接刪除元素；若刪除元素不是葉節點，則可以找尋刪除元素的左子樹最大值，或右子樹最小值的元素為替代元素，此替代元素一定在葉節點上，將此替代元素從</a:t>
            </a:r>
            <a:r>
              <a:rPr lang="en-US" altLang="zh-TW" dirty="0"/>
              <a:t>B-Tree</a:t>
            </a:r>
            <a:r>
              <a:rPr lang="zh-TW" altLang="en-US" dirty="0"/>
              <a:t>刪除，</a:t>
            </a:r>
            <a:r>
              <a:rPr lang="en-US" altLang="zh-TW" dirty="0"/>
              <a:t>B-Tree</a:t>
            </a:r>
            <a:r>
              <a:rPr lang="zh-TW" altLang="en-US" dirty="0"/>
              <a:t>內找到原來要刪除元素，將刪除元素改回替代元素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6054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13-3-3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B-Tree</a:t>
            </a:r>
            <a:r>
              <a:rPr lang="zh-TW" altLang="en-US" dirty="0"/>
              <a:t>刪除元素的概念說明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2"/>
            <a:ext cx="10607040" cy="4929194"/>
          </a:xfrm>
        </p:spPr>
        <p:txBody>
          <a:bodyPr>
            <a:noAutofit/>
          </a:bodyPr>
          <a:lstStyle/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上圖</a:t>
            </a:r>
            <a:r>
              <a:rPr lang="zh-TW" altLang="en-US" dirty="0"/>
              <a:t>為最大節點數</a:t>
            </a:r>
            <a:r>
              <a:rPr lang="en-US" altLang="zh-TW" dirty="0" smtClean="0"/>
              <a:t>3</a:t>
            </a:r>
            <a:r>
              <a:rPr lang="zh-TW" altLang="en-US" dirty="0" smtClean="0"/>
              <a:t>最大</a:t>
            </a:r>
            <a:r>
              <a:rPr lang="zh-TW" altLang="en-US" dirty="0"/>
              <a:t>分支度為</a:t>
            </a:r>
            <a:r>
              <a:rPr lang="en-US" altLang="zh-TW" dirty="0"/>
              <a:t>4</a:t>
            </a:r>
            <a:r>
              <a:rPr lang="zh-TW" altLang="en-US" dirty="0"/>
              <a:t>，分支度最小為</a:t>
            </a:r>
            <a:r>
              <a:rPr lang="en-US" altLang="zh-TW" dirty="0"/>
              <a:t>2</a:t>
            </a:r>
            <a:r>
              <a:rPr lang="zh-TW" altLang="en-US" dirty="0"/>
              <a:t>的</a:t>
            </a:r>
            <a:r>
              <a:rPr lang="en-US" altLang="zh-TW" dirty="0"/>
              <a:t>B-Tree</a:t>
            </a:r>
            <a:r>
              <a:rPr lang="zh-TW" altLang="en-US" dirty="0"/>
              <a:t>，也就是</a:t>
            </a:r>
            <a:r>
              <a:rPr lang="en-US" altLang="zh-TW" dirty="0"/>
              <a:t>2-3-4</a:t>
            </a:r>
            <a:r>
              <a:rPr lang="zh-TW" altLang="en-US" dirty="0" smtClean="0"/>
              <a:t>樹的</a:t>
            </a:r>
            <a:r>
              <a:rPr lang="en-US" altLang="zh-TW" dirty="0"/>
              <a:t>B-Tree</a:t>
            </a:r>
            <a:r>
              <a:rPr lang="zh-TW" altLang="en-US" dirty="0"/>
              <a:t>，刪除元素</a:t>
            </a:r>
            <a:r>
              <a:rPr lang="en-US" altLang="zh-TW" dirty="0"/>
              <a:t>85</a:t>
            </a:r>
            <a:r>
              <a:rPr lang="zh-TW" altLang="en-US" dirty="0"/>
              <a:t>時，不是葉節點，假設找尋右子樹最小值為替代元素，就會選用右子樹最小元素</a:t>
            </a:r>
            <a:r>
              <a:rPr lang="en-US" altLang="zh-TW" dirty="0"/>
              <a:t>93</a:t>
            </a:r>
            <a:r>
              <a:rPr lang="zh-TW" altLang="en-US" dirty="0"/>
              <a:t>為替代元素，元素</a:t>
            </a:r>
            <a:r>
              <a:rPr lang="en-US" altLang="zh-TW" dirty="0"/>
              <a:t>93</a:t>
            </a:r>
            <a:r>
              <a:rPr lang="zh-TW" altLang="en-US" dirty="0"/>
              <a:t>所在節點個數如果足夠就直接刪除，否則進行旋轉或合併，增加節點內元素個數，再刪除元素</a:t>
            </a:r>
            <a:r>
              <a:rPr lang="en-US" altLang="zh-TW" dirty="0"/>
              <a:t>93</a:t>
            </a:r>
            <a:r>
              <a:rPr lang="zh-TW" altLang="en-US" dirty="0"/>
              <a:t>，該節點元素個數足夠所以直接刪除，如下圖。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347" y="1334716"/>
            <a:ext cx="4077064" cy="210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3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13-3-3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B-Tree</a:t>
            </a:r>
            <a:r>
              <a:rPr lang="zh-TW" altLang="en-US" dirty="0"/>
              <a:t>刪除元素的概念說明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但</a:t>
            </a:r>
            <a:r>
              <a:rPr lang="zh-TW" altLang="en-US" dirty="0"/>
              <a:t>因為要刪除的元素是</a:t>
            </a:r>
            <a:r>
              <a:rPr lang="en-US" altLang="zh-TW" dirty="0"/>
              <a:t>85</a:t>
            </a:r>
            <a:r>
              <a:rPr lang="zh-TW" altLang="en-US" dirty="0"/>
              <a:t>而不是</a:t>
            </a:r>
            <a:r>
              <a:rPr lang="en-US" altLang="zh-TW" dirty="0"/>
              <a:t>93</a:t>
            </a:r>
            <a:r>
              <a:rPr lang="zh-TW" altLang="en-US" dirty="0"/>
              <a:t>，接著找尋元素</a:t>
            </a:r>
            <a:r>
              <a:rPr lang="en-US" altLang="zh-TW" dirty="0"/>
              <a:t>85</a:t>
            </a:r>
            <a:r>
              <a:rPr lang="zh-TW" altLang="en-US" dirty="0"/>
              <a:t>，將其值改成</a:t>
            </a:r>
            <a:r>
              <a:rPr lang="en-US" altLang="zh-TW" dirty="0"/>
              <a:t>93</a:t>
            </a:r>
            <a:r>
              <a:rPr lang="zh-TW" altLang="en-US" dirty="0"/>
              <a:t>，到此完成刪除非葉節點的元素</a:t>
            </a:r>
            <a:r>
              <a:rPr lang="en-US" altLang="zh-TW" dirty="0"/>
              <a:t>85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85" y="1646679"/>
            <a:ext cx="3775767" cy="19927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940" y="4683447"/>
            <a:ext cx="3548198" cy="18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4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13-3-3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B-Tree</a:t>
            </a:r>
            <a:r>
              <a:rPr lang="zh-TW" altLang="en-US" dirty="0"/>
              <a:t>刪除元素的概念說明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2"/>
            <a:ext cx="10580914" cy="4929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dirty="0"/>
              <a:t>四、事先進行旋轉或合併</a:t>
            </a:r>
          </a:p>
          <a:p>
            <a:pPr lvl="1"/>
            <a:r>
              <a:rPr lang="zh-TW" altLang="en-US" dirty="0"/>
              <a:t>為了避免由下往上的走訪，可以由上往下找尋刪除的元素時，先進行旋轉或合併，讓走訪過程中所有節點的元素個數足夠，不會刪除一個元素就低於</a:t>
            </a:r>
            <a:r>
              <a:rPr lang="en-US" altLang="zh-TW" dirty="0"/>
              <a:t>B-Tree</a:t>
            </a:r>
            <a:r>
              <a:rPr lang="zh-TW" altLang="en-US" dirty="0"/>
              <a:t>的最低元素個數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320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13-3-3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B-Tree</a:t>
            </a:r>
            <a:r>
              <a:rPr lang="zh-TW" altLang="en-US" dirty="0"/>
              <a:t>刪除元素的概念說明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2"/>
            <a:ext cx="10580914" cy="4929194"/>
          </a:xfrm>
        </p:spPr>
        <p:txBody>
          <a:bodyPr>
            <a:noAutofit/>
          </a:bodyPr>
          <a:lstStyle/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/>
              <a:t>左</a:t>
            </a:r>
            <a:r>
              <a:rPr lang="zh-TW" altLang="en-US" dirty="0" smtClean="0"/>
              <a:t>圖</a:t>
            </a:r>
            <a:r>
              <a:rPr lang="zh-TW" altLang="en-US" dirty="0"/>
              <a:t>為最大節點數</a:t>
            </a:r>
            <a:r>
              <a:rPr lang="en-US" altLang="zh-TW" dirty="0" smtClean="0"/>
              <a:t>3</a:t>
            </a:r>
            <a:r>
              <a:rPr lang="zh-TW" altLang="en-US" dirty="0" smtClean="0"/>
              <a:t>（最大</a:t>
            </a:r>
            <a:r>
              <a:rPr lang="zh-TW" altLang="en-US" dirty="0"/>
              <a:t>分支度為</a:t>
            </a:r>
            <a:r>
              <a:rPr lang="en-US" altLang="zh-TW" dirty="0"/>
              <a:t>4</a:t>
            </a:r>
            <a:r>
              <a:rPr lang="zh-TW" altLang="en-US" dirty="0"/>
              <a:t>，分支度最小為</a:t>
            </a:r>
            <a:r>
              <a:rPr lang="en-US" altLang="zh-TW" dirty="0"/>
              <a:t>2</a:t>
            </a:r>
            <a:r>
              <a:rPr lang="zh-TW" altLang="en-US" dirty="0"/>
              <a:t>的</a:t>
            </a:r>
            <a:r>
              <a:rPr lang="en-US" altLang="zh-TW" dirty="0"/>
              <a:t>B-Tree</a:t>
            </a:r>
            <a:r>
              <a:rPr lang="zh-TW" altLang="en-US" dirty="0"/>
              <a:t>，也就是</a:t>
            </a:r>
            <a:r>
              <a:rPr lang="en-US" altLang="zh-TW" dirty="0"/>
              <a:t>2-3-4</a:t>
            </a:r>
            <a:r>
              <a:rPr lang="zh-TW" altLang="en-US" dirty="0" smtClean="0"/>
              <a:t>樹）的</a:t>
            </a:r>
            <a:r>
              <a:rPr lang="en-US" altLang="zh-TW" dirty="0"/>
              <a:t>B-Tree</a:t>
            </a:r>
            <a:r>
              <a:rPr lang="zh-TW" altLang="en-US" dirty="0"/>
              <a:t>，刪除元素</a:t>
            </a:r>
            <a:r>
              <a:rPr lang="en-US" altLang="zh-TW" dirty="0"/>
              <a:t>2</a:t>
            </a:r>
            <a:r>
              <a:rPr lang="zh-TW" altLang="en-US" dirty="0"/>
              <a:t>時，由根節點走訪到節點</a:t>
            </a:r>
            <a:r>
              <a:rPr lang="en-US" altLang="zh-TW" dirty="0"/>
              <a:t>6</a:t>
            </a:r>
            <a:r>
              <a:rPr lang="zh-TW" altLang="en-US" dirty="0"/>
              <a:t>時，因為右邊相鄰節點「</a:t>
            </a:r>
            <a:r>
              <a:rPr lang="en-US" altLang="zh-TW" dirty="0"/>
              <a:t>79</a:t>
            </a:r>
            <a:r>
              <a:rPr lang="en-US" altLang="zh-TW" dirty="0" smtClean="0"/>
              <a:t>, 93</a:t>
            </a:r>
            <a:r>
              <a:rPr lang="zh-TW" altLang="en-US" dirty="0"/>
              <a:t>」的元素個數足夠，事先使用旋轉增加節點</a:t>
            </a:r>
            <a:r>
              <a:rPr lang="en-US" altLang="zh-TW" dirty="0"/>
              <a:t>6</a:t>
            </a:r>
            <a:r>
              <a:rPr lang="zh-TW" altLang="en-US" dirty="0"/>
              <a:t>的元素個數，將元素</a:t>
            </a:r>
            <a:r>
              <a:rPr lang="en-US" altLang="zh-TW" dirty="0"/>
              <a:t>79</a:t>
            </a:r>
            <a:r>
              <a:rPr lang="zh-TW" altLang="en-US" dirty="0"/>
              <a:t>移動到根節點，元素</a:t>
            </a:r>
            <a:r>
              <a:rPr lang="en-US" altLang="zh-TW" dirty="0"/>
              <a:t>36</a:t>
            </a:r>
            <a:r>
              <a:rPr lang="zh-TW" altLang="en-US" dirty="0"/>
              <a:t>移動到節點</a:t>
            </a:r>
            <a:r>
              <a:rPr lang="en-US" altLang="zh-TW" dirty="0"/>
              <a:t>6</a:t>
            </a:r>
            <a:r>
              <a:rPr lang="zh-TW" altLang="en-US" dirty="0"/>
              <a:t>，</a:t>
            </a:r>
            <a:r>
              <a:rPr lang="zh-TW" altLang="en-US" dirty="0" smtClean="0"/>
              <a:t>如</a:t>
            </a:r>
            <a:r>
              <a:rPr lang="zh-TW" altLang="en-US" dirty="0"/>
              <a:t>右</a:t>
            </a:r>
            <a:r>
              <a:rPr lang="zh-TW" altLang="en-US" dirty="0" smtClean="0"/>
              <a:t>圖</a:t>
            </a:r>
            <a:r>
              <a:rPr lang="zh-TW" altLang="en-US" dirty="0"/>
              <a:t>。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80" y="1433913"/>
            <a:ext cx="3006227" cy="16427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12" y="1449771"/>
            <a:ext cx="3144339" cy="162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13-3-3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B-Tree</a:t>
            </a:r>
            <a:r>
              <a:rPr lang="zh-TW" altLang="en-US" dirty="0"/>
              <a:t>刪除元素的概念說明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因為節點</a:t>
            </a:r>
            <a:r>
              <a:rPr lang="en-US" altLang="zh-TW" dirty="0"/>
              <a:t>2</a:t>
            </a:r>
            <a:r>
              <a:rPr lang="zh-TW" altLang="en-US" dirty="0"/>
              <a:t>的元素個數不足，且相鄰節點元素個數也不足，所以使用合併增加節點</a:t>
            </a:r>
            <a:r>
              <a:rPr lang="en-US" altLang="zh-TW" dirty="0"/>
              <a:t>2</a:t>
            </a:r>
            <a:r>
              <a:rPr lang="zh-TW" altLang="en-US" dirty="0"/>
              <a:t>的元素個數，將元素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6</a:t>
            </a:r>
            <a:r>
              <a:rPr lang="zh-TW" altLang="en-US" dirty="0"/>
              <a:t>與</a:t>
            </a:r>
            <a:r>
              <a:rPr lang="en-US" altLang="zh-TW" dirty="0"/>
              <a:t>12</a:t>
            </a:r>
            <a:r>
              <a:rPr lang="zh-TW" altLang="en-US" dirty="0"/>
              <a:t>合併成一個節點。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12" y="2568108"/>
            <a:ext cx="44481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13-3-3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B-Tree</a:t>
            </a:r>
            <a:r>
              <a:rPr lang="zh-TW" altLang="en-US" dirty="0"/>
              <a:t>刪除元素的概念說明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將元素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6</a:t>
            </a:r>
            <a:r>
              <a:rPr lang="zh-TW" altLang="en-US" dirty="0"/>
              <a:t>與</a:t>
            </a:r>
            <a:r>
              <a:rPr lang="en-US" altLang="zh-TW" dirty="0"/>
              <a:t>12</a:t>
            </a:r>
            <a:r>
              <a:rPr lang="zh-TW" altLang="en-US" dirty="0"/>
              <a:t>合併成一個節點後，就可以直接刪除元素</a:t>
            </a:r>
            <a:r>
              <a:rPr lang="en-US" altLang="zh-TW" dirty="0"/>
              <a:t>2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到</a:t>
            </a:r>
            <a:r>
              <a:rPr lang="zh-TW" altLang="en-US" dirty="0"/>
              <a:t>此刪除了元素</a:t>
            </a:r>
            <a:r>
              <a:rPr lang="en-US" altLang="zh-TW" dirty="0"/>
              <a:t>2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6" y="2200899"/>
            <a:ext cx="3792029" cy="18560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897" y="4468825"/>
            <a:ext cx="3310890" cy="192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13-3-3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B-Tree</a:t>
            </a:r>
            <a:r>
              <a:rPr lang="zh-TW" altLang="en-US" dirty="0"/>
              <a:t>刪除元素的概念說明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2"/>
            <a:ext cx="10058400" cy="4629526"/>
          </a:xfrm>
        </p:spPr>
        <p:txBody>
          <a:bodyPr>
            <a:noAutofit/>
          </a:bodyPr>
          <a:lstStyle/>
          <a:p>
            <a:r>
              <a:rPr lang="zh-TW" altLang="en-US" dirty="0"/>
              <a:t>示範從</a:t>
            </a:r>
            <a:r>
              <a:rPr lang="en-US" altLang="zh-TW" b="1" dirty="0"/>
              <a:t>B-Tree</a:t>
            </a:r>
            <a:r>
              <a:rPr lang="zh-TW" altLang="en-US" dirty="0"/>
              <a:t>刪除元素的過程</a:t>
            </a:r>
          </a:p>
          <a:p>
            <a:r>
              <a:rPr lang="zh-TW" altLang="en-US" dirty="0"/>
              <a:t>假設將以下元素「</a:t>
            </a:r>
            <a:r>
              <a:rPr lang="en-US" altLang="zh-TW" dirty="0"/>
              <a:t>36, 2, 6, 57, 12, 98, 79, 83, 85, 93</a:t>
            </a:r>
            <a:r>
              <a:rPr lang="zh-TW" altLang="en-US" dirty="0"/>
              <a:t>」依序插入分支度最大為</a:t>
            </a:r>
            <a:r>
              <a:rPr lang="en-US" altLang="zh-TW" dirty="0"/>
              <a:t>6</a:t>
            </a:r>
            <a:r>
              <a:rPr lang="zh-TW" altLang="en-US" dirty="0"/>
              <a:t>，分支度最小為</a:t>
            </a:r>
            <a:r>
              <a:rPr lang="en-US" altLang="zh-TW" dirty="0"/>
              <a:t>3</a:t>
            </a:r>
            <a:r>
              <a:rPr lang="zh-TW" altLang="en-US" dirty="0"/>
              <a:t>的</a:t>
            </a:r>
            <a:r>
              <a:rPr lang="en-US" altLang="zh-TW" dirty="0"/>
              <a:t>B-Tree</a:t>
            </a:r>
            <a:r>
              <a:rPr lang="zh-TW" altLang="en-US" dirty="0"/>
              <a:t>，也就是節點的最多元素個數為</a:t>
            </a:r>
            <a:r>
              <a:rPr lang="en-US" altLang="zh-TW" dirty="0"/>
              <a:t>5</a:t>
            </a:r>
            <a:r>
              <a:rPr lang="zh-TW" altLang="en-US" dirty="0"/>
              <a:t>，最少元素個數為</a:t>
            </a:r>
            <a:r>
              <a:rPr lang="en-US" altLang="zh-TW" dirty="0"/>
              <a:t>2</a:t>
            </a:r>
            <a:r>
              <a:rPr lang="zh-TW" altLang="en-US" dirty="0"/>
              <a:t>，新增到</a:t>
            </a:r>
            <a:r>
              <a:rPr lang="en-US" altLang="zh-TW" dirty="0"/>
              <a:t>B-Tree</a:t>
            </a:r>
            <a:r>
              <a:rPr lang="zh-TW" altLang="en-US" dirty="0"/>
              <a:t>後，結果如下圖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假設</a:t>
            </a:r>
            <a:r>
              <a:rPr lang="zh-TW" altLang="en-US" dirty="0"/>
              <a:t>元素刪除順序為「</a:t>
            </a:r>
            <a:r>
              <a:rPr lang="en-US" altLang="zh-TW" dirty="0"/>
              <a:t>12, 83, 36, 85, 2, 93, 6, 79, 57, 98</a:t>
            </a:r>
            <a:r>
              <a:rPr lang="zh-TW" altLang="en-US" dirty="0"/>
              <a:t>」。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56" y="3951515"/>
            <a:ext cx="43338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8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13-1-2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2-3-Tree</a:t>
            </a:r>
            <a:r>
              <a:rPr lang="zh-TW" altLang="en-US" dirty="0"/>
              <a:t>新增元素的概念說明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若</a:t>
            </a:r>
            <a:r>
              <a:rPr lang="zh-TW" altLang="en-US" dirty="0"/>
              <a:t>插入到</a:t>
            </a:r>
            <a:r>
              <a:rPr lang="en-US" altLang="zh-TW" dirty="0"/>
              <a:t>2</a:t>
            </a:r>
            <a:r>
              <a:rPr lang="zh-TW" altLang="en-US" dirty="0"/>
              <a:t>個鍵值的節點，變成</a:t>
            </a:r>
            <a:r>
              <a:rPr lang="en-US" altLang="zh-TW" dirty="0"/>
              <a:t>3</a:t>
            </a:r>
            <a:r>
              <a:rPr lang="zh-TW" altLang="en-US" dirty="0"/>
              <a:t>個鍵值的節點，不符合</a:t>
            </a:r>
            <a:r>
              <a:rPr lang="en-US" altLang="zh-TW" dirty="0"/>
              <a:t>2-3-Tree</a:t>
            </a:r>
            <a:r>
              <a:rPr lang="zh-TW" altLang="en-US" dirty="0"/>
              <a:t>的定義，需要將中間值往上提，插入上一層的節點，若上一層節點的鍵值也是</a:t>
            </a:r>
            <a:r>
              <a:rPr lang="en-US" altLang="zh-TW" dirty="0"/>
              <a:t>2</a:t>
            </a:r>
            <a:r>
              <a:rPr lang="zh-TW" altLang="en-US" dirty="0"/>
              <a:t>個鍵值，則中間值繼續往上提，插入上一層的節點，不斷的往上提，直到符合</a:t>
            </a:r>
            <a:r>
              <a:rPr lang="en-US" altLang="zh-TW" dirty="0"/>
              <a:t>2-3-Tree</a:t>
            </a:r>
            <a:r>
              <a:rPr lang="zh-TW" altLang="en-US" dirty="0"/>
              <a:t>的定義為止，舉例如下。</a:t>
            </a:r>
          </a:p>
          <a:p>
            <a:r>
              <a:rPr lang="zh-TW" altLang="en-US" dirty="0"/>
              <a:t>假設插入數值</a:t>
            </a:r>
            <a:r>
              <a:rPr lang="en-US" altLang="zh-TW" dirty="0"/>
              <a:t>95</a:t>
            </a:r>
            <a:r>
              <a:rPr lang="zh-TW" altLang="en-US" dirty="0"/>
              <a:t>到</a:t>
            </a:r>
            <a:r>
              <a:rPr lang="en-US" altLang="zh-TW" dirty="0"/>
              <a:t>2-3-Tree</a:t>
            </a:r>
            <a:r>
              <a:rPr lang="zh-TW" altLang="en-US" dirty="0"/>
              <a:t>，如下圖。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74" y="4417479"/>
            <a:ext cx="31242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13-3-3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B-Tree</a:t>
            </a:r>
            <a:r>
              <a:rPr lang="zh-TW" altLang="en-US" dirty="0"/>
              <a:t>刪除元素的概念說明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69" y="1493542"/>
            <a:ext cx="7553325" cy="4600575"/>
          </a:xfrm>
        </p:spPr>
      </p:pic>
    </p:spTree>
    <p:extLst>
      <p:ext uri="{BB962C8B-B14F-4D97-AF65-F5344CB8AC3E}">
        <p14:creationId xmlns:p14="http://schemas.microsoft.com/office/powerpoint/2010/main" val="219207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13-3-3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B-Tree</a:t>
            </a:r>
            <a:r>
              <a:rPr lang="zh-TW" altLang="en-US" dirty="0"/>
              <a:t>刪除元素的概念說明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33" y="1700099"/>
            <a:ext cx="5829300" cy="1914525"/>
          </a:xfrm>
        </p:spPr>
      </p:pic>
    </p:spTree>
    <p:extLst>
      <p:ext uri="{BB962C8B-B14F-4D97-AF65-F5344CB8AC3E}">
        <p14:creationId xmlns:p14="http://schemas.microsoft.com/office/powerpoint/2010/main" val="15067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13-3-3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B-Tree</a:t>
            </a:r>
            <a:r>
              <a:rPr lang="zh-TW" altLang="en-US" dirty="0"/>
              <a:t>刪除元素的概念說明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12" y="1491774"/>
            <a:ext cx="7648575" cy="4133850"/>
          </a:xfrm>
        </p:spPr>
      </p:pic>
    </p:spTree>
    <p:extLst>
      <p:ext uri="{BB962C8B-B14F-4D97-AF65-F5344CB8AC3E}">
        <p14:creationId xmlns:p14="http://schemas.microsoft.com/office/powerpoint/2010/main" val="286071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13-3-3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B-Tree</a:t>
            </a:r>
            <a:r>
              <a:rPr lang="zh-TW" altLang="en-US" dirty="0"/>
              <a:t>刪除元素的概念說明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13" y="1446802"/>
            <a:ext cx="7407706" cy="4929188"/>
          </a:xfrm>
        </p:spPr>
      </p:pic>
    </p:spTree>
    <p:extLst>
      <p:ext uri="{BB962C8B-B14F-4D97-AF65-F5344CB8AC3E}">
        <p14:creationId xmlns:p14="http://schemas.microsoft.com/office/powerpoint/2010/main" val="1960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13-3-3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B-Tree</a:t>
            </a:r>
            <a:r>
              <a:rPr lang="zh-TW" altLang="en-US" dirty="0"/>
              <a:t>刪除元素的概念說明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72" y="1424419"/>
            <a:ext cx="6705600" cy="3876675"/>
          </a:xfrm>
        </p:spPr>
      </p:pic>
    </p:spTree>
    <p:extLst>
      <p:ext uri="{BB962C8B-B14F-4D97-AF65-F5344CB8AC3E}">
        <p14:creationId xmlns:p14="http://schemas.microsoft.com/office/powerpoint/2010/main" val="117700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13-3-3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B-Tree</a:t>
            </a:r>
            <a:r>
              <a:rPr lang="zh-TW" altLang="en-US" dirty="0"/>
              <a:t>刪除元素的概念說明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03" y="1491637"/>
            <a:ext cx="7610475" cy="4238625"/>
          </a:xfrm>
        </p:spPr>
      </p:pic>
    </p:spTree>
    <p:extLst>
      <p:ext uri="{BB962C8B-B14F-4D97-AF65-F5344CB8AC3E}">
        <p14:creationId xmlns:p14="http://schemas.microsoft.com/office/powerpoint/2010/main" val="5572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13-3-3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B-Tree</a:t>
            </a:r>
            <a:r>
              <a:rPr lang="zh-TW" altLang="en-US" dirty="0"/>
              <a:t>刪除元素的概念說明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74" y="1439523"/>
            <a:ext cx="7581900" cy="3219450"/>
          </a:xfrm>
        </p:spPr>
      </p:pic>
    </p:spTree>
    <p:extLst>
      <p:ext uri="{BB962C8B-B14F-4D97-AF65-F5344CB8AC3E}">
        <p14:creationId xmlns:p14="http://schemas.microsoft.com/office/powerpoint/2010/main" val="373210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一、</a:t>
            </a:r>
            <a:r>
              <a:rPr lang="zh-TW" altLang="en-US" dirty="0" smtClean="0"/>
              <a:t>旋轉（</a:t>
            </a:r>
            <a:r>
              <a:rPr lang="en-US" altLang="zh-TW" b="1" dirty="0" smtClean="0"/>
              <a:t>rotate</a:t>
            </a:r>
            <a:r>
              <a:rPr lang="zh-TW" altLang="en-US" b="1" dirty="0" smtClean="0"/>
              <a:t>）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想法</a:t>
            </a:r>
          </a:p>
          <a:p>
            <a:pPr lvl="1"/>
            <a:r>
              <a:rPr lang="zh-TW" altLang="en-US" dirty="0"/>
              <a:t>上一層的鍵值儲存到串列</a:t>
            </a:r>
            <a:r>
              <a:rPr lang="en-US" altLang="zh-TW" dirty="0"/>
              <a:t>keys</a:t>
            </a:r>
            <a:r>
              <a:rPr lang="zh-TW" altLang="en-US" dirty="0"/>
              <a:t>內，</a:t>
            </a:r>
            <a:r>
              <a:rPr lang="en-US" altLang="zh-TW" dirty="0"/>
              <a:t>keys[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r>
              <a:rPr lang="zh-TW" altLang="en-US" dirty="0"/>
              <a:t>的左邊是</a:t>
            </a:r>
            <a:r>
              <a:rPr lang="en-US" altLang="zh-TW" dirty="0" err="1"/>
              <a:t>childs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r>
              <a:rPr lang="zh-TW" altLang="en-US" dirty="0"/>
              <a:t>，而右邊是</a:t>
            </a:r>
            <a:r>
              <a:rPr lang="en-US" altLang="zh-TW" dirty="0" err="1"/>
              <a:t>childs</a:t>
            </a:r>
            <a:r>
              <a:rPr lang="en-US" altLang="zh-TW" dirty="0"/>
              <a:t>[i+1]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45" y="4186646"/>
            <a:ext cx="76771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9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當左邊可以借用時，旋轉的程式碼如下。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1097280" y="1989772"/>
            <a:ext cx="7800975" cy="2190750"/>
            <a:chOff x="1097280" y="1798048"/>
            <a:chExt cx="7800975" cy="219075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80" y="1798048"/>
              <a:ext cx="7800975" cy="219075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97280" y="1798048"/>
              <a:ext cx="5368834" cy="3834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0" y="3917080"/>
            <a:ext cx="77914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當左邊可以借用時，旋轉的程式碼如下。</a:t>
            </a:r>
          </a:p>
        </p:txBody>
      </p:sp>
      <p:grpSp>
        <p:nvGrpSpPr>
          <p:cNvPr id="11" name="群組 10"/>
          <p:cNvGrpSpPr/>
          <p:nvPr/>
        </p:nvGrpSpPr>
        <p:grpSpPr>
          <a:xfrm>
            <a:off x="509752" y="2013141"/>
            <a:ext cx="7800975" cy="2190750"/>
            <a:chOff x="1097280" y="1798048"/>
            <a:chExt cx="7800975" cy="219075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80" y="1798048"/>
              <a:ext cx="7800975" cy="219075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645920" y="2586446"/>
              <a:ext cx="6975566" cy="3069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619794" y="2952206"/>
              <a:ext cx="3436201" cy="2873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10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5289076" y="3511494"/>
            <a:ext cx="6238550" cy="3057654"/>
            <a:chOff x="5055995" y="3669588"/>
            <a:chExt cx="6238550" cy="305765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6909" y="3669588"/>
              <a:ext cx="5967636" cy="534303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5995" y="4243863"/>
              <a:ext cx="6238550" cy="2483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57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13-1-2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2-3-Tree</a:t>
            </a:r>
            <a:r>
              <a:rPr lang="zh-TW" altLang="en-US" dirty="0"/>
              <a:t>新增元素的概念說明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因為節點「</a:t>
            </a:r>
            <a:r>
              <a:rPr lang="en-US" altLang="zh-TW" dirty="0"/>
              <a:t>93</a:t>
            </a:r>
            <a:r>
              <a:rPr lang="en-US" altLang="zh-TW" dirty="0" smtClean="0"/>
              <a:t>, 98</a:t>
            </a:r>
            <a:r>
              <a:rPr lang="zh-TW" altLang="en-US" dirty="0"/>
              <a:t>」的鍵值個數為</a:t>
            </a:r>
            <a:r>
              <a:rPr lang="en-US" altLang="zh-TW" dirty="0"/>
              <a:t>2</a:t>
            </a:r>
            <a:r>
              <a:rPr lang="zh-TW" altLang="en-US" dirty="0"/>
              <a:t>，加入元素</a:t>
            </a:r>
            <a:r>
              <a:rPr lang="en-US" altLang="zh-TW" dirty="0"/>
              <a:t>95</a:t>
            </a:r>
            <a:r>
              <a:rPr lang="zh-TW" altLang="en-US" dirty="0"/>
              <a:t>，變成</a:t>
            </a:r>
            <a:r>
              <a:rPr lang="en-US" altLang="zh-TW" dirty="0"/>
              <a:t>3</a:t>
            </a:r>
            <a:r>
              <a:rPr lang="zh-TW" altLang="en-US" dirty="0"/>
              <a:t>個鍵值的節點，不符合</a:t>
            </a:r>
            <a:r>
              <a:rPr lang="en-US" altLang="zh-TW" dirty="0"/>
              <a:t>2-3-Tree</a:t>
            </a:r>
            <a:r>
              <a:rPr lang="zh-TW" altLang="en-US" dirty="0"/>
              <a:t>的定義，將節點「</a:t>
            </a:r>
            <a:r>
              <a:rPr lang="en-US" altLang="zh-TW" dirty="0"/>
              <a:t>93</a:t>
            </a:r>
            <a:r>
              <a:rPr lang="en-US" altLang="zh-TW" dirty="0" smtClean="0"/>
              <a:t>, 95, 98</a:t>
            </a:r>
            <a:r>
              <a:rPr lang="zh-TW" altLang="en-US" dirty="0"/>
              <a:t>」中間值</a:t>
            </a:r>
            <a:r>
              <a:rPr lang="en-US" altLang="zh-TW" dirty="0"/>
              <a:t>95</a:t>
            </a:r>
            <a:r>
              <a:rPr lang="zh-TW" altLang="en-US" dirty="0"/>
              <a:t>往上提到上一層節點「</a:t>
            </a:r>
            <a:r>
              <a:rPr lang="en-US" altLang="zh-TW" dirty="0"/>
              <a:t>79</a:t>
            </a:r>
            <a:r>
              <a:rPr lang="en-US" altLang="zh-TW" dirty="0" smtClean="0"/>
              <a:t>, 85</a:t>
            </a:r>
            <a:r>
              <a:rPr lang="zh-TW" altLang="en-US" dirty="0"/>
              <a:t>」，節點「</a:t>
            </a:r>
            <a:r>
              <a:rPr lang="en-US" altLang="zh-TW" dirty="0"/>
              <a:t>79</a:t>
            </a:r>
            <a:r>
              <a:rPr lang="en-US" altLang="zh-TW" dirty="0" smtClean="0"/>
              <a:t>, 85</a:t>
            </a:r>
            <a:r>
              <a:rPr lang="zh-TW" altLang="en-US" dirty="0"/>
              <a:t>」加入</a:t>
            </a:r>
            <a:r>
              <a:rPr lang="en-US" altLang="zh-TW" dirty="0"/>
              <a:t>95</a:t>
            </a:r>
            <a:r>
              <a:rPr lang="zh-TW" altLang="en-US" dirty="0"/>
              <a:t>後，也變成</a:t>
            </a:r>
            <a:r>
              <a:rPr lang="en-US" altLang="zh-TW" dirty="0"/>
              <a:t>3</a:t>
            </a:r>
            <a:r>
              <a:rPr lang="zh-TW" altLang="en-US" dirty="0"/>
              <a:t>個鍵值的節點，不符合</a:t>
            </a:r>
            <a:r>
              <a:rPr lang="en-US" altLang="zh-TW" dirty="0"/>
              <a:t>2-3-Tree</a:t>
            </a:r>
            <a:r>
              <a:rPr lang="zh-TW" altLang="en-US" dirty="0"/>
              <a:t>的定義，將節點「</a:t>
            </a:r>
            <a:r>
              <a:rPr lang="en-US" altLang="zh-TW" dirty="0"/>
              <a:t>79</a:t>
            </a:r>
            <a:r>
              <a:rPr lang="en-US" altLang="zh-TW" dirty="0" smtClean="0"/>
              <a:t>, 85, 95</a:t>
            </a:r>
            <a:r>
              <a:rPr lang="zh-TW" altLang="en-US" dirty="0"/>
              <a:t>」中間值</a:t>
            </a:r>
            <a:r>
              <a:rPr lang="en-US" altLang="zh-TW" dirty="0"/>
              <a:t>85</a:t>
            </a:r>
            <a:r>
              <a:rPr lang="zh-TW" altLang="en-US" dirty="0"/>
              <a:t>往上提到上一層節點，如下圖。由上往下找尋</a:t>
            </a:r>
            <a:r>
              <a:rPr lang="en-US" altLang="zh-TW" dirty="0"/>
              <a:t>95</a:t>
            </a:r>
            <a:r>
              <a:rPr lang="zh-TW" altLang="en-US" dirty="0"/>
              <a:t>要插入的節點，插入後節點會造成由下往上的不斷往上提，這就是</a:t>
            </a:r>
            <a:r>
              <a:rPr lang="en-US" altLang="zh-TW" dirty="0"/>
              <a:t>2-3-Tree</a:t>
            </a:r>
            <a:r>
              <a:rPr lang="zh-TW" altLang="en-US" dirty="0"/>
              <a:t>的缺點，</a:t>
            </a:r>
            <a:r>
              <a:rPr lang="zh-TW" altLang="en-US" dirty="0" smtClean="0"/>
              <a:t>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算法效率</a:t>
            </a:r>
            <a:r>
              <a:rPr lang="zh-TW" altLang="en-US" dirty="0"/>
              <a:t>較差，而</a:t>
            </a:r>
            <a:r>
              <a:rPr lang="en-US" altLang="zh-TW" dirty="0" smtClean="0"/>
              <a:t>2-3-4-tree</a:t>
            </a:r>
            <a:r>
              <a:rPr lang="zh-TW" altLang="en-US" dirty="0" smtClean="0"/>
              <a:t>（下一</a:t>
            </a:r>
            <a:r>
              <a:rPr lang="zh-TW" altLang="en-US" dirty="0"/>
              <a:t>節</a:t>
            </a:r>
            <a:r>
              <a:rPr lang="zh-TW" altLang="en-US" dirty="0" smtClean="0"/>
              <a:t>介紹</a:t>
            </a:r>
            <a:r>
              <a:rPr lang="zh-TW" altLang="en-US" dirty="0"/>
              <a:t>）</a:t>
            </a:r>
            <a:r>
              <a:rPr lang="zh-TW" altLang="en-US" dirty="0" smtClean="0"/>
              <a:t>會在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由</a:t>
            </a:r>
            <a:r>
              <a:rPr lang="zh-TW" altLang="en-US" dirty="0"/>
              <a:t>上</a:t>
            </a:r>
            <a:r>
              <a:rPr lang="zh-TW" altLang="en-US" dirty="0" smtClean="0"/>
              <a:t>往下</a:t>
            </a:r>
            <a:r>
              <a:rPr lang="zh-TW" altLang="en-US" dirty="0"/>
              <a:t>的搜尋過程中事先分割，就可以避免由</a:t>
            </a:r>
            <a:r>
              <a:rPr lang="zh-TW" altLang="en-US" dirty="0" smtClean="0"/>
              <a:t>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往上的走訪</a:t>
            </a:r>
            <a:r>
              <a:rPr lang="zh-TW" altLang="en-US" dirty="0"/>
              <a:t>，演算法效率較佳。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926" y="4099785"/>
            <a:ext cx="3240991" cy="24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當左邊可以借用時，旋轉的程式碼如下。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1097280" y="1910731"/>
            <a:ext cx="7800975" cy="2190750"/>
            <a:chOff x="1097280" y="1798048"/>
            <a:chExt cx="7800975" cy="219075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80" y="1798048"/>
              <a:ext cx="7800975" cy="219075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97280" y="3265714"/>
              <a:ext cx="4493623" cy="3631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97280" y="3628863"/>
              <a:ext cx="3304903" cy="3599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44" y="3772298"/>
            <a:ext cx="7003186" cy="3098379"/>
          </a:xfrm>
          <a:prstGeom prst="rect">
            <a:avLst/>
          </a:prstGeom>
        </p:spPr>
      </p:pic>
      <p:sp>
        <p:nvSpPr>
          <p:cNvPr id="10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827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367862"/>
            <a:ext cx="10437223" cy="4929194"/>
          </a:xfrm>
        </p:spPr>
        <p:txBody>
          <a:bodyPr/>
          <a:lstStyle/>
          <a:p>
            <a:r>
              <a:rPr lang="zh-TW" altLang="en-US" dirty="0"/>
              <a:t>右邊可以借用的程式碼如下，與左邊可以借用的程式碼類似，就不重複說明。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01" y="1850300"/>
            <a:ext cx="7800975" cy="2190750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84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137335"/>
              </p:ext>
            </p:extLst>
          </p:nvPr>
        </p:nvGraphicFramePr>
        <p:xfrm>
          <a:off x="1" y="1758961"/>
          <a:ext cx="6938682" cy="2657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176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6279506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54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 rotate(self, node,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): #</a:t>
                      </a:r>
                      <a:r>
                        <a:rPr lang="zh-TW" altLang="en-US" sz="1800" dirty="0" smtClean="0"/>
                        <a:t>相鄰節點元素足夠時，執行</a:t>
                      </a:r>
                      <a:r>
                        <a:rPr lang="en-US" altLang="zh-TW" sz="1800" dirty="0" smtClean="0"/>
                        <a:t>rotate</a:t>
                      </a:r>
                    </a:p>
                    <a:p>
                      <a:r>
                        <a:rPr lang="en-US" altLang="zh-TW" sz="1800" dirty="0" smtClean="0"/>
                        <a:t>        if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].keys) &gt; </a:t>
                      </a:r>
                      <a:r>
                        <a:rPr lang="en-US" altLang="zh-TW" sz="1800" dirty="0" err="1" smtClean="0"/>
                        <a:t>self.order</a:t>
                      </a:r>
                      <a:r>
                        <a:rPr lang="en-US" altLang="zh-TW" sz="1800" dirty="0" smtClean="0"/>
                        <a:t> - 1:#</a:t>
                      </a:r>
                      <a:r>
                        <a:rPr lang="zh-TW" altLang="en-US" sz="1800" dirty="0" smtClean="0"/>
                        <a:t>左邊可借</a:t>
                      </a:r>
                    </a:p>
                    <a:p>
                      <a:r>
                        <a:rPr lang="zh-TW" altLang="en-US" sz="1800" dirty="0" smtClean="0"/>
                        <a:t>            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[i+1].</a:t>
                      </a:r>
                      <a:r>
                        <a:rPr lang="en-US" altLang="zh-TW" sz="1800" dirty="0" err="1" smtClean="0"/>
                        <a:t>keys.insert</a:t>
                      </a:r>
                      <a:r>
                        <a:rPr lang="en-US" altLang="zh-TW" sz="1800" dirty="0" smtClean="0"/>
                        <a:t>(0, </a:t>
                      </a:r>
                      <a:r>
                        <a:rPr lang="en-US" altLang="zh-TW" sz="1800" dirty="0" err="1" smtClean="0"/>
                        <a:t>node.keys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])</a:t>
                      </a:r>
                    </a:p>
                    <a:p>
                      <a:r>
                        <a:rPr lang="en-US" altLang="zh-TW" sz="1800" dirty="0" smtClean="0"/>
                        <a:t>            if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].</a:t>
                      </a:r>
                      <a:r>
                        <a:rPr lang="en-US" altLang="zh-TW" sz="1800" dirty="0" err="1" smtClean="0"/>
                        <a:t>childs</a:t>
                      </a:r>
                      <a:r>
                        <a:rPr lang="en-US" altLang="zh-TW" sz="1800" dirty="0" smtClean="0"/>
                        <a:t>) &gt; 0: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[i+1].</a:t>
                      </a:r>
                      <a:r>
                        <a:rPr lang="en-US" altLang="zh-TW" sz="1800" dirty="0" err="1" smtClean="0"/>
                        <a:t>childs.insert</a:t>
                      </a:r>
                      <a:r>
                        <a:rPr lang="en-US" altLang="zh-TW" sz="1800" dirty="0" smtClean="0"/>
                        <a:t>(0, 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].</a:t>
                      </a:r>
                      <a:r>
                        <a:rPr lang="en-US" altLang="zh-TW" sz="1800" dirty="0" err="1" smtClean="0"/>
                        <a:t>childs</a:t>
                      </a:r>
                      <a:r>
                        <a:rPr lang="en-US" altLang="zh-TW" sz="1800" dirty="0" smtClean="0"/>
                        <a:t>[-1])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].</a:t>
                      </a:r>
                      <a:r>
                        <a:rPr lang="en-US" altLang="zh-TW" sz="1800" dirty="0" err="1" smtClean="0"/>
                        <a:t>childs.pop</a:t>
                      </a:r>
                      <a:r>
                        <a:rPr lang="en-US" altLang="zh-TW" sz="1800" dirty="0" smtClean="0"/>
                        <a:t>(-1)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node.keys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= 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].keys[-1]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].</a:t>
                      </a:r>
                      <a:r>
                        <a:rPr lang="en-US" altLang="zh-TW" sz="1800" dirty="0" err="1" smtClean="0"/>
                        <a:t>keys.pop</a:t>
                      </a:r>
                      <a:r>
                        <a:rPr lang="en-US" altLang="zh-TW" sz="1800" dirty="0" smtClean="0"/>
                        <a:t>(-1)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075372" y="1325921"/>
            <a:ext cx="4376057" cy="504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rotate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，如果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個小孩鍵值的個數大於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order-1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，表示可以跟左邊借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，將上一層的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個鍵值，插入到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i+1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個小孩的鍵值第一個位置，也就是將上層節點的鍵值移到下層節點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個小孩的小孩個數大於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時，表示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個小孩有小孩，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個小孩的最後一個小孩插入到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i+1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個小孩的第一個小孩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，刪除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個小孩的最後一個小孩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個小孩的最後一個鍵值，設定給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個鍵值，也就是下一層的鍵值移動到上一層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，刪除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個小孩的最後一個鍵值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127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214650"/>
              </p:ext>
            </p:extLst>
          </p:nvPr>
        </p:nvGraphicFramePr>
        <p:xfrm>
          <a:off x="0" y="1758961"/>
          <a:ext cx="677731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29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6149789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62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   else:#</a:t>
                      </a:r>
                      <a:r>
                        <a:rPr lang="zh-TW" altLang="en-US" sz="1800" dirty="0" smtClean="0"/>
                        <a:t>右邊可借</a:t>
                      </a:r>
                    </a:p>
                    <a:p>
                      <a:r>
                        <a:rPr lang="zh-TW" altLang="en-US" sz="1800" dirty="0" smtClean="0"/>
                        <a:t>            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].</a:t>
                      </a:r>
                      <a:r>
                        <a:rPr lang="en-US" altLang="zh-TW" sz="1800" dirty="0" err="1" smtClean="0"/>
                        <a:t>keys.append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node.keys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])</a:t>
                      </a:r>
                    </a:p>
                    <a:p>
                      <a:r>
                        <a:rPr lang="en-US" altLang="zh-TW" sz="1800" dirty="0" smtClean="0"/>
                        <a:t>            if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+ 1].</a:t>
                      </a:r>
                      <a:r>
                        <a:rPr lang="en-US" altLang="zh-TW" sz="1800" dirty="0" err="1" smtClean="0"/>
                        <a:t>childs</a:t>
                      </a:r>
                      <a:r>
                        <a:rPr lang="en-US" altLang="zh-TW" sz="1800" dirty="0" smtClean="0"/>
                        <a:t>) &gt; 0: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].</a:t>
                      </a:r>
                      <a:r>
                        <a:rPr lang="en-US" altLang="zh-TW" sz="1800" dirty="0" err="1" smtClean="0"/>
                        <a:t>childs.append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+ 1].</a:t>
                      </a:r>
                      <a:r>
                        <a:rPr lang="en-US" altLang="zh-TW" sz="1800" dirty="0" err="1" smtClean="0"/>
                        <a:t>childs</a:t>
                      </a:r>
                      <a:r>
                        <a:rPr lang="en-US" altLang="zh-TW" sz="1800" dirty="0" smtClean="0"/>
                        <a:t>[0])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+ 1].</a:t>
                      </a:r>
                      <a:r>
                        <a:rPr lang="en-US" altLang="zh-TW" sz="1800" dirty="0" err="1" smtClean="0"/>
                        <a:t>childs.pop</a:t>
                      </a:r>
                      <a:r>
                        <a:rPr lang="en-US" altLang="zh-TW" sz="1800" dirty="0" smtClean="0"/>
                        <a:t>(0)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node.keys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= 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+ 1].keys[0]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+ 1].</a:t>
                      </a:r>
                      <a:r>
                        <a:rPr lang="en-US" altLang="zh-TW" sz="1800" dirty="0" err="1" smtClean="0"/>
                        <a:t>keys.pop</a:t>
                      </a:r>
                      <a:r>
                        <a:rPr lang="en-US" altLang="zh-TW" sz="1800" dirty="0" smtClean="0"/>
                        <a:t>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796357" y="1362008"/>
            <a:ext cx="4376057" cy="504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否則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i+1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個小孩鍵值的個數大於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order-1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，表示可以跟右邊借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，將上一層的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個鍵值，加入到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個小孩的鍵值最後一個位置，也就是將上層節點的鍵值移到下層節點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i+1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個小孩的小孩個數大於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時，表示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i+1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個小孩有小孩，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i+1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個小孩的第一個小孩加入到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個小孩的最後一個小孩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，刪除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i+1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個小孩的第一個小孩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i+1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個小孩的第一個鍵值，設定給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個鍵值，也就是下一層的鍵值移動到上一層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，刪除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i+1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個小孩的第一個鍵值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22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二、合併</a:t>
            </a:r>
          </a:p>
          <a:p>
            <a:pPr marL="0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想法</a:t>
            </a:r>
          </a:p>
          <a:p>
            <a:pPr lvl="1"/>
            <a:r>
              <a:rPr lang="zh-TW" altLang="en-US" dirty="0"/>
              <a:t>以根節點</a:t>
            </a:r>
            <a:r>
              <a:rPr lang="en-US" altLang="zh-TW" dirty="0"/>
              <a:t>root</a:t>
            </a:r>
            <a:r>
              <a:rPr lang="zh-TW" altLang="en-US" dirty="0"/>
              <a:t>的合併為例，合併後高度減</a:t>
            </a:r>
            <a:r>
              <a:rPr lang="en-US" altLang="zh-TW" dirty="0"/>
              <a:t>1</a:t>
            </a:r>
            <a:r>
              <a:rPr lang="zh-TW" altLang="en-US" dirty="0"/>
              <a:t>，如下圖。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67" y="2737892"/>
            <a:ext cx="8972550" cy="2714625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94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77" y="1482521"/>
            <a:ext cx="8913611" cy="4382702"/>
          </a:xfr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904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16" y="1545189"/>
            <a:ext cx="7820025" cy="249555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040739"/>
            <a:ext cx="8934450" cy="2352675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46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56"/>
              </p:ext>
            </p:extLst>
          </p:nvPr>
        </p:nvGraphicFramePr>
        <p:xfrm>
          <a:off x="0" y="1367862"/>
          <a:ext cx="566569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63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5046131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69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80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81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82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83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</a:t>
                      </a:r>
                      <a:r>
                        <a:rPr lang="zh-TW" altLang="en-US" sz="1800" dirty="0" smtClean="0"/>
                        <a:t>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combine(self, node,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):</a:t>
                      </a:r>
                    </a:p>
                    <a:p>
                      <a:r>
                        <a:rPr lang="en-US" altLang="zh-TW" sz="1800" dirty="0" smtClean="0"/>
                        <a:t>        if node == </a:t>
                      </a:r>
                      <a:r>
                        <a:rPr lang="en-US" altLang="zh-TW" sz="1800" dirty="0" err="1" smtClean="0"/>
                        <a:t>self.root</a:t>
                      </a:r>
                      <a:r>
                        <a:rPr lang="en-US" altLang="zh-TW" sz="1800" dirty="0" smtClean="0"/>
                        <a:t> and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self.root.keys</a:t>
                      </a:r>
                      <a:r>
                        <a:rPr lang="en-US" altLang="zh-TW" sz="1800" dirty="0" smtClean="0"/>
                        <a:t>) == 1: </a:t>
                      </a:r>
                      <a:endParaRPr lang="zh-TW" altLang="en-US" sz="1800" dirty="0" smtClean="0"/>
                    </a:p>
                    <a:p>
                      <a:r>
                        <a:rPr lang="zh-TW" altLang="en-US" sz="1800" dirty="0" smtClean="0"/>
                        <a:t>            </a:t>
                      </a:r>
                      <a:r>
                        <a:rPr lang="en-US" altLang="zh-TW" sz="1800" dirty="0" err="1" smtClean="0"/>
                        <a:t>tmp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self.root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self.root</a:t>
                      </a:r>
                      <a:r>
                        <a:rPr lang="en-US" altLang="zh-TW" sz="1800" dirty="0" smtClean="0"/>
                        <a:t> = Node()</a:t>
                      </a:r>
                    </a:p>
                    <a:p>
                      <a:r>
                        <a:rPr lang="en-US" altLang="zh-TW" sz="1800" dirty="0" smtClean="0"/>
                        <a:t>            for k in </a:t>
                      </a:r>
                      <a:r>
                        <a:rPr lang="en-US" altLang="zh-TW" sz="1800" dirty="0" err="1" smtClean="0"/>
                        <a:t>tmp.childs</a:t>
                      </a:r>
                      <a:r>
                        <a:rPr lang="en-US" altLang="zh-TW" sz="1800" dirty="0" smtClean="0"/>
                        <a:t>[0].keys: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self.root.keys.append</a:t>
                      </a:r>
                      <a:r>
                        <a:rPr lang="en-US" altLang="zh-TW" sz="1800" dirty="0" smtClean="0"/>
                        <a:t>(k)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self.root.keys.append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tmp.keys</a:t>
                      </a:r>
                      <a:r>
                        <a:rPr lang="en-US" altLang="zh-TW" sz="1800" dirty="0" smtClean="0"/>
                        <a:t>[0])</a:t>
                      </a:r>
                    </a:p>
                    <a:p>
                      <a:r>
                        <a:rPr lang="en-US" altLang="zh-TW" sz="1800" dirty="0" smtClean="0"/>
                        <a:t>            for k in </a:t>
                      </a:r>
                      <a:r>
                        <a:rPr lang="en-US" altLang="zh-TW" sz="1800" dirty="0" err="1" smtClean="0"/>
                        <a:t>tmp.childs</a:t>
                      </a:r>
                      <a:r>
                        <a:rPr lang="en-US" altLang="zh-TW" sz="1800" dirty="0" smtClean="0"/>
                        <a:t>[1].keys: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self.root.keys.append</a:t>
                      </a:r>
                      <a:r>
                        <a:rPr lang="en-US" altLang="zh-TW" sz="1800" dirty="0" smtClean="0"/>
                        <a:t>(k)</a:t>
                      </a:r>
                    </a:p>
                    <a:p>
                      <a:r>
                        <a:rPr lang="en-US" altLang="zh-TW" sz="1800" dirty="0" smtClean="0"/>
                        <a:t>            if </a:t>
                      </a:r>
                      <a:r>
                        <a:rPr lang="en-US" altLang="zh-TW" sz="1800" dirty="0" err="1" smtClean="0"/>
                        <a:t>tmp.childs</a:t>
                      </a:r>
                      <a:r>
                        <a:rPr lang="en-US" altLang="zh-TW" sz="1800" dirty="0" smtClean="0"/>
                        <a:t>[0].</a:t>
                      </a:r>
                      <a:r>
                        <a:rPr lang="en-US" altLang="zh-TW" sz="1800" dirty="0" err="1" smtClean="0"/>
                        <a:t>childs</a:t>
                      </a:r>
                      <a:r>
                        <a:rPr lang="en-US" altLang="zh-TW" sz="1800" dirty="0" smtClean="0"/>
                        <a:t>:</a:t>
                      </a:r>
                    </a:p>
                    <a:p>
                      <a:r>
                        <a:rPr lang="en-US" altLang="zh-TW" sz="1800" dirty="0" smtClean="0"/>
                        <a:t>                for c in </a:t>
                      </a:r>
                      <a:r>
                        <a:rPr lang="en-US" altLang="zh-TW" sz="1800" dirty="0" err="1" smtClean="0"/>
                        <a:t>tmp.childs</a:t>
                      </a:r>
                      <a:r>
                        <a:rPr lang="en-US" altLang="zh-TW" sz="1800" dirty="0" smtClean="0"/>
                        <a:t>[0].</a:t>
                      </a:r>
                      <a:r>
                        <a:rPr lang="en-US" altLang="zh-TW" sz="1800" dirty="0" err="1" smtClean="0"/>
                        <a:t>childs</a:t>
                      </a:r>
                      <a:r>
                        <a:rPr lang="en-US" altLang="zh-TW" sz="1800" dirty="0" smtClean="0"/>
                        <a:t>:</a:t>
                      </a:r>
                    </a:p>
                    <a:p>
                      <a:r>
                        <a:rPr lang="en-US" altLang="zh-TW" sz="1800" dirty="0" smtClean="0"/>
                        <a:t>                    </a:t>
                      </a:r>
                      <a:r>
                        <a:rPr lang="en-US" altLang="zh-TW" sz="1800" dirty="0" err="1" smtClean="0"/>
                        <a:t>self.root.childs.append</a:t>
                      </a:r>
                      <a:r>
                        <a:rPr lang="en-US" altLang="zh-TW" sz="1800" dirty="0" smtClean="0"/>
                        <a:t>(c)</a:t>
                      </a:r>
                    </a:p>
                    <a:p>
                      <a:r>
                        <a:rPr lang="en-US" altLang="zh-TW" sz="1800" dirty="0" smtClean="0"/>
                        <a:t>            if </a:t>
                      </a:r>
                      <a:r>
                        <a:rPr lang="en-US" altLang="zh-TW" sz="1800" dirty="0" err="1" smtClean="0"/>
                        <a:t>tmp.childs</a:t>
                      </a:r>
                      <a:r>
                        <a:rPr lang="en-US" altLang="zh-TW" sz="1800" dirty="0" smtClean="0"/>
                        <a:t>[1].</a:t>
                      </a:r>
                      <a:r>
                        <a:rPr lang="en-US" altLang="zh-TW" sz="1800" dirty="0" err="1" smtClean="0"/>
                        <a:t>childs</a:t>
                      </a:r>
                      <a:r>
                        <a:rPr lang="en-US" altLang="zh-TW" sz="1800" dirty="0" smtClean="0"/>
                        <a:t>:</a:t>
                      </a:r>
                    </a:p>
                    <a:p>
                      <a:r>
                        <a:rPr lang="en-US" altLang="zh-TW" sz="1800" dirty="0" smtClean="0"/>
                        <a:t>                for c in </a:t>
                      </a:r>
                      <a:r>
                        <a:rPr lang="en-US" altLang="zh-TW" sz="1800" dirty="0" err="1" smtClean="0"/>
                        <a:t>tmp.childs</a:t>
                      </a:r>
                      <a:r>
                        <a:rPr lang="en-US" altLang="zh-TW" sz="1800" dirty="0" smtClean="0"/>
                        <a:t>[1].</a:t>
                      </a:r>
                      <a:r>
                        <a:rPr lang="en-US" altLang="zh-TW" sz="1800" dirty="0" err="1" smtClean="0"/>
                        <a:t>childs</a:t>
                      </a:r>
                      <a:r>
                        <a:rPr lang="en-US" altLang="zh-TW" sz="1800" dirty="0" smtClean="0"/>
                        <a:t>:</a:t>
                      </a:r>
                    </a:p>
                    <a:p>
                      <a:r>
                        <a:rPr lang="en-US" altLang="zh-TW" sz="1800" dirty="0" smtClean="0"/>
                        <a:t>                    </a:t>
                      </a:r>
                      <a:r>
                        <a:rPr lang="en-US" altLang="zh-TW" sz="1800" dirty="0" err="1" smtClean="0"/>
                        <a:t>self.root.childs.append</a:t>
                      </a:r>
                      <a:r>
                        <a:rPr lang="en-US" altLang="zh-TW" sz="1800" dirty="0" smtClean="0"/>
                        <a:t>(c)</a:t>
                      </a:r>
                    </a:p>
                    <a:p>
                      <a:r>
                        <a:rPr lang="en-US" altLang="zh-TW" sz="1800" dirty="0" smtClean="0"/>
                        <a:t>            return </a:t>
                      </a:r>
                      <a:r>
                        <a:rPr lang="en-US" altLang="zh-TW" sz="1800" dirty="0" err="1" smtClean="0"/>
                        <a:t>self.root</a:t>
                      </a:r>
                      <a:endParaRPr lang="en-US" altLang="zh-TW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936170" y="1242541"/>
            <a:ext cx="5273467" cy="539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combine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，如果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等於根節點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，且根節點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只有一個鍵值，表示合併後要少一階層，設定變數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為根節點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，根節點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指向新的物件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行：將所有左子樹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childs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[0]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的所有鍵值加入到根節點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，將節點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原本根節點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的鍵值加入到根節點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，將所有右子樹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childs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[1]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的所有鍵值加入到根節點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行：如果左子樹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childs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[0]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有小孩，則將所有左子樹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childs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[0]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的所有小孩加入到根節點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的小孩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，如果右子樹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childs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[1]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有小孩，則將所有右子樹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childs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[1]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的所有小孩加入到根節點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的小孩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行：回傳此根節點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10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062463"/>
              </p:ext>
            </p:extLst>
          </p:nvPr>
        </p:nvGraphicFramePr>
        <p:xfrm>
          <a:off x="418011" y="758262"/>
          <a:ext cx="5434149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43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839906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85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86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87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88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89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90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91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92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93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94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95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96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97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98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99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else: #</a:t>
                      </a:r>
                      <a:r>
                        <a:rPr lang="zh-TW" altLang="en-US" sz="1800" dirty="0" smtClean="0"/>
                        <a:t>超過兩個以上的小孩，永遠跟右邊合併</a:t>
                      </a:r>
                    </a:p>
                    <a:p>
                      <a:r>
                        <a:rPr lang="zh-TW" altLang="en-US" sz="1800" dirty="0" smtClean="0"/>
                        <a:t>            </a:t>
                      </a:r>
                      <a:r>
                        <a:rPr lang="en-US" altLang="zh-TW" sz="1800" dirty="0" err="1" smtClean="0"/>
                        <a:t>newNode</a:t>
                      </a:r>
                      <a:r>
                        <a:rPr lang="en-US" altLang="zh-TW" sz="1800" dirty="0" smtClean="0"/>
                        <a:t> = Node()</a:t>
                      </a:r>
                    </a:p>
                    <a:p>
                      <a:r>
                        <a:rPr lang="en-US" altLang="zh-TW" sz="1800" dirty="0" smtClean="0"/>
                        <a:t>            for k in 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].keys: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newNode.keys.append</a:t>
                      </a:r>
                      <a:r>
                        <a:rPr lang="en-US" altLang="zh-TW" sz="1800" dirty="0" smtClean="0"/>
                        <a:t>(k)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newNode.keys.append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node.keys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])</a:t>
                      </a:r>
                    </a:p>
                    <a:p>
                      <a:r>
                        <a:rPr lang="en-US" altLang="zh-TW" sz="1800" dirty="0" smtClean="0"/>
                        <a:t>            for k in 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[i+1].keys: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newNode.keys.append</a:t>
                      </a:r>
                      <a:r>
                        <a:rPr lang="en-US" altLang="zh-TW" sz="1800" dirty="0" smtClean="0"/>
                        <a:t>(k)</a:t>
                      </a:r>
                    </a:p>
                    <a:p>
                      <a:r>
                        <a:rPr lang="en-US" altLang="zh-TW" sz="1800" dirty="0" smtClean="0"/>
                        <a:t>            if 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].</a:t>
                      </a:r>
                      <a:r>
                        <a:rPr lang="en-US" altLang="zh-TW" sz="1800" dirty="0" err="1" smtClean="0"/>
                        <a:t>childs</a:t>
                      </a:r>
                      <a:r>
                        <a:rPr lang="en-US" altLang="zh-TW" sz="1800" dirty="0" smtClean="0"/>
                        <a:t> :</a:t>
                      </a:r>
                    </a:p>
                    <a:p>
                      <a:r>
                        <a:rPr lang="en-US" altLang="zh-TW" sz="1800" dirty="0" smtClean="0"/>
                        <a:t>                for c in 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].</a:t>
                      </a:r>
                      <a:r>
                        <a:rPr lang="en-US" altLang="zh-TW" sz="1800" dirty="0" err="1" smtClean="0"/>
                        <a:t>childs</a:t>
                      </a:r>
                      <a:r>
                        <a:rPr lang="en-US" altLang="zh-TW" sz="1800" dirty="0" smtClean="0"/>
                        <a:t>:</a:t>
                      </a:r>
                    </a:p>
                    <a:p>
                      <a:r>
                        <a:rPr lang="en-US" altLang="zh-TW" sz="1800" dirty="0" smtClean="0"/>
                        <a:t>                    </a:t>
                      </a:r>
                      <a:r>
                        <a:rPr lang="en-US" altLang="zh-TW" sz="1800" dirty="0" err="1" smtClean="0"/>
                        <a:t>newNode.childs.append</a:t>
                      </a:r>
                      <a:r>
                        <a:rPr lang="en-US" altLang="zh-TW" sz="1800" dirty="0" smtClean="0"/>
                        <a:t>(c)</a:t>
                      </a:r>
                    </a:p>
                    <a:p>
                      <a:r>
                        <a:rPr lang="en-US" altLang="zh-TW" sz="1800" dirty="0" smtClean="0"/>
                        <a:t>            if 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[i+1].</a:t>
                      </a:r>
                      <a:r>
                        <a:rPr lang="en-US" altLang="zh-TW" sz="1800" dirty="0" err="1" smtClean="0"/>
                        <a:t>childs</a:t>
                      </a:r>
                      <a:r>
                        <a:rPr lang="en-US" altLang="zh-TW" sz="1800" dirty="0" smtClean="0"/>
                        <a:t> :</a:t>
                      </a:r>
                    </a:p>
                    <a:p>
                      <a:r>
                        <a:rPr lang="en-US" altLang="zh-TW" sz="1800" dirty="0" smtClean="0"/>
                        <a:t>                for c in 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[i+1].</a:t>
                      </a:r>
                      <a:r>
                        <a:rPr lang="en-US" altLang="zh-TW" sz="1800" dirty="0" err="1" smtClean="0"/>
                        <a:t>childs</a:t>
                      </a:r>
                      <a:r>
                        <a:rPr lang="en-US" altLang="zh-TW" sz="1800" dirty="0" smtClean="0"/>
                        <a:t>:</a:t>
                      </a:r>
                    </a:p>
                    <a:p>
                      <a:r>
                        <a:rPr lang="en-US" altLang="zh-TW" sz="1800" dirty="0" smtClean="0"/>
                        <a:t>                    </a:t>
                      </a:r>
                      <a:r>
                        <a:rPr lang="en-US" altLang="zh-TW" sz="1800" dirty="0" err="1" smtClean="0"/>
                        <a:t>newNode.childs.append</a:t>
                      </a:r>
                      <a:r>
                        <a:rPr lang="en-US" altLang="zh-TW" sz="1800" dirty="0" smtClean="0"/>
                        <a:t>(c)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node.keys.pop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node.childs.pop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node.childs.pop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) 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node.childs.insert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, </a:t>
                      </a:r>
                      <a:r>
                        <a:rPr lang="en-US" altLang="zh-TW" sz="1800" dirty="0" err="1" smtClean="0"/>
                        <a:t>newNode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    return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968701" y="285248"/>
            <a:ext cx="5695406" cy="61746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行：如果不是根節點或超過兩個小孩，永遠讓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child[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child[i+1]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合併，變數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newNode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指向新的物件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行：將所有左子樹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childs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的所有鍵值加入到節點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newNode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keys[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加入到節點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newNode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，將所有右子樹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childs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[i+1]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的所有鍵值加入到節點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newNode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行：如果左子樹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childs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有小孩，則將所有左子樹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childs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的所有小孩加入到節點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newNode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的小孩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，如果右子樹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childs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[i+1]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有小孩，則將所有右子樹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childs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[i+1]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的所有小孩加入到節點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newNode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的小孩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行：刪除節點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索引值為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，刪除節點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索引值為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i+1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的小孩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newNode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插入到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個小孩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行：回傳此節點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	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43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50259" y="1323039"/>
            <a:ext cx="10241280" cy="4929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dirty="0"/>
              <a:t>三、刪除節點</a:t>
            </a:r>
          </a:p>
          <a:p>
            <a:pPr marL="0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想法</a:t>
            </a:r>
          </a:p>
          <a:p>
            <a:r>
              <a:rPr lang="zh-TW" altLang="en-US" dirty="0"/>
              <a:t>定義函式</a:t>
            </a:r>
            <a:r>
              <a:rPr lang="en-US" altLang="zh-TW" dirty="0"/>
              <a:t>search</a:t>
            </a:r>
            <a:r>
              <a:rPr lang="zh-TW" altLang="en-US" dirty="0"/>
              <a:t>找尋變數</a:t>
            </a:r>
            <a:r>
              <a:rPr lang="en-US" altLang="zh-TW" dirty="0"/>
              <a:t>x</a:t>
            </a:r>
            <a:r>
              <a:rPr lang="zh-TW" altLang="en-US" dirty="0"/>
              <a:t>在</a:t>
            </a:r>
            <a:r>
              <a:rPr lang="en-US" altLang="zh-TW" dirty="0"/>
              <a:t>B-Tree</a:t>
            </a:r>
            <a:r>
              <a:rPr lang="zh-TW" altLang="en-US" dirty="0"/>
              <a:t>的所在位置，才能夠進行刪除，回傳變數</a:t>
            </a:r>
            <a:r>
              <a:rPr lang="en-US" altLang="zh-TW" dirty="0"/>
              <a:t>x</a:t>
            </a:r>
            <a:r>
              <a:rPr lang="zh-TW" altLang="en-US" dirty="0"/>
              <a:t>所在節點</a:t>
            </a:r>
            <a:r>
              <a:rPr lang="en-US" altLang="zh-TW" dirty="0"/>
              <a:t>node</a:t>
            </a:r>
            <a:r>
              <a:rPr lang="zh-TW" altLang="en-US" dirty="0"/>
              <a:t>與鍵值索引值</a:t>
            </a:r>
            <a:r>
              <a:rPr lang="en-US" altLang="zh-TW" dirty="0" err="1"/>
              <a:t>i</a:t>
            </a:r>
            <a:r>
              <a:rPr lang="zh-TW" altLang="en-US" dirty="0"/>
              <a:t>，也就是變數</a:t>
            </a:r>
            <a:r>
              <a:rPr lang="en-US" altLang="zh-TW" dirty="0"/>
              <a:t>x</a:t>
            </a:r>
            <a:r>
              <a:rPr lang="zh-TW" altLang="en-US" dirty="0"/>
              <a:t>出現在</a:t>
            </a:r>
            <a:r>
              <a:rPr lang="en-US" altLang="zh-TW" dirty="0" err="1"/>
              <a:t>node.keys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定義函式</a:t>
            </a:r>
            <a:r>
              <a:rPr lang="en-US" altLang="zh-TW" dirty="0" err="1"/>
              <a:t>find_right_child_min</a:t>
            </a:r>
            <a:r>
              <a:rPr lang="zh-TW" altLang="en-US" dirty="0"/>
              <a:t>，找尋某個節點的右子樹的最小鍵值，當刪除的節點不在葉節點上，需轉換到右子樹的最小值節點或左子樹的最大值節點，這些節點一定在葉節點上，本程式使用右子樹的最小鍵值進行取代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87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13-1-3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2-3-Tree</a:t>
            </a:r>
            <a:r>
              <a:rPr lang="zh-TW" altLang="en-US" dirty="0"/>
              <a:t>刪除元素的概念說明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4766" y="1401536"/>
            <a:ext cx="10058400" cy="4929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dirty="0"/>
              <a:t>一、</a:t>
            </a:r>
            <a:r>
              <a:rPr lang="zh-TW" altLang="en-US" dirty="0" smtClean="0"/>
              <a:t>旋轉（</a:t>
            </a:r>
            <a:r>
              <a:rPr lang="en-US" altLang="zh-TW" b="1" dirty="0" smtClean="0"/>
              <a:t>rotate</a:t>
            </a:r>
            <a:r>
              <a:rPr lang="zh-TW" altLang="en-US" b="1" dirty="0" smtClean="0"/>
              <a:t>）</a:t>
            </a:r>
            <a:endParaRPr lang="en-US" altLang="zh-TW" dirty="0"/>
          </a:p>
          <a:p>
            <a:pPr lvl="1"/>
            <a:r>
              <a:rPr lang="en-US" altLang="zh-TW" dirty="0"/>
              <a:t>2-3-Tree</a:t>
            </a:r>
            <a:r>
              <a:rPr lang="zh-TW" altLang="en-US" dirty="0"/>
              <a:t>在刪除元素過程中，如果該節點只有一個元素時，刪除該元素會造成節點元素不足，如果相鄰的左右手足是兩個元素的節點，則可以向相鄰的左手足或右手足借用元素，稱作旋轉，再刪除該元素，如以下範例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24" y="4297208"/>
            <a:ext cx="2907189" cy="146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定義</a:t>
            </a:r>
            <a:r>
              <a:rPr lang="zh-TW" altLang="en-US" dirty="0"/>
              <a:t>函式</a:t>
            </a:r>
            <a:r>
              <a:rPr lang="en-US" altLang="zh-TW" dirty="0"/>
              <a:t>delete</a:t>
            </a:r>
            <a:r>
              <a:rPr lang="zh-TW" altLang="en-US" dirty="0"/>
              <a:t>，從節點</a:t>
            </a:r>
            <a:r>
              <a:rPr lang="en-US" altLang="zh-TW" dirty="0"/>
              <a:t>node</a:t>
            </a:r>
            <a:r>
              <a:rPr lang="zh-TW" altLang="en-US" dirty="0"/>
              <a:t>往下找尋鍵值</a:t>
            </a:r>
            <a:r>
              <a:rPr lang="en-US" altLang="zh-TW" dirty="0"/>
              <a:t>x</a:t>
            </a:r>
            <a:r>
              <a:rPr lang="zh-TW" altLang="en-US" dirty="0"/>
              <a:t>並刪除鍵值</a:t>
            </a:r>
            <a:r>
              <a:rPr lang="en-US" altLang="zh-TW" dirty="0"/>
              <a:t>x</a:t>
            </a:r>
            <a:r>
              <a:rPr lang="zh-TW" altLang="en-US" dirty="0"/>
              <a:t>。若鍵值</a:t>
            </a:r>
            <a:r>
              <a:rPr lang="en-US" altLang="zh-TW" dirty="0"/>
              <a:t>x</a:t>
            </a:r>
            <a:r>
              <a:rPr lang="zh-TW" altLang="en-US" dirty="0"/>
              <a:t>在</a:t>
            </a:r>
            <a:r>
              <a:rPr lang="en-US" altLang="zh-TW" dirty="0"/>
              <a:t>B-Tree</a:t>
            </a:r>
            <a:r>
              <a:rPr lang="zh-TW" altLang="en-US" dirty="0"/>
              <a:t>的最後一層，呼叫函式</a:t>
            </a:r>
            <a:r>
              <a:rPr lang="en-US" altLang="zh-TW" dirty="0" err="1"/>
              <a:t>delete_last_level</a:t>
            </a:r>
            <a:r>
              <a:rPr lang="zh-TW" altLang="en-US" dirty="0"/>
              <a:t>進行刪除，</a:t>
            </a:r>
            <a:r>
              <a:rPr lang="zh-TW" altLang="en-US" dirty="0" smtClean="0"/>
              <a:t>否則</a:t>
            </a:r>
            <a:r>
              <a:rPr lang="zh-TW" altLang="en-US" dirty="0"/>
              <a:t>（</a:t>
            </a:r>
            <a:r>
              <a:rPr lang="zh-TW" altLang="en-US" dirty="0" smtClean="0"/>
              <a:t>不在</a:t>
            </a:r>
            <a:r>
              <a:rPr lang="en-US" altLang="zh-TW" dirty="0"/>
              <a:t>B-Tree</a:t>
            </a:r>
            <a:r>
              <a:rPr lang="zh-TW" altLang="en-US" dirty="0"/>
              <a:t>的最後</a:t>
            </a:r>
            <a:r>
              <a:rPr lang="zh-TW" altLang="en-US" dirty="0" smtClean="0"/>
              <a:t>一層</a:t>
            </a:r>
            <a:r>
              <a:rPr lang="zh-TW" altLang="en-US" dirty="0"/>
              <a:t>）</a:t>
            </a:r>
            <a:r>
              <a:rPr lang="zh-TW" altLang="en-US" dirty="0" smtClean="0"/>
              <a:t>呼叫</a:t>
            </a:r>
            <a:r>
              <a:rPr lang="zh-TW" altLang="en-US" dirty="0"/>
              <a:t>函式</a:t>
            </a:r>
            <a:r>
              <a:rPr lang="en-US" altLang="zh-TW" dirty="0" err="1"/>
              <a:t>find_right_child_min</a:t>
            </a:r>
            <a:r>
              <a:rPr lang="zh-TW" altLang="en-US" dirty="0"/>
              <a:t>，找出鍵值</a:t>
            </a:r>
            <a:r>
              <a:rPr lang="en-US" altLang="zh-TW" dirty="0"/>
              <a:t>x</a:t>
            </a:r>
            <a:r>
              <a:rPr lang="zh-TW" altLang="en-US" dirty="0"/>
              <a:t>的右子樹最小鍵值設定給</a:t>
            </a:r>
            <a:r>
              <a:rPr lang="en-US" altLang="zh-TW" dirty="0"/>
              <a:t>y</a:t>
            </a:r>
            <a:r>
              <a:rPr lang="zh-TW" altLang="en-US" dirty="0"/>
              <a:t>，呼叫函式</a:t>
            </a:r>
            <a:r>
              <a:rPr lang="en-US" altLang="zh-TW" dirty="0" err="1"/>
              <a:t>delete_last_level</a:t>
            </a:r>
            <a:r>
              <a:rPr lang="zh-TW" altLang="en-US" dirty="0"/>
              <a:t>刪除</a:t>
            </a:r>
            <a:r>
              <a:rPr lang="en-US" altLang="zh-TW" dirty="0"/>
              <a:t>B-Tree</a:t>
            </a:r>
            <a:r>
              <a:rPr lang="zh-TW" altLang="en-US" dirty="0"/>
              <a:t>內的鍵值</a:t>
            </a:r>
            <a:r>
              <a:rPr lang="en-US" altLang="zh-TW" dirty="0"/>
              <a:t>y</a:t>
            </a:r>
            <a:r>
              <a:rPr lang="zh-TW" altLang="en-US" dirty="0"/>
              <a:t>。修正原本應該要刪除鍵值</a:t>
            </a:r>
            <a:r>
              <a:rPr lang="en-US" altLang="zh-TW" dirty="0"/>
              <a:t>x</a:t>
            </a:r>
            <a:r>
              <a:rPr lang="zh-TW" altLang="en-US" dirty="0"/>
              <a:t>但卻刪除鍵值</a:t>
            </a:r>
            <a:r>
              <a:rPr lang="en-US" altLang="zh-TW" dirty="0"/>
              <a:t>y</a:t>
            </a:r>
            <a:r>
              <a:rPr lang="zh-TW" altLang="en-US" dirty="0"/>
              <a:t>，呼叫函式</a:t>
            </a:r>
            <a:r>
              <a:rPr lang="en-US" altLang="zh-TW" dirty="0"/>
              <a:t>search</a:t>
            </a:r>
            <a:r>
              <a:rPr lang="zh-TW" altLang="en-US" dirty="0"/>
              <a:t>找出鍵值</a:t>
            </a:r>
            <a:r>
              <a:rPr lang="en-US" altLang="zh-TW" dirty="0"/>
              <a:t>x</a:t>
            </a:r>
            <a:r>
              <a:rPr lang="zh-TW" altLang="en-US" dirty="0"/>
              <a:t>所在節點與節點索引值，使用節點與節點索引值將</a:t>
            </a:r>
            <a:r>
              <a:rPr lang="en-US" altLang="zh-TW" dirty="0"/>
              <a:t>B-Tree</a:t>
            </a:r>
            <a:r>
              <a:rPr lang="zh-TW" altLang="en-US" dirty="0"/>
              <a:t>內的鍵值</a:t>
            </a:r>
            <a:r>
              <a:rPr lang="en-US" altLang="zh-TW" dirty="0"/>
              <a:t>x</a:t>
            </a:r>
            <a:r>
              <a:rPr lang="zh-TW" altLang="en-US" dirty="0"/>
              <a:t>改成</a:t>
            </a:r>
            <a:r>
              <a:rPr lang="en-US" altLang="zh-TW" dirty="0"/>
              <a:t>y</a:t>
            </a:r>
            <a:r>
              <a:rPr lang="zh-TW" altLang="en-US" dirty="0"/>
              <a:t>。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0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定義函式</a:t>
            </a:r>
            <a:r>
              <a:rPr lang="en-US" altLang="zh-TW" dirty="0" err="1"/>
              <a:t>delete_last_level</a:t>
            </a:r>
            <a:r>
              <a:rPr lang="zh-TW" altLang="en-US" dirty="0"/>
              <a:t>，如果節點內找到鍵值</a:t>
            </a:r>
            <a:r>
              <a:rPr lang="en-US" altLang="zh-TW" dirty="0"/>
              <a:t>x</a:t>
            </a:r>
            <a:r>
              <a:rPr lang="zh-TW" altLang="en-US" dirty="0"/>
              <a:t>則直接刪除，否則找出鍵值</a:t>
            </a:r>
            <a:r>
              <a:rPr lang="en-US" altLang="zh-TW" dirty="0"/>
              <a:t>x</a:t>
            </a:r>
            <a:r>
              <a:rPr lang="zh-TW" altLang="en-US" dirty="0"/>
              <a:t>所在小孩，若該小孩的鍵值個數只符合</a:t>
            </a:r>
            <a:r>
              <a:rPr lang="en-US" altLang="zh-TW" dirty="0"/>
              <a:t>B-Tree</a:t>
            </a:r>
            <a:r>
              <a:rPr lang="zh-TW" altLang="en-US" dirty="0"/>
              <a:t>的最少個數，且該小孩是最左邊的小孩，如果右邊的小孩有足夠的鍵值，則使用旋轉借用一個鍵值，否則使用合併，舉例如下圖，以下為分支度最大為</a:t>
            </a:r>
            <a:r>
              <a:rPr lang="en-US" altLang="zh-TW" dirty="0"/>
              <a:t>6</a:t>
            </a:r>
            <a:r>
              <a:rPr lang="zh-TW" altLang="en-US" dirty="0"/>
              <a:t>，分支度最小為</a:t>
            </a:r>
            <a:r>
              <a:rPr lang="en-US" altLang="zh-TW" dirty="0"/>
              <a:t>3</a:t>
            </a:r>
            <a:r>
              <a:rPr lang="zh-TW" altLang="en-US" dirty="0"/>
              <a:t>的</a:t>
            </a:r>
            <a:r>
              <a:rPr lang="en-US" altLang="zh-TW" dirty="0"/>
              <a:t>B-Tree</a:t>
            </a:r>
            <a:r>
              <a:rPr lang="zh-TW" altLang="en-US" dirty="0"/>
              <a:t>，也就是節點的最多元素個數為</a:t>
            </a:r>
            <a:r>
              <a:rPr lang="en-US" altLang="zh-TW" dirty="0"/>
              <a:t>5</a:t>
            </a:r>
            <a:r>
              <a:rPr lang="zh-TW" altLang="en-US" dirty="0"/>
              <a:t>，最少元素個數為</a:t>
            </a:r>
            <a:r>
              <a:rPr lang="en-US" altLang="zh-TW" dirty="0"/>
              <a:t>2</a:t>
            </a:r>
            <a:r>
              <a:rPr lang="zh-TW" altLang="en-US" dirty="0"/>
              <a:t>。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441" y="4333130"/>
            <a:ext cx="3581400" cy="1685925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29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刪除元素</a:t>
            </a:r>
            <a:r>
              <a:rPr lang="en-US" altLang="zh-TW" dirty="0"/>
              <a:t>2</a:t>
            </a:r>
            <a:r>
              <a:rPr lang="zh-TW" altLang="en-US" dirty="0"/>
              <a:t>，元素</a:t>
            </a:r>
            <a:r>
              <a:rPr lang="en-US" altLang="zh-TW" dirty="0"/>
              <a:t>2</a:t>
            </a:r>
            <a:r>
              <a:rPr lang="zh-TW" altLang="en-US" dirty="0"/>
              <a:t>在葉節點，刪除後節點元素不足，跟右邊的相鄰節點「</a:t>
            </a:r>
            <a:r>
              <a:rPr lang="en-US" altLang="zh-TW" dirty="0"/>
              <a:t>79</a:t>
            </a:r>
            <a:r>
              <a:rPr lang="en-US" altLang="zh-TW" dirty="0" smtClean="0"/>
              <a:t>, 93, 98</a:t>
            </a:r>
            <a:r>
              <a:rPr lang="zh-TW" altLang="en-US" dirty="0"/>
              <a:t>」借用元素</a:t>
            </a:r>
            <a:r>
              <a:rPr lang="en-US" altLang="zh-TW" dirty="0"/>
              <a:t>79</a:t>
            </a:r>
            <a:r>
              <a:rPr lang="zh-TW" altLang="en-US" dirty="0"/>
              <a:t>，進行旋轉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旋轉後，刪除元素</a:t>
            </a:r>
            <a:r>
              <a:rPr lang="en-US" altLang="zh-TW" dirty="0"/>
              <a:t>2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92" y="2598236"/>
            <a:ext cx="3752850" cy="17240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71" y="4889244"/>
            <a:ext cx="3090999" cy="1384829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607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接著刪除元素</a:t>
            </a:r>
            <a:r>
              <a:rPr lang="en-US" altLang="zh-TW" dirty="0"/>
              <a:t>57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刪除</a:t>
            </a:r>
            <a:r>
              <a:rPr lang="zh-TW" altLang="en-US" dirty="0"/>
              <a:t>元素</a:t>
            </a:r>
            <a:r>
              <a:rPr lang="en-US" altLang="zh-TW" dirty="0"/>
              <a:t>57</a:t>
            </a:r>
            <a:r>
              <a:rPr lang="zh-TW" altLang="en-US" dirty="0"/>
              <a:t>，元素</a:t>
            </a:r>
            <a:r>
              <a:rPr lang="en-US" altLang="zh-TW" dirty="0"/>
              <a:t>57</a:t>
            </a:r>
            <a:r>
              <a:rPr lang="zh-TW" altLang="en-US" dirty="0"/>
              <a:t>在葉節點，刪除後節點元素不足，右邊的相鄰節點「</a:t>
            </a:r>
            <a:r>
              <a:rPr lang="en-US" altLang="zh-TW" dirty="0"/>
              <a:t>93</a:t>
            </a:r>
            <a:r>
              <a:rPr lang="en-US" altLang="zh-TW" dirty="0" smtClean="0"/>
              <a:t>, 98</a:t>
            </a:r>
            <a:r>
              <a:rPr lang="zh-TW" altLang="en-US" dirty="0"/>
              <a:t>」元素個數也不足，進行合併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合併後，刪除元素</a:t>
            </a:r>
            <a:r>
              <a:rPr lang="en-US" altLang="zh-TW" dirty="0"/>
              <a:t>57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20" y="1707497"/>
            <a:ext cx="2993163" cy="14925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684" y="4554811"/>
            <a:ext cx="2100739" cy="5649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11" y="5689309"/>
            <a:ext cx="1556112" cy="474244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014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同理，若該小孩的鍵值個數只符合</a:t>
            </a:r>
            <a:r>
              <a:rPr lang="en-US" altLang="zh-TW" dirty="0"/>
              <a:t>B-Tree</a:t>
            </a:r>
            <a:r>
              <a:rPr lang="zh-TW" altLang="en-US" dirty="0"/>
              <a:t>的最少個數，且該小孩是最右邊的小孩，如果左邊的小孩有足夠的鍵值，則使用旋轉借用一個鍵值，否則使用合併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若</a:t>
            </a:r>
            <a:r>
              <a:rPr lang="zh-TW" altLang="en-US" dirty="0"/>
              <a:t>該小孩的鍵值個數只符合</a:t>
            </a:r>
            <a:r>
              <a:rPr lang="en-US" altLang="zh-TW" dirty="0"/>
              <a:t>B-Tree</a:t>
            </a:r>
            <a:r>
              <a:rPr lang="zh-TW" altLang="en-US" dirty="0"/>
              <a:t>的最少個數，且該小孩是中間的小孩，如果左邊的小孩有足夠的鍵值，則使用旋轉借用一個鍵值，否則如果右邊的小孩有足夠的鍵值，則使用旋轉借用一個鍵值，否則選擇右邊</a:t>
            </a:r>
            <a:r>
              <a:rPr lang="zh-TW" altLang="en-US" dirty="0" smtClean="0"/>
              <a:t>小孩</a:t>
            </a:r>
            <a:r>
              <a:rPr lang="zh-TW" altLang="en-US" dirty="0"/>
              <a:t>（</a:t>
            </a:r>
            <a:r>
              <a:rPr lang="zh-TW" altLang="en-US" dirty="0" smtClean="0"/>
              <a:t>也</a:t>
            </a:r>
            <a:r>
              <a:rPr lang="zh-TW" altLang="en-US" dirty="0"/>
              <a:t>可以選擇左邊</a:t>
            </a:r>
            <a:r>
              <a:rPr lang="zh-TW" altLang="en-US" dirty="0" smtClean="0"/>
              <a:t>小孩）進行</a:t>
            </a:r>
            <a:r>
              <a:rPr lang="zh-TW" altLang="en-US" dirty="0"/>
              <a:t>合併。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(2) </a:t>
            </a:r>
            <a:r>
              <a:rPr lang="zh-TW" altLang="en-US" dirty="0"/>
              <a:t>程式與解說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46651"/>
              </p:ext>
            </p:extLst>
          </p:nvPr>
        </p:nvGraphicFramePr>
        <p:xfrm>
          <a:off x="135495" y="2138418"/>
          <a:ext cx="6531429" cy="2932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234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5817195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search(self, node, x):  #</a:t>
                      </a:r>
                      <a:r>
                        <a:rPr lang="zh-TW" altLang="en-US" sz="1800" dirty="0" smtClean="0"/>
                        <a:t>回傳</a:t>
                      </a:r>
                      <a:r>
                        <a:rPr lang="en-US" altLang="zh-TW" sz="1800" dirty="0" smtClean="0"/>
                        <a:t>x</a:t>
                      </a:r>
                      <a:r>
                        <a:rPr lang="zh-TW" altLang="en-US" sz="1800" dirty="0" smtClean="0"/>
                        <a:t>的節點與子節點索引值</a:t>
                      </a:r>
                    </a:p>
                    <a:p>
                      <a:r>
                        <a:rPr lang="zh-TW" altLang="en-US" sz="1800" dirty="0" smtClean="0"/>
                        <a:t>        </a:t>
                      </a:r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node.keys</a:t>
                      </a:r>
                      <a:r>
                        <a:rPr lang="en-US" altLang="zh-TW" sz="1800" dirty="0" smtClean="0"/>
                        <a:t>)):</a:t>
                      </a:r>
                    </a:p>
                    <a:p>
                      <a:r>
                        <a:rPr lang="en-US" altLang="zh-TW" sz="1800" dirty="0" smtClean="0"/>
                        <a:t>            if </a:t>
                      </a:r>
                      <a:r>
                        <a:rPr lang="en-US" altLang="zh-TW" sz="1800" dirty="0" err="1" smtClean="0"/>
                        <a:t>node.keys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&lt; x: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= i+1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elif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node.keys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== x:</a:t>
                      </a:r>
                    </a:p>
                    <a:p>
                      <a:r>
                        <a:rPr lang="en-US" altLang="zh-TW" sz="1800" dirty="0" smtClean="0"/>
                        <a:t>                return (node,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) #</a:t>
                      </a:r>
                      <a:r>
                        <a:rPr lang="zh-TW" altLang="en-US" sz="1800" dirty="0" smtClean="0"/>
                        <a:t>回傳</a:t>
                      </a:r>
                      <a:r>
                        <a:rPr lang="en-US" altLang="zh-TW" sz="1800" dirty="0" smtClean="0"/>
                        <a:t>x</a:t>
                      </a:r>
                      <a:r>
                        <a:rPr lang="zh-TW" altLang="en-US" sz="1800" dirty="0" smtClean="0"/>
                        <a:t>的節點與子節點索引值</a:t>
                      </a:r>
                    </a:p>
                    <a:p>
                      <a:r>
                        <a:rPr lang="zh-TW" altLang="en-US" sz="1800" dirty="0" smtClean="0"/>
                        <a:t>            </a:t>
                      </a:r>
                      <a:r>
                        <a:rPr lang="en-US" altLang="zh-TW" sz="1800" dirty="0" smtClean="0"/>
                        <a:t>else:</a:t>
                      </a:r>
                    </a:p>
                    <a:p>
                      <a:r>
                        <a:rPr lang="en-US" altLang="zh-TW" sz="1800" dirty="0" smtClean="0"/>
                        <a:t>                break</a:t>
                      </a:r>
                    </a:p>
                    <a:p>
                      <a:r>
                        <a:rPr lang="en-US" altLang="zh-TW" sz="1800" dirty="0" smtClean="0"/>
                        <a:t>        return </a:t>
                      </a:r>
                      <a:r>
                        <a:rPr lang="en-US" altLang="zh-TW" sz="1800" dirty="0" err="1" smtClean="0"/>
                        <a:t>self.search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],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853432" y="2494211"/>
            <a:ext cx="4097810" cy="350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search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，測試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的所有鍵值，若鍵值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node.keys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小於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，否則若鍵值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node.keys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，否則使用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break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中斷迴圈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。遞迴呼叫函式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search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，回傳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node.childs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下的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所在位置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	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39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931760"/>
              </p:ext>
            </p:extLst>
          </p:nvPr>
        </p:nvGraphicFramePr>
        <p:xfrm>
          <a:off x="-1" y="1367862"/>
          <a:ext cx="6818811" cy="4029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661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6073150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find_right_child_min</a:t>
                      </a:r>
                      <a:r>
                        <a:rPr lang="en-US" altLang="zh-TW" sz="1800" dirty="0" smtClean="0"/>
                        <a:t>(self, node):    #</a:t>
                      </a:r>
                      <a:r>
                        <a:rPr lang="zh-TW" altLang="en-US" sz="1800" dirty="0" smtClean="0"/>
                        <a:t>取右子樹的最小</a:t>
                      </a:r>
                    </a:p>
                    <a:p>
                      <a:r>
                        <a:rPr lang="zh-TW" altLang="en-US" sz="1800" dirty="0" smtClean="0"/>
                        <a:t>        </a:t>
                      </a:r>
                      <a:r>
                        <a:rPr lang="en-US" altLang="zh-TW" sz="1800" dirty="0" smtClean="0"/>
                        <a:t>while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) &gt; 0:</a:t>
                      </a:r>
                    </a:p>
                    <a:p>
                      <a:r>
                        <a:rPr lang="en-US" altLang="zh-TW" sz="1800" dirty="0" smtClean="0"/>
                        <a:t>            node = 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[0]</a:t>
                      </a:r>
                    </a:p>
                    <a:p>
                      <a:r>
                        <a:rPr lang="en-US" altLang="zh-TW" sz="1800" dirty="0" smtClean="0"/>
                        <a:t>        return </a:t>
                      </a:r>
                      <a:r>
                        <a:rPr lang="en-US" altLang="zh-TW" sz="1800" dirty="0" err="1" smtClean="0"/>
                        <a:t>node.keys</a:t>
                      </a:r>
                      <a:r>
                        <a:rPr lang="en-US" altLang="zh-TW" sz="1800" dirty="0" smtClean="0"/>
                        <a:t>[0]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delete(self, node, x):</a:t>
                      </a:r>
                    </a:p>
                    <a:p>
                      <a:r>
                        <a:rPr lang="en-US" altLang="zh-TW" sz="1800" dirty="0" smtClean="0"/>
                        <a:t>        node,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self.search</a:t>
                      </a:r>
                      <a:r>
                        <a:rPr lang="en-US" altLang="zh-TW" sz="1800" dirty="0" smtClean="0"/>
                        <a:t>(node, x)</a:t>
                      </a:r>
                    </a:p>
                    <a:p>
                      <a:r>
                        <a:rPr lang="en-US" altLang="zh-TW" sz="1800" dirty="0" smtClean="0"/>
                        <a:t>        if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) == 0:   </a:t>
                      </a:r>
                      <a:endParaRPr lang="zh-TW" altLang="en-US" sz="1800" dirty="0" smtClean="0"/>
                    </a:p>
                    <a:p>
                      <a:r>
                        <a:rPr lang="zh-TW" altLang="en-US" sz="1800" dirty="0" smtClean="0"/>
                        <a:t>            </a:t>
                      </a:r>
                      <a:r>
                        <a:rPr lang="en-US" altLang="zh-TW" sz="1800" dirty="0" err="1" smtClean="0"/>
                        <a:t>self.delete_last_level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self.root</a:t>
                      </a:r>
                      <a:r>
                        <a:rPr lang="en-US" altLang="zh-TW" sz="1800" dirty="0" smtClean="0"/>
                        <a:t>, x)</a:t>
                      </a:r>
                    </a:p>
                    <a:p>
                      <a:r>
                        <a:rPr lang="en-US" altLang="zh-TW" sz="1800" dirty="0" smtClean="0"/>
                        <a:t>        else:</a:t>
                      </a:r>
                    </a:p>
                    <a:p>
                      <a:r>
                        <a:rPr lang="en-US" altLang="zh-TW" sz="1800" dirty="0" smtClean="0"/>
                        <a:t>            y = </a:t>
                      </a:r>
                      <a:r>
                        <a:rPr lang="en-US" altLang="zh-TW" sz="1800" dirty="0" err="1" smtClean="0"/>
                        <a:t>self.find_right_child_min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[i+1]) 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self.delete_last_level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self.root</a:t>
                      </a:r>
                      <a:r>
                        <a:rPr lang="en-US" altLang="zh-TW" sz="1800" dirty="0" smtClean="0"/>
                        <a:t>, y)  </a:t>
                      </a:r>
                    </a:p>
                    <a:p>
                      <a:r>
                        <a:rPr lang="en-US" altLang="zh-TW" sz="1800" dirty="0" smtClean="0"/>
                        <a:t>            node,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self.search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self.root</a:t>
                      </a:r>
                      <a:r>
                        <a:rPr lang="en-US" altLang="zh-TW" sz="1800" dirty="0" smtClean="0"/>
                        <a:t>, x)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node.keys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= y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18810" y="180783"/>
            <a:ext cx="4833259" cy="61607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行：函式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find_right_child_min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找出右子樹的最小鍵值，當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的小孩個數大於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時，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更新為第一個小孩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，回傳節點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的第一個鍵值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delete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，從節點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往下找尋鍵值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，回傳鍵值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所在節點與鍵值索引值到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。若節點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沒有小孩，則鍵值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B-Tree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的最後一層，呼叫函式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delete_last_level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進行刪除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B-Tree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的最後一層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呼叫函式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find_right_child_min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，找出鍵值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的右子樹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node.childs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[i+1])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最小鍵值設定給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y(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，呼叫函式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delete_last_level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刪除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B-Tree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內的鍵值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y(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。修正原本應該要刪除鍵值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但卻刪除鍵值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，呼叫函式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search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找出鍵值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所在節點與鍵值索引值到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node.keys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node.keys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改成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y(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787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58191"/>
              </p:ext>
            </p:extLst>
          </p:nvPr>
        </p:nvGraphicFramePr>
        <p:xfrm>
          <a:off x="0" y="1367862"/>
          <a:ext cx="5434149" cy="3480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526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493623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125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delete_last_level</a:t>
                      </a:r>
                      <a:r>
                        <a:rPr lang="en-US" altLang="zh-TW" sz="1800" dirty="0" smtClean="0"/>
                        <a:t>(self, node, x):</a:t>
                      </a:r>
                    </a:p>
                    <a:p>
                      <a:r>
                        <a:rPr lang="en-US" altLang="zh-TW" sz="1800" dirty="0" smtClean="0"/>
                        <a:t>        finish = False</a:t>
                      </a:r>
                    </a:p>
                    <a:p>
                      <a:r>
                        <a:rPr lang="en-US" altLang="zh-TW" sz="1800" dirty="0" smtClean="0"/>
                        <a:t>        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node.keys</a:t>
                      </a:r>
                      <a:r>
                        <a:rPr lang="en-US" altLang="zh-TW" sz="1800" dirty="0" smtClean="0"/>
                        <a:t>)):</a:t>
                      </a:r>
                    </a:p>
                    <a:p>
                      <a:r>
                        <a:rPr lang="en-US" altLang="zh-TW" sz="1800" dirty="0" smtClean="0"/>
                        <a:t>            if </a:t>
                      </a:r>
                      <a:r>
                        <a:rPr lang="en-US" altLang="zh-TW" sz="1800" dirty="0" err="1" smtClean="0"/>
                        <a:t>node.keys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&lt; x: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+ 1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elif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node.keys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== x: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node.keys.pop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) </a:t>
                      </a:r>
                    </a:p>
                    <a:p>
                      <a:r>
                        <a:rPr lang="en-US" altLang="zh-TW" sz="1800" dirty="0" smtClean="0"/>
                        <a:t>                finish = True</a:t>
                      </a:r>
                    </a:p>
                    <a:p>
                      <a:r>
                        <a:rPr lang="en-US" altLang="zh-TW" sz="1800" dirty="0" smtClean="0"/>
                        <a:t>                return finish</a:t>
                      </a:r>
                    </a:p>
                    <a:p>
                      <a:r>
                        <a:rPr lang="en-US" altLang="zh-TW" sz="1800" dirty="0" smtClean="0"/>
                        <a:t>            else:</a:t>
                      </a:r>
                    </a:p>
                    <a:p>
                      <a:r>
                        <a:rPr lang="en-US" altLang="zh-TW" sz="1800" dirty="0" smtClean="0"/>
                        <a:t>               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434149" y="1580494"/>
            <a:ext cx="5273467" cy="2056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finish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False(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，使用迴圈找尋節點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內的所有鍵值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，如果鍵值小於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則變數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，否則如果節點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有鍵值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則直接刪除，設定變數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finish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，回傳變數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finish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，否則使用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break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中斷迴圈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	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873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431842"/>
              </p:ext>
            </p:extLst>
          </p:nvPr>
        </p:nvGraphicFramePr>
        <p:xfrm>
          <a:off x="0" y="1367862"/>
          <a:ext cx="6902824" cy="4029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848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6147976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136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    if finish == False and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].keys) == </a:t>
                      </a:r>
                      <a:r>
                        <a:rPr lang="en-US" altLang="zh-TW" sz="1800" dirty="0" err="1" smtClean="0"/>
                        <a:t>self.order</a:t>
                      </a:r>
                      <a:r>
                        <a:rPr lang="en-US" altLang="zh-TW" sz="1800" dirty="0" smtClean="0"/>
                        <a:t> - 1: </a:t>
                      </a:r>
                    </a:p>
                    <a:p>
                      <a:r>
                        <a:rPr lang="en-US" altLang="zh-TW" sz="1800" dirty="0" smtClean="0"/>
                        <a:t>            if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== 0:</a:t>
                      </a:r>
                    </a:p>
                    <a:p>
                      <a:r>
                        <a:rPr lang="en-US" altLang="zh-TW" sz="1800" dirty="0" smtClean="0"/>
                        <a:t>                if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[i+1].keys) &gt; </a:t>
                      </a:r>
                      <a:r>
                        <a:rPr lang="en-US" altLang="zh-TW" sz="1800" dirty="0" err="1" smtClean="0"/>
                        <a:t>self.order</a:t>
                      </a:r>
                      <a:r>
                        <a:rPr lang="en-US" altLang="zh-TW" sz="1800" dirty="0" smtClean="0"/>
                        <a:t> - 1:  </a:t>
                      </a:r>
                    </a:p>
                    <a:p>
                      <a:r>
                        <a:rPr lang="en-US" altLang="zh-TW" sz="1800" dirty="0" smtClean="0"/>
                        <a:t>                    </a:t>
                      </a:r>
                      <a:r>
                        <a:rPr lang="en-US" altLang="zh-TW" sz="1800" dirty="0" err="1" smtClean="0"/>
                        <a:t>self.rotate</a:t>
                      </a:r>
                      <a:r>
                        <a:rPr lang="en-US" altLang="zh-TW" sz="1800" dirty="0" smtClean="0"/>
                        <a:t>(node,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        else:</a:t>
                      </a:r>
                    </a:p>
                    <a:p>
                      <a:r>
                        <a:rPr lang="en-US" altLang="zh-TW" sz="1800" dirty="0" smtClean="0"/>
                        <a:t>                    node = </a:t>
                      </a:r>
                      <a:r>
                        <a:rPr lang="en-US" altLang="zh-TW" sz="1800" dirty="0" err="1" smtClean="0"/>
                        <a:t>self.combine</a:t>
                      </a:r>
                      <a:r>
                        <a:rPr lang="en-US" altLang="zh-TW" sz="1800" dirty="0" smtClean="0"/>
                        <a:t>(node,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)   </a:t>
                      </a:r>
                    </a:p>
                    <a:p>
                      <a:r>
                        <a:rPr lang="en-US" altLang="zh-TW" sz="1800" dirty="0" smtClean="0"/>
                        <a:t>                    return </a:t>
                      </a:r>
                      <a:r>
                        <a:rPr lang="en-US" altLang="zh-TW" sz="1800" dirty="0" err="1" smtClean="0"/>
                        <a:t>self.delete_last_level</a:t>
                      </a:r>
                      <a:r>
                        <a:rPr lang="en-US" altLang="zh-TW" sz="1800" dirty="0" smtClean="0"/>
                        <a:t>(node, x)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elif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==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) - 1 : </a:t>
                      </a:r>
                    </a:p>
                    <a:p>
                      <a:r>
                        <a:rPr lang="en-US" altLang="zh-TW" sz="1800" dirty="0" smtClean="0"/>
                        <a:t>                if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[i-1].keys) &gt; </a:t>
                      </a:r>
                      <a:r>
                        <a:rPr lang="en-US" altLang="zh-TW" sz="1800" dirty="0" err="1" smtClean="0"/>
                        <a:t>self.order</a:t>
                      </a:r>
                      <a:r>
                        <a:rPr lang="en-US" altLang="zh-TW" sz="1800" dirty="0" smtClean="0"/>
                        <a:t> - 1:  </a:t>
                      </a:r>
                    </a:p>
                    <a:p>
                      <a:r>
                        <a:rPr lang="en-US" altLang="zh-TW" sz="1800" dirty="0" smtClean="0"/>
                        <a:t>                    </a:t>
                      </a:r>
                      <a:r>
                        <a:rPr lang="en-US" altLang="zh-TW" sz="1800" dirty="0" err="1" smtClean="0"/>
                        <a:t>self.rotate</a:t>
                      </a:r>
                      <a:r>
                        <a:rPr lang="en-US" altLang="zh-TW" sz="1800" dirty="0" smtClean="0"/>
                        <a:t>(node, i-1)</a:t>
                      </a:r>
                    </a:p>
                    <a:p>
                      <a:r>
                        <a:rPr lang="en-US" altLang="zh-TW" sz="1800" dirty="0" smtClean="0"/>
                        <a:t>                else:</a:t>
                      </a:r>
                    </a:p>
                    <a:p>
                      <a:r>
                        <a:rPr lang="en-US" altLang="zh-TW" sz="1800" dirty="0" smtClean="0"/>
                        <a:t>                    node = </a:t>
                      </a:r>
                      <a:r>
                        <a:rPr lang="en-US" altLang="zh-TW" sz="1800" dirty="0" err="1" smtClean="0"/>
                        <a:t>self.combine</a:t>
                      </a:r>
                      <a:r>
                        <a:rPr lang="en-US" altLang="zh-TW" sz="1800" dirty="0" smtClean="0"/>
                        <a:t>(node, i-1) </a:t>
                      </a:r>
                    </a:p>
                    <a:p>
                      <a:r>
                        <a:rPr lang="en-US" altLang="zh-TW" sz="1800" dirty="0" smtClean="0"/>
                        <a:t>                    return </a:t>
                      </a:r>
                      <a:r>
                        <a:rPr lang="en-US" altLang="zh-TW" sz="1800" dirty="0" err="1" smtClean="0"/>
                        <a:t>self.delete_last_level</a:t>
                      </a:r>
                      <a:r>
                        <a:rPr lang="en-US" altLang="zh-TW" sz="1800" dirty="0" smtClean="0"/>
                        <a:t>(node,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975053" y="1374763"/>
            <a:ext cx="4820194" cy="483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136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156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行：若變數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finish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False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且走訪過程的節點鍵值個數只符合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B-Tree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的最少個數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136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，如果該節點是最左邊的小孩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137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，如果右邊的小孩有足夠的鍵值，則呼叫函式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rotate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進行旋轉向右邊的小孩借用一個鍵值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138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139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，否則呼叫函式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combine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進行合併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140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141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，遞迴呼叫函式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delete_last_level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142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143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148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行：否則若該節點是最右邊的小孩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143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，如果左邊的小孩有足夠的鍵值，則呼叫函式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rotate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進行旋轉向左邊的小孩借用一個鍵值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144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145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，否則呼叫函式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combine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進行合併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146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147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，遞迴呼叫函式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delete_last_level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148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	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583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468011"/>
              </p:ext>
            </p:extLst>
          </p:nvPr>
        </p:nvGraphicFramePr>
        <p:xfrm>
          <a:off x="0" y="1367862"/>
          <a:ext cx="583602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189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5197835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149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153154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   else:  </a:t>
                      </a:r>
                    </a:p>
                    <a:p>
                      <a:r>
                        <a:rPr lang="en-US" altLang="zh-TW" sz="1800" dirty="0" smtClean="0"/>
                        <a:t>                if 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[i+1].keys) &gt; </a:t>
                      </a:r>
                      <a:r>
                        <a:rPr lang="en-US" altLang="zh-TW" sz="1800" dirty="0" err="1" smtClean="0"/>
                        <a:t>self.order</a:t>
                      </a:r>
                      <a:r>
                        <a:rPr lang="en-US" altLang="zh-TW" sz="1800" dirty="0" smtClean="0"/>
                        <a:t> - 1: </a:t>
                      </a:r>
                    </a:p>
                    <a:p>
                      <a:r>
                        <a:rPr lang="en-US" altLang="zh-TW" sz="1800" dirty="0" smtClean="0"/>
                        <a:t>                    </a:t>
                      </a:r>
                      <a:r>
                        <a:rPr lang="en-US" altLang="zh-TW" sz="1800" dirty="0" err="1" smtClean="0"/>
                        <a:t>self.rotate</a:t>
                      </a:r>
                      <a:r>
                        <a:rPr lang="en-US" altLang="zh-TW" sz="1800" dirty="0" smtClean="0"/>
                        <a:t>(node,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elif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[i-1].keys) &gt; </a:t>
                      </a:r>
                      <a:r>
                        <a:rPr lang="en-US" altLang="zh-TW" sz="1800" dirty="0" err="1" smtClean="0"/>
                        <a:t>self.order</a:t>
                      </a:r>
                      <a:r>
                        <a:rPr lang="en-US" altLang="zh-TW" sz="1800" dirty="0" smtClean="0"/>
                        <a:t> - 1:  </a:t>
                      </a:r>
                    </a:p>
                    <a:p>
                      <a:r>
                        <a:rPr lang="en-US" altLang="zh-TW" sz="1800" dirty="0" smtClean="0"/>
                        <a:t>                    </a:t>
                      </a:r>
                      <a:r>
                        <a:rPr lang="en-US" altLang="zh-TW" sz="1800" dirty="0" err="1" smtClean="0"/>
                        <a:t>self.rotate</a:t>
                      </a:r>
                      <a:r>
                        <a:rPr lang="en-US" altLang="zh-TW" sz="1800" dirty="0" smtClean="0"/>
                        <a:t>(node, i-1)</a:t>
                      </a:r>
                    </a:p>
                    <a:p>
                      <a:r>
                        <a:rPr lang="en-US" altLang="zh-TW" sz="1800" dirty="0" smtClean="0"/>
                        <a:t>                else:</a:t>
                      </a:r>
                    </a:p>
                    <a:p>
                      <a:r>
                        <a:rPr lang="en-US" altLang="zh-TW" sz="1800" dirty="0" smtClean="0"/>
                        <a:t>                    node = </a:t>
                      </a:r>
                      <a:r>
                        <a:rPr lang="en-US" altLang="zh-TW" sz="1800" dirty="0" err="1" smtClean="0"/>
                        <a:t>self.combine</a:t>
                      </a:r>
                      <a:r>
                        <a:rPr lang="en-US" altLang="zh-TW" sz="1800" dirty="0" smtClean="0"/>
                        <a:t>(node,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            return </a:t>
                      </a:r>
                      <a:r>
                        <a:rPr lang="en-US" altLang="zh-TW" sz="1800" dirty="0" err="1" smtClean="0"/>
                        <a:t>self.delete_last_level</a:t>
                      </a:r>
                      <a:r>
                        <a:rPr lang="en-US" altLang="zh-TW" sz="1800" dirty="0" smtClean="0"/>
                        <a:t>(node, x)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self.getChild</a:t>
                      </a:r>
                      <a:r>
                        <a:rPr lang="en-US" altLang="zh-TW" sz="1800" dirty="0" smtClean="0"/>
                        <a:t>(node, x)</a:t>
                      </a:r>
                    </a:p>
                    <a:p>
                      <a:r>
                        <a:rPr lang="en-US" altLang="zh-TW" sz="1800" dirty="0" smtClean="0"/>
                        <a:t>        return </a:t>
                      </a:r>
                      <a:r>
                        <a:rPr lang="en-US" altLang="zh-TW" sz="1800" dirty="0" err="1" smtClean="0"/>
                        <a:t>self.delete_last_level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node.childs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],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016855" y="1359083"/>
            <a:ext cx="5273467" cy="397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149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行：否則節點屬於中間的子樹，如果右邊的小孩有足夠的鍵值，則呼叫函式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rotate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進行旋轉向右邊的小孩借用一個鍵值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，如果左邊的小孩有足夠的鍵值，則呼叫函式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rotate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進行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旋轉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左邊的小孩借用一個鍵值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左右兩邊子樹的節點數皆不夠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使用函式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combine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與右子樹合併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，遞迴呼叫函式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delete_last_level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行：找出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在節點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所在的小孩索引值到變數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行：遞迴呼叫函式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delete_last_level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	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70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13-1-3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2-3-Tree</a:t>
            </a:r>
            <a:r>
              <a:rPr lang="zh-TW" altLang="en-US" dirty="0"/>
              <a:t>刪除元素的概念說明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4766" y="1401536"/>
            <a:ext cx="10058400" cy="4929194"/>
          </a:xfrm>
        </p:spPr>
        <p:txBody>
          <a:bodyPr>
            <a:noAutofit/>
          </a:bodyPr>
          <a:lstStyle/>
          <a:p>
            <a:pPr lvl="1"/>
            <a:r>
              <a:rPr lang="zh-TW" altLang="en-US" dirty="0" smtClean="0"/>
              <a:t>如果</a:t>
            </a:r>
            <a:r>
              <a:rPr lang="zh-TW" altLang="en-US" dirty="0"/>
              <a:t>要刪除元素</a:t>
            </a:r>
            <a:r>
              <a:rPr lang="en-US" altLang="zh-TW" dirty="0"/>
              <a:t>83</a:t>
            </a:r>
            <a:r>
              <a:rPr lang="zh-TW" altLang="en-US" dirty="0"/>
              <a:t>，該節點只有一個元素，但右手足有兩個元素，所以跟右手足借元素</a:t>
            </a:r>
            <a:r>
              <a:rPr lang="en-US" altLang="zh-TW" dirty="0"/>
              <a:t>93</a:t>
            </a:r>
            <a:r>
              <a:rPr lang="zh-TW" altLang="en-US" dirty="0"/>
              <a:t>取代上一層的元素</a:t>
            </a:r>
            <a:r>
              <a:rPr lang="en-US" altLang="zh-TW" dirty="0"/>
              <a:t>85</a:t>
            </a:r>
            <a:r>
              <a:rPr lang="zh-TW" altLang="en-US" dirty="0"/>
              <a:t>，元素</a:t>
            </a:r>
            <a:r>
              <a:rPr lang="en-US" altLang="zh-TW" dirty="0"/>
              <a:t>85</a:t>
            </a:r>
            <a:r>
              <a:rPr lang="zh-TW" altLang="en-US" dirty="0"/>
              <a:t>移到元素</a:t>
            </a:r>
            <a:r>
              <a:rPr lang="en-US" altLang="zh-TW" dirty="0"/>
              <a:t>83</a:t>
            </a:r>
            <a:r>
              <a:rPr lang="zh-TW" altLang="en-US" dirty="0"/>
              <a:t>的右側，該節點就會有兩個元素，稱作旋轉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117" y="3417044"/>
            <a:ext cx="2690568" cy="137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程式效率分析</a:t>
            </a:r>
          </a:p>
          <a:p>
            <a:r>
              <a:rPr lang="en-US" altLang="zh-TW" dirty="0"/>
              <a:t>B-Tree</a:t>
            </a:r>
            <a:r>
              <a:rPr lang="zh-TW" altLang="en-US" dirty="0"/>
              <a:t>是高度平衡的樹，會維持節點的鍵值至少為</a:t>
            </a:r>
            <a:r>
              <a:rPr lang="en-US" altLang="zh-TW" dirty="0"/>
              <a:t>m/2-1</a:t>
            </a:r>
            <a:r>
              <a:rPr lang="zh-TW" altLang="en-US" dirty="0"/>
              <a:t>個，假設</a:t>
            </a:r>
            <a:r>
              <a:rPr lang="en-US" altLang="zh-TW" dirty="0"/>
              <a:t>k</a:t>
            </a:r>
            <a:r>
              <a:rPr lang="zh-TW" altLang="en-US" dirty="0"/>
              <a:t>等於</a:t>
            </a:r>
            <a:r>
              <a:rPr lang="en-US" altLang="zh-TW" dirty="0"/>
              <a:t>m/2-1</a:t>
            </a:r>
            <a:r>
              <a:rPr lang="zh-TW" altLang="en-US" dirty="0"/>
              <a:t>，整個</a:t>
            </a:r>
            <a:r>
              <a:rPr lang="en-US" altLang="zh-TW" dirty="0"/>
              <a:t>B-Tree</a:t>
            </a:r>
            <a:r>
              <a:rPr lang="zh-TW" altLang="en-US" dirty="0"/>
              <a:t>的鍵值總個數為</a:t>
            </a:r>
            <a:r>
              <a:rPr lang="en-US" altLang="zh-TW" dirty="0"/>
              <a:t>N</a:t>
            </a:r>
            <a:r>
              <a:rPr lang="zh-TW" altLang="en-US" dirty="0"/>
              <a:t>，所以</a:t>
            </a:r>
            <a:r>
              <a:rPr lang="en-US" altLang="zh-TW" dirty="0"/>
              <a:t>B-Tree</a:t>
            </a:r>
            <a:r>
              <a:rPr lang="zh-TW" altLang="en-US" dirty="0"/>
              <a:t>樹的高度約為 </a:t>
            </a:r>
            <a:r>
              <a:rPr lang="en-US" altLang="zh-TW" dirty="0" err="1"/>
              <a:t>log</a:t>
            </a:r>
            <a:r>
              <a:rPr lang="en-US" altLang="zh-TW" baseline="-25000" dirty="0" err="1"/>
              <a:t>k</a:t>
            </a:r>
            <a:r>
              <a:rPr lang="en-US" altLang="zh-TW" dirty="0" err="1"/>
              <a:t>N</a:t>
            </a:r>
            <a:r>
              <a:rPr lang="zh-TW" altLang="en-US" dirty="0"/>
              <a:t>，所以</a:t>
            </a:r>
            <a:r>
              <a:rPr lang="en-US" altLang="zh-TW" dirty="0"/>
              <a:t>B-Tree</a:t>
            </a:r>
            <a:r>
              <a:rPr lang="zh-TW" altLang="en-US" dirty="0"/>
              <a:t>的刪除演算法最多比較</a:t>
            </a:r>
            <a:r>
              <a:rPr lang="en-US" altLang="zh-TW" dirty="0"/>
              <a:t>O(</a:t>
            </a:r>
            <a:r>
              <a:rPr lang="en-US" altLang="zh-TW" dirty="0" err="1"/>
              <a:t>logN</a:t>
            </a:r>
            <a:r>
              <a:rPr lang="en-US" altLang="zh-TW" dirty="0"/>
              <a:t>)</a:t>
            </a:r>
            <a:r>
              <a:rPr lang="zh-TW" altLang="en-US" dirty="0"/>
              <a:t>次就可以找到刪除的鍵值，演算法效率為</a:t>
            </a:r>
            <a:r>
              <a:rPr lang="en-US" altLang="zh-TW" dirty="0"/>
              <a:t>O(</a:t>
            </a:r>
            <a:r>
              <a:rPr lang="en-US" altLang="zh-TW" dirty="0" err="1"/>
              <a:t>logN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712319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四、分層印出節點的所有鍵值</a:t>
            </a:r>
          </a:p>
          <a:p>
            <a:pPr marL="0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想法</a:t>
            </a:r>
          </a:p>
          <a:p>
            <a:r>
              <a:rPr lang="zh-TW" altLang="en-US" dirty="0"/>
              <a:t>依序將節點加入串列</a:t>
            </a:r>
            <a:r>
              <a:rPr lang="en-US" altLang="zh-TW" dirty="0"/>
              <a:t>node</a:t>
            </a:r>
            <a:r>
              <a:rPr lang="zh-TW" altLang="en-US" dirty="0"/>
              <a:t>內，加入節點與所屬階層值，根節點所在階層值為</a:t>
            </a:r>
            <a:r>
              <a:rPr lang="en-US" altLang="zh-TW" dirty="0"/>
              <a:t>1</a:t>
            </a:r>
            <a:r>
              <a:rPr lang="zh-TW" altLang="en-US" dirty="0"/>
              <a:t>，從串列</a:t>
            </a:r>
            <a:r>
              <a:rPr lang="en-US" altLang="zh-TW" dirty="0"/>
              <a:t>node</a:t>
            </a:r>
            <a:r>
              <a:rPr lang="zh-TW" altLang="en-US" dirty="0"/>
              <a:t>取出一個節點後，就印出該節點的所有鍵值，加入該節點的所有小孩與遞增</a:t>
            </a:r>
            <a:r>
              <a:rPr lang="en-US" altLang="zh-TW" dirty="0"/>
              <a:t>1</a:t>
            </a:r>
            <a:r>
              <a:rPr lang="zh-TW" altLang="en-US" dirty="0"/>
              <a:t>後的階層值到串列</a:t>
            </a:r>
            <a:r>
              <a:rPr lang="en-US" altLang="zh-TW" dirty="0"/>
              <a:t>node</a:t>
            </a:r>
            <a:r>
              <a:rPr lang="zh-TW" altLang="en-US" dirty="0"/>
              <a:t>，若階層值與前一個節點的階層值相同，則不印出換行，否則印出換行。當串列</a:t>
            </a:r>
            <a:r>
              <a:rPr lang="en-US" altLang="zh-TW" dirty="0"/>
              <a:t>node</a:t>
            </a:r>
            <a:r>
              <a:rPr lang="zh-TW" altLang="en-US" dirty="0"/>
              <a:t>為空時，</a:t>
            </a:r>
            <a:r>
              <a:rPr lang="en-US" altLang="zh-TW" dirty="0"/>
              <a:t>B-Tree</a:t>
            </a:r>
            <a:r>
              <a:rPr lang="zh-TW" altLang="en-US" dirty="0"/>
              <a:t>就已經輸出完畢。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388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(2) </a:t>
            </a:r>
            <a:r>
              <a:rPr lang="zh-TW" altLang="en-US" dirty="0"/>
              <a:t>程式與解說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38735"/>
              </p:ext>
            </p:extLst>
          </p:nvPr>
        </p:nvGraphicFramePr>
        <p:xfrm>
          <a:off x="117565" y="1969455"/>
          <a:ext cx="6531429" cy="4029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234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5817195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print_btree</a:t>
                      </a:r>
                      <a:r>
                        <a:rPr lang="en-US" altLang="zh-TW" sz="1800" dirty="0" smtClean="0"/>
                        <a:t>(self):</a:t>
                      </a:r>
                    </a:p>
                    <a:p>
                      <a:r>
                        <a:rPr lang="en-US" altLang="zh-TW" sz="1800" dirty="0" smtClean="0"/>
                        <a:t>        node = [(</a:t>
                      </a:r>
                      <a:r>
                        <a:rPr lang="en-US" altLang="zh-TW" sz="1800" dirty="0" err="1" smtClean="0"/>
                        <a:t>self.root</a:t>
                      </a:r>
                      <a:r>
                        <a:rPr lang="en-US" altLang="zh-TW" sz="1800" dirty="0" smtClean="0"/>
                        <a:t>, 1)]</a:t>
                      </a:r>
                    </a:p>
                    <a:p>
                      <a:r>
                        <a:rPr lang="en-US" altLang="zh-TW" sz="1800" dirty="0" smtClean="0"/>
                        <a:t>        while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(node) &gt; 0: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n,i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node.pop</a:t>
                      </a:r>
                      <a:r>
                        <a:rPr lang="en-US" altLang="zh-TW" sz="1800" dirty="0" smtClean="0"/>
                        <a:t>(0)</a:t>
                      </a:r>
                    </a:p>
                    <a:p>
                      <a:r>
                        <a:rPr lang="en-US" altLang="zh-TW" sz="1800" dirty="0" smtClean="0"/>
                        <a:t>            if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(node)&gt;0 and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== node[0][1]:</a:t>
                      </a:r>
                    </a:p>
                    <a:p>
                      <a:r>
                        <a:rPr lang="en-US" altLang="zh-TW" sz="1800" dirty="0" smtClean="0"/>
                        <a:t>                print(</a:t>
                      </a:r>
                      <a:r>
                        <a:rPr lang="en-US" altLang="zh-TW" sz="1800" dirty="0" err="1" smtClean="0"/>
                        <a:t>n.keys</a:t>
                      </a:r>
                      <a:r>
                        <a:rPr lang="en-US" altLang="zh-TW" sz="1800" dirty="0" smtClean="0"/>
                        <a:t>, end="")</a:t>
                      </a:r>
                    </a:p>
                    <a:p>
                      <a:r>
                        <a:rPr lang="en-US" altLang="zh-TW" sz="1800" dirty="0" smtClean="0"/>
                        <a:t>            else:</a:t>
                      </a:r>
                    </a:p>
                    <a:p>
                      <a:r>
                        <a:rPr lang="en-US" altLang="zh-TW" sz="1800" dirty="0" smtClean="0"/>
                        <a:t>                print(</a:t>
                      </a:r>
                      <a:r>
                        <a:rPr lang="en-US" altLang="zh-TW" sz="1800" dirty="0" err="1" smtClean="0"/>
                        <a:t>n.keys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    if </a:t>
                      </a:r>
                      <a:r>
                        <a:rPr lang="en-US" altLang="zh-TW" sz="1800" dirty="0" err="1" smtClean="0"/>
                        <a:t>n.childs</a:t>
                      </a:r>
                      <a:r>
                        <a:rPr lang="en-US" altLang="zh-TW" sz="1800" dirty="0" smtClean="0"/>
                        <a:t> != []: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+ 1</a:t>
                      </a:r>
                    </a:p>
                    <a:p>
                      <a:r>
                        <a:rPr lang="en-US" altLang="zh-TW" sz="1800" dirty="0" smtClean="0"/>
                        <a:t>                for c in </a:t>
                      </a:r>
                      <a:r>
                        <a:rPr lang="en-US" altLang="zh-TW" sz="1800" dirty="0" err="1" smtClean="0"/>
                        <a:t>n.childs</a:t>
                      </a:r>
                      <a:r>
                        <a:rPr lang="en-US" altLang="zh-TW" sz="1800" dirty="0" smtClean="0"/>
                        <a:t>:</a:t>
                      </a:r>
                    </a:p>
                    <a:p>
                      <a:r>
                        <a:rPr lang="en-US" altLang="zh-TW" sz="1800" dirty="0" smtClean="0"/>
                        <a:t>                    </a:t>
                      </a:r>
                      <a:r>
                        <a:rPr lang="en-US" altLang="zh-TW" sz="1800" dirty="0" err="1" smtClean="0"/>
                        <a:t>node.append</a:t>
                      </a:r>
                      <a:r>
                        <a:rPr lang="en-US" altLang="zh-TW" sz="1800" dirty="0" smtClean="0"/>
                        <a:t>((</a:t>
                      </a:r>
                      <a:r>
                        <a:rPr lang="en-US" altLang="zh-TW" sz="1800" dirty="0" err="1" smtClean="0"/>
                        <a:t>c,i</a:t>
                      </a:r>
                      <a:r>
                        <a:rPr lang="en-US" altLang="zh-TW" sz="1800" dirty="0" smtClean="0"/>
                        <a:t>))</a:t>
                      </a:r>
                    </a:p>
                    <a:p>
                      <a:r>
                        <a:rPr lang="en-US" altLang="zh-TW" sz="1800" dirty="0" smtClean="0"/>
                        <a:t>        print()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788115" y="1268843"/>
            <a:ext cx="5072957" cy="5285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行：定義函式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print_btree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初始化為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self.root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, 1)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，表示根節點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self.root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，與階層值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所組成的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tuple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160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，當串列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長度大於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161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，則使用方法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pop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取出串列的第一個元素，節點到變數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，索引值到變數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162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。若串列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長度大於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個元素的第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個數值，就是串列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個元素的階層值，表示在同一層，印出節點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的所有鍵值，且不印出換行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，否則印出節點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的所有鍵值，且印出換行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	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行：如果節點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的小孩不是空的，變數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的所有小孩與階層值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組成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tuple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，加入到串列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行：輸出換行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65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(2) </a:t>
            </a:r>
            <a:r>
              <a:rPr lang="zh-TW" altLang="en-US" dirty="0"/>
              <a:t>程式與解說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72418"/>
              </p:ext>
            </p:extLst>
          </p:nvPr>
        </p:nvGraphicFramePr>
        <p:xfrm>
          <a:off x="117565" y="2034652"/>
          <a:ext cx="6735867" cy="2932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590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5999277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172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btree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BTree</a:t>
                      </a:r>
                      <a:r>
                        <a:rPr lang="en-US" altLang="zh-TW" sz="1800" dirty="0" smtClean="0"/>
                        <a:t>(3)  #</a:t>
                      </a:r>
                      <a:r>
                        <a:rPr lang="zh-TW" altLang="en-US" sz="1800" dirty="0" smtClean="0"/>
                        <a:t>分支度最大為</a:t>
                      </a:r>
                      <a:r>
                        <a:rPr lang="en-US" altLang="zh-TW" sz="1800" dirty="0" smtClean="0"/>
                        <a:t>6</a:t>
                      </a:r>
                      <a:r>
                        <a:rPr lang="zh-TW" altLang="en-US" sz="1800" dirty="0" smtClean="0"/>
                        <a:t>，分支度最小為</a:t>
                      </a:r>
                      <a:r>
                        <a:rPr lang="en-US" altLang="zh-TW" sz="1800" dirty="0" smtClean="0"/>
                        <a:t>3</a:t>
                      </a:r>
                      <a:r>
                        <a:rPr lang="zh-TW" altLang="en-US" sz="1800" dirty="0" smtClean="0"/>
                        <a:t>的</a:t>
                      </a:r>
                      <a:r>
                        <a:rPr lang="en-US" altLang="zh-TW" sz="1800" dirty="0" err="1" smtClean="0"/>
                        <a:t>Btree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data = [36, 83, 85, 93, 12, 98, 2, 6, 57, 79]</a:t>
                      </a:r>
                    </a:p>
                    <a:p>
                      <a:r>
                        <a:rPr lang="en-US" altLang="zh-TW" sz="1800" dirty="0" smtClean="0"/>
                        <a:t>for item in data: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btree.insert</a:t>
                      </a:r>
                      <a:r>
                        <a:rPr lang="en-US" altLang="zh-TW" sz="1800" dirty="0" smtClean="0"/>
                        <a:t>(item)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btree.print_btree</a:t>
                      </a:r>
                      <a:r>
                        <a:rPr lang="en-US" altLang="zh-TW" sz="1800" dirty="0" smtClean="0"/>
                        <a:t>()</a:t>
                      </a:r>
                    </a:p>
                    <a:p>
                      <a:r>
                        <a:rPr lang="en-US" altLang="zh-TW" sz="1800" dirty="0" smtClean="0"/>
                        <a:t>data = [2, 93, 6, 12, 83, 36, 85, 79, 57, 98]</a:t>
                      </a:r>
                    </a:p>
                    <a:p>
                      <a:r>
                        <a:rPr lang="en-US" altLang="zh-TW" sz="1800" dirty="0" smtClean="0"/>
                        <a:t>for item in data: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btree.delete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btree.root</a:t>
                      </a:r>
                      <a:r>
                        <a:rPr lang="en-US" altLang="zh-TW" sz="1800" dirty="0" smtClean="0"/>
                        <a:t>, item)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btree.print_btree</a:t>
                      </a:r>
                      <a:r>
                        <a:rPr lang="en-US" altLang="zh-TW" sz="18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005832" y="1407123"/>
            <a:ext cx="4576568" cy="4542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行：建立分支度最大為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，分支度最小為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，指定給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data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初始化為「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36, 83, 85, 93, 12, 98, 2, 6, 57, 79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行：使用迴圈依序將串列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data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的每一個元素插入到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，並顯示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狀態到螢幕上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data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初始化為「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2, 93, 6, 12, 83, 36, 85, 79, 57, 98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180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行：使用迴圈依序將串列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data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的每一個元素從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刪除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，並顯示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狀態到螢幕上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180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81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79" y="1272624"/>
            <a:ext cx="5693201" cy="4709830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498" y="4187364"/>
            <a:ext cx="5759222" cy="2265352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13-3-4</a:t>
            </a:r>
            <a:r>
              <a:rPr lang="zh-TW" altLang="en-US" sz="4000" b="1" dirty="0" smtClean="0"/>
              <a:t>　</a:t>
            </a:r>
            <a:r>
              <a:rPr lang="en-US" altLang="zh-TW" sz="4000" b="1" dirty="0" smtClean="0"/>
              <a:t>B-Tree</a:t>
            </a:r>
            <a:r>
              <a:rPr lang="zh-TW" altLang="en-US" sz="4000" dirty="0"/>
              <a:t>刪除元素的程式實</a:t>
            </a:r>
            <a:r>
              <a:rPr lang="zh-TW" altLang="en-US" sz="4000" dirty="0" smtClean="0"/>
              <a:t>作</a:t>
            </a:r>
            <a:r>
              <a:rPr lang="en-US" altLang="zh-TW" sz="2400" dirty="0"/>
              <a:t>(BTree.py)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66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574</TotalTime>
  <Words>8882</Words>
  <Application>Microsoft Office PowerPoint</Application>
  <PresentationFormat>自訂</PresentationFormat>
  <Paragraphs>723</Paragraphs>
  <Slides>94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94</vt:i4>
      </vt:variant>
    </vt:vector>
  </HeadingPairs>
  <TitlesOfParts>
    <vt:vector size="95" baseType="lpstr">
      <vt:lpstr>回顧</vt:lpstr>
      <vt:lpstr>Ch13　2-3-Tree、2-3-4-Tree與B-Tree </vt:lpstr>
      <vt:lpstr>Ch13　2-3-Tree、2-3-4-Tree與B-Tree </vt:lpstr>
      <vt:lpstr>13-1　2-3-Tree</vt:lpstr>
      <vt:lpstr>13-1　2-3-Tree</vt:lpstr>
      <vt:lpstr>13-1-1　2-3-Tree搜尋元素的概念說明</vt:lpstr>
      <vt:lpstr>13-1-2　2-3-Tree新增元素的概念說明</vt:lpstr>
      <vt:lpstr>13-1-2　2-3-Tree新增元素的概念說明</vt:lpstr>
      <vt:lpstr>13-1-3　2-3-Tree刪除元素的概念說明</vt:lpstr>
      <vt:lpstr>13-1-3　2-3-Tree刪除元素的概念說明</vt:lpstr>
      <vt:lpstr>13-1-3　2-3-Tree刪除元素的概念說明</vt:lpstr>
      <vt:lpstr>13-1-3　2-3-Tree刪除元素的概念說明</vt:lpstr>
      <vt:lpstr>13-1-3　2-3-Tree刪除元素的概念說明</vt:lpstr>
      <vt:lpstr>13-1-3　2-3-Tree刪除元素的概念說明</vt:lpstr>
      <vt:lpstr>13-2　2-3-4-Tree</vt:lpstr>
      <vt:lpstr>13-2　2-3-4-Tree</vt:lpstr>
      <vt:lpstr>13-1　2-3-Tree</vt:lpstr>
      <vt:lpstr>13-2-1　2-3-4-Tree搜尋元素的概念說明</vt:lpstr>
      <vt:lpstr>13-2-2　2-3-4-Tree新增元素的概念說明</vt:lpstr>
      <vt:lpstr>13-2-2　2-3-4-Tree新增元素的概念說明</vt:lpstr>
      <vt:lpstr>13-2-2　2-3-4-Tree新增元素的概念說明</vt:lpstr>
      <vt:lpstr>13-2-2　2-3-4-Tree新增元素的概念說明</vt:lpstr>
      <vt:lpstr>13-2-3　2-3-4-Tree刪除元素的概念說明</vt:lpstr>
      <vt:lpstr>13-2-3    2-3-4-Tree刪除元素的概念說明</vt:lpstr>
      <vt:lpstr>13-2-3　2-3-4-Tree刪除元素的概念說明</vt:lpstr>
      <vt:lpstr>13-2-3　2-3-4-Tree刪除元素的概念說明</vt:lpstr>
      <vt:lpstr>13-2-3　2-3-4-Tree刪除元素的概念說明</vt:lpstr>
      <vt:lpstr>13-2-3　2-3-4-Tree刪除元素的概念說明</vt:lpstr>
      <vt:lpstr>13-3　B-Tree</vt:lpstr>
      <vt:lpstr>13-3　B-Tree</vt:lpstr>
      <vt:lpstr>13-3　B-Tree</vt:lpstr>
      <vt:lpstr>13-3-1　B-Tree新增元素的概念說明</vt:lpstr>
      <vt:lpstr>13-3-1　B-Tree新增元素的概念說明</vt:lpstr>
      <vt:lpstr>13-3-1　B-Tree新增元素的概念說明</vt:lpstr>
      <vt:lpstr>13-3-1　B-Tree新增元素的概念說明</vt:lpstr>
      <vt:lpstr>13-3-1　B-Tree新增元素的概念說明</vt:lpstr>
      <vt:lpstr>13-3-1　B-Tree新增元素的概念說明</vt:lpstr>
      <vt:lpstr>13-3-1　B-Tree新增元素的概念說明</vt:lpstr>
      <vt:lpstr>13-3-1　B-Tree新增元素的概念說明</vt:lpstr>
      <vt:lpstr>13-3-2　B-Tree新增元素的程式實作 (BTree-insert.py)</vt:lpstr>
      <vt:lpstr>13-3-2　B-Tree新增元素的程式實作 (BTree-insert.py)</vt:lpstr>
      <vt:lpstr>13-3-2　B-Tree新增元素的程式實作 (BTree-insert.py)</vt:lpstr>
      <vt:lpstr>13-3-2　B-Tree新增元素的程式實作 (BTree-insert.py)</vt:lpstr>
      <vt:lpstr>13-3-2　B-Tree新增元素的程式實作 (BTree-insert.py)</vt:lpstr>
      <vt:lpstr>13-3-2　B-Tree新增元素的程式實作 (BTree-insert.py)</vt:lpstr>
      <vt:lpstr>13-3-2　B-Tree新增元素的程式實作 (BTree-insert.py)</vt:lpstr>
      <vt:lpstr>13-3-2　B-Tree新增元素的程式實作 (BTree-insert.py)</vt:lpstr>
      <vt:lpstr>13-3-3　B-Tree刪除元素的概念說明</vt:lpstr>
      <vt:lpstr>13-3-3　B-Tree刪除元素的概念說明</vt:lpstr>
      <vt:lpstr>13-3-3　B-Tree刪除元素的概念說明</vt:lpstr>
      <vt:lpstr>13-3-3　B-Tree刪除元素的概念說明</vt:lpstr>
      <vt:lpstr>13-3-3　B-Tree刪除元素的概念說明</vt:lpstr>
      <vt:lpstr>13-3-3　B-Tree刪除元素的概念說明</vt:lpstr>
      <vt:lpstr>13-3-3　B-Tree刪除元素的概念說明</vt:lpstr>
      <vt:lpstr>13-3-3　B-Tree刪除元素的概念說明</vt:lpstr>
      <vt:lpstr>13-3-3　B-Tree刪除元素的概念說明</vt:lpstr>
      <vt:lpstr>13-3-3　B-Tree刪除元素的概念說明</vt:lpstr>
      <vt:lpstr>13-3-3　B-Tree刪除元素的概念說明</vt:lpstr>
      <vt:lpstr>13-3-3　B-Tree刪除元素的概念說明</vt:lpstr>
      <vt:lpstr>13-3-3　B-Tree刪除元素的概念說明</vt:lpstr>
      <vt:lpstr>13-3-3　B-Tree刪除元素的概念說明</vt:lpstr>
      <vt:lpstr>13-3-3　B-Tree刪除元素的概念說明</vt:lpstr>
      <vt:lpstr>13-3-3　B-Tree刪除元素的概念說明</vt:lpstr>
      <vt:lpstr>13-3-3　B-Tree刪除元素的概念說明</vt:lpstr>
      <vt:lpstr>13-3-3　B-Tree刪除元素的概念說明</vt:lpstr>
      <vt:lpstr>13-3-3　B-Tree刪除元素的概念說明</vt:lpstr>
      <vt:lpstr>13-3-3　B-Tree刪除元素的概念說明</vt:lpstr>
      <vt:lpstr>13-3-4　B-Tree刪除元素的程式實作(BTree.py)</vt:lpstr>
      <vt:lpstr>13-3-4　B-Tree刪除元素的程式實作(BTree.py)</vt:lpstr>
      <vt:lpstr>13-3-4　B-Tree刪除元素的程式實作(BTree.py)</vt:lpstr>
      <vt:lpstr>13-3-4　B-Tree刪除元素的程式實作(BTree.py)</vt:lpstr>
      <vt:lpstr>13-3-4　B-Tree刪除元素的程式實作(BTree.py)</vt:lpstr>
      <vt:lpstr>13-3-4　B-Tree刪除元素的程式實作(BTree.py)</vt:lpstr>
      <vt:lpstr>13-3-4　B-Tree刪除元素的程式實作(BTree.py)</vt:lpstr>
      <vt:lpstr>13-3-4　B-Tree刪除元素的程式實作(BTree.py)</vt:lpstr>
      <vt:lpstr>13-3-4　B-Tree刪除元素的程式實作(BTree.py)</vt:lpstr>
      <vt:lpstr>13-3-4　B-Tree刪除元素的程式實作(BTree.py)</vt:lpstr>
      <vt:lpstr>13-3-4　B-Tree刪除元素的程式實作(BTree.py)</vt:lpstr>
      <vt:lpstr>13-3-4　B-Tree刪除元素的程式實作(BTree.py)</vt:lpstr>
      <vt:lpstr>13-3-4　B-Tree刪除元素的程式實作(BTree.py)</vt:lpstr>
      <vt:lpstr>13-3-4　B-Tree刪除元素的程式實作(BTree.py)</vt:lpstr>
      <vt:lpstr>13-3-4　B-Tree刪除元素的程式實作(BTree.py)</vt:lpstr>
      <vt:lpstr>13-3-4　B-Tree刪除元素的程式實作(BTree.py)</vt:lpstr>
      <vt:lpstr>13-3-4　B-Tree刪除元素的程式實作(BTree.py)</vt:lpstr>
      <vt:lpstr>13-3-4　B-Tree刪除元素的程式實作(BTree.py)</vt:lpstr>
      <vt:lpstr>13-3-4　B-Tree刪除元素的程式實作(BTree.py)</vt:lpstr>
      <vt:lpstr>13-3-4　B-Tree刪除元素的程式實作(BTree.py)</vt:lpstr>
      <vt:lpstr>13-3-4　B-Tree刪除元素的程式實作(BTree.py)</vt:lpstr>
      <vt:lpstr>13-3-4　B-Tree刪除元素的程式實作(BTree.py)</vt:lpstr>
      <vt:lpstr>13-3-4　B-Tree刪除元素的程式實作(BTree.py)</vt:lpstr>
      <vt:lpstr>13-3-4　B-Tree刪除元素的程式實作(BTree.py)</vt:lpstr>
      <vt:lpstr>13-3-4　B-Tree刪除元素的程式實作(BTree.py)</vt:lpstr>
      <vt:lpstr>13-3-4　B-Tree刪除元素的程式實作(BTree.py)</vt:lpstr>
      <vt:lpstr>13-3-4　B-Tree刪除元素的程式實作(BTree.py)</vt:lpstr>
      <vt:lpstr>13-3-4　B-Tree刪除元素的程式實作(BTree.py)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Ch1資料結構簡介</dc:title>
  <dc:creator>USER</dc:creator>
  <cp:lastModifiedBy>chwa</cp:lastModifiedBy>
  <cp:revision>113</cp:revision>
  <dcterms:created xsi:type="dcterms:W3CDTF">2021-02-10T14:29:02Z</dcterms:created>
  <dcterms:modified xsi:type="dcterms:W3CDTF">2021-03-02T10:30:35Z</dcterms:modified>
</cp:coreProperties>
</file>