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90" r:id="rId6"/>
    <p:sldId id="291" r:id="rId7"/>
    <p:sldId id="258" r:id="rId8"/>
    <p:sldId id="260" r:id="rId9"/>
    <p:sldId id="285" r:id="rId10"/>
    <p:sldId id="286" r:id="rId11"/>
    <p:sldId id="287" r:id="rId12"/>
    <p:sldId id="292" r:id="rId13"/>
    <p:sldId id="293" r:id="rId14"/>
    <p:sldId id="274" r:id="rId15"/>
    <p:sldId id="276" r:id="rId16"/>
    <p:sldId id="275" r:id="rId17"/>
    <p:sldId id="277" r:id="rId18"/>
    <p:sldId id="278" r:id="rId19"/>
    <p:sldId id="279" r:id="rId20"/>
    <p:sldId id="280" r:id="rId21"/>
    <p:sldId id="295" r:id="rId22"/>
    <p:sldId id="296" r:id="rId23"/>
    <p:sldId id="281" r:id="rId24"/>
    <p:sldId id="282" r:id="rId25"/>
    <p:sldId id="283" r:id="rId26"/>
    <p:sldId id="294"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424458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55913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92784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6F881DB-4F80-49CB-A056-6F132EDAF833}"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418515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132134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0F76539C-DFBE-4A98-840A-B1FBC917804B}" type="datetimeFigureOut">
              <a:rPr lang="zh-TW" altLang="en-US" smtClean="0"/>
              <a:t>2024/9/12</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B6F881DB-4F80-49CB-A056-6F132EDAF833}"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302327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0F76539C-DFBE-4A98-840A-B1FBC917804B}" type="datetimeFigureOut">
              <a:rPr lang="zh-TW" altLang="en-US" smtClean="0"/>
              <a:t>2024/9/12</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43173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0F76539C-DFBE-4A98-840A-B1FBC917804B}" type="datetimeFigureOut">
              <a:rPr lang="zh-TW" altLang="en-US" smtClean="0"/>
              <a:t>2024/9/12</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51066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73047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75411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3245834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ops.twse.com.tw/mops/web/index" TargetMode="External"/><Relationship Id="rId2" Type="http://schemas.openxmlformats.org/officeDocument/2006/relationships/hyperlink" Target="https://data.gov.t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網路爬蟲與資料分析</a:t>
            </a:r>
            <a:r>
              <a:rPr lang="en-US" altLang="zh-TW" smtClean="0"/>
              <a:t/>
            </a:r>
            <a:br>
              <a:rPr lang="en-US" altLang="zh-TW" smtClean="0"/>
            </a:br>
            <a:r>
              <a:rPr lang="zh-TW" altLang="en-US" sz="4400" smtClean="0"/>
              <a:t>簡介</a:t>
            </a:r>
            <a:endParaRPr lang="zh-TW" altLang="en-US" sz="4800" dirty="0"/>
          </a:p>
        </p:txBody>
      </p:sp>
      <p:sp>
        <p:nvSpPr>
          <p:cNvPr id="3" name="副標題 2"/>
          <p:cNvSpPr>
            <a:spLocks noGrp="1"/>
          </p:cNvSpPr>
          <p:nvPr>
            <p:ph type="subTitle" idx="1"/>
          </p:nvPr>
        </p:nvSpPr>
        <p:spPr/>
        <p:txBody>
          <a:bodyPr/>
          <a:lstStyle/>
          <a:p>
            <a:r>
              <a:rPr lang="en-US" altLang="zh-TW" dirty="0" smtClean="0"/>
              <a:t>Instructor:</a:t>
            </a:r>
            <a:r>
              <a:rPr lang="zh-TW" altLang="en-US" dirty="0" smtClean="0"/>
              <a:t> 馬豪尚</a:t>
            </a:r>
            <a:endParaRPr lang="zh-TW" altLang="en-US" dirty="0"/>
          </a:p>
        </p:txBody>
      </p:sp>
    </p:spTree>
    <p:extLst>
      <p:ext uri="{BB962C8B-B14F-4D97-AF65-F5344CB8AC3E}">
        <p14:creationId xmlns:p14="http://schemas.microsoft.com/office/powerpoint/2010/main" val="35074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使用統一資源標誌符標識</a:t>
            </a:r>
            <a:r>
              <a:rPr lang="en-US" altLang="zh-TW" sz="4400" dirty="0"/>
              <a:t>(URL)</a:t>
            </a:r>
            <a:endParaRPr lang="zh-TW" altLang="en-US" sz="4400" dirty="0"/>
          </a:p>
        </p:txBody>
      </p:sp>
      <p:sp>
        <p:nvSpPr>
          <p:cNvPr id="3" name="內容版面配置區 2"/>
          <p:cNvSpPr>
            <a:spLocks noGrp="1"/>
          </p:cNvSpPr>
          <p:nvPr>
            <p:ph idx="1"/>
          </p:nvPr>
        </p:nvSpPr>
        <p:spPr/>
        <p:txBody>
          <a:bodyPr/>
          <a:lstStyle/>
          <a:p>
            <a:r>
              <a:rPr lang="en-US" altLang="zh-TW" sz="3200" dirty="0"/>
              <a:t>URL </a:t>
            </a:r>
            <a:r>
              <a:rPr lang="zh-TW" altLang="en-US" sz="3200" dirty="0"/>
              <a:t>由三部分組成</a:t>
            </a:r>
            <a:endParaRPr lang="en-US" altLang="zh-TW" sz="3200" dirty="0"/>
          </a:p>
          <a:p>
            <a:pPr lvl="1"/>
            <a:r>
              <a:rPr lang="zh-TW" altLang="en-US" sz="2800" dirty="0"/>
              <a:t>安全協定 </a:t>
            </a:r>
            <a:r>
              <a:rPr lang="en-US" altLang="zh-TW" sz="2800" dirty="0"/>
              <a:t>(https, ftp)</a:t>
            </a:r>
          </a:p>
          <a:p>
            <a:pPr lvl="1"/>
            <a:r>
              <a:rPr lang="zh-TW" altLang="en-US" sz="2800" dirty="0"/>
              <a:t>網域</a:t>
            </a:r>
            <a:r>
              <a:rPr lang="zh-TW" altLang="en-US" sz="2800" dirty="0" smtClean="0"/>
              <a:t>名</a:t>
            </a:r>
            <a:r>
              <a:rPr lang="zh-TW" altLang="en-US" sz="2800" dirty="0"/>
              <a:t>稱</a:t>
            </a:r>
            <a:r>
              <a:rPr lang="zh-TW" altLang="en-US" sz="2800" dirty="0" smtClean="0"/>
              <a:t> </a:t>
            </a:r>
            <a:r>
              <a:rPr lang="en-US" altLang="zh-TW" sz="2800" dirty="0"/>
              <a:t>(www.domain.com)</a:t>
            </a:r>
          </a:p>
          <a:p>
            <a:pPr lvl="1"/>
            <a:r>
              <a:rPr lang="zh-TW" altLang="en-US" sz="2800" dirty="0"/>
              <a:t>文件路徑 </a:t>
            </a:r>
            <a:r>
              <a:rPr lang="en-US" altLang="zh-TW" sz="2800" dirty="0"/>
              <a:t>(/directory/file.html)</a:t>
            </a:r>
            <a:endParaRPr lang="zh-TW" altLang="en-US" sz="2800" dirty="0"/>
          </a:p>
          <a:p>
            <a:r>
              <a:rPr lang="en-US" altLang="zh-TW" dirty="0" smtClean="0"/>
              <a:t>Example: </a:t>
            </a:r>
          </a:p>
          <a:p>
            <a:pPr lvl="1"/>
            <a:r>
              <a:rPr lang="en-US" altLang="zh-TW" dirty="0" smtClean="0"/>
              <a:t>https</a:t>
            </a:r>
            <a:r>
              <a:rPr lang="en-US" altLang="zh-TW" dirty="0"/>
              <a:t>://en.wikipedia.org/wiki/URL</a:t>
            </a:r>
            <a:endParaRPr lang="zh-TW" altLang="en-US" dirty="0"/>
          </a:p>
        </p:txBody>
      </p:sp>
      <p:sp>
        <p:nvSpPr>
          <p:cNvPr id="4" name="矩形 3"/>
          <p:cNvSpPr/>
          <p:nvPr/>
        </p:nvSpPr>
        <p:spPr>
          <a:xfrm>
            <a:off x="2272146" y="4036291"/>
            <a:ext cx="812800" cy="4341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928180" y="4555898"/>
            <a:ext cx="1500732" cy="461665"/>
          </a:xfrm>
          <a:prstGeom prst="rect">
            <a:avLst/>
          </a:prstGeom>
        </p:spPr>
        <p:txBody>
          <a:bodyPr wrap="none">
            <a:spAutoFit/>
          </a:bodyPr>
          <a:lstStyle/>
          <a:p>
            <a:r>
              <a:rPr lang="zh-TW" altLang="en-US" sz="2400" dirty="0">
                <a:solidFill>
                  <a:srgbClr val="C00000"/>
                </a:solidFill>
              </a:rPr>
              <a:t>安全協定 </a:t>
            </a:r>
          </a:p>
        </p:txBody>
      </p:sp>
      <p:sp>
        <p:nvSpPr>
          <p:cNvPr id="7" name="矩形 6"/>
          <p:cNvSpPr/>
          <p:nvPr/>
        </p:nvSpPr>
        <p:spPr>
          <a:xfrm>
            <a:off x="3362036" y="4036291"/>
            <a:ext cx="2313619" cy="434109"/>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3763240" y="4555898"/>
            <a:ext cx="1500732" cy="461665"/>
          </a:xfrm>
          <a:prstGeom prst="rect">
            <a:avLst/>
          </a:prstGeom>
        </p:spPr>
        <p:txBody>
          <a:bodyPr wrap="none">
            <a:spAutoFit/>
          </a:bodyPr>
          <a:lstStyle/>
          <a:p>
            <a:r>
              <a:rPr lang="zh-TW" altLang="en-US" sz="2400" dirty="0">
                <a:solidFill>
                  <a:schemeClr val="accent4">
                    <a:lumMod val="75000"/>
                  </a:schemeClr>
                </a:solidFill>
              </a:rPr>
              <a:t>網域名稱 </a:t>
            </a:r>
          </a:p>
        </p:txBody>
      </p:sp>
      <p:sp>
        <p:nvSpPr>
          <p:cNvPr id="9" name="矩形 8"/>
          <p:cNvSpPr/>
          <p:nvPr/>
        </p:nvSpPr>
        <p:spPr>
          <a:xfrm>
            <a:off x="5675655" y="4555897"/>
            <a:ext cx="1500732" cy="461665"/>
          </a:xfrm>
          <a:prstGeom prst="rect">
            <a:avLst/>
          </a:prstGeom>
        </p:spPr>
        <p:txBody>
          <a:bodyPr wrap="none">
            <a:spAutoFit/>
          </a:bodyPr>
          <a:lstStyle/>
          <a:p>
            <a:r>
              <a:rPr lang="zh-TW" altLang="en-US" sz="2400" dirty="0">
                <a:solidFill>
                  <a:srgbClr val="00B0F0"/>
                </a:solidFill>
              </a:rPr>
              <a:t>文件路徑 </a:t>
            </a:r>
          </a:p>
        </p:txBody>
      </p:sp>
      <p:sp>
        <p:nvSpPr>
          <p:cNvPr id="10" name="矩形 9"/>
          <p:cNvSpPr/>
          <p:nvPr/>
        </p:nvSpPr>
        <p:spPr>
          <a:xfrm>
            <a:off x="5730319" y="4036291"/>
            <a:ext cx="1372446" cy="434109"/>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1245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p>
        </p:txBody>
      </p:sp>
      <p:sp>
        <p:nvSpPr>
          <p:cNvPr id="3" name="內容版面配置區 2"/>
          <p:cNvSpPr>
            <a:spLocks noGrp="1"/>
          </p:cNvSpPr>
          <p:nvPr>
            <p:ph idx="1"/>
          </p:nvPr>
        </p:nvSpPr>
        <p:spPr/>
        <p:txBody>
          <a:bodyPr/>
          <a:lstStyle/>
          <a:p>
            <a:r>
              <a:rPr lang="zh-TW" altLang="en-US" dirty="0"/>
              <a:t>規範了客戶端請求與伺服器回應的標準，實際上是藉由 </a:t>
            </a:r>
            <a:r>
              <a:rPr lang="en-US" altLang="zh-TW" dirty="0"/>
              <a:t>TCP </a:t>
            </a:r>
            <a:r>
              <a:rPr lang="zh-TW" altLang="en-US" dirty="0"/>
              <a:t>作為資料的傳輸方式</a:t>
            </a:r>
            <a:r>
              <a:rPr lang="zh-TW" altLang="en-US" dirty="0" smtClean="0"/>
              <a:t>。</a:t>
            </a:r>
            <a:endParaRPr lang="en-US" altLang="zh-TW" dirty="0" smtClean="0"/>
          </a:p>
          <a:p>
            <a:r>
              <a:rPr lang="zh-TW" altLang="en-US" dirty="0"/>
              <a:t>例如使用者送出了一個請求</a:t>
            </a:r>
            <a:r>
              <a:rPr lang="zh-TW" altLang="en-US" dirty="0" smtClean="0"/>
              <a:t>，資料透過 </a:t>
            </a:r>
            <a:r>
              <a:rPr lang="en-US" altLang="zh-TW" dirty="0"/>
              <a:t>TCP </a:t>
            </a:r>
            <a:r>
              <a:rPr lang="zh-TW" altLang="en-US" dirty="0" smtClean="0"/>
              <a:t>協定傳遞</a:t>
            </a:r>
            <a:r>
              <a:rPr lang="zh-TW" altLang="en-US" dirty="0"/>
              <a:t>給伺服器，並等待伺服器回應；然而這個一來一往的傳輸過程，資料都是 </a:t>
            </a:r>
            <a:r>
              <a:rPr lang="zh-TW" altLang="en-US" dirty="0" smtClean="0"/>
              <a:t>明文</a:t>
            </a:r>
            <a:r>
              <a:rPr lang="zh-TW" altLang="en-US" dirty="0"/>
              <a:t>傳送</a:t>
            </a:r>
            <a:r>
              <a:rPr lang="zh-TW" altLang="en-US" dirty="0" smtClean="0"/>
              <a:t>。</a:t>
            </a:r>
            <a:endParaRPr lang="en-US" altLang="zh-TW" dirty="0" smtClean="0"/>
          </a:p>
          <a:p>
            <a:r>
              <a:rPr lang="en-US" altLang="zh-TW" dirty="0" smtClean="0"/>
              <a:t>HTTPS - </a:t>
            </a:r>
            <a:r>
              <a:rPr lang="zh-TW" altLang="en-US" dirty="0" smtClean="0"/>
              <a:t>加密過後的</a:t>
            </a:r>
            <a:r>
              <a:rPr lang="en-US" altLang="zh-TW" dirty="0" smtClean="0"/>
              <a:t>HTTP</a:t>
            </a:r>
          </a:p>
          <a:p>
            <a:endParaRPr lang="zh-TW" altLang="en-US" dirty="0"/>
          </a:p>
        </p:txBody>
      </p:sp>
      <p:pic>
        <p:nvPicPr>
          <p:cNvPr id="4" name="圖片 3"/>
          <p:cNvPicPr>
            <a:picLocks noChangeAspect="1"/>
          </p:cNvPicPr>
          <p:nvPr/>
        </p:nvPicPr>
        <p:blipFill>
          <a:blip r:embed="rId2"/>
          <a:stretch>
            <a:fillRect/>
          </a:stretch>
        </p:blipFill>
        <p:spPr>
          <a:xfrm>
            <a:off x="8698374" y="104566"/>
            <a:ext cx="1667108" cy="1495634"/>
          </a:xfrm>
          <a:prstGeom prst="rect">
            <a:avLst/>
          </a:prstGeom>
        </p:spPr>
      </p:pic>
    </p:spTree>
    <p:extLst>
      <p:ext uri="{BB962C8B-B14F-4D97-AF65-F5344CB8AC3E}">
        <p14:creationId xmlns:p14="http://schemas.microsoft.com/office/powerpoint/2010/main" val="104846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使用者</a:t>
            </a:r>
            <a:r>
              <a:rPr lang="zh-TW" altLang="en-US" sz="3200" dirty="0" smtClean="0"/>
              <a:t>請求</a:t>
            </a:r>
            <a:endParaRPr lang="en-US" altLang="zh-TW" sz="3200" dirty="0" smtClean="0"/>
          </a:p>
          <a:p>
            <a:pPr lvl="1"/>
            <a:r>
              <a:rPr lang="en-US" altLang="zh-TW" sz="2800" dirty="0" smtClean="0"/>
              <a:t>GET:</a:t>
            </a:r>
            <a:r>
              <a:rPr lang="zh-TW" altLang="en-US" sz="2800" dirty="0" smtClean="0"/>
              <a:t> 向</a:t>
            </a:r>
            <a:r>
              <a:rPr lang="zh-TW" altLang="en-US" sz="2800" dirty="0"/>
              <a:t>指定的資源發出「顯示」</a:t>
            </a:r>
            <a:r>
              <a:rPr lang="zh-TW" altLang="en-US" sz="2800" dirty="0" smtClean="0"/>
              <a:t>請求</a:t>
            </a:r>
            <a:endParaRPr lang="en-US" altLang="zh-TW" sz="2800" dirty="0" smtClean="0"/>
          </a:p>
          <a:p>
            <a:pPr lvl="1"/>
            <a:r>
              <a:rPr lang="en-US" altLang="zh-TW" sz="2800" dirty="0" smtClean="0"/>
              <a:t>HEAD: </a:t>
            </a:r>
            <a:r>
              <a:rPr lang="zh-TW" altLang="en-US" sz="2800" dirty="0" smtClean="0"/>
              <a:t>與</a:t>
            </a:r>
            <a:r>
              <a:rPr lang="en-US" altLang="zh-TW" sz="2800" dirty="0"/>
              <a:t>GET</a:t>
            </a:r>
            <a:r>
              <a:rPr lang="zh-TW" altLang="en-US" sz="2800" dirty="0"/>
              <a:t>方法一樣，都是向伺服器發出指定資源的請求。只不過伺服器將不傳回資源的本文部份。</a:t>
            </a:r>
            <a:endParaRPr lang="en-US" altLang="zh-TW" sz="2800" dirty="0" smtClean="0"/>
          </a:p>
          <a:p>
            <a:pPr lvl="1"/>
            <a:r>
              <a:rPr lang="en-US" altLang="zh-TW" sz="2800" dirty="0" smtClean="0"/>
              <a:t>POST: </a:t>
            </a:r>
            <a:r>
              <a:rPr lang="zh-TW" altLang="en-US" sz="2800" dirty="0" smtClean="0"/>
              <a:t>向</a:t>
            </a:r>
            <a:r>
              <a:rPr lang="zh-TW" altLang="en-US" sz="2800" dirty="0"/>
              <a:t>指定資源提交資料，請求伺服器進行處理（例如提交表單或者上傳檔案）</a:t>
            </a:r>
            <a:r>
              <a:rPr lang="zh-TW" altLang="en-US" sz="2800" dirty="0" smtClean="0"/>
              <a:t>。</a:t>
            </a:r>
            <a:endParaRPr lang="en-US" altLang="zh-TW" sz="2800" dirty="0" smtClean="0"/>
          </a:p>
          <a:p>
            <a:pPr lvl="1"/>
            <a:r>
              <a:rPr lang="en-US" altLang="zh-TW" sz="2800" dirty="0" smtClean="0"/>
              <a:t>PUT: </a:t>
            </a:r>
            <a:r>
              <a:rPr lang="zh-TW" altLang="en-US" sz="2800" dirty="0" smtClean="0"/>
              <a:t>向</a:t>
            </a:r>
            <a:r>
              <a:rPr lang="zh-TW" altLang="en-US" sz="2800" dirty="0"/>
              <a:t>指定資源位置上傳其最新</a:t>
            </a:r>
            <a:r>
              <a:rPr lang="zh-TW" altLang="en-US" sz="2800" dirty="0" smtClean="0"/>
              <a:t>內容，若內容不存在則新增。</a:t>
            </a:r>
            <a:endParaRPr lang="en-US" altLang="zh-TW" sz="2800" dirty="0" smtClean="0"/>
          </a:p>
        </p:txBody>
      </p:sp>
    </p:spTree>
    <p:extLst>
      <p:ext uri="{BB962C8B-B14F-4D97-AF65-F5344CB8AC3E}">
        <p14:creationId xmlns:p14="http://schemas.microsoft.com/office/powerpoint/2010/main" val="223834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endParaRPr lang="zh-TW" altLang="en-US" sz="4400" dirty="0"/>
          </a:p>
        </p:txBody>
      </p:sp>
      <p:sp>
        <p:nvSpPr>
          <p:cNvPr id="3" name="內容版面配置區 2"/>
          <p:cNvSpPr>
            <a:spLocks noGrp="1"/>
          </p:cNvSpPr>
          <p:nvPr>
            <p:ph idx="1"/>
          </p:nvPr>
        </p:nvSpPr>
        <p:spPr/>
        <p:txBody>
          <a:bodyPr/>
          <a:lstStyle/>
          <a:p>
            <a:r>
              <a:rPr lang="zh-TW" altLang="en-US" sz="3600" dirty="0"/>
              <a:t>伺服器回應</a:t>
            </a:r>
            <a:endParaRPr lang="en-US" altLang="zh-TW" sz="3600" dirty="0"/>
          </a:p>
          <a:p>
            <a:pPr lvl="1"/>
            <a:r>
              <a:rPr lang="en-US" altLang="zh-TW" dirty="0"/>
              <a:t>1XX:</a:t>
            </a:r>
            <a:r>
              <a:rPr lang="zh-TW" altLang="en-US" dirty="0"/>
              <a:t> 訊息類 </a:t>
            </a:r>
            <a:r>
              <a:rPr lang="en-US" altLang="zh-TW" dirty="0"/>
              <a:t>(</a:t>
            </a:r>
            <a:r>
              <a:rPr lang="zh-TW" altLang="en-US" dirty="0"/>
              <a:t>收到請求，請求者繼續執行操作</a:t>
            </a:r>
            <a:r>
              <a:rPr lang="en-US" altLang="zh-TW" dirty="0"/>
              <a:t>)</a:t>
            </a:r>
          </a:p>
          <a:p>
            <a:pPr lvl="1"/>
            <a:r>
              <a:rPr lang="en-US" altLang="zh-TW" dirty="0"/>
              <a:t>2XX: </a:t>
            </a:r>
            <a:r>
              <a:rPr lang="zh-TW" altLang="en-US" dirty="0"/>
              <a:t>成功類 </a:t>
            </a:r>
            <a:r>
              <a:rPr lang="en-US" altLang="zh-TW" dirty="0"/>
              <a:t>(</a:t>
            </a:r>
            <a:r>
              <a:rPr lang="zh-TW" altLang="en-US" dirty="0"/>
              <a:t>操作被成功接受並處理</a:t>
            </a:r>
            <a:r>
              <a:rPr lang="en-US" altLang="zh-TW" dirty="0"/>
              <a:t>)</a:t>
            </a:r>
            <a:r>
              <a:rPr lang="zh-TW" altLang="en-US" dirty="0"/>
              <a:t>，例如：</a:t>
            </a:r>
            <a:r>
              <a:rPr lang="en-US" altLang="zh-TW" dirty="0"/>
              <a:t>200 </a:t>
            </a:r>
            <a:r>
              <a:rPr lang="zh-TW" altLang="en-US" dirty="0"/>
              <a:t>成功回應</a:t>
            </a:r>
          </a:p>
          <a:p>
            <a:pPr lvl="1"/>
            <a:r>
              <a:rPr lang="en-US" altLang="zh-TW" dirty="0"/>
              <a:t>3XX: </a:t>
            </a:r>
            <a:r>
              <a:rPr lang="zh-TW" altLang="en-US" dirty="0"/>
              <a:t>重定向類 </a:t>
            </a:r>
            <a:r>
              <a:rPr lang="en-US" altLang="zh-TW" dirty="0"/>
              <a:t>(</a:t>
            </a:r>
            <a:r>
              <a:rPr lang="zh-TW" altLang="en-US" dirty="0"/>
              <a:t>需進一步操作才能完成</a:t>
            </a:r>
            <a:r>
              <a:rPr lang="en-US" altLang="zh-TW" dirty="0"/>
              <a:t>)</a:t>
            </a:r>
            <a:r>
              <a:rPr lang="zh-TW" altLang="en-US" dirty="0"/>
              <a:t>，例如：</a:t>
            </a:r>
            <a:r>
              <a:rPr lang="en-US" altLang="zh-TW" dirty="0"/>
              <a:t>301 </a:t>
            </a:r>
            <a:r>
              <a:rPr lang="zh-TW" altLang="en-US" dirty="0"/>
              <a:t>成功轉向</a:t>
            </a:r>
          </a:p>
          <a:p>
            <a:pPr lvl="1"/>
            <a:r>
              <a:rPr lang="en-US" altLang="zh-TW" dirty="0"/>
              <a:t>4XX: </a:t>
            </a:r>
            <a:r>
              <a:rPr lang="zh-TW" altLang="en-US" dirty="0"/>
              <a:t>客戶端錯誤類 </a:t>
            </a:r>
            <a:r>
              <a:rPr lang="en-US" altLang="zh-TW" dirty="0"/>
              <a:t>(</a:t>
            </a:r>
            <a:r>
              <a:rPr lang="zh-TW" altLang="en-US" dirty="0"/>
              <a:t>請求語法錯誤或無法完成請求</a:t>
            </a:r>
            <a:r>
              <a:rPr lang="en-US" altLang="zh-TW" dirty="0"/>
              <a:t>)</a:t>
            </a:r>
            <a:r>
              <a:rPr lang="zh-TW" altLang="en-US" dirty="0"/>
              <a:t>，例如：</a:t>
            </a:r>
            <a:r>
              <a:rPr lang="en-US" altLang="zh-TW" dirty="0"/>
              <a:t>404 </a:t>
            </a:r>
            <a:r>
              <a:rPr lang="zh-TW" altLang="en-US" dirty="0"/>
              <a:t>找不到資源</a:t>
            </a:r>
          </a:p>
          <a:p>
            <a:pPr lvl="1"/>
            <a:r>
              <a:rPr lang="en-US" altLang="zh-TW" dirty="0"/>
              <a:t>5XX: </a:t>
            </a:r>
            <a:r>
              <a:rPr lang="zh-TW" altLang="en-US" dirty="0"/>
              <a:t>伺服器錯誤類 </a:t>
            </a:r>
            <a:r>
              <a:rPr lang="en-US" altLang="zh-TW" dirty="0"/>
              <a:t>(</a:t>
            </a:r>
            <a:r>
              <a:rPr lang="zh-TW" altLang="en-US" dirty="0"/>
              <a:t>後端的問題</a:t>
            </a:r>
            <a:r>
              <a:rPr lang="en-US" altLang="zh-TW" dirty="0"/>
              <a:t>)</a:t>
            </a:r>
            <a:r>
              <a:rPr lang="zh-TW" altLang="en-US" dirty="0"/>
              <a:t>，例如：</a:t>
            </a:r>
            <a:r>
              <a:rPr lang="en-US" altLang="zh-TW" dirty="0"/>
              <a:t>500 </a:t>
            </a:r>
            <a:r>
              <a:rPr lang="zh-TW" altLang="en-US" dirty="0"/>
              <a:t>伺服器錯誤</a:t>
            </a:r>
          </a:p>
          <a:p>
            <a:endParaRPr lang="zh-TW" altLang="en-US" dirty="0"/>
          </a:p>
        </p:txBody>
      </p:sp>
    </p:spTree>
    <p:extLst>
      <p:ext uri="{BB962C8B-B14F-4D97-AF65-F5344CB8AC3E}">
        <p14:creationId xmlns:p14="http://schemas.microsoft.com/office/powerpoint/2010/main" val="287486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HTML</a:t>
            </a:r>
            <a:r>
              <a:rPr lang="zh-TW" altLang="en-US" dirty="0" smtClean="0"/>
              <a:t>範例程式碼</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&lt;</a:t>
            </a:r>
            <a:r>
              <a:rPr lang="en-US" altLang="zh-TW" dirty="0"/>
              <a:t>HTML&gt;</a:t>
            </a:r>
          </a:p>
          <a:p>
            <a:pPr marL="0" indent="0">
              <a:buNone/>
            </a:pPr>
            <a:r>
              <a:rPr lang="en-US" altLang="zh-TW" dirty="0" smtClean="0"/>
              <a:t>	&lt;</a:t>
            </a:r>
            <a:r>
              <a:rPr lang="en-US" altLang="zh-TW" dirty="0"/>
              <a:t>HEAD&gt;</a:t>
            </a:r>
          </a:p>
          <a:p>
            <a:pPr marL="0" indent="0">
              <a:buNone/>
            </a:pPr>
            <a:r>
              <a:rPr lang="en-US" altLang="zh-TW" dirty="0" smtClean="0"/>
              <a:t>	&lt;</a:t>
            </a:r>
            <a:r>
              <a:rPr lang="en-US" altLang="zh-TW" dirty="0"/>
              <a:t>TITLE&gt;The title of the webpage&lt;/TITLE&gt; </a:t>
            </a:r>
            <a:r>
              <a:rPr lang="en-US" altLang="zh-TW" dirty="0" smtClean="0"/>
              <a:t>	&lt;/</a:t>
            </a:r>
            <a:r>
              <a:rPr lang="en-US" altLang="zh-TW" dirty="0"/>
              <a:t>HEAD&gt;</a:t>
            </a:r>
          </a:p>
          <a:p>
            <a:pPr marL="0" indent="0">
              <a:buNone/>
            </a:pPr>
            <a:r>
              <a:rPr lang="en-US" altLang="zh-TW" dirty="0" smtClean="0"/>
              <a:t>	&lt;</a:t>
            </a:r>
            <a:r>
              <a:rPr lang="en-US" altLang="zh-TW" dirty="0"/>
              <a:t>BODY&gt; &lt;P&gt;Body of the webpage</a:t>
            </a:r>
          </a:p>
          <a:p>
            <a:pPr marL="0" indent="0">
              <a:buNone/>
            </a:pPr>
            <a:r>
              <a:rPr lang="en-US" altLang="zh-TW" dirty="0" smtClean="0"/>
              <a:t>	&lt;/</a:t>
            </a:r>
            <a:r>
              <a:rPr lang="en-US" altLang="zh-TW" dirty="0"/>
              <a:t>BODY&gt;</a:t>
            </a:r>
          </a:p>
          <a:p>
            <a:pPr marL="0" indent="0">
              <a:buNone/>
            </a:pPr>
            <a:r>
              <a:rPr lang="en-US" altLang="zh-TW" dirty="0" smtClean="0"/>
              <a:t>&lt;/</a:t>
            </a:r>
            <a:r>
              <a:rPr lang="en-US" altLang="zh-TW" dirty="0"/>
              <a:t>HTML&gt;</a:t>
            </a:r>
            <a:endParaRPr lang="zh-TW" altLang="en-US" dirty="0"/>
          </a:p>
        </p:txBody>
      </p:sp>
    </p:spTree>
    <p:extLst>
      <p:ext uri="{BB962C8B-B14F-4D97-AF65-F5344CB8AC3E}">
        <p14:creationId xmlns:p14="http://schemas.microsoft.com/office/powerpoint/2010/main" val="103376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93852" y="131619"/>
            <a:ext cx="9785349" cy="1239837"/>
          </a:xfrm>
        </p:spPr>
        <p:txBody>
          <a:bodyPr>
            <a:normAutofit/>
          </a:bodyPr>
          <a:lstStyle/>
          <a:p>
            <a:r>
              <a:rPr lang="en-US" altLang="zh-TW" sz="4000" dirty="0" smtClean="0"/>
              <a:t>HTML</a:t>
            </a:r>
            <a:r>
              <a:rPr lang="zh-TW" altLang="en-US" sz="4000" dirty="0" smtClean="0"/>
              <a:t>基礎架構</a:t>
            </a:r>
            <a:endParaRPr lang="zh-TW" altLang="en-US" sz="4000" dirty="0"/>
          </a:p>
        </p:txBody>
      </p:sp>
      <p:sp>
        <p:nvSpPr>
          <p:cNvPr id="3" name="內容版面配置區 2"/>
          <p:cNvSpPr>
            <a:spLocks noGrp="1"/>
          </p:cNvSpPr>
          <p:nvPr>
            <p:ph idx="1"/>
          </p:nvPr>
        </p:nvSpPr>
        <p:spPr/>
        <p:txBody>
          <a:bodyPr/>
          <a:lstStyle/>
          <a:p>
            <a:r>
              <a:rPr lang="zh-TW" altLang="en-US" dirty="0"/>
              <a:t>基本上 </a:t>
            </a:r>
            <a:r>
              <a:rPr lang="en-US" altLang="zh-TW" dirty="0"/>
              <a:t>&lt;head&gt; </a:t>
            </a:r>
            <a:r>
              <a:rPr lang="zh-TW" altLang="en-US" dirty="0"/>
              <a:t>裡面的內容都不是給”人”看得，而是給機器運作、</a:t>
            </a:r>
            <a:r>
              <a:rPr lang="zh-TW" altLang="en-US" dirty="0" smtClean="0"/>
              <a:t>搜尋</a:t>
            </a:r>
            <a:r>
              <a:rPr lang="zh-TW" altLang="en-US" dirty="0"/>
              <a:t>用得</a:t>
            </a:r>
            <a:r>
              <a:rPr lang="zh-TW" altLang="en-US" dirty="0" smtClean="0"/>
              <a:t>。</a:t>
            </a:r>
            <a:endParaRPr lang="en-US" altLang="zh-TW" dirty="0" smtClean="0"/>
          </a:p>
          <a:p>
            <a:r>
              <a:rPr lang="zh-TW" altLang="en-US" dirty="0"/>
              <a:t>主要放置得標籤用來告訴</a:t>
            </a:r>
            <a:r>
              <a:rPr lang="zh-TW" altLang="en-US" dirty="0" smtClean="0"/>
              <a:t>搜尋引擎</a:t>
            </a:r>
            <a:r>
              <a:rPr lang="zh-TW" altLang="en-US" dirty="0"/>
              <a:t>，</a:t>
            </a:r>
            <a:r>
              <a:rPr lang="zh-TW" altLang="en-US" dirty="0" smtClean="0"/>
              <a:t>這個</a:t>
            </a:r>
            <a:r>
              <a:rPr lang="zh-TW" altLang="en-US" dirty="0"/>
              <a:t>網頁有什麼樣的內容、控制網頁與外部程式碼的連結、定義網頁使用的樣式</a:t>
            </a:r>
            <a:r>
              <a:rPr lang="zh-TW" altLang="en-US" dirty="0" smtClean="0"/>
              <a:t>等等</a:t>
            </a:r>
            <a:r>
              <a:rPr lang="zh-TW" altLang="en-US" dirty="0"/>
              <a:t>。</a:t>
            </a:r>
            <a:endParaRPr lang="en-US" altLang="zh-TW" dirty="0"/>
          </a:p>
          <a:p>
            <a:r>
              <a:rPr lang="en-US" altLang="zh-TW" dirty="0" smtClean="0"/>
              <a:t>HTML5</a:t>
            </a:r>
            <a:r>
              <a:rPr lang="zh-TW" altLang="en-US" dirty="0" smtClean="0"/>
              <a:t>常用</a:t>
            </a:r>
            <a:r>
              <a:rPr lang="zh-TW" altLang="en-US" dirty="0"/>
              <a:t>的標籤有 </a:t>
            </a:r>
            <a:r>
              <a:rPr lang="en-US" altLang="zh-TW" dirty="0"/>
              <a:t>&lt;title&gt;</a:t>
            </a:r>
            <a:r>
              <a:rPr lang="zh-TW" altLang="en-US" dirty="0"/>
              <a:t>、</a:t>
            </a:r>
            <a:r>
              <a:rPr lang="en-US" altLang="zh-TW" dirty="0"/>
              <a:t>&lt;meta&gt;</a:t>
            </a:r>
            <a:r>
              <a:rPr lang="zh-TW" altLang="en-US" dirty="0"/>
              <a:t>、</a:t>
            </a:r>
            <a:r>
              <a:rPr lang="en-US" altLang="zh-TW" dirty="0"/>
              <a:t>&lt;link&gt;</a:t>
            </a:r>
            <a:r>
              <a:rPr lang="zh-TW" altLang="en-US" dirty="0"/>
              <a:t>、</a:t>
            </a:r>
            <a:r>
              <a:rPr lang="en-US" altLang="zh-TW" dirty="0"/>
              <a:t>&lt;script&gt;</a:t>
            </a:r>
            <a:r>
              <a:rPr lang="zh-TW" altLang="en-US" dirty="0"/>
              <a:t>、</a:t>
            </a:r>
            <a:r>
              <a:rPr lang="en-US" altLang="zh-TW" dirty="0"/>
              <a:t>&lt;style&gt;</a:t>
            </a:r>
            <a:r>
              <a:rPr lang="zh-TW" altLang="en-US" dirty="0"/>
              <a:t>、</a:t>
            </a:r>
            <a:r>
              <a:rPr lang="en-US" altLang="zh-TW" dirty="0"/>
              <a:t>&lt;base&gt; </a:t>
            </a:r>
            <a:r>
              <a:rPr lang="zh-TW" altLang="en-US" dirty="0" smtClean="0"/>
              <a:t>等等</a:t>
            </a:r>
            <a:endParaRPr lang="en-US" altLang="zh-TW" dirty="0" smtClean="0"/>
          </a:p>
          <a:p>
            <a:r>
              <a:rPr lang="zh-TW" altLang="en-US" dirty="0"/>
              <a:t>網頁真正會跑給使用者看的東西全部都在 </a:t>
            </a:r>
            <a:r>
              <a:rPr lang="en-US" altLang="zh-TW" dirty="0"/>
              <a:t>&lt;body</a:t>
            </a:r>
            <a:r>
              <a:rPr lang="en-US" altLang="zh-TW" dirty="0" smtClean="0"/>
              <a:t>&gt;</a:t>
            </a:r>
          </a:p>
          <a:p>
            <a:endParaRPr lang="zh-TW" altLang="en-US" dirty="0"/>
          </a:p>
        </p:txBody>
      </p:sp>
    </p:spTree>
    <p:extLst>
      <p:ext uri="{BB962C8B-B14F-4D97-AF65-F5344CB8AC3E}">
        <p14:creationId xmlns:p14="http://schemas.microsoft.com/office/powerpoint/2010/main" val="54821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網路爬蟲</a:t>
            </a:r>
          </a:p>
        </p:txBody>
      </p:sp>
      <p:sp>
        <p:nvSpPr>
          <p:cNvPr id="3" name="內容版面配置區 2"/>
          <p:cNvSpPr>
            <a:spLocks noGrp="1"/>
          </p:cNvSpPr>
          <p:nvPr>
            <p:ph idx="1"/>
          </p:nvPr>
        </p:nvSpPr>
        <p:spPr/>
        <p:txBody>
          <a:bodyPr/>
          <a:lstStyle/>
          <a:p>
            <a:r>
              <a:rPr lang="zh-TW" altLang="en-US" dirty="0"/>
              <a:t>網路</a:t>
            </a:r>
            <a:r>
              <a:rPr lang="zh-TW" altLang="en-US" dirty="0" smtClean="0"/>
              <a:t>爬蟲是</a:t>
            </a:r>
            <a:r>
              <a:rPr lang="zh-TW" altLang="en-US" dirty="0"/>
              <a:t>一個透過程式「自動抓取」網站資料的過程，在這資訊爆炸的時代中，資料的收集是相當重要的工作項目之一，但如果透過人工的方式來收集網站資料，效率低之外也會花費掉非常多的</a:t>
            </a:r>
            <a:r>
              <a:rPr lang="zh-TW" altLang="en-US" dirty="0" smtClean="0"/>
              <a:t>時間</a:t>
            </a:r>
            <a:endParaRPr lang="en-US" altLang="zh-TW" dirty="0" smtClean="0"/>
          </a:p>
          <a:p>
            <a:r>
              <a:rPr lang="zh-TW" altLang="en-US" dirty="0"/>
              <a:t>資料的收集與整理這份工作，可以透過網路爬蟲來協助，我們只要先制定好規則，網路爬蟲就可以自動依照這規則收集和擷取資料並整理出我們所需的</a:t>
            </a:r>
            <a:r>
              <a:rPr lang="zh-TW" altLang="en-US" dirty="0" smtClean="0"/>
              <a:t>格式</a:t>
            </a:r>
            <a:endParaRPr lang="en-US" altLang="zh-TW" dirty="0" smtClean="0"/>
          </a:p>
          <a:p>
            <a:pPr lvl="1"/>
            <a:r>
              <a:rPr lang="en-US" altLang="zh-TW" dirty="0" smtClean="0"/>
              <a:t>Excel</a:t>
            </a:r>
            <a:r>
              <a:rPr lang="zh-TW" altLang="en-US" dirty="0" smtClean="0"/>
              <a:t>、</a:t>
            </a:r>
            <a:r>
              <a:rPr lang="en-US" altLang="zh-TW" dirty="0" smtClean="0"/>
              <a:t>CSV</a:t>
            </a:r>
            <a:r>
              <a:rPr lang="zh-TW" altLang="en-US" dirty="0" smtClean="0"/>
              <a:t>等</a:t>
            </a:r>
            <a:endParaRPr lang="zh-TW" altLang="en-US" dirty="0"/>
          </a:p>
        </p:txBody>
      </p:sp>
    </p:spTree>
    <p:extLst>
      <p:ext uri="{BB962C8B-B14F-4D97-AF65-F5344CB8AC3E}">
        <p14:creationId xmlns:p14="http://schemas.microsoft.com/office/powerpoint/2010/main" val="44012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a:t>
            </a:r>
            <a:r>
              <a:rPr lang="zh-TW" altLang="en-US" sz="4400" dirty="0" smtClean="0"/>
              <a:t>爬蟲</a:t>
            </a:r>
            <a:r>
              <a:rPr lang="zh-TW" altLang="en-US" sz="4400" dirty="0"/>
              <a:t>的應用</a:t>
            </a:r>
          </a:p>
        </p:txBody>
      </p:sp>
      <p:sp>
        <p:nvSpPr>
          <p:cNvPr id="3" name="內容版面配置區 2"/>
          <p:cNvSpPr>
            <a:spLocks noGrp="1"/>
          </p:cNvSpPr>
          <p:nvPr>
            <p:ph idx="1"/>
          </p:nvPr>
        </p:nvSpPr>
        <p:spPr/>
        <p:txBody>
          <a:bodyPr>
            <a:normAutofit/>
          </a:bodyPr>
          <a:lstStyle/>
          <a:p>
            <a:r>
              <a:rPr lang="zh-TW" altLang="en-US" sz="3200" dirty="0" smtClean="0"/>
              <a:t>找飯店，</a:t>
            </a:r>
            <a:r>
              <a:rPr lang="en-US" altLang="zh-TW" sz="3200" dirty="0" err="1" smtClean="0"/>
              <a:t>Trivago</a:t>
            </a:r>
            <a:r>
              <a:rPr lang="en-US" altLang="zh-TW" sz="3200" dirty="0" smtClean="0"/>
              <a:t>!</a:t>
            </a:r>
          </a:p>
          <a:p>
            <a:r>
              <a:rPr lang="en-US" altLang="zh-TW" sz="3200" dirty="0" err="1" smtClean="0"/>
              <a:t>Skyscanner</a:t>
            </a:r>
            <a:r>
              <a:rPr lang="en-US" altLang="zh-TW" sz="3200" dirty="0" smtClean="0"/>
              <a:t> </a:t>
            </a:r>
            <a:r>
              <a:rPr lang="zh-TW" altLang="en-US" sz="3200" dirty="0" smtClean="0"/>
              <a:t>機票搜尋</a:t>
            </a:r>
            <a:endParaRPr lang="en-US" altLang="zh-TW" sz="3200" dirty="0" smtClean="0"/>
          </a:p>
          <a:p>
            <a:r>
              <a:rPr lang="zh-TW" altLang="en-US" sz="3200" dirty="0"/>
              <a:t>股票</a:t>
            </a:r>
            <a:r>
              <a:rPr lang="zh-TW" altLang="en-US" sz="3200" dirty="0" smtClean="0"/>
              <a:t>應用程式</a:t>
            </a:r>
            <a:endParaRPr lang="en-US" altLang="zh-TW" sz="3200" dirty="0" smtClean="0"/>
          </a:p>
          <a:p>
            <a:r>
              <a:rPr lang="zh-TW" altLang="en-US" sz="3200" dirty="0" smtClean="0"/>
              <a:t>美食推薦應用</a:t>
            </a:r>
            <a:endParaRPr lang="zh-TW" altLang="en-US" sz="3200" dirty="0"/>
          </a:p>
        </p:txBody>
      </p:sp>
    </p:spTree>
    <p:extLst>
      <p:ext uri="{BB962C8B-B14F-4D97-AF65-F5344CB8AC3E}">
        <p14:creationId xmlns:p14="http://schemas.microsoft.com/office/powerpoint/2010/main" val="327698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網路爬蟲的原理</a:t>
            </a:r>
          </a:p>
        </p:txBody>
      </p:sp>
      <p:sp>
        <p:nvSpPr>
          <p:cNvPr id="3" name="內容版面配置區 2"/>
          <p:cNvSpPr>
            <a:spLocks noGrp="1"/>
          </p:cNvSpPr>
          <p:nvPr>
            <p:ph idx="1"/>
          </p:nvPr>
        </p:nvSpPr>
        <p:spPr/>
        <p:txBody>
          <a:bodyPr>
            <a:normAutofit/>
          </a:bodyPr>
          <a:lstStyle/>
          <a:p>
            <a:r>
              <a:rPr lang="zh-TW" altLang="en-US" sz="3200" dirty="0" smtClean="0"/>
              <a:t>請求</a:t>
            </a:r>
            <a:r>
              <a:rPr lang="zh-TW" altLang="en-US" sz="3200" dirty="0"/>
              <a:t>網頁</a:t>
            </a:r>
            <a:r>
              <a:rPr lang="zh-TW" altLang="en-US" sz="3200" dirty="0" smtClean="0"/>
              <a:t>內容</a:t>
            </a:r>
            <a:endParaRPr lang="en-US" altLang="zh-TW" sz="3200" dirty="0" smtClean="0"/>
          </a:p>
          <a:p>
            <a:pPr lvl="1"/>
            <a:r>
              <a:rPr lang="zh-TW" altLang="en-US" sz="2800" dirty="0"/>
              <a:t>網路爬蟲進行的第一步驟都是向目標網站請求特定網址（</a:t>
            </a:r>
            <a:r>
              <a:rPr lang="en-US" altLang="zh-TW" sz="2800" dirty="0"/>
              <a:t>URL</a:t>
            </a:r>
            <a:r>
              <a:rPr lang="zh-TW" altLang="en-US" sz="2800" dirty="0"/>
              <a:t>）的內容</a:t>
            </a:r>
            <a:endParaRPr lang="en-US" altLang="zh-TW" sz="2800" dirty="0" smtClean="0"/>
          </a:p>
          <a:p>
            <a:r>
              <a:rPr lang="zh-TW" altLang="en-US" sz="3200" dirty="0"/>
              <a:t>抓取所需</a:t>
            </a:r>
            <a:r>
              <a:rPr lang="zh-TW" altLang="en-US" sz="3200" dirty="0" smtClean="0"/>
              <a:t>資料</a:t>
            </a:r>
            <a:endParaRPr lang="en-US" altLang="zh-TW" sz="3200" dirty="0" smtClean="0"/>
          </a:p>
          <a:p>
            <a:pPr lvl="1"/>
            <a:r>
              <a:rPr lang="zh-TW" altLang="en-US" sz="2800" dirty="0"/>
              <a:t>伺服</a:t>
            </a:r>
            <a:r>
              <a:rPr lang="zh-TW" altLang="en-US" sz="2800" dirty="0" smtClean="0"/>
              <a:t>器</a:t>
            </a:r>
            <a:r>
              <a:rPr lang="zh-TW" altLang="en-US" sz="2800" dirty="0"/>
              <a:t>返回</a:t>
            </a:r>
            <a:r>
              <a:rPr lang="zh-TW" altLang="en-US" sz="2800" dirty="0" smtClean="0"/>
              <a:t>應網頁</a:t>
            </a:r>
            <a:r>
              <a:rPr lang="zh-TW" altLang="en-US" sz="2800" dirty="0"/>
              <a:t>的 </a:t>
            </a:r>
            <a:r>
              <a:rPr lang="en-US" altLang="zh-TW" sz="2800" dirty="0"/>
              <a:t>HTML</a:t>
            </a:r>
            <a:r>
              <a:rPr lang="zh-TW" altLang="en-US" sz="2800" dirty="0"/>
              <a:t>文件後，在此步驟，網路爬蟲主要是將 </a:t>
            </a:r>
            <a:r>
              <a:rPr lang="en-US" altLang="zh-TW" sz="2800" dirty="0"/>
              <a:t>HTML </a:t>
            </a:r>
            <a:r>
              <a:rPr lang="zh-TW" altLang="en-US" sz="2800" dirty="0"/>
              <a:t>文件做「解析」並「取出」所需的資料</a:t>
            </a:r>
            <a:endParaRPr lang="en-US" altLang="zh-TW" sz="2800" dirty="0" smtClean="0"/>
          </a:p>
          <a:p>
            <a:r>
              <a:rPr lang="zh-TW" altLang="en-US" sz="3200" dirty="0"/>
              <a:t>儲存</a:t>
            </a:r>
            <a:r>
              <a:rPr lang="zh-TW" altLang="en-US" sz="3200" dirty="0" smtClean="0"/>
              <a:t>資料</a:t>
            </a:r>
            <a:endParaRPr lang="en-US" altLang="zh-TW" sz="3200" dirty="0" smtClean="0"/>
          </a:p>
          <a:p>
            <a:pPr lvl="1"/>
            <a:r>
              <a:rPr lang="zh-TW" altLang="en-US" sz="2800" dirty="0"/>
              <a:t>將取出的資料儲存在 </a:t>
            </a:r>
            <a:r>
              <a:rPr lang="en-US" altLang="zh-TW" sz="2800" dirty="0"/>
              <a:t>CSV </a:t>
            </a:r>
            <a:r>
              <a:rPr lang="zh-TW" altLang="en-US" sz="2800" dirty="0"/>
              <a:t>檔案、</a:t>
            </a:r>
            <a:r>
              <a:rPr lang="en-US" altLang="zh-TW" sz="2800" dirty="0"/>
              <a:t>Excel </a:t>
            </a:r>
            <a:r>
              <a:rPr lang="zh-TW" altLang="en-US" sz="2800" dirty="0"/>
              <a:t>表或是資料庫當中</a:t>
            </a:r>
          </a:p>
        </p:txBody>
      </p:sp>
    </p:spTree>
    <p:extLst>
      <p:ext uri="{BB962C8B-B14F-4D97-AF65-F5344CB8AC3E}">
        <p14:creationId xmlns:p14="http://schemas.microsoft.com/office/powerpoint/2010/main" val="138661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a:t>
            </a:r>
            <a:r>
              <a:rPr lang="zh-TW" altLang="en-US" sz="4400" dirty="0" smtClean="0"/>
              <a:t>爬蟲合法嗎</a:t>
            </a:r>
            <a:r>
              <a:rPr lang="en-US" altLang="zh-TW" sz="4400" dirty="0" smtClean="0"/>
              <a:t>?</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透過網路爬蟲每天自動到別人的網站中抓取</a:t>
            </a:r>
            <a:r>
              <a:rPr lang="zh-TW" altLang="en-US" sz="3200" dirty="0" smtClean="0"/>
              <a:t>內容，這</a:t>
            </a:r>
            <a:r>
              <a:rPr lang="zh-TW" altLang="en-US" sz="3200" dirty="0"/>
              <a:t>時</a:t>
            </a:r>
            <a:r>
              <a:rPr lang="zh-TW" altLang="en-US" sz="3200" dirty="0" smtClean="0"/>
              <a:t>你可能會開始思考一個</a:t>
            </a:r>
            <a:r>
              <a:rPr lang="zh-TW" altLang="en-US" sz="3200" dirty="0"/>
              <a:t>問題，這樣可以嗎</a:t>
            </a:r>
            <a:r>
              <a:rPr lang="zh-TW" altLang="en-US" sz="3200" dirty="0" smtClean="0"/>
              <a:t>？</a:t>
            </a:r>
            <a:endParaRPr lang="en-US" altLang="zh-TW" sz="3200" dirty="0" smtClean="0"/>
          </a:p>
          <a:p>
            <a:r>
              <a:rPr lang="zh-TW" altLang="en-US" sz="3200" dirty="0"/>
              <a:t>取決於</a:t>
            </a:r>
            <a:r>
              <a:rPr lang="zh-TW" altLang="en-US" sz="3200" dirty="0">
                <a:solidFill>
                  <a:srgbClr val="C00000"/>
                </a:solidFill>
              </a:rPr>
              <a:t>如何抓取</a:t>
            </a:r>
            <a:r>
              <a:rPr lang="zh-TW" altLang="en-US" sz="3200" dirty="0"/>
              <a:t>以及</a:t>
            </a:r>
            <a:r>
              <a:rPr lang="zh-TW" altLang="en-US" sz="3200" dirty="0">
                <a:solidFill>
                  <a:srgbClr val="C00000"/>
                </a:solidFill>
              </a:rPr>
              <a:t>怎麼使用抓取到的</a:t>
            </a:r>
            <a:r>
              <a:rPr lang="zh-TW" altLang="en-US" sz="3200" dirty="0" smtClean="0">
                <a:solidFill>
                  <a:srgbClr val="C00000"/>
                </a:solidFill>
              </a:rPr>
              <a:t>資料</a:t>
            </a:r>
            <a:endParaRPr lang="en-US" altLang="zh-TW" sz="3200" dirty="0" smtClean="0">
              <a:solidFill>
                <a:srgbClr val="C00000"/>
              </a:solidFill>
            </a:endParaRPr>
          </a:p>
          <a:p>
            <a:pPr lvl="1"/>
            <a:r>
              <a:rPr lang="zh-TW" altLang="en-US" sz="2800" dirty="0"/>
              <a:t>遵守 </a:t>
            </a:r>
            <a:r>
              <a:rPr lang="en-US" altLang="zh-TW" sz="2800" dirty="0"/>
              <a:t>robots.txt </a:t>
            </a:r>
            <a:r>
              <a:rPr lang="zh-TW" altLang="en-US" sz="2800" dirty="0"/>
              <a:t>的規範</a:t>
            </a:r>
            <a:endParaRPr lang="en-US" altLang="zh-TW" sz="2800" dirty="0" smtClean="0"/>
          </a:p>
          <a:p>
            <a:pPr lvl="1"/>
            <a:r>
              <a:rPr lang="zh-TW" altLang="en-US" sz="2800" dirty="0" smtClean="0"/>
              <a:t>不</a:t>
            </a:r>
            <a:r>
              <a:rPr lang="zh-TW" altLang="en-US" sz="2800" dirty="0"/>
              <a:t>造成網站伺服器的</a:t>
            </a:r>
            <a:r>
              <a:rPr lang="zh-TW" altLang="en-US" sz="2800" dirty="0" smtClean="0"/>
              <a:t>負擔</a:t>
            </a:r>
            <a:endParaRPr lang="en-US" altLang="zh-TW" sz="2800" dirty="0" smtClean="0"/>
          </a:p>
          <a:p>
            <a:r>
              <a:rPr lang="zh-TW" altLang="en-US" sz="3200" dirty="0"/>
              <a:t>確認網站是否有提供 </a:t>
            </a:r>
            <a:r>
              <a:rPr lang="en-US" altLang="zh-TW" sz="3200" dirty="0" smtClean="0"/>
              <a:t>API</a:t>
            </a:r>
            <a:r>
              <a:rPr lang="zh-TW" altLang="en-US" sz="3200" dirty="0" smtClean="0"/>
              <a:t>，如有提供</a:t>
            </a:r>
            <a:r>
              <a:rPr lang="en-US" altLang="zh-TW" sz="3200" dirty="0" smtClean="0"/>
              <a:t>API</a:t>
            </a:r>
            <a:r>
              <a:rPr lang="zh-TW" altLang="en-US" sz="3200" dirty="0" smtClean="0"/>
              <a:t>可以直接使用</a:t>
            </a:r>
            <a:r>
              <a:rPr lang="en-US" altLang="zh-TW" sz="3200" dirty="0" smtClean="0"/>
              <a:t>API</a:t>
            </a:r>
            <a:r>
              <a:rPr lang="zh-TW" altLang="en-US" sz="3200" dirty="0" smtClean="0"/>
              <a:t>所定義的程式語法取得資料</a:t>
            </a:r>
            <a:endParaRPr lang="zh-TW" altLang="en-US" sz="3200" dirty="0"/>
          </a:p>
        </p:txBody>
      </p:sp>
    </p:spTree>
    <p:extLst>
      <p:ext uri="{BB962C8B-B14F-4D97-AF65-F5344CB8AC3E}">
        <p14:creationId xmlns:p14="http://schemas.microsoft.com/office/powerpoint/2010/main" val="129959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什麼是網際網路</a:t>
            </a:r>
            <a:r>
              <a:rPr lang="en-US" altLang="zh-TW" sz="4400" dirty="0" smtClean="0"/>
              <a:t>(Internet) ?</a:t>
            </a:r>
            <a:endParaRPr lang="zh-TW" altLang="en-US" sz="4400" dirty="0"/>
          </a:p>
        </p:txBody>
      </p:sp>
      <p:sp>
        <p:nvSpPr>
          <p:cNvPr id="3" name="內容版面配置區 2"/>
          <p:cNvSpPr>
            <a:spLocks noGrp="1"/>
          </p:cNvSpPr>
          <p:nvPr>
            <p:ph idx="1"/>
          </p:nvPr>
        </p:nvSpPr>
        <p:spPr/>
        <p:txBody>
          <a:bodyPr>
            <a:normAutofit/>
          </a:bodyPr>
          <a:lstStyle/>
          <a:p>
            <a:r>
              <a:rPr lang="zh-TW" altLang="en-US" dirty="0" smtClean="0"/>
              <a:t>網際網路實際上</a:t>
            </a:r>
            <a:r>
              <a:rPr lang="zh-TW" altLang="en-US" dirty="0"/>
              <a:t>並不是真正的網路</a:t>
            </a:r>
            <a:r>
              <a:rPr lang="zh-TW" altLang="en-US" dirty="0" smtClean="0"/>
              <a:t>，它是一個虛擬的概念</a:t>
            </a:r>
            <a:r>
              <a:rPr lang="zh-TW" altLang="en-US" dirty="0"/>
              <a:t>，</a:t>
            </a:r>
            <a:r>
              <a:rPr lang="zh-TW" altLang="en-US" dirty="0" smtClean="0"/>
              <a:t>是</a:t>
            </a:r>
            <a:r>
              <a:rPr lang="zh-TW" altLang="en-US" dirty="0"/>
              <a:t>由各種</a:t>
            </a:r>
            <a:r>
              <a:rPr lang="zh-TW" altLang="en-US" dirty="0" smtClean="0"/>
              <a:t>不同網路</a:t>
            </a:r>
            <a:r>
              <a:rPr lang="zh-TW" altLang="en-US" dirty="0"/>
              <a:t>之間所串而連成的</a:t>
            </a:r>
            <a:r>
              <a:rPr lang="zh-TW" altLang="en-US" dirty="0" smtClean="0"/>
              <a:t>一個單一</a:t>
            </a:r>
            <a:r>
              <a:rPr lang="zh-TW" altLang="en-US" dirty="0"/>
              <a:t>巨大國際</a:t>
            </a:r>
            <a:r>
              <a:rPr lang="zh-TW" altLang="en-US" dirty="0" smtClean="0"/>
              <a:t>網路，並在其上面提供</a:t>
            </a:r>
            <a:r>
              <a:rPr lang="zh-TW" altLang="en-US" dirty="0"/>
              <a:t>網路</a:t>
            </a:r>
            <a:r>
              <a:rPr lang="zh-TW" altLang="en-US" dirty="0" smtClean="0"/>
              <a:t>服務。</a:t>
            </a:r>
            <a:endParaRPr lang="en-US" altLang="zh-TW" dirty="0" smtClean="0"/>
          </a:p>
          <a:p>
            <a:r>
              <a:rPr lang="zh-TW" altLang="en-US" dirty="0"/>
              <a:t>為了能夠將各種不同網路連接</a:t>
            </a:r>
            <a:r>
              <a:rPr lang="zh-TW" altLang="en-US" dirty="0" smtClean="0"/>
              <a:t>起來，這些網路就必須以</a:t>
            </a:r>
            <a:r>
              <a:rPr lang="zh-TW" altLang="en-US" dirty="0"/>
              <a:t>一組</a:t>
            </a:r>
            <a:r>
              <a:rPr lang="zh-TW" altLang="en-US" dirty="0">
                <a:solidFill>
                  <a:srgbClr val="C00000"/>
                </a:solidFill>
              </a:rPr>
              <a:t>通用的協定</a:t>
            </a:r>
            <a:r>
              <a:rPr lang="zh-TW" altLang="en-US" dirty="0"/>
              <a:t>相連</a:t>
            </a:r>
            <a:r>
              <a:rPr lang="zh-TW" altLang="en-US" dirty="0" smtClean="0"/>
              <a:t>。</a:t>
            </a:r>
            <a:endParaRPr lang="en-US" altLang="zh-TW" dirty="0" smtClean="0"/>
          </a:p>
          <a:p>
            <a:endParaRPr lang="zh-TW" altLang="en-US" dirty="0" smtClean="0"/>
          </a:p>
        </p:txBody>
      </p:sp>
    </p:spTree>
    <p:extLst>
      <p:ext uri="{BB962C8B-B14F-4D97-AF65-F5344CB8AC3E}">
        <p14:creationId xmlns:p14="http://schemas.microsoft.com/office/powerpoint/2010/main" val="353605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Robots.txt</a:t>
            </a:r>
            <a:endParaRPr lang="zh-TW" altLang="en-US" dirty="0"/>
          </a:p>
        </p:txBody>
      </p:sp>
      <p:sp>
        <p:nvSpPr>
          <p:cNvPr id="3" name="內容版面配置區 2"/>
          <p:cNvSpPr>
            <a:spLocks noGrp="1"/>
          </p:cNvSpPr>
          <p:nvPr>
            <p:ph idx="1"/>
          </p:nvPr>
        </p:nvSpPr>
        <p:spPr/>
        <p:txBody>
          <a:bodyPr/>
          <a:lstStyle/>
          <a:p>
            <a:r>
              <a:rPr lang="zh-TW" altLang="en-US" dirty="0" smtClean="0"/>
              <a:t>通常</a:t>
            </a:r>
            <a:r>
              <a:rPr lang="en-US" altLang="zh-TW" dirty="0" smtClean="0"/>
              <a:t>Robots.txt</a:t>
            </a:r>
            <a:r>
              <a:rPr lang="zh-TW" altLang="en-US" dirty="0" smtClean="0"/>
              <a:t>都在根目錄下，例如</a:t>
            </a:r>
            <a:r>
              <a:rPr lang="en-US" altLang="zh-TW" dirty="0" smtClean="0"/>
              <a:t>www.yahoo.com/Robots.txt www.google.com/Robots.txt</a:t>
            </a:r>
            <a:endParaRPr lang="zh-TW" altLang="en-US" dirty="0"/>
          </a:p>
        </p:txBody>
      </p:sp>
      <p:pic>
        <p:nvPicPr>
          <p:cNvPr id="4" name="圖片 3"/>
          <p:cNvPicPr>
            <a:picLocks noChangeAspect="1"/>
          </p:cNvPicPr>
          <p:nvPr/>
        </p:nvPicPr>
        <p:blipFill>
          <a:blip r:embed="rId2"/>
          <a:stretch>
            <a:fillRect/>
          </a:stretch>
        </p:blipFill>
        <p:spPr>
          <a:xfrm>
            <a:off x="2155837" y="3382547"/>
            <a:ext cx="1876687" cy="2972215"/>
          </a:xfrm>
          <a:prstGeom prst="rect">
            <a:avLst/>
          </a:prstGeom>
        </p:spPr>
      </p:pic>
      <p:sp>
        <p:nvSpPr>
          <p:cNvPr id="5" name="矩形 4"/>
          <p:cNvSpPr/>
          <p:nvPr/>
        </p:nvSpPr>
        <p:spPr>
          <a:xfrm>
            <a:off x="2155837" y="2921934"/>
            <a:ext cx="813043" cy="369332"/>
          </a:xfrm>
          <a:prstGeom prst="rect">
            <a:avLst/>
          </a:prstGeom>
        </p:spPr>
        <p:txBody>
          <a:bodyPr wrap="none">
            <a:spAutoFit/>
          </a:bodyPr>
          <a:lstStyle/>
          <a:p>
            <a:r>
              <a:rPr lang="en-US" altLang="zh-TW" dirty="0" smtClean="0"/>
              <a:t>yahoo</a:t>
            </a:r>
            <a:endParaRPr lang="zh-TW" altLang="en-US" dirty="0"/>
          </a:p>
        </p:txBody>
      </p:sp>
      <p:pic>
        <p:nvPicPr>
          <p:cNvPr id="6" name="圖片 5"/>
          <p:cNvPicPr>
            <a:picLocks noChangeAspect="1"/>
          </p:cNvPicPr>
          <p:nvPr/>
        </p:nvPicPr>
        <p:blipFill>
          <a:blip r:embed="rId3"/>
          <a:stretch>
            <a:fillRect/>
          </a:stretch>
        </p:blipFill>
        <p:spPr>
          <a:xfrm>
            <a:off x="7592867" y="2666415"/>
            <a:ext cx="2086266" cy="4191585"/>
          </a:xfrm>
          <a:prstGeom prst="rect">
            <a:avLst/>
          </a:prstGeom>
        </p:spPr>
      </p:pic>
      <p:sp>
        <p:nvSpPr>
          <p:cNvPr id="7" name="矩形 6"/>
          <p:cNvSpPr/>
          <p:nvPr/>
        </p:nvSpPr>
        <p:spPr>
          <a:xfrm>
            <a:off x="7504690" y="2297083"/>
            <a:ext cx="877163" cy="369332"/>
          </a:xfrm>
          <a:prstGeom prst="rect">
            <a:avLst/>
          </a:prstGeom>
        </p:spPr>
        <p:txBody>
          <a:bodyPr wrap="none">
            <a:spAutoFit/>
          </a:bodyPr>
          <a:lstStyle/>
          <a:p>
            <a:r>
              <a:rPr lang="en-US" altLang="zh-TW" dirty="0" smtClean="0"/>
              <a:t>google</a:t>
            </a:r>
            <a:endParaRPr lang="zh-TW" altLang="en-US" dirty="0"/>
          </a:p>
        </p:txBody>
      </p:sp>
    </p:spTree>
    <p:extLst>
      <p:ext uri="{BB962C8B-B14F-4D97-AF65-F5344CB8AC3E}">
        <p14:creationId xmlns:p14="http://schemas.microsoft.com/office/powerpoint/2010/main" val="239209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93852" y="264017"/>
            <a:ext cx="9785349" cy="5908183"/>
          </a:xfrm>
        </p:spPr>
        <p:txBody>
          <a:bodyPr>
            <a:normAutofit fontScale="70000" lnSpcReduction="20000"/>
          </a:bodyPr>
          <a:lstStyle/>
          <a:p>
            <a:pPr>
              <a:lnSpc>
                <a:spcPct val="110000"/>
              </a:lnSpc>
            </a:pPr>
            <a:r>
              <a:rPr lang="zh-TW" altLang="en-US" sz="3500" dirty="0"/>
              <a:t>爬蟲本身不被法律禁止，可以採集對大眾、所有人公開的「公開資訊」，但用途須合理，如教學</a:t>
            </a:r>
            <a:r>
              <a:rPr lang="zh-TW" altLang="en-US" sz="3500" dirty="0" smtClean="0"/>
              <a:t>使用。</a:t>
            </a:r>
            <a:endParaRPr lang="en-US" altLang="zh-TW" sz="3500" dirty="0"/>
          </a:p>
          <a:p>
            <a:pPr>
              <a:lnSpc>
                <a:spcPct val="110000"/>
              </a:lnSpc>
            </a:pPr>
            <a:r>
              <a:rPr lang="zh-TW" altLang="en-US" sz="3500" dirty="0"/>
              <a:t>爬</a:t>
            </a:r>
            <a:r>
              <a:rPr lang="zh-TW" altLang="en-US" sz="3500" dirty="0"/>
              <a:t>取非商業網站，像是</a:t>
            </a:r>
            <a:r>
              <a:rPr lang="zh-TW" altLang="en-US" sz="3500" dirty="0">
                <a:hlinkClick r:id="rId2"/>
              </a:rPr>
              <a:t>國家政府資訊</a:t>
            </a:r>
            <a:r>
              <a:rPr lang="zh-TW" altLang="en-US" sz="3500" dirty="0"/>
              <a:t>或</a:t>
            </a:r>
            <a:r>
              <a:rPr lang="zh-TW" altLang="en-US" sz="3500" dirty="0">
                <a:hlinkClick r:id="rId3"/>
              </a:rPr>
              <a:t>公開資訊觀測站資料</a:t>
            </a:r>
            <a:r>
              <a:rPr lang="en-US" altLang="zh-TW" sz="3500" dirty="0"/>
              <a:t>…</a:t>
            </a:r>
            <a:r>
              <a:rPr lang="zh-TW" altLang="en-US" sz="3500" dirty="0"/>
              <a:t>等，這種對外公開且提供公開查詢服務的網站，一般不構成侵權，基本上可以抓取。</a:t>
            </a:r>
          </a:p>
          <a:p>
            <a:pPr>
              <a:lnSpc>
                <a:spcPct val="110000"/>
              </a:lnSpc>
            </a:pPr>
            <a:r>
              <a:rPr lang="zh-TW" altLang="en-US" sz="3500" dirty="0"/>
              <a:t>爬</a:t>
            </a:r>
            <a:r>
              <a:rPr lang="zh-TW" altLang="en-US" sz="3500" dirty="0"/>
              <a:t>取商業網站，有些商業網站雖然沒有設定爬蟲哪些可以、哪些不可以爬取，但這種資料不代表可以隨意抓取，建議先取得對方授權同意才可執行。</a:t>
            </a:r>
          </a:p>
          <a:p>
            <a:pPr>
              <a:lnSpc>
                <a:spcPct val="110000"/>
              </a:lnSpc>
            </a:pPr>
            <a:r>
              <a:rPr lang="zh-TW" altLang="en-US" sz="3500" dirty="0"/>
              <a:t>使用</a:t>
            </a:r>
            <a:r>
              <a:rPr lang="zh-TW" altLang="en-US" sz="3500" dirty="0"/>
              <a:t>爬蟲影響正常業務，比如搶購、搶門票、搶車票</a:t>
            </a:r>
            <a:r>
              <a:rPr lang="en-US" altLang="zh-TW" sz="3500" dirty="0"/>
              <a:t>…</a:t>
            </a:r>
            <a:r>
              <a:rPr lang="zh-TW" altLang="en-US" sz="3500" dirty="0"/>
              <a:t>等，會影響原網站使用者體驗的就不行。</a:t>
            </a:r>
          </a:p>
          <a:p>
            <a:pPr>
              <a:lnSpc>
                <a:spcPct val="110000"/>
              </a:lnSpc>
            </a:pPr>
            <a:r>
              <a:rPr lang="zh-TW" altLang="en-US" sz="3500" dirty="0" smtClean="0"/>
              <a:t>雖然</a:t>
            </a:r>
            <a:r>
              <a:rPr lang="zh-TW" altLang="en-US" sz="3500" dirty="0"/>
              <a:t>已經取得合法授權使用，但沒有遵循告知的使用目的進行使用，比如約定上只能分析使用，但卻用來販售資訊，這種也不可以。</a:t>
            </a:r>
          </a:p>
          <a:p>
            <a:pPr>
              <a:lnSpc>
                <a:spcPct val="110000"/>
              </a:lnSpc>
            </a:pPr>
            <a:r>
              <a:rPr lang="zh-TW" altLang="en-US" sz="3500" dirty="0"/>
              <a:t>用來</a:t>
            </a:r>
            <a:r>
              <a:rPr lang="zh-TW" altLang="en-US" sz="3500" dirty="0"/>
              <a:t>爬取未公開、沒有經過許可、帶有敏感資訊</a:t>
            </a:r>
            <a:r>
              <a:rPr lang="en-US" altLang="zh-TW" sz="3500" dirty="0"/>
              <a:t>(</a:t>
            </a:r>
            <a:r>
              <a:rPr lang="zh-TW" altLang="en-US" sz="3500" dirty="0"/>
              <a:t>個資</a:t>
            </a:r>
            <a:r>
              <a:rPr lang="en-US" altLang="zh-TW" sz="3500" dirty="0"/>
              <a:t>)</a:t>
            </a:r>
            <a:r>
              <a:rPr lang="zh-TW" altLang="en-US" sz="3500" dirty="0"/>
              <a:t>的資料，無論如何都是非法的行為</a:t>
            </a:r>
            <a:r>
              <a:rPr lang="zh-TW" altLang="en-US" sz="3500" dirty="0"/>
              <a:t>。</a:t>
            </a:r>
            <a:endParaRPr lang="en-US" altLang="zh-TW" sz="3500" dirty="0"/>
          </a:p>
          <a:p>
            <a:endParaRPr lang="zh-TW" altLang="en-US" dirty="0"/>
          </a:p>
          <a:p>
            <a:endParaRPr lang="zh-TW" altLang="en-US" dirty="0"/>
          </a:p>
        </p:txBody>
      </p:sp>
    </p:spTree>
    <p:extLst>
      <p:ext uri="{BB962C8B-B14F-4D97-AF65-F5344CB8AC3E}">
        <p14:creationId xmlns:p14="http://schemas.microsoft.com/office/powerpoint/2010/main" val="278791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網路著作權合理的</a:t>
            </a:r>
            <a:r>
              <a:rPr lang="zh-TW" altLang="en-US" sz="4400" dirty="0" smtClean="0"/>
              <a:t>使用原則</a:t>
            </a:r>
            <a:endParaRPr lang="zh-TW" altLang="en-US" sz="4400" dirty="0"/>
          </a:p>
        </p:txBody>
      </p:sp>
      <p:sp>
        <p:nvSpPr>
          <p:cNvPr id="3" name="內容版面配置區 2"/>
          <p:cNvSpPr>
            <a:spLocks noGrp="1"/>
          </p:cNvSpPr>
          <p:nvPr>
            <p:ph idx="1"/>
          </p:nvPr>
        </p:nvSpPr>
        <p:spPr/>
        <p:txBody>
          <a:bodyPr>
            <a:noAutofit/>
          </a:bodyPr>
          <a:lstStyle/>
          <a:p>
            <a:pPr>
              <a:lnSpc>
                <a:spcPct val="110000"/>
              </a:lnSpc>
            </a:pPr>
            <a:r>
              <a:rPr lang="zh-TW" altLang="en-US" sz="2000" dirty="0"/>
              <a:t>利用</a:t>
            </a:r>
            <a:r>
              <a:rPr lang="zh-TW" altLang="en-US" sz="2000" dirty="0"/>
              <a:t>的目的性與</a:t>
            </a:r>
            <a:r>
              <a:rPr lang="zh-TW" altLang="en-US" sz="2000" dirty="0" smtClean="0"/>
              <a:t>性質</a:t>
            </a:r>
            <a:endParaRPr lang="en-US" altLang="zh-TW" sz="2000" dirty="0"/>
          </a:p>
          <a:p>
            <a:pPr lvl="1">
              <a:lnSpc>
                <a:spcPct val="110000"/>
              </a:lnSpc>
            </a:pPr>
            <a:r>
              <a:rPr lang="zh-TW" altLang="en-US" sz="1800" dirty="0" smtClean="0"/>
              <a:t>教育</a:t>
            </a:r>
            <a:r>
              <a:rPr lang="zh-TW" altLang="en-US" sz="1800" dirty="0"/>
              <a:t>人員於網站上下載</a:t>
            </a:r>
            <a:r>
              <a:rPr lang="en-US" altLang="zh-TW" sz="1800" dirty="0"/>
              <a:t>101</a:t>
            </a:r>
            <a:r>
              <a:rPr lang="zh-TW" altLang="en-US" sz="1800" dirty="0"/>
              <a:t>的照片運用在教材中，讓學生認識台灣風景，但因照片只限於教學之用，無營利目的，就無侵權的疑慮。</a:t>
            </a:r>
          </a:p>
          <a:p>
            <a:pPr>
              <a:lnSpc>
                <a:spcPct val="110000"/>
              </a:lnSpc>
            </a:pPr>
            <a:r>
              <a:rPr lang="zh-TW" altLang="en-US" sz="2000" dirty="0"/>
              <a:t>著作</a:t>
            </a:r>
            <a:r>
              <a:rPr lang="zh-TW" altLang="en-US" sz="2000" dirty="0"/>
              <a:t>之</a:t>
            </a:r>
            <a:r>
              <a:rPr lang="zh-TW" altLang="en-US" sz="2000" dirty="0" smtClean="0"/>
              <a:t>性質</a:t>
            </a:r>
            <a:endParaRPr lang="en-US" altLang="zh-TW" sz="2000" dirty="0" smtClean="0"/>
          </a:p>
          <a:p>
            <a:pPr lvl="1">
              <a:lnSpc>
                <a:spcPct val="110000"/>
              </a:lnSpc>
            </a:pPr>
            <a:r>
              <a:rPr lang="zh-TW" altLang="en-US" sz="1800" dirty="0" smtClean="0"/>
              <a:t>如</a:t>
            </a:r>
            <a:r>
              <a:rPr lang="zh-TW" altLang="en-US" sz="1800" dirty="0"/>
              <a:t>憲法、法律、命令</a:t>
            </a:r>
            <a:r>
              <a:rPr lang="en-US" altLang="zh-TW" sz="1800" dirty="0"/>
              <a:t>…</a:t>
            </a:r>
            <a:r>
              <a:rPr lang="zh-TW" altLang="en-US" sz="1800" dirty="0"/>
              <a:t>等法律條文性質特殊，且內容有關於公共之利益，所以引用法條不會侵害著作權。</a:t>
            </a:r>
          </a:p>
          <a:p>
            <a:pPr>
              <a:lnSpc>
                <a:spcPct val="110000"/>
              </a:lnSpc>
            </a:pPr>
            <a:r>
              <a:rPr lang="zh-TW" altLang="en-US" sz="2000" dirty="0"/>
              <a:t>利用</a:t>
            </a:r>
            <a:r>
              <a:rPr lang="zh-TW" altLang="en-US" sz="2000" dirty="0"/>
              <a:t>的「質和量」佔著作之</a:t>
            </a:r>
            <a:r>
              <a:rPr lang="zh-TW" altLang="en-US" sz="2000" dirty="0" smtClean="0"/>
              <a:t>比例</a:t>
            </a:r>
            <a:endParaRPr lang="en-US" altLang="zh-TW" sz="2000" dirty="0" smtClean="0"/>
          </a:p>
          <a:p>
            <a:pPr lvl="1">
              <a:lnSpc>
                <a:spcPct val="110000"/>
              </a:lnSpc>
            </a:pPr>
            <a:r>
              <a:rPr lang="zh-TW" altLang="en-US" sz="1800" dirty="0" smtClean="0"/>
              <a:t>若</a:t>
            </a:r>
            <a:r>
              <a:rPr lang="zh-TW" altLang="en-US" sz="1800" dirty="0"/>
              <a:t>在網站上複製文章指更換標題，並發表在自己的網站上，就侵犯了著作權；但即使只是節錄文章中的一段文字，若該段文字為文章之精隨，也有可能侵犯著作權。</a:t>
            </a:r>
          </a:p>
          <a:p>
            <a:pPr>
              <a:lnSpc>
                <a:spcPct val="110000"/>
              </a:lnSpc>
            </a:pPr>
            <a:r>
              <a:rPr lang="zh-TW" altLang="en-US" sz="2000" dirty="0"/>
              <a:t>利用</a:t>
            </a:r>
            <a:r>
              <a:rPr lang="zh-TW" altLang="en-US" sz="2000" dirty="0"/>
              <a:t>的結果是否會造成著作人的利益</a:t>
            </a:r>
            <a:r>
              <a:rPr lang="zh-TW" altLang="en-US" sz="2000" dirty="0" smtClean="0"/>
              <a:t>損害</a:t>
            </a:r>
            <a:endParaRPr lang="en-US" altLang="zh-TW" sz="2000" dirty="0" smtClean="0"/>
          </a:p>
          <a:p>
            <a:pPr lvl="1">
              <a:lnSpc>
                <a:spcPct val="110000"/>
              </a:lnSpc>
            </a:pPr>
            <a:r>
              <a:rPr lang="zh-TW" altLang="en-US" sz="1800" dirty="0" smtClean="0"/>
              <a:t>在</a:t>
            </a:r>
            <a:r>
              <a:rPr lang="zh-TW" altLang="en-US" sz="1800" dirty="0"/>
              <a:t>網路上「合法下載」的歌曲只供自己欣賞，既轉載與販售，頁沒有造成著作權人的利益損害，就不構成侵害。</a:t>
            </a:r>
          </a:p>
          <a:p>
            <a:endParaRPr lang="zh-TW" altLang="en-US" sz="1800" dirty="0"/>
          </a:p>
        </p:txBody>
      </p:sp>
    </p:spTree>
    <p:extLst>
      <p:ext uri="{BB962C8B-B14F-4D97-AF65-F5344CB8AC3E}">
        <p14:creationId xmlns:p14="http://schemas.microsoft.com/office/powerpoint/2010/main" val="188494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4400" dirty="0"/>
              <a:t>應用程式</a:t>
            </a:r>
            <a:r>
              <a:rPr lang="zh-TW" altLang="en-US" sz="4400" dirty="0" smtClean="0"/>
              <a:t>介面</a:t>
            </a:r>
            <a:r>
              <a:rPr lang="en-US" altLang="zh-TW" sz="4400" dirty="0"/>
              <a:t/>
            </a:r>
            <a:br>
              <a:rPr lang="en-US" altLang="zh-TW" sz="4400" dirty="0"/>
            </a:br>
            <a:r>
              <a:rPr lang="en-US" altLang="zh-TW" sz="4400" dirty="0"/>
              <a:t>Application Programming </a:t>
            </a:r>
            <a:r>
              <a:rPr lang="en-US" altLang="zh-TW" sz="4400" dirty="0" smtClean="0"/>
              <a:t>Interface, API </a:t>
            </a:r>
            <a:endParaRPr lang="zh-TW" altLang="en-US" sz="4400" dirty="0"/>
          </a:p>
        </p:txBody>
      </p:sp>
      <p:sp>
        <p:nvSpPr>
          <p:cNvPr id="3" name="內容版面配置區 2"/>
          <p:cNvSpPr>
            <a:spLocks noGrp="1"/>
          </p:cNvSpPr>
          <p:nvPr>
            <p:ph idx="1"/>
          </p:nvPr>
        </p:nvSpPr>
        <p:spPr/>
        <p:txBody>
          <a:bodyPr/>
          <a:lstStyle/>
          <a:p>
            <a:r>
              <a:rPr lang="zh-TW" altLang="en-US" dirty="0"/>
              <a:t>應用程式介面 </a:t>
            </a:r>
            <a:r>
              <a:rPr lang="en-US" altLang="zh-TW" dirty="0"/>
              <a:t>(API) </a:t>
            </a:r>
            <a:r>
              <a:rPr lang="zh-TW" altLang="en-US" dirty="0"/>
              <a:t>是用於打造應用程式軟體的一組副程式定義、協定與工具。一般而言，</a:t>
            </a:r>
            <a:r>
              <a:rPr lang="en-US" altLang="zh-TW" dirty="0"/>
              <a:t>API </a:t>
            </a:r>
            <a:r>
              <a:rPr lang="zh-TW" altLang="en-US" dirty="0"/>
              <a:t>是指各種軟體組件之間一套明確定義的溝通</a:t>
            </a:r>
            <a:r>
              <a:rPr lang="zh-TW" altLang="en-US" dirty="0" smtClean="0"/>
              <a:t>方法</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692779" y="2808464"/>
            <a:ext cx="7410261" cy="1735828"/>
          </a:xfrm>
          <a:prstGeom prst="rect">
            <a:avLst/>
          </a:prstGeom>
        </p:spPr>
      </p:pic>
      <p:pic>
        <p:nvPicPr>
          <p:cNvPr id="5" name="圖片 4"/>
          <p:cNvPicPr>
            <a:picLocks noChangeAspect="1"/>
          </p:cNvPicPr>
          <p:nvPr/>
        </p:nvPicPr>
        <p:blipFill>
          <a:blip r:embed="rId3"/>
          <a:stretch>
            <a:fillRect/>
          </a:stretch>
        </p:blipFill>
        <p:spPr>
          <a:xfrm>
            <a:off x="2692779" y="4620986"/>
            <a:ext cx="7163800" cy="1743318"/>
          </a:xfrm>
          <a:prstGeom prst="rect">
            <a:avLst/>
          </a:prstGeom>
        </p:spPr>
      </p:pic>
      <p:sp>
        <p:nvSpPr>
          <p:cNvPr id="6" name="文字方塊 5"/>
          <p:cNvSpPr txBox="1"/>
          <p:nvPr/>
        </p:nvSpPr>
        <p:spPr>
          <a:xfrm>
            <a:off x="1815616" y="3784600"/>
            <a:ext cx="877163" cy="369332"/>
          </a:xfrm>
          <a:prstGeom prst="rect">
            <a:avLst/>
          </a:prstGeom>
          <a:noFill/>
        </p:spPr>
        <p:txBody>
          <a:bodyPr wrap="none" rtlCol="0">
            <a:spAutoFit/>
          </a:bodyPr>
          <a:lstStyle/>
          <a:p>
            <a:r>
              <a:rPr lang="zh-TW" altLang="en-US" b="1" dirty="0"/>
              <a:t>使用者</a:t>
            </a:r>
          </a:p>
        </p:txBody>
      </p:sp>
      <p:sp>
        <p:nvSpPr>
          <p:cNvPr id="7" name="文字方塊 6"/>
          <p:cNvSpPr txBox="1"/>
          <p:nvPr/>
        </p:nvSpPr>
        <p:spPr>
          <a:xfrm>
            <a:off x="1815615" y="5368760"/>
            <a:ext cx="877163" cy="369332"/>
          </a:xfrm>
          <a:prstGeom prst="rect">
            <a:avLst/>
          </a:prstGeom>
          <a:noFill/>
        </p:spPr>
        <p:txBody>
          <a:bodyPr wrap="none" rtlCol="0">
            <a:spAutoFit/>
          </a:bodyPr>
          <a:lstStyle/>
          <a:p>
            <a:r>
              <a:rPr lang="zh-TW" altLang="en-US" b="1" dirty="0" smtClean="0"/>
              <a:t>提供者</a:t>
            </a:r>
            <a:endParaRPr lang="zh-TW" altLang="en-US" b="1" dirty="0"/>
          </a:p>
        </p:txBody>
      </p:sp>
    </p:spTree>
    <p:extLst>
      <p:ext uri="{BB962C8B-B14F-4D97-AF65-F5344CB8AC3E}">
        <p14:creationId xmlns:p14="http://schemas.microsoft.com/office/powerpoint/2010/main" val="268768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網路文本探勘 </a:t>
            </a:r>
            <a:r>
              <a:rPr lang="en-US" altLang="zh-TW" sz="4400" dirty="0" smtClean="0"/>
              <a:t>(Web Text Mining)</a:t>
            </a:r>
            <a:endParaRPr lang="zh-TW" altLang="en-US" sz="4400" dirty="0"/>
          </a:p>
        </p:txBody>
      </p:sp>
      <p:sp>
        <p:nvSpPr>
          <p:cNvPr id="3" name="內容版面配置區 2"/>
          <p:cNvSpPr>
            <a:spLocks noGrp="1"/>
          </p:cNvSpPr>
          <p:nvPr>
            <p:ph idx="1"/>
          </p:nvPr>
        </p:nvSpPr>
        <p:spPr/>
        <p:txBody>
          <a:bodyPr>
            <a:normAutofit/>
          </a:bodyPr>
          <a:lstStyle/>
          <a:p>
            <a:pPr marL="0" indent="0">
              <a:buNone/>
            </a:pPr>
            <a:r>
              <a:rPr lang="zh-TW" altLang="en-US" sz="3600" dirty="0" smtClean="0"/>
              <a:t>搜尋引擎</a:t>
            </a:r>
            <a:endParaRPr lang="en-US" altLang="zh-TW" sz="3600" dirty="0" smtClean="0"/>
          </a:p>
          <a:p>
            <a:r>
              <a:rPr lang="zh-TW" altLang="en-US" sz="3200" dirty="0" smtClean="0"/>
              <a:t>全文</a:t>
            </a:r>
            <a:r>
              <a:rPr lang="zh-TW" altLang="en-US" sz="3200" dirty="0"/>
              <a:t>檢索</a:t>
            </a:r>
          </a:p>
          <a:p>
            <a:pPr lvl="1"/>
            <a:r>
              <a:rPr lang="zh-TW" altLang="en-US" sz="2800" dirty="0"/>
              <a:t>將全部的文字訊息儲存起來</a:t>
            </a:r>
          </a:p>
          <a:p>
            <a:pPr lvl="1"/>
            <a:r>
              <a:rPr lang="zh-TW" altLang="en-US" sz="2800" dirty="0"/>
              <a:t>使用者必須詳細的規劃自己的查詢</a:t>
            </a:r>
          </a:p>
          <a:p>
            <a:r>
              <a:rPr lang="zh-TW" altLang="en-US" sz="3200" dirty="0"/>
              <a:t>關鍵字查詢</a:t>
            </a:r>
          </a:p>
          <a:p>
            <a:pPr lvl="1"/>
            <a:r>
              <a:rPr lang="zh-TW" altLang="en-US" sz="2800" dirty="0"/>
              <a:t>字詞切割</a:t>
            </a:r>
          </a:p>
          <a:p>
            <a:pPr lvl="1"/>
            <a:r>
              <a:rPr lang="zh-TW" altLang="en-US" sz="2800" dirty="0"/>
              <a:t>關鍵字定義與比對</a:t>
            </a:r>
          </a:p>
          <a:p>
            <a:r>
              <a:rPr lang="zh-TW" altLang="en-US" sz="3200" dirty="0"/>
              <a:t>自然語言處理</a:t>
            </a:r>
          </a:p>
          <a:p>
            <a:endParaRPr lang="zh-TW" altLang="en-US" sz="3200" dirty="0"/>
          </a:p>
        </p:txBody>
      </p:sp>
    </p:spTree>
    <p:extLst>
      <p:ext uri="{BB962C8B-B14F-4D97-AF65-F5344CB8AC3E}">
        <p14:creationId xmlns:p14="http://schemas.microsoft.com/office/powerpoint/2010/main" val="357910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網路圖探勘</a:t>
            </a:r>
            <a:r>
              <a:rPr lang="en-US" altLang="zh-TW" sz="4400" dirty="0" smtClean="0"/>
              <a:t>(Web Graph Mining)</a:t>
            </a:r>
            <a:endParaRPr lang="zh-TW" altLang="en-US" sz="4400"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815853" y="1728354"/>
            <a:ext cx="5573305" cy="4315692"/>
          </a:xfrm>
          <a:prstGeom prst="rect">
            <a:avLst/>
          </a:prstGeom>
        </p:spPr>
      </p:pic>
      <p:pic>
        <p:nvPicPr>
          <p:cNvPr id="5" name="圖片 4"/>
          <p:cNvPicPr>
            <a:picLocks noChangeAspect="1"/>
          </p:cNvPicPr>
          <p:nvPr/>
        </p:nvPicPr>
        <p:blipFill>
          <a:blip r:embed="rId3"/>
          <a:stretch>
            <a:fillRect/>
          </a:stretch>
        </p:blipFill>
        <p:spPr>
          <a:xfrm>
            <a:off x="6262452" y="1600200"/>
            <a:ext cx="5449060" cy="4582164"/>
          </a:xfrm>
          <a:prstGeom prst="rect">
            <a:avLst/>
          </a:prstGeom>
        </p:spPr>
      </p:pic>
    </p:spTree>
    <p:extLst>
      <p:ext uri="{BB962C8B-B14F-4D97-AF65-F5344CB8AC3E}">
        <p14:creationId xmlns:p14="http://schemas.microsoft.com/office/powerpoint/2010/main" val="261470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網路圖探勘</a:t>
            </a:r>
            <a:r>
              <a:rPr lang="en-US" altLang="zh-TW" sz="4400" dirty="0"/>
              <a:t>(Web Graph Mining)</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網路</a:t>
            </a:r>
            <a:r>
              <a:rPr lang="zh-TW" altLang="en-US" sz="3200" dirty="0" smtClean="0"/>
              <a:t>圖分析</a:t>
            </a:r>
            <a:endParaRPr lang="en-US" altLang="zh-TW" sz="3200" dirty="0" smtClean="0"/>
          </a:p>
          <a:p>
            <a:r>
              <a:rPr lang="zh-TW" altLang="en-US" sz="3200" dirty="0" smtClean="0"/>
              <a:t>網路連結分析</a:t>
            </a:r>
            <a:endParaRPr lang="en-US" altLang="zh-TW" sz="3200" dirty="0" smtClean="0"/>
          </a:p>
          <a:p>
            <a:r>
              <a:rPr lang="zh-TW" altLang="en-US" sz="3200" dirty="0" smtClean="0"/>
              <a:t>網頁重要程度分析</a:t>
            </a:r>
            <a:endParaRPr lang="en-US" altLang="zh-TW" sz="3200" dirty="0" smtClean="0"/>
          </a:p>
          <a:p>
            <a:r>
              <a:rPr lang="zh-TW" altLang="en-US" sz="3200" dirty="0" smtClean="0"/>
              <a:t>異常使用者偵測</a:t>
            </a:r>
            <a:endParaRPr lang="zh-TW" altLang="en-US" sz="3200" dirty="0"/>
          </a:p>
        </p:txBody>
      </p:sp>
    </p:spTree>
    <p:extLst>
      <p:ext uri="{BB962C8B-B14F-4D97-AF65-F5344CB8AC3E}">
        <p14:creationId xmlns:p14="http://schemas.microsoft.com/office/powerpoint/2010/main" val="245443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OSI </a:t>
            </a:r>
            <a:r>
              <a:rPr lang="zh-TW" altLang="en-US" sz="4400" dirty="0" smtClean="0"/>
              <a:t>網路模型</a:t>
            </a:r>
            <a:r>
              <a:rPr lang="en-US" altLang="zh-TW" sz="4400" dirty="0" smtClean="0"/>
              <a:t>7</a:t>
            </a:r>
            <a:r>
              <a:rPr lang="zh-TW" altLang="en-US" sz="4400" dirty="0" smtClean="0"/>
              <a:t>層架構</a:t>
            </a:r>
            <a:r>
              <a:rPr lang="en-US" altLang="zh-TW" sz="4400" dirty="0" smtClean="0"/>
              <a:t> </a:t>
            </a:r>
            <a:endParaRPr lang="zh-TW" altLang="en-US" sz="4400" dirty="0"/>
          </a:p>
        </p:txBody>
      </p:sp>
      <p:sp>
        <p:nvSpPr>
          <p:cNvPr id="3" name="內容版面配置區 2"/>
          <p:cNvSpPr>
            <a:spLocks noGrp="1"/>
          </p:cNvSpPr>
          <p:nvPr>
            <p:ph idx="1"/>
          </p:nvPr>
        </p:nvSpPr>
        <p:spPr>
          <a:xfrm>
            <a:off x="1593852" y="1600200"/>
            <a:ext cx="7023675" cy="4572000"/>
          </a:xfrm>
        </p:spPr>
        <p:txBody>
          <a:bodyPr>
            <a:normAutofit fontScale="92500" lnSpcReduction="10000"/>
          </a:bodyPr>
          <a:lstStyle/>
          <a:p>
            <a:r>
              <a:rPr lang="zh-TW" altLang="en-US" dirty="0" smtClean="0"/>
              <a:t>應用層</a:t>
            </a:r>
            <a:endParaRPr lang="en-US" altLang="zh-TW" dirty="0" smtClean="0"/>
          </a:p>
          <a:p>
            <a:pPr lvl="1"/>
            <a:r>
              <a:rPr lang="zh-TW" altLang="en-US" dirty="0" smtClean="0"/>
              <a:t>這層定義使用者的應用程式交換資料的方式</a:t>
            </a:r>
            <a:endParaRPr lang="en-US" altLang="zh-TW" dirty="0" smtClean="0"/>
          </a:p>
          <a:p>
            <a:pPr lvl="1"/>
            <a:r>
              <a:rPr lang="en-US" altLang="zh-TW" dirty="0" smtClean="0"/>
              <a:t>Web </a:t>
            </a:r>
            <a:r>
              <a:rPr lang="zh-TW" altLang="en-US" dirty="0"/>
              <a:t>瀏覽器和電子郵件客戶</a:t>
            </a:r>
            <a:r>
              <a:rPr lang="zh-TW" altLang="en-US" dirty="0" smtClean="0"/>
              <a:t>端</a:t>
            </a:r>
            <a:endParaRPr lang="en-US" altLang="zh-TW" dirty="0" smtClean="0"/>
          </a:p>
          <a:p>
            <a:pPr lvl="1"/>
            <a:r>
              <a:rPr lang="en-US" altLang="zh-TW" dirty="0" smtClean="0"/>
              <a:t>HTTPS</a:t>
            </a:r>
            <a:r>
              <a:rPr lang="zh-TW" altLang="en-US" dirty="0" smtClean="0"/>
              <a:t>、</a:t>
            </a:r>
            <a:r>
              <a:rPr lang="en-US" altLang="zh-TW" dirty="0" smtClean="0"/>
              <a:t>POP</a:t>
            </a:r>
            <a:r>
              <a:rPr lang="zh-TW" altLang="en-US" dirty="0" smtClean="0"/>
              <a:t> 、</a:t>
            </a:r>
            <a:r>
              <a:rPr lang="en-US" altLang="zh-TW" dirty="0" smtClean="0"/>
              <a:t>FTP</a:t>
            </a:r>
            <a:endParaRPr lang="en-US" altLang="zh-TW" dirty="0"/>
          </a:p>
          <a:p>
            <a:r>
              <a:rPr lang="zh-TW" altLang="en-US" dirty="0" smtClean="0"/>
              <a:t>表示層</a:t>
            </a:r>
            <a:endParaRPr lang="en-US" altLang="zh-TW" dirty="0" smtClean="0"/>
          </a:p>
          <a:p>
            <a:pPr lvl="1"/>
            <a:r>
              <a:rPr lang="zh-TW" altLang="en-US" dirty="0"/>
              <a:t>這層負責準備資料以供應用層</a:t>
            </a:r>
            <a:r>
              <a:rPr lang="zh-TW" altLang="en-US" dirty="0" smtClean="0"/>
              <a:t>使用並定義資料格式的表現方式</a:t>
            </a:r>
            <a:endParaRPr lang="en-US" altLang="zh-TW" dirty="0" smtClean="0"/>
          </a:p>
          <a:p>
            <a:pPr lvl="1"/>
            <a:r>
              <a:rPr lang="zh-TW" altLang="en-US" dirty="0" smtClean="0"/>
              <a:t>資料轉</a:t>
            </a:r>
            <a:r>
              <a:rPr lang="zh-TW" altLang="en-US" dirty="0"/>
              <a:t>譯、加密和</a:t>
            </a:r>
            <a:r>
              <a:rPr lang="zh-TW" altLang="en-US" dirty="0" smtClean="0"/>
              <a:t>壓縮。</a:t>
            </a:r>
            <a:endParaRPr lang="en-US" altLang="zh-TW" dirty="0" smtClean="0"/>
          </a:p>
          <a:p>
            <a:r>
              <a:rPr lang="zh-TW" altLang="en-US" dirty="0"/>
              <a:t>工作階段</a:t>
            </a:r>
            <a:r>
              <a:rPr lang="zh-TW" altLang="en-US" dirty="0" smtClean="0"/>
              <a:t>層</a:t>
            </a:r>
            <a:endParaRPr lang="en-US" altLang="zh-TW" dirty="0" smtClean="0"/>
          </a:p>
          <a:p>
            <a:pPr lvl="1"/>
            <a:r>
              <a:rPr lang="zh-TW" altLang="en-US" dirty="0" smtClean="0"/>
              <a:t>這層</a:t>
            </a:r>
            <a:r>
              <a:rPr lang="zh-TW" altLang="en-US" dirty="0"/>
              <a:t>負責處理開啟和關閉兩個裝置之間的</a:t>
            </a:r>
            <a:r>
              <a:rPr lang="zh-TW" altLang="en-US" dirty="0" smtClean="0"/>
              <a:t>通訊</a:t>
            </a:r>
            <a:endParaRPr lang="en-US" altLang="zh-TW" dirty="0" smtClean="0"/>
          </a:p>
          <a:p>
            <a:pPr lvl="1"/>
            <a:r>
              <a:rPr lang="zh-TW" altLang="en-US" dirty="0"/>
              <a:t>確保工作階段保持足夠長的開啟時間以傳輸所有進行交換的資料</a:t>
            </a:r>
            <a:endParaRPr lang="en-US" altLang="zh-TW" dirty="0" smtClean="0"/>
          </a:p>
        </p:txBody>
      </p:sp>
      <p:pic>
        <p:nvPicPr>
          <p:cNvPr id="4" name="圖片 3"/>
          <p:cNvPicPr>
            <a:picLocks noChangeAspect="1"/>
          </p:cNvPicPr>
          <p:nvPr/>
        </p:nvPicPr>
        <p:blipFill>
          <a:blip r:embed="rId2"/>
          <a:stretch>
            <a:fillRect/>
          </a:stretch>
        </p:blipFill>
        <p:spPr>
          <a:xfrm>
            <a:off x="8763441" y="1635544"/>
            <a:ext cx="2246305" cy="4536656"/>
          </a:xfrm>
          <a:prstGeom prst="rect">
            <a:avLst/>
          </a:prstGeom>
        </p:spPr>
      </p:pic>
    </p:spTree>
    <p:extLst>
      <p:ext uri="{BB962C8B-B14F-4D97-AF65-F5344CB8AC3E}">
        <p14:creationId xmlns:p14="http://schemas.microsoft.com/office/powerpoint/2010/main" val="416471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OSI </a:t>
            </a:r>
            <a:r>
              <a:rPr lang="zh-TW" altLang="en-US" sz="4400" dirty="0"/>
              <a:t>網路模型</a:t>
            </a:r>
            <a:r>
              <a:rPr lang="en-US" altLang="zh-TW" sz="4400" dirty="0"/>
              <a:t>7</a:t>
            </a:r>
            <a:r>
              <a:rPr lang="zh-TW" altLang="en-US" sz="4400" dirty="0"/>
              <a:t>層架構</a:t>
            </a:r>
            <a:r>
              <a:rPr lang="en-US" altLang="zh-TW" sz="4400" dirty="0"/>
              <a:t> </a:t>
            </a:r>
            <a:endParaRPr lang="zh-TW" altLang="en-US" sz="4400" dirty="0"/>
          </a:p>
        </p:txBody>
      </p:sp>
      <p:sp>
        <p:nvSpPr>
          <p:cNvPr id="3" name="內容版面配置區 2"/>
          <p:cNvSpPr>
            <a:spLocks noGrp="1"/>
          </p:cNvSpPr>
          <p:nvPr>
            <p:ph idx="1"/>
          </p:nvPr>
        </p:nvSpPr>
        <p:spPr>
          <a:xfrm>
            <a:off x="1593852" y="1600200"/>
            <a:ext cx="6857421" cy="4572000"/>
          </a:xfrm>
        </p:spPr>
        <p:txBody>
          <a:bodyPr/>
          <a:lstStyle/>
          <a:p>
            <a:r>
              <a:rPr lang="zh-TW" altLang="en-US" dirty="0"/>
              <a:t>傳輸</a:t>
            </a:r>
            <a:r>
              <a:rPr lang="zh-TW" altLang="en-US" dirty="0" smtClean="0"/>
              <a:t>層</a:t>
            </a:r>
            <a:endParaRPr lang="en-US" altLang="zh-TW" dirty="0" smtClean="0"/>
          </a:p>
          <a:p>
            <a:pPr lvl="1"/>
            <a:r>
              <a:rPr lang="zh-TW" altLang="en-US" dirty="0" smtClean="0"/>
              <a:t>這層負責</a:t>
            </a:r>
            <a:r>
              <a:rPr lang="zh-TW" altLang="en-US" dirty="0"/>
              <a:t>處理兩個裝置之間的端對端</a:t>
            </a:r>
            <a:r>
              <a:rPr lang="zh-TW" altLang="en-US" dirty="0" smtClean="0"/>
              <a:t>通訊</a:t>
            </a:r>
            <a:endParaRPr lang="en-US" altLang="zh-TW" dirty="0" smtClean="0"/>
          </a:p>
          <a:p>
            <a:pPr lvl="1"/>
            <a:r>
              <a:rPr lang="zh-TW" altLang="en-US" dirty="0"/>
              <a:t>從工作階段層取用資料，並在傳送</a:t>
            </a:r>
            <a:r>
              <a:rPr lang="zh-TW" altLang="en-US" dirty="0" smtClean="0"/>
              <a:t>至</a:t>
            </a:r>
            <a:r>
              <a:rPr lang="zh-TW" altLang="en-US" dirty="0"/>
              <a:t>網路層</a:t>
            </a:r>
            <a:r>
              <a:rPr lang="zh-TW" altLang="en-US" dirty="0" smtClean="0"/>
              <a:t>之前</a:t>
            </a:r>
            <a:r>
              <a:rPr lang="zh-TW" altLang="en-US" dirty="0"/>
              <a:t>分解為</a:t>
            </a:r>
            <a:r>
              <a:rPr lang="zh-TW" altLang="en-US" dirty="0" smtClean="0"/>
              <a:t>稱為</a:t>
            </a:r>
            <a:r>
              <a:rPr lang="en-US" altLang="zh-TW" dirty="0" smtClean="0"/>
              <a:t>”</a:t>
            </a:r>
            <a:r>
              <a:rPr lang="zh-TW" altLang="en-US" dirty="0" smtClean="0"/>
              <a:t>區段</a:t>
            </a:r>
            <a:r>
              <a:rPr lang="en-US" altLang="zh-TW" dirty="0" smtClean="0"/>
              <a:t>”</a:t>
            </a:r>
            <a:r>
              <a:rPr lang="zh-TW" altLang="en-US" dirty="0" smtClean="0"/>
              <a:t>的</a:t>
            </a:r>
            <a:r>
              <a:rPr lang="zh-TW" altLang="en-US" dirty="0"/>
              <a:t>區</a:t>
            </a:r>
            <a:r>
              <a:rPr lang="zh-TW" altLang="en-US" dirty="0" smtClean="0"/>
              <a:t>塊</a:t>
            </a:r>
            <a:endParaRPr lang="en-US" altLang="zh-TW" dirty="0" smtClean="0"/>
          </a:p>
          <a:p>
            <a:pPr lvl="1"/>
            <a:r>
              <a:rPr lang="zh-TW" altLang="en-US" dirty="0"/>
              <a:t>接收裝置上的傳輸層負責將區段重組為工作階段層可以取用的資料</a:t>
            </a:r>
            <a:endParaRPr lang="en-US" altLang="zh-TW" dirty="0" smtClean="0"/>
          </a:p>
          <a:p>
            <a:r>
              <a:rPr lang="zh-TW" altLang="en-US" dirty="0" smtClean="0"/>
              <a:t>網路</a:t>
            </a:r>
            <a:r>
              <a:rPr lang="zh-TW" altLang="en-US" dirty="0"/>
              <a:t>層</a:t>
            </a:r>
            <a:endParaRPr lang="en-US" altLang="zh-TW" dirty="0"/>
          </a:p>
          <a:p>
            <a:pPr lvl="1"/>
            <a:r>
              <a:rPr lang="zh-TW" altLang="en-US" dirty="0" smtClean="0"/>
              <a:t>這層</a:t>
            </a:r>
            <a:r>
              <a:rPr lang="zh-TW" altLang="en-US" dirty="0"/>
              <a:t>負責促成兩個不同網路之間的</a:t>
            </a:r>
            <a:r>
              <a:rPr lang="zh-TW" altLang="en-US" dirty="0" smtClean="0"/>
              <a:t>資料傳輸</a:t>
            </a:r>
            <a:endParaRPr lang="en-US" altLang="zh-TW" dirty="0" smtClean="0"/>
          </a:p>
          <a:p>
            <a:pPr lvl="1"/>
            <a:r>
              <a:rPr lang="zh-TW" altLang="en-US" dirty="0" smtClean="0"/>
              <a:t>在</a:t>
            </a:r>
            <a:r>
              <a:rPr lang="zh-TW" altLang="en-US" dirty="0"/>
              <a:t>傳送者的裝置中將傳輸層</a:t>
            </a:r>
            <a:r>
              <a:rPr lang="zh-TW" altLang="en-US" dirty="0" smtClean="0"/>
              <a:t>中的</a:t>
            </a:r>
            <a:r>
              <a:rPr lang="en-US" altLang="zh-TW" dirty="0" smtClean="0"/>
              <a:t>”</a:t>
            </a:r>
            <a:r>
              <a:rPr lang="zh-TW" altLang="en-US" dirty="0" smtClean="0"/>
              <a:t>區段</a:t>
            </a:r>
            <a:r>
              <a:rPr lang="en-US" altLang="zh-TW" dirty="0" smtClean="0"/>
              <a:t>”</a:t>
            </a:r>
            <a:r>
              <a:rPr lang="zh-TW" altLang="en-US" dirty="0" smtClean="0"/>
              <a:t>分解</a:t>
            </a:r>
            <a:r>
              <a:rPr lang="zh-TW" altLang="en-US" dirty="0"/>
              <a:t>為較小的</a:t>
            </a:r>
            <a:r>
              <a:rPr lang="zh-TW" altLang="en-US" dirty="0" smtClean="0"/>
              <a:t>單元</a:t>
            </a:r>
            <a:r>
              <a:rPr lang="en-US" altLang="zh-TW" dirty="0" smtClean="0"/>
              <a:t>(</a:t>
            </a:r>
            <a:r>
              <a:rPr lang="zh-TW" altLang="en-US" dirty="0" smtClean="0"/>
              <a:t>封包</a:t>
            </a:r>
            <a:r>
              <a:rPr lang="en-US" altLang="zh-TW" dirty="0" smtClean="0"/>
              <a:t>)</a:t>
            </a:r>
          </a:p>
          <a:p>
            <a:pPr lvl="1"/>
            <a:r>
              <a:rPr lang="zh-TW" altLang="en-US" dirty="0" smtClean="0"/>
              <a:t>接收端重新組裝這些封包</a:t>
            </a:r>
            <a:endParaRPr lang="zh-TW" altLang="en-US" dirty="0"/>
          </a:p>
        </p:txBody>
      </p:sp>
      <p:pic>
        <p:nvPicPr>
          <p:cNvPr id="4" name="圖片 3"/>
          <p:cNvPicPr>
            <a:picLocks noChangeAspect="1"/>
          </p:cNvPicPr>
          <p:nvPr/>
        </p:nvPicPr>
        <p:blipFill>
          <a:blip r:embed="rId2"/>
          <a:stretch>
            <a:fillRect/>
          </a:stretch>
        </p:blipFill>
        <p:spPr>
          <a:xfrm>
            <a:off x="8763441" y="1635544"/>
            <a:ext cx="2246305" cy="4536656"/>
          </a:xfrm>
          <a:prstGeom prst="rect">
            <a:avLst/>
          </a:prstGeom>
        </p:spPr>
      </p:pic>
    </p:spTree>
    <p:extLst>
      <p:ext uri="{BB962C8B-B14F-4D97-AF65-F5344CB8AC3E}">
        <p14:creationId xmlns:p14="http://schemas.microsoft.com/office/powerpoint/2010/main" val="375505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OSI </a:t>
            </a:r>
            <a:r>
              <a:rPr lang="zh-TW" altLang="en-US" sz="4400" dirty="0"/>
              <a:t>網路模型</a:t>
            </a:r>
            <a:r>
              <a:rPr lang="en-US" altLang="zh-TW" sz="4400" dirty="0"/>
              <a:t>7</a:t>
            </a:r>
            <a:r>
              <a:rPr lang="zh-TW" altLang="en-US" sz="4400" dirty="0"/>
              <a:t>層架構</a:t>
            </a:r>
            <a:r>
              <a:rPr lang="en-US" altLang="zh-TW" sz="4400" dirty="0"/>
              <a:t> </a:t>
            </a:r>
            <a:endParaRPr lang="zh-TW" altLang="en-US" sz="4400" dirty="0"/>
          </a:p>
        </p:txBody>
      </p:sp>
      <p:sp>
        <p:nvSpPr>
          <p:cNvPr id="3" name="內容版面配置區 2"/>
          <p:cNvSpPr>
            <a:spLocks noGrp="1"/>
          </p:cNvSpPr>
          <p:nvPr>
            <p:ph idx="1"/>
          </p:nvPr>
        </p:nvSpPr>
        <p:spPr>
          <a:xfrm>
            <a:off x="1593852" y="1600200"/>
            <a:ext cx="6977493" cy="4572000"/>
          </a:xfrm>
        </p:spPr>
        <p:txBody>
          <a:bodyPr/>
          <a:lstStyle/>
          <a:p>
            <a:r>
              <a:rPr lang="zh-TW" altLang="en-US" dirty="0"/>
              <a:t>資料連結</a:t>
            </a:r>
            <a:r>
              <a:rPr lang="zh-TW" altLang="en-US" dirty="0" smtClean="0"/>
              <a:t>層</a:t>
            </a:r>
            <a:endParaRPr lang="en-US" altLang="zh-TW" dirty="0" smtClean="0"/>
          </a:p>
          <a:p>
            <a:pPr lvl="1"/>
            <a:r>
              <a:rPr lang="zh-TW" altLang="en-US" dirty="0"/>
              <a:t>將網路層</a:t>
            </a:r>
            <a:r>
              <a:rPr lang="zh-TW" altLang="en-US" dirty="0" smtClean="0"/>
              <a:t>的封包分割成更</a:t>
            </a:r>
            <a:r>
              <a:rPr lang="zh-TW" altLang="en-US" dirty="0"/>
              <a:t>小單位訊框 </a:t>
            </a:r>
            <a:r>
              <a:rPr lang="en-US" altLang="zh-TW" dirty="0" smtClean="0"/>
              <a:t>(Frame) </a:t>
            </a:r>
            <a:endParaRPr lang="en-US" altLang="zh-TW" dirty="0"/>
          </a:p>
          <a:p>
            <a:pPr lvl="1"/>
            <a:r>
              <a:rPr lang="zh-TW" altLang="en-US" dirty="0"/>
              <a:t>負責網路內的流量控制以及錯誤</a:t>
            </a:r>
            <a:r>
              <a:rPr lang="zh-TW" altLang="en-US" dirty="0" smtClean="0"/>
              <a:t>控制</a:t>
            </a:r>
            <a:endParaRPr lang="en-US" altLang="zh-TW" dirty="0"/>
          </a:p>
          <a:p>
            <a:r>
              <a:rPr lang="zh-TW" altLang="en-US" dirty="0"/>
              <a:t>實體層</a:t>
            </a:r>
          </a:p>
          <a:p>
            <a:pPr lvl="1"/>
            <a:r>
              <a:rPr lang="zh-TW" altLang="en-US" dirty="0" smtClean="0"/>
              <a:t>這層負責</a:t>
            </a:r>
            <a:r>
              <a:rPr lang="zh-TW" altLang="en-US" dirty="0"/>
              <a:t>網絡節點之間的物理有線或無線連接</a:t>
            </a:r>
            <a:endParaRPr lang="en-US" altLang="zh-TW" dirty="0" smtClean="0"/>
          </a:p>
          <a:p>
            <a:pPr lvl="1"/>
            <a:r>
              <a:rPr lang="zh-TW" altLang="en-US" dirty="0" smtClean="0"/>
              <a:t>資料</a:t>
            </a:r>
            <a:r>
              <a:rPr lang="zh-TW" altLang="en-US" dirty="0"/>
              <a:t>進一步轉換為 </a:t>
            </a:r>
            <a:r>
              <a:rPr lang="en-US" altLang="zh-TW" dirty="0"/>
              <a:t>bit </a:t>
            </a:r>
            <a:r>
              <a:rPr lang="en-US" altLang="zh-TW" dirty="0" smtClean="0"/>
              <a:t>stream</a:t>
            </a:r>
            <a:r>
              <a:rPr lang="zh-TW" altLang="en-US" dirty="0"/>
              <a:t> ，</a:t>
            </a:r>
            <a:r>
              <a:rPr lang="zh-TW" altLang="en-US" dirty="0" smtClean="0"/>
              <a:t>即為一連串</a:t>
            </a:r>
            <a:r>
              <a:rPr lang="zh-TW" altLang="en-US" dirty="0"/>
              <a:t>的 </a:t>
            </a:r>
            <a:r>
              <a:rPr lang="en-US" altLang="zh-TW" dirty="0"/>
              <a:t>0 </a:t>
            </a:r>
            <a:r>
              <a:rPr lang="zh-TW" altLang="en-US" dirty="0"/>
              <a:t>與 </a:t>
            </a:r>
            <a:r>
              <a:rPr lang="en-US" altLang="zh-TW" dirty="0"/>
              <a:t>1 </a:t>
            </a:r>
            <a:r>
              <a:rPr lang="zh-TW" altLang="en-US" dirty="0" smtClean="0"/>
              <a:t>字串，並</a:t>
            </a:r>
            <a:r>
              <a:rPr lang="zh-TW" altLang="en-US" dirty="0"/>
              <a:t>轉換為傳輸介質所能傳輸的信號格式</a:t>
            </a:r>
          </a:p>
        </p:txBody>
      </p:sp>
      <p:pic>
        <p:nvPicPr>
          <p:cNvPr id="4" name="圖片 3"/>
          <p:cNvPicPr>
            <a:picLocks noChangeAspect="1"/>
          </p:cNvPicPr>
          <p:nvPr/>
        </p:nvPicPr>
        <p:blipFill>
          <a:blip r:embed="rId2"/>
          <a:stretch>
            <a:fillRect/>
          </a:stretch>
        </p:blipFill>
        <p:spPr>
          <a:xfrm>
            <a:off x="8763441" y="1635544"/>
            <a:ext cx="2246305" cy="4536656"/>
          </a:xfrm>
          <a:prstGeom prst="rect">
            <a:avLst/>
          </a:prstGeom>
        </p:spPr>
      </p:pic>
    </p:spTree>
    <p:extLst>
      <p:ext uri="{BB962C8B-B14F-4D97-AF65-F5344CB8AC3E}">
        <p14:creationId xmlns:p14="http://schemas.microsoft.com/office/powerpoint/2010/main" val="410350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TCP/IP</a:t>
            </a:r>
            <a:r>
              <a:rPr lang="zh-TW" altLang="en-US" sz="4400" dirty="0" smtClean="0"/>
              <a:t> 四層模型架構</a:t>
            </a:r>
            <a:endParaRPr lang="zh-TW" altLang="en-US" sz="4400" dirty="0"/>
          </a:p>
        </p:txBody>
      </p:sp>
      <p:sp>
        <p:nvSpPr>
          <p:cNvPr id="3" name="內容版面配置區 2"/>
          <p:cNvSpPr>
            <a:spLocks noGrp="1"/>
          </p:cNvSpPr>
          <p:nvPr>
            <p:ph idx="1"/>
          </p:nvPr>
        </p:nvSpPr>
        <p:spPr/>
        <p:txBody>
          <a:bodyPr/>
          <a:lstStyle/>
          <a:p>
            <a:r>
              <a:rPr lang="zh-TW" altLang="en-US" dirty="0"/>
              <a:t>現</a:t>
            </a:r>
            <a:r>
              <a:rPr lang="zh-TW" altLang="en-US" dirty="0" smtClean="0"/>
              <a:t>如今， 網際網路泛指</a:t>
            </a:r>
            <a:r>
              <a:rPr lang="zh-TW" altLang="en-US" dirty="0"/>
              <a:t>以</a:t>
            </a:r>
            <a:r>
              <a:rPr lang="en-US" altLang="zh-TW" dirty="0"/>
              <a:t>TCP/IP</a:t>
            </a:r>
            <a:r>
              <a:rPr lang="zh-TW" altLang="en-US" dirty="0"/>
              <a:t>為主之通訊協定所架設而成之網路</a:t>
            </a:r>
          </a:p>
        </p:txBody>
      </p:sp>
      <p:pic>
        <p:nvPicPr>
          <p:cNvPr id="5" name="圖片 4"/>
          <p:cNvPicPr>
            <a:picLocks noChangeAspect="1"/>
          </p:cNvPicPr>
          <p:nvPr/>
        </p:nvPicPr>
        <p:blipFill>
          <a:blip r:embed="rId2"/>
          <a:stretch>
            <a:fillRect/>
          </a:stretch>
        </p:blipFill>
        <p:spPr>
          <a:xfrm>
            <a:off x="2730930" y="2445327"/>
            <a:ext cx="7151573" cy="4412673"/>
          </a:xfrm>
          <a:prstGeom prst="rect">
            <a:avLst/>
          </a:prstGeom>
        </p:spPr>
      </p:pic>
    </p:spTree>
    <p:extLst>
      <p:ext uri="{BB962C8B-B14F-4D97-AF65-F5344CB8AC3E}">
        <p14:creationId xmlns:p14="http://schemas.microsoft.com/office/powerpoint/2010/main" val="365683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全球</a:t>
            </a:r>
            <a:r>
              <a:rPr lang="zh-TW" altLang="en-US" sz="4400" dirty="0" smtClean="0"/>
              <a:t>資訊網 </a:t>
            </a:r>
            <a:r>
              <a:rPr lang="en-US" altLang="zh-TW" sz="4400" dirty="0" smtClean="0"/>
              <a:t>(World </a:t>
            </a:r>
            <a:r>
              <a:rPr lang="en-US" altLang="zh-TW" sz="4400" dirty="0"/>
              <a:t>Wide Web</a:t>
            </a:r>
            <a:r>
              <a:rPr lang="en-US" altLang="zh-TW" sz="4400" dirty="0" smtClean="0"/>
              <a:t>)</a:t>
            </a:r>
            <a:endParaRPr lang="zh-TW" altLang="en-US" sz="4400" dirty="0"/>
          </a:p>
        </p:txBody>
      </p:sp>
      <p:sp>
        <p:nvSpPr>
          <p:cNvPr id="3" name="內容版面配置區 2"/>
          <p:cNvSpPr>
            <a:spLocks noGrp="1"/>
          </p:cNvSpPr>
          <p:nvPr>
            <p:ph idx="1"/>
          </p:nvPr>
        </p:nvSpPr>
        <p:spPr/>
        <p:txBody>
          <a:bodyPr>
            <a:normAutofit/>
          </a:bodyPr>
          <a:lstStyle/>
          <a:p>
            <a:r>
              <a:rPr lang="zh-TW" altLang="en-US" dirty="0"/>
              <a:t>全球</a:t>
            </a:r>
            <a:r>
              <a:rPr lang="zh-TW" altLang="en-US" dirty="0" smtClean="0"/>
              <a:t>資訊網是檔案</a:t>
            </a:r>
            <a:r>
              <a:rPr lang="zh-TW" altLang="en-US" dirty="0"/>
              <a:t>、圖片、多媒體和其他資源的全球</a:t>
            </a:r>
            <a:r>
              <a:rPr lang="zh-TW" altLang="en-US" dirty="0" smtClean="0"/>
              <a:t>集合，</a:t>
            </a:r>
            <a:r>
              <a:rPr lang="zh-TW" altLang="en-US" dirty="0"/>
              <a:t>可以理解為網際網路的一項服務，透過網際網路存取</a:t>
            </a:r>
            <a:r>
              <a:rPr lang="zh-TW" altLang="en-US" dirty="0" smtClean="0"/>
              <a:t>。</a:t>
            </a:r>
            <a:endParaRPr lang="en-US" altLang="zh-TW" dirty="0" smtClean="0"/>
          </a:p>
          <a:p>
            <a:r>
              <a:rPr lang="zh-TW" altLang="en-US" dirty="0"/>
              <a:t>使用統一資源標誌符</a:t>
            </a:r>
            <a:r>
              <a:rPr lang="zh-TW" altLang="en-US" dirty="0" smtClean="0"/>
              <a:t>標識</a:t>
            </a:r>
            <a:r>
              <a:rPr lang="en-US" altLang="zh-TW" dirty="0" smtClean="0"/>
              <a:t>(URL)</a:t>
            </a:r>
          </a:p>
          <a:p>
            <a:pPr lvl="1"/>
            <a:r>
              <a:rPr lang="zh-TW" altLang="en-US" dirty="0"/>
              <a:t>提供了一個全球命名標識系統，象徵性地標識服務、網頁伺服器、資料庫以及提供的檔案和</a:t>
            </a:r>
            <a:r>
              <a:rPr lang="zh-TW" altLang="en-US" dirty="0" smtClean="0"/>
              <a:t>資源</a:t>
            </a:r>
            <a:endParaRPr lang="en-US" altLang="zh-TW" dirty="0" smtClean="0"/>
          </a:p>
          <a:p>
            <a:r>
              <a:rPr lang="zh-TW" altLang="en-US" dirty="0" smtClean="0"/>
              <a:t>超</a:t>
            </a:r>
            <a:r>
              <a:rPr lang="zh-TW" altLang="en-US" dirty="0"/>
              <a:t>文字傳輸</a:t>
            </a:r>
            <a:r>
              <a:rPr lang="zh-TW" altLang="en-US" dirty="0" smtClean="0"/>
              <a:t>協定</a:t>
            </a:r>
            <a:r>
              <a:rPr lang="en-US" altLang="zh-TW" dirty="0" smtClean="0"/>
              <a:t>(HTTP</a:t>
            </a:r>
            <a:r>
              <a:rPr lang="en-US" altLang="zh-TW" dirty="0"/>
              <a:t>)</a:t>
            </a:r>
            <a:endParaRPr lang="en-US" altLang="zh-TW" dirty="0" smtClean="0"/>
          </a:p>
          <a:p>
            <a:pPr lvl="1"/>
            <a:r>
              <a:rPr lang="zh-TW" altLang="en-US" dirty="0" smtClean="0"/>
              <a:t>全球</a:t>
            </a:r>
            <a:r>
              <a:rPr lang="zh-TW" altLang="en-US" dirty="0"/>
              <a:t>資訊網的主要存取協定，全球資訊網的服務使用</a:t>
            </a:r>
            <a:r>
              <a:rPr lang="en-US" altLang="zh-TW" dirty="0"/>
              <a:t>HTTP</a:t>
            </a:r>
            <a:r>
              <a:rPr lang="zh-TW" altLang="en-US" dirty="0"/>
              <a:t>在軟體系統之間進行通訊和資料傳輸</a:t>
            </a:r>
            <a:endParaRPr lang="en-US" altLang="zh-TW" dirty="0" smtClean="0"/>
          </a:p>
          <a:p>
            <a:r>
              <a:rPr lang="zh-TW" altLang="en-US" dirty="0" smtClean="0"/>
              <a:t>超文字組成的系統，</a:t>
            </a:r>
            <a:r>
              <a:rPr lang="zh-TW" altLang="en-US" dirty="0"/>
              <a:t>定義</a:t>
            </a:r>
            <a:r>
              <a:rPr lang="zh-TW" altLang="en-US" dirty="0" smtClean="0"/>
              <a:t>在超文字標記語言</a:t>
            </a:r>
            <a:r>
              <a:rPr lang="en-US" altLang="zh-TW" dirty="0" smtClean="0"/>
              <a:t>(HTML)</a:t>
            </a:r>
            <a:r>
              <a:rPr lang="zh-TW" altLang="en-US" dirty="0" smtClean="0"/>
              <a:t>內</a:t>
            </a:r>
            <a:endParaRPr lang="en-US" altLang="zh-TW" dirty="0" smtClean="0"/>
          </a:p>
          <a:p>
            <a:pPr lvl="1"/>
            <a:r>
              <a:rPr lang="zh-TW" altLang="en-US" dirty="0" smtClean="0"/>
              <a:t>整體透過許多超連結互相連接，便於在資源之間導航</a:t>
            </a:r>
            <a:endParaRPr lang="zh-TW" altLang="en-US" dirty="0"/>
          </a:p>
        </p:txBody>
      </p:sp>
    </p:spTree>
    <p:extLst>
      <p:ext uri="{BB962C8B-B14F-4D97-AF65-F5344CB8AC3E}">
        <p14:creationId xmlns:p14="http://schemas.microsoft.com/office/powerpoint/2010/main" val="217434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Web</a:t>
            </a:r>
            <a:r>
              <a:rPr lang="zh-TW" altLang="en-US" sz="4400" dirty="0" smtClean="0"/>
              <a:t>的組成</a:t>
            </a:r>
            <a:r>
              <a:rPr lang="zh-TW" altLang="en-US" sz="4400" dirty="0"/>
              <a:t>要件</a:t>
            </a:r>
          </a:p>
        </p:txBody>
      </p:sp>
      <p:sp>
        <p:nvSpPr>
          <p:cNvPr id="3" name="內容版面配置區 2"/>
          <p:cNvSpPr>
            <a:spLocks noGrp="1"/>
          </p:cNvSpPr>
          <p:nvPr>
            <p:ph idx="1"/>
          </p:nvPr>
        </p:nvSpPr>
        <p:spPr/>
        <p:txBody>
          <a:bodyPr>
            <a:normAutofit/>
          </a:bodyPr>
          <a:lstStyle/>
          <a:p>
            <a:r>
              <a:rPr lang="zh-TW" altLang="en-US" sz="3200" dirty="0" smtClean="0"/>
              <a:t>資源</a:t>
            </a:r>
            <a:r>
              <a:rPr lang="en-US" altLang="zh-TW" sz="3200" dirty="0" smtClean="0"/>
              <a:t>(Resource)</a:t>
            </a:r>
          </a:p>
          <a:p>
            <a:pPr lvl="1"/>
            <a:r>
              <a:rPr lang="zh-TW" altLang="en-US" sz="2800" dirty="0"/>
              <a:t>嵌入</a:t>
            </a:r>
            <a:r>
              <a:rPr lang="zh-TW" altLang="en-US" sz="2800" dirty="0" smtClean="0"/>
              <a:t>在網頁上的文字、檔案</a:t>
            </a:r>
            <a:r>
              <a:rPr lang="zh-TW" altLang="en-US" sz="2800" dirty="0"/>
              <a:t>、</a:t>
            </a:r>
            <a:r>
              <a:rPr lang="zh-TW" altLang="en-US" sz="2800" dirty="0" smtClean="0"/>
              <a:t>多媒體、互動式內容等</a:t>
            </a:r>
            <a:endParaRPr lang="en-US" altLang="zh-TW" sz="2800" dirty="0" smtClean="0"/>
          </a:p>
          <a:p>
            <a:r>
              <a:rPr lang="zh-TW" altLang="en-US" sz="3200" dirty="0" smtClean="0"/>
              <a:t>資源</a:t>
            </a:r>
            <a:r>
              <a:rPr lang="zh-TW" altLang="en-US" sz="3200" dirty="0"/>
              <a:t>標識符（</a:t>
            </a:r>
            <a:r>
              <a:rPr lang="zh-TW" altLang="en-US" sz="3200" dirty="0" smtClean="0"/>
              <a:t>超連結</a:t>
            </a:r>
            <a:r>
              <a:rPr lang="en-US" altLang="zh-TW" sz="3200" dirty="0" smtClean="0"/>
              <a:t>Hyper link</a:t>
            </a:r>
            <a:r>
              <a:rPr lang="zh-TW" altLang="en-US" sz="3200" dirty="0" smtClean="0"/>
              <a:t>）</a:t>
            </a:r>
            <a:endParaRPr lang="en-US" altLang="zh-TW" sz="3200" dirty="0" smtClean="0"/>
          </a:p>
          <a:p>
            <a:pPr lvl="1"/>
            <a:r>
              <a:rPr lang="zh-TW" altLang="en-US" sz="2800" dirty="0" smtClean="0"/>
              <a:t>為字</a:t>
            </a:r>
            <a:r>
              <a:rPr lang="zh-TW" altLang="en-US" sz="2800" dirty="0"/>
              <a:t>符</a:t>
            </a:r>
            <a:r>
              <a:rPr lang="zh-TW" altLang="en-US" sz="2800" dirty="0" smtClean="0"/>
              <a:t>串</a:t>
            </a:r>
            <a:r>
              <a:rPr lang="zh-TW" altLang="en-US" sz="2800" dirty="0"/>
              <a:t>，</a:t>
            </a:r>
            <a:r>
              <a:rPr lang="zh-TW" altLang="en-US" sz="2800" dirty="0" smtClean="0"/>
              <a:t>表示</a:t>
            </a:r>
            <a:r>
              <a:rPr lang="zh-TW" altLang="en-US" sz="2800" dirty="0"/>
              <a:t>可能包含的通用</a:t>
            </a:r>
            <a:r>
              <a:rPr lang="zh-TW" altLang="en-US" sz="2800" dirty="0" smtClean="0"/>
              <a:t>地址</a:t>
            </a:r>
            <a:endParaRPr lang="en-US" altLang="zh-TW" sz="2800" dirty="0" smtClean="0"/>
          </a:p>
          <a:p>
            <a:pPr lvl="1"/>
            <a:r>
              <a:rPr lang="zh-TW" altLang="en-US" sz="2800" dirty="0" smtClean="0"/>
              <a:t>例如</a:t>
            </a:r>
            <a:r>
              <a:rPr lang="en-US" altLang="zh-TW" sz="2800" dirty="0"/>
              <a:t>https://ai.nutc.edu.tw/</a:t>
            </a:r>
            <a:endParaRPr lang="en-US" altLang="zh-TW" sz="2800" dirty="0" smtClean="0"/>
          </a:p>
          <a:p>
            <a:r>
              <a:rPr lang="zh-TW" altLang="en-US" sz="3200" dirty="0"/>
              <a:t>傳輸</a:t>
            </a:r>
            <a:r>
              <a:rPr lang="zh-TW" altLang="en-US" sz="3200" dirty="0" smtClean="0"/>
              <a:t>協議</a:t>
            </a:r>
            <a:r>
              <a:rPr lang="en-US" altLang="zh-TW" sz="3200" dirty="0" smtClean="0"/>
              <a:t>(Transfer Protocol)</a:t>
            </a:r>
          </a:p>
          <a:p>
            <a:pPr lvl="1"/>
            <a:r>
              <a:rPr lang="zh-TW" altLang="en-US" sz="2800" dirty="0"/>
              <a:t>規範</a:t>
            </a:r>
            <a:r>
              <a:rPr lang="zh-TW" altLang="en-US" sz="2800" dirty="0" smtClean="0"/>
              <a:t>瀏覽器之間的溝通方式</a:t>
            </a:r>
            <a:endParaRPr lang="en-US" altLang="zh-TW" sz="2800" dirty="0" smtClean="0"/>
          </a:p>
          <a:p>
            <a:pPr lvl="1"/>
            <a:r>
              <a:rPr lang="zh-TW" altLang="en-US" sz="2800" dirty="0" smtClean="0"/>
              <a:t>例如</a:t>
            </a:r>
            <a:r>
              <a:rPr lang="en-US" altLang="zh-TW" sz="2800" dirty="0" smtClean="0"/>
              <a:t>http/https</a:t>
            </a:r>
            <a:endParaRPr lang="zh-TW" altLang="en-US" sz="2800" dirty="0"/>
          </a:p>
        </p:txBody>
      </p:sp>
    </p:spTree>
    <p:extLst>
      <p:ext uri="{BB962C8B-B14F-4D97-AF65-F5344CB8AC3E}">
        <p14:creationId xmlns:p14="http://schemas.microsoft.com/office/powerpoint/2010/main" val="25050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使用統一資源標誌符標識</a:t>
            </a:r>
            <a:r>
              <a:rPr lang="en-US" altLang="zh-TW" sz="4400" dirty="0"/>
              <a:t>(URL</a:t>
            </a:r>
            <a:r>
              <a:rPr lang="en-US" altLang="zh-TW" sz="4400" dirty="0" smtClean="0"/>
              <a:t>)</a:t>
            </a:r>
            <a:endParaRPr lang="zh-TW" altLang="en-US" sz="4400" dirty="0"/>
          </a:p>
        </p:txBody>
      </p:sp>
      <p:sp>
        <p:nvSpPr>
          <p:cNvPr id="3" name="內容版面配置區 2"/>
          <p:cNvSpPr>
            <a:spLocks noGrp="1"/>
          </p:cNvSpPr>
          <p:nvPr>
            <p:ph idx="1"/>
          </p:nvPr>
        </p:nvSpPr>
        <p:spPr>
          <a:xfrm>
            <a:off x="1593852" y="1600200"/>
            <a:ext cx="9194221" cy="4572000"/>
          </a:xfrm>
        </p:spPr>
        <p:txBody>
          <a:bodyPr>
            <a:normAutofit/>
          </a:bodyPr>
          <a:lstStyle/>
          <a:p>
            <a:r>
              <a:rPr lang="zh-TW" altLang="en-US" sz="3200" dirty="0" smtClean="0"/>
              <a:t>網路上的所有資源都是藉由一個</a:t>
            </a:r>
            <a:r>
              <a:rPr lang="en-US" altLang="zh-TW" sz="3200" dirty="0" smtClean="0"/>
              <a:t>URL</a:t>
            </a:r>
            <a:r>
              <a:rPr lang="zh-TW" altLang="en-US" sz="3200" dirty="0" smtClean="0"/>
              <a:t>來定位並存取</a:t>
            </a:r>
            <a:endParaRPr lang="en-US" altLang="zh-TW" sz="3200" dirty="0" smtClean="0"/>
          </a:p>
          <a:p>
            <a:r>
              <a:rPr lang="zh-TW" altLang="en-US" sz="3200" dirty="0" smtClean="0"/>
              <a:t>最早的</a:t>
            </a:r>
            <a:r>
              <a:rPr lang="en-US" altLang="zh-TW" sz="3200" dirty="0" smtClean="0"/>
              <a:t>URL</a:t>
            </a:r>
            <a:r>
              <a:rPr lang="zh-TW" altLang="en-US" sz="3200" dirty="0" smtClean="0"/>
              <a:t>為一長串的</a:t>
            </a:r>
            <a:r>
              <a:rPr lang="en-US" altLang="zh-TW" sz="3200" dirty="0" smtClean="0"/>
              <a:t>IP</a:t>
            </a:r>
            <a:r>
              <a:rPr lang="zh-TW" altLang="en-US" sz="3200" dirty="0" smtClean="0"/>
              <a:t>數字組成</a:t>
            </a:r>
            <a:endParaRPr lang="en-US" altLang="zh-TW" sz="3200" dirty="0" smtClean="0"/>
          </a:p>
          <a:p>
            <a:r>
              <a:rPr lang="zh-TW" altLang="en-US" sz="3200" dirty="0"/>
              <a:t>後來演變</a:t>
            </a:r>
            <a:r>
              <a:rPr lang="zh-TW" altLang="en-US" sz="3200" dirty="0" smtClean="0"/>
              <a:t>成使用較容易識別的網域名稱以及網域名稱伺服器</a:t>
            </a:r>
            <a:r>
              <a:rPr lang="en-US" altLang="zh-TW" sz="3200" dirty="0" smtClean="0"/>
              <a:t>(DNS)</a:t>
            </a:r>
            <a:r>
              <a:rPr lang="zh-TW" altLang="en-US" sz="3200" dirty="0" smtClean="0"/>
              <a:t>來轉換</a:t>
            </a:r>
            <a:r>
              <a:rPr lang="en-US" altLang="zh-TW" sz="3200" dirty="0" smtClean="0"/>
              <a:t>IP</a:t>
            </a:r>
            <a:r>
              <a:rPr lang="zh-TW" altLang="en-US" sz="3200" dirty="0" smtClean="0"/>
              <a:t>位置並提供網域名稱</a:t>
            </a:r>
            <a:endParaRPr lang="en-US" altLang="zh-TW" sz="3200" dirty="0" smtClean="0"/>
          </a:p>
        </p:txBody>
      </p:sp>
    </p:spTree>
    <p:extLst>
      <p:ext uri="{BB962C8B-B14F-4D97-AF65-F5344CB8AC3E}">
        <p14:creationId xmlns:p14="http://schemas.microsoft.com/office/powerpoint/2010/main" val="4114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docProps/app.xml><?xml version="1.0" encoding="utf-8"?>
<Properties xmlns="http://schemas.openxmlformats.org/officeDocument/2006/extended-properties" xmlns:vt="http://schemas.openxmlformats.org/officeDocument/2006/docPropsVTypes">
  <Template>ppt template</Template>
  <TotalTime>2330</TotalTime>
  <Words>1791</Words>
  <Application>Microsoft Office PowerPoint</Application>
  <PresentationFormat>寬螢幕</PresentationFormat>
  <Paragraphs>154</Paragraphs>
  <Slides>26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26</vt:i4>
      </vt:variant>
    </vt:vector>
  </HeadingPairs>
  <TitlesOfParts>
    <vt:vector size="30" baseType="lpstr">
      <vt:lpstr>Euphemia</vt:lpstr>
      <vt:lpstr>Microsoft JhengHei UI</vt:lpstr>
      <vt:lpstr>Arial</vt:lpstr>
      <vt:lpstr>數學 16x9</vt:lpstr>
      <vt:lpstr>網路爬蟲與資料分析 簡介</vt:lpstr>
      <vt:lpstr>什麼是網際網路(Internet) ?</vt:lpstr>
      <vt:lpstr>OSI 網路模型7層架構 </vt:lpstr>
      <vt:lpstr>OSI 網路模型7層架構 </vt:lpstr>
      <vt:lpstr>OSI 網路模型7層架構 </vt:lpstr>
      <vt:lpstr>TCP/IP 四層模型架構</vt:lpstr>
      <vt:lpstr>全球資訊網 (World Wide Web)</vt:lpstr>
      <vt:lpstr>Web的組成要件</vt:lpstr>
      <vt:lpstr>使用統一資源標誌符標識(URL)</vt:lpstr>
      <vt:lpstr>使用統一資源標誌符標識(URL)</vt:lpstr>
      <vt:lpstr>超文字傳輸協定(HTTP)</vt:lpstr>
      <vt:lpstr>超文字傳輸協定(HTTP)</vt:lpstr>
      <vt:lpstr>超文字傳輸協定(HTTP)</vt:lpstr>
      <vt:lpstr>HTML範例程式碼</vt:lpstr>
      <vt:lpstr>HTML基礎架構</vt:lpstr>
      <vt:lpstr>網路爬蟲</vt:lpstr>
      <vt:lpstr>網路爬蟲的應用</vt:lpstr>
      <vt:lpstr>網路爬蟲的原理</vt:lpstr>
      <vt:lpstr>網路爬蟲合法嗎?</vt:lpstr>
      <vt:lpstr>Robots.txt</vt:lpstr>
      <vt:lpstr>PowerPoint 簡報</vt:lpstr>
      <vt:lpstr>網路著作權合理的使用原則</vt:lpstr>
      <vt:lpstr>應用程式介面 Application Programming Interface, API </vt:lpstr>
      <vt:lpstr>網路文本探勘 (Web Text Mining)</vt:lpstr>
      <vt:lpstr>網路圖探勘(Web Graph Mining)</vt:lpstr>
      <vt:lpstr>網路圖探勘(Web Graph Mining)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198</cp:revision>
  <dcterms:created xsi:type="dcterms:W3CDTF">2023-02-12T06:05:49Z</dcterms:created>
  <dcterms:modified xsi:type="dcterms:W3CDTF">2024-09-12T02:55:23Z</dcterms:modified>
</cp:coreProperties>
</file>