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4" r:id="rId9"/>
    <p:sldId id="265" r:id="rId10"/>
    <p:sldId id="276" r:id="rId11"/>
    <p:sldId id="267" r:id="rId12"/>
    <p:sldId id="270" r:id="rId13"/>
    <p:sldId id="261" r:id="rId14"/>
    <p:sldId id="266" r:id="rId15"/>
    <p:sldId id="269" r:id="rId16"/>
    <p:sldId id="273" r:id="rId17"/>
    <p:sldId id="274" r:id="rId18"/>
    <p:sldId id="268" r:id="rId19"/>
    <p:sldId id="275" r:id="rId2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1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ltGray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ltGray">
          <a:xfrm>
            <a:off x="1219201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 bwMode="gray">
          <a:xfrm>
            <a:off x="0" y="0"/>
            <a:ext cx="121920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3" name="直線接點​​ 12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5" name="直線接點​​ 14"/>
          <p:cNvCxnSpPr/>
          <p:nvPr/>
        </p:nvCxnSpPr>
        <p:spPr bwMode="white">
          <a:xfrm>
            <a:off x="121920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1" y="5631204"/>
            <a:ext cx="182880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429302" y="1600201"/>
            <a:ext cx="8468548" cy="2680127"/>
          </a:xfrm>
        </p:spPr>
        <p:txBody>
          <a:bodyPr rtlCol="0">
            <a:noAutofit/>
          </a:bodyPr>
          <a:lstStyle>
            <a:lvl1pPr>
              <a:defRPr sz="5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429302" y="4344916"/>
            <a:ext cx="7518400" cy="111608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TW" altLang="en-US" smtClean="0"/>
              <a:t>按一下以編輯母片副標題樣式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ACCB19C-89A5-4E10-9766-70FD669237F5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191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34DDC60-5FCA-4B39-B3E7-818247F373BA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8" name="圖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3819" y="116632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96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CCB19C-89A5-4E10-9766-70FD669237F5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534DDC60-5FCA-4B39-B3E7-818247F373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75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0" name="矩形 9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1" name="直線接點 10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​​ 11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336" y="898064"/>
            <a:ext cx="336023" cy="294174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排標題 1"/>
          <p:cNvSpPr>
            <a:spLocks noGrp="1"/>
          </p:cNvSpPr>
          <p:nvPr>
            <p:ph type="title" orient="vert" hasCustomPrompt="1"/>
          </p:nvPr>
        </p:nvSpPr>
        <p:spPr>
          <a:xfrm>
            <a:off x="9602112" y="685800"/>
            <a:ext cx="1787992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dirty="0"/>
              <a:t>按一下以編輯母片</a:t>
            </a:r>
            <a:r>
              <a:rPr lang="zh-TW" altLang="en-US" dirty="0" smtClean="0"/>
              <a:t>標題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599030" y="685800"/>
            <a:ext cx="7850643" cy="5486400"/>
          </a:xfrm>
        </p:spPr>
        <p:txBody>
          <a:bodyPr vert="eaVert"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ACCB19C-89A5-4E10-9766-70FD669237F5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34DDC60-5FCA-4B39-B3E7-818247F373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630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CCB19C-89A5-4E10-9766-70FD669237F5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534DDC60-5FCA-4B39-B3E7-818247F373BA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5782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18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 bwMode="black">
          <a:xfrm>
            <a:off x="11582401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0" name="矩形 19"/>
          <p:cNvSpPr/>
          <p:nvPr/>
        </p:nvSpPr>
        <p:spPr bwMode="gray">
          <a:xfrm>
            <a:off x="11277601" y="5638800"/>
            <a:ext cx="304800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4" name="矩形 23"/>
          <p:cNvSpPr/>
          <p:nvPr/>
        </p:nvSpPr>
        <p:spPr bwMode="gray">
          <a:xfrm>
            <a:off x="1216469" y="5638800"/>
            <a:ext cx="609600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1" name="矩形 20"/>
          <p:cNvSpPr/>
          <p:nvPr/>
        </p:nvSpPr>
        <p:spPr bwMode="ltGray">
          <a:xfrm>
            <a:off x="1" y="5638800"/>
            <a:ext cx="12192000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2" name="直線接點 21"/>
          <p:cNvCxnSpPr/>
          <p:nvPr/>
        </p:nvCxnSpPr>
        <p:spPr bwMode="white">
          <a:xfrm>
            <a:off x="11576308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 bwMode="black">
          <a:xfrm>
            <a:off x="0" y="5643132"/>
            <a:ext cx="1216469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23" name="直線接點​​ 22"/>
          <p:cNvCxnSpPr/>
          <p:nvPr/>
        </p:nvCxnSpPr>
        <p:spPr bwMode="white">
          <a:xfrm>
            <a:off x="1216469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 bwMode="black">
          <a:xfrm>
            <a:off x="115824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7" name="矩形 26"/>
          <p:cNvSpPr/>
          <p:nvPr/>
        </p:nvSpPr>
        <p:spPr bwMode="gray">
          <a:xfrm>
            <a:off x="11277601" y="0"/>
            <a:ext cx="304800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8" name="矩形 27"/>
          <p:cNvSpPr/>
          <p:nvPr/>
        </p:nvSpPr>
        <p:spPr bwMode="gray">
          <a:xfrm>
            <a:off x="1219201" y="0"/>
            <a:ext cx="609600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-2" y="0"/>
            <a:ext cx="121920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0" name="矩形 29"/>
          <p:cNvSpPr/>
          <p:nvPr/>
        </p:nvSpPr>
        <p:spPr bwMode="ltGray">
          <a:xfrm>
            <a:off x="1" y="0"/>
            <a:ext cx="12192000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1" name="直線接點 30"/>
          <p:cNvCxnSpPr/>
          <p:nvPr/>
        </p:nvCxnSpPr>
        <p:spPr bwMode="white">
          <a:xfrm>
            <a:off x="11576308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 bwMode="black">
          <a:xfrm>
            <a:off x="0" y="0"/>
            <a:ext cx="1216469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33" name="直線接點 32"/>
          <p:cNvCxnSpPr/>
          <p:nvPr/>
        </p:nvCxnSpPr>
        <p:spPr bwMode="white">
          <a:xfrm>
            <a:off x="1219202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599029" y="1600201"/>
            <a:ext cx="8460402" cy="2654064"/>
          </a:xfrm>
        </p:spPr>
        <p:txBody>
          <a:bodyPr rtlCol="0" anchor="b">
            <a:normAutofit/>
          </a:bodyPr>
          <a:lstStyle>
            <a:lvl1pPr algn="l">
              <a:defRPr sz="5400" b="0" cap="none" baseline="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9030" y="4259997"/>
            <a:ext cx="7266515" cy="1150203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ACCB19C-89A5-4E10-9766-70FD669237F5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>
          <a:xfrm>
            <a:off x="10669350" y="6356352"/>
            <a:ext cx="609600" cy="365125"/>
          </a:xfrm>
        </p:spPr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34DDC60-5FCA-4B39-B3E7-818247F373BA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25" name="圖片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3696" y="692696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7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593851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563360" y="1600200"/>
            <a:ext cx="4815840" cy="4572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CCB19C-89A5-4E10-9766-70FD669237F5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534DDC60-5FCA-4B39-B3E7-818247F373BA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9600" y="44624"/>
            <a:ext cx="1005224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30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1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593851" y="2514707"/>
            <a:ext cx="4815840" cy="3657493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559057" y="1499616"/>
            <a:ext cx="4820143" cy="938784"/>
          </a:xfrm>
        </p:spPr>
        <p:txBody>
          <a:bodyPr rtlCol="0"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559057" y="2514600"/>
            <a:ext cx="4820143" cy="3655568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CCB19C-89A5-4E10-9766-70FD669237F5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534DDC60-5FCA-4B39-B3E7-818247F373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106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>
            <a:lvl1pPr>
              <a:defRPr sz="4400"/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9ACCB19C-89A5-4E10-9766-70FD669237F5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zh-TW" altLang="en-US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534DDC60-5FCA-4B39-B3E7-818247F373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6858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 bwMode="ltGray">
          <a:xfrm>
            <a:off x="626403" y="0"/>
            <a:ext cx="3048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7" name="直線接點​​ 6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 bwMode="gray">
          <a:xfrm>
            <a:off x="10972800" y="0"/>
            <a:ext cx="92286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black">
          <a:xfrm>
            <a:off x="11895662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ACCB19C-89A5-4E10-9766-70FD669237F5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34DDC60-5FCA-4B39-B3E7-818247F373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gray">
          <a:xfrm>
            <a:off x="621955" y="0"/>
            <a:ext cx="414879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62195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 bwMode="white"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5181600" y="482600"/>
            <a:ext cx="6197600" cy="5689600"/>
          </a:xfrm>
        </p:spPr>
        <p:txBody>
          <a:bodyPr rtlCol="0">
            <a:normAutofit/>
          </a:bodyPr>
          <a:lstStyle>
            <a:lvl1pPr>
              <a:defRPr sz="2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>
              <a:defRPr sz="24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2pPr>
            <a:lvl3pPr>
              <a:defRPr sz="20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3pPr>
            <a:lvl4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4pPr>
            <a:lvl5pPr>
              <a:defRPr sz="18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  <a:p>
            <a:pPr lvl="1" rtl="0"/>
            <a:r>
              <a:rPr lang="zh-TW" altLang="en-US" smtClean="0"/>
              <a:t>第二層</a:t>
            </a:r>
          </a:p>
          <a:p>
            <a:pPr lvl="2" rtl="0"/>
            <a:r>
              <a:rPr lang="zh-TW" altLang="en-US" smtClean="0"/>
              <a:t>第三層</a:t>
            </a:r>
          </a:p>
          <a:p>
            <a:pPr lvl="3" rtl="0"/>
            <a:r>
              <a:rPr lang="zh-TW" altLang="en-US" smtClean="0"/>
              <a:t>第四層</a:t>
            </a:r>
          </a:p>
          <a:p>
            <a:pPr lvl="4" rtl="0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 bwMode="white"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ACCB19C-89A5-4E10-9766-70FD669237F5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34DDC60-5FCA-4B39-B3E7-818247F373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13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black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ltGray">
          <a:xfrm>
            <a:off x="4876800" y="0"/>
            <a:ext cx="7018862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74520" y="381000"/>
            <a:ext cx="3294280" cy="1371600"/>
          </a:xfrm>
        </p:spPr>
        <p:txBody>
          <a:bodyPr rtlCol="0"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pPr rtl="0"/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 bwMode="auto">
          <a:xfrm>
            <a:off x="5181600" y="482600"/>
            <a:ext cx="6197600" cy="5689600"/>
          </a:xfrm>
          <a:ln w="19050">
            <a:solidFill>
              <a:schemeClr val="bg1"/>
            </a:solidFill>
          </a:ln>
        </p:spPr>
        <p:txBody>
          <a:bodyPr rtlCol="0"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 smtClean="0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1074520" y="1828800"/>
            <a:ext cx="3294280" cy="4343400"/>
          </a:xfrm>
        </p:spPr>
        <p:txBody>
          <a:bodyPr rtlCol="0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ACCB19C-89A5-4E10-9766-70FD669237F5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2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34DDC60-5FCA-4B39-B3E7-818247F373B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 bwMode="white">
          <a:xfrm>
            <a:off x="1188296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87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 bwMode="gray">
          <a:xfrm>
            <a:off x="11887200" y="0"/>
            <a:ext cx="304800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 bwMode="ltGray">
          <a:xfrm>
            <a:off x="617304" y="0"/>
            <a:ext cx="609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 bwMode="gray">
          <a:xfrm>
            <a:off x="0" y="0"/>
            <a:ext cx="609600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13" name="矩形 12"/>
          <p:cNvSpPr/>
          <p:nvPr/>
        </p:nvSpPr>
        <p:spPr bwMode="black">
          <a:xfrm>
            <a:off x="617304" y="736219"/>
            <a:ext cx="609600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sz="1800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cxnSp>
        <p:nvCxnSpPr>
          <p:cNvPr id="14" name="直線接點​ 13"/>
          <p:cNvCxnSpPr/>
          <p:nvPr/>
        </p:nvCxnSpPr>
        <p:spPr bwMode="white">
          <a:xfrm>
            <a:off x="617304" y="7362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​​ 14"/>
          <p:cNvCxnSpPr/>
          <p:nvPr/>
        </p:nvCxnSpPr>
        <p:spPr bwMode="white">
          <a:xfrm>
            <a:off x="617304" y="1345819"/>
            <a:ext cx="6096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 bwMode="white">
          <a:xfrm>
            <a:off x="61730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593852" y="177801"/>
            <a:ext cx="9785349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593852" y="1600200"/>
            <a:ext cx="9785349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5028922" y="6356352"/>
            <a:ext cx="1371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9ACCB19C-89A5-4E10-9766-70FD669237F5}" type="datetimeFigureOut">
              <a:rPr lang="zh-TW" altLang="en-US" smtClean="0"/>
              <a:t>2024/12/5</a:t>
            </a:fld>
            <a:endParaRPr lang="zh-TW" altLang="en-US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597652" y="6356352"/>
            <a:ext cx="3975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69601" y="6356352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534DDC60-5FCA-4B39-B3E7-818247F373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278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Microsoft JhengHei UI" panose="020B0604030504040204" pitchFamily="34" charset="-120"/>
          <a:ea typeface="Microsoft JhengHei UI" panose="020B0604030504040204" pitchFamily="34" charset="-120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ptt.cc/bbs/Beauty/M.1733322955.A.6CB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網路爬蟲與資料分析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sz="4400" dirty="0" smtClean="0"/>
              <a:t>動態網頁</a:t>
            </a:r>
            <a:r>
              <a:rPr lang="zh-TW" altLang="en-US" sz="4400" dirty="0"/>
              <a:t>解析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Instructor: </a:t>
            </a:r>
            <a:r>
              <a:rPr lang="zh-TW" altLang="en-US" dirty="0"/>
              <a:t>馬豪尚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21389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ThreadPoolExecutor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迴圈架構可以用</a:t>
            </a:r>
            <a:r>
              <a:rPr lang="en-US" altLang="zh-TW" dirty="0" smtClean="0"/>
              <a:t>map</a:t>
            </a:r>
            <a:r>
              <a:rPr lang="zh-TW" altLang="en-US" dirty="0" smtClean="0"/>
              <a:t>來執行</a:t>
            </a:r>
            <a:endParaRPr lang="en-US" altLang="zh-TW" dirty="0" smtClean="0"/>
          </a:p>
          <a:p>
            <a:r>
              <a:rPr lang="en-US" altLang="zh-TW" dirty="0" smtClean="0"/>
              <a:t>Example</a:t>
            </a:r>
          </a:p>
          <a:p>
            <a:pPr marL="365760" lvl="1" indent="0">
              <a:buNone/>
            </a:pPr>
            <a:r>
              <a:rPr lang="en-US" altLang="zh-TW" dirty="0" smtClean="0"/>
              <a:t>with </a:t>
            </a:r>
            <a:r>
              <a:rPr lang="en-US" altLang="zh-TW" dirty="0" err="1"/>
              <a:t>ThreadPoolExecutor</a:t>
            </a:r>
            <a:r>
              <a:rPr lang="en-US" altLang="zh-TW" dirty="0"/>
              <a:t>() as executor: </a:t>
            </a:r>
            <a:r>
              <a:rPr lang="en-US" altLang="zh-TW" dirty="0" smtClean="0"/>
              <a:t>   </a:t>
            </a:r>
          </a:p>
          <a:p>
            <a:pPr marL="365760" lvl="1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executor.submit</a:t>
            </a:r>
            <a:r>
              <a:rPr lang="en-US" altLang="zh-TW" dirty="0" smtClean="0"/>
              <a:t>(test, 2)</a:t>
            </a:r>
          </a:p>
          <a:p>
            <a:pPr marL="365760" lvl="1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/>
              <a:t>executor.submit</a:t>
            </a:r>
            <a:r>
              <a:rPr lang="en-US" altLang="zh-TW" dirty="0"/>
              <a:t>(test ,3)</a:t>
            </a:r>
          </a:p>
          <a:p>
            <a:pPr marL="365760" lvl="1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/>
              <a:t>executor.submit</a:t>
            </a:r>
            <a:r>
              <a:rPr lang="en-US" altLang="zh-TW" dirty="0"/>
              <a:t>(test, 4</a:t>
            </a:r>
            <a:r>
              <a:rPr lang="en-US" altLang="zh-TW" dirty="0" smtClean="0"/>
              <a:t>)</a:t>
            </a:r>
          </a:p>
          <a:p>
            <a:pPr marL="365760" lvl="1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pPr marL="365760" lvl="1" indent="0">
              <a:buNone/>
            </a:pPr>
            <a:r>
              <a:rPr lang="en-US" altLang="zh-TW" dirty="0" smtClean="0">
                <a:sym typeface="Wingdings" panose="05000000000000000000" pitchFamily="2" charset="2"/>
              </a:rPr>
              <a:t></a:t>
            </a:r>
            <a:r>
              <a:rPr lang="en-US" altLang="zh-TW" dirty="0" smtClean="0"/>
              <a:t>with </a:t>
            </a:r>
            <a:r>
              <a:rPr lang="en-US" altLang="zh-TW" dirty="0" err="1"/>
              <a:t>ThreadPoolExecutor</a:t>
            </a:r>
            <a:r>
              <a:rPr lang="en-US" altLang="zh-TW" dirty="0"/>
              <a:t>() as executor: </a:t>
            </a:r>
            <a:endParaRPr lang="en-US" altLang="zh-TW" dirty="0" smtClean="0"/>
          </a:p>
          <a:p>
            <a:pPr marL="365760" lvl="1" indent="0">
              <a:buNone/>
            </a:pPr>
            <a:r>
              <a:rPr lang="en-US" altLang="zh-TW" dirty="0" smtClean="0"/>
              <a:t>   </a:t>
            </a:r>
            <a:r>
              <a:rPr lang="en-US" altLang="zh-TW" dirty="0" err="1" smtClean="0"/>
              <a:t>executor.map</a:t>
            </a:r>
            <a:r>
              <a:rPr lang="en-US" altLang="zh-TW" dirty="0" smtClean="0"/>
              <a:t>(test</a:t>
            </a:r>
            <a:r>
              <a:rPr lang="en-US" altLang="zh-TW" dirty="0"/>
              <a:t>, [2,3,4])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7625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平行任務處理</a:t>
            </a:r>
            <a:r>
              <a:rPr lang="en-US" altLang="zh-TW" sz="4400" dirty="0" smtClean="0"/>
              <a:t>#2</a:t>
            </a:r>
            <a:r>
              <a:rPr lang="zh-TW" altLang="en-US" sz="4400" dirty="0" smtClean="0"/>
              <a:t> </a:t>
            </a:r>
            <a:r>
              <a:rPr lang="en-US" altLang="zh-TW" sz="4400" dirty="0"/>
              <a:t>threading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載入</a:t>
            </a:r>
            <a:r>
              <a:rPr lang="en-US" altLang="zh-TW" dirty="0" smtClean="0"/>
              <a:t>threading </a:t>
            </a:r>
            <a:r>
              <a:rPr lang="zh-TW" altLang="en-US" dirty="0"/>
              <a:t>多執行緒</a:t>
            </a:r>
            <a:r>
              <a:rPr lang="zh-TW" altLang="en-US" dirty="0" smtClean="0"/>
              <a:t>處理模組</a:t>
            </a:r>
            <a:endParaRPr lang="en-US" altLang="zh-TW" dirty="0" smtClean="0"/>
          </a:p>
          <a:p>
            <a:pPr lvl="1"/>
            <a:r>
              <a:rPr lang="en-US" altLang="zh-TW" dirty="0"/>
              <a:t>import </a:t>
            </a:r>
            <a:r>
              <a:rPr lang="en-US" altLang="zh-TW" dirty="0" smtClean="0"/>
              <a:t>threading</a:t>
            </a:r>
          </a:p>
          <a:p>
            <a:r>
              <a:rPr lang="zh-TW" altLang="en-US" dirty="0"/>
              <a:t>建立 </a:t>
            </a:r>
            <a:r>
              <a:rPr lang="en-US" altLang="zh-TW" dirty="0"/>
              <a:t>threading </a:t>
            </a:r>
            <a:r>
              <a:rPr lang="zh-TW" altLang="en-US" dirty="0" smtClean="0"/>
              <a:t>的物件</a:t>
            </a:r>
            <a:endParaRPr lang="en-US" altLang="zh-TW" dirty="0" smtClean="0"/>
          </a:p>
          <a:p>
            <a:pPr lvl="1"/>
            <a:r>
              <a:rPr lang="en-US" altLang="zh-TW" dirty="0"/>
              <a:t>thread = </a:t>
            </a:r>
            <a:r>
              <a:rPr lang="en-US" altLang="zh-TW" dirty="0" err="1"/>
              <a:t>threading.Thread</a:t>
            </a:r>
            <a:r>
              <a:rPr lang="en-US" altLang="zh-TW" dirty="0"/>
              <a:t>(target=function, </a:t>
            </a:r>
            <a:r>
              <a:rPr lang="en-US" altLang="zh-TW" dirty="0" err="1"/>
              <a:t>args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 smtClean="0"/>
              <a:t>target=function</a:t>
            </a:r>
            <a:r>
              <a:rPr lang="zh-TW" altLang="en-US" dirty="0" smtClean="0"/>
              <a:t>為指定執行的函式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args</a:t>
            </a:r>
            <a:r>
              <a:rPr lang="zh-TW" altLang="en-US" dirty="0" smtClean="0"/>
              <a:t>為傳入函式的參數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91524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Threading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建立 </a:t>
            </a:r>
            <a:r>
              <a:rPr lang="en-US" altLang="zh-TW" dirty="0"/>
              <a:t>threading </a:t>
            </a:r>
            <a:r>
              <a:rPr lang="zh-TW" altLang="en-US" dirty="0" smtClean="0"/>
              <a:t>物件之後</a:t>
            </a:r>
            <a:r>
              <a:rPr lang="zh-TW" altLang="en-US" dirty="0"/>
              <a:t>，就可以使用下列常用的方法</a:t>
            </a:r>
            <a:endParaRPr lang="en-US" altLang="zh-TW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388061"/>
              </p:ext>
            </p:extLst>
          </p:nvPr>
        </p:nvGraphicFramePr>
        <p:xfrm>
          <a:off x="2359758" y="2402938"/>
          <a:ext cx="7725996" cy="2446020"/>
        </p:xfrm>
        <a:graphic>
          <a:graphicData uri="http://schemas.openxmlformats.org/drawingml/2006/table">
            <a:tbl>
              <a:tblPr/>
              <a:tblGrid>
                <a:gridCol w="1879112">
                  <a:extLst>
                    <a:ext uri="{9D8B030D-6E8A-4147-A177-3AD203B41FA5}">
                      <a16:colId xmlns:a16="http://schemas.microsoft.com/office/drawing/2014/main" val="1923837174"/>
                    </a:ext>
                  </a:extLst>
                </a:gridCol>
                <a:gridCol w="5846884">
                  <a:extLst>
                    <a:ext uri="{9D8B030D-6E8A-4147-A177-3AD203B41FA5}">
                      <a16:colId xmlns:a16="http://schemas.microsoft.com/office/drawing/2014/main" val="25629098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說明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307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start()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啟用執行緒。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0083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join()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等待執行緒，直到該執行緒完成才會進行後續動作。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5400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ident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取得該執行緒的標識符。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611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native_id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取得該執行緒的 </a:t>
                      </a:r>
                      <a:r>
                        <a:rPr lang="en-US" altLang="zh-TW">
                          <a:effectLst/>
                          <a:latin typeface="+mn-ea"/>
                          <a:ea typeface="+mn-ea"/>
                        </a:rPr>
                        <a:t>id</a:t>
                      </a:r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240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is_alive()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執行緒是否啟用，啟用 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True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，否則 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False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6264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65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爬取</a:t>
            </a:r>
            <a:r>
              <a:rPr lang="zh-TW" altLang="en-US" sz="4400" dirty="0" smtClean="0"/>
              <a:t>圖片</a:t>
            </a:r>
            <a:r>
              <a:rPr lang="en-US" altLang="zh-TW" sz="4400" dirty="0" smtClean="0"/>
              <a:t>#2</a:t>
            </a:r>
            <a:r>
              <a:rPr lang="zh-TW" altLang="en-US" sz="4400" dirty="0" smtClean="0"/>
              <a:t> </a:t>
            </a:r>
            <a:r>
              <a:rPr lang="en-US" altLang="zh-TW" sz="4400" dirty="0" err="1"/>
              <a:t>PTT_Beauty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爬取網頁情境</a:t>
            </a:r>
            <a:endParaRPr lang="en-US" altLang="zh-TW" dirty="0"/>
          </a:p>
          <a:p>
            <a:pPr lvl="1"/>
            <a:r>
              <a:rPr lang="zh-TW" altLang="en-US" dirty="0"/>
              <a:t>要爬取的網頁內容為靜態網頁</a:t>
            </a:r>
            <a:endParaRPr lang="en-US" altLang="zh-TW" dirty="0"/>
          </a:p>
          <a:p>
            <a:pPr lvl="1"/>
            <a:r>
              <a:rPr lang="zh-TW" altLang="en-US" dirty="0"/>
              <a:t>要將多張圖儲存下來，</a:t>
            </a:r>
            <a:r>
              <a:rPr lang="zh-TW" altLang="en-US" dirty="0" smtClean="0"/>
              <a:t>一次</a:t>
            </a:r>
            <a:r>
              <a:rPr lang="zh-TW" altLang="en-US" dirty="0"/>
              <a:t>同時爬很多張圖</a:t>
            </a:r>
            <a:endParaRPr lang="en-US" altLang="zh-TW" dirty="0"/>
          </a:p>
          <a:p>
            <a:r>
              <a:rPr lang="zh-TW" altLang="en-US" dirty="0" smtClean="0"/>
              <a:t>使用</a:t>
            </a:r>
            <a:r>
              <a:rPr lang="en-US" altLang="zh-TW" dirty="0" err="1" smtClean="0"/>
              <a:t>concurrent.futures</a:t>
            </a:r>
            <a:r>
              <a:rPr lang="zh-TW" altLang="en-US" dirty="0" smtClean="0"/>
              <a:t>來批量下載圖片</a:t>
            </a:r>
            <a:endParaRPr lang="en-US" altLang="zh-TW" dirty="0" smtClean="0"/>
          </a:p>
          <a:p>
            <a:pPr lvl="1"/>
            <a:r>
              <a:rPr lang="zh-TW" altLang="en-US" dirty="0"/>
              <a:t>使用 </a:t>
            </a:r>
            <a:r>
              <a:rPr lang="en-US" altLang="zh-TW" dirty="0"/>
              <a:t>map </a:t>
            </a:r>
            <a:r>
              <a:rPr lang="zh-TW" altLang="en-US" dirty="0"/>
              <a:t>的方式，使用某個函式執行可迭代的內容。</a:t>
            </a:r>
          </a:p>
          <a:p>
            <a:r>
              <a:rPr lang="en-US" altLang="zh-TW" dirty="0"/>
              <a:t>executor = </a:t>
            </a:r>
            <a:r>
              <a:rPr lang="en-US" altLang="zh-TW" dirty="0" err="1"/>
              <a:t>ThreadPoolExecutor</a:t>
            </a:r>
            <a:r>
              <a:rPr lang="en-US" altLang="zh-TW" dirty="0" smtClean="0"/>
              <a:t>()</a:t>
            </a:r>
          </a:p>
          <a:p>
            <a:r>
              <a:rPr lang="en-US" altLang="zh-TW" dirty="0" err="1" smtClean="0"/>
              <a:t>executor.map</a:t>
            </a:r>
            <a:r>
              <a:rPr lang="en-US" altLang="zh-TW" dirty="0" smtClean="0"/>
              <a:t>(</a:t>
            </a:r>
            <a:r>
              <a:rPr lang="zh-TW" altLang="en-US" dirty="0" smtClean="0"/>
              <a:t>下載的函式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16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爬取</a:t>
            </a:r>
            <a:r>
              <a:rPr lang="zh-TW" altLang="en-US" sz="4400" dirty="0" smtClean="0"/>
              <a:t>圖片</a:t>
            </a:r>
            <a:r>
              <a:rPr lang="en-US" altLang="zh-TW" sz="4400" dirty="0" smtClean="0"/>
              <a:t>#3</a:t>
            </a:r>
            <a:r>
              <a:rPr lang="zh-TW" altLang="en-US" sz="4400" dirty="0" smtClean="0"/>
              <a:t> 寶可夢圖鑑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爬取網頁情境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要爬取的內容是靜態的內容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網址都是具有固定規律的</a:t>
            </a:r>
            <a:endParaRPr lang="en-US" altLang="zh-TW" dirty="0" smtClean="0"/>
          </a:p>
          <a:p>
            <a:r>
              <a:rPr lang="zh-TW" altLang="en-US" dirty="0"/>
              <a:t>使用</a:t>
            </a:r>
            <a:r>
              <a:rPr lang="en-US" altLang="zh-TW" dirty="0"/>
              <a:t>chrome</a:t>
            </a:r>
            <a:r>
              <a:rPr lang="zh-TW" altLang="en-US" dirty="0"/>
              <a:t>瀏覽器開發人員工具分析</a:t>
            </a:r>
            <a:r>
              <a:rPr lang="en-US" altLang="zh-TW" dirty="0" smtClean="0"/>
              <a:t>html</a:t>
            </a:r>
          </a:p>
          <a:p>
            <a:r>
              <a:rPr lang="zh-TW" altLang="en-US" dirty="0" smtClean="0"/>
              <a:t>選擇</a:t>
            </a:r>
            <a:r>
              <a:rPr lang="zh-TW" altLang="en-US" dirty="0"/>
              <a:t>取得資源的方式</a:t>
            </a:r>
            <a:endParaRPr lang="en-US" altLang="zh-TW" dirty="0"/>
          </a:p>
          <a:p>
            <a:pPr lvl="1"/>
            <a:r>
              <a:rPr lang="en-US" altLang="zh-TW" dirty="0" smtClean="0"/>
              <a:t>Request</a:t>
            </a:r>
            <a:r>
              <a:rPr lang="zh-TW" altLang="en-US" dirty="0" smtClean="0"/>
              <a:t> </a:t>
            </a:r>
            <a:endParaRPr lang="en-US" altLang="zh-TW" dirty="0"/>
          </a:p>
          <a:p>
            <a:r>
              <a:rPr lang="zh-TW" altLang="en-US" dirty="0"/>
              <a:t>定位圖片資源在網頁中的位置</a:t>
            </a:r>
            <a:endParaRPr lang="en-US" altLang="zh-TW" dirty="0"/>
          </a:p>
          <a:p>
            <a:pPr lvl="1"/>
            <a:r>
              <a:rPr lang="en-US" altLang="zh-TW" dirty="0" err="1"/>
              <a:t>Beautifulsoup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997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爬取</a:t>
            </a:r>
            <a:r>
              <a:rPr lang="zh-TW" altLang="en-US" sz="4400" dirty="0" smtClean="0"/>
              <a:t>圖片</a:t>
            </a:r>
            <a:r>
              <a:rPr lang="en-US" altLang="zh-TW" sz="4400" dirty="0" smtClean="0"/>
              <a:t>#</a:t>
            </a:r>
            <a:r>
              <a:rPr lang="en-US" altLang="zh-TW" sz="4400" dirty="0"/>
              <a:t>3</a:t>
            </a:r>
            <a:r>
              <a:rPr lang="zh-TW" altLang="en-US" sz="4400" dirty="0"/>
              <a:t> 寶可夢圖鑑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爬取內容子</a:t>
            </a:r>
            <a:r>
              <a:rPr lang="zh-TW" altLang="en-US" dirty="0"/>
              <a:t>分頁的網址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https</a:t>
            </a:r>
            <a:r>
              <a:rPr lang="en-US" altLang="zh-TW" dirty="0"/>
              <a:t>://</a:t>
            </a:r>
            <a:r>
              <a:rPr lang="en-US" altLang="zh-TW" dirty="0" smtClean="0"/>
              <a:t>tw.portal-pokemon.com/play/pokedex/</a:t>
            </a:r>
            <a:r>
              <a:rPr lang="en-US" altLang="zh-TW" dirty="0" smtClean="0">
                <a:solidFill>
                  <a:srgbClr val="C00000"/>
                </a:solidFill>
              </a:rPr>
              <a:t>0001</a:t>
            </a:r>
          </a:p>
          <a:p>
            <a:r>
              <a:rPr lang="zh-TW" altLang="en-US" dirty="0">
                <a:solidFill>
                  <a:schemeClr val="accent1">
                    <a:lumMod val="50000"/>
                  </a:schemeClr>
                </a:solidFill>
              </a:rPr>
              <a:t>定位圖片資源在網頁中的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位置</a:t>
            </a:r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TW" dirty="0" smtClean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TW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搭配</a:t>
            </a:r>
            <a:r>
              <a:rPr lang="en-US" altLang="zh-TW" dirty="0" smtClean="0">
                <a:solidFill>
                  <a:schemeClr val="accent1">
                    <a:lumMod val="50000"/>
                  </a:schemeClr>
                </a:solidFill>
              </a:rPr>
              <a:t>threading</a:t>
            </a:r>
            <a:r>
              <a:rPr lang="zh-TW" altLang="en-US" dirty="0" smtClean="0">
                <a:solidFill>
                  <a:schemeClr val="accent1">
                    <a:lumMod val="50000"/>
                  </a:schemeClr>
                </a:solidFill>
              </a:rPr>
              <a:t>來批次下載</a:t>
            </a:r>
            <a:endParaRPr lang="zh-TW" alt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zh-TW" altLang="en-US" dirty="0">
              <a:solidFill>
                <a:srgbClr val="C0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832" y="2928442"/>
            <a:ext cx="3412553" cy="2517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爬取圖片</a:t>
            </a:r>
            <a:r>
              <a:rPr lang="en-US" altLang="zh-TW" sz="4400" dirty="0" smtClean="0"/>
              <a:t>#4</a:t>
            </a:r>
            <a:r>
              <a:rPr lang="zh-TW" altLang="en-US" sz="4400" dirty="0" smtClean="0"/>
              <a:t> </a:t>
            </a:r>
            <a:r>
              <a:rPr lang="en-US" altLang="zh-TW" sz="4400" dirty="0" err="1" smtClean="0"/>
              <a:t>imgur</a:t>
            </a:r>
            <a:r>
              <a:rPr lang="en-US" altLang="zh-TW" sz="4400" dirty="0" smtClean="0"/>
              <a:t> </a:t>
            </a:r>
            <a:r>
              <a:rPr lang="zh-TW" altLang="en-US" sz="4400" dirty="0" smtClean="0"/>
              <a:t>圖片網站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如果沒有可互動元素，網頁是採取往下滑就載入更多元素的方式來設計</a:t>
            </a:r>
            <a:endParaRPr lang="en-US" altLang="zh-TW" dirty="0" smtClean="0"/>
          </a:p>
          <a:p>
            <a:r>
              <a:rPr lang="zh-TW" altLang="en-US" dirty="0" smtClean="0"/>
              <a:t>可以用</a:t>
            </a:r>
            <a:r>
              <a:rPr lang="en-US" altLang="zh-TW" dirty="0" smtClean="0"/>
              <a:t>selenium</a:t>
            </a:r>
            <a:r>
              <a:rPr lang="zh-TW" altLang="en-US" dirty="0" smtClean="0"/>
              <a:t>套件中與</a:t>
            </a:r>
            <a:r>
              <a:rPr lang="en-US" altLang="zh-TW" dirty="0" err="1" smtClean="0"/>
              <a:t>javascript</a:t>
            </a:r>
            <a:r>
              <a:rPr lang="zh-TW" altLang="en-US" dirty="0" smtClean="0"/>
              <a:t>互動的功能來達成</a:t>
            </a:r>
            <a:endParaRPr lang="en-US" altLang="zh-TW" dirty="0" smtClean="0"/>
          </a:p>
          <a:p>
            <a:pPr lvl="1"/>
            <a:r>
              <a:rPr lang="en-US" altLang="zh-TW" dirty="0" err="1"/>
              <a:t>driver.execute_script</a:t>
            </a:r>
            <a:r>
              <a:rPr lang="en-US" altLang="zh-TW" dirty="0"/>
              <a:t>(</a:t>
            </a:r>
            <a:r>
              <a:rPr lang="en-US" altLang="zh-TW" dirty="0" err="1"/>
              <a:t>js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Javascript</a:t>
            </a:r>
            <a:r>
              <a:rPr lang="zh-TW" altLang="en-US" dirty="0" smtClean="0"/>
              <a:t>控制網頁移動卷軸到某個位置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window.scrollTo</a:t>
            </a:r>
            <a:r>
              <a:rPr lang="en-US" altLang="zh-TW" dirty="0" smtClean="0"/>
              <a:t>(x, y)</a:t>
            </a:r>
          </a:p>
          <a:p>
            <a:r>
              <a:rPr lang="en-US" altLang="zh-TW" dirty="0" err="1"/>
              <a:t>Javascript</a:t>
            </a:r>
            <a:r>
              <a:rPr lang="zh-TW" altLang="en-US" dirty="0" smtClean="0"/>
              <a:t>取得瀏覽器的卷軸高度</a:t>
            </a:r>
            <a:endParaRPr lang="en-US" altLang="zh-TW" dirty="0" smtClean="0"/>
          </a:p>
          <a:p>
            <a:pPr lvl="1"/>
            <a:r>
              <a:rPr lang="en-US" altLang="zh-TW" dirty="0" err="1"/>
              <a:t>document.body.scrollHeight</a:t>
            </a:r>
            <a:endParaRPr lang="en-US" altLang="zh-TW" dirty="0" smtClean="0"/>
          </a:p>
          <a:p>
            <a:r>
              <a:rPr lang="en-US" altLang="zh-TW" dirty="0" smtClean="0"/>
              <a:t>Example</a:t>
            </a:r>
          </a:p>
          <a:p>
            <a:pPr lvl="1"/>
            <a:r>
              <a:rPr lang="en-US" altLang="zh-TW" dirty="0" err="1" smtClean="0"/>
              <a:t>js</a:t>
            </a:r>
            <a:r>
              <a:rPr lang="en-US" altLang="zh-TW" dirty="0" smtClean="0"/>
              <a:t> </a:t>
            </a:r>
            <a:r>
              <a:rPr lang="en-US" altLang="zh-TW" dirty="0"/>
              <a:t>= "</a:t>
            </a:r>
            <a:r>
              <a:rPr lang="en-US" altLang="zh-TW" dirty="0" err="1"/>
              <a:t>window.scrollTo</a:t>
            </a:r>
            <a:r>
              <a:rPr lang="en-US" altLang="zh-TW" dirty="0"/>
              <a:t>(0, </a:t>
            </a:r>
            <a:r>
              <a:rPr lang="en-US" altLang="zh-TW" dirty="0" err="1"/>
              <a:t>document.body.scrollHeight</a:t>
            </a:r>
            <a:r>
              <a:rPr lang="en-US" altLang="zh-TW" dirty="0" smtClean="0"/>
              <a:t>)“</a:t>
            </a:r>
          </a:p>
          <a:p>
            <a:pPr lvl="1"/>
            <a:r>
              <a:rPr lang="en-US" altLang="zh-TW" dirty="0" err="1"/>
              <a:t>driver.execute_script</a:t>
            </a:r>
            <a:r>
              <a:rPr lang="en-US" altLang="zh-TW" dirty="0"/>
              <a:t>(</a:t>
            </a:r>
            <a:r>
              <a:rPr lang="en-US" altLang="zh-TW" dirty="0" err="1"/>
              <a:t>js</a:t>
            </a:r>
            <a:r>
              <a:rPr lang="en-US" altLang="zh-TW" dirty="0"/>
              <a:t>)</a:t>
            </a:r>
          </a:p>
          <a:p>
            <a:pPr lvl="1"/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16990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Python image downloader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852" y="1600200"/>
            <a:ext cx="9950448" cy="4572000"/>
          </a:xfrm>
        </p:spPr>
        <p:txBody>
          <a:bodyPr/>
          <a:lstStyle/>
          <a:p>
            <a:r>
              <a:rPr lang="zh-TW" altLang="en-US" dirty="0" smtClean="0"/>
              <a:t>套件網址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https</a:t>
            </a:r>
            <a:r>
              <a:rPr lang="en-US" altLang="zh-TW" dirty="0"/>
              <a:t>://</a:t>
            </a:r>
            <a:r>
              <a:rPr lang="en-US" altLang="zh-TW" dirty="0" smtClean="0"/>
              <a:t>github.com/webscraperio/image-downloader</a:t>
            </a:r>
          </a:p>
          <a:p>
            <a:pPr lvl="1"/>
            <a:r>
              <a:rPr lang="zh-TW" altLang="en-US" dirty="0" smtClean="0"/>
              <a:t>下載</a:t>
            </a:r>
            <a:r>
              <a:rPr lang="en-US" altLang="zh-TW" dirty="0" smtClean="0"/>
              <a:t>image_downloader.py</a:t>
            </a:r>
            <a:r>
              <a:rPr lang="zh-TW" altLang="en-US" dirty="0" smtClean="0"/>
              <a:t>為自訂模組</a:t>
            </a:r>
            <a:endParaRPr lang="en-US" altLang="zh-TW" dirty="0" smtClean="0"/>
          </a:p>
          <a:p>
            <a:r>
              <a:rPr lang="en-US" altLang="zh-TW" dirty="0"/>
              <a:t>g</a:t>
            </a:r>
            <a:r>
              <a:rPr lang="en-US" altLang="zh-TW" dirty="0" smtClean="0"/>
              <a:t>oogle </a:t>
            </a:r>
            <a:r>
              <a:rPr lang="en-US" altLang="zh-TW" dirty="0" err="1" smtClean="0"/>
              <a:t>colab</a:t>
            </a:r>
            <a:r>
              <a:rPr lang="zh-TW" altLang="en-US" dirty="0" smtClean="0"/>
              <a:t>載入自訂模組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上傳模組到工作資料夾下</a:t>
            </a:r>
            <a:endParaRPr lang="en-US" altLang="zh-TW" dirty="0"/>
          </a:p>
          <a:p>
            <a:pPr lvl="1"/>
            <a:r>
              <a:rPr lang="en-US" altLang="zh-TW" dirty="0"/>
              <a:t>i</a:t>
            </a:r>
            <a:r>
              <a:rPr lang="en-US" altLang="zh-TW" dirty="0" smtClean="0"/>
              <a:t>mport </a:t>
            </a:r>
            <a:r>
              <a:rPr lang="en-US" altLang="zh-TW" dirty="0" err="1" smtClean="0"/>
              <a:t>image_downloader</a:t>
            </a:r>
            <a:endParaRPr lang="en-US" altLang="zh-TW" dirty="0" smtClean="0"/>
          </a:p>
          <a:p>
            <a:r>
              <a:rPr lang="zh-TW" altLang="en-US" dirty="0" smtClean="0"/>
              <a:t>使用該套件</a:t>
            </a:r>
            <a:endParaRPr lang="en-US" altLang="zh-TW" dirty="0" smtClean="0"/>
          </a:p>
          <a:p>
            <a:pPr lvl="1"/>
            <a:r>
              <a:rPr lang="en-US" altLang="zh-TW" dirty="0" err="1"/>
              <a:t>image_downloader.download_csv_file_images</a:t>
            </a:r>
            <a:r>
              <a:rPr lang="en-US" altLang="zh-TW" dirty="0" smtClean="0"/>
              <a:t>(“img.csv")</a:t>
            </a:r>
          </a:p>
          <a:p>
            <a:pPr lvl="2"/>
            <a:r>
              <a:rPr lang="en-US" altLang="zh-TW" dirty="0" smtClean="0"/>
              <a:t>img.csv</a:t>
            </a:r>
            <a:r>
              <a:rPr lang="zh-TW" altLang="en-US" dirty="0" smtClean="0"/>
              <a:t>是一個</a:t>
            </a:r>
            <a:r>
              <a:rPr lang="en-US" altLang="zh-TW" dirty="0" smtClean="0"/>
              <a:t>csv</a:t>
            </a:r>
            <a:r>
              <a:rPr lang="zh-TW" altLang="en-US" dirty="0" smtClean="0"/>
              <a:t>檔裡面紀錄了要下載的圖片資源位置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)</a:t>
            </a:r>
          </a:p>
          <a:p>
            <a:pPr lvl="2"/>
            <a:r>
              <a:rPr lang="en-US" altLang="zh-TW" dirty="0"/>
              <a:t>c</a:t>
            </a:r>
            <a:r>
              <a:rPr lang="en-US" altLang="zh-TW" dirty="0" smtClean="0"/>
              <a:t>sv</a:t>
            </a:r>
            <a:r>
              <a:rPr lang="zh-TW" altLang="en-US" dirty="0" smtClean="0"/>
              <a:t>檔內要讓套件下載的參考欄位</a:t>
            </a:r>
            <a:r>
              <a:rPr lang="zh-TW" altLang="en-US" dirty="0"/>
              <a:t>名稱必須</a:t>
            </a:r>
            <a:r>
              <a:rPr lang="zh-TW" altLang="en-US" dirty="0" smtClean="0"/>
              <a:t>以</a:t>
            </a:r>
            <a:r>
              <a:rPr lang="en-US" altLang="zh-TW" dirty="0" smtClean="0"/>
              <a:t>’-</a:t>
            </a:r>
            <a:r>
              <a:rPr lang="en-US" altLang="zh-TW" dirty="0" err="1" smtClean="0"/>
              <a:t>src</a:t>
            </a:r>
            <a:r>
              <a:rPr lang="en-US" altLang="zh-TW" dirty="0" smtClean="0"/>
              <a:t>’</a:t>
            </a:r>
            <a:r>
              <a:rPr lang="zh-TW" altLang="en-US" dirty="0" smtClean="0"/>
              <a:t>結尾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9673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練習</a:t>
            </a:r>
            <a:r>
              <a:rPr lang="en-US" altLang="zh-TW" dirty="0" smtClean="0"/>
              <a:t>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下載</a:t>
            </a:r>
            <a:r>
              <a:rPr lang="en-US" altLang="zh-TW" dirty="0" err="1" smtClean="0"/>
              <a:t>PTT_Beauty</a:t>
            </a:r>
            <a:r>
              <a:rPr lang="zh-TW" altLang="en-US" dirty="0" smtClean="0"/>
              <a:t>最新的五篇文章內所有圖片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</a:t>
            </a:r>
            <a:r>
              <a:rPr lang="en-US" altLang="zh-TW" dirty="0" smtClean="0"/>
              <a:t>selenium</a:t>
            </a:r>
            <a:r>
              <a:rPr lang="zh-TW" altLang="en-US" dirty="0" smtClean="0"/>
              <a:t>爬取最新的五篇文章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</a:t>
            </a:r>
            <a:r>
              <a:rPr lang="en-US" altLang="zh-TW" dirty="0" smtClean="0"/>
              <a:t>selenium/</a:t>
            </a:r>
            <a:r>
              <a:rPr lang="en-US" altLang="zh-TW" dirty="0" err="1" smtClean="0"/>
              <a:t>Beautifulsoup</a:t>
            </a:r>
            <a:r>
              <a:rPr lang="zh-TW" altLang="en-US" dirty="0" smtClean="0"/>
              <a:t>定位圖片資源的元素位置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取得圖片資源的網址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用</a:t>
            </a:r>
            <a:r>
              <a:rPr lang="en-US" altLang="zh-TW" dirty="0" smtClean="0"/>
              <a:t>threading</a:t>
            </a:r>
            <a:r>
              <a:rPr lang="zh-TW" altLang="en-US" dirty="0" smtClean="0"/>
              <a:t> 多</a:t>
            </a:r>
            <a:r>
              <a:rPr lang="zh-TW" altLang="en-US" dirty="0"/>
              <a:t>執行緒的</a:t>
            </a:r>
            <a:r>
              <a:rPr lang="zh-TW" altLang="en-US" dirty="0" smtClean="0"/>
              <a:t>方式下載圖片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06776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 smtClean="0"/>
              <a:t>練習</a:t>
            </a:r>
            <a:r>
              <a:rPr lang="en-US" altLang="zh-TW" sz="4400" dirty="0" smtClean="0"/>
              <a:t>2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下載</a:t>
            </a:r>
            <a:r>
              <a:rPr lang="en-US" altLang="zh-TW" dirty="0" err="1" smtClean="0"/>
              <a:t>imgur</a:t>
            </a:r>
            <a:r>
              <a:rPr lang="zh-TW" altLang="en-US" dirty="0" smtClean="0"/>
              <a:t>網站關鍵字為</a:t>
            </a:r>
            <a:r>
              <a:rPr lang="en-US" altLang="zh-TW" dirty="0" smtClean="0"/>
              <a:t>cat</a:t>
            </a:r>
            <a:r>
              <a:rPr lang="zh-TW" altLang="en-US" dirty="0" smtClean="0"/>
              <a:t>的圖片</a:t>
            </a:r>
            <a:endParaRPr lang="en-US" altLang="zh-TW" dirty="0" smtClean="0"/>
          </a:p>
          <a:p>
            <a:pPr lvl="1"/>
            <a:r>
              <a:rPr lang="zh-TW" altLang="en-US" dirty="0"/>
              <a:t>向下</a:t>
            </a:r>
            <a:r>
              <a:rPr lang="zh-TW" altLang="en-US" dirty="0" smtClean="0"/>
              <a:t>滑動</a:t>
            </a:r>
            <a:r>
              <a:rPr lang="en-US" altLang="zh-TW" dirty="0" smtClean="0"/>
              <a:t>10</a:t>
            </a:r>
            <a:r>
              <a:rPr lang="zh-TW" altLang="en-US" dirty="0" smtClean="0"/>
              <a:t>次獲取更多圖片</a:t>
            </a:r>
            <a:endParaRPr lang="en-US" altLang="zh-TW" dirty="0" smtClean="0"/>
          </a:p>
          <a:p>
            <a:pPr lvl="1"/>
            <a:r>
              <a:rPr lang="zh-TW" altLang="en-US" dirty="0"/>
              <a:t>爬取網頁內容</a:t>
            </a:r>
            <a:r>
              <a:rPr lang="zh-TW" altLang="en-US" dirty="0" smtClean="0"/>
              <a:t>並定位圖片資源的元素位置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取得圖片資源的網址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將每個網址位置輸出成一個</a:t>
            </a:r>
            <a:r>
              <a:rPr lang="en-US" altLang="zh-TW" dirty="0" smtClean="0"/>
              <a:t>csv</a:t>
            </a:r>
            <a:r>
              <a:rPr lang="zh-TW" altLang="en-US" dirty="0" smtClean="0"/>
              <a:t>檔</a:t>
            </a:r>
            <a:r>
              <a:rPr lang="en-US" altLang="zh-TW" dirty="0" smtClean="0"/>
              <a:t>, </a:t>
            </a:r>
            <a:r>
              <a:rPr lang="zh-TW" altLang="en-US" dirty="0" smtClean="0"/>
              <a:t>欄位名稱為</a:t>
            </a:r>
            <a:r>
              <a:rPr lang="en-US" altLang="zh-TW" dirty="0" err="1" smtClean="0"/>
              <a:t>img-src</a:t>
            </a:r>
            <a:endParaRPr lang="en-US" altLang="zh-TW" dirty="0" smtClean="0"/>
          </a:p>
          <a:p>
            <a:r>
              <a:rPr lang="zh-TW" altLang="en-US" dirty="0" smtClean="0"/>
              <a:t>使用</a:t>
            </a:r>
            <a:r>
              <a:rPr lang="en-US" altLang="zh-TW" dirty="0" smtClean="0"/>
              <a:t>image downloader</a:t>
            </a:r>
            <a:r>
              <a:rPr lang="zh-TW" altLang="en-US" dirty="0" smtClean="0"/>
              <a:t>下載該</a:t>
            </a:r>
            <a:r>
              <a:rPr lang="en-US" altLang="zh-TW" dirty="0" smtClean="0"/>
              <a:t>csv</a:t>
            </a:r>
            <a:r>
              <a:rPr lang="zh-TW" altLang="en-US" dirty="0" smtClean="0"/>
              <a:t>檔內的圖片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504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下載</a:t>
            </a:r>
            <a:r>
              <a:rPr lang="zh-TW" altLang="en-US" sz="4400" dirty="0" smtClean="0"/>
              <a:t>網頁上的圖片資源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593853" y="1600200"/>
            <a:ext cx="7312756" cy="4572000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基本原理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向圖片資源的位置請求圖片內容</a:t>
            </a:r>
            <a:endParaRPr lang="en-US" altLang="zh-TW" dirty="0" smtClean="0"/>
          </a:p>
          <a:p>
            <a:pPr lvl="1"/>
            <a:r>
              <a:rPr lang="zh-TW" altLang="en-US" dirty="0"/>
              <a:t>開啟圖片</a:t>
            </a:r>
            <a:r>
              <a:rPr lang="zh-TW" altLang="en-US" dirty="0" smtClean="0"/>
              <a:t>資源，並存檔</a:t>
            </a:r>
            <a:endParaRPr lang="en-US" altLang="zh-TW" dirty="0" smtClean="0"/>
          </a:p>
          <a:p>
            <a:r>
              <a:rPr lang="en-US" altLang="zh-TW" dirty="0" smtClean="0"/>
              <a:t>Example</a:t>
            </a:r>
          </a:p>
          <a:p>
            <a:pPr lvl="1"/>
            <a:r>
              <a:rPr lang="zh-TW" altLang="en-US" dirty="0" smtClean="0"/>
              <a:t>圖片資源位置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https</a:t>
            </a:r>
            <a:r>
              <a:rPr lang="en-US" altLang="zh-TW" dirty="0"/>
              <a:t>://</a:t>
            </a:r>
            <a:r>
              <a:rPr lang="en-US" altLang="zh-TW" dirty="0" smtClean="0"/>
              <a:t>imgur.com/gallery/uygEURT</a:t>
            </a:r>
          </a:p>
          <a:p>
            <a:pPr lvl="1"/>
            <a:r>
              <a:rPr lang="zh-TW" altLang="en-US" dirty="0" smtClean="0"/>
              <a:t>請求圖片資源，</a:t>
            </a:r>
            <a:r>
              <a:rPr lang="zh-TW" altLang="en-US" dirty="0"/>
              <a:t>以二進制</a:t>
            </a:r>
            <a:r>
              <a:rPr lang="zh-TW" altLang="en-US" dirty="0" smtClean="0"/>
              <a:t>的</a:t>
            </a:r>
            <a:r>
              <a:rPr lang="zh-TW" altLang="en-US" dirty="0"/>
              <a:t>格式</a:t>
            </a:r>
            <a:r>
              <a:rPr lang="zh-TW" altLang="en-US" dirty="0" smtClean="0"/>
              <a:t>傳送圖片內容</a:t>
            </a:r>
            <a:endParaRPr lang="en-US" altLang="zh-TW" dirty="0" smtClean="0"/>
          </a:p>
          <a:p>
            <a:pPr lvl="2"/>
            <a:r>
              <a:rPr lang="en-US" altLang="zh-TW" dirty="0" err="1" smtClean="0"/>
              <a:t>img</a:t>
            </a:r>
            <a:r>
              <a:rPr lang="en-US" altLang="zh-TW" dirty="0" smtClean="0"/>
              <a:t> = </a:t>
            </a:r>
            <a:r>
              <a:rPr lang="en-US" altLang="zh-TW" dirty="0" err="1" smtClean="0"/>
              <a:t>requests.get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url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以二進制格式寫入檔案</a:t>
            </a:r>
            <a:endParaRPr lang="en-US" altLang="zh-TW" dirty="0" smtClean="0"/>
          </a:p>
          <a:p>
            <a:pPr lvl="2"/>
            <a:r>
              <a:rPr lang="en-US" altLang="zh-TW" dirty="0" smtClean="0"/>
              <a:t>f = open(</a:t>
            </a:r>
            <a:r>
              <a:rPr lang="en-US" altLang="zh-TW" dirty="0"/>
              <a:t>'</a:t>
            </a:r>
            <a:r>
              <a:rPr lang="en-US" altLang="zh-TW" dirty="0" smtClean="0"/>
              <a:t>save.jpg</a:t>
            </a:r>
            <a:r>
              <a:rPr lang="en-US" altLang="zh-TW" dirty="0"/>
              <a:t>', '</a:t>
            </a:r>
            <a:r>
              <a:rPr lang="en-US" altLang="zh-TW" dirty="0" err="1"/>
              <a:t>wb</a:t>
            </a:r>
            <a:r>
              <a:rPr lang="en-US" altLang="zh-TW" dirty="0" smtClean="0"/>
              <a:t>')</a:t>
            </a:r>
          </a:p>
          <a:p>
            <a:pPr lvl="2"/>
            <a:r>
              <a:rPr lang="en-US" altLang="zh-TW" dirty="0" err="1" smtClean="0"/>
              <a:t>f.write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img.content</a:t>
            </a:r>
            <a:r>
              <a:rPr lang="en-US" altLang="zh-TW" dirty="0"/>
              <a:t>)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724" y="3481752"/>
            <a:ext cx="1783493" cy="236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72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爬取</a:t>
            </a:r>
            <a:r>
              <a:rPr lang="zh-TW" altLang="en-US" sz="4400" dirty="0" smtClean="0"/>
              <a:t>圖片</a:t>
            </a:r>
            <a:r>
              <a:rPr lang="en-US" altLang="zh-TW" sz="4400" dirty="0" smtClean="0"/>
              <a:t>- </a:t>
            </a:r>
            <a:r>
              <a:rPr lang="zh-TW" altLang="en-US" sz="4400" dirty="0" smtClean="0"/>
              <a:t>靜態網頁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使用</a:t>
            </a:r>
            <a:r>
              <a:rPr lang="en-US" altLang="zh-TW" dirty="0"/>
              <a:t>chrome</a:t>
            </a:r>
            <a:r>
              <a:rPr lang="zh-TW" altLang="en-US" dirty="0"/>
              <a:t>瀏覽器開發人員工具分析</a:t>
            </a:r>
            <a:r>
              <a:rPr lang="en-US" altLang="zh-TW" dirty="0" smtClean="0"/>
              <a:t>html</a:t>
            </a:r>
          </a:p>
          <a:p>
            <a:r>
              <a:rPr lang="zh-TW" altLang="en-US" dirty="0"/>
              <a:t>使用</a:t>
            </a:r>
            <a:r>
              <a:rPr lang="en-US" altLang="zh-TW" dirty="0"/>
              <a:t>Quick JavaScript Switcher</a:t>
            </a:r>
            <a:r>
              <a:rPr lang="zh-TW" altLang="en-US" dirty="0"/>
              <a:t>判斷是否為動態嵌入網頁</a:t>
            </a:r>
            <a:endParaRPr lang="en-US" altLang="zh-TW" dirty="0"/>
          </a:p>
          <a:p>
            <a:r>
              <a:rPr lang="zh-TW" altLang="en-US" dirty="0" smtClean="0"/>
              <a:t>選擇取得資源的方式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Request</a:t>
            </a:r>
          </a:p>
          <a:p>
            <a:r>
              <a:rPr lang="zh-TW" altLang="en-US" dirty="0" smtClean="0"/>
              <a:t>定位圖片資源在網頁中的位置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Beautifulsoup</a:t>
            </a:r>
            <a:endParaRPr lang="en-US" altLang="zh-TW" dirty="0" smtClean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93192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爬取圖片</a:t>
            </a:r>
            <a:r>
              <a:rPr lang="en-US" altLang="zh-TW" sz="4400" dirty="0"/>
              <a:t>- </a:t>
            </a:r>
            <a:r>
              <a:rPr lang="zh-TW" altLang="en-US" sz="4400" dirty="0"/>
              <a:t>靜態</a:t>
            </a:r>
            <a:r>
              <a:rPr lang="zh-TW" altLang="en-US" sz="4400" dirty="0" smtClean="0"/>
              <a:t>網頁</a:t>
            </a:r>
            <a:r>
              <a:rPr lang="en-US" altLang="zh-TW" sz="4400" dirty="0" smtClean="0"/>
              <a:t>#1</a:t>
            </a:r>
            <a:r>
              <a:rPr lang="zh-TW" altLang="en-US" sz="4400" dirty="0" smtClean="0"/>
              <a:t> </a:t>
            </a:r>
            <a:r>
              <a:rPr lang="en-US" altLang="zh-TW" sz="4400" dirty="0" err="1" smtClean="0"/>
              <a:t>PTT_Beauty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爬取網頁情境</a:t>
            </a:r>
            <a:endParaRPr lang="en-US" altLang="zh-TW" dirty="0"/>
          </a:p>
          <a:p>
            <a:pPr lvl="1"/>
            <a:r>
              <a:rPr lang="zh-TW" altLang="en-US" dirty="0"/>
              <a:t>要爬取的網頁內容</a:t>
            </a:r>
            <a:r>
              <a:rPr lang="zh-TW" altLang="en-US" dirty="0" smtClean="0"/>
              <a:t>為靜態網頁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要</a:t>
            </a:r>
            <a:r>
              <a:rPr lang="zh-TW" altLang="en-US" dirty="0"/>
              <a:t>將</a:t>
            </a:r>
            <a:r>
              <a:rPr lang="zh-TW" altLang="en-US" dirty="0" smtClean="0"/>
              <a:t>多</a:t>
            </a:r>
            <a:r>
              <a:rPr lang="zh-TW" altLang="en-US" dirty="0"/>
              <a:t>張</a:t>
            </a:r>
            <a:r>
              <a:rPr lang="zh-TW" altLang="en-US" dirty="0" smtClean="0"/>
              <a:t>圖儲存下來，一次爬一張圖</a:t>
            </a:r>
            <a:endParaRPr lang="en-US" altLang="zh-TW" dirty="0" smtClean="0"/>
          </a:p>
          <a:p>
            <a:r>
              <a:rPr lang="zh-TW" altLang="en-US" dirty="0" smtClean="0"/>
              <a:t>爬取某一篇文章內的圖片</a:t>
            </a:r>
            <a:endParaRPr lang="en-US" altLang="zh-TW" dirty="0" smtClean="0"/>
          </a:p>
          <a:p>
            <a:pPr lvl="1"/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www.ptt.cc/bbs/Beauty/M.1733322955.A.6CB.html</a:t>
            </a:r>
            <a:endParaRPr lang="en-US" altLang="zh-TW" dirty="0" smtClean="0"/>
          </a:p>
          <a:p>
            <a:r>
              <a:rPr lang="zh-TW" altLang="en-US" dirty="0" smtClean="0"/>
              <a:t>定位</a:t>
            </a:r>
            <a:r>
              <a:rPr lang="zh-TW" altLang="en-US" dirty="0" smtClean="0"/>
              <a:t>到</a:t>
            </a:r>
            <a:r>
              <a:rPr lang="en-US" altLang="zh-TW" dirty="0" smtClean="0"/>
              <a:t>html</a:t>
            </a:r>
            <a:r>
              <a:rPr lang="zh-TW" altLang="en-US" dirty="0" smtClean="0"/>
              <a:t>內的圖片位置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625" y="4686234"/>
            <a:ext cx="8973802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90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爬取</a:t>
            </a:r>
            <a:r>
              <a:rPr lang="zh-TW" altLang="en-US" sz="4400" dirty="0" smtClean="0"/>
              <a:t>圖片</a:t>
            </a:r>
            <a:r>
              <a:rPr lang="en-US" altLang="zh-TW" sz="4400" dirty="0" smtClean="0"/>
              <a:t>#</a:t>
            </a:r>
            <a:r>
              <a:rPr lang="en-US" altLang="zh-TW" sz="4400" dirty="0"/>
              <a:t>1</a:t>
            </a:r>
            <a:r>
              <a:rPr lang="zh-TW" altLang="en-US" sz="4400" dirty="0"/>
              <a:t> </a:t>
            </a:r>
            <a:r>
              <a:rPr lang="en-US" altLang="zh-TW" sz="4400" dirty="0" err="1"/>
              <a:t>PTT_Beauty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向圖片資源位置請求圖片資源內容</a:t>
            </a:r>
            <a:endParaRPr lang="en-US" altLang="zh-TW" dirty="0" smtClean="0"/>
          </a:p>
          <a:p>
            <a:pPr lvl="1"/>
            <a:r>
              <a:rPr lang="en-US" altLang="zh-TW" dirty="0" err="1"/>
              <a:t>img</a:t>
            </a:r>
            <a:r>
              <a:rPr lang="en-US" altLang="zh-TW" dirty="0"/>
              <a:t> = </a:t>
            </a:r>
            <a:r>
              <a:rPr lang="en-US" altLang="zh-TW" dirty="0" err="1"/>
              <a:t>requests.get</a:t>
            </a:r>
            <a:r>
              <a:rPr lang="en-US" altLang="zh-TW" dirty="0"/>
              <a:t>(</a:t>
            </a:r>
            <a:r>
              <a:rPr lang="en-US" altLang="zh-TW" dirty="0" err="1"/>
              <a:t>url</a:t>
            </a:r>
            <a:r>
              <a:rPr lang="en-US" altLang="zh-TW" dirty="0"/>
              <a:t>)</a:t>
            </a:r>
          </a:p>
          <a:p>
            <a:r>
              <a:rPr lang="zh-TW" altLang="en-US" dirty="0" smtClean="0"/>
              <a:t>儲存圖片檔案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 </a:t>
            </a:r>
            <a:r>
              <a:rPr lang="en-US" altLang="zh-TW" dirty="0"/>
              <a:t>= open('save.jpg', '</a:t>
            </a:r>
            <a:r>
              <a:rPr lang="en-US" altLang="zh-TW" dirty="0" err="1"/>
              <a:t>wb</a:t>
            </a:r>
            <a:r>
              <a:rPr lang="en-US" altLang="zh-TW" dirty="0"/>
              <a:t>')</a:t>
            </a:r>
          </a:p>
          <a:p>
            <a:pPr lvl="1"/>
            <a:r>
              <a:rPr lang="en-US" altLang="zh-TW" dirty="0" err="1"/>
              <a:t>f.write</a:t>
            </a:r>
            <a:r>
              <a:rPr lang="en-US" altLang="zh-TW" dirty="0"/>
              <a:t>(</a:t>
            </a:r>
            <a:r>
              <a:rPr lang="en-US" altLang="zh-TW" dirty="0" err="1"/>
              <a:t>img.content</a:t>
            </a:r>
            <a:r>
              <a:rPr lang="en-US" altLang="zh-TW" dirty="0"/>
              <a:t>)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7476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smtClean="0"/>
              <a:t>Python</a:t>
            </a:r>
            <a:r>
              <a:rPr lang="zh-TW" altLang="en-US" sz="4400" dirty="0"/>
              <a:t>任務處理流程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46888" lvl="1">
              <a:spcBef>
                <a:spcPts val="1400"/>
              </a:spcBef>
              <a:buFont typeface="Euphemia" pitchFamily="34" charset="0"/>
              <a:buChar char="›"/>
            </a:pPr>
            <a:r>
              <a:rPr lang="en-US" altLang="zh-TW" sz="2800" dirty="0"/>
              <a:t>Python </a:t>
            </a:r>
            <a:r>
              <a:rPr lang="zh-TW" altLang="en-US" sz="2800" dirty="0"/>
              <a:t>在執行時，通常是採用</a:t>
            </a:r>
            <a:r>
              <a:rPr lang="zh-TW" altLang="en-US" sz="2800" dirty="0">
                <a:solidFill>
                  <a:srgbClr val="C00000"/>
                </a:solidFill>
              </a:rPr>
              <a:t>同步</a:t>
            </a:r>
            <a:r>
              <a:rPr lang="zh-TW" altLang="en-US" sz="2800" dirty="0"/>
              <a:t>的任務處理模式，一個處理完成後才會接下去處理第二個 </a:t>
            </a:r>
            <a:r>
              <a:rPr lang="zh-TW" altLang="en-US" dirty="0"/>
              <a:t> 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708" y="2553526"/>
            <a:ext cx="5268060" cy="389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80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dirty="0"/>
              <a:t>平行任務</a:t>
            </a:r>
            <a:r>
              <a:rPr lang="zh-TW" altLang="en-US" sz="4400" dirty="0" smtClean="0"/>
              <a:t>處理</a:t>
            </a:r>
            <a:r>
              <a:rPr lang="en-US" altLang="zh-TW" sz="4400" dirty="0" smtClean="0"/>
              <a:t>#1</a:t>
            </a:r>
            <a:r>
              <a:rPr lang="zh-TW" altLang="en-US" sz="4400" dirty="0" smtClean="0"/>
              <a:t> </a:t>
            </a:r>
            <a:r>
              <a:rPr lang="en-US" altLang="zh-TW" sz="4400" dirty="0" err="1"/>
              <a:t>concurrent.futures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 smtClean="0"/>
              <a:t>concurrent.futures</a:t>
            </a:r>
            <a:r>
              <a:rPr lang="zh-TW" altLang="en-US" dirty="0"/>
              <a:t>標準函式提供了平行任務處理 </a:t>
            </a:r>
            <a:r>
              <a:rPr lang="en-US" altLang="zh-TW" dirty="0"/>
              <a:t>( </a:t>
            </a:r>
            <a:r>
              <a:rPr lang="zh-TW" altLang="en-US" dirty="0"/>
              <a:t>非同步 </a:t>
            </a:r>
            <a:r>
              <a:rPr lang="en-US" altLang="zh-TW" dirty="0"/>
              <a:t>) </a:t>
            </a:r>
            <a:r>
              <a:rPr lang="zh-TW" altLang="en-US" dirty="0"/>
              <a:t>的功能，能夠同時處理多個</a:t>
            </a:r>
            <a:r>
              <a:rPr lang="zh-TW" altLang="en-US" dirty="0" smtClean="0"/>
              <a:t>任務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ThreadPoolExecutor</a:t>
            </a:r>
            <a:r>
              <a:rPr lang="zh-TW" altLang="en-US" dirty="0" smtClean="0"/>
              <a:t> 針對 </a:t>
            </a:r>
            <a:r>
              <a:rPr lang="en-US" altLang="zh-TW" dirty="0"/>
              <a:t>Thread ( </a:t>
            </a:r>
            <a:r>
              <a:rPr lang="zh-TW" altLang="en-US" dirty="0"/>
              <a:t>執行緒 </a:t>
            </a:r>
            <a:r>
              <a:rPr lang="en-US" altLang="zh-TW" dirty="0" smtClean="0"/>
              <a:t>)</a:t>
            </a:r>
          </a:p>
          <a:p>
            <a:pPr lvl="1"/>
            <a:r>
              <a:rPr lang="en-US" altLang="zh-TW" dirty="0" err="1"/>
              <a:t>ProcessPoolExecutor</a:t>
            </a:r>
            <a:r>
              <a:rPr lang="en-US" altLang="zh-TW" dirty="0"/>
              <a:t> </a:t>
            </a:r>
            <a:r>
              <a:rPr lang="zh-TW" altLang="en-US" dirty="0" smtClean="0"/>
              <a:t>針對 </a:t>
            </a:r>
            <a:r>
              <a:rPr lang="en-US" altLang="zh-TW" dirty="0"/>
              <a:t>Process ( </a:t>
            </a:r>
            <a:r>
              <a:rPr lang="zh-TW" altLang="en-US" dirty="0"/>
              <a:t>程序 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835465"/>
              </p:ext>
            </p:extLst>
          </p:nvPr>
        </p:nvGraphicFramePr>
        <p:xfrm>
          <a:off x="2147765" y="3649248"/>
          <a:ext cx="8833827" cy="2364690"/>
        </p:xfrm>
        <a:graphic>
          <a:graphicData uri="http://schemas.openxmlformats.org/drawingml/2006/table">
            <a:tbl>
              <a:tblPr/>
              <a:tblGrid>
                <a:gridCol w="1331269">
                  <a:extLst>
                    <a:ext uri="{9D8B030D-6E8A-4147-A177-3AD203B41FA5}">
                      <a16:colId xmlns:a16="http://schemas.microsoft.com/office/drawing/2014/main" val="2165723547"/>
                    </a:ext>
                  </a:extLst>
                </a:gridCol>
                <a:gridCol w="1381099">
                  <a:extLst>
                    <a:ext uri="{9D8B030D-6E8A-4147-A177-3AD203B41FA5}">
                      <a16:colId xmlns:a16="http://schemas.microsoft.com/office/drawing/2014/main" val="733656633"/>
                    </a:ext>
                  </a:extLst>
                </a:gridCol>
                <a:gridCol w="6121459">
                  <a:extLst>
                    <a:ext uri="{9D8B030D-6E8A-4147-A177-3AD203B41FA5}">
                      <a16:colId xmlns:a16="http://schemas.microsoft.com/office/drawing/2014/main" val="2856315506"/>
                    </a:ext>
                  </a:extLst>
                </a:gridCol>
              </a:tblGrid>
              <a:tr h="544133"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英文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中文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說明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5764702"/>
                  </a:ext>
                </a:extLst>
              </a:tr>
              <a:tr h="544133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Thread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執行緒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程式執行任務的基本單位。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8204855"/>
                  </a:ext>
                </a:extLst>
              </a:tr>
              <a:tr h="1276424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Process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程序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啟動應用程式時產生的執行實體，需要一定的 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CPU 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與記憶體資源，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Process 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由一到多個 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Thread 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組成，同一個 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Process 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裡的 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Thread 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可以共用記憶體資源。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257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58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 smtClean="0"/>
              <a:t>ThreadPoolExecutor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會</a:t>
            </a:r>
            <a:r>
              <a:rPr lang="zh-TW" altLang="en-US" dirty="0"/>
              <a:t>透過 </a:t>
            </a:r>
            <a:r>
              <a:rPr lang="en-US" altLang="zh-TW" dirty="0"/>
              <a:t>Thread </a:t>
            </a:r>
            <a:r>
              <a:rPr lang="zh-TW" altLang="en-US" dirty="0"/>
              <a:t>的方式建立多個 </a:t>
            </a:r>
            <a:r>
              <a:rPr lang="en-US" altLang="zh-TW" dirty="0"/>
              <a:t>Executors ( </a:t>
            </a:r>
            <a:r>
              <a:rPr lang="zh-TW" altLang="en-US" dirty="0"/>
              <a:t>執行器 </a:t>
            </a:r>
            <a:r>
              <a:rPr lang="en-US" altLang="zh-TW" dirty="0"/>
              <a:t>) </a:t>
            </a:r>
            <a:endParaRPr lang="en-US" altLang="zh-TW" dirty="0" smtClean="0"/>
          </a:p>
          <a:p>
            <a:r>
              <a:rPr lang="zh-TW" altLang="en-US" dirty="0" smtClean="0"/>
              <a:t>執行</a:t>
            </a:r>
            <a:r>
              <a:rPr lang="zh-TW" altLang="en-US" dirty="0"/>
              <a:t>並處理多個任務 </a:t>
            </a:r>
            <a:r>
              <a:rPr lang="en-US" altLang="zh-TW" dirty="0"/>
              <a:t>( tasks </a:t>
            </a:r>
            <a:r>
              <a:rPr lang="en-US" altLang="zh-TW" dirty="0" smtClean="0"/>
              <a:t>)</a:t>
            </a:r>
          </a:p>
          <a:p>
            <a:r>
              <a:rPr lang="en-US" altLang="zh-TW" dirty="0" err="1" smtClean="0"/>
              <a:t>ThreadPoolExecutor</a:t>
            </a:r>
            <a:r>
              <a:rPr lang="en-US" altLang="zh-TW" dirty="0" smtClean="0"/>
              <a:t> </a:t>
            </a:r>
            <a:r>
              <a:rPr lang="zh-TW" altLang="en-US" dirty="0"/>
              <a:t>有四個</a:t>
            </a:r>
            <a:r>
              <a:rPr lang="zh-TW" altLang="en-US" dirty="0" smtClean="0"/>
              <a:t>參數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034758"/>
              </p:ext>
            </p:extLst>
          </p:nvPr>
        </p:nvGraphicFramePr>
        <p:xfrm>
          <a:off x="2192705" y="3310890"/>
          <a:ext cx="8111880" cy="3043872"/>
        </p:xfrm>
        <a:graphic>
          <a:graphicData uri="http://schemas.openxmlformats.org/drawingml/2006/table">
            <a:tbl>
              <a:tblPr/>
              <a:tblGrid>
                <a:gridCol w="2388087">
                  <a:extLst>
                    <a:ext uri="{9D8B030D-6E8A-4147-A177-3AD203B41FA5}">
                      <a16:colId xmlns:a16="http://schemas.microsoft.com/office/drawing/2014/main" val="3474525196"/>
                    </a:ext>
                  </a:extLst>
                </a:gridCol>
                <a:gridCol w="5723793">
                  <a:extLst>
                    <a:ext uri="{9D8B030D-6E8A-4147-A177-3AD203B41FA5}">
                      <a16:colId xmlns:a16="http://schemas.microsoft.com/office/drawing/2014/main" val="3113323434"/>
                    </a:ext>
                  </a:extLst>
                </a:gridCol>
              </a:tblGrid>
              <a:tr h="433681"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參數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說明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7483015"/>
                  </a:ext>
                </a:extLst>
              </a:tr>
              <a:tr h="1017326">
                <a:tc>
                  <a:txBody>
                    <a:bodyPr/>
                    <a:lstStyle/>
                    <a:p>
                      <a:r>
                        <a:rPr lang="en-US" b="1" i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max_workers</a:t>
                      </a:r>
                      <a:endParaRPr 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Thread 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的數量，預設 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5 ( </a:t>
                      </a:r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CPU number * 5，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每個 </a:t>
                      </a:r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CPU 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可以處理 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5 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個 </a:t>
                      </a:r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Thread)，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數量越多，運行速度會越快，如果設定小於等於 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0 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會發生錯誤。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141903"/>
                  </a:ext>
                </a:extLst>
              </a:tr>
              <a:tr h="725503"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thread_name_prefix</a:t>
                      </a:r>
                      <a:endParaRPr lang="en-US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Thread </a:t>
                      </a:r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的名稱，預設 </a:t>
                      </a:r>
                      <a:r>
                        <a:rPr lang="en-US" altLang="zh-TW">
                          <a:effectLst/>
                          <a:latin typeface="+mn-ea"/>
                          <a:ea typeface="+mn-ea"/>
                        </a:rPr>
                        <a:t>''</a:t>
                      </a:r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8328799"/>
                  </a:ext>
                </a:extLst>
              </a:tr>
              <a:tr h="433681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initializer</a:t>
                      </a:r>
                      <a:endParaRPr lang="en-US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每個 </a:t>
                      </a:r>
                      <a:r>
                        <a:rPr lang="en-US" altLang="zh-TW">
                          <a:effectLst/>
                          <a:latin typeface="+mn-ea"/>
                          <a:ea typeface="+mn-ea"/>
                        </a:rPr>
                        <a:t>Thread </a:t>
                      </a:r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啟動時調用的可調用對象，預設 </a:t>
                      </a:r>
                      <a:r>
                        <a:rPr lang="en-US" altLang="zh-TW">
                          <a:effectLst/>
                          <a:latin typeface="+mn-ea"/>
                          <a:ea typeface="+mn-ea"/>
                        </a:rPr>
                        <a:t>None</a:t>
                      </a:r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6903336"/>
                  </a:ext>
                </a:extLst>
              </a:tr>
              <a:tr h="433681">
                <a:tc>
                  <a:txBody>
                    <a:bodyPr/>
                    <a:lstStyle/>
                    <a:p>
                      <a:r>
                        <a:rPr lang="en-US" b="0" i="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initargs</a:t>
                      </a:r>
                      <a:endParaRPr lang="en-US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傳遞給初始化程序的參數，使用 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tuple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，預設 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()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2702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26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 err="1"/>
              <a:t>ThreadPoolExecutor</a:t>
            </a:r>
            <a:endParaRPr lang="zh-TW" altLang="en-US" sz="44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創建</a:t>
            </a:r>
            <a:r>
              <a:rPr lang="zh-TW" altLang="en-US" dirty="0"/>
              <a:t>一個執行 </a:t>
            </a:r>
            <a:r>
              <a:rPr lang="en-US" altLang="zh-TW" dirty="0"/>
              <a:t>Thread </a:t>
            </a:r>
            <a:r>
              <a:rPr lang="zh-TW" altLang="en-US" dirty="0"/>
              <a:t>的</a:t>
            </a:r>
            <a:r>
              <a:rPr lang="zh-TW" altLang="en-US" dirty="0" smtClean="0"/>
              <a:t>啟動器</a:t>
            </a:r>
            <a:endParaRPr lang="en-US" altLang="zh-TW" dirty="0" smtClean="0"/>
          </a:p>
          <a:p>
            <a:pPr lvl="1"/>
            <a:r>
              <a:rPr lang="en-US" altLang="zh-TW" dirty="0"/>
              <a:t>executor = </a:t>
            </a:r>
            <a:r>
              <a:rPr lang="en-US" altLang="zh-TW" dirty="0" err="1"/>
              <a:t>ThreadPoolExecutor</a:t>
            </a:r>
            <a:r>
              <a:rPr lang="en-US" altLang="zh-TW" dirty="0" smtClean="0"/>
              <a:t>()</a:t>
            </a:r>
          </a:p>
          <a:p>
            <a:r>
              <a:rPr lang="zh-TW" altLang="en-US" dirty="0"/>
              <a:t>使用 </a:t>
            </a:r>
            <a:r>
              <a:rPr lang="en-US" altLang="zh-TW" dirty="0" err="1"/>
              <a:t>ThreadPoolExecutor</a:t>
            </a:r>
            <a:r>
              <a:rPr lang="en-US" altLang="zh-TW" dirty="0"/>
              <a:t> </a:t>
            </a:r>
            <a:r>
              <a:rPr lang="zh-TW" altLang="en-US" dirty="0"/>
              <a:t>後，就能使用 </a:t>
            </a:r>
            <a:r>
              <a:rPr lang="en-US" altLang="zh-TW" dirty="0"/>
              <a:t>Executors </a:t>
            </a:r>
            <a:r>
              <a:rPr lang="zh-TW" altLang="en-US" dirty="0"/>
              <a:t>的相關</a:t>
            </a:r>
            <a:r>
              <a:rPr lang="zh-TW" altLang="en-US" dirty="0" smtClean="0"/>
              <a:t>方法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executer.submit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fn</a:t>
            </a:r>
            <a:r>
              <a:rPr lang="en-US" altLang="zh-TW" dirty="0"/>
              <a:t>, *</a:t>
            </a:r>
            <a:r>
              <a:rPr lang="en-US" altLang="zh-TW" dirty="0" err="1" smtClean="0"/>
              <a:t>args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03808"/>
              </p:ext>
            </p:extLst>
          </p:nvPr>
        </p:nvGraphicFramePr>
        <p:xfrm>
          <a:off x="2298211" y="3886200"/>
          <a:ext cx="8024935" cy="2727960"/>
        </p:xfrm>
        <a:graphic>
          <a:graphicData uri="http://schemas.openxmlformats.org/drawingml/2006/table">
            <a:tbl>
              <a:tblPr/>
              <a:tblGrid>
                <a:gridCol w="1412142">
                  <a:extLst>
                    <a:ext uri="{9D8B030D-6E8A-4147-A177-3AD203B41FA5}">
                      <a16:colId xmlns:a16="http://schemas.microsoft.com/office/drawing/2014/main" val="1383796192"/>
                    </a:ext>
                  </a:extLst>
                </a:gridCol>
                <a:gridCol w="2110154">
                  <a:extLst>
                    <a:ext uri="{9D8B030D-6E8A-4147-A177-3AD203B41FA5}">
                      <a16:colId xmlns:a16="http://schemas.microsoft.com/office/drawing/2014/main" val="3404880409"/>
                    </a:ext>
                  </a:extLst>
                </a:gridCol>
                <a:gridCol w="4502639">
                  <a:extLst>
                    <a:ext uri="{9D8B030D-6E8A-4147-A177-3AD203B41FA5}">
                      <a16:colId xmlns:a16="http://schemas.microsoft.com/office/drawing/2014/main" val="3652534481"/>
                    </a:ext>
                  </a:extLst>
                </a:gridCol>
              </a:tblGrid>
              <a:tr h="394293"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方法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參數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>
                          <a:effectLst/>
                          <a:latin typeface="+mn-ea"/>
                          <a:ea typeface="+mn-ea"/>
                        </a:rPr>
                        <a:t>說明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9825393"/>
                  </a:ext>
                </a:extLst>
              </a:tr>
              <a:tr h="394293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submit</a:t>
                      </a:r>
                      <a:endParaRPr lang="en-US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  <a:latin typeface="+mn-ea"/>
                          <a:ea typeface="+mn-ea"/>
                        </a:rPr>
                        <a:t>fn</a:t>
                      </a:r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, *</a:t>
                      </a:r>
                      <a:r>
                        <a:rPr lang="en-US" dirty="0" err="1">
                          <a:effectLst/>
                          <a:latin typeface="+mn-ea"/>
                          <a:ea typeface="+mn-ea"/>
                        </a:rPr>
                        <a:t>args</a:t>
                      </a:r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en-US" dirty="0" smtClean="0">
                          <a:effectLst/>
                          <a:latin typeface="+mn-ea"/>
                          <a:ea typeface="+mn-ea"/>
                        </a:rPr>
                        <a:t>**</a:t>
                      </a:r>
                      <a:r>
                        <a:rPr lang="en-US" dirty="0" err="1">
                          <a:effectLst/>
                          <a:latin typeface="+mn-ea"/>
                          <a:ea typeface="+mn-ea"/>
                        </a:rPr>
                        <a:t>kwargs</a:t>
                      </a:r>
                      <a:endParaRPr 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執行某個函式。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779664"/>
                  </a:ext>
                </a:extLst>
              </a:tr>
              <a:tr h="394293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map</a:t>
                      </a:r>
                      <a:endParaRPr lang="en-US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  <a:latin typeface="+mn-ea"/>
                          <a:ea typeface="+mn-ea"/>
                        </a:rPr>
                        <a:t>func</a:t>
                      </a:r>
                      <a:r>
                        <a:rPr lang="en-US" dirty="0">
                          <a:effectLst/>
                          <a:latin typeface="+mn-ea"/>
                          <a:ea typeface="+mn-ea"/>
                        </a:rPr>
                        <a:t>, *</a:t>
                      </a:r>
                      <a:r>
                        <a:rPr lang="en-US" dirty="0" err="1">
                          <a:effectLst/>
                          <a:latin typeface="+mn-ea"/>
                          <a:ea typeface="+mn-ea"/>
                        </a:rPr>
                        <a:t>iterables</a:t>
                      </a:r>
                      <a:endParaRPr lang="en-US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使用 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map 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的方式，使用某個函式執行可迭代的內容。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154877"/>
                  </a:ext>
                </a:extLst>
              </a:tr>
              <a:tr h="924930">
                <a:tc>
                  <a:txBody>
                    <a:bodyPr/>
                    <a:lstStyle/>
                    <a:p>
                      <a:r>
                        <a:rPr lang="en-US" b="0" i="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shutdown</a:t>
                      </a:r>
                      <a:endParaRPr lang="en-US" b="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  <a:latin typeface="+mn-ea"/>
                          <a:ea typeface="+mn-ea"/>
                        </a:rPr>
                        <a:t>wait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完成執行後回傳信號，釋放正在使用的任何資源，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wait 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預設 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True 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會在所有對象完成後才回傳信號，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wait 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設定 </a:t>
                      </a:r>
                      <a:r>
                        <a:rPr lang="en-US" altLang="zh-TW" dirty="0">
                          <a:effectLst/>
                          <a:latin typeface="+mn-ea"/>
                          <a:ea typeface="+mn-ea"/>
                        </a:rPr>
                        <a:t>False </a:t>
                      </a:r>
                      <a:r>
                        <a:rPr lang="zh-TW" altLang="en-US" dirty="0">
                          <a:effectLst/>
                          <a:latin typeface="+mn-ea"/>
                          <a:ea typeface="+mn-ea"/>
                        </a:rPr>
                        <a:t>則會在執行後立刻回傳。</a:t>
                      </a:r>
                    </a:p>
                  </a:txBody>
                  <a:tcPr marL="66675" marR="66675" marT="66675" marB="6667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4296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466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數學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6309060_TF02787947.potx" id="{CA6F56C2-3862-459D-931B-5489B8C74ABE}" vid="{493EA9E0-9B5A-4828-8580-9A067870566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NUTC Course ppt template</Template>
  <TotalTime>2209</TotalTime>
  <Words>1070</Words>
  <Application>Microsoft Office PowerPoint</Application>
  <PresentationFormat>寬螢幕</PresentationFormat>
  <Paragraphs>174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4" baseType="lpstr">
      <vt:lpstr>Euphemia</vt:lpstr>
      <vt:lpstr>Microsoft JhengHei UI</vt:lpstr>
      <vt:lpstr>Arial</vt:lpstr>
      <vt:lpstr>Wingdings</vt:lpstr>
      <vt:lpstr>數學 16x9</vt:lpstr>
      <vt:lpstr>網路爬蟲與資料分析 動態網頁解析</vt:lpstr>
      <vt:lpstr>下載網頁上的圖片資源</vt:lpstr>
      <vt:lpstr>爬取圖片- 靜態網頁</vt:lpstr>
      <vt:lpstr>爬取圖片- 靜態網頁#1 PTT_Beauty</vt:lpstr>
      <vt:lpstr>爬取圖片#1 PTT_Beauty</vt:lpstr>
      <vt:lpstr>Python任務處理流程</vt:lpstr>
      <vt:lpstr>平行任務處理#1 concurrent.futures</vt:lpstr>
      <vt:lpstr>ThreadPoolExecutor</vt:lpstr>
      <vt:lpstr>ThreadPoolExecutor</vt:lpstr>
      <vt:lpstr>ThreadPoolExecutor</vt:lpstr>
      <vt:lpstr>平行任務處理#2 threading</vt:lpstr>
      <vt:lpstr>Threading</vt:lpstr>
      <vt:lpstr>爬取圖片#2 PTT_Beauty</vt:lpstr>
      <vt:lpstr>爬取圖片#3 寶可夢圖鑑</vt:lpstr>
      <vt:lpstr>爬取圖片#3 寶可夢圖鑑</vt:lpstr>
      <vt:lpstr>爬取圖片#4 imgur 圖片網站</vt:lpstr>
      <vt:lpstr>Python image downloader</vt:lpstr>
      <vt:lpstr>練習1</vt:lpstr>
      <vt:lpstr>練習2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86</cp:revision>
  <dcterms:created xsi:type="dcterms:W3CDTF">2023-04-30T12:54:08Z</dcterms:created>
  <dcterms:modified xsi:type="dcterms:W3CDTF">2024-12-05T02:31:15Z</dcterms:modified>
</cp:coreProperties>
</file>