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58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59" r:id="rId18"/>
    <p:sldId id="270" r:id="rId19"/>
    <p:sldId id="260" r:id="rId20"/>
    <p:sldId id="268" r:id="rId21"/>
    <p:sldId id="269" r:id="rId22"/>
    <p:sldId id="257" r:id="rId23"/>
    <p:sldId id="271" r:id="rId24"/>
    <p:sldId id="272" r:id="rId25"/>
    <p:sldId id="273" r:id="rId26"/>
    <p:sldId id="274" r:id="rId27"/>
    <p:sldId id="276" r:id="rId28"/>
    <p:sldId id="277" r:id="rId29"/>
    <p:sldId id="287" r:id="rId30"/>
    <p:sldId id="288" r:id="rId31"/>
    <p:sldId id="278" r:id="rId32"/>
    <p:sldId id="286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50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4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16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5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01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37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52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852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48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8F78C09-0851-473F-8324-4090504E3BF7}" type="datetimeFigureOut">
              <a:rPr lang="zh-TW" altLang="en-US" smtClean="0"/>
              <a:t>2024/12/12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9FF0F2B-1400-40F3-A5C6-259C41C9F5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261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.taifex.com.tw/#/%E8%B3%87%E6%96%99%E6%9F%A5%E8%A9%A2API/get_GoldFuturesAndOptionsMargin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vKadd9Cflc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網路爬蟲與資料分析</a:t>
            </a:r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sz="4400" dirty="0"/>
              <a:t>Web API</a:t>
            </a:r>
            <a:endParaRPr lang="zh-TW" altLang="en-US" sz="44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403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金融相關資料來源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銀行網站</a:t>
            </a:r>
            <a:endParaRPr lang="en-US" altLang="zh-TW" dirty="0"/>
          </a:p>
          <a:p>
            <a:pPr lvl="1"/>
            <a:r>
              <a:rPr lang="zh-TW" altLang="en-US" dirty="0"/>
              <a:t>央行</a:t>
            </a:r>
            <a:endParaRPr lang="en-US" altLang="zh-TW" dirty="0"/>
          </a:p>
          <a:p>
            <a:pPr lvl="1"/>
            <a:r>
              <a:rPr lang="zh-TW" altLang="en-US" dirty="0"/>
              <a:t>各家</a:t>
            </a:r>
            <a:r>
              <a:rPr lang="zh-TW" altLang="en-US" dirty="0" smtClean="0"/>
              <a:t>銀行</a:t>
            </a:r>
            <a:endParaRPr lang="en-US" altLang="zh-TW" dirty="0" smtClean="0"/>
          </a:p>
          <a:p>
            <a:r>
              <a:rPr lang="zh-TW" altLang="en-US" dirty="0" smtClean="0"/>
              <a:t>國內資源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政府資料開放平台</a:t>
            </a:r>
            <a:endParaRPr lang="en-US" altLang="zh-TW" dirty="0" smtClean="0"/>
          </a:p>
          <a:p>
            <a:pPr lvl="1"/>
            <a:r>
              <a:rPr lang="zh-TW" altLang="en-US" dirty="0"/>
              <a:t>台灣期貨</a:t>
            </a:r>
            <a:r>
              <a:rPr lang="zh-TW" altLang="en-US" dirty="0" smtClean="0"/>
              <a:t>交易所</a:t>
            </a:r>
            <a:endParaRPr lang="en-US" altLang="zh-TW" dirty="0" smtClean="0"/>
          </a:p>
          <a:p>
            <a:pPr lvl="1"/>
            <a:r>
              <a:rPr lang="zh-TW" altLang="en-US" dirty="0"/>
              <a:t>台灣</a:t>
            </a:r>
            <a:r>
              <a:rPr lang="zh-TW" altLang="en-US" dirty="0" smtClean="0"/>
              <a:t>證券交易所</a:t>
            </a:r>
            <a:endParaRPr lang="en-US" altLang="zh-TW" dirty="0" smtClean="0"/>
          </a:p>
          <a:p>
            <a:r>
              <a:rPr lang="zh-TW" altLang="en-US" dirty="0" smtClean="0"/>
              <a:t>各大企業提供金融相關服務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Yahoo</a:t>
            </a:r>
            <a:r>
              <a:rPr lang="zh-TW" altLang="en-US" dirty="0" smtClean="0"/>
              <a:t> </a:t>
            </a:r>
            <a:r>
              <a:rPr lang="en-US" altLang="zh-TW" dirty="0" smtClean="0"/>
              <a:t>Finance</a:t>
            </a:r>
          </a:p>
          <a:p>
            <a:pPr lvl="1"/>
            <a:r>
              <a:rPr lang="en-US" altLang="zh-TW" dirty="0" smtClean="0"/>
              <a:t>Google Finance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582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外匯資料查詢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twder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https://github.com/jimms/twder</a:t>
            </a:r>
            <a:endParaRPr lang="en-US" altLang="zh-TW" dirty="0" smtClean="0"/>
          </a:p>
          <a:p>
            <a:pPr lvl="1"/>
            <a:r>
              <a:rPr lang="zh-TW" altLang="en-US" dirty="0"/>
              <a:t>擷取台灣銀行新台幣匯率</a:t>
            </a:r>
            <a:r>
              <a:rPr lang="zh-TW" altLang="en-US" dirty="0" smtClean="0"/>
              <a:t>報價的</a:t>
            </a:r>
            <a:r>
              <a:rPr lang="en-US" altLang="zh-TW" dirty="0" err="1" smtClean="0"/>
              <a:t>api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提供以下幾種簡單的查詢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查詢台銀</a:t>
            </a:r>
            <a:r>
              <a:rPr lang="zh-TW" altLang="en-US" dirty="0"/>
              <a:t>有</a:t>
            </a:r>
            <a:r>
              <a:rPr lang="zh-TW" altLang="en-US" dirty="0" smtClean="0"/>
              <a:t>提供哪些國家的幣別匯率</a:t>
            </a:r>
            <a:endParaRPr lang="en-US" altLang="zh-TW" dirty="0" smtClean="0"/>
          </a:p>
          <a:p>
            <a:pPr lvl="2"/>
            <a:r>
              <a:rPr lang="zh-TW" altLang="en-US" dirty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目前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所有幣別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目前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昨天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前六個月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擷取</a:t>
            </a:r>
            <a:r>
              <a:rPr lang="zh-TW" altLang="en-US" dirty="0" smtClean="0">
                <a:solidFill>
                  <a:srgbClr val="C00000"/>
                </a:solidFill>
              </a:rPr>
              <a:t>特定年月</a:t>
            </a:r>
            <a:r>
              <a:rPr lang="zh-TW" altLang="en-US" dirty="0" smtClean="0">
                <a:solidFill>
                  <a:schemeClr val="accent4">
                    <a:lumMod val="50000"/>
                  </a:schemeClr>
                </a:solidFill>
              </a:rPr>
              <a:t>特定幣別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的</a:t>
            </a:r>
            <a:r>
              <a:rPr lang="zh-TW" altLang="en-US" dirty="0" smtClean="0"/>
              <a:t>報價</a:t>
            </a:r>
            <a:endParaRPr lang="en-US" altLang="zh-TW" dirty="0" smtClean="0"/>
          </a:p>
          <a:p>
            <a:pPr lvl="2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704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Twder</a:t>
            </a:r>
            <a:r>
              <a:rPr lang="zh-TW" altLang="en-US" sz="4400" dirty="0" smtClean="0"/>
              <a:t>查詢有哪</a:t>
            </a:r>
            <a:r>
              <a:rPr lang="zh-TW" altLang="en-US" sz="4400" dirty="0"/>
              <a:t>些國家的幣別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twder.currencies</a:t>
            </a:r>
            <a:r>
              <a:rPr lang="en-US" altLang="zh-TW" sz="3200" dirty="0" smtClean="0"/>
              <a:t>()</a:t>
            </a:r>
          </a:p>
          <a:p>
            <a:pPr lvl="1"/>
            <a:r>
              <a:rPr lang="zh-TW" altLang="en-US" sz="2800" dirty="0" smtClean="0"/>
              <a:t>會回傳一個</a:t>
            </a:r>
            <a:r>
              <a:rPr lang="en-US" altLang="zh-TW" sz="2800" dirty="0" smtClean="0"/>
              <a:t>List</a:t>
            </a:r>
            <a:r>
              <a:rPr lang="zh-TW" altLang="en-US" sz="2800" dirty="0" smtClean="0"/>
              <a:t>裡面包含所有的幣別名稱</a:t>
            </a:r>
            <a:endParaRPr lang="en-US" altLang="zh-TW" sz="2800" dirty="0" smtClean="0"/>
          </a:p>
          <a:p>
            <a:pPr lvl="1"/>
            <a:r>
              <a:rPr lang="zh-TW" altLang="en-US" sz="2800" dirty="0"/>
              <a:t>如果後續需要</a:t>
            </a:r>
            <a:r>
              <a:rPr lang="zh-TW" altLang="en-US" sz="2800" dirty="0" smtClean="0"/>
              <a:t>查詢某一個幣別，可以使用這邊查詢到的名稱</a:t>
            </a:r>
            <a:endParaRPr lang="en-US" altLang="zh-TW" sz="2800" dirty="0" smtClean="0"/>
          </a:p>
          <a:p>
            <a:pPr lvl="2"/>
            <a:r>
              <a:rPr lang="en-US" altLang="zh-TW" sz="2400" dirty="0"/>
              <a:t>['CNY', 'THB', 'SEK', 'USD', 'IDR', 'AUD', 'NZD', 'PHP', 'MYR', 'GBP', 'ZAR', 'CHF', 'VND', 'EUR', 'KRW', 'SGD', 'JPY', 'CAD', 'HKD']</a:t>
            </a:r>
            <a:endParaRPr lang="en-US" altLang="zh-TW" sz="24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4170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Twder</a:t>
            </a:r>
            <a:r>
              <a:rPr lang="zh-TW" altLang="en-US" sz="4400" dirty="0"/>
              <a:t>擷取目前所有幣別報價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/>
              <a:t>twder.now_all</a:t>
            </a:r>
            <a:r>
              <a:rPr lang="en-US" altLang="zh-TW" sz="3200" dirty="0" smtClean="0"/>
              <a:t>()</a:t>
            </a:r>
          </a:p>
          <a:p>
            <a:pPr lvl="1"/>
            <a:r>
              <a:rPr lang="zh-TW" altLang="en-US" sz="2800" dirty="0" smtClean="0"/>
              <a:t>回傳一個字典型態的物件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Key</a:t>
            </a:r>
            <a:r>
              <a:rPr lang="zh-TW" altLang="en-US" sz="2800" dirty="0" smtClean="0"/>
              <a:t>是</a:t>
            </a:r>
            <a:r>
              <a:rPr lang="zh-TW" altLang="en-US" sz="2800" dirty="0"/>
              <a:t>幣別代碼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Value</a:t>
            </a:r>
            <a:r>
              <a:rPr lang="zh-TW" altLang="en-US" sz="2800" dirty="0" smtClean="0"/>
              <a:t>一組</a:t>
            </a:r>
            <a:r>
              <a:rPr lang="en-US" altLang="zh-TW" sz="2800" dirty="0" smtClean="0"/>
              <a:t>tuple(</a:t>
            </a:r>
            <a:r>
              <a:rPr lang="zh-TW" altLang="en-US" sz="2800" dirty="0"/>
              <a:t>時間</a:t>
            </a:r>
            <a:r>
              <a:rPr lang="en-US" altLang="zh-TW" sz="2800" dirty="0"/>
              <a:t>, </a:t>
            </a:r>
            <a:r>
              <a:rPr lang="zh-TW" altLang="en-US" sz="2800" dirty="0"/>
              <a:t>現金買入</a:t>
            </a:r>
            <a:r>
              <a:rPr lang="en-US" altLang="zh-TW" sz="2800" dirty="0"/>
              <a:t>, </a:t>
            </a:r>
            <a:r>
              <a:rPr lang="zh-TW" altLang="en-US" sz="2800" dirty="0"/>
              <a:t>現金賣出</a:t>
            </a:r>
            <a:r>
              <a:rPr lang="en-US" altLang="zh-TW" sz="2800" dirty="0"/>
              <a:t>, </a:t>
            </a:r>
            <a:r>
              <a:rPr lang="zh-TW" altLang="en-US" sz="2800" dirty="0"/>
              <a:t>即期買入</a:t>
            </a:r>
            <a:r>
              <a:rPr lang="en-US" altLang="zh-TW" sz="2800" dirty="0"/>
              <a:t>, </a:t>
            </a:r>
            <a:r>
              <a:rPr lang="zh-TW" altLang="en-US" sz="2800" dirty="0"/>
              <a:t>即期賣出</a:t>
            </a:r>
            <a:r>
              <a:rPr lang="en-US" altLang="zh-TW" sz="2800" dirty="0" smtClean="0"/>
              <a:t>)</a:t>
            </a:r>
          </a:p>
          <a:p>
            <a:pPr lvl="2"/>
            <a:r>
              <a:rPr lang="it-IT" altLang="zh-TW" sz="2400" dirty="0"/>
              <a:t>{'USD': ('2023/05/13 09:25', '30.35', '31.02', '30.675', '30.825</a:t>
            </a:r>
            <a:r>
              <a:rPr lang="it-IT" altLang="zh-TW" sz="2400" dirty="0" smtClean="0"/>
              <a:t>'),</a:t>
            </a:r>
            <a:r>
              <a:rPr lang="en-US" altLang="zh-TW" sz="2400" dirty="0" smtClean="0"/>
              <a:t>…}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Twder</a:t>
            </a:r>
            <a:r>
              <a:rPr lang="zh-TW" altLang="en-US" sz="4400" dirty="0" smtClean="0"/>
              <a:t>擷取特定</a:t>
            </a:r>
            <a:r>
              <a:rPr lang="zh-TW" altLang="en-US" sz="4400" dirty="0"/>
              <a:t>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目前時間的報價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twder.now</a:t>
            </a:r>
            <a:r>
              <a:rPr lang="en-US" altLang="zh-TW" sz="2800" dirty="0" smtClean="0"/>
              <a:t>(</a:t>
            </a:r>
            <a:r>
              <a:rPr lang="en-US" altLang="zh-TW" sz="2800" dirty="0"/>
              <a:t>'</a:t>
            </a:r>
            <a:r>
              <a:rPr lang="zh-TW" altLang="en-US" sz="2800" dirty="0" smtClean="0"/>
              <a:t>幣別代碼</a:t>
            </a:r>
            <a:r>
              <a:rPr lang="en-US" altLang="zh-TW" sz="2800" dirty="0" smtClean="0"/>
              <a:t>')</a:t>
            </a:r>
          </a:p>
          <a:p>
            <a:pPr lvl="2"/>
            <a:r>
              <a:rPr lang="zh-TW" altLang="en-US" sz="2400" dirty="0" smtClean="0"/>
              <a:t>回傳一個</a:t>
            </a:r>
            <a:r>
              <a:rPr lang="en-US" altLang="zh-TW" sz="2400" dirty="0"/>
              <a:t>tuple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時間</a:t>
            </a:r>
            <a:r>
              <a:rPr lang="en-US" altLang="zh-TW" sz="2400" dirty="0"/>
              <a:t>, </a:t>
            </a:r>
            <a:r>
              <a:rPr lang="zh-TW" altLang="en-US" sz="2400" dirty="0"/>
              <a:t>現金買入</a:t>
            </a:r>
            <a:r>
              <a:rPr lang="en-US" altLang="zh-TW" sz="2400" dirty="0"/>
              <a:t>, </a:t>
            </a:r>
            <a:r>
              <a:rPr lang="zh-TW" altLang="en-US" sz="2400" dirty="0"/>
              <a:t>現金賣出</a:t>
            </a:r>
            <a:r>
              <a:rPr lang="en-US" altLang="zh-TW" sz="2400" dirty="0"/>
              <a:t>, </a:t>
            </a:r>
            <a:r>
              <a:rPr lang="zh-TW" altLang="en-US" sz="2400" dirty="0"/>
              <a:t>即期買入</a:t>
            </a:r>
            <a:r>
              <a:rPr lang="en-US" altLang="zh-TW" sz="2400" dirty="0"/>
              <a:t>, </a:t>
            </a:r>
            <a:r>
              <a:rPr lang="zh-TW" altLang="en-US" sz="2400" dirty="0"/>
              <a:t>即期</a:t>
            </a:r>
            <a:r>
              <a:rPr lang="zh-TW" altLang="en-US" sz="2400" dirty="0" smtClean="0"/>
              <a:t>賣出</a:t>
            </a:r>
            <a:r>
              <a:rPr lang="en-US" altLang="zh-TW" sz="2400" dirty="0" smtClean="0"/>
              <a:t>)</a:t>
            </a:r>
          </a:p>
          <a:p>
            <a:pPr lvl="2"/>
            <a:r>
              <a:rPr lang="en-US" altLang="zh-TW" sz="2400" dirty="0"/>
              <a:t>(</a:t>
            </a:r>
            <a:r>
              <a:rPr lang="en-US" altLang="zh-TW" sz="2400" dirty="0" smtClean="0"/>
              <a:t>'2024/12/13 12:25</a:t>
            </a:r>
            <a:r>
              <a:rPr lang="en-US" altLang="zh-TW" sz="2400" dirty="0"/>
              <a:t>', '0.2174', '0.2302', '0.2242', '0.2292')</a:t>
            </a:r>
            <a:endParaRPr lang="en-US" altLang="zh-TW" sz="2400" dirty="0" smtClean="0"/>
          </a:p>
          <a:p>
            <a:r>
              <a:rPr lang="zh-TW" altLang="en-US" sz="3200" dirty="0" smtClean="0"/>
              <a:t>昨日的報價</a:t>
            </a:r>
            <a:endParaRPr lang="en-US" altLang="zh-TW" sz="3200" dirty="0" smtClean="0"/>
          </a:p>
          <a:p>
            <a:pPr lvl="1"/>
            <a:r>
              <a:rPr lang="en-US" altLang="zh-TW" sz="2800" dirty="0" err="1"/>
              <a:t>twder.past_day</a:t>
            </a:r>
            <a:r>
              <a:rPr lang="en-US" altLang="zh-TW" sz="2800" dirty="0" smtClean="0"/>
              <a:t>('</a:t>
            </a:r>
            <a:r>
              <a:rPr lang="zh-TW" altLang="en-US" sz="2800" dirty="0"/>
              <a:t>幣別代碼</a:t>
            </a:r>
            <a:r>
              <a:rPr lang="en-US" altLang="zh-TW" sz="2800" dirty="0" smtClean="0"/>
              <a:t>')</a:t>
            </a:r>
          </a:p>
          <a:p>
            <a:pPr lvl="2"/>
            <a:r>
              <a:rPr lang="zh-TW" altLang="en-US" sz="2400" dirty="0"/>
              <a:t>回傳</a:t>
            </a:r>
            <a:r>
              <a:rPr lang="zh-TW" altLang="en-US" sz="2400" dirty="0" smtClean="0"/>
              <a:t>一個</a:t>
            </a:r>
            <a:r>
              <a:rPr lang="en-US" altLang="zh-TW" sz="2400" dirty="0" smtClean="0"/>
              <a:t>list</a:t>
            </a:r>
            <a:r>
              <a:rPr lang="zh-TW" altLang="en-US" sz="2400" dirty="0" smtClean="0"/>
              <a:t>，包含昨日的所有時間點的報價</a:t>
            </a:r>
            <a:endParaRPr lang="en-US" altLang="zh-TW" sz="2400" dirty="0" smtClean="0"/>
          </a:p>
          <a:p>
            <a:pPr lvl="2"/>
            <a:r>
              <a:rPr lang="zh-TW" altLang="en-US" sz="2400" dirty="0" smtClean="0"/>
              <a:t>每一個時間點以一個</a:t>
            </a:r>
            <a:r>
              <a:rPr lang="en-US" altLang="zh-TW" sz="2400" dirty="0" smtClean="0"/>
              <a:t>tuple(</a:t>
            </a:r>
            <a:r>
              <a:rPr lang="zh-TW" altLang="en-US" sz="2400" dirty="0"/>
              <a:t>時間</a:t>
            </a:r>
            <a:r>
              <a:rPr lang="en-US" altLang="zh-TW" sz="2400" dirty="0"/>
              <a:t>, </a:t>
            </a:r>
            <a:r>
              <a:rPr lang="zh-TW" altLang="en-US" sz="2400" dirty="0"/>
              <a:t>現金買入</a:t>
            </a:r>
            <a:r>
              <a:rPr lang="en-US" altLang="zh-TW" sz="2400" dirty="0"/>
              <a:t>, </a:t>
            </a:r>
            <a:r>
              <a:rPr lang="zh-TW" altLang="en-US" sz="2400" dirty="0"/>
              <a:t>現金賣出</a:t>
            </a:r>
            <a:r>
              <a:rPr lang="en-US" altLang="zh-TW" sz="2400" dirty="0"/>
              <a:t>, </a:t>
            </a:r>
            <a:r>
              <a:rPr lang="zh-TW" altLang="en-US" sz="2400" dirty="0"/>
              <a:t>即期買入</a:t>
            </a:r>
            <a:r>
              <a:rPr lang="en-US" altLang="zh-TW" sz="2400" dirty="0"/>
              <a:t>, </a:t>
            </a:r>
            <a:r>
              <a:rPr lang="zh-TW" altLang="en-US" sz="2400" dirty="0"/>
              <a:t>即期賣出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來表示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0296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Twder</a:t>
            </a:r>
            <a:r>
              <a:rPr lang="zh-TW" altLang="en-US" sz="4400" dirty="0"/>
              <a:t>擷取特定幣別報價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過去六個月的報價</a:t>
            </a:r>
            <a:endParaRPr lang="en-US" altLang="zh-TW" dirty="0" smtClean="0"/>
          </a:p>
          <a:p>
            <a:pPr lvl="1"/>
            <a:r>
              <a:rPr lang="en-US" altLang="zh-TW" dirty="0" err="1"/>
              <a:t>twder.past_six_month</a:t>
            </a:r>
            <a:r>
              <a:rPr lang="en-US" altLang="zh-TW" dirty="0" smtClean="0"/>
              <a:t>('</a:t>
            </a:r>
            <a:r>
              <a:rPr lang="zh-TW" altLang="en-US" dirty="0"/>
              <a:t>幣別代碼</a:t>
            </a:r>
            <a:r>
              <a:rPr lang="en-US" altLang="zh-TW" dirty="0" smtClean="0"/>
              <a:t>') </a:t>
            </a:r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smtClean="0"/>
              <a:t>list</a:t>
            </a:r>
            <a:r>
              <a:rPr lang="zh-TW" altLang="en-US" dirty="0" smtClean="0"/>
              <a:t>，包含過去六個月每日結束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最後一個時間點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的報價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每日以</a:t>
            </a:r>
            <a:r>
              <a:rPr lang="zh-TW" altLang="en-US" dirty="0"/>
              <a:t>一個</a:t>
            </a:r>
            <a:r>
              <a:rPr lang="en-US" altLang="zh-TW" dirty="0"/>
              <a:t>tuple(</a:t>
            </a:r>
            <a:r>
              <a:rPr lang="zh-TW" altLang="en-US" dirty="0"/>
              <a:t>時間</a:t>
            </a:r>
            <a:r>
              <a:rPr lang="en-US" altLang="zh-TW" dirty="0"/>
              <a:t>, </a:t>
            </a:r>
            <a:r>
              <a:rPr lang="zh-TW" altLang="en-US" dirty="0"/>
              <a:t>現金買入</a:t>
            </a:r>
            <a:r>
              <a:rPr lang="en-US" altLang="zh-TW" dirty="0"/>
              <a:t>, </a:t>
            </a:r>
            <a:r>
              <a:rPr lang="zh-TW" altLang="en-US" dirty="0"/>
              <a:t>現金賣出</a:t>
            </a:r>
            <a:r>
              <a:rPr lang="en-US" altLang="zh-TW" dirty="0"/>
              <a:t>, </a:t>
            </a:r>
            <a:r>
              <a:rPr lang="zh-TW" altLang="en-US" dirty="0"/>
              <a:t>即期買入</a:t>
            </a:r>
            <a:r>
              <a:rPr lang="en-US" altLang="zh-TW" dirty="0"/>
              <a:t>, </a:t>
            </a:r>
            <a:r>
              <a:rPr lang="zh-TW" altLang="en-US" dirty="0"/>
              <a:t>即期賣出</a:t>
            </a:r>
            <a:r>
              <a:rPr lang="en-US" altLang="zh-TW" dirty="0"/>
              <a:t>)</a:t>
            </a:r>
            <a:r>
              <a:rPr lang="zh-TW" altLang="en-US" dirty="0"/>
              <a:t>來表示</a:t>
            </a:r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061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Twder</a:t>
            </a:r>
            <a:r>
              <a:rPr lang="zh-TW" altLang="en-US" sz="4400" dirty="0"/>
              <a:t>擷取特定幣別報價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擷取特定年月特定幣別的報價</a:t>
            </a:r>
            <a:endParaRPr lang="en-US" altLang="zh-TW" dirty="0" smtClean="0"/>
          </a:p>
          <a:p>
            <a:pPr lvl="1"/>
            <a:r>
              <a:rPr lang="en-US" altLang="zh-TW" dirty="0" err="1"/>
              <a:t>twder.specify_month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幣別代碼</a:t>
            </a:r>
            <a:r>
              <a:rPr lang="en-US" altLang="zh-TW" dirty="0" smtClean="0"/>
              <a:t>’, </a:t>
            </a:r>
            <a:r>
              <a:rPr lang="zh-TW" altLang="en-US" dirty="0" smtClean="0"/>
              <a:t>年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根據台灣銀行提供的資料，最多目前只</a:t>
            </a:r>
            <a:r>
              <a:rPr lang="zh-TW" altLang="en-US" dirty="0"/>
              <a:t>能擷取</a:t>
            </a:r>
            <a:r>
              <a:rPr lang="zh-TW" altLang="en-US" dirty="0" smtClean="0"/>
              <a:t>到前一年的資料</a:t>
            </a:r>
            <a:endParaRPr lang="en-US" altLang="zh-TW" dirty="0" smtClean="0"/>
          </a:p>
          <a:p>
            <a:pPr lvl="1"/>
            <a:r>
              <a:rPr lang="zh-TW" altLang="en-US" dirty="0"/>
              <a:t>回傳一個</a:t>
            </a:r>
            <a:r>
              <a:rPr lang="en-US" altLang="zh-TW" dirty="0"/>
              <a:t>list</a:t>
            </a:r>
            <a:r>
              <a:rPr lang="zh-TW" altLang="en-US" dirty="0"/>
              <a:t>，</a:t>
            </a:r>
            <a:r>
              <a:rPr lang="zh-TW" altLang="en-US" dirty="0" smtClean="0"/>
              <a:t>包含該指定年月中每日</a:t>
            </a:r>
            <a:r>
              <a:rPr lang="zh-TW" altLang="en-US" dirty="0"/>
              <a:t>結束</a:t>
            </a:r>
            <a:r>
              <a:rPr lang="en-US" altLang="zh-TW" dirty="0"/>
              <a:t>(</a:t>
            </a:r>
            <a:r>
              <a:rPr lang="zh-TW" altLang="en-US" dirty="0"/>
              <a:t>最後一個時間點</a:t>
            </a:r>
            <a:r>
              <a:rPr lang="en-US" altLang="zh-TW" dirty="0"/>
              <a:t>)</a:t>
            </a:r>
            <a:r>
              <a:rPr lang="zh-TW" altLang="en-US" dirty="0"/>
              <a:t>的</a:t>
            </a:r>
            <a:r>
              <a:rPr lang="zh-TW" altLang="en-US" dirty="0" smtClean="0"/>
              <a:t>報價</a:t>
            </a:r>
            <a:endParaRPr lang="en-US" altLang="zh-TW" dirty="0" smtClean="0"/>
          </a:p>
          <a:p>
            <a:pPr lvl="1"/>
            <a:r>
              <a:rPr lang="zh-TW" altLang="en-US" dirty="0"/>
              <a:t>每日以一個</a:t>
            </a:r>
            <a:r>
              <a:rPr lang="en-US" altLang="zh-TW" dirty="0"/>
              <a:t>tuple(</a:t>
            </a:r>
            <a:r>
              <a:rPr lang="zh-TW" altLang="en-US" dirty="0"/>
              <a:t>時間</a:t>
            </a:r>
            <a:r>
              <a:rPr lang="en-US" altLang="zh-TW" dirty="0"/>
              <a:t>, </a:t>
            </a:r>
            <a:r>
              <a:rPr lang="zh-TW" altLang="en-US" dirty="0"/>
              <a:t>現金買入</a:t>
            </a:r>
            <a:r>
              <a:rPr lang="en-US" altLang="zh-TW" dirty="0"/>
              <a:t>, </a:t>
            </a:r>
            <a:r>
              <a:rPr lang="zh-TW" altLang="en-US" dirty="0"/>
              <a:t>現金賣出</a:t>
            </a:r>
            <a:r>
              <a:rPr lang="en-US" altLang="zh-TW" dirty="0"/>
              <a:t>, </a:t>
            </a:r>
            <a:r>
              <a:rPr lang="zh-TW" altLang="en-US" dirty="0"/>
              <a:t>即期買入</a:t>
            </a:r>
            <a:r>
              <a:rPr lang="en-US" altLang="zh-TW" dirty="0"/>
              <a:t>, </a:t>
            </a:r>
            <a:r>
              <a:rPr lang="zh-TW" altLang="en-US" dirty="0"/>
              <a:t>即期賣出</a:t>
            </a:r>
            <a:r>
              <a:rPr lang="en-US" altLang="zh-TW" dirty="0"/>
              <a:t>)</a:t>
            </a:r>
            <a:r>
              <a:rPr lang="zh-TW" altLang="en-US" dirty="0"/>
              <a:t>來表示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37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</a:t>
            </a:r>
            <a:r>
              <a:rPr lang="zh-TW" altLang="en-US" sz="4400" dirty="0" smtClean="0"/>
              <a:t>交易所</a:t>
            </a:r>
            <a:r>
              <a:rPr lang="en-US" altLang="zh-TW" sz="4400" dirty="0" smtClean="0"/>
              <a:t>API #1</a:t>
            </a:r>
            <a:endParaRPr lang="zh-TW" altLang="en-US" sz="4400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資料查詢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總覽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  <a:hlinkClick r:id="rId2"/>
            </a:endParaRPr>
          </a:p>
          <a:p>
            <a:pPr lvl="1"/>
            <a:r>
              <a:rPr lang="en-US" altLang="zh-TW" dirty="0"/>
              <a:t>https://openapi.taifex.com.tw/#/%</a:t>
            </a:r>
            <a:r>
              <a:rPr lang="en-US" altLang="zh-TW" dirty="0" smtClean="0"/>
              <a:t>E8%B3%87%E6%96%99%E6%9F%A5%E8%A9%A2API</a:t>
            </a:r>
          </a:p>
          <a:p>
            <a:r>
              <a:rPr lang="zh-TW" altLang="en-US" dirty="0" smtClean="0"/>
              <a:t>提供各種期貨相關的資訊查詢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股票</a:t>
            </a:r>
            <a:r>
              <a:rPr lang="zh-TW" altLang="en-US" dirty="0"/>
              <a:t>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</a:t>
            </a:r>
            <a:r>
              <a:rPr lang="zh-TW" altLang="en-US" dirty="0" smtClean="0"/>
              <a:t>價</a:t>
            </a:r>
            <a:endParaRPr lang="en-US" altLang="zh-TW" dirty="0" smtClean="0"/>
          </a:p>
          <a:p>
            <a:pPr lvl="1"/>
            <a:r>
              <a:rPr lang="zh-TW" altLang="en-US" dirty="0"/>
              <a:t>期貨每日交易</a:t>
            </a:r>
            <a:r>
              <a:rPr lang="zh-TW" altLang="en-US" dirty="0" smtClean="0"/>
              <a:t>行情</a:t>
            </a:r>
            <a:endParaRPr lang="en-US" altLang="zh-TW" dirty="0" smtClean="0"/>
          </a:p>
          <a:p>
            <a:pPr lvl="1"/>
            <a:r>
              <a:rPr lang="zh-TW" altLang="en-US" dirty="0"/>
              <a:t>選擇權每日交易</a:t>
            </a:r>
            <a:r>
              <a:rPr lang="zh-TW" altLang="en-US" dirty="0" smtClean="0"/>
              <a:t>行情</a:t>
            </a:r>
            <a:endParaRPr lang="en-US" altLang="zh-TW" dirty="0" smtClean="0"/>
          </a:p>
          <a:p>
            <a:pPr lvl="1"/>
            <a:r>
              <a:rPr lang="zh-TW" altLang="en-US" dirty="0"/>
              <a:t>選擇權每日</a:t>
            </a:r>
            <a:r>
              <a:rPr lang="en-US" altLang="zh-TW" dirty="0"/>
              <a:t>Delta</a:t>
            </a:r>
            <a:r>
              <a:rPr lang="zh-TW" altLang="en-US" dirty="0" smtClean="0"/>
              <a:t>值</a:t>
            </a:r>
            <a:endParaRPr lang="en-US" altLang="zh-TW" dirty="0" smtClean="0"/>
          </a:p>
          <a:p>
            <a:pPr lvl="1"/>
            <a:r>
              <a:rPr lang="zh-TW" altLang="en-US" dirty="0"/>
              <a:t>每日外幣參考匯率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836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/>
              <a:t>API #1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選擇權調整開盤參考價</a:t>
            </a:r>
            <a:endParaRPr lang="en-US" altLang="zh-TW" dirty="0"/>
          </a:p>
          <a:p>
            <a:pPr lvl="1"/>
            <a:r>
              <a:rPr lang="zh-TW" altLang="en-US" dirty="0" smtClean="0"/>
              <a:t>找到要請求的</a:t>
            </a:r>
            <a:r>
              <a:rPr lang="en-US" altLang="zh-TW" dirty="0" err="1" smtClean="0"/>
              <a:t>url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是否有傳入參數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34" y="3429866"/>
            <a:ext cx="10616304" cy="238904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492508" y="4304144"/>
            <a:ext cx="1080655" cy="46181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94940" y="4304145"/>
            <a:ext cx="1080655" cy="803564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2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#1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1" y="1542757"/>
            <a:ext cx="9785349" cy="4572000"/>
          </a:xfrm>
        </p:spPr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</a:t>
            </a:r>
            <a:r>
              <a:rPr lang="zh-TW" altLang="en-US" dirty="0" smtClean="0"/>
              <a:t>價</a:t>
            </a:r>
            <a:endParaRPr lang="en-US" altLang="zh-TW" dirty="0" smtClean="0"/>
          </a:p>
          <a:p>
            <a:pPr lvl="1"/>
            <a:r>
              <a:rPr lang="zh-TW" altLang="en-US" dirty="0"/>
              <a:t>查詢</a:t>
            </a:r>
            <a:r>
              <a:rPr lang="zh-TW" altLang="en-US" dirty="0" smtClean="0"/>
              <a:t>方式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requests</a:t>
            </a:r>
            <a:r>
              <a:rPr lang="zh-TW" altLang="en-US" dirty="0"/>
              <a:t>模組搭配</a:t>
            </a:r>
            <a:r>
              <a:rPr lang="en-US" altLang="zh-TW" dirty="0" err="1"/>
              <a:t>url</a:t>
            </a:r>
            <a:r>
              <a:rPr lang="zh-TW" altLang="en-US" dirty="0" smtClean="0"/>
              <a:t>位置以及參數</a:t>
            </a:r>
            <a:endParaRPr lang="zh-TW" altLang="en-US" dirty="0"/>
          </a:p>
          <a:p>
            <a:pPr lvl="1"/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2435695"/>
            <a:ext cx="10456711" cy="430223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901389" y="6426342"/>
            <a:ext cx="3061009" cy="2215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161310" y="5964677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rgbClr val="C00000"/>
                </a:solidFill>
              </a:rPr>
              <a:t>要</a:t>
            </a:r>
            <a:r>
              <a:rPr lang="en-US" altLang="zh-TW" sz="2400" dirty="0" smtClean="0">
                <a:solidFill>
                  <a:srgbClr val="C00000"/>
                </a:solidFill>
              </a:rPr>
              <a:t>request</a:t>
            </a:r>
            <a:r>
              <a:rPr lang="zh-TW" altLang="en-US" sz="2400" dirty="0" smtClean="0">
                <a:solidFill>
                  <a:srgbClr val="C00000"/>
                </a:solidFill>
              </a:rPr>
              <a:t>的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url</a:t>
            </a:r>
            <a:r>
              <a:rPr lang="zh-TW" altLang="en-US" sz="2400" dirty="0" smtClean="0">
                <a:solidFill>
                  <a:srgbClr val="C00000"/>
                </a:solidFill>
              </a:rPr>
              <a:t>位置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06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應用程式</a:t>
            </a:r>
            <a:r>
              <a:rPr lang="zh-TW" altLang="en-US" dirty="0" smtClean="0"/>
              <a:t>介面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Application </a:t>
            </a:r>
            <a:r>
              <a:rPr lang="en-US" altLang="zh-TW" dirty="0"/>
              <a:t>Programming Interface</a:t>
            </a:r>
            <a:endParaRPr lang="zh-TW" altLang="en-US" dirty="0"/>
          </a:p>
        </p:txBody>
      </p:sp>
      <p:pic>
        <p:nvPicPr>
          <p:cNvPr id="4" name="zvKadd9Cfl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040" y="1987061"/>
            <a:ext cx="7315201" cy="41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#1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5767530" cy="4572000"/>
          </a:xfrm>
        </p:spPr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選擇權調整開盤參考價</a:t>
            </a:r>
            <a:endParaRPr lang="en-US" altLang="zh-TW" dirty="0"/>
          </a:p>
          <a:p>
            <a:pPr lvl="1"/>
            <a:r>
              <a:rPr lang="zh-TW" altLang="en-US" dirty="0"/>
              <a:t>回傳</a:t>
            </a:r>
            <a:r>
              <a:rPr lang="zh-TW" altLang="en-US" dirty="0" smtClean="0"/>
              <a:t>值</a:t>
            </a:r>
            <a:r>
              <a:rPr lang="zh-TW" altLang="en-US" dirty="0"/>
              <a:t>為</a:t>
            </a:r>
            <a:r>
              <a:rPr lang="zh-TW" altLang="en-US" dirty="0" smtClean="0"/>
              <a:t>一個</a:t>
            </a:r>
            <a:r>
              <a:rPr lang="en-US" altLang="zh-TW" dirty="0" err="1" smtClean="0"/>
              <a:t>json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一筆資料所包含的</a:t>
            </a:r>
            <a:r>
              <a:rPr lang="zh-TW" altLang="en-US" dirty="0"/>
              <a:t>內容</a:t>
            </a:r>
            <a:r>
              <a:rPr lang="zh-TW" altLang="en-US" dirty="0" smtClean="0"/>
              <a:t>為右圖所示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Key</a:t>
            </a:r>
            <a:r>
              <a:rPr lang="zh-TW" altLang="en-US" dirty="0" smtClean="0"/>
              <a:t>為欄位名稱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Value</a:t>
            </a:r>
            <a:r>
              <a:rPr lang="zh-TW" altLang="en-US" dirty="0" smtClean="0"/>
              <a:t>為值</a:t>
            </a:r>
            <a:r>
              <a:rPr lang="en-US" altLang="zh-TW" dirty="0" smtClean="0"/>
              <a:t>(</a:t>
            </a:r>
            <a:r>
              <a:rPr lang="zh-TW" altLang="en-US" dirty="0" smtClean="0"/>
              <a:t>型態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多筆資料以</a:t>
            </a:r>
            <a:r>
              <a:rPr lang="en-US" altLang="zh-TW" dirty="0" smtClean="0"/>
              <a:t>list[]</a:t>
            </a:r>
            <a:r>
              <a:rPr lang="zh-TW" altLang="en-US" dirty="0" smtClean="0"/>
              <a:t>儲存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Schema</a:t>
            </a:r>
            <a:r>
              <a:rPr lang="zh-TW" altLang="en-US" dirty="0" smtClean="0"/>
              <a:t>的地方可以查看每一個欄位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zh-TW" altLang="en-US" dirty="0" smtClean="0"/>
              <a:t>   的</a:t>
            </a:r>
            <a:r>
              <a:rPr lang="zh-TW" altLang="en-US" dirty="0"/>
              <a:t>說明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971" y="2247957"/>
            <a:ext cx="4665285" cy="358033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94618" y="4119418"/>
            <a:ext cx="637309" cy="360218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#1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股票期貨</a:t>
            </a:r>
            <a:r>
              <a:rPr lang="en-US" altLang="zh-TW" dirty="0"/>
              <a:t>/</a:t>
            </a:r>
            <a:r>
              <a:rPr lang="zh-TW" altLang="en-US" dirty="0"/>
              <a:t>選擇權調整開盤參考</a:t>
            </a:r>
            <a:r>
              <a:rPr lang="zh-TW" altLang="en-US" dirty="0" smtClean="0"/>
              <a:t>價</a:t>
            </a:r>
            <a:r>
              <a:rPr lang="en-US" altLang="zh-TW" dirty="0"/>
              <a:t>Schema</a:t>
            </a:r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336678"/>
              </p:ext>
            </p:extLst>
          </p:nvPr>
        </p:nvGraphicFramePr>
        <p:xfrm>
          <a:off x="1976582" y="2825553"/>
          <a:ext cx="8109528" cy="2605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163">
                  <a:extLst>
                    <a:ext uri="{9D8B030D-6E8A-4147-A177-3AD203B41FA5}">
                      <a16:colId xmlns:a16="http://schemas.microsoft.com/office/drawing/2014/main" val="2936589683"/>
                    </a:ext>
                  </a:extLst>
                </a:gridCol>
                <a:gridCol w="4664365">
                  <a:extLst>
                    <a:ext uri="{9D8B030D-6E8A-4147-A177-3AD203B41FA5}">
                      <a16:colId xmlns:a16="http://schemas.microsoft.com/office/drawing/2014/main" val="2958960871"/>
                    </a:ext>
                  </a:extLst>
                </a:gridCol>
              </a:tblGrid>
              <a:tr h="3722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Key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資料型態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55898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dirty="0" smtClean="0"/>
                        <a:t>日期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23553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StockCode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股票代號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555131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ContractName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商品名稱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254095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TickerSymbol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商品代號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922779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DeliveryMonth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月份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33957"/>
                  </a:ext>
                </a:extLst>
              </a:tr>
              <a:tr h="372204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ReferredOpeningPrice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/ </a:t>
                      </a:r>
                      <a:r>
                        <a:rPr lang="zh-TW" altLang="en-US" dirty="0" smtClean="0"/>
                        <a:t>開盤參考價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0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49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 smtClean="0"/>
              <a:t>API #2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5037857" cy="4572000"/>
          </a:xfrm>
        </p:spPr>
        <p:txBody>
          <a:bodyPr/>
          <a:lstStyle/>
          <a:p>
            <a:r>
              <a:rPr lang="zh-TW" altLang="en-US" dirty="0"/>
              <a:t>每日外幣參考</a:t>
            </a:r>
            <a:r>
              <a:rPr lang="zh-TW" altLang="en-US" dirty="0" smtClean="0"/>
              <a:t>匯率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url</a:t>
            </a:r>
            <a:r>
              <a:rPr lang="en-US" altLang="zh-TW" dirty="0"/>
              <a:t> </a:t>
            </a:r>
            <a:r>
              <a:rPr lang="en-US" altLang="zh-TW" dirty="0" smtClean="0"/>
              <a:t>= https</a:t>
            </a:r>
            <a:r>
              <a:rPr lang="en-US" altLang="zh-TW" dirty="0"/>
              <a:t>://</a:t>
            </a:r>
            <a:r>
              <a:rPr lang="en-US" altLang="zh-TW" dirty="0" smtClean="0"/>
              <a:t>openapi.taifex.com.tw/v1/DailyForeignExchangeRates</a:t>
            </a:r>
          </a:p>
          <a:p>
            <a:pPr lvl="1"/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865" y="1600200"/>
            <a:ext cx="4774372" cy="4807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18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台灣期貨交易所</a:t>
            </a:r>
            <a:r>
              <a:rPr lang="en-US" altLang="zh-TW" sz="4400" dirty="0"/>
              <a:t>API #2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每日外幣參考匯率</a:t>
            </a:r>
            <a:endParaRPr lang="en-US" altLang="zh-TW" dirty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傳兩個月內的匯率，為</a:t>
            </a:r>
            <a:r>
              <a:rPr lang="zh-TW" altLang="en-US" dirty="0"/>
              <a:t>一個</a:t>
            </a:r>
            <a:r>
              <a:rPr lang="en-US" altLang="zh-TW" dirty="0" err="1"/>
              <a:t>json</a:t>
            </a:r>
            <a:r>
              <a:rPr lang="zh-TW" altLang="en-US" dirty="0"/>
              <a:t>格式</a:t>
            </a:r>
            <a:endParaRPr lang="en-US" altLang="zh-TW" dirty="0"/>
          </a:p>
          <a:p>
            <a:pPr lvl="1"/>
            <a:r>
              <a:rPr lang="zh-TW" altLang="en-US" dirty="0"/>
              <a:t>一筆</a:t>
            </a:r>
            <a:r>
              <a:rPr lang="zh-TW" altLang="en-US" dirty="0" smtClean="0"/>
              <a:t>資料為一日的資料</a:t>
            </a:r>
            <a:endParaRPr lang="en-US" altLang="zh-TW" dirty="0"/>
          </a:p>
          <a:p>
            <a:pPr lvl="2"/>
            <a:r>
              <a:rPr lang="en-US" altLang="zh-TW" dirty="0"/>
              <a:t>Key</a:t>
            </a:r>
            <a:r>
              <a:rPr lang="zh-TW" altLang="en-US" dirty="0"/>
              <a:t>為欄位名稱</a:t>
            </a:r>
            <a:endParaRPr lang="en-US" altLang="zh-TW" dirty="0"/>
          </a:p>
          <a:p>
            <a:pPr lvl="2"/>
            <a:r>
              <a:rPr lang="en-US" altLang="zh-TW" dirty="0"/>
              <a:t>Value</a:t>
            </a:r>
            <a:r>
              <a:rPr lang="zh-TW" altLang="en-US" dirty="0"/>
              <a:t>為值</a:t>
            </a:r>
            <a:r>
              <a:rPr lang="en-US" altLang="zh-TW" dirty="0"/>
              <a:t>(</a:t>
            </a:r>
            <a:r>
              <a:rPr lang="zh-TW" altLang="en-US" dirty="0"/>
              <a:t>型態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多筆</a:t>
            </a:r>
            <a:r>
              <a:rPr lang="zh-TW" altLang="en-US" dirty="0" smtClean="0"/>
              <a:t>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每一日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</a:t>
            </a:r>
            <a:r>
              <a:rPr lang="en-US" altLang="zh-TW" dirty="0"/>
              <a:t>list[]</a:t>
            </a:r>
            <a:r>
              <a:rPr lang="zh-TW" altLang="en-US" dirty="0"/>
              <a:t>儲存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564" y="1923457"/>
            <a:ext cx="3486637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3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Yahoo Finance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yfinance</a:t>
            </a:r>
            <a:r>
              <a:rPr lang="en-US" altLang="zh-TW" dirty="0"/>
              <a:t> </a:t>
            </a:r>
            <a:r>
              <a:rPr lang="zh-TW" altLang="en-US" dirty="0"/>
              <a:t>是一個</a:t>
            </a:r>
            <a:r>
              <a:rPr lang="zh-TW" altLang="en-US" dirty="0" smtClean="0"/>
              <a:t>可以下載股票資料的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r>
              <a:rPr lang="zh-TW" altLang="en-US" dirty="0" smtClean="0"/>
              <a:t>安裝</a:t>
            </a:r>
            <a:r>
              <a:rPr lang="en-US" altLang="zh-TW" dirty="0" err="1"/>
              <a:t>yfinance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yfinance</a:t>
            </a:r>
            <a:endParaRPr lang="en-US" altLang="zh-TW" dirty="0" smtClean="0"/>
          </a:p>
          <a:p>
            <a:r>
              <a:rPr lang="zh-TW" altLang="en-US" dirty="0" smtClean="0"/>
              <a:t>載入</a:t>
            </a:r>
            <a:r>
              <a:rPr lang="en-US" altLang="zh-TW" dirty="0" err="1" smtClean="0"/>
              <a:t>yfinance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err="1" smtClean="0"/>
              <a:t>yfinance</a:t>
            </a:r>
            <a:r>
              <a:rPr lang="zh-TW" altLang="en-US" dirty="0" smtClean="0"/>
              <a:t> </a:t>
            </a:r>
            <a:r>
              <a:rPr lang="en-US" altLang="zh-TW" dirty="0" smtClean="0"/>
              <a:t>as </a:t>
            </a:r>
            <a:r>
              <a:rPr lang="en-US" altLang="zh-TW" dirty="0" err="1" smtClean="0"/>
              <a:t>yf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70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Yfinance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獲得單一股票資訊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定義 </a:t>
            </a:r>
            <a:r>
              <a:rPr lang="en-US" altLang="zh-TW" sz="3200" dirty="0" smtClean="0"/>
              <a:t>Ticker </a:t>
            </a:r>
            <a:r>
              <a:rPr lang="zh-TW" altLang="en-US" sz="3200" dirty="0" smtClean="0"/>
              <a:t>物件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yf.Ticker</a:t>
            </a:r>
            <a:r>
              <a:rPr lang="en-US" altLang="zh-TW" sz="2800" dirty="0" smtClean="0"/>
              <a:t>(‘</a:t>
            </a:r>
            <a:r>
              <a:rPr lang="zh-TW" altLang="en-US" sz="2800" dirty="0" smtClean="0"/>
              <a:t>股票代碼</a:t>
            </a:r>
            <a:r>
              <a:rPr lang="en-US" altLang="zh-TW" sz="2800" dirty="0" smtClean="0"/>
              <a:t>’)</a:t>
            </a:r>
          </a:p>
          <a:p>
            <a:pPr lvl="2"/>
            <a:r>
              <a:rPr lang="en-US" altLang="zh-TW" sz="2400" dirty="0" err="1" smtClean="0"/>
              <a:t>yfinance</a:t>
            </a:r>
            <a:r>
              <a:rPr lang="en-US" altLang="zh-TW" sz="2400" dirty="0" smtClean="0"/>
              <a:t> </a:t>
            </a:r>
            <a:r>
              <a:rPr lang="zh-TW" altLang="en-US" sz="2400" dirty="0"/>
              <a:t>運作的方式是透過我們定義一個 </a:t>
            </a:r>
            <a:r>
              <a:rPr lang="en-US" altLang="zh-TW" sz="2400" dirty="0"/>
              <a:t>Ticker </a:t>
            </a:r>
            <a:r>
              <a:rPr lang="zh-TW" altLang="en-US" sz="2400" dirty="0"/>
              <a:t>的物件（</a:t>
            </a:r>
            <a:r>
              <a:rPr lang="en-US" altLang="zh-TW" sz="2400" dirty="0"/>
              <a:t>Object</a:t>
            </a:r>
            <a:r>
              <a:rPr lang="zh-TW" altLang="en-US" sz="2400" dirty="0"/>
              <a:t>），而透過這個物件，我們存取 </a:t>
            </a:r>
            <a:r>
              <a:rPr lang="en-US" altLang="zh-TW" sz="2400" dirty="0" smtClean="0"/>
              <a:t>Yahoo </a:t>
            </a:r>
            <a:r>
              <a:rPr lang="en-US" altLang="zh-TW" sz="2400" dirty="0"/>
              <a:t>Finance </a:t>
            </a:r>
            <a:r>
              <a:rPr lang="zh-TW" altLang="en-US" sz="2400" dirty="0" smtClean="0"/>
              <a:t>的資料</a:t>
            </a:r>
            <a:endParaRPr lang="en-US" altLang="zh-TW" sz="2400" dirty="0" smtClean="0"/>
          </a:p>
          <a:p>
            <a:pPr lvl="1"/>
            <a:r>
              <a:rPr lang="en-US" altLang="zh-TW" sz="2800" dirty="0" smtClean="0"/>
              <a:t>Example</a:t>
            </a:r>
          </a:p>
          <a:p>
            <a:pPr lvl="2"/>
            <a:r>
              <a:rPr lang="en-US" altLang="zh-TW" sz="2400" dirty="0" err="1" smtClean="0"/>
              <a:t>tsm</a:t>
            </a:r>
            <a:r>
              <a:rPr lang="en-US" altLang="zh-TW" sz="2400" dirty="0" smtClean="0"/>
              <a:t>= </a:t>
            </a:r>
            <a:r>
              <a:rPr lang="en-US" altLang="zh-TW" sz="2400" dirty="0" err="1"/>
              <a:t>yf.Ticker</a:t>
            </a:r>
            <a:r>
              <a:rPr lang="en-US" altLang="zh-TW" sz="2400" dirty="0" smtClean="0"/>
              <a:t>(‘TSM’)</a:t>
            </a:r>
          </a:p>
          <a:p>
            <a:pPr lvl="3"/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850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Yahoo Finance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Ticker </a:t>
            </a:r>
            <a:r>
              <a:rPr lang="zh-TW" altLang="en-US" dirty="0"/>
              <a:t>物件有</a:t>
            </a:r>
            <a:r>
              <a:rPr lang="zh-TW" altLang="en-US" dirty="0" smtClean="0"/>
              <a:t>許多屬性和方法可以存取各種資料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smtClean="0"/>
              <a:t>info</a:t>
            </a:r>
            <a:r>
              <a:rPr lang="zh-TW" altLang="en-US" dirty="0" smtClean="0"/>
              <a:t> 取得股票基本資訊</a:t>
            </a:r>
            <a:endParaRPr lang="en-US" altLang="zh-TW" dirty="0" smtClean="0"/>
          </a:p>
          <a:p>
            <a:pPr lvl="1"/>
            <a:r>
              <a:rPr lang="zh-TW" altLang="en-US" dirty="0"/>
              <a:t>回</a:t>
            </a:r>
            <a:r>
              <a:rPr lang="zh-TW" altLang="en-US" dirty="0" smtClean="0"/>
              <a:t>傳一個字典型態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公司</a:t>
            </a:r>
            <a:r>
              <a:rPr lang="zh-TW" altLang="en-US" dirty="0"/>
              <a:t>名、行業、市值以及一系列的財務</a:t>
            </a:r>
            <a:r>
              <a:rPr lang="zh-TW" altLang="en-US" dirty="0" smtClean="0"/>
              <a:t>比率</a:t>
            </a:r>
            <a:endParaRPr lang="en-US" altLang="zh-TW" dirty="0" smtClean="0"/>
          </a:p>
          <a:p>
            <a:r>
              <a:rPr lang="en-US" altLang="zh-TW" dirty="0"/>
              <a:t>.</a:t>
            </a:r>
            <a:r>
              <a:rPr lang="en-US" altLang="zh-TW" dirty="0" smtClean="0"/>
              <a:t>actions</a:t>
            </a:r>
            <a:r>
              <a:rPr lang="zh-TW" altLang="en-US" dirty="0" smtClean="0"/>
              <a:t> 取得</a:t>
            </a:r>
            <a:r>
              <a:rPr lang="zh-TW" altLang="en-US" dirty="0"/>
              <a:t>公司的企業行動（</a:t>
            </a:r>
            <a:r>
              <a:rPr lang="en-US" altLang="zh-TW" dirty="0"/>
              <a:t>Corporate Action</a:t>
            </a:r>
            <a:r>
              <a:rPr lang="zh-TW" altLang="en-US" dirty="0"/>
              <a:t>）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，包含以下兩個欄位資訊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dividends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股息資訊</a:t>
            </a:r>
            <a:endParaRPr lang="en-US" altLang="zh-TW" dirty="0"/>
          </a:p>
          <a:p>
            <a:pPr lvl="1"/>
            <a:r>
              <a:rPr lang="en-US" altLang="zh-TW" dirty="0" smtClean="0"/>
              <a:t>splits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拆股資訊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58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Yahoo Finance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取得公司的歷史資料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.history(period, start, end, interval)</a:t>
            </a:r>
          </a:p>
          <a:p>
            <a:pPr lvl="1"/>
            <a:r>
              <a:rPr lang="zh-TW" altLang="en-US" sz="2800" dirty="0" smtClean="0"/>
              <a:t>可指定期間 、開始</a:t>
            </a:r>
            <a:r>
              <a:rPr lang="en-US" altLang="zh-TW" sz="2800" dirty="0" smtClean="0"/>
              <a:t>~</a:t>
            </a:r>
            <a:r>
              <a:rPr lang="zh-TW" altLang="en-US" sz="2800" dirty="0" smtClean="0"/>
              <a:t>結束時間、間隔等</a:t>
            </a:r>
            <a:endParaRPr lang="en-US" altLang="zh-TW" sz="2800" dirty="0" smtClean="0"/>
          </a:p>
          <a:p>
            <a:pPr lvl="2"/>
            <a:r>
              <a:rPr lang="zh-TW" altLang="en-US" sz="2400" dirty="0" smtClean="0"/>
              <a:t>期間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period = ‘1mo’ , ‘1d’, ‘1wk’</a:t>
            </a:r>
          </a:p>
          <a:p>
            <a:pPr lvl="2"/>
            <a:r>
              <a:rPr lang="zh-TW" altLang="en-US" sz="2400" dirty="0" smtClean="0"/>
              <a:t>開始時間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start= '</a:t>
            </a:r>
            <a:r>
              <a:rPr lang="en-US" altLang="zh-TW" sz="2400" dirty="0" err="1" smtClean="0"/>
              <a:t>yyyy</a:t>
            </a:r>
            <a:r>
              <a:rPr lang="en-US" altLang="zh-TW" sz="2400" dirty="0" smtClean="0"/>
              <a:t>-mm-</a:t>
            </a:r>
            <a:r>
              <a:rPr lang="en-US" altLang="zh-TW" sz="2400" dirty="0" err="1" smtClean="0"/>
              <a:t>dd</a:t>
            </a:r>
            <a:r>
              <a:rPr lang="en-US" altLang="zh-TW" sz="2400" dirty="0" smtClean="0"/>
              <a:t> '</a:t>
            </a:r>
          </a:p>
          <a:p>
            <a:pPr lvl="2"/>
            <a:r>
              <a:rPr lang="zh-TW" altLang="en-US" sz="2400" dirty="0" smtClean="0"/>
              <a:t>結束時間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</a:t>
            </a:r>
            <a:r>
              <a:rPr lang="en-US" altLang="zh-TW" sz="2400" dirty="0" smtClean="0"/>
              <a:t>end=‘</a:t>
            </a:r>
            <a:r>
              <a:rPr lang="en-US" altLang="zh-TW" sz="2400" dirty="0" err="1" smtClean="0"/>
              <a:t>yyyy</a:t>
            </a:r>
            <a:r>
              <a:rPr lang="en-US" altLang="zh-TW" sz="2400" dirty="0" smtClean="0"/>
              <a:t>-mm-</a:t>
            </a:r>
            <a:r>
              <a:rPr lang="en-US" altLang="zh-TW" sz="2400" dirty="0" err="1" smtClean="0"/>
              <a:t>dd</a:t>
            </a:r>
            <a:r>
              <a:rPr lang="en-US" altLang="zh-TW" sz="2400" dirty="0" smtClean="0"/>
              <a:t>‘</a:t>
            </a:r>
          </a:p>
          <a:p>
            <a:pPr lvl="2"/>
            <a:r>
              <a:rPr lang="zh-TW" altLang="en-US" sz="2400" dirty="0" smtClean="0"/>
              <a:t>間隔時間 </a:t>
            </a:r>
            <a:r>
              <a:rPr lang="en-US" altLang="zh-TW" sz="2400" dirty="0" smtClean="0">
                <a:sym typeface="Wingdings" panose="05000000000000000000" pitchFamily="2" charset="2"/>
              </a:rPr>
              <a:t> interval = </a:t>
            </a:r>
            <a:r>
              <a:rPr lang="en-US" altLang="zh-TW" sz="2400" dirty="0"/>
              <a:t>‘1m’, ‘</a:t>
            </a:r>
            <a:r>
              <a:rPr lang="en-US" altLang="zh-TW" sz="2400" dirty="0" smtClean="0"/>
              <a:t>1h’ </a:t>
            </a:r>
          </a:p>
          <a:p>
            <a:pPr lvl="1"/>
            <a:r>
              <a:rPr lang="zh-TW" altLang="en-US" sz="2800" dirty="0" smtClean="0"/>
              <a:t>回</a:t>
            </a:r>
            <a:r>
              <a:rPr lang="zh-TW" altLang="en-US" sz="2800" dirty="0"/>
              <a:t>傳為一個</a:t>
            </a:r>
            <a:r>
              <a:rPr lang="en-US" altLang="zh-TW" sz="2800" dirty="0" err="1" smtClean="0"/>
              <a:t>dataframe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包含股票</a:t>
            </a:r>
            <a:r>
              <a:rPr lang="zh-TW" altLang="en-US" sz="2800" dirty="0"/>
              <a:t>價格和企業行動的</a:t>
            </a:r>
            <a:r>
              <a:rPr lang="zh-TW" altLang="en-US" sz="2800" dirty="0" smtClean="0"/>
              <a:t>歷史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OHLC</a:t>
            </a:r>
            <a:r>
              <a:rPr lang="zh-TW" altLang="en-US" sz="2400" dirty="0"/>
              <a:t>（開盤 </a:t>
            </a:r>
            <a:r>
              <a:rPr lang="en-US" altLang="zh-TW" sz="2400" dirty="0"/>
              <a:t>Open</a:t>
            </a:r>
            <a:r>
              <a:rPr lang="zh-TW" altLang="en-US" sz="2400" dirty="0"/>
              <a:t>、最高 </a:t>
            </a:r>
            <a:r>
              <a:rPr lang="en-US" altLang="zh-TW" sz="2400" dirty="0"/>
              <a:t>High</a:t>
            </a:r>
            <a:r>
              <a:rPr lang="zh-TW" altLang="en-US" sz="2400" dirty="0"/>
              <a:t>、最低 </a:t>
            </a:r>
            <a:r>
              <a:rPr lang="en-US" altLang="zh-TW" sz="2400" dirty="0"/>
              <a:t>Low</a:t>
            </a:r>
            <a:r>
              <a:rPr lang="zh-TW" altLang="en-US" sz="2400" dirty="0"/>
              <a:t>、收市 </a:t>
            </a:r>
            <a:r>
              <a:rPr lang="en-US" altLang="zh-TW" sz="2400" dirty="0"/>
              <a:t>Close</a:t>
            </a:r>
            <a:r>
              <a:rPr lang="zh-TW" altLang="en-US" sz="2400" dirty="0"/>
              <a:t>）、成交量（</a:t>
            </a:r>
            <a:r>
              <a:rPr lang="en-US" altLang="zh-TW" sz="2400" dirty="0"/>
              <a:t>Volume</a:t>
            </a:r>
            <a:r>
              <a:rPr lang="zh-TW" altLang="en-US" sz="2400" dirty="0"/>
              <a:t>）等的</a:t>
            </a:r>
            <a:r>
              <a:rPr lang="zh-TW" altLang="en-US" sz="2400" dirty="0" smtClean="0"/>
              <a:t>重要資料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90159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Yfinance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獲取多個股票的資料</a:t>
            </a:r>
            <a:r>
              <a:rPr lang="en-US" altLang="zh-TW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yf.download</a:t>
            </a:r>
            <a:r>
              <a:rPr lang="en-US" altLang="zh-TW" dirty="0" smtClean="0"/>
              <a:t>(‘</a:t>
            </a:r>
            <a:r>
              <a:rPr lang="zh-TW" altLang="en-US" dirty="0" smtClean="0"/>
              <a:t>多個股票代號</a:t>
            </a:r>
            <a:r>
              <a:rPr lang="en-US" altLang="zh-TW" dirty="0" smtClean="0"/>
              <a:t>’, start, end, interval)</a:t>
            </a:r>
          </a:p>
          <a:p>
            <a:pPr lvl="1"/>
            <a:r>
              <a:rPr lang="zh-TW" altLang="en-US" dirty="0" smtClean="0"/>
              <a:t>多個股票代號可以用空白隔開，也可以傳入一個</a:t>
            </a:r>
            <a:r>
              <a:rPr lang="en-US" altLang="zh-TW" dirty="0" smtClean="0"/>
              <a:t>list</a:t>
            </a:r>
          </a:p>
          <a:p>
            <a:pPr lvl="1"/>
            <a:r>
              <a:rPr lang="zh-TW" altLang="en-US" dirty="0"/>
              <a:t>開始時間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start= '</a:t>
            </a:r>
            <a:r>
              <a:rPr lang="en-US" altLang="zh-TW" dirty="0" err="1"/>
              <a:t>yyyy</a:t>
            </a:r>
            <a:r>
              <a:rPr lang="en-US" altLang="zh-TW" dirty="0"/>
              <a:t>-mm-</a:t>
            </a:r>
            <a:r>
              <a:rPr lang="en-US" altLang="zh-TW" dirty="0" err="1"/>
              <a:t>dd</a:t>
            </a:r>
            <a:r>
              <a:rPr lang="en-US" altLang="zh-TW" dirty="0"/>
              <a:t> '</a:t>
            </a:r>
          </a:p>
          <a:p>
            <a:pPr lvl="1"/>
            <a:r>
              <a:rPr lang="zh-TW" altLang="en-US" dirty="0"/>
              <a:t>結束時間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en-US" altLang="zh-TW" dirty="0"/>
              <a:t>end=‘</a:t>
            </a:r>
            <a:r>
              <a:rPr lang="en-US" altLang="zh-TW" dirty="0" err="1"/>
              <a:t>yyyy</a:t>
            </a:r>
            <a:r>
              <a:rPr lang="en-US" altLang="zh-TW" dirty="0"/>
              <a:t>-mm-</a:t>
            </a:r>
            <a:r>
              <a:rPr lang="en-US" altLang="zh-TW" dirty="0" err="1"/>
              <a:t>dd</a:t>
            </a:r>
            <a:r>
              <a:rPr lang="en-US" altLang="zh-TW" dirty="0"/>
              <a:t>‘</a:t>
            </a:r>
          </a:p>
          <a:p>
            <a:pPr lvl="1"/>
            <a:r>
              <a:rPr lang="zh-TW" altLang="en-US" dirty="0"/>
              <a:t>間隔時間 </a:t>
            </a:r>
            <a:r>
              <a:rPr lang="en-US" altLang="zh-TW" dirty="0">
                <a:sym typeface="Wingdings" panose="05000000000000000000" pitchFamily="2" charset="2"/>
              </a:rPr>
              <a:t> interval = </a:t>
            </a:r>
            <a:r>
              <a:rPr lang="en-US" altLang="zh-TW" dirty="0"/>
              <a:t>‘1m’, ‘1h’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回傳一個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包含</a:t>
            </a:r>
            <a:r>
              <a:rPr lang="en-US" altLang="zh-TW" dirty="0"/>
              <a:t>OHLC</a:t>
            </a:r>
            <a:r>
              <a:rPr lang="zh-TW" altLang="en-US" dirty="0"/>
              <a:t>（開盤 </a:t>
            </a:r>
            <a:r>
              <a:rPr lang="en-US" altLang="zh-TW" dirty="0"/>
              <a:t>Open</a:t>
            </a:r>
            <a:r>
              <a:rPr lang="zh-TW" altLang="en-US" dirty="0"/>
              <a:t>、最高 </a:t>
            </a:r>
            <a:r>
              <a:rPr lang="en-US" altLang="zh-TW" dirty="0"/>
              <a:t>High</a:t>
            </a:r>
            <a:r>
              <a:rPr lang="zh-TW" altLang="en-US" dirty="0"/>
              <a:t>、最低 </a:t>
            </a:r>
            <a:r>
              <a:rPr lang="en-US" altLang="zh-TW" dirty="0"/>
              <a:t>Low</a:t>
            </a:r>
            <a:r>
              <a:rPr lang="zh-TW" altLang="en-US" dirty="0"/>
              <a:t>、收市 </a:t>
            </a:r>
            <a:r>
              <a:rPr lang="en-US" altLang="zh-TW" dirty="0"/>
              <a:t>Close</a:t>
            </a:r>
            <a:r>
              <a:rPr lang="zh-TW" altLang="en-US" dirty="0" smtClean="0"/>
              <a:t>）和成交量</a:t>
            </a:r>
            <a:r>
              <a:rPr lang="zh-TW" altLang="en-US" dirty="0"/>
              <a:t>（</a:t>
            </a:r>
            <a:r>
              <a:rPr lang="en-US" altLang="zh-TW" dirty="0"/>
              <a:t>Volume</a:t>
            </a:r>
            <a:r>
              <a:rPr lang="zh-TW" altLang="en-US" dirty="0"/>
              <a:t>）等</a:t>
            </a:r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7826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pandas_ta</a:t>
            </a:r>
            <a:r>
              <a:rPr lang="zh-TW" altLang="en-US" dirty="0" smtClean="0"/>
              <a:t> 金融技術指標分析套件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安裝套件</a:t>
            </a:r>
            <a:endParaRPr lang="en-US" altLang="zh-TW" dirty="0" smtClean="0"/>
          </a:p>
          <a:p>
            <a:pPr lvl="1"/>
            <a:r>
              <a:rPr lang="en-US" altLang="zh-TW" dirty="0"/>
              <a:t>pip install </a:t>
            </a:r>
            <a:r>
              <a:rPr lang="en-US" altLang="zh-TW" dirty="0" err="1"/>
              <a:t>pandas_ta</a:t>
            </a:r>
            <a:endParaRPr lang="en-US" altLang="zh-TW" dirty="0"/>
          </a:p>
          <a:p>
            <a:r>
              <a:rPr lang="zh-TW" altLang="en-US" dirty="0" smtClean="0"/>
              <a:t>結合</a:t>
            </a:r>
            <a:r>
              <a:rPr lang="en-US" altLang="zh-TW" dirty="0" err="1" smtClean="0"/>
              <a:t>yfinance</a:t>
            </a:r>
            <a:r>
              <a:rPr lang="zh-TW" altLang="en-US" dirty="0" smtClean="0"/>
              <a:t>爬取金融資料並轉成</a:t>
            </a:r>
            <a:r>
              <a:rPr lang="en-US" altLang="zh-TW" dirty="0" err="1" smtClean="0"/>
              <a:t>dataframe</a:t>
            </a:r>
            <a:endParaRPr lang="en-US" altLang="zh-TW" dirty="0" smtClean="0"/>
          </a:p>
          <a:p>
            <a:pPr lvl="1"/>
            <a:r>
              <a:rPr lang="en-US" altLang="zh-TW" dirty="0" err="1"/>
              <a:t>aapl</a:t>
            </a:r>
            <a:r>
              <a:rPr lang="en-US" altLang="zh-TW" dirty="0"/>
              <a:t> = </a:t>
            </a:r>
            <a:r>
              <a:rPr lang="en-US" altLang="zh-TW" dirty="0" err="1"/>
              <a:t>yf.Ticker</a:t>
            </a:r>
            <a:r>
              <a:rPr lang="en-US" altLang="zh-TW" dirty="0"/>
              <a:t>('</a:t>
            </a:r>
            <a:r>
              <a:rPr lang="en-US" altLang="zh-TW" dirty="0" err="1"/>
              <a:t>aapl</a:t>
            </a:r>
            <a:r>
              <a:rPr lang="en-US" altLang="zh-TW" dirty="0"/>
              <a:t>')</a:t>
            </a:r>
          </a:p>
          <a:p>
            <a:pPr lvl="1"/>
            <a:r>
              <a:rPr lang="en-US" altLang="zh-TW" dirty="0" err="1"/>
              <a:t>df</a:t>
            </a:r>
            <a:r>
              <a:rPr lang="en-US" altLang="zh-TW" dirty="0"/>
              <a:t> = </a:t>
            </a:r>
            <a:r>
              <a:rPr lang="en-US" altLang="zh-TW" dirty="0" err="1"/>
              <a:t>pd.DataFrame</a:t>
            </a:r>
            <a:r>
              <a:rPr lang="en-US" altLang="zh-TW" dirty="0"/>
              <a:t>(</a:t>
            </a:r>
            <a:r>
              <a:rPr lang="en-US" altLang="zh-TW" dirty="0" err="1"/>
              <a:t>aapl.history</a:t>
            </a:r>
            <a:r>
              <a:rPr lang="en-US" altLang="zh-TW" dirty="0"/>
              <a:t>())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507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Application Programming Interface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扮演</a:t>
            </a:r>
            <a:r>
              <a:rPr lang="zh-TW" altLang="en-US" dirty="0" smtClean="0"/>
              <a:t>著應用程式</a:t>
            </a:r>
            <a:r>
              <a:rPr lang="zh-TW" altLang="en-US" dirty="0"/>
              <a:t>和應用程式之間，交換資訊的溝通</a:t>
            </a:r>
            <a:r>
              <a:rPr lang="zh-TW" altLang="en-US" dirty="0" smtClean="0"/>
              <a:t>橋樑</a:t>
            </a:r>
            <a:endParaRPr lang="en-US" altLang="zh-TW" dirty="0" smtClean="0"/>
          </a:p>
          <a:p>
            <a:r>
              <a:rPr lang="zh-TW" altLang="en-US" dirty="0"/>
              <a:t>定義多個軟體中介之間</a:t>
            </a:r>
            <a:r>
              <a:rPr lang="zh-TW" altLang="en-US" dirty="0" smtClean="0"/>
              <a:t>的互動方式</a:t>
            </a:r>
            <a:endParaRPr lang="en-US" altLang="zh-TW" dirty="0" smtClean="0"/>
          </a:p>
          <a:p>
            <a:pPr lvl="1"/>
            <a:r>
              <a:rPr lang="zh-TW" altLang="en-US" dirty="0"/>
              <a:t>僅定義了一個介面，而不涉及應用程式在實作過程中的具體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可以進行的呼叫（</a:t>
            </a:r>
            <a:r>
              <a:rPr lang="en-US" altLang="zh-TW" dirty="0" smtClean="0"/>
              <a:t>call</a:t>
            </a:r>
            <a:r>
              <a:rPr lang="zh-TW" altLang="en-US" dirty="0" smtClean="0"/>
              <a:t>）或請求（</a:t>
            </a:r>
            <a:r>
              <a:rPr lang="en-US" altLang="zh-TW" dirty="0" smtClean="0"/>
              <a:t>request</a:t>
            </a:r>
            <a:r>
              <a:rPr lang="zh-TW" altLang="en-US" dirty="0" smtClean="0"/>
              <a:t>）的種類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如何</a:t>
            </a:r>
            <a:r>
              <a:rPr lang="zh-TW" altLang="en-US" dirty="0"/>
              <a:t>進行</a:t>
            </a:r>
            <a:r>
              <a:rPr lang="zh-TW" altLang="en-US" dirty="0" smtClean="0"/>
              <a:t>呼叫或</a:t>
            </a:r>
            <a:r>
              <a:rPr lang="zh-TW" altLang="en-US" dirty="0"/>
              <a:t>發出</a:t>
            </a:r>
            <a:r>
              <a:rPr lang="zh-TW" altLang="en-US" dirty="0" smtClean="0"/>
              <a:t>請求應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/>
              <a:t>的資料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應</a:t>
            </a:r>
            <a:r>
              <a:rPr lang="zh-TW" altLang="en-US" dirty="0"/>
              <a:t>遵循的</a:t>
            </a:r>
            <a:r>
              <a:rPr lang="zh-TW" altLang="en-US" dirty="0" smtClean="0"/>
              <a:t>慣例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5865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pandas_ta</a:t>
            </a:r>
            <a:r>
              <a:rPr lang="zh-TW" altLang="en-US" dirty="0"/>
              <a:t> 金融技術指標分析套件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使用各種技術指標</a:t>
            </a:r>
            <a:r>
              <a:rPr lang="zh-TW" altLang="en-US" dirty="0" smtClean="0"/>
              <a:t>函數並加到</a:t>
            </a:r>
            <a:r>
              <a:rPr lang="en-US" altLang="zh-TW" dirty="0" err="1" smtClean="0"/>
              <a:t>dataframe</a:t>
            </a:r>
            <a:r>
              <a:rPr lang="zh-TW" altLang="en-US" dirty="0" smtClean="0"/>
              <a:t>裡</a:t>
            </a:r>
            <a:endParaRPr lang="en-US" altLang="zh-TW" dirty="0"/>
          </a:p>
          <a:p>
            <a:pPr lvl="1"/>
            <a:r>
              <a:rPr lang="en-US" altLang="zh-TW" dirty="0" smtClean="0"/>
              <a:t>Simple Moving </a:t>
            </a:r>
            <a:r>
              <a:rPr lang="en-US" altLang="zh-TW" dirty="0"/>
              <a:t>Average 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df.ta.sma</a:t>
            </a:r>
            <a:r>
              <a:rPr lang="en-US" altLang="zh-TW" dirty="0" smtClean="0"/>
              <a:t>(cumulative=True</a:t>
            </a:r>
            <a:r>
              <a:rPr lang="en-US" altLang="zh-TW" dirty="0"/>
              <a:t>, append=True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/>
              <a:t>Moving Average Convergence </a:t>
            </a:r>
            <a:r>
              <a:rPr lang="en-US" altLang="zh-TW" dirty="0" smtClean="0"/>
              <a:t>Divergence</a:t>
            </a:r>
          </a:p>
          <a:p>
            <a:pPr lvl="2"/>
            <a:r>
              <a:rPr lang="en-US" altLang="zh-TW" dirty="0" err="1" smtClean="0"/>
              <a:t>df.ta.hma</a:t>
            </a:r>
            <a:r>
              <a:rPr lang="en-US" altLang="zh-TW" dirty="0" smtClean="0"/>
              <a:t>(cumulative=True</a:t>
            </a:r>
            <a:r>
              <a:rPr lang="en-US" altLang="zh-TW" dirty="0"/>
              <a:t>, append=True)</a:t>
            </a:r>
          </a:p>
          <a:p>
            <a:r>
              <a:rPr lang="zh-TW" altLang="en-US" dirty="0"/>
              <a:t>可參考套件網頁取得更多</a:t>
            </a:r>
            <a:r>
              <a:rPr lang="zh-TW" altLang="en-US" dirty="0" smtClean="0"/>
              <a:t>指標</a:t>
            </a:r>
            <a:endParaRPr lang="en-US" altLang="zh-TW" dirty="0" smtClean="0"/>
          </a:p>
          <a:p>
            <a:pPr lvl="1"/>
            <a:r>
              <a:rPr lang="en-US" altLang="zh-TW" dirty="0"/>
              <a:t>https://github.com/twopirllc/pandas-ta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292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操作</a:t>
            </a:r>
            <a:r>
              <a:rPr lang="en-US" altLang="zh-TW" dirty="0" smtClean="0"/>
              <a:t>yahoo finance 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找出以下幾個股票過去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個月的價格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TSLA</a:t>
            </a:r>
          </a:p>
          <a:p>
            <a:pPr lvl="1"/>
            <a:r>
              <a:rPr lang="en-US" altLang="zh-TW" dirty="0" smtClean="0"/>
              <a:t>MSFT</a:t>
            </a:r>
          </a:p>
          <a:p>
            <a:pPr lvl="1"/>
            <a:r>
              <a:rPr lang="en-US" altLang="zh-TW" dirty="0" smtClean="0"/>
              <a:t>0700.HK</a:t>
            </a:r>
          </a:p>
          <a:p>
            <a:pPr lvl="1"/>
            <a:r>
              <a:rPr lang="en-US" altLang="zh-TW" dirty="0" smtClean="0"/>
              <a:t>1398.HK</a:t>
            </a:r>
          </a:p>
          <a:p>
            <a:r>
              <a:rPr lang="zh-TW" altLang="en-US" dirty="0" smtClean="0"/>
              <a:t>將以上股票價格的貨幣單位統一為新台幣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股票價格所用的貨幣單位可以藉由</a:t>
            </a:r>
            <a:r>
              <a:rPr lang="en-US" altLang="zh-TW" dirty="0" smtClean="0"/>
              <a:t>info</a:t>
            </a:r>
            <a:r>
              <a:rPr lang="zh-TW" altLang="en-US" dirty="0" smtClean="0"/>
              <a:t>資訊</a:t>
            </a:r>
            <a:r>
              <a:rPr lang="en-US" altLang="zh-TW" dirty="0" smtClean="0"/>
              <a:t>(</a:t>
            </a:r>
            <a:r>
              <a:rPr lang="en-US" altLang="zh-TW" dirty="0"/>
              <a:t>currency</a:t>
            </a:r>
            <a:r>
              <a:rPr lang="en-US" altLang="zh-TW" dirty="0" smtClean="0"/>
              <a:t>)</a:t>
            </a:r>
            <a:r>
              <a:rPr lang="zh-TW" altLang="en-US" dirty="0" smtClean="0"/>
              <a:t>來</a:t>
            </a:r>
            <a:r>
              <a:rPr lang="zh-TW" altLang="en-US" dirty="0"/>
              <a:t>查詢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err="1" smtClean="0"/>
              <a:t>twder</a:t>
            </a:r>
            <a:r>
              <a:rPr lang="zh-TW" altLang="en-US" dirty="0" smtClean="0"/>
              <a:t>或台灣期貨交易所</a:t>
            </a:r>
            <a:r>
              <a:rPr lang="en-US" altLang="zh-TW" dirty="0" err="1" smtClean="0"/>
              <a:t>api</a:t>
            </a:r>
            <a:r>
              <a:rPr lang="zh-TW" altLang="en-US" dirty="0" smtClean="0"/>
              <a:t>查詢以上股票顯示的貨幣匯率</a:t>
            </a:r>
            <a:r>
              <a:rPr lang="en-US" altLang="zh-TW" dirty="0" smtClean="0"/>
              <a:t>(</a:t>
            </a:r>
            <a:r>
              <a:rPr lang="zh-TW" altLang="en-US" dirty="0" smtClean="0"/>
              <a:t>當日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計算轉換成新台幣的價格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印出結果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dataframe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735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操作</a:t>
            </a:r>
            <a:r>
              <a:rPr lang="en-US" altLang="zh-TW" dirty="0"/>
              <a:t>yahoo finance </a:t>
            </a:r>
            <a:r>
              <a:rPr lang="en-US" altLang="zh-TW" dirty="0" err="1"/>
              <a:t>api</a:t>
            </a:r>
            <a:r>
              <a:rPr lang="zh-TW" altLang="en-US" dirty="0"/>
              <a:t>找出</a:t>
            </a:r>
            <a:r>
              <a:rPr lang="zh-TW" altLang="en-US" dirty="0" smtClean="0"/>
              <a:t>以下股票過去</a:t>
            </a:r>
            <a:r>
              <a:rPr lang="en-US" altLang="zh-TW" dirty="0" smtClean="0"/>
              <a:t>1</a:t>
            </a:r>
            <a:r>
              <a:rPr lang="zh-TW" altLang="en-US" dirty="0" smtClean="0"/>
              <a:t>年的</a:t>
            </a:r>
            <a:r>
              <a:rPr lang="zh-TW" altLang="en-US" dirty="0"/>
              <a:t>價格</a:t>
            </a:r>
            <a:endParaRPr lang="en-US" altLang="zh-TW" dirty="0"/>
          </a:p>
          <a:p>
            <a:pPr lvl="1"/>
            <a:r>
              <a:rPr lang="en-US" altLang="zh-TW" dirty="0" smtClean="0"/>
              <a:t>AAPL</a:t>
            </a:r>
          </a:p>
          <a:p>
            <a:r>
              <a:rPr lang="zh-TW" altLang="en-US" dirty="0" smtClean="0"/>
              <a:t>計算股票的技術指標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對數報酬 </a:t>
            </a:r>
            <a:r>
              <a:rPr lang="en-US" altLang="zh-TW" dirty="0" err="1" smtClean="0"/>
              <a:t>log_return</a:t>
            </a:r>
            <a:endParaRPr lang="en-US" altLang="zh-TW" dirty="0"/>
          </a:p>
          <a:p>
            <a:pPr lvl="1"/>
            <a:r>
              <a:rPr lang="zh-TW" altLang="en-US" dirty="0" smtClean="0"/>
              <a:t>移動平均 </a:t>
            </a:r>
            <a:r>
              <a:rPr lang="en-US" altLang="zh-TW" dirty="0" smtClean="0"/>
              <a:t>Simple </a:t>
            </a:r>
            <a:r>
              <a:rPr lang="en-US" altLang="zh-TW" dirty="0"/>
              <a:t>Moving Average </a:t>
            </a:r>
          </a:p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zh-TW" altLang="en-US" dirty="0" smtClean="0"/>
              <a:t>印出結果</a:t>
            </a:r>
            <a:r>
              <a:rPr lang="en-US" altLang="zh-TW" dirty="0"/>
              <a:t>(</a:t>
            </a:r>
            <a:r>
              <a:rPr lang="en-US" altLang="zh-TW" dirty="0" err="1"/>
              <a:t>dataframe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8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Web API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在 </a:t>
            </a:r>
            <a:r>
              <a:rPr lang="en-US" altLang="zh-TW" dirty="0"/>
              <a:t>Web Application </a:t>
            </a:r>
            <a:r>
              <a:rPr lang="zh-TW" altLang="en-US" dirty="0"/>
              <a:t>的開發情境下的 </a:t>
            </a:r>
            <a:r>
              <a:rPr lang="en-US" altLang="zh-TW" dirty="0"/>
              <a:t>API </a:t>
            </a:r>
            <a:r>
              <a:rPr lang="zh-TW" altLang="en-US" dirty="0"/>
              <a:t>被稱為 </a:t>
            </a:r>
            <a:r>
              <a:rPr lang="en-US" altLang="zh-TW" dirty="0"/>
              <a:t>Web </a:t>
            </a:r>
            <a:r>
              <a:rPr lang="en-US" altLang="zh-TW" dirty="0" smtClean="0"/>
              <a:t>API</a:t>
            </a:r>
          </a:p>
          <a:p>
            <a:r>
              <a:rPr lang="zh-TW" altLang="en-US" dirty="0"/>
              <a:t>客戶端和伺服器端會透過 </a:t>
            </a:r>
            <a:r>
              <a:rPr lang="en-US" altLang="zh-TW" dirty="0"/>
              <a:t>HTTP </a:t>
            </a:r>
            <a:r>
              <a:rPr lang="zh-TW" altLang="en-US" dirty="0"/>
              <a:t>通訊協定來進行請求與</a:t>
            </a:r>
            <a:r>
              <a:rPr lang="zh-TW" altLang="en-US" dirty="0" smtClean="0"/>
              <a:t>回應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206" y="3264347"/>
            <a:ext cx="602064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 smtClean="0"/>
              <a:t>WebAPI</a:t>
            </a:r>
            <a:r>
              <a:rPr lang="zh-TW" altLang="en-US" sz="4400" dirty="0" smtClean="0"/>
              <a:t>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REST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en-US" altLang="zh-TW" dirty="0" smtClean="0"/>
              <a:t>Representational </a:t>
            </a:r>
            <a:r>
              <a:rPr lang="en-US" altLang="zh-TW" dirty="0"/>
              <a:t>State </a:t>
            </a:r>
            <a:r>
              <a:rPr lang="en-US" altLang="zh-TW" dirty="0" smtClean="0"/>
              <a:t>Transfer</a:t>
            </a:r>
          </a:p>
          <a:p>
            <a:pPr lvl="1"/>
            <a:r>
              <a:rPr lang="zh-TW" altLang="en-US" dirty="0" smtClean="0"/>
              <a:t>表現層狀態轉換，是一種應用於全球資訊網軟體的架構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它定義</a:t>
            </a:r>
            <a:r>
              <a:rPr lang="zh-TW" altLang="en-US" dirty="0"/>
              <a:t>了幾項基本</a:t>
            </a:r>
            <a:r>
              <a:rPr lang="zh-TW" altLang="en-US" dirty="0">
                <a:solidFill>
                  <a:srgbClr val="C00000"/>
                </a:solidFill>
              </a:rPr>
              <a:t>原則和</a:t>
            </a:r>
            <a:r>
              <a:rPr lang="zh-TW" altLang="en-US" dirty="0" smtClean="0">
                <a:solidFill>
                  <a:srgbClr val="C00000"/>
                </a:solidFill>
              </a:rPr>
              <a:t>架構</a:t>
            </a:r>
            <a:r>
              <a:rPr lang="zh-TW" altLang="en-US" dirty="0" smtClean="0"/>
              <a:t>，並非是一種協定</a:t>
            </a:r>
            <a:r>
              <a:rPr lang="zh-TW" altLang="en-US" dirty="0"/>
              <a:t>或標準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資源</a:t>
            </a:r>
            <a:r>
              <a:rPr lang="zh-TW" altLang="en-US" dirty="0"/>
              <a:t>（</a:t>
            </a:r>
            <a:r>
              <a:rPr lang="en-US" altLang="zh-TW" dirty="0"/>
              <a:t>Resources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/>
              <a:t>表現層（</a:t>
            </a:r>
            <a:r>
              <a:rPr lang="en-US" altLang="zh-TW" dirty="0" err="1" smtClean="0"/>
              <a:t>Repersontation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2"/>
            <a:r>
              <a:rPr lang="zh-TW" altLang="en-US" dirty="0"/>
              <a:t>狀態轉換（</a:t>
            </a:r>
            <a:r>
              <a:rPr lang="en-US" altLang="zh-TW" dirty="0"/>
              <a:t>State Transfer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pPr lvl="1"/>
            <a:r>
              <a:rPr lang="zh-TW" altLang="en-US" dirty="0"/>
              <a:t>只要一個</a:t>
            </a:r>
            <a:r>
              <a:rPr lang="en-US" altLang="zh-TW" dirty="0" err="1"/>
              <a:t>WebAPI</a:t>
            </a:r>
            <a:r>
              <a:rPr lang="zh-TW" altLang="en-US" dirty="0"/>
              <a:t>的設計符合</a:t>
            </a:r>
            <a:r>
              <a:rPr lang="zh-TW" altLang="en-US" dirty="0" smtClean="0"/>
              <a:t>這些理念</a:t>
            </a:r>
            <a:r>
              <a:rPr lang="zh-TW" altLang="en-US" dirty="0"/>
              <a:t>就稱為是</a:t>
            </a:r>
            <a:r>
              <a:rPr lang="en-US" altLang="zh-TW" dirty="0"/>
              <a:t>RESTful </a:t>
            </a:r>
            <a:r>
              <a:rPr lang="en-US" altLang="zh-TW" dirty="0" err="1"/>
              <a:t>WebAPI</a:t>
            </a:r>
            <a:r>
              <a:rPr lang="en-US" altLang="zh-TW" dirty="0"/>
              <a:t> </a:t>
            </a:r>
            <a:endParaRPr lang="zh-TW" altLang="en-US" dirty="0"/>
          </a:p>
          <a:p>
            <a:pPr lvl="2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963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/>
              <a:t>WebAPI</a:t>
            </a:r>
            <a:r>
              <a:rPr lang="zh-TW" altLang="en-US" sz="4400" dirty="0"/>
              <a:t>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資源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指</a:t>
            </a:r>
            <a:r>
              <a:rPr lang="zh-TW" altLang="en-US" dirty="0"/>
              <a:t>的是網路上的一個實體，或是一個具體的</a:t>
            </a:r>
            <a:r>
              <a:rPr lang="zh-TW" altLang="en-US" dirty="0" smtClean="0"/>
              <a:t>訊息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可以</a:t>
            </a:r>
            <a:r>
              <a:rPr lang="zh-TW" altLang="en-US" dirty="0"/>
              <a:t>是一段文字、圖片、歌曲或是</a:t>
            </a:r>
            <a:r>
              <a:rPr lang="zh-TW" altLang="en-US" dirty="0" smtClean="0"/>
              <a:t>服務</a:t>
            </a:r>
            <a:endParaRPr lang="en-US" altLang="zh-TW" dirty="0" smtClean="0"/>
          </a:p>
          <a:p>
            <a:pPr lvl="1"/>
            <a:r>
              <a:rPr lang="zh-TW" altLang="en-US" dirty="0"/>
              <a:t>可以透過統一資源標識</a:t>
            </a:r>
            <a:r>
              <a:rPr lang="zh-TW" altLang="en-US" dirty="0" smtClean="0"/>
              <a:t>符（</a:t>
            </a:r>
            <a:r>
              <a:rPr lang="en-US" altLang="zh-TW" dirty="0"/>
              <a:t>URL</a:t>
            </a:r>
            <a:r>
              <a:rPr lang="zh-TW" altLang="en-US" dirty="0"/>
              <a:t>）指向資源並取得</a:t>
            </a:r>
            <a:r>
              <a:rPr lang="zh-TW" altLang="en-US" dirty="0" smtClean="0"/>
              <a:t>資源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每</a:t>
            </a:r>
            <a:r>
              <a:rPr lang="zh-TW" altLang="en-US" dirty="0"/>
              <a:t>一種資源對應一個特定的</a:t>
            </a:r>
            <a:r>
              <a:rPr lang="en-US" altLang="zh-TW" dirty="0"/>
              <a:t>URL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表現</a:t>
            </a:r>
            <a:r>
              <a:rPr lang="zh-TW" altLang="en-US" dirty="0" smtClean="0"/>
              <a:t>層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定義了資源的呈現方式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/>
              <a:t>一段字串可以使用</a:t>
            </a:r>
            <a:r>
              <a:rPr lang="en-US" altLang="zh-TW" dirty="0"/>
              <a:t>txt</a:t>
            </a:r>
            <a:r>
              <a:rPr lang="zh-TW" altLang="en-US" dirty="0"/>
              <a:t>格式</a:t>
            </a:r>
            <a:r>
              <a:rPr lang="zh-TW" altLang="en-US" dirty="0" smtClean="0"/>
              <a:t>表現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也</a:t>
            </a:r>
            <a:r>
              <a:rPr lang="zh-TW" altLang="en-US" dirty="0" smtClean="0"/>
              <a:t>可以</a:t>
            </a:r>
            <a:r>
              <a:rPr lang="zh-TW" altLang="en-US" dirty="0"/>
              <a:t>使用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格式來呈現，或</a:t>
            </a:r>
            <a:r>
              <a:rPr lang="en-US" altLang="zh-TW" dirty="0" smtClean="0"/>
              <a:t>XML</a:t>
            </a:r>
            <a:r>
              <a:rPr lang="zh-TW" altLang="en-US" dirty="0"/>
              <a:t>、</a:t>
            </a:r>
            <a:r>
              <a:rPr lang="en-US" altLang="zh-TW" dirty="0" smtClean="0"/>
              <a:t>JSON</a:t>
            </a:r>
            <a:r>
              <a:rPr lang="zh-TW" altLang="en-US" dirty="0" smtClean="0"/>
              <a:t>的格式</a:t>
            </a:r>
            <a:endParaRPr lang="en-US" altLang="zh-TW" dirty="0" smtClean="0"/>
          </a:p>
          <a:p>
            <a:r>
              <a:rPr lang="zh-TW" altLang="en-US" dirty="0"/>
              <a:t>狀態</a:t>
            </a:r>
            <a:r>
              <a:rPr lang="zh-TW" altLang="en-US" dirty="0" smtClean="0"/>
              <a:t>轉換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代表</a:t>
            </a:r>
            <a:r>
              <a:rPr lang="zh-TW" altLang="en-US" dirty="0">
                <a:sym typeface="Wingdings" panose="05000000000000000000" pitchFamily="2" charset="2"/>
              </a:rPr>
              <a:t>的是客戶端與伺服器的一個互動</a:t>
            </a:r>
            <a:r>
              <a:rPr lang="zh-TW" altLang="en-US" dirty="0" smtClean="0">
                <a:sym typeface="Wingdings" panose="05000000000000000000" pitchFamily="2" charset="2"/>
              </a:rPr>
              <a:t>中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zh-TW" altLang="en-US" dirty="0" smtClean="0">
                <a:sym typeface="Wingdings" panose="05000000000000000000" pitchFamily="2" charset="2"/>
              </a:rPr>
              <a:t>資料</a:t>
            </a:r>
            <a:r>
              <a:rPr lang="zh-TW" altLang="en-US" dirty="0">
                <a:sym typeface="Wingdings" panose="05000000000000000000" pitchFamily="2" charset="2"/>
              </a:rPr>
              <a:t>與狀態的</a:t>
            </a:r>
            <a:r>
              <a:rPr lang="zh-TW" altLang="en-US" dirty="0" smtClean="0">
                <a:sym typeface="Wingdings" panose="05000000000000000000" pitchFamily="2" charset="2"/>
              </a:rPr>
              <a:t>變化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/>
              <a:t>使用者請求與伺服器回應的狀態</a:t>
            </a:r>
            <a:r>
              <a:rPr lang="en-US" altLang="zh-TW" dirty="0" smtClean="0"/>
              <a:t>(</a:t>
            </a:r>
            <a:r>
              <a:rPr lang="zh-TW" altLang="en-US" dirty="0" smtClean="0"/>
              <a:t>例如伺服器回應的狀態碼</a:t>
            </a:r>
            <a:r>
              <a:rPr lang="en-US" altLang="zh-TW" dirty="0" smtClean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962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 smtClean="0"/>
              <a:t>WebAPI</a:t>
            </a:r>
            <a:r>
              <a:rPr lang="zh-TW" altLang="en-US" sz="4400" dirty="0" smtClean="0"/>
              <a:t> 總結要點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這個</a:t>
            </a:r>
            <a:r>
              <a:rPr lang="zh-TW" altLang="en-US" dirty="0"/>
              <a:t>網路服務提供使用者發出以</a:t>
            </a:r>
            <a:r>
              <a:rPr lang="en-US" altLang="zh-TW" dirty="0"/>
              <a:t>URL</a:t>
            </a:r>
            <a:r>
              <a:rPr lang="zh-TW" altLang="en-US" dirty="0"/>
              <a:t>存取和操作網路資源的</a:t>
            </a:r>
            <a:r>
              <a:rPr lang="zh-TW" altLang="en-US" dirty="0" smtClean="0"/>
              <a:t>請求</a:t>
            </a:r>
            <a:endParaRPr lang="en-US" altLang="zh-TW" dirty="0" smtClean="0"/>
          </a:p>
          <a:p>
            <a:pPr lvl="1"/>
            <a:r>
              <a:rPr lang="zh-TW" altLang="en-US" dirty="0"/>
              <a:t>資源是由</a:t>
            </a:r>
            <a:r>
              <a:rPr lang="en-US" altLang="zh-TW" dirty="0"/>
              <a:t>URL</a:t>
            </a:r>
            <a:r>
              <a:rPr lang="zh-TW" altLang="en-US" dirty="0"/>
              <a:t>來進行</a:t>
            </a:r>
            <a:r>
              <a:rPr lang="zh-TW" altLang="en-US" dirty="0" smtClean="0"/>
              <a:t>指定</a:t>
            </a:r>
            <a:endParaRPr lang="en-US" altLang="zh-TW" dirty="0" smtClean="0"/>
          </a:p>
          <a:p>
            <a:pPr lvl="1"/>
            <a:r>
              <a:rPr lang="zh-TW" altLang="en-US" dirty="0"/>
              <a:t>資源的</a:t>
            </a:r>
            <a:r>
              <a:rPr lang="zh-TW" altLang="en-US" dirty="0" smtClean="0"/>
              <a:t>操作可包括</a:t>
            </a:r>
            <a:r>
              <a:rPr lang="zh-TW" altLang="en-US" dirty="0"/>
              <a:t>：取得、建立、修改以及</a:t>
            </a:r>
            <a:r>
              <a:rPr lang="zh-TW" altLang="en-US" dirty="0" smtClean="0"/>
              <a:t>刪除，對應到</a:t>
            </a:r>
            <a:r>
              <a:rPr lang="en-US" altLang="zh-TW" dirty="0" smtClean="0"/>
              <a:t>HTTP </a:t>
            </a:r>
            <a:r>
              <a:rPr lang="en-US" altLang="zh-TW" dirty="0"/>
              <a:t>Request Method</a:t>
            </a:r>
            <a:r>
              <a:rPr lang="zh-TW" altLang="en-US" dirty="0"/>
              <a:t>中的</a:t>
            </a:r>
            <a:r>
              <a:rPr lang="en-US" altLang="zh-TW" dirty="0"/>
              <a:t>GET</a:t>
            </a:r>
            <a:r>
              <a:rPr lang="zh-TW" altLang="en-US" dirty="0"/>
              <a:t>、</a:t>
            </a:r>
            <a:r>
              <a:rPr lang="en-US" altLang="zh-TW" dirty="0"/>
              <a:t>POST</a:t>
            </a:r>
            <a:r>
              <a:rPr lang="zh-TW" altLang="en-US" dirty="0"/>
              <a:t>、</a:t>
            </a:r>
            <a:r>
              <a:rPr lang="en-US" altLang="zh-TW" dirty="0"/>
              <a:t>PUT</a:t>
            </a:r>
            <a:r>
              <a:rPr lang="zh-TW" altLang="en-US" dirty="0"/>
              <a:t>與</a:t>
            </a:r>
            <a:r>
              <a:rPr lang="en-US" altLang="zh-TW" dirty="0" smtClean="0"/>
              <a:t>DELETE</a:t>
            </a:r>
            <a:r>
              <a:rPr lang="zh-TW" altLang="en-US" dirty="0" smtClean="0"/>
              <a:t>等方法</a:t>
            </a:r>
            <a:endParaRPr lang="en-US" altLang="zh-TW" dirty="0" smtClean="0"/>
          </a:p>
          <a:p>
            <a:r>
              <a:rPr lang="zh-TW" altLang="en-US" dirty="0" smtClean="0"/>
              <a:t>通過定義好的表現</a:t>
            </a:r>
            <a:r>
              <a:rPr lang="zh-TW" altLang="en-US" dirty="0"/>
              <a:t>形式來操作資源，取決於不同的讀取者</a:t>
            </a:r>
            <a:endParaRPr lang="en-US" altLang="zh-TW" dirty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無狀態的方式回應使用者的請求，無狀態是指伺服器獨立於所有之前的請求，完成每個用戶端請求的通訊方法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050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RESTful </a:t>
            </a:r>
            <a:r>
              <a:rPr lang="en-US" altLang="zh-TW" sz="4400" dirty="0" err="1" smtClean="0"/>
              <a:t>WebAPI</a:t>
            </a:r>
            <a:r>
              <a:rPr lang="zh-TW" altLang="en-US" sz="4400" dirty="0" smtClean="0"/>
              <a:t>實例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台灣期貨交易所</a:t>
            </a:r>
            <a:r>
              <a:rPr lang="en-US" altLang="zh-TW" dirty="0"/>
              <a:t>API </a:t>
            </a:r>
            <a:endParaRPr lang="en-US" altLang="zh-TW" dirty="0" smtClean="0"/>
          </a:p>
          <a:p>
            <a:r>
              <a:rPr lang="zh-TW" altLang="en-US" dirty="0"/>
              <a:t>台灣</a:t>
            </a:r>
            <a:r>
              <a:rPr lang="zh-TW" altLang="en-US" dirty="0" smtClean="0"/>
              <a:t>證券交易所</a:t>
            </a:r>
            <a:r>
              <a:rPr lang="en-US" altLang="zh-TW" dirty="0" smtClean="0"/>
              <a:t>API</a:t>
            </a:r>
          </a:p>
          <a:p>
            <a:r>
              <a:rPr lang="zh-TW" altLang="en-US" dirty="0" smtClean="0"/>
              <a:t>台灣氣象</a:t>
            </a:r>
            <a:r>
              <a:rPr lang="zh-TW" altLang="en-US" dirty="0"/>
              <a:t>資料開放</a:t>
            </a:r>
            <a:r>
              <a:rPr lang="zh-TW" altLang="en-US" dirty="0" smtClean="0"/>
              <a:t>平台</a:t>
            </a:r>
            <a:r>
              <a:rPr lang="en-US" altLang="zh-TW" dirty="0" smtClean="0"/>
              <a:t>API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008" y="3283099"/>
            <a:ext cx="5897561" cy="335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99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金融相關資料的爬取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5194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2916</TotalTime>
  <Words>1690</Words>
  <Application>Microsoft Office PowerPoint</Application>
  <PresentationFormat>寬螢幕</PresentationFormat>
  <Paragraphs>222</Paragraphs>
  <Slides>32</Slides>
  <Notes>0</Notes>
  <HiddenSlides>0</HiddenSlides>
  <MMClips>1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Euphemia</vt:lpstr>
      <vt:lpstr>Microsoft JhengHei UI</vt:lpstr>
      <vt:lpstr>Arial</vt:lpstr>
      <vt:lpstr>Wingdings</vt:lpstr>
      <vt:lpstr>數學 16x9</vt:lpstr>
      <vt:lpstr>網路爬蟲與資料分析 Web API</vt:lpstr>
      <vt:lpstr>應用程式介面 Application Programming Interface</vt:lpstr>
      <vt:lpstr>Application Programming Interface</vt:lpstr>
      <vt:lpstr>Web API</vt:lpstr>
      <vt:lpstr>RESTful WebAPI </vt:lpstr>
      <vt:lpstr>RESTful WebAPI </vt:lpstr>
      <vt:lpstr>RESTful WebAPI 總結要點</vt:lpstr>
      <vt:lpstr>RESTful WebAPI實例</vt:lpstr>
      <vt:lpstr>金融相關資料的爬取</vt:lpstr>
      <vt:lpstr>金融相關資料來源</vt:lpstr>
      <vt:lpstr>外匯資料查詢</vt:lpstr>
      <vt:lpstr>Twder查詢有哪些國家的幣別</vt:lpstr>
      <vt:lpstr>Twder擷取目前所有幣別報價</vt:lpstr>
      <vt:lpstr>Twder擷取特定幣別報價</vt:lpstr>
      <vt:lpstr>Twder擷取特定幣別報價</vt:lpstr>
      <vt:lpstr>Twder擷取特定幣別報價</vt:lpstr>
      <vt:lpstr>台灣期貨交易所API #1</vt:lpstr>
      <vt:lpstr>台灣期貨交易所API #1 </vt:lpstr>
      <vt:lpstr>台灣期貨交易所API #1 </vt:lpstr>
      <vt:lpstr>台灣期貨交易所API #1 </vt:lpstr>
      <vt:lpstr>台灣期貨交易所API #1</vt:lpstr>
      <vt:lpstr>台灣期貨交易所API #2 </vt:lpstr>
      <vt:lpstr>台灣期貨交易所API #2 </vt:lpstr>
      <vt:lpstr>Yahoo Finance API</vt:lpstr>
      <vt:lpstr>Yfinance 獲得單一股票資訊</vt:lpstr>
      <vt:lpstr>Yahoo Finance API</vt:lpstr>
      <vt:lpstr>Yahoo Finance API</vt:lpstr>
      <vt:lpstr>Yfinance 獲取多個股票的資料 </vt:lpstr>
      <vt:lpstr>pandas_ta 金融技術指標分析套件</vt:lpstr>
      <vt:lpstr>pandas_ta 金融技術指標分析套件</vt:lpstr>
      <vt:lpstr>練習1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Web API</dc:title>
  <dc:creator>Windows 使用者</dc:creator>
  <cp:lastModifiedBy>Windows 使用者</cp:lastModifiedBy>
  <cp:revision>150</cp:revision>
  <dcterms:created xsi:type="dcterms:W3CDTF">2023-05-12T09:05:27Z</dcterms:created>
  <dcterms:modified xsi:type="dcterms:W3CDTF">2024-12-12T16:09:37Z</dcterms:modified>
</cp:coreProperties>
</file>