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5" r:id="rId10"/>
    <p:sldId id="266" r:id="rId11"/>
    <p:sldId id="269" r:id="rId12"/>
    <p:sldId id="270" r:id="rId13"/>
    <p:sldId id="267" r:id="rId14"/>
    <p:sldId id="268" r:id="rId15"/>
    <p:sldId id="275" r:id="rId16"/>
    <p:sldId id="276" r:id="rId17"/>
    <p:sldId id="274" r:id="rId18"/>
    <p:sldId id="273" r:id="rId19"/>
    <p:sldId id="272" r:id="rId20"/>
    <p:sldId id="27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1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04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4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3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3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5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49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21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3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4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34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6E2C49B-2C63-4B4E-942A-6E63E964B4C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E98D4C5-D6DF-4023-9521-3AF1596DAE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網路爬蟲與資料分析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 dirty="0"/>
              <a:t>動</a:t>
            </a:r>
            <a:r>
              <a:rPr lang="zh-TW" altLang="en-US" sz="4400" dirty="0" smtClean="0"/>
              <a:t>態</a:t>
            </a:r>
            <a:r>
              <a:rPr lang="zh-TW" altLang="en-US" sz="4400" dirty="0"/>
              <a:t>網頁解析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</p:txBody>
      </p:sp>
    </p:spTree>
    <p:extLst>
      <p:ext uri="{BB962C8B-B14F-4D97-AF65-F5344CB8AC3E}">
        <p14:creationId xmlns:p14="http://schemas.microsoft.com/office/powerpoint/2010/main" val="38181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/>
              <a:t>資料定位方法</a:t>
            </a:r>
            <a:r>
              <a:rPr lang="en-US" altLang="zh-TW" sz="4400" dirty="0"/>
              <a:t>-by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id</a:t>
            </a:r>
          </a:p>
          <a:p>
            <a:pPr lvl="1"/>
            <a:r>
              <a:rPr lang="en-US" altLang="zh-TW" dirty="0" err="1" smtClean="0"/>
              <a:t>driver.find_element</a:t>
            </a:r>
            <a:r>
              <a:rPr lang="en-US" altLang="zh-TW" dirty="0" smtClean="0"/>
              <a:t>(By.ID, '</a:t>
            </a:r>
            <a:r>
              <a:rPr lang="en-US" altLang="zh-TW" dirty="0" err="1" smtClean="0"/>
              <a:t>id_name</a:t>
            </a:r>
            <a:r>
              <a:rPr lang="en-US" altLang="zh-TW" dirty="0"/>
              <a:t>'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class</a:t>
            </a:r>
          </a:p>
          <a:p>
            <a:pPr lvl="1"/>
            <a:r>
              <a:rPr lang="en-US" altLang="zh-TW" dirty="0" err="1"/>
              <a:t>driver.find_element</a:t>
            </a:r>
            <a:r>
              <a:rPr lang="en-US" altLang="zh-TW" dirty="0"/>
              <a:t>(</a:t>
            </a:r>
            <a:r>
              <a:rPr lang="en-US" altLang="zh-TW" dirty="0" err="1"/>
              <a:t>By.CLASS_NAME</a:t>
            </a:r>
            <a:r>
              <a:rPr lang="en-US" altLang="zh-TW" dirty="0"/>
              <a:t>, '</a:t>
            </a:r>
            <a:r>
              <a:rPr lang="en-US" altLang="zh-TW" dirty="0" err="1" smtClean="0"/>
              <a:t>class_name</a:t>
            </a:r>
            <a:r>
              <a:rPr lang="en-US" altLang="zh-TW" dirty="0" smtClean="0"/>
              <a:t>')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selector</a:t>
            </a:r>
          </a:p>
          <a:p>
            <a:pPr lvl="1"/>
            <a:r>
              <a:rPr lang="en-US" altLang="zh-TW" dirty="0" err="1"/>
              <a:t>driver.find_element</a:t>
            </a:r>
            <a:r>
              <a:rPr lang="en-US" altLang="zh-TW" dirty="0"/>
              <a:t>(</a:t>
            </a:r>
            <a:r>
              <a:rPr lang="en-US" altLang="zh-TW" dirty="0" err="1"/>
              <a:t>By.CSS_SELECTOR</a:t>
            </a:r>
            <a:r>
              <a:rPr lang="en-US" altLang="zh-TW" dirty="0"/>
              <a:t>, '</a:t>
            </a:r>
            <a:r>
              <a:rPr lang="en-US" altLang="zh-TW" dirty="0" err="1" smtClean="0"/>
              <a:t>css_selector</a:t>
            </a:r>
            <a:r>
              <a:rPr lang="en-US" altLang="zh-TW" dirty="0" smtClean="0"/>
              <a:t>')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err="1" smtClean="0"/>
              <a:t>xpath</a:t>
            </a:r>
            <a:endParaRPr lang="en-US" altLang="zh-TW" dirty="0" smtClean="0"/>
          </a:p>
          <a:p>
            <a:pPr lvl="1"/>
            <a:r>
              <a:rPr lang="zh-TW" altLang="en-US" dirty="0"/>
              <a:t>取得 </a:t>
            </a:r>
            <a:r>
              <a:rPr lang="en-US" altLang="zh-TW" dirty="0"/>
              <a:t>html &gt; body &gt; select </a:t>
            </a:r>
            <a:r>
              <a:rPr lang="zh-TW" altLang="en-US" dirty="0"/>
              <a:t>這個網頁元素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driver.find_element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By.XPATH</a:t>
            </a:r>
            <a:r>
              <a:rPr lang="en-US" altLang="zh-TW" dirty="0"/>
              <a:t>, '/html/body/select')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96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 smtClean="0"/>
              <a:t>取得</a:t>
            </a:r>
            <a:r>
              <a:rPr lang="zh-TW" altLang="en-US" sz="4400" dirty="0"/>
              <a:t>網頁元素的內容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524935"/>
              </p:ext>
            </p:extLst>
          </p:nvPr>
        </p:nvGraphicFramePr>
        <p:xfrm>
          <a:off x="2412513" y="1591261"/>
          <a:ext cx="7461250" cy="4484370"/>
        </p:xfrm>
        <a:graphic>
          <a:graphicData uri="http://schemas.openxmlformats.org/drawingml/2006/table">
            <a:tbl>
              <a:tblPr/>
              <a:tblGrid>
                <a:gridCol w="1861867">
                  <a:extLst>
                    <a:ext uri="{9D8B030D-6E8A-4147-A177-3AD203B41FA5}">
                      <a16:colId xmlns:a16="http://schemas.microsoft.com/office/drawing/2014/main" val="2236730580"/>
                    </a:ext>
                  </a:extLst>
                </a:gridCol>
                <a:gridCol w="5599383">
                  <a:extLst>
                    <a:ext uri="{9D8B030D-6E8A-4147-A177-3AD203B41FA5}">
                      <a16:colId xmlns:a16="http://schemas.microsoft.com/office/drawing/2014/main" val="80416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+mn-ea"/>
                          <a:ea typeface="+mn-ea"/>
                        </a:rPr>
                        <a:t>內容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43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+mn-ea"/>
                          <a:ea typeface="+mn-ea"/>
                        </a:rPr>
                        <a:t>元素的內容文字。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7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get_attribute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元素的某個 </a:t>
                      </a:r>
                      <a:r>
                        <a:rPr lang="en-US" altLang="zh-TW" b="0">
                          <a:effectLst/>
                          <a:latin typeface="+mn-ea"/>
                          <a:ea typeface="+mn-ea"/>
                        </a:rPr>
                        <a:t>HTML </a:t>
                      </a:r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屬性值。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83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元素的 </a:t>
                      </a:r>
                      <a:r>
                        <a:rPr lang="en-US" b="0">
                          <a:effectLst/>
                          <a:latin typeface="+mn-ea"/>
                          <a:ea typeface="+mn-ea"/>
                        </a:rPr>
                        <a:t>id。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903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tag_name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元素的 </a:t>
                      </a:r>
                      <a:r>
                        <a:rPr lang="en-US" b="0">
                          <a:effectLst/>
                          <a:latin typeface="+mn-ea"/>
                          <a:ea typeface="+mn-ea"/>
                        </a:rPr>
                        <a:t>tag </a:t>
                      </a:r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名稱。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96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size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元素的長寬尺寸。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992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screenshot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+mn-ea"/>
                          <a:ea typeface="+mn-ea"/>
                        </a:rPr>
                        <a:t>將某個元素截圖並儲存為 </a:t>
                      </a:r>
                      <a:r>
                        <a:rPr lang="en-US" altLang="zh-TW" b="0" dirty="0" err="1">
                          <a:effectLst/>
                          <a:latin typeface="+mn-ea"/>
                          <a:ea typeface="+mn-ea"/>
                        </a:rPr>
                        <a:t>png</a:t>
                      </a:r>
                      <a:r>
                        <a:rPr lang="zh-TW" altLang="en-US" b="0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113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is_displayed()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元素是否顯示在網頁上。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644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is_enabled()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元素是否可用。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2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is_selected()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>
                          <a:effectLst/>
                          <a:latin typeface="+mn-ea"/>
                          <a:ea typeface="+mn-ea"/>
                        </a:rPr>
                        <a:t>元素是否被選取。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parent</a:t>
                      </a:r>
                      <a:endParaRPr lang="en-US" b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effectLst/>
                          <a:latin typeface="+mn-ea"/>
                          <a:ea typeface="+mn-ea"/>
                        </a:rPr>
                        <a:t>元素的父元素。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15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20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 smtClean="0"/>
              <a:t>取得</a:t>
            </a:r>
            <a:r>
              <a:rPr lang="zh-TW" altLang="en-US" sz="4400" dirty="0"/>
              <a:t>網頁元素的內容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TW" dirty="0"/>
              <a:t>a = </a:t>
            </a:r>
            <a:r>
              <a:rPr lang="en-US" altLang="zh-TW" dirty="0" err="1"/>
              <a:t>driver.find_element</a:t>
            </a:r>
            <a:r>
              <a:rPr lang="en-US" altLang="zh-TW" dirty="0"/>
              <a:t>(By.ID, </a:t>
            </a:r>
            <a:r>
              <a:rPr lang="en-US" altLang="zh-TW" dirty="0" smtClean="0"/>
              <a:t>'a')</a:t>
            </a:r>
          </a:p>
          <a:p>
            <a:r>
              <a:rPr lang="zh-TW" altLang="en-US" dirty="0" smtClean="0"/>
              <a:t>取得元素的</a:t>
            </a:r>
            <a:r>
              <a:rPr lang="zh-TW" altLang="en-US" dirty="0"/>
              <a:t>內容</a:t>
            </a:r>
            <a:r>
              <a:rPr lang="zh-TW" altLang="en-US" dirty="0" smtClean="0"/>
              <a:t>文字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a.text</a:t>
            </a:r>
            <a:endParaRPr lang="en-US" altLang="zh-TW" dirty="0" smtClean="0"/>
          </a:p>
          <a:p>
            <a:r>
              <a:rPr lang="zh-TW" altLang="en-US" dirty="0" smtClean="0"/>
              <a:t>取得元素的</a:t>
            </a:r>
            <a:r>
              <a:rPr lang="en-US" altLang="zh-TW" dirty="0" smtClean="0"/>
              <a:t>id (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裡面的</a:t>
            </a:r>
            <a:r>
              <a:rPr lang="en-US" altLang="zh-TW" dirty="0" smtClean="0"/>
              <a:t>id)</a:t>
            </a:r>
          </a:p>
          <a:p>
            <a:pPr lvl="1"/>
            <a:r>
              <a:rPr lang="en-US" altLang="zh-TW" dirty="0" smtClean="0"/>
              <a:t>a.id</a:t>
            </a:r>
          </a:p>
          <a:p>
            <a:r>
              <a:rPr lang="zh-TW" altLang="en-US" dirty="0" smtClean="0"/>
              <a:t>取得元素的標籤名稱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a.tag_name</a:t>
            </a:r>
            <a:endParaRPr lang="en-US" altLang="zh-TW" dirty="0" smtClean="0"/>
          </a:p>
          <a:p>
            <a:r>
              <a:rPr lang="zh-TW" altLang="en-US" dirty="0" smtClean="0"/>
              <a:t>取得元素中的某個屬性值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a.get_attribute</a:t>
            </a:r>
            <a:r>
              <a:rPr lang="en-US" altLang="zh-TW" dirty="0" smtClean="0"/>
              <a:t>(</a:t>
            </a:r>
            <a:r>
              <a:rPr lang="en-US" altLang="zh-TW" dirty="0"/>
              <a:t>'</a:t>
            </a:r>
            <a:r>
              <a:rPr lang="zh-TW" altLang="en-US" dirty="0" smtClean="0"/>
              <a:t>屬性名</a:t>
            </a:r>
            <a:r>
              <a:rPr lang="en-US" altLang="zh-TW" dirty="0" smtClean="0"/>
              <a:t>')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19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852" y="177802"/>
            <a:ext cx="9785349" cy="762976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Selenium</a:t>
            </a:r>
            <a:r>
              <a:rPr lang="zh-TW" altLang="en-US" sz="4400" dirty="0"/>
              <a:t>操作網頁元素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061025"/>
              </p:ext>
            </p:extLst>
          </p:nvPr>
        </p:nvGraphicFramePr>
        <p:xfrm>
          <a:off x="2370741" y="940778"/>
          <a:ext cx="6922727" cy="5332584"/>
        </p:xfrm>
        <a:graphic>
          <a:graphicData uri="http://schemas.openxmlformats.org/drawingml/2006/table">
            <a:tbl>
              <a:tblPr/>
              <a:tblGrid>
                <a:gridCol w="2636056">
                  <a:extLst>
                    <a:ext uri="{9D8B030D-6E8A-4147-A177-3AD203B41FA5}">
                      <a16:colId xmlns:a16="http://schemas.microsoft.com/office/drawing/2014/main" val="3772976688"/>
                    </a:ext>
                  </a:extLst>
                </a:gridCol>
                <a:gridCol w="4286671">
                  <a:extLst>
                    <a:ext uri="{9D8B030D-6E8A-4147-A177-3AD203B41FA5}">
                      <a16:colId xmlns:a16="http://schemas.microsoft.com/office/drawing/2014/main" val="2699748545"/>
                    </a:ext>
                  </a:extLst>
                </a:gridCol>
              </a:tblGrid>
              <a:tr h="246414"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93204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click()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按下滑鼠左鍵。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516643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click_and_hold()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滑鼠左鍵按著不放。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82726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double_click()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連續按兩下滑鼠左鍵。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16638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context_click()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按下滑鼠右鍵 </a:t>
                      </a:r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( 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需搭配指定元素定位 </a:t>
                      </a:r>
                      <a:r>
                        <a:rPr lang="en-US" altLang="zh-TW" sz="1400" b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19292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drag_and_drop()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點擊 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source </a:t>
                      </a:r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元素後，移動到 </a:t>
                      </a:r>
                      <a:r>
                        <a:rPr lang="en-US" sz="1400" b="0" dirty="0">
                          <a:effectLst/>
                          <a:latin typeface="+mn-ea"/>
                          <a:ea typeface="+mn-ea"/>
                        </a:rPr>
                        <a:t>target </a:t>
                      </a:r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元素放開。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494193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drag_and_drop_by_offset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  <a:endParaRPr lang="en-US" sz="14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點擊 </a:t>
                      </a:r>
                      <a:r>
                        <a:rPr lang="en-US" altLang="zh-TW" sz="1400" b="0" dirty="0">
                          <a:effectLst/>
                          <a:latin typeface="+mn-ea"/>
                          <a:ea typeface="+mn-ea"/>
                        </a:rPr>
                        <a:t>source </a:t>
                      </a:r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元素後，移動到指定的座標位置放開。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144957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move_by_offset()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移動滑鼠座標到指定位置。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75356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move_to_element()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移動滑鼠到某個元素上。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20311"/>
                  </a:ext>
                </a:extLst>
              </a:tr>
              <a:tr h="412226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move_to_element_with_offset()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移動滑鼠到某個元素的相對座標位置。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00430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release()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放開滑鼠。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29395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send_keys()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送出某個鍵盤按鍵值。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753096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send_keys_to_element()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向某個元素發送鍵盤按鍵值。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398632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key_down()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按著鍵盤某個鍵。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77571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key_up()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放開鍵盤某個鍵。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744890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pause()</a:t>
                      </a:r>
                      <a:endParaRPr lang="en-US" sz="14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>
                          <a:effectLst/>
                          <a:latin typeface="+mn-ea"/>
                          <a:ea typeface="+mn-ea"/>
                        </a:rPr>
                        <a:t>暫停動作。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717316"/>
                  </a:ext>
                </a:extLst>
              </a:tr>
              <a:tr h="246414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perform()</a:t>
                      </a:r>
                      <a:endParaRPr lang="en-US" sz="1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effectLst/>
                          <a:latin typeface="+mn-ea"/>
                          <a:ea typeface="+mn-ea"/>
                        </a:rPr>
                        <a:t>執行儲存的動作。</a:t>
                      </a:r>
                    </a:p>
                  </a:txBody>
                  <a:tcPr marL="35000" marR="35000" marT="35000" marB="350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36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1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/>
              <a:t>操作網頁元素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針對指定元素呼叫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element = </a:t>
            </a:r>
            <a:r>
              <a:rPr lang="en-US" altLang="zh-TW" dirty="0" err="1" smtClean="0"/>
              <a:t>driver.find_element</a:t>
            </a:r>
            <a:r>
              <a:rPr lang="en-US" altLang="zh-TW" dirty="0" smtClean="0"/>
              <a:t>(By.ID</a:t>
            </a:r>
            <a:r>
              <a:rPr lang="en-US" altLang="zh-TW" dirty="0"/>
              <a:t>, '</a:t>
            </a:r>
            <a:r>
              <a:rPr lang="en-US" altLang="zh-TW" dirty="0" err="1"/>
              <a:t>id_name</a:t>
            </a:r>
            <a:r>
              <a:rPr lang="en-US" altLang="zh-TW" dirty="0" smtClean="0"/>
              <a:t>')</a:t>
            </a:r>
          </a:p>
          <a:p>
            <a:pPr lvl="1"/>
            <a:r>
              <a:rPr lang="en-US" altLang="zh-TW" dirty="0" err="1"/>
              <a:t>element.click</a:t>
            </a:r>
            <a:r>
              <a:rPr lang="en-US" altLang="zh-TW" dirty="0" smtClean="0"/>
              <a:t>()</a:t>
            </a:r>
          </a:p>
          <a:p>
            <a:r>
              <a:rPr lang="zh-TW" altLang="fr-FR" dirty="0"/>
              <a:t>使用「</a:t>
            </a:r>
            <a:r>
              <a:rPr lang="fr-FR" altLang="zh-TW" dirty="0"/>
              <a:t>ActionChains</a:t>
            </a:r>
            <a:r>
              <a:rPr lang="zh-TW" altLang="fr-FR" dirty="0"/>
              <a:t>」的</a:t>
            </a:r>
            <a:r>
              <a:rPr lang="zh-TW" altLang="fr-FR" dirty="0" smtClean="0"/>
              <a:t>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</a:t>
            </a:r>
            <a:r>
              <a:rPr lang="en-US" altLang="zh-TW" dirty="0" err="1" smtClean="0"/>
              <a:t>ActionChains</a:t>
            </a:r>
            <a:r>
              <a:rPr lang="en-US" altLang="zh-TW" dirty="0"/>
              <a:t> </a:t>
            </a:r>
            <a:r>
              <a:rPr lang="en-US" altLang="zh-TW" dirty="0" smtClean="0"/>
              <a:t>object</a:t>
            </a:r>
          </a:p>
          <a:p>
            <a:pPr lvl="2"/>
            <a:r>
              <a:rPr lang="en-US" altLang="zh-TW" dirty="0"/>
              <a:t>actions = </a:t>
            </a:r>
            <a:r>
              <a:rPr lang="en-US" altLang="zh-TW" dirty="0" err="1"/>
              <a:t>ActionChains</a:t>
            </a:r>
            <a:r>
              <a:rPr lang="en-US" altLang="zh-TW" dirty="0"/>
              <a:t>(driver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將想要的操作串起來</a:t>
            </a:r>
            <a:endParaRPr lang="en-US" altLang="zh-TW" dirty="0"/>
          </a:p>
          <a:p>
            <a:pPr lvl="2"/>
            <a:r>
              <a:rPr lang="en-US" altLang="zh-TW" dirty="0" err="1" smtClean="0"/>
              <a:t>actions.double_click</a:t>
            </a:r>
            <a:r>
              <a:rPr lang="en-US" altLang="zh-TW" dirty="0" smtClean="0"/>
              <a:t>(add</a:t>
            </a:r>
            <a:r>
              <a:rPr lang="en-US" altLang="zh-TW" dirty="0"/>
              <a:t>).pause(1).click(add).pause(1).click(add)</a:t>
            </a:r>
          </a:p>
          <a:p>
            <a:pPr lvl="1"/>
            <a:r>
              <a:rPr lang="zh-TW" altLang="en-US" dirty="0" smtClean="0"/>
              <a:t>執行</a:t>
            </a:r>
            <a:r>
              <a:rPr lang="en-US" altLang="zh-TW" dirty="0" err="1" smtClean="0"/>
              <a:t>ActionChains</a:t>
            </a:r>
            <a:endParaRPr lang="en-US" altLang="zh-TW" dirty="0" smtClean="0"/>
          </a:p>
          <a:p>
            <a:pPr lvl="2"/>
            <a:r>
              <a:rPr lang="en-US" altLang="zh-TW" dirty="0" err="1"/>
              <a:t>actions.perform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91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Selenium</a:t>
            </a:r>
            <a:r>
              <a:rPr lang="zh-TW" altLang="en-US" dirty="0" smtClean="0"/>
              <a:t>等待</a:t>
            </a:r>
            <a:r>
              <a:rPr lang="zh-TW" altLang="en-US" dirty="0"/>
              <a:t>畫面生成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隱式</a:t>
            </a:r>
            <a:r>
              <a:rPr lang="zh-TW" altLang="en-US" b="1" dirty="0" smtClean="0"/>
              <a:t>等待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設置</a:t>
            </a:r>
            <a:r>
              <a:rPr lang="zh-TW" altLang="en-US" dirty="0"/>
              <a:t>了一個等待時間，</a:t>
            </a:r>
            <a:r>
              <a:rPr lang="en-US" altLang="zh-TW" dirty="0"/>
              <a:t>WebDriver </a:t>
            </a:r>
            <a:r>
              <a:rPr lang="zh-TW" altLang="en-US" dirty="0"/>
              <a:t>在這段時間內會不斷地嘗試找到元素。如果在設定時間內找到了元素，則進行下一步；如果時間到了還沒找到元素，則拋出一個 </a:t>
            </a:r>
            <a:r>
              <a:rPr lang="en-US" altLang="zh-TW" dirty="0" err="1"/>
              <a:t>NoSuchElementException</a:t>
            </a:r>
            <a:r>
              <a:rPr lang="en-US" altLang="zh-TW" dirty="0"/>
              <a:t>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將預設等待套用至所有元素時</a:t>
            </a:r>
            <a:r>
              <a:rPr lang="zh-TW" altLang="en-US" dirty="0" smtClean="0"/>
              <a:t>使用，</a:t>
            </a:r>
            <a:r>
              <a:rPr lang="zh-TW" altLang="en-US" dirty="0"/>
              <a:t>但</a:t>
            </a:r>
            <a:r>
              <a:rPr lang="zh-TW" altLang="en-US" dirty="0" smtClean="0"/>
              <a:t>如果</a:t>
            </a:r>
            <a:r>
              <a:rPr lang="zh-TW" altLang="en-US" dirty="0"/>
              <a:t>過度使用會</a:t>
            </a:r>
            <a:r>
              <a:rPr lang="zh-TW" altLang="en-US" dirty="0" smtClean="0"/>
              <a:t>減慢爬取速度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driver.implicitly_wait</a:t>
            </a:r>
            <a:r>
              <a:rPr lang="en-US" altLang="zh-TW" dirty="0" smtClean="0"/>
              <a:t>(10</a:t>
            </a:r>
            <a:r>
              <a:rPr lang="en-US" altLang="zh-TW" dirty="0"/>
              <a:t>) </a:t>
            </a:r>
            <a:r>
              <a:rPr lang="en-US" altLang="zh-TW" i="1" dirty="0"/>
              <a:t># </a:t>
            </a:r>
            <a:r>
              <a:rPr lang="zh-TW" altLang="en-US" i="1" dirty="0"/>
              <a:t>等待</a:t>
            </a:r>
            <a:r>
              <a:rPr lang="en-US" altLang="zh-TW" i="1" dirty="0"/>
              <a:t>10</a:t>
            </a:r>
            <a:r>
              <a:rPr lang="zh-TW" altLang="en-US" i="1" dirty="0" smtClean="0"/>
              <a:t>秒</a:t>
            </a:r>
            <a:endParaRPr lang="en-US" altLang="zh-TW" i="1" dirty="0" smtClean="0"/>
          </a:p>
          <a:p>
            <a:pPr lvl="1"/>
            <a:endParaRPr lang="en-US" altLang="zh-TW" i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0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Selenium</a:t>
            </a:r>
            <a:r>
              <a:rPr lang="zh-TW" altLang="en-US" dirty="0"/>
              <a:t>等待畫面生成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顯式等待</a:t>
            </a:r>
          </a:p>
          <a:p>
            <a:pPr lvl="1"/>
            <a:r>
              <a:rPr lang="zh-TW" altLang="en-US" dirty="0"/>
              <a:t>指定某個條件並設置最長等待時間。如果在設定時間內條件達成，則繼續執行；如果時間到了條件仍未達成，則拋出一個 </a:t>
            </a:r>
            <a:r>
              <a:rPr lang="en-US" altLang="zh-TW" dirty="0" err="1" smtClean="0"/>
              <a:t>TimeoutException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通常在當需要</a:t>
            </a:r>
            <a:r>
              <a:rPr lang="zh-TW" altLang="en-US" dirty="0"/>
              <a:t>等待特定元素或條件</a:t>
            </a:r>
            <a:r>
              <a:rPr lang="zh-TW" altLang="en-US" dirty="0" smtClean="0"/>
              <a:t>時使用</a:t>
            </a:r>
            <a:endParaRPr lang="en-US" altLang="zh-TW" dirty="0"/>
          </a:p>
          <a:p>
            <a:pPr lvl="1"/>
            <a:r>
              <a:rPr lang="en-US" altLang="zh-TW" dirty="0"/>
              <a:t>wait = </a:t>
            </a:r>
            <a:r>
              <a:rPr lang="en-US" altLang="zh-TW" dirty="0" err="1"/>
              <a:t>WebDriverWait</a:t>
            </a:r>
            <a:r>
              <a:rPr lang="en-US" altLang="zh-TW" dirty="0"/>
              <a:t>(driver, 10) # </a:t>
            </a:r>
            <a:r>
              <a:rPr lang="zh-TW" altLang="en-US" dirty="0"/>
              <a:t>最多等待</a:t>
            </a:r>
            <a:r>
              <a:rPr lang="en-US" altLang="zh-TW" dirty="0"/>
              <a:t>10</a:t>
            </a:r>
            <a:r>
              <a:rPr lang="zh-TW" altLang="en-US" dirty="0"/>
              <a:t>秒</a:t>
            </a:r>
          </a:p>
          <a:p>
            <a:pPr lvl="1"/>
            <a:r>
              <a:rPr lang="en-US" altLang="zh-TW" dirty="0"/>
              <a:t>element = </a:t>
            </a:r>
            <a:r>
              <a:rPr lang="en-US" altLang="zh-TW" dirty="0" err="1"/>
              <a:t>wait.until</a:t>
            </a:r>
            <a:r>
              <a:rPr lang="en-US" altLang="zh-TW" dirty="0"/>
              <a:t>(</a:t>
            </a:r>
            <a:r>
              <a:rPr lang="en-US" altLang="zh-TW" dirty="0" err="1"/>
              <a:t>EC.presence_of_element_located</a:t>
            </a:r>
            <a:r>
              <a:rPr lang="en-US" altLang="zh-TW" dirty="0"/>
              <a:t>((By.ID, '</a:t>
            </a:r>
            <a:r>
              <a:rPr lang="en-US" altLang="zh-TW" dirty="0" err="1"/>
              <a:t>element_id</a:t>
            </a:r>
            <a:r>
              <a:rPr lang="en-US" altLang="zh-TW" dirty="0"/>
              <a:t>')))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077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1: 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翻頁網頁內容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找到網頁中的下一頁按鈕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button </a:t>
            </a:r>
            <a:r>
              <a:rPr lang="en-US" altLang="zh-TW" dirty="0"/>
              <a:t>= </a:t>
            </a:r>
            <a:r>
              <a:rPr lang="en-US" altLang="zh-TW" dirty="0" err="1"/>
              <a:t>driver.find_element</a:t>
            </a:r>
            <a:r>
              <a:rPr lang="en-US" altLang="zh-TW" dirty="0"/>
              <a:t>(By.ID, '</a:t>
            </a:r>
            <a:r>
              <a:rPr lang="en-US" altLang="zh-TW" dirty="0" err="1"/>
              <a:t>id_name</a:t>
            </a:r>
            <a:r>
              <a:rPr lang="en-US" altLang="zh-TW" dirty="0"/>
              <a:t>')</a:t>
            </a:r>
          </a:p>
          <a:p>
            <a:r>
              <a:rPr lang="zh-TW" altLang="en-US" dirty="0" smtClean="0"/>
              <a:t>呼叫點選滑鼠左鍵的方法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button.click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99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2: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登入網站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找到使用者名稱和</a:t>
            </a:r>
            <a:r>
              <a:rPr lang="zh-TW" altLang="en-US" dirty="0"/>
              <a:t>密碼輸入框，</a:t>
            </a:r>
            <a:r>
              <a:rPr lang="zh-TW" altLang="en-US" dirty="0" smtClean="0"/>
              <a:t>填入資訊</a:t>
            </a:r>
            <a:endParaRPr lang="zh-TW" altLang="en-US" dirty="0"/>
          </a:p>
          <a:p>
            <a:pPr lvl="1"/>
            <a:r>
              <a:rPr lang="en-US" altLang="zh-TW" dirty="0"/>
              <a:t>username = </a:t>
            </a:r>
            <a:r>
              <a:rPr lang="en-US" altLang="zh-TW" dirty="0" err="1"/>
              <a:t>driver.find_element</a:t>
            </a:r>
            <a:r>
              <a:rPr lang="en-US" altLang="zh-TW" dirty="0"/>
              <a:t>(By.ID, "username")</a:t>
            </a:r>
          </a:p>
          <a:p>
            <a:pPr lvl="1"/>
            <a:r>
              <a:rPr lang="en-US" altLang="zh-TW" dirty="0"/>
              <a:t>password = </a:t>
            </a:r>
            <a:r>
              <a:rPr lang="en-US" altLang="zh-TW" dirty="0" err="1"/>
              <a:t>driver.find_element</a:t>
            </a:r>
            <a:r>
              <a:rPr lang="en-US" altLang="zh-TW" dirty="0"/>
              <a:t>(By.ID, "password")</a:t>
            </a:r>
          </a:p>
          <a:p>
            <a:pPr lvl="1"/>
            <a:r>
              <a:rPr lang="en-US" altLang="zh-TW" dirty="0" err="1"/>
              <a:t>username.send_keys</a:t>
            </a:r>
            <a:r>
              <a:rPr lang="en-US" altLang="zh-TW" dirty="0"/>
              <a:t>("</a:t>
            </a:r>
            <a:r>
              <a:rPr lang="en-US" altLang="zh-TW" dirty="0" err="1"/>
              <a:t>your_username</a:t>
            </a:r>
            <a:r>
              <a:rPr lang="en-US" altLang="zh-TW" dirty="0"/>
              <a:t>")</a:t>
            </a:r>
          </a:p>
          <a:p>
            <a:pPr lvl="1"/>
            <a:r>
              <a:rPr lang="en-US" altLang="zh-TW" dirty="0" err="1"/>
              <a:t>password.send_keys</a:t>
            </a:r>
            <a:r>
              <a:rPr lang="en-US" altLang="zh-TW" dirty="0"/>
              <a:t>("</a:t>
            </a:r>
            <a:r>
              <a:rPr lang="en-US" altLang="zh-TW" dirty="0" err="1"/>
              <a:t>your_password</a:t>
            </a:r>
            <a:r>
              <a:rPr lang="en-US" altLang="zh-TW" dirty="0"/>
              <a:t>")</a:t>
            </a:r>
          </a:p>
          <a:p>
            <a:r>
              <a:rPr lang="zh-TW" altLang="en-US" dirty="0" smtClean="0"/>
              <a:t>找到</a:t>
            </a:r>
            <a:r>
              <a:rPr lang="zh-TW" altLang="en-US" dirty="0"/>
              <a:t>登入按鈕並點擊</a:t>
            </a:r>
          </a:p>
          <a:p>
            <a:pPr lvl="1"/>
            <a:r>
              <a:rPr lang="en-US" altLang="zh-TW" dirty="0" err="1"/>
              <a:t>login_button</a:t>
            </a:r>
            <a:r>
              <a:rPr lang="en-US" altLang="zh-TW" dirty="0"/>
              <a:t> = </a:t>
            </a:r>
            <a:r>
              <a:rPr lang="en-US" altLang="zh-TW" dirty="0" err="1"/>
              <a:t>driver.find_element</a:t>
            </a:r>
            <a:r>
              <a:rPr lang="en-US" altLang="zh-TW" dirty="0"/>
              <a:t>(By.ID, "</a:t>
            </a:r>
            <a:r>
              <a:rPr lang="en-US" altLang="zh-TW" dirty="0" err="1"/>
              <a:t>login_button</a:t>
            </a:r>
            <a:r>
              <a:rPr lang="en-US" altLang="zh-TW" dirty="0"/>
              <a:t>")</a:t>
            </a:r>
          </a:p>
          <a:p>
            <a:pPr lvl="1"/>
            <a:r>
              <a:rPr lang="en-US" altLang="zh-TW" dirty="0" err="1"/>
              <a:t>login_button.click</a:t>
            </a:r>
            <a:r>
              <a:rPr lang="en-US" altLang="zh-TW" dirty="0"/>
              <a:t>()</a:t>
            </a:r>
          </a:p>
          <a:p>
            <a:r>
              <a:rPr lang="zh-TW" altLang="en-US" dirty="0" smtClean="0"/>
              <a:t>等待</a:t>
            </a:r>
            <a:r>
              <a:rPr lang="zh-TW" altLang="en-US" dirty="0"/>
              <a:t>一些時間直到登入完成，或者使用顯式</a:t>
            </a:r>
            <a:r>
              <a:rPr lang="en-US" altLang="zh-TW" dirty="0"/>
              <a:t>/</a:t>
            </a:r>
            <a:r>
              <a:rPr lang="zh-TW" altLang="en-US" dirty="0"/>
              <a:t>隱式等待</a:t>
            </a:r>
          </a:p>
        </p:txBody>
      </p:sp>
    </p:spTree>
    <p:extLst>
      <p:ext uri="{BB962C8B-B14F-4D97-AF65-F5344CB8AC3E}">
        <p14:creationId xmlns:p14="http://schemas.microsoft.com/office/powerpoint/2010/main" val="285606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/>
              <a:t>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PTT</a:t>
            </a:r>
            <a:r>
              <a:rPr lang="zh-TW" altLang="en-US" dirty="0" smtClean="0"/>
              <a:t>網站</a:t>
            </a:r>
            <a:endParaRPr lang="en-US" altLang="zh-TW" dirty="0" smtClean="0"/>
          </a:p>
          <a:p>
            <a:pPr lvl="1"/>
            <a:r>
              <a:rPr lang="en-US" altLang="zh-TW" dirty="0"/>
              <a:t>https://www.ptt.cc/bbs/index.html</a:t>
            </a:r>
          </a:p>
          <a:p>
            <a:r>
              <a:rPr lang="zh-TW" altLang="en-US" dirty="0" smtClean="0"/>
              <a:t>爬取熱門</a:t>
            </a:r>
            <a:r>
              <a:rPr lang="zh-TW" altLang="en-US" dirty="0"/>
              <a:t>看板中前三名的</a:t>
            </a:r>
            <a:r>
              <a:rPr lang="zh-TW" altLang="en-US" dirty="0" smtClean="0"/>
              <a:t>看板，每</a:t>
            </a:r>
            <a:r>
              <a:rPr lang="zh-TW" altLang="en-US" dirty="0"/>
              <a:t>個</a:t>
            </a:r>
            <a:r>
              <a:rPr lang="zh-TW" altLang="en-US" dirty="0" smtClean="0"/>
              <a:t>板爬取</a:t>
            </a:r>
            <a:r>
              <a:rPr lang="en-US" altLang="zh-TW" dirty="0" smtClean="0"/>
              <a:t>5</a:t>
            </a:r>
            <a:r>
              <a:rPr lang="zh-TW" altLang="en-US" dirty="0" smtClean="0"/>
              <a:t>頁的文章</a:t>
            </a:r>
            <a:endParaRPr lang="en-US" altLang="zh-TW" dirty="0" smtClean="0"/>
          </a:p>
          <a:p>
            <a:r>
              <a:rPr lang="zh-TW" altLang="en-US" dirty="0" smtClean="0"/>
              <a:t>將各個看板爬到的文章標題和連結存到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檔內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720"/>
              </p:ext>
            </p:extLst>
          </p:nvPr>
        </p:nvGraphicFramePr>
        <p:xfrm>
          <a:off x="2541954" y="3980571"/>
          <a:ext cx="47908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943">
                  <a:extLst>
                    <a:ext uri="{9D8B030D-6E8A-4147-A177-3AD203B41FA5}">
                      <a16:colId xmlns:a16="http://schemas.microsoft.com/office/drawing/2014/main" val="1271513904"/>
                    </a:ext>
                  </a:extLst>
                </a:gridCol>
                <a:gridCol w="1596943">
                  <a:extLst>
                    <a:ext uri="{9D8B030D-6E8A-4147-A177-3AD203B41FA5}">
                      <a16:colId xmlns:a16="http://schemas.microsoft.com/office/drawing/2014/main" val="2125030669"/>
                    </a:ext>
                  </a:extLst>
                </a:gridCol>
                <a:gridCol w="1596943">
                  <a:extLst>
                    <a:ext uri="{9D8B030D-6E8A-4147-A177-3AD203B41FA5}">
                      <a16:colId xmlns:a16="http://schemas.microsoft.com/office/drawing/2014/main" val="3564246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看板名稱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文章標題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連結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39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Gossiping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xxxxx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yyyyyy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26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NBA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XXXXX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YYYYY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0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Selenium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Selenium</a:t>
            </a:r>
            <a:r>
              <a:rPr lang="zh-TW" altLang="en-US" dirty="0" smtClean="0"/>
              <a:t>是一個</a:t>
            </a:r>
            <a:r>
              <a:rPr lang="en-US" altLang="zh-TW" dirty="0" smtClean="0"/>
              <a:t>web</a:t>
            </a:r>
            <a:r>
              <a:rPr lang="zh-TW" altLang="en-US" dirty="0"/>
              <a:t>應用程式的軟體測試</a:t>
            </a:r>
            <a:r>
              <a:rPr lang="zh-TW" altLang="en-US" dirty="0" smtClean="0"/>
              <a:t>框架</a:t>
            </a:r>
            <a:endParaRPr lang="en-US" altLang="zh-TW" dirty="0"/>
          </a:p>
          <a:p>
            <a:r>
              <a:rPr lang="en-US" altLang="zh-TW" dirty="0" smtClean="0"/>
              <a:t>Selenium</a:t>
            </a:r>
            <a:r>
              <a:rPr lang="zh-TW" altLang="en-US" dirty="0" smtClean="0"/>
              <a:t>可以</a:t>
            </a:r>
            <a:r>
              <a:rPr lang="zh-TW" altLang="en-US" dirty="0"/>
              <a:t>模擬出使用者在瀏覽器的所有操作</a:t>
            </a:r>
            <a:r>
              <a:rPr lang="zh-TW" altLang="en-US" dirty="0" smtClean="0"/>
              <a:t>行為</a:t>
            </a:r>
            <a:endParaRPr lang="en-US" altLang="zh-TW" dirty="0" smtClean="0"/>
          </a:p>
          <a:p>
            <a:r>
              <a:rPr lang="zh-TW" altLang="en-US" dirty="0" smtClean="0"/>
              <a:t>常</a:t>
            </a:r>
            <a:r>
              <a:rPr lang="zh-TW" altLang="en-US" dirty="0"/>
              <a:t>作為「自動化測試」使用的</a:t>
            </a:r>
            <a:r>
              <a:rPr lang="zh-TW" altLang="en-US" dirty="0" smtClean="0"/>
              <a:t>工具，在</a:t>
            </a:r>
            <a:r>
              <a:rPr lang="zh-TW" altLang="en-US" dirty="0"/>
              <a:t>網站開發完成後，透過自動化的腳本測試所有功能是否正常</a:t>
            </a:r>
            <a:endParaRPr lang="en-US" altLang="zh-TW" dirty="0" smtClean="0"/>
          </a:p>
          <a:p>
            <a:r>
              <a:rPr lang="en-US" altLang="zh-TW" dirty="0" smtClean="0"/>
              <a:t>Selenium</a:t>
            </a:r>
            <a:r>
              <a:rPr lang="zh-TW" altLang="en-US" dirty="0" smtClean="0"/>
              <a:t>還可以擷取動態網頁的內容和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表單自動化</a:t>
            </a:r>
            <a:endParaRPr lang="en-US" altLang="zh-TW" dirty="0" smtClean="0"/>
          </a:p>
          <a:p>
            <a:pPr lvl="1"/>
            <a:r>
              <a:rPr lang="zh-TW" altLang="en-US" dirty="0"/>
              <a:t>能夠輕鬆與</a:t>
            </a:r>
            <a:r>
              <a:rPr lang="en-US" altLang="zh-TW" dirty="0"/>
              <a:t>JavaScript</a:t>
            </a:r>
            <a:r>
              <a:rPr lang="zh-TW" altLang="en-US" dirty="0"/>
              <a:t>的事件合作</a:t>
            </a:r>
          </a:p>
          <a:p>
            <a:pPr lvl="1"/>
            <a:r>
              <a:rPr lang="zh-TW" altLang="en-US" dirty="0"/>
              <a:t>可以處理網頁的</a:t>
            </a:r>
            <a:r>
              <a:rPr lang="en-US" altLang="zh-TW" dirty="0"/>
              <a:t>AJAX</a:t>
            </a:r>
            <a:r>
              <a:rPr lang="zh-TW" altLang="en-US" dirty="0"/>
              <a:t>請求</a:t>
            </a:r>
          </a:p>
          <a:p>
            <a:pPr lvl="1"/>
            <a:r>
              <a:rPr lang="zh-TW" altLang="en-US" dirty="0"/>
              <a:t>自動化操作網頁上的元素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44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登入</a:t>
            </a:r>
            <a:r>
              <a:rPr lang="en-US" altLang="zh-TW" dirty="0" err="1" smtClean="0"/>
              <a:t>facebook</a:t>
            </a:r>
            <a:endParaRPr lang="en-US" altLang="zh-TW" dirty="0" smtClean="0"/>
          </a:p>
          <a:p>
            <a:pPr lvl="1"/>
            <a:r>
              <a:rPr lang="en-US" altLang="zh-TW" dirty="0"/>
              <a:t>https://www.facebook.com/?locale=zh_TW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86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Selenium</a:t>
            </a:r>
            <a:r>
              <a:rPr lang="zh-TW" altLang="en-US" sz="4400" dirty="0" smtClean="0"/>
              <a:t>下載和安裝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Python Selenium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selenium</a:t>
            </a:r>
          </a:p>
          <a:p>
            <a:pPr lvl="1"/>
            <a:r>
              <a:rPr lang="en-US" altLang="zh-TW" dirty="0" smtClean="0"/>
              <a:t>from selenium import </a:t>
            </a:r>
            <a:r>
              <a:rPr lang="en-US" altLang="zh-TW" dirty="0" err="1" smtClean="0"/>
              <a:t>webdriver</a:t>
            </a:r>
            <a:endParaRPr lang="en-US" altLang="zh-TW" dirty="0" smtClean="0"/>
          </a:p>
          <a:p>
            <a:r>
              <a:rPr lang="zh-TW" altLang="en-US" dirty="0" smtClean="0"/>
              <a:t>瀏覽器驅動程式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Chrome:</a:t>
            </a:r>
          </a:p>
          <a:p>
            <a:pPr lvl="2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sites.google.com/chromium.org/driver/downloads</a:t>
            </a:r>
          </a:p>
          <a:p>
            <a:pPr lvl="1"/>
            <a:r>
              <a:rPr lang="en-US" altLang="zh-TW" dirty="0" smtClean="0"/>
              <a:t>Edge: </a:t>
            </a:r>
          </a:p>
          <a:p>
            <a:pPr lvl="2"/>
            <a:r>
              <a:rPr lang="en-US" altLang="zh-TW" dirty="0" smtClean="0"/>
              <a:t>https</a:t>
            </a:r>
            <a:r>
              <a:rPr lang="en-US" altLang="zh-TW" dirty="0"/>
              <a:t>://developer.microsoft.com/en-us/microsoft-edge/tools/webdriver/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00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Chrome</a:t>
            </a:r>
            <a:r>
              <a:rPr lang="zh-TW" altLang="en-US" sz="4400" dirty="0" smtClean="0"/>
              <a:t>瀏覽器</a:t>
            </a:r>
            <a:r>
              <a:rPr lang="en-US" altLang="zh-TW" sz="4400" dirty="0" err="1" smtClean="0"/>
              <a:t>webdriver</a:t>
            </a:r>
            <a:r>
              <a:rPr lang="zh-TW" altLang="en-US" sz="4400" dirty="0" smtClean="0"/>
              <a:t>物件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宣告</a:t>
            </a:r>
            <a:r>
              <a:rPr lang="en-US" altLang="zh-TW" sz="3200" dirty="0" err="1"/>
              <a:t>webdriver</a:t>
            </a:r>
            <a:r>
              <a:rPr lang="zh-TW" altLang="en-US" sz="3200" dirty="0" smtClean="0"/>
              <a:t>物件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webdriver.Chrome</a:t>
            </a:r>
            <a:r>
              <a:rPr lang="en-US" altLang="zh-TW" sz="2800" dirty="0" smtClean="0"/>
              <a:t>("</a:t>
            </a:r>
            <a:r>
              <a:rPr lang="en-US" altLang="zh-TW" sz="2800" dirty="0" err="1" smtClean="0"/>
              <a:t>chromedriver</a:t>
            </a:r>
            <a:r>
              <a:rPr lang="en-US" altLang="zh-TW" sz="2800" dirty="0" smtClean="0"/>
              <a:t>“, options=</a:t>
            </a:r>
            <a:r>
              <a:rPr lang="en-US" altLang="zh-TW" sz="2800" dirty="0" err="1" smtClean="0"/>
              <a:t>optionsobj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3200" dirty="0" smtClean="0"/>
              <a:t>宣告</a:t>
            </a:r>
            <a:r>
              <a:rPr lang="en-US" altLang="zh-TW" sz="3200" dirty="0" err="1" smtClean="0"/>
              <a:t>webdriver</a:t>
            </a:r>
            <a:r>
              <a:rPr lang="zh-TW" altLang="en-US" sz="3200" dirty="0" smtClean="0"/>
              <a:t>的選項參數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optionsobj</a:t>
            </a:r>
            <a:r>
              <a:rPr lang="en-US" altLang="zh-TW" sz="2800" dirty="0" smtClean="0"/>
              <a:t> =</a:t>
            </a:r>
            <a:r>
              <a:rPr lang="zh-TW" altLang="en-US" sz="2800" dirty="0" smtClean="0"/>
              <a:t> </a:t>
            </a:r>
            <a:r>
              <a:rPr lang="en-US" altLang="zh-TW" sz="2800" dirty="0" err="1" smtClean="0"/>
              <a:t>webdriver.ChromeOptions</a:t>
            </a:r>
            <a:r>
              <a:rPr lang="en-US" altLang="zh-TW" sz="2800" dirty="0"/>
              <a:t>()</a:t>
            </a:r>
            <a:endParaRPr lang="en-US" altLang="zh-TW" sz="2800" dirty="0" smtClean="0"/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218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加入選項參數到</a:t>
            </a:r>
            <a:r>
              <a:rPr lang="en-US" altLang="zh-TW" sz="4400" dirty="0" err="1" smtClean="0"/>
              <a:t>webdriver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不</a:t>
            </a:r>
            <a:r>
              <a:rPr lang="zh-TW" altLang="en-US" dirty="0"/>
              <a:t>讓瀏覽器執行在前景，而是在背景執行</a:t>
            </a:r>
            <a:endParaRPr lang="en-US" altLang="zh-TW" dirty="0"/>
          </a:p>
          <a:p>
            <a:pPr lvl="1"/>
            <a:r>
              <a:rPr lang="en-US" altLang="zh-TW" dirty="0" err="1"/>
              <a:t>options.add_argument</a:t>
            </a:r>
            <a:r>
              <a:rPr lang="en-US" altLang="zh-TW" dirty="0"/>
              <a:t>('--headless')</a:t>
            </a:r>
          </a:p>
          <a:p>
            <a:r>
              <a:rPr lang="zh-TW" altLang="en-US" dirty="0"/>
              <a:t>以最高權限來執行</a:t>
            </a:r>
            <a:endParaRPr lang="en-US" altLang="zh-TW" dirty="0"/>
          </a:p>
          <a:p>
            <a:pPr lvl="1"/>
            <a:r>
              <a:rPr lang="en-US" altLang="zh-TW" dirty="0" err="1"/>
              <a:t>options.add_argument</a:t>
            </a:r>
            <a:r>
              <a:rPr lang="en-US" altLang="zh-TW" dirty="0"/>
              <a:t>('--no-sandbox</a:t>
            </a:r>
            <a:r>
              <a:rPr lang="en-US" altLang="zh-TW" dirty="0" smtClean="0"/>
              <a:t>')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/>
              <a:t>/</a:t>
            </a:r>
            <a:r>
              <a:rPr lang="en-US" altLang="zh-TW" dirty="0" err="1"/>
              <a:t>tmp</a:t>
            </a:r>
            <a:r>
              <a:rPr lang="en-US" altLang="zh-TW" dirty="0"/>
              <a:t> </a:t>
            </a:r>
            <a:r>
              <a:rPr lang="zh-TW" altLang="en-US" dirty="0"/>
              <a:t>而非 </a:t>
            </a:r>
            <a:r>
              <a:rPr lang="en-US" altLang="zh-TW" dirty="0"/>
              <a:t>/dev/</a:t>
            </a:r>
            <a:r>
              <a:rPr lang="en-US" altLang="zh-TW" dirty="0" err="1"/>
              <a:t>shm</a:t>
            </a:r>
            <a:r>
              <a:rPr lang="en-US" altLang="zh-TW" dirty="0"/>
              <a:t> </a:t>
            </a:r>
            <a:r>
              <a:rPr lang="zh-TW" altLang="en-US" dirty="0"/>
              <a:t>作為暫存</a:t>
            </a:r>
            <a:r>
              <a:rPr lang="zh-TW" altLang="en-US" dirty="0" smtClean="0"/>
              <a:t>區</a:t>
            </a:r>
            <a:r>
              <a:rPr lang="en-US" altLang="zh-TW" dirty="0" smtClean="0"/>
              <a:t>，</a:t>
            </a:r>
            <a:r>
              <a:rPr lang="zh-TW" altLang="en-US" dirty="0" smtClean="0"/>
              <a:t>避免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崩潰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options.add_argument</a:t>
            </a:r>
            <a:r>
              <a:rPr lang="en-US" altLang="zh-TW" dirty="0" smtClean="0"/>
              <a:t>('</a:t>
            </a:r>
            <a:r>
              <a:rPr lang="en-US" altLang="zh-TW" dirty="0"/>
              <a:t>--disable-dev-</a:t>
            </a:r>
            <a:r>
              <a:rPr lang="en-US" altLang="zh-TW" dirty="0" err="1"/>
              <a:t>shm</a:t>
            </a:r>
            <a:r>
              <a:rPr lang="en-US" altLang="zh-TW" dirty="0"/>
              <a:t>-usage</a:t>
            </a:r>
            <a:r>
              <a:rPr lang="en-US" altLang="zh-TW" dirty="0" smtClean="0"/>
              <a:t>')</a:t>
            </a:r>
            <a:endParaRPr lang="en-US" altLang="zh-TW" dirty="0"/>
          </a:p>
          <a:p>
            <a:r>
              <a:rPr lang="zh-TW" altLang="en-US" dirty="0" smtClean="0"/>
              <a:t>設定連線用的跳板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options.add_argument</a:t>
            </a:r>
            <a:r>
              <a:rPr lang="en-US" altLang="zh-TW" dirty="0"/>
              <a:t>('--proxy-server</a:t>
            </a:r>
            <a:r>
              <a:rPr lang="en-US" altLang="zh-TW" dirty="0" smtClean="0"/>
              <a:t>')</a:t>
            </a:r>
          </a:p>
          <a:p>
            <a:r>
              <a:rPr lang="zh-TW" altLang="en-US" dirty="0" smtClean="0"/>
              <a:t>不使用</a:t>
            </a:r>
            <a:r>
              <a:rPr lang="en-US" altLang="zh-TW" dirty="0" err="1" smtClean="0"/>
              <a:t>gpu</a:t>
            </a:r>
            <a:r>
              <a:rPr lang="zh-TW" altLang="en-US" dirty="0" smtClean="0"/>
              <a:t>，避免不必要的</a:t>
            </a:r>
            <a:r>
              <a:rPr lang="en-US" altLang="zh-TW" dirty="0" smtClean="0"/>
              <a:t>bug</a:t>
            </a:r>
          </a:p>
          <a:p>
            <a:pPr lvl="1"/>
            <a:r>
              <a:rPr lang="en-US" altLang="zh-TW" dirty="0" err="1"/>
              <a:t>options.add_argument</a:t>
            </a:r>
            <a:r>
              <a:rPr lang="en-US" altLang="zh-TW" dirty="0"/>
              <a:t>('--disable-</a:t>
            </a:r>
            <a:r>
              <a:rPr lang="en-US" altLang="zh-TW" dirty="0" err="1"/>
              <a:t>gpu</a:t>
            </a:r>
            <a:r>
              <a:rPr lang="en-US" altLang="zh-TW" dirty="0"/>
              <a:t>')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56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Selenium</a:t>
            </a:r>
            <a:r>
              <a:rPr lang="zh-TW" altLang="en-US" sz="4400" dirty="0" smtClean="0"/>
              <a:t>取得網頁資料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/>
              <a:t>webdriver</a:t>
            </a:r>
            <a:r>
              <a:rPr lang="zh-TW" altLang="en-US" dirty="0" smtClean="0"/>
              <a:t>物件中的</a:t>
            </a:r>
            <a:r>
              <a:rPr lang="en-US" altLang="zh-TW" dirty="0" smtClean="0"/>
              <a:t>get</a:t>
            </a:r>
            <a:r>
              <a:rPr lang="zh-TW" altLang="en-US" dirty="0" smtClean="0"/>
              <a:t>函數來取得網頁資料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driver.get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”)</a:t>
            </a:r>
          </a:p>
          <a:p>
            <a:r>
              <a:rPr lang="en-US" altLang="zh-TW" dirty="0" smtClean="0"/>
              <a:t>get</a:t>
            </a:r>
            <a:r>
              <a:rPr lang="zh-TW" altLang="en-US" dirty="0" smtClean="0"/>
              <a:t>取得網頁資料之後</a:t>
            </a:r>
            <a:endParaRPr lang="en-US" altLang="zh-TW" dirty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webdriver</a:t>
            </a:r>
            <a:r>
              <a:rPr lang="zh-TW" altLang="en-US" dirty="0"/>
              <a:t>物件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屬性取得網頁的標題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driver.title</a:t>
            </a:r>
            <a:endParaRPr lang="en-US" altLang="zh-TW" dirty="0" smtClean="0"/>
          </a:p>
          <a:p>
            <a:pPr lvl="1"/>
            <a:r>
              <a:rPr lang="zh-TW" altLang="en-US" dirty="0"/>
              <a:t>使用</a:t>
            </a:r>
            <a:r>
              <a:rPr lang="en-US" altLang="zh-TW" dirty="0" err="1"/>
              <a:t>webdriver</a:t>
            </a:r>
            <a:r>
              <a:rPr lang="zh-TW" altLang="en-US" dirty="0"/>
              <a:t>物件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page_source</a:t>
            </a:r>
            <a:r>
              <a:rPr lang="zh-TW" altLang="en-US" dirty="0" smtClean="0"/>
              <a:t>屬性</a:t>
            </a:r>
            <a:r>
              <a:rPr lang="zh-TW" altLang="en-US" dirty="0"/>
              <a:t>取得網頁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driver.page_source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0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Selenium</a:t>
            </a:r>
            <a:r>
              <a:rPr lang="zh-TW" altLang="en-US" sz="4400" dirty="0" smtClean="0"/>
              <a:t>取得網頁資料</a:t>
            </a:r>
            <a:r>
              <a:rPr lang="en-US" altLang="zh-TW" sz="4400" dirty="0" smtClean="0"/>
              <a:t>-cookie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5090283" cy="4572000"/>
          </a:xfrm>
        </p:spPr>
        <p:txBody>
          <a:bodyPr/>
          <a:lstStyle/>
          <a:p>
            <a:r>
              <a:rPr lang="zh-TW" altLang="en-US" dirty="0" smtClean="0"/>
              <a:t>取得網頁的</a:t>
            </a:r>
            <a:r>
              <a:rPr lang="en-US" altLang="zh-TW" dirty="0" smtClean="0"/>
              <a:t>cookies</a:t>
            </a:r>
          </a:p>
          <a:p>
            <a:pPr lvl="1"/>
            <a:r>
              <a:rPr lang="en-US" altLang="zh-TW" dirty="0"/>
              <a:t>cookies = </a:t>
            </a:r>
            <a:r>
              <a:rPr lang="en-US" altLang="zh-TW" dirty="0" err="1"/>
              <a:t>driver.get_cookies</a:t>
            </a:r>
            <a:r>
              <a:rPr lang="en-US" altLang="zh-TW" dirty="0"/>
              <a:t>()</a:t>
            </a:r>
          </a:p>
          <a:p>
            <a:r>
              <a:rPr lang="zh-TW" altLang="en-US" dirty="0" smtClean="0"/>
              <a:t>定義網頁需要的</a:t>
            </a:r>
            <a:r>
              <a:rPr lang="en-US" altLang="zh-TW" dirty="0" smtClean="0"/>
              <a:t>cookie </a:t>
            </a:r>
          </a:p>
          <a:p>
            <a:pPr lvl="1"/>
            <a:r>
              <a:rPr lang="en-US" altLang="zh-TW" dirty="0" smtClean="0"/>
              <a:t>Cookie={"name": “key”, “value”: “value"}</a:t>
            </a:r>
          </a:p>
          <a:p>
            <a:r>
              <a:rPr lang="zh-TW" altLang="en-US" dirty="0" smtClean="0"/>
              <a:t>加入</a:t>
            </a:r>
            <a:r>
              <a:rPr lang="en-US" altLang="zh-TW" dirty="0" smtClean="0"/>
              <a:t>cookies</a:t>
            </a:r>
            <a:r>
              <a:rPr lang="zh-TW" altLang="en-US" dirty="0" smtClean="0"/>
              <a:t>到</a:t>
            </a:r>
            <a:r>
              <a:rPr lang="en-US" altLang="zh-TW" dirty="0" smtClean="0"/>
              <a:t>driver</a:t>
            </a:r>
          </a:p>
          <a:p>
            <a:pPr lvl="1"/>
            <a:r>
              <a:rPr lang="en-US" altLang="zh-TW" dirty="0" err="1" smtClean="0"/>
              <a:t>driver.add_cookie</a:t>
            </a:r>
            <a:r>
              <a:rPr lang="en-US" altLang="zh-TW" dirty="0" smtClean="0"/>
              <a:t>(Cookie)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605" y="2609353"/>
            <a:ext cx="5239481" cy="356284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426904" y="212637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檢查</a:t>
            </a:r>
            <a:r>
              <a:rPr lang="en-US" altLang="zh-TW" dirty="0" smtClean="0"/>
              <a:t>-&gt;Application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53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 smtClean="0"/>
              <a:t>資料尋找方法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C00000"/>
                </a:solidFill>
              </a:rPr>
              <a:t>find_element</a:t>
            </a:r>
            <a:r>
              <a:rPr lang="en-US" altLang="zh-TW" dirty="0">
                <a:solidFill>
                  <a:srgbClr val="C00000"/>
                </a:solidFill>
              </a:rPr>
              <a:t>(): </a:t>
            </a:r>
            <a:r>
              <a:rPr lang="zh-TW" altLang="en-US" dirty="0"/>
              <a:t>用來取得網頁中的第一個定位到的</a:t>
            </a:r>
            <a:r>
              <a:rPr lang="en-US" altLang="zh-TW" dirty="0"/>
              <a:t>HTML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lvl="1"/>
            <a:r>
              <a:rPr lang="en-US" altLang="zh-TW" dirty="0" err="1"/>
              <a:t>driver.find_element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>
                <a:solidFill>
                  <a:srgbClr val="C00000"/>
                </a:solidFill>
              </a:rPr>
              <a:t>find_elements</a:t>
            </a:r>
            <a:r>
              <a:rPr lang="en-US" altLang="zh-TW" dirty="0">
                <a:solidFill>
                  <a:srgbClr val="C00000"/>
                </a:solidFill>
              </a:rPr>
              <a:t>(): </a:t>
            </a:r>
            <a:r>
              <a:rPr lang="en-US" altLang="zh-TW" dirty="0"/>
              <a:t>(</a:t>
            </a:r>
            <a:r>
              <a:rPr lang="zh-TW" altLang="en-US" dirty="0"/>
              <a:t>名稱中多了一個</a:t>
            </a:r>
            <a:r>
              <a:rPr lang="en-US" altLang="zh-TW" dirty="0"/>
              <a:t>s)</a:t>
            </a:r>
            <a:r>
              <a:rPr lang="zh-TW" altLang="en-US" dirty="0"/>
              <a:t>，用來取得所有網頁中定位</a:t>
            </a:r>
            <a:r>
              <a:rPr lang="zh-TW" altLang="en-US" dirty="0" smtClean="0"/>
              <a:t>到的</a:t>
            </a:r>
            <a:r>
              <a:rPr lang="zh-TW" altLang="en-US" dirty="0"/>
              <a:t>元素，會以串列方式回傳找到的</a:t>
            </a:r>
            <a:r>
              <a:rPr lang="zh-TW" altLang="en-US" dirty="0" smtClean="0"/>
              <a:t>元素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driver.find_elements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err="1" smtClean="0"/>
              <a:t>find_element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find_elements</a:t>
            </a:r>
            <a:r>
              <a:rPr lang="zh-TW" altLang="en-US" dirty="0" smtClean="0"/>
              <a:t>皆</a:t>
            </a:r>
            <a:r>
              <a:rPr lang="zh-TW" altLang="en-US" dirty="0"/>
              <a:t>可搭配</a:t>
            </a:r>
            <a:r>
              <a:rPr lang="en-US" altLang="zh-TW" dirty="0"/>
              <a:t>by</a:t>
            </a:r>
            <a:r>
              <a:rPr lang="zh-TW" altLang="en-US" dirty="0"/>
              <a:t>模組</a:t>
            </a:r>
            <a:r>
              <a:rPr lang="zh-TW" altLang="en-US" dirty="0" smtClean="0"/>
              <a:t>來尋找資料</a:t>
            </a:r>
            <a:r>
              <a:rPr lang="zh-TW" altLang="en-US" dirty="0"/>
              <a:t>位置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12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Selenium</a:t>
            </a:r>
            <a:r>
              <a:rPr lang="zh-TW" altLang="en-US" sz="4400" dirty="0" smtClean="0"/>
              <a:t>資料尋找方法</a:t>
            </a:r>
            <a:r>
              <a:rPr lang="en-US" altLang="zh-TW" sz="4400" dirty="0" smtClean="0"/>
              <a:t>-by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r>
              <a:rPr lang="en-US" altLang="zh-TW" dirty="0" smtClean="0"/>
              <a:t>selenium by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pPr lvl="1"/>
            <a:r>
              <a:rPr lang="en-US" altLang="zh-TW" dirty="0"/>
              <a:t>from selenium.webdriver.common.by import By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54216"/>
              </p:ext>
            </p:extLst>
          </p:nvPr>
        </p:nvGraphicFramePr>
        <p:xfrm>
          <a:off x="1664191" y="2552700"/>
          <a:ext cx="9785350" cy="3261360"/>
        </p:xfrm>
        <a:graphic>
          <a:graphicData uri="http://schemas.openxmlformats.org/drawingml/2006/table">
            <a:tbl>
              <a:tblPr/>
              <a:tblGrid>
                <a:gridCol w="4892675">
                  <a:extLst>
                    <a:ext uri="{9D8B030D-6E8A-4147-A177-3AD203B41FA5}">
                      <a16:colId xmlns:a16="http://schemas.microsoft.com/office/drawing/2014/main" val="10284421"/>
                    </a:ext>
                  </a:extLst>
                </a:gridCol>
                <a:gridCol w="4892675">
                  <a:extLst>
                    <a:ext uri="{9D8B030D-6E8A-4147-A177-3AD203B41FA5}">
                      <a16:colId xmlns:a16="http://schemas.microsoft.com/office/drawing/2014/main" val="3356357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By.ID, id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zh-TW" altLang="en-US" dirty="0" smtClean="0">
                          <a:effectLst/>
                          <a:latin typeface="+mn-ea"/>
                          <a:ea typeface="+mn-ea"/>
                        </a:rPr>
                        <a:t>尋找相符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86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By.CLASS_NAME, class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class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zh-TW" altLang="en-US" dirty="0" smtClean="0">
                          <a:effectLst/>
                          <a:latin typeface="+mn-ea"/>
                          <a:ea typeface="+mn-ea"/>
                        </a:rPr>
                        <a:t>尋找相符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583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By.CSS_SELECTOR, css selector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 dirty="0" err="1">
                          <a:effectLst/>
                          <a:latin typeface="+mn-ea"/>
                          <a:ea typeface="+mn-ea"/>
                        </a:rPr>
                        <a:t>css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選擇器，</a:t>
                      </a:r>
                      <a:r>
                        <a:rPr lang="zh-TW" altLang="en-US" dirty="0" smtClean="0">
                          <a:effectLst/>
                          <a:latin typeface="+mn-ea"/>
                          <a:ea typeface="+mn-ea"/>
                        </a:rPr>
                        <a:t>尋找相符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82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By.NAME, name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name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屬性，</a:t>
                      </a:r>
                      <a:r>
                        <a:rPr lang="zh-TW" altLang="en-US" dirty="0" smtClean="0">
                          <a:effectLst/>
                          <a:latin typeface="+mn-ea"/>
                          <a:ea typeface="+mn-ea"/>
                        </a:rPr>
                        <a:t>尋找相符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794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By.TAG_NAME, tag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HTML tag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zh-TW" altLang="en-US" dirty="0" smtClean="0">
                          <a:effectLst/>
                          <a:latin typeface="+mn-ea"/>
                          <a:ea typeface="+mn-ea"/>
                        </a:rPr>
                        <a:t>尋找相符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394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By.LINK_TEXT, text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透過超連結的文字，</a:t>
                      </a:r>
                      <a:r>
                        <a:rPr lang="zh-TW" altLang="en-US" dirty="0" smtClean="0">
                          <a:effectLst/>
                          <a:latin typeface="+mn-ea"/>
                          <a:ea typeface="+mn-ea"/>
                        </a:rPr>
                        <a:t>尋找相符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的網頁元素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499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By.PARTIAL_LINK_TEXT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, text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透過超連結的部分文字，</a:t>
                      </a:r>
                      <a:r>
                        <a:rPr lang="zh-TW" altLang="en-US" dirty="0" smtClean="0">
                          <a:effectLst/>
                          <a:latin typeface="+mn-ea"/>
                          <a:ea typeface="+mn-ea"/>
                        </a:rPr>
                        <a:t>尋找相符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08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By.XPATH, xpath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透過 </a:t>
                      </a:r>
                      <a:r>
                        <a:rPr lang="en-US" altLang="zh-TW" dirty="0" err="1">
                          <a:effectLst/>
                          <a:latin typeface="+mn-ea"/>
                          <a:ea typeface="+mn-ea"/>
                        </a:rPr>
                        <a:t>xpath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的方式，</a:t>
                      </a:r>
                      <a:r>
                        <a:rPr lang="zh-TW" altLang="en-US" dirty="0" smtClean="0">
                          <a:effectLst/>
                          <a:latin typeface="+mn-ea"/>
                          <a:ea typeface="+mn-ea"/>
                        </a:rPr>
                        <a:t>尋找相符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的網頁元素。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58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30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2243</TotalTime>
  <Words>1168</Words>
  <Application>Microsoft Office PowerPoint</Application>
  <PresentationFormat>寬螢幕</PresentationFormat>
  <Paragraphs>211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Euphemia</vt:lpstr>
      <vt:lpstr>Microsoft JhengHei UI</vt:lpstr>
      <vt:lpstr>Arial</vt:lpstr>
      <vt:lpstr>數學 16x9</vt:lpstr>
      <vt:lpstr>網路爬蟲與資料分析 動態網頁解析</vt:lpstr>
      <vt:lpstr>Selenium</vt:lpstr>
      <vt:lpstr>Selenium下載和安裝</vt:lpstr>
      <vt:lpstr>Chrome瀏覽器webdriver物件</vt:lpstr>
      <vt:lpstr>加入選項參數到webdriver</vt:lpstr>
      <vt:lpstr>Selenium取得網頁資料</vt:lpstr>
      <vt:lpstr>Selenium取得網頁資料-cookie</vt:lpstr>
      <vt:lpstr>Selenium資料尋找方法</vt:lpstr>
      <vt:lpstr>Selenium資料尋找方法-by</vt:lpstr>
      <vt:lpstr>Selenium資料定位方法-by</vt:lpstr>
      <vt:lpstr>Selenium取得網頁元素的內容</vt:lpstr>
      <vt:lpstr>Selenium取得網頁元素的內容</vt:lpstr>
      <vt:lpstr>Selenium操作網頁元素</vt:lpstr>
      <vt:lpstr>Selenium操作網頁元素</vt:lpstr>
      <vt:lpstr>Selenium等待畫面生成</vt:lpstr>
      <vt:lpstr>Selenium等待畫面生成</vt:lpstr>
      <vt:lpstr>範例1: 使用Selenium翻頁網頁內容</vt:lpstr>
      <vt:lpstr>範例2: 使用Selenium登入網站</vt:lpstr>
      <vt:lpstr>練習1</vt:lpstr>
      <vt:lpstr>練習2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網路爬蟲 靜態網頁解析</dc:title>
  <dc:creator>Windows 使用者</dc:creator>
  <cp:lastModifiedBy>Windows 使用者</cp:lastModifiedBy>
  <cp:revision>129</cp:revision>
  <dcterms:created xsi:type="dcterms:W3CDTF">2023-04-08T05:48:37Z</dcterms:created>
  <dcterms:modified xsi:type="dcterms:W3CDTF">2024-10-24T16:33:35Z</dcterms:modified>
</cp:coreProperties>
</file>