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57" r:id="rId6"/>
    <p:sldId id="261" r:id="rId7"/>
    <p:sldId id="262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6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513E58-F1EB-4E6B-A630-BB00EA37C43A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8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74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513E58-F1EB-4E6B-A630-BB00EA37C43A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4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513E58-F1EB-4E6B-A630-BB00EA37C43A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513E58-F1EB-4E6B-A630-BB00EA37C43A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65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513E58-F1EB-4E6B-A630-BB00EA37C43A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99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12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15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19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72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ovid-19.nchc.org.tw/2023_city_confirmed.php?mycity=%E5%85%A8%E5%9C%8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lvr.land.moi.gov.tw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網路爬蟲與資料分析</a:t>
            </a:r>
            <a:r>
              <a:rPr lang="en-US" altLang="zh-TW"/>
              <a:t/>
            </a:r>
            <a:br>
              <a:rPr lang="en-US" altLang="zh-TW"/>
            </a:br>
            <a:r>
              <a:rPr lang="zh-TW" altLang="en-US" smtClean="0"/>
              <a:t>動態</a:t>
            </a:r>
            <a:r>
              <a:rPr lang="zh-TW" altLang="en-US" dirty="0"/>
              <a:t>網頁解析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496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Chrome</a:t>
            </a:r>
            <a:r>
              <a:rPr lang="zh-TW" altLang="en-US" sz="4400" dirty="0"/>
              <a:t>瀏覽器開發人員工具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可以檢視每一個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元素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276" y="2271781"/>
            <a:ext cx="3962953" cy="42487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597" y="2419863"/>
            <a:ext cx="5268060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0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取得選取元素的網頁定位資料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在該選取元速點選右鍵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複製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057" y="2118945"/>
            <a:ext cx="3295792" cy="46123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30838" y="3725575"/>
            <a:ext cx="41433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body &gt; div.wrapper &gt; main &gt; div &gt; div:nth-child(1) &gt; div.d-xl-none.d-block &gt; div.banner_wrap &gt; ul &gt; li:nth-child(1) &gt; span.tem &gt; </a:t>
            </a:r>
            <a:r>
              <a:rPr lang="zh-TW" altLang="en-US" dirty="0">
                <a:solidFill>
                  <a:srgbClr val="C00000"/>
                </a:solidFill>
              </a:rPr>
              <a:t>span.tem-C.is-active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330838" y="333230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複製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 selector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32143" y="2778304"/>
            <a:ext cx="4932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&lt;span class="tem-C is-active"&gt;24 - 25&lt;/span&gt;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1888" y="24089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複製</a:t>
            </a:r>
            <a:r>
              <a:rPr lang="zh-TW" altLang="en-US" dirty="0"/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49598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爬蟲</a:t>
            </a:r>
            <a:r>
              <a:rPr lang="en-US" altLang="zh-TW" sz="4400" dirty="0"/>
              <a:t>with JavaScript</a:t>
            </a:r>
            <a:r>
              <a:rPr lang="zh-TW" altLang="en-US" sz="4400" dirty="0"/>
              <a:t>實務</a:t>
            </a:r>
            <a:r>
              <a:rPr lang="en-US" altLang="zh-TW" sz="4400" dirty="0" smtClean="0"/>
              <a:t>#</a:t>
            </a:r>
            <a:r>
              <a:rPr lang="en-US" altLang="zh-TW" sz="4400" dirty="0"/>
              <a:t>2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爬</a:t>
            </a:r>
            <a:r>
              <a:rPr lang="zh-TW" altLang="en-US" dirty="0" smtClean="0"/>
              <a:t>取</a:t>
            </a:r>
            <a:r>
              <a:rPr lang="en-US" altLang="zh-TW" dirty="0" err="1" smtClean="0"/>
              <a:t>momo</a:t>
            </a:r>
            <a:r>
              <a:rPr lang="zh-TW" altLang="en-US" dirty="0" smtClean="0"/>
              <a:t>購物網</a:t>
            </a:r>
            <a:r>
              <a:rPr lang="en-US" altLang="zh-TW" dirty="0" smtClean="0"/>
              <a:t>NBA</a:t>
            </a:r>
            <a:r>
              <a:rPr lang="zh-TW" altLang="en-US" dirty="0" smtClean="0"/>
              <a:t>球衣的商品資料</a:t>
            </a:r>
            <a:endParaRPr lang="en-US" altLang="zh-TW" dirty="0" smtClean="0"/>
          </a:p>
          <a:p>
            <a:pPr lvl="1"/>
            <a:r>
              <a:rPr lang="en-US" altLang="zh-TW" dirty="0"/>
              <a:t>https://www.momoshop.com.tw/search/searchShop.jsp?keyword=nike </a:t>
            </a:r>
            <a:r>
              <a:rPr lang="en-US" altLang="zh-TW" dirty="0" err="1"/>
              <a:t>NBA&amp;searchType</a:t>
            </a:r>
            <a:r>
              <a:rPr lang="en-US" altLang="zh-TW" dirty="0"/>
              <a:t>=1&amp;curPage=1&amp;_</a:t>
            </a:r>
            <a:r>
              <a:rPr lang="en-US" altLang="zh-TW" dirty="0" smtClean="0"/>
              <a:t>isFuzzy=0&amp;showType=</a:t>
            </a:r>
            <a:r>
              <a:rPr lang="en-US" altLang="zh-TW" dirty="0" err="1" smtClean="0"/>
              <a:t>chessboardType</a:t>
            </a:r>
            <a:endParaRPr lang="en-US" altLang="zh-TW" dirty="0" smtClean="0"/>
          </a:p>
          <a:p>
            <a:r>
              <a:rPr lang="zh-TW" altLang="en-US" dirty="0" smtClean="0"/>
              <a:t>情境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網站使用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來和使用者</a:t>
            </a:r>
            <a:r>
              <a:rPr lang="zh-TW" altLang="en-US" dirty="0" smtClean="0"/>
              <a:t>互動並</a:t>
            </a:r>
            <a:r>
              <a:rPr lang="zh-TW" altLang="en-US" dirty="0" smtClean="0"/>
              <a:t>載入內容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並未隱藏其內容在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要爬取的資料直接顯示在一個頁面內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890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爬取網站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chrome</a:t>
            </a:r>
            <a:r>
              <a:rPr lang="zh-TW" altLang="en-US" dirty="0"/>
              <a:t>瀏覽器開發人員工具分析</a:t>
            </a:r>
            <a:r>
              <a:rPr lang="en-US" altLang="zh-TW" dirty="0"/>
              <a:t>html</a:t>
            </a:r>
          </a:p>
          <a:p>
            <a:r>
              <a:rPr lang="en-US" altLang="zh-TW" dirty="0"/>
              <a:t>JavaScript</a:t>
            </a:r>
            <a:r>
              <a:rPr lang="zh-TW" altLang="en-US" dirty="0"/>
              <a:t>會</a:t>
            </a:r>
            <a:r>
              <a:rPr lang="zh-TW" altLang="en-US" dirty="0" smtClean="0"/>
              <a:t>影響</a:t>
            </a:r>
            <a:r>
              <a:rPr lang="en-US" altLang="zh-TW" dirty="0" err="1" smtClean="0"/>
              <a:t>momo</a:t>
            </a:r>
            <a:r>
              <a:rPr lang="zh-TW" altLang="en-US" dirty="0" smtClean="0"/>
              <a:t>購物網站</a:t>
            </a:r>
            <a:r>
              <a:rPr lang="zh-TW" altLang="en-US" dirty="0"/>
              <a:t>內容</a:t>
            </a:r>
            <a:endParaRPr lang="en-US" altLang="zh-TW" dirty="0"/>
          </a:p>
          <a:p>
            <a:r>
              <a:rPr lang="zh-TW" altLang="en-US" dirty="0"/>
              <a:t>選擇獲得資源的方式</a:t>
            </a:r>
            <a:endParaRPr lang="en-US" altLang="zh-TW" dirty="0"/>
          </a:p>
          <a:p>
            <a:pPr lvl="1"/>
            <a:r>
              <a:rPr lang="en-US" altLang="zh-TW" dirty="0"/>
              <a:t>Selenium</a:t>
            </a:r>
          </a:p>
          <a:p>
            <a:r>
              <a:rPr lang="zh-TW" altLang="en-US" dirty="0"/>
              <a:t>解析網站的語法</a:t>
            </a:r>
            <a:endParaRPr lang="en-US" altLang="zh-TW" dirty="0"/>
          </a:p>
          <a:p>
            <a:pPr lvl="1"/>
            <a:r>
              <a:rPr lang="en-US" altLang="zh-TW" dirty="0" err="1" smtClean="0"/>
              <a:t>Beautifulsoap</a:t>
            </a:r>
            <a:endParaRPr lang="en-US" altLang="zh-TW" dirty="0" smtClean="0"/>
          </a:p>
          <a:p>
            <a:r>
              <a:rPr lang="zh-TW" altLang="en-US" dirty="0"/>
              <a:t>與網頁</a:t>
            </a:r>
            <a:r>
              <a:rPr lang="zh-TW" altLang="en-US" dirty="0" smtClean="0"/>
              <a:t>互動來獲取更多資料</a:t>
            </a:r>
            <a:endParaRPr lang="en-US" altLang="zh-TW" dirty="0" smtClean="0"/>
          </a:p>
          <a:p>
            <a:pPr lvl="1"/>
            <a:r>
              <a:rPr lang="en-US" altLang="zh-TW" dirty="0"/>
              <a:t>Selenium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651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取得想要爬取元素</a:t>
            </a:r>
            <a:r>
              <a:rPr lang="zh-TW" altLang="en-US" sz="4400" dirty="0"/>
              <a:t>的網頁定位資料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98109" y="1600200"/>
            <a:ext cx="6881091" cy="4572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商品名稱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複製元素的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 selector</a:t>
            </a:r>
          </a:p>
          <a:p>
            <a:pPr lvl="1"/>
            <a:r>
              <a:rPr lang="en-US" altLang="zh-TW" dirty="0" smtClean="0"/>
              <a:t>#</a:t>
            </a:r>
            <a:r>
              <a:rPr lang="en-US" altLang="zh-TW" dirty="0" err="1"/>
              <a:t>BodyBase</a:t>
            </a:r>
            <a:r>
              <a:rPr lang="en-US" altLang="zh-TW" dirty="0"/>
              <a:t> &gt; div.bt_2_layout.searchbox.searchListArea &gt; </a:t>
            </a:r>
            <a:r>
              <a:rPr lang="en-US" altLang="zh-TW" dirty="0" err="1"/>
              <a:t>div.searchPrdListArea.bookList</a:t>
            </a:r>
            <a:r>
              <a:rPr lang="en-US" altLang="zh-TW" dirty="0"/>
              <a:t> &gt; </a:t>
            </a:r>
            <a:r>
              <a:rPr lang="en-US" altLang="zh-TW" dirty="0" err="1">
                <a:solidFill>
                  <a:srgbClr val="C00000"/>
                </a:solidFill>
              </a:rPr>
              <a:t>div.listArea</a:t>
            </a:r>
            <a:r>
              <a:rPr lang="en-US" altLang="zh-TW" dirty="0">
                <a:solidFill>
                  <a:srgbClr val="C00000"/>
                </a:solidFill>
              </a:rPr>
              <a:t> &gt; </a:t>
            </a:r>
            <a:r>
              <a:rPr lang="en-US" altLang="zh-TW" dirty="0" err="1">
                <a:solidFill>
                  <a:srgbClr val="C00000"/>
                </a:solidFill>
              </a:rPr>
              <a:t>ul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&gt; </a:t>
            </a:r>
            <a:r>
              <a:rPr lang="en-US" altLang="zh-TW" dirty="0" err="1">
                <a:solidFill>
                  <a:schemeClr val="accent4">
                    <a:lumMod val="75000"/>
                  </a:schemeClr>
                </a:solidFill>
              </a:rPr>
              <a:t>li:nth-child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(1)</a:t>
            </a:r>
            <a:r>
              <a:rPr lang="en-US" altLang="zh-TW" dirty="0"/>
              <a:t> &gt; a &gt; </a:t>
            </a:r>
            <a:r>
              <a:rPr lang="en-US" altLang="zh-TW" dirty="0" err="1"/>
              <a:t>div.prdInfoWrap</a:t>
            </a:r>
            <a:r>
              <a:rPr lang="en-US" altLang="zh-TW" dirty="0"/>
              <a:t> &gt; </a:t>
            </a:r>
            <a:r>
              <a:rPr lang="en-US" altLang="zh-TW" dirty="0" err="1"/>
              <a:t>div.prdNameTitle</a:t>
            </a:r>
            <a:r>
              <a:rPr lang="en-US" altLang="zh-TW" dirty="0"/>
              <a:t> &gt;</a:t>
            </a:r>
            <a:r>
              <a:rPr lang="en-US" altLang="zh-TW" dirty="0">
                <a:solidFill>
                  <a:srgbClr val="00B0F0"/>
                </a:solidFill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h3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37" y="1600200"/>
            <a:ext cx="1991003" cy="29626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70437" y="3508131"/>
            <a:ext cx="1889386" cy="4747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8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取得</a:t>
            </a:r>
            <a:r>
              <a:rPr lang="zh-TW" altLang="en-US" sz="4400" dirty="0" smtClean="0"/>
              <a:t>想要</a:t>
            </a:r>
            <a:r>
              <a:rPr lang="zh-TW" altLang="en-US" sz="4400" dirty="0"/>
              <a:t>爬取元素的網頁定位資料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01673" y="1600200"/>
            <a:ext cx="6077528" cy="4572000"/>
          </a:xfrm>
        </p:spPr>
        <p:txBody>
          <a:bodyPr/>
          <a:lstStyle/>
          <a:p>
            <a:r>
              <a:rPr lang="zh-TW" altLang="en-US" dirty="0"/>
              <a:t>商品</a:t>
            </a:r>
            <a:r>
              <a:rPr lang="zh-TW" altLang="en-US" dirty="0" smtClean="0"/>
              <a:t>價錢</a:t>
            </a:r>
            <a:endParaRPr lang="en-US" altLang="zh-TW" dirty="0" smtClean="0"/>
          </a:p>
          <a:p>
            <a:pPr lvl="1"/>
            <a:r>
              <a:rPr lang="zh-TW" altLang="en-US" dirty="0"/>
              <a:t>複製元素的</a:t>
            </a:r>
            <a:r>
              <a:rPr lang="en-US" altLang="zh-TW" dirty="0" err="1"/>
              <a:t>css</a:t>
            </a:r>
            <a:r>
              <a:rPr lang="en-US" altLang="zh-TW" dirty="0"/>
              <a:t> </a:t>
            </a:r>
            <a:r>
              <a:rPr lang="en-US" altLang="zh-TW" dirty="0" smtClean="0"/>
              <a:t>selector</a:t>
            </a:r>
          </a:p>
          <a:p>
            <a:pPr lvl="1"/>
            <a:r>
              <a:rPr lang="en-US" altLang="zh-TW" dirty="0" smtClean="0"/>
              <a:t>#</a:t>
            </a:r>
            <a:r>
              <a:rPr lang="en-US" altLang="zh-TW" dirty="0" err="1"/>
              <a:t>BodyBase</a:t>
            </a:r>
            <a:r>
              <a:rPr lang="en-US" altLang="zh-TW" dirty="0"/>
              <a:t> &gt; div.bt_2_layout.searchbox.searchListArea.selectedtop &gt; </a:t>
            </a:r>
            <a:r>
              <a:rPr lang="en-US" altLang="zh-TW" dirty="0" err="1"/>
              <a:t>div.searchPrdListArea.bookList</a:t>
            </a:r>
            <a:r>
              <a:rPr lang="en-US" altLang="zh-TW" dirty="0"/>
              <a:t> &gt; </a:t>
            </a:r>
            <a:r>
              <a:rPr lang="en-US" altLang="zh-TW" dirty="0" err="1">
                <a:solidFill>
                  <a:srgbClr val="C00000"/>
                </a:solidFill>
              </a:rPr>
              <a:t>div.listArea</a:t>
            </a:r>
            <a:r>
              <a:rPr lang="en-US" altLang="zh-TW" dirty="0">
                <a:solidFill>
                  <a:srgbClr val="C00000"/>
                </a:solidFill>
              </a:rPr>
              <a:t> &gt; </a:t>
            </a:r>
            <a:r>
              <a:rPr lang="en-US" altLang="zh-TW" dirty="0" err="1">
                <a:solidFill>
                  <a:srgbClr val="C00000"/>
                </a:solidFill>
              </a:rPr>
              <a:t>ul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&gt; </a:t>
            </a:r>
            <a:r>
              <a:rPr lang="en-US" altLang="zh-TW" dirty="0" err="1">
                <a:solidFill>
                  <a:schemeClr val="accent4">
                    <a:lumMod val="75000"/>
                  </a:schemeClr>
                </a:solidFill>
              </a:rPr>
              <a:t>li:nth-child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(1) </a:t>
            </a:r>
            <a:r>
              <a:rPr lang="en-US" altLang="zh-TW" dirty="0"/>
              <a:t>&gt; a &gt; </a:t>
            </a:r>
            <a:r>
              <a:rPr lang="en-US" altLang="zh-TW" dirty="0" err="1"/>
              <a:t>div.prdInfoWrap</a:t>
            </a:r>
            <a:r>
              <a:rPr lang="en-US" altLang="zh-TW" dirty="0"/>
              <a:t> &gt; </a:t>
            </a:r>
            <a:r>
              <a:rPr lang="en-US" altLang="zh-TW" dirty="0" err="1"/>
              <a:t>p.money</a:t>
            </a:r>
            <a:r>
              <a:rPr lang="en-US" altLang="zh-TW" dirty="0"/>
              <a:t> &gt; </a:t>
            </a:r>
            <a:r>
              <a:rPr lang="en-US" altLang="zh-TW" dirty="0" err="1">
                <a:solidFill>
                  <a:srgbClr val="00B0F0"/>
                </a:solidFill>
              </a:rPr>
              <a:t>span.price</a:t>
            </a:r>
            <a:endParaRPr lang="zh-TW" altLang="en-US" dirty="0">
              <a:solidFill>
                <a:srgbClr val="00B0F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37" y="1600200"/>
            <a:ext cx="1991003" cy="29626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87418" y="3988422"/>
            <a:ext cx="868218" cy="4747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5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取得下一頁的資料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38618" y="1600200"/>
            <a:ext cx="6040583" cy="4572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找到下一頁按鈕的元素定位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複製元素的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 selector</a:t>
            </a:r>
          </a:p>
          <a:p>
            <a:pPr lvl="1"/>
            <a:r>
              <a:rPr lang="en-US" altLang="zh-TW" dirty="0"/>
              <a:t>body &gt; </a:t>
            </a:r>
            <a:r>
              <a:rPr lang="en-US" altLang="zh-TW" dirty="0" err="1"/>
              <a:t>div.web.header</a:t>
            </a:r>
            <a:r>
              <a:rPr lang="en-US" altLang="zh-TW" dirty="0"/>
              <a:t>-fixed &gt; div.bt_2_layout.searchbox.searchListArea.selectedtop &gt; </a:t>
            </a:r>
            <a:r>
              <a:rPr lang="en-US" altLang="zh-TW" dirty="0" err="1"/>
              <a:t>div:nth-child</a:t>
            </a:r>
            <a:r>
              <a:rPr lang="en-US" altLang="zh-TW" dirty="0"/>
              <a:t>(5) &gt; div &gt; </a:t>
            </a:r>
            <a:r>
              <a:rPr lang="en-US" altLang="zh-TW" dirty="0" err="1" smtClean="0"/>
              <a:t>div.page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btn.page</a:t>
            </a:r>
            <a:r>
              <a:rPr lang="en-US" altLang="zh-TW" dirty="0" smtClean="0"/>
              <a:t>-next</a:t>
            </a:r>
          </a:p>
          <a:p>
            <a:pPr lvl="1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.click()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操作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048" y="1645377"/>
            <a:ext cx="1848108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1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爬蟲</a:t>
            </a:r>
            <a:r>
              <a:rPr lang="en-US" altLang="zh-TW" sz="4000" dirty="0"/>
              <a:t>with JavaScript</a:t>
            </a:r>
            <a:r>
              <a:rPr lang="zh-TW" altLang="en-US" sz="4000" dirty="0"/>
              <a:t>實務</a:t>
            </a:r>
            <a:r>
              <a:rPr lang="en-US" altLang="zh-TW" sz="4000" dirty="0" smtClean="0"/>
              <a:t>#3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爬取在網站內使用</a:t>
            </a:r>
            <a:r>
              <a:rPr lang="en-US" altLang="zh-TW" dirty="0" smtClean="0"/>
              <a:t>frame</a:t>
            </a:r>
            <a:r>
              <a:rPr lang="zh-TW" altLang="en-US" dirty="0"/>
              <a:t>嵌</a:t>
            </a:r>
            <a:r>
              <a:rPr lang="zh-TW" altLang="en-US" dirty="0" smtClean="0"/>
              <a:t>入資料的內容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covid19</a:t>
            </a:r>
            <a:r>
              <a:rPr lang="zh-TW" altLang="en-US" dirty="0" smtClean="0"/>
              <a:t>網站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https://covid-19.nchc.org.tw/2023_city_confirmed.php?mycity=%</a:t>
            </a:r>
            <a:r>
              <a:rPr lang="en-US" altLang="zh-TW" dirty="0" smtClean="0">
                <a:hlinkClick r:id="rId2"/>
              </a:rPr>
              <a:t>E5%85%A8%E5%9C%8B</a:t>
            </a:r>
            <a:endParaRPr lang="en-US" altLang="zh-TW" dirty="0" smtClean="0"/>
          </a:p>
          <a:p>
            <a:pPr lvl="1"/>
            <a:r>
              <a:rPr lang="zh-TW" altLang="en-US" dirty="0"/>
              <a:t>因為使用</a:t>
            </a:r>
            <a:r>
              <a:rPr lang="en-US" altLang="zh-TW" dirty="0"/>
              <a:t>frame</a:t>
            </a:r>
            <a:r>
              <a:rPr lang="zh-TW" altLang="en-US" dirty="0"/>
              <a:t>嵌入所以無法在原始網頁中看到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079" y="3549244"/>
            <a:ext cx="6013992" cy="33219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844" y="3694599"/>
            <a:ext cx="4453589" cy="13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4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/>
              <a:t>S</a:t>
            </a:r>
            <a:r>
              <a:rPr lang="en-US" altLang="zh-TW" dirty="0" smtClean="0"/>
              <a:t>elenium</a:t>
            </a:r>
            <a:r>
              <a:rPr lang="zh-TW" altLang="en-US" dirty="0" smtClean="0"/>
              <a:t>定位到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裡面爬取資料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/>
              <a:t>driver.switch_to.frame</a:t>
            </a:r>
            <a:r>
              <a:rPr lang="en-US" altLang="zh-TW" sz="3200" dirty="0"/>
              <a:t>()</a:t>
            </a:r>
          </a:p>
          <a:p>
            <a:pPr lvl="1"/>
            <a:r>
              <a:rPr lang="zh-TW" altLang="en-US" sz="2800" dirty="0"/>
              <a:t>使用</a:t>
            </a:r>
            <a:r>
              <a:rPr lang="en-US" altLang="zh-TW" sz="2800" dirty="0"/>
              <a:t>index</a:t>
            </a:r>
            <a:r>
              <a:rPr lang="zh-TW" altLang="en-US" sz="2800" dirty="0"/>
              <a:t>來定位第幾個</a:t>
            </a:r>
            <a:r>
              <a:rPr lang="en-US" altLang="zh-TW" sz="2800" dirty="0"/>
              <a:t>frame</a:t>
            </a:r>
          </a:p>
          <a:p>
            <a:pPr lvl="2"/>
            <a:r>
              <a:rPr lang="en-US" altLang="zh-TW" sz="2400" dirty="0" err="1"/>
              <a:t>driver.switch_to.frame</a:t>
            </a:r>
            <a:r>
              <a:rPr lang="en-US" altLang="zh-TW" sz="2400" dirty="0"/>
              <a:t>(0)</a:t>
            </a:r>
          </a:p>
          <a:p>
            <a:pPr lvl="1"/>
            <a:r>
              <a:rPr lang="zh-TW" altLang="en-US" sz="2800" dirty="0"/>
              <a:t>使用</a:t>
            </a:r>
            <a:r>
              <a:rPr lang="en-US" altLang="zh-TW" sz="2800" dirty="0"/>
              <a:t>id/name</a:t>
            </a:r>
            <a:r>
              <a:rPr lang="zh-TW" altLang="en-US" sz="2800" dirty="0"/>
              <a:t>來定位</a:t>
            </a:r>
            <a:endParaRPr lang="en-US" altLang="zh-TW" sz="2800" dirty="0"/>
          </a:p>
          <a:p>
            <a:pPr lvl="2"/>
            <a:r>
              <a:rPr lang="en-US" altLang="zh-TW" sz="2400" dirty="0" err="1"/>
              <a:t>driver.switch_to.frame</a:t>
            </a:r>
            <a:r>
              <a:rPr lang="en-US" altLang="zh-TW" sz="2400" dirty="0"/>
              <a:t>(“id”)</a:t>
            </a:r>
          </a:p>
          <a:p>
            <a:pPr lvl="1"/>
            <a:r>
              <a:rPr lang="zh-TW" altLang="en-US" sz="2800" dirty="0"/>
              <a:t>搭配</a:t>
            </a:r>
            <a:r>
              <a:rPr lang="en-US" altLang="zh-TW" sz="2800" dirty="0" err="1"/>
              <a:t>driver.find</a:t>
            </a:r>
            <a:r>
              <a:rPr lang="zh-TW" altLang="en-US" sz="2800" dirty="0"/>
              <a:t>的語法來定位</a:t>
            </a:r>
            <a:endParaRPr lang="en-US" altLang="zh-TW" sz="2800" dirty="0"/>
          </a:p>
          <a:p>
            <a:pPr lvl="2"/>
            <a:r>
              <a:rPr lang="en-US" altLang="zh-TW" sz="2400" dirty="0" err="1"/>
              <a:t>driver.switch_to.frame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driver.fine_element</a:t>
            </a:r>
            <a:r>
              <a:rPr lang="en-US" altLang="zh-TW" sz="2400" dirty="0"/>
              <a:t>(</a:t>
            </a:r>
            <a:r>
              <a:rPr lang="en-US" altLang="zh-TW" sz="2400" dirty="0" err="1"/>
              <a:t>By.CSS_SELECTOR,”selector</a:t>
            </a:r>
            <a:r>
              <a:rPr lang="en-US" altLang="zh-TW" sz="2400" dirty="0"/>
              <a:t>”))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2271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爬取內政部不動產交易實價查詢網站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https://lvr.land.moi.gov.tw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Selenium</a:t>
            </a:r>
            <a:r>
              <a:rPr lang="zh-TW" altLang="en-US" dirty="0" smtClean="0"/>
              <a:t>模擬瀏覽器和網頁互動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輸入縣市和鄉鎮市區</a:t>
            </a:r>
            <a:r>
              <a:rPr lang="en-US" altLang="zh-TW" dirty="0" smtClean="0"/>
              <a:t>(</a:t>
            </a:r>
            <a:r>
              <a:rPr lang="zh-TW" altLang="en-US" dirty="0" smtClean="0"/>
              <a:t>任意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爬</a:t>
            </a:r>
            <a:r>
              <a:rPr lang="zh-TW" altLang="en-US" dirty="0" smtClean="0"/>
              <a:t>取顯示出的每一筆資料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</a:t>
            </a:r>
            <a:r>
              <a:rPr lang="en-US" altLang="zh-TW" dirty="0" smtClean="0"/>
              <a:t>100</a:t>
            </a:r>
            <a:r>
              <a:rPr lang="zh-TW" altLang="en-US" dirty="0" smtClean="0"/>
              <a:t>筆</a:t>
            </a:r>
            <a:r>
              <a:rPr lang="en-US" altLang="zh-TW" dirty="0" smtClean="0"/>
              <a:t>, </a:t>
            </a:r>
            <a:r>
              <a:rPr lang="zh-TW" altLang="en-US" dirty="0" smtClean="0"/>
              <a:t>若查詢區域資料不足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則全部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將資料存成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88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JavaScript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</a:t>
            </a:r>
            <a:r>
              <a:rPr lang="zh-TW" altLang="en-US" dirty="0"/>
              <a:t>是一種腳本，也能稱它為程式語言，可以讓你在網頁中實現出複雜的功能。</a:t>
            </a:r>
            <a:endParaRPr lang="en-US" altLang="zh-TW" dirty="0" smtClean="0"/>
          </a:p>
          <a:p>
            <a:r>
              <a:rPr lang="en-US" altLang="zh-TW" dirty="0" smtClean="0"/>
              <a:t>JavaScript</a:t>
            </a:r>
            <a:r>
              <a:rPr lang="zh-TW" altLang="en-US" dirty="0"/>
              <a:t>常用來完成以下</a:t>
            </a:r>
            <a:r>
              <a:rPr lang="zh-TW" altLang="en-US" dirty="0" smtClean="0"/>
              <a:t>任務</a:t>
            </a:r>
            <a:endParaRPr lang="en-US" altLang="zh-TW" dirty="0" smtClean="0"/>
          </a:p>
          <a:p>
            <a:pPr lvl="1"/>
            <a:r>
              <a:rPr lang="zh-TW" altLang="en-US" dirty="0"/>
              <a:t>嵌入動態文字於</a:t>
            </a:r>
            <a:r>
              <a:rPr lang="en-US" altLang="zh-TW" dirty="0"/>
              <a:t>HTML</a:t>
            </a:r>
            <a:r>
              <a:rPr lang="zh-TW" altLang="en-US" dirty="0"/>
              <a:t>頁</a:t>
            </a:r>
            <a:r>
              <a:rPr lang="zh-TW" altLang="en-US" dirty="0" smtClean="0"/>
              <a:t>面</a:t>
            </a:r>
            <a:endParaRPr lang="zh-TW" altLang="en-US" dirty="0"/>
          </a:p>
          <a:p>
            <a:pPr lvl="1"/>
            <a:r>
              <a:rPr lang="zh-TW" altLang="en-US" dirty="0"/>
              <a:t>對瀏覽器事件作出</a:t>
            </a:r>
            <a:r>
              <a:rPr lang="zh-TW" altLang="en-US" dirty="0" smtClean="0"/>
              <a:t>回應</a:t>
            </a:r>
            <a:endParaRPr lang="zh-TW" altLang="en-US" dirty="0"/>
          </a:p>
          <a:p>
            <a:pPr lvl="1"/>
            <a:r>
              <a:rPr lang="zh-TW" altLang="en-US" dirty="0"/>
              <a:t>讀寫</a:t>
            </a:r>
            <a:r>
              <a:rPr lang="en-US" altLang="zh-TW" dirty="0"/>
              <a:t>HTML</a:t>
            </a:r>
            <a:r>
              <a:rPr lang="zh-TW" altLang="en-US" dirty="0" smtClean="0"/>
              <a:t>元素</a:t>
            </a:r>
            <a:endParaRPr lang="zh-TW" altLang="en-US" dirty="0"/>
          </a:p>
          <a:p>
            <a:pPr lvl="1"/>
            <a:r>
              <a:rPr lang="zh-TW" altLang="en-US" dirty="0"/>
              <a:t>在資料被提交到伺服器之前驗證</a:t>
            </a:r>
            <a:r>
              <a:rPr lang="zh-TW" altLang="en-US" dirty="0" smtClean="0"/>
              <a:t>資料</a:t>
            </a:r>
            <a:endParaRPr lang="zh-TW" altLang="en-US" dirty="0"/>
          </a:p>
          <a:p>
            <a:pPr lvl="1"/>
            <a:r>
              <a:rPr lang="zh-TW" altLang="en-US" dirty="0"/>
              <a:t>檢測訪客的瀏覽器</a:t>
            </a:r>
            <a:r>
              <a:rPr lang="zh-TW" altLang="en-US" dirty="0" smtClean="0"/>
              <a:t>資訊</a:t>
            </a:r>
            <a:endParaRPr lang="zh-TW" altLang="en-US" dirty="0"/>
          </a:p>
          <a:p>
            <a:pPr lvl="1"/>
            <a:r>
              <a:rPr lang="zh-TW" altLang="en-US" dirty="0"/>
              <a:t>控制</a:t>
            </a:r>
            <a:r>
              <a:rPr lang="en-US" altLang="zh-TW" dirty="0"/>
              <a:t>Cookie</a:t>
            </a:r>
            <a:r>
              <a:rPr lang="zh-TW" altLang="en-US" dirty="0"/>
              <a:t>，包括建立和修改</a:t>
            </a:r>
            <a:r>
              <a:rPr lang="zh-TW" altLang="en-US" dirty="0" smtClean="0"/>
              <a:t>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863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Quick JavaScript Switcher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Chrome</a:t>
            </a:r>
            <a:r>
              <a:rPr lang="zh-TW" altLang="en-US" dirty="0" smtClean="0"/>
              <a:t>瀏覽器的擴充應用程式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13" y="2092569"/>
            <a:ext cx="10152671" cy="46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3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Quick JavaScript Switcher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測試網址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://fchart.github.io/books.html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984" y="2715993"/>
            <a:ext cx="3805969" cy="165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2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Chrome</a:t>
            </a:r>
            <a:r>
              <a:rPr lang="zh-TW" altLang="en-US" sz="4400" dirty="0" smtClean="0"/>
              <a:t>瀏覽器開發人員工具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在瀏覽器的網頁頁面</a:t>
            </a:r>
            <a:r>
              <a:rPr lang="zh-TW" altLang="en-US" dirty="0" smtClean="0"/>
              <a:t>上點右鍵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檢查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26" y="2282059"/>
            <a:ext cx="5229955" cy="398200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52" y="2095358"/>
            <a:ext cx="4464098" cy="435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8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Chrome</a:t>
            </a:r>
            <a:r>
              <a:rPr lang="zh-TW" altLang="en-US" sz="4400" dirty="0"/>
              <a:t>瀏覽器開發人員工具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可以檢視每一個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元素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900" y="2243235"/>
            <a:ext cx="5220429" cy="384863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038" y="3035811"/>
            <a:ext cx="3143689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4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取得選取元素的網頁定位資料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在該選取元速點選右鍵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複製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94" y="2083004"/>
            <a:ext cx="4151832" cy="47749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000124" y="3077280"/>
            <a:ext cx="4188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&lt;li id="1"&gt;W102:PHP</a:t>
            </a:r>
            <a:r>
              <a:rPr lang="zh-TW" altLang="en-US"/>
              <a:t>網頁程式設計</a:t>
            </a:r>
            <a:r>
              <a:rPr lang="en-US" altLang="zh-TW"/>
              <a:t>&lt;/li&gt;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000124" y="2707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複製</a:t>
            </a:r>
            <a:r>
              <a:rPr lang="zh-TW" altLang="en-US" dirty="0"/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197813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爬蟲</a:t>
            </a:r>
            <a:r>
              <a:rPr lang="en-US" altLang="zh-TW" sz="4400" dirty="0" smtClean="0"/>
              <a:t>with JavaScript</a:t>
            </a:r>
            <a:r>
              <a:rPr lang="zh-TW" altLang="en-US" sz="4400" dirty="0" smtClean="0"/>
              <a:t>實務</a:t>
            </a:r>
            <a:r>
              <a:rPr lang="en-US" altLang="zh-TW" sz="4400" dirty="0" smtClean="0"/>
              <a:t>#1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爬取氣象局天氣資訊</a:t>
            </a:r>
            <a:endParaRPr lang="en-US" altLang="zh-TW" dirty="0" smtClean="0"/>
          </a:p>
          <a:p>
            <a:pPr lvl="1"/>
            <a:r>
              <a:rPr lang="en-US" altLang="zh-TW" dirty="0"/>
              <a:t>https://</a:t>
            </a:r>
            <a:r>
              <a:rPr lang="en-US" altLang="zh-TW" dirty="0" smtClean="0"/>
              <a:t>www.cwb.gov.tw/V8/C/W/County/County.html?CID=65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772" y="2601532"/>
            <a:ext cx="5768047" cy="393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2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爬取</a:t>
            </a:r>
            <a:r>
              <a:rPr lang="zh-TW" altLang="en-US" sz="4400" dirty="0" smtClean="0"/>
              <a:t>網站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chrome</a:t>
            </a:r>
            <a:r>
              <a:rPr lang="zh-TW" altLang="en-US" dirty="0" smtClean="0"/>
              <a:t>瀏覽器開發人員工具分析</a:t>
            </a:r>
            <a:r>
              <a:rPr lang="en-US" altLang="zh-TW" dirty="0" smtClean="0"/>
              <a:t>html</a:t>
            </a:r>
          </a:p>
          <a:p>
            <a:r>
              <a:rPr lang="zh-TW" altLang="en-US" dirty="0" smtClean="0"/>
              <a:t>情境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會影響網站載入的內容</a:t>
            </a:r>
            <a:endParaRPr lang="en-US" altLang="zh-TW" dirty="0" smtClean="0"/>
          </a:p>
          <a:p>
            <a:r>
              <a:rPr lang="zh-TW" altLang="en-US" dirty="0" smtClean="0"/>
              <a:t>選擇獲得資源的方式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Selenium</a:t>
            </a:r>
          </a:p>
          <a:p>
            <a:r>
              <a:rPr lang="zh-TW" altLang="en-US" dirty="0" smtClean="0"/>
              <a:t>爬取網站的過程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定位到要互動的元素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互動後等待網頁動態載入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定位到</a:t>
            </a:r>
            <a:r>
              <a:rPr lang="zh-TW" altLang="en-US" dirty="0"/>
              <a:t>要爬取的</a:t>
            </a:r>
            <a:r>
              <a:rPr lang="zh-TW" altLang="en-US" dirty="0" smtClean="0"/>
              <a:t>資料位置</a:t>
            </a:r>
            <a:endParaRPr lang="en-US" altLang="zh-TW" dirty="0" smtClean="0"/>
          </a:p>
          <a:p>
            <a:pPr lvl="1"/>
            <a:r>
              <a:rPr lang="zh-TW" altLang="en-US" dirty="0"/>
              <a:t>存下資料</a:t>
            </a:r>
          </a:p>
        </p:txBody>
      </p:sp>
    </p:spTree>
    <p:extLst>
      <p:ext uri="{BB962C8B-B14F-4D97-AF65-F5344CB8AC3E}">
        <p14:creationId xmlns:p14="http://schemas.microsoft.com/office/powerpoint/2010/main" val="122420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1878</TotalTime>
  <Words>681</Words>
  <Application>Microsoft Office PowerPoint</Application>
  <PresentationFormat>寬螢幕</PresentationFormat>
  <Paragraphs>93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Euphemia</vt:lpstr>
      <vt:lpstr>Microsoft JhengHei UI</vt:lpstr>
      <vt:lpstr>Arial</vt:lpstr>
      <vt:lpstr>數學 16x9</vt:lpstr>
      <vt:lpstr>網路爬蟲與資料分析 動態網頁解析</vt:lpstr>
      <vt:lpstr>JavaScript</vt:lpstr>
      <vt:lpstr>Quick JavaScript Switcher</vt:lpstr>
      <vt:lpstr>Quick JavaScript Switcher</vt:lpstr>
      <vt:lpstr>Chrome瀏覽器開發人員工具</vt:lpstr>
      <vt:lpstr>Chrome瀏覽器開發人員工具</vt:lpstr>
      <vt:lpstr>取得選取元素的網頁定位資料</vt:lpstr>
      <vt:lpstr>爬蟲with JavaScript實務#1</vt:lpstr>
      <vt:lpstr>爬取網站</vt:lpstr>
      <vt:lpstr>Chrome瀏覽器開發人員工具</vt:lpstr>
      <vt:lpstr>取得選取元素的網頁定位資料</vt:lpstr>
      <vt:lpstr>爬蟲with JavaScript實務#2</vt:lpstr>
      <vt:lpstr>爬取網站</vt:lpstr>
      <vt:lpstr>取得想要爬取元素的網頁定位資料</vt:lpstr>
      <vt:lpstr>取得想要爬取元素的網頁定位資料</vt:lpstr>
      <vt:lpstr>取得下一頁的資料</vt:lpstr>
      <vt:lpstr>爬蟲with JavaScript實務#3</vt:lpstr>
      <vt:lpstr>使用Selenium定位到frame裡面爬取資料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68</cp:revision>
  <dcterms:created xsi:type="dcterms:W3CDTF">2023-04-17T03:57:40Z</dcterms:created>
  <dcterms:modified xsi:type="dcterms:W3CDTF">2024-10-31T12:31:27Z</dcterms:modified>
</cp:coreProperties>
</file>