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7" r:id="rId6"/>
    <p:sldId id="300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6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8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74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4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6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9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1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7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網路爬蟲與資料分析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動態網頁解析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96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85DAE-2A46-45EC-AC9F-396D11C6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Pyppeteer</a:t>
            </a:r>
            <a:r>
              <a:rPr lang="zh-TW" altLang="en-US" dirty="0"/>
              <a:t> 頁面物件獲取頁內元素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1AB5F7-7783-4B1D-9916-970173FE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page.$(selector)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選擇第一個符合 </a:t>
            </a:r>
            <a:r>
              <a:rPr lang="en-US" altLang="zh-TW" dirty="0"/>
              <a:t>CSS </a:t>
            </a:r>
            <a:r>
              <a:rPr lang="zh-TW" altLang="en-US" dirty="0"/>
              <a:t>選擇器的元素</a:t>
            </a:r>
            <a:endParaRPr lang="en-US" altLang="zh-TW" dirty="0"/>
          </a:p>
          <a:p>
            <a:pPr lvl="1"/>
            <a:r>
              <a:rPr lang="en-US" altLang="zh-TW" dirty="0"/>
              <a:t>Example: element = await page.$('#my-element’)</a:t>
            </a:r>
          </a:p>
          <a:p>
            <a:r>
              <a:rPr lang="en-US" altLang="zh-TW" dirty="0"/>
              <a:t>page.$$(selector):</a:t>
            </a:r>
            <a:r>
              <a:rPr lang="zh-TW" altLang="en-US" dirty="0"/>
              <a:t>選擇所有符合 </a:t>
            </a:r>
            <a:r>
              <a:rPr lang="en-US" altLang="zh-TW" dirty="0"/>
              <a:t>CSS </a:t>
            </a:r>
            <a:r>
              <a:rPr lang="zh-TW" altLang="en-US" dirty="0"/>
              <a:t>選擇器的元素，返回列表</a:t>
            </a:r>
            <a:endParaRPr lang="en-US" altLang="zh-TW" dirty="0"/>
          </a:p>
          <a:p>
            <a:pPr lvl="1"/>
            <a:r>
              <a:rPr lang="en-US" altLang="zh-TW" dirty="0"/>
              <a:t>Example: elements = await page.$$('.list-item')</a:t>
            </a:r>
          </a:p>
          <a:p>
            <a:r>
              <a:rPr lang="en-US" altLang="zh-TW" dirty="0" err="1"/>
              <a:t>page.waitForSelector</a:t>
            </a:r>
            <a:r>
              <a:rPr lang="en-US" altLang="zh-TW" dirty="0"/>
              <a:t>(selector):</a:t>
            </a:r>
            <a:r>
              <a:rPr lang="zh-TW" altLang="en-US" dirty="0"/>
              <a:t> 等待指定的</a:t>
            </a:r>
            <a:r>
              <a:rPr lang="en-US" altLang="zh-TW" dirty="0"/>
              <a:t>DOM</a:t>
            </a:r>
            <a:r>
              <a:rPr lang="zh-TW" altLang="en-US" dirty="0"/>
              <a:t>元素出現</a:t>
            </a:r>
            <a:endParaRPr lang="en-US" altLang="zh-TW" dirty="0"/>
          </a:p>
          <a:p>
            <a:pPr lvl="1"/>
            <a:r>
              <a:rPr lang="en-US" altLang="zh-TW" dirty="0"/>
              <a:t>Example: await </a:t>
            </a:r>
            <a:r>
              <a:rPr lang="en-US" altLang="zh-TW" dirty="0" err="1"/>
              <a:t>page.waitForSelector</a:t>
            </a:r>
            <a:r>
              <a:rPr lang="en-US" altLang="zh-TW" dirty="0"/>
              <a:t>('#submit-button’)</a:t>
            </a:r>
          </a:p>
          <a:p>
            <a:r>
              <a:rPr lang="en-US" altLang="zh-TW" dirty="0" err="1"/>
              <a:t>page.waitForXPath</a:t>
            </a:r>
            <a:r>
              <a:rPr lang="en-US" altLang="zh-TW" dirty="0"/>
              <a:t>(</a:t>
            </a:r>
            <a:r>
              <a:rPr lang="en-US" altLang="zh-TW" dirty="0" err="1"/>
              <a:t>xpath</a:t>
            </a:r>
            <a:r>
              <a:rPr lang="en-US" altLang="zh-TW" dirty="0"/>
              <a:t>):</a:t>
            </a:r>
            <a:r>
              <a:rPr lang="zh-TW" altLang="en-US" dirty="0"/>
              <a:t> 等待指定的 </a:t>
            </a:r>
            <a:r>
              <a:rPr lang="en-US" altLang="zh-TW" dirty="0"/>
              <a:t>XPath </a:t>
            </a:r>
            <a:r>
              <a:rPr lang="zh-TW" altLang="en-US" dirty="0"/>
              <a:t>元素出現</a:t>
            </a:r>
            <a:endParaRPr lang="en-US" altLang="zh-TW" dirty="0"/>
          </a:p>
          <a:p>
            <a:pPr lvl="1"/>
            <a:r>
              <a:rPr lang="en-US" altLang="zh-TW" dirty="0"/>
              <a:t>Example: await </a:t>
            </a:r>
            <a:r>
              <a:rPr lang="en-US" altLang="zh-TW" dirty="0" err="1"/>
              <a:t>page.waitForXPath</a:t>
            </a:r>
            <a:r>
              <a:rPr lang="en-US" altLang="zh-TW" dirty="0"/>
              <a:t>('//button[text()="Submit"]')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24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E557E-16C2-4B7C-8709-58C4ECA2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err="1"/>
              <a:t>asyncio</a:t>
            </a:r>
            <a:r>
              <a:rPr lang="en-US" altLang="zh-TW" dirty="0"/>
              <a:t> </a:t>
            </a:r>
            <a:r>
              <a:rPr lang="zh-TW" altLang="en-US" dirty="0"/>
              <a:t>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E4FC03-4BAD-4C89-9C03-B8D05BCB5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中專門用於支援非同步執行的模組</a:t>
            </a:r>
            <a:endParaRPr lang="en-US" altLang="zh-TW" dirty="0"/>
          </a:p>
          <a:p>
            <a:r>
              <a:rPr lang="en-US" altLang="zh-TW" dirty="0"/>
              <a:t>await</a:t>
            </a:r>
          </a:p>
          <a:p>
            <a:pPr lvl="1"/>
            <a:r>
              <a:rPr lang="en-US" altLang="zh-TW" dirty="0"/>
              <a:t>await </a:t>
            </a:r>
            <a:r>
              <a:rPr lang="zh-TW" altLang="en-US" dirty="0"/>
              <a:t>用於等待一個可等待對象（</a:t>
            </a:r>
            <a:r>
              <a:rPr lang="en-US" altLang="zh-TW" dirty="0" err="1"/>
              <a:t>awaitable</a:t>
            </a:r>
            <a:r>
              <a:rPr lang="en-US" altLang="zh-TW" dirty="0"/>
              <a:t> object</a:t>
            </a:r>
            <a:r>
              <a:rPr lang="zh-TW" altLang="en-US" dirty="0"/>
              <a:t>）完成</a:t>
            </a:r>
            <a:endParaRPr lang="en-US" altLang="zh-TW" dirty="0"/>
          </a:p>
          <a:p>
            <a:r>
              <a:rPr lang="en-US" altLang="zh-TW" dirty="0"/>
              <a:t>Event Loop</a:t>
            </a:r>
          </a:p>
          <a:p>
            <a:pPr lvl="1"/>
            <a:r>
              <a:rPr lang="zh-TW" altLang="en-US" dirty="0"/>
              <a:t>事件循環 是 </a:t>
            </a:r>
            <a:r>
              <a:rPr lang="en-US" altLang="zh-TW" dirty="0" err="1"/>
              <a:t>asyncio</a:t>
            </a:r>
            <a:r>
              <a:rPr lang="en-US" altLang="zh-TW" dirty="0"/>
              <a:t> </a:t>
            </a:r>
            <a:r>
              <a:rPr lang="zh-TW" altLang="en-US" dirty="0"/>
              <a:t>的核心，用於調度和執行非同步任務</a:t>
            </a:r>
            <a:endParaRPr lang="en-US" altLang="zh-TW" dirty="0"/>
          </a:p>
          <a:p>
            <a:pPr lvl="1"/>
            <a:r>
              <a:rPr lang="zh-TW" altLang="en-US" dirty="0"/>
              <a:t>事件循環會管理所有的非同步任務，並在適當的時機執行它們。任務遇到 </a:t>
            </a:r>
            <a:r>
              <a:rPr lang="en-US" altLang="zh-TW" dirty="0"/>
              <a:t>I/O </a:t>
            </a:r>
            <a:r>
              <a:rPr lang="zh-TW" altLang="en-US" dirty="0"/>
              <a:t>操作（如網絡請求、文件讀取）時會暫停，事件循環會切換執行其他任務，直到操作完成。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1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C61D2-55C1-4CF0-AE3B-868086CD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asyncio</a:t>
            </a:r>
            <a:r>
              <a:rPr lang="en-US" altLang="zh-TW" dirty="0"/>
              <a:t> </a:t>
            </a:r>
            <a:r>
              <a:rPr lang="zh-TW" altLang="en-US" dirty="0"/>
              <a:t>的主要功能與方法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39E3C-A590-4083-899E-9FD8329C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asyncio.run</a:t>
            </a:r>
            <a:r>
              <a:rPr lang="en-US" altLang="zh-TW" dirty="0"/>
              <a:t>(coroutine)	</a:t>
            </a:r>
          </a:p>
          <a:p>
            <a:pPr lvl="1"/>
            <a:r>
              <a:rPr lang="zh-TW" altLang="en-US" dirty="0"/>
              <a:t>最常用的方式，啟動協程並運行事件循環。適合在頂層執行非同步任務。</a:t>
            </a:r>
            <a:endParaRPr lang="en-US" altLang="zh-TW" dirty="0"/>
          </a:p>
          <a:p>
            <a:pPr lvl="1"/>
            <a:r>
              <a:rPr lang="en-US" altLang="zh-TW" dirty="0"/>
              <a:t>Example: </a:t>
            </a:r>
            <a:r>
              <a:rPr lang="en-US" altLang="zh-TW" dirty="0" err="1"/>
              <a:t>asyncio.run</a:t>
            </a:r>
            <a:r>
              <a:rPr lang="en-US" altLang="zh-TW" dirty="0"/>
              <a:t>(main())</a:t>
            </a:r>
          </a:p>
          <a:p>
            <a:r>
              <a:rPr lang="en-US" altLang="zh-TW" dirty="0" err="1"/>
              <a:t>asyncio.get_event_loop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獲取當前的事件循環</a:t>
            </a:r>
            <a:endParaRPr lang="en-US" altLang="zh-TW" dirty="0"/>
          </a:p>
          <a:p>
            <a:pPr lvl="1"/>
            <a:r>
              <a:rPr lang="en-US" altLang="zh-TW" dirty="0"/>
              <a:t>Example: loop = </a:t>
            </a:r>
            <a:r>
              <a:rPr lang="en-US" altLang="zh-TW" dirty="0" err="1"/>
              <a:t>asyncio.get_event_loop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loop.run_until_complete</a:t>
            </a:r>
            <a:r>
              <a:rPr lang="en-US" altLang="zh-TW" dirty="0"/>
              <a:t>(future)</a:t>
            </a:r>
          </a:p>
          <a:p>
            <a:pPr lvl="1"/>
            <a:r>
              <a:rPr lang="zh-TW" altLang="en-US" dirty="0"/>
              <a:t>手動啟動事件循環，運行直到給定的</a:t>
            </a:r>
            <a:r>
              <a:rPr lang="en-US" altLang="zh-TW" dirty="0"/>
              <a:t>function</a:t>
            </a:r>
            <a:r>
              <a:rPr lang="zh-TW" altLang="en-US" dirty="0"/>
              <a:t>或未來對象完成</a:t>
            </a:r>
            <a:endParaRPr lang="en-US" altLang="zh-TW" dirty="0"/>
          </a:p>
          <a:p>
            <a:pPr lvl="1"/>
            <a:r>
              <a:rPr lang="en-US" altLang="zh-TW" dirty="0"/>
              <a:t>Example: </a:t>
            </a:r>
            <a:r>
              <a:rPr lang="en-US" altLang="zh-TW" dirty="0" err="1"/>
              <a:t>loop.run_until_complete</a:t>
            </a:r>
            <a:r>
              <a:rPr lang="en-US" altLang="zh-TW" dirty="0"/>
              <a:t>(</a:t>
            </a:r>
            <a:r>
              <a:rPr lang="en-US" altLang="zh-TW" dirty="0" err="1"/>
              <a:t>scrape_website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6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258462-8724-4B69-8139-916A6F8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pyppeteer_stealth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D38A5F-0951-42A8-A6F9-C03241CE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pyppeteer_stealth</a:t>
            </a:r>
            <a:r>
              <a:rPr lang="en-US" altLang="zh-TW" dirty="0"/>
              <a:t> </a:t>
            </a:r>
            <a:r>
              <a:rPr lang="zh-TW" altLang="en-US" dirty="0"/>
              <a:t>是一個第三方工具，專為 </a:t>
            </a:r>
            <a:r>
              <a:rPr lang="en-US" altLang="zh-TW" dirty="0" err="1"/>
              <a:t>Pyppeteer</a:t>
            </a:r>
            <a:r>
              <a:rPr lang="en-US" altLang="zh-TW" dirty="0"/>
              <a:t> </a:t>
            </a:r>
            <a:r>
              <a:rPr lang="zh-TW" altLang="en-US" dirty="0"/>
              <a:t>設計，用於繞過目標網站的反爬蟲機制</a:t>
            </a:r>
            <a:endParaRPr lang="en-US" altLang="zh-TW" dirty="0"/>
          </a:p>
          <a:p>
            <a:r>
              <a:rPr lang="zh-TW" altLang="en-US" dirty="0"/>
              <a:t>對瀏覽器的一些屬性進行修改或偽裝，使瀏覽器更像是普通使用者操作的真實環境，而非機器操作</a:t>
            </a:r>
            <a:endParaRPr lang="en-US" altLang="zh-TW" dirty="0"/>
          </a:p>
          <a:p>
            <a:r>
              <a:rPr lang="zh-TW" altLang="en-US" dirty="0"/>
              <a:t>安裝 </a:t>
            </a:r>
            <a:r>
              <a:rPr lang="en-US" altLang="zh-TW" dirty="0" err="1"/>
              <a:t>pyppeteer_stealth</a:t>
            </a:r>
            <a:endParaRPr lang="en-US" altLang="zh-TW" dirty="0"/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/>
              <a:t>pyppeteer</a:t>
            </a:r>
            <a:r>
              <a:rPr lang="en-US" altLang="zh-TW" dirty="0"/>
              <a:t>-stealth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stealth</a:t>
            </a:r>
            <a:r>
              <a:rPr lang="zh-TW" altLang="en-US" dirty="0"/>
              <a:t>偽裝瀏覽器</a:t>
            </a:r>
            <a:endParaRPr lang="en-US" altLang="zh-TW" dirty="0"/>
          </a:p>
          <a:p>
            <a:pPr lvl="1"/>
            <a:r>
              <a:rPr lang="en-US" altLang="zh-TW" dirty="0"/>
              <a:t>await stealth(page)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9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C0A67-4074-4C47-B837-34DF0375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stealth </a:t>
            </a:r>
            <a:r>
              <a:rPr lang="zh-TW" altLang="en-US" dirty="0"/>
              <a:t>方法的功能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166C8B-E399-405C-A85E-6709B938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stealth </a:t>
            </a:r>
            <a:r>
              <a:rPr lang="zh-TW" altLang="en-US" dirty="0"/>
              <a:t>方法的功能</a:t>
            </a:r>
            <a:r>
              <a:rPr lang="en-US" altLang="zh-TW" dirty="0"/>
              <a:t>stealth </a:t>
            </a:r>
            <a:r>
              <a:rPr lang="zh-TW" altLang="en-US" dirty="0"/>
              <a:t>方法會對頁面（</a:t>
            </a:r>
            <a:r>
              <a:rPr lang="en-US" altLang="zh-TW" dirty="0"/>
              <a:t>Page </a:t>
            </a:r>
            <a:r>
              <a:rPr lang="zh-TW" altLang="en-US" dirty="0"/>
              <a:t>對象）進行以下修改：</a:t>
            </a:r>
            <a:endParaRPr lang="en-US" altLang="zh-TW" dirty="0"/>
          </a:p>
          <a:p>
            <a:pPr lvl="1"/>
            <a:r>
              <a:rPr lang="zh-TW" altLang="en-US" dirty="0"/>
              <a:t>偽裝 </a:t>
            </a:r>
            <a:r>
              <a:rPr lang="en-US" altLang="zh-TW" dirty="0" err="1"/>
              <a:t>navigator.webdriver</a:t>
            </a:r>
            <a:r>
              <a:rPr lang="zh-TW" altLang="en-US" dirty="0"/>
              <a:t>：設置 </a:t>
            </a:r>
            <a:r>
              <a:rPr lang="en-US" altLang="zh-TW" dirty="0" err="1"/>
              <a:t>navigator.webdriver</a:t>
            </a:r>
            <a:r>
              <a:rPr lang="en-US" altLang="zh-TW" dirty="0"/>
              <a:t> = false</a:t>
            </a:r>
            <a:r>
              <a:rPr lang="zh-TW" altLang="en-US" dirty="0"/>
              <a:t>，讓瀏覽器看起來不是自動化工具。</a:t>
            </a:r>
            <a:endParaRPr lang="en-US" altLang="zh-TW" dirty="0"/>
          </a:p>
          <a:p>
            <a:pPr lvl="1"/>
            <a:r>
              <a:rPr lang="zh-TW" altLang="en-US" dirty="0"/>
              <a:t>修改插件和 </a:t>
            </a:r>
            <a:r>
              <a:rPr lang="en-US" altLang="zh-TW" dirty="0" err="1"/>
              <a:t>MimeTypes</a:t>
            </a:r>
            <a:r>
              <a:rPr lang="zh-TW" altLang="en-US" dirty="0"/>
              <a:t>：模擬普通瀏覽器安裝的插件和支援的文件類型。</a:t>
            </a:r>
            <a:endParaRPr lang="en-US" altLang="zh-TW" dirty="0"/>
          </a:p>
          <a:p>
            <a:pPr lvl="1"/>
            <a:r>
              <a:rPr lang="zh-TW" altLang="en-US" dirty="0"/>
              <a:t>修改 </a:t>
            </a:r>
            <a:r>
              <a:rPr lang="en-US" altLang="zh-TW" dirty="0"/>
              <a:t>User-Agent</a:t>
            </a:r>
            <a:r>
              <a:rPr lang="zh-TW" altLang="en-US" dirty="0"/>
              <a:t>：使其更接近於真實的使用者瀏覽器。</a:t>
            </a:r>
            <a:endParaRPr lang="en-US" altLang="zh-TW" dirty="0"/>
          </a:p>
          <a:p>
            <a:pPr lvl="1"/>
            <a:r>
              <a:rPr lang="zh-TW" altLang="en-US" dirty="0"/>
              <a:t>偽裝堆疊追蹤（</a:t>
            </a:r>
            <a:r>
              <a:rPr lang="en-US" altLang="zh-TW" dirty="0"/>
              <a:t>Stack Trace</a:t>
            </a:r>
            <a:r>
              <a:rPr lang="zh-TW" altLang="en-US" dirty="0"/>
              <a:t>）：防止網站通過腳本檢測自動化工具的異常堆疊。</a:t>
            </a:r>
            <a:endParaRPr lang="en-US" altLang="zh-TW" dirty="0"/>
          </a:p>
          <a:p>
            <a:pPr lvl="1"/>
            <a:r>
              <a:rPr lang="zh-TW" altLang="en-US" dirty="0"/>
              <a:t>處理 </a:t>
            </a:r>
            <a:r>
              <a:rPr lang="en-US" altLang="zh-TW" dirty="0"/>
              <a:t>Chrome </a:t>
            </a:r>
            <a:r>
              <a:rPr lang="zh-TW" altLang="en-US" dirty="0"/>
              <a:t>特性：修改一些與 </a:t>
            </a:r>
            <a:r>
              <a:rPr lang="en-US" altLang="zh-TW" dirty="0"/>
              <a:t>Chrome </a:t>
            </a:r>
            <a:r>
              <a:rPr lang="zh-TW" altLang="en-US" dirty="0"/>
              <a:t>自動化相關的特性，如 </a:t>
            </a:r>
            <a:r>
              <a:rPr lang="en-US" altLang="zh-TW" dirty="0" err="1"/>
              <a:t>window.chrome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處理 </a:t>
            </a:r>
            <a:r>
              <a:rPr lang="en-US" altLang="zh-TW" dirty="0"/>
              <a:t>iframe </a:t>
            </a:r>
            <a:r>
              <a:rPr lang="zh-TW" altLang="en-US" dirty="0"/>
              <a:t>偵測：修正 </a:t>
            </a:r>
            <a:r>
              <a:rPr lang="en-US" altLang="zh-TW" dirty="0"/>
              <a:t>iframe </a:t>
            </a:r>
            <a:r>
              <a:rPr lang="zh-TW" altLang="en-US" dirty="0"/>
              <a:t>的 </a:t>
            </a:r>
            <a:r>
              <a:rPr lang="en-US" altLang="zh-TW" dirty="0" err="1"/>
              <a:t>contentWindow</a:t>
            </a:r>
            <a:r>
              <a:rPr lang="zh-TW" altLang="en-US" dirty="0"/>
              <a:t>，避免被檢測。</a:t>
            </a:r>
          </a:p>
        </p:txBody>
      </p:sp>
    </p:spTree>
    <p:extLst>
      <p:ext uri="{BB962C8B-B14F-4D97-AF65-F5344CB8AC3E}">
        <p14:creationId xmlns:p14="http://schemas.microsoft.com/office/powerpoint/2010/main" val="280824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1DEE9-0585-4F4D-8E42-BCC3A2F6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B307B-EFC2-4736-AA81-D75B0802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挑戰</a:t>
            </a:r>
            <a:r>
              <a:rPr lang="en-US" altLang="zh-TW" dirty="0" err="1"/>
              <a:t>openai</a:t>
            </a:r>
            <a:r>
              <a:rPr lang="zh-TW" altLang="en-US" dirty="0"/>
              <a:t> </a:t>
            </a:r>
            <a:r>
              <a:rPr lang="en-US" altLang="zh-TW"/>
              <a:t>api</a:t>
            </a:r>
            <a:r>
              <a:rPr lang="zh-TW" altLang="en-US" dirty="0"/>
              <a:t>介紹網頁的</a:t>
            </a:r>
            <a:r>
              <a:rPr lang="en-US" altLang="zh-TW" dirty="0" err="1"/>
              <a:t>cloudflare</a:t>
            </a:r>
            <a:r>
              <a:rPr lang="zh-TW" altLang="en-US" dirty="0"/>
              <a:t>防護</a:t>
            </a:r>
            <a:endParaRPr lang="en-US" altLang="zh-TW" dirty="0"/>
          </a:p>
          <a:p>
            <a:pPr lvl="1"/>
            <a:r>
              <a:rPr lang="en-US" altLang="zh-TW" dirty="0"/>
              <a:t>https://openai.com/index/introducing-structured-outputs-in-the-api/</a:t>
            </a:r>
          </a:p>
          <a:p>
            <a:r>
              <a:rPr lang="zh-TW" altLang="en-US" dirty="0"/>
              <a:t>爬取網頁內的</a:t>
            </a:r>
            <a:r>
              <a:rPr lang="en-US" altLang="zh-TW" dirty="0"/>
              <a:t>python</a:t>
            </a:r>
            <a:r>
              <a:rPr lang="zh-TW" altLang="en-US" dirty="0"/>
              <a:t>程式碼範例</a:t>
            </a:r>
            <a:endParaRPr lang="en-US" altLang="zh-TW" dirty="0"/>
          </a:p>
          <a:p>
            <a:pPr lvl="1"/>
            <a:r>
              <a:rPr lang="zh-TW" altLang="en-US" dirty="0"/>
              <a:t>存成文字檔案</a:t>
            </a:r>
          </a:p>
        </p:txBody>
      </p:sp>
    </p:spTree>
    <p:extLst>
      <p:ext uri="{BB962C8B-B14F-4D97-AF65-F5344CB8AC3E}">
        <p14:creationId xmlns:p14="http://schemas.microsoft.com/office/powerpoint/2010/main" val="41937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Cloudflare</a:t>
            </a:r>
            <a:r>
              <a:rPr lang="zh-TW" altLang="en-US" dirty="0"/>
              <a:t> 反爬蟲技術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Cloudflare</a:t>
            </a:r>
            <a:r>
              <a:rPr lang="zh-TW" altLang="en-US" dirty="0"/>
              <a:t>採取多層次的防護機制</a:t>
            </a:r>
            <a:endParaRPr lang="en-US" altLang="zh-TW" dirty="0"/>
          </a:p>
          <a:p>
            <a:pPr lvl="1"/>
            <a:r>
              <a:rPr lang="en-US" altLang="zh-TW" dirty="0"/>
              <a:t>IP</a:t>
            </a:r>
            <a:r>
              <a:rPr lang="zh-TW" altLang="en-US" dirty="0"/>
              <a:t>封鎖和速率限制：監控訪問頻率和模式，識別異常行為，對可疑</a:t>
            </a:r>
            <a:r>
              <a:rPr lang="en-US" altLang="zh-TW" dirty="0"/>
              <a:t>IP</a:t>
            </a:r>
            <a:r>
              <a:rPr lang="zh-TW" altLang="en-US" dirty="0"/>
              <a:t>地址進行速率限制或封鎖。</a:t>
            </a:r>
            <a:endParaRPr lang="en-US" altLang="zh-TW" dirty="0"/>
          </a:p>
          <a:p>
            <a:pPr lvl="1"/>
            <a:r>
              <a:rPr lang="en-US" altLang="zh-TW" dirty="0"/>
              <a:t>JavaScript</a:t>
            </a:r>
            <a:r>
              <a:rPr lang="zh-TW" altLang="en-US" dirty="0"/>
              <a:t>挑戰：要求訪問者執行特定的</a:t>
            </a:r>
            <a:r>
              <a:rPr lang="en-US" altLang="zh-TW" dirty="0"/>
              <a:t>JavaScript</a:t>
            </a:r>
            <a:r>
              <a:rPr lang="zh-TW" altLang="en-US" dirty="0"/>
              <a:t>代碼，以驗證其為真實使用者。</a:t>
            </a:r>
            <a:endParaRPr lang="en-US" altLang="zh-TW" dirty="0"/>
          </a:p>
          <a:p>
            <a:pPr lvl="1"/>
            <a:r>
              <a:rPr lang="zh-TW" altLang="en-US" dirty="0"/>
              <a:t>設備指紋識別：收集並分析訪問設備的特徵資訊，區分自動化爬蟲和真實使用者。</a:t>
            </a:r>
            <a:endParaRPr lang="en-US" altLang="zh-TW" dirty="0"/>
          </a:p>
          <a:p>
            <a:pPr lvl="1"/>
            <a:r>
              <a:rPr lang="en-US" altLang="zh-TW" dirty="0"/>
              <a:t>CAPTCHA</a:t>
            </a:r>
            <a:r>
              <a:rPr lang="zh-TW" altLang="en-US" dirty="0"/>
              <a:t>驗證：當檢測到可疑行為時，觸發</a:t>
            </a:r>
            <a:r>
              <a:rPr lang="en-US" altLang="zh-TW" dirty="0"/>
              <a:t>CAPTCHA</a:t>
            </a:r>
            <a:r>
              <a:rPr lang="zh-TW" altLang="en-US" dirty="0"/>
              <a:t>驗證，阻止自動化腳本的操作。</a:t>
            </a:r>
          </a:p>
        </p:txBody>
      </p:sp>
    </p:spTree>
    <p:extLst>
      <p:ext uri="{BB962C8B-B14F-4D97-AF65-F5344CB8AC3E}">
        <p14:creationId xmlns:p14="http://schemas.microsoft.com/office/powerpoint/2010/main" val="39950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505AA-B5FB-4EF4-A981-E0D73B1F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如何判定是否有</a:t>
            </a:r>
            <a:r>
              <a:rPr lang="en-US" altLang="zh-TW" dirty="0"/>
              <a:t>Cloudflare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83169-072A-439B-A75D-53377E89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對網頁做</a:t>
            </a:r>
            <a:r>
              <a:rPr lang="en-US" altLang="zh-TW" dirty="0"/>
              <a:t>request</a:t>
            </a:r>
            <a:r>
              <a:rPr lang="zh-TW" altLang="en-US" dirty="0"/>
              <a:t>，回傳的網頁內容含有一些和</a:t>
            </a:r>
            <a:r>
              <a:rPr lang="en-US" altLang="zh-TW" dirty="0"/>
              <a:t>challenge</a:t>
            </a:r>
            <a:r>
              <a:rPr lang="zh-TW" altLang="en-US" dirty="0"/>
              <a:t>相關的標籤</a:t>
            </a:r>
            <a:endParaRPr lang="en-US" altLang="zh-TW" dirty="0"/>
          </a:p>
          <a:p>
            <a:pPr lvl="1"/>
            <a:r>
              <a:rPr lang="en-US" altLang="zh-TW" dirty="0"/>
              <a:t>&lt;form id=“challenge-form” ….&gt;</a:t>
            </a:r>
          </a:p>
          <a:p>
            <a:pPr lvl="1"/>
            <a:r>
              <a:rPr lang="en-US" altLang="zh-TW" dirty="0" err="1"/>
              <a:t>a.src</a:t>
            </a:r>
            <a:r>
              <a:rPr lang="en-US" altLang="zh-TW" dirty="0"/>
              <a:t>='/</a:t>
            </a:r>
            <a:r>
              <a:rPr lang="en-US" altLang="zh-TW" dirty="0" err="1"/>
              <a:t>cdn-cgi</a:t>
            </a:r>
            <a:r>
              <a:rPr lang="en-US" altLang="zh-TW" dirty="0"/>
              <a:t>/challenge-platform/scripts/</a:t>
            </a:r>
            <a:r>
              <a:rPr lang="en-US" altLang="zh-TW" dirty="0" err="1"/>
              <a:t>jsd</a:t>
            </a:r>
            <a:r>
              <a:rPr lang="en-US" altLang="zh-TW" dirty="0"/>
              <a:t>/main.js’</a:t>
            </a:r>
          </a:p>
          <a:p>
            <a:pPr lvl="1"/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=“https://challenges.cloudflare.com/turnstile/v0/b/22755d9a86c9/</a:t>
            </a:r>
            <a:r>
              <a:rPr lang="en-US" altLang="zh-TW" dirty="0" err="1"/>
              <a:t>api.js?onload</a:t>
            </a:r>
            <a:r>
              <a:rPr lang="en-US" altLang="zh-TW" dirty="0"/>
              <a:t>=clJo2&amp;amp;render=explicit”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4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B23E0-B5CE-432F-B463-111C0410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Pyppeteer</a:t>
            </a:r>
            <a:r>
              <a:rPr lang="zh-TW" altLang="en-US" dirty="0"/>
              <a:t> 控制瀏覽器套件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25513-A7FA-4A11-853C-049784B2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安裝套件</a:t>
            </a:r>
            <a:endParaRPr lang="en-US" altLang="zh-TW" dirty="0"/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/>
              <a:t>pyppeteer</a:t>
            </a:r>
            <a:endParaRPr lang="en-US" altLang="zh-TW" dirty="0"/>
          </a:p>
          <a:p>
            <a:r>
              <a:rPr lang="zh-TW" altLang="en-US" dirty="0"/>
              <a:t>啟動瀏覽器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launch(options)</a:t>
            </a:r>
          </a:p>
          <a:p>
            <a:pPr lvl="1"/>
            <a:r>
              <a:rPr lang="en-US" altLang="zh-TW" dirty="0"/>
              <a:t>options</a:t>
            </a:r>
            <a:r>
              <a:rPr lang="zh-TW" altLang="en-US" dirty="0"/>
              <a:t>為傳入瀏覽器的參數，主要有</a:t>
            </a:r>
            <a:r>
              <a:rPr lang="en-US" altLang="zh-TW" dirty="0"/>
              <a:t>headless</a:t>
            </a:r>
            <a:r>
              <a:rPr lang="zh-TW" altLang="en-US" dirty="0"/>
              <a:t>、</a:t>
            </a:r>
            <a:r>
              <a:rPr lang="en-US" altLang="zh-TW" dirty="0" err="1"/>
              <a:t>args</a:t>
            </a:r>
            <a:endParaRPr lang="en-US" altLang="zh-TW" dirty="0"/>
          </a:p>
          <a:p>
            <a:pPr lvl="1"/>
            <a:r>
              <a:rPr lang="en-US" altLang="zh-TW" dirty="0"/>
              <a:t>headless:</a:t>
            </a:r>
            <a:r>
              <a:rPr lang="zh-TW" altLang="en-US" dirty="0"/>
              <a:t> </a:t>
            </a:r>
            <a:r>
              <a:rPr lang="en-US" altLang="zh-TW" dirty="0"/>
              <a:t>True/False</a:t>
            </a:r>
            <a:r>
              <a:rPr lang="zh-TW" altLang="en-US" dirty="0"/>
              <a:t>，控制瀏覽器是否以無頭模式啟動</a:t>
            </a:r>
            <a:endParaRPr lang="en-US" altLang="zh-TW" dirty="0"/>
          </a:p>
          <a:p>
            <a:pPr lvl="1"/>
            <a:r>
              <a:rPr lang="en-US" altLang="zh-TW" dirty="0" err="1"/>
              <a:t>args</a:t>
            </a:r>
            <a:r>
              <a:rPr lang="en-US" altLang="zh-TW" dirty="0"/>
              <a:t>:  list[str]</a:t>
            </a:r>
            <a:r>
              <a:rPr lang="zh-TW" altLang="en-US" dirty="0"/>
              <a:t>，傳遞給瀏覽器的啟動參數</a:t>
            </a:r>
            <a:endParaRPr lang="en-US" altLang="zh-TW" dirty="0"/>
          </a:p>
          <a:p>
            <a:pPr lvl="2"/>
            <a:r>
              <a:rPr lang="en-US" altLang="zh-TW" dirty="0"/>
              <a:t>--no-sandbox: </a:t>
            </a:r>
            <a:r>
              <a:rPr lang="zh-TW" altLang="en-US" dirty="0"/>
              <a:t>停用</a:t>
            </a:r>
            <a:r>
              <a:rPr lang="en-US" altLang="zh-TW" dirty="0"/>
              <a:t>sandbox</a:t>
            </a:r>
            <a:r>
              <a:rPr lang="zh-TW" altLang="en-US" dirty="0"/>
              <a:t>模式，提升兼容性（在某些系統環境下必須）</a:t>
            </a:r>
            <a:endParaRPr lang="en-US" altLang="zh-TW" dirty="0"/>
          </a:p>
          <a:p>
            <a:pPr lvl="2"/>
            <a:r>
              <a:rPr lang="en-US" altLang="zh-TW" dirty="0"/>
              <a:t>--disable-</a:t>
            </a:r>
            <a:r>
              <a:rPr lang="en-US" altLang="zh-TW" dirty="0" err="1"/>
              <a:t>infobars</a:t>
            </a:r>
            <a:r>
              <a:rPr lang="en-US" altLang="zh-TW" dirty="0"/>
              <a:t>: </a:t>
            </a:r>
            <a:r>
              <a:rPr lang="zh-TW" altLang="en-US" dirty="0"/>
              <a:t>停用「</a:t>
            </a:r>
            <a:r>
              <a:rPr lang="en-US" altLang="zh-TW" dirty="0"/>
              <a:t>Chrome </a:t>
            </a:r>
            <a:r>
              <a:rPr lang="zh-TW" altLang="en-US" dirty="0"/>
              <a:t>正由自動測試軟體控制」提示</a:t>
            </a:r>
            <a:endParaRPr lang="en-US" altLang="zh-TW" dirty="0"/>
          </a:p>
          <a:p>
            <a:pPr lvl="2"/>
            <a:r>
              <a:rPr lang="en-US" altLang="zh-TW" dirty="0"/>
              <a:t>--start-maximized</a:t>
            </a:r>
            <a:r>
              <a:rPr lang="en-US" altLang="zh-TW" dirty="0" smtClean="0"/>
              <a:t>:</a:t>
            </a:r>
            <a:r>
              <a:rPr lang="zh-TW" altLang="en-US" dirty="0" smtClean="0"/>
              <a:t> 啟動</a:t>
            </a:r>
            <a:r>
              <a:rPr lang="zh-TW" altLang="en-US" dirty="0"/>
              <a:t>時視窗最大化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ACF12F-0F57-4E5E-BD87-FB4C03B82388}"/>
              </a:ext>
            </a:extLst>
          </p:cNvPr>
          <p:cNvSpPr/>
          <p:nvPr/>
        </p:nvSpPr>
        <p:spPr>
          <a:xfrm>
            <a:off x="1416424" y="5356760"/>
            <a:ext cx="99627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000" dirty="0"/>
              <a:t>Example:</a:t>
            </a:r>
          </a:p>
          <a:p>
            <a:pPr lvl="1"/>
            <a:r>
              <a:rPr lang="en-US" altLang="zh-TW" sz="2000" dirty="0"/>
              <a:t>browser = </a:t>
            </a:r>
            <a:r>
              <a:rPr lang="en-US" altLang="zh-TW" sz="2000" dirty="0">
                <a:solidFill>
                  <a:srgbClr val="C00000"/>
                </a:solidFill>
              </a:rPr>
              <a:t>await</a:t>
            </a:r>
            <a:r>
              <a:rPr lang="en-US" altLang="zh-TW" sz="2000" dirty="0"/>
              <a:t> launch(headless=True, </a:t>
            </a:r>
            <a:r>
              <a:rPr lang="en-US" altLang="zh-TW" sz="2000" dirty="0" err="1"/>
              <a:t>args</a:t>
            </a:r>
            <a:r>
              <a:rPr lang="en-US" altLang="zh-TW" sz="2000" dirty="0"/>
              <a:t>=['--no-sandbox’])</a:t>
            </a:r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09295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1DBED-9E4C-4AC1-8F6D-4F859B18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Pyppeteer</a:t>
            </a:r>
            <a:r>
              <a:rPr lang="zh-TW" altLang="en-US" dirty="0"/>
              <a:t> 瀏覽器物件主要功能與方法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ACF51-8D7C-4F9F-99A3-5DFE9261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browser.newPage</a:t>
            </a:r>
            <a:r>
              <a:rPr lang="en-US" altLang="zh-TW" dirty="0"/>
              <a:t>(): </a:t>
            </a:r>
            <a:r>
              <a:rPr lang="zh-TW" altLang="en-US" dirty="0"/>
              <a:t>創建並返回一個新的瀏覽器分頁</a:t>
            </a:r>
            <a:endParaRPr lang="en-US" altLang="zh-TW" dirty="0"/>
          </a:p>
          <a:p>
            <a:pPr lvl="1"/>
            <a:r>
              <a:rPr lang="en-US" altLang="zh-TW" dirty="0"/>
              <a:t>page = await </a:t>
            </a:r>
            <a:r>
              <a:rPr lang="en-US" altLang="zh-TW" dirty="0" err="1"/>
              <a:t>browser.newPage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browser.pages</a:t>
            </a:r>
            <a:r>
              <a:rPr lang="en-US" altLang="zh-TW" dirty="0"/>
              <a:t>(): </a:t>
            </a:r>
            <a:r>
              <a:rPr lang="zh-TW" altLang="en-US" dirty="0"/>
              <a:t>返回當前所有分頁的列表</a:t>
            </a:r>
            <a:endParaRPr lang="en-US" altLang="zh-TW" dirty="0"/>
          </a:p>
          <a:p>
            <a:pPr lvl="1"/>
            <a:r>
              <a:rPr lang="en-US" altLang="zh-TW" dirty="0"/>
              <a:t>pages = await </a:t>
            </a:r>
            <a:r>
              <a:rPr lang="en-US" altLang="zh-TW" dirty="0" err="1"/>
              <a:t>browser.pages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browser.close</a:t>
            </a:r>
            <a:r>
              <a:rPr lang="en-US" altLang="zh-TW" dirty="0"/>
              <a:t>():</a:t>
            </a:r>
            <a:r>
              <a:rPr lang="zh-TW" altLang="en-US" dirty="0"/>
              <a:t> 關閉瀏覽器</a:t>
            </a:r>
            <a:endParaRPr lang="en-US" altLang="zh-TW" dirty="0"/>
          </a:p>
          <a:p>
            <a:pPr lvl="1"/>
            <a:r>
              <a:rPr lang="en-US" altLang="zh-TW" dirty="0"/>
              <a:t>await </a:t>
            </a:r>
            <a:r>
              <a:rPr lang="en-US" altLang="zh-TW" dirty="0" err="1"/>
              <a:t>browser.close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38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0BA4E-CFAE-4B5C-A945-B72D1AD2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Pyppeteer</a:t>
            </a:r>
            <a:r>
              <a:rPr lang="zh-TW" altLang="en-US" dirty="0"/>
              <a:t> 頁面物件主要功能與方法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717D2-E201-4C1F-84EA-AB5077871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page </a:t>
            </a:r>
            <a:r>
              <a:rPr lang="zh-TW" altLang="en-US" dirty="0"/>
              <a:t>代表瀏覽器中的一個分頁</a:t>
            </a:r>
            <a:endParaRPr lang="en-US" altLang="zh-TW" dirty="0"/>
          </a:p>
          <a:p>
            <a:pPr lvl="1"/>
            <a:r>
              <a:rPr lang="zh-TW" altLang="en-US" dirty="0"/>
              <a:t>有許多</a:t>
            </a:r>
            <a:r>
              <a:rPr lang="en-US" altLang="zh-TW" dirty="0"/>
              <a:t>API</a:t>
            </a:r>
            <a:r>
              <a:rPr lang="zh-TW" altLang="en-US" dirty="0"/>
              <a:t>提供瀏覽網頁、模擬使用者操作、截圖、獲取內容等功能</a:t>
            </a:r>
            <a:endParaRPr lang="en-US" altLang="zh-TW" dirty="0"/>
          </a:p>
          <a:p>
            <a:r>
              <a:rPr lang="zh-TW" altLang="en-US" dirty="0"/>
              <a:t>前往網頁</a:t>
            </a:r>
            <a:endParaRPr lang="en-US" altLang="zh-TW" dirty="0"/>
          </a:p>
          <a:p>
            <a:pPr lvl="1"/>
            <a:r>
              <a:rPr lang="en-US" altLang="zh-TW" dirty="0" err="1"/>
              <a:t>page.goto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重新載入頁面</a:t>
            </a:r>
            <a:endParaRPr lang="en-US" altLang="zh-TW" dirty="0"/>
          </a:p>
          <a:p>
            <a:pPr lvl="1"/>
            <a:r>
              <a:rPr lang="en-US" altLang="zh-TW" dirty="0" err="1"/>
              <a:t>page.reload</a:t>
            </a:r>
            <a:r>
              <a:rPr lang="en-US" altLang="zh-TW" dirty="0"/>
              <a:t>()</a:t>
            </a:r>
          </a:p>
          <a:p>
            <a:r>
              <a:rPr lang="zh-TW" altLang="en-US" dirty="0"/>
              <a:t>網頁截圖</a:t>
            </a:r>
            <a:endParaRPr lang="en-US" altLang="zh-TW" dirty="0"/>
          </a:p>
          <a:p>
            <a:pPr lvl="1"/>
            <a:r>
              <a:rPr lang="en-US" altLang="zh-TW" dirty="0" err="1"/>
              <a:t>page.screenshot</a:t>
            </a:r>
            <a:r>
              <a:rPr lang="en-US" altLang="zh-TW" dirty="0"/>
              <a:t>(options)</a:t>
            </a:r>
          </a:p>
          <a:p>
            <a:pPr lvl="2"/>
            <a:r>
              <a:rPr lang="en-US" altLang="zh-TW" dirty="0"/>
              <a:t>path</a:t>
            </a:r>
            <a:r>
              <a:rPr lang="zh-TW" altLang="en-US" dirty="0"/>
              <a:t>：保存文件的路徑。</a:t>
            </a:r>
            <a:endParaRPr lang="en-US" altLang="zh-TW" dirty="0"/>
          </a:p>
          <a:p>
            <a:pPr lvl="2"/>
            <a:r>
              <a:rPr lang="en-US" altLang="zh-TW" dirty="0" err="1"/>
              <a:t>fullPage</a:t>
            </a:r>
            <a:r>
              <a:rPr lang="zh-TW" altLang="en-US" dirty="0"/>
              <a:t>：是否截取完整頁面。</a:t>
            </a:r>
            <a:endParaRPr lang="en-US" altLang="zh-TW" dirty="0"/>
          </a:p>
          <a:p>
            <a:pPr lvl="2"/>
            <a:r>
              <a:rPr lang="en-US" altLang="zh-TW" dirty="0"/>
              <a:t>type</a:t>
            </a:r>
            <a:r>
              <a:rPr lang="zh-TW" altLang="en-US" dirty="0"/>
              <a:t>：圖片類型（</a:t>
            </a:r>
            <a:r>
              <a:rPr lang="en-US" altLang="zh-TW" dirty="0"/>
              <a:t>'</a:t>
            </a:r>
            <a:r>
              <a:rPr lang="en-US" altLang="zh-TW" dirty="0" err="1"/>
              <a:t>png</a:t>
            </a:r>
            <a:r>
              <a:rPr lang="en-US" altLang="zh-TW" dirty="0"/>
              <a:t>' </a:t>
            </a:r>
            <a:r>
              <a:rPr lang="zh-TW" altLang="en-US" dirty="0"/>
              <a:t>或 </a:t>
            </a:r>
            <a:r>
              <a:rPr lang="en-US" altLang="zh-TW" dirty="0"/>
              <a:t>'jpeg'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8815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C6561-5171-40D4-9D7B-1D403FE7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Pyppeteer</a:t>
            </a:r>
            <a:r>
              <a:rPr lang="zh-TW" altLang="en-US" dirty="0"/>
              <a:t> 頁面物件獲取網頁內容方法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B5384C-88C3-4EE7-B9B5-48802DB0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返回頁面的完整 </a:t>
            </a:r>
            <a:r>
              <a:rPr lang="en-US" altLang="zh-TW" dirty="0"/>
              <a:t>HTML</a:t>
            </a:r>
          </a:p>
          <a:p>
            <a:pPr lvl="1"/>
            <a:r>
              <a:rPr lang="en-US" altLang="zh-TW" dirty="0"/>
              <a:t>html = await </a:t>
            </a:r>
            <a:r>
              <a:rPr lang="en-US" altLang="zh-TW" dirty="0" err="1">
                <a:solidFill>
                  <a:srgbClr val="C00000"/>
                </a:solidFill>
              </a:rPr>
              <a:t>page.content</a:t>
            </a:r>
            <a:r>
              <a:rPr lang="en-US" altLang="zh-TW" dirty="0">
                <a:solidFill>
                  <a:srgbClr val="C00000"/>
                </a:solidFill>
              </a:rPr>
              <a:t>()</a:t>
            </a:r>
          </a:p>
          <a:p>
            <a:r>
              <a:rPr lang="zh-TW" altLang="en-US" dirty="0"/>
              <a:t>返回頁面的標題</a:t>
            </a:r>
            <a:endParaRPr lang="en-US" altLang="zh-TW" dirty="0"/>
          </a:p>
          <a:p>
            <a:pPr lvl="1"/>
            <a:r>
              <a:rPr lang="en-US" altLang="zh-TW" dirty="0"/>
              <a:t>title = await </a:t>
            </a:r>
            <a:r>
              <a:rPr lang="en-US" altLang="zh-TW" dirty="0" err="1"/>
              <a:t>page.title</a:t>
            </a:r>
            <a:r>
              <a:rPr lang="en-US" altLang="zh-TW" dirty="0"/>
              <a:t>()</a:t>
            </a:r>
          </a:p>
          <a:p>
            <a:r>
              <a:rPr lang="zh-TW" altLang="en-US" dirty="0"/>
              <a:t>在頁面上下文中執行 </a:t>
            </a:r>
            <a:r>
              <a:rPr lang="en-US" altLang="zh-TW" dirty="0"/>
              <a:t>JavaScript </a:t>
            </a:r>
            <a:r>
              <a:rPr lang="zh-TW" altLang="en-US" dirty="0"/>
              <a:t>函數</a:t>
            </a:r>
            <a:endParaRPr lang="en-US" altLang="zh-TW" dirty="0"/>
          </a:p>
          <a:p>
            <a:pPr lvl="1"/>
            <a:r>
              <a:rPr lang="en-US" altLang="zh-TW" dirty="0"/>
              <a:t>await </a:t>
            </a:r>
            <a:r>
              <a:rPr lang="en-US" altLang="zh-TW" dirty="0" err="1"/>
              <a:t>page.evaluate</a:t>
            </a:r>
            <a:r>
              <a:rPr lang="en-US" altLang="zh-TW" dirty="0"/>
              <a:t>(</a:t>
            </a:r>
            <a:r>
              <a:rPr lang="en-US" altLang="zh-TW" dirty="0" err="1"/>
              <a:t>pageFunction</a:t>
            </a:r>
            <a:r>
              <a:rPr lang="en-US" altLang="zh-TW" dirty="0"/>
              <a:t>, *</a:t>
            </a:r>
            <a:r>
              <a:rPr lang="en-US" altLang="zh-TW" dirty="0" err="1"/>
              <a:t>args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32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258FA-D47A-4D16-81F3-1A8F9043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Pyppeteer</a:t>
            </a:r>
            <a:r>
              <a:rPr lang="zh-TW" altLang="en-US" dirty="0"/>
              <a:t> 頁面物件模擬使用者操作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8A932D-D102-4AD5-AE56-64E2E727F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模擬點擊指定的 </a:t>
            </a:r>
            <a:r>
              <a:rPr lang="en-US" altLang="zh-TW" dirty="0"/>
              <a:t>DOM </a:t>
            </a:r>
            <a:r>
              <a:rPr lang="zh-TW" altLang="en-US" dirty="0"/>
              <a:t>元素</a:t>
            </a:r>
            <a:endParaRPr lang="en-US" altLang="zh-TW" dirty="0"/>
          </a:p>
          <a:p>
            <a:pPr lvl="1"/>
            <a:r>
              <a:rPr lang="en-US" altLang="zh-TW" dirty="0" err="1"/>
              <a:t>page.click</a:t>
            </a:r>
            <a:r>
              <a:rPr lang="en-US" altLang="zh-TW" dirty="0"/>
              <a:t>(selector, options)</a:t>
            </a:r>
          </a:p>
          <a:p>
            <a:pPr lvl="2"/>
            <a:r>
              <a:rPr lang="en-US" altLang="zh-TW" dirty="0"/>
              <a:t>options</a:t>
            </a:r>
            <a:r>
              <a:rPr lang="zh-TW" altLang="en-US" dirty="0"/>
              <a:t>常用參數</a:t>
            </a:r>
            <a:endParaRPr lang="en-US" altLang="zh-TW" dirty="0"/>
          </a:p>
          <a:p>
            <a:pPr lvl="3"/>
            <a:r>
              <a:rPr lang="en-US" altLang="zh-TW" dirty="0"/>
              <a:t>button</a:t>
            </a:r>
            <a:r>
              <a:rPr lang="zh-TW" altLang="en-US" dirty="0"/>
              <a:t>：按鍵類型（</a:t>
            </a:r>
            <a:r>
              <a:rPr lang="en-US" altLang="zh-TW" dirty="0"/>
              <a:t>'left', 'right', 'middle’</a:t>
            </a:r>
            <a:r>
              <a:rPr lang="zh-TW" altLang="en-US" dirty="0"/>
              <a:t>）</a:t>
            </a:r>
            <a:endParaRPr lang="en-US" altLang="zh-TW" dirty="0"/>
          </a:p>
          <a:p>
            <a:pPr lvl="3"/>
            <a:r>
              <a:rPr lang="en-US" altLang="zh-TW" dirty="0" err="1"/>
              <a:t>clickCount</a:t>
            </a:r>
            <a:r>
              <a:rPr lang="zh-TW" altLang="en-US" dirty="0"/>
              <a:t>：點擊次數</a:t>
            </a:r>
            <a:endParaRPr lang="en-US" altLang="zh-TW" dirty="0"/>
          </a:p>
          <a:p>
            <a:pPr lvl="2"/>
            <a:r>
              <a:rPr lang="en-US" altLang="zh-TW" dirty="0"/>
              <a:t>Example: await </a:t>
            </a:r>
            <a:r>
              <a:rPr lang="en-US" altLang="zh-TW" dirty="0" err="1"/>
              <a:t>page.click</a:t>
            </a:r>
            <a:r>
              <a:rPr lang="en-US" altLang="zh-TW" dirty="0"/>
              <a:t>('#submit-button’)</a:t>
            </a:r>
          </a:p>
          <a:p>
            <a:r>
              <a:rPr lang="zh-TW" altLang="en-US" dirty="0"/>
              <a:t>模擬在輸入框中輸入文字</a:t>
            </a:r>
            <a:endParaRPr lang="en-US" altLang="zh-TW" dirty="0"/>
          </a:p>
          <a:p>
            <a:pPr lvl="1"/>
            <a:r>
              <a:rPr lang="en-US" altLang="zh-TW" dirty="0" err="1"/>
              <a:t>page.type</a:t>
            </a:r>
            <a:r>
              <a:rPr lang="en-US" altLang="zh-TW" dirty="0"/>
              <a:t>(selector, text)</a:t>
            </a:r>
          </a:p>
          <a:p>
            <a:pPr lvl="2"/>
            <a:r>
              <a:rPr lang="en-US" altLang="zh-TW" dirty="0"/>
              <a:t>Example: await </a:t>
            </a:r>
            <a:r>
              <a:rPr lang="en-US" altLang="zh-TW" dirty="0" err="1"/>
              <a:t>page.type</a:t>
            </a:r>
            <a:r>
              <a:rPr lang="en-US" altLang="zh-TW" dirty="0"/>
              <a:t>('#username', '</a:t>
            </a:r>
            <a:r>
              <a:rPr lang="en-US" altLang="zh-TW" dirty="0" err="1"/>
              <a:t>example_user</a:t>
            </a:r>
            <a:r>
              <a:rPr lang="en-US" altLang="zh-TW" dirty="0"/>
              <a:t>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3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F74DA-8CA8-41BB-8F83-62BA969E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Pyppeteer</a:t>
            </a:r>
            <a:r>
              <a:rPr lang="zh-TW" altLang="en-US" dirty="0"/>
              <a:t> 頁面物件模擬使用者操作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503BC1-B83B-4775-8983-0E389E33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模擬將滑鼠鼠標停在指定元素上</a:t>
            </a:r>
            <a:endParaRPr lang="en-US" altLang="zh-TW" dirty="0"/>
          </a:p>
          <a:p>
            <a:pPr lvl="1"/>
            <a:r>
              <a:rPr lang="en-US" altLang="zh-TW" dirty="0" err="1"/>
              <a:t>page.hover</a:t>
            </a:r>
            <a:r>
              <a:rPr lang="en-US" altLang="zh-TW" dirty="0"/>
              <a:t>(selector)</a:t>
            </a:r>
          </a:p>
          <a:p>
            <a:pPr lvl="1"/>
            <a:r>
              <a:rPr lang="en-US" altLang="zh-TW" dirty="0"/>
              <a:t>Example: await </a:t>
            </a:r>
            <a:r>
              <a:rPr lang="en-US" altLang="zh-TW" dirty="0" err="1"/>
              <a:t>page.hover</a:t>
            </a:r>
            <a:r>
              <a:rPr lang="en-US" altLang="zh-TW" dirty="0"/>
              <a:t>('#menu-item’)</a:t>
            </a:r>
          </a:p>
          <a:p>
            <a:r>
              <a:rPr lang="zh-TW" altLang="en-US" dirty="0"/>
              <a:t>模擬鼠標控制，用於鼠標移動和點擊操作</a:t>
            </a:r>
            <a:endParaRPr lang="en-US" altLang="zh-TW" dirty="0"/>
          </a:p>
          <a:p>
            <a:pPr lvl="1"/>
            <a:r>
              <a:rPr lang="en-US" altLang="zh-TW" dirty="0"/>
              <a:t>Example: await </a:t>
            </a:r>
            <a:r>
              <a:rPr lang="en-US" altLang="zh-TW" dirty="0" err="1"/>
              <a:t>page.mouse.click</a:t>
            </a:r>
            <a:r>
              <a:rPr lang="en-US" altLang="zh-TW" dirty="0"/>
              <a:t>(100, 200)</a:t>
            </a:r>
          </a:p>
          <a:p>
            <a:r>
              <a:rPr lang="zh-TW" altLang="en-US" dirty="0"/>
              <a:t>模擬鍵盤控制，用於鍵盤輸入操作</a:t>
            </a:r>
            <a:endParaRPr lang="en-US" altLang="zh-TW" dirty="0"/>
          </a:p>
          <a:p>
            <a:pPr lvl="1"/>
            <a:r>
              <a:rPr lang="en-US" altLang="zh-TW" dirty="0"/>
              <a:t>Example: await </a:t>
            </a:r>
            <a:r>
              <a:rPr lang="en-US" altLang="zh-TW" dirty="0" err="1"/>
              <a:t>page.keyboard.type</a:t>
            </a:r>
            <a:r>
              <a:rPr lang="en-US" altLang="zh-TW" dirty="0"/>
              <a:t>('Hello World!')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213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20A1CF906A96C42BA0745A61ABF5CDA" ma:contentTypeVersion="13" ma:contentTypeDescription="建立新的文件。" ma:contentTypeScope="" ma:versionID="2ce97e2cf2a0cef168d8bc3ae37490e7">
  <xsd:schema xmlns:xsd="http://www.w3.org/2001/XMLSchema" xmlns:xs="http://www.w3.org/2001/XMLSchema" xmlns:p="http://schemas.microsoft.com/office/2006/metadata/properties" xmlns:ns2="a2faab3f-0144-490c-85f8-f6bd42df1124" xmlns:ns3="e5e40dcc-1855-4d86-84c6-0eea8f1917d6" targetNamespace="http://schemas.microsoft.com/office/2006/metadata/properties" ma:root="true" ma:fieldsID="0a6e6ab2dfe8dfb5c69fc1056e920d88" ns2:_="" ns3:_="">
    <xsd:import namespace="a2faab3f-0144-490c-85f8-f6bd42df1124"/>
    <xsd:import namespace="e5e40dcc-1855-4d86-84c6-0eea8f1917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aab3f-0144-490c-85f8-f6bd42df11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影像標籤" ma:readOnly="false" ma:fieldId="{5cf76f15-5ced-4ddc-b409-7134ff3c332f}" ma:taxonomyMulti="true" ma:sspId="66ba74fd-f5e9-4fee-846e-021d60482e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40dcc-1855-4d86-84c6-0eea8f1917d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72b9939-5b9c-4031-be1a-7f09c0dff4d2}" ma:internalName="TaxCatchAll" ma:showField="CatchAllData" ma:web="e5e40dcc-1855-4d86-84c6-0eea8f1917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faab3f-0144-490c-85f8-f6bd42df1124">
      <Terms xmlns="http://schemas.microsoft.com/office/infopath/2007/PartnerControls"/>
    </lcf76f155ced4ddcb4097134ff3c332f>
    <TaxCatchAll xmlns="e5e40dcc-1855-4d86-84c6-0eea8f1917d6" xsi:nil="true"/>
  </documentManagement>
</p:properties>
</file>

<file path=customXml/itemProps1.xml><?xml version="1.0" encoding="utf-8"?>
<ds:datastoreItem xmlns:ds="http://schemas.openxmlformats.org/officeDocument/2006/customXml" ds:itemID="{68AB93C5-ACB3-474D-83A5-51DBBD08C8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63A10E-7467-49EF-98D7-DCAB21B7CE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faab3f-0144-490c-85f8-f6bd42df1124"/>
    <ds:schemaRef ds:uri="e5e40dcc-1855-4d86-84c6-0eea8f1917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E95BC0-FC90-421A-AEAC-9EE7E48451FB}">
  <ds:schemaRefs>
    <ds:schemaRef ds:uri="http://schemas.microsoft.com/office/2006/metadata/properties"/>
    <ds:schemaRef ds:uri="http://schemas.microsoft.com/office/infopath/2007/PartnerControls"/>
    <ds:schemaRef ds:uri="a2faab3f-0144-490c-85f8-f6bd42df1124"/>
    <ds:schemaRef ds:uri="e5e40dcc-1855-4d86-84c6-0eea8f1917d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2797</TotalTime>
  <Words>918</Words>
  <Application>Microsoft Office PowerPoint</Application>
  <PresentationFormat>寬螢幕</PresentationFormat>
  <Paragraphs>117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Euphemia</vt:lpstr>
      <vt:lpstr>Microsoft JhengHei UI</vt:lpstr>
      <vt:lpstr>Arial</vt:lpstr>
      <vt:lpstr>數學 16x9</vt:lpstr>
      <vt:lpstr>網路爬蟲與資料分析 動態網頁解析</vt:lpstr>
      <vt:lpstr>Cloudflare 反爬蟲技術</vt:lpstr>
      <vt:lpstr>如何判定是否有Cloudflare</vt:lpstr>
      <vt:lpstr>Pyppeteer 控制瀏覽器套件</vt:lpstr>
      <vt:lpstr>Pyppeteer 瀏覽器物件主要功能與方法</vt:lpstr>
      <vt:lpstr>Pyppeteer 頁面物件主要功能與方法</vt:lpstr>
      <vt:lpstr>Pyppeteer 頁面物件獲取網頁內容方法</vt:lpstr>
      <vt:lpstr>Pyppeteer 頁面物件模擬使用者操作</vt:lpstr>
      <vt:lpstr>Pyppeteer 頁面物件模擬使用者操作</vt:lpstr>
      <vt:lpstr>Pyppeteer 頁面物件獲取頁內元素</vt:lpstr>
      <vt:lpstr>Python asyncio 模組</vt:lpstr>
      <vt:lpstr>asyncio 的主要功能與方法</vt:lpstr>
      <vt:lpstr>pyppeteer_stealth</vt:lpstr>
      <vt:lpstr>stealth 方法的功能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198</cp:revision>
  <dcterms:created xsi:type="dcterms:W3CDTF">2023-04-17T03:57:40Z</dcterms:created>
  <dcterms:modified xsi:type="dcterms:W3CDTF">2024-11-21T14:26:54Z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0x010100620A1CF906A96C42BA0745A61ABF5CDA</vt:lpwstr>
  </property>
</Properties>
</file>