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4" r:id="rId4"/>
    <p:sldId id="260" r:id="rId5"/>
    <p:sldId id="261" r:id="rId6"/>
    <p:sldId id="259" r:id="rId7"/>
    <p:sldId id="262" r:id="rId8"/>
    <p:sldId id="265" r:id="rId9"/>
    <p:sldId id="266" r:id="rId10"/>
    <p:sldId id="267" r:id="rId11"/>
    <p:sldId id="268" r:id="rId12"/>
    <p:sldId id="269" r:id="rId13"/>
    <p:sldId id="258" r:id="rId14"/>
    <p:sldId id="270"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C2CD0-B441-40DE-B4FB-8ADAC755E7C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5487137-1B16-4A9F-BBFF-21F676363620}">
      <dgm:prSet/>
      <dgm:spPr/>
      <dgm:t>
        <a:bodyPr/>
        <a:lstStyle/>
        <a:p>
          <a:r>
            <a:rPr lang="en-US" b="0" i="0"/>
            <a:t>An engine</a:t>
          </a:r>
          <a:endParaRPr lang="en-US"/>
        </a:p>
      </dgm:t>
    </dgm:pt>
    <dgm:pt modelId="{03FA5A48-2F20-42F5-8DCD-FADB39587D8C}" type="parTrans" cxnId="{FA4F1623-4F77-46BF-91A6-4E470DA047CE}">
      <dgm:prSet/>
      <dgm:spPr/>
      <dgm:t>
        <a:bodyPr/>
        <a:lstStyle/>
        <a:p>
          <a:endParaRPr lang="en-US"/>
        </a:p>
      </dgm:t>
    </dgm:pt>
    <dgm:pt modelId="{B1CA90B4-D5F4-486C-B78D-F36342ABC7A4}" type="sibTrans" cxnId="{FA4F1623-4F77-46BF-91A6-4E470DA047CE}">
      <dgm:prSet/>
      <dgm:spPr/>
      <dgm:t>
        <a:bodyPr/>
        <a:lstStyle/>
        <a:p>
          <a:endParaRPr lang="en-US"/>
        </a:p>
      </dgm:t>
    </dgm:pt>
    <dgm:pt modelId="{F405D354-2A03-41B8-87C0-35C395D73861}">
      <dgm:prSet/>
      <dgm:spPr/>
      <dgm:t>
        <a:bodyPr/>
        <a:lstStyle/>
        <a:p>
          <a:r>
            <a:rPr lang="en-US" b="0" i="0"/>
            <a:t>Art</a:t>
          </a:r>
          <a:endParaRPr lang="en-US"/>
        </a:p>
      </dgm:t>
    </dgm:pt>
    <dgm:pt modelId="{056BC0F8-15FB-40E3-B7B6-BD406E57AAAF}" type="parTrans" cxnId="{11FE31BB-10B4-4D8E-8700-E50A69F6318C}">
      <dgm:prSet/>
      <dgm:spPr/>
      <dgm:t>
        <a:bodyPr/>
        <a:lstStyle/>
        <a:p>
          <a:endParaRPr lang="en-US"/>
        </a:p>
      </dgm:t>
    </dgm:pt>
    <dgm:pt modelId="{2610E8A2-FD8C-4861-B62D-256DF1D1E66F}" type="sibTrans" cxnId="{11FE31BB-10B4-4D8E-8700-E50A69F6318C}">
      <dgm:prSet/>
      <dgm:spPr/>
      <dgm:t>
        <a:bodyPr/>
        <a:lstStyle/>
        <a:p>
          <a:endParaRPr lang="en-US"/>
        </a:p>
      </dgm:t>
    </dgm:pt>
    <dgm:pt modelId="{1650CA9B-11CC-49DB-B9A0-4CD53978D0BA}">
      <dgm:prSet/>
      <dgm:spPr/>
      <dgm:t>
        <a:bodyPr/>
        <a:lstStyle/>
        <a:p>
          <a:r>
            <a:rPr lang="en-US" b="0" i="0"/>
            <a:t>Sound</a:t>
          </a:r>
          <a:endParaRPr lang="en-US"/>
        </a:p>
      </dgm:t>
    </dgm:pt>
    <dgm:pt modelId="{D1DA1C58-5CF8-4F06-988C-2E6E2816F56C}" type="parTrans" cxnId="{BC763A12-FD5B-4806-83BD-05E225E24535}">
      <dgm:prSet/>
      <dgm:spPr/>
      <dgm:t>
        <a:bodyPr/>
        <a:lstStyle/>
        <a:p>
          <a:endParaRPr lang="en-US"/>
        </a:p>
      </dgm:t>
    </dgm:pt>
    <dgm:pt modelId="{DF156468-02DB-4868-97F5-E04F225429D2}" type="sibTrans" cxnId="{BC763A12-FD5B-4806-83BD-05E225E24535}">
      <dgm:prSet/>
      <dgm:spPr/>
      <dgm:t>
        <a:bodyPr/>
        <a:lstStyle/>
        <a:p>
          <a:endParaRPr lang="en-US"/>
        </a:p>
      </dgm:t>
    </dgm:pt>
    <dgm:pt modelId="{E62AE587-A56F-40E6-A4C9-8E512C189987}">
      <dgm:prSet/>
      <dgm:spPr/>
      <dgm:t>
        <a:bodyPr/>
        <a:lstStyle/>
        <a:p>
          <a:r>
            <a:rPr lang="en-US" b="0" i="0"/>
            <a:t>Place to put it</a:t>
          </a:r>
          <a:endParaRPr lang="en-US"/>
        </a:p>
      </dgm:t>
    </dgm:pt>
    <dgm:pt modelId="{25EF9E57-C0F6-4F4F-9C04-ACC66FAA1BBF}" type="parTrans" cxnId="{966F9DC7-8D9E-4374-87C3-B584FB331463}">
      <dgm:prSet/>
      <dgm:spPr/>
      <dgm:t>
        <a:bodyPr/>
        <a:lstStyle/>
        <a:p>
          <a:endParaRPr lang="en-US"/>
        </a:p>
      </dgm:t>
    </dgm:pt>
    <dgm:pt modelId="{F9BD5BA8-9CE3-4DE7-A6DA-093C68A02D09}" type="sibTrans" cxnId="{966F9DC7-8D9E-4374-87C3-B584FB331463}">
      <dgm:prSet/>
      <dgm:spPr/>
      <dgm:t>
        <a:bodyPr/>
        <a:lstStyle/>
        <a:p>
          <a:endParaRPr lang="en-US"/>
        </a:p>
      </dgm:t>
    </dgm:pt>
    <dgm:pt modelId="{07F0000F-A474-4CB2-9312-E4C6E6B488E2}" type="pres">
      <dgm:prSet presAssocID="{359C2CD0-B441-40DE-B4FB-8ADAC755E7C0}" presName="root" presStyleCnt="0">
        <dgm:presLayoutVars>
          <dgm:dir/>
          <dgm:resizeHandles val="exact"/>
        </dgm:presLayoutVars>
      </dgm:prSet>
      <dgm:spPr/>
    </dgm:pt>
    <dgm:pt modelId="{10E1A3A8-123E-4BD3-81F0-1BAF2384D4BA}" type="pres">
      <dgm:prSet presAssocID="{25487137-1B16-4A9F-BBFF-21F676363620}" presName="compNode" presStyleCnt="0"/>
      <dgm:spPr/>
    </dgm:pt>
    <dgm:pt modelId="{9572EF79-F5E2-4FC1-9DB7-14AB22249239}" type="pres">
      <dgm:prSet presAssocID="{25487137-1B16-4A9F-BBFF-21F6763636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463F6B1B-BA41-457A-A250-69B4DDA17213}" type="pres">
      <dgm:prSet presAssocID="{25487137-1B16-4A9F-BBFF-21F676363620}" presName="spaceRect" presStyleCnt="0"/>
      <dgm:spPr/>
    </dgm:pt>
    <dgm:pt modelId="{4C889410-2E29-40AA-B35A-49357E52A087}" type="pres">
      <dgm:prSet presAssocID="{25487137-1B16-4A9F-BBFF-21F676363620}" presName="textRect" presStyleLbl="revTx" presStyleIdx="0" presStyleCnt="4">
        <dgm:presLayoutVars>
          <dgm:chMax val="1"/>
          <dgm:chPref val="1"/>
        </dgm:presLayoutVars>
      </dgm:prSet>
      <dgm:spPr/>
    </dgm:pt>
    <dgm:pt modelId="{749D30B3-C1F4-4779-9407-A9960C9A2477}" type="pres">
      <dgm:prSet presAssocID="{B1CA90B4-D5F4-486C-B78D-F36342ABC7A4}" presName="sibTrans" presStyleCnt="0"/>
      <dgm:spPr/>
    </dgm:pt>
    <dgm:pt modelId="{3E889F56-EA55-4BC8-84A7-8197E63038CF}" type="pres">
      <dgm:prSet presAssocID="{F405D354-2A03-41B8-87C0-35C395D73861}" presName="compNode" presStyleCnt="0"/>
      <dgm:spPr/>
    </dgm:pt>
    <dgm:pt modelId="{7C718244-BAF3-4337-98C2-36D9C7D481FA}" type="pres">
      <dgm:prSet presAssocID="{F405D354-2A03-41B8-87C0-35C395D738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ll paint brush"/>
        </a:ext>
      </dgm:extLst>
    </dgm:pt>
    <dgm:pt modelId="{5CB767D6-8CB7-48C3-8B7A-274025E04D22}" type="pres">
      <dgm:prSet presAssocID="{F405D354-2A03-41B8-87C0-35C395D73861}" presName="spaceRect" presStyleCnt="0"/>
      <dgm:spPr/>
    </dgm:pt>
    <dgm:pt modelId="{8516BFF8-EBBE-41E8-A836-8317C8D5640C}" type="pres">
      <dgm:prSet presAssocID="{F405D354-2A03-41B8-87C0-35C395D73861}" presName="textRect" presStyleLbl="revTx" presStyleIdx="1" presStyleCnt="4">
        <dgm:presLayoutVars>
          <dgm:chMax val="1"/>
          <dgm:chPref val="1"/>
        </dgm:presLayoutVars>
      </dgm:prSet>
      <dgm:spPr/>
    </dgm:pt>
    <dgm:pt modelId="{FA7BD6E7-A1C2-41C9-95C2-AAD96ECB0C47}" type="pres">
      <dgm:prSet presAssocID="{2610E8A2-FD8C-4861-B62D-256DF1D1E66F}" presName="sibTrans" presStyleCnt="0"/>
      <dgm:spPr/>
    </dgm:pt>
    <dgm:pt modelId="{C30A017F-4F4A-4875-9F19-EE8AC5BFE6AB}" type="pres">
      <dgm:prSet presAssocID="{1650CA9B-11CC-49DB-B9A0-4CD53978D0BA}" presName="compNode" presStyleCnt="0"/>
      <dgm:spPr/>
    </dgm:pt>
    <dgm:pt modelId="{2B57F502-F215-44D3-8996-59461EF0A0EF}" type="pres">
      <dgm:prSet presAssocID="{1650CA9B-11CC-49DB-B9A0-4CD53978D0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oice"/>
        </a:ext>
      </dgm:extLst>
    </dgm:pt>
    <dgm:pt modelId="{ED37277D-FFD2-495D-A15E-3834141A9D0B}" type="pres">
      <dgm:prSet presAssocID="{1650CA9B-11CC-49DB-B9A0-4CD53978D0BA}" presName="spaceRect" presStyleCnt="0"/>
      <dgm:spPr/>
    </dgm:pt>
    <dgm:pt modelId="{F837019E-AFB5-470F-A346-AAC8273390A5}" type="pres">
      <dgm:prSet presAssocID="{1650CA9B-11CC-49DB-B9A0-4CD53978D0BA}" presName="textRect" presStyleLbl="revTx" presStyleIdx="2" presStyleCnt="4">
        <dgm:presLayoutVars>
          <dgm:chMax val="1"/>
          <dgm:chPref val="1"/>
        </dgm:presLayoutVars>
      </dgm:prSet>
      <dgm:spPr/>
    </dgm:pt>
    <dgm:pt modelId="{867B9D64-3DB4-4D19-9A06-6E033528A280}" type="pres">
      <dgm:prSet presAssocID="{DF156468-02DB-4868-97F5-E04F225429D2}" presName="sibTrans" presStyleCnt="0"/>
      <dgm:spPr/>
    </dgm:pt>
    <dgm:pt modelId="{3F7B5C5D-7799-4C71-8723-375F45697619}" type="pres">
      <dgm:prSet presAssocID="{E62AE587-A56F-40E6-A4C9-8E512C189987}" presName="compNode" presStyleCnt="0"/>
      <dgm:spPr/>
    </dgm:pt>
    <dgm:pt modelId="{F549FAD1-E7E0-4E47-9226-A9A8B1C000B3}" type="pres">
      <dgm:prSet presAssocID="{E62AE587-A56F-40E6-A4C9-8E512C18998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iorities2"/>
        </a:ext>
      </dgm:extLst>
    </dgm:pt>
    <dgm:pt modelId="{1DED29F5-FC15-4D6D-925A-2720EADBE70C}" type="pres">
      <dgm:prSet presAssocID="{E62AE587-A56F-40E6-A4C9-8E512C189987}" presName="spaceRect" presStyleCnt="0"/>
      <dgm:spPr/>
    </dgm:pt>
    <dgm:pt modelId="{23AA65F0-14E2-4F22-8DFD-E2222E52FE8E}" type="pres">
      <dgm:prSet presAssocID="{E62AE587-A56F-40E6-A4C9-8E512C189987}" presName="textRect" presStyleLbl="revTx" presStyleIdx="3" presStyleCnt="4">
        <dgm:presLayoutVars>
          <dgm:chMax val="1"/>
          <dgm:chPref val="1"/>
        </dgm:presLayoutVars>
      </dgm:prSet>
      <dgm:spPr/>
    </dgm:pt>
  </dgm:ptLst>
  <dgm:cxnLst>
    <dgm:cxn modelId="{A3A57F05-742E-4468-BFCE-0F6715406F60}" type="presOf" srcId="{F405D354-2A03-41B8-87C0-35C395D73861}" destId="{8516BFF8-EBBE-41E8-A836-8317C8D5640C}" srcOrd="0" destOrd="0" presId="urn:microsoft.com/office/officeart/2018/2/layout/IconLabelList"/>
    <dgm:cxn modelId="{BC763A12-FD5B-4806-83BD-05E225E24535}" srcId="{359C2CD0-B441-40DE-B4FB-8ADAC755E7C0}" destId="{1650CA9B-11CC-49DB-B9A0-4CD53978D0BA}" srcOrd="2" destOrd="0" parTransId="{D1DA1C58-5CF8-4F06-988C-2E6E2816F56C}" sibTransId="{DF156468-02DB-4868-97F5-E04F225429D2}"/>
    <dgm:cxn modelId="{B35CD81C-801F-46C2-9C08-D1516075636B}" type="presOf" srcId="{359C2CD0-B441-40DE-B4FB-8ADAC755E7C0}" destId="{07F0000F-A474-4CB2-9312-E4C6E6B488E2}" srcOrd="0" destOrd="0" presId="urn:microsoft.com/office/officeart/2018/2/layout/IconLabelList"/>
    <dgm:cxn modelId="{FA4F1623-4F77-46BF-91A6-4E470DA047CE}" srcId="{359C2CD0-B441-40DE-B4FB-8ADAC755E7C0}" destId="{25487137-1B16-4A9F-BBFF-21F676363620}" srcOrd="0" destOrd="0" parTransId="{03FA5A48-2F20-42F5-8DCD-FADB39587D8C}" sibTransId="{B1CA90B4-D5F4-486C-B78D-F36342ABC7A4}"/>
    <dgm:cxn modelId="{CF048793-596D-4F45-A0B5-DB96057219EE}" type="presOf" srcId="{1650CA9B-11CC-49DB-B9A0-4CD53978D0BA}" destId="{F837019E-AFB5-470F-A346-AAC8273390A5}" srcOrd="0" destOrd="0" presId="urn:microsoft.com/office/officeart/2018/2/layout/IconLabelList"/>
    <dgm:cxn modelId="{C342FD95-5290-4932-994F-AF2193344AC5}" type="presOf" srcId="{E62AE587-A56F-40E6-A4C9-8E512C189987}" destId="{23AA65F0-14E2-4F22-8DFD-E2222E52FE8E}" srcOrd="0" destOrd="0" presId="urn:microsoft.com/office/officeart/2018/2/layout/IconLabelList"/>
    <dgm:cxn modelId="{11FE31BB-10B4-4D8E-8700-E50A69F6318C}" srcId="{359C2CD0-B441-40DE-B4FB-8ADAC755E7C0}" destId="{F405D354-2A03-41B8-87C0-35C395D73861}" srcOrd="1" destOrd="0" parTransId="{056BC0F8-15FB-40E3-B7B6-BD406E57AAAF}" sibTransId="{2610E8A2-FD8C-4861-B62D-256DF1D1E66F}"/>
    <dgm:cxn modelId="{966F9DC7-8D9E-4374-87C3-B584FB331463}" srcId="{359C2CD0-B441-40DE-B4FB-8ADAC755E7C0}" destId="{E62AE587-A56F-40E6-A4C9-8E512C189987}" srcOrd="3" destOrd="0" parTransId="{25EF9E57-C0F6-4F4F-9C04-ACC66FAA1BBF}" sibTransId="{F9BD5BA8-9CE3-4DE7-A6DA-093C68A02D09}"/>
    <dgm:cxn modelId="{EF1AFEE7-255D-4E25-AC2D-DB36AF6AB95D}" type="presOf" srcId="{25487137-1B16-4A9F-BBFF-21F676363620}" destId="{4C889410-2E29-40AA-B35A-49357E52A087}" srcOrd="0" destOrd="0" presId="urn:microsoft.com/office/officeart/2018/2/layout/IconLabelList"/>
    <dgm:cxn modelId="{0BED2A3A-57F4-4D4F-9BC7-36E98D1D76CC}" type="presParOf" srcId="{07F0000F-A474-4CB2-9312-E4C6E6B488E2}" destId="{10E1A3A8-123E-4BD3-81F0-1BAF2384D4BA}" srcOrd="0" destOrd="0" presId="urn:microsoft.com/office/officeart/2018/2/layout/IconLabelList"/>
    <dgm:cxn modelId="{194D8841-1ECD-4E27-A15D-4ACF48184EB0}" type="presParOf" srcId="{10E1A3A8-123E-4BD3-81F0-1BAF2384D4BA}" destId="{9572EF79-F5E2-4FC1-9DB7-14AB22249239}" srcOrd="0" destOrd="0" presId="urn:microsoft.com/office/officeart/2018/2/layout/IconLabelList"/>
    <dgm:cxn modelId="{173E8BCC-789B-4867-B02B-79C122F5F424}" type="presParOf" srcId="{10E1A3A8-123E-4BD3-81F0-1BAF2384D4BA}" destId="{463F6B1B-BA41-457A-A250-69B4DDA17213}" srcOrd="1" destOrd="0" presId="urn:microsoft.com/office/officeart/2018/2/layout/IconLabelList"/>
    <dgm:cxn modelId="{696909A5-92A1-47DC-BE89-449655334036}" type="presParOf" srcId="{10E1A3A8-123E-4BD3-81F0-1BAF2384D4BA}" destId="{4C889410-2E29-40AA-B35A-49357E52A087}" srcOrd="2" destOrd="0" presId="urn:microsoft.com/office/officeart/2018/2/layout/IconLabelList"/>
    <dgm:cxn modelId="{23FF65D5-4AA8-4816-A8E9-2F32FFCEEEDA}" type="presParOf" srcId="{07F0000F-A474-4CB2-9312-E4C6E6B488E2}" destId="{749D30B3-C1F4-4779-9407-A9960C9A2477}" srcOrd="1" destOrd="0" presId="urn:microsoft.com/office/officeart/2018/2/layout/IconLabelList"/>
    <dgm:cxn modelId="{6456A498-5FC4-4CDB-A20E-C2D24F9D60E4}" type="presParOf" srcId="{07F0000F-A474-4CB2-9312-E4C6E6B488E2}" destId="{3E889F56-EA55-4BC8-84A7-8197E63038CF}" srcOrd="2" destOrd="0" presId="urn:microsoft.com/office/officeart/2018/2/layout/IconLabelList"/>
    <dgm:cxn modelId="{BA259A2C-F667-47B9-B403-6EE9386A507A}" type="presParOf" srcId="{3E889F56-EA55-4BC8-84A7-8197E63038CF}" destId="{7C718244-BAF3-4337-98C2-36D9C7D481FA}" srcOrd="0" destOrd="0" presId="urn:microsoft.com/office/officeart/2018/2/layout/IconLabelList"/>
    <dgm:cxn modelId="{6D685BE0-A521-4E50-8B10-3AEDF3749DBA}" type="presParOf" srcId="{3E889F56-EA55-4BC8-84A7-8197E63038CF}" destId="{5CB767D6-8CB7-48C3-8B7A-274025E04D22}" srcOrd="1" destOrd="0" presId="urn:microsoft.com/office/officeart/2018/2/layout/IconLabelList"/>
    <dgm:cxn modelId="{24A05A25-4E6A-4FCC-8CC8-C60AD671B47F}" type="presParOf" srcId="{3E889F56-EA55-4BC8-84A7-8197E63038CF}" destId="{8516BFF8-EBBE-41E8-A836-8317C8D5640C}" srcOrd="2" destOrd="0" presId="urn:microsoft.com/office/officeart/2018/2/layout/IconLabelList"/>
    <dgm:cxn modelId="{B53675F4-B9A1-4B12-9C55-9A3AF8566AA3}" type="presParOf" srcId="{07F0000F-A474-4CB2-9312-E4C6E6B488E2}" destId="{FA7BD6E7-A1C2-41C9-95C2-AAD96ECB0C47}" srcOrd="3" destOrd="0" presId="urn:microsoft.com/office/officeart/2018/2/layout/IconLabelList"/>
    <dgm:cxn modelId="{615249CE-88F3-44FF-84A7-1EE108D379A0}" type="presParOf" srcId="{07F0000F-A474-4CB2-9312-E4C6E6B488E2}" destId="{C30A017F-4F4A-4875-9F19-EE8AC5BFE6AB}" srcOrd="4" destOrd="0" presId="urn:microsoft.com/office/officeart/2018/2/layout/IconLabelList"/>
    <dgm:cxn modelId="{4308B9C7-C1E5-4E72-AD89-FE90C5150C3D}" type="presParOf" srcId="{C30A017F-4F4A-4875-9F19-EE8AC5BFE6AB}" destId="{2B57F502-F215-44D3-8996-59461EF0A0EF}" srcOrd="0" destOrd="0" presId="urn:microsoft.com/office/officeart/2018/2/layout/IconLabelList"/>
    <dgm:cxn modelId="{9448A93F-7964-4C5C-A40F-DB2B715AECBD}" type="presParOf" srcId="{C30A017F-4F4A-4875-9F19-EE8AC5BFE6AB}" destId="{ED37277D-FFD2-495D-A15E-3834141A9D0B}" srcOrd="1" destOrd="0" presId="urn:microsoft.com/office/officeart/2018/2/layout/IconLabelList"/>
    <dgm:cxn modelId="{EAB20346-FB21-4656-8621-69BB6DFA5118}" type="presParOf" srcId="{C30A017F-4F4A-4875-9F19-EE8AC5BFE6AB}" destId="{F837019E-AFB5-470F-A346-AAC8273390A5}" srcOrd="2" destOrd="0" presId="urn:microsoft.com/office/officeart/2018/2/layout/IconLabelList"/>
    <dgm:cxn modelId="{FE28BF80-DA39-4B62-ACFF-DD4BD0C7AD80}" type="presParOf" srcId="{07F0000F-A474-4CB2-9312-E4C6E6B488E2}" destId="{867B9D64-3DB4-4D19-9A06-6E033528A280}" srcOrd="5" destOrd="0" presId="urn:microsoft.com/office/officeart/2018/2/layout/IconLabelList"/>
    <dgm:cxn modelId="{1F37F5BE-B9E8-425E-96BC-9EB9899F2ACD}" type="presParOf" srcId="{07F0000F-A474-4CB2-9312-E4C6E6B488E2}" destId="{3F7B5C5D-7799-4C71-8723-375F45697619}" srcOrd="6" destOrd="0" presId="urn:microsoft.com/office/officeart/2018/2/layout/IconLabelList"/>
    <dgm:cxn modelId="{00D06EE6-0B52-4635-A5E2-4E33927D42ED}" type="presParOf" srcId="{3F7B5C5D-7799-4C71-8723-375F45697619}" destId="{F549FAD1-E7E0-4E47-9226-A9A8B1C000B3}" srcOrd="0" destOrd="0" presId="urn:microsoft.com/office/officeart/2018/2/layout/IconLabelList"/>
    <dgm:cxn modelId="{A48E44DD-6AF6-4626-885A-C3CCD450DDD8}" type="presParOf" srcId="{3F7B5C5D-7799-4C71-8723-375F45697619}" destId="{1DED29F5-FC15-4D6D-925A-2720EADBE70C}" srcOrd="1" destOrd="0" presId="urn:microsoft.com/office/officeart/2018/2/layout/IconLabelList"/>
    <dgm:cxn modelId="{62E1F624-EEEB-445D-866A-9BED6F4963D6}" type="presParOf" srcId="{3F7B5C5D-7799-4C71-8723-375F45697619}" destId="{23AA65F0-14E2-4F22-8DFD-E2222E52FE8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1BAD0-4975-4383-9FD8-7B47433E466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F0FFD10-B2DE-48B7-AEED-2FFF37D70A1F}">
      <dgm:prSet/>
      <dgm:spPr/>
      <dgm:t>
        <a:bodyPr/>
        <a:lstStyle/>
        <a:p>
          <a:r>
            <a:rPr lang="en-US"/>
            <a:t>The only thing you need to do to be a game developer is to develop games.</a:t>
          </a:r>
        </a:p>
      </dgm:t>
    </dgm:pt>
    <dgm:pt modelId="{8BE21899-8DDA-456F-96E7-59D88628748B}" type="parTrans" cxnId="{00225BB8-5640-4A78-804B-C2D13422F4E0}">
      <dgm:prSet/>
      <dgm:spPr/>
      <dgm:t>
        <a:bodyPr/>
        <a:lstStyle/>
        <a:p>
          <a:endParaRPr lang="en-US"/>
        </a:p>
      </dgm:t>
    </dgm:pt>
    <dgm:pt modelId="{9E8BB719-ABF9-4D62-BCDB-670B9F22D031}" type="sibTrans" cxnId="{00225BB8-5640-4A78-804B-C2D13422F4E0}">
      <dgm:prSet/>
      <dgm:spPr/>
      <dgm:t>
        <a:bodyPr/>
        <a:lstStyle/>
        <a:p>
          <a:endParaRPr lang="en-US"/>
        </a:p>
      </dgm:t>
    </dgm:pt>
    <dgm:pt modelId="{F348E788-453F-408C-96EA-3A9DAA8C209C}">
      <dgm:prSet/>
      <dgm:spPr/>
      <dgm:t>
        <a:bodyPr/>
        <a:lstStyle/>
        <a:p>
          <a:r>
            <a:rPr lang="en-US"/>
            <a:t>Done is better than perfect</a:t>
          </a:r>
        </a:p>
      </dgm:t>
    </dgm:pt>
    <dgm:pt modelId="{41B4A596-4898-486E-A15F-4E55DF6422F2}" type="parTrans" cxnId="{34AC2CED-0C3C-4414-A280-C29B2FB11232}">
      <dgm:prSet/>
      <dgm:spPr/>
      <dgm:t>
        <a:bodyPr/>
        <a:lstStyle/>
        <a:p>
          <a:endParaRPr lang="en-US"/>
        </a:p>
      </dgm:t>
    </dgm:pt>
    <dgm:pt modelId="{B48EDDE7-06EB-433B-883A-49200275C4E4}" type="sibTrans" cxnId="{34AC2CED-0C3C-4414-A280-C29B2FB11232}">
      <dgm:prSet/>
      <dgm:spPr/>
      <dgm:t>
        <a:bodyPr/>
        <a:lstStyle/>
        <a:p>
          <a:endParaRPr lang="en-US"/>
        </a:p>
      </dgm:t>
    </dgm:pt>
    <dgm:pt modelId="{444914A5-A7F7-4B41-84B0-BB358C5BA272}">
      <dgm:prSet/>
      <dgm:spPr/>
      <dgm:t>
        <a:bodyPr/>
        <a:lstStyle/>
        <a:p>
          <a:r>
            <a:rPr lang="en-US" dirty="0"/>
            <a:t>Start Small</a:t>
          </a:r>
        </a:p>
      </dgm:t>
    </dgm:pt>
    <dgm:pt modelId="{8288408B-4F8F-4001-87EE-9920182FE8F5}" type="parTrans" cxnId="{E6E639EA-8605-41AE-9FC6-ACF4633A11F4}">
      <dgm:prSet/>
      <dgm:spPr/>
      <dgm:t>
        <a:bodyPr/>
        <a:lstStyle/>
        <a:p>
          <a:endParaRPr lang="en-US"/>
        </a:p>
      </dgm:t>
    </dgm:pt>
    <dgm:pt modelId="{49852541-D4F8-40BC-AE32-DCD657EB85CC}" type="sibTrans" cxnId="{E6E639EA-8605-41AE-9FC6-ACF4633A11F4}">
      <dgm:prSet/>
      <dgm:spPr/>
      <dgm:t>
        <a:bodyPr/>
        <a:lstStyle/>
        <a:p>
          <a:endParaRPr lang="en-US"/>
        </a:p>
      </dgm:t>
    </dgm:pt>
    <dgm:pt modelId="{FA40B6E4-1D94-4FAE-8EDF-37017CDB3944}" type="pres">
      <dgm:prSet presAssocID="{D781BAD0-4975-4383-9FD8-7B47433E466F}" presName="root" presStyleCnt="0">
        <dgm:presLayoutVars>
          <dgm:dir/>
          <dgm:resizeHandles val="exact"/>
        </dgm:presLayoutVars>
      </dgm:prSet>
      <dgm:spPr/>
    </dgm:pt>
    <dgm:pt modelId="{64FD44C7-4D98-4A5C-B29B-889CFA469748}" type="pres">
      <dgm:prSet presAssocID="{AF0FFD10-B2DE-48B7-AEED-2FFF37D70A1F}" presName="compNode" presStyleCnt="0"/>
      <dgm:spPr/>
    </dgm:pt>
    <dgm:pt modelId="{3E068972-D541-4293-BBBB-8AD0682E29E7}" type="pres">
      <dgm:prSet presAssocID="{AF0FFD10-B2DE-48B7-AEED-2FFF37D70A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3C031154-9A04-47E9-B439-8BE2908392E5}" type="pres">
      <dgm:prSet presAssocID="{AF0FFD10-B2DE-48B7-AEED-2FFF37D70A1F}" presName="spaceRect" presStyleCnt="0"/>
      <dgm:spPr/>
    </dgm:pt>
    <dgm:pt modelId="{24D487A1-CA2B-4CB4-9F53-E0F0D354BA62}" type="pres">
      <dgm:prSet presAssocID="{AF0FFD10-B2DE-48B7-AEED-2FFF37D70A1F}" presName="textRect" presStyleLbl="revTx" presStyleIdx="0" presStyleCnt="3">
        <dgm:presLayoutVars>
          <dgm:chMax val="1"/>
          <dgm:chPref val="1"/>
        </dgm:presLayoutVars>
      </dgm:prSet>
      <dgm:spPr/>
    </dgm:pt>
    <dgm:pt modelId="{F19006F9-44F1-4061-A186-6CE6C85FEF32}" type="pres">
      <dgm:prSet presAssocID="{9E8BB719-ABF9-4D62-BCDB-670B9F22D031}" presName="sibTrans" presStyleCnt="0"/>
      <dgm:spPr/>
    </dgm:pt>
    <dgm:pt modelId="{C174D6B9-1AEC-4A24-A1A9-65FF60D1CDA9}" type="pres">
      <dgm:prSet presAssocID="{F348E788-453F-408C-96EA-3A9DAA8C209C}" presName="compNode" presStyleCnt="0"/>
      <dgm:spPr/>
    </dgm:pt>
    <dgm:pt modelId="{4387646E-2B8E-44E6-B2EE-2B576AB71E17}" type="pres">
      <dgm:prSet presAssocID="{F348E788-453F-408C-96EA-3A9DAA8C20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C93734F6-53F4-452F-A515-167797371438}" type="pres">
      <dgm:prSet presAssocID="{F348E788-453F-408C-96EA-3A9DAA8C209C}" presName="spaceRect" presStyleCnt="0"/>
      <dgm:spPr/>
    </dgm:pt>
    <dgm:pt modelId="{A64CE265-DA7F-4A5A-BC5D-C7C691A8B949}" type="pres">
      <dgm:prSet presAssocID="{F348E788-453F-408C-96EA-3A9DAA8C209C}" presName="textRect" presStyleLbl="revTx" presStyleIdx="1" presStyleCnt="3">
        <dgm:presLayoutVars>
          <dgm:chMax val="1"/>
          <dgm:chPref val="1"/>
        </dgm:presLayoutVars>
      </dgm:prSet>
      <dgm:spPr/>
    </dgm:pt>
    <dgm:pt modelId="{F569EDC9-734A-46B3-A69F-48A9E363012B}" type="pres">
      <dgm:prSet presAssocID="{B48EDDE7-06EB-433B-883A-49200275C4E4}" presName="sibTrans" presStyleCnt="0"/>
      <dgm:spPr/>
    </dgm:pt>
    <dgm:pt modelId="{350C1384-AC95-450C-A791-4B141366E090}" type="pres">
      <dgm:prSet presAssocID="{444914A5-A7F7-4B41-84B0-BB358C5BA272}" presName="compNode" presStyleCnt="0"/>
      <dgm:spPr/>
    </dgm:pt>
    <dgm:pt modelId="{D25656E8-C682-487F-B986-76CE6F3BEF25}" type="pres">
      <dgm:prSet presAssocID="{444914A5-A7F7-4B41-84B0-BB358C5BA27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pt>
    <dgm:pt modelId="{0800CA39-5D97-4B34-AD26-FA715388BB6A}" type="pres">
      <dgm:prSet presAssocID="{444914A5-A7F7-4B41-84B0-BB358C5BA272}" presName="spaceRect" presStyleCnt="0"/>
      <dgm:spPr/>
    </dgm:pt>
    <dgm:pt modelId="{4768A854-62F4-42DB-B0AD-ADB8757F11DF}" type="pres">
      <dgm:prSet presAssocID="{444914A5-A7F7-4B41-84B0-BB358C5BA272}" presName="textRect" presStyleLbl="revTx" presStyleIdx="2" presStyleCnt="3">
        <dgm:presLayoutVars>
          <dgm:chMax val="1"/>
          <dgm:chPref val="1"/>
        </dgm:presLayoutVars>
      </dgm:prSet>
      <dgm:spPr/>
    </dgm:pt>
  </dgm:ptLst>
  <dgm:cxnLst>
    <dgm:cxn modelId="{0DAA3854-A59B-4B9F-A857-5BEA817235CE}" type="presOf" srcId="{D781BAD0-4975-4383-9FD8-7B47433E466F}" destId="{FA40B6E4-1D94-4FAE-8EDF-37017CDB3944}" srcOrd="0" destOrd="0" presId="urn:microsoft.com/office/officeart/2018/2/layout/IconLabelList"/>
    <dgm:cxn modelId="{600F77AD-6B5A-448D-BA15-B0CA9A3FFE68}" type="presOf" srcId="{444914A5-A7F7-4B41-84B0-BB358C5BA272}" destId="{4768A854-62F4-42DB-B0AD-ADB8757F11DF}" srcOrd="0" destOrd="0" presId="urn:microsoft.com/office/officeart/2018/2/layout/IconLabelList"/>
    <dgm:cxn modelId="{00225BB8-5640-4A78-804B-C2D13422F4E0}" srcId="{D781BAD0-4975-4383-9FD8-7B47433E466F}" destId="{AF0FFD10-B2DE-48B7-AEED-2FFF37D70A1F}" srcOrd="0" destOrd="0" parTransId="{8BE21899-8DDA-456F-96E7-59D88628748B}" sibTransId="{9E8BB719-ABF9-4D62-BCDB-670B9F22D031}"/>
    <dgm:cxn modelId="{E0C926C3-04F5-4F26-81E0-75A21B1B2216}" type="presOf" srcId="{F348E788-453F-408C-96EA-3A9DAA8C209C}" destId="{A64CE265-DA7F-4A5A-BC5D-C7C691A8B949}" srcOrd="0" destOrd="0" presId="urn:microsoft.com/office/officeart/2018/2/layout/IconLabelList"/>
    <dgm:cxn modelId="{E6E639EA-8605-41AE-9FC6-ACF4633A11F4}" srcId="{D781BAD0-4975-4383-9FD8-7B47433E466F}" destId="{444914A5-A7F7-4B41-84B0-BB358C5BA272}" srcOrd="2" destOrd="0" parTransId="{8288408B-4F8F-4001-87EE-9920182FE8F5}" sibTransId="{49852541-D4F8-40BC-AE32-DCD657EB85CC}"/>
    <dgm:cxn modelId="{34AC2CED-0C3C-4414-A280-C29B2FB11232}" srcId="{D781BAD0-4975-4383-9FD8-7B47433E466F}" destId="{F348E788-453F-408C-96EA-3A9DAA8C209C}" srcOrd="1" destOrd="0" parTransId="{41B4A596-4898-486E-A15F-4E55DF6422F2}" sibTransId="{B48EDDE7-06EB-433B-883A-49200275C4E4}"/>
    <dgm:cxn modelId="{9B8629FF-2435-49A2-8FC1-10ABD9730550}" type="presOf" srcId="{AF0FFD10-B2DE-48B7-AEED-2FFF37D70A1F}" destId="{24D487A1-CA2B-4CB4-9F53-E0F0D354BA62}" srcOrd="0" destOrd="0" presId="urn:microsoft.com/office/officeart/2018/2/layout/IconLabelList"/>
    <dgm:cxn modelId="{E7BEFA4D-5298-4D3E-BD9F-44C22D397EA4}" type="presParOf" srcId="{FA40B6E4-1D94-4FAE-8EDF-37017CDB3944}" destId="{64FD44C7-4D98-4A5C-B29B-889CFA469748}" srcOrd="0" destOrd="0" presId="urn:microsoft.com/office/officeart/2018/2/layout/IconLabelList"/>
    <dgm:cxn modelId="{6B1FD1D2-D500-4FC8-ABC5-F2EEC3A51A9F}" type="presParOf" srcId="{64FD44C7-4D98-4A5C-B29B-889CFA469748}" destId="{3E068972-D541-4293-BBBB-8AD0682E29E7}" srcOrd="0" destOrd="0" presId="urn:microsoft.com/office/officeart/2018/2/layout/IconLabelList"/>
    <dgm:cxn modelId="{33D5D1ED-2DB7-47CE-8085-5579D1D2F5B9}" type="presParOf" srcId="{64FD44C7-4D98-4A5C-B29B-889CFA469748}" destId="{3C031154-9A04-47E9-B439-8BE2908392E5}" srcOrd="1" destOrd="0" presId="urn:microsoft.com/office/officeart/2018/2/layout/IconLabelList"/>
    <dgm:cxn modelId="{511D9675-8465-4D74-9DE4-410D02D4AE2B}" type="presParOf" srcId="{64FD44C7-4D98-4A5C-B29B-889CFA469748}" destId="{24D487A1-CA2B-4CB4-9F53-E0F0D354BA62}" srcOrd="2" destOrd="0" presId="urn:microsoft.com/office/officeart/2018/2/layout/IconLabelList"/>
    <dgm:cxn modelId="{916D0129-F1BC-434E-B62C-C648E1AFD784}" type="presParOf" srcId="{FA40B6E4-1D94-4FAE-8EDF-37017CDB3944}" destId="{F19006F9-44F1-4061-A186-6CE6C85FEF32}" srcOrd="1" destOrd="0" presId="urn:microsoft.com/office/officeart/2018/2/layout/IconLabelList"/>
    <dgm:cxn modelId="{05C93AE6-A43A-40F9-8F6D-940F8A1BB9D9}" type="presParOf" srcId="{FA40B6E4-1D94-4FAE-8EDF-37017CDB3944}" destId="{C174D6B9-1AEC-4A24-A1A9-65FF60D1CDA9}" srcOrd="2" destOrd="0" presId="urn:microsoft.com/office/officeart/2018/2/layout/IconLabelList"/>
    <dgm:cxn modelId="{7D6C153D-6658-44B4-BE3B-40A67FD5A573}" type="presParOf" srcId="{C174D6B9-1AEC-4A24-A1A9-65FF60D1CDA9}" destId="{4387646E-2B8E-44E6-B2EE-2B576AB71E17}" srcOrd="0" destOrd="0" presId="urn:microsoft.com/office/officeart/2018/2/layout/IconLabelList"/>
    <dgm:cxn modelId="{823B95BE-C5F0-4297-AA5B-DFEE519C433E}" type="presParOf" srcId="{C174D6B9-1AEC-4A24-A1A9-65FF60D1CDA9}" destId="{C93734F6-53F4-452F-A515-167797371438}" srcOrd="1" destOrd="0" presId="urn:microsoft.com/office/officeart/2018/2/layout/IconLabelList"/>
    <dgm:cxn modelId="{DF2E7F79-44E4-4798-AD49-CF5E93642818}" type="presParOf" srcId="{C174D6B9-1AEC-4A24-A1A9-65FF60D1CDA9}" destId="{A64CE265-DA7F-4A5A-BC5D-C7C691A8B949}" srcOrd="2" destOrd="0" presId="urn:microsoft.com/office/officeart/2018/2/layout/IconLabelList"/>
    <dgm:cxn modelId="{1D883DAE-0C12-4532-B676-B5830E2E285E}" type="presParOf" srcId="{FA40B6E4-1D94-4FAE-8EDF-37017CDB3944}" destId="{F569EDC9-734A-46B3-A69F-48A9E363012B}" srcOrd="3" destOrd="0" presId="urn:microsoft.com/office/officeart/2018/2/layout/IconLabelList"/>
    <dgm:cxn modelId="{B7392F6B-2CE7-4CBF-98B6-E4E7535D6F41}" type="presParOf" srcId="{FA40B6E4-1D94-4FAE-8EDF-37017CDB3944}" destId="{350C1384-AC95-450C-A791-4B141366E090}" srcOrd="4" destOrd="0" presId="urn:microsoft.com/office/officeart/2018/2/layout/IconLabelList"/>
    <dgm:cxn modelId="{D95823CF-23F1-463C-AED2-12E43DFF3288}" type="presParOf" srcId="{350C1384-AC95-450C-A791-4B141366E090}" destId="{D25656E8-C682-487F-B986-76CE6F3BEF25}" srcOrd="0" destOrd="0" presId="urn:microsoft.com/office/officeart/2018/2/layout/IconLabelList"/>
    <dgm:cxn modelId="{B7397480-3B15-4C2F-866C-639A47ABC7D6}" type="presParOf" srcId="{350C1384-AC95-450C-A791-4B141366E090}" destId="{0800CA39-5D97-4B34-AD26-FA715388BB6A}" srcOrd="1" destOrd="0" presId="urn:microsoft.com/office/officeart/2018/2/layout/IconLabelList"/>
    <dgm:cxn modelId="{8C0D62CB-0A55-4F9F-B115-2E77FFA05549}" type="presParOf" srcId="{350C1384-AC95-450C-A791-4B141366E090}" destId="{4768A854-62F4-42DB-B0AD-ADB8757F11D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2EF79-F5E2-4FC1-9DB7-14AB22249239}">
      <dsp:nvSpPr>
        <dsp:cNvPr id="0" name=""/>
        <dsp:cNvSpPr/>
      </dsp:nvSpPr>
      <dsp:spPr>
        <a:xfrm>
          <a:off x="740369" y="651654"/>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889410-2E29-40AA-B35A-49357E52A087}">
      <dsp:nvSpPr>
        <dsp:cNvPr id="0" name=""/>
        <dsp:cNvSpPr/>
      </dsp:nvSpPr>
      <dsp:spPr>
        <a:xfrm>
          <a:off x="89042"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An engine</a:t>
          </a:r>
          <a:endParaRPr lang="en-US" sz="2700" kern="1200"/>
        </a:p>
      </dsp:txBody>
      <dsp:txXfrm>
        <a:off x="89042" y="2032622"/>
        <a:ext cx="2368460" cy="720000"/>
      </dsp:txXfrm>
    </dsp:sp>
    <dsp:sp modelId="{7C718244-BAF3-4337-98C2-36D9C7D481FA}">
      <dsp:nvSpPr>
        <dsp:cNvPr id="0" name=""/>
        <dsp:cNvSpPr/>
      </dsp:nvSpPr>
      <dsp:spPr>
        <a:xfrm>
          <a:off x="3523310" y="651654"/>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16BFF8-EBBE-41E8-A836-8317C8D5640C}">
      <dsp:nvSpPr>
        <dsp:cNvPr id="0" name=""/>
        <dsp:cNvSpPr/>
      </dsp:nvSpPr>
      <dsp:spPr>
        <a:xfrm>
          <a:off x="2871984"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Art</a:t>
          </a:r>
          <a:endParaRPr lang="en-US" sz="2700" kern="1200"/>
        </a:p>
      </dsp:txBody>
      <dsp:txXfrm>
        <a:off x="2871984" y="2032622"/>
        <a:ext cx="2368460" cy="720000"/>
      </dsp:txXfrm>
    </dsp:sp>
    <dsp:sp modelId="{2B57F502-F215-44D3-8996-59461EF0A0EF}">
      <dsp:nvSpPr>
        <dsp:cNvPr id="0" name=""/>
        <dsp:cNvSpPr/>
      </dsp:nvSpPr>
      <dsp:spPr>
        <a:xfrm>
          <a:off x="6306251" y="651654"/>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37019E-AFB5-470F-A346-AAC8273390A5}">
      <dsp:nvSpPr>
        <dsp:cNvPr id="0" name=""/>
        <dsp:cNvSpPr/>
      </dsp:nvSpPr>
      <dsp:spPr>
        <a:xfrm>
          <a:off x="5654925"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Sound</a:t>
          </a:r>
          <a:endParaRPr lang="en-US" sz="2700" kern="1200"/>
        </a:p>
      </dsp:txBody>
      <dsp:txXfrm>
        <a:off x="5654925" y="2032622"/>
        <a:ext cx="2368460" cy="720000"/>
      </dsp:txXfrm>
    </dsp:sp>
    <dsp:sp modelId="{F549FAD1-E7E0-4E47-9226-A9A8B1C000B3}">
      <dsp:nvSpPr>
        <dsp:cNvPr id="0" name=""/>
        <dsp:cNvSpPr/>
      </dsp:nvSpPr>
      <dsp:spPr>
        <a:xfrm>
          <a:off x="9089193" y="651654"/>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AA65F0-14E2-4F22-8DFD-E2222E52FE8E}">
      <dsp:nvSpPr>
        <dsp:cNvPr id="0" name=""/>
        <dsp:cNvSpPr/>
      </dsp:nvSpPr>
      <dsp:spPr>
        <a:xfrm>
          <a:off x="8437866" y="20326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a:t>Place to put it</a:t>
          </a:r>
          <a:endParaRPr lang="en-US" sz="2700" kern="1200"/>
        </a:p>
      </dsp:txBody>
      <dsp:txXfrm>
        <a:off x="8437866" y="2032622"/>
        <a:ext cx="236846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68972-D541-4293-BBBB-8AD0682E29E7}">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D487A1-CA2B-4CB4-9F53-E0F0D354BA62}">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only thing you need to do to be a game developer is to develop games.</a:t>
          </a:r>
        </a:p>
      </dsp:txBody>
      <dsp:txXfrm>
        <a:off x="52256" y="2258388"/>
        <a:ext cx="3221151" cy="720000"/>
      </dsp:txXfrm>
    </dsp:sp>
    <dsp:sp modelId="{4387646E-2B8E-44E6-B2EE-2B576AB71E17}">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4CE265-DA7F-4A5A-BC5D-C7C691A8B949}">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Done is better than perfect</a:t>
          </a:r>
        </a:p>
      </dsp:txBody>
      <dsp:txXfrm>
        <a:off x="3837109" y="2258388"/>
        <a:ext cx="3221151" cy="720000"/>
      </dsp:txXfrm>
    </dsp:sp>
    <dsp:sp modelId="{D25656E8-C682-487F-B986-76CE6F3BEF25}">
      <dsp:nvSpPr>
        <dsp:cNvPr id="0" name=""/>
        <dsp:cNvSpPr/>
      </dsp:nvSpPr>
      <dsp:spPr>
        <a:xfrm>
          <a:off x="8507778" y="425888"/>
          <a:ext cx="1449518" cy="144951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68A854-62F4-42DB-B0AD-ADB8757F11DF}">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Start Small</a:t>
          </a:r>
        </a:p>
      </dsp:txBody>
      <dsp:txXfrm>
        <a:off x="7621962" y="2258388"/>
        <a:ext cx="322115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36344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7E792-C84F-4027-88D4-C053A09D18A8}"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406464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337130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5536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405286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282277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065656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43753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35555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31345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89688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7E792-C84F-4027-88D4-C053A09D18A8}"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317163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57E792-C84F-4027-88D4-C053A09D18A8}" type="datetimeFigureOut">
              <a:rPr lang="en-US" smtClean="0"/>
              <a:t>10/5/2019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17692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66192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294483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57E792-C84F-4027-88D4-C053A09D18A8}" type="datetimeFigureOut">
              <a:rPr lang="en-US" smtClean="0"/>
              <a:t>10/5/2019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179686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57E792-C84F-4027-88D4-C053A09D18A8}" type="datetimeFigureOut">
              <a:rPr lang="en-US" smtClean="0"/>
              <a:t>10/5/2019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1A752-CEA3-4672-A814-BC31BD881A2A}" type="slidenum">
              <a:rPr lang="en-US" smtClean="0"/>
              <a:t>‹#›</a:t>
            </a:fld>
            <a:endParaRPr lang="en-US"/>
          </a:p>
        </p:txBody>
      </p:sp>
    </p:spTree>
    <p:extLst>
      <p:ext uri="{BB962C8B-B14F-4D97-AF65-F5344CB8AC3E}">
        <p14:creationId xmlns:p14="http://schemas.microsoft.com/office/powerpoint/2010/main" val="37478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57E792-C84F-4027-88D4-C053A09D18A8}" type="datetimeFigureOut">
              <a:rPr lang="en-US" smtClean="0"/>
              <a:t>10/5/2019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51A752-CEA3-4672-A814-BC31BD881A2A}" type="slidenum">
              <a:rPr lang="en-US" smtClean="0"/>
              <a:t>‹#›</a:t>
            </a:fld>
            <a:endParaRPr lang="en-US"/>
          </a:p>
        </p:txBody>
      </p:sp>
    </p:spTree>
    <p:extLst>
      <p:ext uri="{BB962C8B-B14F-4D97-AF65-F5344CB8AC3E}">
        <p14:creationId xmlns:p14="http://schemas.microsoft.com/office/powerpoint/2010/main" val="19136232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0288-9191-4F4E-B648-87DA29F1B149}"/>
              </a:ext>
            </a:extLst>
          </p:cNvPr>
          <p:cNvSpPr>
            <a:spLocks noGrp="1"/>
          </p:cNvSpPr>
          <p:nvPr>
            <p:ph type="ctrTitle"/>
          </p:nvPr>
        </p:nvSpPr>
        <p:spPr>
          <a:xfrm>
            <a:off x="277877" y="206829"/>
            <a:ext cx="8825658" cy="3329581"/>
          </a:xfrm>
        </p:spPr>
        <p:txBody>
          <a:bodyPr/>
          <a:lstStyle/>
          <a:p>
            <a:r>
              <a:rPr lang="en-US" dirty="0"/>
              <a:t>How to Make Games at Home for Cheap</a:t>
            </a:r>
          </a:p>
        </p:txBody>
      </p:sp>
      <p:sp>
        <p:nvSpPr>
          <p:cNvPr id="3" name="Subtitle 2">
            <a:extLst>
              <a:ext uri="{FF2B5EF4-FFF2-40B4-BE49-F238E27FC236}">
                <a16:creationId xmlns:a16="http://schemas.microsoft.com/office/drawing/2014/main" id="{9FA12D37-D3D6-4A90-8E16-06CA8B0E1EAF}"/>
              </a:ext>
            </a:extLst>
          </p:cNvPr>
          <p:cNvSpPr>
            <a:spLocks noGrp="1"/>
          </p:cNvSpPr>
          <p:nvPr>
            <p:ph type="subTitle" idx="1"/>
          </p:nvPr>
        </p:nvSpPr>
        <p:spPr>
          <a:xfrm>
            <a:off x="277877" y="3536410"/>
            <a:ext cx="8825658" cy="861420"/>
          </a:xfrm>
        </p:spPr>
        <p:txBody>
          <a:bodyPr/>
          <a:lstStyle/>
          <a:p>
            <a:r>
              <a:rPr lang="en-US" dirty="0"/>
              <a:t>Or, How to Stop Worrying and Just Go Indie</a:t>
            </a:r>
          </a:p>
        </p:txBody>
      </p:sp>
    </p:spTree>
    <p:extLst>
      <p:ext uri="{BB962C8B-B14F-4D97-AF65-F5344CB8AC3E}">
        <p14:creationId xmlns:p14="http://schemas.microsoft.com/office/powerpoint/2010/main" val="134799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Godot</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2417930"/>
            <a:ext cx="5459344" cy="3070881"/>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lstStyle/>
          <a:p>
            <a:pPr marL="0" indent="0">
              <a:buNone/>
            </a:pPr>
            <a:r>
              <a:rPr lang="en-US" b="1" dirty="0"/>
              <a:t>Pros</a:t>
            </a:r>
          </a:p>
          <a:p>
            <a:r>
              <a:rPr lang="en-US" dirty="0"/>
              <a:t>Completely free and open source</a:t>
            </a:r>
          </a:p>
          <a:p>
            <a:r>
              <a:rPr lang="en-US" dirty="0"/>
              <a:t>Just about as robust and powerful as its major competitors</a:t>
            </a:r>
          </a:p>
          <a:p>
            <a:r>
              <a:rPr lang="en-US" dirty="0"/>
              <a:t>Prop</a:t>
            </a:r>
          </a:p>
          <a:p>
            <a:pPr marL="0" indent="0">
              <a:buNone/>
            </a:pPr>
            <a:r>
              <a:rPr lang="en-US" b="1" dirty="0"/>
              <a:t>Cons</a:t>
            </a:r>
            <a:endParaRPr lang="en-US" dirty="0"/>
          </a:p>
        </p:txBody>
      </p:sp>
    </p:spTree>
    <p:extLst>
      <p:ext uri="{BB962C8B-B14F-4D97-AF65-F5344CB8AC3E}">
        <p14:creationId xmlns:p14="http://schemas.microsoft.com/office/powerpoint/2010/main" val="229716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RPG Maker</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2417930"/>
            <a:ext cx="5459344" cy="3070881"/>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normAutofit fontScale="92500" lnSpcReduction="20000"/>
          </a:bodyPr>
          <a:lstStyle/>
          <a:p>
            <a:pPr marL="0" indent="0">
              <a:buNone/>
            </a:pPr>
            <a:r>
              <a:rPr lang="en-US" b="1" dirty="0"/>
              <a:t>Pros</a:t>
            </a:r>
          </a:p>
          <a:p>
            <a:r>
              <a:rPr lang="en-US" b="1" dirty="0"/>
              <a:t>Simple to use</a:t>
            </a:r>
          </a:p>
          <a:p>
            <a:r>
              <a:rPr lang="en-US" b="1" dirty="0"/>
              <a:t>Simplifies and streamlines a generally difficult to make game type</a:t>
            </a:r>
          </a:p>
          <a:p>
            <a:r>
              <a:rPr lang="en-US" b="1" dirty="0"/>
              <a:t>Premade Assets and Characters</a:t>
            </a:r>
          </a:p>
          <a:p>
            <a:r>
              <a:rPr lang="en-US" b="1" dirty="0"/>
              <a:t>Active community</a:t>
            </a:r>
          </a:p>
          <a:p>
            <a:pPr marL="0" indent="0">
              <a:buNone/>
            </a:pPr>
            <a:r>
              <a:rPr lang="en-US" b="1" dirty="0"/>
              <a:t>Cons</a:t>
            </a:r>
          </a:p>
          <a:p>
            <a:r>
              <a:rPr lang="en-US" b="1" dirty="0"/>
              <a:t>Only really meant to make RPG’s</a:t>
            </a:r>
          </a:p>
          <a:p>
            <a:r>
              <a:rPr lang="en-US" b="1" dirty="0"/>
              <a:t>Coding for it has next to no documentation</a:t>
            </a:r>
          </a:p>
          <a:p>
            <a:r>
              <a:rPr lang="en-US" b="1" dirty="0"/>
              <a:t>Has a distinctively cheap look if premade assets are used</a:t>
            </a:r>
          </a:p>
          <a:p>
            <a:r>
              <a:rPr lang="en-US" b="1" dirty="0"/>
              <a:t>Hard to extend functionality</a:t>
            </a:r>
          </a:p>
          <a:p>
            <a:endParaRPr lang="en-US" dirty="0"/>
          </a:p>
        </p:txBody>
      </p:sp>
    </p:spTree>
    <p:extLst>
      <p:ext uri="{BB962C8B-B14F-4D97-AF65-F5344CB8AC3E}">
        <p14:creationId xmlns:p14="http://schemas.microsoft.com/office/powerpoint/2010/main" val="263708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Twine</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01676" y="2417930"/>
            <a:ext cx="5004584" cy="3070881"/>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lstStyle/>
          <a:p>
            <a:pPr marL="0" indent="0">
              <a:buNone/>
            </a:pPr>
            <a:r>
              <a:rPr lang="en-US" b="1" dirty="0"/>
              <a:t>Pros</a:t>
            </a:r>
            <a:endParaRPr lang="en-US" dirty="0"/>
          </a:p>
          <a:p>
            <a:pPr marL="0" indent="0">
              <a:buNone/>
            </a:pPr>
            <a:r>
              <a:rPr lang="en-US" b="1" dirty="0"/>
              <a:t>Cons</a:t>
            </a:r>
            <a:endParaRPr lang="en-US" dirty="0"/>
          </a:p>
        </p:txBody>
      </p:sp>
    </p:spTree>
    <p:extLst>
      <p:ext uri="{BB962C8B-B14F-4D97-AF65-F5344CB8AC3E}">
        <p14:creationId xmlns:p14="http://schemas.microsoft.com/office/powerpoint/2010/main" val="384215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B878-A33E-4672-B69F-C76DCE9DFB83}"/>
              </a:ext>
            </a:extLst>
          </p:cNvPr>
          <p:cNvSpPr>
            <a:spLocks noGrp="1"/>
          </p:cNvSpPr>
          <p:nvPr>
            <p:ph type="title"/>
          </p:nvPr>
        </p:nvSpPr>
        <p:spPr/>
        <p:txBody>
          <a:bodyPr/>
          <a:lstStyle/>
          <a:p>
            <a:r>
              <a:rPr lang="en-US" dirty="0"/>
              <a:t>The Indie Economy</a:t>
            </a:r>
          </a:p>
        </p:txBody>
      </p:sp>
      <p:sp>
        <p:nvSpPr>
          <p:cNvPr id="3" name="Content Placeholder 2">
            <a:extLst>
              <a:ext uri="{FF2B5EF4-FFF2-40B4-BE49-F238E27FC236}">
                <a16:creationId xmlns:a16="http://schemas.microsoft.com/office/drawing/2014/main" id="{87F1C4CA-2D5C-403A-8FBC-2930A10CA764}"/>
              </a:ext>
            </a:extLst>
          </p:cNvPr>
          <p:cNvSpPr>
            <a:spLocks noGrp="1"/>
          </p:cNvSpPr>
          <p:nvPr>
            <p:ph idx="1"/>
          </p:nvPr>
        </p:nvSpPr>
        <p:spPr/>
        <p:txBody>
          <a:bodyPr/>
          <a:lstStyle/>
          <a:p>
            <a:r>
              <a:rPr lang="en-US" dirty="0"/>
              <a:t>Golden rule of independent game design – If you spend money to make a game, you’ve lost money.</a:t>
            </a:r>
          </a:p>
          <a:p>
            <a:r>
              <a:rPr lang="en-US" dirty="0"/>
              <a:t>There is a lot of money in the scene, just not for any of us.</a:t>
            </a:r>
          </a:p>
          <a:p>
            <a:r>
              <a:rPr lang="en-US" dirty="0"/>
              <a:t>Passion does not always lead to high sales, You have to find the balance between passion and marketability. </a:t>
            </a:r>
          </a:p>
          <a:p>
            <a:r>
              <a:rPr lang="en-US" dirty="0"/>
              <a:t>Marketing is key, and none of us can afford marketing</a:t>
            </a:r>
          </a:p>
        </p:txBody>
      </p:sp>
    </p:spTree>
    <p:extLst>
      <p:ext uri="{BB962C8B-B14F-4D97-AF65-F5344CB8AC3E}">
        <p14:creationId xmlns:p14="http://schemas.microsoft.com/office/powerpoint/2010/main" val="111658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B878-A33E-4672-B69F-C76DCE9DFB83}"/>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87F1C4CA-2D5C-403A-8FBC-2930A10CA764}"/>
              </a:ext>
            </a:extLst>
          </p:cNvPr>
          <p:cNvSpPr>
            <a:spLocks noGrp="1"/>
          </p:cNvSpPr>
          <p:nvPr>
            <p:ph idx="1"/>
          </p:nvPr>
        </p:nvSpPr>
        <p:spPr/>
        <p:txBody>
          <a:bodyPr/>
          <a:lstStyle/>
          <a:p>
            <a:r>
              <a:rPr lang="en-US" dirty="0"/>
              <a:t>Itch.io – Lots of </a:t>
            </a:r>
            <a:r>
              <a:rPr lang="en-US" dirty="0" err="1"/>
              <a:t>devs</a:t>
            </a:r>
            <a:r>
              <a:rPr lang="en-US" dirty="0"/>
              <a:t> release asset packs and tools for free or on the cheap.</a:t>
            </a:r>
          </a:p>
          <a:p>
            <a:r>
              <a:rPr lang="en-US" dirty="0"/>
              <a:t>Reddit (r/</a:t>
            </a:r>
            <a:r>
              <a:rPr lang="en-US" dirty="0" err="1"/>
              <a:t>Gamedev</a:t>
            </a:r>
            <a:r>
              <a:rPr lang="en-US" dirty="0"/>
              <a:t>, r/[insert engine]) – lots of useful posts and help on engine specific problems</a:t>
            </a:r>
          </a:p>
          <a:p>
            <a:r>
              <a:rPr lang="en-US" dirty="0"/>
              <a:t>Stack Overflow – More on the coding side, but there is nothing these people can’t answer.</a:t>
            </a:r>
          </a:p>
          <a:p>
            <a:r>
              <a:rPr lang="en-US" dirty="0"/>
              <a:t>The Official Forums for your Engine – Much like the others, there is specific help and mods that actually work for the company that supports the engine. </a:t>
            </a:r>
          </a:p>
          <a:p>
            <a:r>
              <a:rPr lang="en-US" dirty="0"/>
              <a:t>OpenGameArt.com – Literally thousands of free assets to use in prototypes and jams</a:t>
            </a:r>
          </a:p>
        </p:txBody>
      </p:sp>
    </p:spTree>
    <p:extLst>
      <p:ext uri="{BB962C8B-B14F-4D97-AF65-F5344CB8AC3E}">
        <p14:creationId xmlns:p14="http://schemas.microsoft.com/office/powerpoint/2010/main" val="1815729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8468BC1-1002-4552-9E98-4818863C8BAB}"/>
              </a:ext>
            </a:extLst>
          </p:cNvPr>
          <p:cNvSpPr>
            <a:spLocks noGrp="1"/>
          </p:cNvSpPr>
          <p:nvPr>
            <p:ph type="title"/>
          </p:nvPr>
        </p:nvSpPr>
        <p:spPr>
          <a:xfrm>
            <a:off x="648930" y="629267"/>
            <a:ext cx="9252154" cy="1016654"/>
          </a:xfrm>
        </p:spPr>
        <p:txBody>
          <a:bodyPr>
            <a:normAutofit/>
          </a:bodyPr>
          <a:lstStyle/>
          <a:p>
            <a:r>
              <a:rPr lang="en-US">
                <a:solidFill>
                  <a:srgbClr val="EBEBEB"/>
                </a:solidFill>
              </a:rPr>
              <a:t>Parting Advice</a:t>
            </a:r>
          </a:p>
        </p:txBody>
      </p:sp>
      <p:sp>
        <p:nvSpPr>
          <p:cNvPr id="32" name="Rectangle 31">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Freeform: Shape 33">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3" name="Content Placeholder 2">
            <a:extLst>
              <a:ext uri="{FF2B5EF4-FFF2-40B4-BE49-F238E27FC236}">
                <a16:creationId xmlns:a16="http://schemas.microsoft.com/office/drawing/2014/main" id="{673C4480-3B1C-4891-87DA-DFB74576E73B}"/>
              </a:ext>
            </a:extLst>
          </p:cNvPr>
          <p:cNvGraphicFramePr>
            <a:graphicFrameLocks noGrp="1"/>
          </p:cNvGraphicFramePr>
          <p:nvPr>
            <p:ph idx="1"/>
            <p:extLst>
              <p:ext uri="{D42A27DB-BD31-4B8C-83A1-F6EECF244321}">
                <p14:modId xmlns:p14="http://schemas.microsoft.com/office/powerpoint/2010/main" val="44950571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7126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01AA-F887-4B25-BB0E-E16E89267DF4}"/>
              </a:ext>
            </a:extLst>
          </p:cNvPr>
          <p:cNvSpPr>
            <a:spLocks noGrp="1"/>
          </p:cNvSpPr>
          <p:nvPr>
            <p:ph type="title"/>
          </p:nvPr>
        </p:nvSpPr>
        <p:spPr/>
        <p:txBody>
          <a:bodyPr/>
          <a:lstStyle/>
          <a:p>
            <a:r>
              <a:rPr lang="en-US" dirty="0"/>
              <a:t>Let’s Begin by Crushing Some Dreams…</a:t>
            </a:r>
          </a:p>
        </p:txBody>
      </p:sp>
      <p:sp>
        <p:nvSpPr>
          <p:cNvPr id="3" name="Content Placeholder 2">
            <a:extLst>
              <a:ext uri="{FF2B5EF4-FFF2-40B4-BE49-F238E27FC236}">
                <a16:creationId xmlns:a16="http://schemas.microsoft.com/office/drawing/2014/main" id="{346E839B-177D-40F9-A786-4032081383DA}"/>
              </a:ext>
            </a:extLst>
          </p:cNvPr>
          <p:cNvSpPr>
            <a:spLocks noGrp="1"/>
          </p:cNvSpPr>
          <p:nvPr>
            <p:ph idx="1"/>
          </p:nvPr>
        </p:nvSpPr>
        <p:spPr/>
        <p:txBody>
          <a:bodyPr/>
          <a:lstStyle/>
          <a:p>
            <a:r>
              <a:rPr lang="en-US" dirty="0"/>
              <a:t>Most indie success stories are flukes. For every millionaire doing what we do, there are tens of thousands of us who’ve yet to break 3, or even 2 figures in sales.</a:t>
            </a:r>
          </a:p>
          <a:p>
            <a:r>
              <a:rPr lang="en-US" dirty="0"/>
              <a:t>An idea is worthless if it isn’t in the hands of someone capable of delivering on it. Those people usually have plenty of their own ideas.</a:t>
            </a:r>
          </a:p>
          <a:p>
            <a:r>
              <a:rPr lang="en-US" dirty="0"/>
              <a:t>The bigger an idea is, the harder it is to get it off the ground. Unless you’ve been doing it a while you probably don’t have a good perspective of scale so there’s a good chance whatever you want to do is too big for you to tackle right now.</a:t>
            </a:r>
          </a:p>
          <a:p>
            <a:r>
              <a:rPr lang="en-US" dirty="0"/>
              <a:t>You will never see an MMO to release. </a:t>
            </a:r>
          </a:p>
          <a:p>
            <a:endParaRPr lang="en-US" dirty="0"/>
          </a:p>
        </p:txBody>
      </p:sp>
      <p:pic>
        <p:nvPicPr>
          <p:cNvPr id="4" name="Picture 3">
            <a:extLst>
              <a:ext uri="{FF2B5EF4-FFF2-40B4-BE49-F238E27FC236}">
                <a16:creationId xmlns:a16="http://schemas.microsoft.com/office/drawing/2014/main" id="{8A3776AD-9F89-4B47-B587-2687D4425500}"/>
              </a:ext>
            </a:extLst>
          </p:cNvPr>
          <p:cNvPicPr>
            <a:picLocks noChangeAspect="1"/>
          </p:cNvPicPr>
          <p:nvPr/>
        </p:nvPicPr>
        <p:blipFill>
          <a:blip r:embed="rId2"/>
          <a:stretch>
            <a:fillRect/>
          </a:stretch>
        </p:blipFill>
        <p:spPr>
          <a:xfrm>
            <a:off x="1370592" y="5929311"/>
            <a:ext cx="8934450" cy="638175"/>
          </a:xfrm>
          <a:prstGeom prst="rect">
            <a:avLst/>
          </a:prstGeom>
        </p:spPr>
      </p:pic>
    </p:spTree>
    <p:extLst>
      <p:ext uri="{BB962C8B-B14F-4D97-AF65-F5344CB8AC3E}">
        <p14:creationId xmlns:p14="http://schemas.microsoft.com/office/powerpoint/2010/main" val="296461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4DD9-F917-4F8D-8877-6752E1AE7C0E}"/>
              </a:ext>
            </a:extLst>
          </p:cNvPr>
          <p:cNvSpPr>
            <a:spLocks noGrp="1"/>
          </p:cNvSpPr>
          <p:nvPr>
            <p:ph type="title"/>
          </p:nvPr>
        </p:nvSpPr>
        <p:spPr/>
        <p:txBody>
          <a:bodyPr/>
          <a:lstStyle/>
          <a:p>
            <a:r>
              <a:rPr lang="en-US" dirty="0"/>
              <a:t>The Good News</a:t>
            </a:r>
          </a:p>
        </p:txBody>
      </p:sp>
      <p:sp>
        <p:nvSpPr>
          <p:cNvPr id="3" name="Content Placeholder 2">
            <a:extLst>
              <a:ext uri="{FF2B5EF4-FFF2-40B4-BE49-F238E27FC236}">
                <a16:creationId xmlns:a16="http://schemas.microsoft.com/office/drawing/2014/main" id="{97578C8F-E756-439C-8F65-6209B550BD58}"/>
              </a:ext>
            </a:extLst>
          </p:cNvPr>
          <p:cNvSpPr>
            <a:spLocks noGrp="1"/>
          </p:cNvSpPr>
          <p:nvPr>
            <p:ph idx="1"/>
          </p:nvPr>
        </p:nvSpPr>
        <p:spPr/>
        <p:txBody>
          <a:bodyPr/>
          <a:lstStyle/>
          <a:p>
            <a:r>
              <a:rPr lang="en-US" dirty="0"/>
              <a:t>If you still want to make games after that last slide, congratulations, you’re well on your way to being a developer!</a:t>
            </a:r>
          </a:p>
          <a:p>
            <a:r>
              <a:rPr lang="en-US" dirty="0"/>
              <a:t>Getting started can be fun, easy, and best of all free!</a:t>
            </a:r>
          </a:p>
          <a:p>
            <a:r>
              <a:rPr lang="en-US" dirty="0"/>
              <a:t>Just about every game development tool available has a free or cheap alternative.</a:t>
            </a:r>
          </a:p>
          <a:p>
            <a:r>
              <a:rPr lang="en-US" dirty="0"/>
              <a:t>Interest in game development has soared in recent years. This has led to an incredible volume of resources for aspiring developers. It has never been easier to get started.</a:t>
            </a:r>
          </a:p>
          <a:p>
            <a:r>
              <a:rPr lang="en-US" dirty="0"/>
              <a:t>The tools and resources we’ll be showing you here are all you need to make your </a:t>
            </a:r>
            <a:r>
              <a:rPr lang="en-US"/>
              <a:t>first game.</a:t>
            </a:r>
            <a:endParaRPr lang="en-US" dirty="0"/>
          </a:p>
          <a:p>
            <a:endParaRPr lang="en-US" dirty="0"/>
          </a:p>
        </p:txBody>
      </p:sp>
    </p:spTree>
    <p:extLst>
      <p:ext uri="{BB962C8B-B14F-4D97-AF65-F5344CB8AC3E}">
        <p14:creationId xmlns:p14="http://schemas.microsoft.com/office/powerpoint/2010/main" val="279298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A2B863-F438-4308-A875-64928E910CE3}"/>
              </a:ext>
            </a:extLst>
          </p:cNvPr>
          <p:cNvSpPr>
            <a:spLocks noGrp="1"/>
          </p:cNvSpPr>
          <p:nvPr>
            <p:ph type="title"/>
          </p:nvPr>
        </p:nvSpPr>
        <p:spPr>
          <a:xfrm>
            <a:off x="648930" y="629267"/>
            <a:ext cx="9252154" cy="1016654"/>
          </a:xfrm>
        </p:spPr>
        <p:txBody>
          <a:bodyPr>
            <a:normAutofit/>
          </a:bodyPr>
          <a:lstStyle/>
          <a:p>
            <a:pPr>
              <a:lnSpc>
                <a:spcPct val="90000"/>
              </a:lnSpc>
            </a:pPr>
            <a:r>
              <a:rPr lang="en-US" sz="3600">
                <a:solidFill>
                  <a:srgbClr val="EBEBEB"/>
                </a:solidFill>
              </a:rPr>
              <a:t>What Do You Need to Make a Game?</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41447D29-8279-4994-AC41-320044C477CA}"/>
              </a:ext>
            </a:extLst>
          </p:cNvPr>
          <p:cNvGraphicFramePr>
            <a:graphicFrameLocks noGrp="1"/>
          </p:cNvGraphicFramePr>
          <p:nvPr>
            <p:ph idx="1"/>
            <p:extLst>
              <p:ext uri="{D42A27DB-BD31-4B8C-83A1-F6EECF244321}">
                <p14:modId xmlns:p14="http://schemas.microsoft.com/office/powerpoint/2010/main" val="384836242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568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250"/>
                                        <p:tgtEl>
                                          <p:spTgt spid="22">
                                            <p:graphicEl>
                                              <a:dgm id="{7C718244-BAF3-4337-98C2-36D9C7D481FA}"/>
                                            </p:graphicEl>
                                          </p:spTgt>
                                        </p:tgtEl>
                                        <p:attrNameLst>
                                          <p:attrName>ppt_x</p:attrName>
                                        </p:attrNameLst>
                                      </p:cBhvr>
                                      <p:tavLst>
                                        <p:tav tm="0">
                                          <p:val>
                                            <p:strVal val="ppt_x"/>
                                          </p:val>
                                        </p:tav>
                                        <p:tav tm="100000">
                                          <p:val>
                                            <p:strVal val="ppt_x"/>
                                          </p:val>
                                        </p:tav>
                                      </p:tavLst>
                                    </p:anim>
                                    <p:anim calcmode="lin" valueType="num">
                                      <p:cBhvr additive="base">
                                        <p:cTn id="7" dur="250"/>
                                        <p:tgtEl>
                                          <p:spTgt spid="22">
                                            <p:graphicEl>
                                              <a:dgm id="{7C718244-BAF3-4337-98C2-36D9C7D481FA}"/>
                                            </p:graphicEl>
                                          </p:spTgt>
                                        </p:tgtEl>
                                        <p:attrNameLst>
                                          <p:attrName>ppt_y</p:attrName>
                                        </p:attrNameLst>
                                      </p:cBhvr>
                                      <p:tavLst>
                                        <p:tav tm="0">
                                          <p:val>
                                            <p:strVal val="ppt_y"/>
                                          </p:val>
                                        </p:tav>
                                        <p:tav tm="100000">
                                          <p:val>
                                            <p:strVal val="1+ppt_h/2"/>
                                          </p:val>
                                        </p:tav>
                                      </p:tavLst>
                                    </p:anim>
                                    <p:set>
                                      <p:cBhvr>
                                        <p:cTn id="8" dur="1" fill="hold">
                                          <p:stCondLst>
                                            <p:cond delay="249"/>
                                          </p:stCondLst>
                                        </p:cTn>
                                        <p:tgtEl>
                                          <p:spTgt spid="22">
                                            <p:graphicEl>
                                              <a:dgm id="{7C718244-BAF3-4337-98C2-36D9C7D481FA}"/>
                                            </p:graphicEl>
                                          </p:spTgt>
                                        </p:tgtEl>
                                        <p:attrNameLst>
                                          <p:attrName>style.visibility</p:attrName>
                                        </p:attrNameLst>
                                      </p:cBhvr>
                                      <p:to>
                                        <p:strVal val="hidden"/>
                                      </p:to>
                                    </p:set>
                                  </p:childTnLst>
                                </p:cTn>
                              </p:par>
                              <p:par>
                                <p:cTn id="9" presetID="2" presetClass="exit" presetSubtype="4" fill="hold" grpId="1" nodeType="withEffect">
                                  <p:stCondLst>
                                    <p:cond delay="0"/>
                                  </p:stCondLst>
                                  <p:childTnLst>
                                    <p:anim calcmode="lin" valueType="num">
                                      <p:cBhvr additive="base">
                                        <p:cTn id="10" dur="250"/>
                                        <p:tgtEl>
                                          <p:spTgt spid="22">
                                            <p:graphicEl>
                                              <a:dgm id="{8516BFF8-EBBE-41E8-A836-8317C8D5640C}"/>
                                            </p:graphicEl>
                                          </p:spTgt>
                                        </p:tgtEl>
                                        <p:attrNameLst>
                                          <p:attrName>ppt_x</p:attrName>
                                        </p:attrNameLst>
                                      </p:cBhvr>
                                      <p:tavLst>
                                        <p:tav tm="0">
                                          <p:val>
                                            <p:strVal val="ppt_x"/>
                                          </p:val>
                                        </p:tav>
                                        <p:tav tm="100000">
                                          <p:val>
                                            <p:strVal val="ppt_x"/>
                                          </p:val>
                                        </p:tav>
                                      </p:tavLst>
                                    </p:anim>
                                    <p:anim calcmode="lin" valueType="num">
                                      <p:cBhvr additive="base">
                                        <p:cTn id="11" dur="250"/>
                                        <p:tgtEl>
                                          <p:spTgt spid="22">
                                            <p:graphicEl>
                                              <a:dgm id="{8516BFF8-EBBE-41E8-A836-8317C8D5640C}"/>
                                            </p:graphicEl>
                                          </p:spTgt>
                                        </p:tgtEl>
                                        <p:attrNameLst>
                                          <p:attrName>ppt_y</p:attrName>
                                        </p:attrNameLst>
                                      </p:cBhvr>
                                      <p:tavLst>
                                        <p:tav tm="0">
                                          <p:val>
                                            <p:strVal val="ppt_y"/>
                                          </p:val>
                                        </p:tav>
                                        <p:tav tm="100000">
                                          <p:val>
                                            <p:strVal val="1+ppt_h/2"/>
                                          </p:val>
                                        </p:tav>
                                      </p:tavLst>
                                    </p:anim>
                                    <p:set>
                                      <p:cBhvr>
                                        <p:cTn id="12" dur="1" fill="hold">
                                          <p:stCondLst>
                                            <p:cond delay="249"/>
                                          </p:stCondLst>
                                        </p:cTn>
                                        <p:tgtEl>
                                          <p:spTgt spid="22">
                                            <p:graphicEl>
                                              <a:dgm id="{8516BFF8-EBBE-41E8-A836-8317C8D5640C}"/>
                                            </p:graphicEl>
                                          </p:spTgt>
                                        </p:tgtEl>
                                        <p:attrNameLst>
                                          <p:attrName>style.visibility</p:attrName>
                                        </p:attrNameLst>
                                      </p:cBhvr>
                                      <p:to>
                                        <p:strVal val="hidden"/>
                                      </p:to>
                                    </p:set>
                                  </p:childTnLst>
                                </p:cTn>
                              </p:par>
                              <p:par>
                                <p:cTn id="13" presetID="2" presetClass="exit" presetSubtype="4" fill="hold" grpId="1" nodeType="withEffect">
                                  <p:stCondLst>
                                    <p:cond delay="0"/>
                                  </p:stCondLst>
                                  <p:childTnLst>
                                    <p:anim calcmode="lin" valueType="num">
                                      <p:cBhvr additive="base">
                                        <p:cTn id="14" dur="250"/>
                                        <p:tgtEl>
                                          <p:spTgt spid="22">
                                            <p:graphicEl>
                                              <a:dgm id="{2B57F502-F215-44D3-8996-59461EF0A0EF}"/>
                                            </p:graphicEl>
                                          </p:spTgt>
                                        </p:tgtEl>
                                        <p:attrNameLst>
                                          <p:attrName>ppt_x</p:attrName>
                                        </p:attrNameLst>
                                      </p:cBhvr>
                                      <p:tavLst>
                                        <p:tav tm="0">
                                          <p:val>
                                            <p:strVal val="ppt_x"/>
                                          </p:val>
                                        </p:tav>
                                        <p:tav tm="100000">
                                          <p:val>
                                            <p:strVal val="ppt_x"/>
                                          </p:val>
                                        </p:tav>
                                      </p:tavLst>
                                    </p:anim>
                                    <p:anim calcmode="lin" valueType="num">
                                      <p:cBhvr additive="base">
                                        <p:cTn id="15" dur="250"/>
                                        <p:tgtEl>
                                          <p:spTgt spid="22">
                                            <p:graphicEl>
                                              <a:dgm id="{2B57F502-F215-44D3-8996-59461EF0A0EF}"/>
                                            </p:graphicEl>
                                          </p:spTgt>
                                        </p:tgtEl>
                                        <p:attrNameLst>
                                          <p:attrName>ppt_y</p:attrName>
                                        </p:attrNameLst>
                                      </p:cBhvr>
                                      <p:tavLst>
                                        <p:tav tm="0">
                                          <p:val>
                                            <p:strVal val="ppt_y"/>
                                          </p:val>
                                        </p:tav>
                                        <p:tav tm="100000">
                                          <p:val>
                                            <p:strVal val="1+ppt_h/2"/>
                                          </p:val>
                                        </p:tav>
                                      </p:tavLst>
                                    </p:anim>
                                    <p:set>
                                      <p:cBhvr>
                                        <p:cTn id="16" dur="1" fill="hold">
                                          <p:stCondLst>
                                            <p:cond delay="249"/>
                                          </p:stCondLst>
                                        </p:cTn>
                                        <p:tgtEl>
                                          <p:spTgt spid="22">
                                            <p:graphicEl>
                                              <a:dgm id="{2B57F502-F215-44D3-8996-59461EF0A0EF}"/>
                                            </p:graphicEl>
                                          </p:spTgt>
                                        </p:tgtEl>
                                        <p:attrNameLst>
                                          <p:attrName>style.visibility</p:attrName>
                                        </p:attrNameLst>
                                      </p:cBhvr>
                                      <p:to>
                                        <p:strVal val="hidden"/>
                                      </p:to>
                                    </p:set>
                                  </p:childTnLst>
                                </p:cTn>
                              </p:par>
                              <p:par>
                                <p:cTn id="17" presetID="2" presetClass="exit" presetSubtype="4" fill="hold" grpId="1" nodeType="withEffect">
                                  <p:stCondLst>
                                    <p:cond delay="0"/>
                                  </p:stCondLst>
                                  <p:childTnLst>
                                    <p:anim calcmode="lin" valueType="num">
                                      <p:cBhvr additive="base">
                                        <p:cTn id="18" dur="250"/>
                                        <p:tgtEl>
                                          <p:spTgt spid="22">
                                            <p:graphicEl>
                                              <a:dgm id="{F837019E-AFB5-470F-A346-AAC8273390A5}"/>
                                            </p:graphicEl>
                                          </p:spTgt>
                                        </p:tgtEl>
                                        <p:attrNameLst>
                                          <p:attrName>ppt_x</p:attrName>
                                        </p:attrNameLst>
                                      </p:cBhvr>
                                      <p:tavLst>
                                        <p:tav tm="0">
                                          <p:val>
                                            <p:strVal val="ppt_x"/>
                                          </p:val>
                                        </p:tav>
                                        <p:tav tm="100000">
                                          <p:val>
                                            <p:strVal val="ppt_x"/>
                                          </p:val>
                                        </p:tav>
                                      </p:tavLst>
                                    </p:anim>
                                    <p:anim calcmode="lin" valueType="num">
                                      <p:cBhvr additive="base">
                                        <p:cTn id="19" dur="250"/>
                                        <p:tgtEl>
                                          <p:spTgt spid="22">
                                            <p:graphicEl>
                                              <a:dgm id="{F837019E-AFB5-470F-A346-AAC8273390A5}"/>
                                            </p:graphicEl>
                                          </p:spTgt>
                                        </p:tgtEl>
                                        <p:attrNameLst>
                                          <p:attrName>ppt_y</p:attrName>
                                        </p:attrNameLst>
                                      </p:cBhvr>
                                      <p:tavLst>
                                        <p:tav tm="0">
                                          <p:val>
                                            <p:strVal val="ppt_y"/>
                                          </p:val>
                                        </p:tav>
                                        <p:tav tm="100000">
                                          <p:val>
                                            <p:strVal val="1+ppt_h/2"/>
                                          </p:val>
                                        </p:tav>
                                      </p:tavLst>
                                    </p:anim>
                                    <p:set>
                                      <p:cBhvr>
                                        <p:cTn id="20" dur="1" fill="hold">
                                          <p:stCondLst>
                                            <p:cond delay="249"/>
                                          </p:stCondLst>
                                        </p:cTn>
                                        <p:tgtEl>
                                          <p:spTgt spid="22">
                                            <p:graphicEl>
                                              <a:dgm id="{F837019E-AFB5-470F-A346-AAC8273390A5}"/>
                                            </p:graphicEl>
                                          </p:spTgt>
                                        </p:tgtEl>
                                        <p:attrNameLst>
                                          <p:attrName>style.visibility</p:attrName>
                                        </p:attrNameLst>
                                      </p:cBhvr>
                                      <p:to>
                                        <p:strVal val="hidden"/>
                                      </p:to>
                                    </p:set>
                                  </p:childTnLst>
                                </p:cTn>
                              </p:par>
                              <p:par>
                                <p:cTn id="21" presetID="2" presetClass="exit" presetSubtype="4" fill="hold" grpId="1" nodeType="withEffect">
                                  <p:stCondLst>
                                    <p:cond delay="0"/>
                                  </p:stCondLst>
                                  <p:childTnLst>
                                    <p:anim calcmode="lin" valueType="num">
                                      <p:cBhvr additive="base">
                                        <p:cTn id="22" dur="250"/>
                                        <p:tgtEl>
                                          <p:spTgt spid="22">
                                            <p:graphicEl>
                                              <a:dgm id="{F549FAD1-E7E0-4E47-9226-A9A8B1C000B3}"/>
                                            </p:graphicEl>
                                          </p:spTgt>
                                        </p:tgtEl>
                                        <p:attrNameLst>
                                          <p:attrName>ppt_x</p:attrName>
                                        </p:attrNameLst>
                                      </p:cBhvr>
                                      <p:tavLst>
                                        <p:tav tm="0">
                                          <p:val>
                                            <p:strVal val="ppt_x"/>
                                          </p:val>
                                        </p:tav>
                                        <p:tav tm="100000">
                                          <p:val>
                                            <p:strVal val="ppt_x"/>
                                          </p:val>
                                        </p:tav>
                                      </p:tavLst>
                                    </p:anim>
                                    <p:anim calcmode="lin" valueType="num">
                                      <p:cBhvr additive="base">
                                        <p:cTn id="23" dur="250"/>
                                        <p:tgtEl>
                                          <p:spTgt spid="22">
                                            <p:graphicEl>
                                              <a:dgm id="{F549FAD1-E7E0-4E47-9226-A9A8B1C000B3}"/>
                                            </p:graphicEl>
                                          </p:spTgt>
                                        </p:tgtEl>
                                        <p:attrNameLst>
                                          <p:attrName>ppt_y</p:attrName>
                                        </p:attrNameLst>
                                      </p:cBhvr>
                                      <p:tavLst>
                                        <p:tav tm="0">
                                          <p:val>
                                            <p:strVal val="ppt_y"/>
                                          </p:val>
                                        </p:tav>
                                        <p:tav tm="100000">
                                          <p:val>
                                            <p:strVal val="1+ppt_h/2"/>
                                          </p:val>
                                        </p:tav>
                                      </p:tavLst>
                                    </p:anim>
                                    <p:set>
                                      <p:cBhvr>
                                        <p:cTn id="24" dur="1" fill="hold">
                                          <p:stCondLst>
                                            <p:cond delay="249"/>
                                          </p:stCondLst>
                                        </p:cTn>
                                        <p:tgtEl>
                                          <p:spTgt spid="22">
                                            <p:graphicEl>
                                              <a:dgm id="{F549FAD1-E7E0-4E47-9226-A9A8B1C000B3}"/>
                                            </p:graphicEl>
                                          </p:spTgt>
                                        </p:tgtEl>
                                        <p:attrNameLst>
                                          <p:attrName>style.visibility</p:attrName>
                                        </p:attrNameLst>
                                      </p:cBhvr>
                                      <p:to>
                                        <p:strVal val="hidden"/>
                                      </p:to>
                                    </p:set>
                                  </p:childTnLst>
                                </p:cTn>
                              </p:par>
                              <p:par>
                                <p:cTn id="25" presetID="2" presetClass="exit" presetSubtype="4" fill="hold" grpId="1" nodeType="withEffect">
                                  <p:stCondLst>
                                    <p:cond delay="0"/>
                                  </p:stCondLst>
                                  <p:childTnLst>
                                    <p:anim calcmode="lin" valueType="num">
                                      <p:cBhvr additive="base">
                                        <p:cTn id="26" dur="250"/>
                                        <p:tgtEl>
                                          <p:spTgt spid="22">
                                            <p:graphicEl>
                                              <a:dgm id="{23AA65F0-14E2-4F22-8DFD-E2222E52FE8E}"/>
                                            </p:graphicEl>
                                          </p:spTgt>
                                        </p:tgtEl>
                                        <p:attrNameLst>
                                          <p:attrName>ppt_x</p:attrName>
                                        </p:attrNameLst>
                                      </p:cBhvr>
                                      <p:tavLst>
                                        <p:tav tm="0">
                                          <p:val>
                                            <p:strVal val="ppt_x"/>
                                          </p:val>
                                        </p:tav>
                                        <p:tav tm="100000">
                                          <p:val>
                                            <p:strVal val="ppt_x"/>
                                          </p:val>
                                        </p:tav>
                                      </p:tavLst>
                                    </p:anim>
                                    <p:anim calcmode="lin" valueType="num">
                                      <p:cBhvr additive="base">
                                        <p:cTn id="27" dur="250"/>
                                        <p:tgtEl>
                                          <p:spTgt spid="22">
                                            <p:graphicEl>
                                              <a:dgm id="{23AA65F0-14E2-4F22-8DFD-E2222E52FE8E}"/>
                                            </p:graphicEl>
                                          </p:spTgt>
                                        </p:tgtEl>
                                        <p:attrNameLst>
                                          <p:attrName>ppt_y</p:attrName>
                                        </p:attrNameLst>
                                      </p:cBhvr>
                                      <p:tavLst>
                                        <p:tav tm="0">
                                          <p:val>
                                            <p:strVal val="ppt_y"/>
                                          </p:val>
                                        </p:tav>
                                        <p:tav tm="100000">
                                          <p:val>
                                            <p:strVal val="1+ppt_h/2"/>
                                          </p:val>
                                        </p:tav>
                                      </p:tavLst>
                                    </p:anim>
                                    <p:set>
                                      <p:cBhvr>
                                        <p:cTn id="28" dur="1" fill="hold">
                                          <p:stCondLst>
                                            <p:cond delay="249"/>
                                          </p:stCondLst>
                                        </p:cTn>
                                        <p:tgtEl>
                                          <p:spTgt spid="22">
                                            <p:graphicEl>
                                              <a:dgm id="{23AA65F0-14E2-4F22-8DFD-E2222E52FE8E}"/>
                                            </p:graphicEl>
                                          </p:spTgt>
                                        </p:tgtEl>
                                        <p:attrNameLst>
                                          <p:attrName>style.visibility</p:attrName>
                                        </p:attrNameLst>
                                      </p:cBhvr>
                                      <p:to>
                                        <p:strVal val="hidden"/>
                                      </p:to>
                                    </p:set>
                                  </p:childTnLst>
                                </p:cTn>
                              </p:par>
                            </p:childTnLst>
                          </p:cTn>
                        </p:par>
                        <p:par>
                          <p:cTn id="29" fill="hold">
                            <p:stCondLst>
                              <p:cond delay="250"/>
                            </p:stCondLst>
                            <p:childTnLst>
                              <p:par>
                                <p:cTn id="30" presetID="26" presetClass="emph" presetSubtype="0" fill="hold" grpId="2" nodeType="afterEffect">
                                  <p:stCondLst>
                                    <p:cond delay="0"/>
                                  </p:stCondLst>
                                  <p:childTnLst>
                                    <p:animEffect transition="out" filter="fade">
                                      <p:cBhvr>
                                        <p:cTn id="31" dur="250" tmFilter="0, 0; .2, .5; .8, .5; 1, 0"/>
                                        <p:tgtEl>
                                          <p:spTgt spid="22">
                                            <p:graphicEl>
                                              <a:dgm id="{9572EF79-F5E2-4FC1-9DB7-14AB22249239}"/>
                                            </p:graphicEl>
                                          </p:spTgt>
                                        </p:tgtEl>
                                      </p:cBhvr>
                                    </p:animEffect>
                                    <p:animScale>
                                      <p:cBhvr>
                                        <p:cTn id="32" dur="125" autoRev="1" fill="hold"/>
                                        <p:tgtEl>
                                          <p:spTgt spid="22">
                                            <p:graphicEl>
                                              <a:dgm id="{9572EF79-F5E2-4FC1-9DB7-14AB22249239}"/>
                                            </p:graphicEl>
                                          </p:spTgt>
                                        </p:tgtEl>
                                      </p:cBhvr>
                                      <p:by x="105000" y="105000"/>
                                    </p:animScale>
                                  </p:childTnLst>
                                </p:cTn>
                              </p:par>
                              <p:par>
                                <p:cTn id="33" presetID="26" presetClass="emph" presetSubtype="0" fill="hold" grpId="2" nodeType="withEffect">
                                  <p:stCondLst>
                                    <p:cond delay="0"/>
                                  </p:stCondLst>
                                  <p:childTnLst>
                                    <p:animEffect transition="out" filter="fade">
                                      <p:cBhvr>
                                        <p:cTn id="34" dur="250" tmFilter="0, 0; .2, .5; .8, .5; 1, 0"/>
                                        <p:tgtEl>
                                          <p:spTgt spid="22">
                                            <p:graphicEl>
                                              <a:dgm id="{4C889410-2E29-40AA-B35A-49357E52A087}"/>
                                            </p:graphicEl>
                                          </p:spTgt>
                                        </p:tgtEl>
                                      </p:cBhvr>
                                    </p:animEffect>
                                    <p:animScale>
                                      <p:cBhvr>
                                        <p:cTn id="35" dur="125" autoRev="1" fill="hold"/>
                                        <p:tgtEl>
                                          <p:spTgt spid="22">
                                            <p:graphicEl>
                                              <a:dgm id="{4C889410-2E29-40AA-B35A-49357E52A087}"/>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1" uiExpand="1">
        <p:bldSub>
          <a:bldDgm bld="one"/>
        </p:bldSub>
      </p:bldGraphic>
      <p:bldGraphic spid="22" grpId="2"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69E5-8FE0-408F-8308-A7793E4B05EC}"/>
              </a:ext>
            </a:extLst>
          </p:cNvPr>
          <p:cNvSpPr>
            <a:spLocks noGrp="1"/>
          </p:cNvSpPr>
          <p:nvPr>
            <p:ph type="title"/>
          </p:nvPr>
        </p:nvSpPr>
        <p:spPr/>
        <p:txBody>
          <a:bodyPr/>
          <a:lstStyle/>
          <a:p>
            <a:r>
              <a:rPr lang="en-US" dirty="0"/>
              <a:t>What is a Game Engine?</a:t>
            </a:r>
          </a:p>
        </p:txBody>
      </p:sp>
      <p:sp>
        <p:nvSpPr>
          <p:cNvPr id="3" name="Content Placeholder 2">
            <a:extLst>
              <a:ext uri="{FF2B5EF4-FFF2-40B4-BE49-F238E27FC236}">
                <a16:creationId xmlns:a16="http://schemas.microsoft.com/office/drawing/2014/main" id="{3352A38B-A732-4F98-B6D1-B0E990D2616E}"/>
              </a:ext>
            </a:extLst>
          </p:cNvPr>
          <p:cNvSpPr>
            <a:spLocks noGrp="1"/>
          </p:cNvSpPr>
          <p:nvPr>
            <p:ph idx="1"/>
          </p:nvPr>
        </p:nvSpPr>
        <p:spPr/>
        <p:txBody>
          <a:bodyPr/>
          <a:lstStyle/>
          <a:p>
            <a:r>
              <a:rPr lang="en-US" dirty="0"/>
              <a:t>A game engine is a collection of standard resources required by most games. These include systems for rendering graphics, handling collisions and physics, etc...</a:t>
            </a:r>
          </a:p>
          <a:p>
            <a:r>
              <a:rPr lang="en-US" dirty="0"/>
              <a:t>Most developers primarily interface with the editor portion of the engine.</a:t>
            </a:r>
          </a:p>
          <a:p>
            <a:r>
              <a:rPr lang="en-US" dirty="0"/>
              <a:t>While there are engines that are build to make one style of game, most of the popular engines can be used to make any sort of game you can think of.</a:t>
            </a:r>
          </a:p>
          <a:p>
            <a:r>
              <a:rPr lang="en-US" dirty="0"/>
              <a:t>Engine isn’t super important, don’t get caught in that trap. Just pick one and run with it</a:t>
            </a:r>
          </a:p>
        </p:txBody>
      </p:sp>
    </p:spTree>
    <p:extLst>
      <p:ext uri="{BB962C8B-B14F-4D97-AF65-F5344CB8AC3E}">
        <p14:creationId xmlns:p14="http://schemas.microsoft.com/office/powerpoint/2010/main" val="31971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1BC3-8A04-4059-9505-23FB5CF52304}"/>
              </a:ext>
            </a:extLst>
          </p:cNvPr>
          <p:cNvSpPr>
            <a:spLocks noGrp="1"/>
          </p:cNvSpPr>
          <p:nvPr>
            <p:ph type="title"/>
          </p:nvPr>
        </p:nvSpPr>
        <p:spPr>
          <a:xfrm>
            <a:off x="646111" y="452718"/>
            <a:ext cx="9404723" cy="1400530"/>
          </a:xfrm>
        </p:spPr>
        <p:txBody>
          <a:bodyPr>
            <a:normAutofit/>
          </a:bodyPr>
          <a:lstStyle/>
          <a:p>
            <a:r>
              <a:rPr lang="en-US"/>
              <a:t>Game Engines</a:t>
            </a:r>
            <a:endParaRPr lang="en-US" dirty="0"/>
          </a:p>
        </p:txBody>
      </p:sp>
      <p:graphicFrame>
        <p:nvGraphicFramePr>
          <p:cNvPr id="4" name="Content Placeholder 3">
            <a:extLst>
              <a:ext uri="{FF2B5EF4-FFF2-40B4-BE49-F238E27FC236}">
                <a16:creationId xmlns:a16="http://schemas.microsoft.com/office/drawing/2014/main" id="{C0F48491-1026-4857-91D9-07DCE3332C37}"/>
              </a:ext>
            </a:extLst>
          </p:cNvPr>
          <p:cNvGraphicFramePr>
            <a:graphicFrameLocks noGrp="1"/>
          </p:cNvGraphicFramePr>
          <p:nvPr>
            <p:ph idx="1"/>
            <p:extLst>
              <p:ext uri="{D42A27DB-BD31-4B8C-83A1-F6EECF244321}">
                <p14:modId xmlns:p14="http://schemas.microsoft.com/office/powerpoint/2010/main" val="257070721"/>
              </p:ext>
            </p:extLst>
          </p:nvPr>
        </p:nvGraphicFramePr>
        <p:xfrm>
          <a:off x="1234451" y="1766861"/>
          <a:ext cx="8228041" cy="4799579"/>
        </p:xfrm>
        <a:graphic>
          <a:graphicData uri="http://schemas.openxmlformats.org/drawingml/2006/table">
            <a:tbl>
              <a:tblPr firstRow="1" bandRow="1">
                <a:noFill/>
                <a:effectLst>
                  <a:outerShdw blurRad="50800" dist="38100" dir="8100000" algn="tr" rotWithShape="0">
                    <a:prstClr val="black">
                      <a:alpha val="40000"/>
                    </a:prstClr>
                  </a:outerShdw>
                  <a:reflection blurRad="63500" endPos="28000" dist="50800" dir="5400000" sy="-100000" algn="bl" rotWithShape="0"/>
                </a:effectLst>
                <a:tableStyleId>{D7AC3CCA-C797-4891-BE02-D94E43425B78}</a:tableStyleId>
              </a:tblPr>
              <a:tblGrid>
                <a:gridCol w="898219">
                  <a:extLst>
                    <a:ext uri="{9D8B030D-6E8A-4147-A177-3AD203B41FA5}">
                      <a16:colId xmlns:a16="http://schemas.microsoft.com/office/drawing/2014/main" val="2514356268"/>
                    </a:ext>
                  </a:extLst>
                </a:gridCol>
                <a:gridCol w="778906">
                  <a:extLst>
                    <a:ext uri="{9D8B030D-6E8A-4147-A177-3AD203B41FA5}">
                      <a16:colId xmlns:a16="http://schemas.microsoft.com/office/drawing/2014/main" val="2027302562"/>
                    </a:ext>
                  </a:extLst>
                </a:gridCol>
                <a:gridCol w="986014">
                  <a:extLst>
                    <a:ext uri="{9D8B030D-6E8A-4147-A177-3AD203B41FA5}">
                      <a16:colId xmlns:a16="http://schemas.microsoft.com/office/drawing/2014/main" val="3446743141"/>
                    </a:ext>
                  </a:extLst>
                </a:gridCol>
                <a:gridCol w="1208880">
                  <a:extLst>
                    <a:ext uri="{9D8B030D-6E8A-4147-A177-3AD203B41FA5}">
                      <a16:colId xmlns:a16="http://schemas.microsoft.com/office/drawing/2014/main" val="1099628613"/>
                    </a:ext>
                  </a:extLst>
                </a:gridCol>
                <a:gridCol w="1126713">
                  <a:extLst>
                    <a:ext uri="{9D8B030D-6E8A-4147-A177-3AD203B41FA5}">
                      <a16:colId xmlns:a16="http://schemas.microsoft.com/office/drawing/2014/main" val="2390164080"/>
                    </a:ext>
                  </a:extLst>
                </a:gridCol>
                <a:gridCol w="934237">
                  <a:extLst>
                    <a:ext uri="{9D8B030D-6E8A-4147-A177-3AD203B41FA5}">
                      <a16:colId xmlns:a16="http://schemas.microsoft.com/office/drawing/2014/main" val="861079522"/>
                    </a:ext>
                  </a:extLst>
                </a:gridCol>
                <a:gridCol w="1219011">
                  <a:extLst>
                    <a:ext uri="{9D8B030D-6E8A-4147-A177-3AD203B41FA5}">
                      <a16:colId xmlns:a16="http://schemas.microsoft.com/office/drawing/2014/main" val="4288057058"/>
                    </a:ext>
                  </a:extLst>
                </a:gridCol>
                <a:gridCol w="1076061">
                  <a:extLst>
                    <a:ext uri="{9D8B030D-6E8A-4147-A177-3AD203B41FA5}">
                      <a16:colId xmlns:a16="http://schemas.microsoft.com/office/drawing/2014/main" val="1327896468"/>
                    </a:ext>
                  </a:extLst>
                </a:gridCol>
              </a:tblGrid>
              <a:tr h="566216">
                <a:tc>
                  <a:txBody>
                    <a:bodyPr/>
                    <a:lstStyle/>
                    <a:p>
                      <a:pPr algn="l" fontAlgn="b"/>
                      <a:r>
                        <a:rPr lang="en-US" sz="1100" b="0" u="none" strike="noStrike" cap="all" spc="150">
                          <a:solidFill>
                            <a:schemeClr val="lt1"/>
                          </a:solidFill>
                          <a:effectLst/>
                        </a:rPr>
                        <a:t>Engine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Price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Need to Code?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Language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Royalties</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License</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Platforms</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tc>
                  <a:txBody>
                    <a:bodyPr/>
                    <a:lstStyle/>
                    <a:p>
                      <a:pPr algn="l" fontAlgn="b"/>
                      <a:r>
                        <a:rPr lang="en-US" sz="1100" b="0" u="none" strike="noStrike" cap="all" spc="150">
                          <a:solidFill>
                            <a:schemeClr val="lt1"/>
                          </a:solidFill>
                          <a:effectLst/>
                        </a:rPr>
                        <a:t>Popular Games</a:t>
                      </a:r>
                      <a:endParaRPr lang="en-US" sz="1100" b="0" i="0" u="none" strike="noStrike" cap="all" spc="150">
                        <a:solidFill>
                          <a:schemeClr val="lt1"/>
                        </a:solidFill>
                        <a:effectLst/>
                        <a:latin typeface="Calibri" panose="020F0502020204030204" pitchFamily="34" charset="0"/>
                      </a:endParaRPr>
                    </a:p>
                  </a:txBody>
                  <a:tcPr marL="97251" marR="97251" marT="97251" marB="97251" anchor="b">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423194116"/>
                  </a:ext>
                </a:extLst>
              </a:tr>
              <a:tr h="641855">
                <a:tc>
                  <a:txBody>
                    <a:bodyPr/>
                    <a:lstStyle/>
                    <a:p>
                      <a:pPr algn="l" fontAlgn="b"/>
                      <a:r>
                        <a:rPr lang="en-US" sz="900" u="none" strike="noStrike" cap="none" spc="0">
                          <a:solidFill>
                            <a:schemeClr val="tx1"/>
                          </a:solidFill>
                          <a:effectLst/>
                        </a:rPr>
                        <a:t>Unity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dirty="0">
                          <a:solidFill>
                            <a:schemeClr val="tx1"/>
                          </a:solidFill>
                          <a:effectLst/>
                        </a:rPr>
                        <a:t>0 - 125 mo.</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Yes, but has visual scripting options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C#</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No</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PC, Consoles, VR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tc>
                  <a:txBody>
                    <a:bodyPr/>
                    <a:lstStyle/>
                    <a:p>
                      <a:pPr algn="l" fontAlgn="b"/>
                      <a:r>
                        <a:rPr lang="en-US" sz="900" u="none" strike="noStrike" cap="none" spc="0">
                          <a:solidFill>
                            <a:schemeClr val="tx1"/>
                          </a:solidFill>
                          <a:effectLst/>
                        </a:rPr>
                        <a:t>Hearthstone, Outer Wilds, Cuphead</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626015631"/>
                  </a:ext>
                </a:extLst>
              </a:tr>
              <a:tr h="782328">
                <a:tc>
                  <a:txBody>
                    <a:bodyPr/>
                    <a:lstStyle/>
                    <a:p>
                      <a:pPr algn="l" fontAlgn="b"/>
                      <a:r>
                        <a:rPr lang="en-US" sz="900" u="none" strike="noStrike" cap="none" spc="0">
                          <a:solidFill>
                            <a:schemeClr val="tx1"/>
                          </a:solidFill>
                          <a:effectLst/>
                        </a:rPr>
                        <a:t>Unreal</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0</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Yes, but has visual scripting options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C++</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Yes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PC, Consoles, VR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dirty="0">
                          <a:solidFill>
                            <a:schemeClr val="tx1"/>
                          </a:solidFill>
                          <a:effectLst/>
                        </a:rPr>
                        <a:t>Borderlands 3, Days Gone, Unreal Tournament</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377064290"/>
                  </a:ext>
                </a:extLst>
              </a:tr>
              <a:tr h="782328">
                <a:tc>
                  <a:txBody>
                    <a:bodyPr/>
                    <a:lstStyle/>
                    <a:p>
                      <a:pPr algn="l" fontAlgn="b"/>
                      <a:r>
                        <a:rPr lang="en-US" sz="900" u="none" strike="noStrike" cap="none" spc="0">
                          <a:solidFill>
                            <a:schemeClr val="tx1"/>
                          </a:solidFill>
                          <a:effectLst/>
                        </a:rPr>
                        <a:t>Game Maker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39-199</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 but you can</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GML</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 </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PC, Consoles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Hyper Light Drifter, Nuclear Throne, Spelunky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92547009"/>
                  </a:ext>
                </a:extLst>
              </a:tr>
              <a:tr h="641855">
                <a:tc>
                  <a:txBody>
                    <a:bodyPr/>
                    <a:lstStyle/>
                    <a:p>
                      <a:pPr algn="l" fontAlgn="b"/>
                      <a:r>
                        <a:rPr lang="en-US" sz="900" u="none" strike="noStrike" cap="none" spc="0">
                          <a:solidFill>
                            <a:schemeClr val="tx1"/>
                          </a:solidFill>
                          <a:effectLst/>
                        </a:rPr>
                        <a:t>Godot</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0</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Yes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Python</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No</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Open Source</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PC, Consoles, VR</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b"/>
                      <a:r>
                        <a:rPr lang="en-US" sz="900" u="none" strike="noStrike" cap="none" spc="0">
                          <a:solidFill>
                            <a:schemeClr val="tx1"/>
                          </a:solidFill>
                          <a:effectLst/>
                        </a:rPr>
                        <a:t>Stereobreak, Deep Sixed, Shipwreck</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47130525"/>
                  </a:ext>
                </a:extLst>
              </a:tr>
              <a:tr h="641855">
                <a:tc>
                  <a:txBody>
                    <a:bodyPr/>
                    <a:lstStyle/>
                    <a:p>
                      <a:pPr algn="l" fontAlgn="b"/>
                      <a:r>
                        <a:rPr lang="en-US" sz="900" u="none" strike="noStrike" cap="none" spc="0" dirty="0">
                          <a:solidFill>
                            <a:schemeClr val="tx1"/>
                          </a:solidFill>
                          <a:effectLst/>
                        </a:rPr>
                        <a:t>RPG Maker</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4-20(sale price)</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 but you can</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RGSS</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No</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Proprietary</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a:solidFill>
                            <a:schemeClr val="tx1"/>
                          </a:solidFill>
                          <a:effectLst/>
                        </a:rPr>
                        <a:t>PC</a:t>
                      </a:r>
                      <a:endParaRPr lang="en-US" sz="900" b="0" i="0" u="none" strike="noStrike" cap="none" spc="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u="none" strike="noStrike" cap="none" spc="0" dirty="0">
                          <a:solidFill>
                            <a:schemeClr val="tx1"/>
                          </a:solidFill>
                          <a:effectLst/>
                        </a:rPr>
                        <a:t>To the Moon, </a:t>
                      </a:r>
                      <a:r>
                        <a:rPr lang="en-US" sz="900" u="none" strike="noStrike" cap="none" spc="0" dirty="0" err="1">
                          <a:solidFill>
                            <a:schemeClr val="tx1"/>
                          </a:solidFill>
                          <a:effectLst/>
                        </a:rPr>
                        <a:t>Skyborn</a:t>
                      </a:r>
                      <a:r>
                        <a:rPr lang="en-US" sz="900" u="none" strike="noStrike" cap="none" spc="0" dirty="0">
                          <a:solidFill>
                            <a:schemeClr val="tx1"/>
                          </a:solidFill>
                          <a:effectLst/>
                        </a:rPr>
                        <a:t>, Corpse Party</a:t>
                      </a:r>
                      <a:endParaRPr lang="en-US" sz="900" b="0" i="0" u="none" strike="noStrike" cap="none" spc="0" dirty="0">
                        <a:solidFill>
                          <a:schemeClr val="tx1"/>
                        </a:solidFill>
                        <a:effectLst/>
                        <a:latin typeface="Calibri" panose="020F0502020204030204" pitchFamily="34" charset="0"/>
                      </a:endParaRP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53753257"/>
                  </a:ext>
                </a:extLst>
              </a:tr>
              <a:tr h="641855">
                <a:tc>
                  <a:txBody>
                    <a:bodyPr/>
                    <a:lstStyle/>
                    <a:p>
                      <a:pPr algn="l" fontAlgn="b"/>
                      <a:r>
                        <a:rPr lang="en-US" sz="900" b="0" i="0" u="none" strike="noStrike" cap="none" spc="0" dirty="0">
                          <a:solidFill>
                            <a:schemeClr val="tx1"/>
                          </a:solidFill>
                          <a:effectLst/>
                          <a:latin typeface="Calibri" panose="020F0502020204030204" pitchFamily="34" charset="0"/>
                        </a:rPr>
                        <a:t>Twine</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Free</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No</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HTML/CSS</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No</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Open Source</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PC</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900" b="0" i="0" u="none" strike="noStrike" cap="none" spc="0" dirty="0">
                          <a:solidFill>
                            <a:schemeClr val="tx1"/>
                          </a:solidFill>
                          <a:effectLst/>
                          <a:latin typeface="Calibri" panose="020F0502020204030204" pitchFamily="34" charset="0"/>
                        </a:rPr>
                        <a:t>Depression Quest, Open Sorcery, The Temple of No</a:t>
                      </a:r>
                    </a:p>
                  </a:txBody>
                  <a:tcPr marL="97251" marR="97251" marT="97251" marB="97251"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37850980"/>
                  </a:ext>
                </a:extLst>
              </a:tr>
            </a:tbl>
          </a:graphicData>
        </a:graphic>
      </p:graphicFrame>
    </p:spTree>
    <p:extLst>
      <p:ext uri="{BB962C8B-B14F-4D97-AF65-F5344CB8AC3E}">
        <p14:creationId xmlns:p14="http://schemas.microsoft.com/office/powerpoint/2010/main" val="317240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Unity</a:t>
            </a:r>
          </a:p>
        </p:txBody>
      </p:sp>
      <p:pic>
        <p:nvPicPr>
          <p:cNvPr id="6" name="Content Placeholder 5" descr="A screenshot of a computer&#10;&#10;Description automatically generated">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1853248"/>
            <a:ext cx="5459344" cy="4200245"/>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normAutofit lnSpcReduction="10000"/>
          </a:bodyPr>
          <a:lstStyle/>
          <a:p>
            <a:pPr marL="0" indent="0">
              <a:buNone/>
            </a:pPr>
            <a:r>
              <a:rPr lang="en-US" b="1" dirty="0"/>
              <a:t>Pros</a:t>
            </a:r>
          </a:p>
          <a:p>
            <a:r>
              <a:rPr lang="en-US" dirty="0"/>
              <a:t>Industry standard software.</a:t>
            </a:r>
          </a:p>
          <a:p>
            <a:r>
              <a:rPr lang="en-US" dirty="0"/>
              <a:t>Powerful and flexible</a:t>
            </a:r>
          </a:p>
          <a:p>
            <a:r>
              <a:rPr lang="en-US" dirty="0"/>
              <a:t>Supported by massive community</a:t>
            </a:r>
          </a:p>
          <a:p>
            <a:r>
              <a:rPr lang="en-US" dirty="0"/>
              <a:t>One of the most thoroughly documented engines</a:t>
            </a:r>
          </a:p>
          <a:p>
            <a:r>
              <a:rPr lang="en-US" dirty="0"/>
              <a:t>Ability to extend the editor functionality with script</a:t>
            </a:r>
          </a:p>
          <a:p>
            <a:pPr marL="0" indent="0">
              <a:buNone/>
            </a:pPr>
            <a:r>
              <a:rPr lang="en-US" b="1" dirty="0"/>
              <a:t>Cons</a:t>
            </a:r>
          </a:p>
          <a:p>
            <a:r>
              <a:rPr lang="en-US" dirty="0"/>
              <a:t>Difficult for beginners</a:t>
            </a:r>
          </a:p>
          <a:p>
            <a:r>
              <a:rPr lang="en-US" dirty="0"/>
              <a:t>UI tools can be unintuitive</a:t>
            </a:r>
          </a:p>
          <a:p>
            <a:r>
              <a:rPr lang="en-US" dirty="0"/>
              <a:t>Can occasionally be pretty buggy</a:t>
            </a:r>
          </a:p>
        </p:txBody>
      </p:sp>
    </p:spTree>
    <p:extLst>
      <p:ext uri="{BB962C8B-B14F-4D97-AF65-F5344CB8AC3E}">
        <p14:creationId xmlns:p14="http://schemas.microsoft.com/office/powerpoint/2010/main" val="369030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Unreal</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2327889"/>
            <a:ext cx="5459344" cy="3250963"/>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00245"/>
          </a:xfrm>
        </p:spPr>
        <p:txBody>
          <a:bodyPr>
            <a:normAutofit fontScale="85000" lnSpcReduction="20000"/>
          </a:bodyPr>
          <a:lstStyle/>
          <a:p>
            <a:pPr marL="0" indent="0">
              <a:buNone/>
            </a:pPr>
            <a:r>
              <a:rPr lang="en-US" b="1" dirty="0"/>
              <a:t>Pros- </a:t>
            </a:r>
          </a:p>
          <a:p>
            <a:r>
              <a:rPr lang="en-US" b="1" dirty="0"/>
              <a:t>High Quality Rendering Pipeline – Pretty Graphics!</a:t>
            </a:r>
          </a:p>
          <a:p>
            <a:r>
              <a:rPr lang="en-US" b="1" dirty="0"/>
              <a:t>In-Engine Material Editor</a:t>
            </a:r>
          </a:p>
          <a:p>
            <a:r>
              <a:rPr lang="en-US" b="1" dirty="0"/>
              <a:t>Access to source code</a:t>
            </a:r>
          </a:p>
          <a:p>
            <a:r>
              <a:rPr lang="en-US" b="1" dirty="0"/>
              <a:t>Visual scripting</a:t>
            </a:r>
            <a:endParaRPr lang="en-US" dirty="0"/>
          </a:p>
          <a:p>
            <a:pPr marL="0" indent="0">
              <a:buNone/>
            </a:pPr>
            <a:r>
              <a:rPr lang="en-US" b="1" dirty="0"/>
              <a:t>Cons</a:t>
            </a:r>
          </a:p>
          <a:p>
            <a:r>
              <a:rPr lang="en-US" b="1" dirty="0"/>
              <a:t>High learning curve </a:t>
            </a:r>
          </a:p>
          <a:p>
            <a:r>
              <a:rPr lang="en-US" b="1" dirty="0"/>
              <a:t>Lack of Documentation</a:t>
            </a:r>
          </a:p>
          <a:p>
            <a:r>
              <a:rPr lang="en-US" b="1" dirty="0"/>
              <a:t>Large project size</a:t>
            </a:r>
          </a:p>
          <a:p>
            <a:r>
              <a:rPr lang="en-US" b="1" dirty="0"/>
              <a:t>Expected to use Blueprints – can get messy and hard to maintain</a:t>
            </a:r>
          </a:p>
          <a:p>
            <a:r>
              <a:rPr lang="en-US" b="1" dirty="0"/>
              <a:t>2D support is lacking, and it doesn’t seem to be a focus at Epic</a:t>
            </a:r>
          </a:p>
        </p:txBody>
      </p:sp>
    </p:spTree>
    <p:extLst>
      <p:ext uri="{BB962C8B-B14F-4D97-AF65-F5344CB8AC3E}">
        <p14:creationId xmlns:p14="http://schemas.microsoft.com/office/powerpoint/2010/main" val="309486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3406-C399-4378-AC03-5BEC55494AB0}"/>
              </a:ext>
            </a:extLst>
          </p:cNvPr>
          <p:cNvSpPr>
            <a:spLocks noGrp="1"/>
          </p:cNvSpPr>
          <p:nvPr>
            <p:ph type="title"/>
          </p:nvPr>
        </p:nvSpPr>
        <p:spPr/>
        <p:txBody>
          <a:bodyPr/>
          <a:lstStyle/>
          <a:p>
            <a:r>
              <a:rPr lang="en-US" dirty="0"/>
              <a:t>Game Maker</a:t>
            </a:r>
          </a:p>
        </p:txBody>
      </p:sp>
      <p:pic>
        <p:nvPicPr>
          <p:cNvPr id="6" name="Content Placeholder 5">
            <a:extLst>
              <a:ext uri="{FF2B5EF4-FFF2-40B4-BE49-F238E27FC236}">
                <a16:creationId xmlns:a16="http://schemas.microsoft.com/office/drawing/2014/main" id="{F463E249-0094-4900-B436-94F50A91115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74296" y="2417930"/>
            <a:ext cx="5459344" cy="3070881"/>
          </a:xfrm>
        </p:spPr>
      </p:pic>
      <p:sp>
        <p:nvSpPr>
          <p:cNvPr id="4" name="Content Placeholder 3">
            <a:extLst>
              <a:ext uri="{FF2B5EF4-FFF2-40B4-BE49-F238E27FC236}">
                <a16:creationId xmlns:a16="http://schemas.microsoft.com/office/drawing/2014/main" id="{D0E81EA2-E70C-466F-BF81-947E07971B5F}"/>
              </a:ext>
            </a:extLst>
          </p:cNvPr>
          <p:cNvSpPr>
            <a:spLocks noGrp="1"/>
          </p:cNvSpPr>
          <p:nvPr>
            <p:ph sz="half" idx="2"/>
          </p:nvPr>
        </p:nvSpPr>
        <p:spPr>
          <a:xfrm>
            <a:off x="646111" y="1853248"/>
            <a:ext cx="4396341" cy="4269256"/>
          </a:xfrm>
        </p:spPr>
        <p:txBody>
          <a:bodyPr>
            <a:normAutofit lnSpcReduction="10000"/>
          </a:bodyPr>
          <a:lstStyle/>
          <a:p>
            <a:pPr marL="0" indent="0">
              <a:buNone/>
            </a:pPr>
            <a:r>
              <a:rPr lang="en-US" b="1" dirty="0"/>
              <a:t>Pros</a:t>
            </a:r>
          </a:p>
          <a:p>
            <a:r>
              <a:rPr lang="en-US" dirty="0"/>
              <a:t>Easy for beginners</a:t>
            </a:r>
          </a:p>
          <a:p>
            <a:r>
              <a:rPr lang="en-US" dirty="0"/>
              <a:t>Robust visual scripting tools</a:t>
            </a:r>
          </a:p>
          <a:p>
            <a:r>
              <a:rPr lang="en-US" dirty="0"/>
              <a:t>If you buy it once, you have it forever. No additional licenses or royalties are necessary. </a:t>
            </a:r>
          </a:p>
          <a:p>
            <a:pPr marL="0" indent="0">
              <a:buNone/>
            </a:pPr>
            <a:r>
              <a:rPr lang="en-US" b="1" dirty="0"/>
              <a:t>Cons</a:t>
            </a:r>
          </a:p>
          <a:p>
            <a:r>
              <a:rPr lang="en-US" dirty="0"/>
              <a:t>Unsuitable for 3D development</a:t>
            </a:r>
          </a:p>
          <a:p>
            <a:r>
              <a:rPr lang="en-US" dirty="0"/>
              <a:t>The more you learn, the more control you’ll want. The ease of use that makes it great for beginners can make it frustrating for advanced users.</a:t>
            </a:r>
          </a:p>
        </p:txBody>
      </p:sp>
    </p:spTree>
    <p:extLst>
      <p:ext uri="{BB962C8B-B14F-4D97-AF65-F5344CB8AC3E}">
        <p14:creationId xmlns:p14="http://schemas.microsoft.com/office/powerpoint/2010/main" val="3404747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201</TotalTime>
  <Words>959</Words>
  <Application>Microsoft Office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How to Make Games at Home for Cheap</vt:lpstr>
      <vt:lpstr>Let’s Begin by Crushing Some Dreams…</vt:lpstr>
      <vt:lpstr>The Good News</vt:lpstr>
      <vt:lpstr>What Do You Need to Make a Game?</vt:lpstr>
      <vt:lpstr>What is a Game Engine?</vt:lpstr>
      <vt:lpstr>Game Engines</vt:lpstr>
      <vt:lpstr>Unity</vt:lpstr>
      <vt:lpstr>Unreal</vt:lpstr>
      <vt:lpstr>Game Maker</vt:lpstr>
      <vt:lpstr>Godot</vt:lpstr>
      <vt:lpstr>RPG Maker</vt:lpstr>
      <vt:lpstr>Twine</vt:lpstr>
      <vt:lpstr>The Indie Economy</vt:lpstr>
      <vt:lpstr>Useful Resources</vt:lpstr>
      <vt:lpstr>Parting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Games at Home for Cheap</dc:title>
  <dc:creator>Gerald Burke</dc:creator>
  <cp:lastModifiedBy>Aren Oribaa</cp:lastModifiedBy>
  <cp:revision>16</cp:revision>
  <dcterms:created xsi:type="dcterms:W3CDTF">2019-08-20T12:08:10Z</dcterms:created>
  <dcterms:modified xsi:type="dcterms:W3CDTF">2019-10-05T21:52:29Z</dcterms:modified>
</cp:coreProperties>
</file>