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 id="2147483695" r:id="rId5"/>
  </p:sldMasterIdLst>
  <p:notesMasterIdLst>
    <p:notesMasterId r:id="rId47"/>
  </p:notesMasterIdLst>
  <p:handoutMasterIdLst>
    <p:handoutMasterId r:id="rId48"/>
  </p:handoutMasterIdLst>
  <p:sldIdLst>
    <p:sldId id="256" r:id="rId6"/>
    <p:sldId id="322" r:id="rId7"/>
    <p:sldId id="328" r:id="rId8"/>
    <p:sldId id="323" r:id="rId9"/>
    <p:sldId id="324" r:id="rId10"/>
    <p:sldId id="325" r:id="rId11"/>
    <p:sldId id="327" r:id="rId12"/>
    <p:sldId id="334" r:id="rId13"/>
    <p:sldId id="326" r:id="rId14"/>
    <p:sldId id="336" r:id="rId15"/>
    <p:sldId id="337" r:id="rId16"/>
    <p:sldId id="338" r:id="rId17"/>
    <p:sldId id="335" r:id="rId18"/>
    <p:sldId id="339" r:id="rId19"/>
    <p:sldId id="340" r:id="rId20"/>
    <p:sldId id="329" r:id="rId21"/>
    <p:sldId id="330" r:id="rId22"/>
    <p:sldId id="331" r:id="rId23"/>
    <p:sldId id="332" r:id="rId24"/>
    <p:sldId id="333" r:id="rId25"/>
    <p:sldId id="341" r:id="rId26"/>
    <p:sldId id="313" r:id="rId27"/>
    <p:sldId id="288" r:id="rId28"/>
    <p:sldId id="345"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343" r:id="rId45"/>
    <p:sldId id="347" r:id="rId46"/>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424"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3: pick the best function</a:t>
          </a:r>
          <a:endParaRPr lang="zh-TW" altLang="en-US" sz="2800" dirty="0"/>
        </a:p>
      </dgm:t>
    </dgm:pt>
    <dgm:pt modelId="{382B596D-4079-47F6-BAC4-80EDB1CFB95D}" type="sibTrans" cxnId="{3796133B-9324-48E1-895B-CB33B607472F}">
      <dgm:prSet/>
      <dgm:spPr/>
      <dgm:t>
        <a:bodyPr/>
        <a:lstStyle/>
        <a:p>
          <a:endParaRPr lang="zh-TW" altLang="en-US" sz="2800"/>
        </a:p>
      </dgm:t>
    </dgm:pt>
    <dgm:pt modelId="{E0770B27-10B9-4E3F-A134-B86908A61FFE}" type="par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3: pick the best function</a:t>
          </a:r>
          <a:endParaRPr lang="zh-TW" altLang="en-US" sz="2800" kern="1200" dirty="0"/>
        </a:p>
      </dsp:txBody>
      <dsp:txXfrm>
        <a:off x="5851204" y="1480825"/>
        <a:ext cx="1985329" cy="13896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6FD1A9-AA27-4948-BCD8-B001FF2909B0}" type="datetime1">
              <a:rPr lang="zh-TW" altLang="en-US" smtClean="0">
                <a:latin typeface="Microsoft JhengHei UI" panose="020B0604030504040204" pitchFamily="34" charset="-120"/>
                <a:ea typeface="Microsoft JhengHei UI" panose="020B0604030504040204" pitchFamily="34" charset="-120"/>
              </a:rPr>
              <a:t>2022/5/4</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A818C5E9-5966-460E-861F-1663B2AAAED6}" type="datetime1">
              <a:rPr lang="zh-TW" altLang="en-US" noProof="0" smtClean="0"/>
              <a:t>2022/5/4</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4B725628-3A68-42F4-BA86-981817953149}" type="slidenum">
              <a:rPr lang="en-US" altLang="zh-TW" noProof="0" smtClean="0"/>
              <a:pPr/>
              <a:t>‹#›</a:t>
            </a:fld>
            <a:endParaRPr lang="zh-TW"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59257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r>
              <a:rPr lang="en-US"/>
              <a:t>補充：</a:t>
            </a:r>
            <a:endParaRPr/>
          </a:p>
          <a:p>
            <a:pPr marL="0" lvl="0" indent="0" algn="l" rtl="0">
              <a:lnSpc>
                <a:spcPct val="100000"/>
              </a:lnSpc>
              <a:spcBef>
                <a:spcPts val="0"/>
              </a:spcBef>
              <a:spcAft>
                <a:spcPts val="0"/>
              </a:spcAft>
              <a:buSzPts val="1100"/>
              <a:buFont typeface="Arial"/>
              <a:buNone/>
            </a:pPr>
            <a:r>
              <a:rPr lang="en-US" sz="1100" b="0" i="0" u="none" strike="noStrike" cap="none">
                <a:solidFill>
                  <a:srgbClr val="000000"/>
                </a:solidFill>
                <a:latin typeface="Arial"/>
                <a:ea typeface="Arial"/>
                <a:cs typeface="Arial"/>
                <a:sym typeface="Arial"/>
              </a:rPr>
              <a:t>多層感知器會針對每個圖像 pixel 各自去運算，缺點就是喪失了整體影像的線索，但若又只針對整張圖像去運算，又很容易 underfitting。所以卷積層的作法是類似 sliding window，去擷取圖片中每個小區塊的特徵，這麼做的有一個好處是即便你想要辨識的物體不在畫面正中央也沒關係，一樣可以提取到特徵。</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B725628-3A68-42F4-BA86-981817953149}" type="slidenum">
              <a:rPr lang="en-US" altLang="zh-TW" noProof="0" smtClean="0"/>
              <a:pPr/>
              <a:t>6</a:t>
            </a:fld>
            <a:endParaRPr lang="zh-TW" altLang="en-US" noProof="0" dirty="0"/>
          </a:p>
        </p:txBody>
      </p:sp>
    </p:spTree>
    <p:extLst>
      <p:ext uri="{BB962C8B-B14F-4D97-AF65-F5344CB8AC3E}">
        <p14:creationId xmlns:p14="http://schemas.microsoft.com/office/powerpoint/2010/main" val="642304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sz="1100" b="0" i="0" u="none" strike="noStrike" cap="none" dirty="0" err="1">
                <a:solidFill>
                  <a:srgbClr val="000000"/>
                </a:solidFill>
                <a:latin typeface="Arial"/>
                <a:ea typeface="Arial"/>
                <a:cs typeface="Arial"/>
                <a:sym typeface="Arial"/>
              </a:rPr>
              <a:t>一個預先訓練的模型</a:t>
            </a:r>
            <a:r>
              <a:rPr lang="en-US" sz="1100" b="0" i="0" u="none" strike="noStrike" cap="none" dirty="0">
                <a:solidFill>
                  <a:srgbClr val="000000"/>
                </a:solidFill>
                <a:latin typeface="Arial"/>
                <a:ea typeface="Arial"/>
                <a:cs typeface="Arial"/>
                <a:sym typeface="Arial"/>
              </a:rPr>
              <a:t> VGG16 </a:t>
            </a:r>
            <a:r>
              <a:rPr lang="en-US" sz="1100" b="0" i="0" u="none" strike="noStrike" cap="none" dirty="0" err="1">
                <a:solidFill>
                  <a:srgbClr val="000000"/>
                </a:solidFill>
                <a:latin typeface="Arial"/>
                <a:ea typeface="Arial"/>
                <a:cs typeface="Arial"/>
                <a:sym typeface="Arial"/>
              </a:rPr>
              <a:t>辨識</a:t>
            </a:r>
            <a:r>
              <a:rPr lang="en-US" sz="1100" b="0" i="0" u="none" strike="noStrike" cap="none" dirty="0">
                <a:solidFill>
                  <a:srgbClr val="000000"/>
                </a:solidFill>
                <a:latin typeface="Arial"/>
                <a:ea typeface="Arial"/>
                <a:cs typeface="Arial"/>
                <a:sym typeface="Arial"/>
              </a:rPr>
              <a:t> dogs vs </a:t>
            </a:r>
            <a:r>
              <a:rPr lang="en-US" sz="1100" b="0" i="0" u="none" strike="noStrike" cap="none" dirty="0" err="1">
                <a:solidFill>
                  <a:srgbClr val="000000"/>
                </a:solidFill>
                <a:latin typeface="Arial"/>
                <a:ea typeface="Arial"/>
                <a:cs typeface="Arial"/>
                <a:sym typeface="Arial"/>
              </a:rPr>
              <a:t>cats，如果我們把</a:t>
            </a:r>
            <a:r>
              <a:rPr lang="en-US" sz="1100" b="0" i="0" u="none" strike="noStrike" cap="none" dirty="0">
                <a:solidFill>
                  <a:srgbClr val="000000"/>
                </a:solidFill>
                <a:latin typeface="Arial"/>
                <a:ea typeface="Arial"/>
                <a:cs typeface="Arial"/>
                <a:sym typeface="Arial"/>
              </a:rPr>
              <a:t> VGG16 </a:t>
            </a:r>
            <a:r>
              <a:rPr lang="en-US" sz="1100" b="0" i="0" u="none" strike="noStrike" cap="none" dirty="0" err="1">
                <a:solidFill>
                  <a:srgbClr val="000000"/>
                </a:solidFill>
                <a:latin typeface="Arial"/>
                <a:ea typeface="Arial"/>
                <a:cs typeface="Arial"/>
                <a:sym typeface="Arial"/>
              </a:rPr>
              <a:t>各個</a:t>
            </a:r>
            <a:r>
              <a:rPr lang="en-US" sz="1100" b="0" i="0" u="none" strike="noStrike" cap="none" dirty="0">
                <a:solidFill>
                  <a:srgbClr val="000000"/>
                </a:solidFill>
                <a:latin typeface="Arial"/>
                <a:ea typeface="Arial"/>
                <a:cs typeface="Arial"/>
                <a:sym typeface="Arial"/>
              </a:rPr>
              <a:t> Layer </a:t>
            </a:r>
            <a:r>
              <a:rPr lang="en-US" sz="1100" b="0" i="0" u="none" strike="noStrike" cap="none" dirty="0" err="1">
                <a:solidFill>
                  <a:srgbClr val="000000"/>
                </a:solidFill>
                <a:latin typeface="Arial"/>
                <a:ea typeface="Arial"/>
                <a:cs typeface="Arial"/>
                <a:sym typeface="Arial"/>
              </a:rPr>
              <a:t>攤出來看，就長這樣</a:t>
            </a:r>
            <a:br>
              <a:rPr lang="en-US" dirty="0"/>
            </a:b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 </a:t>
            </a:r>
            <a:r>
              <a:rPr lang="en-US" altLang="zh-TW" dirty="0"/>
              <a:t>activation function </a:t>
            </a:r>
            <a:r>
              <a:rPr lang="zh-TW" altLang="en-US" dirty="0"/>
              <a:t>是 </a:t>
            </a:r>
            <a:r>
              <a:rPr lang="en-US" altLang="zh-TW" dirty="0"/>
              <a:t>f(x) = 2x </a:t>
            </a:r>
          </a:p>
          <a:p>
            <a:r>
              <a:rPr lang="zh-TW" altLang="en-US" dirty="0"/>
              <a:t>三層神經網路可以寫成  </a:t>
            </a:r>
            <a:r>
              <a:rPr lang="en-US" altLang="zh-TW" dirty="0"/>
              <a:t>y = f( f( f(x) ) ) = 2 ( 2 ( 2x) ) ) = 8x</a:t>
            </a:r>
          </a:p>
          <a:p>
            <a:r>
              <a:rPr lang="zh-TW" altLang="en-US" dirty="0"/>
              <a:t>那這樣其實就等於一個 </a:t>
            </a:r>
            <a:r>
              <a:rPr lang="en-US" altLang="zh-TW" dirty="0"/>
              <a:t>f(x) =</a:t>
            </a:r>
            <a:r>
              <a:rPr lang="zh-TW" altLang="en-US" dirty="0"/>
              <a:t> </a:t>
            </a:r>
            <a:r>
              <a:rPr lang="en-US" altLang="zh-TW" dirty="0"/>
              <a:t>8x </a:t>
            </a:r>
            <a:r>
              <a:rPr lang="zh-TW" altLang="en-US" dirty="0"/>
              <a:t>的</a:t>
            </a:r>
            <a:r>
              <a:rPr lang="en-US" altLang="zh-TW" dirty="0"/>
              <a:t> activation function</a:t>
            </a:r>
            <a:r>
              <a:rPr lang="zh-TW" altLang="en-US" dirty="0"/>
              <a:t>，這樣就跟之前說的 單層感知器一樣，無法處理線性不可分的問題了。</a:t>
            </a:r>
            <a:endParaRPr lang="en-US" dirty="0"/>
          </a:p>
        </p:txBody>
      </p:sp>
      <p:sp>
        <p:nvSpPr>
          <p:cNvPr id="4" name="投影片編號版面配置區 3"/>
          <p:cNvSpPr>
            <a:spLocks noGrp="1"/>
          </p:cNvSpPr>
          <p:nvPr>
            <p:ph type="sldNum" sz="quarter" idx="5"/>
          </p:nvPr>
        </p:nvSpPr>
        <p:spPr/>
        <p:txBody>
          <a:bodyPr/>
          <a:lstStyle/>
          <a:p>
            <a:fld id="{4B725628-3A68-42F4-BA86-981817953149}" type="slidenum">
              <a:rPr lang="en-US" altLang="zh-TW" noProof="0" smtClean="0"/>
              <a:pPr/>
              <a:t>7</a:t>
            </a:fld>
            <a:endParaRPr lang="zh-TW" altLang="en-US" noProof="0" dirty="0"/>
          </a:p>
        </p:txBody>
      </p:sp>
    </p:spTree>
    <p:extLst>
      <p:ext uri="{BB962C8B-B14F-4D97-AF65-F5344CB8AC3E}">
        <p14:creationId xmlns:p14="http://schemas.microsoft.com/office/powerpoint/2010/main" val="43983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Learning rate </a:t>
            </a:r>
            <a:r>
              <a:rPr lang="zh-TW" altLang="en-US" dirty="0"/>
              <a:t>是一個 </a:t>
            </a:r>
            <a:r>
              <a:rPr lang="en-US" altLang="zh-TW" dirty="0"/>
              <a:t>hyper-parameter</a:t>
            </a:r>
            <a:r>
              <a:rPr lang="zh-TW" altLang="en-US" dirty="0"/>
              <a:t>，如果調整太大很有可能會跳過最佳解，如果調整太小，那就會使得演算法很沒有效率。</a:t>
            </a:r>
            <a:endParaRPr lang="en-US" dirty="0"/>
          </a:p>
        </p:txBody>
      </p:sp>
      <p:sp>
        <p:nvSpPr>
          <p:cNvPr id="4" name="投影片編號版面配置區 3"/>
          <p:cNvSpPr>
            <a:spLocks noGrp="1"/>
          </p:cNvSpPr>
          <p:nvPr>
            <p:ph type="sldNum" sz="quarter" idx="5"/>
          </p:nvPr>
        </p:nvSpPr>
        <p:spPr/>
        <p:txBody>
          <a:bodyPr/>
          <a:lstStyle/>
          <a:p>
            <a:fld id="{4B725628-3A68-42F4-BA86-981817953149}" type="slidenum">
              <a:rPr lang="en-US" altLang="zh-TW" noProof="0" smtClean="0"/>
              <a:pPr/>
              <a:t>14</a:t>
            </a:fld>
            <a:endParaRPr lang="zh-TW" altLang="en-US" noProof="0" dirty="0"/>
          </a:p>
        </p:txBody>
      </p:sp>
    </p:spTree>
    <p:extLst>
      <p:ext uri="{BB962C8B-B14F-4D97-AF65-F5344CB8AC3E}">
        <p14:creationId xmlns:p14="http://schemas.microsoft.com/office/powerpoint/2010/main" val="166793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B725628-3A68-42F4-BA86-981817953149}" type="slidenum">
              <a:rPr lang="en-US" altLang="zh-TW" noProof="0" smtClean="0"/>
              <a:pPr/>
              <a:t>15</a:t>
            </a:fld>
            <a:endParaRPr lang="zh-TW" altLang="en-US" noProof="0" dirty="0"/>
          </a:p>
        </p:txBody>
      </p:sp>
    </p:spTree>
    <p:extLst>
      <p:ext uri="{BB962C8B-B14F-4D97-AF65-F5344CB8AC3E}">
        <p14:creationId xmlns:p14="http://schemas.microsoft.com/office/powerpoint/2010/main" val="2365521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reference: https://cinnamonaitaiwan.medium.com/cnn%E6%A8%A1%E5%9E%8B-%E6%90%8D%E5%A4%B1%E5%87%BD%E6%95%B8-loss-function-647e13956c50 </a:t>
            </a:r>
          </a:p>
        </p:txBody>
      </p:sp>
      <p:sp>
        <p:nvSpPr>
          <p:cNvPr id="4" name="投影片編號版面配置區 3"/>
          <p:cNvSpPr>
            <a:spLocks noGrp="1"/>
          </p:cNvSpPr>
          <p:nvPr>
            <p:ph type="sldNum" sz="quarter" idx="5"/>
          </p:nvPr>
        </p:nvSpPr>
        <p:spPr/>
        <p:txBody>
          <a:bodyPr/>
          <a:lstStyle/>
          <a:p>
            <a:fld id="{4B725628-3A68-42F4-BA86-981817953149}" type="slidenum">
              <a:rPr lang="en-US" altLang="zh-TW" noProof="0" smtClean="0"/>
              <a:pPr/>
              <a:t>21</a:t>
            </a:fld>
            <a:endParaRPr lang="zh-TW" altLang="en-US" noProof="0" dirty="0"/>
          </a:p>
        </p:txBody>
      </p:sp>
    </p:spTree>
    <p:extLst>
      <p:ext uri="{BB962C8B-B14F-4D97-AF65-F5344CB8AC3E}">
        <p14:creationId xmlns:p14="http://schemas.microsoft.com/office/powerpoint/2010/main" val="4263388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73207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B725628-3A68-42F4-BA86-981817953149}" type="slidenum">
              <a:rPr lang="en-US" altLang="zh-TW" noProof="0" smtClean="0"/>
              <a:pPr/>
              <a:t>23</a:t>
            </a:fld>
            <a:endParaRPr lang="zh-TW" altLang="en-US" noProof="0" dirty="0"/>
          </a:p>
        </p:txBody>
      </p:sp>
    </p:spTree>
    <p:extLst>
      <p:ext uri="{BB962C8B-B14F-4D97-AF65-F5344CB8AC3E}">
        <p14:creationId xmlns:p14="http://schemas.microsoft.com/office/powerpoint/2010/main" val="4117940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228600" algn="l" rtl="0">
              <a:lnSpc>
                <a:spcPct val="100000"/>
              </a:lnSpc>
              <a:spcBef>
                <a:spcPts val="0"/>
              </a:spcBef>
              <a:spcAft>
                <a:spcPts val="0"/>
              </a:spcAft>
              <a:buSzPts val="1100"/>
              <a:buFont typeface="Arial"/>
              <a:buAutoNum type="arabicPeriod"/>
            </a:pPr>
            <a:r>
              <a:rPr lang="en-US" sz="1100" b="0" i="0" u="none" strike="noStrike" cap="none" dirty="0" err="1">
                <a:solidFill>
                  <a:srgbClr val="000000"/>
                </a:solidFill>
                <a:latin typeface="Arial"/>
                <a:ea typeface="Arial"/>
                <a:cs typeface="Arial"/>
                <a:sym typeface="Arial"/>
              </a:rPr>
              <a:t>在處理</a:t>
            </a:r>
            <a:r>
              <a:rPr lang="en-US" sz="1100" b="0" i="0" u="none" strike="noStrike" cap="none" dirty="0">
                <a:solidFill>
                  <a:srgbClr val="000000"/>
                </a:solidFill>
                <a:latin typeface="Arial"/>
                <a:ea typeface="Arial"/>
                <a:cs typeface="Arial"/>
                <a:sym typeface="Arial"/>
              </a:rPr>
              <a:t> 256x256 </a:t>
            </a:r>
            <a:r>
              <a:rPr lang="en-US" sz="1100" b="0" i="0" u="none" strike="noStrike" cap="none" dirty="0" err="1">
                <a:solidFill>
                  <a:srgbClr val="000000"/>
                </a:solidFill>
                <a:latin typeface="Arial"/>
                <a:ea typeface="Arial"/>
                <a:cs typeface="Arial"/>
                <a:sym typeface="Arial"/>
              </a:rPr>
              <a:t>大小的彩色圖片時，會需要用到</a:t>
            </a:r>
            <a:r>
              <a:rPr lang="en-US" sz="1100" b="0" i="0" u="none" strike="noStrike" cap="none" dirty="0">
                <a:solidFill>
                  <a:srgbClr val="000000"/>
                </a:solidFill>
                <a:latin typeface="Arial"/>
                <a:ea typeface="Arial"/>
                <a:cs typeface="Arial"/>
                <a:sym typeface="Arial"/>
              </a:rPr>
              <a:t> 256 * 256 * 3 =196,608 個 Input </a:t>
            </a:r>
            <a:r>
              <a:rPr lang="en-US" sz="1100" b="0" i="0" u="none" strike="noStrike" cap="none" dirty="0" err="1">
                <a:solidFill>
                  <a:srgbClr val="000000"/>
                </a:solidFill>
                <a:latin typeface="Arial"/>
                <a:ea typeface="Arial"/>
                <a:cs typeface="Arial"/>
                <a:sym typeface="Arial"/>
              </a:rPr>
              <a:t>Neuron，如果中間的隱藏層有</a:t>
            </a:r>
            <a:r>
              <a:rPr lang="en-US" sz="1100" b="0" i="0" u="none" strike="noStrike" cap="none" dirty="0">
                <a:solidFill>
                  <a:srgbClr val="000000"/>
                </a:solidFill>
                <a:latin typeface="Arial"/>
                <a:ea typeface="Arial"/>
                <a:cs typeface="Arial"/>
                <a:sym typeface="Arial"/>
              </a:rPr>
              <a:t> 1000 個 </a:t>
            </a:r>
            <a:r>
              <a:rPr lang="en-US" sz="1100" b="0" i="0" u="none" strike="noStrike" cap="none" dirty="0" err="1">
                <a:solidFill>
                  <a:srgbClr val="000000"/>
                </a:solidFill>
                <a:latin typeface="Arial"/>
                <a:ea typeface="Arial"/>
                <a:cs typeface="Arial"/>
                <a:sym typeface="Arial"/>
              </a:rPr>
              <a:t>Neuron，每個神經元需要一個浮點數的權重值</a:t>
            </a:r>
            <a:r>
              <a:rPr lang="en-US" sz="1100" b="0" i="0" u="none" strike="noStrike" cap="none" dirty="0">
                <a:solidFill>
                  <a:srgbClr val="000000"/>
                </a:solidFill>
                <a:latin typeface="Arial"/>
                <a:ea typeface="Arial"/>
                <a:cs typeface="Arial"/>
                <a:sym typeface="Arial"/>
              </a:rPr>
              <a:t> (8bytes)，</a:t>
            </a:r>
            <a:r>
              <a:rPr lang="en-US" sz="1100" b="0" i="0" u="none" strike="noStrike" cap="none" dirty="0" err="1">
                <a:solidFill>
                  <a:srgbClr val="000000"/>
                </a:solidFill>
                <a:latin typeface="Arial"/>
                <a:ea typeface="Arial"/>
                <a:cs typeface="Arial"/>
                <a:sym typeface="Arial"/>
              </a:rPr>
              <a:t>那麼總共需要</a:t>
            </a:r>
            <a:r>
              <a:rPr lang="en-US" sz="1100" b="0" i="0" u="none" strike="noStrike" cap="none" dirty="0">
                <a:solidFill>
                  <a:srgbClr val="000000"/>
                </a:solidFill>
                <a:latin typeface="Arial"/>
                <a:ea typeface="Arial"/>
                <a:cs typeface="Arial"/>
                <a:sym typeface="Arial"/>
              </a:rPr>
              <a:t> 196,608 * 1000 * 8 = 1.4648GBytes </a:t>
            </a:r>
            <a:r>
              <a:rPr lang="en-US" sz="1100" b="0" i="0" u="none" strike="noStrike" cap="none" dirty="0" err="1">
                <a:solidFill>
                  <a:srgbClr val="000000"/>
                </a:solidFill>
                <a:latin typeface="Arial"/>
                <a:ea typeface="Arial"/>
                <a:cs typeface="Arial"/>
                <a:sym typeface="Arial"/>
              </a:rPr>
              <a:t>的記憶體才夠。更何況這還只是個簡單的模型</a:t>
            </a:r>
            <a:r>
              <a:rPr lang="en-US" sz="1100" b="0" i="0" u="none" strike="noStrike" cap="none" dirty="0">
                <a:solidFill>
                  <a:srgbClr val="000000"/>
                </a:solidFill>
                <a:latin typeface="Arial"/>
                <a:ea typeface="Arial"/>
                <a:cs typeface="Arial"/>
                <a:sym typeface="Arial"/>
              </a:rPr>
              <a:t>。</a:t>
            </a:r>
            <a:endParaRPr sz="1100" b="0" i="0" u="none" strike="noStrike" cap="none" dirty="0">
              <a:solidFill>
                <a:srgbClr val="000000"/>
              </a:solidFill>
              <a:latin typeface="Arial"/>
              <a:ea typeface="Arial"/>
              <a:cs typeface="Arial"/>
              <a:sym typeface="Arial"/>
            </a:endParaRPr>
          </a:p>
          <a:p>
            <a:pPr marL="228600" lvl="0" indent="-228600" algn="l" rtl="0">
              <a:lnSpc>
                <a:spcPct val="100000"/>
              </a:lnSpc>
              <a:spcBef>
                <a:spcPts val="0"/>
              </a:spcBef>
              <a:spcAft>
                <a:spcPts val="0"/>
              </a:spcAft>
              <a:buSzPts val="1100"/>
              <a:buFont typeface="Arial"/>
              <a:buAutoNum type="arabicPeriod"/>
            </a:pPr>
            <a:r>
              <a:rPr lang="en-US" dirty="0"/>
              <a:t>人類在判斷所看到的物體時，會從不同部位的特徵先作個別判斷，例如當你看到一架飛機，會先從機翼、機鼻、機艙形體等這些特徵，再跟記憶中的印象來判斷是否為一架飛機，甚至再進一步判斷為客機還是戰鬥機。但是多層感知器沒有利用這些特徵，所以在影像的判讀上準確率就沒有接下來要討論的 CNN </a:t>
            </a:r>
            <a:r>
              <a:rPr lang="en-US" dirty="0" err="1"/>
              <a:t>來得好</a:t>
            </a:r>
            <a:r>
              <a:rPr lang="en-US" dirty="0"/>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矩形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TW" altLang="en-US" noProof="0"/>
              <a:t>按一下以編輯母片副標題樣式</a:t>
            </a:r>
            <a:endParaRPr lang="zh-TW" altLang="en-US" noProof="0" dirty="0"/>
          </a:p>
        </p:txBody>
      </p:sp>
      <p:sp>
        <p:nvSpPr>
          <p:cNvPr id="4" name="日期版面配置區 3"/>
          <p:cNvSpPr>
            <a:spLocks noGrp="1"/>
          </p:cNvSpPr>
          <p:nvPr>
            <p:ph type="dt" sz="half" idx="10"/>
          </p:nvPr>
        </p:nvSpPr>
        <p:spPr/>
        <p:txBody>
          <a:bodyPr rtlCol="0"/>
          <a:lstStyle>
            <a:lvl1pPr algn="l">
              <a:defRPr/>
            </a:lvl1pPr>
          </a:lstStyle>
          <a:p>
            <a:pPr rtl="0"/>
            <a:fld id="{1EE05C45-8EB5-41B2-9B41-7B2BD9B7DEEC}" type="datetime1">
              <a:rPr lang="zh-TW" altLang="en-US" noProof="0" smtClean="0"/>
              <a:t>2022/5/4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F17D0BD1-4150-488B-822D-FAA2ED87235F}" type="datetime1">
              <a:rPr lang="zh-TW" altLang="en-US" noProof="0" smtClean="0"/>
              <a:t>2022/5/4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762000"/>
            <a:ext cx="2628900" cy="5410200"/>
          </a:xfrm>
        </p:spPr>
        <p:txBody>
          <a:bodyPr vert="eaVert" lIns="45720" tIns="91440" rIns="45720" bIns="91440"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990601" y="762000"/>
            <a:ext cx="7581900" cy="5410200"/>
          </a:xfrm>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56917129-5C2D-48BD-8F9D-5DD9AA52C80B}" type="datetime1">
              <a:rPr lang="zh-TW" altLang="en-US" noProof="0" smtClean="0"/>
              <a:t>2022/5/4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7" name="直線接點​​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defTabSz="914353"/>
            <a:fld id="{8B84D6B2-08F1-4802-9DE4-3F36984FDF6E}" type="datetime1">
              <a:rPr lang="zh-TW" altLang="en-US" smtClean="0">
                <a:solidFill>
                  <a:prstClr val="black">
                    <a:tint val="75000"/>
                  </a:prstClr>
                </a:solidFill>
                <a:sym typeface="Songti TC Bold"/>
              </a:rPr>
              <a:pPr defTabSz="914353"/>
              <a:t>2022/5/4</a:t>
            </a:fld>
            <a:endParaRPr lang="zh-TW" altLang="en-US">
              <a:solidFill>
                <a:prstClr val="black">
                  <a:tint val="75000"/>
                </a:prstClr>
              </a:solidFill>
              <a:sym typeface="Songti TC Bold"/>
            </a:endParaRPr>
          </a:p>
        </p:txBody>
      </p:sp>
      <p:sp>
        <p:nvSpPr>
          <p:cNvPr id="5" name="Footer Placeholder 4"/>
          <p:cNvSpPr>
            <a:spLocks noGrp="1"/>
          </p:cNvSpPr>
          <p:nvPr>
            <p:ph type="ftr" sz="quarter" idx="11"/>
          </p:nvPr>
        </p:nvSpPr>
        <p:spPr/>
        <p:txBody>
          <a:bodyPr/>
          <a:lstStyle/>
          <a:p>
            <a:pPr defTabSz="914353"/>
            <a:endParaRPr lang="zh-TW" altLang="en-US">
              <a:solidFill>
                <a:prstClr val="black">
                  <a:tint val="75000"/>
                </a:prstClr>
              </a:solidFill>
              <a:sym typeface="Songti TC Bold"/>
            </a:endParaRPr>
          </a:p>
        </p:txBody>
      </p:sp>
      <p:sp>
        <p:nvSpPr>
          <p:cNvPr id="6" name="Slide Number Placeholder 5"/>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a:t>
            </a:fld>
            <a:endParaRPr lang="zh-TW" altLang="en-US">
              <a:solidFill>
                <a:prstClr val="black">
                  <a:tint val="75000"/>
                </a:prstClr>
              </a:solidFill>
              <a:sym typeface="Songti TC Bold"/>
            </a:endParaRPr>
          </a:p>
        </p:txBody>
      </p:sp>
    </p:spTree>
    <p:extLst>
      <p:ext uri="{BB962C8B-B14F-4D97-AF65-F5344CB8AC3E}">
        <p14:creationId xmlns:p14="http://schemas.microsoft.com/office/powerpoint/2010/main" val="257172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
        <p:cNvGrpSpPr/>
        <p:nvPr/>
      </p:nvGrpSpPr>
      <p:grpSpPr>
        <a:xfrm>
          <a:off x="0" y="0"/>
          <a:ext cx="0" cy="0"/>
          <a:chOff x="0" y="0"/>
          <a:chExt cx="0" cy="0"/>
        </a:xfrm>
      </p:grpSpPr>
      <p:sp>
        <p:nvSpPr>
          <p:cNvPr id="13" name="Google Shape;13;p23"/>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00000"/>
              </a:lnSpc>
              <a:spcBef>
                <a:spcPts val="0"/>
              </a:spcBef>
              <a:spcAft>
                <a:spcPts val="0"/>
              </a:spcAft>
              <a:buSzPts val="1400"/>
              <a:buFont typeface="Barlow"/>
              <a:buChar char="●"/>
              <a:defRPr sz="1600"/>
            </a:lvl1pPr>
            <a:lvl2pPr marL="1219170" lvl="1" indent="-423323" algn="l">
              <a:lnSpc>
                <a:spcPct val="100000"/>
              </a:lnSpc>
              <a:spcBef>
                <a:spcPts val="2133"/>
              </a:spcBef>
              <a:spcAft>
                <a:spcPts val="0"/>
              </a:spcAft>
              <a:buSzPts val="1400"/>
              <a:buFont typeface="Barlow"/>
              <a:buChar char="○"/>
              <a:defRPr sz="1600"/>
            </a:lvl2pPr>
            <a:lvl3pPr marL="1828754" lvl="2" indent="-423323" algn="l">
              <a:lnSpc>
                <a:spcPct val="100000"/>
              </a:lnSpc>
              <a:spcBef>
                <a:spcPts val="2133"/>
              </a:spcBef>
              <a:spcAft>
                <a:spcPts val="0"/>
              </a:spcAft>
              <a:buClr>
                <a:schemeClr val="lt1"/>
              </a:buClr>
              <a:buSzPts val="1400"/>
              <a:buFont typeface="Barlow"/>
              <a:buChar char="■"/>
              <a:defRPr/>
            </a:lvl3pPr>
            <a:lvl4pPr marL="2438339" lvl="3" indent="-423323" algn="l">
              <a:lnSpc>
                <a:spcPct val="100000"/>
              </a:lnSpc>
              <a:spcBef>
                <a:spcPts val="2133"/>
              </a:spcBef>
              <a:spcAft>
                <a:spcPts val="0"/>
              </a:spcAft>
              <a:buClr>
                <a:schemeClr val="lt1"/>
              </a:buClr>
              <a:buSzPts val="1400"/>
              <a:buFont typeface="Barlow"/>
              <a:buChar char="●"/>
              <a:defRPr/>
            </a:lvl4pPr>
            <a:lvl5pPr marL="3047924" lvl="4" indent="-423323" algn="l">
              <a:lnSpc>
                <a:spcPct val="100000"/>
              </a:lnSpc>
              <a:spcBef>
                <a:spcPts val="2133"/>
              </a:spcBef>
              <a:spcAft>
                <a:spcPts val="0"/>
              </a:spcAft>
              <a:buClr>
                <a:schemeClr val="lt1"/>
              </a:buClr>
              <a:buSzPts val="1400"/>
              <a:buFont typeface="Barlow"/>
              <a:buChar char="○"/>
              <a:defRPr/>
            </a:lvl5pPr>
            <a:lvl6pPr marL="3657509" lvl="5" indent="-423323" algn="l">
              <a:lnSpc>
                <a:spcPct val="100000"/>
              </a:lnSpc>
              <a:spcBef>
                <a:spcPts val="2133"/>
              </a:spcBef>
              <a:spcAft>
                <a:spcPts val="0"/>
              </a:spcAft>
              <a:buClr>
                <a:schemeClr val="lt1"/>
              </a:buClr>
              <a:buSzPts val="1400"/>
              <a:buFont typeface="Barlow"/>
              <a:buChar char="■"/>
              <a:defRPr/>
            </a:lvl6pPr>
            <a:lvl7pPr marL="4267093" lvl="6" indent="-423323" algn="l">
              <a:lnSpc>
                <a:spcPct val="100000"/>
              </a:lnSpc>
              <a:spcBef>
                <a:spcPts val="2133"/>
              </a:spcBef>
              <a:spcAft>
                <a:spcPts val="0"/>
              </a:spcAft>
              <a:buClr>
                <a:schemeClr val="lt1"/>
              </a:buClr>
              <a:buSzPts val="1400"/>
              <a:buFont typeface="Barlow"/>
              <a:buChar char="●"/>
              <a:defRPr/>
            </a:lvl7pPr>
            <a:lvl8pPr marL="4876678" lvl="7" indent="-423323" algn="l">
              <a:lnSpc>
                <a:spcPct val="100000"/>
              </a:lnSpc>
              <a:spcBef>
                <a:spcPts val="2133"/>
              </a:spcBef>
              <a:spcAft>
                <a:spcPts val="0"/>
              </a:spcAft>
              <a:buClr>
                <a:schemeClr val="lt1"/>
              </a:buClr>
              <a:buSzPts val="1400"/>
              <a:buFont typeface="Barlow"/>
              <a:buChar char="○"/>
              <a:defRPr/>
            </a:lvl8pPr>
            <a:lvl9pPr marL="5486263" lvl="8" indent="-423323" algn="l">
              <a:lnSpc>
                <a:spcPct val="100000"/>
              </a:lnSpc>
              <a:spcBef>
                <a:spcPts val="2133"/>
              </a:spcBef>
              <a:spcAft>
                <a:spcPts val="2133"/>
              </a:spcAft>
              <a:buClr>
                <a:schemeClr val="lt1"/>
              </a:buClr>
              <a:buSzPts val="1400"/>
              <a:buFont typeface="Barlow"/>
              <a:buChar char="■"/>
              <a:defRPr/>
            </a:lvl9pPr>
          </a:lstStyle>
          <a:p>
            <a:endParaRPr/>
          </a:p>
        </p:txBody>
      </p:sp>
      <p:sp>
        <p:nvSpPr>
          <p:cNvPr id="14" name="Google Shape;14;p23"/>
          <p:cNvSpPr txBox="1">
            <a:spLocks noGrp="1"/>
          </p:cNvSpPr>
          <p:nvPr>
            <p:ph type="title"/>
          </p:nvPr>
        </p:nvSpPr>
        <p:spPr>
          <a:xfrm>
            <a:off x="950967" y="512064"/>
            <a:ext cx="102900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149983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226959E9-D711-4141-BC84-15DB177AD95C}" type="datetime1">
              <a:rPr lang="zh-TW" altLang="en-US" noProof="0" smtClean="0"/>
              <a:t>2022/5/4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矩形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編輯母片文字樣式</a:t>
            </a:r>
          </a:p>
        </p:txBody>
      </p:sp>
      <p:sp>
        <p:nvSpPr>
          <p:cNvPr id="4" name="日期版面配置區 3"/>
          <p:cNvSpPr>
            <a:spLocks noGrp="1"/>
          </p:cNvSpPr>
          <p:nvPr>
            <p:ph type="dt" sz="half" idx="10"/>
          </p:nvPr>
        </p:nvSpPr>
        <p:spPr/>
        <p:txBody>
          <a:bodyPr rtlCol="0"/>
          <a:lstStyle/>
          <a:p>
            <a:pPr rtl="0"/>
            <a:fld id="{07A3C890-8623-4A1C-947B-A864EC59C0DD}" type="datetime1">
              <a:rPr lang="zh-TW" altLang="en-US" noProof="0" smtClean="0"/>
              <a:t>2022/5/4</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a:xfrm>
            <a:off x="1024128" y="585216"/>
            <a:ext cx="9720072" cy="1499616"/>
          </a:xfrm>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1024127"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5989320"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pPr rtl="0"/>
            <a:fld id="{D5BE9075-3447-4FD3-8BC9-6412CF8C5B41}" type="datetime1">
              <a:rPr lang="zh-TW" altLang="en-US" noProof="0" smtClean="0"/>
              <a:t>2022/5/4</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4" name="內容預留位置 3"/>
          <p:cNvSpPr>
            <a:spLocks noGrp="1"/>
          </p:cNvSpPr>
          <p:nvPr>
            <p:ph sz="half" idx="2"/>
          </p:nvPr>
        </p:nvSpPr>
        <p:spPr>
          <a:xfrm>
            <a:off x="102412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icrosoft JhengHei UI" panose="020B0604030504040204" pitchFamily="34" charset="-120"/>
                <a:ea typeface="Microsoft JhengHei UI" panose="020B0604030504040204" pitchFamily="34" charset="-120"/>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noProof="0"/>
              <a:t>編輯母片文字樣式</a:t>
            </a:r>
          </a:p>
        </p:txBody>
      </p:sp>
      <p:sp>
        <p:nvSpPr>
          <p:cNvPr id="6" name="內容預留位置 5"/>
          <p:cNvSpPr>
            <a:spLocks noGrp="1"/>
          </p:cNvSpPr>
          <p:nvPr>
            <p:ph sz="quarter" idx="4"/>
          </p:nvPr>
        </p:nvSpPr>
        <p:spPr>
          <a:xfrm>
            <a:off x="599088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9BBEE5-55F8-45A3-AB6C-9C6112BE0C32}" type="datetime1">
              <a:rPr lang="zh-TW" altLang="en-US" noProof="0" smtClean="0"/>
              <a:t>2022/5/4</a:t>
            </a:fld>
            <a:endParaRPr lang="zh-TW" altLang="en-US" noProof="0" dirty="0"/>
          </a:p>
        </p:txBody>
      </p:sp>
      <p:sp>
        <p:nvSpPr>
          <p:cNvPr id="8" name="頁尾版面配置區 7"/>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9" name="投影片編號預留位置 8"/>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CDEAE714-2E29-46F3-9C77-12416C9543F5}" type="datetime1">
              <a:rPr lang="zh-TW" altLang="en-US" noProof="0" smtClean="0"/>
              <a:t>2022/5/4</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8C77B25F-C5C5-4940-9B93-C7969EB742CA}" type="datetime1">
              <a:rPr lang="zh-TW" altLang="en-US" noProof="0" smtClean="0"/>
              <a:t>2022/5/4</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標題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834BDAB7-BD48-40B7-93E5-DE7F01A31190}" type="datetime1">
              <a:rPr lang="zh-TW" altLang="en-US" noProof="0" smtClean="0"/>
              <a:t>2022/5/4</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圖片版面配置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00BDDE7C-E999-47D2-A35D-EE2C20E3497B}" type="datetime1">
              <a:rPr lang="zh-TW" altLang="en-US" noProof="0" smtClean="0"/>
              <a:t>2022/5/4</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867E5644-1E61-4311-A31E-84CB9C7AA8A9}"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D22E2503-8843-448F-B01E-FCD9BA586A1F}" type="datetime1">
              <a:rPr lang="zh-TW" altLang="en-US" noProof="0" smtClean="0"/>
              <a:t>2022/5/4</a:t>
            </a:fld>
            <a:endParaRPr lang="zh-TW" altLang="en-US" noProof="0" dirty="0"/>
          </a:p>
        </p:txBody>
      </p:sp>
      <p:sp>
        <p:nvSpPr>
          <p:cNvPr id="5" name="頁尾版面配置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cxnSp>
        <p:nvCxnSpPr>
          <p:cNvPr id="7" name="直線接點​​(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icrosoft JhengHei UI" panose="020B0604030504040204" pitchFamily="34" charset="-120"/>
          <a:ea typeface="Microsoft JhengHei UI" panose="020B0604030504040204" pitchFamily="34" charset="-12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JhengHei UI" panose="020B0604030504040204" pitchFamily="34" charset="-120"/>
          <a:ea typeface="Microsoft JhengHei UI" panose="020B0604030504040204" pitchFamily="34" charset="-120"/>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圖片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53"/>
            <a:fld id="{99C6FB39-2BE8-4359-BB15-16063D832E37}" type="datetime1">
              <a:rPr lang="zh-TW" altLang="en-US" smtClean="0">
                <a:solidFill>
                  <a:prstClr val="black">
                    <a:tint val="75000"/>
                  </a:prstClr>
                </a:solidFill>
                <a:sym typeface="Songti TC Bold"/>
              </a:rPr>
              <a:pPr defTabSz="914353"/>
              <a:t>2022/5/4</a:t>
            </a:fld>
            <a:endParaRPr lang="zh-TW" altLang="en-US">
              <a:solidFill>
                <a:prstClr val="black">
                  <a:tint val="75000"/>
                </a:prstClr>
              </a:solidFill>
              <a:sym typeface="Songti TC Bold"/>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53"/>
            <a:endParaRPr lang="zh-TW" altLang="en-US">
              <a:solidFill>
                <a:prstClr val="black">
                  <a:tint val="75000"/>
                </a:prstClr>
              </a:solidFill>
              <a:sym typeface="Songti TC Bold"/>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53"/>
            <a:fld id="{B1E3B3A6-7A9C-48B8-933D-3377D6C33DD3}" type="slidenum">
              <a:rPr lang="zh-TW" altLang="en-US" smtClean="0">
                <a:solidFill>
                  <a:prstClr val="black">
                    <a:tint val="75000"/>
                  </a:prstClr>
                </a:solidFill>
                <a:sym typeface="Songti TC Bold"/>
              </a:rPr>
              <a:pPr defTabSz="914353"/>
              <a:t>‹#›</a:t>
            </a:fld>
            <a:endParaRPr lang="zh-TW" altLang="en-US">
              <a:solidFill>
                <a:prstClr val="black">
                  <a:tint val="75000"/>
                </a:prstClr>
              </a:solidFill>
              <a:sym typeface="Songti TC Bold"/>
            </a:endParaRPr>
          </a:p>
        </p:txBody>
      </p:sp>
    </p:spTree>
    <p:extLst>
      <p:ext uri="{BB962C8B-B14F-4D97-AF65-F5344CB8AC3E}">
        <p14:creationId xmlns:p14="http://schemas.microsoft.com/office/powerpoint/2010/main" val="1428718565"/>
      </p:ext>
    </p:extLst>
  </p:cSld>
  <p:clrMap bg1="lt1" tx1="dk1" bg2="lt2" tx2="dk2" accent1="accent1" accent2="accent2" accent3="accent3" accent4="accent4" accent5="accent5" accent6="accent6" hlink="hlink" folHlink="folHlink"/>
  <p:sldLayoutIdLst>
    <p:sldLayoutId id="2147483696" r:id="rId1"/>
    <p:sldLayoutId id="2147483697" r:id="rId2"/>
  </p:sldLayoutIdLst>
  <p:hf hdr="0" ftr="0" dt="0"/>
  <p:txStyles>
    <p:titleStyle>
      <a:lvl1pPr algn="l" defTabSz="91435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8" indent="-228588" algn="l" defTabSz="91435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5" indent="-228588" algn="l" defTabSz="91435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8" algn="l" defTabSz="91435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1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9.png"/><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0.png"/><Relationship Id="rId9"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2.png"/><Relationship Id="rId7" Type="http://schemas.openxmlformats.org/officeDocument/2006/relationships/image" Target="../media/image47.png"/><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7.png"/><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68.jp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5" name="圖片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矩形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en-US" altLang="zh-TW" dirty="0">
                <a:solidFill>
                  <a:srgbClr val="FFFFFF"/>
                </a:solidFill>
              </a:rPr>
              <a:t>Deep Learning</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cxnSp>
        <p:nvCxnSpPr>
          <p:cNvPr id="23" name="直線接點​​(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8" name="標題 1">
            <a:extLst>
              <a:ext uri="{FF2B5EF4-FFF2-40B4-BE49-F238E27FC236}">
                <a16:creationId xmlns:a16="http://schemas.microsoft.com/office/drawing/2014/main" id="{5C72E9F1-EB38-48BA-A629-98596DAC7E6B}"/>
              </a:ext>
            </a:extLst>
          </p:cNvPr>
          <p:cNvSpPr txBox="1">
            <a:spLocks/>
          </p:cNvSpPr>
          <p:nvPr/>
        </p:nvSpPr>
        <p:spPr>
          <a:xfrm>
            <a:off x="4309349" y="4813022"/>
            <a:ext cx="7501651" cy="616453"/>
          </a:xfrm>
          <a:prstGeom prst="rect">
            <a:avLst/>
          </a:prstGeom>
        </p:spPr>
        <p:txBody>
          <a:bodyPr vert="horz" lIns="91440" tIns="45720" rIns="91440" bIns="45720" rtlCol="0" anchor="b">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icrosoft JhengHei UI" panose="020B0604030504040204" pitchFamily="34" charset="-120"/>
                <a:ea typeface="Microsoft JhengHei UI" panose="020B0604030504040204" pitchFamily="34" charset="-120"/>
                <a:cs typeface="+mj-cs"/>
              </a:defRPr>
            </a:lvl1pPr>
          </a:lstStyle>
          <a:p>
            <a:pPr algn="l"/>
            <a:r>
              <a:rPr lang="zh-TW" altLang="en-US" sz="2800" dirty="0">
                <a:solidFill>
                  <a:srgbClr val="FFFFFF"/>
                </a:solidFill>
              </a:rPr>
              <a:t>講員</a:t>
            </a:r>
            <a:r>
              <a:rPr lang="en-US" altLang="zh-TW" sz="2800" dirty="0">
                <a:solidFill>
                  <a:srgbClr val="FFFFFF"/>
                </a:solidFill>
              </a:rPr>
              <a:t>:</a:t>
            </a:r>
            <a:r>
              <a:rPr lang="zh-TW" altLang="en-US" sz="2800" dirty="0">
                <a:solidFill>
                  <a:srgbClr val="FFFFFF"/>
                </a:solidFill>
              </a:rPr>
              <a:t> 夏浩倫 </a:t>
            </a:r>
            <a:r>
              <a:rPr lang="en-US" altLang="zh-TW" sz="2800" dirty="0">
                <a:solidFill>
                  <a:srgbClr val="FFFFFF"/>
                </a:solidFill>
              </a:rPr>
              <a:t>(Allen) </a:t>
            </a:r>
          </a:p>
        </p:txBody>
      </p:sp>
      <p:sp>
        <p:nvSpPr>
          <p:cNvPr id="3" name="文字方塊 2">
            <a:extLst>
              <a:ext uri="{FF2B5EF4-FFF2-40B4-BE49-F238E27FC236}">
                <a16:creationId xmlns:a16="http://schemas.microsoft.com/office/drawing/2014/main" id="{2339CCE8-B745-40A0-B23C-E0337BF7899C}"/>
              </a:ext>
            </a:extLst>
          </p:cNvPr>
          <p:cNvSpPr txBox="1"/>
          <p:nvPr/>
        </p:nvSpPr>
        <p:spPr>
          <a:xfrm>
            <a:off x="8809275" y="5616047"/>
            <a:ext cx="3379451" cy="369332"/>
          </a:xfrm>
          <a:prstGeom prst="rect">
            <a:avLst/>
          </a:prstGeom>
          <a:noFill/>
        </p:spPr>
        <p:txBody>
          <a:bodyPr wrap="none" rtlCol="0">
            <a:spAutoFit/>
          </a:bodyPr>
          <a:lstStyle/>
          <a:p>
            <a:r>
              <a:rPr lang="zh-TW" altLang="en-US" dirty="0"/>
              <a:t>聯絡方式</a:t>
            </a:r>
            <a:r>
              <a:rPr lang="en-US" altLang="zh-TW" dirty="0"/>
              <a:t>:</a:t>
            </a:r>
            <a:r>
              <a:rPr lang="zh-TW" altLang="en-US" dirty="0"/>
              <a:t> </a:t>
            </a:r>
            <a:r>
              <a:rPr lang="en-US" dirty="0"/>
              <a:t>allensha42@gmail.com</a:t>
            </a:r>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altLang="zh-TW" sz="4000" dirty="0">
                <a:latin typeface="Times New Roman" panose="02020603050405020304" pitchFamily="18" charset="0"/>
                <a:cs typeface="Times New Roman" panose="02020603050405020304" pitchFamily="18" charset="0"/>
              </a:rPr>
              <a:t>Inside the Black Box</a:t>
            </a:r>
            <a:endParaRPr lang="en-US" sz="4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10</a:t>
            </a:fld>
            <a:endParaRPr lang="zh-TW" altLang="en-US">
              <a:solidFill>
                <a:prstClr val="black">
                  <a:tint val="75000"/>
                </a:prstClr>
              </a:solidFill>
              <a:sym typeface="Songti TC Bold"/>
            </a:endParaRPr>
          </a:p>
        </p:txBody>
      </p:sp>
      <p:grpSp>
        <p:nvGrpSpPr>
          <p:cNvPr id="50" name="群組 49">
            <a:extLst>
              <a:ext uri="{FF2B5EF4-FFF2-40B4-BE49-F238E27FC236}">
                <a16:creationId xmlns:a16="http://schemas.microsoft.com/office/drawing/2014/main" id="{BC0D074E-F1D9-48C8-A15D-5EA0087489A1}"/>
              </a:ext>
            </a:extLst>
          </p:cNvPr>
          <p:cNvGrpSpPr/>
          <p:nvPr/>
        </p:nvGrpSpPr>
        <p:grpSpPr>
          <a:xfrm>
            <a:off x="181951" y="1972492"/>
            <a:ext cx="2622205" cy="3065692"/>
            <a:chOff x="181951" y="1972492"/>
            <a:chExt cx="2622205" cy="3065692"/>
          </a:xfrm>
        </p:grpSpPr>
        <p:sp>
          <p:nvSpPr>
            <p:cNvPr id="44" name="文字方塊 43">
              <a:extLst>
                <a:ext uri="{FF2B5EF4-FFF2-40B4-BE49-F238E27FC236}">
                  <a16:creationId xmlns:a16="http://schemas.microsoft.com/office/drawing/2014/main" id="{52EE60DC-2EF5-49F7-9658-D7B82A7A0509}"/>
                </a:ext>
              </a:extLst>
            </p:cNvPr>
            <p:cNvSpPr txBox="1"/>
            <p:nvPr/>
          </p:nvSpPr>
          <p:spPr>
            <a:xfrm>
              <a:off x="838100" y="4668852"/>
              <a:ext cx="646331" cy="369332"/>
            </a:xfrm>
            <a:prstGeom prst="rect">
              <a:avLst/>
            </a:prstGeom>
            <a:noFill/>
          </p:spPr>
          <p:txBody>
            <a:bodyPr wrap="none" rtlCol="0">
              <a:spAutoFit/>
            </a:bodyPr>
            <a:lstStyle/>
            <a:p>
              <a:r>
                <a:rPr lang="en-US" dirty="0"/>
                <a:t>x-1.3</a:t>
              </a:r>
            </a:p>
          </p:txBody>
        </p:sp>
        <p:grpSp>
          <p:nvGrpSpPr>
            <p:cNvPr id="49" name="群組 48">
              <a:extLst>
                <a:ext uri="{FF2B5EF4-FFF2-40B4-BE49-F238E27FC236}">
                  <a16:creationId xmlns:a16="http://schemas.microsoft.com/office/drawing/2014/main" id="{DF99BC11-994A-4426-B5ED-AD2142AAC1CA}"/>
                </a:ext>
              </a:extLst>
            </p:cNvPr>
            <p:cNvGrpSpPr/>
            <p:nvPr/>
          </p:nvGrpSpPr>
          <p:grpSpPr>
            <a:xfrm>
              <a:off x="181951" y="1972492"/>
              <a:ext cx="2622205" cy="3024021"/>
              <a:chOff x="181951" y="1972492"/>
              <a:chExt cx="2622205" cy="3024021"/>
            </a:xfrm>
          </p:grpSpPr>
          <p:cxnSp>
            <p:nvCxnSpPr>
              <p:cNvPr id="38" name="直線接點 37">
                <a:extLst>
                  <a:ext uri="{FF2B5EF4-FFF2-40B4-BE49-F238E27FC236}">
                    <a16:creationId xmlns:a16="http://schemas.microsoft.com/office/drawing/2014/main" id="{0980ADF1-0470-4CD0-8EBB-B4558B20BD43}"/>
                  </a:ext>
                </a:extLst>
              </p:cNvPr>
              <p:cNvCxnSpPr>
                <a:cxnSpLocks/>
              </p:cNvCxnSpPr>
              <p:nvPr/>
            </p:nvCxnSpPr>
            <p:spPr>
              <a:xfrm>
                <a:off x="674010" y="3168604"/>
                <a:ext cx="0" cy="1827909"/>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5610D8E4-59CA-4DF7-BEF5-B4A017B09D2D}"/>
                  </a:ext>
                </a:extLst>
              </p:cNvPr>
              <p:cNvGrpSpPr/>
              <p:nvPr/>
            </p:nvGrpSpPr>
            <p:grpSpPr>
              <a:xfrm>
                <a:off x="181951" y="1972492"/>
                <a:ext cx="2622205" cy="2194625"/>
                <a:chOff x="375518" y="2804614"/>
                <a:chExt cx="2622205" cy="2194625"/>
              </a:xfrm>
            </p:grpSpPr>
            <p:pic>
              <p:nvPicPr>
                <p:cNvPr id="32" name="圖片 31">
                  <a:extLst>
                    <a:ext uri="{FF2B5EF4-FFF2-40B4-BE49-F238E27FC236}">
                      <a16:creationId xmlns:a16="http://schemas.microsoft.com/office/drawing/2014/main" id="{1605DA06-9FB9-41CD-97AD-EA7586229FF3}"/>
                    </a:ext>
                  </a:extLst>
                </p:cNvPr>
                <p:cNvPicPr>
                  <a:picLocks noChangeAspect="1"/>
                </p:cNvPicPr>
                <p:nvPr/>
              </p:nvPicPr>
              <p:blipFill>
                <a:blip r:embed="rId2"/>
                <a:stretch>
                  <a:fillRect/>
                </a:stretch>
              </p:blipFill>
              <p:spPr>
                <a:xfrm>
                  <a:off x="776743" y="2804614"/>
                  <a:ext cx="2183273" cy="1787696"/>
                </a:xfrm>
                <a:prstGeom prst="rect">
                  <a:avLst/>
                </a:prstGeom>
              </p:spPr>
            </p:pic>
            <p:sp>
              <p:nvSpPr>
                <p:cNvPr id="33" name="文字方塊 32">
                  <a:extLst>
                    <a:ext uri="{FF2B5EF4-FFF2-40B4-BE49-F238E27FC236}">
                      <a16:creationId xmlns:a16="http://schemas.microsoft.com/office/drawing/2014/main" id="{88FBA34E-DF62-4228-9E25-0EA372E3CCF4}"/>
                    </a:ext>
                  </a:extLst>
                </p:cNvPr>
                <p:cNvSpPr txBox="1"/>
                <p:nvPr/>
              </p:nvSpPr>
              <p:spPr>
                <a:xfrm>
                  <a:off x="1629038" y="4599129"/>
                  <a:ext cx="259956" cy="400110"/>
                </a:xfrm>
                <a:prstGeom prst="rect">
                  <a:avLst/>
                </a:prstGeom>
                <a:noFill/>
              </p:spPr>
              <p:txBody>
                <a:bodyPr wrap="square" rtlCol="0">
                  <a:spAutoFit/>
                </a:bodyPr>
                <a:lstStyle/>
                <a:p>
                  <a:r>
                    <a:rPr lang="en-US" altLang="zh-TW" sz="2000" dirty="0"/>
                    <a:t>X</a:t>
                  </a:r>
                  <a:endParaRPr lang="en-US" sz="2000" dirty="0"/>
                </a:p>
              </p:txBody>
            </p:sp>
            <p:sp>
              <p:nvSpPr>
                <p:cNvPr id="34" name="文字方塊 33">
                  <a:extLst>
                    <a:ext uri="{FF2B5EF4-FFF2-40B4-BE49-F238E27FC236}">
                      <a16:creationId xmlns:a16="http://schemas.microsoft.com/office/drawing/2014/main" id="{6D4C52B9-1895-433A-8075-3F1285BBA371}"/>
                    </a:ext>
                  </a:extLst>
                </p:cNvPr>
                <p:cNvSpPr txBox="1"/>
                <p:nvPr/>
              </p:nvSpPr>
              <p:spPr>
                <a:xfrm>
                  <a:off x="375518" y="3548480"/>
                  <a:ext cx="312901" cy="400110"/>
                </a:xfrm>
                <a:prstGeom prst="rect">
                  <a:avLst/>
                </a:prstGeom>
                <a:noFill/>
              </p:spPr>
              <p:txBody>
                <a:bodyPr wrap="square" rtlCol="0">
                  <a:spAutoFit/>
                </a:bodyPr>
                <a:lstStyle/>
                <a:p>
                  <a:r>
                    <a:rPr lang="en-US" altLang="zh-TW" sz="2000" dirty="0"/>
                    <a:t>Y</a:t>
                  </a:r>
                  <a:endParaRPr lang="en-US" sz="2000" dirty="0"/>
                </a:p>
              </p:txBody>
            </p:sp>
            <p:sp>
              <p:nvSpPr>
                <p:cNvPr id="35" name="文字方塊 34">
                  <a:extLst>
                    <a:ext uri="{FF2B5EF4-FFF2-40B4-BE49-F238E27FC236}">
                      <a16:creationId xmlns:a16="http://schemas.microsoft.com/office/drawing/2014/main" id="{710BDC71-5010-4032-B118-E236169A6CD5}"/>
                    </a:ext>
                  </a:extLst>
                </p:cNvPr>
                <p:cNvSpPr txBox="1"/>
                <p:nvPr/>
              </p:nvSpPr>
              <p:spPr>
                <a:xfrm>
                  <a:off x="776743" y="4599129"/>
                  <a:ext cx="259956" cy="400110"/>
                </a:xfrm>
                <a:prstGeom prst="rect">
                  <a:avLst/>
                </a:prstGeom>
                <a:noFill/>
              </p:spPr>
              <p:txBody>
                <a:bodyPr wrap="square" rtlCol="0">
                  <a:spAutoFit/>
                </a:bodyPr>
                <a:lstStyle/>
                <a:p>
                  <a:r>
                    <a:rPr lang="en-US" sz="2000" dirty="0"/>
                    <a:t>0</a:t>
                  </a:r>
                </a:p>
              </p:txBody>
            </p:sp>
            <p:sp>
              <p:nvSpPr>
                <p:cNvPr id="36" name="文字方塊 35">
                  <a:extLst>
                    <a:ext uri="{FF2B5EF4-FFF2-40B4-BE49-F238E27FC236}">
                      <a16:creationId xmlns:a16="http://schemas.microsoft.com/office/drawing/2014/main" id="{531B35F8-8A0C-4822-8575-8EE0EDF9FD9C}"/>
                    </a:ext>
                  </a:extLst>
                </p:cNvPr>
                <p:cNvSpPr txBox="1"/>
                <p:nvPr/>
              </p:nvSpPr>
              <p:spPr>
                <a:xfrm>
                  <a:off x="2737767" y="4599129"/>
                  <a:ext cx="259956" cy="400110"/>
                </a:xfrm>
                <a:prstGeom prst="rect">
                  <a:avLst/>
                </a:prstGeom>
                <a:noFill/>
              </p:spPr>
              <p:txBody>
                <a:bodyPr wrap="square" rtlCol="0">
                  <a:spAutoFit/>
                </a:bodyPr>
                <a:lstStyle/>
                <a:p>
                  <a:r>
                    <a:rPr lang="en-US" sz="2000" dirty="0"/>
                    <a:t>1</a:t>
                  </a:r>
                </a:p>
              </p:txBody>
            </p:sp>
          </p:grpSp>
        </p:grpSp>
        <p:sp>
          <p:nvSpPr>
            <p:cNvPr id="43" name="手繪多邊形: 圖案 42">
              <a:extLst>
                <a:ext uri="{FF2B5EF4-FFF2-40B4-BE49-F238E27FC236}">
                  <a16:creationId xmlns:a16="http://schemas.microsoft.com/office/drawing/2014/main" id="{7F8AFF87-2091-468A-B804-42414A339249}"/>
                </a:ext>
              </a:extLst>
            </p:cNvPr>
            <p:cNvSpPr/>
            <p:nvPr/>
          </p:nvSpPr>
          <p:spPr>
            <a:xfrm>
              <a:off x="706975" y="1972492"/>
              <a:ext cx="1913677" cy="1609694"/>
            </a:xfrm>
            <a:custGeom>
              <a:avLst/>
              <a:gdLst>
                <a:gd name="connsiteX0" fmla="*/ 0 w 1913642"/>
                <a:gd name="connsiteY0" fmla="*/ 0 h 1583704"/>
                <a:gd name="connsiteX1" fmla="*/ 509048 w 1913642"/>
                <a:gd name="connsiteY1" fmla="*/ 1168924 h 1583704"/>
                <a:gd name="connsiteX2" fmla="*/ 1913642 w 1913642"/>
                <a:gd name="connsiteY2" fmla="*/ 1583704 h 1583704"/>
              </a:gdLst>
              <a:ahLst/>
              <a:cxnLst>
                <a:cxn ang="0">
                  <a:pos x="connsiteX0" y="connsiteY0"/>
                </a:cxn>
                <a:cxn ang="0">
                  <a:pos x="connsiteX1" y="connsiteY1"/>
                </a:cxn>
                <a:cxn ang="0">
                  <a:pos x="connsiteX2" y="connsiteY2"/>
                </a:cxn>
              </a:cxnLst>
              <a:rect l="l" t="t" r="r" b="b"/>
              <a:pathLst>
                <a:path w="1913642" h="1583704">
                  <a:moveTo>
                    <a:pt x="0" y="0"/>
                  </a:moveTo>
                  <a:cubicBezTo>
                    <a:pt x="95054" y="452486"/>
                    <a:pt x="190108" y="904973"/>
                    <a:pt x="509048" y="1168924"/>
                  </a:cubicBezTo>
                  <a:cubicBezTo>
                    <a:pt x="827988" y="1432875"/>
                    <a:pt x="1679543" y="1505147"/>
                    <a:pt x="1913642" y="158370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手繪多邊形: 圖案 46">
              <a:extLst>
                <a:ext uri="{FF2B5EF4-FFF2-40B4-BE49-F238E27FC236}">
                  <a16:creationId xmlns:a16="http://schemas.microsoft.com/office/drawing/2014/main" id="{4BF770DF-0742-4847-9C89-7F7F8D21EB3B}"/>
                </a:ext>
              </a:extLst>
            </p:cNvPr>
            <p:cNvSpPr/>
            <p:nvPr/>
          </p:nvSpPr>
          <p:spPr>
            <a:xfrm flipV="1">
              <a:off x="706975" y="3608176"/>
              <a:ext cx="1913642" cy="1388337"/>
            </a:xfrm>
            <a:custGeom>
              <a:avLst/>
              <a:gdLst>
                <a:gd name="connsiteX0" fmla="*/ 0 w 1913642"/>
                <a:gd name="connsiteY0" fmla="*/ 0 h 1583704"/>
                <a:gd name="connsiteX1" fmla="*/ 509048 w 1913642"/>
                <a:gd name="connsiteY1" fmla="*/ 1168924 h 1583704"/>
                <a:gd name="connsiteX2" fmla="*/ 1913642 w 1913642"/>
                <a:gd name="connsiteY2" fmla="*/ 1583704 h 1583704"/>
              </a:gdLst>
              <a:ahLst/>
              <a:cxnLst>
                <a:cxn ang="0">
                  <a:pos x="connsiteX0" y="connsiteY0"/>
                </a:cxn>
                <a:cxn ang="0">
                  <a:pos x="connsiteX1" y="connsiteY1"/>
                </a:cxn>
                <a:cxn ang="0">
                  <a:pos x="connsiteX2" y="connsiteY2"/>
                </a:cxn>
              </a:cxnLst>
              <a:rect l="l" t="t" r="r" b="b"/>
              <a:pathLst>
                <a:path w="1913642" h="1583704">
                  <a:moveTo>
                    <a:pt x="0" y="0"/>
                  </a:moveTo>
                  <a:cubicBezTo>
                    <a:pt x="95054" y="452486"/>
                    <a:pt x="190108" y="904973"/>
                    <a:pt x="509048" y="1168924"/>
                  </a:cubicBezTo>
                  <a:cubicBezTo>
                    <a:pt x="827988" y="1432875"/>
                    <a:pt x="1679543" y="1505147"/>
                    <a:pt x="1913642" y="158370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群組 53">
            <a:extLst>
              <a:ext uri="{FF2B5EF4-FFF2-40B4-BE49-F238E27FC236}">
                <a16:creationId xmlns:a16="http://schemas.microsoft.com/office/drawing/2014/main" id="{F6B7E795-7CB2-45D0-B291-CF350DB5EC79}"/>
              </a:ext>
            </a:extLst>
          </p:cNvPr>
          <p:cNvGrpSpPr/>
          <p:nvPr/>
        </p:nvGrpSpPr>
        <p:grpSpPr>
          <a:xfrm>
            <a:off x="2997309" y="1947594"/>
            <a:ext cx="8690062" cy="2134965"/>
            <a:chOff x="2997309" y="1947594"/>
            <a:chExt cx="8690062" cy="2134965"/>
          </a:xfrm>
        </p:grpSpPr>
        <p:grpSp>
          <p:nvGrpSpPr>
            <p:cNvPr id="51" name="群組 50">
              <a:extLst>
                <a:ext uri="{FF2B5EF4-FFF2-40B4-BE49-F238E27FC236}">
                  <a16:creationId xmlns:a16="http://schemas.microsoft.com/office/drawing/2014/main" id="{8404FB1D-186F-40CA-A66B-DE65146D23BA}"/>
                </a:ext>
              </a:extLst>
            </p:cNvPr>
            <p:cNvGrpSpPr/>
            <p:nvPr/>
          </p:nvGrpSpPr>
          <p:grpSpPr>
            <a:xfrm>
              <a:off x="2997309" y="1947594"/>
              <a:ext cx="8690062" cy="2134965"/>
              <a:chOff x="2997309" y="1947594"/>
              <a:chExt cx="8690062" cy="2134965"/>
            </a:xfrm>
          </p:grpSpPr>
          <p:sp>
            <p:nvSpPr>
              <p:cNvPr id="5" name="橢圓 4">
                <a:extLst>
                  <a:ext uri="{FF2B5EF4-FFF2-40B4-BE49-F238E27FC236}">
                    <a16:creationId xmlns:a16="http://schemas.microsoft.com/office/drawing/2014/main" id="{AE13CCF9-9092-4AFE-877A-45C65AB9B211}"/>
                  </a:ext>
                </a:extLst>
              </p:cNvPr>
              <p:cNvSpPr/>
              <p:nvPr/>
            </p:nvSpPr>
            <p:spPr>
              <a:xfrm>
                <a:off x="2997309" y="2704611"/>
                <a:ext cx="880238"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t>X=</a:t>
                </a:r>
              </a:p>
              <a:p>
                <a:pPr algn="ctr"/>
                <a:r>
                  <a:rPr lang="en-US" altLang="zh-TW" sz="1600" dirty="0"/>
                  <a:t>0~1</a:t>
                </a:r>
                <a:endParaRPr lang="en-US" sz="1600" dirty="0"/>
              </a:p>
            </p:txBody>
          </p:sp>
          <p:cxnSp>
            <p:nvCxnSpPr>
              <p:cNvPr id="6" name="直線單箭頭接點 5">
                <a:extLst>
                  <a:ext uri="{FF2B5EF4-FFF2-40B4-BE49-F238E27FC236}">
                    <a16:creationId xmlns:a16="http://schemas.microsoft.com/office/drawing/2014/main" id="{47E4486B-C51E-4062-99A8-AE16DB1A5175}"/>
                  </a:ext>
                </a:extLst>
              </p:cNvPr>
              <p:cNvCxnSpPr>
                <a:cxnSpLocks/>
                <a:stCxn id="5" idx="6"/>
                <a:endCxn id="11" idx="1"/>
              </p:cNvCxnSpPr>
              <p:nvPr/>
            </p:nvCxnSpPr>
            <p:spPr>
              <a:xfrm flipV="1">
                <a:off x="3877547" y="2294594"/>
                <a:ext cx="518423" cy="73704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 name="直線單箭頭接點 6">
                <a:extLst>
                  <a:ext uri="{FF2B5EF4-FFF2-40B4-BE49-F238E27FC236}">
                    <a16:creationId xmlns:a16="http://schemas.microsoft.com/office/drawing/2014/main" id="{63462AB9-CD2C-4C9E-90ED-1B1A48CD7C49}"/>
                  </a:ext>
                </a:extLst>
              </p:cNvPr>
              <p:cNvCxnSpPr>
                <a:cxnSpLocks/>
                <a:stCxn id="5" idx="6"/>
                <a:endCxn id="12" idx="1"/>
              </p:cNvCxnSpPr>
              <p:nvPr/>
            </p:nvCxnSpPr>
            <p:spPr>
              <a:xfrm>
                <a:off x="3877547" y="3031635"/>
                <a:ext cx="518423" cy="688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橢圓 7">
                <a:extLst>
                  <a:ext uri="{FF2B5EF4-FFF2-40B4-BE49-F238E27FC236}">
                    <a16:creationId xmlns:a16="http://schemas.microsoft.com/office/drawing/2014/main" id="{A0E01E8C-33C0-4CC5-B879-ADD062123128}"/>
                  </a:ext>
                </a:extLst>
              </p:cNvPr>
              <p:cNvSpPr/>
              <p:nvPr/>
            </p:nvSpPr>
            <p:spPr>
              <a:xfrm>
                <a:off x="10982521" y="2805356"/>
                <a:ext cx="704850"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Y</a:t>
                </a:r>
                <a:endParaRPr lang="en-US" dirty="0"/>
              </a:p>
            </p:txBody>
          </p:sp>
          <p:cxnSp>
            <p:nvCxnSpPr>
              <p:cNvPr id="9" name="直線單箭頭接點 8">
                <a:extLst>
                  <a:ext uri="{FF2B5EF4-FFF2-40B4-BE49-F238E27FC236}">
                    <a16:creationId xmlns:a16="http://schemas.microsoft.com/office/drawing/2014/main" id="{CFA6B3AF-E615-4AE5-AC4C-4BAA531FD8D6}"/>
                  </a:ext>
                </a:extLst>
              </p:cNvPr>
              <p:cNvCxnSpPr>
                <a:cxnSpLocks/>
                <a:stCxn id="16" idx="3"/>
                <a:endCxn id="25" idx="0"/>
              </p:cNvCxnSpPr>
              <p:nvPr/>
            </p:nvCxnSpPr>
            <p:spPr>
              <a:xfrm>
                <a:off x="8127773" y="2309544"/>
                <a:ext cx="799917" cy="39092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直線單箭頭接點 9">
                <a:extLst>
                  <a:ext uri="{FF2B5EF4-FFF2-40B4-BE49-F238E27FC236}">
                    <a16:creationId xmlns:a16="http://schemas.microsoft.com/office/drawing/2014/main" id="{E0145DAB-DF82-4A53-900B-4A0AB1FD3BBE}"/>
                  </a:ext>
                </a:extLst>
              </p:cNvPr>
              <p:cNvCxnSpPr>
                <a:cxnSpLocks/>
                <a:stCxn id="22" idx="3"/>
                <a:endCxn id="26" idx="2"/>
              </p:cNvCxnSpPr>
              <p:nvPr/>
            </p:nvCxnSpPr>
            <p:spPr>
              <a:xfrm flipV="1">
                <a:off x="8175996" y="3567531"/>
                <a:ext cx="805160" cy="1530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文字方塊 10">
                <a:extLst>
                  <a:ext uri="{FF2B5EF4-FFF2-40B4-BE49-F238E27FC236}">
                    <a16:creationId xmlns:a16="http://schemas.microsoft.com/office/drawing/2014/main" id="{3E0A5212-D0AD-4340-8C08-22C7C71FDBB6}"/>
                  </a:ext>
                </a:extLst>
              </p:cNvPr>
              <p:cNvSpPr txBox="1"/>
              <p:nvPr/>
            </p:nvSpPr>
            <p:spPr>
              <a:xfrm>
                <a:off x="4395970" y="2109928"/>
                <a:ext cx="763351" cy="369332"/>
              </a:xfrm>
              <a:prstGeom prst="rect">
                <a:avLst/>
              </a:prstGeom>
              <a:noFill/>
              <a:ln>
                <a:solidFill>
                  <a:srgbClr val="000000"/>
                </a:solidFill>
              </a:ln>
            </p:spPr>
            <p:txBody>
              <a:bodyPr wrap="none" rtlCol="0">
                <a:spAutoFit/>
              </a:bodyPr>
              <a:lstStyle/>
              <a:p>
                <a:r>
                  <a:rPr lang="en-US" dirty="0">
                    <a:solidFill>
                      <a:srgbClr val="FF0000"/>
                    </a:solidFill>
                  </a:rPr>
                  <a:t>x-34.4</a:t>
                </a:r>
              </a:p>
            </p:txBody>
          </p:sp>
          <p:sp>
            <p:nvSpPr>
              <p:cNvPr id="12" name="文字方塊 11">
                <a:extLst>
                  <a:ext uri="{FF2B5EF4-FFF2-40B4-BE49-F238E27FC236}">
                    <a16:creationId xmlns:a16="http://schemas.microsoft.com/office/drawing/2014/main" id="{E6ABF413-D790-4441-8D4B-B1F17EFD70BD}"/>
                  </a:ext>
                </a:extLst>
              </p:cNvPr>
              <p:cNvSpPr txBox="1"/>
              <p:nvPr/>
            </p:nvSpPr>
            <p:spPr>
              <a:xfrm>
                <a:off x="4395970" y="3535943"/>
                <a:ext cx="763351" cy="369332"/>
              </a:xfrm>
              <a:prstGeom prst="rect">
                <a:avLst/>
              </a:prstGeom>
              <a:noFill/>
              <a:ln>
                <a:solidFill>
                  <a:srgbClr val="000000"/>
                </a:solidFill>
              </a:ln>
            </p:spPr>
            <p:txBody>
              <a:bodyPr wrap="none" rtlCol="0">
                <a:spAutoFit/>
              </a:bodyPr>
              <a:lstStyle/>
              <a:p>
                <a:r>
                  <a:rPr lang="en-US" dirty="0"/>
                  <a:t>x-2.52</a:t>
                </a:r>
              </a:p>
            </p:txBody>
          </p:sp>
          <p:sp>
            <p:nvSpPr>
              <p:cNvPr id="13" name="文字方塊 12">
                <a:extLst>
                  <a:ext uri="{FF2B5EF4-FFF2-40B4-BE49-F238E27FC236}">
                    <a16:creationId xmlns:a16="http://schemas.microsoft.com/office/drawing/2014/main" id="{BAA2F3D6-7390-4621-9B9F-76666450E5EF}"/>
                  </a:ext>
                </a:extLst>
              </p:cNvPr>
              <p:cNvSpPr txBox="1"/>
              <p:nvPr/>
            </p:nvSpPr>
            <p:spPr>
              <a:xfrm>
                <a:off x="5570066" y="2109928"/>
                <a:ext cx="763351" cy="369332"/>
              </a:xfrm>
              <a:prstGeom prst="rect">
                <a:avLst/>
              </a:prstGeom>
              <a:noFill/>
              <a:ln>
                <a:solidFill>
                  <a:srgbClr val="000000"/>
                </a:solidFill>
              </a:ln>
            </p:spPr>
            <p:txBody>
              <a:bodyPr wrap="square" rtlCol="0">
                <a:spAutoFit/>
              </a:bodyPr>
              <a:lstStyle/>
              <a:p>
                <a:r>
                  <a:rPr lang="en-US" dirty="0">
                    <a:solidFill>
                      <a:srgbClr val="FF0000"/>
                    </a:solidFill>
                  </a:rPr>
                  <a:t>+2.14</a:t>
                </a:r>
              </a:p>
            </p:txBody>
          </p:sp>
          <p:sp>
            <p:nvSpPr>
              <p:cNvPr id="14" name="文字方塊 13">
                <a:extLst>
                  <a:ext uri="{FF2B5EF4-FFF2-40B4-BE49-F238E27FC236}">
                    <a16:creationId xmlns:a16="http://schemas.microsoft.com/office/drawing/2014/main" id="{6AAA63AE-98BA-4D85-A208-18354851E839}"/>
                  </a:ext>
                </a:extLst>
              </p:cNvPr>
              <p:cNvSpPr txBox="1"/>
              <p:nvPr/>
            </p:nvSpPr>
            <p:spPr>
              <a:xfrm>
                <a:off x="5512467" y="3544248"/>
                <a:ext cx="708848" cy="369332"/>
              </a:xfrm>
              <a:prstGeom prst="rect">
                <a:avLst/>
              </a:prstGeom>
              <a:noFill/>
              <a:ln>
                <a:solidFill>
                  <a:srgbClr val="000000"/>
                </a:solidFill>
              </a:ln>
            </p:spPr>
            <p:txBody>
              <a:bodyPr wrap="none" rtlCol="0">
                <a:spAutoFit/>
              </a:bodyPr>
              <a:lstStyle/>
              <a:p>
                <a:r>
                  <a:rPr lang="en-US" dirty="0"/>
                  <a:t>+1.29</a:t>
                </a:r>
              </a:p>
            </p:txBody>
          </p:sp>
          <p:grpSp>
            <p:nvGrpSpPr>
              <p:cNvPr id="15" name="群組 14">
                <a:extLst>
                  <a:ext uri="{FF2B5EF4-FFF2-40B4-BE49-F238E27FC236}">
                    <a16:creationId xmlns:a16="http://schemas.microsoft.com/office/drawing/2014/main" id="{90221FFE-8CF2-4D34-8814-45B4B925C7F7}"/>
                  </a:ext>
                </a:extLst>
              </p:cNvPr>
              <p:cNvGrpSpPr/>
              <p:nvPr/>
            </p:nvGrpSpPr>
            <p:grpSpPr>
              <a:xfrm>
                <a:off x="7070498" y="1947594"/>
                <a:ext cx="1057275" cy="723900"/>
                <a:chOff x="7277888" y="2626324"/>
                <a:chExt cx="1057275" cy="723900"/>
              </a:xfrm>
            </p:grpSpPr>
            <p:sp>
              <p:nvSpPr>
                <p:cNvPr id="16" name="流程圖: 替代程序 15">
                  <a:extLst>
                    <a:ext uri="{FF2B5EF4-FFF2-40B4-BE49-F238E27FC236}">
                      <a16:creationId xmlns:a16="http://schemas.microsoft.com/office/drawing/2014/main" id="{6FD371BA-0AE7-4CAC-A649-DDA1D3EAC324}"/>
                    </a:ext>
                  </a:extLst>
                </p:cNvPr>
                <p:cNvSpPr/>
                <p:nvPr/>
              </p:nvSpPr>
              <p:spPr>
                <a:xfrm>
                  <a:off x="7277888" y="2626324"/>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17" name="圖片 16">
                  <a:extLst>
                    <a:ext uri="{FF2B5EF4-FFF2-40B4-BE49-F238E27FC236}">
                      <a16:creationId xmlns:a16="http://schemas.microsoft.com/office/drawing/2014/main" id="{6804DA1C-1BCD-421B-AF5C-218BCC8762CF}"/>
                    </a:ext>
                  </a:extLst>
                </p:cNvPr>
                <p:cNvPicPr>
                  <a:picLocks noChangeAspect="1"/>
                </p:cNvPicPr>
                <p:nvPr/>
              </p:nvPicPr>
              <p:blipFill>
                <a:blip r:embed="rId3"/>
                <a:stretch>
                  <a:fillRect/>
                </a:stretch>
              </p:blipFill>
              <p:spPr>
                <a:xfrm>
                  <a:off x="7517512" y="2690432"/>
                  <a:ext cx="586791" cy="586791"/>
                </a:xfrm>
                <a:prstGeom prst="rect">
                  <a:avLst/>
                </a:prstGeom>
              </p:spPr>
            </p:pic>
          </p:grpSp>
          <p:cxnSp>
            <p:nvCxnSpPr>
              <p:cNvPr id="18" name="直線單箭頭接點 17">
                <a:extLst>
                  <a:ext uri="{FF2B5EF4-FFF2-40B4-BE49-F238E27FC236}">
                    <a16:creationId xmlns:a16="http://schemas.microsoft.com/office/drawing/2014/main" id="{F9310346-01F5-4236-9B40-54D994C49666}"/>
                  </a:ext>
                </a:extLst>
              </p:cNvPr>
              <p:cNvCxnSpPr>
                <a:cxnSpLocks/>
                <a:stCxn id="11" idx="3"/>
                <a:endCxn id="13" idx="1"/>
              </p:cNvCxnSpPr>
              <p:nvPr/>
            </p:nvCxnSpPr>
            <p:spPr>
              <a:xfrm>
                <a:off x="5159321" y="2294594"/>
                <a:ext cx="41074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 name="直線單箭頭接點 18">
                <a:extLst>
                  <a:ext uri="{FF2B5EF4-FFF2-40B4-BE49-F238E27FC236}">
                    <a16:creationId xmlns:a16="http://schemas.microsoft.com/office/drawing/2014/main" id="{C128717F-907D-49AB-87C1-820AD75F02A9}"/>
                  </a:ext>
                </a:extLst>
              </p:cNvPr>
              <p:cNvCxnSpPr>
                <a:cxnSpLocks/>
                <a:stCxn id="13" idx="3"/>
                <a:endCxn id="16" idx="1"/>
              </p:cNvCxnSpPr>
              <p:nvPr/>
            </p:nvCxnSpPr>
            <p:spPr>
              <a:xfrm>
                <a:off x="6333417" y="2294594"/>
                <a:ext cx="737081" cy="1495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直線單箭頭接點 19">
                <a:extLst>
                  <a:ext uri="{FF2B5EF4-FFF2-40B4-BE49-F238E27FC236}">
                    <a16:creationId xmlns:a16="http://schemas.microsoft.com/office/drawing/2014/main" id="{F5369ECC-4741-414D-889E-7D316A6E19C2}"/>
                  </a:ext>
                </a:extLst>
              </p:cNvPr>
              <p:cNvCxnSpPr>
                <a:cxnSpLocks/>
                <a:stCxn id="12" idx="3"/>
                <a:endCxn id="14" idx="1"/>
              </p:cNvCxnSpPr>
              <p:nvPr/>
            </p:nvCxnSpPr>
            <p:spPr>
              <a:xfrm>
                <a:off x="5159321" y="3720609"/>
                <a:ext cx="353146" cy="83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1" name="群組 20">
                <a:extLst>
                  <a:ext uri="{FF2B5EF4-FFF2-40B4-BE49-F238E27FC236}">
                    <a16:creationId xmlns:a16="http://schemas.microsoft.com/office/drawing/2014/main" id="{1C7466D1-FBFC-4CCA-9A7C-D825AD04990D}"/>
                  </a:ext>
                </a:extLst>
              </p:cNvPr>
              <p:cNvGrpSpPr/>
              <p:nvPr/>
            </p:nvGrpSpPr>
            <p:grpSpPr>
              <a:xfrm>
                <a:off x="7118721" y="3358659"/>
                <a:ext cx="1057275" cy="723900"/>
                <a:chOff x="7161114" y="4159322"/>
                <a:chExt cx="1057275" cy="723900"/>
              </a:xfrm>
            </p:grpSpPr>
            <p:sp>
              <p:nvSpPr>
                <p:cNvPr id="22" name="流程圖: 替代程序 21">
                  <a:extLst>
                    <a:ext uri="{FF2B5EF4-FFF2-40B4-BE49-F238E27FC236}">
                      <a16:creationId xmlns:a16="http://schemas.microsoft.com/office/drawing/2014/main" id="{C69B9B0E-65CF-4645-B67E-3242094FA691}"/>
                    </a:ext>
                  </a:extLst>
                </p:cNvPr>
                <p:cNvSpPr/>
                <p:nvPr/>
              </p:nvSpPr>
              <p:spPr>
                <a:xfrm>
                  <a:off x="7161114" y="4159322"/>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23" name="圖片 22">
                  <a:extLst>
                    <a:ext uri="{FF2B5EF4-FFF2-40B4-BE49-F238E27FC236}">
                      <a16:creationId xmlns:a16="http://schemas.microsoft.com/office/drawing/2014/main" id="{05244F18-F167-428F-A403-601642614105}"/>
                    </a:ext>
                  </a:extLst>
                </p:cNvPr>
                <p:cNvPicPr>
                  <a:picLocks noChangeAspect="1"/>
                </p:cNvPicPr>
                <p:nvPr/>
              </p:nvPicPr>
              <p:blipFill>
                <a:blip r:embed="rId3"/>
                <a:stretch>
                  <a:fillRect/>
                </a:stretch>
              </p:blipFill>
              <p:spPr>
                <a:xfrm>
                  <a:off x="7396356" y="4227876"/>
                  <a:ext cx="586791" cy="586791"/>
                </a:xfrm>
                <a:prstGeom prst="rect">
                  <a:avLst/>
                </a:prstGeom>
              </p:spPr>
            </p:pic>
          </p:grpSp>
          <p:cxnSp>
            <p:nvCxnSpPr>
              <p:cNvPr id="24" name="直線單箭頭接點 23">
                <a:extLst>
                  <a:ext uri="{FF2B5EF4-FFF2-40B4-BE49-F238E27FC236}">
                    <a16:creationId xmlns:a16="http://schemas.microsoft.com/office/drawing/2014/main" id="{1DC90F89-9825-4C7B-B4CF-EA99E9E057D0}"/>
                  </a:ext>
                </a:extLst>
              </p:cNvPr>
              <p:cNvCxnSpPr>
                <a:cxnSpLocks/>
                <a:stCxn id="14" idx="3"/>
                <a:endCxn id="22" idx="1"/>
              </p:cNvCxnSpPr>
              <p:nvPr/>
            </p:nvCxnSpPr>
            <p:spPr>
              <a:xfrm flipV="1">
                <a:off x="6221315" y="3720609"/>
                <a:ext cx="897406" cy="83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文字方塊 24">
                <a:extLst>
                  <a:ext uri="{FF2B5EF4-FFF2-40B4-BE49-F238E27FC236}">
                    <a16:creationId xmlns:a16="http://schemas.microsoft.com/office/drawing/2014/main" id="{0DE9970B-2FAF-4347-A90B-8CCB0681BFCD}"/>
                  </a:ext>
                </a:extLst>
              </p:cNvPr>
              <p:cNvSpPr txBox="1"/>
              <p:nvPr/>
            </p:nvSpPr>
            <p:spPr>
              <a:xfrm>
                <a:off x="8604524" y="2700473"/>
                <a:ext cx="646331" cy="369332"/>
              </a:xfrm>
              <a:prstGeom prst="rect">
                <a:avLst/>
              </a:prstGeom>
              <a:noFill/>
              <a:ln>
                <a:solidFill>
                  <a:srgbClr val="000000"/>
                </a:solidFill>
              </a:ln>
            </p:spPr>
            <p:txBody>
              <a:bodyPr wrap="none" rtlCol="0">
                <a:spAutoFit/>
              </a:bodyPr>
              <a:lstStyle/>
              <a:p>
                <a:r>
                  <a:rPr lang="en-US" dirty="0"/>
                  <a:t>x-1.3</a:t>
                </a:r>
              </a:p>
            </p:txBody>
          </p:sp>
          <p:sp>
            <p:nvSpPr>
              <p:cNvPr id="26" name="文字方塊 25">
                <a:extLst>
                  <a:ext uri="{FF2B5EF4-FFF2-40B4-BE49-F238E27FC236}">
                    <a16:creationId xmlns:a16="http://schemas.microsoft.com/office/drawing/2014/main" id="{6A4B9040-60CA-4BD3-924E-7A8E90597333}"/>
                  </a:ext>
                </a:extLst>
              </p:cNvPr>
              <p:cNvSpPr txBox="1"/>
              <p:nvPr/>
            </p:nvSpPr>
            <p:spPr>
              <a:xfrm>
                <a:off x="8634747" y="3198199"/>
                <a:ext cx="692818" cy="369332"/>
              </a:xfrm>
              <a:prstGeom prst="rect">
                <a:avLst/>
              </a:prstGeom>
              <a:noFill/>
              <a:ln>
                <a:solidFill>
                  <a:srgbClr val="000000"/>
                </a:solidFill>
              </a:ln>
            </p:spPr>
            <p:txBody>
              <a:bodyPr wrap="none" rtlCol="0">
                <a:spAutoFit/>
              </a:bodyPr>
              <a:lstStyle/>
              <a:p>
                <a:r>
                  <a:rPr lang="en-US" dirty="0"/>
                  <a:t>x2.28</a:t>
                </a:r>
              </a:p>
            </p:txBody>
          </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7923E548-C740-4FB3-8E55-55E710E89FC4}"/>
                      </a:ext>
                    </a:extLst>
                  </p:cNvPr>
                  <p:cNvSpPr txBox="1"/>
                  <p:nvPr/>
                </p:nvSpPr>
                <p:spPr>
                  <a:xfrm>
                    <a:off x="9585780" y="2950379"/>
                    <a:ext cx="933269" cy="369332"/>
                  </a:xfrm>
                  <a:prstGeom prst="rect">
                    <a:avLst/>
                  </a:prstGeom>
                  <a:noFill/>
                  <a:ln>
                    <a:solidFill>
                      <a:srgbClr val="000000"/>
                    </a:solidFill>
                  </a:ln>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-0.58</a:t>
                    </a:r>
                  </a:p>
                </p:txBody>
              </p:sp>
            </mc:Choice>
            <mc:Fallback xmlns="">
              <p:sp>
                <p:nvSpPr>
                  <p:cNvPr id="27" name="文字方塊 26">
                    <a:extLst>
                      <a:ext uri="{FF2B5EF4-FFF2-40B4-BE49-F238E27FC236}">
                        <a16:creationId xmlns:a16="http://schemas.microsoft.com/office/drawing/2014/main" id="{7923E548-C740-4FB3-8E55-55E710E89FC4}"/>
                      </a:ext>
                    </a:extLst>
                  </p:cNvPr>
                  <p:cNvSpPr txBox="1">
                    <a:spLocks noRot="1" noChangeAspect="1" noMove="1" noResize="1" noEditPoints="1" noAdjustHandles="1" noChangeArrowheads="1" noChangeShapeType="1" noTextEdit="1"/>
                  </p:cNvSpPr>
                  <p:nvPr/>
                </p:nvSpPr>
                <p:spPr>
                  <a:xfrm>
                    <a:off x="9585780" y="2950379"/>
                    <a:ext cx="933269" cy="369332"/>
                  </a:xfrm>
                  <a:prstGeom prst="rect">
                    <a:avLst/>
                  </a:prstGeom>
                  <a:blipFill>
                    <a:blip r:embed="rId4"/>
                    <a:stretch>
                      <a:fillRect l="-1282" t="-7937" r="-4487" b="-22222"/>
                    </a:stretch>
                  </a:blipFill>
                  <a:ln>
                    <a:solidFill>
                      <a:srgbClr val="000000"/>
                    </a:solidFill>
                  </a:ln>
                </p:spPr>
                <p:txBody>
                  <a:bodyPr/>
                  <a:lstStyle/>
                  <a:p>
                    <a:r>
                      <a:rPr lang="en-US">
                        <a:noFill/>
                      </a:rPr>
                      <a:t> </a:t>
                    </a:r>
                  </a:p>
                </p:txBody>
              </p:sp>
            </mc:Fallback>
          </mc:AlternateContent>
          <p:cxnSp>
            <p:nvCxnSpPr>
              <p:cNvPr id="28" name="直線單箭頭接點 27">
                <a:extLst>
                  <a:ext uri="{FF2B5EF4-FFF2-40B4-BE49-F238E27FC236}">
                    <a16:creationId xmlns:a16="http://schemas.microsoft.com/office/drawing/2014/main" id="{25388EF0-CAE0-43D2-B337-1B4B132D5BA4}"/>
                  </a:ext>
                </a:extLst>
              </p:cNvPr>
              <p:cNvCxnSpPr>
                <a:cxnSpLocks/>
                <a:stCxn id="25" idx="3"/>
                <a:endCxn id="27" idx="1"/>
              </p:cNvCxnSpPr>
              <p:nvPr/>
            </p:nvCxnSpPr>
            <p:spPr>
              <a:xfrm>
                <a:off x="9250855" y="2885139"/>
                <a:ext cx="334925" cy="2499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單箭頭接點 28">
                <a:extLst>
                  <a:ext uri="{FF2B5EF4-FFF2-40B4-BE49-F238E27FC236}">
                    <a16:creationId xmlns:a16="http://schemas.microsoft.com/office/drawing/2014/main" id="{1E31D33F-6F3B-4470-BD65-55581CCFB42B}"/>
                  </a:ext>
                </a:extLst>
              </p:cNvPr>
              <p:cNvCxnSpPr>
                <a:cxnSpLocks/>
                <a:stCxn id="26" idx="3"/>
                <a:endCxn id="27" idx="1"/>
              </p:cNvCxnSpPr>
              <p:nvPr/>
            </p:nvCxnSpPr>
            <p:spPr>
              <a:xfrm flipV="1">
                <a:off x="9327565" y="3135045"/>
                <a:ext cx="258215" cy="247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單箭頭接點 29">
                <a:extLst>
                  <a:ext uri="{FF2B5EF4-FFF2-40B4-BE49-F238E27FC236}">
                    <a16:creationId xmlns:a16="http://schemas.microsoft.com/office/drawing/2014/main" id="{60262194-8A86-4BE9-A0A0-CC422436B2D8}"/>
                  </a:ext>
                </a:extLst>
              </p:cNvPr>
              <p:cNvCxnSpPr>
                <a:cxnSpLocks/>
                <a:stCxn id="27" idx="3"/>
                <a:endCxn id="8" idx="2"/>
              </p:cNvCxnSpPr>
              <p:nvPr/>
            </p:nvCxnSpPr>
            <p:spPr>
              <a:xfrm flipV="1">
                <a:off x="10519049" y="3132380"/>
                <a:ext cx="463472" cy="26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52" name="矩形 51">
              <a:extLst>
                <a:ext uri="{FF2B5EF4-FFF2-40B4-BE49-F238E27FC236}">
                  <a16:creationId xmlns:a16="http://schemas.microsoft.com/office/drawing/2014/main" id="{067EB6C6-1C98-40D3-AF70-90A66061E30A}"/>
                </a:ext>
              </a:extLst>
            </p:cNvPr>
            <p:cNvSpPr/>
            <p:nvPr/>
          </p:nvSpPr>
          <p:spPr>
            <a:xfrm>
              <a:off x="7390692" y="2294594"/>
              <a:ext cx="293573" cy="244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915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altLang="zh-TW" sz="4000" dirty="0">
                <a:latin typeface="Times New Roman" panose="02020603050405020304" pitchFamily="18" charset="0"/>
                <a:cs typeface="Times New Roman" panose="02020603050405020304" pitchFamily="18" charset="0"/>
              </a:rPr>
              <a:t>Inside the Black Box</a:t>
            </a:r>
            <a:endParaRPr lang="en-US" sz="4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11</a:t>
            </a:fld>
            <a:endParaRPr lang="zh-TW" altLang="en-US">
              <a:solidFill>
                <a:prstClr val="black">
                  <a:tint val="75000"/>
                </a:prstClr>
              </a:solidFill>
              <a:sym typeface="Songti TC Bold"/>
            </a:endParaRPr>
          </a:p>
        </p:txBody>
      </p:sp>
      <p:grpSp>
        <p:nvGrpSpPr>
          <p:cNvPr id="45" name="群組 44">
            <a:extLst>
              <a:ext uri="{FF2B5EF4-FFF2-40B4-BE49-F238E27FC236}">
                <a16:creationId xmlns:a16="http://schemas.microsoft.com/office/drawing/2014/main" id="{9DACE714-97C6-4CF8-9432-8E16CA13F865}"/>
              </a:ext>
            </a:extLst>
          </p:cNvPr>
          <p:cNvGrpSpPr/>
          <p:nvPr/>
        </p:nvGrpSpPr>
        <p:grpSpPr>
          <a:xfrm>
            <a:off x="181951" y="885826"/>
            <a:ext cx="2622205" cy="4110687"/>
            <a:chOff x="181951" y="885826"/>
            <a:chExt cx="2622205" cy="4110687"/>
          </a:xfrm>
        </p:grpSpPr>
        <p:grpSp>
          <p:nvGrpSpPr>
            <p:cNvPr id="33" name="群組 32">
              <a:extLst>
                <a:ext uri="{FF2B5EF4-FFF2-40B4-BE49-F238E27FC236}">
                  <a16:creationId xmlns:a16="http://schemas.microsoft.com/office/drawing/2014/main" id="{2C4AFF54-4F63-4F24-96E5-0BC367A09670}"/>
                </a:ext>
              </a:extLst>
            </p:cNvPr>
            <p:cNvGrpSpPr/>
            <p:nvPr/>
          </p:nvGrpSpPr>
          <p:grpSpPr>
            <a:xfrm>
              <a:off x="181951" y="1972492"/>
              <a:ext cx="2622205" cy="3024021"/>
              <a:chOff x="181951" y="1972492"/>
              <a:chExt cx="2622205" cy="3024021"/>
            </a:xfrm>
          </p:grpSpPr>
          <p:cxnSp>
            <p:nvCxnSpPr>
              <p:cNvPr id="34" name="直線接點 33">
                <a:extLst>
                  <a:ext uri="{FF2B5EF4-FFF2-40B4-BE49-F238E27FC236}">
                    <a16:creationId xmlns:a16="http://schemas.microsoft.com/office/drawing/2014/main" id="{A05E38DB-A295-498F-8E1F-3BB223C1D469}"/>
                  </a:ext>
                </a:extLst>
              </p:cNvPr>
              <p:cNvCxnSpPr>
                <a:cxnSpLocks/>
              </p:cNvCxnSpPr>
              <p:nvPr/>
            </p:nvCxnSpPr>
            <p:spPr>
              <a:xfrm>
                <a:off x="674010" y="3168604"/>
                <a:ext cx="0" cy="1827909"/>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5" name="群組 34">
                <a:extLst>
                  <a:ext uri="{FF2B5EF4-FFF2-40B4-BE49-F238E27FC236}">
                    <a16:creationId xmlns:a16="http://schemas.microsoft.com/office/drawing/2014/main" id="{1B3EE4B2-8A83-42B5-92FD-F1B2C1EF4DAD}"/>
                  </a:ext>
                </a:extLst>
              </p:cNvPr>
              <p:cNvGrpSpPr/>
              <p:nvPr/>
            </p:nvGrpSpPr>
            <p:grpSpPr>
              <a:xfrm>
                <a:off x="181951" y="1972492"/>
                <a:ext cx="2622205" cy="2194625"/>
                <a:chOff x="375518" y="2804614"/>
                <a:chExt cx="2622205" cy="2194625"/>
              </a:xfrm>
            </p:grpSpPr>
            <p:pic>
              <p:nvPicPr>
                <p:cNvPr id="36" name="圖片 35">
                  <a:extLst>
                    <a:ext uri="{FF2B5EF4-FFF2-40B4-BE49-F238E27FC236}">
                      <a16:creationId xmlns:a16="http://schemas.microsoft.com/office/drawing/2014/main" id="{B9CA66A1-F467-4B6D-AFC2-BB707E7BACAC}"/>
                    </a:ext>
                  </a:extLst>
                </p:cNvPr>
                <p:cNvPicPr>
                  <a:picLocks noChangeAspect="1"/>
                </p:cNvPicPr>
                <p:nvPr/>
              </p:nvPicPr>
              <p:blipFill>
                <a:blip r:embed="rId2"/>
                <a:stretch>
                  <a:fillRect/>
                </a:stretch>
              </p:blipFill>
              <p:spPr>
                <a:xfrm>
                  <a:off x="776743" y="2804614"/>
                  <a:ext cx="2183273" cy="1787696"/>
                </a:xfrm>
                <a:prstGeom prst="rect">
                  <a:avLst/>
                </a:prstGeom>
              </p:spPr>
            </p:pic>
            <p:sp>
              <p:nvSpPr>
                <p:cNvPr id="37" name="文字方塊 36">
                  <a:extLst>
                    <a:ext uri="{FF2B5EF4-FFF2-40B4-BE49-F238E27FC236}">
                      <a16:creationId xmlns:a16="http://schemas.microsoft.com/office/drawing/2014/main" id="{6B656718-FF22-4DEF-8CB3-0B56CDF0FE48}"/>
                    </a:ext>
                  </a:extLst>
                </p:cNvPr>
                <p:cNvSpPr txBox="1"/>
                <p:nvPr/>
              </p:nvSpPr>
              <p:spPr>
                <a:xfrm>
                  <a:off x="1629038" y="4599129"/>
                  <a:ext cx="259956" cy="400110"/>
                </a:xfrm>
                <a:prstGeom prst="rect">
                  <a:avLst/>
                </a:prstGeom>
                <a:noFill/>
              </p:spPr>
              <p:txBody>
                <a:bodyPr wrap="square" rtlCol="0">
                  <a:spAutoFit/>
                </a:bodyPr>
                <a:lstStyle/>
                <a:p>
                  <a:r>
                    <a:rPr lang="en-US" altLang="zh-TW" sz="2000" dirty="0"/>
                    <a:t>X</a:t>
                  </a:r>
                  <a:endParaRPr lang="en-US" sz="2000" dirty="0"/>
                </a:p>
              </p:txBody>
            </p:sp>
            <p:sp>
              <p:nvSpPr>
                <p:cNvPr id="38" name="文字方塊 37">
                  <a:extLst>
                    <a:ext uri="{FF2B5EF4-FFF2-40B4-BE49-F238E27FC236}">
                      <a16:creationId xmlns:a16="http://schemas.microsoft.com/office/drawing/2014/main" id="{0338024A-6871-488F-B720-CFEC782E22A8}"/>
                    </a:ext>
                  </a:extLst>
                </p:cNvPr>
                <p:cNvSpPr txBox="1"/>
                <p:nvPr/>
              </p:nvSpPr>
              <p:spPr>
                <a:xfrm>
                  <a:off x="375518" y="3548480"/>
                  <a:ext cx="312901" cy="400110"/>
                </a:xfrm>
                <a:prstGeom prst="rect">
                  <a:avLst/>
                </a:prstGeom>
                <a:noFill/>
              </p:spPr>
              <p:txBody>
                <a:bodyPr wrap="square" rtlCol="0">
                  <a:spAutoFit/>
                </a:bodyPr>
                <a:lstStyle/>
                <a:p>
                  <a:r>
                    <a:rPr lang="en-US" altLang="zh-TW" sz="2000" dirty="0"/>
                    <a:t>Y</a:t>
                  </a:r>
                  <a:endParaRPr lang="en-US" sz="2000" dirty="0"/>
                </a:p>
              </p:txBody>
            </p:sp>
            <p:sp>
              <p:nvSpPr>
                <p:cNvPr id="39" name="文字方塊 38">
                  <a:extLst>
                    <a:ext uri="{FF2B5EF4-FFF2-40B4-BE49-F238E27FC236}">
                      <a16:creationId xmlns:a16="http://schemas.microsoft.com/office/drawing/2014/main" id="{1313D5AE-A70F-4212-AE07-1F8734CD426A}"/>
                    </a:ext>
                  </a:extLst>
                </p:cNvPr>
                <p:cNvSpPr txBox="1"/>
                <p:nvPr/>
              </p:nvSpPr>
              <p:spPr>
                <a:xfrm>
                  <a:off x="776743" y="4599129"/>
                  <a:ext cx="259956" cy="400110"/>
                </a:xfrm>
                <a:prstGeom prst="rect">
                  <a:avLst/>
                </a:prstGeom>
                <a:noFill/>
              </p:spPr>
              <p:txBody>
                <a:bodyPr wrap="square" rtlCol="0">
                  <a:spAutoFit/>
                </a:bodyPr>
                <a:lstStyle/>
                <a:p>
                  <a:r>
                    <a:rPr lang="en-US" sz="2000" dirty="0"/>
                    <a:t>0</a:t>
                  </a:r>
                </a:p>
              </p:txBody>
            </p:sp>
            <p:sp>
              <p:nvSpPr>
                <p:cNvPr id="40" name="文字方塊 39">
                  <a:extLst>
                    <a:ext uri="{FF2B5EF4-FFF2-40B4-BE49-F238E27FC236}">
                      <a16:creationId xmlns:a16="http://schemas.microsoft.com/office/drawing/2014/main" id="{08AC7979-F0F5-4419-98C9-D48D914AE10B}"/>
                    </a:ext>
                  </a:extLst>
                </p:cNvPr>
                <p:cNvSpPr txBox="1"/>
                <p:nvPr/>
              </p:nvSpPr>
              <p:spPr>
                <a:xfrm>
                  <a:off x="2737767" y="4599129"/>
                  <a:ext cx="259956" cy="400110"/>
                </a:xfrm>
                <a:prstGeom prst="rect">
                  <a:avLst/>
                </a:prstGeom>
                <a:noFill/>
              </p:spPr>
              <p:txBody>
                <a:bodyPr wrap="square" rtlCol="0">
                  <a:spAutoFit/>
                </a:bodyPr>
                <a:lstStyle/>
                <a:p>
                  <a:r>
                    <a:rPr lang="en-US" sz="2000" dirty="0"/>
                    <a:t>1</a:t>
                  </a:r>
                </a:p>
              </p:txBody>
            </p:sp>
          </p:grpSp>
        </p:grpSp>
        <p:sp>
          <p:nvSpPr>
            <p:cNvPr id="42" name="手繪多邊形: 圖案 41">
              <a:extLst>
                <a:ext uri="{FF2B5EF4-FFF2-40B4-BE49-F238E27FC236}">
                  <a16:creationId xmlns:a16="http://schemas.microsoft.com/office/drawing/2014/main" id="{BEE70842-C355-4B29-A6C7-ADC15506830E}"/>
                </a:ext>
              </a:extLst>
            </p:cNvPr>
            <p:cNvSpPr/>
            <p:nvPr/>
          </p:nvSpPr>
          <p:spPr>
            <a:xfrm>
              <a:off x="1244339" y="885826"/>
              <a:ext cx="1232870" cy="2021338"/>
            </a:xfrm>
            <a:custGeom>
              <a:avLst/>
              <a:gdLst>
                <a:gd name="connsiteX0" fmla="*/ 0 w 1809947"/>
                <a:gd name="connsiteY0" fmla="*/ 0 h 1687398"/>
                <a:gd name="connsiteX1" fmla="*/ 782425 w 1809947"/>
                <a:gd name="connsiteY1" fmla="*/ 942680 h 1687398"/>
                <a:gd name="connsiteX2" fmla="*/ 1809947 w 1809947"/>
                <a:gd name="connsiteY2" fmla="*/ 1687398 h 1687398"/>
              </a:gdLst>
              <a:ahLst/>
              <a:cxnLst>
                <a:cxn ang="0">
                  <a:pos x="connsiteX0" y="connsiteY0"/>
                </a:cxn>
                <a:cxn ang="0">
                  <a:pos x="connsiteX1" y="connsiteY1"/>
                </a:cxn>
                <a:cxn ang="0">
                  <a:pos x="connsiteX2" y="connsiteY2"/>
                </a:cxn>
              </a:cxnLst>
              <a:rect l="l" t="t" r="r" b="b"/>
              <a:pathLst>
                <a:path w="1809947" h="1687398">
                  <a:moveTo>
                    <a:pt x="0" y="0"/>
                  </a:moveTo>
                  <a:cubicBezTo>
                    <a:pt x="240383" y="330723"/>
                    <a:pt x="480767" y="661447"/>
                    <a:pt x="782425" y="942680"/>
                  </a:cubicBezTo>
                  <a:cubicBezTo>
                    <a:pt x="1084083" y="1223913"/>
                    <a:pt x="1619840" y="1524000"/>
                    <a:pt x="1809947" y="1687398"/>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手繪多邊形: 圖案 42">
              <a:extLst>
                <a:ext uri="{FF2B5EF4-FFF2-40B4-BE49-F238E27FC236}">
                  <a16:creationId xmlns:a16="http://schemas.microsoft.com/office/drawing/2014/main" id="{EA77792B-1E4C-4510-B032-6FF8539998AD}"/>
                </a:ext>
              </a:extLst>
            </p:cNvPr>
            <p:cNvSpPr/>
            <p:nvPr/>
          </p:nvSpPr>
          <p:spPr>
            <a:xfrm>
              <a:off x="583175" y="1143096"/>
              <a:ext cx="1894031" cy="1764068"/>
            </a:xfrm>
            <a:custGeom>
              <a:avLst/>
              <a:gdLst>
                <a:gd name="connsiteX0" fmla="*/ 0 w 1809947"/>
                <a:gd name="connsiteY0" fmla="*/ 0 h 1687398"/>
                <a:gd name="connsiteX1" fmla="*/ 782425 w 1809947"/>
                <a:gd name="connsiteY1" fmla="*/ 942680 h 1687398"/>
                <a:gd name="connsiteX2" fmla="*/ 1809947 w 1809947"/>
                <a:gd name="connsiteY2" fmla="*/ 1687398 h 1687398"/>
              </a:gdLst>
              <a:ahLst/>
              <a:cxnLst>
                <a:cxn ang="0">
                  <a:pos x="connsiteX0" y="connsiteY0"/>
                </a:cxn>
                <a:cxn ang="0">
                  <a:pos x="connsiteX1" y="connsiteY1"/>
                </a:cxn>
                <a:cxn ang="0">
                  <a:pos x="connsiteX2" y="connsiteY2"/>
                </a:cxn>
              </a:cxnLst>
              <a:rect l="l" t="t" r="r" b="b"/>
              <a:pathLst>
                <a:path w="1809947" h="1687398">
                  <a:moveTo>
                    <a:pt x="0" y="0"/>
                  </a:moveTo>
                  <a:cubicBezTo>
                    <a:pt x="240383" y="330723"/>
                    <a:pt x="480767" y="661447"/>
                    <a:pt x="782425" y="942680"/>
                  </a:cubicBezTo>
                  <a:cubicBezTo>
                    <a:pt x="1084083" y="1223913"/>
                    <a:pt x="1619840" y="1524000"/>
                    <a:pt x="1809947" y="1687398"/>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文字方塊 43">
              <a:extLst>
                <a:ext uri="{FF2B5EF4-FFF2-40B4-BE49-F238E27FC236}">
                  <a16:creationId xmlns:a16="http://schemas.microsoft.com/office/drawing/2014/main" id="{B6D323BE-5EDF-4FFE-8C1A-78C95CF3CADF}"/>
                </a:ext>
              </a:extLst>
            </p:cNvPr>
            <p:cNvSpPr txBox="1"/>
            <p:nvPr/>
          </p:nvSpPr>
          <p:spPr>
            <a:xfrm>
              <a:off x="1830875" y="1572940"/>
              <a:ext cx="713657" cy="369332"/>
            </a:xfrm>
            <a:prstGeom prst="rect">
              <a:avLst/>
            </a:prstGeom>
            <a:noFill/>
          </p:spPr>
          <p:txBody>
            <a:bodyPr wrap="none" rtlCol="0">
              <a:spAutoFit/>
            </a:bodyPr>
            <a:lstStyle/>
            <a:p>
              <a:r>
                <a:rPr lang="en-US" dirty="0"/>
                <a:t>X2.28</a:t>
              </a:r>
            </a:p>
          </p:txBody>
        </p:sp>
      </p:grpSp>
      <p:grpSp>
        <p:nvGrpSpPr>
          <p:cNvPr id="48" name="群組 47">
            <a:extLst>
              <a:ext uri="{FF2B5EF4-FFF2-40B4-BE49-F238E27FC236}">
                <a16:creationId xmlns:a16="http://schemas.microsoft.com/office/drawing/2014/main" id="{26E52C87-D427-40CA-822D-6BB2A0777DB6}"/>
              </a:ext>
            </a:extLst>
          </p:cNvPr>
          <p:cNvGrpSpPr/>
          <p:nvPr/>
        </p:nvGrpSpPr>
        <p:grpSpPr>
          <a:xfrm>
            <a:off x="2851387" y="2183264"/>
            <a:ext cx="8609741" cy="2134965"/>
            <a:chOff x="2851387" y="2183264"/>
            <a:chExt cx="8609741" cy="2134965"/>
          </a:xfrm>
        </p:grpSpPr>
        <p:grpSp>
          <p:nvGrpSpPr>
            <p:cNvPr id="46" name="群組 45">
              <a:extLst>
                <a:ext uri="{FF2B5EF4-FFF2-40B4-BE49-F238E27FC236}">
                  <a16:creationId xmlns:a16="http://schemas.microsoft.com/office/drawing/2014/main" id="{71177EF1-5D2F-449D-83F9-EC4D85111D4A}"/>
                </a:ext>
              </a:extLst>
            </p:cNvPr>
            <p:cNvGrpSpPr/>
            <p:nvPr/>
          </p:nvGrpSpPr>
          <p:grpSpPr>
            <a:xfrm>
              <a:off x="2851387" y="2183264"/>
              <a:ext cx="8609741" cy="2134965"/>
              <a:chOff x="2851387" y="2183264"/>
              <a:chExt cx="8609741" cy="2134965"/>
            </a:xfrm>
          </p:grpSpPr>
          <p:sp>
            <p:nvSpPr>
              <p:cNvPr id="5" name="橢圓 4">
                <a:extLst>
                  <a:ext uri="{FF2B5EF4-FFF2-40B4-BE49-F238E27FC236}">
                    <a16:creationId xmlns:a16="http://schemas.microsoft.com/office/drawing/2014/main" id="{7AD31DB2-3DB4-4F8A-98F5-53FB81A9B9E3}"/>
                  </a:ext>
                </a:extLst>
              </p:cNvPr>
              <p:cNvSpPr/>
              <p:nvPr/>
            </p:nvSpPr>
            <p:spPr>
              <a:xfrm>
                <a:off x="2851387" y="2940281"/>
                <a:ext cx="799917"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X=</a:t>
                </a:r>
              </a:p>
              <a:p>
                <a:pPr algn="ctr"/>
                <a:r>
                  <a:rPr lang="en-US" altLang="zh-TW" dirty="0"/>
                  <a:t>0~1</a:t>
                </a:r>
                <a:endParaRPr lang="en-US" dirty="0"/>
              </a:p>
            </p:txBody>
          </p:sp>
          <p:cxnSp>
            <p:nvCxnSpPr>
              <p:cNvPr id="6" name="直線單箭頭接點 5">
                <a:extLst>
                  <a:ext uri="{FF2B5EF4-FFF2-40B4-BE49-F238E27FC236}">
                    <a16:creationId xmlns:a16="http://schemas.microsoft.com/office/drawing/2014/main" id="{8FD9AEC3-EC1C-44BD-B619-3B7BF50C1928}"/>
                  </a:ext>
                </a:extLst>
              </p:cNvPr>
              <p:cNvCxnSpPr>
                <a:cxnSpLocks/>
                <a:stCxn id="5" idx="6"/>
                <a:endCxn id="11" idx="1"/>
              </p:cNvCxnSpPr>
              <p:nvPr/>
            </p:nvCxnSpPr>
            <p:spPr>
              <a:xfrm flipV="1">
                <a:off x="3651304" y="2530264"/>
                <a:ext cx="518423" cy="737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直線單箭頭接點 6">
                <a:extLst>
                  <a:ext uri="{FF2B5EF4-FFF2-40B4-BE49-F238E27FC236}">
                    <a16:creationId xmlns:a16="http://schemas.microsoft.com/office/drawing/2014/main" id="{EAE94DAF-8C5B-4E98-A588-EE2580168565}"/>
                  </a:ext>
                </a:extLst>
              </p:cNvPr>
              <p:cNvCxnSpPr>
                <a:cxnSpLocks/>
                <a:stCxn id="5" idx="6"/>
                <a:endCxn id="12" idx="1"/>
              </p:cNvCxnSpPr>
              <p:nvPr/>
            </p:nvCxnSpPr>
            <p:spPr>
              <a:xfrm>
                <a:off x="3651304" y="3267305"/>
                <a:ext cx="518423" cy="688974"/>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8" name="橢圓 7">
                <a:extLst>
                  <a:ext uri="{FF2B5EF4-FFF2-40B4-BE49-F238E27FC236}">
                    <a16:creationId xmlns:a16="http://schemas.microsoft.com/office/drawing/2014/main" id="{48EB25D7-5E09-4537-AE47-DB33D6DE0C8A}"/>
                  </a:ext>
                </a:extLst>
              </p:cNvPr>
              <p:cNvSpPr/>
              <p:nvPr/>
            </p:nvSpPr>
            <p:spPr>
              <a:xfrm>
                <a:off x="10756278" y="3041026"/>
                <a:ext cx="704850"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Y</a:t>
                </a:r>
                <a:endParaRPr lang="en-US" dirty="0"/>
              </a:p>
            </p:txBody>
          </p:sp>
          <p:cxnSp>
            <p:nvCxnSpPr>
              <p:cNvPr id="9" name="直線單箭頭接點 8">
                <a:extLst>
                  <a:ext uri="{FF2B5EF4-FFF2-40B4-BE49-F238E27FC236}">
                    <a16:creationId xmlns:a16="http://schemas.microsoft.com/office/drawing/2014/main" id="{3979413B-154B-46D3-A45F-7CAF53D0F33B}"/>
                  </a:ext>
                </a:extLst>
              </p:cNvPr>
              <p:cNvCxnSpPr>
                <a:cxnSpLocks/>
                <a:stCxn id="16" idx="3"/>
                <a:endCxn id="25" idx="0"/>
              </p:cNvCxnSpPr>
              <p:nvPr/>
            </p:nvCxnSpPr>
            <p:spPr>
              <a:xfrm>
                <a:off x="7901530" y="2545214"/>
                <a:ext cx="799917" cy="3909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直線單箭頭接點 9">
                <a:extLst>
                  <a:ext uri="{FF2B5EF4-FFF2-40B4-BE49-F238E27FC236}">
                    <a16:creationId xmlns:a16="http://schemas.microsoft.com/office/drawing/2014/main" id="{61A28AB0-66FF-4D8B-8C02-1D0C4D0978CE}"/>
                  </a:ext>
                </a:extLst>
              </p:cNvPr>
              <p:cNvCxnSpPr>
                <a:cxnSpLocks/>
                <a:stCxn id="22" idx="3"/>
                <a:endCxn id="26" idx="2"/>
              </p:cNvCxnSpPr>
              <p:nvPr/>
            </p:nvCxnSpPr>
            <p:spPr>
              <a:xfrm flipV="1">
                <a:off x="7949753" y="3803201"/>
                <a:ext cx="805160" cy="153078"/>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1" name="文字方塊 10">
                <a:extLst>
                  <a:ext uri="{FF2B5EF4-FFF2-40B4-BE49-F238E27FC236}">
                    <a16:creationId xmlns:a16="http://schemas.microsoft.com/office/drawing/2014/main" id="{289A987E-5B72-4E74-BFCA-CEED3A5E4108}"/>
                  </a:ext>
                </a:extLst>
              </p:cNvPr>
              <p:cNvSpPr txBox="1"/>
              <p:nvPr/>
            </p:nvSpPr>
            <p:spPr>
              <a:xfrm>
                <a:off x="4169727" y="2345598"/>
                <a:ext cx="763351" cy="369332"/>
              </a:xfrm>
              <a:prstGeom prst="rect">
                <a:avLst/>
              </a:prstGeom>
              <a:noFill/>
              <a:ln>
                <a:solidFill>
                  <a:srgbClr val="000000"/>
                </a:solidFill>
              </a:ln>
            </p:spPr>
            <p:txBody>
              <a:bodyPr wrap="none" rtlCol="0">
                <a:spAutoFit/>
              </a:bodyPr>
              <a:lstStyle/>
              <a:p>
                <a:r>
                  <a:rPr lang="en-US" dirty="0"/>
                  <a:t>x-34.4</a:t>
                </a:r>
              </a:p>
            </p:txBody>
          </p:sp>
          <p:sp>
            <p:nvSpPr>
              <p:cNvPr id="12" name="文字方塊 11">
                <a:extLst>
                  <a:ext uri="{FF2B5EF4-FFF2-40B4-BE49-F238E27FC236}">
                    <a16:creationId xmlns:a16="http://schemas.microsoft.com/office/drawing/2014/main" id="{4A60F3DB-960A-4851-AA4A-3086EDDA673E}"/>
                  </a:ext>
                </a:extLst>
              </p:cNvPr>
              <p:cNvSpPr txBox="1"/>
              <p:nvPr/>
            </p:nvSpPr>
            <p:spPr>
              <a:xfrm>
                <a:off x="4169727" y="3771613"/>
                <a:ext cx="763351" cy="369332"/>
              </a:xfrm>
              <a:prstGeom prst="rect">
                <a:avLst/>
              </a:prstGeom>
              <a:noFill/>
              <a:ln>
                <a:solidFill>
                  <a:srgbClr val="000000"/>
                </a:solidFill>
              </a:ln>
            </p:spPr>
            <p:txBody>
              <a:bodyPr wrap="none" rtlCol="0">
                <a:spAutoFit/>
              </a:bodyPr>
              <a:lstStyle/>
              <a:p>
                <a:r>
                  <a:rPr lang="en-US" dirty="0">
                    <a:solidFill>
                      <a:srgbClr val="FFC000"/>
                    </a:solidFill>
                  </a:rPr>
                  <a:t>x-2.52</a:t>
                </a:r>
              </a:p>
            </p:txBody>
          </p:sp>
          <p:sp>
            <p:nvSpPr>
              <p:cNvPr id="13" name="文字方塊 12">
                <a:extLst>
                  <a:ext uri="{FF2B5EF4-FFF2-40B4-BE49-F238E27FC236}">
                    <a16:creationId xmlns:a16="http://schemas.microsoft.com/office/drawing/2014/main" id="{6014F757-660E-4721-A164-F903358CCD2F}"/>
                  </a:ext>
                </a:extLst>
              </p:cNvPr>
              <p:cNvSpPr txBox="1"/>
              <p:nvPr/>
            </p:nvSpPr>
            <p:spPr>
              <a:xfrm>
                <a:off x="5343823" y="2345598"/>
                <a:ext cx="763351" cy="369332"/>
              </a:xfrm>
              <a:prstGeom prst="rect">
                <a:avLst/>
              </a:prstGeom>
              <a:noFill/>
              <a:ln>
                <a:solidFill>
                  <a:srgbClr val="000000"/>
                </a:solidFill>
              </a:ln>
            </p:spPr>
            <p:txBody>
              <a:bodyPr wrap="square" rtlCol="0">
                <a:spAutoFit/>
              </a:bodyPr>
              <a:lstStyle/>
              <a:p>
                <a:r>
                  <a:rPr lang="en-US" dirty="0"/>
                  <a:t>+2.14</a:t>
                </a:r>
              </a:p>
            </p:txBody>
          </p:sp>
          <p:sp>
            <p:nvSpPr>
              <p:cNvPr id="14" name="文字方塊 13">
                <a:extLst>
                  <a:ext uri="{FF2B5EF4-FFF2-40B4-BE49-F238E27FC236}">
                    <a16:creationId xmlns:a16="http://schemas.microsoft.com/office/drawing/2014/main" id="{B8BE7CD2-DB03-438C-A584-FA082ADF2B49}"/>
                  </a:ext>
                </a:extLst>
              </p:cNvPr>
              <p:cNvSpPr txBox="1"/>
              <p:nvPr/>
            </p:nvSpPr>
            <p:spPr>
              <a:xfrm>
                <a:off x="5286224" y="3779918"/>
                <a:ext cx="708848" cy="369332"/>
              </a:xfrm>
              <a:prstGeom prst="rect">
                <a:avLst/>
              </a:prstGeom>
              <a:noFill/>
              <a:ln>
                <a:solidFill>
                  <a:srgbClr val="000000"/>
                </a:solidFill>
              </a:ln>
            </p:spPr>
            <p:txBody>
              <a:bodyPr wrap="none" rtlCol="0">
                <a:spAutoFit/>
              </a:bodyPr>
              <a:lstStyle/>
              <a:p>
                <a:r>
                  <a:rPr lang="en-US" dirty="0">
                    <a:solidFill>
                      <a:srgbClr val="FFC000"/>
                    </a:solidFill>
                  </a:rPr>
                  <a:t>+1.29</a:t>
                </a:r>
              </a:p>
            </p:txBody>
          </p:sp>
          <p:grpSp>
            <p:nvGrpSpPr>
              <p:cNvPr id="15" name="群組 14">
                <a:extLst>
                  <a:ext uri="{FF2B5EF4-FFF2-40B4-BE49-F238E27FC236}">
                    <a16:creationId xmlns:a16="http://schemas.microsoft.com/office/drawing/2014/main" id="{53CF150D-346A-418F-A38C-D12BE7AD2336}"/>
                  </a:ext>
                </a:extLst>
              </p:cNvPr>
              <p:cNvGrpSpPr/>
              <p:nvPr/>
            </p:nvGrpSpPr>
            <p:grpSpPr>
              <a:xfrm>
                <a:off x="6844255" y="2183264"/>
                <a:ext cx="1057275" cy="723900"/>
                <a:chOff x="7277888" y="2626324"/>
                <a:chExt cx="1057275" cy="723900"/>
              </a:xfrm>
            </p:grpSpPr>
            <p:sp>
              <p:nvSpPr>
                <p:cNvPr id="16" name="流程圖: 替代程序 15">
                  <a:extLst>
                    <a:ext uri="{FF2B5EF4-FFF2-40B4-BE49-F238E27FC236}">
                      <a16:creationId xmlns:a16="http://schemas.microsoft.com/office/drawing/2014/main" id="{A1F623E5-E2B9-4110-8F5F-A8148B957EB1}"/>
                    </a:ext>
                  </a:extLst>
                </p:cNvPr>
                <p:cNvSpPr/>
                <p:nvPr/>
              </p:nvSpPr>
              <p:spPr>
                <a:xfrm>
                  <a:off x="7277888" y="2626324"/>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17" name="圖片 16">
                  <a:extLst>
                    <a:ext uri="{FF2B5EF4-FFF2-40B4-BE49-F238E27FC236}">
                      <a16:creationId xmlns:a16="http://schemas.microsoft.com/office/drawing/2014/main" id="{F40B5B61-9D60-40CB-A993-81738EBEDEB7}"/>
                    </a:ext>
                  </a:extLst>
                </p:cNvPr>
                <p:cNvPicPr>
                  <a:picLocks noChangeAspect="1"/>
                </p:cNvPicPr>
                <p:nvPr/>
              </p:nvPicPr>
              <p:blipFill>
                <a:blip r:embed="rId3"/>
                <a:stretch>
                  <a:fillRect/>
                </a:stretch>
              </p:blipFill>
              <p:spPr>
                <a:xfrm>
                  <a:off x="7517512" y="2690432"/>
                  <a:ext cx="586791" cy="586791"/>
                </a:xfrm>
                <a:prstGeom prst="rect">
                  <a:avLst/>
                </a:prstGeom>
              </p:spPr>
            </p:pic>
          </p:grpSp>
          <p:cxnSp>
            <p:nvCxnSpPr>
              <p:cNvPr id="18" name="直線單箭頭接點 17">
                <a:extLst>
                  <a:ext uri="{FF2B5EF4-FFF2-40B4-BE49-F238E27FC236}">
                    <a16:creationId xmlns:a16="http://schemas.microsoft.com/office/drawing/2014/main" id="{536CD479-0E2E-4C03-89A4-447D0F47B361}"/>
                  </a:ext>
                </a:extLst>
              </p:cNvPr>
              <p:cNvCxnSpPr>
                <a:cxnSpLocks/>
                <a:stCxn id="11" idx="3"/>
                <a:endCxn id="13" idx="1"/>
              </p:cNvCxnSpPr>
              <p:nvPr/>
            </p:nvCxnSpPr>
            <p:spPr>
              <a:xfrm>
                <a:off x="4933078" y="2530264"/>
                <a:ext cx="4107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單箭頭接點 18">
                <a:extLst>
                  <a:ext uri="{FF2B5EF4-FFF2-40B4-BE49-F238E27FC236}">
                    <a16:creationId xmlns:a16="http://schemas.microsoft.com/office/drawing/2014/main" id="{68C90FA5-80EC-4FB9-AB8D-CC942464747B}"/>
                  </a:ext>
                </a:extLst>
              </p:cNvPr>
              <p:cNvCxnSpPr>
                <a:cxnSpLocks/>
                <a:stCxn id="13" idx="3"/>
                <a:endCxn id="16" idx="1"/>
              </p:cNvCxnSpPr>
              <p:nvPr/>
            </p:nvCxnSpPr>
            <p:spPr>
              <a:xfrm>
                <a:off x="6107174" y="2530264"/>
                <a:ext cx="737081" cy="14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單箭頭接點 19">
                <a:extLst>
                  <a:ext uri="{FF2B5EF4-FFF2-40B4-BE49-F238E27FC236}">
                    <a16:creationId xmlns:a16="http://schemas.microsoft.com/office/drawing/2014/main" id="{D0E9C00C-5917-42A3-8BE9-02D8BB975DD0}"/>
                  </a:ext>
                </a:extLst>
              </p:cNvPr>
              <p:cNvCxnSpPr>
                <a:cxnSpLocks/>
                <a:stCxn id="12" idx="3"/>
                <a:endCxn id="14" idx="1"/>
              </p:cNvCxnSpPr>
              <p:nvPr/>
            </p:nvCxnSpPr>
            <p:spPr>
              <a:xfrm>
                <a:off x="4933078" y="3956279"/>
                <a:ext cx="353146" cy="830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grpSp>
            <p:nvGrpSpPr>
              <p:cNvPr id="21" name="群組 20">
                <a:extLst>
                  <a:ext uri="{FF2B5EF4-FFF2-40B4-BE49-F238E27FC236}">
                    <a16:creationId xmlns:a16="http://schemas.microsoft.com/office/drawing/2014/main" id="{9353B68F-1EAB-4300-B63D-1A281175BB8B}"/>
                  </a:ext>
                </a:extLst>
              </p:cNvPr>
              <p:cNvGrpSpPr/>
              <p:nvPr/>
            </p:nvGrpSpPr>
            <p:grpSpPr>
              <a:xfrm>
                <a:off x="6892478" y="3594329"/>
                <a:ext cx="1057275" cy="723900"/>
                <a:chOff x="7161114" y="4159322"/>
                <a:chExt cx="1057275" cy="723900"/>
              </a:xfrm>
            </p:grpSpPr>
            <p:sp>
              <p:nvSpPr>
                <p:cNvPr id="22" name="流程圖: 替代程序 21">
                  <a:extLst>
                    <a:ext uri="{FF2B5EF4-FFF2-40B4-BE49-F238E27FC236}">
                      <a16:creationId xmlns:a16="http://schemas.microsoft.com/office/drawing/2014/main" id="{7BAD1254-529B-40C2-B76C-791F39442FE3}"/>
                    </a:ext>
                  </a:extLst>
                </p:cNvPr>
                <p:cNvSpPr/>
                <p:nvPr/>
              </p:nvSpPr>
              <p:spPr>
                <a:xfrm>
                  <a:off x="7161114" y="4159322"/>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23" name="圖片 22">
                  <a:extLst>
                    <a:ext uri="{FF2B5EF4-FFF2-40B4-BE49-F238E27FC236}">
                      <a16:creationId xmlns:a16="http://schemas.microsoft.com/office/drawing/2014/main" id="{C5E52845-F263-4A18-AD0B-5D870133713C}"/>
                    </a:ext>
                  </a:extLst>
                </p:cNvPr>
                <p:cNvPicPr>
                  <a:picLocks noChangeAspect="1"/>
                </p:cNvPicPr>
                <p:nvPr/>
              </p:nvPicPr>
              <p:blipFill>
                <a:blip r:embed="rId3"/>
                <a:stretch>
                  <a:fillRect/>
                </a:stretch>
              </p:blipFill>
              <p:spPr>
                <a:xfrm>
                  <a:off x="7396356" y="4227876"/>
                  <a:ext cx="586791" cy="586791"/>
                </a:xfrm>
                <a:prstGeom prst="rect">
                  <a:avLst/>
                </a:prstGeom>
              </p:spPr>
            </p:pic>
          </p:grpSp>
          <p:cxnSp>
            <p:nvCxnSpPr>
              <p:cNvPr id="24" name="直線單箭頭接點 23">
                <a:extLst>
                  <a:ext uri="{FF2B5EF4-FFF2-40B4-BE49-F238E27FC236}">
                    <a16:creationId xmlns:a16="http://schemas.microsoft.com/office/drawing/2014/main" id="{C38FCC14-89A0-44D2-AE22-B0BE559648BC}"/>
                  </a:ext>
                </a:extLst>
              </p:cNvPr>
              <p:cNvCxnSpPr>
                <a:cxnSpLocks/>
                <a:stCxn id="14" idx="3"/>
                <a:endCxn id="22" idx="1"/>
              </p:cNvCxnSpPr>
              <p:nvPr/>
            </p:nvCxnSpPr>
            <p:spPr>
              <a:xfrm flipV="1">
                <a:off x="5995072" y="3956279"/>
                <a:ext cx="897406" cy="830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5" name="文字方塊 24">
                <a:extLst>
                  <a:ext uri="{FF2B5EF4-FFF2-40B4-BE49-F238E27FC236}">
                    <a16:creationId xmlns:a16="http://schemas.microsoft.com/office/drawing/2014/main" id="{50E5CF08-D7FB-4969-A715-078FE6251DB5}"/>
                  </a:ext>
                </a:extLst>
              </p:cNvPr>
              <p:cNvSpPr txBox="1"/>
              <p:nvPr/>
            </p:nvSpPr>
            <p:spPr>
              <a:xfrm>
                <a:off x="8378281" y="2936143"/>
                <a:ext cx="646331" cy="369332"/>
              </a:xfrm>
              <a:prstGeom prst="rect">
                <a:avLst/>
              </a:prstGeom>
              <a:noFill/>
              <a:ln>
                <a:solidFill>
                  <a:srgbClr val="000000"/>
                </a:solidFill>
              </a:ln>
            </p:spPr>
            <p:txBody>
              <a:bodyPr wrap="none" rtlCol="0">
                <a:spAutoFit/>
              </a:bodyPr>
              <a:lstStyle/>
              <a:p>
                <a:r>
                  <a:rPr lang="en-US" dirty="0"/>
                  <a:t>x-1.3</a:t>
                </a:r>
              </a:p>
            </p:txBody>
          </p:sp>
          <p:sp>
            <p:nvSpPr>
              <p:cNvPr id="26" name="文字方塊 25">
                <a:extLst>
                  <a:ext uri="{FF2B5EF4-FFF2-40B4-BE49-F238E27FC236}">
                    <a16:creationId xmlns:a16="http://schemas.microsoft.com/office/drawing/2014/main" id="{14279817-9C57-4EEC-B277-3FCBD1286D4F}"/>
                  </a:ext>
                </a:extLst>
              </p:cNvPr>
              <p:cNvSpPr txBox="1"/>
              <p:nvPr/>
            </p:nvSpPr>
            <p:spPr>
              <a:xfrm>
                <a:off x="8408504" y="3433869"/>
                <a:ext cx="692818" cy="369332"/>
              </a:xfrm>
              <a:prstGeom prst="rect">
                <a:avLst/>
              </a:prstGeom>
              <a:noFill/>
              <a:ln>
                <a:solidFill>
                  <a:srgbClr val="000000"/>
                </a:solidFill>
              </a:ln>
            </p:spPr>
            <p:txBody>
              <a:bodyPr wrap="none" rtlCol="0">
                <a:spAutoFit/>
              </a:bodyPr>
              <a:lstStyle/>
              <a:p>
                <a:r>
                  <a:rPr lang="en-US" dirty="0"/>
                  <a:t>x2.28</a:t>
                </a:r>
              </a:p>
            </p:txBody>
          </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2FA2AE76-345B-4370-AE74-E6CC0205C2AF}"/>
                      </a:ext>
                    </a:extLst>
                  </p:cNvPr>
                  <p:cNvSpPr txBox="1"/>
                  <p:nvPr/>
                </p:nvSpPr>
                <p:spPr>
                  <a:xfrm>
                    <a:off x="9359537" y="3186049"/>
                    <a:ext cx="933269" cy="369332"/>
                  </a:xfrm>
                  <a:prstGeom prst="rect">
                    <a:avLst/>
                  </a:prstGeom>
                  <a:noFill/>
                  <a:ln>
                    <a:solidFill>
                      <a:srgbClr val="000000"/>
                    </a:solidFill>
                  </a:ln>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-0.58</a:t>
                    </a:r>
                  </a:p>
                </p:txBody>
              </p:sp>
            </mc:Choice>
            <mc:Fallback xmlns="">
              <p:sp>
                <p:nvSpPr>
                  <p:cNvPr id="27" name="文字方塊 26">
                    <a:extLst>
                      <a:ext uri="{FF2B5EF4-FFF2-40B4-BE49-F238E27FC236}">
                        <a16:creationId xmlns:a16="http://schemas.microsoft.com/office/drawing/2014/main" id="{2FA2AE76-345B-4370-AE74-E6CC0205C2AF}"/>
                      </a:ext>
                    </a:extLst>
                  </p:cNvPr>
                  <p:cNvSpPr txBox="1">
                    <a:spLocks noRot="1" noChangeAspect="1" noMove="1" noResize="1" noEditPoints="1" noAdjustHandles="1" noChangeArrowheads="1" noChangeShapeType="1" noTextEdit="1"/>
                  </p:cNvSpPr>
                  <p:nvPr/>
                </p:nvSpPr>
                <p:spPr>
                  <a:xfrm>
                    <a:off x="9359537" y="3186049"/>
                    <a:ext cx="933269" cy="369332"/>
                  </a:xfrm>
                  <a:prstGeom prst="rect">
                    <a:avLst/>
                  </a:prstGeom>
                  <a:blipFill>
                    <a:blip r:embed="rId4"/>
                    <a:stretch>
                      <a:fillRect l="-1290" t="-8065" r="-5161" b="-24194"/>
                    </a:stretch>
                  </a:blipFill>
                  <a:ln>
                    <a:solidFill>
                      <a:srgbClr val="000000"/>
                    </a:solidFill>
                  </a:ln>
                </p:spPr>
                <p:txBody>
                  <a:bodyPr/>
                  <a:lstStyle/>
                  <a:p>
                    <a:r>
                      <a:rPr lang="en-US">
                        <a:noFill/>
                      </a:rPr>
                      <a:t> </a:t>
                    </a:r>
                  </a:p>
                </p:txBody>
              </p:sp>
            </mc:Fallback>
          </mc:AlternateContent>
          <p:cxnSp>
            <p:nvCxnSpPr>
              <p:cNvPr id="28" name="直線單箭頭接點 27">
                <a:extLst>
                  <a:ext uri="{FF2B5EF4-FFF2-40B4-BE49-F238E27FC236}">
                    <a16:creationId xmlns:a16="http://schemas.microsoft.com/office/drawing/2014/main" id="{1929F5AA-6B2B-4B76-B5D3-29B038C45C0A}"/>
                  </a:ext>
                </a:extLst>
              </p:cNvPr>
              <p:cNvCxnSpPr>
                <a:cxnSpLocks/>
                <a:stCxn id="25" idx="3"/>
                <a:endCxn id="27" idx="1"/>
              </p:cNvCxnSpPr>
              <p:nvPr/>
            </p:nvCxnSpPr>
            <p:spPr>
              <a:xfrm>
                <a:off x="9024612" y="3120809"/>
                <a:ext cx="334925" cy="2499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單箭頭接點 28">
                <a:extLst>
                  <a:ext uri="{FF2B5EF4-FFF2-40B4-BE49-F238E27FC236}">
                    <a16:creationId xmlns:a16="http://schemas.microsoft.com/office/drawing/2014/main" id="{97F9AA48-34BA-4C7B-AAC8-3443B59F25A6}"/>
                  </a:ext>
                </a:extLst>
              </p:cNvPr>
              <p:cNvCxnSpPr>
                <a:cxnSpLocks/>
                <a:stCxn id="26" idx="3"/>
                <a:endCxn id="27" idx="1"/>
              </p:cNvCxnSpPr>
              <p:nvPr/>
            </p:nvCxnSpPr>
            <p:spPr>
              <a:xfrm flipV="1">
                <a:off x="9101322" y="3370715"/>
                <a:ext cx="258215" cy="247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單箭頭接點 29">
                <a:extLst>
                  <a:ext uri="{FF2B5EF4-FFF2-40B4-BE49-F238E27FC236}">
                    <a16:creationId xmlns:a16="http://schemas.microsoft.com/office/drawing/2014/main" id="{10561760-FB69-4E96-AF5C-4E3774EA0E87}"/>
                  </a:ext>
                </a:extLst>
              </p:cNvPr>
              <p:cNvCxnSpPr>
                <a:cxnSpLocks/>
                <a:stCxn id="27" idx="3"/>
                <a:endCxn id="8" idx="2"/>
              </p:cNvCxnSpPr>
              <p:nvPr/>
            </p:nvCxnSpPr>
            <p:spPr>
              <a:xfrm flipV="1">
                <a:off x="10292806" y="3368050"/>
                <a:ext cx="463472" cy="26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47" name="矩形 46">
              <a:extLst>
                <a:ext uri="{FF2B5EF4-FFF2-40B4-BE49-F238E27FC236}">
                  <a16:creationId xmlns:a16="http://schemas.microsoft.com/office/drawing/2014/main" id="{2685C121-4498-481D-A127-C5BC5E2F1F00}"/>
                </a:ext>
              </a:extLst>
            </p:cNvPr>
            <p:cNvSpPr/>
            <p:nvPr/>
          </p:nvSpPr>
          <p:spPr>
            <a:xfrm>
              <a:off x="7356780" y="3956278"/>
              <a:ext cx="116731" cy="24479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687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altLang="zh-TW" sz="4000" dirty="0">
                <a:latin typeface="Times New Roman" panose="02020603050405020304" pitchFamily="18" charset="0"/>
                <a:cs typeface="Times New Roman" panose="02020603050405020304" pitchFamily="18" charset="0"/>
              </a:rPr>
              <a:t>Inside the Black Box</a:t>
            </a:r>
            <a:endParaRPr lang="en-US" sz="4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12</a:t>
            </a:fld>
            <a:endParaRPr lang="zh-TW" altLang="en-US">
              <a:solidFill>
                <a:prstClr val="black">
                  <a:tint val="75000"/>
                </a:prstClr>
              </a:solidFill>
              <a:sym typeface="Songti TC Bold"/>
            </a:endParaRPr>
          </a:p>
        </p:txBody>
      </p:sp>
      <p:grpSp>
        <p:nvGrpSpPr>
          <p:cNvPr id="5" name="群組 4">
            <a:extLst>
              <a:ext uri="{FF2B5EF4-FFF2-40B4-BE49-F238E27FC236}">
                <a16:creationId xmlns:a16="http://schemas.microsoft.com/office/drawing/2014/main" id="{3F6882C5-F1C1-4C03-BD8C-883E8BDD2925}"/>
              </a:ext>
            </a:extLst>
          </p:cNvPr>
          <p:cNvGrpSpPr/>
          <p:nvPr/>
        </p:nvGrpSpPr>
        <p:grpSpPr>
          <a:xfrm>
            <a:off x="323849" y="2362590"/>
            <a:ext cx="2622205" cy="3024021"/>
            <a:chOff x="181951" y="1972492"/>
            <a:chExt cx="2622205" cy="3024021"/>
          </a:xfrm>
        </p:grpSpPr>
        <p:cxnSp>
          <p:nvCxnSpPr>
            <p:cNvPr id="6" name="直線接點 5">
              <a:extLst>
                <a:ext uri="{FF2B5EF4-FFF2-40B4-BE49-F238E27FC236}">
                  <a16:creationId xmlns:a16="http://schemas.microsoft.com/office/drawing/2014/main" id="{C7922710-EA77-4ADE-84CD-BCA37234A663}"/>
                </a:ext>
              </a:extLst>
            </p:cNvPr>
            <p:cNvCxnSpPr>
              <a:cxnSpLocks/>
            </p:cNvCxnSpPr>
            <p:nvPr/>
          </p:nvCxnSpPr>
          <p:spPr>
            <a:xfrm>
              <a:off x="674010" y="3168604"/>
              <a:ext cx="0" cy="1827909"/>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群組 6">
              <a:extLst>
                <a:ext uri="{FF2B5EF4-FFF2-40B4-BE49-F238E27FC236}">
                  <a16:creationId xmlns:a16="http://schemas.microsoft.com/office/drawing/2014/main" id="{E9FC0D18-E248-4486-BA13-1F89E1C89C62}"/>
                </a:ext>
              </a:extLst>
            </p:cNvPr>
            <p:cNvGrpSpPr/>
            <p:nvPr/>
          </p:nvGrpSpPr>
          <p:grpSpPr>
            <a:xfrm>
              <a:off x="181951" y="1972492"/>
              <a:ext cx="2622205" cy="2194625"/>
              <a:chOff x="375518" y="2804614"/>
              <a:chExt cx="2622205" cy="2194625"/>
            </a:xfrm>
          </p:grpSpPr>
          <p:pic>
            <p:nvPicPr>
              <p:cNvPr id="8" name="圖片 7">
                <a:extLst>
                  <a:ext uri="{FF2B5EF4-FFF2-40B4-BE49-F238E27FC236}">
                    <a16:creationId xmlns:a16="http://schemas.microsoft.com/office/drawing/2014/main" id="{0651281A-8ECD-43B5-8178-4CCE63D8610F}"/>
                  </a:ext>
                </a:extLst>
              </p:cNvPr>
              <p:cNvPicPr>
                <a:picLocks noChangeAspect="1"/>
              </p:cNvPicPr>
              <p:nvPr/>
            </p:nvPicPr>
            <p:blipFill>
              <a:blip r:embed="rId2"/>
              <a:stretch>
                <a:fillRect/>
              </a:stretch>
            </p:blipFill>
            <p:spPr>
              <a:xfrm>
                <a:off x="776743" y="2804614"/>
                <a:ext cx="2183273" cy="1787696"/>
              </a:xfrm>
              <a:prstGeom prst="rect">
                <a:avLst/>
              </a:prstGeom>
            </p:spPr>
          </p:pic>
          <p:sp>
            <p:nvSpPr>
              <p:cNvPr id="9" name="文字方塊 8">
                <a:extLst>
                  <a:ext uri="{FF2B5EF4-FFF2-40B4-BE49-F238E27FC236}">
                    <a16:creationId xmlns:a16="http://schemas.microsoft.com/office/drawing/2014/main" id="{5ADAF90C-4B6D-4716-8AE4-285661EF4F7C}"/>
                  </a:ext>
                </a:extLst>
              </p:cNvPr>
              <p:cNvSpPr txBox="1"/>
              <p:nvPr/>
            </p:nvSpPr>
            <p:spPr>
              <a:xfrm>
                <a:off x="1629038" y="4599129"/>
                <a:ext cx="259956" cy="400110"/>
              </a:xfrm>
              <a:prstGeom prst="rect">
                <a:avLst/>
              </a:prstGeom>
              <a:noFill/>
            </p:spPr>
            <p:txBody>
              <a:bodyPr wrap="square" rtlCol="0">
                <a:spAutoFit/>
              </a:bodyPr>
              <a:lstStyle/>
              <a:p>
                <a:r>
                  <a:rPr lang="en-US" altLang="zh-TW" sz="2000" dirty="0"/>
                  <a:t>X</a:t>
                </a:r>
                <a:endParaRPr lang="en-US" sz="2000" dirty="0"/>
              </a:p>
            </p:txBody>
          </p:sp>
          <p:sp>
            <p:nvSpPr>
              <p:cNvPr id="10" name="文字方塊 9">
                <a:extLst>
                  <a:ext uri="{FF2B5EF4-FFF2-40B4-BE49-F238E27FC236}">
                    <a16:creationId xmlns:a16="http://schemas.microsoft.com/office/drawing/2014/main" id="{C3168E26-EFCE-42A9-B8F5-30E6E6B8D212}"/>
                  </a:ext>
                </a:extLst>
              </p:cNvPr>
              <p:cNvSpPr txBox="1"/>
              <p:nvPr/>
            </p:nvSpPr>
            <p:spPr>
              <a:xfrm>
                <a:off x="375518" y="3548480"/>
                <a:ext cx="312901" cy="400110"/>
              </a:xfrm>
              <a:prstGeom prst="rect">
                <a:avLst/>
              </a:prstGeom>
              <a:noFill/>
            </p:spPr>
            <p:txBody>
              <a:bodyPr wrap="square" rtlCol="0">
                <a:spAutoFit/>
              </a:bodyPr>
              <a:lstStyle/>
              <a:p>
                <a:r>
                  <a:rPr lang="en-US" altLang="zh-TW" sz="2000" dirty="0"/>
                  <a:t>Y</a:t>
                </a:r>
                <a:endParaRPr lang="en-US" sz="2000" dirty="0"/>
              </a:p>
            </p:txBody>
          </p:sp>
          <p:sp>
            <p:nvSpPr>
              <p:cNvPr id="11" name="文字方塊 10">
                <a:extLst>
                  <a:ext uri="{FF2B5EF4-FFF2-40B4-BE49-F238E27FC236}">
                    <a16:creationId xmlns:a16="http://schemas.microsoft.com/office/drawing/2014/main" id="{0BDAD97E-3934-4B7B-B271-B164FF6A1ABC}"/>
                  </a:ext>
                </a:extLst>
              </p:cNvPr>
              <p:cNvSpPr txBox="1"/>
              <p:nvPr/>
            </p:nvSpPr>
            <p:spPr>
              <a:xfrm>
                <a:off x="776743" y="4599129"/>
                <a:ext cx="259956" cy="400110"/>
              </a:xfrm>
              <a:prstGeom prst="rect">
                <a:avLst/>
              </a:prstGeom>
              <a:noFill/>
            </p:spPr>
            <p:txBody>
              <a:bodyPr wrap="square" rtlCol="0">
                <a:spAutoFit/>
              </a:bodyPr>
              <a:lstStyle/>
              <a:p>
                <a:r>
                  <a:rPr lang="en-US" sz="2000" dirty="0"/>
                  <a:t>0</a:t>
                </a:r>
              </a:p>
            </p:txBody>
          </p:sp>
          <p:sp>
            <p:nvSpPr>
              <p:cNvPr id="12" name="文字方塊 11">
                <a:extLst>
                  <a:ext uri="{FF2B5EF4-FFF2-40B4-BE49-F238E27FC236}">
                    <a16:creationId xmlns:a16="http://schemas.microsoft.com/office/drawing/2014/main" id="{B9CC9610-73FC-44EB-B129-6DF6DB612E8F}"/>
                  </a:ext>
                </a:extLst>
              </p:cNvPr>
              <p:cNvSpPr txBox="1"/>
              <p:nvPr/>
            </p:nvSpPr>
            <p:spPr>
              <a:xfrm>
                <a:off x="2737767" y="4599129"/>
                <a:ext cx="259956" cy="400110"/>
              </a:xfrm>
              <a:prstGeom prst="rect">
                <a:avLst/>
              </a:prstGeom>
              <a:noFill/>
            </p:spPr>
            <p:txBody>
              <a:bodyPr wrap="square" rtlCol="0">
                <a:spAutoFit/>
              </a:bodyPr>
              <a:lstStyle/>
              <a:p>
                <a:r>
                  <a:rPr lang="en-US" sz="2000" dirty="0"/>
                  <a:t>1</a:t>
                </a:r>
              </a:p>
            </p:txBody>
          </p:sp>
        </p:grpSp>
      </p:grpSp>
      <p:sp>
        <p:nvSpPr>
          <p:cNvPr id="13" name="手繪多邊形: 圖案 12">
            <a:extLst>
              <a:ext uri="{FF2B5EF4-FFF2-40B4-BE49-F238E27FC236}">
                <a16:creationId xmlns:a16="http://schemas.microsoft.com/office/drawing/2014/main" id="{5464DC8C-8823-45AC-8F37-41586E10827B}"/>
              </a:ext>
            </a:extLst>
          </p:cNvPr>
          <p:cNvSpPr/>
          <p:nvPr/>
        </p:nvSpPr>
        <p:spPr>
          <a:xfrm flipV="1">
            <a:off x="848873" y="3998274"/>
            <a:ext cx="1913642" cy="1388337"/>
          </a:xfrm>
          <a:custGeom>
            <a:avLst/>
            <a:gdLst>
              <a:gd name="connsiteX0" fmla="*/ 0 w 1913642"/>
              <a:gd name="connsiteY0" fmla="*/ 0 h 1583704"/>
              <a:gd name="connsiteX1" fmla="*/ 509048 w 1913642"/>
              <a:gd name="connsiteY1" fmla="*/ 1168924 h 1583704"/>
              <a:gd name="connsiteX2" fmla="*/ 1913642 w 1913642"/>
              <a:gd name="connsiteY2" fmla="*/ 1583704 h 1583704"/>
            </a:gdLst>
            <a:ahLst/>
            <a:cxnLst>
              <a:cxn ang="0">
                <a:pos x="connsiteX0" y="connsiteY0"/>
              </a:cxn>
              <a:cxn ang="0">
                <a:pos x="connsiteX1" y="connsiteY1"/>
              </a:cxn>
              <a:cxn ang="0">
                <a:pos x="connsiteX2" y="connsiteY2"/>
              </a:cxn>
            </a:cxnLst>
            <a:rect l="l" t="t" r="r" b="b"/>
            <a:pathLst>
              <a:path w="1913642" h="1583704">
                <a:moveTo>
                  <a:pt x="0" y="0"/>
                </a:moveTo>
                <a:cubicBezTo>
                  <a:pt x="95054" y="452486"/>
                  <a:pt x="190108" y="904973"/>
                  <a:pt x="509048" y="1168924"/>
                </a:cubicBezTo>
                <a:cubicBezTo>
                  <a:pt x="827988" y="1432875"/>
                  <a:pt x="1679543" y="1505147"/>
                  <a:pt x="1913642" y="158370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手繪多邊形: 圖案 13">
            <a:extLst>
              <a:ext uri="{FF2B5EF4-FFF2-40B4-BE49-F238E27FC236}">
                <a16:creationId xmlns:a16="http://schemas.microsoft.com/office/drawing/2014/main" id="{2F66009D-F480-4E18-941F-CDB7D4EEC1DD}"/>
              </a:ext>
            </a:extLst>
          </p:cNvPr>
          <p:cNvSpPr/>
          <p:nvPr/>
        </p:nvSpPr>
        <p:spPr>
          <a:xfrm>
            <a:off x="815908" y="1219455"/>
            <a:ext cx="2021555" cy="1827908"/>
          </a:xfrm>
          <a:custGeom>
            <a:avLst/>
            <a:gdLst>
              <a:gd name="connsiteX0" fmla="*/ 0 w 1809947"/>
              <a:gd name="connsiteY0" fmla="*/ 0 h 1687398"/>
              <a:gd name="connsiteX1" fmla="*/ 782425 w 1809947"/>
              <a:gd name="connsiteY1" fmla="*/ 942680 h 1687398"/>
              <a:gd name="connsiteX2" fmla="*/ 1809947 w 1809947"/>
              <a:gd name="connsiteY2" fmla="*/ 1687398 h 1687398"/>
            </a:gdLst>
            <a:ahLst/>
            <a:cxnLst>
              <a:cxn ang="0">
                <a:pos x="connsiteX0" y="connsiteY0"/>
              </a:cxn>
              <a:cxn ang="0">
                <a:pos x="connsiteX1" y="connsiteY1"/>
              </a:cxn>
              <a:cxn ang="0">
                <a:pos x="connsiteX2" y="connsiteY2"/>
              </a:cxn>
            </a:cxnLst>
            <a:rect l="l" t="t" r="r" b="b"/>
            <a:pathLst>
              <a:path w="1809947" h="1687398">
                <a:moveTo>
                  <a:pt x="0" y="0"/>
                </a:moveTo>
                <a:cubicBezTo>
                  <a:pt x="240383" y="330723"/>
                  <a:pt x="480767" y="661447"/>
                  <a:pt x="782425" y="942680"/>
                </a:cubicBezTo>
                <a:cubicBezTo>
                  <a:pt x="1084083" y="1223913"/>
                  <a:pt x="1619840" y="1524000"/>
                  <a:pt x="1809947" y="1687398"/>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群組 56">
            <a:extLst>
              <a:ext uri="{FF2B5EF4-FFF2-40B4-BE49-F238E27FC236}">
                <a16:creationId xmlns:a16="http://schemas.microsoft.com/office/drawing/2014/main" id="{F90D4F0E-5C3B-45CA-950C-2BAA6B49F8A3}"/>
              </a:ext>
            </a:extLst>
          </p:cNvPr>
          <p:cNvGrpSpPr/>
          <p:nvPr/>
        </p:nvGrpSpPr>
        <p:grpSpPr>
          <a:xfrm>
            <a:off x="3502062" y="1516248"/>
            <a:ext cx="8514674" cy="2134965"/>
            <a:chOff x="3500686" y="2147637"/>
            <a:chExt cx="8514674" cy="2134965"/>
          </a:xfrm>
        </p:grpSpPr>
        <p:sp>
          <p:nvSpPr>
            <p:cNvPr id="15" name="橢圓 14">
              <a:extLst>
                <a:ext uri="{FF2B5EF4-FFF2-40B4-BE49-F238E27FC236}">
                  <a16:creationId xmlns:a16="http://schemas.microsoft.com/office/drawing/2014/main" id="{E69D4FEC-3A84-4E4A-89F7-72F3E49026AA}"/>
                </a:ext>
              </a:extLst>
            </p:cNvPr>
            <p:cNvSpPr/>
            <p:nvPr/>
          </p:nvSpPr>
          <p:spPr>
            <a:xfrm>
              <a:off x="3500686" y="2904654"/>
              <a:ext cx="704850"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X</a:t>
              </a:r>
              <a:endParaRPr lang="en-US" dirty="0"/>
            </a:p>
          </p:txBody>
        </p:sp>
        <p:cxnSp>
          <p:nvCxnSpPr>
            <p:cNvPr id="16" name="直線單箭頭接點 15">
              <a:extLst>
                <a:ext uri="{FF2B5EF4-FFF2-40B4-BE49-F238E27FC236}">
                  <a16:creationId xmlns:a16="http://schemas.microsoft.com/office/drawing/2014/main" id="{D04E98C9-1D95-4015-8912-57F516E2B3A3}"/>
                </a:ext>
              </a:extLst>
            </p:cNvPr>
            <p:cNvCxnSpPr>
              <a:cxnSpLocks/>
              <a:stCxn id="15" idx="6"/>
              <a:endCxn id="21" idx="1"/>
            </p:cNvCxnSpPr>
            <p:nvPr/>
          </p:nvCxnSpPr>
          <p:spPr>
            <a:xfrm flipV="1">
              <a:off x="4205536" y="2494637"/>
              <a:ext cx="518423" cy="737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單箭頭接點 16">
              <a:extLst>
                <a:ext uri="{FF2B5EF4-FFF2-40B4-BE49-F238E27FC236}">
                  <a16:creationId xmlns:a16="http://schemas.microsoft.com/office/drawing/2014/main" id="{EFD7A8E6-9EDC-4C30-A3B5-AB76908C142D}"/>
                </a:ext>
              </a:extLst>
            </p:cNvPr>
            <p:cNvCxnSpPr>
              <a:cxnSpLocks/>
              <a:stCxn id="15" idx="6"/>
              <a:endCxn id="22" idx="1"/>
            </p:cNvCxnSpPr>
            <p:nvPr/>
          </p:nvCxnSpPr>
          <p:spPr>
            <a:xfrm>
              <a:off x="4205536" y="3231678"/>
              <a:ext cx="518423" cy="688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橢圓 17">
              <a:extLst>
                <a:ext uri="{FF2B5EF4-FFF2-40B4-BE49-F238E27FC236}">
                  <a16:creationId xmlns:a16="http://schemas.microsoft.com/office/drawing/2014/main" id="{30159894-C218-487B-AABD-D6D6028C7901}"/>
                </a:ext>
              </a:extLst>
            </p:cNvPr>
            <p:cNvSpPr/>
            <p:nvPr/>
          </p:nvSpPr>
          <p:spPr>
            <a:xfrm>
              <a:off x="11310510" y="3005399"/>
              <a:ext cx="704850"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Y</a:t>
              </a:r>
              <a:endParaRPr lang="en-US" dirty="0"/>
            </a:p>
          </p:txBody>
        </p:sp>
        <p:cxnSp>
          <p:nvCxnSpPr>
            <p:cNvPr id="19" name="直線單箭頭接點 18">
              <a:extLst>
                <a:ext uri="{FF2B5EF4-FFF2-40B4-BE49-F238E27FC236}">
                  <a16:creationId xmlns:a16="http://schemas.microsoft.com/office/drawing/2014/main" id="{371B5DD3-9AF5-4222-B8E0-795BF87607C4}"/>
                </a:ext>
              </a:extLst>
            </p:cNvPr>
            <p:cNvCxnSpPr>
              <a:cxnSpLocks/>
              <a:stCxn id="26" idx="3"/>
              <a:endCxn id="35" idx="0"/>
            </p:cNvCxnSpPr>
            <p:nvPr/>
          </p:nvCxnSpPr>
          <p:spPr>
            <a:xfrm>
              <a:off x="8455762" y="2509587"/>
              <a:ext cx="799917" cy="3909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單箭頭接點 19">
              <a:extLst>
                <a:ext uri="{FF2B5EF4-FFF2-40B4-BE49-F238E27FC236}">
                  <a16:creationId xmlns:a16="http://schemas.microsoft.com/office/drawing/2014/main" id="{DCC23D88-A254-4416-AD37-B62EEFAD8AAA}"/>
                </a:ext>
              </a:extLst>
            </p:cNvPr>
            <p:cNvCxnSpPr>
              <a:cxnSpLocks/>
              <a:stCxn id="32" idx="3"/>
              <a:endCxn id="36" idx="2"/>
            </p:cNvCxnSpPr>
            <p:nvPr/>
          </p:nvCxnSpPr>
          <p:spPr>
            <a:xfrm flipV="1">
              <a:off x="8503985" y="3767574"/>
              <a:ext cx="805160" cy="1530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字方塊 20">
              <a:extLst>
                <a:ext uri="{FF2B5EF4-FFF2-40B4-BE49-F238E27FC236}">
                  <a16:creationId xmlns:a16="http://schemas.microsoft.com/office/drawing/2014/main" id="{4819C13D-2055-48E9-844A-B68D9272B742}"/>
                </a:ext>
              </a:extLst>
            </p:cNvPr>
            <p:cNvSpPr txBox="1"/>
            <p:nvPr/>
          </p:nvSpPr>
          <p:spPr>
            <a:xfrm>
              <a:off x="4723959" y="2309971"/>
              <a:ext cx="763351" cy="369332"/>
            </a:xfrm>
            <a:prstGeom prst="rect">
              <a:avLst/>
            </a:prstGeom>
            <a:noFill/>
            <a:ln>
              <a:solidFill>
                <a:srgbClr val="000000"/>
              </a:solidFill>
            </a:ln>
          </p:spPr>
          <p:txBody>
            <a:bodyPr wrap="none" rtlCol="0">
              <a:spAutoFit/>
            </a:bodyPr>
            <a:lstStyle/>
            <a:p>
              <a:r>
                <a:rPr lang="en-US" dirty="0"/>
                <a:t>x-34.4</a:t>
              </a:r>
            </a:p>
          </p:txBody>
        </p:sp>
        <p:sp>
          <p:nvSpPr>
            <p:cNvPr id="22" name="文字方塊 21">
              <a:extLst>
                <a:ext uri="{FF2B5EF4-FFF2-40B4-BE49-F238E27FC236}">
                  <a16:creationId xmlns:a16="http://schemas.microsoft.com/office/drawing/2014/main" id="{7DAC57B1-9A0C-40B3-A8ED-EEE6312ABF27}"/>
                </a:ext>
              </a:extLst>
            </p:cNvPr>
            <p:cNvSpPr txBox="1"/>
            <p:nvPr/>
          </p:nvSpPr>
          <p:spPr>
            <a:xfrm>
              <a:off x="4723959" y="3735986"/>
              <a:ext cx="763351" cy="369332"/>
            </a:xfrm>
            <a:prstGeom prst="rect">
              <a:avLst/>
            </a:prstGeom>
            <a:noFill/>
            <a:ln>
              <a:solidFill>
                <a:srgbClr val="000000"/>
              </a:solidFill>
            </a:ln>
          </p:spPr>
          <p:txBody>
            <a:bodyPr wrap="none" rtlCol="0">
              <a:spAutoFit/>
            </a:bodyPr>
            <a:lstStyle/>
            <a:p>
              <a:r>
                <a:rPr lang="en-US" dirty="0"/>
                <a:t>x-2.52</a:t>
              </a:r>
            </a:p>
          </p:txBody>
        </p:sp>
        <p:sp>
          <p:nvSpPr>
            <p:cNvPr id="23" name="文字方塊 22">
              <a:extLst>
                <a:ext uri="{FF2B5EF4-FFF2-40B4-BE49-F238E27FC236}">
                  <a16:creationId xmlns:a16="http://schemas.microsoft.com/office/drawing/2014/main" id="{F5A4B28F-8C09-4E43-9862-5B6F87EB1C97}"/>
                </a:ext>
              </a:extLst>
            </p:cNvPr>
            <p:cNvSpPr txBox="1"/>
            <p:nvPr/>
          </p:nvSpPr>
          <p:spPr>
            <a:xfrm>
              <a:off x="5898055" y="2309971"/>
              <a:ext cx="763351" cy="369332"/>
            </a:xfrm>
            <a:prstGeom prst="rect">
              <a:avLst/>
            </a:prstGeom>
            <a:noFill/>
            <a:ln>
              <a:solidFill>
                <a:srgbClr val="000000"/>
              </a:solidFill>
            </a:ln>
          </p:spPr>
          <p:txBody>
            <a:bodyPr wrap="square" rtlCol="0">
              <a:spAutoFit/>
            </a:bodyPr>
            <a:lstStyle/>
            <a:p>
              <a:r>
                <a:rPr lang="en-US" dirty="0"/>
                <a:t>+2.14</a:t>
              </a:r>
            </a:p>
          </p:txBody>
        </p:sp>
        <p:sp>
          <p:nvSpPr>
            <p:cNvPr id="24" name="文字方塊 23">
              <a:extLst>
                <a:ext uri="{FF2B5EF4-FFF2-40B4-BE49-F238E27FC236}">
                  <a16:creationId xmlns:a16="http://schemas.microsoft.com/office/drawing/2014/main" id="{CA83DCA8-4672-4577-A9F8-EA241162B47C}"/>
                </a:ext>
              </a:extLst>
            </p:cNvPr>
            <p:cNvSpPr txBox="1"/>
            <p:nvPr/>
          </p:nvSpPr>
          <p:spPr>
            <a:xfrm>
              <a:off x="5840456" y="3744291"/>
              <a:ext cx="708848" cy="369332"/>
            </a:xfrm>
            <a:prstGeom prst="rect">
              <a:avLst/>
            </a:prstGeom>
            <a:noFill/>
            <a:ln>
              <a:solidFill>
                <a:srgbClr val="000000"/>
              </a:solidFill>
            </a:ln>
          </p:spPr>
          <p:txBody>
            <a:bodyPr wrap="none" rtlCol="0">
              <a:spAutoFit/>
            </a:bodyPr>
            <a:lstStyle/>
            <a:p>
              <a:r>
                <a:rPr lang="en-US" dirty="0"/>
                <a:t>+1.29</a:t>
              </a:r>
            </a:p>
          </p:txBody>
        </p:sp>
        <p:grpSp>
          <p:nvGrpSpPr>
            <p:cNvPr id="25" name="群組 24">
              <a:extLst>
                <a:ext uri="{FF2B5EF4-FFF2-40B4-BE49-F238E27FC236}">
                  <a16:creationId xmlns:a16="http://schemas.microsoft.com/office/drawing/2014/main" id="{1F7979AD-F6B5-4112-9672-692FBACDFCC5}"/>
                </a:ext>
              </a:extLst>
            </p:cNvPr>
            <p:cNvGrpSpPr/>
            <p:nvPr/>
          </p:nvGrpSpPr>
          <p:grpSpPr>
            <a:xfrm>
              <a:off x="7398487" y="2147637"/>
              <a:ext cx="1057275" cy="723900"/>
              <a:chOff x="7277888" y="2626324"/>
              <a:chExt cx="1057275" cy="723900"/>
            </a:xfrm>
          </p:grpSpPr>
          <p:sp>
            <p:nvSpPr>
              <p:cNvPr id="26" name="流程圖: 替代程序 25">
                <a:extLst>
                  <a:ext uri="{FF2B5EF4-FFF2-40B4-BE49-F238E27FC236}">
                    <a16:creationId xmlns:a16="http://schemas.microsoft.com/office/drawing/2014/main" id="{4C5CB0EE-73F3-42D0-84A1-247FAD87D358}"/>
                  </a:ext>
                </a:extLst>
              </p:cNvPr>
              <p:cNvSpPr/>
              <p:nvPr/>
            </p:nvSpPr>
            <p:spPr>
              <a:xfrm>
                <a:off x="7277888" y="2626324"/>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27" name="圖片 26">
                <a:extLst>
                  <a:ext uri="{FF2B5EF4-FFF2-40B4-BE49-F238E27FC236}">
                    <a16:creationId xmlns:a16="http://schemas.microsoft.com/office/drawing/2014/main" id="{E0E03425-96C8-41CB-82F5-3FD9DD670C0E}"/>
                  </a:ext>
                </a:extLst>
              </p:cNvPr>
              <p:cNvPicPr>
                <a:picLocks noChangeAspect="1"/>
              </p:cNvPicPr>
              <p:nvPr/>
            </p:nvPicPr>
            <p:blipFill>
              <a:blip r:embed="rId3"/>
              <a:stretch>
                <a:fillRect/>
              </a:stretch>
            </p:blipFill>
            <p:spPr>
              <a:xfrm>
                <a:off x="7517512" y="2690432"/>
                <a:ext cx="586791" cy="586791"/>
              </a:xfrm>
              <a:prstGeom prst="rect">
                <a:avLst/>
              </a:prstGeom>
            </p:spPr>
          </p:pic>
        </p:grpSp>
        <p:cxnSp>
          <p:nvCxnSpPr>
            <p:cNvPr id="28" name="直線單箭頭接點 27">
              <a:extLst>
                <a:ext uri="{FF2B5EF4-FFF2-40B4-BE49-F238E27FC236}">
                  <a16:creationId xmlns:a16="http://schemas.microsoft.com/office/drawing/2014/main" id="{4C7E3B17-D6AA-41E4-A497-BB31C1FB8CD6}"/>
                </a:ext>
              </a:extLst>
            </p:cNvPr>
            <p:cNvCxnSpPr>
              <a:cxnSpLocks/>
              <a:stCxn id="21" idx="3"/>
              <a:endCxn id="23" idx="1"/>
            </p:cNvCxnSpPr>
            <p:nvPr/>
          </p:nvCxnSpPr>
          <p:spPr>
            <a:xfrm>
              <a:off x="5487310" y="2494637"/>
              <a:ext cx="4107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單箭頭接點 28">
              <a:extLst>
                <a:ext uri="{FF2B5EF4-FFF2-40B4-BE49-F238E27FC236}">
                  <a16:creationId xmlns:a16="http://schemas.microsoft.com/office/drawing/2014/main" id="{E58ADD6B-C21D-4EDC-AD0D-013E19B469F3}"/>
                </a:ext>
              </a:extLst>
            </p:cNvPr>
            <p:cNvCxnSpPr>
              <a:cxnSpLocks/>
              <a:stCxn id="23" idx="3"/>
              <a:endCxn id="26" idx="1"/>
            </p:cNvCxnSpPr>
            <p:nvPr/>
          </p:nvCxnSpPr>
          <p:spPr>
            <a:xfrm>
              <a:off x="6661406" y="2494637"/>
              <a:ext cx="737081" cy="14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單箭頭接點 29">
              <a:extLst>
                <a:ext uri="{FF2B5EF4-FFF2-40B4-BE49-F238E27FC236}">
                  <a16:creationId xmlns:a16="http://schemas.microsoft.com/office/drawing/2014/main" id="{0B3BC537-7323-4F92-8C41-0B2C1A8F6A14}"/>
                </a:ext>
              </a:extLst>
            </p:cNvPr>
            <p:cNvCxnSpPr>
              <a:cxnSpLocks/>
              <a:stCxn id="22" idx="3"/>
              <a:endCxn id="24" idx="1"/>
            </p:cNvCxnSpPr>
            <p:nvPr/>
          </p:nvCxnSpPr>
          <p:spPr>
            <a:xfrm>
              <a:off x="5487310" y="3920652"/>
              <a:ext cx="353146" cy="83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1" name="群組 30">
              <a:extLst>
                <a:ext uri="{FF2B5EF4-FFF2-40B4-BE49-F238E27FC236}">
                  <a16:creationId xmlns:a16="http://schemas.microsoft.com/office/drawing/2014/main" id="{899F7420-D428-4E2D-AF2C-B5311D328F85}"/>
                </a:ext>
              </a:extLst>
            </p:cNvPr>
            <p:cNvGrpSpPr/>
            <p:nvPr/>
          </p:nvGrpSpPr>
          <p:grpSpPr>
            <a:xfrm>
              <a:off x="7446710" y="3558702"/>
              <a:ext cx="1057275" cy="723900"/>
              <a:chOff x="7161114" y="4159322"/>
              <a:chExt cx="1057275" cy="723900"/>
            </a:xfrm>
          </p:grpSpPr>
          <p:sp>
            <p:nvSpPr>
              <p:cNvPr id="32" name="流程圖: 替代程序 31">
                <a:extLst>
                  <a:ext uri="{FF2B5EF4-FFF2-40B4-BE49-F238E27FC236}">
                    <a16:creationId xmlns:a16="http://schemas.microsoft.com/office/drawing/2014/main" id="{9EB46285-0666-4E5E-8E1F-48B3AF193A5D}"/>
                  </a:ext>
                </a:extLst>
              </p:cNvPr>
              <p:cNvSpPr/>
              <p:nvPr/>
            </p:nvSpPr>
            <p:spPr>
              <a:xfrm>
                <a:off x="7161114" y="4159322"/>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33" name="圖片 32">
                <a:extLst>
                  <a:ext uri="{FF2B5EF4-FFF2-40B4-BE49-F238E27FC236}">
                    <a16:creationId xmlns:a16="http://schemas.microsoft.com/office/drawing/2014/main" id="{5AB886F1-AE82-468E-A025-5A151E13CBC7}"/>
                  </a:ext>
                </a:extLst>
              </p:cNvPr>
              <p:cNvPicPr>
                <a:picLocks noChangeAspect="1"/>
              </p:cNvPicPr>
              <p:nvPr/>
            </p:nvPicPr>
            <p:blipFill>
              <a:blip r:embed="rId3"/>
              <a:stretch>
                <a:fillRect/>
              </a:stretch>
            </p:blipFill>
            <p:spPr>
              <a:xfrm>
                <a:off x="7396356" y="4227876"/>
                <a:ext cx="586791" cy="586791"/>
              </a:xfrm>
              <a:prstGeom prst="rect">
                <a:avLst/>
              </a:prstGeom>
            </p:spPr>
          </p:pic>
        </p:grpSp>
        <p:cxnSp>
          <p:nvCxnSpPr>
            <p:cNvPr id="34" name="直線單箭頭接點 33">
              <a:extLst>
                <a:ext uri="{FF2B5EF4-FFF2-40B4-BE49-F238E27FC236}">
                  <a16:creationId xmlns:a16="http://schemas.microsoft.com/office/drawing/2014/main" id="{ED360BF9-ADE1-408A-B053-157A7D964BCA}"/>
                </a:ext>
              </a:extLst>
            </p:cNvPr>
            <p:cNvCxnSpPr>
              <a:cxnSpLocks/>
              <a:stCxn id="24" idx="3"/>
              <a:endCxn id="32" idx="1"/>
            </p:cNvCxnSpPr>
            <p:nvPr/>
          </p:nvCxnSpPr>
          <p:spPr>
            <a:xfrm flipV="1">
              <a:off x="6549304" y="3920652"/>
              <a:ext cx="897406" cy="83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文字方塊 34">
              <a:extLst>
                <a:ext uri="{FF2B5EF4-FFF2-40B4-BE49-F238E27FC236}">
                  <a16:creationId xmlns:a16="http://schemas.microsoft.com/office/drawing/2014/main" id="{A0BB56F0-DB7C-4A2C-9BF4-551ACDDA34AC}"/>
                </a:ext>
              </a:extLst>
            </p:cNvPr>
            <p:cNvSpPr txBox="1"/>
            <p:nvPr/>
          </p:nvSpPr>
          <p:spPr>
            <a:xfrm>
              <a:off x="8932513" y="2900516"/>
              <a:ext cx="646331" cy="369332"/>
            </a:xfrm>
            <a:prstGeom prst="rect">
              <a:avLst/>
            </a:prstGeom>
            <a:noFill/>
            <a:ln>
              <a:solidFill>
                <a:srgbClr val="000000"/>
              </a:solidFill>
            </a:ln>
          </p:spPr>
          <p:txBody>
            <a:bodyPr wrap="none" rtlCol="0">
              <a:spAutoFit/>
            </a:bodyPr>
            <a:lstStyle/>
            <a:p>
              <a:r>
                <a:rPr lang="en-US" dirty="0"/>
                <a:t>x-1.3</a:t>
              </a:r>
            </a:p>
          </p:txBody>
        </p:sp>
        <p:sp>
          <p:nvSpPr>
            <p:cNvPr id="36" name="文字方塊 35">
              <a:extLst>
                <a:ext uri="{FF2B5EF4-FFF2-40B4-BE49-F238E27FC236}">
                  <a16:creationId xmlns:a16="http://schemas.microsoft.com/office/drawing/2014/main" id="{F21E4A40-FECF-429C-ACE0-584A9C6509C3}"/>
                </a:ext>
              </a:extLst>
            </p:cNvPr>
            <p:cNvSpPr txBox="1"/>
            <p:nvPr/>
          </p:nvSpPr>
          <p:spPr>
            <a:xfrm>
              <a:off x="8962736" y="3398242"/>
              <a:ext cx="692818" cy="369332"/>
            </a:xfrm>
            <a:prstGeom prst="rect">
              <a:avLst/>
            </a:prstGeom>
            <a:noFill/>
            <a:ln>
              <a:solidFill>
                <a:srgbClr val="000000"/>
              </a:solidFill>
            </a:ln>
          </p:spPr>
          <p:txBody>
            <a:bodyPr wrap="none" rtlCol="0">
              <a:spAutoFit/>
            </a:bodyPr>
            <a:lstStyle/>
            <a:p>
              <a:r>
                <a:rPr lang="en-US" dirty="0"/>
                <a:t>x2.28</a:t>
              </a:r>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AAD9D62D-BEA9-47E8-A038-60031027DE37}"/>
                    </a:ext>
                  </a:extLst>
                </p:cNvPr>
                <p:cNvSpPr txBox="1"/>
                <p:nvPr/>
              </p:nvSpPr>
              <p:spPr>
                <a:xfrm>
                  <a:off x="9913769" y="3150422"/>
                  <a:ext cx="933269" cy="369332"/>
                </a:xfrm>
                <a:prstGeom prst="rect">
                  <a:avLst/>
                </a:prstGeom>
                <a:noFill/>
                <a:ln>
                  <a:solidFill>
                    <a:srgbClr val="C00000"/>
                  </a:solidFill>
                </a:ln>
              </p:spPr>
              <p:txBody>
                <a:bodyPr wrap="none" rtlCol="0">
                  <a:spAutoFit/>
                </a:bodyPr>
                <a:lstStyle/>
                <a:p>
                  <a14:m>
                    <m:oMath xmlns:m="http://schemas.openxmlformats.org/officeDocument/2006/math">
                      <m:r>
                        <a:rPr lang="en-US" b="0" i="1" smtClean="0">
                          <a:solidFill>
                            <a:srgbClr val="00B050"/>
                          </a:solidFill>
                          <a:latin typeface="Cambria Math" panose="02040503050406030204" pitchFamily="18" charset="0"/>
                        </a:rPr>
                        <m:t>∑</m:t>
                      </m:r>
                    </m:oMath>
                  </a14:m>
                  <a:r>
                    <a:rPr lang="en-US" dirty="0"/>
                    <a:t>  </a:t>
                  </a:r>
                  <a:r>
                    <a:rPr lang="en-US" dirty="0">
                      <a:solidFill>
                        <a:srgbClr val="C00000"/>
                      </a:solidFill>
                    </a:rPr>
                    <a:t>-0.58</a:t>
                  </a:r>
                </a:p>
              </p:txBody>
            </p:sp>
          </mc:Choice>
          <mc:Fallback xmlns="">
            <p:sp>
              <p:nvSpPr>
                <p:cNvPr id="37" name="文字方塊 36">
                  <a:extLst>
                    <a:ext uri="{FF2B5EF4-FFF2-40B4-BE49-F238E27FC236}">
                      <a16:creationId xmlns:a16="http://schemas.microsoft.com/office/drawing/2014/main" id="{AAD9D62D-BEA9-47E8-A038-60031027DE37}"/>
                    </a:ext>
                  </a:extLst>
                </p:cNvPr>
                <p:cNvSpPr txBox="1">
                  <a:spLocks noRot="1" noChangeAspect="1" noMove="1" noResize="1" noEditPoints="1" noAdjustHandles="1" noChangeArrowheads="1" noChangeShapeType="1" noTextEdit="1"/>
                </p:cNvSpPr>
                <p:nvPr/>
              </p:nvSpPr>
              <p:spPr>
                <a:xfrm>
                  <a:off x="9913769" y="3150422"/>
                  <a:ext cx="933269" cy="369332"/>
                </a:xfrm>
                <a:prstGeom prst="rect">
                  <a:avLst/>
                </a:prstGeom>
                <a:blipFill>
                  <a:blip r:embed="rId4"/>
                  <a:stretch>
                    <a:fillRect l="-1290" t="-6349" r="-4516" b="-22222"/>
                  </a:stretch>
                </a:blipFill>
                <a:ln>
                  <a:solidFill>
                    <a:srgbClr val="C00000"/>
                  </a:solidFill>
                </a:ln>
              </p:spPr>
              <p:txBody>
                <a:bodyPr/>
                <a:lstStyle/>
                <a:p>
                  <a:r>
                    <a:rPr lang="en-US">
                      <a:noFill/>
                    </a:rPr>
                    <a:t> </a:t>
                  </a:r>
                </a:p>
              </p:txBody>
            </p:sp>
          </mc:Fallback>
        </mc:AlternateContent>
        <p:cxnSp>
          <p:nvCxnSpPr>
            <p:cNvPr id="38" name="直線單箭頭接點 37">
              <a:extLst>
                <a:ext uri="{FF2B5EF4-FFF2-40B4-BE49-F238E27FC236}">
                  <a16:creationId xmlns:a16="http://schemas.microsoft.com/office/drawing/2014/main" id="{21F12536-E176-48C2-B852-29A2DD0C16C3}"/>
                </a:ext>
              </a:extLst>
            </p:cNvPr>
            <p:cNvCxnSpPr>
              <a:cxnSpLocks/>
              <a:stCxn id="35" idx="3"/>
              <a:endCxn id="37" idx="1"/>
            </p:cNvCxnSpPr>
            <p:nvPr/>
          </p:nvCxnSpPr>
          <p:spPr>
            <a:xfrm>
              <a:off x="9578844" y="3085182"/>
              <a:ext cx="334925" cy="2499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單箭頭接點 38">
              <a:extLst>
                <a:ext uri="{FF2B5EF4-FFF2-40B4-BE49-F238E27FC236}">
                  <a16:creationId xmlns:a16="http://schemas.microsoft.com/office/drawing/2014/main" id="{DBADD39E-DAEA-4152-8A07-3BB9C27C7FC5}"/>
                </a:ext>
              </a:extLst>
            </p:cNvPr>
            <p:cNvCxnSpPr>
              <a:cxnSpLocks/>
              <a:stCxn id="36" idx="3"/>
              <a:endCxn id="37" idx="1"/>
            </p:cNvCxnSpPr>
            <p:nvPr/>
          </p:nvCxnSpPr>
          <p:spPr>
            <a:xfrm flipV="1">
              <a:off x="9655554" y="3335088"/>
              <a:ext cx="258215" cy="247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線單箭頭接點 39">
              <a:extLst>
                <a:ext uri="{FF2B5EF4-FFF2-40B4-BE49-F238E27FC236}">
                  <a16:creationId xmlns:a16="http://schemas.microsoft.com/office/drawing/2014/main" id="{280BD339-063F-4067-A7EE-17E8ACDC74CF}"/>
                </a:ext>
              </a:extLst>
            </p:cNvPr>
            <p:cNvCxnSpPr>
              <a:cxnSpLocks/>
              <a:stCxn id="37" idx="3"/>
              <a:endCxn id="18" idx="2"/>
            </p:cNvCxnSpPr>
            <p:nvPr/>
          </p:nvCxnSpPr>
          <p:spPr>
            <a:xfrm flipV="1">
              <a:off x="10847038" y="3332423"/>
              <a:ext cx="463472" cy="26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41" name="手繪多邊形: 圖案 40">
            <a:extLst>
              <a:ext uri="{FF2B5EF4-FFF2-40B4-BE49-F238E27FC236}">
                <a16:creationId xmlns:a16="http://schemas.microsoft.com/office/drawing/2014/main" id="{262DDA9E-9D54-4565-8E27-67F9B618CBF9}"/>
              </a:ext>
            </a:extLst>
          </p:cNvPr>
          <p:cNvSpPr/>
          <p:nvPr/>
        </p:nvSpPr>
        <p:spPr>
          <a:xfrm>
            <a:off x="838986" y="1793984"/>
            <a:ext cx="2121030" cy="1712787"/>
          </a:xfrm>
          <a:custGeom>
            <a:avLst/>
            <a:gdLst>
              <a:gd name="connsiteX0" fmla="*/ 0 w 2121030"/>
              <a:gd name="connsiteY0" fmla="*/ 1533678 h 1712787"/>
              <a:gd name="connsiteX1" fmla="*/ 301657 w 2121030"/>
              <a:gd name="connsiteY1" fmla="*/ 1411129 h 1712787"/>
              <a:gd name="connsiteX2" fmla="*/ 480767 w 2121030"/>
              <a:gd name="connsiteY2" fmla="*/ 600424 h 1712787"/>
              <a:gd name="connsiteX3" fmla="*/ 697583 w 2121030"/>
              <a:gd name="connsiteY3" fmla="*/ 44243 h 1712787"/>
              <a:gd name="connsiteX4" fmla="*/ 1065228 w 2121030"/>
              <a:gd name="connsiteY4" fmla="*/ 147938 h 1712787"/>
              <a:gd name="connsiteX5" fmla="*/ 1404593 w 2121030"/>
              <a:gd name="connsiteY5" fmla="*/ 1043484 h 1712787"/>
              <a:gd name="connsiteX6" fmla="*/ 1677971 w 2121030"/>
              <a:gd name="connsiteY6" fmla="*/ 1505397 h 1712787"/>
              <a:gd name="connsiteX7" fmla="*/ 2121030 w 2121030"/>
              <a:gd name="connsiteY7" fmla="*/ 1712787 h 171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1030" h="1712787">
                <a:moveTo>
                  <a:pt x="0" y="1533678"/>
                </a:moveTo>
                <a:cubicBezTo>
                  <a:pt x="110764" y="1550174"/>
                  <a:pt x="221529" y="1566671"/>
                  <a:pt x="301657" y="1411129"/>
                </a:cubicBezTo>
                <a:cubicBezTo>
                  <a:pt x="381785" y="1255587"/>
                  <a:pt x="414779" y="828238"/>
                  <a:pt x="480767" y="600424"/>
                </a:cubicBezTo>
                <a:cubicBezTo>
                  <a:pt x="546755" y="372610"/>
                  <a:pt x="600173" y="119657"/>
                  <a:pt x="697583" y="44243"/>
                </a:cubicBezTo>
                <a:cubicBezTo>
                  <a:pt x="794993" y="-31171"/>
                  <a:pt x="947393" y="-18602"/>
                  <a:pt x="1065228" y="147938"/>
                </a:cubicBezTo>
                <a:cubicBezTo>
                  <a:pt x="1183063" y="314478"/>
                  <a:pt x="1302469" y="817241"/>
                  <a:pt x="1404593" y="1043484"/>
                </a:cubicBezTo>
                <a:cubicBezTo>
                  <a:pt x="1506717" y="1269727"/>
                  <a:pt x="1558565" y="1393846"/>
                  <a:pt x="1677971" y="1505397"/>
                </a:cubicBezTo>
                <a:cubicBezTo>
                  <a:pt x="1797377" y="1616948"/>
                  <a:pt x="2067612" y="1678222"/>
                  <a:pt x="2121030" y="1712787"/>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6DAC76A5-A782-45AF-863B-9F711D23F08C}"/>
                  </a:ext>
                </a:extLst>
              </p:cNvPr>
              <p:cNvSpPr/>
              <p:nvPr/>
            </p:nvSpPr>
            <p:spPr>
              <a:xfrm>
                <a:off x="2162449" y="1481919"/>
                <a:ext cx="4010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00B050"/>
                          </a:solidFill>
                          <a:latin typeface="Cambria Math" panose="02040503050406030204" pitchFamily="18" charset="0"/>
                        </a:rPr>
                        <m:t>∑</m:t>
                      </m:r>
                    </m:oMath>
                  </m:oMathPara>
                </a14:m>
                <a:endParaRPr lang="en-US" dirty="0">
                  <a:solidFill>
                    <a:srgbClr val="00B050"/>
                  </a:solidFill>
                </a:endParaRPr>
              </a:p>
            </p:txBody>
          </p:sp>
        </mc:Choice>
        <mc:Fallback xmlns="">
          <p:sp>
            <p:nvSpPr>
              <p:cNvPr id="42" name="矩形 41">
                <a:extLst>
                  <a:ext uri="{FF2B5EF4-FFF2-40B4-BE49-F238E27FC236}">
                    <a16:creationId xmlns:a16="http://schemas.microsoft.com/office/drawing/2014/main" id="{6DAC76A5-A782-45AF-863B-9F711D23F08C}"/>
                  </a:ext>
                </a:extLst>
              </p:cNvPr>
              <p:cNvSpPr>
                <a:spLocks noRot="1" noChangeAspect="1" noMove="1" noResize="1" noEditPoints="1" noAdjustHandles="1" noChangeArrowheads="1" noChangeShapeType="1" noTextEdit="1"/>
              </p:cNvSpPr>
              <p:nvPr/>
            </p:nvSpPr>
            <p:spPr>
              <a:xfrm>
                <a:off x="2162449" y="1481919"/>
                <a:ext cx="401071" cy="369332"/>
              </a:xfrm>
              <a:prstGeom prst="rect">
                <a:avLst/>
              </a:prstGeom>
              <a:blipFill>
                <a:blip r:embed="rId5"/>
                <a:stretch>
                  <a:fillRect b="-13115"/>
                </a:stretch>
              </a:blipFill>
            </p:spPr>
            <p:txBody>
              <a:bodyPr/>
              <a:lstStyle/>
              <a:p>
                <a:r>
                  <a:rPr lang="en-US">
                    <a:noFill/>
                  </a:rPr>
                  <a:t> </a:t>
                </a:r>
              </a:p>
            </p:txBody>
          </p:sp>
        </mc:Fallback>
      </mc:AlternateContent>
      <p:grpSp>
        <p:nvGrpSpPr>
          <p:cNvPr id="53" name="群組 52">
            <a:extLst>
              <a:ext uri="{FF2B5EF4-FFF2-40B4-BE49-F238E27FC236}">
                <a16:creationId xmlns:a16="http://schemas.microsoft.com/office/drawing/2014/main" id="{1C942AAF-C425-4CF5-8C07-173935D09822}"/>
              </a:ext>
            </a:extLst>
          </p:cNvPr>
          <p:cNvGrpSpPr/>
          <p:nvPr/>
        </p:nvGrpSpPr>
        <p:grpSpPr>
          <a:xfrm>
            <a:off x="3154513" y="4168662"/>
            <a:ext cx="2652233" cy="3024021"/>
            <a:chOff x="3345612" y="4675053"/>
            <a:chExt cx="2652233" cy="3024021"/>
          </a:xfrm>
        </p:grpSpPr>
        <p:cxnSp>
          <p:nvCxnSpPr>
            <p:cNvPr id="44" name="直線接點 43">
              <a:extLst>
                <a:ext uri="{FF2B5EF4-FFF2-40B4-BE49-F238E27FC236}">
                  <a16:creationId xmlns:a16="http://schemas.microsoft.com/office/drawing/2014/main" id="{47CDD433-05F2-4C41-B8DA-6C835995BA23}"/>
                </a:ext>
              </a:extLst>
            </p:cNvPr>
            <p:cNvCxnSpPr>
              <a:cxnSpLocks/>
            </p:cNvCxnSpPr>
            <p:nvPr/>
          </p:nvCxnSpPr>
          <p:spPr>
            <a:xfrm>
              <a:off x="3837671" y="5871165"/>
              <a:ext cx="0" cy="1827909"/>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5" name="群組 44">
              <a:extLst>
                <a:ext uri="{FF2B5EF4-FFF2-40B4-BE49-F238E27FC236}">
                  <a16:creationId xmlns:a16="http://schemas.microsoft.com/office/drawing/2014/main" id="{78C94F79-7BA8-4D6E-95B7-2E05807E4E17}"/>
                </a:ext>
              </a:extLst>
            </p:cNvPr>
            <p:cNvGrpSpPr/>
            <p:nvPr/>
          </p:nvGrpSpPr>
          <p:grpSpPr>
            <a:xfrm>
              <a:off x="3345612" y="4675053"/>
              <a:ext cx="2622205" cy="2194625"/>
              <a:chOff x="375518" y="2804614"/>
              <a:chExt cx="2622205" cy="2194625"/>
            </a:xfrm>
          </p:grpSpPr>
          <p:pic>
            <p:nvPicPr>
              <p:cNvPr id="46" name="圖片 45">
                <a:extLst>
                  <a:ext uri="{FF2B5EF4-FFF2-40B4-BE49-F238E27FC236}">
                    <a16:creationId xmlns:a16="http://schemas.microsoft.com/office/drawing/2014/main" id="{7AFB2468-AD75-4ADD-9C70-648BACFBE953}"/>
                  </a:ext>
                </a:extLst>
              </p:cNvPr>
              <p:cNvPicPr>
                <a:picLocks noChangeAspect="1"/>
              </p:cNvPicPr>
              <p:nvPr/>
            </p:nvPicPr>
            <p:blipFill>
              <a:blip r:embed="rId2"/>
              <a:stretch>
                <a:fillRect/>
              </a:stretch>
            </p:blipFill>
            <p:spPr>
              <a:xfrm>
                <a:off x="776743" y="2804614"/>
                <a:ext cx="2183273" cy="1787696"/>
              </a:xfrm>
              <a:prstGeom prst="rect">
                <a:avLst/>
              </a:prstGeom>
            </p:spPr>
          </p:pic>
          <p:sp>
            <p:nvSpPr>
              <p:cNvPr id="47" name="文字方塊 46">
                <a:extLst>
                  <a:ext uri="{FF2B5EF4-FFF2-40B4-BE49-F238E27FC236}">
                    <a16:creationId xmlns:a16="http://schemas.microsoft.com/office/drawing/2014/main" id="{BB856DA5-1804-462C-A1DF-D5D9EF5955C9}"/>
                  </a:ext>
                </a:extLst>
              </p:cNvPr>
              <p:cNvSpPr txBox="1"/>
              <p:nvPr/>
            </p:nvSpPr>
            <p:spPr>
              <a:xfrm>
                <a:off x="1629038" y="4599129"/>
                <a:ext cx="259956" cy="400110"/>
              </a:xfrm>
              <a:prstGeom prst="rect">
                <a:avLst/>
              </a:prstGeom>
              <a:noFill/>
            </p:spPr>
            <p:txBody>
              <a:bodyPr wrap="square" rtlCol="0">
                <a:spAutoFit/>
              </a:bodyPr>
              <a:lstStyle/>
              <a:p>
                <a:r>
                  <a:rPr lang="en-US" altLang="zh-TW" sz="2000" dirty="0"/>
                  <a:t>X</a:t>
                </a:r>
                <a:endParaRPr lang="en-US" sz="2000" dirty="0"/>
              </a:p>
            </p:txBody>
          </p:sp>
          <p:sp>
            <p:nvSpPr>
              <p:cNvPr id="48" name="文字方塊 47">
                <a:extLst>
                  <a:ext uri="{FF2B5EF4-FFF2-40B4-BE49-F238E27FC236}">
                    <a16:creationId xmlns:a16="http://schemas.microsoft.com/office/drawing/2014/main" id="{6082632E-C321-472C-983F-186EB5B543CE}"/>
                  </a:ext>
                </a:extLst>
              </p:cNvPr>
              <p:cNvSpPr txBox="1"/>
              <p:nvPr/>
            </p:nvSpPr>
            <p:spPr>
              <a:xfrm>
                <a:off x="375518" y="3548480"/>
                <a:ext cx="312901" cy="400110"/>
              </a:xfrm>
              <a:prstGeom prst="rect">
                <a:avLst/>
              </a:prstGeom>
              <a:noFill/>
            </p:spPr>
            <p:txBody>
              <a:bodyPr wrap="square" rtlCol="0">
                <a:spAutoFit/>
              </a:bodyPr>
              <a:lstStyle/>
              <a:p>
                <a:r>
                  <a:rPr lang="en-US" altLang="zh-TW" sz="2000" dirty="0"/>
                  <a:t>Y</a:t>
                </a:r>
                <a:endParaRPr lang="en-US" sz="2000" dirty="0"/>
              </a:p>
            </p:txBody>
          </p:sp>
          <p:sp>
            <p:nvSpPr>
              <p:cNvPr id="49" name="文字方塊 48">
                <a:extLst>
                  <a:ext uri="{FF2B5EF4-FFF2-40B4-BE49-F238E27FC236}">
                    <a16:creationId xmlns:a16="http://schemas.microsoft.com/office/drawing/2014/main" id="{EC5EBFEB-8765-4FC1-A6D9-39AA3876B675}"/>
                  </a:ext>
                </a:extLst>
              </p:cNvPr>
              <p:cNvSpPr txBox="1"/>
              <p:nvPr/>
            </p:nvSpPr>
            <p:spPr>
              <a:xfrm>
                <a:off x="776743" y="4599129"/>
                <a:ext cx="259956" cy="400110"/>
              </a:xfrm>
              <a:prstGeom prst="rect">
                <a:avLst/>
              </a:prstGeom>
              <a:noFill/>
            </p:spPr>
            <p:txBody>
              <a:bodyPr wrap="square" rtlCol="0">
                <a:spAutoFit/>
              </a:bodyPr>
              <a:lstStyle/>
              <a:p>
                <a:r>
                  <a:rPr lang="en-US" sz="2000" dirty="0"/>
                  <a:t>0</a:t>
                </a:r>
              </a:p>
            </p:txBody>
          </p:sp>
          <p:sp>
            <p:nvSpPr>
              <p:cNvPr id="50" name="文字方塊 49">
                <a:extLst>
                  <a:ext uri="{FF2B5EF4-FFF2-40B4-BE49-F238E27FC236}">
                    <a16:creationId xmlns:a16="http://schemas.microsoft.com/office/drawing/2014/main" id="{0D975593-C650-4DB4-8838-AA2B5BDCE467}"/>
                  </a:ext>
                </a:extLst>
              </p:cNvPr>
              <p:cNvSpPr txBox="1"/>
              <p:nvPr/>
            </p:nvSpPr>
            <p:spPr>
              <a:xfrm>
                <a:off x="2737767" y="4599129"/>
                <a:ext cx="259956" cy="400110"/>
              </a:xfrm>
              <a:prstGeom prst="rect">
                <a:avLst/>
              </a:prstGeom>
              <a:noFill/>
            </p:spPr>
            <p:txBody>
              <a:bodyPr wrap="square" rtlCol="0">
                <a:spAutoFit/>
              </a:bodyPr>
              <a:lstStyle/>
              <a:p>
                <a:r>
                  <a:rPr lang="en-US" sz="2000" dirty="0"/>
                  <a:t>1</a:t>
                </a:r>
              </a:p>
            </p:txBody>
          </p:sp>
        </p:grpSp>
        <p:sp>
          <p:nvSpPr>
            <p:cNvPr id="51" name="手繪多邊形: 圖案 50">
              <a:extLst>
                <a:ext uri="{FF2B5EF4-FFF2-40B4-BE49-F238E27FC236}">
                  <a16:creationId xmlns:a16="http://schemas.microsoft.com/office/drawing/2014/main" id="{56F868C6-EF41-45BC-AACA-0EC0C401CE9B}"/>
                </a:ext>
              </a:extLst>
            </p:cNvPr>
            <p:cNvSpPr/>
            <p:nvPr/>
          </p:nvSpPr>
          <p:spPr>
            <a:xfrm>
              <a:off x="3876815" y="4731229"/>
              <a:ext cx="2121030" cy="1712787"/>
            </a:xfrm>
            <a:custGeom>
              <a:avLst/>
              <a:gdLst>
                <a:gd name="connsiteX0" fmla="*/ 0 w 2121030"/>
                <a:gd name="connsiteY0" fmla="*/ 1533678 h 1712787"/>
                <a:gd name="connsiteX1" fmla="*/ 301657 w 2121030"/>
                <a:gd name="connsiteY1" fmla="*/ 1411129 h 1712787"/>
                <a:gd name="connsiteX2" fmla="*/ 480767 w 2121030"/>
                <a:gd name="connsiteY2" fmla="*/ 600424 h 1712787"/>
                <a:gd name="connsiteX3" fmla="*/ 697583 w 2121030"/>
                <a:gd name="connsiteY3" fmla="*/ 44243 h 1712787"/>
                <a:gd name="connsiteX4" fmla="*/ 1065228 w 2121030"/>
                <a:gd name="connsiteY4" fmla="*/ 147938 h 1712787"/>
                <a:gd name="connsiteX5" fmla="*/ 1404593 w 2121030"/>
                <a:gd name="connsiteY5" fmla="*/ 1043484 h 1712787"/>
                <a:gd name="connsiteX6" fmla="*/ 1677971 w 2121030"/>
                <a:gd name="connsiteY6" fmla="*/ 1505397 h 1712787"/>
                <a:gd name="connsiteX7" fmla="*/ 2121030 w 2121030"/>
                <a:gd name="connsiteY7" fmla="*/ 1712787 h 171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1030" h="1712787">
                  <a:moveTo>
                    <a:pt x="0" y="1533678"/>
                  </a:moveTo>
                  <a:cubicBezTo>
                    <a:pt x="110764" y="1550174"/>
                    <a:pt x="221529" y="1566671"/>
                    <a:pt x="301657" y="1411129"/>
                  </a:cubicBezTo>
                  <a:cubicBezTo>
                    <a:pt x="381785" y="1255587"/>
                    <a:pt x="414779" y="828238"/>
                    <a:pt x="480767" y="600424"/>
                  </a:cubicBezTo>
                  <a:cubicBezTo>
                    <a:pt x="546755" y="372610"/>
                    <a:pt x="600173" y="119657"/>
                    <a:pt x="697583" y="44243"/>
                  </a:cubicBezTo>
                  <a:cubicBezTo>
                    <a:pt x="794993" y="-31171"/>
                    <a:pt x="947393" y="-18602"/>
                    <a:pt x="1065228" y="147938"/>
                  </a:cubicBezTo>
                  <a:cubicBezTo>
                    <a:pt x="1183063" y="314478"/>
                    <a:pt x="1302469" y="817241"/>
                    <a:pt x="1404593" y="1043484"/>
                  </a:cubicBezTo>
                  <a:cubicBezTo>
                    <a:pt x="1506717" y="1269727"/>
                    <a:pt x="1558565" y="1393846"/>
                    <a:pt x="1677971" y="1505397"/>
                  </a:cubicBezTo>
                  <a:cubicBezTo>
                    <a:pt x="1797377" y="1616948"/>
                    <a:pt x="2067612" y="1678222"/>
                    <a:pt x="2121030" y="1712787"/>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矩形 53">
            <a:extLst>
              <a:ext uri="{FF2B5EF4-FFF2-40B4-BE49-F238E27FC236}">
                <a16:creationId xmlns:a16="http://schemas.microsoft.com/office/drawing/2014/main" id="{867288C5-AF8C-431E-A723-544775823275}"/>
              </a:ext>
            </a:extLst>
          </p:cNvPr>
          <p:cNvSpPr/>
          <p:nvPr/>
        </p:nvSpPr>
        <p:spPr>
          <a:xfrm>
            <a:off x="5263088" y="4735194"/>
            <a:ext cx="663964" cy="369332"/>
          </a:xfrm>
          <a:prstGeom prst="rect">
            <a:avLst/>
          </a:prstGeom>
        </p:spPr>
        <p:txBody>
          <a:bodyPr wrap="none">
            <a:spAutoFit/>
          </a:bodyPr>
          <a:lstStyle/>
          <a:p>
            <a:r>
              <a:rPr lang="en-US" dirty="0">
                <a:solidFill>
                  <a:srgbClr val="C00000"/>
                </a:solidFill>
              </a:rPr>
              <a:t>-0.58</a:t>
            </a:r>
            <a:endParaRPr lang="en-US" dirty="0"/>
          </a:p>
        </p:txBody>
      </p:sp>
      <p:sp>
        <p:nvSpPr>
          <p:cNvPr id="56" name="文字方塊 55">
            <a:extLst>
              <a:ext uri="{FF2B5EF4-FFF2-40B4-BE49-F238E27FC236}">
                <a16:creationId xmlns:a16="http://schemas.microsoft.com/office/drawing/2014/main" id="{38662E76-E0F2-4D11-8E6A-8A9197C104C8}"/>
              </a:ext>
            </a:extLst>
          </p:cNvPr>
          <p:cNvSpPr txBox="1"/>
          <p:nvPr/>
        </p:nvSpPr>
        <p:spPr>
          <a:xfrm>
            <a:off x="6532233" y="4098149"/>
            <a:ext cx="5269239" cy="2554545"/>
          </a:xfrm>
          <a:prstGeom prst="rect">
            <a:avLst/>
          </a:prstGeom>
          <a:noFill/>
        </p:spPr>
        <p:txBody>
          <a:bodyPr wrap="square" rtlCol="0">
            <a:spAutoFit/>
          </a:bodyPr>
          <a:lstStyle/>
          <a:p>
            <a:r>
              <a:rPr lang="zh-TW" altLang="en-US" sz="2000" dirty="0"/>
              <a:t>其實這一套過程就叫做 </a:t>
            </a:r>
            <a:r>
              <a:rPr lang="en-US" altLang="zh-TW" sz="2000" dirty="0"/>
              <a:t>forward propagation!!</a:t>
            </a:r>
          </a:p>
          <a:p>
            <a:endParaRPr lang="en-US" sz="2000" dirty="0"/>
          </a:p>
          <a:p>
            <a:r>
              <a:rPr lang="zh-TW" altLang="en-US" sz="2000" dirty="0"/>
              <a:t>是否有玩過從報紙上剪字拼湊出一篇文章的遊戲</a:t>
            </a:r>
            <a:r>
              <a:rPr lang="en-US" altLang="zh-TW" sz="2000" dirty="0"/>
              <a:t>?</a:t>
            </a:r>
            <a:r>
              <a:rPr lang="zh-TW" altLang="en-US" sz="2000" dirty="0"/>
              <a:t>  </a:t>
            </a:r>
            <a:endParaRPr lang="en-US" altLang="zh-TW" sz="2000" dirty="0"/>
          </a:p>
          <a:p>
            <a:r>
              <a:rPr lang="en-US" altLang="zh-TW" sz="2000" dirty="0"/>
              <a:t>Neural network </a:t>
            </a:r>
            <a:r>
              <a:rPr lang="zh-TW" altLang="en-US" sz="2000" dirty="0"/>
              <a:t>其實就在做一樣的事情，從 </a:t>
            </a:r>
            <a:r>
              <a:rPr lang="en-US" altLang="zh-TW" sz="2000" dirty="0"/>
              <a:t>activation function </a:t>
            </a:r>
            <a:r>
              <a:rPr lang="zh-TW" altLang="en-US" sz="2000" dirty="0"/>
              <a:t>中剪出想要的片段，拼湊出資料的長相</a:t>
            </a:r>
            <a:r>
              <a:rPr lang="en-US" altLang="zh-TW" sz="2000" dirty="0"/>
              <a:t>… </a:t>
            </a:r>
            <a:r>
              <a:rPr lang="zh-TW" altLang="en-US" sz="2000" dirty="0"/>
              <a:t>而該如何剪就是靠 </a:t>
            </a:r>
            <a:r>
              <a:rPr lang="en-US" altLang="zh-TW" sz="2000" dirty="0"/>
              <a:t>weights </a:t>
            </a:r>
            <a:r>
              <a:rPr lang="zh-TW" altLang="en-US" sz="2000" dirty="0"/>
              <a:t>與 </a:t>
            </a:r>
            <a:r>
              <a:rPr lang="en-US" altLang="zh-TW" sz="2000" dirty="0"/>
              <a:t>bias </a:t>
            </a:r>
            <a:r>
              <a:rPr lang="zh-TW" altLang="en-US" sz="2000" dirty="0"/>
              <a:t>來控制。</a:t>
            </a:r>
            <a:endParaRPr lang="en-US" altLang="zh-TW" sz="2000" dirty="0"/>
          </a:p>
        </p:txBody>
      </p:sp>
    </p:spTree>
    <p:extLst>
      <p:ext uri="{BB962C8B-B14F-4D97-AF65-F5344CB8AC3E}">
        <p14:creationId xmlns:p14="http://schemas.microsoft.com/office/powerpoint/2010/main" val="51719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4"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altLang="zh-TW" sz="4000" dirty="0">
                <a:latin typeface="Times New Roman" panose="02020603050405020304" pitchFamily="18" charset="0"/>
                <a:cs typeface="Times New Roman" panose="02020603050405020304" pitchFamily="18" charset="0"/>
              </a:rPr>
              <a:t>How to Find Optimal Parameters? </a:t>
            </a:r>
            <a:endParaRPr lang="en-US" sz="4000" dirty="0">
              <a:latin typeface="Times New Roman" panose="02020603050405020304" pitchFamily="18" charset="0"/>
              <a:cs typeface="Times New Roman" panose="02020603050405020304" pitchFamily="18" charset="0"/>
            </a:endParaRPr>
          </a:p>
        </p:txBody>
      </p:sp>
      <p:pic>
        <p:nvPicPr>
          <p:cNvPr id="7" name="內容版面配置區 6">
            <a:extLst>
              <a:ext uri="{FF2B5EF4-FFF2-40B4-BE49-F238E27FC236}">
                <a16:creationId xmlns:a16="http://schemas.microsoft.com/office/drawing/2014/main" id="{1E4D445B-BD81-4971-BD09-73EA286D0AB5}"/>
              </a:ext>
            </a:extLst>
          </p:cNvPr>
          <p:cNvPicPr>
            <a:picLocks noGrp="1" noChangeAspect="1"/>
          </p:cNvPicPr>
          <p:nvPr>
            <p:ph idx="1"/>
          </p:nvPr>
        </p:nvPicPr>
        <p:blipFill>
          <a:blip r:embed="rId2"/>
          <a:stretch>
            <a:fillRect/>
          </a:stretch>
        </p:blipFill>
        <p:spPr>
          <a:xfrm>
            <a:off x="794630" y="2787582"/>
            <a:ext cx="2712365" cy="2597217"/>
          </a:xfrm>
          <a:prstGeom prst="rect">
            <a:avLst/>
          </a:prstGeom>
        </p:spPr>
      </p:pic>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13</a:t>
            </a:fld>
            <a:endParaRPr lang="zh-TW" altLang="en-US">
              <a:solidFill>
                <a:prstClr val="black">
                  <a:tint val="75000"/>
                </a:prstClr>
              </a:solidFill>
              <a:sym typeface="Songti TC Bold"/>
            </a:endParaRPr>
          </a:p>
        </p:txBody>
      </p:sp>
      <p:sp>
        <p:nvSpPr>
          <p:cNvPr id="8" name="文字方塊 7">
            <a:extLst>
              <a:ext uri="{FF2B5EF4-FFF2-40B4-BE49-F238E27FC236}">
                <a16:creationId xmlns:a16="http://schemas.microsoft.com/office/drawing/2014/main" id="{61381230-2901-42B1-9777-4AD2223AB561}"/>
              </a:ext>
            </a:extLst>
          </p:cNvPr>
          <p:cNvSpPr txBox="1"/>
          <p:nvPr/>
        </p:nvSpPr>
        <p:spPr>
          <a:xfrm>
            <a:off x="2020834" y="5513211"/>
            <a:ext cx="259956" cy="400110"/>
          </a:xfrm>
          <a:prstGeom prst="rect">
            <a:avLst/>
          </a:prstGeom>
          <a:noFill/>
        </p:spPr>
        <p:txBody>
          <a:bodyPr wrap="square" rtlCol="0">
            <a:spAutoFit/>
          </a:bodyPr>
          <a:lstStyle/>
          <a:p>
            <a:r>
              <a:rPr lang="en-US" altLang="zh-TW" sz="2000" dirty="0"/>
              <a:t>X</a:t>
            </a:r>
            <a:endParaRPr lang="en-US" sz="2000" dirty="0"/>
          </a:p>
        </p:txBody>
      </p:sp>
      <p:sp>
        <p:nvSpPr>
          <p:cNvPr id="9" name="文字方塊 8">
            <a:extLst>
              <a:ext uri="{FF2B5EF4-FFF2-40B4-BE49-F238E27FC236}">
                <a16:creationId xmlns:a16="http://schemas.microsoft.com/office/drawing/2014/main" id="{9D800C38-FC6C-4D90-B938-82B62C6252EA}"/>
              </a:ext>
            </a:extLst>
          </p:cNvPr>
          <p:cNvSpPr txBox="1"/>
          <p:nvPr/>
        </p:nvSpPr>
        <p:spPr>
          <a:xfrm>
            <a:off x="456553" y="1344789"/>
            <a:ext cx="11247767" cy="1015663"/>
          </a:xfrm>
          <a:prstGeom prst="rect">
            <a:avLst/>
          </a:prstGeom>
          <a:noFill/>
        </p:spPr>
        <p:txBody>
          <a:bodyPr wrap="square" rtlCol="0">
            <a:spAutoFit/>
          </a:bodyPr>
          <a:lstStyle/>
          <a:p>
            <a:r>
              <a:rPr lang="zh-TW" altLang="en-US" sz="2000" dirty="0"/>
              <a:t>前面講到 </a:t>
            </a:r>
            <a:r>
              <a:rPr lang="en-US" altLang="zh-TW" sz="2000" dirty="0"/>
              <a:t>weights </a:t>
            </a:r>
            <a:r>
              <a:rPr lang="zh-TW" altLang="en-US" sz="2000" dirty="0"/>
              <a:t>與 </a:t>
            </a:r>
            <a:r>
              <a:rPr lang="en-US" altLang="zh-TW" sz="2000" dirty="0"/>
              <a:t>bias </a:t>
            </a:r>
            <a:r>
              <a:rPr lang="zh-TW" altLang="en-US" sz="2000" dirty="0"/>
              <a:t>扮演的是剪取 </a:t>
            </a:r>
            <a:r>
              <a:rPr lang="en-US" altLang="zh-TW" sz="2000" dirty="0"/>
              <a:t>activation function </a:t>
            </a:r>
            <a:r>
              <a:rPr lang="zh-TW" altLang="en-US" sz="2000" dirty="0"/>
              <a:t>的角色，然而要如何剪取才是最好的</a:t>
            </a:r>
            <a:r>
              <a:rPr lang="en-US" altLang="zh-TW" sz="2000" dirty="0"/>
              <a:t>?</a:t>
            </a:r>
            <a:r>
              <a:rPr lang="zh-TW" altLang="en-US" sz="2000" dirty="0"/>
              <a:t> </a:t>
            </a:r>
            <a:endParaRPr lang="en-US" altLang="zh-TW" sz="2000" dirty="0"/>
          </a:p>
          <a:p>
            <a:r>
              <a:rPr lang="zh-TW" altLang="en-US" sz="2000" dirty="0"/>
              <a:t>前面的神經網路範例中我們是先給予了 </a:t>
            </a:r>
            <a:r>
              <a:rPr lang="en-US" altLang="zh-TW" sz="2000" dirty="0"/>
              <a:t>weight </a:t>
            </a:r>
            <a:r>
              <a:rPr lang="zh-TW" altLang="en-US" sz="2000" dirty="0"/>
              <a:t>與 </a:t>
            </a:r>
            <a:r>
              <a:rPr lang="en-US" altLang="zh-TW" sz="2000" dirty="0"/>
              <a:t>bias </a:t>
            </a:r>
            <a:r>
              <a:rPr lang="zh-TW" altLang="en-US" sz="2000" dirty="0"/>
              <a:t>的數字，現在我們就來看看這些數字是如何決定的。</a:t>
            </a:r>
            <a:endParaRPr lang="en-US" altLang="zh-TW" sz="2000" dirty="0"/>
          </a:p>
        </p:txBody>
      </p:sp>
      <p:sp>
        <p:nvSpPr>
          <p:cNvPr id="10" name="文字方塊 9">
            <a:extLst>
              <a:ext uri="{FF2B5EF4-FFF2-40B4-BE49-F238E27FC236}">
                <a16:creationId xmlns:a16="http://schemas.microsoft.com/office/drawing/2014/main" id="{41C8548F-D446-4C2E-A9A7-2E3279984E3A}"/>
              </a:ext>
            </a:extLst>
          </p:cNvPr>
          <p:cNvSpPr txBox="1"/>
          <p:nvPr/>
        </p:nvSpPr>
        <p:spPr>
          <a:xfrm>
            <a:off x="4068951" y="2683721"/>
            <a:ext cx="6863209" cy="707886"/>
          </a:xfrm>
          <a:prstGeom prst="rect">
            <a:avLst/>
          </a:prstGeom>
          <a:noFill/>
        </p:spPr>
        <p:txBody>
          <a:bodyPr wrap="square" rtlCol="0">
            <a:spAutoFit/>
          </a:bodyPr>
          <a:lstStyle/>
          <a:p>
            <a:r>
              <a:rPr lang="zh-TW" altLang="en-US" sz="2000" dirty="0"/>
              <a:t>最佳化參數的方法有很多種，在 </a:t>
            </a:r>
            <a:r>
              <a:rPr lang="en-US" altLang="zh-TW" sz="2000" dirty="0"/>
              <a:t>deep learning </a:t>
            </a:r>
            <a:r>
              <a:rPr lang="zh-TW" altLang="en-US" sz="2000" dirty="0"/>
              <a:t>領域最常被使用的就是 </a:t>
            </a:r>
            <a:r>
              <a:rPr lang="en-US" altLang="zh-TW" sz="2000" dirty="0"/>
              <a:t>stochastic gradient descent (</a:t>
            </a:r>
            <a:r>
              <a:rPr lang="zh-TW" altLang="en-US" sz="2000" dirty="0"/>
              <a:t>隨機梯度下降法</a:t>
            </a:r>
            <a:r>
              <a:rPr lang="en-US" altLang="zh-TW" sz="2000" dirty="0"/>
              <a:t>, SGD)</a:t>
            </a:r>
            <a:r>
              <a:rPr lang="zh-TW" altLang="en-US" sz="2000" dirty="0"/>
              <a:t>。</a:t>
            </a:r>
            <a:endParaRPr lang="en-US" altLang="zh-TW" sz="2000" dirty="0"/>
          </a:p>
        </p:txBody>
      </p:sp>
      <p:sp>
        <p:nvSpPr>
          <p:cNvPr id="11" name="文字方塊 10">
            <a:extLst>
              <a:ext uri="{FF2B5EF4-FFF2-40B4-BE49-F238E27FC236}">
                <a16:creationId xmlns:a16="http://schemas.microsoft.com/office/drawing/2014/main" id="{C518BBA2-682B-4DC9-8EE8-9AA3E1177B9F}"/>
              </a:ext>
            </a:extLst>
          </p:cNvPr>
          <p:cNvSpPr txBox="1"/>
          <p:nvPr/>
        </p:nvSpPr>
        <p:spPr>
          <a:xfrm>
            <a:off x="349119" y="3886135"/>
            <a:ext cx="259956" cy="400110"/>
          </a:xfrm>
          <a:prstGeom prst="rect">
            <a:avLst/>
          </a:prstGeom>
          <a:noFill/>
        </p:spPr>
        <p:txBody>
          <a:bodyPr wrap="square" rtlCol="0">
            <a:spAutoFit/>
          </a:bodyPr>
          <a:lstStyle/>
          <a:p>
            <a:r>
              <a:rPr lang="en-US" altLang="zh-TW" sz="2000" dirty="0"/>
              <a:t>Y</a:t>
            </a:r>
            <a:endParaRPr lang="en-US" sz="2000" dirty="0"/>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417EE536-4BB4-41C2-9673-AAB9832D9845}"/>
                  </a:ext>
                </a:extLst>
              </p:cNvPr>
              <p:cNvSpPr txBox="1"/>
              <p:nvPr/>
            </p:nvSpPr>
            <p:spPr>
              <a:xfrm>
                <a:off x="4068950" y="3650516"/>
                <a:ext cx="6863209" cy="1631216"/>
              </a:xfrm>
              <a:prstGeom prst="rect">
                <a:avLst/>
              </a:prstGeom>
              <a:noFill/>
            </p:spPr>
            <p:txBody>
              <a:bodyPr wrap="square" rtlCol="0">
                <a:spAutoFit/>
              </a:bodyPr>
              <a:lstStyle/>
              <a:p>
                <a:r>
                  <a:rPr lang="zh-TW" altLang="en-US" sz="2000" dirty="0"/>
                  <a:t>在迴歸模型中，最常用的參數估計法是 </a:t>
                </a:r>
                <a:r>
                  <a:rPr lang="en-US" altLang="zh-TW" sz="2000" dirty="0"/>
                  <a:t>OLS</a:t>
                </a:r>
                <a:r>
                  <a:rPr lang="zh-TW" altLang="en-US" sz="2000" dirty="0"/>
                  <a:t> </a:t>
                </a:r>
                <a:r>
                  <a:rPr lang="en-US" altLang="zh-TW" sz="2000" dirty="0"/>
                  <a:t>(</a:t>
                </a:r>
                <a:r>
                  <a:rPr lang="zh-TW" altLang="en-US" sz="2000" dirty="0"/>
                  <a:t>最小平方法</a:t>
                </a:r>
                <a:r>
                  <a:rPr lang="en-US" altLang="zh-TW" sz="2000" dirty="0"/>
                  <a:t>)</a:t>
                </a:r>
                <a:r>
                  <a:rPr lang="zh-TW" altLang="en-US" sz="2000" dirty="0"/>
                  <a:t>。其實 </a:t>
                </a:r>
                <a:r>
                  <a:rPr lang="en-US" altLang="zh-TW" sz="2000" dirty="0"/>
                  <a:t>gradient descent </a:t>
                </a:r>
                <a:r>
                  <a:rPr lang="zh-TW" altLang="en-US" sz="2000" dirty="0"/>
                  <a:t>就是最小平方法</a:t>
                </a:r>
                <a:r>
                  <a:rPr lang="en-US" altLang="zh-TW" sz="2000" dirty="0"/>
                  <a:t>!</a:t>
                </a:r>
                <a:r>
                  <a:rPr lang="zh-TW" altLang="en-US" sz="2000" dirty="0"/>
                  <a:t> </a:t>
                </a:r>
                <a:endParaRPr lang="en-US" altLang="zh-TW" sz="2000" dirty="0"/>
              </a:p>
              <a:p>
                <a:endParaRPr lang="en-US" altLang="zh-TW" sz="2000" dirty="0"/>
              </a:p>
              <a:p>
                <a:r>
                  <a:rPr lang="zh-TW" altLang="en-US" sz="2000" dirty="0"/>
                  <a:t>我們以 </a:t>
                </a:r>
                <a14:m>
                  <m:oMath xmlns:m="http://schemas.openxmlformats.org/officeDocument/2006/math">
                    <m:r>
                      <a:rPr lang="en-US" altLang="zh-TW" sz="2000" b="0" i="1" smtClean="0">
                        <a:latin typeface="Cambria Math" panose="02040503050406030204" pitchFamily="18" charset="0"/>
                      </a:rPr>
                      <m:t>𝑦</m:t>
                    </m:r>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𝛽</m:t>
                        </m:r>
                      </m:e>
                      <m:sub>
                        <m:r>
                          <a:rPr lang="en-US" altLang="zh-TW" sz="2000" b="0" i="1" smtClean="0">
                            <a:latin typeface="Cambria Math" panose="02040503050406030204" pitchFamily="18" charset="0"/>
                          </a:rPr>
                          <m:t>0</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𝛽</m:t>
                        </m:r>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rPr>
                      <m:t>𝑋</m:t>
                    </m:r>
                  </m:oMath>
                </a14:m>
                <a:r>
                  <a:rPr lang="zh-TW" altLang="en-US" sz="2000" dirty="0"/>
                  <a:t> 為例，假設</a:t>
                </a:r>
                <a14:m>
                  <m:oMath xmlns:m="http://schemas.openxmlformats.org/officeDocument/2006/math">
                    <m:r>
                      <a:rPr lang="zh-TW" altLang="en-US" sz="2000" i="1">
                        <a:latin typeface="Cambria Math" panose="02040503050406030204" pitchFamily="18" charset="0"/>
                      </a:rPr>
                      <m:t> </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𝛽</m:t>
                        </m:r>
                      </m:e>
                      <m:sub>
                        <m:r>
                          <a:rPr lang="en-US" altLang="zh-TW" sz="2000" b="0" i="1" smtClean="0">
                            <a:latin typeface="Cambria Math" panose="02040503050406030204" pitchFamily="18" charset="0"/>
                          </a:rPr>
                          <m:t>1</m:t>
                        </m:r>
                      </m:sub>
                    </m:sSub>
                  </m:oMath>
                </a14:m>
                <a:r>
                  <a:rPr lang="zh-TW" altLang="en-US" sz="2000" dirty="0"/>
                  <a:t> 已知，利用 </a:t>
                </a:r>
                <a:r>
                  <a:rPr lang="en-US" altLang="zh-TW" sz="2000" dirty="0"/>
                  <a:t>SGD</a:t>
                </a:r>
                <a:r>
                  <a:rPr lang="zh-TW" altLang="en-US" sz="2000" dirty="0"/>
                  <a:t> 方法找出最適當的截距 </a:t>
                </a:r>
                <a14:m>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𝛽</m:t>
                        </m:r>
                      </m:e>
                      <m:sub>
                        <m:r>
                          <a:rPr lang="en-US" altLang="zh-TW" sz="2000" b="0" i="1" smtClean="0">
                            <a:latin typeface="Cambria Math" panose="02040503050406030204" pitchFamily="18" charset="0"/>
                          </a:rPr>
                          <m:t>0</m:t>
                        </m:r>
                      </m:sub>
                    </m:sSub>
                  </m:oMath>
                </a14:m>
                <a:r>
                  <a:rPr lang="zh-TW" altLang="en-US" sz="2000" dirty="0"/>
                  <a:t>。</a:t>
                </a:r>
                <a:endParaRPr lang="en-US" altLang="zh-TW" sz="2000" dirty="0"/>
              </a:p>
            </p:txBody>
          </p:sp>
        </mc:Choice>
        <mc:Fallback xmlns="">
          <p:sp>
            <p:nvSpPr>
              <p:cNvPr id="12" name="文字方塊 11">
                <a:extLst>
                  <a:ext uri="{FF2B5EF4-FFF2-40B4-BE49-F238E27FC236}">
                    <a16:creationId xmlns:a16="http://schemas.microsoft.com/office/drawing/2014/main" id="{417EE536-4BB4-41C2-9673-AAB9832D9845}"/>
                  </a:ext>
                </a:extLst>
              </p:cNvPr>
              <p:cNvSpPr txBox="1">
                <a:spLocks noRot="1" noChangeAspect="1" noMove="1" noResize="1" noEditPoints="1" noAdjustHandles="1" noChangeArrowheads="1" noChangeShapeType="1" noTextEdit="1"/>
              </p:cNvSpPr>
              <p:nvPr/>
            </p:nvSpPr>
            <p:spPr>
              <a:xfrm>
                <a:off x="4068950" y="3650516"/>
                <a:ext cx="6863209" cy="1631216"/>
              </a:xfrm>
              <a:prstGeom prst="rect">
                <a:avLst/>
              </a:prstGeom>
              <a:blipFill>
                <a:blip r:embed="rId3"/>
                <a:stretch>
                  <a:fillRect l="-888" t="-2622" b="-5618"/>
                </a:stretch>
              </a:blipFill>
            </p:spPr>
            <p:txBody>
              <a:bodyPr/>
              <a:lstStyle/>
              <a:p>
                <a:r>
                  <a:rPr lang="en-US">
                    <a:noFill/>
                  </a:rPr>
                  <a:t> </a:t>
                </a:r>
              </a:p>
            </p:txBody>
          </p:sp>
        </mc:Fallback>
      </mc:AlternateContent>
    </p:spTree>
    <p:extLst>
      <p:ext uri="{BB962C8B-B14F-4D97-AF65-F5344CB8AC3E}">
        <p14:creationId xmlns:p14="http://schemas.microsoft.com/office/powerpoint/2010/main" val="255361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altLang="zh-TW" sz="4000" dirty="0">
                <a:latin typeface="Times New Roman" panose="02020603050405020304" pitchFamily="18" charset="0"/>
                <a:cs typeface="Times New Roman" panose="02020603050405020304" pitchFamily="18" charset="0"/>
              </a:rPr>
              <a:t>How to Find Optimal Parameters? </a:t>
            </a:r>
            <a:endParaRPr lang="en-US" sz="4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14</a:t>
            </a:fld>
            <a:endParaRPr lang="zh-TW" altLang="en-US">
              <a:solidFill>
                <a:prstClr val="black">
                  <a:tint val="75000"/>
                </a:prstClr>
              </a:solidFill>
              <a:sym typeface="Songti TC Bold"/>
            </a:endParaRPr>
          </a:p>
        </p:txBody>
      </p:sp>
      <p:pic>
        <p:nvPicPr>
          <p:cNvPr id="5" name="內容版面配置區 6">
            <a:extLst>
              <a:ext uri="{FF2B5EF4-FFF2-40B4-BE49-F238E27FC236}">
                <a16:creationId xmlns:a16="http://schemas.microsoft.com/office/drawing/2014/main" id="{17743FF9-0CAA-4AC9-BE4D-CC300796428C}"/>
              </a:ext>
            </a:extLst>
          </p:cNvPr>
          <p:cNvPicPr>
            <a:picLocks noGrp="1" noChangeAspect="1"/>
          </p:cNvPicPr>
          <p:nvPr>
            <p:ph idx="1"/>
          </p:nvPr>
        </p:nvPicPr>
        <p:blipFill>
          <a:blip r:embed="rId3"/>
          <a:stretch>
            <a:fillRect/>
          </a:stretch>
        </p:blipFill>
        <p:spPr>
          <a:xfrm>
            <a:off x="1790310" y="1154249"/>
            <a:ext cx="2712365" cy="2597217"/>
          </a:xfrm>
          <a:prstGeom prst="rect">
            <a:avLst/>
          </a:prstGeom>
        </p:spPr>
      </p:pic>
      <p:sp>
        <p:nvSpPr>
          <p:cNvPr id="6" name="文字方塊 5">
            <a:extLst>
              <a:ext uri="{FF2B5EF4-FFF2-40B4-BE49-F238E27FC236}">
                <a16:creationId xmlns:a16="http://schemas.microsoft.com/office/drawing/2014/main" id="{9CA54C03-0B05-42C6-B8D0-4204D74A7853}"/>
              </a:ext>
            </a:extLst>
          </p:cNvPr>
          <p:cNvSpPr txBox="1"/>
          <p:nvPr/>
        </p:nvSpPr>
        <p:spPr>
          <a:xfrm>
            <a:off x="3090766" y="3758101"/>
            <a:ext cx="259956" cy="400110"/>
          </a:xfrm>
          <a:prstGeom prst="rect">
            <a:avLst/>
          </a:prstGeom>
          <a:noFill/>
        </p:spPr>
        <p:txBody>
          <a:bodyPr wrap="square" rtlCol="0">
            <a:spAutoFit/>
          </a:bodyPr>
          <a:lstStyle/>
          <a:p>
            <a:r>
              <a:rPr lang="en-US" altLang="zh-TW" sz="2000" dirty="0"/>
              <a:t>X</a:t>
            </a:r>
            <a:endParaRPr lang="en-US" sz="2000" dirty="0"/>
          </a:p>
        </p:txBody>
      </p:sp>
      <p:sp>
        <p:nvSpPr>
          <p:cNvPr id="7" name="文字方塊 6">
            <a:extLst>
              <a:ext uri="{FF2B5EF4-FFF2-40B4-BE49-F238E27FC236}">
                <a16:creationId xmlns:a16="http://schemas.microsoft.com/office/drawing/2014/main" id="{76382192-20F3-4560-B3A3-FEE39DFFB5C8}"/>
              </a:ext>
            </a:extLst>
          </p:cNvPr>
          <p:cNvSpPr txBox="1"/>
          <p:nvPr/>
        </p:nvSpPr>
        <p:spPr>
          <a:xfrm>
            <a:off x="1344799" y="2252802"/>
            <a:ext cx="259956" cy="400110"/>
          </a:xfrm>
          <a:prstGeom prst="rect">
            <a:avLst/>
          </a:prstGeom>
          <a:noFill/>
        </p:spPr>
        <p:txBody>
          <a:bodyPr wrap="square" rtlCol="0">
            <a:spAutoFit/>
          </a:bodyPr>
          <a:lstStyle/>
          <a:p>
            <a:r>
              <a:rPr lang="en-US" altLang="zh-TW" sz="2000" dirty="0"/>
              <a:t>Y</a:t>
            </a:r>
            <a:endParaRPr lang="en-US" sz="2000" dirty="0"/>
          </a:p>
        </p:txBody>
      </p:sp>
      <p:cxnSp>
        <p:nvCxnSpPr>
          <p:cNvPr id="9" name="直線接點 8">
            <a:extLst>
              <a:ext uri="{FF2B5EF4-FFF2-40B4-BE49-F238E27FC236}">
                <a16:creationId xmlns:a16="http://schemas.microsoft.com/office/drawing/2014/main" id="{40A1866C-8C53-4573-A072-8371257D85E4}"/>
              </a:ext>
            </a:extLst>
          </p:cNvPr>
          <p:cNvCxnSpPr>
            <a:cxnSpLocks/>
          </p:cNvCxnSpPr>
          <p:nvPr/>
        </p:nvCxnSpPr>
        <p:spPr>
          <a:xfrm flipV="1">
            <a:off x="1641956" y="1997055"/>
            <a:ext cx="2897920" cy="18367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9A2EEC63-A9A6-4D2C-A4F8-AE0CC3B47721}"/>
              </a:ext>
            </a:extLst>
          </p:cNvPr>
          <p:cNvCxnSpPr>
            <a:cxnSpLocks/>
          </p:cNvCxnSpPr>
          <p:nvPr/>
        </p:nvCxnSpPr>
        <p:spPr>
          <a:xfrm flipV="1">
            <a:off x="1567554" y="1749993"/>
            <a:ext cx="2897920" cy="18367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A6FA5BB5-9A8F-490A-94F4-944AA6CB5C02}"/>
              </a:ext>
            </a:extLst>
          </p:cNvPr>
          <p:cNvCxnSpPr>
            <a:cxnSpLocks/>
          </p:cNvCxnSpPr>
          <p:nvPr/>
        </p:nvCxnSpPr>
        <p:spPr>
          <a:xfrm flipV="1">
            <a:off x="1437726" y="1491510"/>
            <a:ext cx="2897920" cy="18367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26999A56-644D-468C-BD7B-F739D3137739}"/>
              </a:ext>
            </a:extLst>
          </p:cNvPr>
          <p:cNvCxnSpPr>
            <a:cxnSpLocks/>
          </p:cNvCxnSpPr>
          <p:nvPr/>
        </p:nvCxnSpPr>
        <p:spPr>
          <a:xfrm flipV="1">
            <a:off x="1771784" y="2294926"/>
            <a:ext cx="2897920" cy="18367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8902C250-D714-4E16-A01B-EB4037B60098}"/>
              </a:ext>
            </a:extLst>
          </p:cNvPr>
          <p:cNvCxnSpPr/>
          <p:nvPr/>
        </p:nvCxnSpPr>
        <p:spPr>
          <a:xfrm flipH="1" flipV="1">
            <a:off x="4246880" y="2252802"/>
            <a:ext cx="88766" cy="157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F7B9EE4D-8405-4506-89D9-83E799CEE8B6}"/>
              </a:ext>
            </a:extLst>
          </p:cNvPr>
          <p:cNvCxnSpPr/>
          <p:nvPr/>
        </p:nvCxnSpPr>
        <p:spPr>
          <a:xfrm flipH="1" flipV="1">
            <a:off x="4074160" y="2020331"/>
            <a:ext cx="88766" cy="157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9C7A1E36-4AB3-4106-9113-DDDC0A05288D}"/>
              </a:ext>
            </a:extLst>
          </p:cNvPr>
          <p:cNvCxnSpPr>
            <a:cxnSpLocks/>
          </p:cNvCxnSpPr>
          <p:nvPr/>
        </p:nvCxnSpPr>
        <p:spPr>
          <a:xfrm flipH="1" flipV="1">
            <a:off x="3985861" y="1782672"/>
            <a:ext cx="88299" cy="15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圖片 20">
            <a:extLst>
              <a:ext uri="{FF2B5EF4-FFF2-40B4-BE49-F238E27FC236}">
                <a16:creationId xmlns:a16="http://schemas.microsoft.com/office/drawing/2014/main" id="{73852B48-D94B-4362-8A88-74E31EDB1587}"/>
              </a:ext>
            </a:extLst>
          </p:cNvPr>
          <p:cNvPicPr>
            <a:picLocks noChangeAspect="1"/>
          </p:cNvPicPr>
          <p:nvPr/>
        </p:nvPicPr>
        <p:blipFill>
          <a:blip r:embed="rId4"/>
          <a:stretch>
            <a:fillRect/>
          </a:stretch>
        </p:blipFill>
        <p:spPr>
          <a:xfrm>
            <a:off x="5784606" y="1155429"/>
            <a:ext cx="3181531" cy="2730251"/>
          </a:xfrm>
          <a:prstGeom prst="rect">
            <a:avLst/>
          </a:prstGeom>
        </p:spPr>
      </p:pic>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59A859A2-C7A6-4D09-988C-70E184EA8FD3}"/>
                  </a:ext>
                </a:extLst>
              </p:cNvPr>
              <p:cNvSpPr txBox="1"/>
              <p:nvPr/>
            </p:nvSpPr>
            <p:spPr>
              <a:xfrm>
                <a:off x="323849" y="4158211"/>
                <a:ext cx="11440807" cy="2737609"/>
              </a:xfrm>
              <a:prstGeom prst="rect">
                <a:avLst/>
              </a:prstGeom>
              <a:noFill/>
            </p:spPr>
            <p:txBody>
              <a:bodyPr wrap="square" rtlCol="0">
                <a:spAutoFit/>
              </a:bodyPr>
              <a:lstStyle/>
              <a:p>
                <a:pPr algn="ctr"/>
                <a:r>
                  <a:rPr lang="en-US" altLang="zh-TW" sz="2000" dirty="0"/>
                  <a:t> </a:t>
                </a:r>
                <a14:m>
                  <m:oMath xmlns:m="http://schemas.openxmlformats.org/officeDocument/2006/math">
                    <m:sSubSup>
                      <m:sSubSupPr>
                        <m:ctrlPr>
                          <a:rPr lang="en-US" altLang="zh-TW" sz="2000" b="0" i="1" smtClean="0">
                            <a:latin typeface="Cambria Math" panose="02040503050406030204" pitchFamily="18" charset="0"/>
                          </a:rPr>
                        </m:ctrlPr>
                      </m:sSubSupPr>
                      <m:e>
                        <m:r>
                          <a:rPr lang="en-US" altLang="zh-TW" sz="2000" b="0" i="1" smtClean="0">
                            <a:latin typeface="Cambria Math" panose="02040503050406030204" pitchFamily="18" charset="0"/>
                          </a:rPr>
                          <m:t>𝛽</m:t>
                        </m:r>
                      </m:e>
                      <m:sub>
                        <m:r>
                          <a:rPr lang="en-US" altLang="zh-TW" sz="2000" b="0" i="1" smtClean="0">
                            <a:latin typeface="Cambria Math" panose="02040503050406030204" pitchFamily="18" charset="0"/>
                          </a:rPr>
                          <m:t>0</m:t>
                        </m:r>
                      </m:sub>
                      <m:sup>
                        <m:r>
                          <a:rPr lang="en-US" altLang="zh-TW" sz="2000" b="0" i="1" smtClean="0">
                            <a:latin typeface="Cambria Math" panose="02040503050406030204" pitchFamily="18" charset="0"/>
                          </a:rPr>
                          <m:t>′</m:t>
                        </m:r>
                      </m:sup>
                    </m:sSubSup>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𝛽</m:t>
                        </m:r>
                      </m:e>
                      <m:sub>
                        <m:r>
                          <a:rPr lang="en-US" altLang="zh-TW" sz="2000" b="0" i="1" smtClean="0">
                            <a:latin typeface="Cambria Math" panose="02040503050406030204" pitchFamily="18" charset="0"/>
                          </a:rPr>
                          <m:t>0</m:t>
                        </m:r>
                      </m:sub>
                    </m:sSub>
                    <m:r>
                      <a:rPr lang="en-US" altLang="zh-TW" sz="2000" b="0" i="1" smtClean="0">
                        <a:latin typeface="Cambria Math" panose="02040503050406030204" pitchFamily="18" charset="0"/>
                      </a:rPr>
                      <m:t> −</m:t>
                    </m:r>
                    <m:r>
                      <a:rPr lang="en-US" altLang="zh-TW" sz="2000" b="0" i="1" smtClean="0">
                        <a:latin typeface="Cambria Math" panose="02040503050406030204" pitchFamily="18" charset="0"/>
                      </a:rPr>
                      <m:t>𝜂</m:t>
                    </m:r>
                    <m:f>
                      <m:fPr>
                        <m:ctrlPr>
                          <a:rPr lang="en-US" altLang="zh-TW" sz="2000" b="0" i="1" smtClean="0">
                            <a:latin typeface="Cambria Math" panose="02040503050406030204" pitchFamily="18" charset="0"/>
                          </a:rPr>
                        </m:ctrlPr>
                      </m:fPr>
                      <m:num>
                        <m:r>
                          <a:rPr lang="zh-TW" altLang="en-US" sz="2000" b="0" i="1" smtClean="0">
                            <a:latin typeface="Cambria Math" panose="02040503050406030204" pitchFamily="18" charset="0"/>
                          </a:rPr>
                          <m:t>𝜕</m:t>
                        </m:r>
                        <m:r>
                          <a:rPr lang="en-US" altLang="zh-TW" sz="2000" b="0" i="1" smtClean="0">
                            <a:latin typeface="Cambria Math" panose="02040503050406030204" pitchFamily="18" charset="0"/>
                          </a:rPr>
                          <m:t> </m:t>
                        </m:r>
                        <m:r>
                          <a:rPr lang="en-US" altLang="zh-TW" sz="2000" b="0" i="1" smtClean="0">
                            <a:latin typeface="Cambria Math" panose="02040503050406030204" pitchFamily="18" charset="0"/>
                          </a:rPr>
                          <m:t>𝑙𝑜𝑠𝑠</m:t>
                        </m:r>
                        <m:r>
                          <a:rPr lang="en-US" altLang="zh-TW" sz="2000" b="0" i="1" smtClean="0">
                            <a:latin typeface="Cambria Math" panose="02040503050406030204" pitchFamily="18" charset="0"/>
                          </a:rPr>
                          <m:t> </m:t>
                        </m:r>
                        <m:r>
                          <a:rPr lang="en-US" altLang="zh-TW" sz="2000" b="0" i="1" smtClean="0">
                            <a:latin typeface="Cambria Math" panose="02040503050406030204" pitchFamily="18" charset="0"/>
                          </a:rPr>
                          <m:t>𝑓𝑢𝑛𝑐𝑡𝑖𝑜𝑛</m:t>
                        </m:r>
                      </m:num>
                      <m:den>
                        <m:r>
                          <a:rPr lang="zh-TW" altLang="en-US" sz="2000" b="0" i="1" smtClean="0">
                            <a:latin typeface="Cambria Math" panose="02040503050406030204" pitchFamily="18" charset="0"/>
                          </a:rPr>
                          <m:t>𝜕</m:t>
                        </m:r>
                        <m:r>
                          <a:rPr lang="en-US" altLang="zh-TW" sz="2000" b="0" i="1" smtClean="0">
                            <a:latin typeface="Cambria Math" panose="02040503050406030204" pitchFamily="18" charset="0"/>
                          </a:rPr>
                          <m:t> </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𝛽</m:t>
                            </m:r>
                          </m:e>
                          <m:sub>
                            <m:r>
                              <a:rPr lang="en-US" altLang="zh-TW" sz="2000" b="0" i="1" smtClean="0">
                                <a:latin typeface="Cambria Math" panose="02040503050406030204" pitchFamily="18" charset="0"/>
                              </a:rPr>
                              <m:t>0</m:t>
                            </m:r>
                          </m:sub>
                        </m:sSub>
                      </m:den>
                    </m:f>
                  </m:oMath>
                </a14:m>
                <a:endParaRPr lang="en-US" altLang="zh-TW" sz="2000" b="0" dirty="0"/>
              </a:p>
              <a:p>
                <a:pPr algn="ctr"/>
                <a:endParaRPr lang="en-US" altLang="zh-TW" sz="2000" b="0" dirty="0"/>
              </a:p>
              <a:p>
                <a:r>
                  <a:rPr lang="en-US" altLang="zh-TW" sz="2000" dirty="0"/>
                  <a:t>SGD </a:t>
                </a:r>
                <a:r>
                  <a:rPr lang="zh-TW" altLang="en-US" sz="2000" dirty="0"/>
                  <a:t>的做法是隨機找一個起始的截距，並且記錄下來每個截距下的 </a:t>
                </a:r>
                <a:r>
                  <a:rPr lang="en-US" altLang="zh-TW" sz="2000" dirty="0"/>
                  <a:t>SSR</a:t>
                </a:r>
                <a:r>
                  <a:rPr lang="zh-TW" altLang="en-US" sz="2000" dirty="0"/>
                  <a:t>，一直朝 </a:t>
                </a:r>
                <a:r>
                  <a:rPr lang="en-US" altLang="zh-TW" sz="2000" dirty="0"/>
                  <a:t>SSR</a:t>
                </a:r>
                <a:r>
                  <a:rPr lang="zh-TW" altLang="en-US" sz="2000" dirty="0"/>
                  <a:t> 小的方向移動 </a:t>
                </a:r>
                <a:r>
                  <a:rPr lang="en-US" altLang="zh-TW" sz="2000" dirty="0"/>
                  <a:t>(</a:t>
                </a:r>
                <a:r>
                  <a:rPr lang="zh-TW" altLang="en-US" sz="2000" dirty="0"/>
                  <a:t>朝 </a:t>
                </a:r>
                <a:r>
                  <a:rPr lang="en-US" altLang="zh-TW" sz="2000" dirty="0"/>
                  <a:t>loss function </a:t>
                </a:r>
                <a:r>
                  <a:rPr lang="zh-TW" altLang="en-US" sz="2000" dirty="0"/>
                  <a:t>斜率小的地方移動</a:t>
                </a:r>
                <a:r>
                  <a:rPr lang="en-US" altLang="zh-TW" sz="2000" dirty="0"/>
                  <a:t>)</a:t>
                </a:r>
                <a:r>
                  <a:rPr lang="zh-TW" altLang="en-US" sz="2000" dirty="0"/>
                  <a:t>，直到 </a:t>
                </a:r>
                <a:r>
                  <a:rPr lang="en-US" altLang="zh-TW" sz="2000" dirty="0"/>
                  <a:t>SSR</a:t>
                </a:r>
                <a:r>
                  <a:rPr lang="zh-TW" altLang="en-US" sz="2000" dirty="0"/>
                  <a:t> </a:t>
                </a:r>
                <a:r>
                  <a:rPr lang="en-US" altLang="zh-TW" sz="2000" dirty="0"/>
                  <a:t>= </a:t>
                </a:r>
                <a:r>
                  <a:rPr lang="zh-TW" altLang="en-US" sz="2000" dirty="0"/>
                  <a:t>最小的即為最佳截距 </a:t>
                </a:r>
                <a:r>
                  <a:rPr lang="en-US" altLang="zh-TW" sz="2000" dirty="0"/>
                  <a:t>(</a:t>
                </a:r>
                <a:r>
                  <a:rPr lang="zh-TW" altLang="en-US" sz="2000" dirty="0"/>
                  <a:t>微分 </a:t>
                </a:r>
                <a:r>
                  <a:rPr lang="en-US" altLang="zh-TW" sz="2000" dirty="0"/>
                  <a:t>=</a:t>
                </a:r>
                <a:r>
                  <a:rPr lang="zh-TW" altLang="en-US" sz="2000" dirty="0"/>
                  <a:t> </a:t>
                </a:r>
                <a:r>
                  <a:rPr lang="en-US" altLang="zh-TW" sz="2000" dirty="0"/>
                  <a:t>0</a:t>
                </a:r>
                <a:r>
                  <a:rPr lang="zh-TW" altLang="en-US" sz="2000" dirty="0"/>
                  <a:t> 為極值</a:t>
                </a:r>
                <a:r>
                  <a:rPr lang="en-US" altLang="zh-TW" sz="2000" dirty="0"/>
                  <a:t>) </a:t>
                </a:r>
                <a:r>
                  <a:rPr lang="zh-TW" altLang="en-US" sz="2000" dirty="0"/>
                  <a:t>。</a:t>
                </a:r>
                <a:endParaRPr lang="en-US" altLang="zh-TW" sz="2000" dirty="0"/>
              </a:p>
              <a:p>
                <a:endParaRPr lang="en-US" altLang="zh-TW" sz="2000" dirty="0"/>
              </a:p>
              <a:p>
                <a:r>
                  <a:rPr lang="en-US" altLang="zh-TW" sz="2000" dirty="0"/>
                  <a:t>loss function </a:t>
                </a:r>
                <a:r>
                  <a:rPr lang="zh-TW" altLang="en-US" sz="2000" dirty="0"/>
                  <a:t>有很多種，對不同型態的資料會使用不同的 </a:t>
                </a:r>
                <a:r>
                  <a:rPr lang="en-US" altLang="zh-TW" sz="2000" dirty="0"/>
                  <a:t>loss function</a:t>
                </a:r>
                <a:r>
                  <a:rPr lang="zh-TW" altLang="en-US" sz="2000" dirty="0"/>
                  <a:t>。</a:t>
                </a:r>
                <a:endParaRPr lang="en-US" altLang="zh-TW" sz="2000" dirty="0"/>
              </a:p>
              <a:p>
                <a:r>
                  <a:rPr lang="en-US" altLang="zh-TW" sz="2000" dirty="0"/>
                  <a:t> </a:t>
                </a:r>
                <a14:m>
                  <m:oMath xmlns:m="http://schemas.openxmlformats.org/officeDocument/2006/math">
                    <m:r>
                      <a:rPr lang="en-US" altLang="zh-TW" sz="2000" b="0" i="1" smtClean="0">
                        <a:latin typeface="Cambria Math" panose="02040503050406030204" pitchFamily="18" charset="0"/>
                      </a:rPr>
                      <m:t>𝜂</m:t>
                    </m:r>
                  </m:oMath>
                </a14:m>
                <a:r>
                  <a:rPr lang="en-US" altLang="zh-TW" sz="2000" dirty="0"/>
                  <a:t> </a:t>
                </a:r>
                <a:r>
                  <a:rPr lang="zh-TW" altLang="en-US" sz="2000" dirty="0"/>
                  <a:t>為</a:t>
                </a:r>
                <a:r>
                  <a:rPr lang="en-US" altLang="zh-TW" sz="2000" dirty="0"/>
                  <a:t> learning rate</a:t>
                </a:r>
                <a:r>
                  <a:rPr lang="zh-TW" altLang="en-US" sz="2000" dirty="0"/>
                  <a:t>，功用是增加計算效率，當距離目標值很遠的時候可以更新多一點，反之則更新少一點 </a:t>
                </a:r>
                <a:r>
                  <a:rPr lang="en-US" altLang="zh-TW" sz="2000" dirty="0"/>
                  <a:t>(</a:t>
                </a:r>
                <a14:m>
                  <m:oMath xmlns:m="http://schemas.openxmlformats.org/officeDocument/2006/math">
                    <m:r>
                      <a:rPr lang="zh-TW" altLang="en-US" sz="2000" i="1" dirty="0">
                        <a:latin typeface="Cambria Math" panose="02040503050406030204" pitchFamily="18" charset="0"/>
                      </a:rPr>
                      <m:t> </m:t>
                    </m:r>
                    <m:r>
                      <a:rPr lang="en-US" altLang="zh-TW" sz="2000" i="1">
                        <a:latin typeface="Cambria Math" panose="02040503050406030204" pitchFamily="18" charset="0"/>
                      </a:rPr>
                      <m:t>𝜂</m:t>
                    </m:r>
                    <m:r>
                      <a:rPr lang="zh-TW" altLang="en-US" sz="2000" i="1" smtClean="0">
                        <a:latin typeface="Cambria Math" panose="02040503050406030204" pitchFamily="18" charset="0"/>
                      </a:rPr>
                      <m:t> ∈</m:t>
                    </m:r>
                    <m:r>
                      <a:rPr lang="zh-TW" altLang="en-US" sz="2000" i="1">
                        <a:latin typeface="Cambria Math" panose="02040503050406030204" pitchFamily="18" charset="0"/>
                      </a:rPr>
                      <m:t> </m:t>
                    </m:r>
                    <m:r>
                      <a:rPr lang="en-US" altLang="zh-TW" sz="2000" i="1" smtClean="0">
                        <a:latin typeface="Cambria Math" panose="02040503050406030204" pitchFamily="18" charset="0"/>
                      </a:rPr>
                      <m:t>(</m:t>
                    </m:r>
                    <m:r>
                      <a:rPr lang="en-US" altLang="zh-TW" sz="2000" i="1">
                        <a:latin typeface="Cambria Math" panose="02040503050406030204" pitchFamily="18" charset="0"/>
                      </a:rPr>
                      <m:t>0</m:t>
                    </m:r>
                    <m:r>
                      <a:rPr lang="en-US" altLang="zh-TW" sz="2000" b="0" i="1" smtClean="0">
                        <a:latin typeface="Cambria Math" panose="02040503050406030204" pitchFamily="18" charset="0"/>
                      </a:rPr>
                      <m:t>,1)</m:t>
                    </m:r>
                    <m:r>
                      <a:rPr lang="en-US" altLang="zh-TW" sz="2000" i="1">
                        <a:latin typeface="Cambria Math" panose="02040503050406030204" pitchFamily="18" charset="0"/>
                      </a:rPr>
                      <m:t>)</m:t>
                    </m:r>
                  </m:oMath>
                </a14:m>
                <a:r>
                  <a:rPr lang="zh-TW" altLang="en-US" sz="2000" dirty="0"/>
                  <a:t>。</a:t>
                </a:r>
                <a:endParaRPr lang="en-US" altLang="zh-TW" sz="2000" dirty="0"/>
              </a:p>
            </p:txBody>
          </p:sp>
        </mc:Choice>
        <mc:Fallback xmlns="">
          <p:sp>
            <p:nvSpPr>
              <p:cNvPr id="22" name="文字方塊 21">
                <a:extLst>
                  <a:ext uri="{FF2B5EF4-FFF2-40B4-BE49-F238E27FC236}">
                    <a16:creationId xmlns:a16="http://schemas.microsoft.com/office/drawing/2014/main" id="{59A859A2-C7A6-4D09-988C-70E184EA8FD3}"/>
                  </a:ext>
                </a:extLst>
              </p:cNvPr>
              <p:cNvSpPr txBox="1">
                <a:spLocks noRot="1" noChangeAspect="1" noMove="1" noResize="1" noEditPoints="1" noAdjustHandles="1" noChangeArrowheads="1" noChangeShapeType="1" noTextEdit="1"/>
              </p:cNvSpPr>
              <p:nvPr/>
            </p:nvSpPr>
            <p:spPr>
              <a:xfrm>
                <a:off x="323849" y="4158211"/>
                <a:ext cx="11440807" cy="2737609"/>
              </a:xfrm>
              <a:prstGeom prst="rect">
                <a:avLst/>
              </a:prstGeom>
              <a:blipFill>
                <a:blip r:embed="rId5"/>
                <a:stretch>
                  <a:fillRect l="-533" r="-53" b="-3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81F78D0B-FC03-4EEE-B9A2-8528F34BF75B}"/>
                  </a:ext>
                </a:extLst>
              </p:cNvPr>
              <p:cNvSpPr txBox="1"/>
              <p:nvPr/>
            </p:nvSpPr>
            <p:spPr>
              <a:xfrm>
                <a:off x="9089487" y="1991015"/>
                <a:ext cx="267516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latin typeface="Cambria Math" panose="02040503050406030204" pitchFamily="18" charset="0"/>
                        </a:rPr>
                        <m:t>𝑙𝑜𝑠𝑠</m:t>
                      </m:r>
                      <m:r>
                        <a:rPr lang="en-US" altLang="zh-TW" sz="2000" b="0" i="1" smtClean="0">
                          <a:latin typeface="Cambria Math" panose="02040503050406030204" pitchFamily="18" charset="0"/>
                        </a:rPr>
                        <m:t> </m:t>
                      </m:r>
                      <m:r>
                        <a:rPr lang="en-US" altLang="zh-TW" sz="2000" b="0" i="1" smtClean="0">
                          <a:latin typeface="Cambria Math" panose="02040503050406030204" pitchFamily="18" charset="0"/>
                        </a:rPr>
                        <m:t>𝑓𝑢𝑛𝑐</m:t>
                      </m:r>
                      <m:r>
                        <a:rPr lang="en-US" altLang="zh-TW" sz="2000" b="0" i="1" smtClean="0">
                          <a:latin typeface="Cambria Math" panose="02040503050406030204" pitchFamily="18" charset="0"/>
                        </a:rPr>
                        <m:t>=</m:t>
                      </m:r>
                      <m:sSup>
                        <m:sSupPr>
                          <m:ctrlPr>
                            <a:rPr lang="en-US" altLang="zh-TW" sz="2000" b="0" i="1" smtClean="0">
                              <a:latin typeface="Cambria Math" panose="02040503050406030204" pitchFamily="18" charset="0"/>
                            </a:rPr>
                          </m:ctrlPr>
                        </m:sSupPr>
                        <m:e>
                          <m:r>
                            <m:rPr>
                              <m:sty m:val="p"/>
                            </m:rPr>
                            <a:rPr lang="en-US" altLang="zh-TW" sz="2000" b="0" i="0" smtClean="0">
                              <a:latin typeface="Cambria Math" panose="02040503050406030204" pitchFamily="18" charset="0"/>
                            </a:rPr>
                            <m:t>Σ</m:t>
                          </m:r>
                          <m:d>
                            <m:dPr>
                              <m:ctrlPr>
                                <a:rPr lang="en-US" altLang="zh-TW" sz="2000" b="0" i="1" smtClean="0">
                                  <a:latin typeface="Cambria Math" panose="02040503050406030204" pitchFamily="18" charset="0"/>
                                </a:rPr>
                              </m:ctrlPr>
                            </m:dPr>
                            <m:e>
                              <m:acc>
                                <m:accPr>
                                  <m:chr m:val="̂"/>
                                  <m:ctrlPr>
                                    <a:rPr lang="en-US" altLang="zh-TW" sz="2000" b="0" i="1" smtClean="0">
                                      <a:latin typeface="Cambria Math" panose="02040503050406030204" pitchFamily="18" charset="0"/>
                                    </a:rPr>
                                  </m:ctrlPr>
                                </m:accPr>
                                <m:e>
                                  <m:r>
                                    <a:rPr lang="en-US" altLang="zh-TW" sz="2000" b="0" i="1" smtClean="0">
                                      <a:latin typeface="Cambria Math" panose="02040503050406030204" pitchFamily="18" charset="0"/>
                                    </a:rPr>
                                    <m:t>𝑦</m:t>
                                  </m:r>
                                </m:e>
                              </m:acc>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𝑦</m:t>
                              </m:r>
                            </m:e>
                          </m:d>
                        </m:e>
                        <m:sup>
                          <m:r>
                            <a:rPr lang="en-US" altLang="zh-TW" sz="2000" b="0" i="1" smtClean="0">
                              <a:latin typeface="Cambria Math" panose="02040503050406030204" pitchFamily="18" charset="0"/>
                            </a:rPr>
                            <m:t>2</m:t>
                          </m:r>
                        </m:sup>
                      </m:sSup>
                    </m:oMath>
                  </m:oMathPara>
                </a14:m>
                <a:endParaRPr lang="en-US" altLang="zh-TW" sz="2000" dirty="0"/>
              </a:p>
            </p:txBody>
          </p:sp>
        </mc:Choice>
        <mc:Fallback xmlns="">
          <p:sp>
            <p:nvSpPr>
              <p:cNvPr id="24" name="文字方塊 23">
                <a:extLst>
                  <a:ext uri="{FF2B5EF4-FFF2-40B4-BE49-F238E27FC236}">
                    <a16:creationId xmlns:a16="http://schemas.microsoft.com/office/drawing/2014/main" id="{81F78D0B-FC03-4EEE-B9A2-8528F34BF75B}"/>
                  </a:ext>
                </a:extLst>
              </p:cNvPr>
              <p:cNvSpPr txBox="1">
                <a:spLocks noRot="1" noChangeAspect="1" noMove="1" noResize="1" noEditPoints="1" noAdjustHandles="1" noChangeArrowheads="1" noChangeShapeType="1" noTextEdit="1"/>
              </p:cNvSpPr>
              <p:nvPr/>
            </p:nvSpPr>
            <p:spPr>
              <a:xfrm>
                <a:off x="9089487" y="1991015"/>
                <a:ext cx="2675169" cy="400110"/>
              </a:xfrm>
              <a:prstGeom prst="rect">
                <a:avLst/>
              </a:prstGeom>
              <a:blipFill>
                <a:blip r:embed="rId6"/>
                <a:stretch>
                  <a:fillRect t="-6154" b="-15385"/>
                </a:stretch>
              </a:blipFill>
            </p:spPr>
            <p:txBody>
              <a:bodyPr/>
              <a:lstStyle/>
              <a:p>
                <a:r>
                  <a:rPr lang="en-US">
                    <a:noFill/>
                  </a:rPr>
                  <a:t> </a:t>
                </a:r>
              </a:p>
            </p:txBody>
          </p:sp>
        </mc:Fallback>
      </mc:AlternateContent>
    </p:spTree>
    <p:extLst>
      <p:ext uri="{BB962C8B-B14F-4D97-AF65-F5344CB8AC3E}">
        <p14:creationId xmlns:p14="http://schemas.microsoft.com/office/powerpoint/2010/main" val="37113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altLang="zh-TW" sz="4000" dirty="0">
                <a:latin typeface="Times New Roman" panose="02020603050405020304" pitchFamily="18" charset="0"/>
                <a:cs typeface="Times New Roman" panose="02020603050405020304" pitchFamily="18" charset="0"/>
              </a:rPr>
              <a:t>How to Find Optimal Parameters? </a:t>
            </a:r>
            <a:endParaRPr lang="en-US" sz="4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15</a:t>
            </a:fld>
            <a:endParaRPr lang="zh-TW" altLang="en-US">
              <a:solidFill>
                <a:prstClr val="black">
                  <a:tint val="75000"/>
                </a:prstClr>
              </a:solidFill>
              <a:sym typeface="Songti TC Bold"/>
            </a:endParaRPr>
          </a:p>
        </p:txBody>
      </p:sp>
      <p:pic>
        <p:nvPicPr>
          <p:cNvPr id="6146" name="Picture 2" descr="純乾貨｜機器學習中梯度下降法的分類及對比分析（附源碼） - 每日頭條">
            <a:extLst>
              <a:ext uri="{FF2B5EF4-FFF2-40B4-BE49-F238E27FC236}">
                <a16:creationId xmlns:a16="http://schemas.microsoft.com/office/drawing/2014/main" id="{0CE010F9-9754-45A1-A277-57342A0BDA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849" y="1704756"/>
            <a:ext cx="4769222" cy="3122296"/>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0AFCD416-CFE8-4E15-A0BB-A461DEB51C21}"/>
              </a:ext>
            </a:extLst>
          </p:cNvPr>
          <p:cNvSpPr txBox="1"/>
          <p:nvPr/>
        </p:nvSpPr>
        <p:spPr>
          <a:xfrm>
            <a:off x="5328791" y="1704756"/>
            <a:ext cx="6863209" cy="2862322"/>
          </a:xfrm>
          <a:prstGeom prst="rect">
            <a:avLst/>
          </a:prstGeom>
          <a:noFill/>
        </p:spPr>
        <p:txBody>
          <a:bodyPr wrap="square" rtlCol="0">
            <a:spAutoFit/>
          </a:bodyPr>
          <a:lstStyle/>
          <a:p>
            <a:r>
              <a:rPr lang="en-US" altLang="zh-TW" sz="2000" dirty="0"/>
              <a:t>SGD</a:t>
            </a:r>
            <a:r>
              <a:rPr lang="zh-TW" altLang="en-US" sz="2000" dirty="0"/>
              <a:t> 方法理論上是可以找到最佳解，但實際上如果你的損失函數很複雜，那 </a:t>
            </a:r>
            <a:r>
              <a:rPr lang="en-US" altLang="zh-TW" sz="2000" dirty="0"/>
              <a:t>SGD</a:t>
            </a:r>
            <a:r>
              <a:rPr lang="zh-TW" altLang="en-US" sz="2000" dirty="0"/>
              <a:t> 並不是一個好的方法 </a:t>
            </a:r>
            <a:r>
              <a:rPr lang="en-US" altLang="zh-TW" sz="2000" dirty="0"/>
              <a:t>(</a:t>
            </a:r>
            <a:r>
              <a:rPr lang="zh-TW" altLang="en-US" sz="2000" dirty="0"/>
              <a:t>很有可能會落入 </a:t>
            </a:r>
            <a:r>
              <a:rPr lang="en-US" altLang="zh-TW" sz="2000" dirty="0"/>
              <a:t>local optimum)</a:t>
            </a:r>
            <a:r>
              <a:rPr lang="zh-TW" altLang="en-US" sz="2000" dirty="0"/>
              <a:t>。因此衍伸出了很多其他的最佳化演算法。</a:t>
            </a:r>
            <a:endParaRPr lang="en-US" altLang="zh-TW" sz="2000" dirty="0"/>
          </a:p>
          <a:p>
            <a:endParaRPr lang="en-US" altLang="zh-TW" sz="2000" dirty="0"/>
          </a:p>
          <a:p>
            <a:pPr marL="342900" indent="-342900">
              <a:buFont typeface="Arial" panose="020B0604020202020204" pitchFamily="34" charset="0"/>
              <a:buChar char="•"/>
            </a:pPr>
            <a:r>
              <a:rPr lang="en-US" altLang="zh-TW" sz="2000" dirty="0"/>
              <a:t>Momentum optimizer</a:t>
            </a:r>
          </a:p>
          <a:p>
            <a:pPr marL="342900" indent="-342900">
              <a:buFont typeface="Arial" panose="020B0604020202020204" pitchFamily="34" charset="0"/>
              <a:buChar char="•"/>
            </a:pPr>
            <a:r>
              <a:rPr lang="en-US" altLang="zh-TW" sz="2000" dirty="0"/>
              <a:t>Mini-batch gradient descent</a:t>
            </a:r>
          </a:p>
          <a:p>
            <a:pPr marL="342900" indent="-342900">
              <a:buFont typeface="Arial" panose="020B0604020202020204" pitchFamily="34" charset="0"/>
              <a:buChar char="•"/>
            </a:pPr>
            <a:r>
              <a:rPr lang="en-US" altLang="zh-TW" sz="2000" dirty="0" err="1"/>
              <a:t>Adagrad</a:t>
            </a:r>
            <a:r>
              <a:rPr lang="en-US" altLang="zh-TW" sz="2000" dirty="0"/>
              <a:t> optimizer</a:t>
            </a:r>
          </a:p>
          <a:p>
            <a:pPr marL="342900" indent="-342900">
              <a:buFont typeface="Arial" panose="020B0604020202020204" pitchFamily="34" charset="0"/>
              <a:buChar char="•"/>
            </a:pPr>
            <a:r>
              <a:rPr lang="en-US" altLang="zh-TW" sz="2000" dirty="0" err="1"/>
              <a:t>Adadelta</a:t>
            </a:r>
            <a:r>
              <a:rPr lang="en-US" altLang="zh-TW" sz="2000" dirty="0"/>
              <a:t> optimizer</a:t>
            </a:r>
          </a:p>
          <a:p>
            <a:pPr marL="342900" indent="-342900">
              <a:buFont typeface="Arial" panose="020B0604020202020204" pitchFamily="34" charset="0"/>
              <a:buChar char="•"/>
            </a:pPr>
            <a:r>
              <a:rPr lang="en-US" altLang="zh-TW" sz="2000" dirty="0" err="1"/>
              <a:t>RMSprop</a:t>
            </a:r>
            <a:r>
              <a:rPr lang="en-US" altLang="zh-TW" sz="2000" dirty="0"/>
              <a:t> optimizer</a:t>
            </a:r>
          </a:p>
        </p:txBody>
      </p:sp>
      <p:sp>
        <p:nvSpPr>
          <p:cNvPr id="7" name="文字方塊 6">
            <a:extLst>
              <a:ext uri="{FF2B5EF4-FFF2-40B4-BE49-F238E27FC236}">
                <a16:creationId xmlns:a16="http://schemas.microsoft.com/office/drawing/2014/main" id="{79755B46-808B-4B9A-877B-A09B081A5742}"/>
              </a:ext>
            </a:extLst>
          </p:cNvPr>
          <p:cNvSpPr txBox="1"/>
          <p:nvPr/>
        </p:nvSpPr>
        <p:spPr>
          <a:xfrm>
            <a:off x="323849" y="5386008"/>
            <a:ext cx="11217911" cy="1323439"/>
          </a:xfrm>
          <a:prstGeom prst="rect">
            <a:avLst/>
          </a:prstGeom>
          <a:noFill/>
        </p:spPr>
        <p:txBody>
          <a:bodyPr wrap="square" rtlCol="0">
            <a:spAutoFit/>
          </a:bodyPr>
          <a:lstStyle/>
          <a:p>
            <a:r>
              <a:rPr lang="en-US" sz="2000" dirty="0"/>
              <a:t>https://chih-sheng-huang821.medium.com/%E6%A9%9F%E5%99%A8%E5%AD%B8%E7%BF%92-%E5%9F%BA%E7%A4%8E%E6%95%B8%E5%AD%B8-%E4%B8%89-%E6%A2%AF%E5%BA%A6%E6%9C%80%E4%BD%B3%E8%A7%A3%E7%9B%B8%E9%97%9C%E7%AE%97%E6%B3%95-gradient-descent-optimization-algorithms-b61ed1478bd7</a:t>
            </a:r>
          </a:p>
        </p:txBody>
      </p:sp>
    </p:spTree>
    <p:extLst>
      <p:ext uri="{BB962C8B-B14F-4D97-AF65-F5344CB8AC3E}">
        <p14:creationId xmlns:p14="http://schemas.microsoft.com/office/powerpoint/2010/main" val="233931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sz="4000" dirty="0">
                <a:latin typeface="Times New Roman" panose="02020603050405020304" pitchFamily="18" charset="0"/>
                <a:cs typeface="Times New Roman" panose="02020603050405020304" pitchFamily="18" charset="0"/>
              </a:rPr>
              <a:t>Optimize Multiple Parameters!</a:t>
            </a: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16</a:t>
            </a:fld>
            <a:endParaRPr lang="zh-TW" altLang="en-US">
              <a:solidFill>
                <a:prstClr val="black">
                  <a:tint val="75000"/>
                </a:prstClr>
              </a:solidFill>
              <a:sym typeface="Songti TC Bold"/>
            </a:endParaRPr>
          </a:p>
        </p:txBody>
      </p:sp>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443D800B-B49A-4B3C-8C33-2BD1FBC2627E}"/>
                  </a:ext>
                </a:extLst>
              </p:cNvPr>
              <p:cNvSpPr txBox="1"/>
              <p:nvPr/>
            </p:nvSpPr>
            <p:spPr>
              <a:xfrm>
                <a:off x="323849" y="4196936"/>
                <a:ext cx="11217911" cy="2246769"/>
              </a:xfrm>
              <a:prstGeom prst="rect">
                <a:avLst/>
              </a:prstGeom>
              <a:noFill/>
            </p:spPr>
            <p:txBody>
              <a:bodyPr wrap="square" rtlCol="0">
                <a:spAutoFit/>
              </a:bodyPr>
              <a:lstStyle/>
              <a:p>
                <a:r>
                  <a:rPr lang="zh-TW" altLang="en-US" sz="2000" dirty="0"/>
                  <a:t>剛才我們介紹如何利用 </a:t>
                </a:r>
                <a:r>
                  <a:rPr lang="en-US" altLang="zh-TW" sz="2000" dirty="0"/>
                  <a:t>SGD</a:t>
                </a:r>
                <a:r>
                  <a:rPr lang="zh-TW" altLang="en-US" sz="2000" dirty="0"/>
                  <a:t> 的方法來找到一個最佳參數，但是在 </a:t>
                </a:r>
                <a:r>
                  <a:rPr lang="en-US" altLang="zh-TW" sz="2000" dirty="0"/>
                  <a:t>neural network </a:t>
                </a:r>
                <a:r>
                  <a:rPr lang="zh-TW" altLang="en-US" sz="2000" dirty="0"/>
                  <a:t>中參數少則幾百多則上百萬，我們該如何同時最佳化這麼多參數</a:t>
                </a:r>
                <a:r>
                  <a:rPr lang="en-US" altLang="zh-TW" sz="2000" dirty="0"/>
                  <a:t>?</a:t>
                </a:r>
                <a:r>
                  <a:rPr lang="zh-TW" altLang="en-US" sz="2000" dirty="0"/>
                  <a:t> </a:t>
                </a:r>
                <a:endParaRPr lang="en-US" altLang="zh-TW" sz="2000" dirty="0"/>
              </a:p>
              <a:p>
                <a:endParaRPr lang="en-US" sz="2000" dirty="0"/>
              </a:p>
              <a:p>
                <a:r>
                  <a:rPr lang="zh-TW" altLang="en-US" sz="2000" dirty="0"/>
                  <a:t>雖然參數變多了，但最佳化的邏輯還是一樣 </a:t>
                </a:r>
                <a:r>
                  <a:rPr lang="en-US" altLang="zh-TW" sz="2000" dirty="0"/>
                  <a:t>(</a:t>
                </a:r>
                <a:r>
                  <a:rPr lang="zh-TW" altLang="en-US" sz="2000" dirty="0"/>
                  <a:t>梯度下降</a:t>
                </a:r>
                <a:r>
                  <a:rPr lang="en-US" altLang="zh-TW" sz="2000" dirty="0"/>
                  <a:t>)</a:t>
                </a:r>
                <a:r>
                  <a:rPr lang="zh-TW" altLang="en-US" sz="2000" dirty="0"/>
                  <a:t>，因此我們必須先定義出 </a:t>
                </a:r>
                <a:r>
                  <a:rPr lang="en-US" altLang="zh-TW" sz="2000" dirty="0"/>
                  <a:t>loss function</a:t>
                </a:r>
                <a:r>
                  <a:rPr lang="zh-TW" altLang="en-US" sz="2000" dirty="0"/>
                  <a:t>，並對 </a:t>
                </a:r>
                <a:r>
                  <a:rPr lang="en-US" altLang="zh-TW" sz="2000" dirty="0"/>
                  <a:t>loss function </a:t>
                </a:r>
                <a:r>
                  <a:rPr lang="zh-TW" altLang="en-US" sz="2000" dirty="0"/>
                  <a:t>做微分 </a:t>
                </a:r>
                <a:r>
                  <a:rPr lang="en-US" altLang="zh-TW" sz="2000" dirty="0"/>
                  <a:t>(</a:t>
                </a:r>
                <a:r>
                  <a:rPr lang="zh-TW" altLang="en-US" sz="2000" dirty="0"/>
                  <a:t>找尋梯度</a:t>
                </a:r>
                <a:r>
                  <a:rPr lang="en-US" altLang="zh-TW" sz="2000" dirty="0"/>
                  <a:t>)</a:t>
                </a:r>
                <a:r>
                  <a:rPr lang="zh-TW" altLang="en-US" sz="2000" dirty="0"/>
                  <a:t>。這邊我們一樣用 </a:t>
                </a:r>
                <a14:m>
                  <m:oMath xmlns:m="http://schemas.openxmlformats.org/officeDocument/2006/math">
                    <m:r>
                      <m:rPr>
                        <m:sty m:val="p"/>
                      </m:rPr>
                      <a:rPr lang="en-US" altLang="zh-TW" sz="2000" i="1" dirty="0">
                        <a:latin typeface="Cambria Math" panose="02040503050406030204" pitchFamily="18" charset="0"/>
                      </a:rPr>
                      <m:t>S</m:t>
                    </m:r>
                    <m:r>
                      <m:rPr>
                        <m:sty m:val="p"/>
                      </m:rPr>
                      <a:rPr lang="en-US" altLang="zh-TW" sz="2000" i="1" dirty="0" smtClean="0">
                        <a:latin typeface="Cambria Math" panose="02040503050406030204" pitchFamily="18" charset="0"/>
                      </a:rPr>
                      <m:t>S</m:t>
                    </m:r>
                    <m:r>
                      <m:rPr>
                        <m:sty m:val="p"/>
                      </m:rPr>
                      <a:rPr lang="en-US" altLang="zh-TW" sz="2000" i="1" dirty="0">
                        <a:latin typeface="Cambria Math" panose="02040503050406030204" pitchFamily="18" charset="0"/>
                      </a:rPr>
                      <m:t>R</m:t>
                    </m:r>
                    <m:r>
                      <a:rPr lang="en-US" altLang="zh-TW" sz="2000" b="0" i="1" dirty="0" smtClean="0">
                        <a:latin typeface="Cambria Math" panose="02040503050406030204" pitchFamily="18" charset="0"/>
                      </a:rPr>
                      <m:t>=∑</m:t>
                    </m:r>
                    <m:sSup>
                      <m:sSupPr>
                        <m:ctrlPr>
                          <a:rPr lang="en-US" altLang="zh-TW" sz="2000" b="0" i="1" dirty="0" smtClean="0">
                            <a:latin typeface="Cambria Math" panose="02040503050406030204" pitchFamily="18" charset="0"/>
                          </a:rPr>
                        </m:ctrlPr>
                      </m:sSupPr>
                      <m:e>
                        <m:d>
                          <m:dPr>
                            <m:ctrlPr>
                              <a:rPr lang="en-US" altLang="zh-TW" sz="2000" b="0" i="1" dirty="0" smtClean="0">
                                <a:latin typeface="Cambria Math" panose="02040503050406030204" pitchFamily="18" charset="0"/>
                              </a:rPr>
                            </m:ctrlPr>
                          </m:dPr>
                          <m:e>
                            <m:r>
                              <a:rPr lang="en-US" altLang="zh-TW" sz="2000" b="0" i="1" dirty="0" smtClean="0">
                                <a:latin typeface="Cambria Math" panose="02040503050406030204" pitchFamily="18" charset="0"/>
                              </a:rPr>
                              <m:t>𝑦</m:t>
                            </m:r>
                            <m:r>
                              <a:rPr lang="en-US" altLang="zh-TW" sz="2000" b="0" i="1" dirty="0" smtClean="0">
                                <a:latin typeface="Cambria Math" panose="02040503050406030204" pitchFamily="18" charset="0"/>
                              </a:rPr>
                              <m:t>−</m:t>
                            </m:r>
                            <m:acc>
                              <m:accPr>
                                <m:chr m:val="̂"/>
                                <m:ctrlPr>
                                  <a:rPr lang="en-US" altLang="zh-TW" sz="2000" b="0" i="1" dirty="0" smtClean="0">
                                    <a:latin typeface="Cambria Math" panose="02040503050406030204" pitchFamily="18" charset="0"/>
                                  </a:rPr>
                                </m:ctrlPr>
                              </m:accPr>
                              <m:e>
                                <m:r>
                                  <a:rPr lang="en-US" altLang="zh-TW" sz="2000" b="0" i="1" dirty="0" smtClean="0">
                                    <a:latin typeface="Cambria Math" panose="02040503050406030204" pitchFamily="18" charset="0"/>
                                  </a:rPr>
                                  <m:t>𝑦</m:t>
                                </m:r>
                              </m:e>
                            </m:acc>
                          </m:e>
                        </m:d>
                      </m:e>
                      <m:sup>
                        <m:r>
                          <a:rPr lang="en-US" altLang="zh-TW" sz="2000" b="0" i="1" dirty="0" smtClean="0">
                            <a:latin typeface="Cambria Math" panose="02040503050406030204" pitchFamily="18" charset="0"/>
                          </a:rPr>
                          <m:t>2</m:t>
                        </m:r>
                      </m:sup>
                    </m:sSup>
                  </m:oMath>
                </a14:m>
                <a:r>
                  <a:rPr lang="zh-TW" altLang="en-US" sz="2000" dirty="0"/>
                  <a:t> 來當作 </a:t>
                </a:r>
                <a:r>
                  <a:rPr lang="en-US" altLang="zh-TW" sz="2000" dirty="0"/>
                  <a:t>loss function</a:t>
                </a:r>
                <a:r>
                  <a:rPr lang="zh-TW" altLang="en-US" sz="2000" dirty="0"/>
                  <a:t>。</a:t>
                </a:r>
                <a:endParaRPr lang="en-US" altLang="zh-TW" sz="2000" dirty="0"/>
              </a:p>
              <a:p>
                <a:endParaRPr lang="en-US" altLang="zh-TW" sz="2000" dirty="0"/>
              </a:p>
              <a:p>
                <a:endParaRPr lang="en-US" altLang="zh-TW" sz="2000" dirty="0"/>
              </a:p>
            </p:txBody>
          </p:sp>
        </mc:Choice>
        <mc:Fallback xmlns="">
          <p:sp>
            <p:nvSpPr>
              <p:cNvPr id="17" name="文字方塊 16">
                <a:extLst>
                  <a:ext uri="{FF2B5EF4-FFF2-40B4-BE49-F238E27FC236}">
                    <a16:creationId xmlns:a16="http://schemas.microsoft.com/office/drawing/2014/main" id="{443D800B-B49A-4B3C-8C33-2BD1FBC2627E}"/>
                  </a:ext>
                </a:extLst>
              </p:cNvPr>
              <p:cNvSpPr txBox="1">
                <a:spLocks noRot="1" noChangeAspect="1" noMove="1" noResize="1" noEditPoints="1" noAdjustHandles="1" noChangeArrowheads="1" noChangeShapeType="1" noTextEdit="1"/>
              </p:cNvSpPr>
              <p:nvPr/>
            </p:nvSpPr>
            <p:spPr>
              <a:xfrm>
                <a:off x="323849" y="4196936"/>
                <a:ext cx="11217911" cy="2246769"/>
              </a:xfrm>
              <a:prstGeom prst="rect">
                <a:avLst/>
              </a:prstGeom>
              <a:blipFill>
                <a:blip r:embed="rId2"/>
                <a:stretch>
                  <a:fillRect l="-543" t="-1626" r="-272"/>
                </a:stretch>
              </a:blipFill>
            </p:spPr>
            <p:txBody>
              <a:bodyPr/>
              <a:lstStyle/>
              <a:p>
                <a:r>
                  <a:rPr lang="zh-TW" altLang="en-US">
                    <a:noFill/>
                  </a:rPr>
                  <a:t> </a:t>
                </a:r>
              </a:p>
            </p:txBody>
          </p:sp>
        </mc:Fallback>
      </mc:AlternateContent>
      <p:grpSp>
        <p:nvGrpSpPr>
          <p:cNvPr id="46" name="群組 45">
            <a:extLst>
              <a:ext uri="{FF2B5EF4-FFF2-40B4-BE49-F238E27FC236}">
                <a16:creationId xmlns:a16="http://schemas.microsoft.com/office/drawing/2014/main" id="{53CA5716-8D8C-41A5-9D72-18E5A0B95112}"/>
              </a:ext>
            </a:extLst>
          </p:cNvPr>
          <p:cNvGrpSpPr/>
          <p:nvPr/>
        </p:nvGrpSpPr>
        <p:grpSpPr>
          <a:xfrm>
            <a:off x="1377498" y="1589243"/>
            <a:ext cx="9525908" cy="2134965"/>
            <a:chOff x="1361422" y="1294035"/>
            <a:chExt cx="9329036" cy="2134965"/>
          </a:xfrm>
        </p:grpSpPr>
        <p:sp>
          <p:nvSpPr>
            <p:cNvPr id="20" name="橢圓 19">
              <a:extLst>
                <a:ext uri="{FF2B5EF4-FFF2-40B4-BE49-F238E27FC236}">
                  <a16:creationId xmlns:a16="http://schemas.microsoft.com/office/drawing/2014/main" id="{CB5D8B7A-090F-405C-BA36-94700C10582F}"/>
                </a:ext>
              </a:extLst>
            </p:cNvPr>
            <p:cNvSpPr/>
            <p:nvPr/>
          </p:nvSpPr>
          <p:spPr>
            <a:xfrm>
              <a:off x="1361422" y="2051052"/>
              <a:ext cx="1057275"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cxnSp>
          <p:nvCxnSpPr>
            <p:cNvPr id="21" name="直線單箭頭接點 20">
              <a:extLst>
                <a:ext uri="{FF2B5EF4-FFF2-40B4-BE49-F238E27FC236}">
                  <a16:creationId xmlns:a16="http://schemas.microsoft.com/office/drawing/2014/main" id="{3F952D03-FEA2-4583-9B9C-7DF0A3F1EBFB}"/>
                </a:ext>
              </a:extLst>
            </p:cNvPr>
            <p:cNvCxnSpPr>
              <a:cxnSpLocks/>
              <a:stCxn id="20" idx="6"/>
              <a:endCxn id="26" idx="1"/>
            </p:cNvCxnSpPr>
            <p:nvPr/>
          </p:nvCxnSpPr>
          <p:spPr>
            <a:xfrm flipV="1">
              <a:off x="2418697" y="1641035"/>
              <a:ext cx="518423" cy="73704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 name="直線單箭頭接點 21">
              <a:extLst>
                <a:ext uri="{FF2B5EF4-FFF2-40B4-BE49-F238E27FC236}">
                  <a16:creationId xmlns:a16="http://schemas.microsoft.com/office/drawing/2014/main" id="{1F7D022B-5C4F-40BA-99E5-F58CF4BF157C}"/>
                </a:ext>
              </a:extLst>
            </p:cNvPr>
            <p:cNvCxnSpPr>
              <a:cxnSpLocks/>
              <a:stCxn id="20" idx="6"/>
              <a:endCxn id="27" idx="1"/>
            </p:cNvCxnSpPr>
            <p:nvPr/>
          </p:nvCxnSpPr>
          <p:spPr>
            <a:xfrm>
              <a:off x="2418697" y="2378076"/>
              <a:ext cx="518423" cy="688974"/>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3" name="橢圓 22">
              <a:extLst>
                <a:ext uri="{FF2B5EF4-FFF2-40B4-BE49-F238E27FC236}">
                  <a16:creationId xmlns:a16="http://schemas.microsoft.com/office/drawing/2014/main" id="{C811C0E3-BCEE-4ACD-824A-462ACA71C6D1}"/>
                </a:ext>
              </a:extLst>
            </p:cNvPr>
            <p:cNvSpPr/>
            <p:nvPr/>
          </p:nvSpPr>
          <p:spPr>
            <a:xfrm>
              <a:off x="9523671" y="2151797"/>
              <a:ext cx="1166787"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cxnSp>
          <p:nvCxnSpPr>
            <p:cNvPr id="24" name="直線單箭頭接點 23">
              <a:extLst>
                <a:ext uri="{FF2B5EF4-FFF2-40B4-BE49-F238E27FC236}">
                  <a16:creationId xmlns:a16="http://schemas.microsoft.com/office/drawing/2014/main" id="{F49255A3-9372-4966-A683-C65A4960D435}"/>
                </a:ext>
              </a:extLst>
            </p:cNvPr>
            <p:cNvCxnSpPr>
              <a:cxnSpLocks/>
              <a:stCxn id="31" idx="3"/>
              <a:endCxn id="40" idx="0"/>
            </p:cNvCxnSpPr>
            <p:nvPr/>
          </p:nvCxnSpPr>
          <p:spPr>
            <a:xfrm>
              <a:off x="6668923" y="1655985"/>
              <a:ext cx="841595" cy="39092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直線單箭頭接點 24">
              <a:extLst>
                <a:ext uri="{FF2B5EF4-FFF2-40B4-BE49-F238E27FC236}">
                  <a16:creationId xmlns:a16="http://schemas.microsoft.com/office/drawing/2014/main" id="{1723D2FC-F720-4D06-B7F2-8C2D83099408}"/>
                </a:ext>
              </a:extLst>
            </p:cNvPr>
            <p:cNvCxnSpPr>
              <a:cxnSpLocks/>
              <a:stCxn id="37" idx="3"/>
              <a:endCxn id="41" idx="2"/>
            </p:cNvCxnSpPr>
            <p:nvPr/>
          </p:nvCxnSpPr>
          <p:spPr>
            <a:xfrm flipV="1">
              <a:off x="6717146" y="2913972"/>
              <a:ext cx="823595" cy="153078"/>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6" name="文字方塊 25">
              <a:extLst>
                <a:ext uri="{FF2B5EF4-FFF2-40B4-BE49-F238E27FC236}">
                  <a16:creationId xmlns:a16="http://schemas.microsoft.com/office/drawing/2014/main" id="{F79B79B6-B989-4754-8D76-306B30D0F641}"/>
                </a:ext>
              </a:extLst>
            </p:cNvPr>
            <p:cNvSpPr txBox="1"/>
            <p:nvPr/>
          </p:nvSpPr>
          <p:spPr>
            <a:xfrm>
              <a:off x="2937120" y="1456369"/>
              <a:ext cx="729687" cy="369332"/>
            </a:xfrm>
            <a:prstGeom prst="rect">
              <a:avLst/>
            </a:prstGeom>
            <a:noFill/>
            <a:ln>
              <a:solidFill>
                <a:srgbClr val="000000"/>
              </a:solidFill>
            </a:ln>
          </p:spPr>
          <p:txBody>
            <a:bodyPr wrap="none" rtlCol="0">
              <a:spAutoFit/>
            </a:bodyPr>
            <a:lstStyle/>
            <a:p>
              <a:r>
                <a:rPr lang="en-US" altLang="zh-TW" dirty="0"/>
                <a:t>W1=?</a:t>
              </a:r>
              <a:endParaRPr lang="en-US" dirty="0"/>
            </a:p>
          </p:txBody>
        </p:sp>
        <p:sp>
          <p:nvSpPr>
            <p:cNvPr id="27" name="文字方塊 26">
              <a:extLst>
                <a:ext uri="{FF2B5EF4-FFF2-40B4-BE49-F238E27FC236}">
                  <a16:creationId xmlns:a16="http://schemas.microsoft.com/office/drawing/2014/main" id="{B48C4450-4356-4D7F-910E-0AADDB5F8982}"/>
                </a:ext>
              </a:extLst>
            </p:cNvPr>
            <p:cNvSpPr txBox="1"/>
            <p:nvPr/>
          </p:nvSpPr>
          <p:spPr>
            <a:xfrm>
              <a:off x="2937120" y="2882384"/>
              <a:ext cx="729687" cy="369332"/>
            </a:xfrm>
            <a:prstGeom prst="rect">
              <a:avLst/>
            </a:prstGeom>
            <a:noFill/>
            <a:ln>
              <a:solidFill>
                <a:srgbClr val="000000"/>
              </a:solidFill>
            </a:ln>
          </p:spPr>
          <p:txBody>
            <a:bodyPr wrap="none" rtlCol="0">
              <a:spAutoFit/>
            </a:bodyPr>
            <a:lstStyle/>
            <a:p>
              <a:r>
                <a:rPr lang="en-US" altLang="zh-TW" dirty="0"/>
                <a:t>W2=?</a:t>
              </a:r>
              <a:endParaRPr lang="en-US" dirty="0"/>
            </a:p>
          </p:txBody>
        </p:sp>
        <p:sp>
          <p:nvSpPr>
            <p:cNvPr id="28" name="文字方塊 27">
              <a:extLst>
                <a:ext uri="{FF2B5EF4-FFF2-40B4-BE49-F238E27FC236}">
                  <a16:creationId xmlns:a16="http://schemas.microsoft.com/office/drawing/2014/main" id="{ADB27AE8-0400-4904-809F-D3FB04A85520}"/>
                </a:ext>
              </a:extLst>
            </p:cNvPr>
            <p:cNvSpPr txBox="1"/>
            <p:nvPr/>
          </p:nvSpPr>
          <p:spPr>
            <a:xfrm>
              <a:off x="4111216" y="1456369"/>
              <a:ext cx="763351" cy="369332"/>
            </a:xfrm>
            <a:prstGeom prst="rect">
              <a:avLst/>
            </a:prstGeom>
            <a:noFill/>
            <a:ln>
              <a:solidFill>
                <a:srgbClr val="000000"/>
              </a:solidFill>
            </a:ln>
          </p:spPr>
          <p:txBody>
            <a:bodyPr wrap="square" rtlCol="0">
              <a:spAutoFit/>
            </a:bodyPr>
            <a:lstStyle/>
            <a:p>
              <a:r>
                <a:rPr lang="en-US" dirty="0"/>
                <a:t>b1=?</a:t>
              </a:r>
            </a:p>
          </p:txBody>
        </p:sp>
        <p:sp>
          <p:nvSpPr>
            <p:cNvPr id="29" name="文字方塊 28">
              <a:extLst>
                <a:ext uri="{FF2B5EF4-FFF2-40B4-BE49-F238E27FC236}">
                  <a16:creationId xmlns:a16="http://schemas.microsoft.com/office/drawing/2014/main" id="{1BFBD7C6-BF21-4E99-8F27-1AE0320A1754}"/>
                </a:ext>
              </a:extLst>
            </p:cNvPr>
            <p:cNvSpPr txBox="1"/>
            <p:nvPr/>
          </p:nvSpPr>
          <p:spPr>
            <a:xfrm>
              <a:off x="4053617" y="2890689"/>
              <a:ext cx="646331" cy="369332"/>
            </a:xfrm>
            <a:prstGeom prst="rect">
              <a:avLst/>
            </a:prstGeom>
            <a:noFill/>
            <a:ln>
              <a:solidFill>
                <a:srgbClr val="000000"/>
              </a:solidFill>
            </a:ln>
          </p:spPr>
          <p:txBody>
            <a:bodyPr wrap="none" rtlCol="0">
              <a:spAutoFit/>
            </a:bodyPr>
            <a:lstStyle/>
            <a:p>
              <a:r>
                <a:rPr lang="en-US" dirty="0"/>
                <a:t>b2=?</a:t>
              </a:r>
            </a:p>
          </p:txBody>
        </p:sp>
        <p:grpSp>
          <p:nvGrpSpPr>
            <p:cNvPr id="30" name="群組 29">
              <a:extLst>
                <a:ext uri="{FF2B5EF4-FFF2-40B4-BE49-F238E27FC236}">
                  <a16:creationId xmlns:a16="http://schemas.microsoft.com/office/drawing/2014/main" id="{EF23CE4E-F358-4282-AD37-BFD0BC4E00BC}"/>
                </a:ext>
              </a:extLst>
            </p:cNvPr>
            <p:cNvGrpSpPr/>
            <p:nvPr/>
          </p:nvGrpSpPr>
          <p:grpSpPr>
            <a:xfrm>
              <a:off x="5611648" y="1294035"/>
              <a:ext cx="1057275" cy="723900"/>
              <a:chOff x="7277888" y="2626324"/>
              <a:chExt cx="1057275" cy="723900"/>
            </a:xfrm>
          </p:grpSpPr>
          <p:sp>
            <p:nvSpPr>
              <p:cNvPr id="31" name="流程圖: 替代程序 30">
                <a:extLst>
                  <a:ext uri="{FF2B5EF4-FFF2-40B4-BE49-F238E27FC236}">
                    <a16:creationId xmlns:a16="http://schemas.microsoft.com/office/drawing/2014/main" id="{75E2E49B-8E9B-4455-A88E-3B681BA06BBF}"/>
                  </a:ext>
                </a:extLst>
              </p:cNvPr>
              <p:cNvSpPr/>
              <p:nvPr/>
            </p:nvSpPr>
            <p:spPr>
              <a:xfrm>
                <a:off x="7277888" y="2626324"/>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32" name="圖片 31">
                <a:extLst>
                  <a:ext uri="{FF2B5EF4-FFF2-40B4-BE49-F238E27FC236}">
                    <a16:creationId xmlns:a16="http://schemas.microsoft.com/office/drawing/2014/main" id="{3932BCF3-4479-4AD0-8313-F42896694049}"/>
                  </a:ext>
                </a:extLst>
              </p:cNvPr>
              <p:cNvPicPr>
                <a:picLocks noChangeAspect="1"/>
              </p:cNvPicPr>
              <p:nvPr/>
            </p:nvPicPr>
            <p:blipFill>
              <a:blip r:embed="rId3"/>
              <a:stretch>
                <a:fillRect/>
              </a:stretch>
            </p:blipFill>
            <p:spPr>
              <a:xfrm>
                <a:off x="7517512" y="2690432"/>
                <a:ext cx="586791" cy="586791"/>
              </a:xfrm>
              <a:prstGeom prst="rect">
                <a:avLst/>
              </a:prstGeom>
            </p:spPr>
          </p:pic>
        </p:grpSp>
        <p:cxnSp>
          <p:nvCxnSpPr>
            <p:cNvPr id="33" name="直線單箭頭接點 32">
              <a:extLst>
                <a:ext uri="{FF2B5EF4-FFF2-40B4-BE49-F238E27FC236}">
                  <a16:creationId xmlns:a16="http://schemas.microsoft.com/office/drawing/2014/main" id="{A0B2764F-5BCB-4453-8E45-E2321F806AF3}"/>
                </a:ext>
              </a:extLst>
            </p:cNvPr>
            <p:cNvCxnSpPr>
              <a:cxnSpLocks/>
              <a:stCxn id="26" idx="3"/>
              <a:endCxn id="28" idx="1"/>
            </p:cNvCxnSpPr>
            <p:nvPr/>
          </p:nvCxnSpPr>
          <p:spPr>
            <a:xfrm>
              <a:off x="3666807" y="1641035"/>
              <a:ext cx="444409"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4" name="直線單箭頭接點 33">
              <a:extLst>
                <a:ext uri="{FF2B5EF4-FFF2-40B4-BE49-F238E27FC236}">
                  <a16:creationId xmlns:a16="http://schemas.microsoft.com/office/drawing/2014/main" id="{BD6F55DA-6F1B-410B-BBC6-C1761AAD1B66}"/>
                </a:ext>
              </a:extLst>
            </p:cNvPr>
            <p:cNvCxnSpPr>
              <a:cxnSpLocks/>
              <a:stCxn id="28" idx="3"/>
              <a:endCxn id="31" idx="1"/>
            </p:cNvCxnSpPr>
            <p:nvPr/>
          </p:nvCxnSpPr>
          <p:spPr>
            <a:xfrm>
              <a:off x="4874567" y="1641035"/>
              <a:ext cx="737081" cy="1495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5" name="直線單箭頭接點 34">
              <a:extLst>
                <a:ext uri="{FF2B5EF4-FFF2-40B4-BE49-F238E27FC236}">
                  <a16:creationId xmlns:a16="http://schemas.microsoft.com/office/drawing/2014/main" id="{84B76B02-DAAE-4A48-8BAF-194EDBB23562}"/>
                </a:ext>
              </a:extLst>
            </p:cNvPr>
            <p:cNvCxnSpPr>
              <a:cxnSpLocks/>
              <a:stCxn id="27" idx="3"/>
              <a:endCxn id="29" idx="1"/>
            </p:cNvCxnSpPr>
            <p:nvPr/>
          </p:nvCxnSpPr>
          <p:spPr>
            <a:xfrm>
              <a:off x="3666807" y="3067050"/>
              <a:ext cx="386810" cy="830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grpSp>
          <p:nvGrpSpPr>
            <p:cNvPr id="36" name="群組 35">
              <a:extLst>
                <a:ext uri="{FF2B5EF4-FFF2-40B4-BE49-F238E27FC236}">
                  <a16:creationId xmlns:a16="http://schemas.microsoft.com/office/drawing/2014/main" id="{54C07F59-CFAE-4838-B523-5139AD035D5A}"/>
                </a:ext>
              </a:extLst>
            </p:cNvPr>
            <p:cNvGrpSpPr/>
            <p:nvPr/>
          </p:nvGrpSpPr>
          <p:grpSpPr>
            <a:xfrm>
              <a:off x="5659871" y="2705100"/>
              <a:ext cx="1057275" cy="723900"/>
              <a:chOff x="7161114" y="4159322"/>
              <a:chExt cx="1057275" cy="723900"/>
            </a:xfrm>
          </p:grpSpPr>
          <p:sp>
            <p:nvSpPr>
              <p:cNvPr id="37" name="流程圖: 替代程序 36">
                <a:extLst>
                  <a:ext uri="{FF2B5EF4-FFF2-40B4-BE49-F238E27FC236}">
                    <a16:creationId xmlns:a16="http://schemas.microsoft.com/office/drawing/2014/main" id="{B9E6E96A-B60E-429D-B4C4-14A08D826008}"/>
                  </a:ext>
                </a:extLst>
              </p:cNvPr>
              <p:cNvSpPr/>
              <p:nvPr/>
            </p:nvSpPr>
            <p:spPr>
              <a:xfrm>
                <a:off x="7161114" y="4159322"/>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38" name="圖片 37">
                <a:extLst>
                  <a:ext uri="{FF2B5EF4-FFF2-40B4-BE49-F238E27FC236}">
                    <a16:creationId xmlns:a16="http://schemas.microsoft.com/office/drawing/2014/main" id="{A0B541A6-D49F-4889-98EA-77223EFFA927}"/>
                  </a:ext>
                </a:extLst>
              </p:cNvPr>
              <p:cNvPicPr>
                <a:picLocks noChangeAspect="1"/>
              </p:cNvPicPr>
              <p:nvPr/>
            </p:nvPicPr>
            <p:blipFill>
              <a:blip r:embed="rId3"/>
              <a:stretch>
                <a:fillRect/>
              </a:stretch>
            </p:blipFill>
            <p:spPr>
              <a:xfrm>
                <a:off x="7396356" y="4227876"/>
                <a:ext cx="586791" cy="586791"/>
              </a:xfrm>
              <a:prstGeom prst="rect">
                <a:avLst/>
              </a:prstGeom>
            </p:spPr>
          </p:pic>
        </p:grpSp>
        <p:cxnSp>
          <p:nvCxnSpPr>
            <p:cNvPr id="39" name="直線單箭頭接點 38">
              <a:extLst>
                <a:ext uri="{FF2B5EF4-FFF2-40B4-BE49-F238E27FC236}">
                  <a16:creationId xmlns:a16="http://schemas.microsoft.com/office/drawing/2014/main" id="{A79B6567-17E5-43B2-A677-B328681E2DB4}"/>
                </a:ext>
              </a:extLst>
            </p:cNvPr>
            <p:cNvCxnSpPr>
              <a:cxnSpLocks/>
              <a:stCxn id="29" idx="3"/>
              <a:endCxn id="37" idx="1"/>
            </p:cNvCxnSpPr>
            <p:nvPr/>
          </p:nvCxnSpPr>
          <p:spPr>
            <a:xfrm flipV="1">
              <a:off x="4699948" y="3067050"/>
              <a:ext cx="959923" cy="830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40" name="文字方塊 39">
              <a:extLst>
                <a:ext uri="{FF2B5EF4-FFF2-40B4-BE49-F238E27FC236}">
                  <a16:creationId xmlns:a16="http://schemas.microsoft.com/office/drawing/2014/main" id="{98F36F6C-8201-4B81-9EB6-9248C7903EC0}"/>
                </a:ext>
              </a:extLst>
            </p:cNvPr>
            <p:cNvSpPr txBox="1"/>
            <p:nvPr/>
          </p:nvSpPr>
          <p:spPr>
            <a:xfrm>
              <a:off x="7145674" y="2046914"/>
              <a:ext cx="729687" cy="369332"/>
            </a:xfrm>
            <a:prstGeom prst="rect">
              <a:avLst/>
            </a:prstGeom>
            <a:noFill/>
            <a:ln>
              <a:solidFill>
                <a:srgbClr val="000000"/>
              </a:solidFill>
            </a:ln>
          </p:spPr>
          <p:txBody>
            <a:bodyPr wrap="none" rtlCol="0">
              <a:spAutoFit/>
            </a:bodyPr>
            <a:lstStyle/>
            <a:p>
              <a:r>
                <a:rPr lang="en-US" dirty="0"/>
                <a:t>W3=?</a:t>
              </a:r>
            </a:p>
          </p:txBody>
        </p:sp>
        <p:sp>
          <p:nvSpPr>
            <p:cNvPr id="41" name="文字方塊 40">
              <a:extLst>
                <a:ext uri="{FF2B5EF4-FFF2-40B4-BE49-F238E27FC236}">
                  <a16:creationId xmlns:a16="http://schemas.microsoft.com/office/drawing/2014/main" id="{D8A1BB5C-C4CA-493D-B3CB-BD01E6A3DED8}"/>
                </a:ext>
              </a:extLst>
            </p:cNvPr>
            <p:cNvSpPr txBox="1"/>
            <p:nvPr/>
          </p:nvSpPr>
          <p:spPr>
            <a:xfrm>
              <a:off x="7175897" y="2544640"/>
              <a:ext cx="729687" cy="369332"/>
            </a:xfrm>
            <a:prstGeom prst="rect">
              <a:avLst/>
            </a:prstGeom>
            <a:noFill/>
            <a:ln>
              <a:solidFill>
                <a:srgbClr val="000000"/>
              </a:solidFill>
            </a:ln>
          </p:spPr>
          <p:txBody>
            <a:bodyPr wrap="none" rtlCol="0">
              <a:spAutoFit/>
            </a:bodyPr>
            <a:lstStyle/>
            <a:p>
              <a:r>
                <a:rPr lang="en-US" dirty="0"/>
                <a:t>W4=?</a:t>
              </a:r>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72F8B0BB-F8E0-404C-A3A5-121CD1AE6BE2}"/>
                    </a:ext>
                  </a:extLst>
                </p:cNvPr>
                <p:cNvSpPr txBox="1"/>
                <p:nvPr/>
              </p:nvSpPr>
              <p:spPr>
                <a:xfrm>
                  <a:off x="8126930" y="2296820"/>
                  <a:ext cx="915635" cy="369332"/>
                </a:xfrm>
                <a:prstGeom prst="rect">
                  <a:avLst/>
                </a:prstGeom>
                <a:noFill/>
                <a:ln>
                  <a:solidFill>
                    <a:srgbClr val="000000"/>
                  </a:solidFill>
                </a:ln>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b3=?</a:t>
                  </a:r>
                </a:p>
              </p:txBody>
            </p:sp>
          </mc:Choice>
          <mc:Fallback xmlns="">
            <p:sp>
              <p:nvSpPr>
                <p:cNvPr id="42" name="文字方塊 41">
                  <a:extLst>
                    <a:ext uri="{FF2B5EF4-FFF2-40B4-BE49-F238E27FC236}">
                      <a16:creationId xmlns:a16="http://schemas.microsoft.com/office/drawing/2014/main" id="{72F8B0BB-F8E0-404C-A3A5-121CD1AE6BE2}"/>
                    </a:ext>
                  </a:extLst>
                </p:cNvPr>
                <p:cNvSpPr txBox="1">
                  <a:spLocks noRot="1" noChangeAspect="1" noMove="1" noResize="1" noEditPoints="1" noAdjustHandles="1" noChangeArrowheads="1" noChangeShapeType="1" noTextEdit="1"/>
                </p:cNvSpPr>
                <p:nvPr/>
              </p:nvSpPr>
              <p:spPr>
                <a:xfrm>
                  <a:off x="8126930" y="2296820"/>
                  <a:ext cx="915635" cy="369332"/>
                </a:xfrm>
                <a:prstGeom prst="rect">
                  <a:avLst/>
                </a:prstGeom>
                <a:blipFill>
                  <a:blip r:embed="rId4"/>
                  <a:stretch>
                    <a:fillRect l="-1282" t="-6349" r="-2564" b="-22222"/>
                  </a:stretch>
                </a:blipFill>
                <a:ln>
                  <a:solidFill>
                    <a:srgbClr val="000000"/>
                  </a:solidFill>
                </a:ln>
              </p:spPr>
              <p:txBody>
                <a:bodyPr/>
                <a:lstStyle/>
                <a:p>
                  <a:r>
                    <a:rPr lang="en-US">
                      <a:noFill/>
                    </a:rPr>
                    <a:t> </a:t>
                  </a:r>
                </a:p>
              </p:txBody>
            </p:sp>
          </mc:Fallback>
        </mc:AlternateContent>
        <p:cxnSp>
          <p:nvCxnSpPr>
            <p:cNvPr id="43" name="直線單箭頭接點 42">
              <a:extLst>
                <a:ext uri="{FF2B5EF4-FFF2-40B4-BE49-F238E27FC236}">
                  <a16:creationId xmlns:a16="http://schemas.microsoft.com/office/drawing/2014/main" id="{D37DAB75-FB5E-4C21-BA18-AB4B1B763FA8}"/>
                </a:ext>
              </a:extLst>
            </p:cNvPr>
            <p:cNvCxnSpPr>
              <a:cxnSpLocks/>
              <a:stCxn id="40" idx="3"/>
              <a:endCxn id="42" idx="1"/>
            </p:cNvCxnSpPr>
            <p:nvPr/>
          </p:nvCxnSpPr>
          <p:spPr>
            <a:xfrm>
              <a:off x="7875361" y="2231580"/>
              <a:ext cx="251569" cy="24990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4" name="直線單箭頭接點 43">
              <a:extLst>
                <a:ext uri="{FF2B5EF4-FFF2-40B4-BE49-F238E27FC236}">
                  <a16:creationId xmlns:a16="http://schemas.microsoft.com/office/drawing/2014/main" id="{06D79785-68BA-45A8-B326-B7972D9A43E5}"/>
                </a:ext>
              </a:extLst>
            </p:cNvPr>
            <p:cNvCxnSpPr>
              <a:cxnSpLocks/>
              <a:stCxn id="41" idx="3"/>
              <a:endCxn id="42" idx="1"/>
            </p:cNvCxnSpPr>
            <p:nvPr/>
          </p:nvCxnSpPr>
          <p:spPr>
            <a:xfrm flipV="1">
              <a:off x="7905584" y="2481486"/>
              <a:ext cx="221346" cy="24782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45" name="直線單箭頭接點 44">
              <a:extLst>
                <a:ext uri="{FF2B5EF4-FFF2-40B4-BE49-F238E27FC236}">
                  <a16:creationId xmlns:a16="http://schemas.microsoft.com/office/drawing/2014/main" id="{ED131F81-53F5-4311-92DF-CE8ADEF657F7}"/>
                </a:ext>
              </a:extLst>
            </p:cNvPr>
            <p:cNvCxnSpPr>
              <a:cxnSpLocks/>
              <a:stCxn id="42" idx="3"/>
              <a:endCxn id="23" idx="2"/>
            </p:cNvCxnSpPr>
            <p:nvPr/>
          </p:nvCxnSpPr>
          <p:spPr>
            <a:xfrm flipV="1">
              <a:off x="9042565" y="2478821"/>
              <a:ext cx="481106" cy="26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85468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sz="4000" dirty="0">
                <a:latin typeface="Times New Roman" panose="02020603050405020304" pitchFamily="18" charset="0"/>
                <a:cs typeface="Times New Roman" panose="02020603050405020304" pitchFamily="18" charset="0"/>
              </a:rPr>
              <a:t>Optimize Multiple Parameters!</a:t>
            </a: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17</a:t>
            </a:fld>
            <a:endParaRPr lang="zh-TW" altLang="en-US" dirty="0">
              <a:solidFill>
                <a:prstClr val="black">
                  <a:tint val="75000"/>
                </a:prstClr>
              </a:solidFill>
              <a:sym typeface="Songti TC Bold"/>
            </a:endParaRPr>
          </a:p>
        </p:txBody>
      </p:sp>
      <p:grpSp>
        <p:nvGrpSpPr>
          <p:cNvPr id="5" name="群組 4">
            <a:extLst>
              <a:ext uri="{FF2B5EF4-FFF2-40B4-BE49-F238E27FC236}">
                <a16:creationId xmlns:a16="http://schemas.microsoft.com/office/drawing/2014/main" id="{64C48E1A-0B58-41D6-85BA-808169C3EC08}"/>
              </a:ext>
            </a:extLst>
          </p:cNvPr>
          <p:cNvGrpSpPr/>
          <p:nvPr/>
        </p:nvGrpSpPr>
        <p:grpSpPr>
          <a:xfrm>
            <a:off x="1351936" y="3381240"/>
            <a:ext cx="9359259" cy="2134965"/>
            <a:chOff x="1361422" y="1294035"/>
            <a:chExt cx="9359259" cy="2134965"/>
          </a:xfrm>
        </p:grpSpPr>
        <p:sp>
          <p:nvSpPr>
            <p:cNvPr id="6" name="橢圓 5">
              <a:extLst>
                <a:ext uri="{FF2B5EF4-FFF2-40B4-BE49-F238E27FC236}">
                  <a16:creationId xmlns:a16="http://schemas.microsoft.com/office/drawing/2014/main" id="{2F3B1261-C4BB-46EE-B762-36B4A62ABE1D}"/>
                </a:ext>
              </a:extLst>
            </p:cNvPr>
            <p:cNvSpPr/>
            <p:nvPr/>
          </p:nvSpPr>
          <p:spPr>
            <a:xfrm>
              <a:off x="1361422" y="2051052"/>
              <a:ext cx="1057275"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cxnSp>
          <p:nvCxnSpPr>
            <p:cNvPr id="7" name="直線單箭頭接點 6">
              <a:extLst>
                <a:ext uri="{FF2B5EF4-FFF2-40B4-BE49-F238E27FC236}">
                  <a16:creationId xmlns:a16="http://schemas.microsoft.com/office/drawing/2014/main" id="{80CDD180-B4AF-4DB9-9E5D-D34CC8D2AC0F}"/>
                </a:ext>
              </a:extLst>
            </p:cNvPr>
            <p:cNvCxnSpPr>
              <a:cxnSpLocks/>
              <a:stCxn id="6" idx="6"/>
              <a:endCxn id="12" idx="1"/>
            </p:cNvCxnSpPr>
            <p:nvPr/>
          </p:nvCxnSpPr>
          <p:spPr>
            <a:xfrm flipV="1">
              <a:off x="2418697" y="1641035"/>
              <a:ext cx="518423" cy="73704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直線單箭頭接點 7">
              <a:extLst>
                <a:ext uri="{FF2B5EF4-FFF2-40B4-BE49-F238E27FC236}">
                  <a16:creationId xmlns:a16="http://schemas.microsoft.com/office/drawing/2014/main" id="{98031593-97AF-42B2-A1D3-4843729E2330}"/>
                </a:ext>
              </a:extLst>
            </p:cNvPr>
            <p:cNvCxnSpPr>
              <a:cxnSpLocks/>
              <a:stCxn id="6" idx="6"/>
              <a:endCxn id="13" idx="1"/>
            </p:cNvCxnSpPr>
            <p:nvPr/>
          </p:nvCxnSpPr>
          <p:spPr>
            <a:xfrm>
              <a:off x="2418697" y="2378076"/>
              <a:ext cx="518423" cy="688974"/>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9" name="橢圓 8">
              <a:extLst>
                <a:ext uri="{FF2B5EF4-FFF2-40B4-BE49-F238E27FC236}">
                  <a16:creationId xmlns:a16="http://schemas.microsoft.com/office/drawing/2014/main" id="{39D040E5-1CE7-4E4F-ABB4-33A4F299910D}"/>
                </a:ext>
              </a:extLst>
            </p:cNvPr>
            <p:cNvSpPr/>
            <p:nvPr/>
          </p:nvSpPr>
          <p:spPr>
            <a:xfrm>
              <a:off x="9523670" y="2151797"/>
              <a:ext cx="1197011"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cxnSp>
          <p:nvCxnSpPr>
            <p:cNvPr id="10" name="直線單箭頭接點 9">
              <a:extLst>
                <a:ext uri="{FF2B5EF4-FFF2-40B4-BE49-F238E27FC236}">
                  <a16:creationId xmlns:a16="http://schemas.microsoft.com/office/drawing/2014/main" id="{D81423DF-08BE-4FF3-9CC7-4A4F87D40658}"/>
                </a:ext>
              </a:extLst>
            </p:cNvPr>
            <p:cNvCxnSpPr>
              <a:cxnSpLocks/>
              <a:stCxn id="30" idx="3"/>
              <a:endCxn id="22" idx="0"/>
            </p:cNvCxnSpPr>
            <p:nvPr/>
          </p:nvCxnSpPr>
          <p:spPr>
            <a:xfrm>
              <a:off x="6668923" y="1655985"/>
              <a:ext cx="841595" cy="39092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直線單箭頭接點 10">
              <a:extLst>
                <a:ext uri="{FF2B5EF4-FFF2-40B4-BE49-F238E27FC236}">
                  <a16:creationId xmlns:a16="http://schemas.microsoft.com/office/drawing/2014/main" id="{C575578A-6EDA-4149-9460-4FE06F7FC18B}"/>
                </a:ext>
              </a:extLst>
            </p:cNvPr>
            <p:cNvCxnSpPr>
              <a:cxnSpLocks/>
              <a:stCxn id="28" idx="3"/>
              <a:endCxn id="23" idx="2"/>
            </p:cNvCxnSpPr>
            <p:nvPr/>
          </p:nvCxnSpPr>
          <p:spPr>
            <a:xfrm flipV="1">
              <a:off x="6717146" y="2913972"/>
              <a:ext cx="823595" cy="153078"/>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2" name="文字方塊 11">
              <a:extLst>
                <a:ext uri="{FF2B5EF4-FFF2-40B4-BE49-F238E27FC236}">
                  <a16:creationId xmlns:a16="http://schemas.microsoft.com/office/drawing/2014/main" id="{8238EA23-DC01-46DA-81AB-9D3EE02B48F1}"/>
                </a:ext>
              </a:extLst>
            </p:cNvPr>
            <p:cNvSpPr txBox="1"/>
            <p:nvPr/>
          </p:nvSpPr>
          <p:spPr>
            <a:xfrm>
              <a:off x="2937120" y="1456369"/>
              <a:ext cx="729687" cy="369332"/>
            </a:xfrm>
            <a:prstGeom prst="rect">
              <a:avLst/>
            </a:prstGeom>
            <a:noFill/>
            <a:ln>
              <a:solidFill>
                <a:srgbClr val="000000"/>
              </a:solidFill>
            </a:ln>
          </p:spPr>
          <p:txBody>
            <a:bodyPr wrap="none" rtlCol="0">
              <a:spAutoFit/>
            </a:bodyPr>
            <a:lstStyle/>
            <a:p>
              <a:r>
                <a:rPr lang="en-US" altLang="zh-TW" dirty="0"/>
                <a:t>W1=?</a:t>
              </a:r>
              <a:endParaRPr lang="en-US" dirty="0"/>
            </a:p>
          </p:txBody>
        </p:sp>
        <p:sp>
          <p:nvSpPr>
            <p:cNvPr id="13" name="文字方塊 12">
              <a:extLst>
                <a:ext uri="{FF2B5EF4-FFF2-40B4-BE49-F238E27FC236}">
                  <a16:creationId xmlns:a16="http://schemas.microsoft.com/office/drawing/2014/main" id="{C6D08233-05F8-4A2D-B037-F4BDF49B317E}"/>
                </a:ext>
              </a:extLst>
            </p:cNvPr>
            <p:cNvSpPr txBox="1"/>
            <p:nvPr/>
          </p:nvSpPr>
          <p:spPr>
            <a:xfrm>
              <a:off x="2937120" y="2882384"/>
              <a:ext cx="729687" cy="369332"/>
            </a:xfrm>
            <a:prstGeom prst="rect">
              <a:avLst/>
            </a:prstGeom>
            <a:noFill/>
            <a:ln>
              <a:solidFill>
                <a:srgbClr val="000000"/>
              </a:solidFill>
            </a:ln>
          </p:spPr>
          <p:txBody>
            <a:bodyPr wrap="none" rtlCol="0">
              <a:spAutoFit/>
            </a:bodyPr>
            <a:lstStyle/>
            <a:p>
              <a:r>
                <a:rPr lang="en-US" altLang="zh-TW" dirty="0"/>
                <a:t>W2=?</a:t>
              </a:r>
              <a:endParaRPr lang="en-US" dirty="0"/>
            </a:p>
          </p:txBody>
        </p:sp>
        <p:sp>
          <p:nvSpPr>
            <p:cNvPr id="14" name="文字方塊 13">
              <a:extLst>
                <a:ext uri="{FF2B5EF4-FFF2-40B4-BE49-F238E27FC236}">
                  <a16:creationId xmlns:a16="http://schemas.microsoft.com/office/drawing/2014/main" id="{A411D82D-A032-4A68-A3D8-157C0913E10C}"/>
                </a:ext>
              </a:extLst>
            </p:cNvPr>
            <p:cNvSpPr txBox="1"/>
            <p:nvPr/>
          </p:nvSpPr>
          <p:spPr>
            <a:xfrm>
              <a:off x="4111216" y="1456369"/>
              <a:ext cx="763351" cy="369332"/>
            </a:xfrm>
            <a:prstGeom prst="rect">
              <a:avLst/>
            </a:prstGeom>
            <a:noFill/>
            <a:ln>
              <a:solidFill>
                <a:srgbClr val="000000"/>
              </a:solidFill>
            </a:ln>
          </p:spPr>
          <p:txBody>
            <a:bodyPr wrap="square" rtlCol="0">
              <a:spAutoFit/>
            </a:bodyPr>
            <a:lstStyle/>
            <a:p>
              <a:r>
                <a:rPr lang="en-US" dirty="0"/>
                <a:t>b1=?</a:t>
              </a:r>
            </a:p>
          </p:txBody>
        </p:sp>
        <p:sp>
          <p:nvSpPr>
            <p:cNvPr id="15" name="文字方塊 14">
              <a:extLst>
                <a:ext uri="{FF2B5EF4-FFF2-40B4-BE49-F238E27FC236}">
                  <a16:creationId xmlns:a16="http://schemas.microsoft.com/office/drawing/2014/main" id="{49C9D8F3-AED0-4E9F-A47C-46858654AFC4}"/>
                </a:ext>
              </a:extLst>
            </p:cNvPr>
            <p:cNvSpPr txBox="1"/>
            <p:nvPr/>
          </p:nvSpPr>
          <p:spPr>
            <a:xfrm>
              <a:off x="4053617" y="2890689"/>
              <a:ext cx="646331" cy="369332"/>
            </a:xfrm>
            <a:prstGeom prst="rect">
              <a:avLst/>
            </a:prstGeom>
            <a:noFill/>
            <a:ln>
              <a:solidFill>
                <a:srgbClr val="000000"/>
              </a:solidFill>
            </a:ln>
          </p:spPr>
          <p:txBody>
            <a:bodyPr wrap="none" rtlCol="0">
              <a:spAutoFit/>
            </a:bodyPr>
            <a:lstStyle/>
            <a:p>
              <a:r>
                <a:rPr lang="en-US" dirty="0"/>
                <a:t>b2=?</a:t>
              </a:r>
            </a:p>
          </p:txBody>
        </p:sp>
        <p:grpSp>
          <p:nvGrpSpPr>
            <p:cNvPr id="16" name="群組 15">
              <a:extLst>
                <a:ext uri="{FF2B5EF4-FFF2-40B4-BE49-F238E27FC236}">
                  <a16:creationId xmlns:a16="http://schemas.microsoft.com/office/drawing/2014/main" id="{20CC9C4C-ABFE-4C88-ABFF-4CCBDCA57D24}"/>
                </a:ext>
              </a:extLst>
            </p:cNvPr>
            <p:cNvGrpSpPr/>
            <p:nvPr/>
          </p:nvGrpSpPr>
          <p:grpSpPr>
            <a:xfrm>
              <a:off x="5611648" y="1294035"/>
              <a:ext cx="1057275" cy="723900"/>
              <a:chOff x="7277888" y="2626324"/>
              <a:chExt cx="1057275" cy="723900"/>
            </a:xfrm>
          </p:grpSpPr>
          <p:sp>
            <p:nvSpPr>
              <p:cNvPr id="30" name="流程圖: 替代程序 29">
                <a:extLst>
                  <a:ext uri="{FF2B5EF4-FFF2-40B4-BE49-F238E27FC236}">
                    <a16:creationId xmlns:a16="http://schemas.microsoft.com/office/drawing/2014/main" id="{7B6C4B90-6EC1-4FC5-9651-4B800A68F31A}"/>
                  </a:ext>
                </a:extLst>
              </p:cNvPr>
              <p:cNvSpPr/>
              <p:nvPr/>
            </p:nvSpPr>
            <p:spPr>
              <a:xfrm>
                <a:off x="7277888" y="2626324"/>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31" name="圖片 30">
                <a:extLst>
                  <a:ext uri="{FF2B5EF4-FFF2-40B4-BE49-F238E27FC236}">
                    <a16:creationId xmlns:a16="http://schemas.microsoft.com/office/drawing/2014/main" id="{4D0502CD-B8FD-412A-AEA2-EC7955BCC5E2}"/>
                  </a:ext>
                </a:extLst>
              </p:cNvPr>
              <p:cNvPicPr>
                <a:picLocks noChangeAspect="1"/>
              </p:cNvPicPr>
              <p:nvPr/>
            </p:nvPicPr>
            <p:blipFill>
              <a:blip r:embed="rId2"/>
              <a:stretch>
                <a:fillRect/>
              </a:stretch>
            </p:blipFill>
            <p:spPr>
              <a:xfrm>
                <a:off x="7517512" y="2690432"/>
                <a:ext cx="586791" cy="586791"/>
              </a:xfrm>
              <a:prstGeom prst="rect">
                <a:avLst/>
              </a:prstGeom>
            </p:spPr>
          </p:pic>
        </p:grpSp>
        <p:cxnSp>
          <p:nvCxnSpPr>
            <p:cNvPr id="17" name="直線單箭頭接點 16">
              <a:extLst>
                <a:ext uri="{FF2B5EF4-FFF2-40B4-BE49-F238E27FC236}">
                  <a16:creationId xmlns:a16="http://schemas.microsoft.com/office/drawing/2014/main" id="{F556B82B-8A43-4C74-B385-C40D8F51704D}"/>
                </a:ext>
              </a:extLst>
            </p:cNvPr>
            <p:cNvCxnSpPr>
              <a:cxnSpLocks/>
              <a:stCxn id="12" idx="3"/>
              <a:endCxn id="14" idx="1"/>
            </p:cNvCxnSpPr>
            <p:nvPr/>
          </p:nvCxnSpPr>
          <p:spPr>
            <a:xfrm>
              <a:off x="3666807" y="1641035"/>
              <a:ext cx="444409"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直線單箭頭接點 17">
              <a:extLst>
                <a:ext uri="{FF2B5EF4-FFF2-40B4-BE49-F238E27FC236}">
                  <a16:creationId xmlns:a16="http://schemas.microsoft.com/office/drawing/2014/main" id="{A729A779-B6CB-4C23-A22F-08745052C950}"/>
                </a:ext>
              </a:extLst>
            </p:cNvPr>
            <p:cNvCxnSpPr>
              <a:cxnSpLocks/>
              <a:stCxn id="14" idx="3"/>
              <a:endCxn id="30" idx="1"/>
            </p:cNvCxnSpPr>
            <p:nvPr/>
          </p:nvCxnSpPr>
          <p:spPr>
            <a:xfrm>
              <a:off x="4874567" y="1641035"/>
              <a:ext cx="737081" cy="1495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 name="直線單箭頭接點 18">
              <a:extLst>
                <a:ext uri="{FF2B5EF4-FFF2-40B4-BE49-F238E27FC236}">
                  <a16:creationId xmlns:a16="http://schemas.microsoft.com/office/drawing/2014/main" id="{80CB8646-DBC1-4E91-84C3-29C0B1DEE7E4}"/>
                </a:ext>
              </a:extLst>
            </p:cNvPr>
            <p:cNvCxnSpPr>
              <a:cxnSpLocks/>
              <a:stCxn id="13" idx="3"/>
              <a:endCxn id="15" idx="1"/>
            </p:cNvCxnSpPr>
            <p:nvPr/>
          </p:nvCxnSpPr>
          <p:spPr>
            <a:xfrm>
              <a:off x="3666807" y="3067050"/>
              <a:ext cx="386810" cy="830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grpSp>
          <p:nvGrpSpPr>
            <p:cNvPr id="20" name="群組 19">
              <a:extLst>
                <a:ext uri="{FF2B5EF4-FFF2-40B4-BE49-F238E27FC236}">
                  <a16:creationId xmlns:a16="http://schemas.microsoft.com/office/drawing/2014/main" id="{16FE1054-CDC9-446E-BAEE-3F56908F85A0}"/>
                </a:ext>
              </a:extLst>
            </p:cNvPr>
            <p:cNvGrpSpPr/>
            <p:nvPr/>
          </p:nvGrpSpPr>
          <p:grpSpPr>
            <a:xfrm>
              <a:off x="5659871" y="2705100"/>
              <a:ext cx="1057275" cy="723900"/>
              <a:chOff x="7161114" y="4159322"/>
              <a:chExt cx="1057275" cy="723900"/>
            </a:xfrm>
          </p:grpSpPr>
          <p:sp>
            <p:nvSpPr>
              <p:cNvPr id="28" name="流程圖: 替代程序 27">
                <a:extLst>
                  <a:ext uri="{FF2B5EF4-FFF2-40B4-BE49-F238E27FC236}">
                    <a16:creationId xmlns:a16="http://schemas.microsoft.com/office/drawing/2014/main" id="{C33EFD55-28BF-43ED-9CAC-FA282B464158}"/>
                  </a:ext>
                </a:extLst>
              </p:cNvPr>
              <p:cNvSpPr/>
              <p:nvPr/>
            </p:nvSpPr>
            <p:spPr>
              <a:xfrm>
                <a:off x="7161114" y="4159322"/>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29" name="圖片 28">
                <a:extLst>
                  <a:ext uri="{FF2B5EF4-FFF2-40B4-BE49-F238E27FC236}">
                    <a16:creationId xmlns:a16="http://schemas.microsoft.com/office/drawing/2014/main" id="{AE151922-22EA-4684-B289-709AAB34588D}"/>
                  </a:ext>
                </a:extLst>
              </p:cNvPr>
              <p:cNvPicPr>
                <a:picLocks noChangeAspect="1"/>
              </p:cNvPicPr>
              <p:nvPr/>
            </p:nvPicPr>
            <p:blipFill>
              <a:blip r:embed="rId2"/>
              <a:stretch>
                <a:fillRect/>
              </a:stretch>
            </p:blipFill>
            <p:spPr>
              <a:xfrm>
                <a:off x="7396356" y="4227876"/>
                <a:ext cx="586791" cy="586791"/>
              </a:xfrm>
              <a:prstGeom prst="rect">
                <a:avLst/>
              </a:prstGeom>
            </p:spPr>
          </p:pic>
        </p:grpSp>
        <p:cxnSp>
          <p:nvCxnSpPr>
            <p:cNvPr id="21" name="直線單箭頭接點 20">
              <a:extLst>
                <a:ext uri="{FF2B5EF4-FFF2-40B4-BE49-F238E27FC236}">
                  <a16:creationId xmlns:a16="http://schemas.microsoft.com/office/drawing/2014/main" id="{F735383B-B93E-4A8D-B7B5-A0627DED74AB}"/>
                </a:ext>
              </a:extLst>
            </p:cNvPr>
            <p:cNvCxnSpPr>
              <a:cxnSpLocks/>
              <a:stCxn id="15" idx="3"/>
              <a:endCxn id="28" idx="1"/>
            </p:cNvCxnSpPr>
            <p:nvPr/>
          </p:nvCxnSpPr>
          <p:spPr>
            <a:xfrm flipV="1">
              <a:off x="4699948" y="3067050"/>
              <a:ext cx="959923" cy="830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2" name="文字方塊 21">
              <a:extLst>
                <a:ext uri="{FF2B5EF4-FFF2-40B4-BE49-F238E27FC236}">
                  <a16:creationId xmlns:a16="http://schemas.microsoft.com/office/drawing/2014/main" id="{F16E547D-A14B-4142-ACA3-7B7973E4B197}"/>
                </a:ext>
              </a:extLst>
            </p:cNvPr>
            <p:cNvSpPr txBox="1"/>
            <p:nvPr/>
          </p:nvSpPr>
          <p:spPr>
            <a:xfrm>
              <a:off x="7145674" y="2046914"/>
              <a:ext cx="729687" cy="369332"/>
            </a:xfrm>
            <a:prstGeom prst="rect">
              <a:avLst/>
            </a:prstGeom>
            <a:noFill/>
            <a:ln>
              <a:solidFill>
                <a:srgbClr val="000000"/>
              </a:solidFill>
            </a:ln>
          </p:spPr>
          <p:txBody>
            <a:bodyPr wrap="none" rtlCol="0">
              <a:spAutoFit/>
            </a:bodyPr>
            <a:lstStyle/>
            <a:p>
              <a:r>
                <a:rPr lang="en-US" dirty="0"/>
                <a:t>W3=?</a:t>
              </a:r>
            </a:p>
          </p:txBody>
        </p:sp>
        <p:sp>
          <p:nvSpPr>
            <p:cNvPr id="23" name="文字方塊 22">
              <a:extLst>
                <a:ext uri="{FF2B5EF4-FFF2-40B4-BE49-F238E27FC236}">
                  <a16:creationId xmlns:a16="http://schemas.microsoft.com/office/drawing/2014/main" id="{3B26D678-8929-448E-B42D-410433A62CCC}"/>
                </a:ext>
              </a:extLst>
            </p:cNvPr>
            <p:cNvSpPr txBox="1"/>
            <p:nvPr/>
          </p:nvSpPr>
          <p:spPr>
            <a:xfrm>
              <a:off x="7175897" y="2544640"/>
              <a:ext cx="729687" cy="369332"/>
            </a:xfrm>
            <a:prstGeom prst="rect">
              <a:avLst/>
            </a:prstGeom>
            <a:noFill/>
            <a:ln>
              <a:solidFill>
                <a:srgbClr val="000000"/>
              </a:solidFill>
            </a:ln>
          </p:spPr>
          <p:txBody>
            <a:bodyPr wrap="none" rtlCol="0">
              <a:spAutoFit/>
            </a:bodyPr>
            <a:lstStyle/>
            <a:p>
              <a:r>
                <a:rPr lang="en-US" dirty="0"/>
                <a:t>W4=?</a:t>
              </a:r>
            </a:p>
          </p:txBody>
        </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B5C1CD85-8A9A-4AB2-BF44-9A9E3DADFEFE}"/>
                    </a:ext>
                  </a:extLst>
                </p:cNvPr>
                <p:cNvSpPr txBox="1"/>
                <p:nvPr/>
              </p:nvSpPr>
              <p:spPr>
                <a:xfrm>
                  <a:off x="8126930" y="2296820"/>
                  <a:ext cx="915635" cy="369332"/>
                </a:xfrm>
                <a:prstGeom prst="rect">
                  <a:avLst/>
                </a:prstGeom>
                <a:noFill/>
                <a:ln>
                  <a:solidFill>
                    <a:srgbClr val="000000"/>
                  </a:solidFill>
                </a:ln>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b3=?</a:t>
                  </a:r>
                </a:p>
              </p:txBody>
            </p:sp>
          </mc:Choice>
          <mc:Fallback xmlns="">
            <p:sp>
              <p:nvSpPr>
                <p:cNvPr id="24" name="文字方塊 23">
                  <a:extLst>
                    <a:ext uri="{FF2B5EF4-FFF2-40B4-BE49-F238E27FC236}">
                      <a16:creationId xmlns:a16="http://schemas.microsoft.com/office/drawing/2014/main" id="{B5C1CD85-8A9A-4AB2-BF44-9A9E3DADFEFE}"/>
                    </a:ext>
                  </a:extLst>
                </p:cNvPr>
                <p:cNvSpPr txBox="1">
                  <a:spLocks noRot="1" noChangeAspect="1" noMove="1" noResize="1" noEditPoints="1" noAdjustHandles="1" noChangeArrowheads="1" noChangeShapeType="1" noTextEdit="1"/>
                </p:cNvSpPr>
                <p:nvPr/>
              </p:nvSpPr>
              <p:spPr>
                <a:xfrm>
                  <a:off x="8126930" y="2296820"/>
                  <a:ext cx="915635" cy="369332"/>
                </a:xfrm>
                <a:prstGeom prst="rect">
                  <a:avLst/>
                </a:prstGeom>
                <a:blipFill>
                  <a:blip r:embed="rId3"/>
                  <a:stretch>
                    <a:fillRect l="-1316" t="-6349" r="-4605" b="-22222"/>
                  </a:stretch>
                </a:blipFill>
                <a:ln>
                  <a:solidFill>
                    <a:srgbClr val="000000"/>
                  </a:solidFill>
                </a:ln>
              </p:spPr>
              <p:txBody>
                <a:bodyPr/>
                <a:lstStyle/>
                <a:p>
                  <a:r>
                    <a:rPr lang="en-US">
                      <a:noFill/>
                    </a:rPr>
                    <a:t> </a:t>
                  </a:r>
                </a:p>
              </p:txBody>
            </p:sp>
          </mc:Fallback>
        </mc:AlternateContent>
        <p:cxnSp>
          <p:nvCxnSpPr>
            <p:cNvPr id="25" name="直線單箭頭接點 24">
              <a:extLst>
                <a:ext uri="{FF2B5EF4-FFF2-40B4-BE49-F238E27FC236}">
                  <a16:creationId xmlns:a16="http://schemas.microsoft.com/office/drawing/2014/main" id="{8DB02E78-8BCB-4306-BD0C-1C4E6332D9AE}"/>
                </a:ext>
              </a:extLst>
            </p:cNvPr>
            <p:cNvCxnSpPr>
              <a:cxnSpLocks/>
              <a:stCxn id="22" idx="3"/>
              <a:endCxn id="24" idx="1"/>
            </p:cNvCxnSpPr>
            <p:nvPr/>
          </p:nvCxnSpPr>
          <p:spPr>
            <a:xfrm>
              <a:off x="7875361" y="2231580"/>
              <a:ext cx="251569" cy="24990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 name="直線單箭頭接點 25">
              <a:extLst>
                <a:ext uri="{FF2B5EF4-FFF2-40B4-BE49-F238E27FC236}">
                  <a16:creationId xmlns:a16="http://schemas.microsoft.com/office/drawing/2014/main" id="{52B70549-AC1A-4AA1-9BF7-AF31AEE2BC87}"/>
                </a:ext>
              </a:extLst>
            </p:cNvPr>
            <p:cNvCxnSpPr>
              <a:cxnSpLocks/>
              <a:stCxn id="23" idx="3"/>
              <a:endCxn id="24" idx="1"/>
            </p:cNvCxnSpPr>
            <p:nvPr/>
          </p:nvCxnSpPr>
          <p:spPr>
            <a:xfrm flipV="1">
              <a:off x="7905584" y="2481486"/>
              <a:ext cx="221346" cy="24782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27" name="直線單箭頭接點 26">
              <a:extLst>
                <a:ext uri="{FF2B5EF4-FFF2-40B4-BE49-F238E27FC236}">
                  <a16:creationId xmlns:a16="http://schemas.microsoft.com/office/drawing/2014/main" id="{DC37E681-4B43-467A-8C2F-B130B9FAA0F1}"/>
                </a:ext>
              </a:extLst>
            </p:cNvPr>
            <p:cNvCxnSpPr>
              <a:cxnSpLocks/>
              <a:stCxn id="24" idx="3"/>
              <a:endCxn id="9" idx="2"/>
            </p:cNvCxnSpPr>
            <p:nvPr/>
          </p:nvCxnSpPr>
          <p:spPr>
            <a:xfrm flipV="1">
              <a:off x="9042565" y="2478821"/>
              <a:ext cx="481105" cy="2665"/>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62D73FCB-B228-43D3-B1DC-ED08198409BB}"/>
                  </a:ext>
                </a:extLst>
              </p:cNvPr>
              <p:cNvSpPr txBox="1"/>
              <p:nvPr/>
            </p:nvSpPr>
            <p:spPr>
              <a:xfrm>
                <a:off x="121921" y="1159626"/>
                <a:ext cx="12187554" cy="1381468"/>
              </a:xfrm>
              <a:prstGeom prst="rect">
                <a:avLst/>
              </a:prstGeom>
              <a:noFill/>
            </p:spPr>
            <p:txBody>
              <a:bodyPr wrap="square" rtlCol="0">
                <a:spAutoFit/>
              </a:bodyPr>
              <a:lstStyle/>
              <a:p>
                <a:r>
                  <a:rPr lang="en-US" altLang="zh-TW" sz="2000" dirty="0"/>
                  <a:t>Recall: </a:t>
                </a:r>
                <a:r>
                  <a:rPr lang="zh-TW" altLang="en-US" sz="2000" dirty="0"/>
                  <a:t>我們在做 </a:t>
                </a:r>
                <a:r>
                  <a:rPr lang="en-US" altLang="zh-TW" sz="2000" dirty="0"/>
                  <a:t>SGD</a:t>
                </a:r>
                <a:r>
                  <a:rPr lang="zh-TW" altLang="en-US" sz="2000" dirty="0"/>
                  <a:t> 時，需要先找到 </a:t>
                </a:r>
                <a14:m>
                  <m:oMath xmlns:m="http://schemas.openxmlformats.org/officeDocument/2006/math">
                    <m:f>
                      <m:fPr>
                        <m:ctrlPr>
                          <a:rPr lang="en-US" altLang="zh-TW" sz="2000" b="0" i="1" dirty="0" smtClean="0">
                            <a:latin typeface="Cambria Math" panose="02040503050406030204" pitchFamily="18" charset="0"/>
                          </a:rPr>
                        </m:ctrlPr>
                      </m:fPr>
                      <m:num>
                        <m:r>
                          <a:rPr lang="en-US" altLang="zh-TW" sz="2000" i="1" dirty="0" smtClean="0">
                            <a:latin typeface="Cambria Math" panose="02040503050406030204" pitchFamily="18" charset="0"/>
                            <a:ea typeface="Cambria Math" panose="02040503050406030204" pitchFamily="18" charset="0"/>
                          </a:rPr>
                          <m:t>𝜕</m:t>
                        </m:r>
                        <m:r>
                          <a:rPr lang="en-US" altLang="zh-TW" sz="2000" b="0" i="1" dirty="0" smtClean="0">
                            <a:latin typeface="Cambria Math" panose="02040503050406030204" pitchFamily="18" charset="0"/>
                            <a:ea typeface="Cambria Math" panose="02040503050406030204" pitchFamily="18" charset="0"/>
                          </a:rPr>
                          <m:t> </m:t>
                        </m:r>
                        <m:r>
                          <a:rPr lang="en-US" altLang="zh-TW" sz="2000" b="0" i="1" dirty="0" smtClean="0">
                            <a:latin typeface="Cambria Math" panose="02040503050406030204" pitchFamily="18" charset="0"/>
                            <a:ea typeface="Cambria Math" panose="02040503050406030204" pitchFamily="18" charset="0"/>
                          </a:rPr>
                          <m:t>𝑙𝑜𝑠𝑠</m:t>
                        </m:r>
                        <m:r>
                          <a:rPr lang="en-US" altLang="zh-TW" sz="2000" b="0" i="1" dirty="0" smtClean="0">
                            <a:latin typeface="Cambria Math" panose="02040503050406030204" pitchFamily="18" charset="0"/>
                            <a:ea typeface="Cambria Math" panose="02040503050406030204" pitchFamily="18" charset="0"/>
                          </a:rPr>
                          <m:t> </m:t>
                        </m:r>
                        <m:r>
                          <a:rPr lang="en-US" altLang="zh-TW" sz="2000" b="0" i="1" dirty="0" smtClean="0">
                            <a:latin typeface="Cambria Math" panose="02040503050406030204" pitchFamily="18" charset="0"/>
                            <a:ea typeface="Cambria Math" panose="02040503050406030204" pitchFamily="18" charset="0"/>
                          </a:rPr>
                          <m:t>𝑓𝑢𝑛𝑐</m:t>
                        </m:r>
                      </m:num>
                      <m:den>
                        <m:r>
                          <a:rPr lang="en-US" altLang="zh-TW" sz="2000" b="0" i="1" dirty="0" smtClean="0">
                            <a:latin typeface="Cambria Math" panose="02040503050406030204" pitchFamily="18" charset="0"/>
                          </a:rPr>
                          <m:t> </m:t>
                        </m:r>
                        <m:r>
                          <a:rPr lang="zh-TW" altLang="en-US" sz="2000" b="0" i="1" dirty="0" smtClean="0">
                            <a:latin typeface="Cambria Math" panose="02040503050406030204" pitchFamily="18" charset="0"/>
                          </a:rPr>
                          <m:t>𝜕</m:t>
                        </m:r>
                        <m:r>
                          <a:rPr lang="en-US" altLang="zh-TW" sz="2000" b="0" i="1" dirty="0" smtClean="0">
                            <a:latin typeface="Cambria Math" panose="02040503050406030204" pitchFamily="18" charset="0"/>
                          </a:rPr>
                          <m:t> </m:t>
                        </m:r>
                        <m:sSub>
                          <m:sSubPr>
                            <m:ctrlPr>
                              <a:rPr lang="en-US" altLang="zh-TW" sz="2000" b="0" i="1" dirty="0" smtClean="0">
                                <a:latin typeface="Cambria Math" panose="02040503050406030204" pitchFamily="18" charset="0"/>
                              </a:rPr>
                            </m:ctrlPr>
                          </m:sSubPr>
                          <m:e>
                            <m:r>
                              <a:rPr lang="en-US" altLang="zh-TW" sz="2000" b="0" i="1" dirty="0" smtClean="0">
                                <a:latin typeface="Cambria Math" panose="02040503050406030204" pitchFamily="18" charset="0"/>
                              </a:rPr>
                              <m:t>𝛽</m:t>
                            </m:r>
                          </m:e>
                          <m:sub>
                            <m:r>
                              <a:rPr lang="en-US" altLang="zh-TW" sz="2000" b="0" i="1" dirty="0" smtClean="0">
                                <a:latin typeface="Cambria Math" panose="02040503050406030204" pitchFamily="18" charset="0"/>
                              </a:rPr>
                              <m:t>0</m:t>
                            </m:r>
                          </m:sub>
                        </m:sSub>
                      </m:den>
                    </m:f>
                  </m:oMath>
                </a14:m>
                <a:r>
                  <a:rPr lang="en-US" altLang="zh-TW" sz="2000" dirty="0"/>
                  <a:t> </a:t>
                </a:r>
                <a:r>
                  <a:rPr lang="zh-TW" altLang="en-US" sz="2000" dirty="0"/>
                  <a:t>才能做梯度下降。</a:t>
                </a:r>
                <a:endParaRPr lang="en-US" altLang="zh-TW" sz="2000" dirty="0"/>
              </a:p>
              <a:p>
                <a:r>
                  <a:rPr lang="zh-TW" altLang="en-US" sz="2000" dirty="0"/>
                  <a:t>因此我們現在必須找到  </a:t>
                </a:r>
                <a14:m>
                  <m:oMath xmlns:m="http://schemas.openxmlformats.org/officeDocument/2006/math">
                    <m:f>
                      <m:fPr>
                        <m:ctrlPr>
                          <a:rPr lang="en-US" altLang="zh-TW" sz="2000" i="1" dirty="0">
                            <a:latin typeface="Cambria Math" panose="02040503050406030204" pitchFamily="18" charset="0"/>
                          </a:rPr>
                        </m:ctrlPr>
                      </m:fPr>
                      <m:num>
                        <m:r>
                          <a:rPr lang="en-US" altLang="zh-TW" sz="2000" i="1" dirty="0">
                            <a:latin typeface="Cambria Math" panose="02040503050406030204" pitchFamily="18" charset="0"/>
                            <a:ea typeface="Cambria Math" panose="02040503050406030204" pitchFamily="18" charset="0"/>
                          </a:rPr>
                          <m:t>𝜕</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𝑙𝑜𝑠𝑠</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𝑓𝑢𝑛𝑐</m:t>
                        </m:r>
                      </m:num>
                      <m:den>
                        <m:r>
                          <a:rPr lang="en-US" altLang="zh-TW" sz="2000" i="1" dirty="0">
                            <a:latin typeface="Cambria Math" panose="02040503050406030204" pitchFamily="18" charset="0"/>
                          </a:rPr>
                          <m:t> </m:t>
                        </m:r>
                        <m:r>
                          <a:rPr lang="zh-TW" altLang="en-US" sz="2000" i="1" dirty="0">
                            <a:latin typeface="Cambria Math" panose="02040503050406030204" pitchFamily="18" charset="0"/>
                          </a:rPr>
                          <m:t>𝜕</m:t>
                        </m:r>
                        <m:r>
                          <a:rPr lang="en-US" altLang="zh-TW" sz="2000" i="1" dirty="0">
                            <a:latin typeface="Cambria Math" panose="02040503050406030204" pitchFamily="18" charset="0"/>
                          </a:rPr>
                          <m:t> </m:t>
                        </m:r>
                        <m:sSub>
                          <m:sSubPr>
                            <m:ctrlPr>
                              <a:rPr lang="en-US" altLang="zh-TW" sz="2000" i="1" dirty="0" smtClean="0">
                                <a:latin typeface="Cambria Math" panose="02040503050406030204" pitchFamily="18" charset="0"/>
                              </a:rPr>
                            </m:ctrlPr>
                          </m:sSubPr>
                          <m:e>
                            <m:r>
                              <m:rPr>
                                <m:sty m:val="p"/>
                              </m:rPr>
                              <a:rPr lang="en-US" altLang="zh-TW" sz="2000" i="1" dirty="0" smtClean="0">
                                <a:latin typeface="Cambria Math" panose="02040503050406030204" pitchFamily="18" charset="0"/>
                              </a:rPr>
                              <m:t>W</m:t>
                            </m:r>
                          </m:e>
                          <m:sub>
                            <m:r>
                              <a:rPr lang="en-US" altLang="zh-TW" sz="2000" b="0" i="1" dirty="0" smtClean="0">
                                <a:latin typeface="Cambria Math" panose="02040503050406030204" pitchFamily="18" charset="0"/>
                              </a:rPr>
                              <m:t>1</m:t>
                            </m:r>
                          </m:sub>
                        </m:sSub>
                        <m:r>
                          <a:rPr lang="zh-TW" altLang="en-US" sz="2000" i="1" dirty="0">
                            <a:latin typeface="Cambria Math" panose="02040503050406030204" pitchFamily="18" charset="0"/>
                          </a:rPr>
                          <m:t> </m:t>
                        </m:r>
                      </m:den>
                    </m:f>
                    <m:r>
                      <a:rPr lang="zh-TW" altLang="en-US" sz="2000" i="1" dirty="0" smtClean="0">
                        <a:latin typeface="Cambria Math" panose="02040503050406030204" pitchFamily="18" charset="0"/>
                      </a:rPr>
                      <m:t>、</m:t>
                    </m:r>
                    <m:f>
                      <m:fPr>
                        <m:ctrlPr>
                          <a:rPr lang="en-US" altLang="zh-TW" sz="2000" i="1" dirty="0">
                            <a:latin typeface="Cambria Math" panose="02040503050406030204" pitchFamily="18" charset="0"/>
                          </a:rPr>
                        </m:ctrlPr>
                      </m:fPr>
                      <m:num>
                        <m:r>
                          <a:rPr lang="en-US" altLang="zh-TW" sz="2000" i="1" dirty="0">
                            <a:latin typeface="Cambria Math" panose="02040503050406030204" pitchFamily="18" charset="0"/>
                            <a:ea typeface="Cambria Math" panose="02040503050406030204" pitchFamily="18" charset="0"/>
                          </a:rPr>
                          <m:t>𝜕</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𝑙𝑜𝑠𝑠</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𝑓𝑢𝑛𝑐</m:t>
                        </m:r>
                      </m:num>
                      <m:den>
                        <m:r>
                          <a:rPr lang="en-US" altLang="zh-TW" sz="2000" i="1" dirty="0">
                            <a:latin typeface="Cambria Math" panose="02040503050406030204" pitchFamily="18" charset="0"/>
                          </a:rPr>
                          <m:t> </m:t>
                        </m:r>
                        <m:r>
                          <a:rPr lang="zh-TW" altLang="en-US" sz="2000" i="1" dirty="0">
                            <a:latin typeface="Cambria Math" panose="02040503050406030204" pitchFamily="18" charset="0"/>
                          </a:rPr>
                          <m:t>𝜕</m:t>
                        </m:r>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m:rPr>
                                <m:sty m:val="p"/>
                              </m:rPr>
                              <a:rPr lang="en-US" altLang="zh-TW" sz="2000" i="1" dirty="0">
                                <a:latin typeface="Cambria Math" panose="02040503050406030204" pitchFamily="18" charset="0"/>
                              </a:rPr>
                              <m:t>W</m:t>
                            </m:r>
                          </m:e>
                          <m:sub>
                            <m:r>
                              <a:rPr lang="en-US" altLang="zh-TW" sz="2000" b="0" i="1" dirty="0" smtClean="0">
                                <a:latin typeface="Cambria Math" panose="02040503050406030204" pitchFamily="18" charset="0"/>
                              </a:rPr>
                              <m:t>2</m:t>
                            </m:r>
                          </m:sub>
                        </m:sSub>
                        <m:r>
                          <a:rPr lang="zh-TW" altLang="en-US" sz="2000" i="1" dirty="0">
                            <a:latin typeface="Cambria Math" panose="02040503050406030204" pitchFamily="18" charset="0"/>
                          </a:rPr>
                          <m:t> </m:t>
                        </m:r>
                      </m:den>
                    </m:f>
                  </m:oMath>
                </a14:m>
                <a:r>
                  <a:rPr lang="en-US" altLang="zh-TW" sz="2000" dirty="0"/>
                  <a:t> </a:t>
                </a:r>
                <a14:m>
                  <m:oMath xmlns:m="http://schemas.openxmlformats.org/officeDocument/2006/math">
                    <m:r>
                      <a:rPr lang="zh-TW" altLang="en-US" sz="2000" i="1" dirty="0">
                        <a:latin typeface="Cambria Math" panose="02040503050406030204" pitchFamily="18" charset="0"/>
                      </a:rPr>
                      <m:t>、</m:t>
                    </m:r>
                    <m:f>
                      <m:fPr>
                        <m:ctrlPr>
                          <a:rPr lang="en-US" altLang="zh-TW" sz="2000" i="1" dirty="0">
                            <a:latin typeface="Cambria Math" panose="02040503050406030204" pitchFamily="18" charset="0"/>
                          </a:rPr>
                        </m:ctrlPr>
                      </m:fPr>
                      <m:num>
                        <m:r>
                          <a:rPr lang="en-US" altLang="zh-TW" sz="2000" i="1" dirty="0">
                            <a:latin typeface="Cambria Math" panose="02040503050406030204" pitchFamily="18" charset="0"/>
                            <a:ea typeface="Cambria Math" panose="02040503050406030204" pitchFamily="18" charset="0"/>
                          </a:rPr>
                          <m:t>𝜕</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𝑙𝑜𝑠𝑠</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𝑓𝑢𝑛𝑐</m:t>
                        </m:r>
                      </m:num>
                      <m:den>
                        <m:r>
                          <a:rPr lang="en-US" altLang="zh-TW" sz="2000" i="1" dirty="0">
                            <a:latin typeface="Cambria Math" panose="02040503050406030204" pitchFamily="18" charset="0"/>
                          </a:rPr>
                          <m:t> </m:t>
                        </m:r>
                        <m:r>
                          <a:rPr lang="zh-TW" altLang="en-US" sz="2000" i="1" dirty="0">
                            <a:latin typeface="Cambria Math" panose="02040503050406030204" pitchFamily="18" charset="0"/>
                          </a:rPr>
                          <m:t>𝜕</m:t>
                        </m:r>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m:rPr>
                                <m:sty m:val="p"/>
                              </m:rPr>
                              <a:rPr lang="en-US" altLang="zh-TW" sz="2000" i="1" dirty="0">
                                <a:latin typeface="Cambria Math" panose="02040503050406030204" pitchFamily="18" charset="0"/>
                              </a:rPr>
                              <m:t>W</m:t>
                            </m:r>
                          </m:e>
                          <m:sub>
                            <m:r>
                              <a:rPr lang="en-US" altLang="zh-TW" sz="2000" b="0" i="1" dirty="0" smtClean="0">
                                <a:latin typeface="Cambria Math" panose="02040503050406030204" pitchFamily="18" charset="0"/>
                              </a:rPr>
                              <m:t>3</m:t>
                            </m:r>
                          </m:sub>
                        </m:sSub>
                        <m:r>
                          <a:rPr lang="zh-TW" altLang="en-US" sz="2000" i="1" dirty="0">
                            <a:latin typeface="Cambria Math" panose="02040503050406030204" pitchFamily="18" charset="0"/>
                          </a:rPr>
                          <m:t> </m:t>
                        </m:r>
                      </m:den>
                    </m:f>
                  </m:oMath>
                </a14:m>
                <a:r>
                  <a:rPr lang="en-US" altLang="zh-TW" sz="2000" dirty="0"/>
                  <a:t> </a:t>
                </a:r>
                <a14:m>
                  <m:oMath xmlns:m="http://schemas.openxmlformats.org/officeDocument/2006/math">
                    <m:r>
                      <a:rPr lang="zh-TW" altLang="en-US" sz="2000" i="1" dirty="0">
                        <a:latin typeface="Cambria Math" panose="02040503050406030204" pitchFamily="18" charset="0"/>
                      </a:rPr>
                      <m:t>、</m:t>
                    </m:r>
                    <m:f>
                      <m:fPr>
                        <m:ctrlPr>
                          <a:rPr lang="en-US" altLang="zh-TW" sz="2000" i="1" dirty="0">
                            <a:latin typeface="Cambria Math" panose="02040503050406030204" pitchFamily="18" charset="0"/>
                          </a:rPr>
                        </m:ctrlPr>
                      </m:fPr>
                      <m:num>
                        <m:r>
                          <a:rPr lang="en-US" altLang="zh-TW" sz="2000" i="1" dirty="0">
                            <a:latin typeface="Cambria Math" panose="02040503050406030204" pitchFamily="18" charset="0"/>
                            <a:ea typeface="Cambria Math" panose="02040503050406030204" pitchFamily="18" charset="0"/>
                          </a:rPr>
                          <m:t>𝜕</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𝑙𝑜𝑠𝑠</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𝑓𝑢𝑛𝑐</m:t>
                        </m:r>
                      </m:num>
                      <m:den>
                        <m:r>
                          <a:rPr lang="en-US" altLang="zh-TW" sz="2000" i="1" dirty="0">
                            <a:latin typeface="Cambria Math" panose="02040503050406030204" pitchFamily="18" charset="0"/>
                          </a:rPr>
                          <m:t> </m:t>
                        </m:r>
                        <m:r>
                          <a:rPr lang="zh-TW" altLang="en-US" sz="2000" i="1" dirty="0">
                            <a:latin typeface="Cambria Math" panose="02040503050406030204" pitchFamily="18" charset="0"/>
                          </a:rPr>
                          <m:t>𝜕</m:t>
                        </m:r>
                        <m:sSub>
                          <m:sSubPr>
                            <m:ctrlPr>
                              <a:rPr lang="en-US" altLang="zh-TW" sz="2000" i="1" dirty="0">
                                <a:latin typeface="Cambria Math" panose="02040503050406030204" pitchFamily="18" charset="0"/>
                              </a:rPr>
                            </m:ctrlPr>
                          </m:sSubPr>
                          <m:e>
                            <m:r>
                              <m:rPr>
                                <m:sty m:val="p"/>
                              </m:rPr>
                              <a:rPr lang="en-US" altLang="zh-TW" sz="2000" i="1" dirty="0">
                                <a:latin typeface="Cambria Math" panose="02040503050406030204" pitchFamily="18" charset="0"/>
                              </a:rPr>
                              <m:t>W</m:t>
                            </m:r>
                          </m:e>
                          <m:sub>
                            <m:r>
                              <a:rPr lang="en-US" altLang="zh-TW" sz="2000" i="1" dirty="0">
                                <a:latin typeface="Cambria Math" panose="02040503050406030204" pitchFamily="18" charset="0"/>
                              </a:rPr>
                              <m:t>4</m:t>
                            </m:r>
                          </m:sub>
                        </m:sSub>
                      </m:den>
                    </m:f>
                  </m:oMath>
                </a14:m>
                <a:r>
                  <a:rPr lang="en-US" altLang="zh-TW" sz="2000" dirty="0"/>
                  <a:t> </a:t>
                </a:r>
                <a14:m>
                  <m:oMath xmlns:m="http://schemas.openxmlformats.org/officeDocument/2006/math">
                    <m:r>
                      <a:rPr lang="zh-TW" altLang="en-US" sz="2000" i="1" dirty="0">
                        <a:latin typeface="Cambria Math" panose="02040503050406030204" pitchFamily="18" charset="0"/>
                      </a:rPr>
                      <m:t>、</m:t>
                    </m:r>
                    <m:f>
                      <m:fPr>
                        <m:ctrlPr>
                          <a:rPr lang="en-US" altLang="zh-TW" sz="2000" i="1" dirty="0">
                            <a:latin typeface="Cambria Math" panose="02040503050406030204" pitchFamily="18" charset="0"/>
                          </a:rPr>
                        </m:ctrlPr>
                      </m:fPr>
                      <m:num>
                        <m:r>
                          <a:rPr lang="en-US" altLang="zh-TW" sz="2000" i="1" dirty="0">
                            <a:latin typeface="Cambria Math" panose="02040503050406030204" pitchFamily="18" charset="0"/>
                            <a:ea typeface="Cambria Math" panose="02040503050406030204" pitchFamily="18" charset="0"/>
                          </a:rPr>
                          <m:t>𝜕</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𝑙𝑜𝑠𝑠</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𝑓𝑢𝑛𝑐</m:t>
                        </m:r>
                      </m:num>
                      <m:den>
                        <m:r>
                          <a:rPr lang="en-US" altLang="zh-TW" sz="2000" i="1" dirty="0">
                            <a:latin typeface="Cambria Math" panose="02040503050406030204" pitchFamily="18" charset="0"/>
                          </a:rPr>
                          <m:t> </m:t>
                        </m:r>
                        <m:r>
                          <a:rPr lang="zh-TW" altLang="en-US" sz="2000" i="1" dirty="0">
                            <a:latin typeface="Cambria Math" panose="02040503050406030204" pitchFamily="18" charset="0"/>
                          </a:rPr>
                          <m:t>𝜕</m:t>
                        </m:r>
                        <m:r>
                          <a:rPr lang="en-US" altLang="zh-TW" sz="2000" i="1" dirty="0">
                            <a:latin typeface="Cambria Math" panose="02040503050406030204" pitchFamily="18" charset="0"/>
                          </a:rPr>
                          <m:t> </m:t>
                        </m:r>
                        <m:sSub>
                          <m:sSubPr>
                            <m:ctrlPr>
                              <a:rPr lang="en-US" altLang="zh-TW" sz="2000" b="0" i="1" dirty="0" smtClean="0">
                                <a:latin typeface="Cambria Math" panose="02040503050406030204" pitchFamily="18" charset="0"/>
                              </a:rPr>
                            </m:ctrlPr>
                          </m:sSubPr>
                          <m:e>
                            <m:r>
                              <a:rPr lang="en-US" altLang="zh-TW" sz="2000" b="0" i="1" dirty="0" smtClean="0">
                                <a:latin typeface="Cambria Math" panose="02040503050406030204" pitchFamily="18" charset="0"/>
                              </a:rPr>
                              <m:t>𝑏</m:t>
                            </m:r>
                          </m:e>
                          <m:sub>
                            <m:r>
                              <a:rPr lang="en-US" altLang="zh-TW" sz="2000" b="0" i="1" dirty="0" smtClean="0">
                                <a:latin typeface="Cambria Math" panose="02040503050406030204" pitchFamily="18" charset="0"/>
                              </a:rPr>
                              <m:t>1</m:t>
                            </m:r>
                          </m:sub>
                        </m:sSub>
                      </m:den>
                    </m:f>
                  </m:oMath>
                </a14:m>
                <a:r>
                  <a:rPr lang="en-US" altLang="zh-TW" sz="2000" dirty="0"/>
                  <a:t> </a:t>
                </a:r>
                <a14:m>
                  <m:oMath xmlns:m="http://schemas.openxmlformats.org/officeDocument/2006/math">
                    <m:r>
                      <a:rPr lang="zh-TW" altLang="en-US" sz="2000" i="1" dirty="0">
                        <a:latin typeface="Cambria Math" panose="02040503050406030204" pitchFamily="18" charset="0"/>
                      </a:rPr>
                      <m:t>、</m:t>
                    </m:r>
                    <m:f>
                      <m:fPr>
                        <m:ctrlPr>
                          <a:rPr lang="en-US" altLang="zh-TW" sz="2000" i="1" dirty="0">
                            <a:latin typeface="Cambria Math" panose="02040503050406030204" pitchFamily="18" charset="0"/>
                          </a:rPr>
                        </m:ctrlPr>
                      </m:fPr>
                      <m:num>
                        <m:r>
                          <a:rPr lang="en-US" altLang="zh-TW" sz="2000" i="1" dirty="0">
                            <a:latin typeface="Cambria Math" panose="02040503050406030204" pitchFamily="18" charset="0"/>
                            <a:ea typeface="Cambria Math" panose="02040503050406030204" pitchFamily="18" charset="0"/>
                          </a:rPr>
                          <m:t>𝜕</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𝑙𝑜𝑠𝑠</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𝑓𝑢𝑛𝑐</m:t>
                        </m:r>
                      </m:num>
                      <m:den>
                        <m:r>
                          <a:rPr lang="en-US" altLang="zh-TW" sz="2000" i="1" dirty="0">
                            <a:latin typeface="Cambria Math" panose="02040503050406030204" pitchFamily="18" charset="0"/>
                          </a:rPr>
                          <m:t> </m:t>
                        </m:r>
                        <m:r>
                          <a:rPr lang="zh-TW" altLang="en-US" sz="2000" i="1" dirty="0">
                            <a:latin typeface="Cambria Math" panose="02040503050406030204" pitchFamily="18" charset="0"/>
                          </a:rPr>
                          <m:t>𝜕</m:t>
                        </m:r>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𝑏</m:t>
                            </m:r>
                          </m:e>
                          <m:sub>
                            <m:r>
                              <a:rPr lang="en-US" altLang="zh-TW" sz="2000" b="0" i="1" dirty="0" smtClean="0">
                                <a:latin typeface="Cambria Math" panose="02040503050406030204" pitchFamily="18" charset="0"/>
                              </a:rPr>
                              <m:t>2</m:t>
                            </m:r>
                          </m:sub>
                        </m:sSub>
                      </m:den>
                    </m:f>
                    <m:r>
                      <a:rPr lang="zh-TW" altLang="en-US" sz="2000" i="1" dirty="0">
                        <a:latin typeface="Cambria Math" panose="02040503050406030204" pitchFamily="18" charset="0"/>
                      </a:rPr>
                      <m:t>、</m:t>
                    </m:r>
                    <m:f>
                      <m:fPr>
                        <m:ctrlPr>
                          <a:rPr lang="en-US" altLang="zh-TW" sz="2000" i="1" dirty="0">
                            <a:latin typeface="Cambria Math" panose="02040503050406030204" pitchFamily="18" charset="0"/>
                          </a:rPr>
                        </m:ctrlPr>
                      </m:fPr>
                      <m:num>
                        <m:r>
                          <a:rPr lang="en-US" altLang="zh-TW" sz="2000" i="1" dirty="0">
                            <a:latin typeface="Cambria Math" panose="02040503050406030204" pitchFamily="18" charset="0"/>
                            <a:ea typeface="Cambria Math" panose="02040503050406030204" pitchFamily="18" charset="0"/>
                          </a:rPr>
                          <m:t>𝜕</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𝑙𝑜𝑠𝑠</m:t>
                        </m:r>
                        <m:r>
                          <a:rPr lang="en-US" altLang="zh-TW" sz="2000" i="1" dirty="0">
                            <a:latin typeface="Cambria Math" panose="02040503050406030204" pitchFamily="18" charset="0"/>
                            <a:ea typeface="Cambria Math" panose="02040503050406030204" pitchFamily="18" charset="0"/>
                          </a:rPr>
                          <m:t> </m:t>
                        </m:r>
                        <m:r>
                          <a:rPr lang="en-US" altLang="zh-TW" sz="2000" i="1" dirty="0">
                            <a:latin typeface="Cambria Math" panose="02040503050406030204" pitchFamily="18" charset="0"/>
                            <a:ea typeface="Cambria Math" panose="02040503050406030204" pitchFamily="18" charset="0"/>
                          </a:rPr>
                          <m:t>𝑓𝑢𝑛𝑐</m:t>
                        </m:r>
                      </m:num>
                      <m:den>
                        <m:r>
                          <a:rPr lang="en-US" altLang="zh-TW" sz="2000" i="1" dirty="0">
                            <a:latin typeface="Cambria Math" panose="02040503050406030204" pitchFamily="18" charset="0"/>
                          </a:rPr>
                          <m:t> </m:t>
                        </m:r>
                        <m:r>
                          <a:rPr lang="zh-TW" altLang="en-US" sz="2000" i="1" dirty="0">
                            <a:latin typeface="Cambria Math" panose="02040503050406030204" pitchFamily="18" charset="0"/>
                          </a:rPr>
                          <m:t>𝜕</m:t>
                        </m:r>
                        <m:r>
                          <a:rPr lang="en-US" altLang="zh-TW" sz="2000" i="1" dirty="0">
                            <a:latin typeface="Cambria Math" panose="02040503050406030204" pitchFamily="18" charset="0"/>
                          </a:rPr>
                          <m:t> </m:t>
                        </m:r>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𝑏</m:t>
                            </m:r>
                          </m:e>
                          <m:sub>
                            <m:r>
                              <a:rPr lang="en-US" altLang="zh-TW" sz="2000" b="0" i="1" dirty="0" smtClean="0">
                                <a:latin typeface="Cambria Math" panose="02040503050406030204" pitchFamily="18" charset="0"/>
                              </a:rPr>
                              <m:t>3</m:t>
                            </m:r>
                          </m:sub>
                        </m:sSub>
                      </m:den>
                    </m:f>
                  </m:oMath>
                </a14:m>
                <a:endParaRPr lang="en-US" altLang="zh-TW" sz="2000" dirty="0"/>
              </a:p>
              <a:p>
                <a:r>
                  <a:rPr lang="en-US" altLang="zh-TW" sz="2000" dirty="0"/>
                  <a:t>Question: </a:t>
                </a:r>
                <a:r>
                  <a:rPr lang="zh-TW" altLang="en-US" sz="2000" dirty="0"/>
                  <a:t>該如何對複雜的神經網路做偏微分呢</a:t>
                </a:r>
                <a:r>
                  <a:rPr lang="en-US" altLang="zh-TW" sz="2000" dirty="0"/>
                  <a:t>?</a:t>
                </a:r>
                <a:r>
                  <a:rPr lang="zh-TW" altLang="en-US" sz="2000" dirty="0"/>
                  <a:t> → </a:t>
                </a:r>
                <a:r>
                  <a:rPr lang="en-US" altLang="zh-TW" sz="2000" dirty="0"/>
                  <a:t>hint: chain rule !! </a:t>
                </a:r>
              </a:p>
            </p:txBody>
          </p:sp>
        </mc:Choice>
        <mc:Fallback xmlns="">
          <p:sp>
            <p:nvSpPr>
              <p:cNvPr id="32" name="文字方塊 31">
                <a:extLst>
                  <a:ext uri="{FF2B5EF4-FFF2-40B4-BE49-F238E27FC236}">
                    <a16:creationId xmlns:a16="http://schemas.microsoft.com/office/drawing/2014/main" id="{62D73FCB-B228-43D3-B1DC-ED08198409BB}"/>
                  </a:ext>
                </a:extLst>
              </p:cNvPr>
              <p:cNvSpPr txBox="1">
                <a:spLocks noRot="1" noChangeAspect="1" noMove="1" noResize="1" noEditPoints="1" noAdjustHandles="1" noChangeArrowheads="1" noChangeShapeType="1" noTextEdit="1"/>
              </p:cNvSpPr>
              <p:nvPr/>
            </p:nvSpPr>
            <p:spPr>
              <a:xfrm>
                <a:off x="121921" y="1159626"/>
                <a:ext cx="12187554" cy="1381468"/>
              </a:xfrm>
              <a:prstGeom prst="rect">
                <a:avLst/>
              </a:prstGeom>
              <a:blipFill>
                <a:blip r:embed="rId4"/>
                <a:stretch>
                  <a:fillRect l="-500" b="-704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7E642831-12E8-4E0C-A776-EAC19BAED2F5}"/>
                  </a:ext>
                </a:extLst>
              </p:cNvPr>
              <p:cNvSpPr txBox="1"/>
              <p:nvPr/>
            </p:nvSpPr>
            <p:spPr>
              <a:xfrm>
                <a:off x="1880573" y="3066226"/>
                <a:ext cx="3207475" cy="349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𝑎</m:t>
                          </m:r>
                        </m:e>
                        <m:sub>
                          <m:r>
                            <a:rPr lang="en-US" altLang="zh-TW" sz="1600" b="0" i="1" smtClean="0">
                              <a:solidFill>
                                <a:srgbClr val="FF0000"/>
                              </a:solidFill>
                              <a:latin typeface="Cambria Math" panose="02040503050406030204" pitchFamily="18" charset="0"/>
                            </a:rPr>
                            <m:t>1,</m:t>
                          </m:r>
                          <m:r>
                            <a:rPr lang="en-US" altLang="zh-TW" sz="1600" b="0" i="1" smtClean="0">
                              <a:solidFill>
                                <a:srgbClr val="FF0000"/>
                              </a:solidFill>
                              <a:latin typeface="Cambria Math" panose="02040503050406030204" pitchFamily="18" charset="0"/>
                            </a:rPr>
                            <m:t>𝑖</m:t>
                          </m:r>
                        </m:sub>
                      </m:sSub>
                      <m:r>
                        <a:rPr lang="en-US" altLang="zh-TW" sz="1600" b="0" i="1" smtClean="0">
                          <a:solidFill>
                            <a:srgbClr val="FF0000"/>
                          </a:solidFill>
                          <a:latin typeface="Cambria Math" panose="02040503050406030204" pitchFamily="18" charset="0"/>
                        </a:rPr>
                        <m:t>=</m:t>
                      </m:r>
                      <m:r>
                        <a:rPr lang="en-US" altLang="zh-TW" sz="1600" b="0" i="1" smtClean="0">
                          <a:solidFill>
                            <a:srgbClr val="FF0000"/>
                          </a:solidFill>
                          <a:latin typeface="Cambria Math" panose="02040503050406030204" pitchFamily="18" charset="0"/>
                        </a:rPr>
                        <m:t>𝑖𝑛𝑝𝑢</m:t>
                      </m:r>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𝑡</m:t>
                          </m:r>
                        </m:e>
                        <m:sub>
                          <m:r>
                            <a:rPr lang="en-US" altLang="zh-TW" sz="1600" b="0" i="1" smtClean="0">
                              <a:solidFill>
                                <a:srgbClr val="FF0000"/>
                              </a:solidFill>
                              <a:latin typeface="Cambria Math" panose="02040503050406030204" pitchFamily="18" charset="0"/>
                            </a:rPr>
                            <m:t>𝑖</m:t>
                          </m:r>
                        </m:sub>
                      </m:sSub>
                      <m:r>
                        <a:rPr lang="en-US" altLang="zh-TW" sz="1600" b="0" i="1" smtClean="0">
                          <a:solidFill>
                            <a:srgbClr val="FF0000"/>
                          </a:solidFill>
                          <a:latin typeface="Cambria Math" panose="02040503050406030204" pitchFamily="18" charset="0"/>
                          <a:ea typeface="Cambria Math" panose="02040503050406030204" pitchFamily="18" charset="0"/>
                        </a:rPr>
                        <m:t>×</m:t>
                      </m:r>
                      <m:sSub>
                        <m:sSubPr>
                          <m:ctrlPr>
                            <a:rPr lang="en-US" altLang="zh-TW" sz="1600" b="0" i="1" smtClean="0">
                              <a:solidFill>
                                <a:srgbClr val="FF0000"/>
                              </a:solidFill>
                              <a:latin typeface="Cambria Math" panose="02040503050406030204" pitchFamily="18" charset="0"/>
                              <a:ea typeface="Cambria Math" panose="02040503050406030204" pitchFamily="18" charset="0"/>
                            </a:rPr>
                          </m:ctrlPr>
                        </m:sSubPr>
                        <m:e>
                          <m:r>
                            <a:rPr lang="en-US" altLang="zh-TW" sz="1600" b="0" i="1" smtClean="0">
                              <a:solidFill>
                                <a:srgbClr val="FF0000"/>
                              </a:solidFill>
                              <a:latin typeface="Cambria Math" panose="02040503050406030204" pitchFamily="18" charset="0"/>
                              <a:ea typeface="Cambria Math" panose="02040503050406030204" pitchFamily="18" charset="0"/>
                            </a:rPr>
                            <m:t>𝑊</m:t>
                          </m:r>
                        </m:e>
                        <m:sub>
                          <m:r>
                            <a:rPr lang="en-US" altLang="zh-TW" sz="1600" b="0" i="1" smtClean="0">
                              <a:solidFill>
                                <a:srgbClr val="FF0000"/>
                              </a:solidFill>
                              <a:latin typeface="Cambria Math" panose="02040503050406030204" pitchFamily="18" charset="0"/>
                              <a:ea typeface="Cambria Math" panose="02040503050406030204" pitchFamily="18" charset="0"/>
                            </a:rPr>
                            <m:t>1</m:t>
                          </m:r>
                        </m:sub>
                      </m:sSub>
                      <m:r>
                        <a:rPr lang="en-US" altLang="zh-TW" sz="1600" b="0" i="1" smtClean="0">
                          <a:solidFill>
                            <a:srgbClr val="FF0000"/>
                          </a:solidFill>
                          <a:latin typeface="Cambria Math" panose="02040503050406030204" pitchFamily="18" charset="0"/>
                          <a:ea typeface="Cambria Math" panose="02040503050406030204" pitchFamily="18" charset="0"/>
                        </a:rPr>
                        <m:t>+</m:t>
                      </m:r>
                      <m:sSub>
                        <m:sSubPr>
                          <m:ctrlPr>
                            <a:rPr lang="en-US" altLang="zh-TW" sz="1600" b="0" i="1" smtClean="0">
                              <a:solidFill>
                                <a:srgbClr val="FF0000"/>
                              </a:solidFill>
                              <a:latin typeface="Cambria Math" panose="02040503050406030204" pitchFamily="18" charset="0"/>
                              <a:ea typeface="Cambria Math" panose="02040503050406030204" pitchFamily="18" charset="0"/>
                            </a:rPr>
                          </m:ctrlPr>
                        </m:sSubPr>
                        <m:e>
                          <m:r>
                            <a:rPr lang="en-US" altLang="zh-TW" sz="1600" b="0" i="1" smtClean="0">
                              <a:solidFill>
                                <a:srgbClr val="FF0000"/>
                              </a:solidFill>
                              <a:latin typeface="Cambria Math" panose="02040503050406030204" pitchFamily="18" charset="0"/>
                              <a:ea typeface="Cambria Math" panose="02040503050406030204" pitchFamily="18" charset="0"/>
                            </a:rPr>
                            <m:t>𝑏</m:t>
                          </m:r>
                        </m:e>
                        <m:sub>
                          <m:r>
                            <a:rPr lang="en-US" altLang="zh-TW" sz="16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altLang="zh-TW" sz="1600" dirty="0"/>
              </a:p>
            </p:txBody>
          </p:sp>
        </mc:Choice>
        <mc:Fallback xmlns="">
          <p:sp>
            <p:nvSpPr>
              <p:cNvPr id="33" name="文字方塊 32">
                <a:extLst>
                  <a:ext uri="{FF2B5EF4-FFF2-40B4-BE49-F238E27FC236}">
                    <a16:creationId xmlns:a16="http://schemas.microsoft.com/office/drawing/2014/main" id="{7E642831-12E8-4E0C-A776-EAC19BAED2F5}"/>
                  </a:ext>
                </a:extLst>
              </p:cNvPr>
              <p:cNvSpPr txBox="1">
                <a:spLocks noRot="1" noChangeAspect="1" noMove="1" noResize="1" noEditPoints="1" noAdjustHandles="1" noChangeArrowheads="1" noChangeShapeType="1" noTextEdit="1"/>
              </p:cNvSpPr>
              <p:nvPr/>
            </p:nvSpPr>
            <p:spPr>
              <a:xfrm>
                <a:off x="1880573" y="3066226"/>
                <a:ext cx="3207475" cy="349326"/>
              </a:xfrm>
              <a:prstGeom prst="rect">
                <a:avLst/>
              </a:prstGeom>
              <a:blipFill>
                <a:blip r:embed="rId5"/>
                <a:stretch>
                  <a:fillRect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F13971A1-A597-4546-8DC5-29D91D39155F}"/>
                  </a:ext>
                </a:extLst>
              </p:cNvPr>
              <p:cNvSpPr txBox="1"/>
              <p:nvPr/>
            </p:nvSpPr>
            <p:spPr>
              <a:xfrm>
                <a:off x="1880573" y="5368837"/>
                <a:ext cx="3207475" cy="349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𝑎</m:t>
                          </m:r>
                        </m:e>
                        <m:sub>
                          <m:r>
                            <a:rPr lang="en-US" altLang="zh-TW" sz="1600" b="0" i="1" smtClean="0">
                              <a:solidFill>
                                <a:srgbClr val="FFC000"/>
                              </a:solidFill>
                              <a:latin typeface="Cambria Math" panose="02040503050406030204" pitchFamily="18" charset="0"/>
                            </a:rPr>
                            <m:t>2,</m:t>
                          </m:r>
                          <m:r>
                            <a:rPr lang="en-US" altLang="zh-TW" sz="1600" b="0" i="1" smtClean="0">
                              <a:solidFill>
                                <a:srgbClr val="FFC000"/>
                              </a:solidFill>
                              <a:latin typeface="Cambria Math" panose="02040503050406030204" pitchFamily="18" charset="0"/>
                            </a:rPr>
                            <m:t>𝑖</m:t>
                          </m:r>
                        </m:sub>
                      </m:sSub>
                      <m:r>
                        <a:rPr lang="en-US" altLang="zh-TW" sz="1600" b="0" i="1" smtClean="0">
                          <a:solidFill>
                            <a:srgbClr val="FFC000"/>
                          </a:solidFill>
                          <a:latin typeface="Cambria Math" panose="02040503050406030204" pitchFamily="18" charset="0"/>
                        </a:rPr>
                        <m:t>=</m:t>
                      </m:r>
                      <m:r>
                        <a:rPr lang="en-US" altLang="zh-TW" sz="1600" b="0" i="1" smtClean="0">
                          <a:solidFill>
                            <a:srgbClr val="FFC000"/>
                          </a:solidFill>
                          <a:latin typeface="Cambria Math" panose="02040503050406030204" pitchFamily="18" charset="0"/>
                        </a:rPr>
                        <m:t>𝑖𝑛𝑝𝑢</m:t>
                      </m:r>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𝑡</m:t>
                          </m:r>
                        </m:e>
                        <m:sub>
                          <m:r>
                            <a:rPr lang="en-US" altLang="zh-TW" sz="1600" b="0" i="1" smtClean="0">
                              <a:solidFill>
                                <a:srgbClr val="FFC000"/>
                              </a:solidFill>
                              <a:latin typeface="Cambria Math" panose="02040503050406030204" pitchFamily="18" charset="0"/>
                            </a:rPr>
                            <m:t>𝑖</m:t>
                          </m:r>
                        </m:sub>
                      </m:sSub>
                      <m:r>
                        <a:rPr lang="en-US" altLang="zh-TW" sz="1600" b="0" i="1" smtClean="0">
                          <a:solidFill>
                            <a:srgbClr val="FFC000"/>
                          </a:solidFill>
                          <a:latin typeface="Cambria Math" panose="02040503050406030204" pitchFamily="18" charset="0"/>
                          <a:ea typeface="Cambria Math" panose="02040503050406030204" pitchFamily="18" charset="0"/>
                        </a:rPr>
                        <m:t>×</m:t>
                      </m:r>
                      <m:sSub>
                        <m:sSubPr>
                          <m:ctrlPr>
                            <a:rPr lang="en-US" altLang="zh-TW" sz="1600" b="0" i="1" smtClean="0">
                              <a:solidFill>
                                <a:srgbClr val="FFC000"/>
                              </a:solidFill>
                              <a:latin typeface="Cambria Math" panose="02040503050406030204" pitchFamily="18" charset="0"/>
                              <a:ea typeface="Cambria Math" panose="02040503050406030204" pitchFamily="18" charset="0"/>
                            </a:rPr>
                          </m:ctrlPr>
                        </m:sSubPr>
                        <m:e>
                          <m:r>
                            <a:rPr lang="en-US" altLang="zh-TW" sz="1600" b="0" i="1" smtClean="0">
                              <a:solidFill>
                                <a:srgbClr val="FFC000"/>
                              </a:solidFill>
                              <a:latin typeface="Cambria Math" panose="02040503050406030204" pitchFamily="18" charset="0"/>
                              <a:ea typeface="Cambria Math" panose="02040503050406030204" pitchFamily="18" charset="0"/>
                            </a:rPr>
                            <m:t>𝑊</m:t>
                          </m:r>
                        </m:e>
                        <m:sub>
                          <m:r>
                            <a:rPr lang="en-US" altLang="zh-TW" sz="1600" b="0" i="1" smtClean="0">
                              <a:solidFill>
                                <a:srgbClr val="FFC000"/>
                              </a:solidFill>
                              <a:latin typeface="Cambria Math" panose="02040503050406030204" pitchFamily="18" charset="0"/>
                              <a:ea typeface="Cambria Math" panose="02040503050406030204" pitchFamily="18" charset="0"/>
                            </a:rPr>
                            <m:t>2</m:t>
                          </m:r>
                        </m:sub>
                      </m:sSub>
                      <m:r>
                        <a:rPr lang="en-US" altLang="zh-TW" sz="1600" b="0" i="1" smtClean="0">
                          <a:solidFill>
                            <a:srgbClr val="FFC000"/>
                          </a:solidFill>
                          <a:latin typeface="Cambria Math" panose="02040503050406030204" pitchFamily="18" charset="0"/>
                          <a:ea typeface="Cambria Math" panose="02040503050406030204" pitchFamily="18" charset="0"/>
                        </a:rPr>
                        <m:t>+</m:t>
                      </m:r>
                      <m:sSub>
                        <m:sSubPr>
                          <m:ctrlPr>
                            <a:rPr lang="en-US" altLang="zh-TW" sz="1600" b="0" i="1" smtClean="0">
                              <a:solidFill>
                                <a:srgbClr val="FFC000"/>
                              </a:solidFill>
                              <a:latin typeface="Cambria Math" panose="02040503050406030204" pitchFamily="18" charset="0"/>
                              <a:ea typeface="Cambria Math" panose="02040503050406030204" pitchFamily="18" charset="0"/>
                            </a:rPr>
                          </m:ctrlPr>
                        </m:sSubPr>
                        <m:e>
                          <m:r>
                            <a:rPr lang="en-US" altLang="zh-TW" sz="1600" b="0" i="1" smtClean="0">
                              <a:solidFill>
                                <a:srgbClr val="FFC000"/>
                              </a:solidFill>
                              <a:latin typeface="Cambria Math" panose="02040503050406030204" pitchFamily="18" charset="0"/>
                              <a:ea typeface="Cambria Math" panose="02040503050406030204" pitchFamily="18" charset="0"/>
                            </a:rPr>
                            <m:t>𝑏</m:t>
                          </m:r>
                        </m:e>
                        <m:sub>
                          <m:r>
                            <a:rPr lang="en-US" altLang="zh-TW" sz="1600" b="0" i="1" smtClean="0">
                              <a:solidFill>
                                <a:srgbClr val="FFC000"/>
                              </a:solidFill>
                              <a:latin typeface="Cambria Math" panose="02040503050406030204" pitchFamily="18" charset="0"/>
                              <a:ea typeface="Cambria Math" panose="02040503050406030204" pitchFamily="18" charset="0"/>
                            </a:rPr>
                            <m:t>2</m:t>
                          </m:r>
                        </m:sub>
                      </m:sSub>
                    </m:oMath>
                  </m:oMathPara>
                </a14:m>
                <a:endParaRPr lang="en-US" altLang="zh-TW" sz="1600" dirty="0"/>
              </a:p>
            </p:txBody>
          </p:sp>
        </mc:Choice>
        <mc:Fallback xmlns="">
          <p:sp>
            <p:nvSpPr>
              <p:cNvPr id="37" name="文字方塊 36">
                <a:extLst>
                  <a:ext uri="{FF2B5EF4-FFF2-40B4-BE49-F238E27FC236}">
                    <a16:creationId xmlns:a16="http://schemas.microsoft.com/office/drawing/2014/main" id="{F13971A1-A597-4546-8DC5-29D91D39155F}"/>
                  </a:ext>
                </a:extLst>
              </p:cNvPr>
              <p:cNvSpPr txBox="1">
                <a:spLocks noRot="1" noChangeAspect="1" noMove="1" noResize="1" noEditPoints="1" noAdjustHandles="1" noChangeArrowheads="1" noChangeShapeType="1" noTextEdit="1"/>
              </p:cNvSpPr>
              <p:nvPr/>
            </p:nvSpPr>
            <p:spPr>
              <a:xfrm>
                <a:off x="1880573" y="5368837"/>
                <a:ext cx="3207475" cy="349326"/>
              </a:xfrm>
              <a:prstGeom prst="rect">
                <a:avLst/>
              </a:prstGeom>
              <a:blipFill>
                <a:blip r:embed="rId6"/>
                <a:stretch>
                  <a:fillRect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19735D24-46BE-413D-A8D8-2CFBE58057CD}"/>
                  </a:ext>
                </a:extLst>
              </p:cNvPr>
              <p:cNvSpPr txBox="1"/>
              <p:nvPr/>
            </p:nvSpPr>
            <p:spPr>
              <a:xfrm>
                <a:off x="4784184" y="2841230"/>
                <a:ext cx="3207475"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solidFill>
                            <a:srgbClr val="FF0000"/>
                          </a:solidFill>
                          <a:latin typeface="Cambria Math" panose="02040503050406030204" pitchFamily="18" charset="0"/>
                        </a:rPr>
                        <m:t>𝜎</m:t>
                      </m:r>
                      <m:d>
                        <m:dPr>
                          <m:ctrlPr>
                            <a:rPr lang="en-US" altLang="zh-TW" sz="1600" b="0" i="1" smtClean="0">
                              <a:solidFill>
                                <a:srgbClr val="FF0000"/>
                              </a:solidFill>
                              <a:latin typeface="Cambria Math" panose="02040503050406030204" pitchFamily="18" charset="0"/>
                            </a:rPr>
                          </m:ctrlPr>
                        </m:dPr>
                        <m:e>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𝑎</m:t>
                              </m:r>
                            </m:e>
                            <m:sub>
                              <m:r>
                                <a:rPr lang="en-US" altLang="zh-TW" sz="1600" b="0" i="1" smtClean="0">
                                  <a:solidFill>
                                    <a:srgbClr val="FF0000"/>
                                  </a:solidFill>
                                  <a:latin typeface="Cambria Math" panose="02040503050406030204" pitchFamily="18" charset="0"/>
                                </a:rPr>
                                <m:t>1,</m:t>
                              </m:r>
                              <m:r>
                                <a:rPr lang="en-US" altLang="zh-TW" sz="1600" b="0" i="1" smtClean="0">
                                  <a:solidFill>
                                    <a:srgbClr val="FF0000"/>
                                  </a:solidFill>
                                  <a:latin typeface="Cambria Math" panose="02040503050406030204" pitchFamily="18" charset="0"/>
                                </a:rPr>
                                <m:t>𝑖</m:t>
                              </m:r>
                            </m:sub>
                          </m:sSub>
                        </m:e>
                      </m:d>
                      <m:r>
                        <a:rPr lang="en-US" altLang="zh-TW" sz="1600" b="0" i="1" smtClean="0">
                          <a:solidFill>
                            <a:srgbClr val="FF0000"/>
                          </a:solidFill>
                          <a:latin typeface="Cambria Math" panose="02040503050406030204" pitchFamily="18" charset="0"/>
                        </a:rPr>
                        <m:t>=</m:t>
                      </m:r>
                      <m:func>
                        <m:funcPr>
                          <m:ctrlPr>
                            <a:rPr lang="en-US" altLang="zh-TW" sz="1600" b="0" i="1" smtClean="0">
                              <a:solidFill>
                                <a:srgbClr val="FF0000"/>
                              </a:solidFill>
                              <a:latin typeface="Cambria Math" panose="02040503050406030204" pitchFamily="18" charset="0"/>
                            </a:rPr>
                          </m:ctrlPr>
                        </m:funcPr>
                        <m:fName>
                          <m:r>
                            <m:rPr>
                              <m:sty m:val="p"/>
                            </m:rPr>
                            <a:rPr lang="en-US" altLang="zh-TW" sz="1600" b="0" i="0" smtClean="0">
                              <a:solidFill>
                                <a:srgbClr val="FF0000"/>
                              </a:solidFill>
                              <a:latin typeface="Cambria Math" panose="02040503050406030204" pitchFamily="18" charset="0"/>
                            </a:rPr>
                            <m:t>ln</m:t>
                          </m:r>
                        </m:fName>
                        <m:e>
                          <m:d>
                            <m:dPr>
                              <m:ctrlPr>
                                <a:rPr lang="en-US" altLang="zh-TW" sz="1600" b="0" i="1" smtClean="0">
                                  <a:solidFill>
                                    <a:srgbClr val="FF0000"/>
                                  </a:solidFill>
                                  <a:latin typeface="Cambria Math" panose="02040503050406030204" pitchFamily="18" charset="0"/>
                                </a:rPr>
                              </m:ctrlPr>
                            </m:dPr>
                            <m:e>
                              <m:r>
                                <a:rPr lang="en-US" altLang="zh-TW" sz="1600" b="0" i="1" smtClean="0">
                                  <a:solidFill>
                                    <a:srgbClr val="FF0000"/>
                                  </a:solidFill>
                                  <a:latin typeface="Cambria Math" panose="02040503050406030204" pitchFamily="18" charset="0"/>
                                </a:rPr>
                                <m:t>1+</m:t>
                              </m:r>
                              <m:sSup>
                                <m:sSupPr>
                                  <m:ctrlPr>
                                    <a:rPr lang="en-US" altLang="zh-TW" sz="1600" b="0" i="1" smtClean="0">
                                      <a:solidFill>
                                        <a:srgbClr val="FF0000"/>
                                      </a:solidFill>
                                      <a:latin typeface="Cambria Math" panose="02040503050406030204" pitchFamily="18" charset="0"/>
                                    </a:rPr>
                                  </m:ctrlPr>
                                </m:sSupPr>
                                <m:e>
                                  <m:r>
                                    <a:rPr lang="en-US" altLang="zh-TW" sz="1600" b="0" i="1" smtClean="0">
                                      <a:solidFill>
                                        <a:srgbClr val="FF0000"/>
                                      </a:solidFill>
                                      <a:latin typeface="Cambria Math" panose="02040503050406030204" pitchFamily="18" charset="0"/>
                                    </a:rPr>
                                    <m:t>𝑒</m:t>
                                  </m:r>
                                </m:e>
                                <m:sup>
                                  <m:r>
                                    <a:rPr lang="en-US" altLang="zh-TW" sz="1600" b="0" i="1" smtClean="0">
                                      <a:solidFill>
                                        <a:srgbClr val="FF0000"/>
                                      </a:solidFill>
                                      <a:latin typeface="Cambria Math" panose="02040503050406030204" pitchFamily="18" charset="0"/>
                                    </a:rPr>
                                    <m:t>𝑥</m:t>
                                  </m:r>
                                </m:sup>
                              </m:sSup>
                            </m:e>
                          </m:d>
                        </m:e>
                      </m:func>
                      <m:r>
                        <a:rPr lang="en-US" altLang="zh-TW" sz="1600" b="0" i="1" smtClean="0">
                          <a:solidFill>
                            <a:srgbClr val="FF0000"/>
                          </a:solidFill>
                          <a:latin typeface="Cambria Math" panose="02040503050406030204" pitchFamily="18" charset="0"/>
                        </a:rPr>
                        <m:t>=</m:t>
                      </m:r>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𝑦</m:t>
                          </m:r>
                        </m:e>
                        <m:sub>
                          <m:r>
                            <a:rPr lang="en-US" altLang="zh-TW" sz="1600" b="0" i="1" smtClean="0">
                              <a:solidFill>
                                <a:srgbClr val="FF0000"/>
                              </a:solidFill>
                              <a:latin typeface="Cambria Math" panose="02040503050406030204" pitchFamily="18" charset="0"/>
                            </a:rPr>
                            <m:t>1,</m:t>
                          </m:r>
                          <m:r>
                            <a:rPr lang="en-US" altLang="zh-TW" sz="1600" b="0" i="1" smtClean="0">
                              <a:solidFill>
                                <a:srgbClr val="FF0000"/>
                              </a:solidFill>
                              <a:latin typeface="Cambria Math" panose="02040503050406030204" pitchFamily="18" charset="0"/>
                            </a:rPr>
                            <m:t>𝑖</m:t>
                          </m:r>
                        </m:sub>
                      </m:sSub>
                    </m:oMath>
                  </m:oMathPara>
                </a14:m>
                <a:endParaRPr lang="en-US" altLang="zh-TW" sz="1600" dirty="0">
                  <a:solidFill>
                    <a:srgbClr val="FF0000"/>
                  </a:solidFill>
                </a:endParaRPr>
              </a:p>
            </p:txBody>
          </p:sp>
        </mc:Choice>
        <mc:Fallback xmlns="">
          <p:sp>
            <p:nvSpPr>
              <p:cNvPr id="38" name="文字方塊 37">
                <a:extLst>
                  <a:ext uri="{FF2B5EF4-FFF2-40B4-BE49-F238E27FC236}">
                    <a16:creationId xmlns:a16="http://schemas.microsoft.com/office/drawing/2014/main" id="{19735D24-46BE-413D-A8D8-2CFBE58057CD}"/>
                  </a:ext>
                </a:extLst>
              </p:cNvPr>
              <p:cNvSpPr txBox="1">
                <a:spLocks noRot="1" noChangeAspect="1" noMove="1" noResize="1" noEditPoints="1" noAdjustHandles="1" noChangeArrowheads="1" noChangeShapeType="1" noTextEdit="1"/>
              </p:cNvSpPr>
              <p:nvPr/>
            </p:nvSpPr>
            <p:spPr>
              <a:xfrm>
                <a:off x="4784184" y="2841230"/>
                <a:ext cx="3207475" cy="370294"/>
              </a:xfrm>
              <a:prstGeom prst="rect">
                <a:avLst/>
              </a:prstGeom>
              <a:blipFill>
                <a:blip r:embed="rId7"/>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A0931649-2CD3-4EC1-865D-4E1BB270823A}"/>
                  </a:ext>
                </a:extLst>
              </p:cNvPr>
              <p:cNvSpPr txBox="1"/>
              <p:nvPr/>
            </p:nvSpPr>
            <p:spPr>
              <a:xfrm>
                <a:off x="4784183" y="5742205"/>
                <a:ext cx="3207475"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solidFill>
                            <a:srgbClr val="FFC000"/>
                          </a:solidFill>
                          <a:latin typeface="Cambria Math" panose="02040503050406030204" pitchFamily="18" charset="0"/>
                        </a:rPr>
                        <m:t>𝜎</m:t>
                      </m:r>
                      <m:d>
                        <m:dPr>
                          <m:ctrlPr>
                            <a:rPr lang="en-US" altLang="zh-TW" sz="1600" b="0" i="1" smtClean="0">
                              <a:solidFill>
                                <a:srgbClr val="FFC000"/>
                              </a:solidFill>
                              <a:latin typeface="Cambria Math" panose="02040503050406030204" pitchFamily="18" charset="0"/>
                            </a:rPr>
                          </m:ctrlPr>
                        </m:dPr>
                        <m:e>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𝑎</m:t>
                              </m:r>
                            </m:e>
                            <m:sub>
                              <m:r>
                                <a:rPr lang="en-US" altLang="zh-TW" sz="1600" b="0" i="1" smtClean="0">
                                  <a:solidFill>
                                    <a:srgbClr val="FFC000"/>
                                  </a:solidFill>
                                  <a:latin typeface="Cambria Math" panose="02040503050406030204" pitchFamily="18" charset="0"/>
                                </a:rPr>
                                <m:t>2,</m:t>
                              </m:r>
                              <m:r>
                                <a:rPr lang="en-US" altLang="zh-TW" sz="1600" b="0" i="1" smtClean="0">
                                  <a:solidFill>
                                    <a:srgbClr val="FFC000"/>
                                  </a:solidFill>
                                  <a:latin typeface="Cambria Math" panose="02040503050406030204" pitchFamily="18" charset="0"/>
                                </a:rPr>
                                <m:t>𝑖</m:t>
                              </m:r>
                            </m:sub>
                          </m:sSub>
                        </m:e>
                      </m:d>
                      <m:r>
                        <a:rPr lang="en-US" altLang="zh-TW" sz="1600" b="0" i="1" smtClean="0">
                          <a:solidFill>
                            <a:srgbClr val="FFC000"/>
                          </a:solidFill>
                          <a:latin typeface="Cambria Math" panose="02040503050406030204" pitchFamily="18" charset="0"/>
                        </a:rPr>
                        <m:t>=</m:t>
                      </m:r>
                      <m:func>
                        <m:funcPr>
                          <m:ctrlPr>
                            <a:rPr lang="en-US" altLang="zh-TW" sz="1600" b="0" i="1" smtClean="0">
                              <a:solidFill>
                                <a:srgbClr val="FFC000"/>
                              </a:solidFill>
                              <a:latin typeface="Cambria Math" panose="02040503050406030204" pitchFamily="18" charset="0"/>
                            </a:rPr>
                          </m:ctrlPr>
                        </m:funcPr>
                        <m:fName>
                          <m:r>
                            <m:rPr>
                              <m:sty m:val="p"/>
                            </m:rPr>
                            <a:rPr lang="en-US" altLang="zh-TW" sz="1600" b="0" i="0" smtClean="0">
                              <a:solidFill>
                                <a:srgbClr val="FFC000"/>
                              </a:solidFill>
                              <a:latin typeface="Cambria Math" panose="02040503050406030204" pitchFamily="18" charset="0"/>
                            </a:rPr>
                            <m:t>ln</m:t>
                          </m:r>
                        </m:fName>
                        <m:e>
                          <m:d>
                            <m:dPr>
                              <m:ctrlPr>
                                <a:rPr lang="en-US" altLang="zh-TW" sz="1600" b="0" i="1" smtClean="0">
                                  <a:solidFill>
                                    <a:srgbClr val="FFC000"/>
                                  </a:solidFill>
                                  <a:latin typeface="Cambria Math" panose="02040503050406030204" pitchFamily="18" charset="0"/>
                                </a:rPr>
                              </m:ctrlPr>
                            </m:dPr>
                            <m:e>
                              <m:r>
                                <a:rPr lang="en-US" altLang="zh-TW" sz="1600" b="0" i="1" smtClean="0">
                                  <a:solidFill>
                                    <a:srgbClr val="FFC000"/>
                                  </a:solidFill>
                                  <a:latin typeface="Cambria Math" panose="02040503050406030204" pitchFamily="18" charset="0"/>
                                </a:rPr>
                                <m:t>1+</m:t>
                              </m:r>
                              <m:sSup>
                                <m:sSupPr>
                                  <m:ctrlPr>
                                    <a:rPr lang="en-US" altLang="zh-TW" sz="1600" b="0" i="1" smtClean="0">
                                      <a:solidFill>
                                        <a:srgbClr val="FFC000"/>
                                      </a:solidFill>
                                      <a:latin typeface="Cambria Math" panose="02040503050406030204" pitchFamily="18" charset="0"/>
                                    </a:rPr>
                                  </m:ctrlPr>
                                </m:sSupPr>
                                <m:e>
                                  <m:r>
                                    <a:rPr lang="en-US" altLang="zh-TW" sz="1600" b="0" i="1" smtClean="0">
                                      <a:solidFill>
                                        <a:srgbClr val="FFC000"/>
                                      </a:solidFill>
                                      <a:latin typeface="Cambria Math" panose="02040503050406030204" pitchFamily="18" charset="0"/>
                                    </a:rPr>
                                    <m:t>𝑒</m:t>
                                  </m:r>
                                </m:e>
                                <m:sup>
                                  <m:r>
                                    <a:rPr lang="en-US" altLang="zh-TW" sz="1600" b="0" i="1" smtClean="0">
                                      <a:solidFill>
                                        <a:srgbClr val="FFC000"/>
                                      </a:solidFill>
                                      <a:latin typeface="Cambria Math" panose="02040503050406030204" pitchFamily="18" charset="0"/>
                                    </a:rPr>
                                    <m:t>𝑥</m:t>
                                  </m:r>
                                </m:sup>
                              </m:sSup>
                            </m:e>
                          </m:d>
                        </m:e>
                      </m:func>
                      <m:r>
                        <a:rPr lang="en-US" altLang="zh-TW" sz="1600" b="0" i="1" smtClean="0">
                          <a:solidFill>
                            <a:srgbClr val="FFC000"/>
                          </a:solidFill>
                          <a:latin typeface="Cambria Math" panose="02040503050406030204" pitchFamily="18" charset="0"/>
                        </a:rPr>
                        <m:t>=</m:t>
                      </m:r>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𝑦</m:t>
                          </m:r>
                        </m:e>
                        <m:sub>
                          <m:r>
                            <a:rPr lang="en-US" altLang="zh-TW" sz="1600" b="0" i="1" smtClean="0">
                              <a:solidFill>
                                <a:srgbClr val="FFC000"/>
                              </a:solidFill>
                              <a:latin typeface="Cambria Math" panose="02040503050406030204" pitchFamily="18" charset="0"/>
                            </a:rPr>
                            <m:t>2,</m:t>
                          </m:r>
                          <m:r>
                            <a:rPr lang="en-US" altLang="zh-TW" sz="1600" b="0" i="1" smtClean="0">
                              <a:solidFill>
                                <a:srgbClr val="FFC000"/>
                              </a:solidFill>
                              <a:latin typeface="Cambria Math" panose="02040503050406030204" pitchFamily="18" charset="0"/>
                            </a:rPr>
                            <m:t>𝑖</m:t>
                          </m:r>
                        </m:sub>
                      </m:sSub>
                    </m:oMath>
                  </m:oMathPara>
                </a14:m>
                <a:endParaRPr lang="en-US" altLang="zh-TW" sz="1600" dirty="0">
                  <a:solidFill>
                    <a:srgbClr val="FFC000"/>
                  </a:solidFill>
                </a:endParaRPr>
              </a:p>
            </p:txBody>
          </p:sp>
        </mc:Choice>
        <mc:Fallback xmlns="">
          <p:sp>
            <p:nvSpPr>
              <p:cNvPr id="39" name="文字方塊 38">
                <a:extLst>
                  <a:ext uri="{FF2B5EF4-FFF2-40B4-BE49-F238E27FC236}">
                    <a16:creationId xmlns:a16="http://schemas.microsoft.com/office/drawing/2014/main" id="{A0931649-2CD3-4EC1-865D-4E1BB270823A}"/>
                  </a:ext>
                </a:extLst>
              </p:cNvPr>
              <p:cNvSpPr txBox="1">
                <a:spLocks noRot="1" noChangeAspect="1" noMove="1" noResize="1" noEditPoints="1" noAdjustHandles="1" noChangeArrowheads="1" noChangeShapeType="1" noTextEdit="1"/>
              </p:cNvSpPr>
              <p:nvPr/>
            </p:nvSpPr>
            <p:spPr>
              <a:xfrm>
                <a:off x="4784183" y="5742205"/>
                <a:ext cx="3207475" cy="37029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A55ECF6B-1633-4523-AFBA-7EC8AB64AD2C}"/>
                  </a:ext>
                </a:extLst>
              </p:cNvPr>
              <p:cNvSpPr txBox="1"/>
              <p:nvPr/>
            </p:nvSpPr>
            <p:spPr>
              <a:xfrm>
                <a:off x="8508951" y="5139106"/>
                <a:ext cx="3207475" cy="34932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solidFill>
                            <a:srgbClr val="C00000"/>
                          </a:solidFill>
                          <a:latin typeface="Cambria Math" panose="02040503050406030204" pitchFamily="18" charset="0"/>
                        </a:rPr>
                        <m:t>𝑝𝑟𝑒𝑑𝑖𝑐</m:t>
                      </m:r>
                      <m:sSub>
                        <m:sSubPr>
                          <m:ctrlPr>
                            <a:rPr lang="en-US" altLang="zh-TW" sz="1600" b="0" i="1" smtClean="0">
                              <a:solidFill>
                                <a:srgbClr val="C00000"/>
                              </a:solidFill>
                              <a:latin typeface="Cambria Math" panose="02040503050406030204" pitchFamily="18" charset="0"/>
                            </a:rPr>
                          </m:ctrlPr>
                        </m:sSubPr>
                        <m:e>
                          <m:r>
                            <a:rPr lang="en-US" altLang="zh-TW" sz="1600" b="0" i="1" smtClean="0">
                              <a:solidFill>
                                <a:srgbClr val="C00000"/>
                              </a:solidFill>
                              <a:latin typeface="Cambria Math" panose="02040503050406030204" pitchFamily="18" charset="0"/>
                            </a:rPr>
                            <m:t>𝑡</m:t>
                          </m:r>
                        </m:e>
                        <m:sub>
                          <m:r>
                            <a:rPr lang="en-US" altLang="zh-TW" sz="1600" b="0" i="1" smtClean="0">
                              <a:solidFill>
                                <a:srgbClr val="C00000"/>
                              </a:solidFill>
                              <a:latin typeface="Cambria Math" panose="02040503050406030204" pitchFamily="18" charset="0"/>
                            </a:rPr>
                            <m:t>𝑖</m:t>
                          </m:r>
                        </m:sub>
                      </m:sSub>
                      <m:r>
                        <a:rPr lang="en-US" altLang="zh-TW" sz="1600" b="0" i="1" smtClean="0">
                          <a:solidFill>
                            <a:srgbClr val="C00000"/>
                          </a:solidFill>
                          <a:latin typeface="Cambria Math" panose="02040503050406030204" pitchFamily="18" charset="0"/>
                        </a:rPr>
                        <m:t>=</m:t>
                      </m:r>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𝑦</m:t>
                          </m:r>
                        </m:e>
                        <m:sub>
                          <m:r>
                            <a:rPr lang="en-US" altLang="zh-TW" sz="1600" b="0" i="1" smtClean="0">
                              <a:solidFill>
                                <a:srgbClr val="FF0000"/>
                              </a:solidFill>
                              <a:latin typeface="Cambria Math" panose="02040503050406030204" pitchFamily="18" charset="0"/>
                            </a:rPr>
                            <m:t>1,</m:t>
                          </m:r>
                          <m:r>
                            <a:rPr lang="en-US" altLang="zh-TW" sz="1600" b="0" i="1" smtClean="0">
                              <a:solidFill>
                                <a:srgbClr val="FF0000"/>
                              </a:solidFill>
                              <a:latin typeface="Cambria Math" panose="02040503050406030204" pitchFamily="18" charset="0"/>
                            </a:rPr>
                            <m:t>𝑖</m:t>
                          </m:r>
                        </m:sub>
                      </m:sSub>
                      <m:r>
                        <a:rPr lang="en-US" altLang="zh-TW" sz="1600" b="0" i="1" smtClean="0">
                          <a:solidFill>
                            <a:srgbClr val="FF0000"/>
                          </a:solidFill>
                          <a:latin typeface="Cambria Math" panose="02040503050406030204" pitchFamily="18" charset="0"/>
                        </a:rPr>
                        <m:t> </m:t>
                      </m:r>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𝑊</m:t>
                          </m:r>
                        </m:e>
                        <m:sub>
                          <m:r>
                            <a:rPr lang="en-US" altLang="zh-TW" sz="1600" b="0" i="1" smtClean="0">
                              <a:solidFill>
                                <a:srgbClr val="FF0000"/>
                              </a:solidFill>
                              <a:latin typeface="Cambria Math" panose="02040503050406030204" pitchFamily="18" charset="0"/>
                            </a:rPr>
                            <m:t>3</m:t>
                          </m:r>
                        </m:sub>
                      </m:sSub>
                      <m:r>
                        <a:rPr lang="en-US" altLang="zh-TW" sz="1600" b="0" i="1" smtClean="0">
                          <a:solidFill>
                            <a:srgbClr val="C00000"/>
                          </a:solidFill>
                          <a:latin typeface="Cambria Math" panose="02040503050406030204" pitchFamily="18" charset="0"/>
                        </a:rPr>
                        <m:t>+</m:t>
                      </m:r>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𝑦</m:t>
                          </m:r>
                        </m:e>
                        <m:sub>
                          <m:r>
                            <a:rPr lang="en-US" altLang="zh-TW" sz="1600" b="0" i="1" smtClean="0">
                              <a:solidFill>
                                <a:srgbClr val="FFC000"/>
                              </a:solidFill>
                              <a:latin typeface="Cambria Math" panose="02040503050406030204" pitchFamily="18" charset="0"/>
                            </a:rPr>
                            <m:t>2,</m:t>
                          </m:r>
                          <m:r>
                            <a:rPr lang="en-US" altLang="zh-TW" sz="1600" b="0" i="1" smtClean="0">
                              <a:solidFill>
                                <a:srgbClr val="FFC000"/>
                              </a:solidFill>
                              <a:latin typeface="Cambria Math" panose="02040503050406030204" pitchFamily="18" charset="0"/>
                            </a:rPr>
                            <m:t>𝑖</m:t>
                          </m:r>
                        </m:sub>
                      </m:sSub>
                      <m:r>
                        <a:rPr lang="en-US" altLang="zh-TW" sz="1600" b="0" i="1" smtClean="0">
                          <a:solidFill>
                            <a:srgbClr val="FFC000"/>
                          </a:solidFill>
                          <a:latin typeface="Cambria Math" panose="02040503050406030204" pitchFamily="18" charset="0"/>
                        </a:rPr>
                        <m:t> </m:t>
                      </m:r>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𝑊</m:t>
                          </m:r>
                        </m:e>
                        <m:sub>
                          <m:r>
                            <a:rPr lang="en-US" altLang="zh-TW" sz="1600" b="0" i="1" smtClean="0">
                              <a:solidFill>
                                <a:srgbClr val="FFC000"/>
                              </a:solidFill>
                              <a:latin typeface="Cambria Math" panose="02040503050406030204" pitchFamily="18" charset="0"/>
                            </a:rPr>
                            <m:t>4</m:t>
                          </m:r>
                        </m:sub>
                      </m:sSub>
                      <m:r>
                        <a:rPr lang="en-US" altLang="zh-TW" sz="1600" b="0" i="1" smtClean="0">
                          <a:solidFill>
                            <a:srgbClr val="C00000"/>
                          </a:solidFill>
                          <a:latin typeface="Cambria Math" panose="02040503050406030204" pitchFamily="18" charset="0"/>
                        </a:rPr>
                        <m:t>+</m:t>
                      </m:r>
                      <m:sSub>
                        <m:sSubPr>
                          <m:ctrlPr>
                            <a:rPr lang="en-US" altLang="zh-TW" sz="1600" b="0" i="1" smtClean="0">
                              <a:solidFill>
                                <a:srgbClr val="C00000"/>
                              </a:solidFill>
                              <a:latin typeface="Cambria Math" panose="02040503050406030204" pitchFamily="18" charset="0"/>
                            </a:rPr>
                          </m:ctrlPr>
                        </m:sSubPr>
                        <m:e>
                          <m:r>
                            <a:rPr lang="en-US" altLang="zh-TW" sz="1600" b="0" i="1" smtClean="0">
                              <a:solidFill>
                                <a:srgbClr val="C00000"/>
                              </a:solidFill>
                              <a:latin typeface="Cambria Math" panose="02040503050406030204" pitchFamily="18" charset="0"/>
                            </a:rPr>
                            <m:t>𝑏</m:t>
                          </m:r>
                        </m:e>
                        <m:sub>
                          <m:r>
                            <a:rPr lang="en-US" altLang="zh-TW" sz="1600" b="0" i="1" smtClean="0">
                              <a:solidFill>
                                <a:srgbClr val="C00000"/>
                              </a:solidFill>
                              <a:latin typeface="Cambria Math" panose="02040503050406030204" pitchFamily="18" charset="0"/>
                            </a:rPr>
                            <m:t>3</m:t>
                          </m:r>
                        </m:sub>
                      </m:sSub>
                    </m:oMath>
                  </m:oMathPara>
                </a14:m>
                <a:endParaRPr lang="en-US" altLang="zh-TW" sz="1600" dirty="0">
                  <a:solidFill>
                    <a:srgbClr val="C00000"/>
                  </a:solidFill>
                </a:endParaRPr>
              </a:p>
            </p:txBody>
          </p:sp>
        </mc:Choice>
        <mc:Fallback xmlns="">
          <p:sp>
            <p:nvSpPr>
              <p:cNvPr id="41" name="文字方塊 40">
                <a:extLst>
                  <a:ext uri="{FF2B5EF4-FFF2-40B4-BE49-F238E27FC236}">
                    <a16:creationId xmlns:a16="http://schemas.microsoft.com/office/drawing/2014/main" id="{A55ECF6B-1633-4523-AFBA-7EC8AB64AD2C}"/>
                  </a:ext>
                </a:extLst>
              </p:cNvPr>
              <p:cNvSpPr txBox="1">
                <a:spLocks noRot="1" noChangeAspect="1" noMove="1" noResize="1" noEditPoints="1" noAdjustHandles="1" noChangeArrowheads="1" noChangeShapeType="1" noTextEdit="1"/>
              </p:cNvSpPr>
              <p:nvPr/>
            </p:nvSpPr>
            <p:spPr>
              <a:xfrm>
                <a:off x="8508951" y="5139106"/>
                <a:ext cx="3207475" cy="349326"/>
              </a:xfrm>
              <a:prstGeom prst="rect">
                <a:avLst/>
              </a:prstGeom>
              <a:blipFill>
                <a:blip r:embed="rId9"/>
                <a:stretch>
                  <a:fillRect b="-877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6461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7" grpId="0"/>
      <p:bldP spid="38" grpId="0"/>
      <p:bldP spid="39"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sz="4000" dirty="0">
                <a:latin typeface="Times New Roman" panose="02020603050405020304" pitchFamily="18" charset="0"/>
                <a:cs typeface="Times New Roman" panose="02020603050405020304" pitchFamily="18" charset="0"/>
              </a:rPr>
              <a:t>Optimize Multiple Parameters!</a:t>
            </a: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18</a:t>
            </a:fld>
            <a:endParaRPr lang="zh-TW" altLang="en-US">
              <a:solidFill>
                <a:prstClr val="black">
                  <a:tint val="75000"/>
                </a:prstClr>
              </a:solidFill>
              <a:sym typeface="Songti TC Bold"/>
            </a:endParaRPr>
          </a:p>
        </p:txBody>
      </p:sp>
      <p:grpSp>
        <p:nvGrpSpPr>
          <p:cNvPr id="5" name="群組 4">
            <a:extLst>
              <a:ext uri="{FF2B5EF4-FFF2-40B4-BE49-F238E27FC236}">
                <a16:creationId xmlns:a16="http://schemas.microsoft.com/office/drawing/2014/main" id="{9917DF5C-04F9-44FE-A652-8C7AA5CE6E8E}"/>
              </a:ext>
            </a:extLst>
          </p:cNvPr>
          <p:cNvGrpSpPr/>
          <p:nvPr/>
        </p:nvGrpSpPr>
        <p:grpSpPr>
          <a:xfrm>
            <a:off x="1108096" y="1582920"/>
            <a:ext cx="9359259" cy="2134965"/>
            <a:chOff x="1361422" y="1294035"/>
            <a:chExt cx="9359259" cy="2134965"/>
          </a:xfrm>
        </p:grpSpPr>
        <p:sp>
          <p:nvSpPr>
            <p:cNvPr id="6" name="橢圓 5">
              <a:extLst>
                <a:ext uri="{FF2B5EF4-FFF2-40B4-BE49-F238E27FC236}">
                  <a16:creationId xmlns:a16="http://schemas.microsoft.com/office/drawing/2014/main" id="{E841ACF3-6D92-428F-B9B4-ADD7664049A0}"/>
                </a:ext>
              </a:extLst>
            </p:cNvPr>
            <p:cNvSpPr/>
            <p:nvPr/>
          </p:nvSpPr>
          <p:spPr>
            <a:xfrm>
              <a:off x="1361422" y="2051052"/>
              <a:ext cx="1057275"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cxnSp>
          <p:nvCxnSpPr>
            <p:cNvPr id="7" name="直線單箭頭接點 6">
              <a:extLst>
                <a:ext uri="{FF2B5EF4-FFF2-40B4-BE49-F238E27FC236}">
                  <a16:creationId xmlns:a16="http://schemas.microsoft.com/office/drawing/2014/main" id="{EB659764-7CFD-4574-92AE-5880E932394D}"/>
                </a:ext>
              </a:extLst>
            </p:cNvPr>
            <p:cNvCxnSpPr>
              <a:cxnSpLocks/>
              <a:stCxn id="6" idx="6"/>
              <a:endCxn id="12" idx="1"/>
            </p:cNvCxnSpPr>
            <p:nvPr/>
          </p:nvCxnSpPr>
          <p:spPr>
            <a:xfrm flipV="1">
              <a:off x="2418697" y="1641035"/>
              <a:ext cx="518423" cy="73704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直線單箭頭接點 7">
              <a:extLst>
                <a:ext uri="{FF2B5EF4-FFF2-40B4-BE49-F238E27FC236}">
                  <a16:creationId xmlns:a16="http://schemas.microsoft.com/office/drawing/2014/main" id="{348E7467-3A46-4EC8-BADE-5F853DF54D85}"/>
                </a:ext>
              </a:extLst>
            </p:cNvPr>
            <p:cNvCxnSpPr>
              <a:cxnSpLocks/>
              <a:stCxn id="6" idx="6"/>
              <a:endCxn id="13" idx="1"/>
            </p:cNvCxnSpPr>
            <p:nvPr/>
          </p:nvCxnSpPr>
          <p:spPr>
            <a:xfrm>
              <a:off x="2418697" y="2378076"/>
              <a:ext cx="518423" cy="688974"/>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9" name="橢圓 8">
              <a:extLst>
                <a:ext uri="{FF2B5EF4-FFF2-40B4-BE49-F238E27FC236}">
                  <a16:creationId xmlns:a16="http://schemas.microsoft.com/office/drawing/2014/main" id="{E0007F85-BC74-4BD6-8128-3437E8FFD73D}"/>
                </a:ext>
              </a:extLst>
            </p:cNvPr>
            <p:cNvSpPr/>
            <p:nvPr/>
          </p:nvSpPr>
          <p:spPr>
            <a:xfrm>
              <a:off x="9523670" y="2151797"/>
              <a:ext cx="1197011"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cxnSp>
          <p:nvCxnSpPr>
            <p:cNvPr id="10" name="直線單箭頭接點 9">
              <a:extLst>
                <a:ext uri="{FF2B5EF4-FFF2-40B4-BE49-F238E27FC236}">
                  <a16:creationId xmlns:a16="http://schemas.microsoft.com/office/drawing/2014/main" id="{650F8B6E-A23C-432D-B618-90C651A9896E}"/>
                </a:ext>
              </a:extLst>
            </p:cNvPr>
            <p:cNvCxnSpPr>
              <a:cxnSpLocks/>
              <a:stCxn id="30" idx="3"/>
              <a:endCxn id="22" idx="0"/>
            </p:cNvCxnSpPr>
            <p:nvPr/>
          </p:nvCxnSpPr>
          <p:spPr>
            <a:xfrm>
              <a:off x="6668923" y="1655985"/>
              <a:ext cx="841595" cy="39092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直線單箭頭接點 10">
              <a:extLst>
                <a:ext uri="{FF2B5EF4-FFF2-40B4-BE49-F238E27FC236}">
                  <a16:creationId xmlns:a16="http://schemas.microsoft.com/office/drawing/2014/main" id="{9DE28EFB-BA6C-49C2-8539-FB297FA9B043}"/>
                </a:ext>
              </a:extLst>
            </p:cNvPr>
            <p:cNvCxnSpPr>
              <a:cxnSpLocks/>
              <a:stCxn id="28" idx="3"/>
              <a:endCxn id="23" idx="2"/>
            </p:cNvCxnSpPr>
            <p:nvPr/>
          </p:nvCxnSpPr>
          <p:spPr>
            <a:xfrm flipV="1">
              <a:off x="6717146" y="2913972"/>
              <a:ext cx="823595" cy="153078"/>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2" name="文字方塊 11">
              <a:extLst>
                <a:ext uri="{FF2B5EF4-FFF2-40B4-BE49-F238E27FC236}">
                  <a16:creationId xmlns:a16="http://schemas.microsoft.com/office/drawing/2014/main" id="{72DCB091-A6A3-45A3-8402-F4C2D42CA0F5}"/>
                </a:ext>
              </a:extLst>
            </p:cNvPr>
            <p:cNvSpPr txBox="1"/>
            <p:nvPr/>
          </p:nvSpPr>
          <p:spPr>
            <a:xfrm>
              <a:off x="2937120" y="1456369"/>
              <a:ext cx="729687" cy="369332"/>
            </a:xfrm>
            <a:prstGeom prst="rect">
              <a:avLst/>
            </a:prstGeom>
            <a:noFill/>
            <a:ln>
              <a:solidFill>
                <a:srgbClr val="000000"/>
              </a:solidFill>
            </a:ln>
          </p:spPr>
          <p:txBody>
            <a:bodyPr wrap="none" rtlCol="0">
              <a:spAutoFit/>
            </a:bodyPr>
            <a:lstStyle/>
            <a:p>
              <a:r>
                <a:rPr lang="en-US" altLang="zh-TW" dirty="0"/>
                <a:t>W1=?</a:t>
              </a:r>
              <a:endParaRPr lang="en-US" dirty="0"/>
            </a:p>
          </p:txBody>
        </p:sp>
        <p:sp>
          <p:nvSpPr>
            <p:cNvPr id="13" name="文字方塊 12">
              <a:extLst>
                <a:ext uri="{FF2B5EF4-FFF2-40B4-BE49-F238E27FC236}">
                  <a16:creationId xmlns:a16="http://schemas.microsoft.com/office/drawing/2014/main" id="{B8C10EB4-7069-4C7C-9BE8-B0660D05D6BC}"/>
                </a:ext>
              </a:extLst>
            </p:cNvPr>
            <p:cNvSpPr txBox="1"/>
            <p:nvPr/>
          </p:nvSpPr>
          <p:spPr>
            <a:xfrm>
              <a:off x="2937120" y="2882384"/>
              <a:ext cx="729687" cy="369332"/>
            </a:xfrm>
            <a:prstGeom prst="rect">
              <a:avLst/>
            </a:prstGeom>
            <a:noFill/>
            <a:ln>
              <a:solidFill>
                <a:srgbClr val="000000"/>
              </a:solidFill>
            </a:ln>
          </p:spPr>
          <p:txBody>
            <a:bodyPr wrap="none" rtlCol="0">
              <a:spAutoFit/>
            </a:bodyPr>
            <a:lstStyle/>
            <a:p>
              <a:r>
                <a:rPr lang="en-US" altLang="zh-TW" dirty="0"/>
                <a:t>W2=?</a:t>
              </a:r>
              <a:endParaRPr lang="en-US" dirty="0"/>
            </a:p>
          </p:txBody>
        </p:sp>
        <p:sp>
          <p:nvSpPr>
            <p:cNvPr id="14" name="文字方塊 13">
              <a:extLst>
                <a:ext uri="{FF2B5EF4-FFF2-40B4-BE49-F238E27FC236}">
                  <a16:creationId xmlns:a16="http://schemas.microsoft.com/office/drawing/2014/main" id="{C87D2070-5650-4CBC-AAFD-53F787BBD690}"/>
                </a:ext>
              </a:extLst>
            </p:cNvPr>
            <p:cNvSpPr txBox="1"/>
            <p:nvPr/>
          </p:nvSpPr>
          <p:spPr>
            <a:xfrm>
              <a:off x="4111216" y="1456369"/>
              <a:ext cx="763351" cy="369332"/>
            </a:xfrm>
            <a:prstGeom prst="rect">
              <a:avLst/>
            </a:prstGeom>
            <a:noFill/>
            <a:ln>
              <a:solidFill>
                <a:srgbClr val="000000"/>
              </a:solidFill>
            </a:ln>
          </p:spPr>
          <p:txBody>
            <a:bodyPr wrap="square" rtlCol="0">
              <a:spAutoFit/>
            </a:bodyPr>
            <a:lstStyle/>
            <a:p>
              <a:r>
                <a:rPr lang="en-US" dirty="0"/>
                <a:t>b1=?</a:t>
              </a:r>
            </a:p>
          </p:txBody>
        </p:sp>
        <p:sp>
          <p:nvSpPr>
            <p:cNvPr id="15" name="文字方塊 14">
              <a:extLst>
                <a:ext uri="{FF2B5EF4-FFF2-40B4-BE49-F238E27FC236}">
                  <a16:creationId xmlns:a16="http://schemas.microsoft.com/office/drawing/2014/main" id="{67FC6B6A-27B2-4612-A22D-79F68A5A76BB}"/>
                </a:ext>
              </a:extLst>
            </p:cNvPr>
            <p:cNvSpPr txBox="1"/>
            <p:nvPr/>
          </p:nvSpPr>
          <p:spPr>
            <a:xfrm>
              <a:off x="4053617" y="2890689"/>
              <a:ext cx="646331" cy="369332"/>
            </a:xfrm>
            <a:prstGeom prst="rect">
              <a:avLst/>
            </a:prstGeom>
            <a:noFill/>
            <a:ln>
              <a:solidFill>
                <a:srgbClr val="000000"/>
              </a:solidFill>
            </a:ln>
          </p:spPr>
          <p:txBody>
            <a:bodyPr wrap="none" rtlCol="0">
              <a:spAutoFit/>
            </a:bodyPr>
            <a:lstStyle/>
            <a:p>
              <a:r>
                <a:rPr lang="en-US" dirty="0"/>
                <a:t>b2=?</a:t>
              </a:r>
            </a:p>
          </p:txBody>
        </p:sp>
        <p:grpSp>
          <p:nvGrpSpPr>
            <p:cNvPr id="16" name="群組 15">
              <a:extLst>
                <a:ext uri="{FF2B5EF4-FFF2-40B4-BE49-F238E27FC236}">
                  <a16:creationId xmlns:a16="http://schemas.microsoft.com/office/drawing/2014/main" id="{D4305E54-38E8-4047-A5B2-98A9B3A598BC}"/>
                </a:ext>
              </a:extLst>
            </p:cNvPr>
            <p:cNvGrpSpPr/>
            <p:nvPr/>
          </p:nvGrpSpPr>
          <p:grpSpPr>
            <a:xfrm>
              <a:off x="5611648" y="1294035"/>
              <a:ext cx="1057275" cy="723900"/>
              <a:chOff x="7277888" y="2626324"/>
              <a:chExt cx="1057275" cy="723900"/>
            </a:xfrm>
          </p:grpSpPr>
          <p:sp>
            <p:nvSpPr>
              <p:cNvPr id="30" name="流程圖: 替代程序 29">
                <a:extLst>
                  <a:ext uri="{FF2B5EF4-FFF2-40B4-BE49-F238E27FC236}">
                    <a16:creationId xmlns:a16="http://schemas.microsoft.com/office/drawing/2014/main" id="{E427DCB8-8984-4E6E-BC66-5156731A8D49}"/>
                  </a:ext>
                </a:extLst>
              </p:cNvPr>
              <p:cNvSpPr/>
              <p:nvPr/>
            </p:nvSpPr>
            <p:spPr>
              <a:xfrm>
                <a:off x="7277888" y="2626324"/>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31" name="圖片 30">
                <a:extLst>
                  <a:ext uri="{FF2B5EF4-FFF2-40B4-BE49-F238E27FC236}">
                    <a16:creationId xmlns:a16="http://schemas.microsoft.com/office/drawing/2014/main" id="{143F8621-3946-462D-BA69-1404CF83DFA2}"/>
                  </a:ext>
                </a:extLst>
              </p:cNvPr>
              <p:cNvPicPr>
                <a:picLocks noChangeAspect="1"/>
              </p:cNvPicPr>
              <p:nvPr/>
            </p:nvPicPr>
            <p:blipFill>
              <a:blip r:embed="rId2"/>
              <a:stretch>
                <a:fillRect/>
              </a:stretch>
            </p:blipFill>
            <p:spPr>
              <a:xfrm>
                <a:off x="7517512" y="2690432"/>
                <a:ext cx="586791" cy="586791"/>
              </a:xfrm>
              <a:prstGeom prst="rect">
                <a:avLst/>
              </a:prstGeom>
            </p:spPr>
          </p:pic>
        </p:grpSp>
        <p:cxnSp>
          <p:nvCxnSpPr>
            <p:cNvPr id="17" name="直線單箭頭接點 16">
              <a:extLst>
                <a:ext uri="{FF2B5EF4-FFF2-40B4-BE49-F238E27FC236}">
                  <a16:creationId xmlns:a16="http://schemas.microsoft.com/office/drawing/2014/main" id="{FF8BDA85-FEA5-4639-AB15-97832E8979E2}"/>
                </a:ext>
              </a:extLst>
            </p:cNvPr>
            <p:cNvCxnSpPr>
              <a:cxnSpLocks/>
              <a:stCxn id="12" idx="3"/>
              <a:endCxn id="14" idx="1"/>
            </p:cNvCxnSpPr>
            <p:nvPr/>
          </p:nvCxnSpPr>
          <p:spPr>
            <a:xfrm>
              <a:off x="3666807" y="1641035"/>
              <a:ext cx="444409"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直線單箭頭接點 17">
              <a:extLst>
                <a:ext uri="{FF2B5EF4-FFF2-40B4-BE49-F238E27FC236}">
                  <a16:creationId xmlns:a16="http://schemas.microsoft.com/office/drawing/2014/main" id="{44DB8818-A7FC-4A89-BD80-E77DA5DB4C10}"/>
                </a:ext>
              </a:extLst>
            </p:cNvPr>
            <p:cNvCxnSpPr>
              <a:cxnSpLocks/>
              <a:stCxn id="14" idx="3"/>
              <a:endCxn id="30" idx="1"/>
            </p:cNvCxnSpPr>
            <p:nvPr/>
          </p:nvCxnSpPr>
          <p:spPr>
            <a:xfrm>
              <a:off x="4874567" y="1641035"/>
              <a:ext cx="737081" cy="1495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 name="直線單箭頭接點 18">
              <a:extLst>
                <a:ext uri="{FF2B5EF4-FFF2-40B4-BE49-F238E27FC236}">
                  <a16:creationId xmlns:a16="http://schemas.microsoft.com/office/drawing/2014/main" id="{848628EA-533F-466A-8273-846FA1D57F62}"/>
                </a:ext>
              </a:extLst>
            </p:cNvPr>
            <p:cNvCxnSpPr>
              <a:cxnSpLocks/>
              <a:stCxn id="13" idx="3"/>
              <a:endCxn id="15" idx="1"/>
            </p:cNvCxnSpPr>
            <p:nvPr/>
          </p:nvCxnSpPr>
          <p:spPr>
            <a:xfrm>
              <a:off x="3666807" y="3067050"/>
              <a:ext cx="386810" cy="830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grpSp>
          <p:nvGrpSpPr>
            <p:cNvPr id="20" name="群組 19">
              <a:extLst>
                <a:ext uri="{FF2B5EF4-FFF2-40B4-BE49-F238E27FC236}">
                  <a16:creationId xmlns:a16="http://schemas.microsoft.com/office/drawing/2014/main" id="{EB4B6C4D-C152-44FC-B564-EEEAC5A2FFD6}"/>
                </a:ext>
              </a:extLst>
            </p:cNvPr>
            <p:cNvGrpSpPr/>
            <p:nvPr/>
          </p:nvGrpSpPr>
          <p:grpSpPr>
            <a:xfrm>
              <a:off x="5659871" y="2705100"/>
              <a:ext cx="1057275" cy="723900"/>
              <a:chOff x="7161114" y="4159322"/>
              <a:chExt cx="1057275" cy="723900"/>
            </a:xfrm>
          </p:grpSpPr>
          <p:sp>
            <p:nvSpPr>
              <p:cNvPr id="28" name="流程圖: 替代程序 27">
                <a:extLst>
                  <a:ext uri="{FF2B5EF4-FFF2-40B4-BE49-F238E27FC236}">
                    <a16:creationId xmlns:a16="http://schemas.microsoft.com/office/drawing/2014/main" id="{A7536187-AB54-4E2D-8754-7085157A1CB1}"/>
                  </a:ext>
                </a:extLst>
              </p:cNvPr>
              <p:cNvSpPr/>
              <p:nvPr/>
            </p:nvSpPr>
            <p:spPr>
              <a:xfrm>
                <a:off x="7161114" y="4159322"/>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29" name="圖片 28">
                <a:extLst>
                  <a:ext uri="{FF2B5EF4-FFF2-40B4-BE49-F238E27FC236}">
                    <a16:creationId xmlns:a16="http://schemas.microsoft.com/office/drawing/2014/main" id="{5664F083-D995-4A94-B457-6109FAC7149B}"/>
                  </a:ext>
                </a:extLst>
              </p:cNvPr>
              <p:cNvPicPr>
                <a:picLocks noChangeAspect="1"/>
              </p:cNvPicPr>
              <p:nvPr/>
            </p:nvPicPr>
            <p:blipFill>
              <a:blip r:embed="rId2"/>
              <a:stretch>
                <a:fillRect/>
              </a:stretch>
            </p:blipFill>
            <p:spPr>
              <a:xfrm>
                <a:off x="7396356" y="4227876"/>
                <a:ext cx="586791" cy="586791"/>
              </a:xfrm>
              <a:prstGeom prst="rect">
                <a:avLst/>
              </a:prstGeom>
            </p:spPr>
          </p:pic>
        </p:grpSp>
        <p:cxnSp>
          <p:nvCxnSpPr>
            <p:cNvPr id="21" name="直線單箭頭接點 20">
              <a:extLst>
                <a:ext uri="{FF2B5EF4-FFF2-40B4-BE49-F238E27FC236}">
                  <a16:creationId xmlns:a16="http://schemas.microsoft.com/office/drawing/2014/main" id="{D3FA6209-F98E-444B-B47F-2B81EDCC9921}"/>
                </a:ext>
              </a:extLst>
            </p:cNvPr>
            <p:cNvCxnSpPr>
              <a:cxnSpLocks/>
              <a:stCxn id="15" idx="3"/>
              <a:endCxn id="28" idx="1"/>
            </p:cNvCxnSpPr>
            <p:nvPr/>
          </p:nvCxnSpPr>
          <p:spPr>
            <a:xfrm flipV="1">
              <a:off x="4699948" y="3067050"/>
              <a:ext cx="959923" cy="830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2" name="文字方塊 21">
              <a:extLst>
                <a:ext uri="{FF2B5EF4-FFF2-40B4-BE49-F238E27FC236}">
                  <a16:creationId xmlns:a16="http://schemas.microsoft.com/office/drawing/2014/main" id="{6337F632-6296-440D-9ECD-FE9251180A4D}"/>
                </a:ext>
              </a:extLst>
            </p:cNvPr>
            <p:cNvSpPr txBox="1"/>
            <p:nvPr/>
          </p:nvSpPr>
          <p:spPr>
            <a:xfrm>
              <a:off x="7145674" y="2046914"/>
              <a:ext cx="729687" cy="369332"/>
            </a:xfrm>
            <a:prstGeom prst="rect">
              <a:avLst/>
            </a:prstGeom>
            <a:noFill/>
            <a:ln>
              <a:solidFill>
                <a:srgbClr val="000000"/>
              </a:solidFill>
            </a:ln>
          </p:spPr>
          <p:txBody>
            <a:bodyPr wrap="none" rtlCol="0">
              <a:spAutoFit/>
            </a:bodyPr>
            <a:lstStyle/>
            <a:p>
              <a:r>
                <a:rPr lang="en-US" dirty="0"/>
                <a:t>W3=?</a:t>
              </a:r>
            </a:p>
          </p:txBody>
        </p:sp>
        <p:sp>
          <p:nvSpPr>
            <p:cNvPr id="23" name="文字方塊 22">
              <a:extLst>
                <a:ext uri="{FF2B5EF4-FFF2-40B4-BE49-F238E27FC236}">
                  <a16:creationId xmlns:a16="http://schemas.microsoft.com/office/drawing/2014/main" id="{7D0149A1-6EC9-42DB-AEC9-FD9F09F154A9}"/>
                </a:ext>
              </a:extLst>
            </p:cNvPr>
            <p:cNvSpPr txBox="1"/>
            <p:nvPr/>
          </p:nvSpPr>
          <p:spPr>
            <a:xfrm>
              <a:off x="7175897" y="2544640"/>
              <a:ext cx="729687" cy="369332"/>
            </a:xfrm>
            <a:prstGeom prst="rect">
              <a:avLst/>
            </a:prstGeom>
            <a:noFill/>
            <a:ln>
              <a:solidFill>
                <a:srgbClr val="000000"/>
              </a:solidFill>
            </a:ln>
          </p:spPr>
          <p:txBody>
            <a:bodyPr wrap="none" rtlCol="0">
              <a:spAutoFit/>
            </a:bodyPr>
            <a:lstStyle/>
            <a:p>
              <a:r>
                <a:rPr lang="en-US" dirty="0"/>
                <a:t>W4=?</a:t>
              </a:r>
            </a:p>
          </p:txBody>
        </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3C590C66-AE00-4BB9-9F90-541D52259861}"/>
                    </a:ext>
                  </a:extLst>
                </p:cNvPr>
                <p:cNvSpPr txBox="1"/>
                <p:nvPr/>
              </p:nvSpPr>
              <p:spPr>
                <a:xfrm>
                  <a:off x="8126930" y="2296820"/>
                  <a:ext cx="915635" cy="369332"/>
                </a:xfrm>
                <a:prstGeom prst="rect">
                  <a:avLst/>
                </a:prstGeom>
                <a:noFill/>
                <a:ln>
                  <a:solidFill>
                    <a:srgbClr val="000000"/>
                  </a:solidFill>
                </a:ln>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b3=?</a:t>
                  </a:r>
                </a:p>
              </p:txBody>
            </p:sp>
          </mc:Choice>
          <mc:Fallback xmlns="">
            <p:sp>
              <p:nvSpPr>
                <p:cNvPr id="24" name="文字方塊 23">
                  <a:extLst>
                    <a:ext uri="{FF2B5EF4-FFF2-40B4-BE49-F238E27FC236}">
                      <a16:creationId xmlns:a16="http://schemas.microsoft.com/office/drawing/2014/main" id="{3C590C66-AE00-4BB9-9F90-541D52259861}"/>
                    </a:ext>
                  </a:extLst>
                </p:cNvPr>
                <p:cNvSpPr txBox="1">
                  <a:spLocks noRot="1" noChangeAspect="1" noMove="1" noResize="1" noEditPoints="1" noAdjustHandles="1" noChangeArrowheads="1" noChangeShapeType="1" noTextEdit="1"/>
                </p:cNvSpPr>
                <p:nvPr/>
              </p:nvSpPr>
              <p:spPr>
                <a:xfrm>
                  <a:off x="8126930" y="2296820"/>
                  <a:ext cx="915635" cy="369332"/>
                </a:xfrm>
                <a:prstGeom prst="rect">
                  <a:avLst/>
                </a:prstGeom>
                <a:blipFill>
                  <a:blip r:embed="rId3"/>
                  <a:stretch>
                    <a:fillRect l="-1316" t="-6349" r="-4605" b="-22222"/>
                  </a:stretch>
                </a:blipFill>
                <a:ln>
                  <a:solidFill>
                    <a:srgbClr val="000000"/>
                  </a:solidFill>
                </a:ln>
              </p:spPr>
              <p:txBody>
                <a:bodyPr/>
                <a:lstStyle/>
                <a:p>
                  <a:r>
                    <a:rPr lang="en-US">
                      <a:noFill/>
                    </a:rPr>
                    <a:t> </a:t>
                  </a:r>
                </a:p>
              </p:txBody>
            </p:sp>
          </mc:Fallback>
        </mc:AlternateContent>
        <p:cxnSp>
          <p:nvCxnSpPr>
            <p:cNvPr id="25" name="直線單箭頭接點 24">
              <a:extLst>
                <a:ext uri="{FF2B5EF4-FFF2-40B4-BE49-F238E27FC236}">
                  <a16:creationId xmlns:a16="http://schemas.microsoft.com/office/drawing/2014/main" id="{A5393A39-DB63-4FDE-B3BF-C137FE73BBF4}"/>
                </a:ext>
              </a:extLst>
            </p:cNvPr>
            <p:cNvCxnSpPr>
              <a:cxnSpLocks/>
              <a:stCxn id="22" idx="3"/>
              <a:endCxn id="24" idx="1"/>
            </p:cNvCxnSpPr>
            <p:nvPr/>
          </p:nvCxnSpPr>
          <p:spPr>
            <a:xfrm>
              <a:off x="7875361" y="2231580"/>
              <a:ext cx="251569" cy="24990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 name="直線單箭頭接點 25">
              <a:extLst>
                <a:ext uri="{FF2B5EF4-FFF2-40B4-BE49-F238E27FC236}">
                  <a16:creationId xmlns:a16="http://schemas.microsoft.com/office/drawing/2014/main" id="{C71F11C5-0D76-4076-8B47-0CA8F3FB3B5F}"/>
                </a:ext>
              </a:extLst>
            </p:cNvPr>
            <p:cNvCxnSpPr>
              <a:cxnSpLocks/>
              <a:stCxn id="23" idx="3"/>
              <a:endCxn id="24" idx="1"/>
            </p:cNvCxnSpPr>
            <p:nvPr/>
          </p:nvCxnSpPr>
          <p:spPr>
            <a:xfrm flipV="1">
              <a:off x="7905584" y="2481486"/>
              <a:ext cx="221346" cy="24782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27" name="直線單箭頭接點 26">
              <a:extLst>
                <a:ext uri="{FF2B5EF4-FFF2-40B4-BE49-F238E27FC236}">
                  <a16:creationId xmlns:a16="http://schemas.microsoft.com/office/drawing/2014/main" id="{F501477C-0515-4046-9A59-6189FBC23720}"/>
                </a:ext>
              </a:extLst>
            </p:cNvPr>
            <p:cNvCxnSpPr>
              <a:cxnSpLocks/>
              <a:stCxn id="24" idx="3"/>
              <a:endCxn id="9" idx="2"/>
            </p:cNvCxnSpPr>
            <p:nvPr/>
          </p:nvCxnSpPr>
          <p:spPr>
            <a:xfrm flipV="1">
              <a:off x="9042565" y="2478821"/>
              <a:ext cx="481105" cy="2665"/>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2B61552E-BB97-40E8-BCC2-799868EF2A72}"/>
                  </a:ext>
                </a:extLst>
              </p:cNvPr>
              <p:cNvSpPr txBox="1"/>
              <p:nvPr/>
            </p:nvSpPr>
            <p:spPr>
              <a:xfrm>
                <a:off x="1636733" y="1267906"/>
                <a:ext cx="3207475" cy="349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𝑎</m:t>
                          </m:r>
                        </m:e>
                        <m:sub>
                          <m:r>
                            <a:rPr lang="en-US" altLang="zh-TW" sz="1600" b="0" i="1" smtClean="0">
                              <a:solidFill>
                                <a:srgbClr val="FF0000"/>
                              </a:solidFill>
                              <a:latin typeface="Cambria Math" panose="02040503050406030204" pitchFamily="18" charset="0"/>
                            </a:rPr>
                            <m:t>1,</m:t>
                          </m:r>
                          <m:r>
                            <a:rPr lang="en-US" altLang="zh-TW" sz="1600" b="0" i="1" smtClean="0">
                              <a:solidFill>
                                <a:srgbClr val="FF0000"/>
                              </a:solidFill>
                              <a:latin typeface="Cambria Math" panose="02040503050406030204" pitchFamily="18" charset="0"/>
                            </a:rPr>
                            <m:t>𝑖</m:t>
                          </m:r>
                        </m:sub>
                      </m:sSub>
                      <m:r>
                        <a:rPr lang="en-US" altLang="zh-TW" sz="1600" b="0" i="1" smtClean="0">
                          <a:solidFill>
                            <a:srgbClr val="FF0000"/>
                          </a:solidFill>
                          <a:latin typeface="Cambria Math" panose="02040503050406030204" pitchFamily="18" charset="0"/>
                        </a:rPr>
                        <m:t>=</m:t>
                      </m:r>
                      <m:r>
                        <a:rPr lang="en-US" altLang="zh-TW" sz="1600" b="0" i="1" smtClean="0">
                          <a:solidFill>
                            <a:srgbClr val="FF0000"/>
                          </a:solidFill>
                          <a:latin typeface="Cambria Math" panose="02040503050406030204" pitchFamily="18" charset="0"/>
                        </a:rPr>
                        <m:t>𝑖𝑛𝑝𝑢</m:t>
                      </m:r>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𝑡</m:t>
                          </m:r>
                        </m:e>
                        <m:sub>
                          <m:r>
                            <a:rPr lang="en-US" altLang="zh-TW" sz="1600" b="0" i="1" smtClean="0">
                              <a:solidFill>
                                <a:srgbClr val="FF0000"/>
                              </a:solidFill>
                              <a:latin typeface="Cambria Math" panose="02040503050406030204" pitchFamily="18" charset="0"/>
                            </a:rPr>
                            <m:t>𝑖</m:t>
                          </m:r>
                        </m:sub>
                      </m:sSub>
                      <m:r>
                        <a:rPr lang="en-US" altLang="zh-TW" sz="1600" b="0" i="1" smtClean="0">
                          <a:solidFill>
                            <a:srgbClr val="FF0000"/>
                          </a:solidFill>
                          <a:latin typeface="Cambria Math" panose="02040503050406030204" pitchFamily="18" charset="0"/>
                          <a:ea typeface="Cambria Math" panose="02040503050406030204" pitchFamily="18" charset="0"/>
                        </a:rPr>
                        <m:t>×</m:t>
                      </m:r>
                      <m:sSub>
                        <m:sSubPr>
                          <m:ctrlPr>
                            <a:rPr lang="en-US" altLang="zh-TW" sz="1600" b="0" i="1" smtClean="0">
                              <a:solidFill>
                                <a:srgbClr val="FF0000"/>
                              </a:solidFill>
                              <a:latin typeface="Cambria Math" panose="02040503050406030204" pitchFamily="18" charset="0"/>
                              <a:ea typeface="Cambria Math" panose="02040503050406030204" pitchFamily="18" charset="0"/>
                            </a:rPr>
                          </m:ctrlPr>
                        </m:sSubPr>
                        <m:e>
                          <m:r>
                            <a:rPr lang="en-US" altLang="zh-TW" sz="1600" b="0" i="1" smtClean="0">
                              <a:solidFill>
                                <a:srgbClr val="FF0000"/>
                              </a:solidFill>
                              <a:latin typeface="Cambria Math" panose="02040503050406030204" pitchFamily="18" charset="0"/>
                              <a:ea typeface="Cambria Math" panose="02040503050406030204" pitchFamily="18" charset="0"/>
                            </a:rPr>
                            <m:t>𝑊</m:t>
                          </m:r>
                        </m:e>
                        <m:sub>
                          <m:r>
                            <a:rPr lang="en-US" altLang="zh-TW" sz="1600" b="0" i="1" smtClean="0">
                              <a:solidFill>
                                <a:srgbClr val="FF0000"/>
                              </a:solidFill>
                              <a:latin typeface="Cambria Math" panose="02040503050406030204" pitchFamily="18" charset="0"/>
                              <a:ea typeface="Cambria Math" panose="02040503050406030204" pitchFamily="18" charset="0"/>
                            </a:rPr>
                            <m:t>1</m:t>
                          </m:r>
                        </m:sub>
                      </m:sSub>
                      <m:r>
                        <a:rPr lang="en-US" altLang="zh-TW" sz="1600" b="0" i="1" smtClean="0">
                          <a:solidFill>
                            <a:srgbClr val="FF0000"/>
                          </a:solidFill>
                          <a:latin typeface="Cambria Math" panose="02040503050406030204" pitchFamily="18" charset="0"/>
                          <a:ea typeface="Cambria Math" panose="02040503050406030204" pitchFamily="18" charset="0"/>
                        </a:rPr>
                        <m:t>+</m:t>
                      </m:r>
                      <m:sSub>
                        <m:sSubPr>
                          <m:ctrlPr>
                            <a:rPr lang="en-US" altLang="zh-TW" sz="1600" b="0" i="1" smtClean="0">
                              <a:solidFill>
                                <a:srgbClr val="FF0000"/>
                              </a:solidFill>
                              <a:latin typeface="Cambria Math" panose="02040503050406030204" pitchFamily="18" charset="0"/>
                              <a:ea typeface="Cambria Math" panose="02040503050406030204" pitchFamily="18" charset="0"/>
                            </a:rPr>
                          </m:ctrlPr>
                        </m:sSubPr>
                        <m:e>
                          <m:r>
                            <a:rPr lang="en-US" altLang="zh-TW" sz="1600" b="0" i="1" smtClean="0">
                              <a:solidFill>
                                <a:srgbClr val="FF0000"/>
                              </a:solidFill>
                              <a:latin typeface="Cambria Math" panose="02040503050406030204" pitchFamily="18" charset="0"/>
                              <a:ea typeface="Cambria Math" panose="02040503050406030204" pitchFamily="18" charset="0"/>
                            </a:rPr>
                            <m:t>𝑏</m:t>
                          </m:r>
                        </m:e>
                        <m:sub>
                          <m:r>
                            <a:rPr lang="en-US" altLang="zh-TW" sz="16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altLang="zh-TW" sz="1600" dirty="0"/>
              </a:p>
            </p:txBody>
          </p:sp>
        </mc:Choice>
        <mc:Fallback xmlns="">
          <p:sp>
            <p:nvSpPr>
              <p:cNvPr id="32" name="文字方塊 31">
                <a:extLst>
                  <a:ext uri="{FF2B5EF4-FFF2-40B4-BE49-F238E27FC236}">
                    <a16:creationId xmlns:a16="http://schemas.microsoft.com/office/drawing/2014/main" id="{2B61552E-BB97-40E8-BCC2-799868EF2A72}"/>
                  </a:ext>
                </a:extLst>
              </p:cNvPr>
              <p:cNvSpPr txBox="1">
                <a:spLocks noRot="1" noChangeAspect="1" noMove="1" noResize="1" noEditPoints="1" noAdjustHandles="1" noChangeArrowheads="1" noChangeShapeType="1" noTextEdit="1"/>
              </p:cNvSpPr>
              <p:nvPr/>
            </p:nvSpPr>
            <p:spPr>
              <a:xfrm>
                <a:off x="1636733" y="1267906"/>
                <a:ext cx="3207475" cy="349326"/>
              </a:xfrm>
              <a:prstGeom prst="rect">
                <a:avLst/>
              </a:prstGeom>
              <a:blipFill>
                <a:blip r:embed="rId4"/>
                <a:stretch>
                  <a:fillRect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A42194E7-B3CE-454C-B405-546EB9273B85}"/>
                  </a:ext>
                </a:extLst>
              </p:cNvPr>
              <p:cNvSpPr txBox="1"/>
              <p:nvPr/>
            </p:nvSpPr>
            <p:spPr>
              <a:xfrm>
                <a:off x="1636733" y="3570517"/>
                <a:ext cx="3207475" cy="349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𝑎</m:t>
                          </m:r>
                        </m:e>
                        <m:sub>
                          <m:r>
                            <a:rPr lang="en-US" altLang="zh-TW" sz="1600" b="0" i="1" smtClean="0">
                              <a:solidFill>
                                <a:srgbClr val="FFC000"/>
                              </a:solidFill>
                              <a:latin typeface="Cambria Math" panose="02040503050406030204" pitchFamily="18" charset="0"/>
                            </a:rPr>
                            <m:t>2,</m:t>
                          </m:r>
                          <m:r>
                            <a:rPr lang="en-US" altLang="zh-TW" sz="1600" b="0" i="1" smtClean="0">
                              <a:solidFill>
                                <a:srgbClr val="FFC000"/>
                              </a:solidFill>
                              <a:latin typeface="Cambria Math" panose="02040503050406030204" pitchFamily="18" charset="0"/>
                            </a:rPr>
                            <m:t>𝑖</m:t>
                          </m:r>
                        </m:sub>
                      </m:sSub>
                      <m:r>
                        <a:rPr lang="en-US" altLang="zh-TW" sz="1600" b="0" i="1" smtClean="0">
                          <a:solidFill>
                            <a:srgbClr val="FFC000"/>
                          </a:solidFill>
                          <a:latin typeface="Cambria Math" panose="02040503050406030204" pitchFamily="18" charset="0"/>
                        </a:rPr>
                        <m:t>=</m:t>
                      </m:r>
                      <m:r>
                        <a:rPr lang="en-US" altLang="zh-TW" sz="1600" b="0" i="1" smtClean="0">
                          <a:solidFill>
                            <a:srgbClr val="FFC000"/>
                          </a:solidFill>
                          <a:latin typeface="Cambria Math" panose="02040503050406030204" pitchFamily="18" charset="0"/>
                        </a:rPr>
                        <m:t>𝑖𝑛𝑝𝑢</m:t>
                      </m:r>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𝑡</m:t>
                          </m:r>
                        </m:e>
                        <m:sub>
                          <m:r>
                            <a:rPr lang="en-US" altLang="zh-TW" sz="1600" b="0" i="1" smtClean="0">
                              <a:solidFill>
                                <a:srgbClr val="FFC000"/>
                              </a:solidFill>
                              <a:latin typeface="Cambria Math" panose="02040503050406030204" pitchFamily="18" charset="0"/>
                            </a:rPr>
                            <m:t>𝑖</m:t>
                          </m:r>
                        </m:sub>
                      </m:sSub>
                      <m:r>
                        <a:rPr lang="en-US" altLang="zh-TW" sz="1600" b="0" i="1" smtClean="0">
                          <a:solidFill>
                            <a:srgbClr val="FFC000"/>
                          </a:solidFill>
                          <a:latin typeface="Cambria Math" panose="02040503050406030204" pitchFamily="18" charset="0"/>
                          <a:ea typeface="Cambria Math" panose="02040503050406030204" pitchFamily="18" charset="0"/>
                        </a:rPr>
                        <m:t>×</m:t>
                      </m:r>
                      <m:sSub>
                        <m:sSubPr>
                          <m:ctrlPr>
                            <a:rPr lang="en-US" altLang="zh-TW" sz="1600" b="0" i="1" smtClean="0">
                              <a:solidFill>
                                <a:srgbClr val="FFC000"/>
                              </a:solidFill>
                              <a:latin typeface="Cambria Math" panose="02040503050406030204" pitchFamily="18" charset="0"/>
                              <a:ea typeface="Cambria Math" panose="02040503050406030204" pitchFamily="18" charset="0"/>
                            </a:rPr>
                          </m:ctrlPr>
                        </m:sSubPr>
                        <m:e>
                          <m:r>
                            <a:rPr lang="en-US" altLang="zh-TW" sz="1600" b="0" i="1" smtClean="0">
                              <a:solidFill>
                                <a:srgbClr val="FFC000"/>
                              </a:solidFill>
                              <a:latin typeface="Cambria Math" panose="02040503050406030204" pitchFamily="18" charset="0"/>
                              <a:ea typeface="Cambria Math" panose="02040503050406030204" pitchFamily="18" charset="0"/>
                            </a:rPr>
                            <m:t>𝑊</m:t>
                          </m:r>
                        </m:e>
                        <m:sub>
                          <m:r>
                            <a:rPr lang="en-US" altLang="zh-TW" sz="1600" b="0" i="1" smtClean="0">
                              <a:solidFill>
                                <a:srgbClr val="FFC000"/>
                              </a:solidFill>
                              <a:latin typeface="Cambria Math" panose="02040503050406030204" pitchFamily="18" charset="0"/>
                              <a:ea typeface="Cambria Math" panose="02040503050406030204" pitchFamily="18" charset="0"/>
                            </a:rPr>
                            <m:t>2</m:t>
                          </m:r>
                        </m:sub>
                      </m:sSub>
                      <m:r>
                        <a:rPr lang="en-US" altLang="zh-TW" sz="1600" b="0" i="1" smtClean="0">
                          <a:solidFill>
                            <a:srgbClr val="FFC000"/>
                          </a:solidFill>
                          <a:latin typeface="Cambria Math" panose="02040503050406030204" pitchFamily="18" charset="0"/>
                          <a:ea typeface="Cambria Math" panose="02040503050406030204" pitchFamily="18" charset="0"/>
                        </a:rPr>
                        <m:t>+</m:t>
                      </m:r>
                      <m:sSub>
                        <m:sSubPr>
                          <m:ctrlPr>
                            <a:rPr lang="en-US" altLang="zh-TW" sz="1600" b="0" i="1" smtClean="0">
                              <a:solidFill>
                                <a:srgbClr val="FFC000"/>
                              </a:solidFill>
                              <a:latin typeface="Cambria Math" panose="02040503050406030204" pitchFamily="18" charset="0"/>
                              <a:ea typeface="Cambria Math" panose="02040503050406030204" pitchFamily="18" charset="0"/>
                            </a:rPr>
                          </m:ctrlPr>
                        </m:sSubPr>
                        <m:e>
                          <m:r>
                            <a:rPr lang="en-US" altLang="zh-TW" sz="1600" b="0" i="1" smtClean="0">
                              <a:solidFill>
                                <a:srgbClr val="FFC000"/>
                              </a:solidFill>
                              <a:latin typeface="Cambria Math" panose="02040503050406030204" pitchFamily="18" charset="0"/>
                              <a:ea typeface="Cambria Math" panose="02040503050406030204" pitchFamily="18" charset="0"/>
                            </a:rPr>
                            <m:t>𝑏</m:t>
                          </m:r>
                        </m:e>
                        <m:sub>
                          <m:r>
                            <a:rPr lang="en-US" altLang="zh-TW" sz="1600" b="0" i="1" smtClean="0">
                              <a:solidFill>
                                <a:srgbClr val="FFC000"/>
                              </a:solidFill>
                              <a:latin typeface="Cambria Math" panose="02040503050406030204" pitchFamily="18" charset="0"/>
                              <a:ea typeface="Cambria Math" panose="02040503050406030204" pitchFamily="18" charset="0"/>
                            </a:rPr>
                            <m:t>2</m:t>
                          </m:r>
                        </m:sub>
                      </m:sSub>
                    </m:oMath>
                  </m:oMathPara>
                </a14:m>
                <a:endParaRPr lang="en-US" altLang="zh-TW" sz="1600" dirty="0"/>
              </a:p>
            </p:txBody>
          </p:sp>
        </mc:Choice>
        <mc:Fallback xmlns="">
          <p:sp>
            <p:nvSpPr>
              <p:cNvPr id="33" name="文字方塊 32">
                <a:extLst>
                  <a:ext uri="{FF2B5EF4-FFF2-40B4-BE49-F238E27FC236}">
                    <a16:creationId xmlns:a16="http://schemas.microsoft.com/office/drawing/2014/main" id="{A42194E7-B3CE-454C-B405-546EB9273B85}"/>
                  </a:ext>
                </a:extLst>
              </p:cNvPr>
              <p:cNvSpPr txBox="1">
                <a:spLocks noRot="1" noChangeAspect="1" noMove="1" noResize="1" noEditPoints="1" noAdjustHandles="1" noChangeArrowheads="1" noChangeShapeType="1" noTextEdit="1"/>
              </p:cNvSpPr>
              <p:nvPr/>
            </p:nvSpPr>
            <p:spPr>
              <a:xfrm>
                <a:off x="1636733" y="3570517"/>
                <a:ext cx="3207475" cy="349326"/>
              </a:xfrm>
              <a:prstGeom prst="rect">
                <a:avLst/>
              </a:prstGeom>
              <a:blipFill>
                <a:blip r:embed="rId5"/>
                <a:stretch>
                  <a:fillRect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060DC199-5647-4A76-BE45-5B9C78BF0073}"/>
                  </a:ext>
                </a:extLst>
              </p:cNvPr>
              <p:cNvSpPr txBox="1"/>
              <p:nvPr/>
            </p:nvSpPr>
            <p:spPr>
              <a:xfrm>
                <a:off x="4540344" y="1042910"/>
                <a:ext cx="3207475"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solidFill>
                            <a:srgbClr val="FF0000"/>
                          </a:solidFill>
                          <a:latin typeface="Cambria Math" panose="02040503050406030204" pitchFamily="18" charset="0"/>
                        </a:rPr>
                        <m:t>𝜎</m:t>
                      </m:r>
                      <m:d>
                        <m:dPr>
                          <m:ctrlPr>
                            <a:rPr lang="en-US" altLang="zh-TW" sz="1600" b="0" i="1" smtClean="0">
                              <a:solidFill>
                                <a:srgbClr val="FF0000"/>
                              </a:solidFill>
                              <a:latin typeface="Cambria Math" panose="02040503050406030204" pitchFamily="18" charset="0"/>
                            </a:rPr>
                          </m:ctrlPr>
                        </m:dPr>
                        <m:e>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𝑎</m:t>
                              </m:r>
                            </m:e>
                            <m:sub>
                              <m:r>
                                <a:rPr lang="en-US" altLang="zh-TW" sz="1600" b="0" i="1" smtClean="0">
                                  <a:solidFill>
                                    <a:srgbClr val="FF0000"/>
                                  </a:solidFill>
                                  <a:latin typeface="Cambria Math" panose="02040503050406030204" pitchFamily="18" charset="0"/>
                                </a:rPr>
                                <m:t>1,</m:t>
                              </m:r>
                              <m:r>
                                <a:rPr lang="en-US" altLang="zh-TW" sz="1600" b="0" i="1" smtClean="0">
                                  <a:solidFill>
                                    <a:srgbClr val="FF0000"/>
                                  </a:solidFill>
                                  <a:latin typeface="Cambria Math" panose="02040503050406030204" pitchFamily="18" charset="0"/>
                                </a:rPr>
                                <m:t>𝑖</m:t>
                              </m:r>
                            </m:sub>
                          </m:sSub>
                        </m:e>
                      </m:d>
                      <m:r>
                        <a:rPr lang="en-US" altLang="zh-TW" sz="1600" b="0" i="1" smtClean="0">
                          <a:solidFill>
                            <a:srgbClr val="FF0000"/>
                          </a:solidFill>
                          <a:latin typeface="Cambria Math" panose="02040503050406030204" pitchFamily="18" charset="0"/>
                        </a:rPr>
                        <m:t>=</m:t>
                      </m:r>
                      <m:func>
                        <m:funcPr>
                          <m:ctrlPr>
                            <a:rPr lang="en-US" altLang="zh-TW" sz="1600" b="0" i="1" smtClean="0">
                              <a:solidFill>
                                <a:srgbClr val="FF0000"/>
                              </a:solidFill>
                              <a:latin typeface="Cambria Math" panose="02040503050406030204" pitchFamily="18" charset="0"/>
                            </a:rPr>
                          </m:ctrlPr>
                        </m:funcPr>
                        <m:fName>
                          <m:r>
                            <m:rPr>
                              <m:sty m:val="p"/>
                            </m:rPr>
                            <a:rPr lang="en-US" altLang="zh-TW" sz="1600" b="0" i="0" smtClean="0">
                              <a:solidFill>
                                <a:srgbClr val="FF0000"/>
                              </a:solidFill>
                              <a:latin typeface="Cambria Math" panose="02040503050406030204" pitchFamily="18" charset="0"/>
                            </a:rPr>
                            <m:t>ln</m:t>
                          </m:r>
                        </m:fName>
                        <m:e>
                          <m:d>
                            <m:dPr>
                              <m:ctrlPr>
                                <a:rPr lang="en-US" altLang="zh-TW" sz="1600" b="0" i="1" smtClean="0">
                                  <a:solidFill>
                                    <a:srgbClr val="FF0000"/>
                                  </a:solidFill>
                                  <a:latin typeface="Cambria Math" panose="02040503050406030204" pitchFamily="18" charset="0"/>
                                </a:rPr>
                              </m:ctrlPr>
                            </m:dPr>
                            <m:e>
                              <m:r>
                                <a:rPr lang="en-US" altLang="zh-TW" sz="1600" b="0" i="1" smtClean="0">
                                  <a:solidFill>
                                    <a:srgbClr val="FF0000"/>
                                  </a:solidFill>
                                  <a:latin typeface="Cambria Math" panose="02040503050406030204" pitchFamily="18" charset="0"/>
                                </a:rPr>
                                <m:t>1+</m:t>
                              </m:r>
                              <m:sSup>
                                <m:sSupPr>
                                  <m:ctrlPr>
                                    <a:rPr lang="en-US" altLang="zh-TW" sz="1600" b="0" i="1" smtClean="0">
                                      <a:solidFill>
                                        <a:srgbClr val="FF0000"/>
                                      </a:solidFill>
                                      <a:latin typeface="Cambria Math" panose="02040503050406030204" pitchFamily="18" charset="0"/>
                                    </a:rPr>
                                  </m:ctrlPr>
                                </m:sSupPr>
                                <m:e>
                                  <m:r>
                                    <a:rPr lang="en-US" altLang="zh-TW" sz="1600" b="0" i="1" smtClean="0">
                                      <a:solidFill>
                                        <a:srgbClr val="FF0000"/>
                                      </a:solidFill>
                                      <a:latin typeface="Cambria Math" panose="02040503050406030204" pitchFamily="18" charset="0"/>
                                    </a:rPr>
                                    <m:t>𝑒</m:t>
                                  </m:r>
                                </m:e>
                                <m:sup>
                                  <m:r>
                                    <a:rPr lang="en-US" altLang="zh-TW" sz="1600" b="0" i="1" smtClean="0">
                                      <a:solidFill>
                                        <a:srgbClr val="FF0000"/>
                                      </a:solidFill>
                                      <a:latin typeface="Cambria Math" panose="02040503050406030204" pitchFamily="18" charset="0"/>
                                    </a:rPr>
                                    <m:t>𝑥</m:t>
                                  </m:r>
                                </m:sup>
                              </m:sSup>
                            </m:e>
                          </m:d>
                        </m:e>
                      </m:func>
                      <m:r>
                        <a:rPr lang="en-US" altLang="zh-TW" sz="1600" b="0" i="1" smtClean="0">
                          <a:solidFill>
                            <a:srgbClr val="FF0000"/>
                          </a:solidFill>
                          <a:latin typeface="Cambria Math" panose="02040503050406030204" pitchFamily="18" charset="0"/>
                        </a:rPr>
                        <m:t>=</m:t>
                      </m:r>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𝑦</m:t>
                          </m:r>
                        </m:e>
                        <m:sub>
                          <m:r>
                            <a:rPr lang="en-US" altLang="zh-TW" sz="1600" b="0" i="1" smtClean="0">
                              <a:solidFill>
                                <a:srgbClr val="FF0000"/>
                              </a:solidFill>
                              <a:latin typeface="Cambria Math" panose="02040503050406030204" pitchFamily="18" charset="0"/>
                            </a:rPr>
                            <m:t>1,</m:t>
                          </m:r>
                          <m:r>
                            <a:rPr lang="en-US" altLang="zh-TW" sz="1600" b="0" i="1" smtClean="0">
                              <a:solidFill>
                                <a:srgbClr val="FF0000"/>
                              </a:solidFill>
                              <a:latin typeface="Cambria Math" panose="02040503050406030204" pitchFamily="18" charset="0"/>
                            </a:rPr>
                            <m:t>𝑖</m:t>
                          </m:r>
                        </m:sub>
                      </m:sSub>
                    </m:oMath>
                  </m:oMathPara>
                </a14:m>
                <a:endParaRPr lang="en-US" altLang="zh-TW" sz="1600" dirty="0">
                  <a:solidFill>
                    <a:srgbClr val="FF0000"/>
                  </a:solidFill>
                </a:endParaRPr>
              </a:p>
            </p:txBody>
          </p:sp>
        </mc:Choice>
        <mc:Fallback xmlns="">
          <p:sp>
            <p:nvSpPr>
              <p:cNvPr id="34" name="文字方塊 33">
                <a:extLst>
                  <a:ext uri="{FF2B5EF4-FFF2-40B4-BE49-F238E27FC236}">
                    <a16:creationId xmlns:a16="http://schemas.microsoft.com/office/drawing/2014/main" id="{060DC199-5647-4A76-BE45-5B9C78BF0073}"/>
                  </a:ext>
                </a:extLst>
              </p:cNvPr>
              <p:cNvSpPr txBox="1">
                <a:spLocks noRot="1" noChangeAspect="1" noMove="1" noResize="1" noEditPoints="1" noAdjustHandles="1" noChangeArrowheads="1" noChangeShapeType="1" noTextEdit="1"/>
              </p:cNvSpPr>
              <p:nvPr/>
            </p:nvSpPr>
            <p:spPr>
              <a:xfrm>
                <a:off x="4540344" y="1042910"/>
                <a:ext cx="3207475" cy="370294"/>
              </a:xfrm>
              <a:prstGeom prst="rect">
                <a:avLst/>
              </a:prstGeom>
              <a:blipFill>
                <a:blip r:embed="rId6"/>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0DB62736-DA24-4599-A136-53842EABE3E0}"/>
                  </a:ext>
                </a:extLst>
              </p:cNvPr>
              <p:cNvSpPr txBox="1"/>
              <p:nvPr/>
            </p:nvSpPr>
            <p:spPr>
              <a:xfrm>
                <a:off x="4540343" y="3943885"/>
                <a:ext cx="3207475"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solidFill>
                            <a:srgbClr val="FFC000"/>
                          </a:solidFill>
                          <a:latin typeface="Cambria Math" panose="02040503050406030204" pitchFamily="18" charset="0"/>
                        </a:rPr>
                        <m:t>𝜎</m:t>
                      </m:r>
                      <m:d>
                        <m:dPr>
                          <m:ctrlPr>
                            <a:rPr lang="en-US" altLang="zh-TW" sz="1600" b="0" i="1" smtClean="0">
                              <a:solidFill>
                                <a:srgbClr val="FFC000"/>
                              </a:solidFill>
                              <a:latin typeface="Cambria Math" panose="02040503050406030204" pitchFamily="18" charset="0"/>
                            </a:rPr>
                          </m:ctrlPr>
                        </m:dPr>
                        <m:e>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𝑎</m:t>
                              </m:r>
                            </m:e>
                            <m:sub>
                              <m:r>
                                <a:rPr lang="en-US" altLang="zh-TW" sz="1600" b="0" i="1" smtClean="0">
                                  <a:solidFill>
                                    <a:srgbClr val="FFC000"/>
                                  </a:solidFill>
                                  <a:latin typeface="Cambria Math" panose="02040503050406030204" pitchFamily="18" charset="0"/>
                                </a:rPr>
                                <m:t>2,</m:t>
                              </m:r>
                              <m:r>
                                <a:rPr lang="en-US" altLang="zh-TW" sz="1600" b="0" i="1" smtClean="0">
                                  <a:solidFill>
                                    <a:srgbClr val="FFC000"/>
                                  </a:solidFill>
                                  <a:latin typeface="Cambria Math" panose="02040503050406030204" pitchFamily="18" charset="0"/>
                                </a:rPr>
                                <m:t>𝑖</m:t>
                              </m:r>
                            </m:sub>
                          </m:sSub>
                        </m:e>
                      </m:d>
                      <m:r>
                        <a:rPr lang="en-US" altLang="zh-TW" sz="1600" b="0" i="1" smtClean="0">
                          <a:solidFill>
                            <a:srgbClr val="FFC000"/>
                          </a:solidFill>
                          <a:latin typeface="Cambria Math" panose="02040503050406030204" pitchFamily="18" charset="0"/>
                        </a:rPr>
                        <m:t>=</m:t>
                      </m:r>
                      <m:func>
                        <m:funcPr>
                          <m:ctrlPr>
                            <a:rPr lang="en-US" altLang="zh-TW" sz="1600" b="0" i="1" smtClean="0">
                              <a:solidFill>
                                <a:srgbClr val="FFC000"/>
                              </a:solidFill>
                              <a:latin typeface="Cambria Math" panose="02040503050406030204" pitchFamily="18" charset="0"/>
                            </a:rPr>
                          </m:ctrlPr>
                        </m:funcPr>
                        <m:fName>
                          <m:r>
                            <m:rPr>
                              <m:sty m:val="p"/>
                            </m:rPr>
                            <a:rPr lang="en-US" altLang="zh-TW" sz="1600" b="0" i="0" smtClean="0">
                              <a:solidFill>
                                <a:srgbClr val="FFC000"/>
                              </a:solidFill>
                              <a:latin typeface="Cambria Math" panose="02040503050406030204" pitchFamily="18" charset="0"/>
                            </a:rPr>
                            <m:t>ln</m:t>
                          </m:r>
                        </m:fName>
                        <m:e>
                          <m:d>
                            <m:dPr>
                              <m:ctrlPr>
                                <a:rPr lang="en-US" altLang="zh-TW" sz="1600" b="0" i="1" smtClean="0">
                                  <a:solidFill>
                                    <a:srgbClr val="FFC000"/>
                                  </a:solidFill>
                                  <a:latin typeface="Cambria Math" panose="02040503050406030204" pitchFamily="18" charset="0"/>
                                </a:rPr>
                              </m:ctrlPr>
                            </m:dPr>
                            <m:e>
                              <m:r>
                                <a:rPr lang="en-US" altLang="zh-TW" sz="1600" b="0" i="1" smtClean="0">
                                  <a:solidFill>
                                    <a:srgbClr val="FFC000"/>
                                  </a:solidFill>
                                  <a:latin typeface="Cambria Math" panose="02040503050406030204" pitchFamily="18" charset="0"/>
                                </a:rPr>
                                <m:t>1+</m:t>
                              </m:r>
                              <m:sSup>
                                <m:sSupPr>
                                  <m:ctrlPr>
                                    <a:rPr lang="en-US" altLang="zh-TW" sz="1600" b="0" i="1" smtClean="0">
                                      <a:solidFill>
                                        <a:srgbClr val="FFC000"/>
                                      </a:solidFill>
                                      <a:latin typeface="Cambria Math" panose="02040503050406030204" pitchFamily="18" charset="0"/>
                                    </a:rPr>
                                  </m:ctrlPr>
                                </m:sSupPr>
                                <m:e>
                                  <m:r>
                                    <a:rPr lang="en-US" altLang="zh-TW" sz="1600" b="0" i="1" smtClean="0">
                                      <a:solidFill>
                                        <a:srgbClr val="FFC000"/>
                                      </a:solidFill>
                                      <a:latin typeface="Cambria Math" panose="02040503050406030204" pitchFamily="18" charset="0"/>
                                    </a:rPr>
                                    <m:t>𝑒</m:t>
                                  </m:r>
                                </m:e>
                                <m:sup>
                                  <m:r>
                                    <a:rPr lang="en-US" altLang="zh-TW" sz="1600" b="0" i="1" smtClean="0">
                                      <a:solidFill>
                                        <a:srgbClr val="FFC000"/>
                                      </a:solidFill>
                                      <a:latin typeface="Cambria Math" panose="02040503050406030204" pitchFamily="18" charset="0"/>
                                    </a:rPr>
                                    <m:t>𝑥</m:t>
                                  </m:r>
                                </m:sup>
                              </m:sSup>
                            </m:e>
                          </m:d>
                        </m:e>
                      </m:func>
                      <m:r>
                        <a:rPr lang="en-US" altLang="zh-TW" sz="1600" b="0" i="1" smtClean="0">
                          <a:solidFill>
                            <a:srgbClr val="FFC000"/>
                          </a:solidFill>
                          <a:latin typeface="Cambria Math" panose="02040503050406030204" pitchFamily="18" charset="0"/>
                        </a:rPr>
                        <m:t>=</m:t>
                      </m:r>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𝑦</m:t>
                          </m:r>
                        </m:e>
                        <m:sub>
                          <m:r>
                            <a:rPr lang="en-US" altLang="zh-TW" sz="1600" b="0" i="1" smtClean="0">
                              <a:solidFill>
                                <a:srgbClr val="FFC000"/>
                              </a:solidFill>
                              <a:latin typeface="Cambria Math" panose="02040503050406030204" pitchFamily="18" charset="0"/>
                            </a:rPr>
                            <m:t>2,</m:t>
                          </m:r>
                          <m:r>
                            <a:rPr lang="en-US" altLang="zh-TW" sz="1600" b="0" i="1" smtClean="0">
                              <a:solidFill>
                                <a:srgbClr val="FFC000"/>
                              </a:solidFill>
                              <a:latin typeface="Cambria Math" panose="02040503050406030204" pitchFamily="18" charset="0"/>
                            </a:rPr>
                            <m:t>𝑖</m:t>
                          </m:r>
                        </m:sub>
                      </m:sSub>
                    </m:oMath>
                  </m:oMathPara>
                </a14:m>
                <a:endParaRPr lang="en-US" altLang="zh-TW" sz="1600" dirty="0">
                  <a:solidFill>
                    <a:srgbClr val="FFC000"/>
                  </a:solidFill>
                </a:endParaRPr>
              </a:p>
            </p:txBody>
          </p:sp>
        </mc:Choice>
        <mc:Fallback xmlns="">
          <p:sp>
            <p:nvSpPr>
              <p:cNvPr id="35" name="文字方塊 34">
                <a:extLst>
                  <a:ext uri="{FF2B5EF4-FFF2-40B4-BE49-F238E27FC236}">
                    <a16:creationId xmlns:a16="http://schemas.microsoft.com/office/drawing/2014/main" id="{0DB62736-DA24-4599-A136-53842EABE3E0}"/>
                  </a:ext>
                </a:extLst>
              </p:cNvPr>
              <p:cNvSpPr txBox="1">
                <a:spLocks noRot="1" noChangeAspect="1" noMove="1" noResize="1" noEditPoints="1" noAdjustHandles="1" noChangeArrowheads="1" noChangeShapeType="1" noTextEdit="1"/>
              </p:cNvSpPr>
              <p:nvPr/>
            </p:nvSpPr>
            <p:spPr>
              <a:xfrm>
                <a:off x="4540343" y="3943885"/>
                <a:ext cx="3207475" cy="37029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9C8FB503-D998-4769-8D89-45F0AD82034B}"/>
                  </a:ext>
                </a:extLst>
              </p:cNvPr>
              <p:cNvSpPr txBox="1"/>
              <p:nvPr/>
            </p:nvSpPr>
            <p:spPr>
              <a:xfrm>
                <a:off x="8265111" y="3340786"/>
                <a:ext cx="3207475" cy="34932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solidFill>
                            <a:srgbClr val="C00000"/>
                          </a:solidFill>
                          <a:latin typeface="Cambria Math" panose="02040503050406030204" pitchFamily="18" charset="0"/>
                        </a:rPr>
                        <m:t>𝑝𝑟𝑒𝑑𝑖𝑐</m:t>
                      </m:r>
                      <m:sSub>
                        <m:sSubPr>
                          <m:ctrlPr>
                            <a:rPr lang="en-US" altLang="zh-TW" sz="1600" b="0" i="1" smtClean="0">
                              <a:solidFill>
                                <a:srgbClr val="C00000"/>
                              </a:solidFill>
                              <a:latin typeface="Cambria Math" panose="02040503050406030204" pitchFamily="18" charset="0"/>
                            </a:rPr>
                          </m:ctrlPr>
                        </m:sSubPr>
                        <m:e>
                          <m:r>
                            <a:rPr lang="en-US" altLang="zh-TW" sz="1600" b="0" i="1" smtClean="0">
                              <a:solidFill>
                                <a:srgbClr val="C00000"/>
                              </a:solidFill>
                              <a:latin typeface="Cambria Math" panose="02040503050406030204" pitchFamily="18" charset="0"/>
                            </a:rPr>
                            <m:t>𝑡</m:t>
                          </m:r>
                        </m:e>
                        <m:sub>
                          <m:r>
                            <a:rPr lang="en-US" altLang="zh-TW" sz="1600" b="0" i="1" smtClean="0">
                              <a:solidFill>
                                <a:srgbClr val="C00000"/>
                              </a:solidFill>
                              <a:latin typeface="Cambria Math" panose="02040503050406030204" pitchFamily="18" charset="0"/>
                            </a:rPr>
                            <m:t>𝑖</m:t>
                          </m:r>
                        </m:sub>
                      </m:sSub>
                      <m:r>
                        <a:rPr lang="en-US" altLang="zh-TW" sz="1600" b="0" i="1" smtClean="0">
                          <a:solidFill>
                            <a:srgbClr val="C00000"/>
                          </a:solidFill>
                          <a:latin typeface="Cambria Math" panose="02040503050406030204" pitchFamily="18" charset="0"/>
                        </a:rPr>
                        <m:t>=</m:t>
                      </m:r>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𝑦</m:t>
                          </m:r>
                        </m:e>
                        <m:sub>
                          <m:r>
                            <a:rPr lang="en-US" altLang="zh-TW" sz="1600" b="0" i="1" smtClean="0">
                              <a:solidFill>
                                <a:srgbClr val="FF0000"/>
                              </a:solidFill>
                              <a:latin typeface="Cambria Math" panose="02040503050406030204" pitchFamily="18" charset="0"/>
                            </a:rPr>
                            <m:t>1,</m:t>
                          </m:r>
                          <m:r>
                            <a:rPr lang="en-US" altLang="zh-TW" sz="1600" b="0" i="1" smtClean="0">
                              <a:solidFill>
                                <a:srgbClr val="FF0000"/>
                              </a:solidFill>
                              <a:latin typeface="Cambria Math" panose="02040503050406030204" pitchFamily="18" charset="0"/>
                            </a:rPr>
                            <m:t>𝑖</m:t>
                          </m:r>
                        </m:sub>
                      </m:sSub>
                      <m:r>
                        <a:rPr lang="en-US" altLang="zh-TW" sz="1600" b="0" i="1" smtClean="0">
                          <a:solidFill>
                            <a:srgbClr val="FF0000"/>
                          </a:solidFill>
                          <a:latin typeface="Cambria Math" panose="02040503050406030204" pitchFamily="18" charset="0"/>
                        </a:rPr>
                        <m:t> </m:t>
                      </m:r>
                      <m:sSub>
                        <m:sSubPr>
                          <m:ctrlPr>
                            <a:rPr lang="en-US" altLang="zh-TW" sz="1600" b="0" i="1" smtClean="0">
                              <a:solidFill>
                                <a:srgbClr val="FF0000"/>
                              </a:solidFill>
                              <a:latin typeface="Cambria Math" panose="02040503050406030204" pitchFamily="18" charset="0"/>
                            </a:rPr>
                          </m:ctrlPr>
                        </m:sSubPr>
                        <m:e>
                          <m:r>
                            <a:rPr lang="en-US" altLang="zh-TW" sz="1600" b="0" i="1" smtClean="0">
                              <a:solidFill>
                                <a:srgbClr val="FF0000"/>
                              </a:solidFill>
                              <a:latin typeface="Cambria Math" panose="02040503050406030204" pitchFamily="18" charset="0"/>
                            </a:rPr>
                            <m:t>𝑊</m:t>
                          </m:r>
                        </m:e>
                        <m:sub>
                          <m:r>
                            <a:rPr lang="en-US" altLang="zh-TW" sz="1600" b="0" i="1" smtClean="0">
                              <a:solidFill>
                                <a:srgbClr val="FF0000"/>
                              </a:solidFill>
                              <a:latin typeface="Cambria Math" panose="02040503050406030204" pitchFamily="18" charset="0"/>
                            </a:rPr>
                            <m:t>3</m:t>
                          </m:r>
                        </m:sub>
                      </m:sSub>
                      <m:r>
                        <a:rPr lang="en-US" altLang="zh-TW" sz="1600" b="0" i="1" smtClean="0">
                          <a:solidFill>
                            <a:srgbClr val="C00000"/>
                          </a:solidFill>
                          <a:latin typeface="Cambria Math" panose="02040503050406030204" pitchFamily="18" charset="0"/>
                        </a:rPr>
                        <m:t>+</m:t>
                      </m:r>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𝑦</m:t>
                          </m:r>
                        </m:e>
                        <m:sub>
                          <m:r>
                            <a:rPr lang="en-US" altLang="zh-TW" sz="1600" b="0" i="1" smtClean="0">
                              <a:solidFill>
                                <a:srgbClr val="FFC000"/>
                              </a:solidFill>
                              <a:latin typeface="Cambria Math" panose="02040503050406030204" pitchFamily="18" charset="0"/>
                            </a:rPr>
                            <m:t>2,</m:t>
                          </m:r>
                          <m:r>
                            <a:rPr lang="en-US" altLang="zh-TW" sz="1600" b="0" i="1" smtClean="0">
                              <a:solidFill>
                                <a:srgbClr val="FFC000"/>
                              </a:solidFill>
                              <a:latin typeface="Cambria Math" panose="02040503050406030204" pitchFamily="18" charset="0"/>
                            </a:rPr>
                            <m:t>𝑖</m:t>
                          </m:r>
                        </m:sub>
                      </m:sSub>
                      <m:r>
                        <a:rPr lang="en-US" altLang="zh-TW" sz="1600" b="0" i="1" smtClean="0">
                          <a:solidFill>
                            <a:srgbClr val="FFC000"/>
                          </a:solidFill>
                          <a:latin typeface="Cambria Math" panose="02040503050406030204" pitchFamily="18" charset="0"/>
                        </a:rPr>
                        <m:t> </m:t>
                      </m:r>
                      <m:sSub>
                        <m:sSubPr>
                          <m:ctrlPr>
                            <a:rPr lang="en-US" altLang="zh-TW" sz="1600" b="0" i="1" smtClean="0">
                              <a:solidFill>
                                <a:srgbClr val="FFC000"/>
                              </a:solidFill>
                              <a:latin typeface="Cambria Math" panose="02040503050406030204" pitchFamily="18" charset="0"/>
                            </a:rPr>
                          </m:ctrlPr>
                        </m:sSubPr>
                        <m:e>
                          <m:r>
                            <a:rPr lang="en-US" altLang="zh-TW" sz="1600" b="0" i="1" smtClean="0">
                              <a:solidFill>
                                <a:srgbClr val="FFC000"/>
                              </a:solidFill>
                              <a:latin typeface="Cambria Math" panose="02040503050406030204" pitchFamily="18" charset="0"/>
                            </a:rPr>
                            <m:t>𝑊</m:t>
                          </m:r>
                        </m:e>
                        <m:sub>
                          <m:r>
                            <a:rPr lang="en-US" altLang="zh-TW" sz="1600" b="0" i="1" smtClean="0">
                              <a:solidFill>
                                <a:srgbClr val="FFC000"/>
                              </a:solidFill>
                              <a:latin typeface="Cambria Math" panose="02040503050406030204" pitchFamily="18" charset="0"/>
                            </a:rPr>
                            <m:t>4</m:t>
                          </m:r>
                        </m:sub>
                      </m:sSub>
                      <m:r>
                        <a:rPr lang="en-US" altLang="zh-TW" sz="1600" b="0" i="1" smtClean="0">
                          <a:solidFill>
                            <a:srgbClr val="C00000"/>
                          </a:solidFill>
                          <a:latin typeface="Cambria Math" panose="02040503050406030204" pitchFamily="18" charset="0"/>
                        </a:rPr>
                        <m:t>+</m:t>
                      </m:r>
                      <m:sSub>
                        <m:sSubPr>
                          <m:ctrlPr>
                            <a:rPr lang="en-US" altLang="zh-TW" sz="1600" b="0" i="1" smtClean="0">
                              <a:solidFill>
                                <a:srgbClr val="C00000"/>
                              </a:solidFill>
                              <a:latin typeface="Cambria Math" panose="02040503050406030204" pitchFamily="18" charset="0"/>
                            </a:rPr>
                          </m:ctrlPr>
                        </m:sSubPr>
                        <m:e>
                          <m:r>
                            <a:rPr lang="en-US" altLang="zh-TW" sz="1600" b="0" i="1" smtClean="0">
                              <a:solidFill>
                                <a:srgbClr val="C00000"/>
                              </a:solidFill>
                              <a:latin typeface="Cambria Math" panose="02040503050406030204" pitchFamily="18" charset="0"/>
                            </a:rPr>
                            <m:t>𝑏</m:t>
                          </m:r>
                        </m:e>
                        <m:sub>
                          <m:r>
                            <a:rPr lang="en-US" altLang="zh-TW" sz="1600" b="0" i="1" smtClean="0">
                              <a:solidFill>
                                <a:srgbClr val="C00000"/>
                              </a:solidFill>
                              <a:latin typeface="Cambria Math" panose="02040503050406030204" pitchFamily="18" charset="0"/>
                            </a:rPr>
                            <m:t>3</m:t>
                          </m:r>
                        </m:sub>
                      </m:sSub>
                    </m:oMath>
                  </m:oMathPara>
                </a14:m>
                <a:endParaRPr lang="en-US" altLang="zh-TW" sz="1600" dirty="0">
                  <a:solidFill>
                    <a:srgbClr val="C00000"/>
                  </a:solidFill>
                </a:endParaRPr>
              </a:p>
            </p:txBody>
          </p:sp>
        </mc:Choice>
        <mc:Fallback xmlns="">
          <p:sp>
            <p:nvSpPr>
              <p:cNvPr id="36" name="文字方塊 35">
                <a:extLst>
                  <a:ext uri="{FF2B5EF4-FFF2-40B4-BE49-F238E27FC236}">
                    <a16:creationId xmlns:a16="http://schemas.microsoft.com/office/drawing/2014/main" id="{9C8FB503-D998-4769-8D89-45F0AD82034B}"/>
                  </a:ext>
                </a:extLst>
              </p:cNvPr>
              <p:cNvSpPr txBox="1">
                <a:spLocks noRot="1" noChangeAspect="1" noMove="1" noResize="1" noEditPoints="1" noAdjustHandles="1" noChangeArrowheads="1" noChangeShapeType="1" noTextEdit="1"/>
              </p:cNvSpPr>
              <p:nvPr/>
            </p:nvSpPr>
            <p:spPr>
              <a:xfrm>
                <a:off x="8265111" y="3340786"/>
                <a:ext cx="3207475" cy="349326"/>
              </a:xfrm>
              <a:prstGeom prst="rect">
                <a:avLst/>
              </a:prstGeom>
              <a:blipFill>
                <a:blip r:embed="rId8"/>
                <a:stretch>
                  <a:fillRect b="-877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B8A13E7D-F7D2-45F5-975A-ED4F55F83907}"/>
                  </a:ext>
                </a:extLst>
              </p:cNvPr>
              <p:cNvSpPr txBox="1"/>
              <p:nvPr/>
            </p:nvSpPr>
            <p:spPr>
              <a:xfrm>
                <a:off x="-12486" y="4655421"/>
                <a:ext cx="12313131" cy="194623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𝑆𝑆𝑅</m:t>
                          </m:r>
                        </m:num>
                        <m:den>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𝑊</m:t>
                              </m:r>
                            </m:e>
                            <m:sub>
                              <m:r>
                                <a:rPr lang="en-US" sz="2000" b="0" i="1" smtClean="0">
                                  <a:latin typeface="Cambria Math" panose="02040503050406030204" pitchFamily="18" charset="0"/>
                                  <a:ea typeface="Cambria Math" panose="02040503050406030204" pitchFamily="18" charset="0"/>
                                </a:rPr>
                                <m:t>1</m:t>
                              </m:r>
                            </m:sub>
                          </m:sSub>
                        </m:den>
                      </m:f>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𝑆𝑆𝑅</m:t>
                          </m:r>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𝑝𝑟𝑒𝑑𝑖𝑐</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𝑡</m:t>
                              </m:r>
                            </m:e>
                            <m:sub>
                              <m:r>
                                <a:rPr lang="en-US" sz="2000" b="0" i="1" smtClean="0">
                                  <a:latin typeface="Cambria Math" panose="02040503050406030204" pitchFamily="18" charset="0"/>
                                  <a:ea typeface="Cambria Math" panose="02040503050406030204" pitchFamily="18" charset="0"/>
                                </a:rPr>
                                <m:t>𝑖</m:t>
                              </m:r>
                            </m:sub>
                          </m:sSub>
                        </m:den>
                      </m:f>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𝑝𝑟𝑒𝑑𝑖𝑐</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𝑡</m:t>
                              </m:r>
                            </m:e>
                            <m:sub>
                              <m:r>
                                <a:rPr lang="en-US" sz="2000" b="0" i="1" smtClean="0">
                                  <a:latin typeface="Cambria Math" panose="02040503050406030204" pitchFamily="18" charset="0"/>
                                  <a:ea typeface="Cambria Math" panose="02040503050406030204" pitchFamily="18" charset="0"/>
                                </a:rPr>
                                <m:t>𝑖</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1</m:t>
                              </m:r>
                            </m:sub>
                          </m:sSub>
                        </m:den>
                      </m:f>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1</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1</m:t>
                              </m:r>
                            </m:sub>
                          </m:sSub>
                        </m:den>
                      </m:f>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1</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𝑊</m:t>
                              </m:r>
                            </m:e>
                            <m:sub>
                              <m:r>
                                <a:rPr lang="en-US" sz="2000" b="0" i="1" smtClean="0">
                                  <a:latin typeface="Cambria Math" panose="02040503050406030204" pitchFamily="18" charset="0"/>
                                  <a:ea typeface="Cambria Math" panose="02040503050406030204" pitchFamily="18" charset="0"/>
                                </a:rPr>
                                <m:t>1</m:t>
                              </m:r>
                            </m:sub>
                          </m:sSub>
                        </m:den>
                      </m:f>
                      <m:r>
                        <a:rPr lang="zh-TW" altLang="en-US" sz="2000" i="1" smtClean="0">
                          <a:latin typeface="Cambria Math" panose="02040503050406030204" pitchFamily="18" charset="0"/>
                          <a:ea typeface="Cambria Math" panose="02040503050406030204" pitchFamily="18" charset="0"/>
                        </a:rPr>
                        <m:t> </m:t>
                      </m:r>
                      <m:r>
                        <a:rPr lang="en-US" altLang="zh-TW" sz="2000" i="1">
                          <a:latin typeface="Cambria Math" panose="02040503050406030204" pitchFamily="18" charset="0"/>
                          <a:ea typeface="Cambria Math" panose="02040503050406030204" pitchFamily="18" charset="0"/>
                        </a:rPr>
                        <m:t>=</m:t>
                      </m:r>
                      <m:r>
                        <a:rPr lang="zh-TW" altLang="en-US" sz="2000" i="1" smtClean="0">
                          <a:latin typeface="Cambria Math" panose="02040503050406030204" pitchFamily="18" charset="0"/>
                          <a:ea typeface="Cambria Math" panose="02040503050406030204" pitchFamily="18" charset="0"/>
                        </a:rPr>
                        <m:t> </m:t>
                      </m:r>
                      <m:nary>
                        <m:naryPr>
                          <m:chr m:val="∑"/>
                          <m:supHide m:val="on"/>
                          <m:ctrlPr>
                            <a:rPr lang="zh-TW" altLang="en-US" sz="2000" i="1" smtClean="0">
                              <a:latin typeface="Cambria Math" panose="02040503050406030204" pitchFamily="18" charset="0"/>
                              <a:ea typeface="Cambria Math" panose="02040503050406030204" pitchFamily="18" charset="0"/>
                            </a:rPr>
                          </m:ctrlPr>
                        </m:naryPr>
                        <m:sub>
                          <m:r>
                            <m:rPr>
                              <m:brk m:alnAt="7"/>
                            </m:rPr>
                            <a:rPr lang="en-US" altLang="zh-TW" sz="2000" b="0" i="1" smtClean="0">
                              <a:latin typeface="Cambria Math" panose="02040503050406030204" pitchFamily="18" charset="0"/>
                              <a:ea typeface="Cambria Math" panose="02040503050406030204" pitchFamily="18" charset="0"/>
                            </a:rPr>
                            <m:t>𝑖</m:t>
                          </m:r>
                          <m:r>
                            <a:rPr lang="en-US" altLang="zh-TW" sz="2000" b="0" i="1" smtClean="0">
                              <a:latin typeface="Cambria Math" panose="02040503050406030204" pitchFamily="18" charset="0"/>
                              <a:ea typeface="Cambria Math" panose="02040503050406030204" pitchFamily="18" charset="0"/>
                            </a:rPr>
                            <m:t>=1</m:t>
                          </m:r>
                        </m:sub>
                        <m:sup/>
                        <m:e>
                          <m:r>
                            <a:rPr lang="en-US" altLang="zh-TW" sz="2000" b="0" i="1" smtClean="0">
                              <a:latin typeface="Cambria Math" panose="02040503050406030204" pitchFamily="18" charset="0"/>
                              <a:ea typeface="Cambria Math" panose="02040503050406030204" pitchFamily="18" charset="0"/>
                            </a:rPr>
                            <m:t>−2×</m:t>
                          </m:r>
                          <m:sSup>
                            <m:sSupPr>
                              <m:ctrlPr>
                                <a:rPr lang="en-US" altLang="zh-TW" sz="2000" b="0" i="1" smtClean="0">
                                  <a:latin typeface="Cambria Math" panose="02040503050406030204" pitchFamily="18" charset="0"/>
                                  <a:ea typeface="Cambria Math" panose="02040503050406030204" pitchFamily="18" charset="0"/>
                                </a:rPr>
                              </m:ctrlPr>
                            </m:sSupPr>
                            <m:e>
                              <m:d>
                                <m:dPr>
                                  <m:ctrlPr>
                                    <a:rPr lang="en-US" altLang="zh-TW" sz="2000" b="0" i="1" smtClean="0">
                                      <a:latin typeface="Cambria Math" panose="02040503050406030204" pitchFamily="18" charset="0"/>
                                      <a:ea typeface="Cambria Math" panose="02040503050406030204" pitchFamily="18" charset="0"/>
                                    </a:rPr>
                                  </m:ctrlPr>
                                </m:dPr>
                                <m:e>
                                  <m:r>
                                    <a:rPr lang="en-US" altLang="zh-TW" sz="2000" b="0" i="1" smtClean="0">
                                      <a:latin typeface="Cambria Math" panose="02040503050406030204" pitchFamily="18" charset="0"/>
                                      <a:ea typeface="Cambria Math" panose="02040503050406030204" pitchFamily="18" charset="0"/>
                                    </a:rPr>
                                    <m:t>𝑜𝑏𝑠𝑒𝑟𝑣𝑒</m:t>
                                  </m:r>
                                  <m:sSub>
                                    <m:sSubPr>
                                      <m:ctrlPr>
                                        <a:rPr lang="en-US" altLang="zh-TW" sz="2000" b="0" i="1" smtClean="0">
                                          <a:latin typeface="Cambria Math" panose="02040503050406030204" pitchFamily="18" charset="0"/>
                                          <a:ea typeface="Cambria Math" panose="02040503050406030204" pitchFamily="18" charset="0"/>
                                        </a:rPr>
                                      </m:ctrlPr>
                                    </m:sSubPr>
                                    <m:e>
                                      <m:r>
                                        <a:rPr lang="en-US" altLang="zh-TW" sz="2000" b="0" i="1" smtClean="0">
                                          <a:latin typeface="Cambria Math" panose="02040503050406030204" pitchFamily="18" charset="0"/>
                                          <a:ea typeface="Cambria Math" panose="02040503050406030204" pitchFamily="18" charset="0"/>
                                        </a:rPr>
                                        <m:t>𝑑</m:t>
                                      </m:r>
                                    </m:e>
                                    <m:sub>
                                      <m:r>
                                        <a:rPr lang="en-US" altLang="zh-TW" sz="2000" b="0" i="1" smtClean="0">
                                          <a:latin typeface="Cambria Math" panose="02040503050406030204" pitchFamily="18" charset="0"/>
                                          <a:ea typeface="Cambria Math" panose="02040503050406030204" pitchFamily="18" charset="0"/>
                                        </a:rPr>
                                        <m:t>𝑖</m:t>
                                      </m:r>
                                    </m:sub>
                                  </m:sSub>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𝑝𝑟𝑒𝑑𝑖𝑐</m:t>
                                  </m:r>
                                  <m:sSub>
                                    <m:sSubPr>
                                      <m:ctrlPr>
                                        <a:rPr lang="en-US" altLang="zh-TW" sz="2000" b="0" i="1" smtClean="0">
                                          <a:latin typeface="Cambria Math" panose="02040503050406030204" pitchFamily="18" charset="0"/>
                                          <a:ea typeface="Cambria Math" panose="02040503050406030204" pitchFamily="18" charset="0"/>
                                        </a:rPr>
                                      </m:ctrlPr>
                                    </m:sSubPr>
                                    <m:e>
                                      <m:r>
                                        <a:rPr lang="en-US" altLang="zh-TW" sz="2000" b="0" i="1" smtClean="0">
                                          <a:latin typeface="Cambria Math" panose="02040503050406030204" pitchFamily="18" charset="0"/>
                                          <a:ea typeface="Cambria Math" panose="02040503050406030204" pitchFamily="18" charset="0"/>
                                        </a:rPr>
                                        <m:t>𝑡</m:t>
                                      </m:r>
                                    </m:e>
                                    <m:sub>
                                      <m:r>
                                        <a:rPr lang="en-US" altLang="zh-TW" sz="2000" b="0" i="1" smtClean="0">
                                          <a:latin typeface="Cambria Math" panose="02040503050406030204" pitchFamily="18" charset="0"/>
                                          <a:ea typeface="Cambria Math" panose="02040503050406030204" pitchFamily="18" charset="0"/>
                                        </a:rPr>
                                        <m:t>𝑖</m:t>
                                      </m:r>
                                    </m:sub>
                                  </m:sSub>
                                </m:e>
                              </m:d>
                            </m:e>
                            <m:sup>
                              <m:r>
                                <a:rPr lang="en-US" altLang="zh-TW" sz="2000" b="0" i="1" smtClean="0">
                                  <a:latin typeface="Cambria Math" panose="02040503050406030204" pitchFamily="18" charset="0"/>
                                  <a:ea typeface="Cambria Math" panose="02040503050406030204" pitchFamily="18" charset="0"/>
                                </a:rPr>
                                <m:t>2</m:t>
                              </m:r>
                            </m:sup>
                          </m:sSup>
                          <m:r>
                            <a:rPr lang="en-US" altLang="zh-TW" sz="2000" b="0" i="1" smtClean="0">
                              <a:latin typeface="Cambria Math" panose="02040503050406030204" pitchFamily="18" charset="0"/>
                              <a:ea typeface="Cambria Math" panose="02040503050406030204" pitchFamily="18" charset="0"/>
                            </a:rPr>
                            <m:t>×</m:t>
                          </m:r>
                          <m:sSub>
                            <m:sSubPr>
                              <m:ctrlPr>
                                <a:rPr lang="en-US" altLang="zh-TW" sz="2000" b="0" i="1" smtClean="0">
                                  <a:latin typeface="Cambria Math" panose="02040503050406030204" pitchFamily="18" charset="0"/>
                                  <a:ea typeface="Cambria Math" panose="02040503050406030204" pitchFamily="18" charset="0"/>
                                </a:rPr>
                              </m:ctrlPr>
                            </m:sSubPr>
                            <m:e>
                              <m:r>
                                <a:rPr lang="en-US" altLang="zh-TW" sz="2000" b="0" i="1" smtClean="0">
                                  <a:latin typeface="Cambria Math" panose="02040503050406030204" pitchFamily="18" charset="0"/>
                                  <a:ea typeface="Cambria Math" panose="02040503050406030204" pitchFamily="18" charset="0"/>
                                </a:rPr>
                                <m:t>𝑊</m:t>
                              </m:r>
                            </m:e>
                            <m:sub>
                              <m:r>
                                <a:rPr lang="en-US" altLang="zh-TW" sz="2000" b="0" i="1" smtClean="0">
                                  <a:latin typeface="Cambria Math" panose="02040503050406030204" pitchFamily="18" charset="0"/>
                                  <a:ea typeface="Cambria Math" panose="02040503050406030204" pitchFamily="18" charset="0"/>
                                </a:rPr>
                                <m:t>3</m:t>
                              </m:r>
                            </m:sub>
                          </m:sSub>
                          <m:r>
                            <a:rPr lang="en-US" altLang="zh-TW" sz="2000" b="0" i="1" smtClean="0">
                              <a:latin typeface="Cambria Math" panose="02040503050406030204" pitchFamily="18" charset="0"/>
                              <a:ea typeface="Cambria Math" panose="02040503050406030204" pitchFamily="18" charset="0"/>
                            </a:rPr>
                            <m:t>×</m:t>
                          </m:r>
                          <m:f>
                            <m:fPr>
                              <m:ctrlPr>
                                <a:rPr lang="en-US" altLang="zh-TW" sz="2000" b="0" i="1" smtClean="0">
                                  <a:latin typeface="Cambria Math" panose="02040503050406030204" pitchFamily="18" charset="0"/>
                                  <a:ea typeface="Cambria Math" panose="02040503050406030204" pitchFamily="18" charset="0"/>
                                </a:rPr>
                              </m:ctrlPr>
                            </m:fPr>
                            <m:num>
                              <m:sSup>
                                <m:sSupPr>
                                  <m:ctrlPr>
                                    <a:rPr lang="en-US" altLang="zh-TW" sz="2000" b="0" i="1" smtClean="0">
                                      <a:latin typeface="Cambria Math" panose="02040503050406030204" pitchFamily="18" charset="0"/>
                                      <a:ea typeface="Cambria Math" panose="02040503050406030204" pitchFamily="18" charset="0"/>
                                    </a:rPr>
                                  </m:ctrlPr>
                                </m:sSupPr>
                                <m:e>
                                  <m:r>
                                    <a:rPr lang="en-US" altLang="zh-TW" sz="2000" b="0" i="1" smtClean="0">
                                      <a:latin typeface="Cambria Math" panose="02040503050406030204" pitchFamily="18" charset="0"/>
                                      <a:ea typeface="Cambria Math" panose="02040503050406030204" pitchFamily="18" charset="0"/>
                                    </a:rPr>
                                    <m:t>𝑒</m:t>
                                  </m:r>
                                </m:e>
                                <m:sup>
                                  <m:r>
                                    <a:rPr lang="en-US" altLang="zh-TW" sz="2000" b="0" i="1" smtClean="0">
                                      <a:latin typeface="Cambria Math" panose="02040503050406030204" pitchFamily="18" charset="0"/>
                                      <a:ea typeface="Cambria Math" panose="02040503050406030204" pitchFamily="18" charset="0"/>
                                    </a:rPr>
                                    <m:t>𝑥</m:t>
                                  </m:r>
                                </m:sup>
                              </m:sSup>
                            </m:num>
                            <m:den>
                              <m:r>
                                <a:rPr lang="en-US" altLang="zh-TW" sz="2000" b="0" i="1" smtClean="0">
                                  <a:latin typeface="Cambria Math" panose="02040503050406030204" pitchFamily="18" charset="0"/>
                                  <a:ea typeface="Cambria Math" panose="02040503050406030204" pitchFamily="18" charset="0"/>
                                </a:rPr>
                                <m:t>1+</m:t>
                              </m:r>
                              <m:sSup>
                                <m:sSupPr>
                                  <m:ctrlPr>
                                    <a:rPr lang="en-US" altLang="zh-TW" sz="2000" b="0" i="1" smtClean="0">
                                      <a:latin typeface="Cambria Math" panose="02040503050406030204" pitchFamily="18" charset="0"/>
                                      <a:ea typeface="Cambria Math" panose="02040503050406030204" pitchFamily="18" charset="0"/>
                                    </a:rPr>
                                  </m:ctrlPr>
                                </m:sSupPr>
                                <m:e>
                                  <m:r>
                                    <a:rPr lang="en-US" altLang="zh-TW" sz="2000" b="0" i="1" smtClean="0">
                                      <a:latin typeface="Cambria Math" panose="02040503050406030204" pitchFamily="18" charset="0"/>
                                      <a:ea typeface="Cambria Math" panose="02040503050406030204" pitchFamily="18" charset="0"/>
                                    </a:rPr>
                                    <m:t>𝑒</m:t>
                                  </m:r>
                                </m:e>
                                <m:sup>
                                  <m:r>
                                    <a:rPr lang="en-US" altLang="zh-TW" sz="2000" b="0" i="1" smtClean="0">
                                      <a:latin typeface="Cambria Math" panose="02040503050406030204" pitchFamily="18" charset="0"/>
                                      <a:ea typeface="Cambria Math" panose="02040503050406030204" pitchFamily="18" charset="0"/>
                                    </a:rPr>
                                    <m:t>𝑥</m:t>
                                  </m:r>
                                </m:sup>
                              </m:sSup>
                            </m:den>
                          </m:f>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𝑖𝑛𝑝𝑢</m:t>
                          </m:r>
                          <m:sSub>
                            <m:sSubPr>
                              <m:ctrlPr>
                                <a:rPr lang="en-US" altLang="zh-TW" sz="2000" b="0" i="1" smtClean="0">
                                  <a:latin typeface="Cambria Math" panose="02040503050406030204" pitchFamily="18" charset="0"/>
                                  <a:ea typeface="Cambria Math" panose="02040503050406030204" pitchFamily="18" charset="0"/>
                                </a:rPr>
                              </m:ctrlPr>
                            </m:sSubPr>
                            <m:e>
                              <m:r>
                                <a:rPr lang="en-US" altLang="zh-TW" sz="2000" b="0" i="1" smtClean="0">
                                  <a:latin typeface="Cambria Math" panose="02040503050406030204" pitchFamily="18" charset="0"/>
                                  <a:ea typeface="Cambria Math" panose="02040503050406030204" pitchFamily="18" charset="0"/>
                                </a:rPr>
                                <m:t>𝑡</m:t>
                              </m:r>
                            </m:e>
                            <m:sub>
                              <m:r>
                                <a:rPr lang="en-US" altLang="zh-TW" sz="2000" b="0" i="1" smtClean="0">
                                  <a:latin typeface="Cambria Math" panose="02040503050406030204" pitchFamily="18" charset="0"/>
                                  <a:ea typeface="Cambria Math" panose="02040503050406030204" pitchFamily="18" charset="0"/>
                                </a:rPr>
                                <m:t>𝑖</m:t>
                              </m:r>
                            </m:sub>
                          </m:sSub>
                        </m:e>
                      </m:nary>
                      <m:r>
                        <a:rPr lang="en-US" sz="2000" b="0" i="1" smtClean="0">
                          <a:latin typeface="Cambria Math" panose="02040503050406030204" pitchFamily="18" charset="0"/>
                          <a:ea typeface="Cambria Math" panose="02040503050406030204" pitchFamily="18" charset="0"/>
                        </a:rPr>
                        <m:t> </m:t>
                      </m:r>
                    </m:oMath>
                  </m:oMathPara>
                </a14:m>
                <a:endParaRPr lang="en-US" sz="2000" dirty="0"/>
              </a:p>
              <a:p>
                <a:endParaRPr lang="en-US" sz="2000" dirty="0"/>
              </a:p>
              <a:p>
                <a:r>
                  <a:rPr lang="zh-TW" altLang="en-US" sz="2000" dirty="0"/>
                  <a:t>可以透過微分連鎖率的方式推導出其他參數的梯度</a:t>
                </a:r>
                <a:r>
                  <a:rPr lang="en-US" altLang="zh-TW" sz="2000" dirty="0"/>
                  <a:t>…. </a:t>
                </a:r>
                <a:r>
                  <a:rPr lang="zh-TW" altLang="en-US" sz="2000" dirty="0"/>
                  <a:t>大家可以回家試試看</a:t>
                </a:r>
                <a:endParaRPr lang="en-US" altLang="zh-TW" sz="2000" dirty="0"/>
              </a:p>
              <a:p>
                <a:r>
                  <a:rPr lang="zh-TW" altLang="en-US" sz="2000" dirty="0"/>
                  <a:t>有了梯度之後，我們就可以使用前面教的 梯度下降法 來找出參數的最佳解 → </a:t>
                </a:r>
                <a14:m>
                  <m:oMath xmlns:m="http://schemas.openxmlformats.org/officeDocument/2006/math">
                    <m:sSup>
                      <m:sSupPr>
                        <m:ctrlPr>
                          <a:rPr lang="en-US" altLang="zh-TW" sz="2000" b="0" i="1" dirty="0" smtClean="0">
                            <a:latin typeface="Cambria Math" panose="02040503050406030204" pitchFamily="18" charset="0"/>
                          </a:rPr>
                        </m:ctrlPr>
                      </m:sSupPr>
                      <m:e>
                        <m:r>
                          <a:rPr lang="en-US" altLang="zh-TW" sz="2000" i="1" dirty="0" smtClean="0">
                            <a:latin typeface="Cambria Math" panose="02040503050406030204" pitchFamily="18" charset="0"/>
                          </a:rPr>
                          <m:t>𝜃</m:t>
                        </m:r>
                      </m:e>
                      <m:sup>
                        <m:r>
                          <a:rPr lang="en-US" altLang="zh-TW" sz="2000" b="0" i="1" dirty="0" smtClean="0">
                            <a:latin typeface="Cambria Math" panose="02040503050406030204" pitchFamily="18" charset="0"/>
                          </a:rPr>
                          <m:t>′</m:t>
                        </m:r>
                      </m:sup>
                    </m:sSup>
                    <m:r>
                      <a:rPr lang="en-US" altLang="zh-TW" sz="2000" i="1">
                        <a:latin typeface="Cambria Math" panose="02040503050406030204" pitchFamily="18" charset="0"/>
                      </a:rPr>
                      <m:t>=</m:t>
                    </m:r>
                    <m:r>
                      <a:rPr lang="en-US" altLang="zh-TW" sz="2000" b="0" i="1" smtClean="0">
                        <a:latin typeface="Cambria Math" panose="02040503050406030204" pitchFamily="18" charset="0"/>
                      </a:rPr>
                      <m:t>𝜃</m:t>
                    </m:r>
                    <m:r>
                      <a:rPr lang="en-US" altLang="zh-TW" sz="2000" i="1">
                        <a:latin typeface="Cambria Math" panose="02040503050406030204" pitchFamily="18" charset="0"/>
                      </a:rPr>
                      <m:t> −</m:t>
                    </m:r>
                    <m:r>
                      <a:rPr lang="en-US" altLang="zh-TW" sz="2000" i="1">
                        <a:latin typeface="Cambria Math" panose="02040503050406030204" pitchFamily="18" charset="0"/>
                      </a:rPr>
                      <m:t>𝜂</m:t>
                    </m:r>
                    <m:f>
                      <m:fPr>
                        <m:ctrlPr>
                          <a:rPr lang="en-US" altLang="zh-TW" sz="2000" i="1">
                            <a:latin typeface="Cambria Math" panose="02040503050406030204" pitchFamily="18" charset="0"/>
                          </a:rPr>
                        </m:ctrlPr>
                      </m:fPr>
                      <m:num>
                        <m:r>
                          <a:rPr lang="zh-TW" altLang="en-US" sz="2000" i="1">
                            <a:latin typeface="Cambria Math" panose="02040503050406030204" pitchFamily="18" charset="0"/>
                          </a:rPr>
                          <m:t>𝜕</m:t>
                        </m:r>
                        <m:r>
                          <a:rPr lang="en-US" altLang="zh-TW" sz="2000" i="1">
                            <a:latin typeface="Cambria Math" panose="02040503050406030204" pitchFamily="18" charset="0"/>
                          </a:rPr>
                          <m:t> </m:t>
                        </m:r>
                        <m:r>
                          <a:rPr lang="en-US" altLang="zh-TW" sz="2000" i="1">
                            <a:latin typeface="Cambria Math" panose="02040503050406030204" pitchFamily="18" charset="0"/>
                          </a:rPr>
                          <m:t>𝑙𝑜𝑠𝑠</m:t>
                        </m:r>
                        <m:r>
                          <a:rPr lang="en-US" altLang="zh-TW" sz="2000" i="1">
                            <a:latin typeface="Cambria Math" panose="02040503050406030204" pitchFamily="18" charset="0"/>
                          </a:rPr>
                          <m:t> </m:t>
                        </m:r>
                        <m:r>
                          <a:rPr lang="en-US" altLang="zh-TW" sz="2000" i="1">
                            <a:latin typeface="Cambria Math" panose="02040503050406030204" pitchFamily="18" charset="0"/>
                          </a:rPr>
                          <m:t>𝑓𝑢𝑛𝑐𝑡𝑖𝑜𝑛</m:t>
                        </m:r>
                      </m:num>
                      <m:den>
                        <m:r>
                          <a:rPr lang="zh-TW" altLang="en-US" sz="2000" i="1">
                            <a:latin typeface="Cambria Math" panose="02040503050406030204" pitchFamily="18" charset="0"/>
                          </a:rPr>
                          <m:t>𝜕</m:t>
                        </m:r>
                        <m:r>
                          <a:rPr lang="en-US" altLang="zh-TW" sz="2000" i="1">
                            <a:latin typeface="Cambria Math" panose="02040503050406030204" pitchFamily="18" charset="0"/>
                          </a:rPr>
                          <m:t> </m:t>
                        </m:r>
                        <m:r>
                          <a:rPr lang="en-US" altLang="zh-TW" sz="2000" b="0" i="1" smtClean="0">
                            <a:latin typeface="Cambria Math" panose="02040503050406030204" pitchFamily="18" charset="0"/>
                          </a:rPr>
                          <m:t>𝜃</m:t>
                        </m:r>
                      </m:den>
                    </m:f>
                  </m:oMath>
                </a14:m>
                <a:endParaRPr lang="en-US" sz="2000" dirty="0"/>
              </a:p>
            </p:txBody>
          </p:sp>
        </mc:Choice>
        <mc:Fallback xmlns="">
          <p:sp>
            <p:nvSpPr>
              <p:cNvPr id="37" name="文字方塊 36">
                <a:extLst>
                  <a:ext uri="{FF2B5EF4-FFF2-40B4-BE49-F238E27FC236}">
                    <a16:creationId xmlns:a16="http://schemas.microsoft.com/office/drawing/2014/main" id="{B8A13E7D-F7D2-45F5-975A-ED4F55F83907}"/>
                  </a:ext>
                </a:extLst>
              </p:cNvPr>
              <p:cNvSpPr txBox="1">
                <a:spLocks noRot="1" noChangeAspect="1" noMove="1" noResize="1" noEditPoints="1" noAdjustHandles="1" noChangeArrowheads="1" noChangeShapeType="1" noTextEdit="1"/>
              </p:cNvSpPr>
              <p:nvPr/>
            </p:nvSpPr>
            <p:spPr>
              <a:xfrm>
                <a:off x="-12486" y="4655421"/>
                <a:ext cx="12313131" cy="1946238"/>
              </a:xfrm>
              <a:prstGeom prst="rect">
                <a:avLst/>
              </a:prstGeom>
              <a:blipFill>
                <a:blip r:embed="rId9"/>
                <a:stretch>
                  <a:fillRect l="-545"/>
                </a:stretch>
              </a:blipFill>
            </p:spPr>
            <p:txBody>
              <a:bodyPr/>
              <a:lstStyle/>
              <a:p>
                <a:r>
                  <a:rPr lang="en-US">
                    <a:noFill/>
                  </a:rPr>
                  <a:t> </a:t>
                </a:r>
              </a:p>
            </p:txBody>
          </p:sp>
        </mc:Fallback>
      </mc:AlternateContent>
    </p:spTree>
    <p:extLst>
      <p:ext uri="{BB962C8B-B14F-4D97-AF65-F5344CB8AC3E}">
        <p14:creationId xmlns:p14="http://schemas.microsoft.com/office/powerpoint/2010/main" val="293740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sz="4000" dirty="0">
                <a:latin typeface="Times New Roman" panose="02020603050405020304" pitchFamily="18" charset="0"/>
                <a:cs typeface="Times New Roman" panose="02020603050405020304" pitchFamily="18" charset="0"/>
              </a:rPr>
              <a:t>Optimize Multiple Parameters!</a:t>
            </a: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19</a:t>
            </a:fld>
            <a:endParaRPr lang="zh-TW" altLang="en-US">
              <a:solidFill>
                <a:prstClr val="black">
                  <a:tint val="75000"/>
                </a:prstClr>
              </a:solidFill>
              <a:sym typeface="Songti TC Bold"/>
            </a:endParaRPr>
          </a:p>
        </p:txBody>
      </p:sp>
      <p:grpSp>
        <p:nvGrpSpPr>
          <p:cNvPr id="5" name="群組 4">
            <a:extLst>
              <a:ext uri="{FF2B5EF4-FFF2-40B4-BE49-F238E27FC236}">
                <a16:creationId xmlns:a16="http://schemas.microsoft.com/office/drawing/2014/main" id="{A9D22A54-F1AF-48BD-AEF1-8C86CEE6EEE2}"/>
              </a:ext>
            </a:extLst>
          </p:cNvPr>
          <p:cNvGrpSpPr/>
          <p:nvPr/>
        </p:nvGrpSpPr>
        <p:grpSpPr>
          <a:xfrm>
            <a:off x="1157466" y="3875357"/>
            <a:ext cx="9866133" cy="2134965"/>
            <a:chOff x="1361422" y="1294035"/>
            <a:chExt cx="9329036" cy="2134965"/>
          </a:xfrm>
        </p:grpSpPr>
        <p:sp>
          <p:nvSpPr>
            <p:cNvPr id="6" name="橢圓 5">
              <a:extLst>
                <a:ext uri="{FF2B5EF4-FFF2-40B4-BE49-F238E27FC236}">
                  <a16:creationId xmlns:a16="http://schemas.microsoft.com/office/drawing/2014/main" id="{AB0982A8-F2C2-496A-B562-A39B36FF8E2A}"/>
                </a:ext>
              </a:extLst>
            </p:cNvPr>
            <p:cNvSpPr/>
            <p:nvPr/>
          </p:nvSpPr>
          <p:spPr>
            <a:xfrm>
              <a:off x="1361422" y="2051052"/>
              <a:ext cx="1057275"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cxnSp>
          <p:nvCxnSpPr>
            <p:cNvPr id="7" name="直線單箭頭接點 6">
              <a:extLst>
                <a:ext uri="{FF2B5EF4-FFF2-40B4-BE49-F238E27FC236}">
                  <a16:creationId xmlns:a16="http://schemas.microsoft.com/office/drawing/2014/main" id="{7C5F0AE6-643C-4060-AF18-128BACE745EE}"/>
                </a:ext>
              </a:extLst>
            </p:cNvPr>
            <p:cNvCxnSpPr>
              <a:cxnSpLocks/>
              <a:stCxn id="6" idx="6"/>
              <a:endCxn id="12" idx="1"/>
            </p:cNvCxnSpPr>
            <p:nvPr/>
          </p:nvCxnSpPr>
          <p:spPr>
            <a:xfrm flipV="1">
              <a:off x="2418697" y="1641035"/>
              <a:ext cx="518423" cy="73704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直線單箭頭接點 7">
              <a:extLst>
                <a:ext uri="{FF2B5EF4-FFF2-40B4-BE49-F238E27FC236}">
                  <a16:creationId xmlns:a16="http://schemas.microsoft.com/office/drawing/2014/main" id="{8D880746-6B39-4D08-933E-5DD70E410BAA}"/>
                </a:ext>
              </a:extLst>
            </p:cNvPr>
            <p:cNvCxnSpPr>
              <a:cxnSpLocks/>
              <a:stCxn id="6" idx="6"/>
              <a:endCxn id="13" idx="1"/>
            </p:cNvCxnSpPr>
            <p:nvPr/>
          </p:nvCxnSpPr>
          <p:spPr>
            <a:xfrm>
              <a:off x="2418697" y="2378076"/>
              <a:ext cx="518423" cy="688974"/>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9" name="橢圓 8">
              <a:extLst>
                <a:ext uri="{FF2B5EF4-FFF2-40B4-BE49-F238E27FC236}">
                  <a16:creationId xmlns:a16="http://schemas.microsoft.com/office/drawing/2014/main" id="{53B6B6E7-07C0-4989-88C0-56D2911F0D5D}"/>
                </a:ext>
              </a:extLst>
            </p:cNvPr>
            <p:cNvSpPr/>
            <p:nvPr/>
          </p:nvSpPr>
          <p:spPr>
            <a:xfrm>
              <a:off x="9523671" y="2151797"/>
              <a:ext cx="1166787"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cxnSp>
          <p:nvCxnSpPr>
            <p:cNvPr id="10" name="直線單箭頭接點 9">
              <a:extLst>
                <a:ext uri="{FF2B5EF4-FFF2-40B4-BE49-F238E27FC236}">
                  <a16:creationId xmlns:a16="http://schemas.microsoft.com/office/drawing/2014/main" id="{44B96AB5-2F52-4F39-8B60-0F056F933B04}"/>
                </a:ext>
              </a:extLst>
            </p:cNvPr>
            <p:cNvCxnSpPr>
              <a:cxnSpLocks/>
              <a:stCxn id="30" idx="3"/>
              <a:endCxn id="22" idx="0"/>
            </p:cNvCxnSpPr>
            <p:nvPr/>
          </p:nvCxnSpPr>
          <p:spPr>
            <a:xfrm>
              <a:off x="6668923" y="1655985"/>
              <a:ext cx="981623" cy="39092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直線單箭頭接點 10">
              <a:extLst>
                <a:ext uri="{FF2B5EF4-FFF2-40B4-BE49-F238E27FC236}">
                  <a16:creationId xmlns:a16="http://schemas.microsoft.com/office/drawing/2014/main" id="{E571FD0C-EFF8-41AF-A8C0-49363FF885E6}"/>
                </a:ext>
              </a:extLst>
            </p:cNvPr>
            <p:cNvCxnSpPr>
              <a:cxnSpLocks/>
              <a:stCxn id="28" idx="3"/>
              <a:endCxn id="23" idx="2"/>
            </p:cNvCxnSpPr>
            <p:nvPr/>
          </p:nvCxnSpPr>
          <p:spPr>
            <a:xfrm flipV="1">
              <a:off x="6717146" y="2913972"/>
              <a:ext cx="963623" cy="153078"/>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2" name="文字方塊 11">
              <a:extLst>
                <a:ext uri="{FF2B5EF4-FFF2-40B4-BE49-F238E27FC236}">
                  <a16:creationId xmlns:a16="http://schemas.microsoft.com/office/drawing/2014/main" id="{C2A41EF9-8E40-42E0-85F8-5F683D33629B}"/>
                </a:ext>
              </a:extLst>
            </p:cNvPr>
            <p:cNvSpPr txBox="1"/>
            <p:nvPr/>
          </p:nvSpPr>
          <p:spPr>
            <a:xfrm>
              <a:off x="2937120" y="1456369"/>
              <a:ext cx="974922" cy="369332"/>
            </a:xfrm>
            <a:prstGeom prst="rect">
              <a:avLst/>
            </a:prstGeom>
            <a:noFill/>
            <a:ln>
              <a:solidFill>
                <a:srgbClr val="000000"/>
              </a:solidFill>
            </a:ln>
          </p:spPr>
          <p:txBody>
            <a:bodyPr wrap="none" rtlCol="0">
              <a:spAutoFit/>
            </a:bodyPr>
            <a:lstStyle/>
            <a:p>
              <a:r>
                <a:rPr lang="en-US" altLang="zh-TW" dirty="0"/>
                <a:t>W1=0.74</a:t>
              </a:r>
              <a:endParaRPr lang="en-US" dirty="0"/>
            </a:p>
          </p:txBody>
        </p:sp>
        <p:sp>
          <p:nvSpPr>
            <p:cNvPr id="13" name="文字方塊 12">
              <a:extLst>
                <a:ext uri="{FF2B5EF4-FFF2-40B4-BE49-F238E27FC236}">
                  <a16:creationId xmlns:a16="http://schemas.microsoft.com/office/drawing/2014/main" id="{EBD57FF2-D060-4619-96F9-6FC98D1EE02E}"/>
                </a:ext>
              </a:extLst>
            </p:cNvPr>
            <p:cNvSpPr txBox="1"/>
            <p:nvPr/>
          </p:nvSpPr>
          <p:spPr>
            <a:xfrm>
              <a:off x="2937120" y="2882384"/>
              <a:ext cx="974922" cy="369332"/>
            </a:xfrm>
            <a:prstGeom prst="rect">
              <a:avLst/>
            </a:prstGeom>
            <a:noFill/>
            <a:ln>
              <a:solidFill>
                <a:srgbClr val="000000"/>
              </a:solidFill>
            </a:ln>
          </p:spPr>
          <p:txBody>
            <a:bodyPr wrap="none" rtlCol="0">
              <a:spAutoFit/>
            </a:bodyPr>
            <a:lstStyle/>
            <a:p>
              <a:r>
                <a:rPr lang="en-US" altLang="zh-TW" dirty="0"/>
                <a:t>W2=0.13</a:t>
              </a:r>
              <a:endParaRPr lang="en-US" dirty="0"/>
            </a:p>
          </p:txBody>
        </p:sp>
        <p:sp>
          <p:nvSpPr>
            <p:cNvPr id="14" name="文字方塊 13">
              <a:extLst>
                <a:ext uri="{FF2B5EF4-FFF2-40B4-BE49-F238E27FC236}">
                  <a16:creationId xmlns:a16="http://schemas.microsoft.com/office/drawing/2014/main" id="{837790A0-FBC3-4AC1-B47C-D8A2A5F90501}"/>
                </a:ext>
              </a:extLst>
            </p:cNvPr>
            <p:cNvSpPr txBox="1"/>
            <p:nvPr/>
          </p:nvSpPr>
          <p:spPr>
            <a:xfrm>
              <a:off x="4111216" y="1456369"/>
              <a:ext cx="763351" cy="369332"/>
            </a:xfrm>
            <a:prstGeom prst="rect">
              <a:avLst/>
            </a:prstGeom>
            <a:noFill/>
            <a:ln>
              <a:solidFill>
                <a:srgbClr val="000000"/>
              </a:solidFill>
            </a:ln>
          </p:spPr>
          <p:txBody>
            <a:bodyPr wrap="square" rtlCol="0">
              <a:spAutoFit/>
            </a:bodyPr>
            <a:lstStyle/>
            <a:p>
              <a:r>
                <a:rPr lang="en-US" dirty="0"/>
                <a:t>b1=</a:t>
              </a:r>
              <a:r>
                <a:rPr lang="en-US" altLang="zh-TW" dirty="0"/>
                <a:t>0</a:t>
              </a:r>
              <a:endParaRPr lang="en-US" dirty="0"/>
            </a:p>
          </p:txBody>
        </p:sp>
        <p:sp>
          <p:nvSpPr>
            <p:cNvPr id="15" name="文字方塊 14">
              <a:extLst>
                <a:ext uri="{FF2B5EF4-FFF2-40B4-BE49-F238E27FC236}">
                  <a16:creationId xmlns:a16="http://schemas.microsoft.com/office/drawing/2014/main" id="{57E59121-63BD-474F-84F9-E64BF1A21C31}"/>
                </a:ext>
              </a:extLst>
            </p:cNvPr>
            <p:cNvSpPr txBox="1"/>
            <p:nvPr/>
          </p:nvSpPr>
          <p:spPr>
            <a:xfrm>
              <a:off x="4277027" y="2890689"/>
              <a:ext cx="763351" cy="369332"/>
            </a:xfrm>
            <a:prstGeom prst="rect">
              <a:avLst/>
            </a:prstGeom>
            <a:noFill/>
            <a:ln>
              <a:solidFill>
                <a:srgbClr val="000000"/>
              </a:solidFill>
            </a:ln>
          </p:spPr>
          <p:txBody>
            <a:bodyPr wrap="square" rtlCol="0">
              <a:spAutoFit/>
            </a:bodyPr>
            <a:lstStyle/>
            <a:p>
              <a:r>
                <a:rPr lang="en-US" dirty="0"/>
                <a:t>b2=</a:t>
              </a:r>
              <a:r>
                <a:rPr lang="en-US" altLang="zh-TW" dirty="0"/>
                <a:t>0</a:t>
              </a:r>
              <a:endParaRPr lang="en-US" dirty="0"/>
            </a:p>
          </p:txBody>
        </p:sp>
        <p:grpSp>
          <p:nvGrpSpPr>
            <p:cNvPr id="16" name="群組 15">
              <a:extLst>
                <a:ext uri="{FF2B5EF4-FFF2-40B4-BE49-F238E27FC236}">
                  <a16:creationId xmlns:a16="http://schemas.microsoft.com/office/drawing/2014/main" id="{12E30659-9E9E-43E1-A594-BC652B45F8D4}"/>
                </a:ext>
              </a:extLst>
            </p:cNvPr>
            <p:cNvGrpSpPr/>
            <p:nvPr/>
          </p:nvGrpSpPr>
          <p:grpSpPr>
            <a:xfrm>
              <a:off x="5611648" y="1294035"/>
              <a:ext cx="1057275" cy="723900"/>
              <a:chOff x="7277888" y="2626324"/>
              <a:chExt cx="1057275" cy="723900"/>
            </a:xfrm>
          </p:grpSpPr>
          <p:sp>
            <p:nvSpPr>
              <p:cNvPr id="30" name="流程圖: 替代程序 29">
                <a:extLst>
                  <a:ext uri="{FF2B5EF4-FFF2-40B4-BE49-F238E27FC236}">
                    <a16:creationId xmlns:a16="http://schemas.microsoft.com/office/drawing/2014/main" id="{06D57196-C10A-48AB-9638-8FF6C6B86080}"/>
                  </a:ext>
                </a:extLst>
              </p:cNvPr>
              <p:cNvSpPr/>
              <p:nvPr/>
            </p:nvSpPr>
            <p:spPr>
              <a:xfrm>
                <a:off x="7277888" y="2626324"/>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31" name="圖片 30">
                <a:extLst>
                  <a:ext uri="{FF2B5EF4-FFF2-40B4-BE49-F238E27FC236}">
                    <a16:creationId xmlns:a16="http://schemas.microsoft.com/office/drawing/2014/main" id="{A6D847FE-2ACF-4211-9421-DD82A6DFF047}"/>
                  </a:ext>
                </a:extLst>
              </p:cNvPr>
              <p:cNvPicPr>
                <a:picLocks noChangeAspect="1"/>
              </p:cNvPicPr>
              <p:nvPr/>
            </p:nvPicPr>
            <p:blipFill>
              <a:blip r:embed="rId2"/>
              <a:stretch>
                <a:fillRect/>
              </a:stretch>
            </p:blipFill>
            <p:spPr>
              <a:xfrm>
                <a:off x="7517512" y="2690432"/>
                <a:ext cx="586791" cy="586791"/>
              </a:xfrm>
              <a:prstGeom prst="rect">
                <a:avLst/>
              </a:prstGeom>
            </p:spPr>
          </p:pic>
        </p:grpSp>
        <p:cxnSp>
          <p:nvCxnSpPr>
            <p:cNvPr id="17" name="直線單箭頭接點 16">
              <a:extLst>
                <a:ext uri="{FF2B5EF4-FFF2-40B4-BE49-F238E27FC236}">
                  <a16:creationId xmlns:a16="http://schemas.microsoft.com/office/drawing/2014/main" id="{6820A909-21E6-4A4C-B2DE-6E35416D2A88}"/>
                </a:ext>
              </a:extLst>
            </p:cNvPr>
            <p:cNvCxnSpPr>
              <a:cxnSpLocks/>
              <a:stCxn id="12" idx="3"/>
              <a:endCxn id="14" idx="1"/>
            </p:cNvCxnSpPr>
            <p:nvPr/>
          </p:nvCxnSpPr>
          <p:spPr>
            <a:xfrm>
              <a:off x="3912042" y="1641035"/>
              <a:ext cx="19917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直線單箭頭接點 17">
              <a:extLst>
                <a:ext uri="{FF2B5EF4-FFF2-40B4-BE49-F238E27FC236}">
                  <a16:creationId xmlns:a16="http://schemas.microsoft.com/office/drawing/2014/main" id="{D7C43C72-4831-4DA4-AB86-3E27758CF259}"/>
                </a:ext>
              </a:extLst>
            </p:cNvPr>
            <p:cNvCxnSpPr>
              <a:cxnSpLocks/>
              <a:stCxn id="14" idx="3"/>
              <a:endCxn id="30" idx="1"/>
            </p:cNvCxnSpPr>
            <p:nvPr/>
          </p:nvCxnSpPr>
          <p:spPr>
            <a:xfrm>
              <a:off x="4874567" y="1641035"/>
              <a:ext cx="737081" cy="1495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 name="直線單箭頭接點 18">
              <a:extLst>
                <a:ext uri="{FF2B5EF4-FFF2-40B4-BE49-F238E27FC236}">
                  <a16:creationId xmlns:a16="http://schemas.microsoft.com/office/drawing/2014/main" id="{26B75FC7-99B9-4BCC-A097-5C1A98007705}"/>
                </a:ext>
              </a:extLst>
            </p:cNvPr>
            <p:cNvCxnSpPr>
              <a:cxnSpLocks/>
              <a:stCxn id="13" idx="3"/>
              <a:endCxn id="15" idx="1"/>
            </p:cNvCxnSpPr>
            <p:nvPr/>
          </p:nvCxnSpPr>
          <p:spPr>
            <a:xfrm>
              <a:off x="3912042" y="3067050"/>
              <a:ext cx="364985" cy="830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grpSp>
          <p:nvGrpSpPr>
            <p:cNvPr id="20" name="群組 19">
              <a:extLst>
                <a:ext uri="{FF2B5EF4-FFF2-40B4-BE49-F238E27FC236}">
                  <a16:creationId xmlns:a16="http://schemas.microsoft.com/office/drawing/2014/main" id="{44B2DE71-67F4-483E-BB7E-ECA71C243786}"/>
                </a:ext>
              </a:extLst>
            </p:cNvPr>
            <p:cNvGrpSpPr/>
            <p:nvPr/>
          </p:nvGrpSpPr>
          <p:grpSpPr>
            <a:xfrm>
              <a:off x="5659871" y="2705100"/>
              <a:ext cx="1057275" cy="723900"/>
              <a:chOff x="7161114" y="4159322"/>
              <a:chExt cx="1057275" cy="723900"/>
            </a:xfrm>
          </p:grpSpPr>
          <p:sp>
            <p:nvSpPr>
              <p:cNvPr id="28" name="流程圖: 替代程序 27">
                <a:extLst>
                  <a:ext uri="{FF2B5EF4-FFF2-40B4-BE49-F238E27FC236}">
                    <a16:creationId xmlns:a16="http://schemas.microsoft.com/office/drawing/2014/main" id="{EB83B036-6E37-4C0E-8C71-B582873F2DC8}"/>
                  </a:ext>
                </a:extLst>
              </p:cNvPr>
              <p:cNvSpPr/>
              <p:nvPr/>
            </p:nvSpPr>
            <p:spPr>
              <a:xfrm>
                <a:off x="7161114" y="4159322"/>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29" name="圖片 28">
                <a:extLst>
                  <a:ext uri="{FF2B5EF4-FFF2-40B4-BE49-F238E27FC236}">
                    <a16:creationId xmlns:a16="http://schemas.microsoft.com/office/drawing/2014/main" id="{8A5B6D92-AFA5-4B1C-8BDD-4B186E2EF26E}"/>
                  </a:ext>
                </a:extLst>
              </p:cNvPr>
              <p:cNvPicPr>
                <a:picLocks noChangeAspect="1"/>
              </p:cNvPicPr>
              <p:nvPr/>
            </p:nvPicPr>
            <p:blipFill>
              <a:blip r:embed="rId2"/>
              <a:stretch>
                <a:fillRect/>
              </a:stretch>
            </p:blipFill>
            <p:spPr>
              <a:xfrm>
                <a:off x="7396356" y="4227876"/>
                <a:ext cx="586791" cy="586791"/>
              </a:xfrm>
              <a:prstGeom prst="rect">
                <a:avLst/>
              </a:prstGeom>
            </p:spPr>
          </p:pic>
        </p:grpSp>
        <p:cxnSp>
          <p:nvCxnSpPr>
            <p:cNvPr id="21" name="直線單箭頭接點 20">
              <a:extLst>
                <a:ext uri="{FF2B5EF4-FFF2-40B4-BE49-F238E27FC236}">
                  <a16:creationId xmlns:a16="http://schemas.microsoft.com/office/drawing/2014/main" id="{9FA62BBB-ABAF-49C2-A7EB-519065671259}"/>
                </a:ext>
              </a:extLst>
            </p:cNvPr>
            <p:cNvCxnSpPr>
              <a:cxnSpLocks/>
              <a:stCxn id="15" idx="3"/>
              <a:endCxn id="28" idx="1"/>
            </p:cNvCxnSpPr>
            <p:nvPr/>
          </p:nvCxnSpPr>
          <p:spPr>
            <a:xfrm flipV="1">
              <a:off x="5040377" y="3067050"/>
              <a:ext cx="619494" cy="830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2" name="文字方塊 21">
              <a:extLst>
                <a:ext uri="{FF2B5EF4-FFF2-40B4-BE49-F238E27FC236}">
                  <a16:creationId xmlns:a16="http://schemas.microsoft.com/office/drawing/2014/main" id="{0469F1B2-8316-4A60-A319-A1BBDE968983}"/>
                </a:ext>
              </a:extLst>
            </p:cNvPr>
            <p:cNvSpPr txBox="1"/>
            <p:nvPr/>
          </p:nvSpPr>
          <p:spPr>
            <a:xfrm>
              <a:off x="7145674" y="2046914"/>
              <a:ext cx="1009742" cy="369332"/>
            </a:xfrm>
            <a:prstGeom prst="rect">
              <a:avLst/>
            </a:prstGeom>
            <a:noFill/>
            <a:ln>
              <a:solidFill>
                <a:srgbClr val="000000"/>
              </a:solidFill>
            </a:ln>
          </p:spPr>
          <p:txBody>
            <a:bodyPr wrap="none" rtlCol="0">
              <a:spAutoFit/>
            </a:bodyPr>
            <a:lstStyle/>
            <a:p>
              <a:r>
                <a:rPr lang="en-US" dirty="0"/>
                <a:t>W3=</a:t>
              </a:r>
              <a:r>
                <a:rPr lang="en-US" altLang="zh-TW" dirty="0"/>
                <a:t>0.36</a:t>
              </a:r>
              <a:endParaRPr lang="en-US" dirty="0"/>
            </a:p>
          </p:txBody>
        </p:sp>
        <p:sp>
          <p:nvSpPr>
            <p:cNvPr id="23" name="文字方塊 22">
              <a:extLst>
                <a:ext uri="{FF2B5EF4-FFF2-40B4-BE49-F238E27FC236}">
                  <a16:creationId xmlns:a16="http://schemas.microsoft.com/office/drawing/2014/main" id="{D9F2B449-94F3-40C8-A4B4-4BC3DB59D632}"/>
                </a:ext>
              </a:extLst>
            </p:cNvPr>
            <p:cNvSpPr txBox="1"/>
            <p:nvPr/>
          </p:nvSpPr>
          <p:spPr>
            <a:xfrm>
              <a:off x="7175897" y="2544640"/>
              <a:ext cx="1009742" cy="369332"/>
            </a:xfrm>
            <a:prstGeom prst="rect">
              <a:avLst/>
            </a:prstGeom>
            <a:noFill/>
            <a:ln>
              <a:solidFill>
                <a:srgbClr val="000000"/>
              </a:solidFill>
            </a:ln>
          </p:spPr>
          <p:txBody>
            <a:bodyPr wrap="none" rtlCol="0">
              <a:spAutoFit/>
            </a:bodyPr>
            <a:lstStyle/>
            <a:p>
              <a:r>
                <a:rPr lang="en-US" dirty="0"/>
                <a:t>W4=</a:t>
              </a:r>
              <a:r>
                <a:rPr lang="en-US" altLang="zh-TW" dirty="0"/>
                <a:t>0.63</a:t>
              </a:r>
              <a:endParaRPr lang="en-US" dirty="0"/>
            </a:p>
          </p:txBody>
        </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68EAE1F8-DE4C-4F7B-81F2-774BD56451B3}"/>
                    </a:ext>
                  </a:extLst>
                </p:cNvPr>
                <p:cNvSpPr txBox="1"/>
                <p:nvPr/>
              </p:nvSpPr>
              <p:spPr>
                <a:xfrm>
                  <a:off x="8312876" y="2296820"/>
                  <a:ext cx="960962" cy="369332"/>
                </a:xfrm>
                <a:prstGeom prst="rect">
                  <a:avLst/>
                </a:prstGeom>
                <a:noFill/>
                <a:ln>
                  <a:solidFill>
                    <a:srgbClr val="000000"/>
                  </a:solidFill>
                </a:ln>
              </p:spPr>
              <p:txBody>
                <a:bodyPr wrap="square" rtlCol="0">
                  <a:spAutoFit/>
                </a:bodyPr>
                <a:lstStyle/>
                <a:p>
                  <a14:m>
                    <m:oMath xmlns:m="http://schemas.openxmlformats.org/officeDocument/2006/math">
                      <m:r>
                        <a:rPr lang="en-US" b="0" i="1" smtClean="0">
                          <a:latin typeface="Cambria Math" panose="02040503050406030204" pitchFamily="18" charset="0"/>
                        </a:rPr>
                        <m:t>∑</m:t>
                      </m:r>
                    </m:oMath>
                  </a14:m>
                  <a:r>
                    <a:rPr lang="en-US" dirty="0"/>
                    <a:t>  b3=</a:t>
                  </a:r>
                  <a:r>
                    <a:rPr lang="en-US" altLang="zh-TW" dirty="0"/>
                    <a:t>0</a:t>
                  </a:r>
                  <a:endParaRPr lang="en-US" dirty="0"/>
                </a:p>
              </p:txBody>
            </p:sp>
          </mc:Choice>
          <mc:Fallback xmlns="">
            <p:sp>
              <p:nvSpPr>
                <p:cNvPr id="24" name="文字方塊 23">
                  <a:extLst>
                    <a:ext uri="{FF2B5EF4-FFF2-40B4-BE49-F238E27FC236}">
                      <a16:creationId xmlns:a16="http://schemas.microsoft.com/office/drawing/2014/main" id="{68EAE1F8-DE4C-4F7B-81F2-774BD56451B3}"/>
                    </a:ext>
                  </a:extLst>
                </p:cNvPr>
                <p:cNvSpPr txBox="1">
                  <a:spLocks noRot="1" noChangeAspect="1" noMove="1" noResize="1" noEditPoints="1" noAdjustHandles="1" noChangeArrowheads="1" noChangeShapeType="1" noTextEdit="1"/>
                </p:cNvSpPr>
                <p:nvPr/>
              </p:nvSpPr>
              <p:spPr>
                <a:xfrm>
                  <a:off x="8312876" y="2296820"/>
                  <a:ext cx="960962" cy="369332"/>
                </a:xfrm>
                <a:prstGeom prst="rect">
                  <a:avLst/>
                </a:prstGeom>
                <a:blipFill>
                  <a:blip r:embed="rId3"/>
                  <a:stretch>
                    <a:fillRect l="-1183" t="-6349" b="-22222"/>
                  </a:stretch>
                </a:blipFill>
                <a:ln>
                  <a:solidFill>
                    <a:srgbClr val="000000"/>
                  </a:solidFill>
                </a:ln>
              </p:spPr>
              <p:txBody>
                <a:bodyPr/>
                <a:lstStyle/>
                <a:p>
                  <a:r>
                    <a:rPr lang="en-US">
                      <a:noFill/>
                    </a:rPr>
                    <a:t> </a:t>
                  </a:r>
                </a:p>
              </p:txBody>
            </p:sp>
          </mc:Fallback>
        </mc:AlternateContent>
        <p:cxnSp>
          <p:nvCxnSpPr>
            <p:cNvPr id="25" name="直線單箭頭接點 24">
              <a:extLst>
                <a:ext uri="{FF2B5EF4-FFF2-40B4-BE49-F238E27FC236}">
                  <a16:creationId xmlns:a16="http://schemas.microsoft.com/office/drawing/2014/main" id="{E2D079A0-A25E-4852-9BAA-9B462F6C9332}"/>
                </a:ext>
              </a:extLst>
            </p:cNvPr>
            <p:cNvCxnSpPr>
              <a:cxnSpLocks/>
              <a:stCxn id="22" idx="3"/>
              <a:endCxn id="24" idx="1"/>
            </p:cNvCxnSpPr>
            <p:nvPr/>
          </p:nvCxnSpPr>
          <p:spPr>
            <a:xfrm>
              <a:off x="8155416" y="2231580"/>
              <a:ext cx="157460" cy="24990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6" name="直線單箭頭接點 25">
              <a:extLst>
                <a:ext uri="{FF2B5EF4-FFF2-40B4-BE49-F238E27FC236}">
                  <a16:creationId xmlns:a16="http://schemas.microsoft.com/office/drawing/2014/main" id="{780CADA2-7031-490C-9ADD-304F2F44C35D}"/>
                </a:ext>
              </a:extLst>
            </p:cNvPr>
            <p:cNvCxnSpPr>
              <a:cxnSpLocks/>
              <a:stCxn id="23" idx="3"/>
              <a:endCxn id="24" idx="1"/>
            </p:cNvCxnSpPr>
            <p:nvPr/>
          </p:nvCxnSpPr>
          <p:spPr>
            <a:xfrm flipV="1">
              <a:off x="8185640" y="2481486"/>
              <a:ext cx="127237" cy="24782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27" name="直線單箭頭接點 26">
              <a:extLst>
                <a:ext uri="{FF2B5EF4-FFF2-40B4-BE49-F238E27FC236}">
                  <a16:creationId xmlns:a16="http://schemas.microsoft.com/office/drawing/2014/main" id="{687D683E-4B74-4415-B446-C16449112558}"/>
                </a:ext>
              </a:extLst>
            </p:cNvPr>
            <p:cNvCxnSpPr>
              <a:cxnSpLocks/>
              <a:stCxn id="24" idx="3"/>
              <a:endCxn id="9" idx="2"/>
            </p:cNvCxnSpPr>
            <p:nvPr/>
          </p:nvCxnSpPr>
          <p:spPr>
            <a:xfrm flipV="1">
              <a:off x="9273838" y="2478821"/>
              <a:ext cx="249833" cy="26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32" name="圖片 31">
            <a:extLst>
              <a:ext uri="{FF2B5EF4-FFF2-40B4-BE49-F238E27FC236}">
                <a16:creationId xmlns:a16="http://schemas.microsoft.com/office/drawing/2014/main" id="{5CEA76E5-955A-4FD2-85B3-EF155A507969}"/>
              </a:ext>
            </a:extLst>
          </p:cNvPr>
          <p:cNvPicPr>
            <a:picLocks noChangeAspect="1"/>
          </p:cNvPicPr>
          <p:nvPr/>
        </p:nvPicPr>
        <p:blipFill>
          <a:blip r:embed="rId4"/>
          <a:stretch>
            <a:fillRect/>
          </a:stretch>
        </p:blipFill>
        <p:spPr>
          <a:xfrm>
            <a:off x="1735632" y="2617118"/>
            <a:ext cx="1958510" cy="929721"/>
          </a:xfrm>
          <a:prstGeom prst="rect">
            <a:avLst/>
          </a:prstGeom>
        </p:spPr>
      </p:pic>
      <p:cxnSp>
        <p:nvCxnSpPr>
          <p:cNvPr id="34" name="接點: 弧形 33">
            <a:extLst>
              <a:ext uri="{FF2B5EF4-FFF2-40B4-BE49-F238E27FC236}">
                <a16:creationId xmlns:a16="http://schemas.microsoft.com/office/drawing/2014/main" id="{88620831-47FA-44A6-A718-045C4699E652}"/>
              </a:ext>
            </a:extLst>
          </p:cNvPr>
          <p:cNvCxnSpPr>
            <a:stCxn id="32" idx="3"/>
          </p:cNvCxnSpPr>
          <p:nvPr/>
        </p:nvCxnSpPr>
        <p:spPr>
          <a:xfrm flipH="1">
            <a:off x="3352800" y="3081979"/>
            <a:ext cx="341342" cy="833381"/>
          </a:xfrm>
          <a:prstGeom prst="curvedConnector4">
            <a:avLst>
              <a:gd name="adj1" fmla="val -66971"/>
              <a:gd name="adj2" fmla="val 77890"/>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0E116B9A-F0B9-4C61-B39A-BF8F96E7CF1C}"/>
                  </a:ext>
                </a:extLst>
              </p:cNvPr>
              <p:cNvSpPr txBox="1"/>
              <p:nvPr/>
            </p:nvSpPr>
            <p:spPr>
              <a:xfrm>
                <a:off x="3965290" y="2874285"/>
                <a:ext cx="5493042" cy="400110"/>
              </a:xfrm>
              <a:prstGeom prst="rect">
                <a:avLst/>
              </a:prstGeom>
              <a:noFill/>
            </p:spPr>
            <p:txBody>
              <a:bodyPr wrap="none" rtlCol="0">
                <a:spAutoFit/>
              </a:bodyPr>
              <a:lstStyle/>
              <a:p>
                <a:r>
                  <a:rPr lang="zh-TW" altLang="en-US" sz="2000" dirty="0"/>
                  <a:t>一般而言</a:t>
                </a:r>
                <a:r>
                  <a:rPr lang="en-US" altLang="zh-TW" sz="2000" dirty="0"/>
                  <a:t> weights </a:t>
                </a:r>
                <a:r>
                  <a:rPr lang="zh-TW" altLang="en-US" sz="2000" dirty="0"/>
                  <a:t>都是從 </a:t>
                </a:r>
                <a14:m>
                  <m:oMath xmlns:m="http://schemas.openxmlformats.org/officeDocument/2006/math">
                    <m:r>
                      <a:rPr lang="en-US" altLang="zh-TW" sz="2000" b="0" i="1" smtClean="0">
                        <a:latin typeface="Cambria Math" panose="02040503050406030204" pitchFamily="18" charset="0"/>
                      </a:rPr>
                      <m:t>𝜃</m:t>
                    </m:r>
                    <m:r>
                      <a:rPr lang="en-US" altLang="zh-TW" sz="2000" b="0" i="1" smtClean="0">
                        <a:latin typeface="Cambria Math" panose="02040503050406030204" pitchFamily="18" charset="0"/>
                      </a:rPr>
                      <m:t> ~ </m:t>
                    </m:r>
                    <m:r>
                      <a:rPr lang="en-US" altLang="zh-TW" sz="2000" b="0" i="1" smtClean="0">
                        <a:latin typeface="Cambria Math" panose="02040503050406030204" pitchFamily="18" charset="0"/>
                      </a:rPr>
                      <m:t>𝑁</m:t>
                    </m:r>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0,1</m:t>
                        </m:r>
                      </m:e>
                    </m:d>
                  </m:oMath>
                </a14:m>
                <a:r>
                  <a:rPr lang="zh-TW" altLang="en-US" sz="2000" dirty="0"/>
                  <a:t> 中隨機產生</a:t>
                </a:r>
                <a:endParaRPr lang="en-US" sz="2000" dirty="0"/>
              </a:p>
            </p:txBody>
          </p:sp>
        </mc:Choice>
        <mc:Fallback xmlns="">
          <p:sp>
            <p:nvSpPr>
              <p:cNvPr id="35" name="文字方塊 34">
                <a:extLst>
                  <a:ext uri="{FF2B5EF4-FFF2-40B4-BE49-F238E27FC236}">
                    <a16:creationId xmlns:a16="http://schemas.microsoft.com/office/drawing/2014/main" id="{0E116B9A-F0B9-4C61-B39A-BF8F96E7CF1C}"/>
                  </a:ext>
                </a:extLst>
              </p:cNvPr>
              <p:cNvSpPr txBox="1">
                <a:spLocks noRot="1" noChangeAspect="1" noMove="1" noResize="1" noEditPoints="1" noAdjustHandles="1" noChangeArrowheads="1" noChangeShapeType="1" noTextEdit="1"/>
              </p:cNvSpPr>
              <p:nvPr/>
            </p:nvSpPr>
            <p:spPr>
              <a:xfrm>
                <a:off x="3965290" y="2874285"/>
                <a:ext cx="5493042" cy="400110"/>
              </a:xfrm>
              <a:prstGeom prst="rect">
                <a:avLst/>
              </a:prstGeom>
              <a:blipFill>
                <a:blip r:embed="rId5"/>
                <a:stretch>
                  <a:fillRect l="-1109" t="-10769" r="-443" b="-27692"/>
                </a:stretch>
              </a:blipFill>
            </p:spPr>
            <p:txBody>
              <a:bodyPr/>
              <a:lstStyle/>
              <a:p>
                <a:r>
                  <a:rPr lang="en-US">
                    <a:noFill/>
                  </a:rPr>
                  <a:t> </a:t>
                </a:r>
              </a:p>
            </p:txBody>
          </p:sp>
        </mc:Fallback>
      </mc:AlternateContent>
      <p:sp>
        <p:nvSpPr>
          <p:cNvPr id="36" name="文字方塊 35">
            <a:extLst>
              <a:ext uri="{FF2B5EF4-FFF2-40B4-BE49-F238E27FC236}">
                <a16:creationId xmlns:a16="http://schemas.microsoft.com/office/drawing/2014/main" id="{8D668511-71D9-420A-ADAB-7B285C027AFE}"/>
              </a:ext>
            </a:extLst>
          </p:cNvPr>
          <p:cNvSpPr txBox="1"/>
          <p:nvPr/>
        </p:nvSpPr>
        <p:spPr>
          <a:xfrm>
            <a:off x="303342" y="1198723"/>
            <a:ext cx="11477624" cy="1015663"/>
          </a:xfrm>
          <a:prstGeom prst="rect">
            <a:avLst/>
          </a:prstGeom>
          <a:noFill/>
        </p:spPr>
        <p:txBody>
          <a:bodyPr wrap="square" rtlCol="0">
            <a:spAutoFit/>
          </a:bodyPr>
          <a:lstStyle/>
          <a:p>
            <a:r>
              <a:rPr lang="en-US" altLang="zh-TW" sz="2000" dirty="0"/>
              <a:t>Recall: </a:t>
            </a:r>
            <a:r>
              <a:rPr lang="zh-TW" altLang="en-US" sz="2000" dirty="0"/>
              <a:t>還記得我們使用 </a:t>
            </a:r>
            <a:r>
              <a:rPr lang="en-US" altLang="zh-TW" sz="2000" dirty="0"/>
              <a:t>SGD</a:t>
            </a:r>
            <a:r>
              <a:rPr lang="zh-TW" altLang="en-US" sz="2000" dirty="0"/>
              <a:t> 第一步是要隨機選取一個初始值嗎</a:t>
            </a:r>
            <a:r>
              <a:rPr lang="en-US" altLang="zh-TW" sz="2000" dirty="0"/>
              <a:t>?</a:t>
            </a:r>
            <a:r>
              <a:rPr lang="zh-TW" altLang="en-US" sz="2000" dirty="0"/>
              <a:t> </a:t>
            </a:r>
            <a:endParaRPr lang="en-US" altLang="zh-TW" sz="2000" dirty="0"/>
          </a:p>
          <a:p>
            <a:r>
              <a:rPr lang="en-US" altLang="zh-TW" sz="2000" dirty="0"/>
              <a:t>(Note: </a:t>
            </a:r>
            <a:r>
              <a:rPr lang="zh-TW" altLang="en-US" sz="2000" dirty="0"/>
              <a:t>初始值的產生方法有很多種方式，若初始值選得好，就會比較快得到最佳解，反之。因此如何產生好的初始值是一個研究問題</a:t>
            </a:r>
            <a:r>
              <a:rPr lang="en-US" altLang="zh-TW" sz="2000" dirty="0"/>
              <a:t>)</a:t>
            </a:r>
            <a:endParaRPr lang="en-US" sz="2000" dirty="0"/>
          </a:p>
        </p:txBody>
      </p:sp>
      <p:sp>
        <p:nvSpPr>
          <p:cNvPr id="49" name="文字方塊 48">
            <a:extLst>
              <a:ext uri="{FF2B5EF4-FFF2-40B4-BE49-F238E27FC236}">
                <a16:creationId xmlns:a16="http://schemas.microsoft.com/office/drawing/2014/main" id="{97E614CA-5D88-41F9-89DA-8A269628C74A}"/>
              </a:ext>
            </a:extLst>
          </p:cNvPr>
          <p:cNvSpPr txBox="1"/>
          <p:nvPr/>
        </p:nvSpPr>
        <p:spPr>
          <a:xfrm>
            <a:off x="4560175" y="3321002"/>
            <a:ext cx="2449710" cy="400110"/>
          </a:xfrm>
          <a:prstGeom prst="rect">
            <a:avLst/>
          </a:prstGeom>
          <a:noFill/>
        </p:spPr>
        <p:txBody>
          <a:bodyPr wrap="none" rtlCol="0">
            <a:spAutoFit/>
          </a:bodyPr>
          <a:lstStyle/>
          <a:p>
            <a:r>
              <a:rPr lang="en-US" sz="2000" dirty="0"/>
              <a:t>Bias </a:t>
            </a:r>
            <a:r>
              <a:rPr lang="zh-TW" altLang="en-US" sz="2000" dirty="0"/>
              <a:t>通常是由 </a:t>
            </a:r>
            <a:r>
              <a:rPr lang="en-US" altLang="zh-TW" sz="2000" dirty="0"/>
              <a:t>0</a:t>
            </a:r>
            <a:r>
              <a:rPr lang="zh-TW" altLang="en-US" sz="2000" dirty="0"/>
              <a:t> 開始</a:t>
            </a:r>
            <a:endParaRPr lang="en-US" sz="2000" dirty="0"/>
          </a:p>
        </p:txBody>
      </p:sp>
    </p:spTree>
    <p:extLst>
      <p:ext uri="{BB962C8B-B14F-4D97-AF65-F5344CB8AC3E}">
        <p14:creationId xmlns:p14="http://schemas.microsoft.com/office/powerpoint/2010/main" val="246011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sz="4000" dirty="0">
                <a:latin typeface="Times New Roman" panose="02020603050405020304" pitchFamily="18" charset="0"/>
                <a:cs typeface="Times New Roman" panose="02020603050405020304" pitchFamily="18" charset="0"/>
              </a:rPr>
              <a:t>Outline</a:t>
            </a:r>
          </a:p>
        </p:txBody>
      </p:sp>
      <p:sp>
        <p:nvSpPr>
          <p:cNvPr id="3" name="內容版面配置區 2">
            <a:extLst>
              <a:ext uri="{FF2B5EF4-FFF2-40B4-BE49-F238E27FC236}">
                <a16:creationId xmlns:a16="http://schemas.microsoft.com/office/drawing/2014/main" id="{4BCD8E71-7390-4A9E-AB88-01024BAFA62F}"/>
              </a:ext>
            </a:extLst>
          </p:cNvPr>
          <p:cNvSpPr>
            <a:spLocks noGrp="1"/>
          </p:cNvSpPr>
          <p:nvPr>
            <p:ph idx="1"/>
          </p:nvPr>
        </p:nvSpPr>
        <p:spPr>
          <a:xfrm>
            <a:off x="323849" y="1095374"/>
            <a:ext cx="11477625" cy="5530847"/>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 Perceptron (</a:t>
            </a:r>
            <a:r>
              <a:rPr lang="zh-TW" altLang="en-US" dirty="0">
                <a:latin typeface="Times New Roman" panose="02020603050405020304" pitchFamily="18" charset="0"/>
                <a:cs typeface="Times New Roman" panose="02020603050405020304" pitchFamily="18" charset="0"/>
              </a:rPr>
              <a:t>感知機</a:t>
            </a:r>
            <a:r>
              <a:rPr lang="en-US" altLang="zh-TW"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single layer perceptron</a:t>
            </a:r>
          </a:p>
          <a:p>
            <a:pPr lvl="1">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 multi-layers perceptron</a:t>
            </a:r>
          </a:p>
          <a:p>
            <a:pPr lvl="1">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 activation function</a:t>
            </a:r>
          </a:p>
          <a:p>
            <a:pPr marL="0" indent="0">
              <a:buNone/>
            </a:pPr>
            <a:r>
              <a:rPr lang="en-US" altLang="zh-TW" dirty="0">
                <a:latin typeface="Times New Roman" panose="02020603050405020304" pitchFamily="18" charset="0"/>
                <a:cs typeface="Times New Roman" panose="02020603050405020304" pitchFamily="18" charset="0"/>
              </a:rPr>
              <a:t>2.</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Neutral Network (</a:t>
            </a:r>
            <a:r>
              <a:rPr lang="zh-TW" altLang="en-US" dirty="0">
                <a:latin typeface="Times New Roman" panose="02020603050405020304" pitchFamily="18" charset="0"/>
                <a:cs typeface="Times New Roman" panose="02020603050405020304" pitchFamily="18" charset="0"/>
              </a:rPr>
              <a:t>類神經網路</a:t>
            </a:r>
            <a:r>
              <a:rPr lang="en-US" altLang="zh-TW"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 forward propagation</a:t>
            </a:r>
          </a:p>
          <a:p>
            <a:pPr lvl="1">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 gradient descent</a:t>
            </a:r>
          </a:p>
          <a:p>
            <a:pPr lvl="1">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 backward propagation</a:t>
            </a:r>
          </a:p>
          <a:p>
            <a:pPr marL="0" indent="0">
              <a:buNone/>
            </a:pPr>
            <a:endParaRPr lang="en-US" altLang="zh-TW" dirty="0">
              <a:latin typeface="Times New Roman" panose="02020603050405020304" pitchFamily="18" charset="0"/>
              <a:cs typeface="Times New Roman" panose="02020603050405020304" pitchFamily="18" charset="0"/>
            </a:endParaRPr>
          </a:p>
          <a:p>
            <a:pPr marL="0" indent="0">
              <a:buNone/>
            </a:pPr>
            <a:r>
              <a:rPr lang="en-US" altLang="zh-TW" dirty="0">
                <a:latin typeface="Times New Roman" panose="02020603050405020304" pitchFamily="18" charset="0"/>
                <a:cs typeface="Times New Roman" panose="02020603050405020304" pitchFamily="18" charset="0"/>
              </a:rPr>
              <a:t>3.</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Convolutional Neural Network (</a:t>
            </a:r>
            <a:r>
              <a:rPr lang="zh-TW" altLang="en-US" dirty="0">
                <a:latin typeface="Times New Roman" panose="02020603050405020304" pitchFamily="18" charset="0"/>
                <a:cs typeface="Times New Roman" panose="02020603050405020304" pitchFamily="18" charset="0"/>
              </a:rPr>
              <a:t>卷積神經網路</a:t>
            </a:r>
            <a:r>
              <a:rPr lang="en-US" altLang="zh-TW"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2</a:t>
            </a:fld>
            <a:endParaRPr lang="zh-TW" altLang="en-US">
              <a:solidFill>
                <a:prstClr val="black">
                  <a:tint val="75000"/>
                </a:prstClr>
              </a:solidFill>
              <a:sym typeface="Songti TC Bold"/>
            </a:endParaRPr>
          </a:p>
        </p:txBody>
      </p:sp>
    </p:spTree>
    <p:extLst>
      <p:ext uri="{BB962C8B-B14F-4D97-AF65-F5344CB8AC3E}">
        <p14:creationId xmlns:p14="http://schemas.microsoft.com/office/powerpoint/2010/main" val="4156644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sz="4000" dirty="0">
                <a:latin typeface="Times New Roman" panose="02020603050405020304" pitchFamily="18" charset="0"/>
                <a:cs typeface="Times New Roman" panose="02020603050405020304" pitchFamily="18" charset="0"/>
              </a:rPr>
              <a:t>Optimize Multiple Parameters!</a:t>
            </a: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20</a:t>
            </a:fld>
            <a:endParaRPr lang="zh-TW" altLang="en-US">
              <a:solidFill>
                <a:prstClr val="black">
                  <a:tint val="75000"/>
                </a:prstClr>
              </a:solidFill>
              <a:sym typeface="Songti TC Bold"/>
            </a:endParaRPr>
          </a:p>
        </p:txBody>
      </p:sp>
      <p:pic>
        <p:nvPicPr>
          <p:cNvPr id="5" name="圖片 4">
            <a:extLst>
              <a:ext uri="{FF2B5EF4-FFF2-40B4-BE49-F238E27FC236}">
                <a16:creationId xmlns:a16="http://schemas.microsoft.com/office/drawing/2014/main" id="{6EAD86AA-DEFD-4B9E-85AE-F7CE5EB0C6AA}"/>
              </a:ext>
            </a:extLst>
          </p:cNvPr>
          <p:cNvPicPr>
            <a:picLocks noChangeAspect="1"/>
          </p:cNvPicPr>
          <p:nvPr/>
        </p:nvPicPr>
        <p:blipFill>
          <a:blip r:embed="rId2"/>
          <a:stretch>
            <a:fillRect/>
          </a:stretch>
        </p:blipFill>
        <p:spPr>
          <a:xfrm>
            <a:off x="7674366" y="1846309"/>
            <a:ext cx="3181531" cy="2730251"/>
          </a:xfrm>
          <a:prstGeom prst="rect">
            <a:avLst/>
          </a:prstGeom>
        </p:spPr>
      </p:pic>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F5E8DD1F-8053-45C7-B5AD-C1D6BC57BD42}"/>
                  </a:ext>
                </a:extLst>
              </p:cNvPr>
              <p:cNvSpPr/>
              <p:nvPr/>
            </p:nvSpPr>
            <p:spPr>
              <a:xfrm>
                <a:off x="629920" y="957410"/>
                <a:ext cx="6543040" cy="590059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zh-TW" i="1" dirty="0" smtClean="0">
                              <a:latin typeface="Cambria Math" panose="02040503050406030204" pitchFamily="18" charset="0"/>
                            </a:rPr>
                          </m:ctrlPr>
                        </m:fPr>
                        <m:num>
                          <m:r>
                            <a:rPr lang="en-US" altLang="zh-TW" i="1" dirty="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 </m:t>
                          </m:r>
                          <m:r>
                            <a:rPr lang="en-US" altLang="zh-TW" b="0" i="1" dirty="0" smtClean="0">
                              <a:latin typeface="Cambria Math" panose="02040503050406030204" pitchFamily="18" charset="0"/>
                              <a:ea typeface="Cambria Math" panose="02040503050406030204" pitchFamily="18" charset="0"/>
                            </a:rPr>
                            <m:t>𝑆𝑆𝑅</m:t>
                          </m:r>
                        </m:num>
                        <m:den>
                          <m:r>
                            <a:rPr lang="en-US" altLang="zh-TW" i="1" dirty="0">
                              <a:latin typeface="Cambria Math" panose="02040503050406030204" pitchFamily="18" charset="0"/>
                            </a:rPr>
                            <m:t> </m:t>
                          </m:r>
                          <m:r>
                            <a:rPr lang="zh-TW" altLang="en-US" i="1" dirty="0">
                              <a:latin typeface="Cambria Math" panose="02040503050406030204" pitchFamily="18" charset="0"/>
                            </a:rPr>
                            <m:t>𝜕</m:t>
                          </m:r>
                          <m:r>
                            <a:rPr lang="en-US" altLang="zh-TW" i="1" dirty="0">
                              <a:latin typeface="Cambria Math" panose="02040503050406030204" pitchFamily="18" charset="0"/>
                            </a:rPr>
                            <m:t> </m:t>
                          </m:r>
                          <m:sSub>
                            <m:sSubPr>
                              <m:ctrlPr>
                                <a:rPr lang="en-US" altLang="zh-TW" i="1" dirty="0">
                                  <a:latin typeface="Cambria Math" panose="02040503050406030204" pitchFamily="18" charset="0"/>
                                </a:rPr>
                              </m:ctrlPr>
                            </m:sSubPr>
                            <m:e>
                              <m:r>
                                <m:rPr>
                                  <m:sty m:val="p"/>
                                </m:rPr>
                                <a:rPr lang="en-US" altLang="zh-TW" i="1" dirty="0">
                                  <a:latin typeface="Cambria Math" panose="02040503050406030204" pitchFamily="18" charset="0"/>
                                </a:rPr>
                                <m:t>W</m:t>
                              </m:r>
                            </m:e>
                            <m:sub>
                              <m:r>
                                <a:rPr lang="en-US" altLang="zh-TW" i="1" dirty="0">
                                  <a:latin typeface="Cambria Math" panose="02040503050406030204" pitchFamily="18" charset="0"/>
                                </a:rPr>
                                <m:t>1</m:t>
                              </m:r>
                            </m:sub>
                          </m:sSub>
                          <m:r>
                            <a:rPr lang="zh-TW" altLang="en-US" i="1" dirty="0">
                              <a:latin typeface="Cambria Math" panose="02040503050406030204" pitchFamily="18" charset="0"/>
                            </a:rPr>
                            <m:t> </m:t>
                          </m:r>
                        </m:den>
                      </m:f>
                      <m:r>
                        <a:rPr lang="en-US" altLang="zh-TW" b="0" i="1" dirty="0" smtClean="0">
                          <a:latin typeface="Cambria Math" panose="02040503050406030204" pitchFamily="18" charset="0"/>
                        </a:rPr>
                        <m:t>=0.76</m:t>
                      </m:r>
                      <m:r>
                        <a:rPr lang="zh-TW" altLang="en-US" i="1" dirty="0">
                          <a:latin typeface="Cambria Math" panose="02040503050406030204" pitchFamily="18" charset="0"/>
                        </a:rPr>
                        <m:t>→</m:t>
                      </m:r>
                      <m:sSubSup>
                        <m:sSubSupPr>
                          <m:ctrlPr>
                            <a:rPr lang="en-US" altLang="zh-TW" b="0" i="1" dirty="0" smtClean="0">
                              <a:latin typeface="Cambria Math" panose="02040503050406030204" pitchFamily="18" charset="0"/>
                            </a:rPr>
                          </m:ctrlPr>
                        </m:sSubSupPr>
                        <m:e>
                          <m:r>
                            <a:rPr lang="en-US" altLang="zh-TW" b="0" i="1" dirty="0" smtClean="0">
                              <a:latin typeface="Cambria Math" panose="02040503050406030204" pitchFamily="18" charset="0"/>
                            </a:rPr>
                            <m:t>𝑊</m:t>
                          </m:r>
                        </m:e>
                        <m:sub>
                          <m:r>
                            <a:rPr lang="en-US" altLang="zh-TW" b="0" i="1" dirty="0" smtClean="0">
                              <a:latin typeface="Cambria Math" panose="02040503050406030204" pitchFamily="18" charset="0"/>
                            </a:rPr>
                            <m:t>1</m:t>
                          </m:r>
                        </m:sub>
                        <m:sup>
                          <m:r>
                            <a:rPr lang="en-US" altLang="zh-TW" b="0" i="1" dirty="0" smtClean="0">
                              <a:latin typeface="Cambria Math" panose="02040503050406030204" pitchFamily="18" charset="0"/>
                            </a:rPr>
                            <m:t>′</m:t>
                          </m:r>
                        </m:sup>
                      </m:sSubSup>
                      <m:r>
                        <a:rPr lang="en-US" altLang="zh-TW" b="0" i="1" dirty="0" smtClean="0">
                          <a:latin typeface="Cambria Math" panose="02040503050406030204" pitchFamily="18" charset="0"/>
                        </a:rPr>
                        <m:t>=</m:t>
                      </m:r>
                      <m:r>
                        <a:rPr lang="en-US" altLang="zh-TW" i="1" dirty="0">
                          <a:latin typeface="Cambria Math" panose="02040503050406030204" pitchFamily="18" charset="0"/>
                        </a:rPr>
                        <m:t>0</m:t>
                      </m:r>
                      <m:r>
                        <a:rPr lang="en-US" altLang="zh-TW" i="1" dirty="0" smtClean="0">
                          <a:latin typeface="Cambria Math" panose="02040503050406030204" pitchFamily="18" charset="0"/>
                        </a:rPr>
                        <m:t>.</m:t>
                      </m:r>
                      <m:r>
                        <a:rPr lang="en-US" altLang="zh-TW" b="0" i="1" dirty="0" smtClean="0">
                          <a:latin typeface="Cambria Math" panose="02040503050406030204" pitchFamily="18" charset="0"/>
                        </a:rPr>
                        <m:t>74−</m:t>
                      </m:r>
                      <m:r>
                        <a:rPr lang="en-US" altLang="zh-TW" b="0" i="1" dirty="0" smtClean="0">
                          <a:latin typeface="Cambria Math" panose="02040503050406030204" pitchFamily="18" charset="0"/>
                          <a:ea typeface="Cambria Math" panose="02040503050406030204" pitchFamily="18" charset="0"/>
                        </a:rPr>
                        <m:t>0.5×0.76</m:t>
                      </m:r>
                    </m:oMath>
                  </m:oMathPara>
                </a14:m>
                <a:endParaRPr lang="en-US" altLang="zh-TW" i="1" dirty="0">
                  <a:latin typeface="Cambria Math" panose="02040503050406030204" pitchFamily="18" charset="0"/>
                </a:endParaRPr>
              </a:p>
              <a:p>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altLang="zh-TW" i="1" dirty="0">
                              <a:latin typeface="Cambria Math" panose="02040503050406030204" pitchFamily="18" charset="0"/>
                            </a:rPr>
                          </m:ctrlPr>
                        </m:fPr>
                        <m:num>
                          <m:r>
                            <a:rPr lang="en-US" altLang="zh-TW" i="1" dirty="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 </m:t>
                          </m:r>
                          <m:r>
                            <a:rPr lang="en-US" altLang="zh-TW" b="0" i="1" dirty="0" smtClean="0">
                              <a:latin typeface="Cambria Math" panose="02040503050406030204" pitchFamily="18" charset="0"/>
                              <a:ea typeface="Cambria Math" panose="02040503050406030204" pitchFamily="18" charset="0"/>
                            </a:rPr>
                            <m:t>𝑆𝑆𝑅</m:t>
                          </m:r>
                        </m:num>
                        <m:den>
                          <m:r>
                            <a:rPr lang="en-US" altLang="zh-TW" i="1" dirty="0">
                              <a:latin typeface="Cambria Math" panose="02040503050406030204" pitchFamily="18" charset="0"/>
                            </a:rPr>
                            <m:t> </m:t>
                          </m:r>
                          <m:r>
                            <a:rPr lang="zh-TW" altLang="en-US" i="1" dirty="0">
                              <a:latin typeface="Cambria Math" panose="02040503050406030204" pitchFamily="18" charset="0"/>
                            </a:rPr>
                            <m:t>𝜕</m:t>
                          </m:r>
                          <m:r>
                            <a:rPr lang="en-US" altLang="zh-TW" i="1" dirty="0">
                              <a:latin typeface="Cambria Math" panose="02040503050406030204" pitchFamily="18" charset="0"/>
                            </a:rPr>
                            <m:t> </m:t>
                          </m:r>
                          <m:sSub>
                            <m:sSubPr>
                              <m:ctrlPr>
                                <a:rPr lang="en-US" altLang="zh-TW" i="1" dirty="0">
                                  <a:latin typeface="Cambria Math" panose="02040503050406030204" pitchFamily="18" charset="0"/>
                                </a:rPr>
                              </m:ctrlPr>
                            </m:sSubPr>
                            <m:e>
                              <m:r>
                                <m:rPr>
                                  <m:sty m:val="p"/>
                                </m:rPr>
                                <a:rPr lang="en-US" altLang="zh-TW" i="1" dirty="0">
                                  <a:latin typeface="Cambria Math" panose="02040503050406030204" pitchFamily="18" charset="0"/>
                                </a:rPr>
                                <m:t>W</m:t>
                              </m:r>
                            </m:e>
                            <m:sub>
                              <m:r>
                                <a:rPr lang="en-US" altLang="zh-TW" i="1" dirty="0">
                                  <a:latin typeface="Cambria Math" panose="02040503050406030204" pitchFamily="18" charset="0"/>
                                </a:rPr>
                                <m:t>2</m:t>
                              </m:r>
                            </m:sub>
                          </m:sSub>
                          <m:r>
                            <a:rPr lang="zh-TW" altLang="en-US" i="1" dirty="0">
                              <a:latin typeface="Cambria Math" panose="02040503050406030204" pitchFamily="18" charset="0"/>
                            </a:rPr>
                            <m:t> </m:t>
                          </m:r>
                        </m:den>
                      </m:f>
                      <m:r>
                        <a:rPr lang="en-US" altLang="zh-TW" b="0" i="1" dirty="0" smtClean="0">
                          <a:latin typeface="Cambria Math" panose="02040503050406030204" pitchFamily="18" charset="0"/>
                        </a:rPr>
                        <m:t>=0.33</m:t>
                      </m:r>
                      <m:r>
                        <a:rPr lang="zh-TW" altLang="en-US" i="1" dirty="0">
                          <a:latin typeface="Cambria Math" panose="02040503050406030204" pitchFamily="18" charset="0"/>
                        </a:rPr>
                        <m:t>→</m:t>
                      </m:r>
                      <m:sSubSup>
                        <m:sSubSupPr>
                          <m:ctrlPr>
                            <a:rPr lang="en-US" altLang="zh-TW" i="1" dirty="0">
                              <a:latin typeface="Cambria Math" panose="02040503050406030204" pitchFamily="18" charset="0"/>
                            </a:rPr>
                          </m:ctrlPr>
                        </m:sSubSupPr>
                        <m:e>
                          <m:r>
                            <a:rPr lang="en-US" altLang="zh-TW" i="1" dirty="0">
                              <a:latin typeface="Cambria Math" panose="02040503050406030204" pitchFamily="18" charset="0"/>
                            </a:rPr>
                            <m:t>𝑊</m:t>
                          </m:r>
                        </m:e>
                        <m:sub>
                          <m:r>
                            <a:rPr lang="en-US" altLang="zh-TW" b="0" i="1" dirty="0" smtClean="0">
                              <a:latin typeface="Cambria Math" panose="02040503050406030204" pitchFamily="18" charset="0"/>
                            </a:rPr>
                            <m:t>2</m:t>
                          </m:r>
                        </m:sub>
                        <m:sup>
                          <m:r>
                            <a:rPr lang="en-US" altLang="zh-TW" i="1" dirty="0">
                              <a:latin typeface="Cambria Math" panose="02040503050406030204" pitchFamily="18" charset="0"/>
                            </a:rPr>
                            <m:t>′</m:t>
                          </m:r>
                        </m:sup>
                      </m:sSubSup>
                      <m:r>
                        <a:rPr lang="en-US" altLang="zh-TW" i="1" dirty="0">
                          <a:latin typeface="Cambria Math" panose="02040503050406030204" pitchFamily="18" charset="0"/>
                        </a:rPr>
                        <m:t>=</m:t>
                      </m:r>
                      <m:r>
                        <a:rPr lang="en-US" altLang="zh-TW" i="1" dirty="0">
                          <a:latin typeface="Cambria Math" panose="02040503050406030204" pitchFamily="18" charset="0"/>
                        </a:rPr>
                        <m:t>0</m:t>
                      </m:r>
                      <m:r>
                        <a:rPr lang="en-US" altLang="zh-TW" i="1" dirty="0">
                          <a:latin typeface="Cambria Math" panose="02040503050406030204" pitchFamily="18" charset="0"/>
                        </a:rPr>
                        <m:t>.</m:t>
                      </m:r>
                      <m:r>
                        <a:rPr lang="en-US" altLang="zh-TW" b="0" i="1" dirty="0" smtClean="0">
                          <a:latin typeface="Cambria Math" panose="02040503050406030204" pitchFamily="18" charset="0"/>
                        </a:rPr>
                        <m:t>13</m:t>
                      </m:r>
                      <m:r>
                        <a:rPr lang="en-US" altLang="zh-TW" i="1" dirty="0">
                          <a:latin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0.5×0.</m:t>
                      </m:r>
                      <m:r>
                        <a:rPr lang="en-US" altLang="zh-TW" b="0" i="1" dirty="0" smtClean="0">
                          <a:latin typeface="Cambria Math" panose="02040503050406030204" pitchFamily="18" charset="0"/>
                          <a:ea typeface="Cambria Math" panose="02040503050406030204" pitchFamily="18" charset="0"/>
                        </a:rPr>
                        <m:t>33</m:t>
                      </m:r>
                    </m:oMath>
                  </m:oMathPara>
                </a14:m>
                <a:endParaRPr lang="en-US" altLang="zh-TW" b="0" i="1" dirty="0">
                  <a:latin typeface="Cambria Math" panose="02040503050406030204" pitchFamily="18" charset="0"/>
                </a:endParaRPr>
              </a:p>
              <a:p>
                <a:endParaRPr lang="en-US" altLang="zh-TW"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altLang="zh-TW" i="1" dirty="0">
                              <a:latin typeface="Cambria Math" panose="02040503050406030204" pitchFamily="18" charset="0"/>
                            </a:rPr>
                          </m:ctrlPr>
                        </m:fPr>
                        <m:num>
                          <m:r>
                            <a:rPr lang="en-US" altLang="zh-TW" i="1" dirty="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 </m:t>
                          </m:r>
                          <m:r>
                            <a:rPr lang="en-US" altLang="zh-TW" i="1" dirty="0">
                              <a:latin typeface="Cambria Math" panose="02040503050406030204" pitchFamily="18" charset="0"/>
                              <a:ea typeface="Cambria Math" panose="02040503050406030204" pitchFamily="18" charset="0"/>
                            </a:rPr>
                            <m:t>𝑆𝑆𝑅</m:t>
                          </m:r>
                          <m:r>
                            <a:rPr lang="en-US" altLang="zh-TW" b="0" i="1" dirty="0" smtClean="0">
                              <a:latin typeface="Cambria Math" panose="02040503050406030204" pitchFamily="18" charset="0"/>
                              <a:ea typeface="Cambria Math" panose="02040503050406030204" pitchFamily="18" charset="0"/>
                            </a:rPr>
                            <m:t> </m:t>
                          </m:r>
                        </m:num>
                        <m:den>
                          <m:r>
                            <a:rPr lang="en-US" altLang="zh-TW" i="1" dirty="0">
                              <a:latin typeface="Cambria Math" panose="02040503050406030204" pitchFamily="18" charset="0"/>
                            </a:rPr>
                            <m:t> </m:t>
                          </m:r>
                          <m:r>
                            <a:rPr lang="zh-TW" altLang="en-US" i="1" dirty="0">
                              <a:latin typeface="Cambria Math" panose="02040503050406030204" pitchFamily="18" charset="0"/>
                            </a:rPr>
                            <m:t>𝜕</m:t>
                          </m:r>
                          <m:r>
                            <a:rPr lang="en-US" altLang="zh-TW" i="1" dirty="0">
                              <a:latin typeface="Cambria Math" panose="02040503050406030204" pitchFamily="18" charset="0"/>
                            </a:rPr>
                            <m:t> </m:t>
                          </m:r>
                          <m:sSub>
                            <m:sSubPr>
                              <m:ctrlPr>
                                <a:rPr lang="en-US" altLang="zh-TW" i="1" dirty="0">
                                  <a:latin typeface="Cambria Math" panose="02040503050406030204" pitchFamily="18" charset="0"/>
                                </a:rPr>
                              </m:ctrlPr>
                            </m:sSubPr>
                            <m:e>
                              <m:r>
                                <m:rPr>
                                  <m:sty m:val="p"/>
                                </m:rPr>
                                <a:rPr lang="en-US" altLang="zh-TW" i="1" dirty="0">
                                  <a:latin typeface="Cambria Math" panose="02040503050406030204" pitchFamily="18" charset="0"/>
                                </a:rPr>
                                <m:t>W</m:t>
                              </m:r>
                            </m:e>
                            <m:sub>
                              <m:r>
                                <a:rPr lang="en-US" altLang="zh-TW" i="1" dirty="0">
                                  <a:latin typeface="Cambria Math" panose="02040503050406030204" pitchFamily="18" charset="0"/>
                                </a:rPr>
                                <m:t>3</m:t>
                              </m:r>
                            </m:sub>
                          </m:sSub>
                          <m:r>
                            <a:rPr lang="zh-TW" altLang="en-US" i="1" dirty="0">
                              <a:latin typeface="Cambria Math" panose="02040503050406030204" pitchFamily="18" charset="0"/>
                            </a:rPr>
                            <m:t> </m:t>
                          </m:r>
                        </m:den>
                      </m:f>
                      <m:r>
                        <a:rPr lang="en-US" altLang="zh-TW" b="0" i="1" dirty="0" smtClean="0">
                          <a:latin typeface="Cambria Math" panose="02040503050406030204" pitchFamily="18" charset="0"/>
                        </a:rPr>
                        <m:t>=7.14</m:t>
                      </m:r>
                      <m:r>
                        <a:rPr lang="zh-TW" altLang="en-US" i="1" dirty="0">
                          <a:latin typeface="Cambria Math" panose="02040503050406030204" pitchFamily="18" charset="0"/>
                        </a:rPr>
                        <m:t>→</m:t>
                      </m:r>
                    </m:oMath>
                  </m:oMathPara>
                </a14:m>
                <a:endParaRPr lang="en-US" altLang="zh-TW" i="1" dirty="0">
                  <a:latin typeface="Cambria Math" panose="02040503050406030204" pitchFamily="18" charset="0"/>
                </a:endParaRPr>
              </a:p>
              <a:p>
                <a:endParaRPr lang="en-US" altLang="zh-TW"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altLang="zh-TW" i="1" dirty="0">
                              <a:latin typeface="Cambria Math" panose="02040503050406030204" pitchFamily="18" charset="0"/>
                            </a:rPr>
                          </m:ctrlPr>
                        </m:fPr>
                        <m:num>
                          <m:r>
                            <a:rPr lang="en-US" altLang="zh-TW" i="1" dirty="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 </m:t>
                          </m:r>
                          <m:r>
                            <a:rPr lang="en-US" altLang="zh-TW" i="1" dirty="0">
                              <a:latin typeface="Cambria Math" panose="02040503050406030204" pitchFamily="18" charset="0"/>
                              <a:ea typeface="Cambria Math" panose="02040503050406030204" pitchFamily="18" charset="0"/>
                            </a:rPr>
                            <m:t>𝑆𝑆𝑅</m:t>
                          </m:r>
                        </m:num>
                        <m:den>
                          <m:r>
                            <a:rPr lang="en-US" altLang="zh-TW" i="1" dirty="0">
                              <a:latin typeface="Cambria Math" panose="02040503050406030204" pitchFamily="18" charset="0"/>
                            </a:rPr>
                            <m:t> </m:t>
                          </m:r>
                          <m:r>
                            <a:rPr lang="zh-TW" altLang="en-US" i="1" dirty="0">
                              <a:latin typeface="Cambria Math" panose="02040503050406030204" pitchFamily="18" charset="0"/>
                            </a:rPr>
                            <m:t>𝜕</m:t>
                          </m:r>
                          <m:r>
                            <a:rPr lang="en-US" altLang="zh-TW" i="1" dirty="0">
                              <a:latin typeface="Cambria Math" panose="02040503050406030204" pitchFamily="18" charset="0"/>
                            </a:rPr>
                            <m:t> </m:t>
                          </m:r>
                          <m:sSub>
                            <m:sSubPr>
                              <m:ctrlPr>
                                <a:rPr lang="en-US" altLang="zh-TW" b="0" i="1" dirty="0" smtClean="0">
                                  <a:latin typeface="Cambria Math" panose="02040503050406030204" pitchFamily="18" charset="0"/>
                                </a:rPr>
                              </m:ctrlPr>
                            </m:sSubPr>
                            <m:e>
                              <m:r>
                                <a:rPr lang="en-US" altLang="zh-TW" b="0" i="1" dirty="0" smtClean="0">
                                  <a:latin typeface="Cambria Math" panose="02040503050406030204" pitchFamily="18" charset="0"/>
                                </a:rPr>
                                <m:t>𝑊</m:t>
                              </m:r>
                            </m:e>
                            <m:sub>
                              <m:r>
                                <a:rPr lang="en-US" altLang="zh-TW" b="0" i="1" dirty="0" smtClean="0">
                                  <a:latin typeface="Cambria Math" panose="02040503050406030204" pitchFamily="18" charset="0"/>
                                </a:rPr>
                                <m:t>4</m:t>
                              </m:r>
                            </m:sub>
                          </m:sSub>
                          <m:r>
                            <a:rPr lang="zh-TW" altLang="en-US" i="1" dirty="0">
                              <a:latin typeface="Cambria Math" panose="02040503050406030204" pitchFamily="18" charset="0"/>
                            </a:rPr>
                            <m:t> </m:t>
                          </m:r>
                        </m:den>
                      </m:f>
                      <m:r>
                        <a:rPr lang="en-US" altLang="zh-TW" b="0" i="1" dirty="0" smtClean="0">
                          <a:latin typeface="Cambria Math" panose="02040503050406030204" pitchFamily="18" charset="0"/>
                        </a:rPr>
                        <m:t>=1.49</m:t>
                      </m:r>
                      <m:r>
                        <a:rPr lang="zh-TW" altLang="en-US" i="1" dirty="0">
                          <a:latin typeface="Cambria Math" panose="02040503050406030204" pitchFamily="18" charset="0"/>
                        </a:rPr>
                        <m:t>→</m:t>
                      </m:r>
                    </m:oMath>
                  </m:oMathPara>
                </a14:m>
                <a:endParaRPr lang="en-US" altLang="zh-TW" dirty="0"/>
              </a:p>
              <a:p>
                <a:endParaRPr lang="en-US" altLang="zh-TW" dirty="0"/>
              </a:p>
              <a:p>
                <a:pPr/>
                <a14:m>
                  <m:oMathPara xmlns:m="http://schemas.openxmlformats.org/officeDocument/2006/math">
                    <m:oMathParaPr>
                      <m:jc m:val="left"/>
                    </m:oMathParaPr>
                    <m:oMath xmlns:m="http://schemas.openxmlformats.org/officeDocument/2006/math">
                      <m:f>
                        <m:fPr>
                          <m:ctrlPr>
                            <a:rPr lang="en-US" altLang="zh-TW" i="1" dirty="0">
                              <a:latin typeface="Cambria Math" panose="02040503050406030204" pitchFamily="18" charset="0"/>
                            </a:rPr>
                          </m:ctrlPr>
                        </m:fPr>
                        <m:num>
                          <m:r>
                            <a:rPr lang="en-US" altLang="zh-TW" i="1" dirty="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 </m:t>
                          </m:r>
                          <m:r>
                            <a:rPr lang="en-US" altLang="zh-TW" i="1" dirty="0">
                              <a:latin typeface="Cambria Math" panose="02040503050406030204" pitchFamily="18" charset="0"/>
                              <a:ea typeface="Cambria Math" panose="02040503050406030204" pitchFamily="18" charset="0"/>
                            </a:rPr>
                            <m:t>𝑆𝑆𝑅</m:t>
                          </m:r>
                        </m:num>
                        <m:den>
                          <m:r>
                            <a:rPr lang="en-US" altLang="zh-TW" i="1" dirty="0">
                              <a:latin typeface="Cambria Math" panose="02040503050406030204" pitchFamily="18" charset="0"/>
                            </a:rPr>
                            <m:t> </m:t>
                          </m:r>
                          <m:r>
                            <a:rPr lang="zh-TW" altLang="en-US" i="1" dirty="0">
                              <a:latin typeface="Cambria Math" panose="02040503050406030204" pitchFamily="18" charset="0"/>
                            </a:rPr>
                            <m:t>𝜕</m:t>
                          </m:r>
                          <m:r>
                            <a:rPr lang="en-US" altLang="zh-TW" i="1" dirty="0">
                              <a:latin typeface="Cambria Math" panose="02040503050406030204" pitchFamily="18" charset="0"/>
                            </a:rPr>
                            <m:t>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𝑏</m:t>
                              </m:r>
                            </m:e>
                            <m:sub>
                              <m:r>
                                <a:rPr lang="en-US" altLang="zh-TW" i="1" dirty="0">
                                  <a:latin typeface="Cambria Math" panose="02040503050406030204" pitchFamily="18" charset="0"/>
                                </a:rPr>
                                <m:t>1</m:t>
                              </m:r>
                            </m:sub>
                          </m:sSub>
                        </m:den>
                      </m:f>
                      <m:r>
                        <a:rPr lang="en-US" altLang="zh-TW" b="0" i="1" dirty="0" smtClean="0">
                          <a:latin typeface="Cambria Math" panose="02040503050406030204" pitchFamily="18" charset="0"/>
                        </a:rPr>
                        <m:t>=0.96</m:t>
                      </m:r>
                      <m:r>
                        <a:rPr lang="zh-TW" altLang="en-US" i="1" dirty="0">
                          <a:latin typeface="Cambria Math" panose="02040503050406030204" pitchFamily="18" charset="0"/>
                        </a:rPr>
                        <m:t>→</m:t>
                      </m:r>
                    </m:oMath>
                  </m:oMathPara>
                </a14:m>
                <a:endParaRPr lang="en-US" altLang="zh-TW" i="1" dirty="0">
                  <a:latin typeface="Cambria Math" panose="02040503050406030204" pitchFamily="18" charset="0"/>
                </a:endParaRPr>
              </a:p>
              <a:p>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altLang="zh-TW" i="1" dirty="0">
                              <a:latin typeface="Cambria Math" panose="02040503050406030204" pitchFamily="18" charset="0"/>
                            </a:rPr>
                          </m:ctrlPr>
                        </m:fPr>
                        <m:num>
                          <m:r>
                            <a:rPr lang="en-US" altLang="zh-TW" i="1" dirty="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 </m:t>
                          </m:r>
                          <m:r>
                            <a:rPr lang="en-US" altLang="zh-TW" i="1" dirty="0">
                              <a:latin typeface="Cambria Math" panose="02040503050406030204" pitchFamily="18" charset="0"/>
                              <a:ea typeface="Cambria Math" panose="02040503050406030204" pitchFamily="18" charset="0"/>
                            </a:rPr>
                            <m:t>𝑆𝑆𝑅</m:t>
                          </m:r>
                        </m:num>
                        <m:den>
                          <m:r>
                            <a:rPr lang="en-US" altLang="zh-TW" i="1" dirty="0">
                              <a:latin typeface="Cambria Math" panose="02040503050406030204" pitchFamily="18" charset="0"/>
                            </a:rPr>
                            <m:t> </m:t>
                          </m:r>
                          <m:r>
                            <a:rPr lang="zh-TW" altLang="en-US" i="1" dirty="0">
                              <a:latin typeface="Cambria Math" panose="02040503050406030204" pitchFamily="18" charset="0"/>
                            </a:rPr>
                            <m:t>𝜕</m:t>
                          </m:r>
                          <m:r>
                            <a:rPr lang="en-US" altLang="zh-TW" i="1" dirty="0">
                              <a:latin typeface="Cambria Math" panose="02040503050406030204" pitchFamily="18" charset="0"/>
                            </a:rPr>
                            <m:t>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𝑏</m:t>
                              </m:r>
                            </m:e>
                            <m:sub>
                              <m:r>
                                <a:rPr lang="en-US" altLang="zh-TW" i="1" dirty="0">
                                  <a:latin typeface="Cambria Math" panose="02040503050406030204" pitchFamily="18" charset="0"/>
                                </a:rPr>
                                <m:t>2</m:t>
                              </m:r>
                            </m:sub>
                          </m:sSub>
                        </m:den>
                      </m:f>
                      <m:r>
                        <a:rPr lang="en-US" altLang="zh-TW" b="0" i="1" dirty="0" smtClean="0">
                          <a:latin typeface="Cambria Math" panose="02040503050406030204" pitchFamily="18" charset="0"/>
                        </a:rPr>
                        <m:t>=0.73</m:t>
                      </m:r>
                      <m:r>
                        <a:rPr lang="zh-TW" altLang="en-US" i="1" dirty="0">
                          <a:latin typeface="Cambria Math" panose="02040503050406030204" pitchFamily="18" charset="0"/>
                        </a:rPr>
                        <m:t>→</m:t>
                      </m:r>
                    </m:oMath>
                  </m:oMathPara>
                </a14:m>
                <a:endParaRPr lang="en-US" altLang="zh-TW" i="1" dirty="0">
                  <a:latin typeface="Cambria Math" panose="02040503050406030204" pitchFamily="18" charset="0"/>
                </a:endParaRPr>
              </a:p>
              <a:p>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altLang="zh-TW" i="1" dirty="0">
                              <a:latin typeface="Cambria Math" panose="02040503050406030204" pitchFamily="18" charset="0"/>
                            </a:rPr>
                          </m:ctrlPr>
                        </m:fPr>
                        <m:num>
                          <m:r>
                            <a:rPr lang="en-US" altLang="zh-TW" i="1" dirty="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 </m:t>
                          </m:r>
                          <m:r>
                            <a:rPr lang="en-US" altLang="zh-TW" i="1" dirty="0">
                              <a:latin typeface="Cambria Math" panose="02040503050406030204" pitchFamily="18" charset="0"/>
                              <a:ea typeface="Cambria Math" panose="02040503050406030204" pitchFamily="18" charset="0"/>
                            </a:rPr>
                            <m:t>𝑆𝑆𝑅</m:t>
                          </m:r>
                        </m:num>
                        <m:den>
                          <m:r>
                            <a:rPr lang="en-US" altLang="zh-TW" i="1" dirty="0">
                              <a:latin typeface="Cambria Math" panose="02040503050406030204" pitchFamily="18" charset="0"/>
                            </a:rPr>
                            <m:t> </m:t>
                          </m:r>
                          <m:r>
                            <a:rPr lang="zh-TW" altLang="en-US" i="1" dirty="0">
                              <a:latin typeface="Cambria Math" panose="02040503050406030204" pitchFamily="18" charset="0"/>
                            </a:rPr>
                            <m:t>𝜕</m:t>
                          </m:r>
                          <m:r>
                            <a:rPr lang="en-US" altLang="zh-TW" i="1" dirty="0">
                              <a:latin typeface="Cambria Math" panose="02040503050406030204" pitchFamily="18" charset="0"/>
                            </a:rPr>
                            <m:t> </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𝑏</m:t>
                              </m:r>
                            </m:e>
                            <m:sub>
                              <m:r>
                                <a:rPr lang="en-US" altLang="zh-TW" i="1" dirty="0">
                                  <a:latin typeface="Cambria Math" panose="02040503050406030204" pitchFamily="18" charset="0"/>
                                </a:rPr>
                                <m:t>3</m:t>
                              </m:r>
                            </m:sub>
                          </m:sSub>
                        </m:den>
                      </m:f>
                      <m:r>
                        <a:rPr lang="en-US" altLang="zh-TW" b="0" i="1" dirty="0" smtClean="0">
                          <a:latin typeface="Cambria Math" panose="02040503050406030204" pitchFamily="18" charset="0"/>
                        </a:rPr>
                        <m:t>=3.46</m:t>
                      </m:r>
                      <m:r>
                        <a:rPr lang="zh-TW" altLang="en-US" i="1" dirty="0">
                          <a:latin typeface="Cambria Math" panose="02040503050406030204" pitchFamily="18" charset="0"/>
                        </a:rPr>
                        <m:t>→</m:t>
                      </m:r>
                    </m:oMath>
                  </m:oMathPara>
                </a14:m>
                <a:endParaRPr lang="en-US" dirty="0"/>
              </a:p>
            </p:txBody>
          </p:sp>
        </mc:Choice>
        <mc:Fallback>
          <p:sp>
            <p:nvSpPr>
              <p:cNvPr id="7" name="矩形 6">
                <a:extLst>
                  <a:ext uri="{FF2B5EF4-FFF2-40B4-BE49-F238E27FC236}">
                    <a16:creationId xmlns:a16="http://schemas.microsoft.com/office/drawing/2014/main" id="{F5E8DD1F-8053-45C7-B5AD-C1D6BC57BD42}"/>
                  </a:ext>
                </a:extLst>
              </p:cNvPr>
              <p:cNvSpPr>
                <a:spLocks noRot="1" noChangeAspect="1" noMove="1" noResize="1" noEditPoints="1" noAdjustHandles="1" noChangeArrowheads="1" noChangeShapeType="1" noTextEdit="1"/>
              </p:cNvSpPr>
              <p:nvPr/>
            </p:nvSpPr>
            <p:spPr>
              <a:xfrm>
                <a:off x="629920" y="957410"/>
                <a:ext cx="6543040" cy="59005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259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altLang="zh-TW" sz="4000" dirty="0">
                <a:latin typeface="Times New Roman" panose="02020603050405020304" pitchFamily="18" charset="0"/>
                <a:cs typeface="Times New Roman" panose="02020603050405020304" pitchFamily="18" charset="0"/>
              </a:rPr>
              <a:t>Loss function</a:t>
            </a:r>
            <a:endParaRPr lang="en-US" sz="4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21</a:t>
            </a:fld>
            <a:endParaRPr lang="zh-TW" altLang="en-US">
              <a:solidFill>
                <a:prstClr val="black">
                  <a:tint val="75000"/>
                </a:prstClr>
              </a:solidFill>
              <a:sym typeface="Songti TC Bold"/>
            </a:endParaRPr>
          </a:p>
        </p:txBody>
      </p:sp>
      <p:sp>
        <p:nvSpPr>
          <p:cNvPr id="5" name="文字方塊 4">
            <a:extLst>
              <a:ext uri="{FF2B5EF4-FFF2-40B4-BE49-F238E27FC236}">
                <a16:creationId xmlns:a16="http://schemas.microsoft.com/office/drawing/2014/main" id="{B2B1F370-CBBF-415D-91BD-7714E906F988}"/>
              </a:ext>
            </a:extLst>
          </p:cNvPr>
          <p:cNvSpPr txBox="1"/>
          <p:nvPr/>
        </p:nvSpPr>
        <p:spPr>
          <a:xfrm>
            <a:off x="323849" y="1219200"/>
            <a:ext cx="11477625" cy="707886"/>
          </a:xfrm>
          <a:prstGeom prst="rect">
            <a:avLst/>
          </a:prstGeom>
          <a:noFill/>
        </p:spPr>
        <p:txBody>
          <a:bodyPr wrap="square" rtlCol="0">
            <a:spAutoFit/>
          </a:bodyPr>
          <a:lstStyle/>
          <a:p>
            <a:r>
              <a:rPr lang="zh-TW" altLang="en-US" sz="2000" dirty="0"/>
              <a:t>從上述的範例中各位應該可以看出，神經網路的訓練結果是建立在 </a:t>
            </a:r>
            <a:r>
              <a:rPr lang="en-US" altLang="zh-TW" sz="2000" dirty="0"/>
              <a:t>Loss function </a:t>
            </a:r>
            <a:r>
              <a:rPr lang="zh-TW" altLang="en-US" sz="2000" dirty="0"/>
              <a:t>上，對於不同的問題會使用不同的 </a:t>
            </a:r>
            <a:r>
              <a:rPr lang="en-US" altLang="zh-TW" sz="2000" dirty="0"/>
              <a:t>loss function</a:t>
            </a:r>
            <a:r>
              <a:rPr lang="zh-TW" altLang="en-US" sz="2000" dirty="0"/>
              <a:t>，該如何選擇或是設計一個好的 </a:t>
            </a:r>
            <a:r>
              <a:rPr lang="en-US" altLang="zh-TW" sz="2000" dirty="0"/>
              <a:t>Loss function </a:t>
            </a:r>
            <a:r>
              <a:rPr lang="zh-TW" altLang="en-US" sz="2000" dirty="0"/>
              <a:t>就是人類要做的事</a:t>
            </a:r>
            <a:r>
              <a:rPr lang="en-US" altLang="zh-TW" sz="2000" dirty="0"/>
              <a:t>… </a:t>
            </a:r>
            <a:endParaRPr lang="en-US" sz="2000" dirty="0"/>
          </a:p>
        </p:txBody>
      </p:sp>
      <p:pic>
        <p:nvPicPr>
          <p:cNvPr id="6" name="圖片 5">
            <a:extLst>
              <a:ext uri="{FF2B5EF4-FFF2-40B4-BE49-F238E27FC236}">
                <a16:creationId xmlns:a16="http://schemas.microsoft.com/office/drawing/2014/main" id="{93C7FFBF-1E98-44DA-A224-A5AC2EB6AFE0}"/>
              </a:ext>
            </a:extLst>
          </p:cNvPr>
          <p:cNvPicPr>
            <a:picLocks noChangeAspect="1"/>
          </p:cNvPicPr>
          <p:nvPr/>
        </p:nvPicPr>
        <p:blipFill>
          <a:blip r:embed="rId3"/>
          <a:stretch>
            <a:fillRect/>
          </a:stretch>
        </p:blipFill>
        <p:spPr>
          <a:xfrm>
            <a:off x="896395" y="2697556"/>
            <a:ext cx="3138210" cy="561381"/>
          </a:xfrm>
          <a:prstGeom prst="rect">
            <a:avLst/>
          </a:prstGeom>
        </p:spPr>
      </p:pic>
      <p:sp>
        <p:nvSpPr>
          <p:cNvPr id="7" name="文字方塊 6">
            <a:extLst>
              <a:ext uri="{FF2B5EF4-FFF2-40B4-BE49-F238E27FC236}">
                <a16:creationId xmlns:a16="http://schemas.microsoft.com/office/drawing/2014/main" id="{40A36917-C3C1-4555-9F6C-21E007A98766}"/>
              </a:ext>
            </a:extLst>
          </p:cNvPr>
          <p:cNvSpPr txBox="1"/>
          <p:nvPr/>
        </p:nvSpPr>
        <p:spPr>
          <a:xfrm>
            <a:off x="804955" y="2084455"/>
            <a:ext cx="1467068" cy="400110"/>
          </a:xfrm>
          <a:prstGeom prst="rect">
            <a:avLst/>
          </a:prstGeom>
          <a:noFill/>
        </p:spPr>
        <p:txBody>
          <a:bodyPr wrap="none" rtlCol="0">
            <a:spAutoFit/>
          </a:bodyPr>
          <a:lstStyle/>
          <a:p>
            <a:r>
              <a:rPr lang="zh-TW" altLang="en-US" sz="2000" dirty="0"/>
              <a:t>類別型資料</a:t>
            </a:r>
            <a:endParaRPr lang="en-US" sz="2000" dirty="0"/>
          </a:p>
        </p:txBody>
      </p:sp>
      <p:sp>
        <p:nvSpPr>
          <p:cNvPr id="8" name="文字方塊 7">
            <a:extLst>
              <a:ext uri="{FF2B5EF4-FFF2-40B4-BE49-F238E27FC236}">
                <a16:creationId xmlns:a16="http://schemas.microsoft.com/office/drawing/2014/main" id="{B3910314-79C0-4605-8121-B2DA5E5F5A4E}"/>
              </a:ext>
            </a:extLst>
          </p:cNvPr>
          <p:cNvSpPr txBox="1"/>
          <p:nvPr/>
        </p:nvSpPr>
        <p:spPr>
          <a:xfrm>
            <a:off x="4156525" y="2778191"/>
            <a:ext cx="1617109" cy="400110"/>
          </a:xfrm>
          <a:prstGeom prst="rect">
            <a:avLst/>
          </a:prstGeom>
          <a:noFill/>
        </p:spPr>
        <p:txBody>
          <a:bodyPr wrap="none" rtlCol="0">
            <a:spAutoFit/>
          </a:bodyPr>
          <a:lstStyle/>
          <a:p>
            <a:r>
              <a:rPr lang="en-US" sz="2000" dirty="0"/>
              <a:t>Cross</a:t>
            </a:r>
            <a:r>
              <a:rPr lang="zh-TW" altLang="en-US" sz="2000" dirty="0"/>
              <a:t> </a:t>
            </a:r>
            <a:r>
              <a:rPr lang="en-US" altLang="zh-TW" sz="2000" dirty="0"/>
              <a:t>entropy</a:t>
            </a:r>
            <a:endParaRPr lang="en-US" sz="2000" dirty="0"/>
          </a:p>
        </p:txBody>
      </p:sp>
      <p:pic>
        <p:nvPicPr>
          <p:cNvPr id="9" name="圖片 8">
            <a:extLst>
              <a:ext uri="{FF2B5EF4-FFF2-40B4-BE49-F238E27FC236}">
                <a16:creationId xmlns:a16="http://schemas.microsoft.com/office/drawing/2014/main" id="{79A130B4-C6C9-4F7D-9B9E-8E9733E54B49}"/>
              </a:ext>
            </a:extLst>
          </p:cNvPr>
          <p:cNvPicPr>
            <a:picLocks noChangeAspect="1"/>
          </p:cNvPicPr>
          <p:nvPr/>
        </p:nvPicPr>
        <p:blipFill>
          <a:blip r:embed="rId4"/>
          <a:stretch>
            <a:fillRect/>
          </a:stretch>
        </p:blipFill>
        <p:spPr>
          <a:xfrm>
            <a:off x="896395" y="3429000"/>
            <a:ext cx="5869757" cy="923624"/>
          </a:xfrm>
          <a:prstGeom prst="rect">
            <a:avLst/>
          </a:prstGeom>
        </p:spPr>
      </p:pic>
      <p:sp>
        <p:nvSpPr>
          <p:cNvPr id="10" name="文字方塊 9">
            <a:extLst>
              <a:ext uri="{FF2B5EF4-FFF2-40B4-BE49-F238E27FC236}">
                <a16:creationId xmlns:a16="http://schemas.microsoft.com/office/drawing/2014/main" id="{CC9C2016-66A0-4CBE-87BD-F75357049572}"/>
              </a:ext>
            </a:extLst>
          </p:cNvPr>
          <p:cNvSpPr txBox="1"/>
          <p:nvPr/>
        </p:nvSpPr>
        <p:spPr>
          <a:xfrm>
            <a:off x="6869245" y="3690757"/>
            <a:ext cx="1177695" cy="400110"/>
          </a:xfrm>
          <a:prstGeom prst="rect">
            <a:avLst/>
          </a:prstGeom>
          <a:noFill/>
        </p:spPr>
        <p:txBody>
          <a:bodyPr wrap="none" rtlCol="0">
            <a:spAutoFit/>
          </a:bodyPr>
          <a:lstStyle/>
          <a:p>
            <a:r>
              <a:rPr lang="en-US" sz="2000" dirty="0"/>
              <a:t>Focal loss</a:t>
            </a:r>
          </a:p>
        </p:txBody>
      </p:sp>
      <p:sp>
        <p:nvSpPr>
          <p:cNvPr id="11" name="文字方塊 10">
            <a:extLst>
              <a:ext uri="{FF2B5EF4-FFF2-40B4-BE49-F238E27FC236}">
                <a16:creationId xmlns:a16="http://schemas.microsoft.com/office/drawing/2014/main" id="{7B19BE6E-E7AE-42BD-90E8-63EAE5BC5F70}"/>
              </a:ext>
            </a:extLst>
          </p:cNvPr>
          <p:cNvSpPr txBox="1"/>
          <p:nvPr/>
        </p:nvSpPr>
        <p:spPr>
          <a:xfrm>
            <a:off x="804955" y="4522687"/>
            <a:ext cx="1467068" cy="400110"/>
          </a:xfrm>
          <a:prstGeom prst="rect">
            <a:avLst/>
          </a:prstGeom>
          <a:noFill/>
        </p:spPr>
        <p:txBody>
          <a:bodyPr wrap="none" rtlCol="0">
            <a:spAutoFit/>
          </a:bodyPr>
          <a:lstStyle/>
          <a:p>
            <a:r>
              <a:rPr lang="zh-TW" altLang="en-US" sz="2000" dirty="0"/>
              <a:t>連續型資料</a:t>
            </a:r>
            <a:endParaRPr lang="en-US" sz="2000" dirty="0"/>
          </a:p>
        </p:txBody>
      </p:sp>
      <p:pic>
        <p:nvPicPr>
          <p:cNvPr id="12" name="圖片 11">
            <a:extLst>
              <a:ext uri="{FF2B5EF4-FFF2-40B4-BE49-F238E27FC236}">
                <a16:creationId xmlns:a16="http://schemas.microsoft.com/office/drawing/2014/main" id="{C7A80A60-A960-4753-9867-ECBCD69C5532}"/>
              </a:ext>
            </a:extLst>
          </p:cNvPr>
          <p:cNvPicPr>
            <a:picLocks noChangeAspect="1"/>
          </p:cNvPicPr>
          <p:nvPr/>
        </p:nvPicPr>
        <p:blipFill>
          <a:blip r:embed="rId5"/>
          <a:stretch>
            <a:fillRect/>
          </a:stretch>
        </p:blipFill>
        <p:spPr>
          <a:xfrm>
            <a:off x="896395" y="4922797"/>
            <a:ext cx="2669765" cy="561161"/>
          </a:xfrm>
          <a:prstGeom prst="rect">
            <a:avLst/>
          </a:prstGeom>
        </p:spPr>
      </p:pic>
      <p:pic>
        <p:nvPicPr>
          <p:cNvPr id="13" name="圖片 12">
            <a:extLst>
              <a:ext uri="{FF2B5EF4-FFF2-40B4-BE49-F238E27FC236}">
                <a16:creationId xmlns:a16="http://schemas.microsoft.com/office/drawing/2014/main" id="{95E5A4B8-CA1D-4913-888C-142936B91D2D}"/>
              </a:ext>
            </a:extLst>
          </p:cNvPr>
          <p:cNvPicPr>
            <a:picLocks noChangeAspect="1"/>
          </p:cNvPicPr>
          <p:nvPr/>
        </p:nvPicPr>
        <p:blipFill>
          <a:blip r:embed="rId6"/>
          <a:stretch>
            <a:fillRect/>
          </a:stretch>
        </p:blipFill>
        <p:spPr>
          <a:xfrm>
            <a:off x="896395" y="5669287"/>
            <a:ext cx="5284661" cy="802633"/>
          </a:xfrm>
          <a:prstGeom prst="rect">
            <a:avLst/>
          </a:prstGeom>
        </p:spPr>
      </p:pic>
      <p:sp>
        <p:nvSpPr>
          <p:cNvPr id="14" name="文字方塊 13">
            <a:extLst>
              <a:ext uri="{FF2B5EF4-FFF2-40B4-BE49-F238E27FC236}">
                <a16:creationId xmlns:a16="http://schemas.microsoft.com/office/drawing/2014/main" id="{12499296-AB08-4387-BA1D-1F7BABDD7C5E}"/>
              </a:ext>
            </a:extLst>
          </p:cNvPr>
          <p:cNvSpPr txBox="1"/>
          <p:nvPr/>
        </p:nvSpPr>
        <p:spPr>
          <a:xfrm>
            <a:off x="3567677" y="5003322"/>
            <a:ext cx="647934" cy="400110"/>
          </a:xfrm>
          <a:prstGeom prst="rect">
            <a:avLst/>
          </a:prstGeom>
          <a:noFill/>
        </p:spPr>
        <p:txBody>
          <a:bodyPr wrap="none" rtlCol="0">
            <a:spAutoFit/>
          </a:bodyPr>
          <a:lstStyle/>
          <a:p>
            <a:r>
              <a:rPr lang="en-US" altLang="zh-TW" sz="2000" dirty="0"/>
              <a:t>MSE</a:t>
            </a:r>
            <a:endParaRPr lang="en-US" sz="2000" dirty="0"/>
          </a:p>
        </p:txBody>
      </p:sp>
      <p:sp>
        <p:nvSpPr>
          <p:cNvPr id="15" name="文字方塊 14">
            <a:extLst>
              <a:ext uri="{FF2B5EF4-FFF2-40B4-BE49-F238E27FC236}">
                <a16:creationId xmlns:a16="http://schemas.microsoft.com/office/drawing/2014/main" id="{C5D465DA-BF75-4E90-B394-18F03D6FFEE3}"/>
              </a:ext>
            </a:extLst>
          </p:cNvPr>
          <p:cNvSpPr txBox="1"/>
          <p:nvPr/>
        </p:nvSpPr>
        <p:spPr>
          <a:xfrm>
            <a:off x="6280397" y="5899322"/>
            <a:ext cx="1285929" cy="400110"/>
          </a:xfrm>
          <a:prstGeom prst="rect">
            <a:avLst/>
          </a:prstGeom>
          <a:noFill/>
        </p:spPr>
        <p:txBody>
          <a:bodyPr wrap="none" rtlCol="0">
            <a:spAutoFit/>
          </a:bodyPr>
          <a:lstStyle/>
          <a:p>
            <a:r>
              <a:rPr lang="en-US" altLang="zh-TW" sz="2000" dirty="0"/>
              <a:t>Huber loss</a:t>
            </a:r>
            <a:endParaRPr lang="en-US" sz="2000" dirty="0"/>
          </a:p>
        </p:txBody>
      </p:sp>
    </p:spTree>
    <p:extLst>
      <p:ext uri="{BB962C8B-B14F-4D97-AF65-F5344CB8AC3E}">
        <p14:creationId xmlns:p14="http://schemas.microsoft.com/office/powerpoint/2010/main" val="857112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內容版面配置區 3"/>
          <p:cNvGraphicFramePr>
            <a:graphicFrameLocks noGrp="1"/>
          </p:cNvGraphicFramePr>
          <p:nvPr>
            <p:ph idx="1"/>
            <p:extLst/>
          </p:nvPr>
        </p:nvGraphicFramePr>
        <p:xfrm>
          <a:off x="2177143" y="892668"/>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a:extLst>
              <a:ext uri="{FF2B5EF4-FFF2-40B4-BE49-F238E27FC236}">
                <a16:creationId xmlns:a16="http://schemas.microsoft.com/office/drawing/2014/main" id="{7C03FBF9-A584-49AE-84A0-092E909174D2}"/>
              </a:ext>
            </a:extLst>
          </p:cNvPr>
          <p:cNvSpPr/>
          <p:nvPr/>
        </p:nvSpPr>
        <p:spPr>
          <a:xfrm>
            <a:off x="2177142" y="1502231"/>
            <a:ext cx="7886700" cy="71600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914353"/>
            <a:r>
              <a:rPr lang="en-US" altLang="zh-TW" sz="2800" dirty="0">
                <a:solidFill>
                  <a:prstClr val="white"/>
                </a:solidFill>
                <a:latin typeface="Calibri" panose="020F0502020204030204"/>
                <a:ea typeface="新細明體" panose="02020500000000000000" pitchFamily="18" charset="-120"/>
                <a:sym typeface="Songti TC Bold"/>
              </a:rPr>
              <a:t>Step 0: What kind of function do you want to find?</a:t>
            </a:r>
            <a:endParaRPr lang="zh-TW" altLang="en-US" sz="2800" dirty="0">
              <a:solidFill>
                <a:prstClr val="white"/>
              </a:solidFill>
              <a:latin typeface="Calibri" panose="020F0502020204030204"/>
              <a:ea typeface="新細明體" panose="02020500000000000000" pitchFamily="18" charset="-120"/>
              <a:sym typeface="Songti TC Bold"/>
            </a:endParaRPr>
          </a:p>
        </p:txBody>
      </p:sp>
      <p:sp>
        <p:nvSpPr>
          <p:cNvPr id="5" name="文字方塊 4"/>
          <p:cNvSpPr txBox="1"/>
          <p:nvPr/>
        </p:nvSpPr>
        <p:spPr>
          <a:xfrm>
            <a:off x="5140960" y="4043300"/>
            <a:ext cx="2570480" cy="461665"/>
          </a:xfrm>
          <a:prstGeom prst="rect">
            <a:avLst/>
          </a:prstGeom>
          <a:noFill/>
        </p:spPr>
        <p:txBody>
          <a:bodyPr wrap="square" rtlCol="0">
            <a:spAutoFit/>
          </a:bodyPr>
          <a:lstStyle/>
          <a:p>
            <a:pPr marL="285736" indent="-285736" defTabSz="914353">
              <a:buFont typeface="Arial" panose="020B0604020202020204" pitchFamily="34" charset="0"/>
              <a:buChar char="•"/>
            </a:pPr>
            <a:r>
              <a:rPr lang="en-US" altLang="zh-TW" sz="2400" dirty="0">
                <a:solidFill>
                  <a:prstClr val="black"/>
                </a:solidFill>
                <a:latin typeface="Calibri" panose="020F0502020204030204"/>
                <a:ea typeface="新細明體" panose="02020500000000000000" pitchFamily="18" charset="-120"/>
                <a:sym typeface="Songti TC Bold"/>
              </a:rPr>
              <a:t>Loss function</a:t>
            </a:r>
            <a:endParaRPr lang="zh-TW" altLang="en-US" sz="2400" dirty="0">
              <a:solidFill>
                <a:prstClr val="black"/>
              </a:solidFill>
              <a:latin typeface="Calibri" panose="020F0502020204030204"/>
              <a:ea typeface="新細明體" panose="02020500000000000000" pitchFamily="18" charset="-120"/>
              <a:sym typeface="Songti TC Bold"/>
            </a:endParaRPr>
          </a:p>
        </p:txBody>
      </p:sp>
      <p:sp>
        <p:nvSpPr>
          <p:cNvPr id="11" name="文字方塊 10"/>
          <p:cNvSpPr txBox="1"/>
          <p:nvPr/>
        </p:nvSpPr>
        <p:spPr>
          <a:xfrm>
            <a:off x="2152650" y="4043299"/>
            <a:ext cx="2885336" cy="1569660"/>
          </a:xfrm>
          <a:prstGeom prst="rect">
            <a:avLst/>
          </a:prstGeom>
          <a:noFill/>
        </p:spPr>
        <p:txBody>
          <a:bodyPr wrap="square" rtlCol="0">
            <a:spAutoFit/>
          </a:bodyPr>
          <a:lstStyle/>
          <a:p>
            <a:pPr marL="285736" indent="-285736" defTabSz="914353">
              <a:buFont typeface="Arial" panose="020B0604020202020204" pitchFamily="34" charset="0"/>
              <a:buChar char="•"/>
            </a:pPr>
            <a:r>
              <a:rPr lang="en-US" altLang="zh-TW" sz="2400" dirty="0">
                <a:solidFill>
                  <a:prstClr val="black"/>
                </a:solidFill>
                <a:latin typeface="Calibri" panose="020F0502020204030204"/>
                <a:ea typeface="新細明體" panose="02020500000000000000" pitchFamily="18" charset="-120"/>
                <a:sym typeface="Songti TC Bold"/>
              </a:rPr>
              <a:t>Layers</a:t>
            </a:r>
          </a:p>
          <a:p>
            <a:pPr marL="285736" indent="-285736" defTabSz="914353">
              <a:buFont typeface="Arial" panose="020B0604020202020204" pitchFamily="34" charset="0"/>
              <a:buChar char="•"/>
            </a:pPr>
            <a:r>
              <a:rPr lang="en-US" altLang="zh-TW" sz="2400" dirty="0">
                <a:solidFill>
                  <a:prstClr val="black"/>
                </a:solidFill>
                <a:latin typeface="Calibri" panose="020F0502020204030204"/>
                <a:ea typeface="新細明體" panose="02020500000000000000" pitchFamily="18" charset="-120"/>
                <a:sym typeface="Songti TC Bold"/>
              </a:rPr>
              <a:t>Weights</a:t>
            </a:r>
          </a:p>
          <a:p>
            <a:pPr marL="285736" indent="-285736" defTabSz="914353">
              <a:buFont typeface="Arial" panose="020B0604020202020204" pitchFamily="34" charset="0"/>
              <a:buChar char="•"/>
            </a:pPr>
            <a:r>
              <a:rPr lang="en-US" altLang="zh-TW" sz="2400" dirty="0">
                <a:solidFill>
                  <a:prstClr val="black"/>
                </a:solidFill>
                <a:latin typeface="Calibri" panose="020F0502020204030204"/>
                <a:ea typeface="新細明體" panose="02020500000000000000" pitchFamily="18" charset="-120"/>
                <a:sym typeface="Songti TC Bold"/>
              </a:rPr>
              <a:t>Bias</a:t>
            </a:r>
          </a:p>
          <a:p>
            <a:pPr marL="285736" indent="-285736" defTabSz="914353">
              <a:buFont typeface="Arial" panose="020B0604020202020204" pitchFamily="34" charset="0"/>
              <a:buChar char="•"/>
            </a:pPr>
            <a:r>
              <a:rPr lang="en-US" altLang="zh-TW" sz="2400" dirty="0">
                <a:solidFill>
                  <a:prstClr val="black"/>
                </a:solidFill>
                <a:latin typeface="Calibri" panose="020F0502020204030204"/>
                <a:ea typeface="新細明體" panose="02020500000000000000" pitchFamily="18" charset="-120"/>
                <a:sym typeface="Songti TC Bold"/>
              </a:rPr>
              <a:t>Activation function</a:t>
            </a:r>
          </a:p>
        </p:txBody>
      </p:sp>
      <p:sp>
        <p:nvSpPr>
          <p:cNvPr id="13" name="文字方塊 12"/>
          <p:cNvSpPr txBox="1"/>
          <p:nvPr/>
        </p:nvSpPr>
        <p:spPr>
          <a:xfrm>
            <a:off x="7995920" y="4043299"/>
            <a:ext cx="2570480" cy="1200329"/>
          </a:xfrm>
          <a:prstGeom prst="rect">
            <a:avLst/>
          </a:prstGeom>
          <a:noFill/>
        </p:spPr>
        <p:txBody>
          <a:bodyPr wrap="square" rtlCol="0">
            <a:spAutoFit/>
          </a:bodyPr>
          <a:lstStyle/>
          <a:p>
            <a:pPr marL="285736" indent="-285736" defTabSz="914353">
              <a:buFont typeface="Arial" panose="020B0604020202020204" pitchFamily="34" charset="0"/>
              <a:buChar char="•"/>
            </a:pPr>
            <a:r>
              <a:rPr lang="en-US" altLang="zh-TW" sz="2400" dirty="0">
                <a:solidFill>
                  <a:prstClr val="black"/>
                </a:solidFill>
                <a:latin typeface="Calibri" panose="020F0502020204030204"/>
                <a:ea typeface="新細明體" panose="02020500000000000000" pitchFamily="18" charset="-120"/>
                <a:sym typeface="Songti TC Bold"/>
              </a:rPr>
              <a:t>Forward pass</a:t>
            </a:r>
          </a:p>
          <a:p>
            <a:pPr marL="285736" indent="-285736" defTabSz="914353">
              <a:buFont typeface="Arial" panose="020B0604020202020204" pitchFamily="34" charset="0"/>
              <a:buChar char="•"/>
            </a:pPr>
            <a:r>
              <a:rPr lang="en-US" altLang="zh-TW" sz="2400" dirty="0">
                <a:solidFill>
                  <a:prstClr val="black"/>
                </a:solidFill>
                <a:latin typeface="Calibri" panose="020F0502020204030204"/>
                <a:ea typeface="新細明體" panose="02020500000000000000" pitchFamily="18" charset="-120"/>
                <a:sym typeface="Songti TC Bold"/>
              </a:rPr>
              <a:t>Backward pass</a:t>
            </a:r>
          </a:p>
          <a:p>
            <a:pPr marL="285736" indent="-285736" defTabSz="914353">
              <a:buFont typeface="Arial" panose="020B0604020202020204" pitchFamily="34" charset="0"/>
              <a:buChar char="•"/>
            </a:pPr>
            <a:r>
              <a:rPr lang="en-US" altLang="zh-TW" sz="2400" dirty="0">
                <a:solidFill>
                  <a:prstClr val="black"/>
                </a:solidFill>
                <a:latin typeface="Calibri" panose="020F0502020204030204"/>
                <a:ea typeface="新細明體" panose="02020500000000000000" pitchFamily="18" charset="-120"/>
                <a:sym typeface="Songti TC Bold"/>
              </a:rPr>
              <a:t>Gradient decent</a:t>
            </a:r>
            <a:endParaRPr lang="zh-TW" altLang="en-US" sz="2400" dirty="0">
              <a:solidFill>
                <a:prstClr val="black"/>
              </a:solidFill>
              <a:latin typeface="Calibri" panose="020F0502020204030204"/>
              <a:ea typeface="新細明體" panose="02020500000000000000" pitchFamily="18" charset="-120"/>
              <a:sym typeface="Songti TC Bold"/>
            </a:endParaRPr>
          </a:p>
        </p:txBody>
      </p:sp>
      <p:sp>
        <p:nvSpPr>
          <p:cNvPr id="9" name="投影片編號版面配置區 3"/>
          <p:cNvSpPr txBox="1">
            <a:spLocks/>
          </p:cNvSpPr>
          <p:nvPr/>
        </p:nvSpPr>
        <p:spPr>
          <a:xfrm>
            <a:off x="9982200" y="6569460"/>
            <a:ext cx="443159" cy="288477"/>
          </a:xfrm>
          <a:prstGeom prst="rect">
            <a:avLst/>
          </a:prstGeom>
          <a:ln w="12700">
            <a:miter lim="400000"/>
          </a:ln>
        </p:spPr>
        <p:txBody>
          <a:bodyPr wrap="square" lIns="35719" tIns="35719" rIns="35719" bIns="3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5A554C"/>
                </a:solidFill>
                <a:effectLst/>
                <a:uFillTx/>
                <a:latin typeface="+mj-lt"/>
                <a:ea typeface="Songti TC Bold"/>
                <a:cs typeface="Songti TC Bold"/>
                <a:sym typeface="Songti TC Bold"/>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A554C"/>
                </a:solidFill>
                <a:effectLst/>
                <a:uFillTx/>
                <a:latin typeface="Songti TC Bold"/>
                <a:ea typeface="Songti TC Bold"/>
                <a:cs typeface="Songti TC Bold"/>
                <a:sym typeface="Songti TC Bold"/>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A554C"/>
                </a:solidFill>
                <a:effectLst/>
                <a:uFillTx/>
                <a:latin typeface="Songti TC Bold"/>
                <a:ea typeface="Songti TC Bold"/>
                <a:cs typeface="Songti TC Bold"/>
                <a:sym typeface="Songti TC Bold"/>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A554C"/>
                </a:solidFill>
                <a:effectLst/>
                <a:uFillTx/>
                <a:latin typeface="Songti TC Bold"/>
                <a:ea typeface="Songti TC Bold"/>
                <a:cs typeface="Songti TC Bold"/>
                <a:sym typeface="Songti TC Bold"/>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A554C"/>
                </a:solidFill>
                <a:effectLst/>
                <a:uFillTx/>
                <a:latin typeface="Songti TC Bold"/>
                <a:ea typeface="Songti TC Bold"/>
                <a:cs typeface="Songti TC Bold"/>
                <a:sym typeface="Songti TC Bold"/>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A554C"/>
                </a:solidFill>
                <a:effectLst/>
                <a:uFillTx/>
                <a:latin typeface="Songti TC Bold"/>
                <a:ea typeface="Songti TC Bold"/>
                <a:cs typeface="Songti TC Bold"/>
                <a:sym typeface="Songti TC Bold"/>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A554C"/>
                </a:solidFill>
                <a:effectLst/>
                <a:uFillTx/>
                <a:latin typeface="Songti TC Bold"/>
                <a:ea typeface="Songti TC Bold"/>
                <a:cs typeface="Songti TC Bold"/>
                <a:sym typeface="Songti TC Bold"/>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A554C"/>
                </a:solidFill>
                <a:effectLst/>
                <a:uFillTx/>
                <a:latin typeface="Songti TC Bold"/>
                <a:ea typeface="Songti TC Bold"/>
                <a:cs typeface="Songti TC Bold"/>
                <a:sym typeface="Songti TC Bold"/>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5A554C"/>
                </a:solidFill>
                <a:effectLst/>
                <a:uFillTx/>
                <a:latin typeface="Songti TC Bold"/>
                <a:ea typeface="Songti TC Bold"/>
                <a:cs typeface="Songti TC Bold"/>
                <a:sym typeface="Songti TC Bold"/>
              </a:defRPr>
            </a:lvl9pPr>
          </a:lstStyle>
          <a:p>
            <a:pPr defTabSz="410751"/>
            <a:r>
              <a:rPr lang="en-US" altLang="zh-TW" sz="1406" kern="0" dirty="0">
                <a:latin typeface="Times New Roman"/>
              </a:rPr>
              <a:t>105</a:t>
            </a:r>
            <a:endParaRPr lang="zh-TW" altLang="en-US" sz="1406" kern="0" dirty="0">
              <a:latin typeface="Times New Roman"/>
            </a:endParaRPr>
          </a:p>
        </p:txBody>
      </p:sp>
      <p:sp>
        <p:nvSpPr>
          <p:cNvPr id="12" name="文字方塊 11"/>
          <p:cNvSpPr txBox="1"/>
          <p:nvPr/>
        </p:nvSpPr>
        <p:spPr>
          <a:xfrm>
            <a:off x="3601693" y="4533623"/>
            <a:ext cx="1539267" cy="438582"/>
          </a:xfrm>
          <a:prstGeom prst="rect">
            <a:avLst/>
          </a:prstGeom>
          <a:noFill/>
        </p:spPr>
        <p:txBody>
          <a:bodyPr wrap="square" rtlCol="0">
            <a:spAutoFit/>
          </a:bodyPr>
          <a:lstStyle/>
          <a:p>
            <a:pPr defTabSz="914353"/>
            <a:r>
              <a:rPr lang="en-US" altLang="zh-TW" sz="2250" dirty="0">
                <a:solidFill>
                  <a:prstClr val="black"/>
                </a:solidFill>
                <a:latin typeface="Calibri" panose="020F0502020204030204"/>
                <a:ea typeface="新細明體" panose="02020500000000000000" pitchFamily="18" charset="-120"/>
                <a:sym typeface="Songti TC Bold"/>
              </a:rPr>
              <a:t>parameters</a:t>
            </a:r>
          </a:p>
        </p:txBody>
      </p:sp>
      <p:sp>
        <p:nvSpPr>
          <p:cNvPr id="14" name="標題 1">
            <a:extLst>
              <a:ext uri="{FF2B5EF4-FFF2-40B4-BE49-F238E27FC236}">
                <a16:creationId xmlns:a16="http://schemas.microsoft.com/office/drawing/2014/main" id="{12266E33-7E9E-4CA5-BADC-0B2A35B23296}"/>
              </a:ext>
            </a:extLst>
          </p:cNvPr>
          <p:cNvSpPr>
            <a:spLocks noGrp="1"/>
          </p:cNvSpPr>
          <p:nvPr>
            <p:ph type="title"/>
          </p:nvPr>
        </p:nvSpPr>
        <p:spPr>
          <a:xfrm>
            <a:off x="323849" y="231778"/>
            <a:ext cx="11477625" cy="654048"/>
          </a:xfrm>
        </p:spPr>
        <p:txBody>
          <a:bodyPr>
            <a:normAutofit/>
          </a:bodyPr>
          <a:lstStyle/>
          <a:p>
            <a:r>
              <a:rPr lang="en-US" sz="4000" dirty="0">
                <a:latin typeface="Times New Roman" panose="02020603050405020304" pitchFamily="18" charset="0"/>
                <a:cs typeface="Times New Roman" panose="02020603050405020304" pitchFamily="18" charset="0"/>
              </a:rPr>
              <a:t>How to Train a Neural Network? </a:t>
            </a:r>
          </a:p>
        </p:txBody>
      </p:sp>
    </p:spTree>
    <p:extLst>
      <p:ext uri="{BB962C8B-B14F-4D97-AF65-F5344CB8AC3E}">
        <p14:creationId xmlns:p14="http://schemas.microsoft.com/office/powerpoint/2010/main" val="3897067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2131568" y="84524"/>
            <a:ext cx="9720072" cy="6707436"/>
          </a:xfrm>
          <a:prstGeom prst="rect">
            <a:avLst/>
          </a:prstGeom>
        </p:spPr>
      </p:pic>
      <p:sp>
        <p:nvSpPr>
          <p:cNvPr id="5" name="文字方塊 4">
            <a:extLst>
              <a:ext uri="{FF2B5EF4-FFF2-40B4-BE49-F238E27FC236}">
                <a16:creationId xmlns:a16="http://schemas.microsoft.com/office/drawing/2014/main" id="{99F4AE01-748A-4605-98CA-3668F7209DB1}"/>
              </a:ext>
            </a:extLst>
          </p:cNvPr>
          <p:cNvSpPr txBox="1"/>
          <p:nvPr/>
        </p:nvSpPr>
        <p:spPr>
          <a:xfrm>
            <a:off x="112845" y="1091631"/>
            <a:ext cx="1917123" cy="707886"/>
          </a:xfrm>
          <a:prstGeom prst="rect">
            <a:avLst/>
          </a:prstGeom>
          <a:noFill/>
        </p:spPr>
        <p:txBody>
          <a:bodyPr wrap="square" rtlCol="0">
            <a:spAutoFit/>
          </a:bodyPr>
          <a:lstStyle/>
          <a:p>
            <a:r>
              <a:rPr lang="zh-TW" altLang="en-US" sz="2000" dirty="0"/>
              <a:t>神經網路練不起來怎麼辦</a:t>
            </a:r>
            <a:r>
              <a:rPr lang="en-US" altLang="zh-TW" sz="2000" dirty="0"/>
              <a:t>???</a:t>
            </a:r>
            <a:endParaRPr lang="en-US" sz="2000" dirty="0"/>
          </a:p>
        </p:txBody>
      </p:sp>
    </p:spTree>
    <p:extLst>
      <p:ext uri="{BB962C8B-B14F-4D97-AF65-F5344CB8AC3E}">
        <p14:creationId xmlns:p14="http://schemas.microsoft.com/office/powerpoint/2010/main" val="2115596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C74A5D-CB16-47D8-BE6C-6787E6BA7203}"/>
              </a:ext>
            </a:extLst>
          </p:cNvPr>
          <p:cNvSpPr>
            <a:spLocks noGrp="1"/>
          </p:cNvSpPr>
          <p:nvPr>
            <p:ph type="title"/>
          </p:nvPr>
        </p:nvSpPr>
        <p:spPr>
          <a:xfrm>
            <a:off x="2560320" y="2766218"/>
            <a:ext cx="7274560" cy="1325563"/>
          </a:xfrm>
        </p:spPr>
        <p:txBody>
          <a:bodyPr/>
          <a:lstStyle/>
          <a:p>
            <a:r>
              <a:rPr lang="en-US" altLang="zh-TW" dirty="0">
                <a:latin typeface="Times New Roman" panose="02020603050405020304" pitchFamily="18" charset="0"/>
                <a:cs typeface="Times New Roman" panose="02020603050405020304" pitchFamily="18" charset="0"/>
              </a:rPr>
              <a:t>Convolutional Neural Network </a:t>
            </a:r>
            <a:endParaRPr 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D68F811A-C1A3-406C-900E-10DEA30276BA}"/>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24</a:t>
            </a:fld>
            <a:endParaRPr lang="zh-TW" altLang="en-US">
              <a:solidFill>
                <a:prstClr val="black">
                  <a:tint val="75000"/>
                </a:prstClr>
              </a:solidFill>
              <a:sym typeface="Songti TC Bold"/>
            </a:endParaRPr>
          </a:p>
        </p:txBody>
      </p:sp>
    </p:spTree>
    <p:extLst>
      <p:ext uri="{BB962C8B-B14F-4D97-AF65-F5344CB8AC3E}">
        <p14:creationId xmlns:p14="http://schemas.microsoft.com/office/powerpoint/2010/main" val="470655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5"/>
          <p:cNvSpPr txBox="1">
            <a:spLocks noGrp="1"/>
          </p:cNvSpPr>
          <p:nvPr>
            <p:ph type="title"/>
          </p:nvPr>
        </p:nvSpPr>
        <p:spPr>
          <a:xfrm>
            <a:off x="440359" y="356223"/>
            <a:ext cx="11147249" cy="763600"/>
          </a:xfrm>
          <a:prstGeom prst="rect">
            <a:avLst/>
          </a:prstGeom>
          <a:noFill/>
          <a:ln>
            <a:noFill/>
          </a:ln>
        </p:spPr>
        <p:txBody>
          <a:bodyPr spcFirstLastPara="1" vert="horz" wrap="square" lIns="121900" tIns="121900" rIns="121900" bIns="121900" rtlCol="0" anchor="t" anchorCtr="0">
            <a:noAutofit/>
          </a:bodyPr>
          <a:lstStyle/>
          <a:p>
            <a:r>
              <a:rPr lang="en-US" sz="3200" dirty="0">
                <a:latin typeface="Microsoft JhengHei"/>
                <a:ea typeface="Microsoft JhengHei"/>
                <a:cs typeface="Microsoft JhengHei"/>
                <a:sym typeface="Microsoft JhengHei"/>
              </a:rPr>
              <a:t>Why not Neural Network? </a:t>
            </a:r>
            <a:endParaRPr sz="3200" dirty="0">
              <a:latin typeface="Microsoft JhengHei"/>
              <a:ea typeface="Microsoft JhengHei"/>
              <a:cs typeface="Microsoft JhengHei"/>
              <a:sym typeface="Microsoft JhengHei"/>
            </a:endParaRPr>
          </a:p>
        </p:txBody>
      </p:sp>
      <p:sp>
        <p:nvSpPr>
          <p:cNvPr id="49" name="Google Shape;49;p5"/>
          <p:cNvSpPr/>
          <p:nvPr/>
        </p:nvSpPr>
        <p:spPr>
          <a:xfrm>
            <a:off x="752881" y="1119823"/>
            <a:ext cx="10686237" cy="5109421"/>
          </a:xfrm>
          <a:prstGeom prst="rect">
            <a:avLst/>
          </a:prstGeom>
          <a:noFill/>
          <a:ln>
            <a:noFill/>
          </a:ln>
        </p:spPr>
        <p:txBody>
          <a:bodyPr spcFirstLastPara="1" wrap="square" lIns="121900" tIns="60933" rIns="121900" bIns="60933" anchor="t" anchorCtr="0">
            <a:spAutoFit/>
          </a:bodyPr>
          <a:lstStyle/>
          <a:p>
            <a:pPr>
              <a:lnSpc>
                <a:spcPct val="150000"/>
              </a:lnSpc>
              <a:buClr>
                <a:srgbClr val="000000"/>
              </a:buClr>
              <a:buSzPts val="1400"/>
            </a:pPr>
            <a:r>
              <a:rPr lang="en-US" altLang="zh-TW" sz="1867" dirty="0">
                <a:solidFill>
                  <a:srgbClr val="000000"/>
                </a:solidFill>
                <a:latin typeface="Microsoft JhengHei"/>
                <a:ea typeface="Microsoft JhengHei"/>
                <a:cs typeface="Microsoft JhengHei"/>
                <a:sym typeface="Microsoft JhengHei"/>
              </a:rPr>
              <a:t>Neural network </a:t>
            </a:r>
            <a:r>
              <a:rPr lang="zh-TW" altLang="en-US" sz="1867" dirty="0">
                <a:solidFill>
                  <a:srgbClr val="000000"/>
                </a:solidFill>
                <a:latin typeface="Microsoft JhengHei"/>
                <a:ea typeface="Microsoft JhengHei"/>
                <a:cs typeface="Microsoft JhengHei"/>
                <a:sym typeface="Microsoft JhengHei"/>
              </a:rPr>
              <a:t>這麼強為什麼我們不直接用來辨識圖片呢</a:t>
            </a:r>
            <a:r>
              <a:rPr lang="en-US" altLang="zh-TW" sz="1867" dirty="0">
                <a:solidFill>
                  <a:srgbClr val="000000"/>
                </a:solidFill>
                <a:latin typeface="Microsoft JhengHei"/>
                <a:ea typeface="Microsoft JhengHei"/>
                <a:cs typeface="Microsoft JhengHei"/>
                <a:sym typeface="Microsoft JhengHei"/>
              </a:rPr>
              <a:t>?</a:t>
            </a:r>
            <a:r>
              <a:rPr lang="zh-TW" altLang="en-US" sz="1867" dirty="0">
                <a:solidFill>
                  <a:srgbClr val="000000"/>
                </a:solidFill>
                <a:latin typeface="Microsoft JhengHei"/>
                <a:ea typeface="Microsoft JhengHei"/>
                <a:cs typeface="Microsoft JhengHei"/>
                <a:sym typeface="Microsoft JhengHei"/>
              </a:rPr>
              <a:t>  </a:t>
            </a:r>
            <a:endParaRPr sz="1867" dirty="0">
              <a:solidFill>
                <a:srgbClr val="000000"/>
              </a:solidFill>
              <a:latin typeface="Microsoft JhengHei"/>
              <a:ea typeface="Microsoft JhengHei"/>
              <a:cs typeface="Microsoft JhengHei"/>
              <a:sym typeface="Microsoft JhengHei"/>
            </a:endParaRPr>
          </a:p>
          <a:p>
            <a:pPr marL="457189" indent="-457189">
              <a:lnSpc>
                <a:spcPct val="150000"/>
              </a:lnSpc>
              <a:buClr>
                <a:srgbClr val="000000"/>
              </a:buClr>
              <a:buSzPts val="1400"/>
              <a:buFont typeface="Arial"/>
              <a:buAutoNum type="arabicPeriod"/>
            </a:pPr>
            <a:r>
              <a:rPr lang="zh-TW" altLang="en-US" sz="1867" dirty="0">
                <a:solidFill>
                  <a:srgbClr val="000000"/>
                </a:solidFill>
                <a:latin typeface="Microsoft JhengHei"/>
                <a:ea typeface="Microsoft JhengHei"/>
                <a:cs typeface="Microsoft JhengHei"/>
                <a:sym typeface="Microsoft JhengHei"/>
              </a:rPr>
              <a:t>直接用會發生什麼事</a:t>
            </a:r>
            <a:r>
              <a:rPr lang="en-US" altLang="zh-TW" sz="1867" dirty="0">
                <a:solidFill>
                  <a:srgbClr val="000000"/>
                </a:solidFill>
                <a:latin typeface="Microsoft JhengHei"/>
                <a:ea typeface="Microsoft JhengHei"/>
                <a:cs typeface="Microsoft JhengHei"/>
                <a:sym typeface="Microsoft JhengHei"/>
              </a:rPr>
              <a:t>?</a:t>
            </a:r>
            <a:endParaRPr lang="zh-TW" altLang="en-US" sz="1867" dirty="0">
              <a:solidFill>
                <a:srgbClr val="000000"/>
              </a:solidFill>
              <a:latin typeface="Microsoft JhengHei"/>
              <a:ea typeface="Microsoft JhengHei"/>
              <a:cs typeface="Microsoft JhengHei"/>
              <a:sym typeface="Microsoft JhengHei"/>
            </a:endParaRPr>
          </a:p>
          <a:p>
            <a:pPr lvl="1">
              <a:lnSpc>
                <a:spcPct val="150000"/>
              </a:lnSpc>
              <a:buClr>
                <a:srgbClr val="000000"/>
              </a:buClr>
              <a:buSzPts val="1400"/>
            </a:pPr>
            <a:r>
              <a:rPr lang="zh-TW" altLang="en-US" sz="2000" dirty="0">
                <a:solidFill>
                  <a:srgbClr val="000000"/>
                </a:solidFill>
                <a:latin typeface="Arial"/>
                <a:ea typeface="Arial"/>
                <a:cs typeface="Arial"/>
                <a:sym typeface="Arial"/>
              </a:rPr>
              <a:t>在處理 </a:t>
            </a:r>
            <a:r>
              <a:rPr lang="en-US" altLang="zh-TW" sz="2000" dirty="0">
                <a:solidFill>
                  <a:srgbClr val="000000"/>
                </a:solidFill>
                <a:latin typeface="Arial"/>
                <a:ea typeface="Arial"/>
                <a:cs typeface="Arial"/>
                <a:sym typeface="Arial"/>
              </a:rPr>
              <a:t>256x256 </a:t>
            </a:r>
            <a:r>
              <a:rPr lang="zh-TW" altLang="en-US" sz="2000" dirty="0">
                <a:solidFill>
                  <a:srgbClr val="000000"/>
                </a:solidFill>
                <a:latin typeface="Arial"/>
                <a:ea typeface="Arial"/>
                <a:cs typeface="Arial"/>
                <a:sym typeface="Arial"/>
              </a:rPr>
              <a:t>大小的彩色圖片時，會需要用到 </a:t>
            </a:r>
            <a:r>
              <a:rPr lang="en-US" altLang="zh-TW" sz="2000" dirty="0">
                <a:solidFill>
                  <a:srgbClr val="FF0000"/>
                </a:solidFill>
                <a:latin typeface="Arial"/>
                <a:ea typeface="Arial"/>
                <a:cs typeface="Arial"/>
                <a:sym typeface="Arial"/>
              </a:rPr>
              <a:t>256 * 256 * 3 =196,608 </a:t>
            </a:r>
            <a:r>
              <a:rPr lang="zh-TW" altLang="en-US" sz="2000" dirty="0">
                <a:solidFill>
                  <a:srgbClr val="000000"/>
                </a:solidFill>
                <a:latin typeface="Arial"/>
                <a:ea typeface="Arial"/>
                <a:cs typeface="Arial"/>
                <a:sym typeface="Arial"/>
              </a:rPr>
              <a:t>個 </a:t>
            </a:r>
            <a:r>
              <a:rPr lang="en-US" altLang="zh-TW" sz="2000" dirty="0">
                <a:solidFill>
                  <a:srgbClr val="000000"/>
                </a:solidFill>
                <a:latin typeface="Arial"/>
                <a:ea typeface="Arial"/>
                <a:cs typeface="Arial"/>
                <a:sym typeface="Arial"/>
              </a:rPr>
              <a:t>Input Neuron</a:t>
            </a:r>
            <a:r>
              <a:rPr lang="zh-TW" altLang="en-US" sz="2000" dirty="0">
                <a:solidFill>
                  <a:srgbClr val="000000"/>
                </a:solidFill>
                <a:latin typeface="Arial"/>
                <a:ea typeface="Arial"/>
                <a:cs typeface="Arial"/>
                <a:sym typeface="Arial"/>
              </a:rPr>
              <a:t>，如果中間的</a:t>
            </a:r>
            <a:r>
              <a:rPr lang="zh-TW" altLang="en-US" sz="2000" dirty="0">
                <a:solidFill>
                  <a:srgbClr val="FF0000"/>
                </a:solidFill>
                <a:latin typeface="Arial"/>
                <a:ea typeface="Arial"/>
                <a:cs typeface="Arial"/>
                <a:sym typeface="Arial"/>
              </a:rPr>
              <a:t>隱藏層有 </a:t>
            </a:r>
            <a:r>
              <a:rPr lang="en-US" altLang="zh-TW" sz="2000" dirty="0">
                <a:solidFill>
                  <a:srgbClr val="FF0000"/>
                </a:solidFill>
                <a:latin typeface="Arial"/>
                <a:ea typeface="Arial"/>
                <a:cs typeface="Arial"/>
                <a:sym typeface="Arial"/>
              </a:rPr>
              <a:t>1000 </a:t>
            </a:r>
            <a:r>
              <a:rPr lang="zh-TW" altLang="en-US" sz="2000" dirty="0">
                <a:solidFill>
                  <a:srgbClr val="FF0000"/>
                </a:solidFill>
                <a:latin typeface="Arial"/>
                <a:ea typeface="Arial"/>
                <a:cs typeface="Arial"/>
                <a:sym typeface="Arial"/>
              </a:rPr>
              <a:t>個 </a:t>
            </a:r>
            <a:r>
              <a:rPr lang="en-US" altLang="zh-TW" sz="2000" dirty="0">
                <a:solidFill>
                  <a:srgbClr val="FF0000"/>
                </a:solidFill>
                <a:latin typeface="Arial"/>
                <a:ea typeface="Arial"/>
                <a:cs typeface="Arial"/>
                <a:sym typeface="Arial"/>
              </a:rPr>
              <a:t>Neuron</a:t>
            </a:r>
            <a:r>
              <a:rPr lang="zh-TW" altLang="en-US" sz="2000" dirty="0">
                <a:solidFill>
                  <a:srgbClr val="000000"/>
                </a:solidFill>
                <a:latin typeface="Arial"/>
                <a:ea typeface="Arial"/>
                <a:cs typeface="Arial"/>
                <a:sym typeface="Arial"/>
              </a:rPr>
              <a:t>，每個神經元需要一個浮點數的權重值 </a:t>
            </a:r>
            <a:r>
              <a:rPr lang="en-US" altLang="zh-TW" sz="2000" dirty="0">
                <a:solidFill>
                  <a:srgbClr val="000000"/>
                </a:solidFill>
                <a:latin typeface="Arial"/>
                <a:ea typeface="Arial"/>
                <a:cs typeface="Arial"/>
                <a:sym typeface="Arial"/>
              </a:rPr>
              <a:t>(8bytes)</a:t>
            </a:r>
            <a:r>
              <a:rPr lang="zh-TW" altLang="en-US" sz="2000" dirty="0">
                <a:solidFill>
                  <a:srgbClr val="000000"/>
                </a:solidFill>
                <a:latin typeface="Arial"/>
                <a:ea typeface="Arial"/>
                <a:cs typeface="Arial"/>
                <a:sym typeface="Arial"/>
              </a:rPr>
              <a:t>，那麼總共需要 </a:t>
            </a:r>
            <a:r>
              <a:rPr lang="en-US" altLang="zh-TW" sz="2000" dirty="0">
                <a:solidFill>
                  <a:srgbClr val="000000"/>
                </a:solidFill>
                <a:latin typeface="Arial"/>
                <a:ea typeface="Arial"/>
                <a:cs typeface="Arial"/>
                <a:sym typeface="Arial"/>
              </a:rPr>
              <a:t>196,608 * 1000 * 8 = </a:t>
            </a:r>
            <a:r>
              <a:rPr lang="en-US" altLang="zh-TW" sz="2000" dirty="0">
                <a:solidFill>
                  <a:srgbClr val="FF0000"/>
                </a:solidFill>
                <a:latin typeface="Arial"/>
                <a:ea typeface="Arial"/>
                <a:cs typeface="Arial"/>
                <a:sym typeface="Arial"/>
              </a:rPr>
              <a:t>1.4648GBytes</a:t>
            </a:r>
            <a:r>
              <a:rPr lang="en-US" altLang="zh-TW" sz="2000" dirty="0">
                <a:solidFill>
                  <a:srgbClr val="000000"/>
                </a:solidFill>
                <a:latin typeface="Arial"/>
                <a:ea typeface="Arial"/>
                <a:cs typeface="Arial"/>
                <a:sym typeface="Arial"/>
              </a:rPr>
              <a:t> </a:t>
            </a:r>
            <a:r>
              <a:rPr lang="zh-TW" altLang="en-US" sz="2000" dirty="0">
                <a:solidFill>
                  <a:srgbClr val="000000"/>
                </a:solidFill>
                <a:latin typeface="Arial"/>
                <a:ea typeface="Arial"/>
                <a:cs typeface="Arial"/>
                <a:sym typeface="Arial"/>
              </a:rPr>
              <a:t>的記憶體才夠。更何況這個是單層神經網路。</a:t>
            </a:r>
            <a:endParaRPr lang="zh-TW" altLang="en-US" sz="1867" dirty="0">
              <a:solidFill>
                <a:srgbClr val="000000"/>
              </a:solidFill>
              <a:latin typeface="Microsoft JhengHei"/>
              <a:ea typeface="Microsoft JhengHei"/>
              <a:cs typeface="Microsoft JhengHei"/>
              <a:sym typeface="Microsoft JhengHei"/>
            </a:endParaRPr>
          </a:p>
          <a:p>
            <a:pPr marL="457189" indent="-457189">
              <a:lnSpc>
                <a:spcPct val="150000"/>
              </a:lnSpc>
              <a:buClr>
                <a:srgbClr val="000000"/>
              </a:buClr>
              <a:buSzPts val="1400"/>
              <a:buFont typeface="Arial"/>
              <a:buAutoNum type="arabicPeriod"/>
            </a:pPr>
            <a:r>
              <a:rPr lang="en-US" altLang="zh-TW" sz="1867" dirty="0">
                <a:solidFill>
                  <a:srgbClr val="000000"/>
                </a:solidFill>
                <a:latin typeface="Arial" panose="020B0604020202020204" pitchFamily="34" charset="0"/>
                <a:ea typeface="Microsoft JhengHei"/>
                <a:cs typeface="Arial" panose="020B0604020202020204" pitchFamily="34" charset="0"/>
                <a:sym typeface="Microsoft JhengHei"/>
              </a:rPr>
              <a:t>Neural Network </a:t>
            </a:r>
            <a:r>
              <a:rPr lang="zh-TW" altLang="en-US" sz="1867" dirty="0">
                <a:solidFill>
                  <a:srgbClr val="000000"/>
                </a:solidFill>
                <a:latin typeface="Arial" panose="020B0604020202020204" pitchFamily="34" charset="0"/>
                <a:ea typeface="Microsoft JhengHei"/>
                <a:cs typeface="Arial" panose="020B0604020202020204" pitchFamily="34" charset="0"/>
                <a:sym typeface="Microsoft JhengHei"/>
              </a:rPr>
              <a:t>只針對圖片中每個單一像素去作判斷，完全捨棄重要的影像特徵。</a:t>
            </a:r>
            <a:endParaRPr lang="en-US" altLang="zh-TW" sz="1867" dirty="0">
              <a:solidFill>
                <a:srgbClr val="000000"/>
              </a:solidFill>
              <a:latin typeface="Arial" panose="020B0604020202020204" pitchFamily="34" charset="0"/>
              <a:ea typeface="Microsoft JhengHei"/>
              <a:cs typeface="Arial" panose="020B0604020202020204" pitchFamily="34" charset="0"/>
              <a:sym typeface="Microsoft JhengHei"/>
            </a:endParaRPr>
          </a:p>
          <a:p>
            <a:pPr lvl="1">
              <a:lnSpc>
                <a:spcPct val="150000"/>
              </a:lnSpc>
              <a:buClr>
                <a:srgbClr val="000000"/>
              </a:buClr>
              <a:buSzPts val="1400"/>
            </a:pPr>
            <a:r>
              <a:rPr lang="zh-TW" altLang="en-US" sz="2000" dirty="0">
                <a:latin typeface="Arial" panose="020B0604020202020204" pitchFamily="34" charset="0"/>
                <a:cs typeface="Arial" panose="020B0604020202020204" pitchFamily="34" charset="0"/>
              </a:rPr>
              <a:t>人類在判斷所看到的物體時，會從不同部位的</a:t>
            </a:r>
            <a:r>
              <a:rPr lang="zh-TW" altLang="en-US" sz="2000" dirty="0">
                <a:solidFill>
                  <a:srgbClr val="FF0000"/>
                </a:solidFill>
                <a:latin typeface="Arial" panose="020B0604020202020204" pitchFamily="34" charset="0"/>
                <a:cs typeface="Arial" panose="020B0604020202020204" pitchFamily="34" charset="0"/>
              </a:rPr>
              <a:t>特徵先作個別判斷</a:t>
            </a:r>
            <a:r>
              <a:rPr lang="zh-TW" altLang="en-US" sz="2000" dirty="0">
                <a:latin typeface="Arial" panose="020B0604020202020204" pitchFamily="34" charset="0"/>
                <a:cs typeface="Arial" panose="020B0604020202020204" pitchFamily="34" charset="0"/>
              </a:rPr>
              <a:t>，例如當你看到一架飛機，會先從機翼、機鼻、機艙形體等這些特徵，再跟記憶中的印象來判斷是否為一架飛機，甚至再進一步判斷為客機還是戰鬥機。但是 </a:t>
            </a:r>
            <a:r>
              <a:rPr lang="en-US" altLang="zh-TW" sz="2000" dirty="0">
                <a:solidFill>
                  <a:srgbClr val="000000"/>
                </a:solidFill>
                <a:latin typeface="Arial" panose="020B0604020202020204" pitchFamily="34" charset="0"/>
                <a:ea typeface="Microsoft JhengHei"/>
                <a:cs typeface="Arial" panose="020B0604020202020204" pitchFamily="34" charset="0"/>
                <a:sym typeface="Microsoft JhengHei"/>
              </a:rPr>
              <a:t>Neural Network </a:t>
            </a:r>
            <a:r>
              <a:rPr lang="zh-TW" altLang="en-US" sz="2000" dirty="0">
                <a:latin typeface="Arial" panose="020B0604020202020204" pitchFamily="34" charset="0"/>
                <a:cs typeface="Arial" panose="020B0604020202020204" pitchFamily="34" charset="0"/>
              </a:rPr>
              <a:t>沒有利用這些特徵，所以在影像的判讀上準確率就沒有接下來要討論的 </a:t>
            </a:r>
            <a:r>
              <a:rPr lang="en-US" altLang="zh-TW" sz="2000" dirty="0">
                <a:latin typeface="Arial" panose="020B0604020202020204" pitchFamily="34" charset="0"/>
                <a:cs typeface="Arial" panose="020B0604020202020204" pitchFamily="34" charset="0"/>
              </a:rPr>
              <a:t>CNN </a:t>
            </a:r>
            <a:r>
              <a:rPr lang="zh-TW" altLang="en-US" sz="2000" dirty="0">
                <a:latin typeface="Arial" panose="020B0604020202020204" pitchFamily="34" charset="0"/>
                <a:cs typeface="Arial" panose="020B0604020202020204" pitchFamily="34" charset="0"/>
              </a:rPr>
              <a:t>來得好。</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395312" y="31902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dirty="0">
                <a:latin typeface="Microsoft JhengHei"/>
                <a:ea typeface="Microsoft JhengHei"/>
                <a:cs typeface="Microsoft JhengHei"/>
                <a:sym typeface="Microsoft JhengHei"/>
              </a:rPr>
              <a:t>Convolutional Neural Network</a:t>
            </a:r>
            <a:endParaRPr sz="3200" dirty="0">
              <a:latin typeface="Microsoft JhengHei"/>
              <a:ea typeface="Microsoft JhengHei"/>
              <a:cs typeface="Microsoft JhengHei"/>
              <a:sym typeface="Microsoft JhengHei"/>
            </a:endParaRPr>
          </a:p>
        </p:txBody>
      </p:sp>
      <p:sp>
        <p:nvSpPr>
          <p:cNvPr id="57" name="Google Shape;57;p6"/>
          <p:cNvSpPr/>
          <p:nvPr/>
        </p:nvSpPr>
        <p:spPr>
          <a:xfrm>
            <a:off x="1109783" y="1517979"/>
            <a:ext cx="10686237" cy="1416102"/>
          </a:xfrm>
          <a:prstGeom prst="rect">
            <a:avLst/>
          </a:prstGeom>
          <a:noFill/>
          <a:ln>
            <a:noFill/>
          </a:ln>
        </p:spPr>
        <p:txBody>
          <a:bodyPr spcFirstLastPara="1" wrap="square" lIns="121900" tIns="60933" rIns="121900" bIns="60933" anchor="t" anchorCtr="0">
            <a:spAutoFit/>
          </a:bodyPr>
          <a:lstStyle/>
          <a:p>
            <a:pPr marL="380990" indent="-380990">
              <a:lnSpc>
                <a:spcPct val="150000"/>
              </a:lnSpc>
              <a:buClr>
                <a:srgbClr val="000000"/>
              </a:buClr>
              <a:buSzPts val="1400"/>
              <a:buFont typeface="Arial"/>
              <a:buChar char="•"/>
            </a:pPr>
            <a:r>
              <a:rPr lang="en-US" sz="1867" dirty="0">
                <a:solidFill>
                  <a:srgbClr val="000000"/>
                </a:solidFill>
                <a:latin typeface="Microsoft JhengHei"/>
                <a:ea typeface="Microsoft JhengHei"/>
                <a:cs typeface="Microsoft JhengHei"/>
                <a:sym typeface="Microsoft JhengHei"/>
              </a:rPr>
              <a:t>CNN </a:t>
            </a:r>
            <a:r>
              <a:rPr lang="en-US" sz="1867" dirty="0" err="1">
                <a:solidFill>
                  <a:srgbClr val="000000"/>
                </a:solidFill>
                <a:latin typeface="Microsoft JhengHei"/>
                <a:ea typeface="Microsoft JhengHei"/>
                <a:cs typeface="Microsoft JhengHei"/>
                <a:sym typeface="Microsoft JhengHei"/>
              </a:rPr>
              <a:t>一樣是由好幾層的</a:t>
            </a:r>
            <a:r>
              <a:rPr lang="en-US" sz="1867" dirty="0">
                <a:solidFill>
                  <a:srgbClr val="000000"/>
                </a:solidFill>
                <a:latin typeface="Microsoft JhengHei"/>
                <a:ea typeface="Microsoft JhengHei"/>
                <a:cs typeface="Microsoft JhengHei"/>
                <a:sym typeface="Microsoft JhengHei"/>
              </a:rPr>
              <a:t> Neuron layer </a:t>
            </a:r>
            <a:r>
              <a:rPr lang="en-US" sz="1867" dirty="0" err="1">
                <a:solidFill>
                  <a:srgbClr val="000000"/>
                </a:solidFill>
                <a:latin typeface="Microsoft JhengHei"/>
                <a:ea typeface="Microsoft JhengHei"/>
                <a:cs typeface="Microsoft JhengHei"/>
                <a:sym typeface="Microsoft JhengHei"/>
              </a:rPr>
              <a:t>所構成，但有別於</a:t>
            </a:r>
            <a:r>
              <a:rPr lang="en-US" sz="1867" dirty="0">
                <a:solidFill>
                  <a:srgbClr val="000000"/>
                </a:solidFill>
                <a:latin typeface="Microsoft JhengHei"/>
                <a:ea typeface="Microsoft JhengHei"/>
                <a:cs typeface="Microsoft JhengHei"/>
                <a:sym typeface="Microsoft JhengHei"/>
              </a:rPr>
              <a:t> Fully-Connected </a:t>
            </a:r>
            <a:r>
              <a:rPr lang="en-US" sz="1867" dirty="0" err="1">
                <a:solidFill>
                  <a:srgbClr val="000000"/>
                </a:solidFill>
                <a:latin typeface="Microsoft JhengHei"/>
                <a:ea typeface="Microsoft JhengHei"/>
                <a:cs typeface="Microsoft JhengHei"/>
                <a:sym typeface="Microsoft JhengHei"/>
              </a:rPr>
              <a:t>Network，CNN</a:t>
            </a:r>
            <a:r>
              <a:rPr lang="en-US" sz="1867" dirty="0">
                <a:solidFill>
                  <a:srgbClr val="000000"/>
                </a:solidFill>
                <a:latin typeface="Microsoft JhengHei"/>
                <a:ea typeface="Microsoft JhengHei"/>
                <a:cs typeface="Microsoft JhengHei"/>
                <a:sym typeface="Microsoft JhengHei"/>
              </a:rPr>
              <a:t> </a:t>
            </a:r>
            <a:r>
              <a:rPr lang="en-US" sz="1867" dirty="0" err="1">
                <a:solidFill>
                  <a:srgbClr val="000000"/>
                </a:solidFill>
                <a:latin typeface="Microsoft JhengHei"/>
                <a:ea typeface="Microsoft JhengHei"/>
                <a:cs typeface="Microsoft JhengHei"/>
                <a:sym typeface="Microsoft JhengHei"/>
              </a:rPr>
              <a:t>並非只是單純的</a:t>
            </a:r>
            <a:r>
              <a:rPr lang="en-US" sz="1867" dirty="0">
                <a:solidFill>
                  <a:srgbClr val="000000"/>
                </a:solidFill>
                <a:latin typeface="Microsoft JhengHei"/>
                <a:ea typeface="Microsoft JhengHei"/>
                <a:cs typeface="Microsoft JhengHei"/>
                <a:sym typeface="Microsoft JhengHei"/>
              </a:rPr>
              <a:t> </a:t>
            </a:r>
            <a:r>
              <a:rPr lang="en-US" sz="1867" dirty="0" err="1">
                <a:solidFill>
                  <a:srgbClr val="000000"/>
                </a:solidFill>
                <a:latin typeface="Microsoft JhengHei"/>
                <a:ea typeface="Microsoft JhengHei"/>
                <a:cs typeface="Microsoft JhengHei"/>
                <a:sym typeface="Microsoft JhengHei"/>
              </a:rPr>
              <a:t>Input、Hidden、Output</a:t>
            </a:r>
            <a:r>
              <a:rPr lang="en-US" sz="1867" dirty="0">
                <a:solidFill>
                  <a:srgbClr val="000000"/>
                </a:solidFill>
                <a:latin typeface="Microsoft JhengHei"/>
                <a:ea typeface="Microsoft JhengHei"/>
                <a:cs typeface="Microsoft JhengHei"/>
                <a:sym typeface="Microsoft JhengHei"/>
              </a:rPr>
              <a:t> </a:t>
            </a:r>
            <a:r>
              <a:rPr lang="en-US" sz="1867" dirty="0" err="1">
                <a:solidFill>
                  <a:srgbClr val="000000"/>
                </a:solidFill>
                <a:latin typeface="Microsoft JhengHei"/>
                <a:ea typeface="Microsoft JhengHei"/>
                <a:cs typeface="Microsoft JhengHei"/>
                <a:sym typeface="Microsoft JhengHei"/>
              </a:rPr>
              <a:t>layer，它的構成來自於</a:t>
            </a:r>
            <a:r>
              <a:rPr lang="en-US" sz="1867" dirty="0">
                <a:solidFill>
                  <a:srgbClr val="000000"/>
                </a:solidFill>
                <a:latin typeface="Microsoft JhengHei"/>
                <a:ea typeface="Microsoft JhengHei"/>
                <a:cs typeface="Microsoft JhengHei"/>
                <a:sym typeface="Microsoft JhengHei"/>
              </a:rPr>
              <a:t>: </a:t>
            </a:r>
            <a:r>
              <a:rPr lang="en-US" sz="1867" dirty="0" err="1">
                <a:solidFill>
                  <a:srgbClr val="000000"/>
                </a:solidFill>
                <a:latin typeface="Microsoft JhengHei"/>
                <a:ea typeface="Microsoft JhengHei"/>
                <a:cs typeface="Microsoft JhengHei"/>
                <a:sym typeface="Microsoft JhengHei"/>
              </a:rPr>
              <a:t>卷積層</a:t>
            </a:r>
            <a:r>
              <a:rPr lang="en-US" sz="1867" dirty="0">
                <a:solidFill>
                  <a:srgbClr val="000000"/>
                </a:solidFill>
                <a:latin typeface="Microsoft JhengHei"/>
                <a:ea typeface="Microsoft JhengHei"/>
                <a:cs typeface="Microsoft JhengHei"/>
                <a:sym typeface="Microsoft JhengHei"/>
              </a:rPr>
              <a:t> (Convolution)、</a:t>
            </a:r>
            <a:r>
              <a:rPr lang="en-US" sz="1867" dirty="0" err="1">
                <a:solidFill>
                  <a:srgbClr val="000000"/>
                </a:solidFill>
                <a:latin typeface="Microsoft JhengHei"/>
                <a:ea typeface="Microsoft JhengHei"/>
                <a:cs typeface="Microsoft JhengHei"/>
                <a:sym typeface="Microsoft JhengHei"/>
              </a:rPr>
              <a:t>池化層</a:t>
            </a:r>
            <a:r>
              <a:rPr lang="en-US" sz="1867" dirty="0">
                <a:solidFill>
                  <a:srgbClr val="000000"/>
                </a:solidFill>
                <a:latin typeface="Microsoft JhengHei"/>
                <a:ea typeface="Microsoft JhengHei"/>
                <a:cs typeface="Microsoft JhengHei"/>
                <a:sym typeface="Microsoft JhengHei"/>
              </a:rPr>
              <a:t> (Pooling)、</a:t>
            </a:r>
            <a:r>
              <a:rPr lang="en-US" sz="1867" dirty="0" err="1">
                <a:solidFill>
                  <a:srgbClr val="000000"/>
                </a:solidFill>
                <a:latin typeface="Microsoft JhengHei"/>
                <a:ea typeface="Microsoft JhengHei"/>
                <a:cs typeface="Microsoft JhengHei"/>
                <a:sym typeface="Microsoft JhengHei"/>
              </a:rPr>
              <a:t>平坦層</a:t>
            </a:r>
            <a:r>
              <a:rPr lang="en-US" sz="1867" dirty="0">
                <a:solidFill>
                  <a:srgbClr val="000000"/>
                </a:solidFill>
                <a:latin typeface="Microsoft JhengHei"/>
                <a:ea typeface="Microsoft JhengHei"/>
                <a:cs typeface="Microsoft JhengHei"/>
                <a:sym typeface="Microsoft JhengHei"/>
              </a:rPr>
              <a:t> (Flatten)、</a:t>
            </a:r>
            <a:r>
              <a:rPr lang="en-US" sz="1867" dirty="0" err="1">
                <a:solidFill>
                  <a:srgbClr val="000000"/>
                </a:solidFill>
                <a:latin typeface="Microsoft JhengHei"/>
                <a:ea typeface="Microsoft JhengHei"/>
                <a:cs typeface="Microsoft JhengHei"/>
                <a:sym typeface="Microsoft JhengHei"/>
              </a:rPr>
              <a:t>隱藏層</a:t>
            </a:r>
            <a:r>
              <a:rPr lang="en-US" sz="1867" dirty="0">
                <a:solidFill>
                  <a:srgbClr val="000000"/>
                </a:solidFill>
                <a:latin typeface="Microsoft JhengHei"/>
                <a:ea typeface="Microsoft JhengHei"/>
                <a:cs typeface="Microsoft JhengHei"/>
                <a:sym typeface="Microsoft JhengHei"/>
              </a:rPr>
              <a:t> (Hidden)、</a:t>
            </a:r>
            <a:r>
              <a:rPr lang="en-US" sz="1867" dirty="0" err="1">
                <a:solidFill>
                  <a:srgbClr val="000000"/>
                </a:solidFill>
                <a:latin typeface="Microsoft JhengHei"/>
                <a:ea typeface="Microsoft JhengHei"/>
                <a:cs typeface="Microsoft JhengHei"/>
                <a:sym typeface="Microsoft JhengHei"/>
              </a:rPr>
              <a:t>輸出層</a:t>
            </a:r>
            <a:r>
              <a:rPr lang="en-US" sz="1867" dirty="0">
                <a:solidFill>
                  <a:srgbClr val="000000"/>
                </a:solidFill>
                <a:latin typeface="Microsoft JhengHei"/>
                <a:ea typeface="Microsoft JhengHei"/>
                <a:cs typeface="Microsoft JhengHei"/>
                <a:sym typeface="Microsoft JhengHei"/>
              </a:rPr>
              <a:t> (Output)，</a:t>
            </a:r>
            <a:r>
              <a:rPr lang="en-US" sz="1867" dirty="0" err="1">
                <a:solidFill>
                  <a:srgbClr val="000000"/>
                </a:solidFill>
                <a:latin typeface="Microsoft JhengHei"/>
                <a:ea typeface="Microsoft JhengHei"/>
                <a:cs typeface="Microsoft JhengHei"/>
                <a:sym typeface="Microsoft JhengHei"/>
              </a:rPr>
              <a:t>結構如下</a:t>
            </a:r>
            <a:r>
              <a:rPr lang="en-US" sz="1867" dirty="0">
                <a:solidFill>
                  <a:srgbClr val="000000"/>
                </a:solidFill>
                <a:latin typeface="Microsoft JhengHei"/>
                <a:ea typeface="Microsoft JhengHei"/>
                <a:cs typeface="Microsoft JhengHei"/>
                <a:sym typeface="Microsoft JhengHei"/>
              </a:rPr>
              <a:t>：</a:t>
            </a:r>
            <a:endParaRPr sz="1867" dirty="0">
              <a:solidFill>
                <a:srgbClr val="000000"/>
              </a:solidFill>
              <a:latin typeface="Microsoft JhengHei"/>
              <a:ea typeface="Microsoft JhengHei"/>
              <a:cs typeface="Microsoft JhengHei"/>
              <a:sym typeface="Microsoft JhengHei"/>
            </a:endParaRPr>
          </a:p>
        </p:txBody>
      </p:sp>
      <p:pic>
        <p:nvPicPr>
          <p:cNvPr id="58" name="Google Shape;58;p6"/>
          <p:cNvPicPr preferRelativeResize="0"/>
          <p:nvPr/>
        </p:nvPicPr>
        <p:blipFill rotWithShape="1">
          <a:blip r:embed="rId3">
            <a:alphaModFix/>
          </a:blip>
          <a:srcRect/>
          <a:stretch/>
        </p:blipFill>
        <p:spPr>
          <a:xfrm>
            <a:off x="848141" y="3349128"/>
            <a:ext cx="10694420" cy="26700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卷積層(Convolution Layer)</a:t>
            </a:r>
            <a:endParaRPr sz="3200">
              <a:latin typeface="Microsoft JhengHei"/>
              <a:ea typeface="Microsoft JhengHei"/>
              <a:cs typeface="Microsoft JhengHei"/>
              <a:sym typeface="Microsoft JhengHei"/>
            </a:endParaRPr>
          </a:p>
        </p:txBody>
      </p:sp>
      <p:sp>
        <p:nvSpPr>
          <p:cNvPr id="64" name="Google Shape;64;p7"/>
          <p:cNvSpPr/>
          <p:nvPr/>
        </p:nvSpPr>
        <p:spPr>
          <a:xfrm>
            <a:off x="1109783" y="1517979"/>
            <a:ext cx="10686237" cy="2709149"/>
          </a:xfrm>
          <a:prstGeom prst="rect">
            <a:avLst/>
          </a:prstGeom>
          <a:noFill/>
          <a:ln>
            <a:noFill/>
          </a:ln>
        </p:spPr>
        <p:txBody>
          <a:bodyPr spcFirstLastPara="1" wrap="square" lIns="121900" tIns="60933" rIns="121900" bIns="60933" anchor="t" anchorCtr="0">
            <a:spAutoFit/>
          </a:bodyPr>
          <a:lstStyle/>
          <a:p>
            <a:pPr marL="380990" indent="-380990">
              <a:lnSpc>
                <a:spcPct val="150000"/>
              </a:lnSpc>
              <a:buClr>
                <a:srgbClr val="000000"/>
              </a:buClr>
              <a:buSzPts val="1400"/>
              <a:buFont typeface="Arial"/>
              <a:buChar char="•"/>
            </a:pPr>
            <a:r>
              <a:rPr lang="en-US" sz="1867" dirty="0">
                <a:solidFill>
                  <a:srgbClr val="000000"/>
                </a:solidFill>
                <a:latin typeface="Microsoft JhengHei"/>
                <a:ea typeface="Microsoft JhengHei"/>
                <a:cs typeface="Microsoft JhengHei"/>
                <a:sym typeface="Microsoft JhengHei"/>
              </a:rPr>
              <a:t>CNN 和 ANN </a:t>
            </a:r>
            <a:r>
              <a:rPr lang="en-US" sz="1867" dirty="0" err="1">
                <a:solidFill>
                  <a:srgbClr val="000000"/>
                </a:solidFill>
                <a:latin typeface="Microsoft JhengHei"/>
                <a:ea typeface="Microsoft JhengHei"/>
                <a:cs typeface="Microsoft JhengHei"/>
                <a:sym typeface="Microsoft JhengHei"/>
              </a:rPr>
              <a:t>最大的差異來自於</a:t>
            </a:r>
            <a:r>
              <a:rPr lang="en-US" sz="1867" dirty="0">
                <a:solidFill>
                  <a:srgbClr val="000000"/>
                </a:solidFill>
                <a:latin typeface="Microsoft JhengHei"/>
                <a:ea typeface="Microsoft JhengHei"/>
                <a:cs typeface="Microsoft JhengHei"/>
                <a:sym typeface="Microsoft JhengHei"/>
              </a:rPr>
              <a:t> </a:t>
            </a:r>
            <a:r>
              <a:rPr lang="en-US" sz="1867" dirty="0" err="1">
                <a:solidFill>
                  <a:srgbClr val="FF0000"/>
                </a:solidFill>
                <a:latin typeface="Microsoft JhengHei"/>
                <a:ea typeface="Microsoft JhengHei"/>
                <a:cs typeface="Microsoft JhengHei"/>
                <a:sym typeface="Microsoft JhengHei"/>
              </a:rPr>
              <a:t>卷積層</a:t>
            </a:r>
            <a:r>
              <a:rPr lang="en-US" sz="1867" dirty="0">
                <a:solidFill>
                  <a:srgbClr val="FF0000"/>
                </a:solidFill>
                <a:latin typeface="Microsoft JhengHei"/>
                <a:ea typeface="Microsoft JhengHei"/>
                <a:cs typeface="Microsoft JhengHei"/>
                <a:sym typeface="Microsoft JhengHei"/>
              </a:rPr>
              <a:t> (Convolution Layer)</a:t>
            </a:r>
            <a:r>
              <a:rPr lang="en-US" sz="1867" dirty="0">
                <a:solidFill>
                  <a:srgbClr val="000000"/>
                </a:solidFill>
                <a:latin typeface="Microsoft JhengHei"/>
                <a:ea typeface="Microsoft JhengHei"/>
                <a:cs typeface="Microsoft JhengHei"/>
                <a:sym typeface="Microsoft JhengHei"/>
              </a:rPr>
              <a:t>，</a:t>
            </a:r>
            <a:r>
              <a:rPr lang="en-US" sz="1867" dirty="0" err="1">
                <a:solidFill>
                  <a:srgbClr val="000000"/>
                </a:solidFill>
                <a:latin typeface="Microsoft JhengHei"/>
                <a:ea typeface="Microsoft JhengHei"/>
                <a:cs typeface="Microsoft JhengHei"/>
                <a:sym typeface="Microsoft JhengHei"/>
              </a:rPr>
              <a:t>卷積層的用意是來</a:t>
            </a:r>
            <a:r>
              <a:rPr lang="en-US" sz="1867" dirty="0" err="1">
                <a:solidFill>
                  <a:srgbClr val="FF0000"/>
                </a:solidFill>
                <a:latin typeface="Microsoft JhengHei"/>
                <a:ea typeface="Microsoft JhengHei"/>
                <a:cs typeface="Microsoft JhengHei"/>
                <a:sym typeface="Microsoft JhengHei"/>
              </a:rPr>
              <a:t>提取圖片中的特</a:t>
            </a:r>
            <a:r>
              <a:rPr lang="en-US" sz="1867" dirty="0" err="1">
                <a:solidFill>
                  <a:srgbClr val="000000"/>
                </a:solidFill>
                <a:latin typeface="Microsoft JhengHei"/>
                <a:ea typeface="Microsoft JhengHei"/>
                <a:cs typeface="Microsoft JhengHei"/>
                <a:sym typeface="Microsoft JhengHei"/>
              </a:rPr>
              <a:t>徵</a:t>
            </a:r>
            <a:r>
              <a:rPr lang="en-US" sz="1867" dirty="0">
                <a:solidFill>
                  <a:srgbClr val="000000"/>
                </a:solidFill>
                <a:latin typeface="Microsoft JhengHei"/>
                <a:ea typeface="Microsoft JhengHei"/>
                <a:cs typeface="Microsoft JhengHei"/>
                <a:sym typeface="Microsoft JhengHei"/>
              </a:rPr>
              <a:t> (feature)。</a:t>
            </a:r>
            <a:endParaRPr sz="1867" dirty="0">
              <a:solidFill>
                <a:srgbClr val="000000"/>
              </a:solidFill>
              <a:latin typeface="Microsoft JhengHei"/>
              <a:ea typeface="Microsoft JhengHei"/>
              <a:cs typeface="Microsoft JhengHei"/>
              <a:sym typeface="Microsoft JhengHei"/>
            </a:endParaRPr>
          </a:p>
          <a:p>
            <a:pPr marL="380990" indent="-380990">
              <a:lnSpc>
                <a:spcPct val="150000"/>
              </a:lnSpc>
              <a:buClr>
                <a:srgbClr val="000000"/>
              </a:buClr>
              <a:buSzPts val="1400"/>
              <a:buFont typeface="Arial"/>
              <a:buChar char="•"/>
            </a:pPr>
            <a:r>
              <a:rPr lang="en-US" sz="1867" dirty="0" err="1">
                <a:solidFill>
                  <a:srgbClr val="000000"/>
                </a:solidFill>
                <a:latin typeface="Microsoft JhengHei"/>
                <a:ea typeface="Microsoft JhengHei"/>
                <a:cs typeface="Microsoft JhengHei"/>
                <a:sym typeface="Microsoft JhengHei"/>
              </a:rPr>
              <a:t>前面提到</a:t>
            </a:r>
            <a:r>
              <a:rPr lang="en-US" sz="1867" dirty="0">
                <a:solidFill>
                  <a:srgbClr val="000000"/>
                </a:solidFill>
                <a:latin typeface="Microsoft JhengHei"/>
                <a:ea typeface="Microsoft JhengHei"/>
                <a:cs typeface="Microsoft JhengHei"/>
                <a:sym typeface="Microsoft JhengHei"/>
              </a:rPr>
              <a:t> </a:t>
            </a:r>
            <a:r>
              <a:rPr lang="en-US" altLang="zh-TW" sz="1867" dirty="0">
                <a:solidFill>
                  <a:srgbClr val="000000"/>
                </a:solidFill>
                <a:latin typeface="Microsoft JhengHei"/>
                <a:ea typeface="Microsoft JhengHei"/>
                <a:cs typeface="Microsoft JhengHei"/>
                <a:sym typeface="Microsoft JhengHei"/>
              </a:rPr>
              <a:t>ANN</a:t>
            </a:r>
            <a:r>
              <a:rPr lang="zh-TW" altLang="en-US" sz="1867" dirty="0">
                <a:solidFill>
                  <a:srgbClr val="000000"/>
                </a:solidFill>
                <a:latin typeface="Microsoft JhengHei"/>
                <a:ea typeface="Microsoft JhengHei"/>
                <a:cs typeface="Microsoft JhengHei"/>
                <a:sym typeface="Microsoft JhengHei"/>
              </a:rPr>
              <a:t> </a:t>
            </a:r>
            <a:r>
              <a:rPr lang="en-US" sz="1867" dirty="0" err="1">
                <a:solidFill>
                  <a:srgbClr val="000000"/>
                </a:solidFill>
                <a:latin typeface="Microsoft JhengHei"/>
                <a:ea typeface="Microsoft JhengHei"/>
                <a:cs typeface="Microsoft JhengHei"/>
                <a:sym typeface="Microsoft JhengHei"/>
              </a:rPr>
              <a:t>直接使用影像檔的每個</a:t>
            </a:r>
            <a:r>
              <a:rPr lang="en-US" sz="1867" dirty="0">
                <a:solidFill>
                  <a:srgbClr val="000000"/>
                </a:solidFill>
                <a:latin typeface="Microsoft JhengHei"/>
                <a:ea typeface="Microsoft JhengHei"/>
                <a:cs typeface="Microsoft JhengHei"/>
                <a:sym typeface="Microsoft JhengHei"/>
              </a:rPr>
              <a:t> pixel </a:t>
            </a:r>
            <a:r>
              <a:rPr lang="en-US" sz="1867" dirty="0" err="1">
                <a:solidFill>
                  <a:srgbClr val="000000"/>
                </a:solidFill>
                <a:latin typeface="Microsoft JhengHei"/>
                <a:ea typeface="Microsoft JhengHei"/>
                <a:cs typeface="Microsoft JhengHei"/>
                <a:sym typeface="Microsoft JhengHei"/>
              </a:rPr>
              <a:t>值作為</a:t>
            </a:r>
            <a:r>
              <a:rPr lang="en-US" sz="1867" dirty="0">
                <a:solidFill>
                  <a:srgbClr val="000000"/>
                </a:solidFill>
                <a:latin typeface="Microsoft JhengHei"/>
                <a:ea typeface="Microsoft JhengHei"/>
                <a:cs typeface="Microsoft JhengHei"/>
                <a:sym typeface="Microsoft JhengHei"/>
              </a:rPr>
              <a:t> </a:t>
            </a:r>
            <a:r>
              <a:rPr lang="en-US" sz="1867" dirty="0" err="1">
                <a:solidFill>
                  <a:srgbClr val="000000"/>
                </a:solidFill>
                <a:latin typeface="Microsoft JhengHei"/>
                <a:ea typeface="Microsoft JhengHei"/>
                <a:cs typeface="Microsoft JhengHei"/>
                <a:sym typeface="Microsoft JhengHei"/>
              </a:rPr>
              <a:t>input，喪失了圖片中的重要特徵</a:t>
            </a:r>
            <a:r>
              <a:rPr lang="zh-TW" altLang="en-US" sz="1867" dirty="0">
                <a:solidFill>
                  <a:srgbClr val="000000"/>
                </a:solidFill>
                <a:latin typeface="Microsoft JhengHei"/>
                <a:ea typeface="Microsoft JhengHei"/>
                <a:cs typeface="Microsoft JhengHei"/>
                <a:sym typeface="Microsoft JhengHei"/>
              </a:rPr>
              <a:t>。</a:t>
            </a:r>
            <a:r>
              <a:rPr lang="en-US" sz="1867" dirty="0">
                <a:solidFill>
                  <a:srgbClr val="000000"/>
                </a:solidFill>
                <a:latin typeface="Microsoft JhengHei"/>
                <a:ea typeface="Microsoft JhengHei"/>
                <a:cs typeface="Microsoft JhengHei"/>
                <a:sym typeface="Microsoft JhengHei"/>
              </a:rPr>
              <a:t>CNN </a:t>
            </a:r>
            <a:r>
              <a:rPr lang="en-US" sz="1867" dirty="0" err="1">
                <a:solidFill>
                  <a:srgbClr val="000000"/>
                </a:solidFill>
                <a:latin typeface="Microsoft JhengHei"/>
                <a:ea typeface="Microsoft JhengHei"/>
                <a:cs typeface="Microsoft JhengHei"/>
                <a:sym typeface="Microsoft JhengHei"/>
              </a:rPr>
              <a:t>的作法是先透過濾鏡</a:t>
            </a:r>
            <a:r>
              <a:rPr lang="zh-TW" altLang="en-US" sz="1867" dirty="0">
                <a:solidFill>
                  <a:srgbClr val="000000"/>
                </a:solidFill>
                <a:latin typeface="Microsoft JhengHei"/>
                <a:ea typeface="Microsoft JhengHei"/>
                <a:cs typeface="Microsoft JhengHei"/>
                <a:sym typeface="Microsoft JhengHei"/>
              </a:rPr>
              <a:t> </a:t>
            </a:r>
            <a:r>
              <a:rPr lang="en-US" sz="1867" dirty="0">
                <a:solidFill>
                  <a:srgbClr val="000000"/>
                </a:solidFill>
                <a:latin typeface="Microsoft JhengHei"/>
                <a:ea typeface="Microsoft JhengHei"/>
                <a:cs typeface="Microsoft JhengHei"/>
                <a:sym typeface="Microsoft JhengHei"/>
              </a:rPr>
              <a:t>(filter)</a:t>
            </a:r>
            <a:r>
              <a:rPr lang="zh-TW" altLang="en-US" sz="1867" dirty="0">
                <a:solidFill>
                  <a:srgbClr val="000000"/>
                </a:solidFill>
                <a:latin typeface="Microsoft JhengHei"/>
                <a:ea typeface="Microsoft JhengHei"/>
                <a:cs typeface="Microsoft JhengHei"/>
                <a:sym typeface="Microsoft JhengHei"/>
              </a:rPr>
              <a:t> </a:t>
            </a:r>
            <a:r>
              <a:rPr lang="en-US" sz="1867" dirty="0" err="1">
                <a:solidFill>
                  <a:srgbClr val="000000"/>
                </a:solidFill>
                <a:latin typeface="Microsoft JhengHei"/>
                <a:ea typeface="Microsoft JhengHei"/>
                <a:cs typeface="Microsoft JhengHei"/>
                <a:sym typeface="Microsoft JhengHei"/>
              </a:rPr>
              <a:t>來提取圖片特徵</a:t>
            </a:r>
            <a:r>
              <a:rPr lang="en-US" sz="1867" dirty="0">
                <a:solidFill>
                  <a:srgbClr val="000000"/>
                </a:solidFill>
                <a:latin typeface="Microsoft JhengHei"/>
                <a:ea typeface="Microsoft JhengHei"/>
                <a:cs typeface="Microsoft JhengHei"/>
                <a:sym typeface="Microsoft JhengHei"/>
              </a:rPr>
              <a:t>(feature)，</a:t>
            </a:r>
            <a:r>
              <a:rPr lang="en-US" sz="1867" dirty="0" err="1">
                <a:solidFill>
                  <a:srgbClr val="000000"/>
                </a:solidFill>
                <a:latin typeface="Microsoft JhengHei"/>
                <a:ea typeface="Microsoft JhengHei"/>
                <a:cs typeface="Microsoft JhengHei"/>
                <a:sym typeface="Microsoft JhengHei"/>
              </a:rPr>
              <a:t>這些</a:t>
            </a:r>
            <a:r>
              <a:rPr lang="en-US" sz="1867" dirty="0">
                <a:solidFill>
                  <a:srgbClr val="000000"/>
                </a:solidFill>
                <a:latin typeface="Microsoft JhengHei"/>
                <a:ea typeface="Microsoft JhengHei"/>
                <a:cs typeface="Microsoft JhengHei"/>
                <a:sym typeface="Microsoft JhengHei"/>
              </a:rPr>
              <a:t> filter </a:t>
            </a:r>
            <a:r>
              <a:rPr lang="en-US" sz="1867" dirty="0" err="1">
                <a:solidFill>
                  <a:srgbClr val="000000"/>
                </a:solidFill>
                <a:latin typeface="Microsoft JhengHei"/>
                <a:ea typeface="Microsoft JhengHei"/>
                <a:cs typeface="Microsoft JhengHei"/>
                <a:sym typeface="Microsoft JhengHei"/>
              </a:rPr>
              <a:t>就像</a:t>
            </a:r>
            <a:r>
              <a:rPr lang="en-US" sz="1867" dirty="0">
                <a:solidFill>
                  <a:srgbClr val="000000"/>
                </a:solidFill>
                <a:latin typeface="Microsoft JhengHei"/>
                <a:ea typeface="Microsoft JhengHei"/>
                <a:cs typeface="Microsoft JhengHei"/>
                <a:sym typeface="Microsoft JhengHei"/>
              </a:rPr>
              <a:t> Instagram </a:t>
            </a:r>
            <a:r>
              <a:rPr lang="en-US" sz="1867" dirty="0" err="1">
                <a:solidFill>
                  <a:srgbClr val="000000"/>
                </a:solidFill>
                <a:latin typeface="Microsoft JhengHei"/>
                <a:ea typeface="Microsoft JhengHei"/>
                <a:cs typeface="Microsoft JhengHei"/>
                <a:sym typeface="Microsoft JhengHei"/>
              </a:rPr>
              <a:t>的濾鏡一樣，轉換影像，例如取影像中的邊緣、銳利化、模糊化等等</a:t>
            </a:r>
            <a:r>
              <a:rPr lang="zh-TW" altLang="en-US" sz="1867" dirty="0">
                <a:solidFill>
                  <a:srgbClr val="000000"/>
                </a:solidFill>
                <a:latin typeface="Microsoft JhengHei"/>
                <a:ea typeface="Microsoft JhengHei"/>
                <a:cs typeface="Microsoft JhengHei"/>
                <a:sym typeface="Microsoft JhengHei"/>
              </a:rPr>
              <a:t>。</a:t>
            </a:r>
            <a:r>
              <a:rPr lang="en-US" sz="1867" dirty="0" err="1">
                <a:solidFill>
                  <a:srgbClr val="000000"/>
                </a:solidFill>
                <a:latin typeface="Microsoft JhengHei"/>
                <a:ea typeface="Microsoft JhengHei"/>
                <a:cs typeface="Microsoft JhengHei"/>
                <a:sym typeface="Microsoft JhengHei"/>
              </a:rPr>
              <a:t>透過不同的</a:t>
            </a:r>
            <a:r>
              <a:rPr lang="en-US" sz="1867" dirty="0">
                <a:solidFill>
                  <a:srgbClr val="000000"/>
                </a:solidFill>
                <a:latin typeface="Microsoft JhengHei"/>
                <a:ea typeface="Microsoft JhengHei"/>
                <a:cs typeface="Microsoft JhengHei"/>
                <a:sym typeface="Microsoft JhengHei"/>
              </a:rPr>
              <a:t> filter </a:t>
            </a:r>
            <a:r>
              <a:rPr lang="en-US" sz="1867" dirty="0" err="1">
                <a:solidFill>
                  <a:srgbClr val="000000"/>
                </a:solidFill>
                <a:latin typeface="Microsoft JhengHei"/>
                <a:ea typeface="Microsoft JhengHei"/>
                <a:cs typeface="Microsoft JhengHei"/>
                <a:sym typeface="Microsoft JhengHei"/>
              </a:rPr>
              <a:t>來盡可能取得影像特徵，然後再將這些特徵作為後面</a:t>
            </a:r>
            <a:r>
              <a:rPr lang="en-US" sz="1867" dirty="0">
                <a:solidFill>
                  <a:srgbClr val="000000"/>
                </a:solidFill>
                <a:latin typeface="Microsoft JhengHei"/>
                <a:ea typeface="Microsoft JhengHei"/>
                <a:cs typeface="Microsoft JhengHei"/>
                <a:sym typeface="Microsoft JhengHei"/>
              </a:rPr>
              <a:t> Neuron </a:t>
            </a:r>
            <a:r>
              <a:rPr lang="en-US" sz="1867" dirty="0" err="1">
                <a:solidFill>
                  <a:srgbClr val="000000"/>
                </a:solidFill>
                <a:latin typeface="Microsoft JhengHei"/>
                <a:ea typeface="Microsoft JhengHei"/>
                <a:cs typeface="Microsoft JhengHei"/>
                <a:sym typeface="Microsoft JhengHei"/>
              </a:rPr>
              <a:t>的輸入，如此一來便可以大大提升影像辨識的能力</a:t>
            </a:r>
            <a:r>
              <a:rPr lang="en-US" sz="1867" dirty="0">
                <a:solidFill>
                  <a:srgbClr val="000000"/>
                </a:solidFill>
                <a:latin typeface="Microsoft JhengHei"/>
                <a:ea typeface="Microsoft JhengHei"/>
                <a:cs typeface="Microsoft JhengHei"/>
                <a:sym typeface="Microsoft JhengHei"/>
              </a:rPr>
              <a:t>。</a:t>
            </a:r>
            <a:endParaRPr sz="1867" dirty="0">
              <a:solidFill>
                <a:srgbClr val="000000"/>
              </a:solidFill>
              <a:latin typeface="Microsoft JhengHei"/>
              <a:ea typeface="Microsoft JhengHei"/>
              <a:cs typeface="Microsoft JhengHei"/>
              <a:sym typeface="Microsoft JhengHei"/>
            </a:endParaRPr>
          </a:p>
        </p:txBody>
      </p:sp>
      <p:pic>
        <p:nvPicPr>
          <p:cNvPr id="2" name="圖片 1">
            <a:extLst>
              <a:ext uri="{FF2B5EF4-FFF2-40B4-BE49-F238E27FC236}">
                <a16:creationId xmlns:a16="http://schemas.microsoft.com/office/drawing/2014/main" id="{CE619254-B1D3-4D8A-BB6D-A9F6AA583719}"/>
              </a:ext>
            </a:extLst>
          </p:cNvPr>
          <p:cNvPicPr>
            <a:picLocks noChangeAspect="1"/>
          </p:cNvPicPr>
          <p:nvPr/>
        </p:nvPicPr>
        <p:blipFill>
          <a:blip r:embed="rId3"/>
          <a:stretch>
            <a:fillRect/>
          </a:stretch>
        </p:blipFill>
        <p:spPr>
          <a:xfrm>
            <a:off x="3587580" y="4227128"/>
            <a:ext cx="5487596" cy="252526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卷積層(Convolution Layer)</a:t>
            </a:r>
            <a:endParaRPr sz="3200">
              <a:latin typeface="Microsoft JhengHei"/>
              <a:ea typeface="Microsoft JhengHei"/>
              <a:cs typeface="Microsoft JhengHei"/>
              <a:sym typeface="Microsoft JhengHei"/>
            </a:endParaRPr>
          </a:p>
        </p:txBody>
      </p:sp>
      <p:pic>
        <p:nvPicPr>
          <p:cNvPr id="70" name="Google Shape;70;p8"/>
          <p:cNvPicPr preferRelativeResize="0"/>
          <p:nvPr/>
        </p:nvPicPr>
        <p:blipFill rotWithShape="1">
          <a:blip r:embed="rId3">
            <a:alphaModFix/>
          </a:blip>
          <a:srcRect/>
          <a:stretch/>
        </p:blipFill>
        <p:spPr>
          <a:xfrm>
            <a:off x="4418837" y="1907613"/>
            <a:ext cx="7404425" cy="4950387"/>
          </a:xfrm>
          <a:prstGeom prst="rect">
            <a:avLst/>
          </a:prstGeom>
          <a:noFill/>
          <a:ln>
            <a:noFill/>
          </a:ln>
        </p:spPr>
      </p:pic>
      <p:sp>
        <p:nvSpPr>
          <p:cNvPr id="71" name="Google Shape;71;p8"/>
          <p:cNvSpPr/>
          <p:nvPr/>
        </p:nvSpPr>
        <p:spPr>
          <a:xfrm>
            <a:off x="1165245" y="1497245"/>
            <a:ext cx="4777376" cy="410379"/>
          </a:xfrm>
          <a:prstGeom prst="rect">
            <a:avLst/>
          </a:prstGeom>
          <a:noFill/>
          <a:ln>
            <a:noFill/>
          </a:ln>
        </p:spPr>
        <p:txBody>
          <a:bodyPr spcFirstLastPara="1" wrap="square" lIns="121900" tIns="60933" rIns="121900" bIns="60933" anchor="t" anchorCtr="0">
            <a:spAutoFit/>
          </a:bodyPr>
          <a:lstStyle/>
          <a:p>
            <a:pPr marL="457189" indent="-457189">
              <a:buClr>
                <a:srgbClr val="000000"/>
              </a:buClr>
              <a:buSzPts val="1400"/>
              <a:buFont typeface="Arial"/>
              <a:buAutoNum type="arabicPeriod"/>
            </a:pPr>
            <a:r>
              <a:rPr lang="en-US" sz="1867">
                <a:solidFill>
                  <a:srgbClr val="000000"/>
                </a:solidFill>
                <a:latin typeface="Microsoft JhengHei"/>
                <a:ea typeface="Microsoft JhengHei"/>
                <a:cs typeface="Microsoft JhengHei"/>
                <a:sym typeface="Microsoft JhengHei"/>
              </a:rPr>
              <a:t>首先讀取一張圖片，轉成灰階二維陣列</a:t>
            </a:r>
            <a:endParaRPr sz="2400"/>
          </a:p>
        </p:txBody>
      </p:sp>
      <p:pic>
        <p:nvPicPr>
          <p:cNvPr id="72" name="Google Shape;72;p8"/>
          <p:cNvPicPr preferRelativeResize="0"/>
          <p:nvPr/>
        </p:nvPicPr>
        <p:blipFill rotWithShape="1">
          <a:blip r:embed="rId4">
            <a:alphaModFix/>
          </a:blip>
          <a:srcRect/>
          <a:stretch/>
        </p:blipFill>
        <p:spPr>
          <a:xfrm>
            <a:off x="1251241" y="3152635"/>
            <a:ext cx="2520985" cy="3402852"/>
          </a:xfrm>
          <a:prstGeom prst="rect">
            <a:avLst/>
          </a:prstGeom>
          <a:noFill/>
          <a:ln>
            <a:noFill/>
          </a:ln>
        </p:spPr>
      </p:pic>
      <p:sp>
        <p:nvSpPr>
          <p:cNvPr id="73" name="Google Shape;73;p8"/>
          <p:cNvSpPr/>
          <p:nvPr/>
        </p:nvSpPr>
        <p:spPr>
          <a:xfrm>
            <a:off x="4011899" y="4512084"/>
            <a:ext cx="635651" cy="380840"/>
          </a:xfrm>
          <a:prstGeom prst="rightArrow">
            <a:avLst>
              <a:gd name="adj1" fmla="val 50000"/>
              <a:gd name="adj2" fmla="val 50000"/>
            </a:avLst>
          </a:prstGeom>
          <a:solidFill>
            <a:srgbClr val="003BA3"/>
          </a:solidFill>
          <a:ln>
            <a:noFill/>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卷積層(Convolution Layer)</a:t>
            </a:r>
            <a:endParaRPr sz="3200">
              <a:latin typeface="Microsoft JhengHei"/>
              <a:ea typeface="Microsoft JhengHei"/>
              <a:cs typeface="Microsoft JhengHei"/>
              <a:sym typeface="Microsoft JhengHei"/>
            </a:endParaRPr>
          </a:p>
        </p:txBody>
      </p:sp>
      <p:sp>
        <p:nvSpPr>
          <p:cNvPr id="79" name="Google Shape;79;p9"/>
          <p:cNvSpPr/>
          <p:nvPr/>
        </p:nvSpPr>
        <p:spPr>
          <a:xfrm>
            <a:off x="1165246" y="1497245"/>
            <a:ext cx="8363828" cy="410379"/>
          </a:xfrm>
          <a:prstGeom prst="rect">
            <a:avLst/>
          </a:prstGeom>
          <a:noFill/>
          <a:ln>
            <a:noFill/>
          </a:ln>
        </p:spPr>
        <p:txBody>
          <a:bodyPr spcFirstLastPara="1" wrap="square" lIns="121900" tIns="60933" rIns="121900" bIns="60933" anchor="t" anchorCtr="0">
            <a:spAutoFit/>
          </a:bodyPr>
          <a:lstStyle/>
          <a:p>
            <a:pPr marL="457189" indent="-457189">
              <a:buClr>
                <a:srgbClr val="000000"/>
              </a:buClr>
              <a:buSzPts val="1400"/>
              <a:buFont typeface="Arial"/>
              <a:buAutoNum type="arabicPeriod" startAt="2"/>
            </a:pPr>
            <a:r>
              <a:rPr lang="en-US" sz="1867">
                <a:solidFill>
                  <a:srgbClr val="000000"/>
                </a:solidFill>
                <a:latin typeface="Microsoft JhengHei"/>
                <a:ea typeface="Microsoft JhengHei"/>
                <a:cs typeface="Microsoft JhengHei"/>
                <a:sym typeface="Microsoft JhengHei"/>
              </a:rPr>
              <a:t>接著會套上一個濾鏡 (filter)，其實是另外一個 3x3 的矩陣，矩陣如下：</a:t>
            </a:r>
            <a:endParaRPr sz="2400"/>
          </a:p>
        </p:txBody>
      </p:sp>
      <p:pic>
        <p:nvPicPr>
          <p:cNvPr id="80" name="Google Shape;80;p9"/>
          <p:cNvPicPr preferRelativeResize="0"/>
          <p:nvPr/>
        </p:nvPicPr>
        <p:blipFill rotWithShape="1">
          <a:blip r:embed="rId3">
            <a:alphaModFix/>
          </a:blip>
          <a:srcRect/>
          <a:stretch/>
        </p:blipFill>
        <p:spPr>
          <a:xfrm>
            <a:off x="3365498" y="2259138"/>
            <a:ext cx="4224041" cy="1888231"/>
          </a:xfrm>
          <a:prstGeom prst="rect">
            <a:avLst/>
          </a:prstGeom>
          <a:noFill/>
          <a:ln>
            <a:noFill/>
          </a:ln>
        </p:spPr>
      </p:pic>
      <p:sp>
        <p:nvSpPr>
          <p:cNvPr id="81" name="Google Shape;81;p9"/>
          <p:cNvSpPr/>
          <p:nvPr/>
        </p:nvSpPr>
        <p:spPr>
          <a:xfrm>
            <a:off x="2768229" y="4481268"/>
            <a:ext cx="5418577" cy="410379"/>
          </a:xfrm>
          <a:prstGeom prst="rect">
            <a:avLst/>
          </a:prstGeom>
          <a:noFill/>
          <a:ln>
            <a:noFill/>
          </a:ln>
        </p:spPr>
        <p:txBody>
          <a:bodyPr spcFirstLastPara="1" wrap="square" lIns="121900" tIns="60933" rIns="121900" bIns="60933" anchor="t" anchorCtr="0">
            <a:spAutoFit/>
          </a:bodyPr>
          <a:lstStyle/>
          <a:p>
            <a:r>
              <a:rPr lang="en-US" sz="1867">
                <a:solidFill>
                  <a:srgbClr val="000000"/>
                </a:solidFill>
                <a:latin typeface="Microsoft JhengHei"/>
                <a:ea typeface="Microsoft JhengHei"/>
                <a:cs typeface="Microsoft JhengHei"/>
                <a:sym typeface="Microsoft JhengHei"/>
              </a:rPr>
              <a:t>一個3x3的矩陣，用來獲取影像重質邊緣的特徵。</a:t>
            </a:r>
            <a:endParaRPr sz="1867">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C74A5D-CB16-47D8-BE6C-6787E6BA7203}"/>
              </a:ext>
            </a:extLst>
          </p:cNvPr>
          <p:cNvSpPr>
            <a:spLocks noGrp="1"/>
          </p:cNvSpPr>
          <p:nvPr>
            <p:ph type="title"/>
          </p:nvPr>
        </p:nvSpPr>
        <p:spPr>
          <a:xfrm>
            <a:off x="4772025" y="2766218"/>
            <a:ext cx="2647950" cy="1325563"/>
          </a:xfrm>
        </p:spPr>
        <p:txBody>
          <a:bodyPr/>
          <a:lstStyle/>
          <a:p>
            <a:r>
              <a:rPr lang="en-US" altLang="zh-TW" dirty="0">
                <a:latin typeface="Times New Roman" panose="02020603050405020304" pitchFamily="18" charset="0"/>
                <a:cs typeface="Times New Roman" panose="02020603050405020304" pitchFamily="18" charset="0"/>
              </a:rPr>
              <a:t>Perceptron</a:t>
            </a:r>
            <a:endParaRPr 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D68F811A-C1A3-406C-900E-10DEA30276BA}"/>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3</a:t>
            </a:fld>
            <a:endParaRPr lang="zh-TW" altLang="en-US">
              <a:solidFill>
                <a:prstClr val="black">
                  <a:tint val="75000"/>
                </a:prstClr>
              </a:solidFill>
              <a:sym typeface="Songti TC Bold"/>
            </a:endParaRPr>
          </a:p>
        </p:txBody>
      </p:sp>
    </p:spTree>
    <p:extLst>
      <p:ext uri="{BB962C8B-B14F-4D97-AF65-F5344CB8AC3E}">
        <p14:creationId xmlns:p14="http://schemas.microsoft.com/office/powerpoint/2010/main" val="120640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0"/>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卷積層(Convolution Layer)</a:t>
            </a:r>
            <a:endParaRPr sz="3200">
              <a:latin typeface="Microsoft JhengHei"/>
              <a:ea typeface="Microsoft JhengHei"/>
              <a:cs typeface="Microsoft JhengHei"/>
              <a:sym typeface="Microsoft JhengHei"/>
            </a:endParaRPr>
          </a:p>
        </p:txBody>
      </p:sp>
      <p:pic>
        <p:nvPicPr>
          <p:cNvPr id="87" name="Google Shape;87;p10"/>
          <p:cNvPicPr preferRelativeResize="0"/>
          <p:nvPr/>
        </p:nvPicPr>
        <p:blipFill rotWithShape="1">
          <a:blip r:embed="rId3">
            <a:alphaModFix/>
          </a:blip>
          <a:srcRect/>
          <a:stretch/>
        </p:blipFill>
        <p:spPr>
          <a:xfrm>
            <a:off x="2896902" y="1984229"/>
            <a:ext cx="6108700" cy="4568548"/>
          </a:xfrm>
          <a:prstGeom prst="rect">
            <a:avLst/>
          </a:prstGeom>
          <a:noFill/>
          <a:ln>
            <a:noFill/>
          </a:ln>
        </p:spPr>
      </p:pic>
      <p:sp>
        <p:nvSpPr>
          <p:cNvPr id="88" name="Google Shape;88;p10"/>
          <p:cNvSpPr/>
          <p:nvPr/>
        </p:nvSpPr>
        <p:spPr>
          <a:xfrm>
            <a:off x="1165245" y="1497245"/>
            <a:ext cx="8846867" cy="410379"/>
          </a:xfrm>
          <a:prstGeom prst="rect">
            <a:avLst/>
          </a:prstGeom>
          <a:noFill/>
          <a:ln>
            <a:noFill/>
          </a:ln>
        </p:spPr>
        <p:txBody>
          <a:bodyPr spcFirstLastPara="1" wrap="square" lIns="121900" tIns="60933" rIns="121900" bIns="60933" anchor="t" anchorCtr="0">
            <a:spAutoFit/>
          </a:bodyPr>
          <a:lstStyle/>
          <a:p>
            <a:pPr marL="457189" indent="-457189">
              <a:buClr>
                <a:srgbClr val="000000"/>
              </a:buClr>
              <a:buSzPts val="1400"/>
              <a:buFont typeface="Arial"/>
              <a:buAutoNum type="arabicPeriod" startAt="3"/>
            </a:pPr>
            <a:r>
              <a:rPr lang="en-US" sz="1867">
                <a:solidFill>
                  <a:srgbClr val="000000"/>
                </a:solidFill>
                <a:latin typeface="Microsoft JhengHei"/>
                <a:ea typeface="Microsoft JhengHei"/>
                <a:cs typeface="Microsoft JhengHei"/>
                <a:sym typeface="Microsoft JhengHei"/>
              </a:rPr>
              <a:t>透過卷積與原本的影像作處理，顯示套用濾鏡前以及卷積套用濾鏡後的結果。</a:t>
            </a:r>
            <a:endParaRPr sz="1867">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Convolution</a:t>
            </a:r>
            <a:endParaRPr sz="3200">
              <a:latin typeface="Microsoft JhengHei"/>
              <a:ea typeface="Microsoft JhengHei"/>
              <a:cs typeface="Microsoft JhengHei"/>
              <a:sym typeface="Microsoft JhengHei"/>
            </a:endParaRPr>
          </a:p>
        </p:txBody>
      </p:sp>
      <p:graphicFrame>
        <p:nvGraphicFramePr>
          <p:cNvPr id="94" name="Google Shape;94;p11"/>
          <p:cNvGraphicFramePr/>
          <p:nvPr/>
        </p:nvGraphicFramePr>
        <p:xfrm>
          <a:off x="950965" y="1770675"/>
          <a:ext cx="3831198" cy="3657684"/>
        </p:xfrm>
        <a:graphic>
          <a:graphicData uri="http://schemas.openxmlformats.org/drawingml/2006/table">
            <a:tbl>
              <a:tblPr firstRow="1" bandRow="1">
                <a:noFill/>
              </a:tblPr>
              <a:tblGrid>
                <a:gridCol w="638533">
                  <a:extLst>
                    <a:ext uri="{9D8B030D-6E8A-4147-A177-3AD203B41FA5}">
                      <a16:colId xmlns:a16="http://schemas.microsoft.com/office/drawing/2014/main" val="20000"/>
                    </a:ext>
                  </a:extLst>
                </a:gridCol>
                <a:gridCol w="638533">
                  <a:extLst>
                    <a:ext uri="{9D8B030D-6E8A-4147-A177-3AD203B41FA5}">
                      <a16:colId xmlns:a16="http://schemas.microsoft.com/office/drawing/2014/main" val="20001"/>
                    </a:ext>
                  </a:extLst>
                </a:gridCol>
                <a:gridCol w="638533">
                  <a:extLst>
                    <a:ext uri="{9D8B030D-6E8A-4147-A177-3AD203B41FA5}">
                      <a16:colId xmlns:a16="http://schemas.microsoft.com/office/drawing/2014/main" val="20002"/>
                    </a:ext>
                  </a:extLst>
                </a:gridCol>
                <a:gridCol w="638533">
                  <a:extLst>
                    <a:ext uri="{9D8B030D-6E8A-4147-A177-3AD203B41FA5}">
                      <a16:colId xmlns:a16="http://schemas.microsoft.com/office/drawing/2014/main" val="20003"/>
                    </a:ext>
                  </a:extLst>
                </a:gridCol>
                <a:gridCol w="638533">
                  <a:extLst>
                    <a:ext uri="{9D8B030D-6E8A-4147-A177-3AD203B41FA5}">
                      <a16:colId xmlns:a16="http://schemas.microsoft.com/office/drawing/2014/main" val="20004"/>
                    </a:ext>
                  </a:extLst>
                </a:gridCol>
                <a:gridCol w="638533">
                  <a:extLst>
                    <a:ext uri="{9D8B030D-6E8A-4147-A177-3AD203B41FA5}">
                      <a16:colId xmlns:a16="http://schemas.microsoft.com/office/drawing/2014/main" val="20005"/>
                    </a:ext>
                  </a:extLst>
                </a:gridCol>
              </a:tblGrid>
              <a:tr h="609613">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2400"/>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extLst>
                  <a:ext uri="{0D108BD9-81ED-4DB2-BD59-A6C34878D82A}">
                    <a16:rowId xmlns:a16="http://schemas.microsoft.com/office/drawing/2014/main" val="10000"/>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1"/>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2"/>
                  </a:ext>
                </a:extLst>
              </a:tr>
              <a:tr h="609613">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3"/>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4"/>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5"/>
                  </a:ext>
                </a:extLst>
              </a:tr>
            </a:tbl>
          </a:graphicData>
        </a:graphic>
      </p:graphicFrame>
      <p:sp>
        <p:nvSpPr>
          <p:cNvPr id="95" name="Google Shape;95;p11"/>
          <p:cNvSpPr txBox="1"/>
          <p:nvPr/>
        </p:nvSpPr>
        <p:spPr>
          <a:xfrm>
            <a:off x="1302333" y="5758475"/>
            <a:ext cx="3128433" cy="615499"/>
          </a:xfrm>
          <a:prstGeom prst="rect">
            <a:avLst/>
          </a:prstGeom>
          <a:noFill/>
          <a:ln>
            <a:noFill/>
          </a:ln>
        </p:spPr>
        <p:txBody>
          <a:bodyPr spcFirstLastPara="1" wrap="square" lIns="121900" tIns="60933" rIns="121900" bIns="60933" anchor="t" anchorCtr="0">
            <a:spAutoFit/>
          </a:bodyPr>
          <a:lstStyle/>
          <a:p>
            <a:pPr algn="ctr"/>
            <a:r>
              <a:rPr lang="en-US" sz="3200">
                <a:solidFill>
                  <a:schemeClr val="dk1"/>
                </a:solidFill>
                <a:latin typeface="Arial"/>
                <a:ea typeface="Arial"/>
                <a:cs typeface="Arial"/>
                <a:sym typeface="Arial"/>
              </a:rPr>
              <a:t>6 x 6 image</a:t>
            </a:r>
            <a:endParaRPr sz="3200">
              <a:solidFill>
                <a:schemeClr val="dk1"/>
              </a:solidFill>
              <a:latin typeface="Arial"/>
              <a:ea typeface="Arial"/>
              <a:cs typeface="Arial"/>
              <a:sym typeface="Arial"/>
            </a:endParaRPr>
          </a:p>
        </p:txBody>
      </p:sp>
      <p:graphicFrame>
        <p:nvGraphicFramePr>
          <p:cNvPr id="96" name="Google Shape;96;p11"/>
          <p:cNvGraphicFramePr/>
          <p:nvPr/>
        </p:nvGraphicFramePr>
        <p:xfrm>
          <a:off x="6649032" y="1330408"/>
          <a:ext cx="2163201" cy="1828842"/>
        </p:xfrm>
        <a:graphic>
          <a:graphicData uri="http://schemas.openxmlformats.org/drawingml/2006/table">
            <a:tbl>
              <a:tblPr firstRow="1" bandRow="1">
                <a:noFill/>
              </a:tblPr>
              <a:tblGrid>
                <a:gridCol w="721067">
                  <a:extLst>
                    <a:ext uri="{9D8B030D-6E8A-4147-A177-3AD203B41FA5}">
                      <a16:colId xmlns:a16="http://schemas.microsoft.com/office/drawing/2014/main" val="20000"/>
                    </a:ext>
                  </a:extLst>
                </a:gridCol>
                <a:gridCol w="721067">
                  <a:extLst>
                    <a:ext uri="{9D8B030D-6E8A-4147-A177-3AD203B41FA5}">
                      <a16:colId xmlns:a16="http://schemas.microsoft.com/office/drawing/2014/main" val="20001"/>
                    </a:ext>
                  </a:extLst>
                </a:gridCol>
                <a:gridCol w="721067">
                  <a:extLst>
                    <a:ext uri="{9D8B030D-6E8A-4147-A177-3AD203B41FA5}">
                      <a16:colId xmlns:a16="http://schemas.microsoft.com/office/drawing/2014/main" val="20002"/>
                    </a:ext>
                  </a:extLst>
                </a:gridCol>
              </a:tblGrid>
              <a:tr h="609613">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extLst>
                  <a:ext uri="{0D108BD9-81ED-4DB2-BD59-A6C34878D82A}">
                    <a16:rowId xmlns:a16="http://schemas.microsoft.com/office/drawing/2014/main" val="10000"/>
                  </a:ext>
                </a:extLst>
              </a:tr>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extLst>
                  <a:ext uri="{0D108BD9-81ED-4DB2-BD59-A6C34878D82A}">
                    <a16:rowId xmlns:a16="http://schemas.microsoft.com/office/drawing/2014/main" val="10001"/>
                  </a:ext>
                </a:extLst>
              </a:tr>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33" marR="121933" marT="60967" marB="60967">
                    <a:solidFill>
                      <a:srgbClr val="CCCCCC"/>
                    </a:solidFill>
                  </a:tcPr>
                </a:tc>
                <a:extLst>
                  <a:ext uri="{0D108BD9-81ED-4DB2-BD59-A6C34878D82A}">
                    <a16:rowId xmlns:a16="http://schemas.microsoft.com/office/drawing/2014/main" val="10002"/>
                  </a:ext>
                </a:extLst>
              </a:tr>
            </a:tbl>
          </a:graphicData>
        </a:graphic>
      </p:graphicFrame>
      <p:sp>
        <p:nvSpPr>
          <p:cNvPr id="97" name="Google Shape;97;p11"/>
          <p:cNvSpPr txBox="1"/>
          <p:nvPr/>
        </p:nvSpPr>
        <p:spPr>
          <a:xfrm>
            <a:off x="8691615" y="1800309"/>
            <a:ext cx="1930400" cy="615499"/>
          </a:xfrm>
          <a:prstGeom prst="rect">
            <a:avLst/>
          </a:prstGeom>
          <a:noFill/>
          <a:ln>
            <a:noFill/>
          </a:ln>
        </p:spPr>
        <p:txBody>
          <a:bodyPr spcFirstLastPara="1" wrap="square" lIns="121900" tIns="60933" rIns="121900" bIns="60933" anchor="t" anchorCtr="0">
            <a:spAutoFit/>
          </a:bodyPr>
          <a:lstStyle/>
          <a:p>
            <a:pPr algn="ctr"/>
            <a:r>
              <a:rPr lang="en-US" sz="3200">
                <a:solidFill>
                  <a:schemeClr val="dk1"/>
                </a:solidFill>
                <a:latin typeface="Arial"/>
                <a:ea typeface="Arial"/>
                <a:cs typeface="Arial"/>
                <a:sym typeface="Arial"/>
              </a:rPr>
              <a:t>Filter 1</a:t>
            </a:r>
            <a:endParaRPr sz="3200">
              <a:solidFill>
                <a:schemeClr val="dk1"/>
              </a:solidFill>
              <a:latin typeface="Arial"/>
              <a:ea typeface="Arial"/>
              <a:cs typeface="Arial"/>
              <a:sym typeface="Arial"/>
            </a:endParaRPr>
          </a:p>
        </p:txBody>
      </p:sp>
      <p:graphicFrame>
        <p:nvGraphicFramePr>
          <p:cNvPr id="98" name="Google Shape;98;p11"/>
          <p:cNvGraphicFramePr/>
          <p:nvPr/>
        </p:nvGraphicFramePr>
        <p:xfrm>
          <a:off x="6649032" y="3497875"/>
          <a:ext cx="2163201" cy="1828842"/>
        </p:xfrm>
        <a:graphic>
          <a:graphicData uri="http://schemas.openxmlformats.org/drawingml/2006/table">
            <a:tbl>
              <a:tblPr firstRow="1" bandRow="1">
                <a:noFill/>
              </a:tblPr>
              <a:tblGrid>
                <a:gridCol w="721067">
                  <a:extLst>
                    <a:ext uri="{9D8B030D-6E8A-4147-A177-3AD203B41FA5}">
                      <a16:colId xmlns:a16="http://schemas.microsoft.com/office/drawing/2014/main" val="20000"/>
                    </a:ext>
                  </a:extLst>
                </a:gridCol>
                <a:gridCol w="721067">
                  <a:extLst>
                    <a:ext uri="{9D8B030D-6E8A-4147-A177-3AD203B41FA5}">
                      <a16:colId xmlns:a16="http://schemas.microsoft.com/office/drawing/2014/main" val="20001"/>
                    </a:ext>
                  </a:extLst>
                </a:gridCol>
                <a:gridCol w="721067">
                  <a:extLst>
                    <a:ext uri="{9D8B030D-6E8A-4147-A177-3AD203B41FA5}">
                      <a16:colId xmlns:a16="http://schemas.microsoft.com/office/drawing/2014/main" val="20002"/>
                    </a:ext>
                  </a:extLst>
                </a:gridCol>
              </a:tblGrid>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B9D1FE"/>
                    </a:solidFill>
                  </a:tcPr>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33" marR="121933" marT="60967" marB="60967">
                    <a:solidFill>
                      <a:srgbClr val="B9D1FE"/>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B9D1FE"/>
                    </a:solidFill>
                  </a:tcPr>
                </a:tc>
                <a:extLst>
                  <a:ext uri="{0D108BD9-81ED-4DB2-BD59-A6C34878D82A}">
                    <a16:rowId xmlns:a16="http://schemas.microsoft.com/office/drawing/2014/main" val="10000"/>
                  </a:ext>
                </a:extLst>
              </a:tr>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B9D1FE"/>
                    </a:solidFill>
                  </a:tcPr>
                </a:tc>
                <a:tc>
                  <a:txBody>
                    <a:bodyPr/>
                    <a:lstStyle/>
                    <a:p>
                      <a:pPr marL="0" marR="0" lvl="0" indent="0" algn="ctr" rtl="0">
                        <a:lnSpc>
                          <a:spcPct val="100000"/>
                        </a:lnSpc>
                        <a:spcBef>
                          <a:spcPts val="0"/>
                        </a:spcBef>
                        <a:spcAft>
                          <a:spcPts val="0"/>
                        </a:spcAft>
                        <a:buNone/>
                      </a:pPr>
                      <a:r>
                        <a:rPr lang="en-US" sz="3200" u="none" strike="noStrike" cap="none" dirty="0">
                          <a:solidFill>
                            <a:srgbClr val="0000FF"/>
                          </a:solidFill>
                        </a:rPr>
                        <a:t>1</a:t>
                      </a:r>
                      <a:endParaRPr sz="3200" u="none" strike="noStrike" cap="none" dirty="0">
                        <a:solidFill>
                          <a:srgbClr val="0000FF"/>
                        </a:solidFill>
                      </a:endParaRPr>
                    </a:p>
                  </a:txBody>
                  <a:tcPr marL="121933" marR="121933" marT="60967" marB="60967">
                    <a:solidFill>
                      <a:srgbClr val="B9D1FE"/>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B9D1FE"/>
                    </a:solidFill>
                  </a:tcPr>
                </a:tc>
                <a:extLst>
                  <a:ext uri="{0D108BD9-81ED-4DB2-BD59-A6C34878D82A}">
                    <a16:rowId xmlns:a16="http://schemas.microsoft.com/office/drawing/2014/main" val="10001"/>
                  </a:ext>
                </a:extLst>
              </a:tr>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B9D1FE"/>
                    </a:solidFill>
                  </a:tcPr>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33" marR="121933" marT="60967" marB="60967">
                    <a:solidFill>
                      <a:srgbClr val="B9D1FE"/>
                    </a:solidFill>
                  </a:tcPr>
                </a:tc>
                <a:tc>
                  <a:txBody>
                    <a:bodyPr/>
                    <a:lstStyle/>
                    <a:p>
                      <a:pPr marL="0" marR="0" lvl="0" indent="0" algn="ctr" rtl="0">
                        <a:lnSpc>
                          <a:spcPct val="100000"/>
                        </a:lnSpc>
                        <a:spcBef>
                          <a:spcPts val="0"/>
                        </a:spcBef>
                        <a:spcAft>
                          <a:spcPts val="0"/>
                        </a:spcAft>
                        <a:buNone/>
                      </a:pPr>
                      <a:r>
                        <a:rPr lang="en-US" sz="3200" u="none" strike="noStrike" cap="none" dirty="0"/>
                        <a:t>-1</a:t>
                      </a:r>
                      <a:endParaRPr sz="3200" u="none" strike="noStrike" cap="none" dirty="0"/>
                    </a:p>
                  </a:txBody>
                  <a:tcPr marL="121933" marR="121933" marT="60967" marB="60967">
                    <a:solidFill>
                      <a:srgbClr val="B9D1FE"/>
                    </a:solidFill>
                  </a:tcPr>
                </a:tc>
                <a:extLst>
                  <a:ext uri="{0D108BD9-81ED-4DB2-BD59-A6C34878D82A}">
                    <a16:rowId xmlns:a16="http://schemas.microsoft.com/office/drawing/2014/main" val="10002"/>
                  </a:ext>
                </a:extLst>
              </a:tr>
            </a:tbl>
          </a:graphicData>
        </a:graphic>
      </p:graphicFrame>
      <p:sp>
        <p:nvSpPr>
          <p:cNvPr id="99" name="Google Shape;99;p11"/>
          <p:cNvSpPr txBox="1"/>
          <p:nvPr/>
        </p:nvSpPr>
        <p:spPr>
          <a:xfrm>
            <a:off x="8691615" y="3948725"/>
            <a:ext cx="1930400" cy="615499"/>
          </a:xfrm>
          <a:prstGeom prst="rect">
            <a:avLst/>
          </a:prstGeom>
          <a:noFill/>
          <a:ln>
            <a:noFill/>
          </a:ln>
        </p:spPr>
        <p:txBody>
          <a:bodyPr spcFirstLastPara="1" wrap="square" lIns="121900" tIns="60933" rIns="121900" bIns="60933" anchor="t" anchorCtr="0">
            <a:spAutoFit/>
          </a:bodyPr>
          <a:lstStyle/>
          <a:p>
            <a:pPr algn="ctr"/>
            <a:r>
              <a:rPr lang="en-US" sz="3200">
                <a:solidFill>
                  <a:schemeClr val="dk1"/>
                </a:solidFill>
                <a:latin typeface="Arial"/>
                <a:ea typeface="Arial"/>
                <a:cs typeface="Arial"/>
                <a:sym typeface="Arial"/>
              </a:rPr>
              <a:t>Filter 2</a:t>
            </a:r>
            <a:endParaRPr sz="3200">
              <a:solidFill>
                <a:schemeClr val="dk1"/>
              </a:solidFill>
              <a:latin typeface="Arial"/>
              <a:ea typeface="Arial"/>
              <a:cs typeface="Arial"/>
              <a:sym typeface="Arial"/>
            </a:endParaRPr>
          </a:p>
        </p:txBody>
      </p:sp>
      <p:sp>
        <p:nvSpPr>
          <p:cNvPr id="100" name="Google Shape;100;p11"/>
          <p:cNvSpPr txBox="1"/>
          <p:nvPr/>
        </p:nvSpPr>
        <p:spPr>
          <a:xfrm rot="5400000">
            <a:off x="7409974" y="5264312"/>
            <a:ext cx="944033" cy="1271960"/>
          </a:xfrm>
          <a:prstGeom prst="rect">
            <a:avLst/>
          </a:prstGeom>
          <a:noFill/>
          <a:ln>
            <a:noFill/>
          </a:ln>
        </p:spPr>
        <p:txBody>
          <a:bodyPr spcFirstLastPara="1" wrap="square" lIns="121900" tIns="60933" rIns="121900" bIns="60933" anchor="t" anchorCtr="0">
            <a:spAutoFit/>
          </a:bodyPr>
          <a:lstStyle/>
          <a:p>
            <a:r>
              <a:rPr lang="en-US" sz="3733" b="1">
                <a:solidFill>
                  <a:schemeClr val="dk1"/>
                </a:solidFill>
                <a:latin typeface="Arial"/>
                <a:ea typeface="Arial"/>
                <a:cs typeface="Arial"/>
                <a:sym typeface="Arial"/>
              </a:rPr>
              <a:t>……</a:t>
            </a:r>
            <a:endParaRPr sz="3733" b="1">
              <a:solidFill>
                <a:schemeClr val="dk1"/>
              </a:solidFill>
              <a:latin typeface="Arial"/>
              <a:ea typeface="Arial"/>
              <a:cs typeface="Arial"/>
              <a:sym typeface="Arial"/>
            </a:endParaRPr>
          </a:p>
        </p:txBody>
      </p:sp>
      <p:sp>
        <p:nvSpPr>
          <p:cNvPr id="101" name="Google Shape;101;p11"/>
          <p:cNvSpPr txBox="1"/>
          <p:nvPr/>
        </p:nvSpPr>
        <p:spPr>
          <a:xfrm>
            <a:off x="5748145" y="193084"/>
            <a:ext cx="5283200" cy="1107941"/>
          </a:xfrm>
          <a:prstGeom prst="rect">
            <a:avLst/>
          </a:prstGeom>
          <a:noFill/>
          <a:ln>
            <a:noFill/>
          </a:ln>
        </p:spPr>
        <p:txBody>
          <a:bodyPr spcFirstLastPara="1" wrap="square" lIns="121900" tIns="60933" rIns="121900" bIns="60933" anchor="t" anchorCtr="0">
            <a:spAutoFit/>
          </a:bodyPr>
          <a:lstStyle/>
          <a:p>
            <a:r>
              <a:rPr lang="en-US" sz="3200" b="1">
                <a:solidFill>
                  <a:srgbClr val="FF0000"/>
                </a:solidFill>
                <a:latin typeface="Arial"/>
                <a:ea typeface="Arial"/>
                <a:cs typeface="Arial"/>
                <a:sym typeface="Arial"/>
              </a:rPr>
              <a:t>These are the network parameters to be learned.</a:t>
            </a:r>
            <a:endParaRPr sz="3200" b="1">
              <a:solidFill>
                <a:srgbClr val="FF0000"/>
              </a:solidFill>
              <a:latin typeface="Arial"/>
              <a:ea typeface="Arial"/>
              <a:cs typeface="Arial"/>
              <a:sym typeface="Arial"/>
            </a:endParaRPr>
          </a:p>
        </p:txBody>
      </p:sp>
      <p:sp>
        <p:nvSpPr>
          <p:cNvPr id="102" name="Google Shape;102;p11"/>
          <p:cNvSpPr txBox="1"/>
          <p:nvPr/>
        </p:nvSpPr>
        <p:spPr>
          <a:xfrm>
            <a:off x="8098623" y="5665341"/>
            <a:ext cx="4741333" cy="1107941"/>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Arial"/>
                <a:ea typeface="Arial"/>
                <a:cs typeface="Arial"/>
                <a:sym typeface="Arial"/>
              </a:rPr>
              <a:t>Each filter detects a small pattern (3 x 3). </a:t>
            </a:r>
            <a:endParaRPr sz="32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2"/>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Convolution</a:t>
            </a:r>
            <a:endParaRPr sz="3200">
              <a:latin typeface="Microsoft JhengHei"/>
              <a:ea typeface="Microsoft JhengHei"/>
              <a:cs typeface="Microsoft JhengHei"/>
              <a:sym typeface="Microsoft JhengHei"/>
            </a:endParaRPr>
          </a:p>
        </p:txBody>
      </p:sp>
      <p:graphicFrame>
        <p:nvGraphicFramePr>
          <p:cNvPr id="108" name="Google Shape;108;p12"/>
          <p:cNvGraphicFramePr/>
          <p:nvPr/>
        </p:nvGraphicFramePr>
        <p:xfrm>
          <a:off x="1262348" y="2164664"/>
          <a:ext cx="3831198" cy="3657684"/>
        </p:xfrm>
        <a:graphic>
          <a:graphicData uri="http://schemas.openxmlformats.org/drawingml/2006/table">
            <a:tbl>
              <a:tblPr firstRow="1" bandRow="1">
                <a:noFill/>
              </a:tblPr>
              <a:tblGrid>
                <a:gridCol w="638533">
                  <a:extLst>
                    <a:ext uri="{9D8B030D-6E8A-4147-A177-3AD203B41FA5}">
                      <a16:colId xmlns:a16="http://schemas.microsoft.com/office/drawing/2014/main" val="20000"/>
                    </a:ext>
                  </a:extLst>
                </a:gridCol>
                <a:gridCol w="638533">
                  <a:extLst>
                    <a:ext uri="{9D8B030D-6E8A-4147-A177-3AD203B41FA5}">
                      <a16:colId xmlns:a16="http://schemas.microsoft.com/office/drawing/2014/main" val="20001"/>
                    </a:ext>
                  </a:extLst>
                </a:gridCol>
                <a:gridCol w="638533">
                  <a:extLst>
                    <a:ext uri="{9D8B030D-6E8A-4147-A177-3AD203B41FA5}">
                      <a16:colId xmlns:a16="http://schemas.microsoft.com/office/drawing/2014/main" val="20002"/>
                    </a:ext>
                  </a:extLst>
                </a:gridCol>
                <a:gridCol w="638533">
                  <a:extLst>
                    <a:ext uri="{9D8B030D-6E8A-4147-A177-3AD203B41FA5}">
                      <a16:colId xmlns:a16="http://schemas.microsoft.com/office/drawing/2014/main" val="20003"/>
                    </a:ext>
                  </a:extLst>
                </a:gridCol>
                <a:gridCol w="638533">
                  <a:extLst>
                    <a:ext uri="{9D8B030D-6E8A-4147-A177-3AD203B41FA5}">
                      <a16:colId xmlns:a16="http://schemas.microsoft.com/office/drawing/2014/main" val="20004"/>
                    </a:ext>
                  </a:extLst>
                </a:gridCol>
                <a:gridCol w="638533">
                  <a:extLst>
                    <a:ext uri="{9D8B030D-6E8A-4147-A177-3AD203B41FA5}">
                      <a16:colId xmlns:a16="http://schemas.microsoft.com/office/drawing/2014/main" val="20005"/>
                    </a:ext>
                  </a:extLst>
                </a:gridCol>
              </a:tblGrid>
              <a:tr h="609613">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2400"/>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extLst>
                  <a:ext uri="{0D108BD9-81ED-4DB2-BD59-A6C34878D82A}">
                    <a16:rowId xmlns:a16="http://schemas.microsoft.com/office/drawing/2014/main" val="10000"/>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1"/>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2"/>
                  </a:ext>
                </a:extLst>
              </a:tr>
              <a:tr h="609613">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3"/>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4"/>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5"/>
                  </a:ext>
                </a:extLst>
              </a:tr>
            </a:tbl>
          </a:graphicData>
        </a:graphic>
      </p:graphicFrame>
      <p:sp>
        <p:nvSpPr>
          <p:cNvPr id="109" name="Google Shape;109;p12"/>
          <p:cNvSpPr txBox="1"/>
          <p:nvPr/>
        </p:nvSpPr>
        <p:spPr>
          <a:xfrm>
            <a:off x="1613716" y="6152465"/>
            <a:ext cx="3128433" cy="615499"/>
          </a:xfrm>
          <a:prstGeom prst="rect">
            <a:avLst/>
          </a:prstGeom>
          <a:noFill/>
          <a:ln>
            <a:noFill/>
          </a:ln>
        </p:spPr>
        <p:txBody>
          <a:bodyPr spcFirstLastPara="1" wrap="square" lIns="121900" tIns="60933" rIns="121900" bIns="60933" anchor="t" anchorCtr="0">
            <a:spAutoFit/>
          </a:bodyPr>
          <a:lstStyle/>
          <a:p>
            <a:pPr algn="ctr"/>
            <a:r>
              <a:rPr lang="en-US" sz="3200">
                <a:solidFill>
                  <a:schemeClr val="dk1"/>
                </a:solidFill>
                <a:latin typeface="Arial"/>
                <a:ea typeface="Arial"/>
                <a:cs typeface="Arial"/>
                <a:sym typeface="Arial"/>
              </a:rPr>
              <a:t>6 x 6 image</a:t>
            </a:r>
            <a:endParaRPr sz="3200">
              <a:solidFill>
                <a:schemeClr val="dk1"/>
              </a:solidFill>
              <a:latin typeface="Arial"/>
              <a:ea typeface="Arial"/>
              <a:cs typeface="Arial"/>
              <a:sym typeface="Arial"/>
            </a:endParaRPr>
          </a:p>
        </p:txBody>
      </p:sp>
      <p:graphicFrame>
        <p:nvGraphicFramePr>
          <p:cNvPr id="110" name="Google Shape;110;p12"/>
          <p:cNvGraphicFramePr/>
          <p:nvPr/>
        </p:nvGraphicFramePr>
        <p:xfrm>
          <a:off x="7366815" y="249569"/>
          <a:ext cx="2163201" cy="1828842"/>
        </p:xfrm>
        <a:graphic>
          <a:graphicData uri="http://schemas.openxmlformats.org/drawingml/2006/table">
            <a:tbl>
              <a:tblPr firstRow="1" bandRow="1">
                <a:noFill/>
              </a:tblPr>
              <a:tblGrid>
                <a:gridCol w="721067">
                  <a:extLst>
                    <a:ext uri="{9D8B030D-6E8A-4147-A177-3AD203B41FA5}">
                      <a16:colId xmlns:a16="http://schemas.microsoft.com/office/drawing/2014/main" val="20000"/>
                    </a:ext>
                  </a:extLst>
                </a:gridCol>
                <a:gridCol w="721067">
                  <a:extLst>
                    <a:ext uri="{9D8B030D-6E8A-4147-A177-3AD203B41FA5}">
                      <a16:colId xmlns:a16="http://schemas.microsoft.com/office/drawing/2014/main" val="20001"/>
                    </a:ext>
                  </a:extLst>
                </a:gridCol>
                <a:gridCol w="721067">
                  <a:extLst>
                    <a:ext uri="{9D8B030D-6E8A-4147-A177-3AD203B41FA5}">
                      <a16:colId xmlns:a16="http://schemas.microsoft.com/office/drawing/2014/main" val="20002"/>
                    </a:ext>
                  </a:extLst>
                </a:gridCol>
              </a:tblGrid>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extLst>
                  <a:ext uri="{0D108BD9-81ED-4DB2-BD59-A6C34878D82A}">
                    <a16:rowId xmlns:a16="http://schemas.microsoft.com/office/drawing/2014/main" val="10000"/>
                  </a:ext>
                </a:extLst>
              </a:tr>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extLst>
                  <a:ext uri="{0D108BD9-81ED-4DB2-BD59-A6C34878D82A}">
                    <a16:rowId xmlns:a16="http://schemas.microsoft.com/office/drawing/2014/main" val="10001"/>
                  </a:ext>
                </a:extLst>
              </a:tr>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extLst>
                  <a:ext uri="{0D108BD9-81ED-4DB2-BD59-A6C34878D82A}">
                    <a16:rowId xmlns:a16="http://schemas.microsoft.com/office/drawing/2014/main" val="10002"/>
                  </a:ext>
                </a:extLst>
              </a:tr>
            </a:tbl>
          </a:graphicData>
        </a:graphic>
      </p:graphicFrame>
      <p:sp>
        <p:nvSpPr>
          <p:cNvPr id="111" name="Google Shape;111;p12"/>
          <p:cNvSpPr txBox="1"/>
          <p:nvPr/>
        </p:nvSpPr>
        <p:spPr>
          <a:xfrm>
            <a:off x="9530048" y="857053"/>
            <a:ext cx="1930400" cy="615499"/>
          </a:xfrm>
          <a:prstGeom prst="rect">
            <a:avLst/>
          </a:prstGeom>
          <a:noFill/>
          <a:ln>
            <a:noFill/>
          </a:ln>
        </p:spPr>
        <p:txBody>
          <a:bodyPr spcFirstLastPara="1" wrap="square" lIns="121900" tIns="60933" rIns="121900" bIns="60933" anchor="t" anchorCtr="0">
            <a:spAutoFit/>
          </a:bodyPr>
          <a:lstStyle/>
          <a:p>
            <a:pPr algn="ctr"/>
            <a:r>
              <a:rPr lang="en-US" sz="3200">
                <a:solidFill>
                  <a:schemeClr val="dk1"/>
                </a:solidFill>
                <a:latin typeface="Arial"/>
                <a:ea typeface="Arial"/>
                <a:cs typeface="Arial"/>
                <a:sym typeface="Arial"/>
              </a:rPr>
              <a:t>Filter 1</a:t>
            </a:r>
            <a:endParaRPr sz="3200">
              <a:solidFill>
                <a:schemeClr val="dk1"/>
              </a:solidFill>
              <a:latin typeface="Arial"/>
              <a:ea typeface="Arial"/>
              <a:cs typeface="Arial"/>
              <a:sym typeface="Arial"/>
            </a:endParaRPr>
          </a:p>
        </p:txBody>
      </p:sp>
      <p:sp>
        <p:nvSpPr>
          <p:cNvPr id="112" name="Google Shape;112;p12"/>
          <p:cNvSpPr/>
          <p:nvPr/>
        </p:nvSpPr>
        <p:spPr>
          <a:xfrm>
            <a:off x="1262348" y="2164664"/>
            <a:ext cx="1888067" cy="1843616"/>
          </a:xfrm>
          <a:prstGeom prst="rect">
            <a:avLst/>
          </a:prstGeom>
          <a:noFill/>
          <a:ln w="5715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13" name="Google Shape;113;p12"/>
          <p:cNvSpPr/>
          <p:nvPr/>
        </p:nvSpPr>
        <p:spPr>
          <a:xfrm>
            <a:off x="6244982" y="2683247"/>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14" name="Google Shape;114;p12"/>
          <p:cNvSpPr/>
          <p:nvPr/>
        </p:nvSpPr>
        <p:spPr>
          <a:xfrm>
            <a:off x="7366816" y="2683247"/>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115" name="Google Shape;115;p12"/>
          <p:cNvSpPr/>
          <p:nvPr/>
        </p:nvSpPr>
        <p:spPr>
          <a:xfrm>
            <a:off x="1926982" y="2164664"/>
            <a:ext cx="1890183" cy="1843616"/>
          </a:xfrm>
          <a:prstGeom prst="rect">
            <a:avLst/>
          </a:prstGeom>
          <a:noFill/>
          <a:ln w="5715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16" name="Google Shape;116;p12"/>
          <p:cNvSpPr/>
          <p:nvPr/>
        </p:nvSpPr>
        <p:spPr>
          <a:xfrm>
            <a:off x="1503631" y="1275667"/>
            <a:ext cx="18900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Arial"/>
                <a:ea typeface="Arial"/>
                <a:cs typeface="Arial"/>
                <a:sym typeface="Arial"/>
              </a:rPr>
              <a:t>stride=1</a:t>
            </a:r>
            <a:endParaRPr sz="3200">
              <a:solidFill>
                <a:schemeClr val="dk1"/>
              </a:solidFill>
              <a:latin typeface="Arial"/>
              <a:ea typeface="Arial"/>
              <a:cs typeface="Arial"/>
              <a:sym typeface="Arial"/>
            </a:endParaRPr>
          </a:p>
        </p:txBody>
      </p:sp>
      <p:cxnSp>
        <p:nvCxnSpPr>
          <p:cNvPr id="117" name="Google Shape;117;p12"/>
          <p:cNvCxnSpPr/>
          <p:nvPr/>
        </p:nvCxnSpPr>
        <p:spPr>
          <a:xfrm>
            <a:off x="5231097" y="3131980"/>
            <a:ext cx="914400" cy="0"/>
          </a:xfrm>
          <a:prstGeom prst="straightConnector1">
            <a:avLst/>
          </a:prstGeom>
          <a:noFill/>
          <a:ln w="25400" cap="flat" cmpd="sng">
            <a:solidFill>
              <a:srgbClr val="FF0000"/>
            </a:solidFill>
            <a:prstDash val="solid"/>
            <a:round/>
            <a:headEnd type="none" w="med" len="med"/>
            <a:tailEnd type="stealth" w="med" len="med"/>
          </a:ln>
          <a:effectLst>
            <a:outerShdw blurRad="40000" dist="20000" dir="5400000" rotWithShape="0">
              <a:srgbClr val="808080">
                <a:alpha val="37647"/>
              </a:srgbClr>
            </a:outerShdw>
          </a:effectLst>
        </p:spPr>
      </p:cxnSp>
      <p:sp>
        <p:nvSpPr>
          <p:cNvPr id="118" name="Google Shape;118;p12"/>
          <p:cNvSpPr txBox="1"/>
          <p:nvPr/>
        </p:nvSpPr>
        <p:spPr>
          <a:xfrm>
            <a:off x="5129498" y="2217580"/>
            <a:ext cx="1272117" cy="861720"/>
          </a:xfrm>
          <a:prstGeom prst="rect">
            <a:avLst/>
          </a:prstGeom>
          <a:noFill/>
          <a:ln>
            <a:noFill/>
          </a:ln>
        </p:spPr>
        <p:txBody>
          <a:bodyPr spcFirstLastPara="1" wrap="square" lIns="121900" tIns="60933" rIns="121900" bIns="60933" anchor="t" anchorCtr="0">
            <a:spAutoFit/>
          </a:bodyPr>
          <a:lstStyle/>
          <a:p>
            <a:r>
              <a:rPr lang="en-US" sz="2400">
                <a:solidFill>
                  <a:schemeClr val="dk1"/>
                </a:solidFill>
                <a:latin typeface="Arial"/>
                <a:ea typeface="Arial"/>
                <a:cs typeface="Arial"/>
                <a:sym typeface="Arial"/>
              </a:rPr>
              <a:t>Dot </a:t>
            </a:r>
            <a:endParaRPr sz="2400"/>
          </a:p>
          <a:p>
            <a:r>
              <a:rPr lang="en-US" sz="2400">
                <a:solidFill>
                  <a:schemeClr val="dk1"/>
                </a:solidFill>
                <a:latin typeface="Arial"/>
                <a:ea typeface="Arial"/>
                <a:cs typeface="Arial"/>
                <a:sym typeface="Arial"/>
              </a:rPr>
              <a:t>product</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1"/>
                                          </p:stCondLst>
                                        </p:cTn>
                                        <p:tgtEl>
                                          <p:spTgt spid="1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Convolution</a:t>
            </a:r>
            <a:endParaRPr sz="3200">
              <a:latin typeface="Microsoft JhengHei"/>
              <a:ea typeface="Microsoft JhengHei"/>
              <a:cs typeface="Microsoft JhengHei"/>
              <a:sym typeface="Microsoft JhengHei"/>
            </a:endParaRPr>
          </a:p>
        </p:txBody>
      </p:sp>
      <p:graphicFrame>
        <p:nvGraphicFramePr>
          <p:cNvPr id="124" name="Google Shape;124;p13"/>
          <p:cNvGraphicFramePr/>
          <p:nvPr/>
        </p:nvGraphicFramePr>
        <p:xfrm>
          <a:off x="1427216" y="2145812"/>
          <a:ext cx="3831198" cy="3657684"/>
        </p:xfrm>
        <a:graphic>
          <a:graphicData uri="http://schemas.openxmlformats.org/drawingml/2006/table">
            <a:tbl>
              <a:tblPr firstRow="1" bandRow="1">
                <a:noFill/>
              </a:tblPr>
              <a:tblGrid>
                <a:gridCol w="638533">
                  <a:extLst>
                    <a:ext uri="{9D8B030D-6E8A-4147-A177-3AD203B41FA5}">
                      <a16:colId xmlns:a16="http://schemas.microsoft.com/office/drawing/2014/main" val="20000"/>
                    </a:ext>
                  </a:extLst>
                </a:gridCol>
                <a:gridCol w="638533">
                  <a:extLst>
                    <a:ext uri="{9D8B030D-6E8A-4147-A177-3AD203B41FA5}">
                      <a16:colId xmlns:a16="http://schemas.microsoft.com/office/drawing/2014/main" val="20001"/>
                    </a:ext>
                  </a:extLst>
                </a:gridCol>
                <a:gridCol w="638533">
                  <a:extLst>
                    <a:ext uri="{9D8B030D-6E8A-4147-A177-3AD203B41FA5}">
                      <a16:colId xmlns:a16="http://schemas.microsoft.com/office/drawing/2014/main" val="20002"/>
                    </a:ext>
                  </a:extLst>
                </a:gridCol>
                <a:gridCol w="638533">
                  <a:extLst>
                    <a:ext uri="{9D8B030D-6E8A-4147-A177-3AD203B41FA5}">
                      <a16:colId xmlns:a16="http://schemas.microsoft.com/office/drawing/2014/main" val="20003"/>
                    </a:ext>
                  </a:extLst>
                </a:gridCol>
                <a:gridCol w="638533">
                  <a:extLst>
                    <a:ext uri="{9D8B030D-6E8A-4147-A177-3AD203B41FA5}">
                      <a16:colId xmlns:a16="http://schemas.microsoft.com/office/drawing/2014/main" val="20004"/>
                    </a:ext>
                  </a:extLst>
                </a:gridCol>
                <a:gridCol w="638533">
                  <a:extLst>
                    <a:ext uri="{9D8B030D-6E8A-4147-A177-3AD203B41FA5}">
                      <a16:colId xmlns:a16="http://schemas.microsoft.com/office/drawing/2014/main" val="20005"/>
                    </a:ext>
                  </a:extLst>
                </a:gridCol>
              </a:tblGrid>
              <a:tr h="609613">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2400"/>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extLst>
                  <a:ext uri="{0D108BD9-81ED-4DB2-BD59-A6C34878D82A}">
                    <a16:rowId xmlns:a16="http://schemas.microsoft.com/office/drawing/2014/main" val="10000"/>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1"/>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2"/>
                  </a:ext>
                </a:extLst>
              </a:tr>
              <a:tr h="609613">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3"/>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4"/>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5"/>
                  </a:ext>
                </a:extLst>
              </a:tr>
            </a:tbl>
          </a:graphicData>
        </a:graphic>
      </p:graphicFrame>
      <p:sp>
        <p:nvSpPr>
          <p:cNvPr id="125" name="Google Shape;125;p13"/>
          <p:cNvSpPr txBox="1"/>
          <p:nvPr/>
        </p:nvSpPr>
        <p:spPr>
          <a:xfrm>
            <a:off x="1778584" y="6133613"/>
            <a:ext cx="3128433" cy="615499"/>
          </a:xfrm>
          <a:prstGeom prst="rect">
            <a:avLst/>
          </a:prstGeom>
          <a:noFill/>
          <a:ln>
            <a:noFill/>
          </a:ln>
        </p:spPr>
        <p:txBody>
          <a:bodyPr spcFirstLastPara="1" wrap="square" lIns="121900" tIns="60933" rIns="121900" bIns="60933" anchor="t" anchorCtr="0">
            <a:spAutoFit/>
          </a:bodyPr>
          <a:lstStyle/>
          <a:p>
            <a:pPr algn="ctr"/>
            <a:r>
              <a:rPr lang="en-US" sz="3200">
                <a:solidFill>
                  <a:schemeClr val="dk1"/>
                </a:solidFill>
                <a:latin typeface="Arial"/>
                <a:ea typeface="Arial"/>
                <a:cs typeface="Arial"/>
                <a:sym typeface="Arial"/>
              </a:rPr>
              <a:t>6 x 6 image</a:t>
            </a:r>
            <a:endParaRPr sz="3200">
              <a:solidFill>
                <a:schemeClr val="dk1"/>
              </a:solidFill>
              <a:latin typeface="Arial"/>
              <a:ea typeface="Arial"/>
              <a:cs typeface="Arial"/>
              <a:sym typeface="Arial"/>
            </a:endParaRPr>
          </a:p>
        </p:txBody>
      </p:sp>
      <p:graphicFrame>
        <p:nvGraphicFramePr>
          <p:cNvPr id="126" name="Google Shape;126;p13"/>
          <p:cNvGraphicFramePr/>
          <p:nvPr/>
        </p:nvGraphicFramePr>
        <p:xfrm>
          <a:off x="7531683" y="361264"/>
          <a:ext cx="2163201" cy="1828842"/>
        </p:xfrm>
        <a:graphic>
          <a:graphicData uri="http://schemas.openxmlformats.org/drawingml/2006/table">
            <a:tbl>
              <a:tblPr firstRow="1" bandRow="1">
                <a:noFill/>
              </a:tblPr>
              <a:tblGrid>
                <a:gridCol w="721067">
                  <a:extLst>
                    <a:ext uri="{9D8B030D-6E8A-4147-A177-3AD203B41FA5}">
                      <a16:colId xmlns:a16="http://schemas.microsoft.com/office/drawing/2014/main" val="20000"/>
                    </a:ext>
                  </a:extLst>
                </a:gridCol>
                <a:gridCol w="721067">
                  <a:extLst>
                    <a:ext uri="{9D8B030D-6E8A-4147-A177-3AD203B41FA5}">
                      <a16:colId xmlns:a16="http://schemas.microsoft.com/office/drawing/2014/main" val="20001"/>
                    </a:ext>
                  </a:extLst>
                </a:gridCol>
                <a:gridCol w="721067">
                  <a:extLst>
                    <a:ext uri="{9D8B030D-6E8A-4147-A177-3AD203B41FA5}">
                      <a16:colId xmlns:a16="http://schemas.microsoft.com/office/drawing/2014/main" val="20002"/>
                    </a:ext>
                  </a:extLst>
                </a:gridCol>
              </a:tblGrid>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extLst>
                  <a:ext uri="{0D108BD9-81ED-4DB2-BD59-A6C34878D82A}">
                    <a16:rowId xmlns:a16="http://schemas.microsoft.com/office/drawing/2014/main" val="10000"/>
                  </a:ext>
                </a:extLst>
              </a:tr>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extLst>
                  <a:ext uri="{0D108BD9-81ED-4DB2-BD59-A6C34878D82A}">
                    <a16:rowId xmlns:a16="http://schemas.microsoft.com/office/drawing/2014/main" val="10001"/>
                  </a:ext>
                </a:extLst>
              </a:tr>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extLst>
                  <a:ext uri="{0D108BD9-81ED-4DB2-BD59-A6C34878D82A}">
                    <a16:rowId xmlns:a16="http://schemas.microsoft.com/office/drawing/2014/main" val="10002"/>
                  </a:ext>
                </a:extLst>
              </a:tr>
            </a:tbl>
          </a:graphicData>
        </a:graphic>
      </p:graphicFrame>
      <p:sp>
        <p:nvSpPr>
          <p:cNvPr id="127" name="Google Shape;127;p13"/>
          <p:cNvSpPr txBox="1"/>
          <p:nvPr/>
        </p:nvSpPr>
        <p:spPr>
          <a:xfrm>
            <a:off x="9694916" y="968747"/>
            <a:ext cx="1930400" cy="615499"/>
          </a:xfrm>
          <a:prstGeom prst="rect">
            <a:avLst/>
          </a:prstGeom>
          <a:noFill/>
          <a:ln>
            <a:noFill/>
          </a:ln>
        </p:spPr>
        <p:txBody>
          <a:bodyPr spcFirstLastPara="1" wrap="square" lIns="121900" tIns="60933" rIns="121900" bIns="60933" anchor="t" anchorCtr="0">
            <a:spAutoFit/>
          </a:bodyPr>
          <a:lstStyle/>
          <a:p>
            <a:pPr algn="ctr"/>
            <a:r>
              <a:rPr lang="en-US" sz="3200">
                <a:solidFill>
                  <a:schemeClr val="dk1"/>
                </a:solidFill>
                <a:latin typeface="Arial"/>
                <a:ea typeface="Arial"/>
                <a:cs typeface="Arial"/>
                <a:sym typeface="Arial"/>
              </a:rPr>
              <a:t>Filter 1</a:t>
            </a:r>
            <a:endParaRPr sz="3200">
              <a:solidFill>
                <a:schemeClr val="dk1"/>
              </a:solidFill>
              <a:latin typeface="Arial"/>
              <a:ea typeface="Arial"/>
              <a:cs typeface="Arial"/>
              <a:sym typeface="Arial"/>
            </a:endParaRPr>
          </a:p>
        </p:txBody>
      </p:sp>
      <p:sp>
        <p:nvSpPr>
          <p:cNvPr id="128" name="Google Shape;128;p13"/>
          <p:cNvSpPr/>
          <p:nvPr/>
        </p:nvSpPr>
        <p:spPr>
          <a:xfrm>
            <a:off x="1427216" y="2145812"/>
            <a:ext cx="1888067" cy="1843616"/>
          </a:xfrm>
          <a:prstGeom prst="rect">
            <a:avLst/>
          </a:prstGeom>
          <a:noFill/>
          <a:ln w="5715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29" name="Google Shape;129;p13"/>
          <p:cNvSpPr/>
          <p:nvPr/>
        </p:nvSpPr>
        <p:spPr>
          <a:xfrm>
            <a:off x="6409850" y="2664395"/>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30" name="Google Shape;130;p13"/>
          <p:cNvSpPr/>
          <p:nvPr/>
        </p:nvSpPr>
        <p:spPr>
          <a:xfrm>
            <a:off x="7531684" y="2664395"/>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31" name="Google Shape;131;p13"/>
          <p:cNvSpPr/>
          <p:nvPr/>
        </p:nvSpPr>
        <p:spPr>
          <a:xfrm>
            <a:off x="2731083" y="2145812"/>
            <a:ext cx="1888067" cy="1843616"/>
          </a:xfrm>
          <a:prstGeom prst="rect">
            <a:avLst/>
          </a:prstGeom>
          <a:noFill/>
          <a:ln w="5715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32" name="Google Shape;132;p13"/>
          <p:cNvSpPr/>
          <p:nvPr/>
        </p:nvSpPr>
        <p:spPr>
          <a:xfrm>
            <a:off x="1668495" y="1256800"/>
            <a:ext cx="25280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Arial"/>
                <a:ea typeface="Arial"/>
                <a:cs typeface="Arial"/>
                <a:sym typeface="Arial"/>
              </a:rPr>
              <a:t>If stride=2</a:t>
            </a:r>
            <a:endParaRPr sz="32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1"/>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Convolution</a:t>
            </a:r>
            <a:endParaRPr sz="3200">
              <a:latin typeface="Microsoft JhengHei"/>
              <a:ea typeface="Microsoft JhengHei"/>
              <a:cs typeface="Microsoft JhengHei"/>
              <a:sym typeface="Microsoft JhengHei"/>
            </a:endParaRPr>
          </a:p>
        </p:txBody>
      </p:sp>
      <p:graphicFrame>
        <p:nvGraphicFramePr>
          <p:cNvPr id="138" name="Google Shape;138;p14"/>
          <p:cNvGraphicFramePr/>
          <p:nvPr/>
        </p:nvGraphicFramePr>
        <p:xfrm>
          <a:off x="1262348" y="2082800"/>
          <a:ext cx="3831198" cy="3657684"/>
        </p:xfrm>
        <a:graphic>
          <a:graphicData uri="http://schemas.openxmlformats.org/drawingml/2006/table">
            <a:tbl>
              <a:tblPr firstRow="1" bandRow="1">
                <a:noFill/>
              </a:tblPr>
              <a:tblGrid>
                <a:gridCol w="638533">
                  <a:extLst>
                    <a:ext uri="{9D8B030D-6E8A-4147-A177-3AD203B41FA5}">
                      <a16:colId xmlns:a16="http://schemas.microsoft.com/office/drawing/2014/main" val="20000"/>
                    </a:ext>
                  </a:extLst>
                </a:gridCol>
                <a:gridCol w="638533">
                  <a:extLst>
                    <a:ext uri="{9D8B030D-6E8A-4147-A177-3AD203B41FA5}">
                      <a16:colId xmlns:a16="http://schemas.microsoft.com/office/drawing/2014/main" val="20001"/>
                    </a:ext>
                  </a:extLst>
                </a:gridCol>
                <a:gridCol w="638533">
                  <a:extLst>
                    <a:ext uri="{9D8B030D-6E8A-4147-A177-3AD203B41FA5}">
                      <a16:colId xmlns:a16="http://schemas.microsoft.com/office/drawing/2014/main" val="20002"/>
                    </a:ext>
                  </a:extLst>
                </a:gridCol>
                <a:gridCol w="638533">
                  <a:extLst>
                    <a:ext uri="{9D8B030D-6E8A-4147-A177-3AD203B41FA5}">
                      <a16:colId xmlns:a16="http://schemas.microsoft.com/office/drawing/2014/main" val="20003"/>
                    </a:ext>
                  </a:extLst>
                </a:gridCol>
                <a:gridCol w="638533">
                  <a:extLst>
                    <a:ext uri="{9D8B030D-6E8A-4147-A177-3AD203B41FA5}">
                      <a16:colId xmlns:a16="http://schemas.microsoft.com/office/drawing/2014/main" val="20004"/>
                    </a:ext>
                  </a:extLst>
                </a:gridCol>
                <a:gridCol w="638533">
                  <a:extLst>
                    <a:ext uri="{9D8B030D-6E8A-4147-A177-3AD203B41FA5}">
                      <a16:colId xmlns:a16="http://schemas.microsoft.com/office/drawing/2014/main" val="20005"/>
                    </a:ext>
                  </a:extLst>
                </a:gridCol>
              </a:tblGrid>
              <a:tr h="609613">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2400"/>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extLst>
                  <a:ext uri="{0D108BD9-81ED-4DB2-BD59-A6C34878D82A}">
                    <a16:rowId xmlns:a16="http://schemas.microsoft.com/office/drawing/2014/main" val="10000"/>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1"/>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2"/>
                  </a:ext>
                </a:extLst>
              </a:tr>
              <a:tr h="609613">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3"/>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4"/>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5"/>
                  </a:ext>
                </a:extLst>
              </a:tr>
            </a:tbl>
          </a:graphicData>
        </a:graphic>
      </p:graphicFrame>
      <p:sp>
        <p:nvSpPr>
          <p:cNvPr id="139" name="Google Shape;139;p14"/>
          <p:cNvSpPr txBox="1"/>
          <p:nvPr/>
        </p:nvSpPr>
        <p:spPr>
          <a:xfrm>
            <a:off x="1613716" y="6070601"/>
            <a:ext cx="3128433" cy="615499"/>
          </a:xfrm>
          <a:prstGeom prst="rect">
            <a:avLst/>
          </a:prstGeom>
          <a:noFill/>
          <a:ln>
            <a:noFill/>
          </a:ln>
        </p:spPr>
        <p:txBody>
          <a:bodyPr spcFirstLastPara="1" wrap="square" lIns="121900" tIns="60933" rIns="121900" bIns="60933" anchor="t" anchorCtr="0">
            <a:spAutoFit/>
          </a:bodyPr>
          <a:lstStyle/>
          <a:p>
            <a:pPr algn="ctr"/>
            <a:r>
              <a:rPr lang="en-US" sz="3200">
                <a:solidFill>
                  <a:schemeClr val="dk1"/>
                </a:solidFill>
                <a:latin typeface="Arial"/>
                <a:ea typeface="Arial"/>
                <a:cs typeface="Arial"/>
                <a:sym typeface="Arial"/>
              </a:rPr>
              <a:t>6 x 6 image</a:t>
            </a:r>
            <a:endParaRPr sz="3200">
              <a:solidFill>
                <a:schemeClr val="dk1"/>
              </a:solidFill>
              <a:latin typeface="Arial"/>
              <a:ea typeface="Arial"/>
              <a:cs typeface="Arial"/>
              <a:sym typeface="Arial"/>
            </a:endParaRPr>
          </a:p>
        </p:txBody>
      </p:sp>
      <p:graphicFrame>
        <p:nvGraphicFramePr>
          <p:cNvPr id="140" name="Google Shape;140;p14"/>
          <p:cNvGraphicFramePr/>
          <p:nvPr/>
        </p:nvGraphicFramePr>
        <p:xfrm>
          <a:off x="7307060" y="239184"/>
          <a:ext cx="2163201" cy="1828842"/>
        </p:xfrm>
        <a:graphic>
          <a:graphicData uri="http://schemas.openxmlformats.org/drawingml/2006/table">
            <a:tbl>
              <a:tblPr firstRow="1" bandRow="1">
                <a:noFill/>
              </a:tblPr>
              <a:tblGrid>
                <a:gridCol w="721067">
                  <a:extLst>
                    <a:ext uri="{9D8B030D-6E8A-4147-A177-3AD203B41FA5}">
                      <a16:colId xmlns:a16="http://schemas.microsoft.com/office/drawing/2014/main" val="20000"/>
                    </a:ext>
                  </a:extLst>
                </a:gridCol>
                <a:gridCol w="721067">
                  <a:extLst>
                    <a:ext uri="{9D8B030D-6E8A-4147-A177-3AD203B41FA5}">
                      <a16:colId xmlns:a16="http://schemas.microsoft.com/office/drawing/2014/main" val="20001"/>
                    </a:ext>
                  </a:extLst>
                </a:gridCol>
                <a:gridCol w="721067">
                  <a:extLst>
                    <a:ext uri="{9D8B030D-6E8A-4147-A177-3AD203B41FA5}">
                      <a16:colId xmlns:a16="http://schemas.microsoft.com/office/drawing/2014/main" val="20002"/>
                    </a:ext>
                  </a:extLst>
                </a:gridCol>
              </a:tblGrid>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extLst>
                  <a:ext uri="{0D108BD9-81ED-4DB2-BD59-A6C34878D82A}">
                    <a16:rowId xmlns:a16="http://schemas.microsoft.com/office/drawing/2014/main" val="10000"/>
                  </a:ext>
                </a:extLst>
              </a:tr>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extLst>
                  <a:ext uri="{0D108BD9-81ED-4DB2-BD59-A6C34878D82A}">
                    <a16:rowId xmlns:a16="http://schemas.microsoft.com/office/drawing/2014/main" val="10001"/>
                  </a:ext>
                </a:extLst>
              </a:tr>
              <a:tr h="609613">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tc>
                  <a:txBody>
                    <a:bodyPr/>
                    <a:lstStyle/>
                    <a:p>
                      <a:pPr marL="0" marR="0" lvl="0" indent="0" algn="ctr" rtl="0">
                        <a:lnSpc>
                          <a:spcPct val="100000"/>
                        </a:lnSpc>
                        <a:spcBef>
                          <a:spcPts val="0"/>
                        </a:spcBef>
                        <a:spcAft>
                          <a:spcPts val="0"/>
                        </a:spcAft>
                        <a:buNone/>
                      </a:pPr>
                      <a:r>
                        <a:rPr lang="en-US" sz="3200" u="none" strike="noStrike" cap="none"/>
                        <a:t>1</a:t>
                      </a:r>
                      <a:endParaRPr sz="3200" u="none" strike="noStrike" cap="none"/>
                    </a:p>
                  </a:txBody>
                  <a:tcPr marL="121933" marR="121933" marT="60967" marB="60967">
                    <a:solidFill>
                      <a:srgbClr val="CCCCCC"/>
                    </a:solidFill>
                  </a:tcPr>
                </a:tc>
                <a:extLst>
                  <a:ext uri="{0D108BD9-81ED-4DB2-BD59-A6C34878D82A}">
                    <a16:rowId xmlns:a16="http://schemas.microsoft.com/office/drawing/2014/main" val="10002"/>
                  </a:ext>
                </a:extLst>
              </a:tr>
            </a:tbl>
          </a:graphicData>
        </a:graphic>
      </p:graphicFrame>
      <p:sp>
        <p:nvSpPr>
          <p:cNvPr id="141" name="Google Shape;141;p14"/>
          <p:cNvSpPr txBox="1"/>
          <p:nvPr/>
        </p:nvSpPr>
        <p:spPr>
          <a:xfrm>
            <a:off x="9470293" y="846667"/>
            <a:ext cx="1930400" cy="615499"/>
          </a:xfrm>
          <a:prstGeom prst="rect">
            <a:avLst/>
          </a:prstGeom>
          <a:noFill/>
          <a:ln>
            <a:noFill/>
          </a:ln>
        </p:spPr>
        <p:txBody>
          <a:bodyPr spcFirstLastPara="1" wrap="square" lIns="121900" tIns="60933" rIns="121900" bIns="60933" anchor="t" anchorCtr="0">
            <a:spAutoFit/>
          </a:bodyPr>
          <a:lstStyle/>
          <a:p>
            <a:pPr algn="ctr"/>
            <a:r>
              <a:rPr lang="en-US" sz="3200">
                <a:solidFill>
                  <a:schemeClr val="dk1"/>
                </a:solidFill>
                <a:latin typeface="Arial"/>
                <a:ea typeface="Arial"/>
                <a:cs typeface="Arial"/>
                <a:sym typeface="Arial"/>
              </a:rPr>
              <a:t>Filter 1</a:t>
            </a:r>
            <a:endParaRPr sz="3200">
              <a:solidFill>
                <a:schemeClr val="dk1"/>
              </a:solidFill>
              <a:latin typeface="Arial"/>
              <a:ea typeface="Arial"/>
              <a:cs typeface="Arial"/>
              <a:sym typeface="Arial"/>
            </a:endParaRPr>
          </a:p>
        </p:txBody>
      </p:sp>
      <p:sp>
        <p:nvSpPr>
          <p:cNvPr id="142" name="Google Shape;142;p14"/>
          <p:cNvSpPr/>
          <p:nvPr/>
        </p:nvSpPr>
        <p:spPr>
          <a:xfrm>
            <a:off x="1262348" y="2082800"/>
            <a:ext cx="1888067" cy="1843616"/>
          </a:xfrm>
          <a:prstGeom prst="rect">
            <a:avLst/>
          </a:prstGeom>
          <a:noFill/>
          <a:ln w="5715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43" name="Google Shape;143;p14"/>
          <p:cNvSpPr/>
          <p:nvPr/>
        </p:nvSpPr>
        <p:spPr>
          <a:xfrm>
            <a:off x="6276244" y="2312458"/>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44" name="Google Shape;144;p14"/>
          <p:cNvSpPr/>
          <p:nvPr/>
        </p:nvSpPr>
        <p:spPr>
          <a:xfrm>
            <a:off x="7398077" y="2312458"/>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145" name="Google Shape;145;p14"/>
          <p:cNvSpPr/>
          <p:nvPr/>
        </p:nvSpPr>
        <p:spPr>
          <a:xfrm>
            <a:off x="8519910" y="2312458"/>
            <a:ext cx="960967"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46" name="Google Shape;146;p14"/>
          <p:cNvSpPr/>
          <p:nvPr/>
        </p:nvSpPr>
        <p:spPr>
          <a:xfrm>
            <a:off x="9641743" y="2312458"/>
            <a:ext cx="960967"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147" name="Google Shape;147;p14"/>
          <p:cNvSpPr/>
          <p:nvPr/>
        </p:nvSpPr>
        <p:spPr>
          <a:xfrm>
            <a:off x="6276244" y="3379258"/>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48" name="Google Shape;148;p14"/>
          <p:cNvSpPr/>
          <p:nvPr/>
        </p:nvSpPr>
        <p:spPr>
          <a:xfrm>
            <a:off x="7398077" y="3379258"/>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149" name="Google Shape;149;p14"/>
          <p:cNvSpPr/>
          <p:nvPr/>
        </p:nvSpPr>
        <p:spPr>
          <a:xfrm>
            <a:off x="8519910" y="3379258"/>
            <a:ext cx="960967"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0</a:t>
            </a:r>
            <a:endParaRPr sz="3200">
              <a:solidFill>
                <a:srgbClr val="000000"/>
              </a:solidFill>
              <a:latin typeface="Arial"/>
              <a:ea typeface="Arial"/>
              <a:cs typeface="Arial"/>
              <a:sym typeface="Arial"/>
            </a:endParaRPr>
          </a:p>
        </p:txBody>
      </p:sp>
      <p:sp>
        <p:nvSpPr>
          <p:cNvPr id="150" name="Google Shape;150;p14"/>
          <p:cNvSpPr/>
          <p:nvPr/>
        </p:nvSpPr>
        <p:spPr>
          <a:xfrm>
            <a:off x="9641743" y="3379258"/>
            <a:ext cx="960967"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51" name="Google Shape;151;p14"/>
          <p:cNvSpPr/>
          <p:nvPr/>
        </p:nvSpPr>
        <p:spPr>
          <a:xfrm>
            <a:off x="6276244" y="4524376"/>
            <a:ext cx="958849"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52" name="Google Shape;152;p14"/>
          <p:cNvSpPr/>
          <p:nvPr/>
        </p:nvSpPr>
        <p:spPr>
          <a:xfrm>
            <a:off x="7398077" y="4524376"/>
            <a:ext cx="958849"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53" name="Google Shape;153;p14"/>
          <p:cNvSpPr/>
          <p:nvPr/>
        </p:nvSpPr>
        <p:spPr>
          <a:xfrm>
            <a:off x="8519910" y="4524376"/>
            <a:ext cx="960967"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0</a:t>
            </a:r>
            <a:endParaRPr sz="3200">
              <a:solidFill>
                <a:srgbClr val="000000"/>
              </a:solidFill>
              <a:latin typeface="Arial"/>
              <a:ea typeface="Arial"/>
              <a:cs typeface="Arial"/>
              <a:sym typeface="Arial"/>
            </a:endParaRPr>
          </a:p>
        </p:txBody>
      </p:sp>
      <p:sp>
        <p:nvSpPr>
          <p:cNvPr id="154" name="Google Shape;154;p14"/>
          <p:cNvSpPr/>
          <p:nvPr/>
        </p:nvSpPr>
        <p:spPr>
          <a:xfrm>
            <a:off x="9641743" y="4524376"/>
            <a:ext cx="960967"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155" name="Google Shape;155;p14"/>
          <p:cNvSpPr/>
          <p:nvPr/>
        </p:nvSpPr>
        <p:spPr>
          <a:xfrm>
            <a:off x="6288944" y="5608109"/>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56" name="Google Shape;156;p14"/>
          <p:cNvSpPr/>
          <p:nvPr/>
        </p:nvSpPr>
        <p:spPr>
          <a:xfrm>
            <a:off x="7398077" y="5591176"/>
            <a:ext cx="958849"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-2</a:t>
            </a:r>
            <a:endParaRPr sz="3200">
              <a:solidFill>
                <a:srgbClr val="000000"/>
              </a:solidFill>
              <a:latin typeface="Arial"/>
              <a:ea typeface="Arial"/>
              <a:cs typeface="Arial"/>
              <a:sym typeface="Arial"/>
            </a:endParaRPr>
          </a:p>
        </p:txBody>
      </p:sp>
      <p:sp>
        <p:nvSpPr>
          <p:cNvPr id="157" name="Google Shape;157;p14"/>
          <p:cNvSpPr/>
          <p:nvPr/>
        </p:nvSpPr>
        <p:spPr>
          <a:xfrm>
            <a:off x="8519910" y="5591176"/>
            <a:ext cx="960967"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-2</a:t>
            </a:r>
            <a:endParaRPr sz="3200">
              <a:solidFill>
                <a:srgbClr val="000000"/>
              </a:solidFill>
              <a:latin typeface="Arial"/>
              <a:ea typeface="Arial"/>
              <a:cs typeface="Arial"/>
              <a:sym typeface="Arial"/>
            </a:endParaRPr>
          </a:p>
        </p:txBody>
      </p:sp>
      <p:sp>
        <p:nvSpPr>
          <p:cNvPr id="158" name="Google Shape;158;p14"/>
          <p:cNvSpPr/>
          <p:nvPr/>
        </p:nvSpPr>
        <p:spPr>
          <a:xfrm>
            <a:off x="9641743" y="5591176"/>
            <a:ext cx="960967"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159" name="Google Shape;159;p14"/>
          <p:cNvSpPr/>
          <p:nvPr/>
        </p:nvSpPr>
        <p:spPr>
          <a:xfrm>
            <a:off x="1926982" y="2082800"/>
            <a:ext cx="1890183" cy="1843616"/>
          </a:xfrm>
          <a:prstGeom prst="rect">
            <a:avLst/>
          </a:prstGeom>
          <a:noFill/>
          <a:ln w="5715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60" name="Google Shape;160;p14"/>
          <p:cNvSpPr/>
          <p:nvPr/>
        </p:nvSpPr>
        <p:spPr>
          <a:xfrm>
            <a:off x="2521764" y="2087033"/>
            <a:ext cx="1890184" cy="1843616"/>
          </a:xfrm>
          <a:prstGeom prst="rect">
            <a:avLst/>
          </a:prstGeom>
          <a:noFill/>
          <a:ln w="5715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61" name="Google Shape;161;p14"/>
          <p:cNvSpPr/>
          <p:nvPr/>
        </p:nvSpPr>
        <p:spPr>
          <a:xfrm>
            <a:off x="3192748" y="2091267"/>
            <a:ext cx="1888067" cy="1843616"/>
          </a:xfrm>
          <a:prstGeom prst="rect">
            <a:avLst/>
          </a:prstGeom>
          <a:noFill/>
          <a:ln w="5715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62" name="Google Shape;162;p14"/>
          <p:cNvSpPr/>
          <p:nvPr/>
        </p:nvSpPr>
        <p:spPr>
          <a:xfrm>
            <a:off x="1262348" y="2631017"/>
            <a:ext cx="1888067" cy="1843617"/>
          </a:xfrm>
          <a:prstGeom prst="rect">
            <a:avLst/>
          </a:prstGeom>
          <a:noFill/>
          <a:ln w="5715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63" name="Google Shape;163;p14"/>
          <p:cNvSpPr/>
          <p:nvPr/>
        </p:nvSpPr>
        <p:spPr>
          <a:xfrm>
            <a:off x="1503631" y="1193800"/>
            <a:ext cx="1888000" cy="615499"/>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Arial"/>
                <a:ea typeface="Arial"/>
                <a:cs typeface="Arial"/>
                <a:sym typeface="Arial"/>
              </a:rPr>
              <a:t>stride=1</a:t>
            </a:r>
            <a:endParaRPr sz="3200">
              <a:solidFill>
                <a:schemeClr val="dk1"/>
              </a:solidFill>
              <a:latin typeface="Arial"/>
              <a:ea typeface="Arial"/>
              <a:cs typeface="Arial"/>
              <a:sym typeface="Arial"/>
            </a:endParaRPr>
          </a:p>
        </p:txBody>
      </p:sp>
      <p:sp>
        <p:nvSpPr>
          <p:cNvPr id="164" name="Google Shape;164;p14"/>
          <p:cNvSpPr/>
          <p:nvPr/>
        </p:nvSpPr>
        <p:spPr>
          <a:xfrm>
            <a:off x="3192748" y="3907367"/>
            <a:ext cx="1888067" cy="1843616"/>
          </a:xfrm>
          <a:prstGeom prst="rect">
            <a:avLst/>
          </a:prstGeom>
          <a:noFill/>
          <a:ln w="5715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65" name="Google Shape;165;p14"/>
          <p:cNvSpPr/>
          <p:nvPr/>
        </p:nvSpPr>
        <p:spPr>
          <a:xfrm>
            <a:off x="7307061" y="239184"/>
            <a:ext cx="698500" cy="607483"/>
          </a:xfrm>
          <a:prstGeom prst="rect">
            <a:avLst/>
          </a:prstGeom>
          <a:noFill/>
          <a:ln w="76200" cap="flat" cmpd="sng">
            <a:solidFill>
              <a:srgbClr val="0000FF"/>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66" name="Google Shape;166;p14"/>
          <p:cNvSpPr/>
          <p:nvPr/>
        </p:nvSpPr>
        <p:spPr>
          <a:xfrm>
            <a:off x="8047893" y="850901"/>
            <a:ext cx="700616" cy="607484"/>
          </a:xfrm>
          <a:prstGeom prst="rect">
            <a:avLst/>
          </a:prstGeom>
          <a:noFill/>
          <a:ln w="76200" cap="flat" cmpd="sng">
            <a:solidFill>
              <a:srgbClr val="0000FF"/>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67" name="Google Shape;167;p14"/>
          <p:cNvSpPr/>
          <p:nvPr/>
        </p:nvSpPr>
        <p:spPr>
          <a:xfrm>
            <a:off x="8748510" y="1475317"/>
            <a:ext cx="698500" cy="607483"/>
          </a:xfrm>
          <a:prstGeom prst="rect">
            <a:avLst/>
          </a:prstGeom>
          <a:noFill/>
          <a:ln w="76200" cap="flat" cmpd="sng">
            <a:solidFill>
              <a:srgbClr val="0000FF"/>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68" name="Google Shape;168;p14"/>
          <p:cNvCxnSpPr/>
          <p:nvPr/>
        </p:nvCxnSpPr>
        <p:spPr>
          <a:xfrm>
            <a:off x="7307060" y="239184"/>
            <a:ext cx="2139949" cy="1843616"/>
          </a:xfrm>
          <a:prstGeom prst="straightConnector1">
            <a:avLst/>
          </a:prstGeom>
          <a:noFill/>
          <a:ln w="76200" cap="flat" cmpd="sng">
            <a:solidFill>
              <a:srgbClr val="0000FF"/>
            </a:solidFill>
            <a:prstDash val="solid"/>
            <a:round/>
            <a:headEnd type="none" w="sm" len="sm"/>
            <a:tailEnd type="none" w="sm" len="sm"/>
          </a:ln>
        </p:spPr>
      </p:cxnSp>
      <p:sp>
        <p:nvSpPr>
          <p:cNvPr id="169" name="Google Shape;169;p14"/>
          <p:cNvSpPr/>
          <p:nvPr/>
        </p:nvSpPr>
        <p:spPr>
          <a:xfrm>
            <a:off x="6263543" y="2310342"/>
            <a:ext cx="971549" cy="944033"/>
          </a:xfrm>
          <a:prstGeom prst="rect">
            <a:avLst/>
          </a:prstGeom>
          <a:noFill/>
          <a:ln w="76200" cap="flat" cmpd="sng">
            <a:solidFill>
              <a:srgbClr val="0000FF"/>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70" name="Google Shape;170;p14"/>
          <p:cNvSpPr/>
          <p:nvPr/>
        </p:nvSpPr>
        <p:spPr>
          <a:xfrm>
            <a:off x="6288943" y="5612342"/>
            <a:ext cx="971549" cy="944033"/>
          </a:xfrm>
          <a:prstGeom prst="rect">
            <a:avLst/>
          </a:prstGeom>
          <a:noFill/>
          <a:ln w="76200" cap="flat" cmpd="sng">
            <a:solidFill>
              <a:srgbClr val="0000FF"/>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cxnSp>
        <p:nvCxnSpPr>
          <p:cNvPr id="171" name="Google Shape;171;p14"/>
          <p:cNvCxnSpPr/>
          <p:nvPr/>
        </p:nvCxnSpPr>
        <p:spPr>
          <a:xfrm>
            <a:off x="1186148" y="2118784"/>
            <a:ext cx="2142067" cy="1843617"/>
          </a:xfrm>
          <a:prstGeom prst="straightConnector1">
            <a:avLst/>
          </a:prstGeom>
          <a:noFill/>
          <a:ln w="76200" cap="flat" cmpd="sng">
            <a:solidFill>
              <a:srgbClr val="0000FF"/>
            </a:solidFill>
            <a:prstDash val="solid"/>
            <a:round/>
            <a:headEnd type="none" w="sm" len="sm"/>
            <a:tailEnd type="none" w="sm" len="sm"/>
          </a:ln>
        </p:spPr>
      </p:cxnSp>
      <p:cxnSp>
        <p:nvCxnSpPr>
          <p:cNvPr id="172" name="Google Shape;172;p14"/>
          <p:cNvCxnSpPr/>
          <p:nvPr/>
        </p:nvCxnSpPr>
        <p:spPr>
          <a:xfrm>
            <a:off x="1122648" y="3898900"/>
            <a:ext cx="2139949" cy="1843616"/>
          </a:xfrm>
          <a:prstGeom prst="straightConnector1">
            <a:avLst/>
          </a:prstGeom>
          <a:noFill/>
          <a:ln w="76200" cap="flat" cmpd="sng">
            <a:solidFill>
              <a:srgbClr val="0000FF"/>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1"/>
                                          </p:stCondLst>
                                        </p:cTn>
                                        <p:tgtEl>
                                          <p:spTgt spid="14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1"/>
                                          </p:stCondLst>
                                        </p:cTn>
                                        <p:tgtEl>
                                          <p:spTgt spid="15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1"/>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1"/>
                                          </p:stCondLst>
                                        </p:cTn>
                                        <p:tgtEl>
                                          <p:spTgt spid="16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2"/>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1"/>
                                          </p:stCondLst>
                                        </p:cTn>
                                        <p:tgtEl>
                                          <p:spTgt spid="16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57"/>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1"/>
                                          </p:stCondLst>
                                        </p:cTn>
                                        <p:tgtEl>
                                          <p:spTgt spid="16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6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6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65"/>
                                        </p:tgtEl>
                                        <p:attrNameLst>
                                          <p:attrName>style.visibility</p:attrName>
                                        </p:attrNameLst>
                                      </p:cBhvr>
                                      <p:to>
                                        <p:strVal val="visible"/>
                                      </p:to>
                                    </p:set>
                                  </p:childTnLst>
                                </p:cTn>
                              </p:par>
                              <p:par>
                                <p:cTn id="91" presetID="1" presetClass="exit" presetSubtype="0" fill="hold" nodeType="withEffect">
                                  <p:stCondLst>
                                    <p:cond delay="0"/>
                                  </p:stCondLst>
                                  <p:childTnLst>
                                    <p:set>
                                      <p:cBhvr>
                                        <p:cTn id="92" dur="1" fill="hold">
                                          <p:stCondLst>
                                            <p:cond delay="1"/>
                                          </p:stCondLst>
                                        </p:cTn>
                                        <p:tgtEl>
                                          <p:spTgt spid="16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6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7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7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6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Convolution</a:t>
            </a:r>
            <a:endParaRPr sz="3200">
              <a:latin typeface="Microsoft JhengHei"/>
              <a:ea typeface="Microsoft JhengHei"/>
              <a:cs typeface="Microsoft JhengHei"/>
              <a:sym typeface="Microsoft JhengHei"/>
            </a:endParaRPr>
          </a:p>
        </p:txBody>
      </p:sp>
      <p:graphicFrame>
        <p:nvGraphicFramePr>
          <p:cNvPr id="178" name="Google Shape;178;p15"/>
          <p:cNvGraphicFramePr/>
          <p:nvPr/>
        </p:nvGraphicFramePr>
        <p:xfrm>
          <a:off x="1074779" y="2135392"/>
          <a:ext cx="3831198" cy="3657684"/>
        </p:xfrm>
        <a:graphic>
          <a:graphicData uri="http://schemas.openxmlformats.org/drawingml/2006/table">
            <a:tbl>
              <a:tblPr firstRow="1" bandRow="1">
                <a:noFill/>
              </a:tblPr>
              <a:tblGrid>
                <a:gridCol w="638533">
                  <a:extLst>
                    <a:ext uri="{9D8B030D-6E8A-4147-A177-3AD203B41FA5}">
                      <a16:colId xmlns:a16="http://schemas.microsoft.com/office/drawing/2014/main" val="20000"/>
                    </a:ext>
                  </a:extLst>
                </a:gridCol>
                <a:gridCol w="638533">
                  <a:extLst>
                    <a:ext uri="{9D8B030D-6E8A-4147-A177-3AD203B41FA5}">
                      <a16:colId xmlns:a16="http://schemas.microsoft.com/office/drawing/2014/main" val="20001"/>
                    </a:ext>
                  </a:extLst>
                </a:gridCol>
                <a:gridCol w="638533">
                  <a:extLst>
                    <a:ext uri="{9D8B030D-6E8A-4147-A177-3AD203B41FA5}">
                      <a16:colId xmlns:a16="http://schemas.microsoft.com/office/drawing/2014/main" val="20002"/>
                    </a:ext>
                  </a:extLst>
                </a:gridCol>
                <a:gridCol w="638533">
                  <a:extLst>
                    <a:ext uri="{9D8B030D-6E8A-4147-A177-3AD203B41FA5}">
                      <a16:colId xmlns:a16="http://schemas.microsoft.com/office/drawing/2014/main" val="20003"/>
                    </a:ext>
                  </a:extLst>
                </a:gridCol>
                <a:gridCol w="638533">
                  <a:extLst>
                    <a:ext uri="{9D8B030D-6E8A-4147-A177-3AD203B41FA5}">
                      <a16:colId xmlns:a16="http://schemas.microsoft.com/office/drawing/2014/main" val="20004"/>
                    </a:ext>
                  </a:extLst>
                </a:gridCol>
                <a:gridCol w="638533">
                  <a:extLst>
                    <a:ext uri="{9D8B030D-6E8A-4147-A177-3AD203B41FA5}">
                      <a16:colId xmlns:a16="http://schemas.microsoft.com/office/drawing/2014/main" val="20005"/>
                    </a:ext>
                  </a:extLst>
                </a:gridCol>
              </a:tblGrid>
              <a:tr h="609613">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2400"/>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extLst>
                  <a:ext uri="{0D108BD9-81ED-4DB2-BD59-A6C34878D82A}">
                    <a16:rowId xmlns:a16="http://schemas.microsoft.com/office/drawing/2014/main" val="10000"/>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1"/>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2"/>
                  </a:ext>
                </a:extLst>
              </a:tr>
              <a:tr h="609613">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3"/>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4"/>
                  </a:ext>
                </a:extLst>
              </a:tr>
              <a:tr h="609613">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solidFill>
                            <a:srgbClr val="0000FF"/>
                          </a:solidFill>
                        </a:rPr>
                        <a:t>1</a:t>
                      </a:r>
                      <a:endParaRPr sz="3200" u="none" strike="noStrike" cap="none">
                        <a:solidFill>
                          <a:srgbClr val="0000FF"/>
                        </a:solidFill>
                      </a:endParaRPr>
                    </a:p>
                  </a:txBody>
                  <a:tcPr marL="121900" marR="121900" marT="60967" marB="60967"/>
                </a:tc>
                <a:tc>
                  <a:txBody>
                    <a:bodyPr/>
                    <a:lstStyle/>
                    <a:p>
                      <a:pPr marL="0" marR="0" lvl="0" indent="0" algn="ctr" rtl="0">
                        <a:lnSpc>
                          <a:spcPct val="100000"/>
                        </a:lnSpc>
                        <a:spcBef>
                          <a:spcPts val="0"/>
                        </a:spcBef>
                        <a:spcAft>
                          <a:spcPts val="0"/>
                        </a:spcAft>
                        <a:buNone/>
                      </a:pPr>
                      <a:r>
                        <a:rPr lang="en-US" sz="3200" u="none" strike="noStrike" cap="none"/>
                        <a:t>0</a:t>
                      </a:r>
                      <a:endParaRPr sz="3200" u="none" strike="noStrike" cap="none"/>
                    </a:p>
                  </a:txBody>
                  <a:tcPr marL="121900" marR="121900" marT="60967" marB="60967"/>
                </a:tc>
                <a:extLst>
                  <a:ext uri="{0D108BD9-81ED-4DB2-BD59-A6C34878D82A}">
                    <a16:rowId xmlns:a16="http://schemas.microsoft.com/office/drawing/2014/main" val="10005"/>
                  </a:ext>
                </a:extLst>
              </a:tr>
            </a:tbl>
          </a:graphicData>
        </a:graphic>
      </p:graphicFrame>
      <p:sp>
        <p:nvSpPr>
          <p:cNvPr id="179" name="Google Shape;179;p15"/>
          <p:cNvSpPr txBox="1"/>
          <p:nvPr/>
        </p:nvSpPr>
        <p:spPr>
          <a:xfrm>
            <a:off x="1426146" y="6123193"/>
            <a:ext cx="3128433" cy="615499"/>
          </a:xfrm>
          <a:prstGeom prst="rect">
            <a:avLst/>
          </a:prstGeom>
          <a:noFill/>
          <a:ln>
            <a:noFill/>
          </a:ln>
        </p:spPr>
        <p:txBody>
          <a:bodyPr spcFirstLastPara="1" wrap="square" lIns="121900" tIns="60933" rIns="121900" bIns="60933" anchor="t" anchorCtr="0">
            <a:spAutoFit/>
          </a:bodyPr>
          <a:lstStyle/>
          <a:p>
            <a:pPr algn="ctr"/>
            <a:r>
              <a:rPr lang="en-US" sz="3200">
                <a:solidFill>
                  <a:schemeClr val="dk1"/>
                </a:solidFill>
                <a:latin typeface="Arial"/>
                <a:ea typeface="Arial"/>
                <a:cs typeface="Arial"/>
                <a:sym typeface="Arial"/>
              </a:rPr>
              <a:t>6 x 6 image</a:t>
            </a:r>
            <a:endParaRPr sz="3200">
              <a:solidFill>
                <a:schemeClr val="dk1"/>
              </a:solidFill>
              <a:latin typeface="Arial"/>
              <a:ea typeface="Arial"/>
              <a:cs typeface="Arial"/>
              <a:sym typeface="Arial"/>
            </a:endParaRPr>
          </a:p>
        </p:txBody>
      </p:sp>
      <p:sp>
        <p:nvSpPr>
          <p:cNvPr id="180" name="Google Shape;180;p15"/>
          <p:cNvSpPr/>
          <p:nvPr/>
        </p:nvSpPr>
        <p:spPr>
          <a:xfrm>
            <a:off x="6600418" y="1246393"/>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81" name="Google Shape;181;p15"/>
          <p:cNvSpPr/>
          <p:nvPr/>
        </p:nvSpPr>
        <p:spPr>
          <a:xfrm>
            <a:off x="7722252" y="1246393"/>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182" name="Google Shape;182;p15"/>
          <p:cNvSpPr/>
          <p:nvPr/>
        </p:nvSpPr>
        <p:spPr>
          <a:xfrm>
            <a:off x="8844085" y="1246393"/>
            <a:ext cx="960967"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83" name="Google Shape;183;p15"/>
          <p:cNvSpPr/>
          <p:nvPr/>
        </p:nvSpPr>
        <p:spPr>
          <a:xfrm>
            <a:off x="9965918" y="1246393"/>
            <a:ext cx="960967"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184" name="Google Shape;184;p15"/>
          <p:cNvSpPr/>
          <p:nvPr/>
        </p:nvSpPr>
        <p:spPr>
          <a:xfrm>
            <a:off x="6600418" y="2313193"/>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85" name="Google Shape;185;p15"/>
          <p:cNvSpPr/>
          <p:nvPr/>
        </p:nvSpPr>
        <p:spPr>
          <a:xfrm>
            <a:off x="7722252" y="2313193"/>
            <a:ext cx="958849"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186" name="Google Shape;186;p15"/>
          <p:cNvSpPr/>
          <p:nvPr/>
        </p:nvSpPr>
        <p:spPr>
          <a:xfrm>
            <a:off x="8844085" y="2313193"/>
            <a:ext cx="960967"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0</a:t>
            </a:r>
            <a:endParaRPr sz="3200">
              <a:solidFill>
                <a:srgbClr val="000000"/>
              </a:solidFill>
              <a:latin typeface="Arial"/>
              <a:ea typeface="Arial"/>
              <a:cs typeface="Arial"/>
              <a:sym typeface="Arial"/>
            </a:endParaRPr>
          </a:p>
        </p:txBody>
      </p:sp>
      <p:sp>
        <p:nvSpPr>
          <p:cNvPr id="187" name="Google Shape;187;p15"/>
          <p:cNvSpPr/>
          <p:nvPr/>
        </p:nvSpPr>
        <p:spPr>
          <a:xfrm>
            <a:off x="9965918" y="2313193"/>
            <a:ext cx="960967" cy="960967"/>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88" name="Google Shape;188;p15"/>
          <p:cNvSpPr/>
          <p:nvPr/>
        </p:nvSpPr>
        <p:spPr>
          <a:xfrm>
            <a:off x="6600418" y="3458310"/>
            <a:ext cx="958849"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89" name="Google Shape;189;p15"/>
          <p:cNvSpPr/>
          <p:nvPr/>
        </p:nvSpPr>
        <p:spPr>
          <a:xfrm>
            <a:off x="7722252" y="3458310"/>
            <a:ext cx="958849"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90" name="Google Shape;190;p15"/>
          <p:cNvSpPr/>
          <p:nvPr/>
        </p:nvSpPr>
        <p:spPr>
          <a:xfrm>
            <a:off x="8844085" y="3458310"/>
            <a:ext cx="960967"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0</a:t>
            </a:r>
            <a:endParaRPr sz="3200">
              <a:solidFill>
                <a:srgbClr val="000000"/>
              </a:solidFill>
              <a:latin typeface="Arial"/>
              <a:ea typeface="Arial"/>
              <a:cs typeface="Arial"/>
              <a:sym typeface="Arial"/>
            </a:endParaRPr>
          </a:p>
        </p:txBody>
      </p:sp>
      <p:sp>
        <p:nvSpPr>
          <p:cNvPr id="191" name="Google Shape;191;p15"/>
          <p:cNvSpPr/>
          <p:nvPr/>
        </p:nvSpPr>
        <p:spPr>
          <a:xfrm>
            <a:off x="9965918" y="3458310"/>
            <a:ext cx="960967"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192" name="Google Shape;192;p15"/>
          <p:cNvSpPr/>
          <p:nvPr/>
        </p:nvSpPr>
        <p:spPr>
          <a:xfrm>
            <a:off x="6600418" y="4525110"/>
            <a:ext cx="958849"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193" name="Google Shape;193;p15"/>
          <p:cNvSpPr/>
          <p:nvPr/>
        </p:nvSpPr>
        <p:spPr>
          <a:xfrm>
            <a:off x="7722252" y="4525110"/>
            <a:ext cx="958849"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-2</a:t>
            </a:r>
            <a:endParaRPr sz="3200">
              <a:solidFill>
                <a:srgbClr val="000000"/>
              </a:solidFill>
              <a:latin typeface="Arial"/>
              <a:ea typeface="Arial"/>
              <a:cs typeface="Arial"/>
              <a:sym typeface="Arial"/>
            </a:endParaRPr>
          </a:p>
        </p:txBody>
      </p:sp>
      <p:sp>
        <p:nvSpPr>
          <p:cNvPr id="194" name="Google Shape;194;p15"/>
          <p:cNvSpPr/>
          <p:nvPr/>
        </p:nvSpPr>
        <p:spPr>
          <a:xfrm>
            <a:off x="8844085" y="4525110"/>
            <a:ext cx="960967"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-2</a:t>
            </a:r>
            <a:endParaRPr sz="3200">
              <a:solidFill>
                <a:srgbClr val="000000"/>
              </a:solidFill>
              <a:latin typeface="Arial"/>
              <a:ea typeface="Arial"/>
              <a:cs typeface="Arial"/>
              <a:sym typeface="Arial"/>
            </a:endParaRPr>
          </a:p>
        </p:txBody>
      </p:sp>
      <p:sp>
        <p:nvSpPr>
          <p:cNvPr id="195" name="Google Shape;195;p15"/>
          <p:cNvSpPr/>
          <p:nvPr/>
        </p:nvSpPr>
        <p:spPr>
          <a:xfrm>
            <a:off x="9965918" y="4525110"/>
            <a:ext cx="960967" cy="958849"/>
          </a:xfrm>
          <a:prstGeom prst="ellipse">
            <a:avLst/>
          </a:prstGeom>
          <a:gradFill>
            <a:gsLst>
              <a:gs pos="0">
                <a:srgbClr val="F7F6FF"/>
              </a:gs>
              <a:gs pos="64999">
                <a:srgbClr val="ECEBFF"/>
              </a:gs>
              <a:gs pos="100000">
                <a:srgbClr val="E5E3FF"/>
              </a:gs>
            </a:gsLst>
            <a:lin ang="5400000" scaled="0"/>
          </a:gradFill>
          <a:ln w="9525" cap="flat" cmpd="sng">
            <a:solidFill>
              <a:srgbClr val="D4D3E7"/>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graphicFrame>
        <p:nvGraphicFramePr>
          <p:cNvPr id="196" name="Google Shape;196;p15"/>
          <p:cNvGraphicFramePr/>
          <p:nvPr/>
        </p:nvGraphicFramePr>
        <p:xfrm>
          <a:off x="7559267" y="127317"/>
          <a:ext cx="1605900" cy="989880"/>
        </p:xfrm>
        <a:graphic>
          <a:graphicData uri="http://schemas.openxmlformats.org/drawingml/2006/table">
            <a:tbl>
              <a:tblPr firstRow="1" bandRow="1">
                <a:noFill/>
              </a:tblPr>
              <a:tblGrid>
                <a:gridCol w="535300">
                  <a:extLst>
                    <a:ext uri="{9D8B030D-6E8A-4147-A177-3AD203B41FA5}">
                      <a16:colId xmlns:a16="http://schemas.microsoft.com/office/drawing/2014/main" val="20000"/>
                    </a:ext>
                  </a:extLst>
                </a:gridCol>
                <a:gridCol w="535300">
                  <a:extLst>
                    <a:ext uri="{9D8B030D-6E8A-4147-A177-3AD203B41FA5}">
                      <a16:colId xmlns:a16="http://schemas.microsoft.com/office/drawing/2014/main" val="20001"/>
                    </a:ext>
                  </a:extLst>
                </a:gridCol>
                <a:gridCol w="535300">
                  <a:extLst>
                    <a:ext uri="{9D8B030D-6E8A-4147-A177-3AD203B41FA5}">
                      <a16:colId xmlns:a16="http://schemas.microsoft.com/office/drawing/2014/main" val="20002"/>
                    </a:ext>
                  </a:extLst>
                </a:gridCol>
              </a:tblGrid>
              <a:tr h="329960">
                <a:tc>
                  <a:txBody>
                    <a:bodyPr/>
                    <a:lstStyle/>
                    <a:p>
                      <a:pPr marL="0" marR="0" lvl="0" indent="0" algn="ctr" rtl="0">
                        <a:lnSpc>
                          <a:spcPct val="100000"/>
                        </a:lnSpc>
                        <a:spcBef>
                          <a:spcPts val="0"/>
                        </a:spcBef>
                        <a:spcAft>
                          <a:spcPts val="0"/>
                        </a:spcAft>
                        <a:buNone/>
                      </a:pPr>
                      <a:r>
                        <a:rPr lang="en-US" sz="1700" u="none" strike="noStrike" cap="none"/>
                        <a:t>-1</a:t>
                      </a:r>
                      <a:endParaRPr sz="1700" u="none" strike="noStrike" cap="none"/>
                    </a:p>
                  </a:txBody>
                  <a:tcPr marL="65833" marR="65833" marT="32900" marB="32900">
                    <a:solidFill>
                      <a:srgbClr val="B9D1FE"/>
                    </a:solidFill>
                  </a:tcPr>
                </a:tc>
                <a:tc>
                  <a:txBody>
                    <a:bodyPr/>
                    <a:lstStyle/>
                    <a:p>
                      <a:pPr marL="0" marR="0" lvl="0" indent="0" algn="ctr" rtl="0">
                        <a:lnSpc>
                          <a:spcPct val="100000"/>
                        </a:lnSpc>
                        <a:spcBef>
                          <a:spcPts val="0"/>
                        </a:spcBef>
                        <a:spcAft>
                          <a:spcPts val="0"/>
                        </a:spcAft>
                        <a:buNone/>
                      </a:pPr>
                      <a:r>
                        <a:rPr lang="en-US" sz="1700" u="none" strike="noStrike" cap="none"/>
                        <a:t>1</a:t>
                      </a:r>
                      <a:endParaRPr sz="1700" u="none" strike="noStrike" cap="none"/>
                    </a:p>
                  </a:txBody>
                  <a:tcPr marL="65833" marR="65833" marT="32900" marB="32900">
                    <a:solidFill>
                      <a:srgbClr val="B9D1FE"/>
                    </a:solidFill>
                  </a:tcPr>
                </a:tc>
                <a:tc>
                  <a:txBody>
                    <a:bodyPr/>
                    <a:lstStyle/>
                    <a:p>
                      <a:pPr marL="0" marR="0" lvl="0" indent="0" algn="ctr" rtl="0">
                        <a:lnSpc>
                          <a:spcPct val="100000"/>
                        </a:lnSpc>
                        <a:spcBef>
                          <a:spcPts val="0"/>
                        </a:spcBef>
                        <a:spcAft>
                          <a:spcPts val="0"/>
                        </a:spcAft>
                        <a:buNone/>
                      </a:pPr>
                      <a:r>
                        <a:rPr lang="en-US" sz="1700" u="none" strike="noStrike" cap="none"/>
                        <a:t>-1</a:t>
                      </a:r>
                      <a:endParaRPr sz="1700" u="none" strike="noStrike" cap="none"/>
                    </a:p>
                  </a:txBody>
                  <a:tcPr marL="65833" marR="65833" marT="32900" marB="32900">
                    <a:solidFill>
                      <a:srgbClr val="B9D1FE"/>
                    </a:solidFill>
                  </a:tcPr>
                </a:tc>
                <a:extLst>
                  <a:ext uri="{0D108BD9-81ED-4DB2-BD59-A6C34878D82A}">
                    <a16:rowId xmlns:a16="http://schemas.microsoft.com/office/drawing/2014/main" val="10000"/>
                  </a:ext>
                </a:extLst>
              </a:tr>
              <a:tr h="329960">
                <a:tc>
                  <a:txBody>
                    <a:bodyPr/>
                    <a:lstStyle/>
                    <a:p>
                      <a:pPr marL="0" marR="0" lvl="0" indent="0" algn="ctr" rtl="0">
                        <a:lnSpc>
                          <a:spcPct val="100000"/>
                        </a:lnSpc>
                        <a:spcBef>
                          <a:spcPts val="0"/>
                        </a:spcBef>
                        <a:spcAft>
                          <a:spcPts val="0"/>
                        </a:spcAft>
                        <a:buNone/>
                      </a:pPr>
                      <a:r>
                        <a:rPr lang="en-US" sz="1700" u="none" strike="noStrike" cap="none"/>
                        <a:t>-1</a:t>
                      </a:r>
                      <a:endParaRPr sz="1700" u="none" strike="noStrike" cap="none"/>
                    </a:p>
                  </a:txBody>
                  <a:tcPr marL="65833" marR="65833" marT="32900" marB="32900">
                    <a:solidFill>
                      <a:srgbClr val="B9D1FE"/>
                    </a:solidFill>
                  </a:tcPr>
                </a:tc>
                <a:tc>
                  <a:txBody>
                    <a:bodyPr/>
                    <a:lstStyle/>
                    <a:p>
                      <a:pPr marL="0" marR="0" lvl="0" indent="0" algn="ctr" rtl="0">
                        <a:lnSpc>
                          <a:spcPct val="100000"/>
                        </a:lnSpc>
                        <a:spcBef>
                          <a:spcPts val="0"/>
                        </a:spcBef>
                        <a:spcAft>
                          <a:spcPts val="0"/>
                        </a:spcAft>
                        <a:buNone/>
                      </a:pPr>
                      <a:r>
                        <a:rPr lang="en-US" sz="1700" u="none" strike="noStrike" cap="none"/>
                        <a:t>1</a:t>
                      </a:r>
                      <a:endParaRPr sz="1700" u="none" strike="noStrike" cap="none"/>
                    </a:p>
                  </a:txBody>
                  <a:tcPr marL="65833" marR="65833" marT="32900" marB="32900">
                    <a:solidFill>
                      <a:srgbClr val="B9D1FE"/>
                    </a:solidFill>
                  </a:tcPr>
                </a:tc>
                <a:tc>
                  <a:txBody>
                    <a:bodyPr/>
                    <a:lstStyle/>
                    <a:p>
                      <a:pPr marL="0" marR="0" lvl="0" indent="0" algn="ctr" rtl="0">
                        <a:lnSpc>
                          <a:spcPct val="100000"/>
                        </a:lnSpc>
                        <a:spcBef>
                          <a:spcPts val="0"/>
                        </a:spcBef>
                        <a:spcAft>
                          <a:spcPts val="0"/>
                        </a:spcAft>
                        <a:buNone/>
                      </a:pPr>
                      <a:r>
                        <a:rPr lang="en-US" sz="1700" u="none" strike="noStrike" cap="none"/>
                        <a:t>-1</a:t>
                      </a:r>
                      <a:endParaRPr sz="1700" u="none" strike="noStrike" cap="none"/>
                    </a:p>
                  </a:txBody>
                  <a:tcPr marL="65833" marR="65833" marT="32900" marB="32900">
                    <a:solidFill>
                      <a:srgbClr val="B9D1FE"/>
                    </a:solidFill>
                  </a:tcPr>
                </a:tc>
                <a:extLst>
                  <a:ext uri="{0D108BD9-81ED-4DB2-BD59-A6C34878D82A}">
                    <a16:rowId xmlns:a16="http://schemas.microsoft.com/office/drawing/2014/main" val="10001"/>
                  </a:ext>
                </a:extLst>
              </a:tr>
              <a:tr h="329960">
                <a:tc>
                  <a:txBody>
                    <a:bodyPr/>
                    <a:lstStyle/>
                    <a:p>
                      <a:pPr marL="0" marR="0" lvl="0" indent="0" algn="ctr" rtl="0">
                        <a:lnSpc>
                          <a:spcPct val="100000"/>
                        </a:lnSpc>
                        <a:spcBef>
                          <a:spcPts val="0"/>
                        </a:spcBef>
                        <a:spcAft>
                          <a:spcPts val="0"/>
                        </a:spcAft>
                        <a:buNone/>
                      </a:pPr>
                      <a:r>
                        <a:rPr lang="en-US" sz="1700" u="none" strike="noStrike" cap="none"/>
                        <a:t>-1</a:t>
                      </a:r>
                      <a:endParaRPr sz="1700" u="none" strike="noStrike" cap="none"/>
                    </a:p>
                  </a:txBody>
                  <a:tcPr marL="65833" marR="65833" marT="32900" marB="32900">
                    <a:solidFill>
                      <a:srgbClr val="B9D1FE"/>
                    </a:solidFill>
                  </a:tcPr>
                </a:tc>
                <a:tc>
                  <a:txBody>
                    <a:bodyPr/>
                    <a:lstStyle/>
                    <a:p>
                      <a:pPr marL="0" marR="0" lvl="0" indent="0" algn="ctr" rtl="0">
                        <a:lnSpc>
                          <a:spcPct val="100000"/>
                        </a:lnSpc>
                        <a:spcBef>
                          <a:spcPts val="0"/>
                        </a:spcBef>
                        <a:spcAft>
                          <a:spcPts val="0"/>
                        </a:spcAft>
                        <a:buNone/>
                      </a:pPr>
                      <a:r>
                        <a:rPr lang="en-US" sz="1700" u="none" strike="noStrike" cap="none"/>
                        <a:t>1</a:t>
                      </a:r>
                      <a:endParaRPr sz="1700" u="none" strike="noStrike" cap="none"/>
                    </a:p>
                  </a:txBody>
                  <a:tcPr marL="65833" marR="65833" marT="32900" marB="32900">
                    <a:solidFill>
                      <a:srgbClr val="B9D1FE"/>
                    </a:solidFill>
                  </a:tcPr>
                </a:tc>
                <a:tc>
                  <a:txBody>
                    <a:bodyPr/>
                    <a:lstStyle/>
                    <a:p>
                      <a:pPr marL="0" marR="0" lvl="0" indent="0" algn="ctr" rtl="0">
                        <a:lnSpc>
                          <a:spcPct val="100000"/>
                        </a:lnSpc>
                        <a:spcBef>
                          <a:spcPts val="0"/>
                        </a:spcBef>
                        <a:spcAft>
                          <a:spcPts val="0"/>
                        </a:spcAft>
                        <a:buNone/>
                      </a:pPr>
                      <a:r>
                        <a:rPr lang="en-US" sz="1700" u="none" strike="noStrike" cap="none"/>
                        <a:t>-1</a:t>
                      </a:r>
                      <a:endParaRPr sz="1700" u="none" strike="noStrike" cap="none"/>
                    </a:p>
                  </a:txBody>
                  <a:tcPr marL="65833" marR="65833" marT="32900" marB="32900">
                    <a:solidFill>
                      <a:srgbClr val="B9D1FE"/>
                    </a:solidFill>
                  </a:tcPr>
                </a:tc>
                <a:extLst>
                  <a:ext uri="{0D108BD9-81ED-4DB2-BD59-A6C34878D82A}">
                    <a16:rowId xmlns:a16="http://schemas.microsoft.com/office/drawing/2014/main" val="10002"/>
                  </a:ext>
                </a:extLst>
              </a:tr>
            </a:tbl>
          </a:graphicData>
        </a:graphic>
      </p:graphicFrame>
      <p:sp>
        <p:nvSpPr>
          <p:cNvPr id="197" name="Google Shape;197;p15"/>
          <p:cNvSpPr txBox="1"/>
          <p:nvPr/>
        </p:nvSpPr>
        <p:spPr>
          <a:xfrm>
            <a:off x="9119682" y="413493"/>
            <a:ext cx="1743703" cy="492388"/>
          </a:xfrm>
          <a:prstGeom prst="rect">
            <a:avLst/>
          </a:prstGeom>
          <a:noFill/>
          <a:ln>
            <a:noFill/>
          </a:ln>
        </p:spPr>
        <p:txBody>
          <a:bodyPr spcFirstLastPara="1" wrap="square" lIns="121900" tIns="60933" rIns="121900" bIns="60933" anchor="t" anchorCtr="0">
            <a:spAutoFit/>
          </a:bodyPr>
          <a:lstStyle/>
          <a:p>
            <a:pPr algn="ctr"/>
            <a:r>
              <a:rPr lang="en-US" sz="2400">
                <a:solidFill>
                  <a:srgbClr val="FF0000"/>
                </a:solidFill>
                <a:latin typeface="Arial"/>
                <a:ea typeface="Arial"/>
                <a:cs typeface="Arial"/>
                <a:sym typeface="Arial"/>
              </a:rPr>
              <a:t>Filter 2</a:t>
            </a:r>
            <a:endParaRPr sz="2400">
              <a:solidFill>
                <a:srgbClr val="FF0000"/>
              </a:solidFill>
              <a:latin typeface="Arial"/>
              <a:ea typeface="Arial"/>
              <a:cs typeface="Arial"/>
              <a:sym typeface="Arial"/>
            </a:endParaRPr>
          </a:p>
        </p:txBody>
      </p:sp>
      <p:sp>
        <p:nvSpPr>
          <p:cNvPr id="198" name="Google Shape;198;p15"/>
          <p:cNvSpPr/>
          <p:nvPr/>
        </p:nvSpPr>
        <p:spPr>
          <a:xfrm>
            <a:off x="1074779" y="2135392"/>
            <a:ext cx="1888067" cy="1843616"/>
          </a:xfrm>
          <a:prstGeom prst="rect">
            <a:avLst/>
          </a:prstGeom>
          <a:noFill/>
          <a:ln w="57150" cap="flat" cmpd="sng">
            <a:solidFill>
              <a:srgbClr val="0000FF"/>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199" name="Google Shape;199;p15"/>
          <p:cNvSpPr/>
          <p:nvPr/>
        </p:nvSpPr>
        <p:spPr>
          <a:xfrm>
            <a:off x="1745761" y="2135392"/>
            <a:ext cx="1890184" cy="1843616"/>
          </a:xfrm>
          <a:prstGeom prst="rect">
            <a:avLst/>
          </a:prstGeom>
          <a:noFill/>
          <a:ln w="57150" cap="flat" cmpd="sng">
            <a:solidFill>
              <a:srgbClr val="0000FF"/>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00" name="Google Shape;200;p15"/>
          <p:cNvSpPr/>
          <p:nvPr/>
        </p:nvSpPr>
        <p:spPr>
          <a:xfrm>
            <a:off x="2334195" y="2137509"/>
            <a:ext cx="1890184" cy="1843617"/>
          </a:xfrm>
          <a:prstGeom prst="rect">
            <a:avLst/>
          </a:prstGeom>
          <a:noFill/>
          <a:ln w="57150" cap="flat" cmpd="sng">
            <a:solidFill>
              <a:srgbClr val="0000FF"/>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01" name="Google Shape;201;p15"/>
          <p:cNvSpPr/>
          <p:nvPr/>
        </p:nvSpPr>
        <p:spPr>
          <a:xfrm>
            <a:off x="2969195" y="2135392"/>
            <a:ext cx="1890184" cy="1843616"/>
          </a:xfrm>
          <a:prstGeom prst="rect">
            <a:avLst/>
          </a:prstGeom>
          <a:noFill/>
          <a:ln w="57150" cap="flat" cmpd="sng">
            <a:solidFill>
              <a:srgbClr val="0000FF"/>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02" name="Google Shape;202;p15"/>
          <p:cNvSpPr/>
          <p:nvPr/>
        </p:nvSpPr>
        <p:spPr>
          <a:xfrm>
            <a:off x="1074779" y="2683609"/>
            <a:ext cx="1888067" cy="1843617"/>
          </a:xfrm>
          <a:prstGeom prst="rect">
            <a:avLst/>
          </a:prstGeom>
          <a:noFill/>
          <a:ln w="57150" cap="flat" cmpd="sng">
            <a:solidFill>
              <a:srgbClr val="0000FF"/>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03" name="Google Shape;203;p15"/>
          <p:cNvSpPr/>
          <p:nvPr/>
        </p:nvSpPr>
        <p:spPr>
          <a:xfrm>
            <a:off x="6843834" y="1523677"/>
            <a:ext cx="960967" cy="960967"/>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204" name="Google Shape;204;p15"/>
          <p:cNvSpPr/>
          <p:nvPr/>
        </p:nvSpPr>
        <p:spPr>
          <a:xfrm>
            <a:off x="7965667" y="1523677"/>
            <a:ext cx="960967" cy="960967"/>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205" name="Google Shape;205;p15"/>
          <p:cNvSpPr/>
          <p:nvPr/>
        </p:nvSpPr>
        <p:spPr>
          <a:xfrm>
            <a:off x="9089618" y="1523677"/>
            <a:ext cx="958849" cy="960967"/>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206" name="Google Shape;206;p15"/>
          <p:cNvSpPr/>
          <p:nvPr/>
        </p:nvSpPr>
        <p:spPr>
          <a:xfrm>
            <a:off x="10211451" y="1523677"/>
            <a:ext cx="960967" cy="960967"/>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207" name="Google Shape;207;p15"/>
          <p:cNvSpPr/>
          <p:nvPr/>
        </p:nvSpPr>
        <p:spPr>
          <a:xfrm>
            <a:off x="6843834" y="2590477"/>
            <a:ext cx="960967" cy="960967"/>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208" name="Google Shape;208;p15"/>
          <p:cNvSpPr/>
          <p:nvPr/>
        </p:nvSpPr>
        <p:spPr>
          <a:xfrm>
            <a:off x="7965667" y="2590477"/>
            <a:ext cx="960967" cy="960967"/>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209" name="Google Shape;209;p15"/>
          <p:cNvSpPr/>
          <p:nvPr/>
        </p:nvSpPr>
        <p:spPr>
          <a:xfrm>
            <a:off x="9089618" y="2590477"/>
            <a:ext cx="958849" cy="960967"/>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-2</a:t>
            </a:r>
            <a:endParaRPr sz="3200">
              <a:solidFill>
                <a:srgbClr val="000000"/>
              </a:solidFill>
              <a:latin typeface="Arial"/>
              <a:ea typeface="Arial"/>
              <a:cs typeface="Arial"/>
              <a:sym typeface="Arial"/>
            </a:endParaRPr>
          </a:p>
        </p:txBody>
      </p:sp>
      <p:sp>
        <p:nvSpPr>
          <p:cNvPr id="210" name="Google Shape;210;p15"/>
          <p:cNvSpPr/>
          <p:nvPr/>
        </p:nvSpPr>
        <p:spPr>
          <a:xfrm>
            <a:off x="10211451" y="2590477"/>
            <a:ext cx="960967" cy="960967"/>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211" name="Google Shape;211;p15"/>
          <p:cNvSpPr/>
          <p:nvPr/>
        </p:nvSpPr>
        <p:spPr>
          <a:xfrm>
            <a:off x="6843834" y="3735592"/>
            <a:ext cx="960967" cy="958851"/>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212" name="Google Shape;212;p15"/>
          <p:cNvSpPr/>
          <p:nvPr/>
        </p:nvSpPr>
        <p:spPr>
          <a:xfrm>
            <a:off x="7965667" y="3735592"/>
            <a:ext cx="960967" cy="958851"/>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213" name="Google Shape;213;p15"/>
          <p:cNvSpPr/>
          <p:nvPr/>
        </p:nvSpPr>
        <p:spPr>
          <a:xfrm>
            <a:off x="9089618" y="3735592"/>
            <a:ext cx="958849" cy="958851"/>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-2</a:t>
            </a:r>
            <a:endParaRPr sz="3200">
              <a:solidFill>
                <a:srgbClr val="000000"/>
              </a:solidFill>
              <a:latin typeface="Arial"/>
              <a:ea typeface="Arial"/>
              <a:cs typeface="Arial"/>
              <a:sym typeface="Arial"/>
            </a:endParaRPr>
          </a:p>
        </p:txBody>
      </p:sp>
      <p:sp>
        <p:nvSpPr>
          <p:cNvPr id="214" name="Google Shape;214;p15"/>
          <p:cNvSpPr/>
          <p:nvPr/>
        </p:nvSpPr>
        <p:spPr>
          <a:xfrm>
            <a:off x="10211451" y="3735592"/>
            <a:ext cx="960967" cy="958851"/>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215" name="Google Shape;215;p15"/>
          <p:cNvSpPr/>
          <p:nvPr/>
        </p:nvSpPr>
        <p:spPr>
          <a:xfrm>
            <a:off x="6843834" y="4802392"/>
            <a:ext cx="960967" cy="958851"/>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-1</a:t>
            </a:r>
            <a:endParaRPr sz="3200">
              <a:solidFill>
                <a:srgbClr val="000000"/>
              </a:solidFill>
              <a:latin typeface="Arial"/>
              <a:ea typeface="Arial"/>
              <a:cs typeface="Arial"/>
              <a:sym typeface="Arial"/>
            </a:endParaRPr>
          </a:p>
        </p:txBody>
      </p:sp>
      <p:sp>
        <p:nvSpPr>
          <p:cNvPr id="216" name="Google Shape;216;p15"/>
          <p:cNvSpPr/>
          <p:nvPr/>
        </p:nvSpPr>
        <p:spPr>
          <a:xfrm>
            <a:off x="7965667" y="4802392"/>
            <a:ext cx="960967" cy="958851"/>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0</a:t>
            </a:r>
            <a:endParaRPr sz="3200">
              <a:solidFill>
                <a:srgbClr val="000000"/>
              </a:solidFill>
              <a:latin typeface="Arial"/>
              <a:ea typeface="Arial"/>
              <a:cs typeface="Arial"/>
              <a:sym typeface="Arial"/>
            </a:endParaRPr>
          </a:p>
        </p:txBody>
      </p:sp>
      <p:sp>
        <p:nvSpPr>
          <p:cNvPr id="217" name="Google Shape;217;p15"/>
          <p:cNvSpPr/>
          <p:nvPr/>
        </p:nvSpPr>
        <p:spPr>
          <a:xfrm>
            <a:off x="9089618" y="4802392"/>
            <a:ext cx="958849" cy="958851"/>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-4</a:t>
            </a:r>
            <a:endParaRPr sz="3200">
              <a:solidFill>
                <a:srgbClr val="000000"/>
              </a:solidFill>
              <a:latin typeface="Arial"/>
              <a:ea typeface="Arial"/>
              <a:cs typeface="Arial"/>
              <a:sym typeface="Arial"/>
            </a:endParaRPr>
          </a:p>
        </p:txBody>
      </p:sp>
      <p:sp>
        <p:nvSpPr>
          <p:cNvPr id="218" name="Google Shape;218;p15"/>
          <p:cNvSpPr/>
          <p:nvPr/>
        </p:nvSpPr>
        <p:spPr>
          <a:xfrm>
            <a:off x="10211451" y="4802392"/>
            <a:ext cx="960967" cy="958851"/>
          </a:xfrm>
          <a:prstGeom prst="ellipse">
            <a:avLst/>
          </a:prstGeom>
          <a:gradFill>
            <a:gsLst>
              <a:gs pos="0">
                <a:srgbClr val="F0F0FF"/>
              </a:gs>
              <a:gs pos="64999">
                <a:srgbClr val="DDDDFF"/>
              </a:gs>
              <a:gs pos="100000">
                <a:srgbClr val="D0D0FF"/>
              </a:gs>
            </a:gsLst>
            <a:lin ang="5400000" scaled="0"/>
          </a:gradFill>
          <a:ln w="9525" cap="flat" cmpd="sng">
            <a:solidFill>
              <a:srgbClr val="C6C6FB"/>
            </a:solidFill>
            <a:prstDash val="solid"/>
            <a:round/>
            <a:headEnd type="none" w="sm" len="sm"/>
            <a:tailEnd type="none" w="sm" len="sm"/>
          </a:ln>
          <a:effectLst>
            <a:outerShdw blurRad="40000" dist="20000" dir="5400000" rotWithShape="0">
              <a:srgbClr val="808080">
                <a:alpha val="37647"/>
              </a:srgbClr>
            </a:outerShdw>
          </a:effectLst>
        </p:spPr>
        <p:txBody>
          <a:bodyPr spcFirstLastPara="1" wrap="square" lIns="121900" tIns="60933" rIns="121900" bIns="60933" anchor="ctr" anchorCtr="0">
            <a:noAutofit/>
          </a:bodyPr>
          <a:lstStyle/>
          <a:p>
            <a:pPr algn="ctr"/>
            <a:r>
              <a:rPr lang="en-US" sz="3200">
                <a:solidFill>
                  <a:srgbClr val="000000"/>
                </a:solidFill>
                <a:latin typeface="Arial"/>
                <a:ea typeface="Arial"/>
                <a:cs typeface="Arial"/>
                <a:sym typeface="Arial"/>
              </a:rPr>
              <a:t>3</a:t>
            </a:r>
            <a:endParaRPr sz="3200">
              <a:solidFill>
                <a:srgbClr val="000000"/>
              </a:solidFill>
              <a:latin typeface="Arial"/>
              <a:ea typeface="Arial"/>
              <a:cs typeface="Arial"/>
              <a:sym typeface="Arial"/>
            </a:endParaRPr>
          </a:p>
        </p:txBody>
      </p:sp>
      <p:sp>
        <p:nvSpPr>
          <p:cNvPr id="219" name="Google Shape;219;p15"/>
          <p:cNvSpPr txBox="1"/>
          <p:nvPr/>
        </p:nvSpPr>
        <p:spPr>
          <a:xfrm>
            <a:off x="5878633" y="996825"/>
            <a:ext cx="6096000" cy="697509"/>
          </a:xfrm>
          <a:prstGeom prst="rect">
            <a:avLst/>
          </a:prstGeom>
          <a:noFill/>
          <a:ln>
            <a:noFill/>
          </a:ln>
        </p:spPr>
        <p:txBody>
          <a:bodyPr spcFirstLastPara="1" wrap="square" lIns="121900" tIns="60933" rIns="121900" bIns="60933" anchor="t" anchorCtr="0">
            <a:spAutoFit/>
          </a:bodyPr>
          <a:lstStyle/>
          <a:p>
            <a:r>
              <a:rPr lang="en-US" sz="3733">
                <a:solidFill>
                  <a:srgbClr val="0000FF"/>
                </a:solidFill>
                <a:latin typeface="Arial"/>
                <a:ea typeface="Arial"/>
                <a:cs typeface="Arial"/>
                <a:sym typeface="Arial"/>
              </a:rPr>
              <a:t>Repeat this for each filter</a:t>
            </a:r>
            <a:endParaRPr sz="3733">
              <a:solidFill>
                <a:srgbClr val="0000FF"/>
              </a:solidFill>
              <a:latin typeface="Arial"/>
              <a:ea typeface="Arial"/>
              <a:cs typeface="Arial"/>
              <a:sym typeface="Arial"/>
            </a:endParaRPr>
          </a:p>
        </p:txBody>
      </p:sp>
      <p:sp>
        <p:nvSpPr>
          <p:cNvPr id="220" name="Google Shape;220;p15"/>
          <p:cNvSpPr/>
          <p:nvPr/>
        </p:nvSpPr>
        <p:spPr>
          <a:xfrm>
            <a:off x="2981895" y="3981125"/>
            <a:ext cx="1888067" cy="1843616"/>
          </a:xfrm>
          <a:prstGeom prst="rect">
            <a:avLst/>
          </a:prstGeom>
          <a:noFill/>
          <a:ln w="57150" cap="flat" cmpd="sng">
            <a:solidFill>
              <a:srgbClr val="0000FF"/>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21" name="Google Shape;221;p15"/>
          <p:cNvSpPr/>
          <p:nvPr/>
        </p:nvSpPr>
        <p:spPr>
          <a:xfrm>
            <a:off x="1316079" y="1246392"/>
            <a:ext cx="1610783" cy="1107941"/>
          </a:xfrm>
          <a:prstGeom prst="rect">
            <a:avLst/>
          </a:prstGeom>
          <a:noFill/>
          <a:ln>
            <a:noFill/>
          </a:ln>
        </p:spPr>
        <p:txBody>
          <a:bodyPr spcFirstLastPara="1" wrap="square" lIns="121900" tIns="60933" rIns="121900" bIns="60933" anchor="t" anchorCtr="0">
            <a:spAutoFit/>
          </a:bodyPr>
          <a:lstStyle/>
          <a:p>
            <a:r>
              <a:rPr lang="en-US" sz="3200">
                <a:solidFill>
                  <a:schemeClr val="dk1"/>
                </a:solidFill>
                <a:latin typeface="Arial"/>
                <a:ea typeface="Arial"/>
                <a:cs typeface="Arial"/>
                <a:sym typeface="Arial"/>
              </a:rPr>
              <a:t>stride=1</a:t>
            </a:r>
            <a:endParaRPr sz="3200">
              <a:solidFill>
                <a:schemeClr val="dk1"/>
              </a:solidFill>
              <a:latin typeface="Arial"/>
              <a:ea typeface="Arial"/>
              <a:cs typeface="Arial"/>
              <a:sym typeface="Arial"/>
            </a:endParaRPr>
          </a:p>
        </p:txBody>
      </p:sp>
      <p:sp>
        <p:nvSpPr>
          <p:cNvPr id="222" name="Google Shape;222;p15"/>
          <p:cNvSpPr txBox="1"/>
          <p:nvPr/>
        </p:nvSpPr>
        <p:spPr>
          <a:xfrm>
            <a:off x="6907333" y="5759126"/>
            <a:ext cx="4876800" cy="943922"/>
          </a:xfrm>
          <a:prstGeom prst="rect">
            <a:avLst/>
          </a:prstGeom>
          <a:noFill/>
          <a:ln>
            <a:noFill/>
          </a:ln>
        </p:spPr>
        <p:txBody>
          <a:bodyPr spcFirstLastPara="1" wrap="square" lIns="121900" tIns="60933" rIns="121900" bIns="60933" anchor="t" anchorCtr="0">
            <a:spAutoFit/>
          </a:bodyPr>
          <a:lstStyle/>
          <a:p>
            <a:pPr algn="ctr"/>
            <a:r>
              <a:rPr lang="en-US" sz="2667">
                <a:solidFill>
                  <a:srgbClr val="FF0000"/>
                </a:solidFill>
                <a:latin typeface="Arial"/>
                <a:ea typeface="Arial"/>
                <a:cs typeface="Arial"/>
                <a:sym typeface="Arial"/>
              </a:rPr>
              <a:t>Two 4 x 4 images</a:t>
            </a:r>
            <a:endParaRPr sz="2400"/>
          </a:p>
          <a:p>
            <a:pPr algn="ctr"/>
            <a:r>
              <a:rPr lang="en-US" sz="2667">
                <a:solidFill>
                  <a:srgbClr val="FF0000"/>
                </a:solidFill>
                <a:latin typeface="Arial"/>
                <a:ea typeface="Arial"/>
                <a:cs typeface="Arial"/>
                <a:sym typeface="Arial"/>
              </a:rPr>
              <a:t>Forming 2 x 4 x 4 matrix</a:t>
            </a:r>
            <a:endParaRPr sz="2667">
              <a:solidFill>
                <a:srgbClr val="FF0000"/>
              </a:solidFill>
              <a:latin typeface="Arial"/>
              <a:ea typeface="Arial"/>
              <a:cs typeface="Arial"/>
              <a:sym typeface="Arial"/>
            </a:endParaRPr>
          </a:p>
        </p:txBody>
      </p:sp>
      <p:sp>
        <p:nvSpPr>
          <p:cNvPr id="223" name="Google Shape;223;p15"/>
          <p:cNvSpPr/>
          <p:nvPr/>
        </p:nvSpPr>
        <p:spPr>
          <a:xfrm>
            <a:off x="7415334" y="2914326"/>
            <a:ext cx="3094567" cy="1297517"/>
          </a:xfrm>
          <a:prstGeom prst="rect">
            <a:avLst/>
          </a:prstGeom>
          <a:solidFill>
            <a:schemeClr val="accent5"/>
          </a:solidFill>
          <a:ln w="25400" cap="flat" cmpd="sng">
            <a:solidFill>
              <a:srgbClr val="002B76"/>
            </a:solidFill>
            <a:prstDash val="solid"/>
            <a:round/>
            <a:headEnd type="none" w="sm" len="sm"/>
            <a:tailEnd type="none" w="sm" len="sm"/>
          </a:ln>
        </p:spPr>
        <p:txBody>
          <a:bodyPr spcFirstLastPara="1" wrap="square" lIns="121900" tIns="60933" rIns="121900" bIns="60933" anchor="ctr" anchorCtr="0">
            <a:noAutofit/>
          </a:bodyPr>
          <a:lstStyle/>
          <a:p>
            <a:pPr algn="ctr"/>
            <a:r>
              <a:rPr lang="en-US" sz="3733">
                <a:solidFill>
                  <a:srgbClr val="000000"/>
                </a:solidFill>
                <a:latin typeface="Arial"/>
                <a:ea typeface="Arial"/>
                <a:cs typeface="Arial"/>
                <a:sym typeface="Arial"/>
              </a:rPr>
              <a:t>Feature</a:t>
            </a:r>
            <a:endParaRPr sz="2400"/>
          </a:p>
          <a:p>
            <a:pPr algn="ctr"/>
            <a:r>
              <a:rPr lang="en-US" sz="3733">
                <a:solidFill>
                  <a:srgbClr val="000000"/>
                </a:solidFill>
                <a:latin typeface="Arial"/>
                <a:ea typeface="Arial"/>
                <a:cs typeface="Arial"/>
                <a:sym typeface="Arial"/>
              </a:rPr>
              <a:t>Map</a:t>
            </a:r>
            <a:endParaRPr sz="3733">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1"/>
                                          </p:stCondLst>
                                        </p:cTn>
                                        <p:tgtEl>
                                          <p:spTgt spid="19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1"/>
                                          </p:stCondLst>
                                        </p:cTn>
                                        <p:tgtEl>
                                          <p:spTgt spid="19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1"/>
                                          </p:stCondLst>
                                        </p:cTn>
                                        <p:tgtEl>
                                          <p:spTgt spid="20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2"/>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1"/>
                                          </p:stCondLst>
                                        </p:cTn>
                                        <p:tgtEl>
                                          <p:spTgt spid="20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1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1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7"/>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1"/>
                                          </p:stCondLst>
                                        </p:cTn>
                                        <p:tgtEl>
                                          <p:spTgt spid="20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池化層(Pooling Layer)</a:t>
            </a:r>
            <a:endParaRPr sz="3200">
              <a:latin typeface="Microsoft JhengHei"/>
              <a:ea typeface="Microsoft JhengHei"/>
              <a:cs typeface="Microsoft JhengHei"/>
              <a:sym typeface="Microsoft JhengHei"/>
            </a:endParaRPr>
          </a:p>
        </p:txBody>
      </p:sp>
      <p:sp>
        <p:nvSpPr>
          <p:cNvPr id="229" name="Google Shape;229;p16"/>
          <p:cNvSpPr/>
          <p:nvPr/>
        </p:nvSpPr>
        <p:spPr>
          <a:xfrm>
            <a:off x="1109783" y="1517979"/>
            <a:ext cx="10686237" cy="1416102"/>
          </a:xfrm>
          <a:prstGeom prst="rect">
            <a:avLst/>
          </a:prstGeom>
          <a:noFill/>
          <a:ln>
            <a:noFill/>
          </a:ln>
        </p:spPr>
        <p:txBody>
          <a:bodyPr spcFirstLastPara="1" wrap="square" lIns="121900" tIns="60933" rIns="121900" bIns="60933" anchor="t" anchorCtr="0">
            <a:spAutoFit/>
          </a:bodyPr>
          <a:lstStyle/>
          <a:p>
            <a:pPr marL="380990" indent="-380990">
              <a:lnSpc>
                <a:spcPct val="150000"/>
              </a:lnSpc>
              <a:buClr>
                <a:srgbClr val="000000"/>
              </a:buClr>
              <a:buSzPts val="1400"/>
              <a:buFont typeface="Arial"/>
              <a:buChar char="•"/>
            </a:pPr>
            <a:r>
              <a:rPr lang="en-US" sz="1867">
                <a:solidFill>
                  <a:srgbClr val="FF0000"/>
                </a:solidFill>
                <a:latin typeface="Microsoft JhengHei"/>
                <a:ea typeface="Microsoft JhengHei"/>
                <a:cs typeface="Microsoft JhengHei"/>
                <a:sym typeface="Microsoft JhengHei"/>
              </a:rPr>
              <a:t>池化層(Pooling Layer)</a:t>
            </a:r>
            <a:r>
              <a:rPr lang="en-US" sz="1867">
                <a:solidFill>
                  <a:srgbClr val="000000"/>
                </a:solidFill>
                <a:latin typeface="Microsoft JhengHei"/>
                <a:ea typeface="Microsoft JhengHei"/>
                <a:cs typeface="Microsoft JhengHei"/>
                <a:sym typeface="Microsoft JhengHei"/>
              </a:rPr>
              <a:t>的意義類似 down-sampling，它是一個壓縮圖片並保留重要資訊的方法。常見的池化動作是 Max pooling，如底下每一個 2x2 的矩陣中取數字最大者，所以一個 4x4 的 feature map，經過 Max-pooling 之後就會形成 2x2 的矩陣。</a:t>
            </a:r>
            <a:endParaRPr sz="2400">
              <a:solidFill>
                <a:srgbClr val="000000"/>
              </a:solidFill>
              <a:latin typeface="Microsoft JhengHei"/>
              <a:ea typeface="Microsoft JhengHei"/>
              <a:cs typeface="Microsoft JhengHei"/>
              <a:sym typeface="Microsoft JhengHei"/>
            </a:endParaRPr>
          </a:p>
        </p:txBody>
      </p:sp>
      <p:pic>
        <p:nvPicPr>
          <p:cNvPr id="230" name="Google Shape;230;p16"/>
          <p:cNvPicPr preferRelativeResize="0"/>
          <p:nvPr/>
        </p:nvPicPr>
        <p:blipFill rotWithShape="1">
          <a:blip r:embed="rId3">
            <a:alphaModFix/>
          </a:blip>
          <a:srcRect/>
          <a:stretch/>
        </p:blipFill>
        <p:spPr>
          <a:xfrm>
            <a:off x="4114801" y="2819700"/>
            <a:ext cx="4609535" cy="39549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7"/>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池化層(Pooling Layer)</a:t>
            </a:r>
            <a:endParaRPr sz="3200">
              <a:latin typeface="Microsoft JhengHei"/>
              <a:ea typeface="Microsoft JhengHei"/>
              <a:cs typeface="Microsoft JhengHei"/>
              <a:sym typeface="Microsoft JhengHei"/>
            </a:endParaRPr>
          </a:p>
        </p:txBody>
      </p:sp>
      <p:sp>
        <p:nvSpPr>
          <p:cNvPr id="236" name="Google Shape;236;p17"/>
          <p:cNvSpPr/>
          <p:nvPr/>
        </p:nvSpPr>
        <p:spPr>
          <a:xfrm>
            <a:off x="1109783" y="1517979"/>
            <a:ext cx="10686237" cy="554072"/>
          </a:xfrm>
          <a:prstGeom prst="rect">
            <a:avLst/>
          </a:prstGeom>
          <a:noFill/>
          <a:ln>
            <a:noFill/>
          </a:ln>
        </p:spPr>
        <p:txBody>
          <a:bodyPr spcFirstLastPara="1" wrap="square" lIns="121900" tIns="60933" rIns="121900" bIns="60933" anchor="t" anchorCtr="0">
            <a:spAutoFit/>
          </a:bodyPr>
          <a:lstStyle/>
          <a:p>
            <a:pPr marL="380990" indent="-380990">
              <a:lnSpc>
                <a:spcPct val="150000"/>
              </a:lnSpc>
              <a:buClr>
                <a:srgbClr val="000000"/>
              </a:buClr>
              <a:buSzPts val="1400"/>
              <a:buFont typeface="Arial"/>
              <a:buChar char="•"/>
            </a:pPr>
            <a:r>
              <a:rPr lang="en-US" sz="1867">
                <a:solidFill>
                  <a:schemeClr val="dk1"/>
                </a:solidFill>
                <a:latin typeface="Microsoft JhengHei"/>
                <a:ea typeface="Microsoft JhengHei"/>
                <a:cs typeface="Microsoft JhengHei"/>
                <a:sym typeface="Microsoft JhengHei"/>
              </a:rPr>
              <a:t>池化層有以下優點：</a:t>
            </a:r>
            <a:endParaRPr sz="1867">
              <a:solidFill>
                <a:schemeClr val="dk1"/>
              </a:solidFill>
              <a:latin typeface="Microsoft JhengHei"/>
              <a:ea typeface="Microsoft JhengHei"/>
              <a:cs typeface="Microsoft JhengHei"/>
              <a:sym typeface="Microsoft JhengHei"/>
            </a:endParaRPr>
          </a:p>
        </p:txBody>
      </p:sp>
      <p:sp>
        <p:nvSpPr>
          <p:cNvPr id="237" name="Google Shape;237;p17"/>
          <p:cNvSpPr/>
          <p:nvPr/>
        </p:nvSpPr>
        <p:spPr>
          <a:xfrm>
            <a:off x="1552657" y="2019142"/>
            <a:ext cx="5064368" cy="2709149"/>
          </a:xfrm>
          <a:prstGeom prst="rect">
            <a:avLst/>
          </a:prstGeom>
          <a:noFill/>
          <a:ln>
            <a:noFill/>
          </a:ln>
        </p:spPr>
        <p:txBody>
          <a:bodyPr spcFirstLastPara="1" wrap="square" lIns="121900" tIns="60933" rIns="121900" bIns="60933" anchor="t" anchorCtr="0">
            <a:spAutoFit/>
          </a:bodyPr>
          <a:lstStyle/>
          <a:p>
            <a:pPr marL="457189" lvl="6" indent="-457189">
              <a:lnSpc>
                <a:spcPct val="150000"/>
              </a:lnSpc>
              <a:buClr>
                <a:srgbClr val="000000"/>
              </a:buClr>
              <a:buSzPts val="1400"/>
              <a:buFont typeface="Arial"/>
              <a:buAutoNum type="arabicPeriod"/>
            </a:pPr>
            <a:r>
              <a:rPr lang="en-US" sz="1867" dirty="0" err="1">
                <a:solidFill>
                  <a:schemeClr val="dk1"/>
                </a:solidFill>
                <a:latin typeface="Microsoft JhengHei"/>
                <a:ea typeface="Microsoft JhengHei"/>
                <a:cs typeface="Microsoft JhengHei"/>
                <a:sym typeface="Microsoft JhengHei"/>
              </a:rPr>
              <a:t>縮小</a:t>
            </a:r>
            <a:r>
              <a:rPr lang="en-US" sz="1867" dirty="0">
                <a:solidFill>
                  <a:schemeClr val="dk1"/>
                </a:solidFill>
                <a:latin typeface="Microsoft JhengHei"/>
                <a:ea typeface="Microsoft JhengHei"/>
                <a:cs typeface="Microsoft JhengHei"/>
                <a:sym typeface="Microsoft JhengHei"/>
              </a:rPr>
              <a:t> feature map </a:t>
            </a:r>
            <a:r>
              <a:rPr lang="en-US" sz="1867" dirty="0" err="1">
                <a:solidFill>
                  <a:schemeClr val="dk1"/>
                </a:solidFill>
                <a:latin typeface="Microsoft JhengHei"/>
                <a:ea typeface="Microsoft JhengHei"/>
                <a:cs typeface="Microsoft JhengHei"/>
                <a:sym typeface="Microsoft JhengHei"/>
              </a:rPr>
              <a:t>的尺寸，減少需要訓練的參數，避免</a:t>
            </a:r>
            <a:r>
              <a:rPr lang="en-US" sz="1867" dirty="0">
                <a:solidFill>
                  <a:schemeClr val="dk1"/>
                </a:solidFill>
                <a:latin typeface="Microsoft JhengHei"/>
                <a:ea typeface="Microsoft JhengHei"/>
                <a:cs typeface="Microsoft JhengHei"/>
                <a:sym typeface="Microsoft JhengHei"/>
              </a:rPr>
              <a:t> overfitting </a:t>
            </a:r>
            <a:r>
              <a:rPr lang="en-US" sz="1867" dirty="0" err="1">
                <a:solidFill>
                  <a:schemeClr val="dk1"/>
                </a:solidFill>
                <a:latin typeface="Microsoft JhengHei"/>
                <a:ea typeface="Microsoft JhengHei"/>
                <a:cs typeface="Microsoft JhengHei"/>
                <a:sym typeface="Microsoft JhengHei"/>
              </a:rPr>
              <a:t>的可能</a:t>
            </a:r>
            <a:r>
              <a:rPr lang="en-US" sz="1867" dirty="0">
                <a:solidFill>
                  <a:schemeClr val="dk1"/>
                </a:solidFill>
                <a:latin typeface="Microsoft JhengHei"/>
                <a:ea typeface="Microsoft JhengHei"/>
                <a:cs typeface="Microsoft JhengHei"/>
                <a:sym typeface="Microsoft JhengHei"/>
              </a:rPr>
              <a:t>。</a:t>
            </a:r>
            <a:endParaRPr sz="1867" dirty="0">
              <a:solidFill>
                <a:schemeClr val="dk1"/>
              </a:solidFill>
              <a:latin typeface="Microsoft JhengHei"/>
              <a:ea typeface="Microsoft JhengHei"/>
              <a:cs typeface="Microsoft JhengHei"/>
              <a:sym typeface="Microsoft JhengHei"/>
            </a:endParaRPr>
          </a:p>
          <a:p>
            <a:pPr marL="457189" lvl="6" indent="-457189">
              <a:lnSpc>
                <a:spcPct val="150000"/>
              </a:lnSpc>
              <a:buClr>
                <a:srgbClr val="000000"/>
              </a:buClr>
              <a:buSzPts val="1400"/>
              <a:buFont typeface="Arial"/>
              <a:buAutoNum type="arabicPeriod"/>
            </a:pPr>
            <a:r>
              <a:rPr lang="en-US" sz="1867" dirty="0" err="1">
                <a:solidFill>
                  <a:schemeClr val="dk1"/>
                </a:solidFill>
                <a:latin typeface="Microsoft JhengHei"/>
                <a:ea typeface="Microsoft JhengHei"/>
                <a:cs typeface="Microsoft JhengHei"/>
                <a:sym typeface="Microsoft JhengHei"/>
              </a:rPr>
              <a:t>減少需處理的資料點，並減少後續運算所需的時間</a:t>
            </a:r>
            <a:r>
              <a:rPr lang="en-US" sz="1867" dirty="0">
                <a:solidFill>
                  <a:schemeClr val="dk1"/>
                </a:solidFill>
                <a:latin typeface="Microsoft JhengHei"/>
                <a:ea typeface="Microsoft JhengHei"/>
                <a:cs typeface="Microsoft JhengHei"/>
                <a:sym typeface="Microsoft JhengHei"/>
              </a:rPr>
              <a:t>。</a:t>
            </a:r>
            <a:endParaRPr sz="1867" dirty="0">
              <a:solidFill>
                <a:schemeClr val="dk1"/>
              </a:solidFill>
              <a:latin typeface="Microsoft JhengHei"/>
              <a:ea typeface="Microsoft JhengHei"/>
              <a:cs typeface="Microsoft JhengHei"/>
              <a:sym typeface="Microsoft JhengHei"/>
            </a:endParaRPr>
          </a:p>
          <a:p>
            <a:pPr marL="457189" lvl="6" indent="-457189">
              <a:lnSpc>
                <a:spcPct val="150000"/>
              </a:lnSpc>
              <a:buClr>
                <a:srgbClr val="000000"/>
              </a:buClr>
              <a:buSzPts val="1400"/>
              <a:buFont typeface="Arial"/>
              <a:buAutoNum type="arabicPeriod"/>
            </a:pPr>
            <a:r>
              <a:rPr lang="en-US" sz="1867" dirty="0">
                <a:solidFill>
                  <a:schemeClr val="dk1"/>
                </a:solidFill>
                <a:latin typeface="Microsoft JhengHei"/>
                <a:ea typeface="Microsoft JhengHei"/>
                <a:cs typeface="Microsoft JhengHei"/>
                <a:sym typeface="Microsoft JhengHei"/>
              </a:rPr>
              <a:t>feature map </a:t>
            </a:r>
            <a:r>
              <a:rPr lang="en-US" sz="1867" dirty="0" err="1">
                <a:solidFill>
                  <a:schemeClr val="dk1"/>
                </a:solidFill>
                <a:latin typeface="Microsoft JhengHei"/>
                <a:ea typeface="Microsoft JhengHei"/>
                <a:cs typeface="Microsoft JhengHei"/>
                <a:sym typeface="Microsoft JhengHei"/>
              </a:rPr>
              <a:t>雖然縮小了，依舊可保持影像中的主要特徵</a:t>
            </a:r>
            <a:r>
              <a:rPr lang="en-US" sz="1867" dirty="0">
                <a:solidFill>
                  <a:schemeClr val="dk1"/>
                </a:solidFill>
                <a:latin typeface="Microsoft JhengHei"/>
                <a:ea typeface="Microsoft JhengHei"/>
                <a:cs typeface="Microsoft JhengHei"/>
                <a:sym typeface="Microsoft JhengHei"/>
              </a:rPr>
              <a:t>。</a:t>
            </a:r>
            <a:endParaRPr sz="2400" dirty="0">
              <a:solidFill>
                <a:schemeClr val="dk1"/>
              </a:solidFill>
              <a:latin typeface="Microsoft JhengHei"/>
              <a:ea typeface="Microsoft JhengHei"/>
              <a:cs typeface="Microsoft JhengHei"/>
              <a:sym typeface="Microsoft JhengHei"/>
            </a:endParaRPr>
          </a:p>
        </p:txBody>
      </p:sp>
      <p:pic>
        <p:nvPicPr>
          <p:cNvPr id="238" name="Google Shape;238;p17"/>
          <p:cNvPicPr preferRelativeResize="0"/>
          <p:nvPr/>
        </p:nvPicPr>
        <p:blipFill rotWithShape="1">
          <a:blip r:embed="rId3">
            <a:alphaModFix/>
          </a:blip>
          <a:srcRect/>
          <a:stretch/>
        </p:blipFill>
        <p:spPr>
          <a:xfrm>
            <a:off x="7059901" y="1157269"/>
            <a:ext cx="4762175" cy="5417064"/>
          </a:xfrm>
          <a:prstGeom prst="rect">
            <a:avLst/>
          </a:prstGeom>
          <a:noFill/>
          <a:ln>
            <a:noFill/>
          </a:ln>
        </p:spPr>
      </p:pic>
      <p:sp>
        <p:nvSpPr>
          <p:cNvPr id="239" name="Google Shape;239;p17"/>
          <p:cNvSpPr/>
          <p:nvPr/>
        </p:nvSpPr>
        <p:spPr>
          <a:xfrm>
            <a:off x="1109783" y="4821573"/>
            <a:ext cx="5507243" cy="985087"/>
          </a:xfrm>
          <a:prstGeom prst="rect">
            <a:avLst/>
          </a:prstGeom>
          <a:noFill/>
          <a:ln>
            <a:noFill/>
          </a:ln>
        </p:spPr>
        <p:txBody>
          <a:bodyPr spcFirstLastPara="1" wrap="square" lIns="121900" tIns="60933" rIns="121900" bIns="60933" anchor="t" anchorCtr="0">
            <a:spAutoFit/>
          </a:bodyPr>
          <a:lstStyle/>
          <a:p>
            <a:pPr marL="380990" indent="-380990">
              <a:lnSpc>
                <a:spcPct val="150000"/>
              </a:lnSpc>
              <a:buClr>
                <a:srgbClr val="000000"/>
              </a:buClr>
              <a:buSzPts val="1400"/>
              <a:buFont typeface="Arial"/>
              <a:buChar char="•"/>
            </a:pPr>
            <a:r>
              <a:rPr lang="en-US" sz="1867" dirty="0" err="1">
                <a:solidFill>
                  <a:schemeClr val="dk1"/>
                </a:solidFill>
                <a:latin typeface="Microsoft JhengHei"/>
                <a:ea typeface="Microsoft JhengHei"/>
                <a:cs typeface="Microsoft JhengHei"/>
                <a:sym typeface="Microsoft JhengHei"/>
              </a:rPr>
              <a:t>結果就是圖片看起來比較「模糊</a:t>
            </a:r>
            <a:r>
              <a:rPr lang="en-US" sz="1867" dirty="0">
                <a:solidFill>
                  <a:schemeClr val="dk1"/>
                </a:solidFill>
                <a:latin typeface="Microsoft JhengHei"/>
                <a:ea typeface="Microsoft JhengHei"/>
                <a:cs typeface="Microsoft JhengHei"/>
                <a:sym typeface="Microsoft JhengHei"/>
              </a:rPr>
              <a:t>」，</a:t>
            </a:r>
            <a:r>
              <a:rPr lang="en-US" sz="1867" dirty="0" err="1">
                <a:solidFill>
                  <a:schemeClr val="dk1"/>
                </a:solidFill>
                <a:latin typeface="Microsoft JhengHei"/>
                <a:ea typeface="Microsoft JhengHei"/>
                <a:cs typeface="Microsoft JhengHei"/>
                <a:sym typeface="Microsoft JhengHei"/>
              </a:rPr>
              <a:t>但是整體的樣貌還是可辨識的</a:t>
            </a:r>
            <a:r>
              <a:rPr lang="en-US" sz="1867" dirty="0">
                <a:solidFill>
                  <a:schemeClr val="dk1"/>
                </a:solidFill>
                <a:latin typeface="Microsoft JhengHei"/>
                <a:ea typeface="Microsoft JhengHei"/>
                <a:cs typeface="Microsoft JhengHei"/>
                <a:sym typeface="Microsoft JhengHei"/>
              </a:rPr>
              <a:t> (</a:t>
            </a:r>
            <a:r>
              <a:rPr lang="en-US" sz="1867" dirty="0" err="1">
                <a:solidFill>
                  <a:schemeClr val="dk1"/>
                </a:solidFill>
                <a:latin typeface="Microsoft JhengHei"/>
                <a:ea typeface="Microsoft JhengHei"/>
                <a:cs typeface="Microsoft JhengHei"/>
                <a:sym typeface="Microsoft JhengHei"/>
              </a:rPr>
              <a:t>特徵依舊有維持住</a:t>
            </a:r>
            <a:r>
              <a:rPr lang="en-US" sz="1867" dirty="0">
                <a:solidFill>
                  <a:schemeClr val="dk1"/>
                </a:solidFill>
                <a:latin typeface="Microsoft JhengHei"/>
                <a:ea typeface="Microsoft JhengHei"/>
                <a:cs typeface="Microsoft JhengHei"/>
                <a:sym typeface="Microsoft JhengHei"/>
              </a:rPr>
              <a:t>)。</a:t>
            </a:r>
            <a:endParaRPr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8"/>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a:latin typeface="Microsoft JhengHei"/>
                <a:ea typeface="Microsoft JhengHei"/>
                <a:cs typeface="Microsoft JhengHei"/>
                <a:sym typeface="Microsoft JhengHei"/>
              </a:rPr>
              <a:t>平坦層 (Flattern Layer)</a:t>
            </a:r>
            <a:endParaRPr sz="3200">
              <a:latin typeface="Microsoft JhengHei"/>
              <a:ea typeface="Microsoft JhengHei"/>
              <a:cs typeface="Microsoft JhengHei"/>
              <a:sym typeface="Microsoft JhengHei"/>
            </a:endParaRPr>
          </a:p>
        </p:txBody>
      </p:sp>
      <p:sp>
        <p:nvSpPr>
          <p:cNvPr id="245" name="Google Shape;245;p18"/>
          <p:cNvSpPr/>
          <p:nvPr/>
        </p:nvSpPr>
        <p:spPr>
          <a:xfrm>
            <a:off x="1109783" y="1517979"/>
            <a:ext cx="10686237" cy="1847118"/>
          </a:xfrm>
          <a:prstGeom prst="rect">
            <a:avLst/>
          </a:prstGeom>
          <a:noFill/>
          <a:ln>
            <a:noFill/>
          </a:ln>
        </p:spPr>
        <p:txBody>
          <a:bodyPr spcFirstLastPara="1" wrap="square" lIns="121900" tIns="60933" rIns="121900" bIns="60933" anchor="t" anchorCtr="0">
            <a:spAutoFit/>
          </a:bodyPr>
          <a:lstStyle/>
          <a:p>
            <a:pPr marL="380990" indent="-380990">
              <a:lnSpc>
                <a:spcPct val="150000"/>
              </a:lnSpc>
              <a:buClr>
                <a:srgbClr val="000000"/>
              </a:buClr>
              <a:buSzPts val="1400"/>
              <a:buFont typeface="Arial"/>
              <a:buChar char="•"/>
            </a:pPr>
            <a:r>
              <a:rPr lang="en-US" sz="1867" dirty="0">
                <a:solidFill>
                  <a:schemeClr val="dk1"/>
                </a:solidFill>
                <a:latin typeface="Microsoft JhengHei"/>
                <a:ea typeface="Microsoft JhengHei"/>
                <a:cs typeface="Microsoft JhengHei"/>
                <a:sym typeface="Microsoft JhengHei"/>
              </a:rPr>
              <a:t>在 CNN </a:t>
            </a:r>
            <a:r>
              <a:rPr lang="en-US" sz="1867" dirty="0" err="1">
                <a:solidFill>
                  <a:schemeClr val="dk1"/>
                </a:solidFill>
                <a:latin typeface="Microsoft JhengHei"/>
                <a:ea typeface="Microsoft JhengHei"/>
                <a:cs typeface="Microsoft JhengHei"/>
                <a:sym typeface="Microsoft JhengHei"/>
              </a:rPr>
              <a:t>前面幾層都是卷積層跟池化層交互轉換，透過多層卷積</a:t>
            </a:r>
            <a:r>
              <a:rPr lang="en-US" sz="1867" dirty="0">
                <a:solidFill>
                  <a:schemeClr val="dk1"/>
                </a:solidFill>
                <a:latin typeface="Microsoft JhengHei"/>
                <a:ea typeface="Microsoft JhengHei"/>
                <a:cs typeface="Microsoft JhengHei"/>
                <a:sym typeface="Microsoft JhengHei"/>
              </a:rPr>
              <a:t>/</a:t>
            </a:r>
            <a:r>
              <a:rPr lang="en-US" sz="1867" dirty="0" err="1">
                <a:solidFill>
                  <a:schemeClr val="dk1"/>
                </a:solidFill>
                <a:latin typeface="Microsoft JhengHei"/>
                <a:ea typeface="Microsoft JhengHei"/>
                <a:cs typeface="Microsoft JhengHei"/>
                <a:sym typeface="Microsoft JhengHei"/>
              </a:rPr>
              <a:t>池化，萃取特徵當作</a:t>
            </a:r>
            <a:r>
              <a:rPr lang="en-US" sz="1867" dirty="0">
                <a:solidFill>
                  <a:schemeClr val="dk1"/>
                </a:solidFill>
                <a:latin typeface="Microsoft JhengHei"/>
                <a:ea typeface="Microsoft JhengHei"/>
                <a:cs typeface="Microsoft JhengHei"/>
                <a:sym typeface="Microsoft JhengHei"/>
              </a:rPr>
              <a:t> </a:t>
            </a:r>
            <a:r>
              <a:rPr lang="en-US" sz="1867" dirty="0" err="1">
                <a:solidFill>
                  <a:schemeClr val="dk1"/>
                </a:solidFill>
                <a:latin typeface="Microsoft JhengHei"/>
                <a:ea typeface="Microsoft JhengHei"/>
                <a:cs typeface="Microsoft JhengHei"/>
                <a:sym typeface="Microsoft JhengHei"/>
              </a:rPr>
              <a:t>Input，再接至一到多個完全連接層，進行分類，這就是CNN的典型作法</a:t>
            </a:r>
            <a:r>
              <a:rPr lang="en-US" sz="1867" dirty="0">
                <a:solidFill>
                  <a:schemeClr val="dk1"/>
                </a:solidFill>
                <a:latin typeface="Microsoft JhengHei"/>
                <a:ea typeface="Microsoft JhengHei"/>
                <a:cs typeface="Microsoft JhengHei"/>
                <a:sym typeface="Microsoft JhengHei"/>
              </a:rPr>
              <a:t>。</a:t>
            </a:r>
            <a:endParaRPr sz="1867" dirty="0">
              <a:solidFill>
                <a:schemeClr val="dk1"/>
              </a:solidFill>
              <a:latin typeface="Microsoft JhengHei"/>
              <a:ea typeface="Microsoft JhengHei"/>
              <a:cs typeface="Microsoft JhengHei"/>
              <a:sym typeface="Microsoft JhengHei"/>
            </a:endParaRPr>
          </a:p>
          <a:p>
            <a:pPr marL="380990" indent="-380990">
              <a:lnSpc>
                <a:spcPct val="150000"/>
              </a:lnSpc>
              <a:buClr>
                <a:srgbClr val="000000"/>
              </a:buClr>
              <a:buSzPts val="1400"/>
              <a:buFont typeface="Arial"/>
              <a:buChar char="•"/>
            </a:pPr>
            <a:r>
              <a:rPr lang="en-US" sz="1867" dirty="0">
                <a:solidFill>
                  <a:schemeClr val="dk1"/>
                </a:solidFill>
                <a:latin typeface="Microsoft JhengHei"/>
                <a:ea typeface="Microsoft JhengHei"/>
                <a:cs typeface="Microsoft JhengHei"/>
                <a:sym typeface="Microsoft JhengHei"/>
              </a:rPr>
              <a:t>後半段會使用多層感知器來穩定判斷結果。所以再接入多層感知器前，先必須將矩陣打平成一維的陣列作為輸入，然後再串到後面的隱藏層跟輸出層。</a:t>
            </a:r>
            <a:endParaRPr sz="2400" dirty="0">
              <a:solidFill>
                <a:schemeClr val="dk1"/>
              </a:solidFill>
              <a:latin typeface="Microsoft JhengHei"/>
              <a:ea typeface="Microsoft JhengHei"/>
              <a:cs typeface="Microsoft JhengHei"/>
              <a:sym typeface="Microsoft JhengHei"/>
            </a:endParaRPr>
          </a:p>
        </p:txBody>
      </p:sp>
      <p:pic>
        <p:nvPicPr>
          <p:cNvPr id="246" name="Google Shape;246;p18"/>
          <p:cNvPicPr preferRelativeResize="0"/>
          <p:nvPr/>
        </p:nvPicPr>
        <p:blipFill rotWithShape="1">
          <a:blip r:embed="rId3">
            <a:alphaModFix/>
          </a:blip>
          <a:srcRect/>
          <a:stretch/>
        </p:blipFill>
        <p:spPr>
          <a:xfrm>
            <a:off x="950966" y="3701198"/>
            <a:ext cx="10699393" cy="292624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a:off x="950966" y="512064"/>
            <a:ext cx="11147249" cy="763600"/>
          </a:xfrm>
          <a:prstGeom prst="rect">
            <a:avLst/>
          </a:prstGeom>
          <a:noFill/>
          <a:ln>
            <a:noFill/>
          </a:ln>
        </p:spPr>
        <p:txBody>
          <a:bodyPr spcFirstLastPara="1" vert="horz" wrap="square" lIns="121900" tIns="121900" rIns="121900" bIns="121900" rtlCol="0" anchor="t" anchorCtr="0">
            <a:noAutofit/>
          </a:bodyPr>
          <a:lstStyle/>
          <a:p>
            <a:r>
              <a:rPr lang="en-US" sz="3200" dirty="0">
                <a:latin typeface="Microsoft JhengHei"/>
                <a:ea typeface="Microsoft JhengHei"/>
                <a:cs typeface="Microsoft JhengHei"/>
                <a:sym typeface="Microsoft JhengHei"/>
              </a:rPr>
              <a:t>The whole CNN</a:t>
            </a:r>
            <a:endParaRPr dirty="0"/>
          </a:p>
        </p:txBody>
      </p:sp>
      <p:grpSp>
        <p:nvGrpSpPr>
          <p:cNvPr id="252" name="Google Shape;252;p19"/>
          <p:cNvGrpSpPr/>
          <p:nvPr/>
        </p:nvGrpSpPr>
        <p:grpSpPr>
          <a:xfrm>
            <a:off x="1363460" y="2570540"/>
            <a:ext cx="3875617" cy="3282461"/>
            <a:chOff x="-1568937" y="3999117"/>
            <a:chExt cx="2906568" cy="3201477"/>
          </a:xfrm>
        </p:grpSpPr>
        <p:pic>
          <p:nvPicPr>
            <p:cNvPr id="253" name="Google Shape;253;p19"/>
            <p:cNvPicPr preferRelativeResize="0"/>
            <p:nvPr/>
          </p:nvPicPr>
          <p:blipFill rotWithShape="1">
            <a:blip r:embed="rId3">
              <a:alphaModFix/>
            </a:blip>
            <a:srcRect/>
            <a:stretch/>
          </p:blipFill>
          <p:spPr>
            <a:xfrm rot="5400000" flipH="1">
              <a:off x="-1736746" y="4748962"/>
              <a:ext cx="3201477" cy="1701788"/>
            </a:xfrm>
            <a:prstGeom prst="rect">
              <a:avLst/>
            </a:prstGeom>
            <a:noFill/>
            <a:ln>
              <a:noFill/>
            </a:ln>
          </p:spPr>
        </p:pic>
        <p:sp>
          <p:nvSpPr>
            <p:cNvPr id="254" name="Google Shape;254;p19"/>
            <p:cNvSpPr txBox="1"/>
            <p:nvPr/>
          </p:nvSpPr>
          <p:spPr>
            <a:xfrm>
              <a:off x="-1568937" y="5310681"/>
              <a:ext cx="2906568" cy="840460"/>
            </a:xfrm>
            <a:prstGeom prst="rect">
              <a:avLst/>
            </a:prstGeom>
            <a:gradFill>
              <a:gsLst>
                <a:gs pos="0">
                  <a:srgbClr val="0034BB"/>
                </a:gs>
                <a:gs pos="100000">
                  <a:srgbClr val="95A0FB"/>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t" anchorCtr="0">
              <a:spAutoFit/>
            </a:bodyPr>
            <a:lstStyle/>
            <a:p>
              <a:pPr algn="ctr"/>
              <a:r>
                <a:rPr lang="en-US" sz="2400">
                  <a:solidFill>
                    <a:schemeClr val="lt1"/>
                  </a:solidFill>
                  <a:latin typeface="Arial"/>
                  <a:ea typeface="Arial"/>
                  <a:cs typeface="Arial"/>
                  <a:sym typeface="Arial"/>
                </a:rPr>
                <a:t>Fully Connected Feedforward network</a:t>
              </a:r>
              <a:endParaRPr sz="2400">
                <a:solidFill>
                  <a:schemeClr val="lt1"/>
                </a:solidFill>
                <a:latin typeface="Arial"/>
                <a:ea typeface="Arial"/>
                <a:cs typeface="Arial"/>
                <a:sym typeface="Arial"/>
              </a:endParaRPr>
            </a:p>
          </p:txBody>
        </p:sp>
      </p:grpSp>
      <p:pic>
        <p:nvPicPr>
          <p:cNvPr id="255" name="Google Shape;255;p19" descr="http://s.hswstatic.com/gif/whiskers-sam.jpg"/>
          <p:cNvPicPr preferRelativeResize="0"/>
          <p:nvPr/>
        </p:nvPicPr>
        <p:blipFill rotWithShape="1">
          <a:blip r:embed="rId4">
            <a:alphaModFix/>
          </a:blip>
          <a:srcRect/>
          <a:stretch/>
        </p:blipFill>
        <p:spPr>
          <a:xfrm>
            <a:off x="7241524" y="74073"/>
            <a:ext cx="2473592" cy="1680092"/>
          </a:xfrm>
          <a:prstGeom prst="rect">
            <a:avLst/>
          </a:prstGeom>
          <a:noFill/>
          <a:ln>
            <a:noFill/>
          </a:ln>
        </p:spPr>
      </p:pic>
      <p:sp>
        <p:nvSpPr>
          <p:cNvPr id="256" name="Google Shape;256;p19"/>
          <p:cNvSpPr txBox="1"/>
          <p:nvPr/>
        </p:nvSpPr>
        <p:spPr>
          <a:xfrm>
            <a:off x="1650267" y="1414278"/>
            <a:ext cx="3301999" cy="615499"/>
          </a:xfrm>
          <a:prstGeom prst="rect">
            <a:avLst/>
          </a:prstGeom>
          <a:noFill/>
          <a:ln>
            <a:noFill/>
          </a:ln>
        </p:spPr>
        <p:txBody>
          <a:bodyPr spcFirstLastPara="1" wrap="square" lIns="121900" tIns="60933" rIns="121900" bIns="60933" anchor="t" anchorCtr="0">
            <a:spAutoFit/>
          </a:bodyPr>
          <a:lstStyle/>
          <a:p>
            <a:pPr algn="ctr"/>
            <a:r>
              <a:rPr lang="en-US" sz="3200">
                <a:solidFill>
                  <a:schemeClr val="dk1"/>
                </a:solidFill>
                <a:latin typeface="Arial"/>
                <a:ea typeface="Arial"/>
                <a:cs typeface="Arial"/>
                <a:sym typeface="Arial"/>
              </a:rPr>
              <a:t>Cat    or    Dog </a:t>
            </a:r>
            <a:endParaRPr sz="3200">
              <a:solidFill>
                <a:schemeClr val="dk1"/>
              </a:solidFill>
              <a:latin typeface="Arial"/>
              <a:ea typeface="Arial"/>
              <a:cs typeface="Arial"/>
              <a:sym typeface="Arial"/>
            </a:endParaRPr>
          </a:p>
        </p:txBody>
      </p:sp>
      <p:sp>
        <p:nvSpPr>
          <p:cNvPr id="257" name="Google Shape;257;p19"/>
          <p:cNvSpPr/>
          <p:nvPr/>
        </p:nvSpPr>
        <p:spPr>
          <a:xfrm>
            <a:off x="7329772" y="2289759"/>
            <a:ext cx="2315632" cy="570757"/>
          </a:xfrm>
          <a:prstGeom prst="rect">
            <a:avLst/>
          </a:prstGeom>
          <a:gradFill>
            <a:gsLst>
              <a:gs pos="0">
                <a:srgbClr val="0034BB"/>
              </a:gs>
              <a:gs pos="100000">
                <a:srgbClr val="95A0FB"/>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r>
              <a:rPr lang="en-US" sz="2667">
                <a:solidFill>
                  <a:schemeClr val="lt1"/>
                </a:solidFill>
                <a:latin typeface="Arial"/>
                <a:ea typeface="Arial"/>
                <a:cs typeface="Arial"/>
                <a:sym typeface="Arial"/>
              </a:rPr>
              <a:t>Convolution</a:t>
            </a:r>
            <a:endParaRPr sz="2667">
              <a:solidFill>
                <a:schemeClr val="lt1"/>
              </a:solidFill>
              <a:latin typeface="Arial"/>
              <a:ea typeface="Arial"/>
              <a:cs typeface="Arial"/>
              <a:sym typeface="Arial"/>
            </a:endParaRPr>
          </a:p>
        </p:txBody>
      </p:sp>
      <p:sp>
        <p:nvSpPr>
          <p:cNvPr id="258" name="Google Shape;258;p19"/>
          <p:cNvSpPr/>
          <p:nvPr/>
        </p:nvSpPr>
        <p:spPr>
          <a:xfrm>
            <a:off x="7329772" y="3360456"/>
            <a:ext cx="2315632" cy="570757"/>
          </a:xfrm>
          <a:prstGeom prst="rect">
            <a:avLst/>
          </a:prstGeom>
          <a:gradFill>
            <a:gsLst>
              <a:gs pos="0">
                <a:schemeClr val="accent6"/>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r>
              <a:rPr lang="en-US" sz="2667">
                <a:solidFill>
                  <a:schemeClr val="lt1"/>
                </a:solidFill>
                <a:latin typeface="Arial"/>
                <a:ea typeface="Arial"/>
                <a:cs typeface="Arial"/>
                <a:sym typeface="Arial"/>
              </a:rPr>
              <a:t>Max Pooling</a:t>
            </a:r>
            <a:endParaRPr sz="2667">
              <a:solidFill>
                <a:schemeClr val="lt1"/>
              </a:solidFill>
              <a:latin typeface="Arial"/>
              <a:ea typeface="Arial"/>
              <a:cs typeface="Arial"/>
              <a:sym typeface="Arial"/>
            </a:endParaRPr>
          </a:p>
        </p:txBody>
      </p:sp>
      <p:sp>
        <p:nvSpPr>
          <p:cNvPr id="259" name="Google Shape;259;p19"/>
          <p:cNvSpPr/>
          <p:nvPr/>
        </p:nvSpPr>
        <p:spPr>
          <a:xfrm>
            <a:off x="7329772" y="4420034"/>
            <a:ext cx="2315632" cy="570757"/>
          </a:xfrm>
          <a:prstGeom prst="rect">
            <a:avLst/>
          </a:prstGeom>
          <a:gradFill>
            <a:gsLst>
              <a:gs pos="0">
                <a:srgbClr val="0034BB"/>
              </a:gs>
              <a:gs pos="100000">
                <a:srgbClr val="95A0FB"/>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r>
              <a:rPr lang="en-US" sz="2667">
                <a:solidFill>
                  <a:schemeClr val="lt1"/>
                </a:solidFill>
                <a:latin typeface="Arial"/>
                <a:ea typeface="Arial"/>
                <a:cs typeface="Arial"/>
                <a:sym typeface="Arial"/>
              </a:rPr>
              <a:t>Convolution</a:t>
            </a:r>
            <a:endParaRPr sz="2667">
              <a:solidFill>
                <a:schemeClr val="lt1"/>
              </a:solidFill>
              <a:latin typeface="Arial"/>
              <a:ea typeface="Arial"/>
              <a:cs typeface="Arial"/>
              <a:sym typeface="Arial"/>
            </a:endParaRPr>
          </a:p>
        </p:txBody>
      </p:sp>
      <p:sp>
        <p:nvSpPr>
          <p:cNvPr id="260" name="Google Shape;260;p19"/>
          <p:cNvSpPr/>
          <p:nvPr/>
        </p:nvSpPr>
        <p:spPr>
          <a:xfrm>
            <a:off x="7329772" y="5526780"/>
            <a:ext cx="2315632" cy="570757"/>
          </a:xfrm>
          <a:prstGeom prst="rect">
            <a:avLst/>
          </a:prstGeom>
          <a:gradFill>
            <a:gsLst>
              <a:gs pos="0">
                <a:schemeClr val="accent6"/>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r>
              <a:rPr lang="en-US" sz="2667">
                <a:solidFill>
                  <a:schemeClr val="lt1"/>
                </a:solidFill>
                <a:latin typeface="Arial"/>
                <a:ea typeface="Arial"/>
                <a:cs typeface="Arial"/>
                <a:sym typeface="Arial"/>
              </a:rPr>
              <a:t>Max Pooling</a:t>
            </a:r>
            <a:endParaRPr sz="2667">
              <a:solidFill>
                <a:schemeClr val="lt1"/>
              </a:solidFill>
              <a:latin typeface="Arial"/>
              <a:ea typeface="Arial"/>
              <a:cs typeface="Arial"/>
              <a:sym typeface="Arial"/>
            </a:endParaRPr>
          </a:p>
        </p:txBody>
      </p:sp>
      <p:sp>
        <p:nvSpPr>
          <p:cNvPr id="261" name="Google Shape;261;p19"/>
          <p:cNvSpPr txBox="1"/>
          <p:nvPr/>
        </p:nvSpPr>
        <p:spPr>
          <a:xfrm>
            <a:off x="4762166" y="6140401"/>
            <a:ext cx="2075988" cy="533489"/>
          </a:xfrm>
          <a:prstGeom prst="rect">
            <a:avLst/>
          </a:prstGeom>
          <a:gradFill>
            <a:gsLst>
              <a:gs pos="0">
                <a:schemeClr val="accent2"/>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t" anchorCtr="0">
            <a:spAutoFit/>
          </a:bodyPr>
          <a:lstStyle/>
          <a:p>
            <a:pPr algn="ctr"/>
            <a:r>
              <a:rPr lang="en-US" sz="2667">
                <a:solidFill>
                  <a:schemeClr val="lt1"/>
                </a:solidFill>
                <a:latin typeface="Arial"/>
                <a:ea typeface="Arial"/>
                <a:cs typeface="Arial"/>
                <a:sym typeface="Arial"/>
              </a:rPr>
              <a:t>Flattened</a:t>
            </a:r>
            <a:endParaRPr sz="2667">
              <a:solidFill>
                <a:schemeClr val="lt1"/>
              </a:solidFill>
              <a:latin typeface="Arial"/>
              <a:ea typeface="Arial"/>
              <a:cs typeface="Arial"/>
              <a:sym typeface="Arial"/>
            </a:endParaRPr>
          </a:p>
        </p:txBody>
      </p:sp>
      <p:sp>
        <p:nvSpPr>
          <p:cNvPr id="262" name="Google Shape;262;p19"/>
          <p:cNvSpPr/>
          <p:nvPr/>
        </p:nvSpPr>
        <p:spPr>
          <a:xfrm>
            <a:off x="8258909" y="5052708"/>
            <a:ext cx="520700" cy="452641"/>
          </a:xfrm>
          <a:prstGeom prst="down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63" name="Google Shape;263;p19"/>
          <p:cNvSpPr/>
          <p:nvPr/>
        </p:nvSpPr>
        <p:spPr>
          <a:xfrm rot="10800000">
            <a:off x="6838625" y="6140400"/>
            <a:ext cx="1837267" cy="599877"/>
          </a:xfrm>
          <a:prstGeom prst="bentArrow">
            <a:avLst>
              <a:gd name="adj1" fmla="val 36585"/>
              <a:gd name="adj2" fmla="val 25000"/>
              <a:gd name="adj3" fmla="val 25000"/>
              <a:gd name="adj4" fmla="val 43750"/>
            </a:avLst>
          </a:prstGeom>
          <a:solidFill>
            <a:schemeClr val="dk1"/>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dk1"/>
              </a:solidFill>
              <a:latin typeface="Arial"/>
              <a:ea typeface="Arial"/>
              <a:cs typeface="Arial"/>
              <a:sym typeface="Arial"/>
            </a:endParaRPr>
          </a:p>
        </p:txBody>
      </p:sp>
      <p:sp>
        <p:nvSpPr>
          <p:cNvPr id="264" name="Google Shape;264;p19"/>
          <p:cNvSpPr/>
          <p:nvPr/>
        </p:nvSpPr>
        <p:spPr>
          <a:xfrm rot="-5400000">
            <a:off x="3499176" y="5483632"/>
            <a:ext cx="697197" cy="1651000"/>
          </a:xfrm>
          <a:prstGeom prst="bentArrow">
            <a:avLst>
              <a:gd name="adj1" fmla="val 28061"/>
              <a:gd name="adj2" fmla="val 25000"/>
              <a:gd name="adj3" fmla="val 25000"/>
              <a:gd name="adj4" fmla="val 43750"/>
            </a:avLst>
          </a:prstGeom>
          <a:solidFill>
            <a:schemeClr val="dk1"/>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dk1"/>
              </a:solidFill>
              <a:latin typeface="Arial"/>
              <a:ea typeface="Arial"/>
              <a:cs typeface="Arial"/>
              <a:sym typeface="Arial"/>
            </a:endParaRPr>
          </a:p>
        </p:txBody>
      </p:sp>
      <p:sp>
        <p:nvSpPr>
          <p:cNvPr id="265" name="Google Shape;265;p19"/>
          <p:cNvSpPr txBox="1"/>
          <p:nvPr/>
        </p:nvSpPr>
        <p:spPr>
          <a:xfrm>
            <a:off x="10144853" y="3706296"/>
            <a:ext cx="2359027" cy="943922"/>
          </a:xfrm>
          <a:prstGeom prst="rect">
            <a:avLst/>
          </a:prstGeom>
          <a:noFill/>
          <a:ln>
            <a:noFill/>
          </a:ln>
        </p:spPr>
        <p:txBody>
          <a:bodyPr spcFirstLastPara="1" wrap="square" lIns="121900" tIns="60933" rIns="121900" bIns="60933" anchor="t" anchorCtr="0">
            <a:spAutoFit/>
          </a:bodyPr>
          <a:lstStyle/>
          <a:p>
            <a:r>
              <a:rPr lang="en-US" sz="2667">
                <a:solidFill>
                  <a:schemeClr val="dk1"/>
                </a:solidFill>
                <a:latin typeface="Microsoft JhengHei"/>
                <a:ea typeface="Microsoft JhengHei"/>
                <a:cs typeface="Microsoft JhengHei"/>
                <a:sym typeface="Microsoft JhengHei"/>
              </a:rPr>
              <a:t>卷積/池化</a:t>
            </a:r>
            <a:endParaRPr sz="2667">
              <a:solidFill>
                <a:schemeClr val="dk1"/>
              </a:solidFill>
              <a:latin typeface="Microsoft JhengHei"/>
              <a:ea typeface="Microsoft JhengHei"/>
              <a:cs typeface="Microsoft JhengHei"/>
              <a:sym typeface="Microsoft JhengHei"/>
            </a:endParaRPr>
          </a:p>
          <a:p>
            <a:r>
              <a:rPr lang="en-US" sz="2667">
                <a:solidFill>
                  <a:schemeClr val="dk1"/>
                </a:solidFill>
                <a:latin typeface="Microsoft JhengHei"/>
                <a:ea typeface="Microsoft JhengHei"/>
                <a:cs typeface="Microsoft JhengHei"/>
                <a:sym typeface="Microsoft JhengHei"/>
              </a:rPr>
              <a:t>可重複多次</a:t>
            </a:r>
            <a:endParaRPr sz="2667">
              <a:solidFill>
                <a:schemeClr val="dk1"/>
              </a:solidFill>
              <a:latin typeface="Microsoft JhengHei"/>
              <a:ea typeface="Microsoft JhengHei"/>
              <a:cs typeface="Microsoft JhengHei"/>
              <a:sym typeface="Microsoft JhengHei"/>
            </a:endParaRPr>
          </a:p>
        </p:txBody>
      </p:sp>
      <p:sp>
        <p:nvSpPr>
          <p:cNvPr id="266" name="Google Shape;266;p19"/>
          <p:cNvSpPr/>
          <p:nvPr/>
        </p:nvSpPr>
        <p:spPr>
          <a:xfrm flipH="1">
            <a:off x="9698237" y="2258906"/>
            <a:ext cx="446617" cy="3838631"/>
          </a:xfrm>
          <a:prstGeom prst="leftBrace">
            <a:avLst>
              <a:gd name="adj1" fmla="val 72890"/>
              <a:gd name="adj2" fmla="val 50000"/>
            </a:avLst>
          </a:prstGeom>
          <a:noFill/>
          <a:ln w="381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dk1"/>
              </a:solidFill>
              <a:latin typeface="Arial"/>
              <a:ea typeface="Arial"/>
              <a:cs typeface="Arial"/>
              <a:sym typeface="Arial"/>
            </a:endParaRPr>
          </a:p>
        </p:txBody>
      </p:sp>
      <p:sp>
        <p:nvSpPr>
          <p:cNvPr id="267" name="Google Shape;267;p19"/>
          <p:cNvSpPr/>
          <p:nvPr/>
        </p:nvSpPr>
        <p:spPr>
          <a:xfrm>
            <a:off x="8258907" y="3956677"/>
            <a:ext cx="520700" cy="452641"/>
          </a:xfrm>
          <a:prstGeom prst="down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68" name="Google Shape;268;p19"/>
          <p:cNvSpPr/>
          <p:nvPr/>
        </p:nvSpPr>
        <p:spPr>
          <a:xfrm>
            <a:off x="8258907" y="2907814"/>
            <a:ext cx="520700" cy="452641"/>
          </a:xfrm>
          <a:prstGeom prst="down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69" name="Google Shape;269;p19"/>
          <p:cNvSpPr/>
          <p:nvPr/>
        </p:nvSpPr>
        <p:spPr>
          <a:xfrm>
            <a:off x="8258907" y="1806266"/>
            <a:ext cx="520700" cy="452641"/>
          </a:xfrm>
          <a:prstGeom prst="down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70" name="Google Shape;270;p19"/>
          <p:cNvSpPr/>
          <p:nvPr/>
        </p:nvSpPr>
        <p:spPr>
          <a:xfrm rot="8078365">
            <a:off x="2651925" y="2050006"/>
            <a:ext cx="245867" cy="452641"/>
          </a:xfrm>
          <a:prstGeom prst="down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71" name="Google Shape;271;p19"/>
          <p:cNvSpPr/>
          <p:nvPr/>
        </p:nvSpPr>
        <p:spPr>
          <a:xfrm rot="-8132532">
            <a:off x="3551357" y="2050005"/>
            <a:ext cx="221248" cy="452641"/>
          </a:xfrm>
          <a:prstGeom prst="down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altLang="zh-TW" sz="4000" dirty="0">
                <a:latin typeface="Times New Roman" panose="02020603050405020304" pitchFamily="18" charset="0"/>
                <a:cs typeface="Times New Roman" panose="02020603050405020304" pitchFamily="18" charset="0"/>
              </a:rPr>
              <a:t>Rise of Artificial Intelligence</a:t>
            </a:r>
            <a:endParaRPr lang="en-US" sz="4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4</a:t>
            </a:fld>
            <a:endParaRPr lang="zh-TW" altLang="en-US">
              <a:solidFill>
                <a:prstClr val="black">
                  <a:tint val="75000"/>
                </a:prstClr>
              </a:solidFill>
              <a:sym typeface="Songti TC Bold"/>
            </a:endParaRPr>
          </a:p>
        </p:txBody>
      </p:sp>
      <p:pic>
        <p:nvPicPr>
          <p:cNvPr id="1026" name="Picture 2" descr="AlphaGo，及AI的出現到底給圍棋帶來怎樣的變化和影響？ - 每日頭條">
            <a:extLst>
              <a:ext uri="{FF2B5EF4-FFF2-40B4-BE49-F238E27FC236}">
                <a16:creationId xmlns:a16="http://schemas.microsoft.com/office/drawing/2014/main" id="{7F74401E-CA20-4BE3-ABC8-94E2B4D6D1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74" y="1684337"/>
            <a:ext cx="5087873" cy="3830638"/>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364BE04A-3E8E-458B-ADC5-8CF9E0F7459F}"/>
              </a:ext>
            </a:extLst>
          </p:cNvPr>
          <p:cNvSpPr txBox="1"/>
          <p:nvPr/>
        </p:nvSpPr>
        <p:spPr>
          <a:xfrm>
            <a:off x="6315074" y="2305615"/>
            <a:ext cx="5572125" cy="3170099"/>
          </a:xfrm>
          <a:prstGeom prst="rect">
            <a:avLst/>
          </a:prstGeom>
          <a:noFill/>
        </p:spPr>
        <p:txBody>
          <a:bodyPr wrap="square" rtlCol="0">
            <a:spAutoFit/>
          </a:bodyPr>
          <a:lstStyle/>
          <a:p>
            <a:r>
              <a:rPr lang="en-US" sz="2000" dirty="0" err="1"/>
              <a:t>Alphago</a:t>
            </a:r>
            <a:r>
              <a:rPr lang="en-US" sz="2000" dirty="0"/>
              <a:t> </a:t>
            </a:r>
            <a:r>
              <a:rPr lang="zh-TW" altLang="en-US" sz="2000" dirty="0"/>
              <a:t>是由三個部分組成</a:t>
            </a:r>
            <a:r>
              <a:rPr lang="en-US" altLang="zh-TW" sz="2000" dirty="0"/>
              <a:t>:</a:t>
            </a:r>
          </a:p>
          <a:p>
            <a:pPr marL="457200" indent="-457200">
              <a:buAutoNum type="arabicPeriod"/>
            </a:pPr>
            <a:r>
              <a:rPr lang="en-US" altLang="zh-TW" sz="2000" dirty="0"/>
              <a:t>Monte Carol Search Tree (</a:t>
            </a:r>
            <a:r>
              <a:rPr lang="zh-TW" altLang="en-US" sz="2000" dirty="0"/>
              <a:t>蒙地卡羅搜尋樹</a:t>
            </a:r>
            <a:r>
              <a:rPr lang="en-US" altLang="zh-TW" sz="2000" dirty="0"/>
              <a:t>)</a:t>
            </a:r>
          </a:p>
          <a:p>
            <a:pPr marL="457200" indent="-457200">
              <a:buAutoNum type="arabicPeriod"/>
            </a:pPr>
            <a:endParaRPr lang="en-US" altLang="zh-TW" sz="2000" dirty="0"/>
          </a:p>
          <a:p>
            <a:pPr marL="457200" indent="-457200">
              <a:buAutoNum type="arabicPeriod"/>
            </a:pPr>
            <a:r>
              <a:rPr lang="en-US" altLang="zh-TW" sz="2000" dirty="0"/>
              <a:t>Value Network (</a:t>
            </a:r>
            <a:r>
              <a:rPr lang="zh-TW" altLang="en-US" sz="2000" dirty="0"/>
              <a:t>評估選點</a:t>
            </a:r>
            <a:r>
              <a:rPr lang="en-US" altLang="zh-TW" sz="2000" dirty="0"/>
              <a:t>)</a:t>
            </a:r>
          </a:p>
          <a:p>
            <a:pPr marL="457200" indent="-457200">
              <a:buAutoNum type="arabicPeriod"/>
            </a:pPr>
            <a:endParaRPr lang="en-US" altLang="zh-TW" sz="2000" dirty="0"/>
          </a:p>
          <a:p>
            <a:pPr marL="457200" indent="-457200">
              <a:buAutoNum type="arabicPeriod"/>
            </a:pPr>
            <a:r>
              <a:rPr lang="en-US" altLang="zh-TW" sz="2000" dirty="0"/>
              <a:t>Policy Network (</a:t>
            </a:r>
            <a:r>
              <a:rPr lang="zh-TW" altLang="en-US" sz="2000" dirty="0"/>
              <a:t>選擇落子</a:t>
            </a:r>
            <a:r>
              <a:rPr lang="en-US" altLang="zh-TW" sz="2000" dirty="0"/>
              <a:t>)</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endParaRPr lang="en-US" sz="2000" dirty="0"/>
          </a:p>
        </p:txBody>
      </p:sp>
      <p:sp>
        <p:nvSpPr>
          <p:cNvPr id="6" name="右大括弧 5">
            <a:extLst>
              <a:ext uri="{FF2B5EF4-FFF2-40B4-BE49-F238E27FC236}">
                <a16:creationId xmlns:a16="http://schemas.microsoft.com/office/drawing/2014/main" id="{E74AE5C6-D17A-4DCA-B6A5-5ECEC1F947F3}"/>
              </a:ext>
            </a:extLst>
          </p:cNvPr>
          <p:cNvSpPr/>
          <p:nvPr/>
        </p:nvSpPr>
        <p:spPr>
          <a:xfrm>
            <a:off x="9715500" y="3429000"/>
            <a:ext cx="314325" cy="63817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文字方塊 6">
            <a:extLst>
              <a:ext uri="{FF2B5EF4-FFF2-40B4-BE49-F238E27FC236}">
                <a16:creationId xmlns:a16="http://schemas.microsoft.com/office/drawing/2014/main" id="{C6DB9BC7-9275-467C-A5DD-63912B36BB61}"/>
              </a:ext>
            </a:extLst>
          </p:cNvPr>
          <p:cNvSpPr txBox="1"/>
          <p:nvPr/>
        </p:nvSpPr>
        <p:spPr>
          <a:xfrm>
            <a:off x="10356559" y="3563421"/>
            <a:ext cx="1640193" cy="400110"/>
          </a:xfrm>
          <a:prstGeom prst="rect">
            <a:avLst/>
          </a:prstGeom>
          <a:noFill/>
        </p:spPr>
        <p:txBody>
          <a:bodyPr wrap="none" rtlCol="0">
            <a:spAutoFit/>
          </a:bodyPr>
          <a:lstStyle/>
          <a:p>
            <a:r>
              <a:rPr lang="en-US" altLang="zh-TW" sz="2000" dirty="0"/>
              <a:t>Deep learning</a:t>
            </a:r>
            <a:endParaRPr lang="en-US" sz="2000" dirty="0"/>
          </a:p>
        </p:txBody>
      </p:sp>
      <p:sp>
        <p:nvSpPr>
          <p:cNvPr id="9" name="文字方塊 8">
            <a:extLst>
              <a:ext uri="{FF2B5EF4-FFF2-40B4-BE49-F238E27FC236}">
                <a16:creationId xmlns:a16="http://schemas.microsoft.com/office/drawing/2014/main" id="{5386F7A1-01F2-4C43-BC71-F9D21DA2CF66}"/>
              </a:ext>
            </a:extLst>
          </p:cNvPr>
          <p:cNvSpPr txBox="1"/>
          <p:nvPr/>
        </p:nvSpPr>
        <p:spPr>
          <a:xfrm>
            <a:off x="1919390" y="5749282"/>
            <a:ext cx="7535396" cy="646331"/>
          </a:xfrm>
          <a:prstGeom prst="rect">
            <a:avLst/>
          </a:prstGeom>
          <a:noFill/>
        </p:spPr>
        <p:txBody>
          <a:bodyPr wrap="none" rtlCol="0">
            <a:spAutoFit/>
          </a:bodyPr>
          <a:lstStyle/>
          <a:p>
            <a:r>
              <a:rPr lang="en-US" sz="3600" dirty="0"/>
              <a:t>But !! Deep learning is not a new thing!</a:t>
            </a:r>
          </a:p>
        </p:txBody>
      </p:sp>
    </p:spTree>
    <p:extLst>
      <p:ext uri="{BB962C8B-B14F-4D97-AF65-F5344CB8AC3E}">
        <p14:creationId xmlns:p14="http://schemas.microsoft.com/office/powerpoint/2010/main" val="2661460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altLang="zh-TW" sz="4000" dirty="0">
                <a:latin typeface="Times New Roman" panose="02020603050405020304" pitchFamily="18" charset="0"/>
                <a:cs typeface="Times New Roman" panose="02020603050405020304" pitchFamily="18" charset="0"/>
              </a:rPr>
              <a:t>Training in Practice – mini batch training</a:t>
            </a:r>
            <a:endParaRPr lang="en-US" sz="4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40</a:t>
            </a:fld>
            <a:endParaRPr lang="zh-TW" altLang="en-US">
              <a:solidFill>
                <a:prstClr val="black">
                  <a:tint val="75000"/>
                </a:prstClr>
              </a:solidFill>
              <a:sym typeface="Songti TC Bold"/>
            </a:endParaRPr>
          </a:p>
        </p:txBody>
      </p:sp>
      <p:pic>
        <p:nvPicPr>
          <p:cNvPr id="12290" name="Picture 2" descr="Batch size vs epochs. Batch Size: | by Jerry An | Medium">
            <a:extLst>
              <a:ext uri="{FF2B5EF4-FFF2-40B4-BE49-F238E27FC236}">
                <a16:creationId xmlns:a16="http://schemas.microsoft.com/office/drawing/2014/main" id="{5C91BCBB-F4CA-4C7D-BA51-C33EF31849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49" y="1095372"/>
            <a:ext cx="5444598" cy="553085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3C73FB42-0F84-4767-9010-43F8B7E637D3}"/>
              </a:ext>
            </a:extLst>
          </p:cNvPr>
          <p:cNvSpPr txBox="1"/>
          <p:nvPr/>
        </p:nvSpPr>
        <p:spPr>
          <a:xfrm>
            <a:off x="6096000" y="1412240"/>
            <a:ext cx="5090160" cy="1015663"/>
          </a:xfrm>
          <a:prstGeom prst="rect">
            <a:avLst/>
          </a:prstGeom>
          <a:noFill/>
        </p:spPr>
        <p:txBody>
          <a:bodyPr wrap="square" rtlCol="0">
            <a:spAutoFit/>
          </a:bodyPr>
          <a:lstStyle/>
          <a:p>
            <a:r>
              <a:rPr lang="zh-TW" altLang="en-US" sz="2000" dirty="0"/>
              <a:t>在訓練模型的時候礙於電腦記憶體容量有限，</a:t>
            </a:r>
            <a:endParaRPr lang="en-US" altLang="zh-TW" sz="2000" dirty="0"/>
          </a:p>
          <a:p>
            <a:r>
              <a:rPr lang="zh-TW" altLang="en-US" sz="2000" dirty="0"/>
              <a:t>因此必須要設置 </a:t>
            </a:r>
            <a:r>
              <a:rPr lang="en-US" altLang="zh-TW" sz="2000" dirty="0"/>
              <a:t>batch size </a:t>
            </a:r>
            <a:r>
              <a:rPr lang="zh-TW" altLang="en-US" sz="2000" dirty="0"/>
              <a:t>來平衡速度與模型訓練結果。</a:t>
            </a:r>
            <a:endParaRPr lang="en-US" sz="2000" dirty="0"/>
          </a:p>
        </p:txBody>
      </p:sp>
      <p:sp>
        <p:nvSpPr>
          <p:cNvPr id="10" name="文字方塊 9">
            <a:extLst>
              <a:ext uri="{FF2B5EF4-FFF2-40B4-BE49-F238E27FC236}">
                <a16:creationId xmlns:a16="http://schemas.microsoft.com/office/drawing/2014/main" id="{CF47C098-1BC6-4A5D-ADA9-53D9FDDDF165}"/>
              </a:ext>
            </a:extLst>
          </p:cNvPr>
          <p:cNvSpPr txBox="1"/>
          <p:nvPr/>
        </p:nvSpPr>
        <p:spPr>
          <a:xfrm>
            <a:off x="6187440" y="3113257"/>
            <a:ext cx="5166360" cy="1938992"/>
          </a:xfrm>
          <a:prstGeom prst="rect">
            <a:avLst/>
          </a:prstGeom>
          <a:noFill/>
        </p:spPr>
        <p:txBody>
          <a:bodyPr wrap="square" rtlCol="0">
            <a:spAutoFit/>
          </a:bodyPr>
          <a:lstStyle/>
          <a:p>
            <a:r>
              <a:rPr lang="en-US" sz="2000" dirty="0"/>
              <a:t>Batch size </a:t>
            </a:r>
            <a:r>
              <a:rPr lang="zh-TW" altLang="en-US" sz="2000" dirty="0"/>
              <a:t>若越大，</a:t>
            </a:r>
            <a:r>
              <a:rPr lang="en-US" altLang="zh-TW" sz="2000" dirty="0"/>
              <a:t>batch </a:t>
            </a:r>
            <a:r>
              <a:rPr lang="zh-TW" altLang="en-US" sz="2000" dirty="0"/>
              <a:t>與 </a:t>
            </a:r>
            <a:r>
              <a:rPr lang="en-US" altLang="zh-TW" sz="2000" dirty="0"/>
              <a:t>batch </a:t>
            </a:r>
            <a:r>
              <a:rPr lang="zh-TW" altLang="en-US" sz="2000" dirty="0"/>
              <a:t>之間的差異會較小，因此有利於模型收斂</a:t>
            </a:r>
            <a:r>
              <a:rPr lang="en-US" altLang="zh-TW" sz="2000" dirty="0"/>
              <a:t>; </a:t>
            </a:r>
          </a:p>
          <a:p>
            <a:endParaRPr lang="en-US" altLang="zh-TW" sz="2000" dirty="0"/>
          </a:p>
          <a:p>
            <a:r>
              <a:rPr lang="zh-TW" altLang="en-US" sz="2000" dirty="0"/>
              <a:t>反之 </a:t>
            </a:r>
            <a:r>
              <a:rPr lang="en-US" altLang="zh-TW" sz="2000" dirty="0"/>
              <a:t>batch size </a:t>
            </a:r>
            <a:r>
              <a:rPr lang="zh-TW" altLang="en-US" sz="2000" dirty="0"/>
              <a:t>若越小，</a:t>
            </a:r>
            <a:r>
              <a:rPr lang="en-US" altLang="zh-TW" sz="2000" dirty="0"/>
              <a:t> batch </a:t>
            </a:r>
            <a:r>
              <a:rPr lang="zh-TW" altLang="en-US" sz="2000" dirty="0"/>
              <a:t>與 </a:t>
            </a:r>
            <a:r>
              <a:rPr lang="en-US" altLang="zh-TW" sz="2000" dirty="0"/>
              <a:t>batch </a:t>
            </a:r>
            <a:r>
              <a:rPr lang="zh-TW" altLang="en-US" sz="2000" dirty="0"/>
              <a:t>之間的差異性較大，因此有較豐富的隨機性，雖然會收斂較慢，但是較能避免 </a:t>
            </a:r>
            <a:r>
              <a:rPr lang="en-US" altLang="zh-TW" sz="2000" dirty="0"/>
              <a:t>over-fitting</a:t>
            </a:r>
            <a:r>
              <a:rPr lang="zh-TW" altLang="en-US" sz="2000" dirty="0"/>
              <a:t>。</a:t>
            </a:r>
            <a:endParaRPr lang="en-US" sz="2000" dirty="0"/>
          </a:p>
        </p:txBody>
      </p:sp>
    </p:spTree>
    <p:extLst>
      <p:ext uri="{BB962C8B-B14F-4D97-AF65-F5344CB8AC3E}">
        <p14:creationId xmlns:p14="http://schemas.microsoft.com/office/powerpoint/2010/main" val="2906981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C74A5D-CB16-47D8-BE6C-6787E6BA7203}"/>
              </a:ext>
            </a:extLst>
          </p:cNvPr>
          <p:cNvSpPr>
            <a:spLocks noGrp="1"/>
          </p:cNvSpPr>
          <p:nvPr>
            <p:ph type="title"/>
          </p:nvPr>
        </p:nvSpPr>
        <p:spPr>
          <a:xfrm>
            <a:off x="4176712" y="2646517"/>
            <a:ext cx="4195128" cy="1325563"/>
          </a:xfrm>
        </p:spPr>
        <p:txBody>
          <a:bodyPr/>
          <a:lstStyle/>
          <a:p>
            <a:r>
              <a:rPr lang="zh-TW" altLang="en-US" dirty="0">
                <a:latin typeface="Times New Roman" panose="02020603050405020304" pitchFamily="18" charset="0"/>
                <a:cs typeface="Times New Roman" panose="02020603050405020304" pitchFamily="18" charset="0"/>
              </a:rPr>
              <a:t>感謝大家的參與</a:t>
            </a:r>
            <a:endParaRPr 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D68F811A-C1A3-406C-900E-10DEA30276BA}"/>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41</a:t>
            </a:fld>
            <a:endParaRPr lang="zh-TW" altLang="en-US">
              <a:solidFill>
                <a:prstClr val="black">
                  <a:tint val="75000"/>
                </a:prstClr>
              </a:solidFill>
              <a:sym typeface="Songti TC Bold"/>
            </a:endParaRPr>
          </a:p>
        </p:txBody>
      </p:sp>
      <p:sp>
        <p:nvSpPr>
          <p:cNvPr id="3" name="文字方塊 2">
            <a:extLst>
              <a:ext uri="{FF2B5EF4-FFF2-40B4-BE49-F238E27FC236}">
                <a16:creationId xmlns:a16="http://schemas.microsoft.com/office/drawing/2014/main" id="{6372C1A0-9887-43EE-AED5-508B28901B5D}"/>
              </a:ext>
            </a:extLst>
          </p:cNvPr>
          <p:cNvSpPr txBox="1"/>
          <p:nvPr/>
        </p:nvSpPr>
        <p:spPr>
          <a:xfrm>
            <a:off x="7081520" y="6352145"/>
            <a:ext cx="4092467" cy="369332"/>
          </a:xfrm>
          <a:prstGeom prst="rect">
            <a:avLst/>
          </a:prstGeom>
          <a:noFill/>
        </p:spPr>
        <p:txBody>
          <a:bodyPr wrap="none" rtlCol="0">
            <a:spAutoFit/>
          </a:bodyPr>
          <a:lstStyle/>
          <a:p>
            <a:r>
              <a:rPr lang="zh-TW" altLang="en-US" dirty="0"/>
              <a:t>有問題歡迎討論  </a:t>
            </a:r>
            <a:r>
              <a:rPr lang="en-US" altLang="zh-TW" dirty="0"/>
              <a:t>allensha42@gmail.com</a:t>
            </a:r>
            <a:endParaRPr lang="en-US" dirty="0"/>
          </a:p>
        </p:txBody>
      </p:sp>
    </p:spTree>
    <p:extLst>
      <p:ext uri="{BB962C8B-B14F-4D97-AF65-F5344CB8AC3E}">
        <p14:creationId xmlns:p14="http://schemas.microsoft.com/office/powerpoint/2010/main" val="252858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sz="4000" dirty="0">
                <a:latin typeface="Times New Roman" panose="02020603050405020304" pitchFamily="18" charset="0"/>
                <a:cs typeface="Times New Roman" panose="02020603050405020304" pitchFamily="18" charset="0"/>
              </a:rPr>
              <a:t>History of Neural Network – single perceptron</a:t>
            </a:r>
          </a:p>
        </p:txBody>
      </p:sp>
      <p:pic>
        <p:nvPicPr>
          <p:cNvPr id="18" name="圖片 17">
            <a:extLst>
              <a:ext uri="{FF2B5EF4-FFF2-40B4-BE49-F238E27FC236}">
                <a16:creationId xmlns:a16="http://schemas.microsoft.com/office/drawing/2014/main" id="{D0E0A69A-44DF-46FB-8E98-D1E3D9004EAD}"/>
              </a:ext>
            </a:extLst>
          </p:cNvPr>
          <p:cNvPicPr>
            <a:picLocks noChangeAspect="1"/>
          </p:cNvPicPr>
          <p:nvPr/>
        </p:nvPicPr>
        <p:blipFill>
          <a:blip r:embed="rId2"/>
          <a:stretch>
            <a:fillRect/>
          </a:stretch>
        </p:blipFill>
        <p:spPr>
          <a:xfrm>
            <a:off x="323849" y="1407431"/>
            <a:ext cx="7077076" cy="4394859"/>
          </a:xfrm>
          <a:prstGeom prst="rect">
            <a:avLst/>
          </a:prstGeom>
        </p:spPr>
      </p:pic>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6D05260C-C29A-4582-AA5E-1240644A149E}"/>
                  </a:ext>
                </a:extLst>
              </p:cNvPr>
              <p:cNvSpPr txBox="1"/>
              <p:nvPr/>
            </p:nvSpPr>
            <p:spPr>
              <a:xfrm>
                <a:off x="7572375" y="1857940"/>
                <a:ext cx="4443413" cy="3785652"/>
              </a:xfrm>
              <a:prstGeom prst="rect">
                <a:avLst/>
              </a:prstGeom>
              <a:noFill/>
            </p:spPr>
            <p:txBody>
              <a:bodyPr wrap="square" rtlCol="0">
                <a:spAutoFit/>
              </a:bodyPr>
              <a:lstStyle/>
              <a:p>
                <a:r>
                  <a:rPr lang="zh-TW" altLang="en-US" sz="2000" dirty="0"/>
                  <a:t>感知器是在 </a:t>
                </a:r>
                <a:r>
                  <a:rPr lang="en-US" altLang="zh-TW" sz="2000" dirty="0"/>
                  <a:t>1957</a:t>
                </a:r>
                <a:r>
                  <a:rPr lang="zh-TW" altLang="en-US" sz="2000" dirty="0"/>
                  <a:t> 年由 </a:t>
                </a:r>
                <a:r>
                  <a:rPr lang="en-US" altLang="zh-TW" sz="2000" dirty="0"/>
                  <a:t>Frank Rosenblatt</a:t>
                </a:r>
              </a:p>
              <a:p>
                <a:r>
                  <a:rPr lang="zh-TW" altLang="en-US" sz="2000" dirty="0"/>
                  <a:t>發明出來的，是參考人類神經的傳地方式，因此被稱為人工神經網路。</a:t>
                </a:r>
                <a:endParaRPr lang="en-US" altLang="zh-TW" sz="2000" dirty="0"/>
              </a:p>
              <a:p>
                <a:endParaRPr lang="en-US" sz="2000" dirty="0"/>
              </a:p>
              <a:p>
                <a:r>
                  <a:rPr lang="zh-TW" altLang="en-US" sz="2000" dirty="0"/>
                  <a:t>感知器看起來複雜，但其實就是</a:t>
                </a:r>
                <a:endParaRPr lang="en-US" altLang="zh-TW" sz="2000" dirty="0"/>
              </a:p>
              <a:p>
                <a:r>
                  <a:rPr lang="zh-TW" altLang="en-US" sz="2000" dirty="0">
                    <a:solidFill>
                      <a:srgbClr val="FF0000"/>
                    </a:solidFill>
                  </a:rPr>
                  <a:t>迴歸模型</a:t>
                </a:r>
                <a:r>
                  <a:rPr lang="zh-TW" altLang="en-US" sz="2000" dirty="0"/>
                  <a:t>換種表達方式</a:t>
                </a:r>
                <a:endParaRPr lang="en-US" altLang="zh-TW" sz="2000" dirty="0"/>
              </a:p>
              <a:p>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𝑤𝑥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0</m:t>
                          </m:r>
                        </m:sub>
                      </m:sSub>
                    </m:oMath>
                  </m:oMathPara>
                </a14:m>
                <a:endParaRPr lang="en-US" sz="2000" dirty="0"/>
              </a:p>
              <a:p>
                <a:endParaRPr lang="en-US" sz="2000" dirty="0"/>
              </a:p>
              <a:p>
                <a:r>
                  <a:rPr lang="zh-TW" altLang="en-US" sz="2000" dirty="0"/>
                  <a:t>然而 </a:t>
                </a:r>
                <a:r>
                  <a:rPr lang="en-US" sz="2000" dirty="0"/>
                  <a:t>1957 </a:t>
                </a:r>
                <a:r>
                  <a:rPr lang="zh-TW" altLang="en-US" sz="2000" dirty="0"/>
                  <a:t>發明的</a:t>
                </a:r>
                <a:r>
                  <a:rPr lang="zh-TW" altLang="en-US" sz="2000" dirty="0">
                    <a:solidFill>
                      <a:srgbClr val="FF0000"/>
                    </a:solidFill>
                  </a:rPr>
                  <a:t>單層感知器</a:t>
                </a:r>
                <a:r>
                  <a:rPr lang="zh-TW" altLang="en-US" sz="2000" dirty="0"/>
                  <a:t>最大的瓶頸就是，其無法處理</a:t>
                </a:r>
                <a:r>
                  <a:rPr lang="zh-TW" altLang="en-US" sz="2000" dirty="0">
                    <a:solidFill>
                      <a:srgbClr val="FF0000"/>
                    </a:solidFill>
                  </a:rPr>
                  <a:t>線性不可分</a:t>
                </a:r>
                <a:r>
                  <a:rPr lang="zh-TW" altLang="en-US" sz="2000" dirty="0"/>
                  <a:t>的問題</a:t>
                </a:r>
                <a:r>
                  <a:rPr lang="en-US" altLang="zh-TW" sz="2000" dirty="0"/>
                  <a:t>…</a:t>
                </a:r>
                <a:endParaRPr lang="en-US" sz="2000" dirty="0"/>
              </a:p>
            </p:txBody>
          </p:sp>
        </mc:Choice>
        <mc:Fallback xmlns="">
          <p:sp>
            <p:nvSpPr>
              <p:cNvPr id="20" name="文字方塊 19">
                <a:extLst>
                  <a:ext uri="{FF2B5EF4-FFF2-40B4-BE49-F238E27FC236}">
                    <a16:creationId xmlns:a16="http://schemas.microsoft.com/office/drawing/2014/main" id="{6D05260C-C29A-4582-AA5E-1240644A149E}"/>
                  </a:ext>
                </a:extLst>
              </p:cNvPr>
              <p:cNvSpPr txBox="1">
                <a:spLocks noRot="1" noChangeAspect="1" noMove="1" noResize="1" noEditPoints="1" noAdjustHandles="1" noChangeArrowheads="1" noChangeShapeType="1" noTextEdit="1"/>
              </p:cNvSpPr>
              <p:nvPr/>
            </p:nvSpPr>
            <p:spPr>
              <a:xfrm>
                <a:off x="7572375" y="1857940"/>
                <a:ext cx="4443413" cy="3785652"/>
              </a:xfrm>
              <a:prstGeom prst="rect">
                <a:avLst/>
              </a:prstGeom>
              <a:blipFill>
                <a:blip r:embed="rId3"/>
                <a:stretch>
                  <a:fillRect l="-1372" t="-1127" r="-137" b="-1932"/>
                </a:stretch>
              </a:blipFill>
            </p:spPr>
            <p:txBody>
              <a:bodyPr/>
              <a:lstStyle/>
              <a:p>
                <a:r>
                  <a:rPr lang="en-US">
                    <a:noFill/>
                  </a:rPr>
                  <a:t> </a:t>
                </a:r>
              </a:p>
            </p:txBody>
          </p:sp>
        </mc:Fallback>
      </mc:AlternateContent>
      <p:pic>
        <p:nvPicPr>
          <p:cNvPr id="19" name="圖片 18">
            <a:extLst>
              <a:ext uri="{FF2B5EF4-FFF2-40B4-BE49-F238E27FC236}">
                <a16:creationId xmlns:a16="http://schemas.microsoft.com/office/drawing/2014/main" id="{25CAF825-1CD4-4EC6-A0C9-6B6814986300}"/>
              </a:ext>
            </a:extLst>
          </p:cNvPr>
          <p:cNvPicPr>
            <a:picLocks noChangeAspect="1"/>
          </p:cNvPicPr>
          <p:nvPr/>
        </p:nvPicPr>
        <p:blipFill>
          <a:blip r:embed="rId4"/>
          <a:stretch>
            <a:fillRect/>
          </a:stretch>
        </p:blipFill>
        <p:spPr>
          <a:xfrm>
            <a:off x="1502981" y="5322327"/>
            <a:ext cx="1621219" cy="1554018"/>
          </a:xfrm>
          <a:prstGeom prst="rect">
            <a:avLst/>
          </a:prstGeom>
        </p:spPr>
      </p:pic>
      <p:pic>
        <p:nvPicPr>
          <p:cNvPr id="21" name="圖片 20">
            <a:extLst>
              <a:ext uri="{FF2B5EF4-FFF2-40B4-BE49-F238E27FC236}">
                <a16:creationId xmlns:a16="http://schemas.microsoft.com/office/drawing/2014/main" id="{58F95EB4-52EC-496B-8941-81678B61B9A1}"/>
              </a:ext>
            </a:extLst>
          </p:cNvPr>
          <p:cNvPicPr>
            <a:picLocks noChangeAspect="1"/>
          </p:cNvPicPr>
          <p:nvPr/>
        </p:nvPicPr>
        <p:blipFill>
          <a:blip r:embed="rId5"/>
          <a:stretch>
            <a:fillRect/>
          </a:stretch>
        </p:blipFill>
        <p:spPr>
          <a:xfrm>
            <a:off x="3412789" y="5284488"/>
            <a:ext cx="1749696" cy="1600973"/>
          </a:xfrm>
          <a:prstGeom prst="rect">
            <a:avLst/>
          </a:prstGeom>
        </p:spPr>
      </p:pic>
      <p:pic>
        <p:nvPicPr>
          <p:cNvPr id="22" name="圖片 21">
            <a:extLst>
              <a:ext uri="{FF2B5EF4-FFF2-40B4-BE49-F238E27FC236}">
                <a16:creationId xmlns:a16="http://schemas.microsoft.com/office/drawing/2014/main" id="{A3BAFD68-1406-4302-A6E6-F3E27F239526}"/>
              </a:ext>
            </a:extLst>
          </p:cNvPr>
          <p:cNvPicPr>
            <a:picLocks noChangeAspect="1"/>
          </p:cNvPicPr>
          <p:nvPr/>
        </p:nvPicPr>
        <p:blipFill>
          <a:blip r:embed="rId6"/>
          <a:stretch>
            <a:fillRect/>
          </a:stretch>
        </p:blipFill>
        <p:spPr>
          <a:xfrm>
            <a:off x="5451074" y="5273327"/>
            <a:ext cx="1654576" cy="1560274"/>
          </a:xfrm>
          <a:prstGeom prst="rect">
            <a:avLst/>
          </a:prstGeom>
        </p:spPr>
      </p:pic>
    </p:spTree>
    <p:extLst>
      <p:ext uri="{BB962C8B-B14F-4D97-AF65-F5344CB8AC3E}">
        <p14:creationId xmlns:p14="http://schemas.microsoft.com/office/powerpoint/2010/main" val="279368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266699" y="194472"/>
            <a:ext cx="11477625" cy="654048"/>
          </a:xfrm>
        </p:spPr>
        <p:txBody>
          <a:bodyPr>
            <a:normAutofit/>
          </a:bodyPr>
          <a:lstStyle/>
          <a:p>
            <a:r>
              <a:rPr lang="en-US" sz="4000" dirty="0">
                <a:latin typeface="Times New Roman" panose="02020603050405020304" pitchFamily="18" charset="0"/>
                <a:cs typeface="Times New Roman" panose="02020603050405020304" pitchFamily="18" charset="0"/>
              </a:rPr>
              <a:t>History of Neural Network –multilayer perceptron</a:t>
            </a: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6</a:t>
            </a:fld>
            <a:endParaRPr lang="zh-TW" altLang="en-US">
              <a:solidFill>
                <a:prstClr val="black">
                  <a:tint val="75000"/>
                </a:prstClr>
              </a:solidFill>
              <a:sym typeface="Songti TC Bold"/>
            </a:endParaRPr>
          </a:p>
        </p:txBody>
      </p:sp>
      <p:sp>
        <p:nvSpPr>
          <p:cNvPr id="8" name="橢圓 7">
            <a:extLst>
              <a:ext uri="{FF2B5EF4-FFF2-40B4-BE49-F238E27FC236}">
                <a16:creationId xmlns:a16="http://schemas.microsoft.com/office/drawing/2014/main" id="{D086B558-59A9-47E2-8F42-42BC971289E2}"/>
              </a:ext>
            </a:extLst>
          </p:cNvPr>
          <p:cNvSpPr/>
          <p:nvPr/>
        </p:nvSpPr>
        <p:spPr>
          <a:xfrm>
            <a:off x="742950" y="1901822"/>
            <a:ext cx="704850"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xmlns:a14="http://schemas.microsoft.com/office/drawing/2010/main">
        <mc:Choice Requires="a14">
          <p:sp>
            <p:nvSpPr>
              <p:cNvPr id="9" name="橢圓 8">
                <a:extLst>
                  <a:ext uri="{FF2B5EF4-FFF2-40B4-BE49-F238E27FC236}">
                    <a16:creationId xmlns:a16="http://schemas.microsoft.com/office/drawing/2014/main" id="{EBEDD5E7-1C74-456F-BE78-2AB70DE6E71C}"/>
                  </a:ext>
                </a:extLst>
              </p:cNvPr>
              <p:cNvSpPr/>
              <p:nvPr/>
            </p:nvSpPr>
            <p:spPr>
              <a:xfrm>
                <a:off x="742950" y="3886200"/>
                <a:ext cx="704850"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m:oMathPara>
                </a14:m>
                <a:endParaRPr lang="en-US" dirty="0"/>
              </a:p>
            </p:txBody>
          </p:sp>
        </mc:Choice>
        <mc:Fallback xmlns="">
          <p:sp>
            <p:nvSpPr>
              <p:cNvPr id="9" name="橢圓 8">
                <a:extLst>
                  <a:ext uri="{FF2B5EF4-FFF2-40B4-BE49-F238E27FC236}">
                    <a16:creationId xmlns:a16="http://schemas.microsoft.com/office/drawing/2014/main" id="{EBEDD5E7-1C74-456F-BE78-2AB70DE6E71C}"/>
                  </a:ext>
                </a:extLst>
              </p:cNvPr>
              <p:cNvSpPr>
                <a:spLocks noRot="1" noChangeAspect="1" noMove="1" noResize="1" noEditPoints="1" noAdjustHandles="1" noChangeArrowheads="1" noChangeShapeType="1" noTextEdit="1"/>
              </p:cNvSpPr>
              <p:nvPr/>
            </p:nvSpPr>
            <p:spPr>
              <a:xfrm>
                <a:off x="742950" y="3886200"/>
                <a:ext cx="704850" cy="654048"/>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橢圓 9">
                <a:extLst>
                  <a:ext uri="{FF2B5EF4-FFF2-40B4-BE49-F238E27FC236}">
                    <a16:creationId xmlns:a16="http://schemas.microsoft.com/office/drawing/2014/main" id="{DD83C651-41D7-4CFB-A9A8-60CE3FD6009B}"/>
                  </a:ext>
                </a:extLst>
              </p:cNvPr>
              <p:cNvSpPr/>
              <p:nvPr/>
            </p:nvSpPr>
            <p:spPr>
              <a:xfrm>
                <a:off x="742950" y="2860670"/>
                <a:ext cx="704850"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m:oMathPara>
                </a14:m>
                <a:endParaRPr lang="en-US" dirty="0"/>
              </a:p>
            </p:txBody>
          </p:sp>
        </mc:Choice>
        <mc:Fallback xmlns="">
          <p:sp>
            <p:nvSpPr>
              <p:cNvPr id="10" name="橢圓 9">
                <a:extLst>
                  <a:ext uri="{FF2B5EF4-FFF2-40B4-BE49-F238E27FC236}">
                    <a16:creationId xmlns:a16="http://schemas.microsoft.com/office/drawing/2014/main" id="{DD83C651-41D7-4CFB-A9A8-60CE3FD6009B}"/>
                  </a:ext>
                </a:extLst>
              </p:cNvPr>
              <p:cNvSpPr>
                <a:spLocks noRot="1" noChangeAspect="1" noMove="1" noResize="1" noEditPoints="1" noAdjustHandles="1" noChangeArrowheads="1" noChangeShapeType="1" noTextEdit="1"/>
              </p:cNvSpPr>
              <p:nvPr/>
            </p:nvSpPr>
            <p:spPr>
              <a:xfrm>
                <a:off x="742950" y="2860670"/>
                <a:ext cx="704850" cy="65404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流程圖: 替代程序 10">
                <a:extLst>
                  <a:ext uri="{FF2B5EF4-FFF2-40B4-BE49-F238E27FC236}">
                    <a16:creationId xmlns:a16="http://schemas.microsoft.com/office/drawing/2014/main" id="{0719CF20-6464-4C56-99AE-935B8286F7F7}"/>
                  </a:ext>
                </a:extLst>
              </p:cNvPr>
              <p:cNvSpPr/>
              <p:nvPr/>
            </p:nvSpPr>
            <p:spPr>
              <a:xfrm>
                <a:off x="2676522" y="2092328"/>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zh-TW" altLang="en-US" i="1">
                          <a:latin typeface="Cambria Math" panose="02040503050406030204" pitchFamily="18" charset="0"/>
                        </a:rPr>
                        <m:t>總和</m:t>
                      </m:r>
                      <m:r>
                        <a:rPr lang="en-US" b="0" i="1" smtClean="0">
                          <a:latin typeface="Cambria Math" panose="02040503050406030204" pitchFamily="18" charset="0"/>
                        </a:rPr>
                        <m:t>)</m:t>
                      </m:r>
                    </m:oMath>
                  </m:oMathPara>
                </a14:m>
                <a:endParaRPr lang="en-US" dirty="0"/>
              </a:p>
            </p:txBody>
          </p:sp>
        </mc:Choice>
        <mc:Fallback xmlns="">
          <p:sp>
            <p:nvSpPr>
              <p:cNvPr id="11" name="流程圖: 替代程序 10">
                <a:extLst>
                  <a:ext uri="{FF2B5EF4-FFF2-40B4-BE49-F238E27FC236}">
                    <a16:creationId xmlns:a16="http://schemas.microsoft.com/office/drawing/2014/main" id="{0719CF20-6464-4C56-99AE-935B8286F7F7}"/>
                  </a:ext>
                </a:extLst>
              </p:cNvPr>
              <p:cNvSpPr>
                <a:spLocks noRot="1" noChangeAspect="1" noMove="1" noResize="1" noEditPoints="1" noAdjustHandles="1" noChangeArrowheads="1" noChangeShapeType="1" noTextEdit="1"/>
              </p:cNvSpPr>
              <p:nvPr/>
            </p:nvSpPr>
            <p:spPr>
              <a:xfrm>
                <a:off x="2676522" y="2092328"/>
                <a:ext cx="1057275" cy="723900"/>
              </a:xfrm>
              <a:prstGeom prst="flowChartAlternateProcess">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流程圖: 替代程序 11">
                <a:extLst>
                  <a:ext uri="{FF2B5EF4-FFF2-40B4-BE49-F238E27FC236}">
                    <a16:creationId xmlns:a16="http://schemas.microsoft.com/office/drawing/2014/main" id="{710D0B55-5546-485A-B4C1-35AD4DCEB377}"/>
                  </a:ext>
                </a:extLst>
              </p:cNvPr>
              <p:cNvSpPr/>
              <p:nvPr/>
            </p:nvSpPr>
            <p:spPr>
              <a:xfrm>
                <a:off x="2676522" y="4330698"/>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𝜎</m:t>
                      </m:r>
                      <m:r>
                        <a:rPr lang="en-US" i="1">
                          <a:latin typeface="Cambria Math" panose="02040503050406030204" pitchFamily="18" charset="0"/>
                        </a:rPr>
                        <m:t>(</m:t>
                      </m:r>
                      <m:r>
                        <a:rPr lang="zh-TW" altLang="en-US" i="1">
                          <a:latin typeface="Cambria Math" panose="02040503050406030204" pitchFamily="18" charset="0"/>
                        </a:rPr>
                        <m:t>總和</m:t>
                      </m:r>
                      <m:r>
                        <a:rPr lang="en-US" i="1">
                          <a:latin typeface="Cambria Math" panose="02040503050406030204" pitchFamily="18" charset="0"/>
                        </a:rPr>
                        <m:t>)</m:t>
                      </m:r>
                    </m:oMath>
                  </m:oMathPara>
                </a14:m>
                <a:endParaRPr lang="en-US" dirty="0"/>
              </a:p>
            </p:txBody>
          </p:sp>
        </mc:Choice>
        <mc:Fallback xmlns="">
          <p:sp>
            <p:nvSpPr>
              <p:cNvPr id="12" name="流程圖: 替代程序 11">
                <a:extLst>
                  <a:ext uri="{FF2B5EF4-FFF2-40B4-BE49-F238E27FC236}">
                    <a16:creationId xmlns:a16="http://schemas.microsoft.com/office/drawing/2014/main" id="{710D0B55-5546-485A-B4C1-35AD4DCEB377}"/>
                  </a:ext>
                </a:extLst>
              </p:cNvPr>
              <p:cNvSpPr>
                <a:spLocks noRot="1" noChangeAspect="1" noMove="1" noResize="1" noEditPoints="1" noAdjustHandles="1" noChangeArrowheads="1" noChangeShapeType="1" noTextEdit="1"/>
              </p:cNvSpPr>
              <p:nvPr/>
            </p:nvSpPr>
            <p:spPr>
              <a:xfrm>
                <a:off x="2676522" y="4330698"/>
                <a:ext cx="1057275" cy="723900"/>
              </a:xfrm>
              <a:prstGeom prst="flowChartAlternateProcess">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流程圖: 替代程序 12">
                <a:extLst>
                  <a:ext uri="{FF2B5EF4-FFF2-40B4-BE49-F238E27FC236}">
                    <a16:creationId xmlns:a16="http://schemas.microsoft.com/office/drawing/2014/main" id="{67C9607B-6A55-42E9-84CC-AB5DC1894503}"/>
                  </a:ext>
                </a:extLst>
              </p:cNvPr>
              <p:cNvSpPr/>
              <p:nvPr/>
            </p:nvSpPr>
            <p:spPr>
              <a:xfrm>
                <a:off x="2676521" y="3241680"/>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𝜎</m:t>
                      </m:r>
                      <m:r>
                        <a:rPr lang="en-US" i="1">
                          <a:latin typeface="Cambria Math" panose="02040503050406030204" pitchFamily="18" charset="0"/>
                        </a:rPr>
                        <m:t>(</m:t>
                      </m:r>
                      <m:r>
                        <a:rPr lang="zh-TW" altLang="en-US" i="1">
                          <a:latin typeface="Cambria Math" panose="02040503050406030204" pitchFamily="18" charset="0"/>
                        </a:rPr>
                        <m:t>總和</m:t>
                      </m:r>
                      <m:r>
                        <a:rPr lang="en-US" i="1">
                          <a:latin typeface="Cambria Math" panose="02040503050406030204" pitchFamily="18" charset="0"/>
                        </a:rPr>
                        <m:t>)</m:t>
                      </m:r>
                    </m:oMath>
                  </m:oMathPara>
                </a14:m>
                <a:endParaRPr lang="en-US" dirty="0"/>
              </a:p>
            </p:txBody>
          </p:sp>
        </mc:Choice>
        <mc:Fallback xmlns="">
          <p:sp>
            <p:nvSpPr>
              <p:cNvPr id="13" name="流程圖: 替代程序 12">
                <a:extLst>
                  <a:ext uri="{FF2B5EF4-FFF2-40B4-BE49-F238E27FC236}">
                    <a16:creationId xmlns:a16="http://schemas.microsoft.com/office/drawing/2014/main" id="{67C9607B-6A55-42E9-84CC-AB5DC1894503}"/>
                  </a:ext>
                </a:extLst>
              </p:cNvPr>
              <p:cNvSpPr>
                <a:spLocks noRot="1" noChangeAspect="1" noMove="1" noResize="1" noEditPoints="1" noAdjustHandles="1" noChangeArrowheads="1" noChangeShapeType="1" noTextEdit="1"/>
              </p:cNvSpPr>
              <p:nvPr/>
            </p:nvSpPr>
            <p:spPr>
              <a:xfrm>
                <a:off x="2676521" y="3241680"/>
                <a:ext cx="1057275" cy="723900"/>
              </a:xfrm>
              <a:prstGeom prst="flowChartAlternateProcess">
                <a:avLst/>
              </a:prstGeom>
              <a:blipFill>
                <a:blip r:embed="rId7"/>
                <a:stretch>
                  <a:fillRect/>
                </a:stretch>
              </a:blipFill>
            </p:spPr>
            <p:txBody>
              <a:bodyPr/>
              <a:lstStyle/>
              <a:p>
                <a:r>
                  <a:rPr lang="en-US">
                    <a:noFill/>
                  </a:rPr>
                  <a:t> </a:t>
                </a:r>
              </a:p>
            </p:txBody>
          </p:sp>
        </mc:Fallback>
      </mc:AlternateContent>
      <p:sp>
        <p:nvSpPr>
          <p:cNvPr id="14" name="橢圓 13">
            <a:extLst>
              <a:ext uri="{FF2B5EF4-FFF2-40B4-BE49-F238E27FC236}">
                <a16:creationId xmlns:a16="http://schemas.microsoft.com/office/drawing/2014/main" id="{2FA1BDD3-7709-44D7-A4F0-105D3C8438F1}"/>
              </a:ext>
            </a:extLst>
          </p:cNvPr>
          <p:cNvSpPr/>
          <p:nvPr/>
        </p:nvSpPr>
        <p:spPr>
          <a:xfrm>
            <a:off x="2852734" y="1135062"/>
            <a:ext cx="704850" cy="6540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a:t>
            </a:r>
          </a:p>
        </p:txBody>
      </p:sp>
      <mc:AlternateContent xmlns:mc="http://schemas.openxmlformats.org/markup-compatibility/2006" xmlns:a14="http://schemas.microsoft.com/office/drawing/2010/main">
        <mc:Choice Requires="a14">
          <p:sp>
            <p:nvSpPr>
              <p:cNvPr id="15" name="流程圖: 替代程序 14">
                <a:extLst>
                  <a:ext uri="{FF2B5EF4-FFF2-40B4-BE49-F238E27FC236}">
                    <a16:creationId xmlns:a16="http://schemas.microsoft.com/office/drawing/2014/main" id="{9B859C5B-03BD-43E3-B986-D62896941F80}"/>
                  </a:ext>
                </a:extLst>
              </p:cNvPr>
              <p:cNvSpPr/>
              <p:nvPr/>
            </p:nvSpPr>
            <p:spPr>
              <a:xfrm>
                <a:off x="4914900" y="3679811"/>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𝜎</m:t>
                      </m:r>
                      <m:r>
                        <a:rPr lang="en-US" i="1">
                          <a:latin typeface="Cambria Math" panose="02040503050406030204" pitchFamily="18" charset="0"/>
                        </a:rPr>
                        <m:t>(</m:t>
                      </m:r>
                      <m:r>
                        <a:rPr lang="zh-TW" altLang="en-US" i="1">
                          <a:latin typeface="Cambria Math" panose="02040503050406030204" pitchFamily="18" charset="0"/>
                        </a:rPr>
                        <m:t>總和</m:t>
                      </m:r>
                      <m:r>
                        <a:rPr lang="en-US" i="1">
                          <a:latin typeface="Cambria Math" panose="02040503050406030204" pitchFamily="18" charset="0"/>
                        </a:rPr>
                        <m:t>)</m:t>
                      </m:r>
                    </m:oMath>
                  </m:oMathPara>
                </a14:m>
                <a:endParaRPr lang="en-US" dirty="0"/>
              </a:p>
            </p:txBody>
          </p:sp>
        </mc:Choice>
        <mc:Fallback xmlns="">
          <p:sp>
            <p:nvSpPr>
              <p:cNvPr id="15" name="流程圖: 替代程序 14">
                <a:extLst>
                  <a:ext uri="{FF2B5EF4-FFF2-40B4-BE49-F238E27FC236}">
                    <a16:creationId xmlns:a16="http://schemas.microsoft.com/office/drawing/2014/main" id="{9B859C5B-03BD-43E3-B986-D62896941F80}"/>
                  </a:ext>
                </a:extLst>
              </p:cNvPr>
              <p:cNvSpPr>
                <a:spLocks noRot="1" noChangeAspect="1" noMove="1" noResize="1" noEditPoints="1" noAdjustHandles="1" noChangeArrowheads="1" noChangeShapeType="1" noTextEdit="1"/>
              </p:cNvSpPr>
              <p:nvPr/>
            </p:nvSpPr>
            <p:spPr>
              <a:xfrm>
                <a:off x="4914900" y="3679811"/>
                <a:ext cx="1057275" cy="723900"/>
              </a:xfrm>
              <a:prstGeom prst="flowChartAlternateProcess">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流程圖: 替代程序 15">
                <a:extLst>
                  <a:ext uri="{FF2B5EF4-FFF2-40B4-BE49-F238E27FC236}">
                    <a16:creationId xmlns:a16="http://schemas.microsoft.com/office/drawing/2014/main" id="{CDE5D3E9-9BBF-4331-AB20-ACB45868FE46}"/>
                  </a:ext>
                </a:extLst>
              </p:cNvPr>
              <p:cNvSpPr/>
              <p:nvPr/>
            </p:nvSpPr>
            <p:spPr>
              <a:xfrm>
                <a:off x="4914899" y="2590793"/>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𝜎</m:t>
                      </m:r>
                      <m:r>
                        <a:rPr lang="en-US" i="1">
                          <a:latin typeface="Cambria Math" panose="02040503050406030204" pitchFamily="18" charset="0"/>
                        </a:rPr>
                        <m:t>(</m:t>
                      </m:r>
                      <m:r>
                        <a:rPr lang="zh-TW" altLang="en-US" i="1">
                          <a:latin typeface="Cambria Math" panose="02040503050406030204" pitchFamily="18" charset="0"/>
                        </a:rPr>
                        <m:t>總和</m:t>
                      </m:r>
                      <m:r>
                        <a:rPr lang="en-US" i="1">
                          <a:latin typeface="Cambria Math" panose="02040503050406030204" pitchFamily="18" charset="0"/>
                        </a:rPr>
                        <m:t>)</m:t>
                      </m:r>
                    </m:oMath>
                  </m:oMathPara>
                </a14:m>
                <a:endParaRPr lang="en-US" dirty="0"/>
              </a:p>
            </p:txBody>
          </p:sp>
        </mc:Choice>
        <mc:Fallback xmlns="">
          <p:sp>
            <p:nvSpPr>
              <p:cNvPr id="16" name="流程圖: 替代程序 15">
                <a:extLst>
                  <a:ext uri="{FF2B5EF4-FFF2-40B4-BE49-F238E27FC236}">
                    <a16:creationId xmlns:a16="http://schemas.microsoft.com/office/drawing/2014/main" id="{CDE5D3E9-9BBF-4331-AB20-ACB45868FE46}"/>
                  </a:ext>
                </a:extLst>
              </p:cNvPr>
              <p:cNvSpPr>
                <a:spLocks noRot="1" noChangeAspect="1" noMove="1" noResize="1" noEditPoints="1" noAdjustHandles="1" noChangeArrowheads="1" noChangeShapeType="1" noTextEdit="1"/>
              </p:cNvSpPr>
              <p:nvPr/>
            </p:nvSpPr>
            <p:spPr>
              <a:xfrm>
                <a:off x="4914899" y="2590793"/>
                <a:ext cx="1057275" cy="723900"/>
              </a:xfrm>
              <a:prstGeom prst="flowChartAlternateProcess">
                <a:avLst/>
              </a:prstGeom>
              <a:blipFill>
                <a:blip r:embed="rId9"/>
                <a:stretch>
                  <a:fillRect/>
                </a:stretch>
              </a:blipFill>
            </p:spPr>
            <p:txBody>
              <a:bodyPr/>
              <a:lstStyle/>
              <a:p>
                <a:r>
                  <a:rPr lang="en-US">
                    <a:noFill/>
                  </a:rPr>
                  <a:t> </a:t>
                </a:r>
              </a:p>
            </p:txBody>
          </p:sp>
        </mc:Fallback>
      </mc:AlternateContent>
      <p:sp>
        <p:nvSpPr>
          <p:cNvPr id="17" name="橢圓 16">
            <a:extLst>
              <a:ext uri="{FF2B5EF4-FFF2-40B4-BE49-F238E27FC236}">
                <a16:creationId xmlns:a16="http://schemas.microsoft.com/office/drawing/2014/main" id="{E1C2BA41-EE49-4A78-8CC8-C7743A6C03FE}"/>
              </a:ext>
            </a:extLst>
          </p:cNvPr>
          <p:cNvSpPr/>
          <p:nvPr/>
        </p:nvSpPr>
        <p:spPr>
          <a:xfrm>
            <a:off x="5091111" y="1462086"/>
            <a:ext cx="704850" cy="6540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1</a:t>
            </a:r>
            <a:endParaRPr lang="en-US" dirty="0"/>
          </a:p>
        </p:txBody>
      </p:sp>
      <mc:AlternateContent xmlns:mc="http://schemas.openxmlformats.org/markup-compatibility/2006" xmlns:a14="http://schemas.microsoft.com/office/drawing/2010/main">
        <mc:Choice Requires="a14">
          <p:sp>
            <p:nvSpPr>
              <p:cNvPr id="18" name="橢圓 17">
                <a:extLst>
                  <a:ext uri="{FF2B5EF4-FFF2-40B4-BE49-F238E27FC236}">
                    <a16:creationId xmlns:a16="http://schemas.microsoft.com/office/drawing/2014/main" id="{C9B375BE-B8C6-4463-A7C1-F54452615E4B}"/>
                  </a:ext>
                </a:extLst>
              </p:cNvPr>
              <p:cNvSpPr/>
              <p:nvPr/>
            </p:nvSpPr>
            <p:spPr>
              <a:xfrm>
                <a:off x="7053261" y="2209795"/>
                <a:ext cx="704850"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m:oMathPara>
                </a14:m>
                <a:endParaRPr lang="en-US" dirty="0"/>
              </a:p>
            </p:txBody>
          </p:sp>
        </mc:Choice>
        <mc:Fallback xmlns="">
          <p:sp>
            <p:nvSpPr>
              <p:cNvPr id="18" name="橢圓 17">
                <a:extLst>
                  <a:ext uri="{FF2B5EF4-FFF2-40B4-BE49-F238E27FC236}">
                    <a16:creationId xmlns:a16="http://schemas.microsoft.com/office/drawing/2014/main" id="{C9B375BE-B8C6-4463-A7C1-F54452615E4B}"/>
                  </a:ext>
                </a:extLst>
              </p:cNvPr>
              <p:cNvSpPr>
                <a:spLocks noRot="1" noChangeAspect="1" noMove="1" noResize="1" noEditPoints="1" noAdjustHandles="1" noChangeArrowheads="1" noChangeShapeType="1" noTextEdit="1"/>
              </p:cNvSpPr>
              <p:nvPr/>
            </p:nvSpPr>
            <p:spPr>
              <a:xfrm>
                <a:off x="7053261" y="2209795"/>
                <a:ext cx="704850" cy="65404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橢圓 18">
                <a:extLst>
                  <a:ext uri="{FF2B5EF4-FFF2-40B4-BE49-F238E27FC236}">
                    <a16:creationId xmlns:a16="http://schemas.microsoft.com/office/drawing/2014/main" id="{E2DB0DB1-5E61-447E-B503-54911E5797C2}"/>
                  </a:ext>
                </a:extLst>
              </p:cNvPr>
              <p:cNvSpPr/>
              <p:nvPr/>
            </p:nvSpPr>
            <p:spPr>
              <a:xfrm>
                <a:off x="7053261" y="3314693"/>
                <a:ext cx="704850"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oMath>
                  </m:oMathPara>
                </a14:m>
                <a:endParaRPr lang="en-US" dirty="0"/>
              </a:p>
            </p:txBody>
          </p:sp>
        </mc:Choice>
        <mc:Fallback xmlns="">
          <p:sp>
            <p:nvSpPr>
              <p:cNvPr id="19" name="橢圓 18">
                <a:extLst>
                  <a:ext uri="{FF2B5EF4-FFF2-40B4-BE49-F238E27FC236}">
                    <a16:creationId xmlns:a16="http://schemas.microsoft.com/office/drawing/2014/main" id="{E2DB0DB1-5E61-447E-B503-54911E5797C2}"/>
                  </a:ext>
                </a:extLst>
              </p:cNvPr>
              <p:cNvSpPr>
                <a:spLocks noRot="1" noChangeAspect="1" noMove="1" noResize="1" noEditPoints="1" noAdjustHandles="1" noChangeArrowheads="1" noChangeShapeType="1" noTextEdit="1"/>
              </p:cNvSpPr>
              <p:nvPr/>
            </p:nvSpPr>
            <p:spPr>
              <a:xfrm>
                <a:off x="7053261" y="3314693"/>
                <a:ext cx="704850" cy="654048"/>
              </a:xfrm>
              <a:prstGeom prst="ellipse">
                <a:avLst/>
              </a:prstGeom>
              <a:blipFill>
                <a:blip r:embed="rId11"/>
                <a:stretch>
                  <a:fillRect/>
                </a:stretch>
              </a:blipFill>
            </p:spPr>
            <p:txBody>
              <a:bodyPr/>
              <a:lstStyle/>
              <a:p>
                <a:r>
                  <a:rPr lang="en-US">
                    <a:noFill/>
                  </a:rPr>
                  <a:t> </a:t>
                </a:r>
              </a:p>
            </p:txBody>
          </p:sp>
        </mc:Fallback>
      </mc:AlternateContent>
      <p:cxnSp>
        <p:nvCxnSpPr>
          <p:cNvPr id="22" name="直線單箭頭接點 21">
            <a:extLst>
              <a:ext uri="{FF2B5EF4-FFF2-40B4-BE49-F238E27FC236}">
                <a16:creationId xmlns:a16="http://schemas.microsoft.com/office/drawing/2014/main" id="{59217E37-3F71-4154-AE8A-715083C216DC}"/>
              </a:ext>
            </a:extLst>
          </p:cNvPr>
          <p:cNvCxnSpPr>
            <a:stCxn id="8" idx="6"/>
            <a:endCxn id="11" idx="1"/>
          </p:cNvCxnSpPr>
          <p:nvPr/>
        </p:nvCxnSpPr>
        <p:spPr>
          <a:xfrm>
            <a:off x="1447800" y="2228846"/>
            <a:ext cx="1228722" cy="2254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單箭頭接點 22">
            <a:extLst>
              <a:ext uri="{FF2B5EF4-FFF2-40B4-BE49-F238E27FC236}">
                <a16:creationId xmlns:a16="http://schemas.microsoft.com/office/drawing/2014/main" id="{DA2763B6-DDC1-4F7B-AE60-2951D44E394A}"/>
              </a:ext>
            </a:extLst>
          </p:cNvPr>
          <p:cNvCxnSpPr>
            <a:cxnSpLocks/>
            <a:stCxn id="8" idx="6"/>
            <a:endCxn id="12" idx="1"/>
          </p:cNvCxnSpPr>
          <p:nvPr/>
        </p:nvCxnSpPr>
        <p:spPr>
          <a:xfrm>
            <a:off x="1447800" y="2228846"/>
            <a:ext cx="1228722" cy="24638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單箭頭接點 23">
            <a:extLst>
              <a:ext uri="{FF2B5EF4-FFF2-40B4-BE49-F238E27FC236}">
                <a16:creationId xmlns:a16="http://schemas.microsoft.com/office/drawing/2014/main" id="{FD02E443-2DF8-407C-8BED-5DF93EE33A5B}"/>
              </a:ext>
            </a:extLst>
          </p:cNvPr>
          <p:cNvCxnSpPr>
            <a:cxnSpLocks/>
            <a:stCxn id="8" idx="6"/>
            <a:endCxn id="13" idx="1"/>
          </p:cNvCxnSpPr>
          <p:nvPr/>
        </p:nvCxnSpPr>
        <p:spPr>
          <a:xfrm>
            <a:off x="1447800" y="2228846"/>
            <a:ext cx="1228721" cy="13747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單箭頭接點 28">
            <a:extLst>
              <a:ext uri="{FF2B5EF4-FFF2-40B4-BE49-F238E27FC236}">
                <a16:creationId xmlns:a16="http://schemas.microsoft.com/office/drawing/2014/main" id="{A70883AA-2620-4D1F-8657-2953D8E0D85F}"/>
              </a:ext>
            </a:extLst>
          </p:cNvPr>
          <p:cNvCxnSpPr>
            <a:cxnSpLocks/>
            <a:stCxn id="10" idx="6"/>
            <a:endCxn id="11" idx="1"/>
          </p:cNvCxnSpPr>
          <p:nvPr/>
        </p:nvCxnSpPr>
        <p:spPr>
          <a:xfrm flipV="1">
            <a:off x="1447800" y="2454278"/>
            <a:ext cx="1228722" cy="733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單箭頭接點 29">
            <a:extLst>
              <a:ext uri="{FF2B5EF4-FFF2-40B4-BE49-F238E27FC236}">
                <a16:creationId xmlns:a16="http://schemas.microsoft.com/office/drawing/2014/main" id="{B1759404-D1E7-40E5-B4ED-DC18D92FE8AB}"/>
              </a:ext>
            </a:extLst>
          </p:cNvPr>
          <p:cNvCxnSpPr>
            <a:cxnSpLocks/>
            <a:stCxn id="10" idx="6"/>
            <a:endCxn id="13" idx="1"/>
          </p:cNvCxnSpPr>
          <p:nvPr/>
        </p:nvCxnSpPr>
        <p:spPr>
          <a:xfrm>
            <a:off x="1447800" y="3187694"/>
            <a:ext cx="1228721" cy="415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單箭頭接點 35">
            <a:extLst>
              <a:ext uri="{FF2B5EF4-FFF2-40B4-BE49-F238E27FC236}">
                <a16:creationId xmlns:a16="http://schemas.microsoft.com/office/drawing/2014/main" id="{49BDADC0-84B8-40EB-8CDE-C199C5A3CFA1}"/>
              </a:ext>
            </a:extLst>
          </p:cNvPr>
          <p:cNvCxnSpPr>
            <a:cxnSpLocks/>
            <a:stCxn id="10" idx="6"/>
            <a:endCxn id="12" idx="1"/>
          </p:cNvCxnSpPr>
          <p:nvPr/>
        </p:nvCxnSpPr>
        <p:spPr>
          <a:xfrm>
            <a:off x="1447800" y="3187694"/>
            <a:ext cx="1228722" cy="15049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單箭頭接點 38">
            <a:extLst>
              <a:ext uri="{FF2B5EF4-FFF2-40B4-BE49-F238E27FC236}">
                <a16:creationId xmlns:a16="http://schemas.microsoft.com/office/drawing/2014/main" id="{FE016C95-3803-4F6D-B1FE-4685C48957A0}"/>
              </a:ext>
            </a:extLst>
          </p:cNvPr>
          <p:cNvCxnSpPr>
            <a:cxnSpLocks/>
            <a:stCxn id="9" idx="6"/>
            <a:endCxn id="11" idx="1"/>
          </p:cNvCxnSpPr>
          <p:nvPr/>
        </p:nvCxnSpPr>
        <p:spPr>
          <a:xfrm flipV="1">
            <a:off x="1447800" y="2454278"/>
            <a:ext cx="1228722" cy="17589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線單箭頭接點 41">
            <a:extLst>
              <a:ext uri="{FF2B5EF4-FFF2-40B4-BE49-F238E27FC236}">
                <a16:creationId xmlns:a16="http://schemas.microsoft.com/office/drawing/2014/main" id="{FD5EF769-4C1D-4050-8B4A-83FDDDEB3B39}"/>
              </a:ext>
            </a:extLst>
          </p:cNvPr>
          <p:cNvCxnSpPr>
            <a:cxnSpLocks/>
            <a:stCxn id="9" idx="6"/>
            <a:endCxn id="13" idx="1"/>
          </p:cNvCxnSpPr>
          <p:nvPr/>
        </p:nvCxnSpPr>
        <p:spPr>
          <a:xfrm flipV="1">
            <a:off x="1447800" y="3603630"/>
            <a:ext cx="1228721" cy="6095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直線單箭頭接點 44">
            <a:extLst>
              <a:ext uri="{FF2B5EF4-FFF2-40B4-BE49-F238E27FC236}">
                <a16:creationId xmlns:a16="http://schemas.microsoft.com/office/drawing/2014/main" id="{E3064F4B-4A46-4488-88EC-F88A6BA0693B}"/>
              </a:ext>
            </a:extLst>
          </p:cNvPr>
          <p:cNvCxnSpPr>
            <a:cxnSpLocks/>
            <a:stCxn id="9" idx="6"/>
            <a:endCxn id="12" idx="1"/>
          </p:cNvCxnSpPr>
          <p:nvPr/>
        </p:nvCxnSpPr>
        <p:spPr>
          <a:xfrm>
            <a:off x="1447800" y="4213224"/>
            <a:ext cx="1228722" cy="4794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線單箭頭接點 47">
            <a:extLst>
              <a:ext uri="{FF2B5EF4-FFF2-40B4-BE49-F238E27FC236}">
                <a16:creationId xmlns:a16="http://schemas.microsoft.com/office/drawing/2014/main" id="{1ED475D0-52E8-4550-9A2B-4CE6F0F8A785}"/>
              </a:ext>
            </a:extLst>
          </p:cNvPr>
          <p:cNvCxnSpPr>
            <a:cxnSpLocks/>
            <a:stCxn id="11" idx="3"/>
            <a:endCxn id="16" idx="1"/>
          </p:cNvCxnSpPr>
          <p:nvPr/>
        </p:nvCxnSpPr>
        <p:spPr>
          <a:xfrm>
            <a:off x="3733797" y="2454278"/>
            <a:ext cx="1181102" cy="4984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線單箭頭接點 50">
            <a:extLst>
              <a:ext uri="{FF2B5EF4-FFF2-40B4-BE49-F238E27FC236}">
                <a16:creationId xmlns:a16="http://schemas.microsoft.com/office/drawing/2014/main" id="{7DC2BC08-06DD-4CE5-A23E-F3FD88D203E5}"/>
              </a:ext>
            </a:extLst>
          </p:cNvPr>
          <p:cNvCxnSpPr>
            <a:cxnSpLocks/>
            <a:stCxn id="14" idx="6"/>
            <a:endCxn id="16" idx="1"/>
          </p:cNvCxnSpPr>
          <p:nvPr/>
        </p:nvCxnSpPr>
        <p:spPr>
          <a:xfrm>
            <a:off x="3557584" y="1462086"/>
            <a:ext cx="1357315" cy="14906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線單箭頭接點 53">
            <a:extLst>
              <a:ext uri="{FF2B5EF4-FFF2-40B4-BE49-F238E27FC236}">
                <a16:creationId xmlns:a16="http://schemas.microsoft.com/office/drawing/2014/main" id="{10862DE7-C78F-4D82-8A0E-76F0B7CFF762}"/>
              </a:ext>
            </a:extLst>
          </p:cNvPr>
          <p:cNvCxnSpPr>
            <a:cxnSpLocks/>
            <a:stCxn id="14" idx="6"/>
            <a:endCxn id="15" idx="1"/>
          </p:cNvCxnSpPr>
          <p:nvPr/>
        </p:nvCxnSpPr>
        <p:spPr>
          <a:xfrm>
            <a:off x="3557584" y="1462086"/>
            <a:ext cx="1357316" cy="25796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直線單箭頭接點 57">
            <a:extLst>
              <a:ext uri="{FF2B5EF4-FFF2-40B4-BE49-F238E27FC236}">
                <a16:creationId xmlns:a16="http://schemas.microsoft.com/office/drawing/2014/main" id="{466C6671-C24D-4BA5-887C-3A50C74A1C3D}"/>
              </a:ext>
            </a:extLst>
          </p:cNvPr>
          <p:cNvCxnSpPr>
            <a:cxnSpLocks/>
            <a:stCxn id="11" idx="3"/>
            <a:endCxn id="15" idx="1"/>
          </p:cNvCxnSpPr>
          <p:nvPr/>
        </p:nvCxnSpPr>
        <p:spPr>
          <a:xfrm>
            <a:off x="3733797" y="2454278"/>
            <a:ext cx="1181103" cy="15874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直線單箭頭接點 60">
            <a:extLst>
              <a:ext uri="{FF2B5EF4-FFF2-40B4-BE49-F238E27FC236}">
                <a16:creationId xmlns:a16="http://schemas.microsoft.com/office/drawing/2014/main" id="{F30B4EC2-0C1E-4F9C-A777-AF97241D80D2}"/>
              </a:ext>
            </a:extLst>
          </p:cNvPr>
          <p:cNvCxnSpPr>
            <a:cxnSpLocks/>
            <a:stCxn id="13" idx="3"/>
            <a:endCxn id="16" idx="1"/>
          </p:cNvCxnSpPr>
          <p:nvPr/>
        </p:nvCxnSpPr>
        <p:spPr>
          <a:xfrm flipV="1">
            <a:off x="3733796" y="2952743"/>
            <a:ext cx="1181103" cy="6508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直線單箭頭接點 63">
            <a:extLst>
              <a:ext uri="{FF2B5EF4-FFF2-40B4-BE49-F238E27FC236}">
                <a16:creationId xmlns:a16="http://schemas.microsoft.com/office/drawing/2014/main" id="{9817AA17-D9FD-45C4-9C22-969627F56FE4}"/>
              </a:ext>
            </a:extLst>
          </p:cNvPr>
          <p:cNvCxnSpPr>
            <a:cxnSpLocks/>
            <a:stCxn id="13" idx="3"/>
            <a:endCxn id="15" idx="1"/>
          </p:cNvCxnSpPr>
          <p:nvPr/>
        </p:nvCxnSpPr>
        <p:spPr>
          <a:xfrm>
            <a:off x="3733796" y="3603630"/>
            <a:ext cx="1181104" cy="4381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線單箭頭接點 66">
            <a:extLst>
              <a:ext uri="{FF2B5EF4-FFF2-40B4-BE49-F238E27FC236}">
                <a16:creationId xmlns:a16="http://schemas.microsoft.com/office/drawing/2014/main" id="{D3FC8D2C-AA23-4B3E-83A5-19F98B7F13D8}"/>
              </a:ext>
            </a:extLst>
          </p:cNvPr>
          <p:cNvCxnSpPr>
            <a:cxnSpLocks/>
            <a:stCxn id="12" idx="3"/>
            <a:endCxn id="15" idx="1"/>
          </p:cNvCxnSpPr>
          <p:nvPr/>
        </p:nvCxnSpPr>
        <p:spPr>
          <a:xfrm flipV="1">
            <a:off x="3733797" y="4041761"/>
            <a:ext cx="1181103" cy="6508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直線單箭頭接點 69">
            <a:extLst>
              <a:ext uri="{FF2B5EF4-FFF2-40B4-BE49-F238E27FC236}">
                <a16:creationId xmlns:a16="http://schemas.microsoft.com/office/drawing/2014/main" id="{0AA8C81B-EFAE-4DCB-BE70-F51BC1C37247}"/>
              </a:ext>
            </a:extLst>
          </p:cNvPr>
          <p:cNvCxnSpPr>
            <a:cxnSpLocks/>
            <a:stCxn id="12" idx="3"/>
            <a:endCxn id="16" idx="1"/>
          </p:cNvCxnSpPr>
          <p:nvPr/>
        </p:nvCxnSpPr>
        <p:spPr>
          <a:xfrm flipV="1">
            <a:off x="3733797" y="2952743"/>
            <a:ext cx="1181102" cy="17399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直線單箭頭接點 72">
            <a:extLst>
              <a:ext uri="{FF2B5EF4-FFF2-40B4-BE49-F238E27FC236}">
                <a16:creationId xmlns:a16="http://schemas.microsoft.com/office/drawing/2014/main" id="{584A6E64-0A2A-4F0D-ADA4-FC603728EB58}"/>
              </a:ext>
            </a:extLst>
          </p:cNvPr>
          <p:cNvCxnSpPr>
            <a:cxnSpLocks/>
            <a:stCxn id="17" idx="6"/>
            <a:endCxn id="18" idx="2"/>
          </p:cNvCxnSpPr>
          <p:nvPr/>
        </p:nvCxnSpPr>
        <p:spPr>
          <a:xfrm>
            <a:off x="5795961" y="1789110"/>
            <a:ext cx="1257300" cy="7477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直線單箭頭接點 75">
            <a:extLst>
              <a:ext uri="{FF2B5EF4-FFF2-40B4-BE49-F238E27FC236}">
                <a16:creationId xmlns:a16="http://schemas.microsoft.com/office/drawing/2014/main" id="{D3596B4F-8EFF-4630-898B-838DF0E99BB4}"/>
              </a:ext>
            </a:extLst>
          </p:cNvPr>
          <p:cNvCxnSpPr>
            <a:cxnSpLocks/>
            <a:stCxn id="16" idx="3"/>
            <a:endCxn id="19" idx="2"/>
          </p:cNvCxnSpPr>
          <p:nvPr/>
        </p:nvCxnSpPr>
        <p:spPr>
          <a:xfrm>
            <a:off x="5972174" y="2952743"/>
            <a:ext cx="1081087" cy="688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直線單箭頭接點 78">
            <a:extLst>
              <a:ext uri="{FF2B5EF4-FFF2-40B4-BE49-F238E27FC236}">
                <a16:creationId xmlns:a16="http://schemas.microsoft.com/office/drawing/2014/main" id="{144C6613-059D-4986-A42F-4EEC56A08F13}"/>
              </a:ext>
            </a:extLst>
          </p:cNvPr>
          <p:cNvCxnSpPr>
            <a:cxnSpLocks/>
            <a:stCxn id="17" idx="6"/>
            <a:endCxn id="19" idx="2"/>
          </p:cNvCxnSpPr>
          <p:nvPr/>
        </p:nvCxnSpPr>
        <p:spPr>
          <a:xfrm>
            <a:off x="5795961" y="1789110"/>
            <a:ext cx="1257300" cy="1852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直線單箭頭接點 81">
            <a:extLst>
              <a:ext uri="{FF2B5EF4-FFF2-40B4-BE49-F238E27FC236}">
                <a16:creationId xmlns:a16="http://schemas.microsoft.com/office/drawing/2014/main" id="{74AE0570-C212-4107-B292-1FB11718CDA7}"/>
              </a:ext>
            </a:extLst>
          </p:cNvPr>
          <p:cNvCxnSpPr>
            <a:cxnSpLocks/>
            <a:stCxn id="16" idx="3"/>
            <a:endCxn id="18" idx="2"/>
          </p:cNvCxnSpPr>
          <p:nvPr/>
        </p:nvCxnSpPr>
        <p:spPr>
          <a:xfrm flipV="1">
            <a:off x="5972174" y="2536819"/>
            <a:ext cx="1081087" cy="4159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線單箭頭接點 84">
            <a:extLst>
              <a:ext uri="{FF2B5EF4-FFF2-40B4-BE49-F238E27FC236}">
                <a16:creationId xmlns:a16="http://schemas.microsoft.com/office/drawing/2014/main" id="{0CA54756-BC69-407F-87F5-7382A07F28AF}"/>
              </a:ext>
            </a:extLst>
          </p:cNvPr>
          <p:cNvCxnSpPr>
            <a:cxnSpLocks/>
            <a:stCxn id="15" idx="3"/>
            <a:endCxn id="18" idx="2"/>
          </p:cNvCxnSpPr>
          <p:nvPr/>
        </p:nvCxnSpPr>
        <p:spPr>
          <a:xfrm flipV="1">
            <a:off x="5972175" y="2536819"/>
            <a:ext cx="1081086" cy="15049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線單箭頭接點 87">
            <a:extLst>
              <a:ext uri="{FF2B5EF4-FFF2-40B4-BE49-F238E27FC236}">
                <a16:creationId xmlns:a16="http://schemas.microsoft.com/office/drawing/2014/main" id="{777714B7-2EB9-4217-A2EB-C30914F49267}"/>
              </a:ext>
            </a:extLst>
          </p:cNvPr>
          <p:cNvCxnSpPr>
            <a:cxnSpLocks/>
            <a:stCxn id="15" idx="3"/>
            <a:endCxn id="19" idx="2"/>
          </p:cNvCxnSpPr>
          <p:nvPr/>
        </p:nvCxnSpPr>
        <p:spPr>
          <a:xfrm flipV="1">
            <a:off x="5972175" y="3641717"/>
            <a:ext cx="1081086" cy="400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1" name="文字方塊 90">
                <a:extLst>
                  <a:ext uri="{FF2B5EF4-FFF2-40B4-BE49-F238E27FC236}">
                    <a16:creationId xmlns:a16="http://schemas.microsoft.com/office/drawing/2014/main" id="{2DA8B14F-4712-452F-8E03-3F4A3FCD8060}"/>
                  </a:ext>
                </a:extLst>
              </p:cNvPr>
              <p:cNvSpPr txBox="1"/>
              <p:nvPr/>
            </p:nvSpPr>
            <p:spPr>
              <a:xfrm>
                <a:off x="1709734" y="1051234"/>
                <a:ext cx="70485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𝑾</m:t>
                          </m:r>
                        </m:e>
                        <m:sub>
                          <m:r>
                            <a:rPr lang="en-US" sz="2000" b="0" i="1" smtClean="0">
                              <a:latin typeface="Cambria Math" panose="02040503050406030204" pitchFamily="18" charset="0"/>
                            </a:rPr>
                            <m:t>1</m:t>
                          </m:r>
                        </m:sub>
                      </m:sSub>
                    </m:oMath>
                  </m:oMathPara>
                </a14:m>
                <a:endParaRPr lang="en-US" sz="2000" dirty="0"/>
              </a:p>
            </p:txBody>
          </p:sp>
        </mc:Choice>
        <mc:Fallback xmlns="">
          <p:sp>
            <p:nvSpPr>
              <p:cNvPr id="91" name="文字方塊 90">
                <a:extLst>
                  <a:ext uri="{FF2B5EF4-FFF2-40B4-BE49-F238E27FC236}">
                    <a16:creationId xmlns:a16="http://schemas.microsoft.com/office/drawing/2014/main" id="{2DA8B14F-4712-452F-8E03-3F4A3FCD8060}"/>
                  </a:ext>
                </a:extLst>
              </p:cNvPr>
              <p:cNvSpPr txBox="1">
                <a:spLocks noRot="1" noChangeAspect="1" noMove="1" noResize="1" noEditPoints="1" noAdjustHandles="1" noChangeArrowheads="1" noChangeShapeType="1" noTextEdit="1"/>
              </p:cNvSpPr>
              <p:nvPr/>
            </p:nvSpPr>
            <p:spPr>
              <a:xfrm>
                <a:off x="1709734" y="1051234"/>
                <a:ext cx="704851" cy="4001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DA62183A-F538-4A23-BF4A-B6B884340FC6}"/>
                  </a:ext>
                </a:extLst>
              </p:cNvPr>
              <p:cNvSpPr txBox="1"/>
              <p:nvPr/>
            </p:nvSpPr>
            <p:spPr>
              <a:xfrm>
                <a:off x="4079079" y="1043257"/>
                <a:ext cx="70485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𝑾</m:t>
                          </m:r>
                        </m:e>
                        <m:sub>
                          <m:r>
                            <a:rPr lang="en-US" sz="2000" b="0" i="1" smtClean="0">
                              <a:latin typeface="Cambria Math" panose="02040503050406030204" pitchFamily="18" charset="0"/>
                            </a:rPr>
                            <m:t>2</m:t>
                          </m:r>
                        </m:sub>
                      </m:sSub>
                    </m:oMath>
                  </m:oMathPara>
                </a14:m>
                <a:endParaRPr lang="en-US" sz="2000" dirty="0"/>
              </a:p>
            </p:txBody>
          </p:sp>
        </mc:Choice>
        <mc:Fallback xmlns="">
          <p:sp>
            <p:nvSpPr>
              <p:cNvPr id="92" name="文字方塊 91">
                <a:extLst>
                  <a:ext uri="{FF2B5EF4-FFF2-40B4-BE49-F238E27FC236}">
                    <a16:creationId xmlns:a16="http://schemas.microsoft.com/office/drawing/2014/main" id="{DA62183A-F538-4A23-BF4A-B6B884340FC6}"/>
                  </a:ext>
                </a:extLst>
              </p:cNvPr>
              <p:cNvSpPr txBox="1">
                <a:spLocks noRot="1" noChangeAspect="1" noMove="1" noResize="1" noEditPoints="1" noAdjustHandles="1" noChangeArrowheads="1" noChangeShapeType="1" noTextEdit="1"/>
              </p:cNvSpPr>
              <p:nvPr/>
            </p:nvSpPr>
            <p:spPr>
              <a:xfrm>
                <a:off x="4079079" y="1043257"/>
                <a:ext cx="704851"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1946CCE6-BE25-4E65-A2BB-6FBEE515FE0A}"/>
                  </a:ext>
                </a:extLst>
              </p:cNvPr>
              <p:cNvSpPr txBox="1"/>
              <p:nvPr/>
            </p:nvSpPr>
            <p:spPr>
              <a:xfrm>
                <a:off x="6319832" y="1102553"/>
                <a:ext cx="70485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𝑾</m:t>
                          </m:r>
                        </m:e>
                        <m:sub>
                          <m:r>
                            <a:rPr lang="en-US" sz="2000" b="0" i="1" smtClean="0">
                              <a:latin typeface="Cambria Math" panose="02040503050406030204" pitchFamily="18" charset="0"/>
                            </a:rPr>
                            <m:t>3</m:t>
                          </m:r>
                        </m:sub>
                      </m:sSub>
                    </m:oMath>
                  </m:oMathPara>
                </a14:m>
                <a:endParaRPr lang="en-US" sz="2000" dirty="0"/>
              </a:p>
            </p:txBody>
          </p:sp>
        </mc:Choice>
        <mc:Fallback xmlns="">
          <p:sp>
            <p:nvSpPr>
              <p:cNvPr id="93" name="文字方塊 92">
                <a:extLst>
                  <a:ext uri="{FF2B5EF4-FFF2-40B4-BE49-F238E27FC236}">
                    <a16:creationId xmlns:a16="http://schemas.microsoft.com/office/drawing/2014/main" id="{1946CCE6-BE25-4E65-A2BB-6FBEE515FE0A}"/>
                  </a:ext>
                </a:extLst>
              </p:cNvPr>
              <p:cNvSpPr txBox="1">
                <a:spLocks noRot="1" noChangeAspect="1" noMove="1" noResize="1" noEditPoints="1" noAdjustHandles="1" noChangeArrowheads="1" noChangeShapeType="1" noTextEdit="1"/>
              </p:cNvSpPr>
              <p:nvPr/>
            </p:nvSpPr>
            <p:spPr>
              <a:xfrm>
                <a:off x="6319832" y="1102553"/>
                <a:ext cx="704851" cy="400110"/>
              </a:xfrm>
              <a:prstGeom prst="rect">
                <a:avLst/>
              </a:prstGeom>
              <a:blipFill>
                <a:blip r:embed="rId14"/>
                <a:stretch>
                  <a:fillRect b="-1538"/>
                </a:stretch>
              </a:blipFill>
            </p:spPr>
            <p:txBody>
              <a:bodyPr/>
              <a:lstStyle/>
              <a:p>
                <a:r>
                  <a:rPr lang="en-US">
                    <a:noFill/>
                  </a:rPr>
                  <a:t> </a:t>
                </a:r>
              </a:p>
            </p:txBody>
          </p:sp>
        </mc:Fallback>
      </mc:AlternateContent>
      <p:sp>
        <p:nvSpPr>
          <p:cNvPr id="94" name="文字方塊 93">
            <a:extLst>
              <a:ext uri="{FF2B5EF4-FFF2-40B4-BE49-F238E27FC236}">
                <a16:creationId xmlns:a16="http://schemas.microsoft.com/office/drawing/2014/main" id="{D14CB2D2-289C-4D1E-A622-BF838A9F77EB}"/>
              </a:ext>
            </a:extLst>
          </p:cNvPr>
          <p:cNvSpPr txBox="1"/>
          <p:nvPr/>
        </p:nvSpPr>
        <p:spPr>
          <a:xfrm>
            <a:off x="7860498" y="1330594"/>
            <a:ext cx="3852866" cy="707886"/>
          </a:xfrm>
          <a:prstGeom prst="rect">
            <a:avLst/>
          </a:prstGeom>
          <a:noFill/>
        </p:spPr>
        <p:txBody>
          <a:bodyPr wrap="square" rtlCol="0">
            <a:spAutoFit/>
          </a:bodyPr>
          <a:lstStyle/>
          <a:p>
            <a:r>
              <a:rPr lang="zh-TW" altLang="en-US" sz="2000" dirty="0"/>
              <a:t>雖然單層感知器無法處理非線性問題，但好在感知器具有疊加性。</a:t>
            </a:r>
            <a:endParaRPr lang="en-US" sz="2000" dirty="0"/>
          </a:p>
        </p:txBody>
      </p:sp>
      <p:sp>
        <p:nvSpPr>
          <p:cNvPr id="95" name="文字方塊 94">
            <a:extLst>
              <a:ext uri="{FF2B5EF4-FFF2-40B4-BE49-F238E27FC236}">
                <a16:creationId xmlns:a16="http://schemas.microsoft.com/office/drawing/2014/main" id="{93667B9B-40A3-4507-86B3-3478781564B4}"/>
              </a:ext>
            </a:extLst>
          </p:cNvPr>
          <p:cNvSpPr txBox="1"/>
          <p:nvPr/>
        </p:nvSpPr>
        <p:spPr>
          <a:xfrm>
            <a:off x="7891458" y="2479808"/>
            <a:ext cx="3852866" cy="707886"/>
          </a:xfrm>
          <a:prstGeom prst="rect">
            <a:avLst/>
          </a:prstGeom>
          <a:noFill/>
        </p:spPr>
        <p:txBody>
          <a:bodyPr wrap="square" rtlCol="0">
            <a:spAutoFit/>
          </a:bodyPr>
          <a:lstStyle/>
          <a:p>
            <a:r>
              <a:rPr lang="zh-TW" altLang="en-US" sz="2000" dirty="0"/>
              <a:t>簡單來說就是一層不行，就多來幾層</a:t>
            </a:r>
            <a:r>
              <a:rPr lang="en-US" altLang="zh-TW" sz="2000" dirty="0"/>
              <a:t>!!!</a:t>
            </a:r>
            <a:endParaRPr lang="en-US" sz="2000" dirty="0"/>
          </a:p>
        </p:txBody>
      </p:sp>
      <mc:AlternateContent xmlns:mc="http://schemas.openxmlformats.org/markup-compatibility/2006" xmlns:a14="http://schemas.microsoft.com/office/drawing/2010/main">
        <mc:Choice Requires="a14">
          <p:sp>
            <p:nvSpPr>
              <p:cNvPr id="98" name="文字方塊 97">
                <a:extLst>
                  <a:ext uri="{FF2B5EF4-FFF2-40B4-BE49-F238E27FC236}">
                    <a16:creationId xmlns:a16="http://schemas.microsoft.com/office/drawing/2014/main" id="{69BD600A-2827-4769-B41F-0965825FFE9F}"/>
                  </a:ext>
                </a:extLst>
              </p:cNvPr>
              <p:cNvSpPr txBox="1"/>
              <p:nvPr/>
            </p:nvSpPr>
            <p:spPr>
              <a:xfrm>
                <a:off x="654842" y="5247611"/>
                <a:ext cx="10634664" cy="1323439"/>
              </a:xfrm>
              <a:prstGeom prst="rect">
                <a:avLst/>
              </a:prstGeom>
              <a:noFill/>
            </p:spPr>
            <p:txBody>
              <a:bodyPr wrap="square" rtlCol="0">
                <a:spAutoFit/>
              </a:bodyPr>
              <a:lstStyle/>
              <a:p>
                <a:r>
                  <a:rPr lang="zh-TW" altLang="en-US" sz="2000" dirty="0">
                    <a:latin typeface="Cambria Math" panose="02040503050406030204" pitchFamily="18" charset="0"/>
                  </a:rPr>
                  <a:t>還記得我們說感知器只是迴歸模型換種表達方式嗎</a:t>
                </a:r>
                <a:r>
                  <a:rPr lang="en-US" altLang="zh-TW" sz="2000" dirty="0">
                    <a:latin typeface="Cambria Math" panose="02040503050406030204" pitchFamily="18" charset="0"/>
                  </a:rPr>
                  <a:t>?</a:t>
                </a:r>
                <a:r>
                  <a:rPr lang="zh-TW" altLang="en-US" sz="2000" dirty="0">
                    <a:latin typeface="Cambria Math" panose="02040503050406030204" pitchFamily="18" charset="0"/>
                  </a:rPr>
                  <a:t> </a:t>
                </a:r>
                <a:endParaRPr lang="en-US" altLang="zh-TW" sz="2000" dirty="0">
                  <a:latin typeface="Cambria Math" panose="02040503050406030204" pitchFamily="18" charset="0"/>
                </a:endParaRPr>
              </a:p>
              <a:p>
                <a:r>
                  <a:rPr lang="zh-TW" altLang="en-US" sz="2000" dirty="0">
                    <a:latin typeface="Cambria Math" panose="02040503050406030204" pitchFamily="18" charset="0"/>
                  </a:rPr>
                  <a:t>多層感知器其實就只是 迴歸中的迴歸中的迴歸中的迴歸</a:t>
                </a:r>
                <a:r>
                  <a:rPr lang="en-US" altLang="zh-TW" sz="2000" dirty="0">
                    <a:latin typeface="Cambria Math" panose="02040503050406030204" pitchFamily="18" charset="0"/>
                  </a:rPr>
                  <a:t>…. (</a:t>
                </a:r>
                <a:r>
                  <a:rPr lang="zh-TW" altLang="en-US" sz="2000" dirty="0">
                    <a:latin typeface="Cambria Math" panose="02040503050406030204" pitchFamily="18" charset="0"/>
                  </a:rPr>
                  <a:t>要幾層就有幾個迴歸</a:t>
                </a:r>
                <a:r>
                  <a:rPr lang="en-US" altLang="zh-TW" sz="2000" dirty="0">
                    <a:latin typeface="Cambria Math" panose="02040503050406030204" pitchFamily="18" charset="0"/>
                  </a:rPr>
                  <a:t>)</a:t>
                </a:r>
              </a:p>
              <a:p>
                <a:endParaRPr lang="en-US" sz="2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1</m:t>
                          </m:r>
                        </m:sub>
                      </m:sSub>
                      <m:r>
                        <a:rPr lang="en-US" altLang="zh-TW" sz="2000" i="1" smtClean="0">
                          <a:latin typeface="Cambria Math" panose="02040503050406030204" pitchFamily="18" charset="0"/>
                        </a:rPr>
                        <m:t>=</m:t>
                      </m:r>
                      <m:sSub>
                        <m:sSubPr>
                          <m:ctrlPr>
                            <a:rPr lang="en-US" altLang="zh-TW" sz="2000" b="0" i="1" smtClean="0">
                              <a:solidFill>
                                <a:srgbClr val="FF0000"/>
                              </a:solidFill>
                              <a:latin typeface="Cambria Math" panose="02040503050406030204" pitchFamily="18" charset="0"/>
                            </a:rPr>
                          </m:ctrlPr>
                        </m:sSubPr>
                        <m:e>
                          <m:r>
                            <m:rPr>
                              <m:sty m:val="p"/>
                            </m:rPr>
                            <a:rPr lang="en-US" altLang="zh-TW" sz="2000" b="0" i="0" smtClean="0">
                              <a:solidFill>
                                <a:srgbClr val="FF0000"/>
                              </a:solidFill>
                              <a:latin typeface="Cambria Math" panose="02040503050406030204" pitchFamily="18" charset="0"/>
                            </a:rPr>
                            <m:t>w</m:t>
                          </m:r>
                        </m:e>
                        <m:sub>
                          <m:r>
                            <a:rPr lang="en-US" altLang="zh-TW" sz="2000" b="0" i="0" smtClean="0">
                              <a:solidFill>
                                <a:srgbClr val="FF0000"/>
                              </a:solidFill>
                              <a:latin typeface="Cambria Math" panose="02040503050406030204" pitchFamily="18" charset="0"/>
                            </a:rPr>
                            <m:t>31</m:t>
                          </m:r>
                        </m:sub>
                      </m:sSub>
                      <m:r>
                        <a:rPr lang="en-US" altLang="zh-TW" sz="2000" b="0" i="1" smtClean="0">
                          <a:latin typeface="Cambria Math" panose="02040503050406030204" pitchFamily="18" charset="0"/>
                        </a:rPr>
                        <m:t>+</m:t>
                      </m:r>
                      <m:sSub>
                        <m:sSubPr>
                          <m:ctrlPr>
                            <a:rPr lang="en-US" altLang="zh-TW" sz="2000" b="0" i="1" smtClean="0">
                              <a:solidFill>
                                <a:srgbClr val="FF0000"/>
                              </a:solidFill>
                              <a:latin typeface="Cambria Math" panose="02040503050406030204" pitchFamily="18" charset="0"/>
                            </a:rPr>
                          </m:ctrlPr>
                        </m:sSubPr>
                        <m:e>
                          <m:r>
                            <a:rPr lang="en-US" altLang="zh-TW" sz="2000" b="0" i="1" smtClean="0">
                              <a:solidFill>
                                <a:srgbClr val="FF0000"/>
                              </a:solidFill>
                              <a:latin typeface="Cambria Math" panose="02040503050406030204" pitchFamily="18" charset="0"/>
                            </a:rPr>
                            <m:t>𝑤</m:t>
                          </m:r>
                        </m:e>
                        <m:sub>
                          <m:r>
                            <a:rPr lang="en-US" altLang="zh-TW" sz="2000" b="0" i="1" smtClean="0">
                              <a:solidFill>
                                <a:srgbClr val="FF0000"/>
                              </a:solidFill>
                              <a:latin typeface="Cambria Math" panose="02040503050406030204" pitchFamily="18" charset="0"/>
                            </a:rPr>
                            <m:t>33</m:t>
                          </m:r>
                        </m:sub>
                      </m:sSub>
                      <m:r>
                        <a:rPr lang="en-US" altLang="zh-TW" sz="2000" b="0" i="1" smtClean="0">
                          <a:solidFill>
                            <a:srgbClr val="FF0000"/>
                          </a:solidFill>
                          <a:latin typeface="Cambria Math" panose="02040503050406030204" pitchFamily="18" charset="0"/>
                        </a:rPr>
                        <m:t>𝜎</m:t>
                      </m:r>
                      <m:d>
                        <m:dPr>
                          <m:ctrlPr>
                            <a:rPr lang="en-US" altLang="zh-TW" sz="2000" b="0" i="1" smtClean="0">
                              <a:solidFill>
                                <a:srgbClr val="FF0000"/>
                              </a:solidFill>
                              <a:latin typeface="Cambria Math" panose="02040503050406030204" pitchFamily="18" charset="0"/>
                            </a:rPr>
                          </m:ctrlPr>
                        </m:dPr>
                        <m:e>
                          <m:sSub>
                            <m:sSubPr>
                              <m:ctrlPr>
                                <a:rPr lang="en-US" altLang="zh-TW" sz="2000" b="0" i="1" smtClean="0">
                                  <a:solidFill>
                                    <a:srgbClr val="00B050"/>
                                  </a:solidFill>
                                  <a:latin typeface="Cambria Math" panose="02040503050406030204" pitchFamily="18" charset="0"/>
                                </a:rPr>
                              </m:ctrlPr>
                            </m:sSubPr>
                            <m:e>
                              <m:r>
                                <a:rPr lang="en-US" altLang="zh-TW" sz="2000" b="0" i="1" smtClean="0">
                                  <a:solidFill>
                                    <a:srgbClr val="00B050"/>
                                  </a:solidFill>
                                  <a:latin typeface="Cambria Math" panose="02040503050406030204" pitchFamily="18" charset="0"/>
                                </a:rPr>
                                <m:t>𝑤</m:t>
                              </m:r>
                            </m:e>
                            <m:sub>
                              <m:r>
                                <a:rPr lang="en-US" altLang="zh-TW" sz="2000" b="0" i="1" smtClean="0">
                                  <a:solidFill>
                                    <a:srgbClr val="00B050"/>
                                  </a:solidFill>
                                  <a:latin typeface="Cambria Math" panose="02040503050406030204" pitchFamily="18" charset="0"/>
                                </a:rPr>
                                <m:t>21</m:t>
                              </m:r>
                            </m:sub>
                          </m:sSub>
                          <m:r>
                            <a:rPr lang="en-US" altLang="zh-TW" sz="2000" b="0" i="1" smtClean="0">
                              <a:solidFill>
                                <a:srgbClr val="FF0000"/>
                              </a:solidFill>
                              <a:latin typeface="Cambria Math" panose="02040503050406030204" pitchFamily="18" charset="0"/>
                            </a:rPr>
                            <m:t>+</m:t>
                          </m:r>
                          <m:sSub>
                            <m:sSubPr>
                              <m:ctrlPr>
                                <a:rPr lang="en-US" altLang="zh-TW" sz="2000" b="0" i="1" smtClean="0">
                                  <a:solidFill>
                                    <a:srgbClr val="00B050"/>
                                  </a:solidFill>
                                  <a:latin typeface="Cambria Math" panose="02040503050406030204" pitchFamily="18" charset="0"/>
                                </a:rPr>
                              </m:ctrlPr>
                            </m:sSubPr>
                            <m:e>
                              <m:r>
                                <a:rPr lang="en-US" altLang="zh-TW" sz="2000" b="0" i="1" smtClean="0">
                                  <a:solidFill>
                                    <a:srgbClr val="00B050"/>
                                  </a:solidFill>
                                  <a:latin typeface="Cambria Math" panose="02040503050406030204" pitchFamily="18" charset="0"/>
                                </a:rPr>
                                <m:t>𝑤</m:t>
                              </m:r>
                            </m:e>
                            <m:sub>
                              <m:r>
                                <a:rPr lang="en-US" altLang="zh-TW" sz="2000" b="0" i="1" smtClean="0">
                                  <a:solidFill>
                                    <a:srgbClr val="00B050"/>
                                  </a:solidFill>
                                  <a:latin typeface="Cambria Math" panose="02040503050406030204" pitchFamily="18" charset="0"/>
                                </a:rPr>
                                <m:t>23</m:t>
                              </m:r>
                            </m:sub>
                          </m:sSub>
                          <m:r>
                            <a:rPr lang="en-US" altLang="zh-TW" sz="2000" b="0" i="1" smtClean="0">
                              <a:solidFill>
                                <a:srgbClr val="00B050"/>
                              </a:solidFill>
                              <a:latin typeface="Cambria Math" panose="02040503050406030204" pitchFamily="18" charset="0"/>
                            </a:rPr>
                            <m:t>𝜎</m:t>
                          </m:r>
                          <m:d>
                            <m:dPr>
                              <m:ctrlPr>
                                <a:rPr lang="en-US" altLang="zh-TW" sz="2000" b="0" i="1" smtClean="0">
                                  <a:solidFill>
                                    <a:srgbClr val="00B050"/>
                                  </a:solidFill>
                                  <a:latin typeface="Cambria Math" panose="02040503050406030204" pitchFamily="18" charset="0"/>
                                </a:rPr>
                              </m:ctrlPr>
                            </m:dPr>
                            <m:e>
                              <m:sSub>
                                <m:sSubPr>
                                  <m:ctrlPr>
                                    <a:rPr lang="en-US" altLang="zh-TW" sz="2000" b="0" i="1" smtClean="0">
                                      <a:solidFill>
                                        <a:srgbClr val="FFC000"/>
                                      </a:solidFill>
                                      <a:latin typeface="Cambria Math" panose="02040503050406030204" pitchFamily="18" charset="0"/>
                                    </a:rPr>
                                  </m:ctrlPr>
                                </m:sSubPr>
                                <m:e>
                                  <m:r>
                                    <a:rPr lang="en-US" altLang="zh-TW" sz="2000" b="0" i="1" smtClean="0">
                                      <a:solidFill>
                                        <a:srgbClr val="FFC000"/>
                                      </a:solidFill>
                                      <a:latin typeface="Cambria Math" panose="02040503050406030204" pitchFamily="18" charset="0"/>
                                    </a:rPr>
                                    <m:t>𝑤</m:t>
                                  </m:r>
                                </m:e>
                                <m:sub>
                                  <m:r>
                                    <a:rPr lang="en-US" altLang="zh-TW" sz="2000" b="0" i="1" smtClean="0">
                                      <a:solidFill>
                                        <a:srgbClr val="FFC000"/>
                                      </a:solidFill>
                                      <a:latin typeface="Cambria Math" panose="02040503050406030204" pitchFamily="18" charset="0"/>
                                    </a:rPr>
                                    <m:t>11</m:t>
                                  </m:r>
                                </m:sub>
                              </m:sSub>
                              <m:r>
                                <a:rPr lang="en-US" altLang="zh-TW" sz="2000" b="0" i="1" smtClean="0">
                                  <a:solidFill>
                                    <a:srgbClr val="00B050"/>
                                  </a:solidFill>
                                  <a:latin typeface="Cambria Math" panose="02040503050406030204" pitchFamily="18" charset="0"/>
                                </a:rPr>
                                <m:t>+</m:t>
                              </m:r>
                              <m:sSub>
                                <m:sSubPr>
                                  <m:ctrlPr>
                                    <a:rPr lang="en-US" altLang="zh-TW" sz="2000" b="0" i="1" smtClean="0">
                                      <a:solidFill>
                                        <a:srgbClr val="FFC000"/>
                                      </a:solidFill>
                                      <a:latin typeface="Cambria Math" panose="02040503050406030204" pitchFamily="18" charset="0"/>
                                    </a:rPr>
                                  </m:ctrlPr>
                                </m:sSubPr>
                                <m:e>
                                  <m:r>
                                    <a:rPr lang="en-US" altLang="zh-TW" sz="2000" b="0" i="1" smtClean="0">
                                      <a:solidFill>
                                        <a:srgbClr val="FFC000"/>
                                      </a:solidFill>
                                      <a:latin typeface="Cambria Math" panose="02040503050406030204" pitchFamily="18" charset="0"/>
                                    </a:rPr>
                                    <m:t>𝑤</m:t>
                                  </m:r>
                                </m:e>
                                <m:sub>
                                  <m:r>
                                    <a:rPr lang="en-US" altLang="zh-TW" sz="2000" b="0" i="1" smtClean="0">
                                      <a:solidFill>
                                        <a:srgbClr val="FFC000"/>
                                      </a:solidFill>
                                      <a:latin typeface="Cambria Math" panose="02040503050406030204" pitchFamily="18" charset="0"/>
                                    </a:rPr>
                                    <m:t>14</m:t>
                                  </m:r>
                                </m:sub>
                              </m:sSub>
                              <m:sSub>
                                <m:sSubPr>
                                  <m:ctrlPr>
                                    <a:rPr lang="en-US" altLang="zh-TW" sz="2000" b="0" i="1" smtClean="0">
                                      <a:solidFill>
                                        <a:srgbClr val="FFC000"/>
                                      </a:solidFill>
                                      <a:latin typeface="Cambria Math" panose="02040503050406030204" pitchFamily="18" charset="0"/>
                                    </a:rPr>
                                  </m:ctrlPr>
                                </m:sSubPr>
                                <m:e>
                                  <m:r>
                                    <a:rPr lang="en-US" altLang="zh-TW" sz="2000" b="0" i="1" smtClean="0">
                                      <a:solidFill>
                                        <a:srgbClr val="FFC000"/>
                                      </a:solidFill>
                                      <a:latin typeface="Cambria Math" panose="02040503050406030204" pitchFamily="18" charset="0"/>
                                    </a:rPr>
                                    <m:t>𝑥</m:t>
                                  </m:r>
                                </m:e>
                                <m:sub>
                                  <m:r>
                                    <a:rPr lang="en-US" altLang="zh-TW" sz="2000" b="0" i="1" smtClean="0">
                                      <a:solidFill>
                                        <a:srgbClr val="FFC000"/>
                                      </a:solidFill>
                                      <a:latin typeface="Cambria Math" panose="02040503050406030204" pitchFamily="18" charset="0"/>
                                    </a:rPr>
                                    <m:t>1</m:t>
                                  </m:r>
                                </m:sub>
                              </m:sSub>
                              <m:r>
                                <a:rPr lang="en-US" altLang="zh-TW" sz="2000" b="0" i="1" smtClean="0">
                                  <a:solidFill>
                                    <a:srgbClr val="00B050"/>
                                  </a:solidFill>
                                  <a:latin typeface="Cambria Math" panose="02040503050406030204" pitchFamily="18" charset="0"/>
                                </a:rPr>
                                <m:t>+</m:t>
                              </m:r>
                              <m:sSub>
                                <m:sSubPr>
                                  <m:ctrlPr>
                                    <a:rPr lang="en-US" altLang="zh-TW" sz="2000" b="0" i="1" smtClean="0">
                                      <a:solidFill>
                                        <a:srgbClr val="FFC000"/>
                                      </a:solidFill>
                                      <a:latin typeface="Cambria Math" panose="02040503050406030204" pitchFamily="18" charset="0"/>
                                    </a:rPr>
                                  </m:ctrlPr>
                                </m:sSubPr>
                                <m:e>
                                  <m:r>
                                    <a:rPr lang="en-US" altLang="zh-TW" sz="2000" b="0" i="1" smtClean="0">
                                      <a:solidFill>
                                        <a:srgbClr val="FFC000"/>
                                      </a:solidFill>
                                      <a:latin typeface="Cambria Math" panose="02040503050406030204" pitchFamily="18" charset="0"/>
                                    </a:rPr>
                                    <m:t>𝑤</m:t>
                                  </m:r>
                                </m:e>
                                <m:sub>
                                  <m:r>
                                    <a:rPr lang="en-US" altLang="zh-TW" sz="2000" b="0" i="1" smtClean="0">
                                      <a:solidFill>
                                        <a:srgbClr val="FFC000"/>
                                      </a:solidFill>
                                      <a:latin typeface="Cambria Math" panose="02040503050406030204" pitchFamily="18" charset="0"/>
                                    </a:rPr>
                                    <m:t>17</m:t>
                                  </m:r>
                                </m:sub>
                              </m:sSub>
                              <m:sSub>
                                <m:sSubPr>
                                  <m:ctrlPr>
                                    <a:rPr lang="en-US" altLang="zh-TW" sz="2000" b="0" i="1" smtClean="0">
                                      <a:solidFill>
                                        <a:srgbClr val="FFC000"/>
                                      </a:solidFill>
                                      <a:latin typeface="Cambria Math" panose="02040503050406030204" pitchFamily="18" charset="0"/>
                                    </a:rPr>
                                  </m:ctrlPr>
                                </m:sSubPr>
                                <m:e>
                                  <m:r>
                                    <a:rPr lang="en-US" altLang="zh-TW" sz="2000" b="0" i="1" smtClean="0">
                                      <a:solidFill>
                                        <a:srgbClr val="FFC000"/>
                                      </a:solidFill>
                                      <a:latin typeface="Cambria Math" panose="02040503050406030204" pitchFamily="18" charset="0"/>
                                    </a:rPr>
                                    <m:t>𝑥</m:t>
                                  </m:r>
                                </m:e>
                                <m:sub>
                                  <m:r>
                                    <a:rPr lang="en-US" altLang="zh-TW" sz="2000" b="0" i="1" smtClean="0">
                                      <a:solidFill>
                                        <a:srgbClr val="FFC000"/>
                                      </a:solidFill>
                                      <a:latin typeface="Cambria Math" panose="02040503050406030204" pitchFamily="18" charset="0"/>
                                    </a:rPr>
                                    <m:t>2</m:t>
                                  </m:r>
                                </m:sub>
                              </m:sSub>
                            </m:e>
                          </m:d>
                          <m:r>
                            <a:rPr lang="en-US" altLang="zh-TW" sz="2000" b="0" i="1" smtClean="0">
                              <a:solidFill>
                                <a:srgbClr val="FF0000"/>
                              </a:solidFill>
                              <a:latin typeface="Cambria Math" panose="02040503050406030204" pitchFamily="18" charset="0"/>
                            </a:rPr>
                            <m:t>+</m:t>
                          </m:r>
                          <m:sSub>
                            <m:sSubPr>
                              <m:ctrlPr>
                                <a:rPr lang="en-US" altLang="zh-TW" sz="2000" b="0" i="1" smtClean="0">
                                  <a:solidFill>
                                    <a:srgbClr val="00B050"/>
                                  </a:solidFill>
                                  <a:latin typeface="Cambria Math" panose="02040503050406030204" pitchFamily="18" charset="0"/>
                                </a:rPr>
                              </m:ctrlPr>
                            </m:sSubPr>
                            <m:e>
                              <m:r>
                                <a:rPr lang="en-US" altLang="zh-TW" sz="2000" b="0" i="1" smtClean="0">
                                  <a:solidFill>
                                    <a:srgbClr val="00B050"/>
                                  </a:solidFill>
                                  <a:latin typeface="Cambria Math" panose="02040503050406030204" pitchFamily="18" charset="0"/>
                                </a:rPr>
                                <m:t>𝑤</m:t>
                              </m:r>
                            </m:e>
                            <m:sub>
                              <m:r>
                                <a:rPr lang="en-US" altLang="zh-TW" sz="2000" b="0" i="1" smtClean="0">
                                  <a:solidFill>
                                    <a:srgbClr val="00B050"/>
                                  </a:solidFill>
                                  <a:latin typeface="Cambria Math" panose="02040503050406030204" pitchFamily="18" charset="0"/>
                                </a:rPr>
                                <m:t>25</m:t>
                              </m:r>
                            </m:sub>
                          </m:sSub>
                          <m:r>
                            <a:rPr lang="en-US" altLang="zh-TW" sz="2000" b="0" i="1" smtClean="0">
                              <a:solidFill>
                                <a:srgbClr val="00B050"/>
                              </a:solidFill>
                              <a:latin typeface="Cambria Math" panose="02040503050406030204" pitchFamily="18" charset="0"/>
                            </a:rPr>
                            <m:t>𝜎</m:t>
                          </m:r>
                          <m:r>
                            <a:rPr lang="en-US" altLang="zh-TW" sz="2000" b="0" i="1" smtClean="0">
                              <a:solidFill>
                                <a:srgbClr val="00B050"/>
                              </a:solidFill>
                              <a:latin typeface="Cambria Math" panose="02040503050406030204" pitchFamily="18" charset="0"/>
                            </a:rPr>
                            <m:t>(‧)+</m:t>
                          </m:r>
                          <m:sSub>
                            <m:sSubPr>
                              <m:ctrlPr>
                                <a:rPr lang="en-US" altLang="zh-TW" sz="2000" b="0" i="1" smtClean="0">
                                  <a:solidFill>
                                    <a:srgbClr val="00B050"/>
                                  </a:solidFill>
                                  <a:latin typeface="Cambria Math" panose="02040503050406030204" pitchFamily="18" charset="0"/>
                                </a:rPr>
                              </m:ctrlPr>
                            </m:sSubPr>
                            <m:e>
                              <m:r>
                                <a:rPr lang="en-US" altLang="zh-TW" sz="2000" b="0" i="1" smtClean="0">
                                  <a:solidFill>
                                    <a:srgbClr val="00B050"/>
                                  </a:solidFill>
                                  <a:latin typeface="Cambria Math" panose="02040503050406030204" pitchFamily="18" charset="0"/>
                                </a:rPr>
                                <m:t>𝑤</m:t>
                              </m:r>
                            </m:e>
                            <m:sub>
                              <m:r>
                                <a:rPr lang="en-US" altLang="zh-TW" sz="2000" b="0" i="1" smtClean="0">
                                  <a:solidFill>
                                    <a:srgbClr val="00B050"/>
                                  </a:solidFill>
                                  <a:latin typeface="Cambria Math" panose="02040503050406030204" pitchFamily="18" charset="0"/>
                                </a:rPr>
                                <m:t>27</m:t>
                              </m:r>
                            </m:sub>
                          </m:sSub>
                          <m:r>
                            <a:rPr lang="en-US" altLang="zh-TW" sz="2000" b="0" i="1" smtClean="0">
                              <a:solidFill>
                                <a:srgbClr val="00B050"/>
                              </a:solidFill>
                              <a:latin typeface="Cambria Math" panose="02040503050406030204" pitchFamily="18" charset="0"/>
                            </a:rPr>
                            <m:t>𝜎</m:t>
                          </m:r>
                          <m:r>
                            <a:rPr lang="en-US" altLang="zh-TW" sz="2000" b="0" i="1" smtClean="0">
                              <a:solidFill>
                                <a:srgbClr val="00B050"/>
                              </a:solidFill>
                              <a:latin typeface="Cambria Math" panose="02040503050406030204" pitchFamily="18" charset="0"/>
                            </a:rPr>
                            <m:t>(‧)</m:t>
                          </m:r>
                        </m:e>
                      </m:d>
                      <m:r>
                        <a:rPr lang="en-US" altLang="zh-TW" sz="2000" b="0" i="1" smtClean="0">
                          <a:latin typeface="Cambria Math" panose="02040503050406030204" pitchFamily="18" charset="0"/>
                        </a:rPr>
                        <m:t>+</m:t>
                      </m:r>
                      <m:sSub>
                        <m:sSubPr>
                          <m:ctrlPr>
                            <a:rPr lang="en-US" altLang="zh-TW" sz="2000" b="0" i="1" smtClean="0">
                              <a:solidFill>
                                <a:srgbClr val="FF0000"/>
                              </a:solidFill>
                              <a:latin typeface="Cambria Math" panose="02040503050406030204" pitchFamily="18" charset="0"/>
                            </a:rPr>
                          </m:ctrlPr>
                        </m:sSubPr>
                        <m:e>
                          <m:r>
                            <a:rPr lang="en-US" altLang="zh-TW" sz="2000" b="0" i="1" smtClean="0">
                              <a:solidFill>
                                <a:srgbClr val="FF0000"/>
                              </a:solidFill>
                              <a:latin typeface="Cambria Math" panose="02040503050406030204" pitchFamily="18" charset="0"/>
                            </a:rPr>
                            <m:t>𝑤</m:t>
                          </m:r>
                        </m:e>
                        <m:sub>
                          <m:r>
                            <a:rPr lang="en-US" altLang="zh-TW" sz="2000" b="0" i="1" smtClean="0">
                              <a:solidFill>
                                <a:srgbClr val="FF0000"/>
                              </a:solidFill>
                              <a:latin typeface="Cambria Math" panose="02040503050406030204" pitchFamily="18" charset="0"/>
                            </a:rPr>
                            <m:t>35</m:t>
                          </m:r>
                        </m:sub>
                      </m:sSub>
                      <m:r>
                        <a:rPr lang="en-US" altLang="zh-TW" sz="2000" b="0" i="1" smtClean="0">
                          <a:solidFill>
                            <a:srgbClr val="FF0000"/>
                          </a:solidFill>
                          <a:latin typeface="Cambria Math" panose="02040503050406030204" pitchFamily="18" charset="0"/>
                        </a:rPr>
                        <m:t>𝜎</m:t>
                      </m:r>
                      <m:r>
                        <a:rPr lang="en-US" altLang="zh-TW" sz="2000" b="0" i="1" smtClean="0">
                          <a:solidFill>
                            <a:srgbClr val="FF0000"/>
                          </a:solidFill>
                          <a:latin typeface="Cambria Math" panose="02040503050406030204" pitchFamily="18" charset="0"/>
                        </a:rPr>
                        <m:t>(‧)</m:t>
                      </m:r>
                    </m:oMath>
                  </m:oMathPara>
                </a14:m>
                <a:endParaRPr lang="en-US" sz="2000" dirty="0"/>
              </a:p>
            </p:txBody>
          </p:sp>
        </mc:Choice>
        <mc:Fallback xmlns="">
          <p:sp>
            <p:nvSpPr>
              <p:cNvPr id="98" name="文字方塊 97">
                <a:extLst>
                  <a:ext uri="{FF2B5EF4-FFF2-40B4-BE49-F238E27FC236}">
                    <a16:creationId xmlns:a16="http://schemas.microsoft.com/office/drawing/2014/main" id="{69BD600A-2827-4769-B41F-0965825FFE9F}"/>
                  </a:ext>
                </a:extLst>
              </p:cNvPr>
              <p:cNvSpPr txBox="1">
                <a:spLocks noRot="1" noChangeAspect="1" noMove="1" noResize="1" noEditPoints="1" noAdjustHandles="1" noChangeArrowheads="1" noChangeShapeType="1" noTextEdit="1"/>
              </p:cNvSpPr>
              <p:nvPr/>
            </p:nvSpPr>
            <p:spPr>
              <a:xfrm>
                <a:off x="654842" y="5247611"/>
                <a:ext cx="10634664" cy="1323439"/>
              </a:xfrm>
              <a:prstGeom prst="rect">
                <a:avLst/>
              </a:prstGeom>
              <a:blipFill>
                <a:blip r:embed="rId15"/>
                <a:stretch>
                  <a:fillRect l="-573" t="-3226" b="-3687"/>
                </a:stretch>
              </a:blipFill>
            </p:spPr>
            <p:txBody>
              <a:bodyPr/>
              <a:lstStyle/>
              <a:p>
                <a:r>
                  <a:rPr lang="en-US">
                    <a:noFill/>
                  </a:rPr>
                  <a:t> </a:t>
                </a:r>
              </a:p>
            </p:txBody>
          </p:sp>
        </mc:Fallback>
      </mc:AlternateContent>
    </p:spTree>
    <p:extLst>
      <p:ext uri="{BB962C8B-B14F-4D97-AF65-F5344CB8AC3E}">
        <p14:creationId xmlns:p14="http://schemas.microsoft.com/office/powerpoint/2010/main" val="37910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500"/>
                                        <p:tgtEl>
                                          <p:spTgt spid="9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fade">
                                      <p:cBhvr>
                                        <p:cTn id="43" dur="500"/>
                                        <p:tgtEl>
                                          <p:spTgt spid="73"/>
                                        </p:tgtEl>
                                      </p:cBhvr>
                                    </p:animEffect>
                                  </p:childTnLst>
                                </p:cTn>
                              </p:par>
                              <p:par>
                                <p:cTn id="44" presetID="10" presetClass="entr" presetSubtype="0"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par>
                                <p:cTn id="47" presetID="10"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fade">
                                      <p:cBhvr>
                                        <p:cTn id="49" dur="500"/>
                                        <p:tgtEl>
                                          <p:spTgt spid="82"/>
                                        </p:tgtEl>
                                      </p:cBhvr>
                                    </p:animEffect>
                                  </p:childTnLst>
                                </p:cTn>
                              </p:par>
                              <p:par>
                                <p:cTn id="50" presetID="10" presetClass="entr" presetSubtype="0" fill="hold"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fade">
                                      <p:cBhvr>
                                        <p:cTn id="52" dur="500"/>
                                        <p:tgtEl>
                                          <p:spTgt spid="76"/>
                                        </p:tgtEl>
                                      </p:cBhvr>
                                    </p:animEffect>
                                  </p:childTnLst>
                                </p:cTn>
                              </p:par>
                              <p:par>
                                <p:cTn id="53" presetID="10"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fade">
                                      <p:cBhvr>
                                        <p:cTn id="55" dur="500"/>
                                        <p:tgtEl>
                                          <p:spTgt spid="85"/>
                                        </p:tgtEl>
                                      </p:cBhvr>
                                    </p:animEffect>
                                  </p:childTnLst>
                                </p:cTn>
                              </p:par>
                              <p:par>
                                <p:cTn id="56" presetID="10" presetClass="entr" presetSubtype="0" fill="hold" nodeType="with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fade">
                                      <p:cBhvr>
                                        <p:cTn id="58" dur="500"/>
                                        <p:tgtEl>
                                          <p:spTgt spid="8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fade">
                                      <p:cBhvr>
                                        <p:cTn id="61" dur="500"/>
                                        <p:tgtEl>
                                          <p:spTgt spid="9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5"/>
                                        </p:tgtEl>
                                        <p:attrNameLst>
                                          <p:attrName>style.visibility</p:attrName>
                                        </p:attrNameLst>
                                      </p:cBhvr>
                                      <p:to>
                                        <p:strVal val="visible"/>
                                      </p:to>
                                    </p:set>
                                    <p:animEffect transition="in" filter="fade">
                                      <p:cBhvr>
                                        <p:cTn id="70" dur="500"/>
                                        <p:tgtEl>
                                          <p:spTgt spid="9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fade">
                                      <p:cBhvr>
                                        <p:cTn id="7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92" grpId="0"/>
      <p:bldP spid="93" grpId="0"/>
      <p:bldP spid="95" grpId="0"/>
      <p:bldP spid="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Choose an Activation Function for Deep Learning">
            <a:extLst>
              <a:ext uri="{FF2B5EF4-FFF2-40B4-BE49-F238E27FC236}">
                <a16:creationId xmlns:a16="http://schemas.microsoft.com/office/drawing/2014/main" id="{E9B64083-B28A-4C16-B870-0D2B75AE4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050" y="2594386"/>
            <a:ext cx="3098528" cy="23238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altLang="zh-TW" sz="4000" dirty="0">
                    <a:latin typeface="Times New Roman" panose="02020603050405020304" pitchFamily="18" charset="0"/>
                    <a:cs typeface="Times New Roman" panose="02020603050405020304" pitchFamily="18" charset="0"/>
                  </a:rPr>
                  <a:t>What is </a:t>
                </a:r>
                <a14:m>
                  <m:oMath xmlns:m="http://schemas.openxmlformats.org/officeDocument/2006/math">
                    <m:r>
                      <a:rPr lang="en-US" altLang="zh-TW" sz="4000" b="0" i="1" smtClean="0">
                        <a:latin typeface="Cambria Math" panose="02040503050406030204" pitchFamily="18" charset="0"/>
                        <a:cs typeface="Times New Roman" panose="02020603050405020304" pitchFamily="18" charset="0"/>
                      </a:rPr>
                      <m:t>𝜎</m:t>
                    </m:r>
                    <m:r>
                      <a:rPr lang="en-US" altLang="zh-TW" sz="4000" b="0" i="1" smtClean="0">
                        <a:latin typeface="Cambria Math" panose="02040503050406030204" pitchFamily="18" charset="0"/>
                        <a:cs typeface="Times New Roman" panose="02020603050405020304" pitchFamily="18" charset="0"/>
                      </a:rPr>
                      <m:t>()</m:t>
                    </m:r>
                  </m:oMath>
                </a14:m>
                <a:r>
                  <a:rPr lang="en-US" sz="4000" dirty="0">
                    <a:latin typeface="Times New Roman" panose="02020603050405020304" pitchFamily="18" charset="0"/>
                    <a:cs typeface="Times New Roman" panose="02020603050405020304" pitchFamily="18" charset="0"/>
                  </a:rPr>
                  <a:t> ?</a:t>
                </a:r>
              </a:p>
            </p:txBody>
          </p:sp>
        </mc:Choice>
        <mc:Fallback xmlns="">
          <p:sp>
            <p:nvSpPr>
              <p:cNvPr id="2" name="標題 1">
                <a:extLst>
                  <a:ext uri="{FF2B5EF4-FFF2-40B4-BE49-F238E27FC236}">
                    <a16:creationId xmlns:a16="http://schemas.microsoft.com/office/drawing/2014/main" id="{92138DE2-8C96-48D1-9D37-6CE96E2A534C}"/>
                  </a:ext>
                </a:extLst>
              </p:cNvPr>
              <p:cNvSpPr>
                <a:spLocks noGrp="1" noRot="1" noChangeAspect="1" noMove="1" noResize="1" noEditPoints="1" noAdjustHandles="1" noChangeArrowheads="1" noChangeShapeType="1" noTextEdit="1"/>
              </p:cNvSpPr>
              <p:nvPr>
                <p:ph type="title"/>
              </p:nvPr>
            </p:nvSpPr>
            <p:spPr>
              <a:xfrm>
                <a:off x="323849" y="231778"/>
                <a:ext cx="11477625" cy="654048"/>
              </a:xfrm>
              <a:blipFill>
                <a:blip r:embed="rId4"/>
                <a:stretch>
                  <a:fillRect l="-1859" t="-25234" b="-39252"/>
                </a:stretch>
              </a:blipFill>
            </p:spPr>
            <p:txBody>
              <a:bodyPr/>
              <a:lstStyle/>
              <a:p>
                <a:r>
                  <a:rPr lang="en-US">
                    <a:noFill/>
                  </a:rPr>
                  <a:t> </a:t>
                </a:r>
              </a:p>
            </p:txBody>
          </p:sp>
        </mc:Fallback>
      </mc:AlternateContent>
      <p:pic>
        <p:nvPicPr>
          <p:cNvPr id="5" name="內容版面配置區 4">
            <a:extLst>
              <a:ext uri="{FF2B5EF4-FFF2-40B4-BE49-F238E27FC236}">
                <a16:creationId xmlns:a16="http://schemas.microsoft.com/office/drawing/2014/main" id="{8D24A12F-8014-4513-ACA0-73FE9BF3840F}"/>
              </a:ext>
            </a:extLst>
          </p:cNvPr>
          <p:cNvPicPr>
            <a:picLocks noGrp="1" noChangeAspect="1"/>
          </p:cNvPicPr>
          <p:nvPr>
            <p:ph idx="1"/>
          </p:nvPr>
        </p:nvPicPr>
        <p:blipFill>
          <a:blip r:embed="rId5"/>
          <a:stretch>
            <a:fillRect/>
          </a:stretch>
        </p:blipFill>
        <p:spPr>
          <a:xfrm>
            <a:off x="448400" y="2173507"/>
            <a:ext cx="6657976" cy="2999748"/>
          </a:xfrm>
          <a:prstGeom prst="rect">
            <a:avLst/>
          </a:prstGeom>
        </p:spPr>
      </p:pic>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7</a:t>
            </a:fld>
            <a:endParaRPr lang="zh-TW" altLang="en-US">
              <a:solidFill>
                <a:prstClr val="black">
                  <a:tint val="75000"/>
                </a:prstClr>
              </a:solidFill>
              <a:sym typeface="Songti TC Bold"/>
            </a:endParaRP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764F945B-8520-464B-8BA9-697AEB1057D0}"/>
                  </a:ext>
                </a:extLst>
              </p:cNvPr>
              <p:cNvSpPr txBox="1"/>
              <p:nvPr/>
            </p:nvSpPr>
            <p:spPr>
              <a:xfrm>
                <a:off x="395287" y="1088924"/>
                <a:ext cx="11401425" cy="1015663"/>
              </a:xfrm>
              <a:prstGeom prst="rect">
                <a:avLst/>
              </a:prstGeom>
              <a:noFill/>
            </p:spPr>
            <p:txBody>
              <a:bodyPr wrap="square" rtlCol="0">
                <a:spAutoFit/>
              </a:bodyPr>
              <a:lstStyle/>
              <a:p>
                <a:r>
                  <a:rPr lang="zh-TW" altLang="en-US" sz="2000" dirty="0"/>
                  <a:t>前面說過多層感知器其實就是迴歸模型，然而不同的是當疊加多個迴歸模型時會使用 </a:t>
                </a:r>
                <a14:m>
                  <m:oMath xmlns:m="http://schemas.openxmlformats.org/officeDocument/2006/math">
                    <m:r>
                      <a:rPr lang="en-US" altLang="zh-TW" sz="2000" b="0" i="1" smtClean="0">
                        <a:latin typeface="Cambria Math" panose="02040503050406030204" pitchFamily="18" charset="0"/>
                      </a:rPr>
                      <m:t>𝜎</m:t>
                    </m:r>
                    <m:r>
                      <a:rPr lang="en-US" altLang="zh-TW" sz="2000" b="0" i="1" smtClean="0">
                        <a:latin typeface="Cambria Math" panose="02040503050406030204" pitchFamily="18" charset="0"/>
                      </a:rPr>
                      <m:t>()</m:t>
                    </m:r>
                  </m:oMath>
                </a14:m>
                <a:r>
                  <a:rPr lang="en-US" sz="2000" dirty="0"/>
                  <a:t> </a:t>
                </a:r>
                <a:r>
                  <a:rPr lang="zh-TW" altLang="en-US" sz="2000" dirty="0"/>
                  <a:t>來連接。</a:t>
                </a:r>
                <a:endParaRPr lang="en-US" altLang="zh-TW" sz="2000" dirty="0"/>
              </a:p>
              <a:p>
                <a14:m>
                  <m:oMath xmlns:m="http://schemas.openxmlformats.org/officeDocument/2006/math">
                    <m:r>
                      <a:rPr lang="en-US" altLang="zh-TW" sz="2000" i="1">
                        <a:latin typeface="Cambria Math" panose="02040503050406030204" pitchFamily="18" charset="0"/>
                      </a:rPr>
                      <m:t>𝜎</m:t>
                    </m:r>
                    <m:r>
                      <a:rPr lang="en-US" altLang="zh-TW" sz="2000" i="1">
                        <a:latin typeface="Cambria Math" panose="02040503050406030204" pitchFamily="18" charset="0"/>
                      </a:rPr>
                      <m:t>()</m:t>
                    </m:r>
                  </m:oMath>
                </a14:m>
                <a:r>
                  <a:rPr lang="zh-TW" altLang="en-US" sz="2000" dirty="0"/>
                  <a:t> 在 </a:t>
                </a:r>
                <a:r>
                  <a:rPr lang="en-US" altLang="zh-TW" sz="2000" dirty="0"/>
                  <a:t>deep learning </a:t>
                </a:r>
                <a:r>
                  <a:rPr lang="zh-TW" altLang="en-US" sz="2000" dirty="0"/>
                  <a:t>領域中指的是 </a:t>
                </a:r>
                <a:r>
                  <a:rPr lang="en-US" altLang="zh-TW" sz="2000" dirty="0"/>
                  <a:t>activation function</a:t>
                </a:r>
                <a:r>
                  <a:rPr lang="zh-TW" altLang="en-US" sz="2000" dirty="0"/>
                  <a:t>，有千千百百種，不同的 </a:t>
                </a:r>
                <a:r>
                  <a:rPr lang="en-US" altLang="zh-TW" sz="2000" dirty="0"/>
                  <a:t>activation function </a:t>
                </a:r>
                <a:r>
                  <a:rPr lang="zh-TW" altLang="en-US" sz="2000" dirty="0"/>
                  <a:t>會有不同的用途，要端看資料來選擇使用</a:t>
                </a:r>
                <a:r>
                  <a:rPr lang="en-US" altLang="zh-TW" sz="2000" dirty="0"/>
                  <a:t>…</a:t>
                </a:r>
                <a:endParaRPr lang="en-US" sz="2000" dirty="0"/>
              </a:p>
            </p:txBody>
          </p:sp>
        </mc:Choice>
        <mc:Fallback xmlns="">
          <p:sp>
            <p:nvSpPr>
              <p:cNvPr id="6" name="文字方塊 5">
                <a:extLst>
                  <a:ext uri="{FF2B5EF4-FFF2-40B4-BE49-F238E27FC236}">
                    <a16:creationId xmlns:a16="http://schemas.microsoft.com/office/drawing/2014/main" id="{764F945B-8520-464B-8BA9-697AEB1057D0}"/>
                  </a:ext>
                </a:extLst>
              </p:cNvPr>
              <p:cNvSpPr txBox="1">
                <a:spLocks noRot="1" noChangeAspect="1" noMove="1" noResize="1" noEditPoints="1" noAdjustHandles="1" noChangeArrowheads="1" noChangeShapeType="1" noTextEdit="1"/>
              </p:cNvSpPr>
              <p:nvPr/>
            </p:nvSpPr>
            <p:spPr>
              <a:xfrm>
                <a:off x="395287" y="1088924"/>
                <a:ext cx="11401425" cy="1015663"/>
              </a:xfrm>
              <a:prstGeom prst="rect">
                <a:avLst/>
              </a:prstGeom>
              <a:blipFill>
                <a:blip r:embed="rId6"/>
                <a:stretch>
                  <a:fillRect l="-588" t="-4217" b="-10241"/>
                </a:stretch>
              </a:blipFill>
            </p:spPr>
            <p:txBody>
              <a:bodyPr/>
              <a:lstStyle/>
              <a:p>
                <a:r>
                  <a:rPr lang="en-US">
                    <a:noFill/>
                  </a:rPr>
                  <a:t> </a:t>
                </a:r>
              </a:p>
            </p:txBody>
          </p:sp>
        </mc:Fallback>
      </mc:AlternateContent>
      <p:sp>
        <p:nvSpPr>
          <p:cNvPr id="7" name="文字方塊 6">
            <a:extLst>
              <a:ext uri="{FF2B5EF4-FFF2-40B4-BE49-F238E27FC236}">
                <a16:creationId xmlns:a16="http://schemas.microsoft.com/office/drawing/2014/main" id="{6FDD9F0C-0857-4D27-94AD-58260576BEE5}"/>
              </a:ext>
            </a:extLst>
          </p:cNvPr>
          <p:cNvSpPr txBox="1"/>
          <p:nvPr/>
        </p:nvSpPr>
        <p:spPr>
          <a:xfrm>
            <a:off x="8535851" y="2546248"/>
            <a:ext cx="2428875" cy="400110"/>
          </a:xfrm>
          <a:prstGeom prst="rect">
            <a:avLst/>
          </a:prstGeom>
          <a:noFill/>
        </p:spPr>
        <p:txBody>
          <a:bodyPr wrap="square" rtlCol="0">
            <a:spAutoFit/>
          </a:bodyPr>
          <a:lstStyle/>
          <a:p>
            <a:r>
              <a:rPr lang="ja-JP" altLang="en-US" sz="2000" b="1" dirty="0">
                <a:solidFill>
                  <a:srgbClr val="FF0000"/>
                </a:solidFill>
              </a:rPr>
              <a:t>✕✕</a:t>
            </a:r>
            <a:r>
              <a:rPr lang="en-US" altLang="ja-JP" sz="2000" b="1" dirty="0">
                <a:solidFill>
                  <a:srgbClr val="FF0000"/>
                </a:solidFill>
              </a:rPr>
              <a:t> </a:t>
            </a:r>
            <a:r>
              <a:rPr lang="ja-JP" altLang="en-US" sz="2000" b="1" dirty="0">
                <a:solidFill>
                  <a:srgbClr val="FF0000"/>
                </a:solidFill>
              </a:rPr>
              <a:t>全然ダメ！！</a:t>
            </a:r>
            <a:endParaRPr lang="en-US" sz="2000" b="1" dirty="0">
              <a:solidFill>
                <a:srgbClr val="FF0000"/>
              </a:solidFill>
            </a:endParaRPr>
          </a:p>
        </p:txBody>
      </p:sp>
      <p:sp>
        <p:nvSpPr>
          <p:cNvPr id="9" name="文字方塊 8">
            <a:extLst>
              <a:ext uri="{FF2B5EF4-FFF2-40B4-BE49-F238E27FC236}">
                <a16:creationId xmlns:a16="http://schemas.microsoft.com/office/drawing/2014/main" id="{69BEDA0F-1B9A-49FA-A8DA-BD276AA60D80}"/>
              </a:ext>
            </a:extLst>
          </p:cNvPr>
          <p:cNvSpPr txBox="1"/>
          <p:nvPr/>
        </p:nvSpPr>
        <p:spPr>
          <a:xfrm>
            <a:off x="323849" y="5692235"/>
            <a:ext cx="11706226" cy="1015663"/>
          </a:xfrm>
          <a:prstGeom prst="rect">
            <a:avLst/>
          </a:prstGeom>
          <a:noFill/>
        </p:spPr>
        <p:txBody>
          <a:bodyPr wrap="square" rtlCol="0">
            <a:spAutoFit/>
          </a:bodyPr>
          <a:lstStyle/>
          <a:p>
            <a:r>
              <a:rPr lang="zh-TW" altLang="en-US" sz="2000" dirty="0"/>
              <a:t>雖然 </a:t>
            </a:r>
            <a:r>
              <a:rPr lang="en-US" altLang="zh-TW" sz="2000" dirty="0"/>
              <a:t>activation function </a:t>
            </a:r>
            <a:r>
              <a:rPr lang="zh-TW" altLang="en-US" sz="2000" dirty="0"/>
              <a:t>有很多種選擇，但是值得注意的是，</a:t>
            </a:r>
            <a:r>
              <a:rPr lang="zh-TW" altLang="en-US" sz="2000" dirty="0">
                <a:solidFill>
                  <a:srgbClr val="FF0000"/>
                </a:solidFill>
              </a:rPr>
              <a:t>不能</a:t>
            </a:r>
            <a:r>
              <a:rPr lang="zh-TW" altLang="en-US" sz="2000" dirty="0"/>
              <a:t>使用</a:t>
            </a:r>
            <a:r>
              <a:rPr lang="zh-TW" altLang="en-US" sz="2000" dirty="0">
                <a:solidFill>
                  <a:srgbClr val="FF0000"/>
                </a:solidFill>
              </a:rPr>
              <a:t>線性函數</a:t>
            </a:r>
            <a:r>
              <a:rPr lang="zh-TW" altLang="en-US" sz="2000" dirty="0"/>
              <a:t>來當作 </a:t>
            </a:r>
            <a:r>
              <a:rPr lang="en-US" altLang="zh-TW" sz="2000" dirty="0"/>
              <a:t>activation function</a:t>
            </a:r>
            <a:r>
              <a:rPr lang="zh-TW" altLang="en-US" sz="2000" dirty="0"/>
              <a:t>。</a:t>
            </a:r>
            <a:endParaRPr lang="en-US" altLang="zh-TW" sz="2000" dirty="0"/>
          </a:p>
          <a:p>
            <a:r>
              <a:rPr lang="zh-TW" altLang="en-US" sz="2000" dirty="0"/>
              <a:t>不然就會失去</a:t>
            </a:r>
            <a:r>
              <a:rPr lang="zh-TW" altLang="en-US" sz="2000" dirty="0">
                <a:solidFill>
                  <a:srgbClr val="FF0000"/>
                </a:solidFill>
              </a:rPr>
              <a:t>多層</a:t>
            </a:r>
            <a:r>
              <a:rPr lang="zh-TW" altLang="en-US" sz="2000" dirty="0"/>
              <a:t>感知器的意義 </a:t>
            </a:r>
            <a:r>
              <a:rPr lang="en-US" altLang="zh-TW" sz="2000" dirty="0"/>
              <a:t>(</a:t>
            </a:r>
            <a:r>
              <a:rPr lang="zh-TW" altLang="en-US" sz="2000" dirty="0"/>
              <a:t>若使用線性，多層與一層就毫無差異</a:t>
            </a:r>
            <a:r>
              <a:rPr lang="en-US" altLang="zh-TW" sz="2000" dirty="0"/>
              <a:t>)</a:t>
            </a:r>
            <a:r>
              <a:rPr lang="zh-TW" altLang="en-US" sz="2000" dirty="0"/>
              <a:t>。</a:t>
            </a:r>
            <a:endParaRPr lang="en-US" altLang="zh-TW" sz="2000" dirty="0"/>
          </a:p>
          <a:p>
            <a:endParaRPr lang="en-US" altLang="zh-TW" sz="2000" dirty="0"/>
          </a:p>
        </p:txBody>
      </p:sp>
    </p:spTree>
    <p:extLst>
      <p:ext uri="{BB962C8B-B14F-4D97-AF65-F5344CB8AC3E}">
        <p14:creationId xmlns:p14="http://schemas.microsoft.com/office/powerpoint/2010/main" val="35265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fade">
                                      <p:cBhvr>
                                        <p:cTn id="1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C74A5D-CB16-47D8-BE6C-6787E6BA7203}"/>
              </a:ext>
            </a:extLst>
          </p:cNvPr>
          <p:cNvSpPr>
            <a:spLocks noGrp="1"/>
          </p:cNvSpPr>
          <p:nvPr>
            <p:ph type="title"/>
          </p:nvPr>
        </p:nvSpPr>
        <p:spPr>
          <a:xfrm>
            <a:off x="4176712" y="2646517"/>
            <a:ext cx="3838576" cy="1325563"/>
          </a:xfrm>
        </p:spPr>
        <p:txBody>
          <a:bodyPr/>
          <a:lstStyle/>
          <a:p>
            <a:r>
              <a:rPr lang="en-US" altLang="zh-TW" dirty="0">
                <a:latin typeface="Times New Roman" panose="02020603050405020304" pitchFamily="18" charset="0"/>
                <a:cs typeface="Times New Roman" panose="02020603050405020304" pitchFamily="18" charset="0"/>
              </a:rPr>
              <a:t>Neural Network </a:t>
            </a:r>
            <a:endParaRPr 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D68F811A-C1A3-406C-900E-10DEA30276BA}"/>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8</a:t>
            </a:fld>
            <a:endParaRPr lang="zh-TW" altLang="en-US">
              <a:solidFill>
                <a:prstClr val="black">
                  <a:tint val="75000"/>
                </a:prstClr>
              </a:solidFill>
              <a:sym typeface="Songti TC Bold"/>
            </a:endParaRPr>
          </a:p>
        </p:txBody>
      </p:sp>
    </p:spTree>
    <p:extLst>
      <p:ext uri="{BB962C8B-B14F-4D97-AF65-F5344CB8AC3E}">
        <p14:creationId xmlns:p14="http://schemas.microsoft.com/office/powerpoint/2010/main" val="642893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38DE2-8C96-48D1-9D37-6CE96E2A534C}"/>
              </a:ext>
            </a:extLst>
          </p:cNvPr>
          <p:cNvSpPr>
            <a:spLocks noGrp="1"/>
          </p:cNvSpPr>
          <p:nvPr>
            <p:ph type="title"/>
          </p:nvPr>
        </p:nvSpPr>
        <p:spPr>
          <a:xfrm>
            <a:off x="323849" y="231778"/>
            <a:ext cx="11477625" cy="654048"/>
          </a:xfrm>
        </p:spPr>
        <p:txBody>
          <a:bodyPr>
            <a:normAutofit/>
          </a:bodyPr>
          <a:lstStyle/>
          <a:p>
            <a:r>
              <a:rPr lang="en-US" sz="4000" dirty="0">
                <a:latin typeface="Times New Roman" panose="02020603050405020304" pitchFamily="18" charset="0"/>
                <a:cs typeface="Times New Roman" panose="02020603050405020304" pitchFamily="18" charset="0"/>
              </a:rPr>
              <a:t>Inside the Black Box</a:t>
            </a:r>
          </a:p>
        </p:txBody>
      </p:sp>
      <p:sp>
        <p:nvSpPr>
          <p:cNvPr id="4" name="投影片編號版面配置區 3">
            <a:extLst>
              <a:ext uri="{FF2B5EF4-FFF2-40B4-BE49-F238E27FC236}">
                <a16:creationId xmlns:a16="http://schemas.microsoft.com/office/drawing/2014/main" id="{A0479271-6A1C-4C7D-A894-5D57BEF70346}"/>
              </a:ext>
            </a:extLst>
          </p:cNvPr>
          <p:cNvSpPr>
            <a:spLocks noGrp="1"/>
          </p:cNvSpPr>
          <p:nvPr>
            <p:ph type="sldNum" sz="quarter" idx="12"/>
          </p:nvPr>
        </p:nvSpPr>
        <p:spPr/>
        <p:txBody>
          <a:bodyPr/>
          <a:lstStyle/>
          <a:p>
            <a:pPr defTabSz="914353"/>
            <a:fld id="{B1E3B3A6-7A9C-48B8-933D-3377D6C33DD3}" type="slidenum">
              <a:rPr lang="zh-TW" altLang="en-US" smtClean="0">
                <a:solidFill>
                  <a:prstClr val="black">
                    <a:tint val="75000"/>
                  </a:prstClr>
                </a:solidFill>
                <a:sym typeface="Songti TC Bold"/>
              </a:rPr>
              <a:pPr defTabSz="914353"/>
              <a:t>9</a:t>
            </a:fld>
            <a:endParaRPr lang="zh-TW" altLang="en-US">
              <a:solidFill>
                <a:prstClr val="black">
                  <a:tint val="75000"/>
                </a:prstClr>
              </a:solidFill>
              <a:sym typeface="Songti TC Bold"/>
            </a:endParaRPr>
          </a:p>
        </p:txBody>
      </p:sp>
      <p:sp>
        <p:nvSpPr>
          <p:cNvPr id="5" name="文字方塊 4">
            <a:extLst>
              <a:ext uri="{FF2B5EF4-FFF2-40B4-BE49-F238E27FC236}">
                <a16:creationId xmlns:a16="http://schemas.microsoft.com/office/drawing/2014/main" id="{64D1DF67-294D-479C-B943-85B16684DE15}"/>
              </a:ext>
            </a:extLst>
          </p:cNvPr>
          <p:cNvSpPr txBox="1"/>
          <p:nvPr/>
        </p:nvSpPr>
        <p:spPr>
          <a:xfrm>
            <a:off x="323848" y="1473469"/>
            <a:ext cx="11477625" cy="707886"/>
          </a:xfrm>
          <a:prstGeom prst="rect">
            <a:avLst/>
          </a:prstGeom>
          <a:noFill/>
        </p:spPr>
        <p:txBody>
          <a:bodyPr wrap="square" rtlCol="0">
            <a:spAutoFit/>
          </a:bodyPr>
          <a:lstStyle/>
          <a:p>
            <a:r>
              <a:rPr lang="zh-TW" altLang="en-US" sz="2000" dirty="0"/>
              <a:t>其實 </a:t>
            </a:r>
            <a:r>
              <a:rPr lang="en-US" altLang="zh-TW" sz="2000" dirty="0"/>
              <a:t>1969</a:t>
            </a:r>
            <a:r>
              <a:rPr lang="zh-TW" altLang="en-US" sz="2000" dirty="0"/>
              <a:t> 年發明的多層感知器就是現在我們熟悉的類神經網路，只是換個名字而已。剛才介紹了神經網路的長相，現在我們以一個簡單的例子來看神經網路是如何 </a:t>
            </a:r>
            <a:r>
              <a:rPr lang="en-US" altLang="zh-TW" sz="2000" dirty="0"/>
              <a:t>fit </a:t>
            </a:r>
            <a:r>
              <a:rPr lang="zh-TW" altLang="en-US" sz="2000" dirty="0"/>
              <a:t>出一個複雜的非線性函數。</a:t>
            </a:r>
            <a:endParaRPr lang="en-US" sz="2000" dirty="0"/>
          </a:p>
        </p:txBody>
      </p:sp>
      <p:grpSp>
        <p:nvGrpSpPr>
          <p:cNvPr id="106" name="群組 105">
            <a:extLst>
              <a:ext uri="{FF2B5EF4-FFF2-40B4-BE49-F238E27FC236}">
                <a16:creationId xmlns:a16="http://schemas.microsoft.com/office/drawing/2014/main" id="{19D36601-F119-40AE-A937-943FAECD4699}"/>
              </a:ext>
            </a:extLst>
          </p:cNvPr>
          <p:cNvGrpSpPr/>
          <p:nvPr/>
        </p:nvGrpSpPr>
        <p:grpSpPr>
          <a:xfrm>
            <a:off x="3380087" y="2626324"/>
            <a:ext cx="8514674" cy="2134965"/>
            <a:chOff x="3380087" y="2626324"/>
            <a:chExt cx="8514674" cy="2134965"/>
          </a:xfrm>
        </p:grpSpPr>
        <p:sp>
          <p:nvSpPr>
            <p:cNvPr id="15" name="橢圓 14">
              <a:extLst>
                <a:ext uri="{FF2B5EF4-FFF2-40B4-BE49-F238E27FC236}">
                  <a16:creationId xmlns:a16="http://schemas.microsoft.com/office/drawing/2014/main" id="{F93F6D0B-D084-4EDA-919A-B571A12EC066}"/>
                </a:ext>
              </a:extLst>
            </p:cNvPr>
            <p:cNvSpPr/>
            <p:nvPr/>
          </p:nvSpPr>
          <p:spPr>
            <a:xfrm>
              <a:off x="3380087" y="3383341"/>
              <a:ext cx="704850"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X</a:t>
              </a:r>
              <a:endParaRPr lang="en-US" dirty="0"/>
            </a:p>
          </p:txBody>
        </p:sp>
        <p:cxnSp>
          <p:nvCxnSpPr>
            <p:cNvPr id="18" name="直線單箭頭接點 17">
              <a:extLst>
                <a:ext uri="{FF2B5EF4-FFF2-40B4-BE49-F238E27FC236}">
                  <a16:creationId xmlns:a16="http://schemas.microsoft.com/office/drawing/2014/main" id="{2A687FD9-77C1-4DCA-A0E4-0D856AA677E1}"/>
                </a:ext>
              </a:extLst>
            </p:cNvPr>
            <p:cNvCxnSpPr>
              <a:cxnSpLocks/>
              <a:stCxn id="15" idx="6"/>
              <a:endCxn id="29" idx="1"/>
            </p:cNvCxnSpPr>
            <p:nvPr/>
          </p:nvCxnSpPr>
          <p:spPr>
            <a:xfrm flipV="1">
              <a:off x="4084937" y="2973324"/>
              <a:ext cx="518423" cy="737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線單箭頭接點 18">
              <a:extLst>
                <a:ext uri="{FF2B5EF4-FFF2-40B4-BE49-F238E27FC236}">
                  <a16:creationId xmlns:a16="http://schemas.microsoft.com/office/drawing/2014/main" id="{E9C0DD58-4490-400A-AE35-BF57707B7CF7}"/>
                </a:ext>
              </a:extLst>
            </p:cNvPr>
            <p:cNvCxnSpPr>
              <a:cxnSpLocks/>
              <a:stCxn id="15" idx="6"/>
              <a:endCxn id="30" idx="1"/>
            </p:cNvCxnSpPr>
            <p:nvPr/>
          </p:nvCxnSpPr>
          <p:spPr>
            <a:xfrm>
              <a:off x="4084937" y="3710365"/>
              <a:ext cx="518423" cy="688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橢圓 20">
              <a:extLst>
                <a:ext uri="{FF2B5EF4-FFF2-40B4-BE49-F238E27FC236}">
                  <a16:creationId xmlns:a16="http://schemas.microsoft.com/office/drawing/2014/main" id="{8C7EF246-4D7F-4D0A-8839-98F660115066}"/>
                </a:ext>
              </a:extLst>
            </p:cNvPr>
            <p:cNvSpPr/>
            <p:nvPr/>
          </p:nvSpPr>
          <p:spPr>
            <a:xfrm>
              <a:off x="11189911" y="3484086"/>
              <a:ext cx="704850" cy="654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Y</a:t>
              </a:r>
              <a:endParaRPr lang="en-US" dirty="0"/>
            </a:p>
          </p:txBody>
        </p:sp>
        <p:cxnSp>
          <p:nvCxnSpPr>
            <p:cNvPr id="22" name="直線單箭頭接點 21">
              <a:extLst>
                <a:ext uri="{FF2B5EF4-FFF2-40B4-BE49-F238E27FC236}">
                  <a16:creationId xmlns:a16="http://schemas.microsoft.com/office/drawing/2014/main" id="{6A809361-402F-4E19-BE21-E9A42C5C78D6}"/>
                </a:ext>
              </a:extLst>
            </p:cNvPr>
            <p:cNvCxnSpPr>
              <a:cxnSpLocks/>
              <a:stCxn id="16" idx="3"/>
              <a:endCxn id="80" idx="0"/>
            </p:cNvCxnSpPr>
            <p:nvPr/>
          </p:nvCxnSpPr>
          <p:spPr>
            <a:xfrm>
              <a:off x="8335163" y="2988274"/>
              <a:ext cx="799917" cy="3909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單箭頭接點 24">
              <a:extLst>
                <a:ext uri="{FF2B5EF4-FFF2-40B4-BE49-F238E27FC236}">
                  <a16:creationId xmlns:a16="http://schemas.microsoft.com/office/drawing/2014/main" id="{FC858554-C9A4-41F1-B8B5-D0662CA7E66E}"/>
                </a:ext>
              </a:extLst>
            </p:cNvPr>
            <p:cNvCxnSpPr>
              <a:cxnSpLocks/>
              <a:stCxn id="17" idx="3"/>
              <a:endCxn id="82" idx="2"/>
            </p:cNvCxnSpPr>
            <p:nvPr/>
          </p:nvCxnSpPr>
          <p:spPr>
            <a:xfrm flipV="1">
              <a:off x="8383386" y="4246261"/>
              <a:ext cx="805160" cy="1530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文字方塊 28">
              <a:extLst>
                <a:ext uri="{FF2B5EF4-FFF2-40B4-BE49-F238E27FC236}">
                  <a16:creationId xmlns:a16="http://schemas.microsoft.com/office/drawing/2014/main" id="{5F72BC47-C092-4EDE-8C19-600EF5760914}"/>
                </a:ext>
              </a:extLst>
            </p:cNvPr>
            <p:cNvSpPr txBox="1"/>
            <p:nvPr/>
          </p:nvSpPr>
          <p:spPr>
            <a:xfrm>
              <a:off x="4603360" y="2788658"/>
              <a:ext cx="763351" cy="369332"/>
            </a:xfrm>
            <a:prstGeom prst="rect">
              <a:avLst/>
            </a:prstGeom>
            <a:noFill/>
            <a:ln>
              <a:solidFill>
                <a:srgbClr val="000000"/>
              </a:solidFill>
            </a:ln>
          </p:spPr>
          <p:txBody>
            <a:bodyPr wrap="none" rtlCol="0">
              <a:spAutoFit/>
            </a:bodyPr>
            <a:lstStyle/>
            <a:p>
              <a:r>
                <a:rPr lang="en-US" dirty="0"/>
                <a:t>x-34.4</a:t>
              </a:r>
            </a:p>
          </p:txBody>
        </p:sp>
        <p:sp>
          <p:nvSpPr>
            <p:cNvPr id="30" name="文字方塊 29">
              <a:extLst>
                <a:ext uri="{FF2B5EF4-FFF2-40B4-BE49-F238E27FC236}">
                  <a16:creationId xmlns:a16="http://schemas.microsoft.com/office/drawing/2014/main" id="{1CBFE592-C01D-4418-9F5E-115C0C92AA84}"/>
                </a:ext>
              </a:extLst>
            </p:cNvPr>
            <p:cNvSpPr txBox="1"/>
            <p:nvPr/>
          </p:nvSpPr>
          <p:spPr>
            <a:xfrm>
              <a:off x="4603360" y="4214673"/>
              <a:ext cx="763351" cy="369332"/>
            </a:xfrm>
            <a:prstGeom prst="rect">
              <a:avLst/>
            </a:prstGeom>
            <a:noFill/>
            <a:ln>
              <a:solidFill>
                <a:srgbClr val="000000"/>
              </a:solidFill>
            </a:ln>
          </p:spPr>
          <p:txBody>
            <a:bodyPr wrap="none" rtlCol="0">
              <a:spAutoFit/>
            </a:bodyPr>
            <a:lstStyle/>
            <a:p>
              <a:r>
                <a:rPr lang="en-US" dirty="0"/>
                <a:t>x-2.52</a:t>
              </a:r>
            </a:p>
          </p:txBody>
        </p:sp>
        <p:sp>
          <p:nvSpPr>
            <p:cNvPr id="31" name="文字方塊 30">
              <a:extLst>
                <a:ext uri="{FF2B5EF4-FFF2-40B4-BE49-F238E27FC236}">
                  <a16:creationId xmlns:a16="http://schemas.microsoft.com/office/drawing/2014/main" id="{E40F3B21-55A9-41C6-93D4-9502E4852310}"/>
                </a:ext>
              </a:extLst>
            </p:cNvPr>
            <p:cNvSpPr txBox="1"/>
            <p:nvPr/>
          </p:nvSpPr>
          <p:spPr>
            <a:xfrm>
              <a:off x="5777456" y="2788658"/>
              <a:ext cx="763351" cy="369332"/>
            </a:xfrm>
            <a:prstGeom prst="rect">
              <a:avLst/>
            </a:prstGeom>
            <a:noFill/>
            <a:ln>
              <a:solidFill>
                <a:srgbClr val="000000"/>
              </a:solidFill>
            </a:ln>
          </p:spPr>
          <p:txBody>
            <a:bodyPr wrap="square" rtlCol="0">
              <a:spAutoFit/>
            </a:bodyPr>
            <a:lstStyle/>
            <a:p>
              <a:r>
                <a:rPr lang="en-US" dirty="0"/>
                <a:t>+2.14</a:t>
              </a:r>
            </a:p>
          </p:txBody>
        </p:sp>
        <p:sp>
          <p:nvSpPr>
            <p:cNvPr id="32" name="文字方塊 31">
              <a:extLst>
                <a:ext uri="{FF2B5EF4-FFF2-40B4-BE49-F238E27FC236}">
                  <a16:creationId xmlns:a16="http://schemas.microsoft.com/office/drawing/2014/main" id="{BFF22E3E-4D87-4DBE-ACDC-CE23F2E241B6}"/>
                </a:ext>
              </a:extLst>
            </p:cNvPr>
            <p:cNvSpPr txBox="1"/>
            <p:nvPr/>
          </p:nvSpPr>
          <p:spPr>
            <a:xfrm>
              <a:off x="5719857" y="4222978"/>
              <a:ext cx="708848" cy="369332"/>
            </a:xfrm>
            <a:prstGeom prst="rect">
              <a:avLst/>
            </a:prstGeom>
            <a:noFill/>
            <a:ln>
              <a:solidFill>
                <a:srgbClr val="000000"/>
              </a:solidFill>
            </a:ln>
          </p:spPr>
          <p:txBody>
            <a:bodyPr wrap="none" rtlCol="0">
              <a:spAutoFit/>
            </a:bodyPr>
            <a:lstStyle/>
            <a:p>
              <a:r>
                <a:rPr lang="en-US" dirty="0"/>
                <a:t>+1.29</a:t>
              </a:r>
            </a:p>
          </p:txBody>
        </p:sp>
        <p:grpSp>
          <p:nvGrpSpPr>
            <p:cNvPr id="74" name="群組 73">
              <a:extLst>
                <a:ext uri="{FF2B5EF4-FFF2-40B4-BE49-F238E27FC236}">
                  <a16:creationId xmlns:a16="http://schemas.microsoft.com/office/drawing/2014/main" id="{5FF97F7E-F0A2-4529-99B2-846AC834A93C}"/>
                </a:ext>
              </a:extLst>
            </p:cNvPr>
            <p:cNvGrpSpPr/>
            <p:nvPr/>
          </p:nvGrpSpPr>
          <p:grpSpPr>
            <a:xfrm>
              <a:off x="7277888" y="2626324"/>
              <a:ext cx="1057275" cy="723900"/>
              <a:chOff x="7277888" y="2626324"/>
              <a:chExt cx="1057275" cy="723900"/>
            </a:xfrm>
          </p:grpSpPr>
          <p:sp>
            <p:nvSpPr>
              <p:cNvPr id="16" name="流程圖: 替代程序 15">
                <a:extLst>
                  <a:ext uri="{FF2B5EF4-FFF2-40B4-BE49-F238E27FC236}">
                    <a16:creationId xmlns:a16="http://schemas.microsoft.com/office/drawing/2014/main" id="{D1EFC992-4D2A-4C01-BBFE-EB6E01ED238B}"/>
                  </a:ext>
                </a:extLst>
              </p:cNvPr>
              <p:cNvSpPr/>
              <p:nvPr/>
            </p:nvSpPr>
            <p:spPr>
              <a:xfrm>
                <a:off x="7277888" y="2626324"/>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37" name="圖片 36">
                <a:extLst>
                  <a:ext uri="{FF2B5EF4-FFF2-40B4-BE49-F238E27FC236}">
                    <a16:creationId xmlns:a16="http://schemas.microsoft.com/office/drawing/2014/main" id="{80737C52-C98F-483D-A9F4-0C585556BC92}"/>
                  </a:ext>
                </a:extLst>
              </p:cNvPr>
              <p:cNvPicPr>
                <a:picLocks noChangeAspect="1"/>
              </p:cNvPicPr>
              <p:nvPr/>
            </p:nvPicPr>
            <p:blipFill>
              <a:blip r:embed="rId2"/>
              <a:stretch>
                <a:fillRect/>
              </a:stretch>
            </p:blipFill>
            <p:spPr>
              <a:xfrm>
                <a:off x="7517512" y="2690432"/>
                <a:ext cx="586791" cy="586791"/>
              </a:xfrm>
              <a:prstGeom prst="rect">
                <a:avLst/>
              </a:prstGeom>
            </p:spPr>
          </p:pic>
        </p:grpSp>
        <p:cxnSp>
          <p:nvCxnSpPr>
            <p:cNvPr id="43" name="直線單箭頭接點 42">
              <a:extLst>
                <a:ext uri="{FF2B5EF4-FFF2-40B4-BE49-F238E27FC236}">
                  <a16:creationId xmlns:a16="http://schemas.microsoft.com/office/drawing/2014/main" id="{6F9522F9-F2E9-4FE6-A463-93E74B9681EF}"/>
                </a:ext>
              </a:extLst>
            </p:cNvPr>
            <p:cNvCxnSpPr>
              <a:cxnSpLocks/>
              <a:stCxn id="29" idx="3"/>
              <a:endCxn id="31" idx="1"/>
            </p:cNvCxnSpPr>
            <p:nvPr/>
          </p:nvCxnSpPr>
          <p:spPr>
            <a:xfrm>
              <a:off x="5366711" y="2973324"/>
              <a:ext cx="4107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線單箭頭接點 46">
              <a:extLst>
                <a:ext uri="{FF2B5EF4-FFF2-40B4-BE49-F238E27FC236}">
                  <a16:creationId xmlns:a16="http://schemas.microsoft.com/office/drawing/2014/main" id="{0F417DD8-92DC-4863-B0FA-7553D3531A31}"/>
                </a:ext>
              </a:extLst>
            </p:cNvPr>
            <p:cNvCxnSpPr>
              <a:cxnSpLocks/>
              <a:stCxn id="31" idx="3"/>
              <a:endCxn id="16" idx="1"/>
            </p:cNvCxnSpPr>
            <p:nvPr/>
          </p:nvCxnSpPr>
          <p:spPr>
            <a:xfrm>
              <a:off x="6540807" y="2973324"/>
              <a:ext cx="737081" cy="14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直線單箭頭接點 67">
              <a:extLst>
                <a:ext uri="{FF2B5EF4-FFF2-40B4-BE49-F238E27FC236}">
                  <a16:creationId xmlns:a16="http://schemas.microsoft.com/office/drawing/2014/main" id="{30BA4FB3-3524-4420-BC2F-E935280D352A}"/>
                </a:ext>
              </a:extLst>
            </p:cNvPr>
            <p:cNvCxnSpPr>
              <a:cxnSpLocks/>
              <a:stCxn id="30" idx="3"/>
              <a:endCxn id="32" idx="1"/>
            </p:cNvCxnSpPr>
            <p:nvPr/>
          </p:nvCxnSpPr>
          <p:spPr>
            <a:xfrm>
              <a:off x="5366711" y="4399339"/>
              <a:ext cx="353146" cy="83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73" name="群組 72">
              <a:extLst>
                <a:ext uri="{FF2B5EF4-FFF2-40B4-BE49-F238E27FC236}">
                  <a16:creationId xmlns:a16="http://schemas.microsoft.com/office/drawing/2014/main" id="{11E7111D-9930-48AB-8BDF-20DC92B7184F}"/>
                </a:ext>
              </a:extLst>
            </p:cNvPr>
            <p:cNvGrpSpPr/>
            <p:nvPr/>
          </p:nvGrpSpPr>
          <p:grpSpPr>
            <a:xfrm>
              <a:off x="7326111" y="4037389"/>
              <a:ext cx="1057275" cy="723900"/>
              <a:chOff x="7161114" y="4159322"/>
              <a:chExt cx="1057275" cy="723900"/>
            </a:xfrm>
          </p:grpSpPr>
          <p:sp>
            <p:nvSpPr>
              <p:cNvPr id="17" name="流程圖: 替代程序 16">
                <a:extLst>
                  <a:ext uri="{FF2B5EF4-FFF2-40B4-BE49-F238E27FC236}">
                    <a16:creationId xmlns:a16="http://schemas.microsoft.com/office/drawing/2014/main" id="{4874BD70-BE2B-40B8-914F-BB37A85A4604}"/>
                  </a:ext>
                </a:extLst>
              </p:cNvPr>
              <p:cNvSpPr/>
              <p:nvPr/>
            </p:nvSpPr>
            <p:spPr>
              <a:xfrm>
                <a:off x="7161114" y="4159322"/>
                <a:ext cx="1057275" cy="72390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72" name="圖片 71">
                <a:extLst>
                  <a:ext uri="{FF2B5EF4-FFF2-40B4-BE49-F238E27FC236}">
                    <a16:creationId xmlns:a16="http://schemas.microsoft.com/office/drawing/2014/main" id="{E2C2F61A-9C69-4358-B664-FF13CCB8F70C}"/>
                  </a:ext>
                </a:extLst>
              </p:cNvPr>
              <p:cNvPicPr>
                <a:picLocks noChangeAspect="1"/>
              </p:cNvPicPr>
              <p:nvPr/>
            </p:nvPicPr>
            <p:blipFill>
              <a:blip r:embed="rId2"/>
              <a:stretch>
                <a:fillRect/>
              </a:stretch>
            </p:blipFill>
            <p:spPr>
              <a:xfrm>
                <a:off x="7396356" y="4227876"/>
                <a:ext cx="586791" cy="586791"/>
              </a:xfrm>
              <a:prstGeom prst="rect">
                <a:avLst/>
              </a:prstGeom>
            </p:spPr>
          </p:pic>
        </p:grpSp>
        <p:cxnSp>
          <p:nvCxnSpPr>
            <p:cNvPr id="75" name="直線單箭頭接點 74">
              <a:extLst>
                <a:ext uri="{FF2B5EF4-FFF2-40B4-BE49-F238E27FC236}">
                  <a16:creationId xmlns:a16="http://schemas.microsoft.com/office/drawing/2014/main" id="{FFB88050-21EE-4E22-8A82-65AFBDE994F8}"/>
                </a:ext>
              </a:extLst>
            </p:cNvPr>
            <p:cNvCxnSpPr>
              <a:cxnSpLocks/>
              <a:stCxn id="32" idx="3"/>
              <a:endCxn id="17" idx="1"/>
            </p:cNvCxnSpPr>
            <p:nvPr/>
          </p:nvCxnSpPr>
          <p:spPr>
            <a:xfrm flipV="1">
              <a:off x="6428705" y="4399339"/>
              <a:ext cx="897406" cy="83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0" name="文字方塊 79">
              <a:extLst>
                <a:ext uri="{FF2B5EF4-FFF2-40B4-BE49-F238E27FC236}">
                  <a16:creationId xmlns:a16="http://schemas.microsoft.com/office/drawing/2014/main" id="{DC7A8AC1-0D01-47A4-99CD-029FBD5E7388}"/>
                </a:ext>
              </a:extLst>
            </p:cNvPr>
            <p:cNvSpPr txBox="1"/>
            <p:nvPr/>
          </p:nvSpPr>
          <p:spPr>
            <a:xfrm>
              <a:off x="8811914" y="3379203"/>
              <a:ext cx="646331" cy="369332"/>
            </a:xfrm>
            <a:prstGeom prst="rect">
              <a:avLst/>
            </a:prstGeom>
            <a:noFill/>
            <a:ln>
              <a:solidFill>
                <a:srgbClr val="000000"/>
              </a:solidFill>
            </a:ln>
          </p:spPr>
          <p:txBody>
            <a:bodyPr wrap="none" rtlCol="0">
              <a:spAutoFit/>
            </a:bodyPr>
            <a:lstStyle/>
            <a:p>
              <a:r>
                <a:rPr lang="en-US" dirty="0"/>
                <a:t>x-1.3</a:t>
              </a:r>
            </a:p>
          </p:txBody>
        </p:sp>
        <p:sp>
          <p:nvSpPr>
            <p:cNvPr id="82" name="文字方塊 81">
              <a:extLst>
                <a:ext uri="{FF2B5EF4-FFF2-40B4-BE49-F238E27FC236}">
                  <a16:creationId xmlns:a16="http://schemas.microsoft.com/office/drawing/2014/main" id="{1BA7313F-C04E-46FD-9BC9-4434D0785068}"/>
                </a:ext>
              </a:extLst>
            </p:cNvPr>
            <p:cNvSpPr txBox="1"/>
            <p:nvPr/>
          </p:nvSpPr>
          <p:spPr>
            <a:xfrm>
              <a:off x="8842137" y="3876929"/>
              <a:ext cx="692818" cy="369332"/>
            </a:xfrm>
            <a:prstGeom prst="rect">
              <a:avLst/>
            </a:prstGeom>
            <a:noFill/>
            <a:ln>
              <a:solidFill>
                <a:srgbClr val="000000"/>
              </a:solidFill>
            </a:ln>
          </p:spPr>
          <p:txBody>
            <a:bodyPr wrap="none" rtlCol="0">
              <a:spAutoFit/>
            </a:bodyPr>
            <a:lstStyle/>
            <a:p>
              <a:r>
                <a:rPr lang="en-US" dirty="0"/>
                <a:t>x2.28</a:t>
              </a:r>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4CE522A0-97A3-4482-8D74-91DE84DFEAAC}"/>
                    </a:ext>
                  </a:extLst>
                </p:cNvPr>
                <p:cNvSpPr txBox="1"/>
                <p:nvPr/>
              </p:nvSpPr>
              <p:spPr>
                <a:xfrm>
                  <a:off x="9793170" y="3629109"/>
                  <a:ext cx="933269" cy="369332"/>
                </a:xfrm>
                <a:prstGeom prst="rect">
                  <a:avLst/>
                </a:prstGeom>
                <a:noFill/>
                <a:ln>
                  <a:solidFill>
                    <a:srgbClr val="000000"/>
                  </a:solidFill>
                </a:ln>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-0.58</a:t>
                  </a:r>
                </a:p>
              </p:txBody>
            </p:sp>
          </mc:Choice>
          <mc:Fallback xmlns="">
            <p:sp>
              <p:nvSpPr>
                <p:cNvPr id="85" name="文字方塊 84">
                  <a:extLst>
                    <a:ext uri="{FF2B5EF4-FFF2-40B4-BE49-F238E27FC236}">
                      <a16:creationId xmlns:a16="http://schemas.microsoft.com/office/drawing/2014/main" id="{4CE522A0-97A3-4482-8D74-91DE84DFEAAC}"/>
                    </a:ext>
                  </a:extLst>
                </p:cNvPr>
                <p:cNvSpPr txBox="1">
                  <a:spLocks noRot="1" noChangeAspect="1" noMove="1" noResize="1" noEditPoints="1" noAdjustHandles="1" noChangeArrowheads="1" noChangeShapeType="1" noTextEdit="1"/>
                </p:cNvSpPr>
                <p:nvPr/>
              </p:nvSpPr>
              <p:spPr>
                <a:xfrm>
                  <a:off x="9793170" y="3629109"/>
                  <a:ext cx="933269" cy="369332"/>
                </a:xfrm>
                <a:prstGeom prst="rect">
                  <a:avLst/>
                </a:prstGeom>
                <a:blipFill>
                  <a:blip r:embed="rId3"/>
                  <a:stretch>
                    <a:fillRect l="-1282" t="-6349" r="-4487" b="-22222"/>
                  </a:stretch>
                </a:blipFill>
                <a:ln>
                  <a:solidFill>
                    <a:srgbClr val="000000"/>
                  </a:solidFill>
                </a:ln>
              </p:spPr>
              <p:txBody>
                <a:bodyPr/>
                <a:lstStyle/>
                <a:p>
                  <a:r>
                    <a:rPr lang="en-US">
                      <a:noFill/>
                    </a:rPr>
                    <a:t> </a:t>
                  </a:r>
                </a:p>
              </p:txBody>
            </p:sp>
          </mc:Fallback>
        </mc:AlternateContent>
        <p:cxnSp>
          <p:nvCxnSpPr>
            <p:cNvPr id="86" name="直線單箭頭接點 85">
              <a:extLst>
                <a:ext uri="{FF2B5EF4-FFF2-40B4-BE49-F238E27FC236}">
                  <a16:creationId xmlns:a16="http://schemas.microsoft.com/office/drawing/2014/main" id="{84DA374E-5712-4FB3-BDBE-7939D0675C4A}"/>
                </a:ext>
              </a:extLst>
            </p:cNvPr>
            <p:cNvCxnSpPr>
              <a:cxnSpLocks/>
              <a:stCxn id="80" idx="3"/>
              <a:endCxn id="85" idx="1"/>
            </p:cNvCxnSpPr>
            <p:nvPr/>
          </p:nvCxnSpPr>
          <p:spPr>
            <a:xfrm>
              <a:off x="9458245" y="3563869"/>
              <a:ext cx="334925" cy="2499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線單箭頭接點 90">
              <a:extLst>
                <a:ext uri="{FF2B5EF4-FFF2-40B4-BE49-F238E27FC236}">
                  <a16:creationId xmlns:a16="http://schemas.microsoft.com/office/drawing/2014/main" id="{97D9814E-E5B1-4E5A-9A24-F1C6DE2547F9}"/>
                </a:ext>
              </a:extLst>
            </p:cNvPr>
            <p:cNvCxnSpPr>
              <a:cxnSpLocks/>
              <a:stCxn id="82" idx="3"/>
              <a:endCxn id="85" idx="1"/>
            </p:cNvCxnSpPr>
            <p:nvPr/>
          </p:nvCxnSpPr>
          <p:spPr>
            <a:xfrm flipV="1">
              <a:off x="9534955" y="3813775"/>
              <a:ext cx="258215" cy="247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6" name="直線單箭頭接點 95">
              <a:extLst>
                <a:ext uri="{FF2B5EF4-FFF2-40B4-BE49-F238E27FC236}">
                  <a16:creationId xmlns:a16="http://schemas.microsoft.com/office/drawing/2014/main" id="{83B1DBCB-11A8-4125-ABD7-60C37B563DB0}"/>
                </a:ext>
              </a:extLst>
            </p:cNvPr>
            <p:cNvCxnSpPr>
              <a:cxnSpLocks/>
              <a:stCxn id="85" idx="3"/>
              <a:endCxn id="21" idx="2"/>
            </p:cNvCxnSpPr>
            <p:nvPr/>
          </p:nvCxnSpPr>
          <p:spPr>
            <a:xfrm flipV="1">
              <a:off x="10726439" y="3811110"/>
              <a:ext cx="463472" cy="26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02" name="群組 101">
            <a:extLst>
              <a:ext uri="{FF2B5EF4-FFF2-40B4-BE49-F238E27FC236}">
                <a16:creationId xmlns:a16="http://schemas.microsoft.com/office/drawing/2014/main" id="{C541E04D-83EF-4561-A741-582124B30B4D}"/>
              </a:ext>
            </a:extLst>
          </p:cNvPr>
          <p:cNvGrpSpPr/>
          <p:nvPr/>
        </p:nvGrpSpPr>
        <p:grpSpPr>
          <a:xfrm>
            <a:off x="346887" y="2713797"/>
            <a:ext cx="2622205" cy="2194625"/>
            <a:chOff x="375518" y="2804614"/>
            <a:chExt cx="2622205" cy="2194625"/>
          </a:xfrm>
        </p:grpSpPr>
        <p:pic>
          <p:nvPicPr>
            <p:cNvPr id="8" name="圖片 7">
              <a:extLst>
                <a:ext uri="{FF2B5EF4-FFF2-40B4-BE49-F238E27FC236}">
                  <a16:creationId xmlns:a16="http://schemas.microsoft.com/office/drawing/2014/main" id="{DD7F0631-EEFE-408C-A44E-E12EDF776341}"/>
                </a:ext>
              </a:extLst>
            </p:cNvPr>
            <p:cNvPicPr>
              <a:picLocks noChangeAspect="1"/>
            </p:cNvPicPr>
            <p:nvPr/>
          </p:nvPicPr>
          <p:blipFill>
            <a:blip r:embed="rId4"/>
            <a:stretch>
              <a:fillRect/>
            </a:stretch>
          </p:blipFill>
          <p:spPr>
            <a:xfrm>
              <a:off x="776743" y="2804614"/>
              <a:ext cx="2183273" cy="1787696"/>
            </a:xfrm>
            <a:prstGeom prst="rect">
              <a:avLst/>
            </a:prstGeom>
          </p:spPr>
        </p:pic>
        <p:sp>
          <p:nvSpPr>
            <p:cNvPr id="10" name="文字方塊 9">
              <a:extLst>
                <a:ext uri="{FF2B5EF4-FFF2-40B4-BE49-F238E27FC236}">
                  <a16:creationId xmlns:a16="http://schemas.microsoft.com/office/drawing/2014/main" id="{14E1D7CD-094E-40AF-BBE5-EC962C8123A7}"/>
                </a:ext>
              </a:extLst>
            </p:cNvPr>
            <p:cNvSpPr txBox="1"/>
            <p:nvPr/>
          </p:nvSpPr>
          <p:spPr>
            <a:xfrm>
              <a:off x="1629038" y="4599129"/>
              <a:ext cx="259956" cy="400110"/>
            </a:xfrm>
            <a:prstGeom prst="rect">
              <a:avLst/>
            </a:prstGeom>
            <a:noFill/>
          </p:spPr>
          <p:txBody>
            <a:bodyPr wrap="square" rtlCol="0">
              <a:spAutoFit/>
            </a:bodyPr>
            <a:lstStyle/>
            <a:p>
              <a:r>
                <a:rPr lang="en-US" altLang="zh-TW" sz="2000" dirty="0"/>
                <a:t>X</a:t>
              </a:r>
              <a:endParaRPr lang="en-US" sz="2000" dirty="0"/>
            </a:p>
          </p:txBody>
        </p:sp>
        <p:sp>
          <p:nvSpPr>
            <p:cNvPr id="11" name="文字方塊 10">
              <a:extLst>
                <a:ext uri="{FF2B5EF4-FFF2-40B4-BE49-F238E27FC236}">
                  <a16:creationId xmlns:a16="http://schemas.microsoft.com/office/drawing/2014/main" id="{0C4F46C1-1A6D-43B9-987E-5DAAE2F4147F}"/>
                </a:ext>
              </a:extLst>
            </p:cNvPr>
            <p:cNvSpPr txBox="1"/>
            <p:nvPr/>
          </p:nvSpPr>
          <p:spPr>
            <a:xfrm>
              <a:off x="375518" y="3548480"/>
              <a:ext cx="312901" cy="400110"/>
            </a:xfrm>
            <a:prstGeom prst="rect">
              <a:avLst/>
            </a:prstGeom>
            <a:noFill/>
          </p:spPr>
          <p:txBody>
            <a:bodyPr wrap="square" rtlCol="0">
              <a:spAutoFit/>
            </a:bodyPr>
            <a:lstStyle/>
            <a:p>
              <a:r>
                <a:rPr lang="en-US" altLang="zh-TW" sz="2000" dirty="0"/>
                <a:t>Y</a:t>
              </a:r>
              <a:endParaRPr lang="en-US" sz="2000" dirty="0"/>
            </a:p>
          </p:txBody>
        </p:sp>
        <p:sp>
          <p:nvSpPr>
            <p:cNvPr id="100" name="文字方塊 99">
              <a:extLst>
                <a:ext uri="{FF2B5EF4-FFF2-40B4-BE49-F238E27FC236}">
                  <a16:creationId xmlns:a16="http://schemas.microsoft.com/office/drawing/2014/main" id="{AC894BB8-5E06-4A7E-8E53-B091CF1B18F0}"/>
                </a:ext>
              </a:extLst>
            </p:cNvPr>
            <p:cNvSpPr txBox="1"/>
            <p:nvPr/>
          </p:nvSpPr>
          <p:spPr>
            <a:xfrm>
              <a:off x="776743" y="4599129"/>
              <a:ext cx="259956" cy="400110"/>
            </a:xfrm>
            <a:prstGeom prst="rect">
              <a:avLst/>
            </a:prstGeom>
            <a:noFill/>
          </p:spPr>
          <p:txBody>
            <a:bodyPr wrap="square" rtlCol="0">
              <a:spAutoFit/>
            </a:bodyPr>
            <a:lstStyle/>
            <a:p>
              <a:r>
                <a:rPr lang="en-US" sz="2000" dirty="0"/>
                <a:t>0</a:t>
              </a:r>
            </a:p>
          </p:txBody>
        </p:sp>
        <p:sp>
          <p:nvSpPr>
            <p:cNvPr id="101" name="文字方塊 100">
              <a:extLst>
                <a:ext uri="{FF2B5EF4-FFF2-40B4-BE49-F238E27FC236}">
                  <a16:creationId xmlns:a16="http://schemas.microsoft.com/office/drawing/2014/main" id="{5D91ED53-F9B9-4172-AEB7-7FDCB47B0F36}"/>
                </a:ext>
              </a:extLst>
            </p:cNvPr>
            <p:cNvSpPr txBox="1"/>
            <p:nvPr/>
          </p:nvSpPr>
          <p:spPr>
            <a:xfrm>
              <a:off x="2737767" y="4599129"/>
              <a:ext cx="259956" cy="400110"/>
            </a:xfrm>
            <a:prstGeom prst="rect">
              <a:avLst/>
            </a:prstGeom>
            <a:noFill/>
          </p:spPr>
          <p:txBody>
            <a:bodyPr wrap="square" rtlCol="0">
              <a:spAutoFit/>
            </a:bodyPr>
            <a:lstStyle/>
            <a:p>
              <a:r>
                <a:rPr lang="en-US" sz="2000" dirty="0"/>
                <a:t>1</a:t>
              </a:r>
            </a:p>
          </p:txBody>
        </p:sp>
      </p:grpSp>
      <p:sp>
        <p:nvSpPr>
          <p:cNvPr id="105" name="文字方塊 104">
            <a:extLst>
              <a:ext uri="{FF2B5EF4-FFF2-40B4-BE49-F238E27FC236}">
                <a16:creationId xmlns:a16="http://schemas.microsoft.com/office/drawing/2014/main" id="{CED079D1-DAF0-407F-9605-2E104BDE1B6F}"/>
              </a:ext>
            </a:extLst>
          </p:cNvPr>
          <p:cNvSpPr txBox="1"/>
          <p:nvPr/>
        </p:nvSpPr>
        <p:spPr>
          <a:xfrm>
            <a:off x="323848" y="5585888"/>
            <a:ext cx="11638766" cy="400110"/>
          </a:xfrm>
          <a:prstGeom prst="rect">
            <a:avLst/>
          </a:prstGeom>
          <a:noFill/>
        </p:spPr>
        <p:txBody>
          <a:bodyPr wrap="square" rtlCol="0">
            <a:spAutoFit/>
          </a:bodyPr>
          <a:lstStyle/>
          <a:p>
            <a:r>
              <a:rPr lang="zh-TW" altLang="en-US" sz="2000" dirty="0"/>
              <a:t>在不失一般性的情況下，我們用 一個 </a:t>
            </a:r>
            <a:r>
              <a:rPr lang="en-US" altLang="zh-TW" sz="2000" dirty="0"/>
              <a:t>hidden layer </a:t>
            </a:r>
            <a:r>
              <a:rPr lang="zh-TW" altLang="en-US" sz="2000" dirty="0"/>
              <a:t>與 兩個 </a:t>
            </a:r>
            <a:r>
              <a:rPr lang="en-US" altLang="zh-TW" sz="2000" dirty="0"/>
              <a:t>nodes </a:t>
            </a:r>
            <a:r>
              <a:rPr lang="zh-TW" altLang="en-US" sz="2000" dirty="0"/>
              <a:t>來說明神經網路如何 </a:t>
            </a:r>
            <a:r>
              <a:rPr lang="en-US" altLang="zh-TW" sz="2000" dirty="0"/>
              <a:t>fit </a:t>
            </a:r>
            <a:r>
              <a:rPr lang="zh-TW" altLang="en-US" sz="2000" dirty="0"/>
              <a:t>左圖的資料點。</a:t>
            </a:r>
            <a:endParaRPr lang="en-US" sz="2000" dirty="0"/>
          </a:p>
        </p:txBody>
      </p:sp>
    </p:spTree>
    <p:extLst>
      <p:ext uri="{BB962C8B-B14F-4D97-AF65-F5344CB8AC3E}">
        <p14:creationId xmlns:p14="http://schemas.microsoft.com/office/powerpoint/2010/main" val="3875262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整體">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187_TF22378848.potx" id="{35EE906A-EDD5-472E-B143-3EAC3EA7BF62}" vid="{597AE59B-CAF2-4F45-90E8-B121C6FDD945}"/>
    </a:ext>
  </a:extLst>
</a:theme>
</file>

<file path=ppt/theme/theme2.xml><?xml version="1.0" encoding="utf-8"?>
<a:theme xmlns:a="http://schemas.openxmlformats.org/drawingml/2006/main" name="20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purl.org/dc/dcmitype/"/>
    <ds:schemaRef ds:uri="71af3243-3dd4-4a8d-8c0d-dd76da1f02a5"/>
    <ds:schemaRef ds:uri="16c05727-aa75-4e4a-9b5f-8a80a1165891"/>
    <ds:schemaRef ds:uri="http://purl.org/dc/term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整體設計</Template>
  <TotalTime>0</TotalTime>
  <Words>3102</Words>
  <Application>Microsoft Office PowerPoint</Application>
  <PresentationFormat>寬螢幕</PresentationFormat>
  <Paragraphs>671</Paragraphs>
  <Slides>41</Slides>
  <Notes>23</Notes>
  <HiddenSlides>0</HiddenSlides>
  <MMClips>0</MMClips>
  <ScaleCrop>false</ScaleCrop>
  <HeadingPairs>
    <vt:vector size="6" baseType="variant">
      <vt:variant>
        <vt:lpstr>使用字型</vt:lpstr>
      </vt:variant>
      <vt:variant>
        <vt:i4>15</vt:i4>
      </vt:variant>
      <vt:variant>
        <vt:lpstr>佈景主題</vt:lpstr>
      </vt:variant>
      <vt:variant>
        <vt:i4>2</vt:i4>
      </vt:variant>
      <vt:variant>
        <vt:lpstr>投影片標題</vt:lpstr>
      </vt:variant>
      <vt:variant>
        <vt:i4>41</vt:i4>
      </vt:variant>
    </vt:vector>
  </HeadingPairs>
  <TitlesOfParts>
    <vt:vector size="58" baseType="lpstr">
      <vt:lpstr>Barlow</vt:lpstr>
      <vt:lpstr>Microsoft JhengHei UI</vt:lpstr>
      <vt:lpstr>ＭＳ Ｐゴシック</vt:lpstr>
      <vt:lpstr>Songti TC Bold</vt:lpstr>
      <vt:lpstr>微軟正黑體</vt:lpstr>
      <vt:lpstr>微軟正黑體</vt:lpstr>
      <vt:lpstr>新細明體</vt:lpstr>
      <vt:lpstr>Arial</vt:lpstr>
      <vt:lpstr>Calibri</vt:lpstr>
      <vt:lpstr>Calibri Light</vt:lpstr>
      <vt:lpstr>Cambria Math</vt:lpstr>
      <vt:lpstr>Times New Roman</vt:lpstr>
      <vt:lpstr>Tw Cen MT</vt:lpstr>
      <vt:lpstr>Wingdings</vt:lpstr>
      <vt:lpstr>Wingdings 3</vt:lpstr>
      <vt:lpstr>整體</vt:lpstr>
      <vt:lpstr>20_Office 佈景主題</vt:lpstr>
      <vt:lpstr>Deep Learning</vt:lpstr>
      <vt:lpstr>Outline</vt:lpstr>
      <vt:lpstr>Perceptron</vt:lpstr>
      <vt:lpstr>Rise of Artificial Intelligence</vt:lpstr>
      <vt:lpstr>History of Neural Network – single perceptron</vt:lpstr>
      <vt:lpstr>History of Neural Network –multilayer perceptron</vt:lpstr>
      <vt:lpstr>What is σ() ?</vt:lpstr>
      <vt:lpstr>Neural Network </vt:lpstr>
      <vt:lpstr>Inside the Black Box</vt:lpstr>
      <vt:lpstr>Inside the Black Box</vt:lpstr>
      <vt:lpstr>Inside the Black Box</vt:lpstr>
      <vt:lpstr>Inside the Black Box</vt:lpstr>
      <vt:lpstr>How to Find Optimal Parameters? </vt:lpstr>
      <vt:lpstr>How to Find Optimal Parameters? </vt:lpstr>
      <vt:lpstr>How to Find Optimal Parameters? </vt:lpstr>
      <vt:lpstr>Optimize Multiple Parameters!</vt:lpstr>
      <vt:lpstr>Optimize Multiple Parameters!</vt:lpstr>
      <vt:lpstr>Optimize Multiple Parameters!</vt:lpstr>
      <vt:lpstr>Optimize Multiple Parameters!</vt:lpstr>
      <vt:lpstr>Optimize Multiple Parameters!</vt:lpstr>
      <vt:lpstr>Loss function</vt:lpstr>
      <vt:lpstr>How to Train a Neural Network? </vt:lpstr>
      <vt:lpstr>PowerPoint 簡報</vt:lpstr>
      <vt:lpstr>Convolutional Neural Network </vt:lpstr>
      <vt:lpstr>Why not Neural Network? </vt:lpstr>
      <vt:lpstr>Convolutional Neural Network</vt:lpstr>
      <vt:lpstr>卷積層(Convolution Layer)</vt:lpstr>
      <vt:lpstr>卷積層(Convolution Layer)</vt:lpstr>
      <vt:lpstr>卷積層(Convolution Layer)</vt:lpstr>
      <vt:lpstr>卷積層(Convolution Layer)</vt:lpstr>
      <vt:lpstr>Convolution</vt:lpstr>
      <vt:lpstr>Convolution</vt:lpstr>
      <vt:lpstr>Convolution</vt:lpstr>
      <vt:lpstr>Convolution</vt:lpstr>
      <vt:lpstr>Convolution</vt:lpstr>
      <vt:lpstr>池化層(Pooling Layer)</vt:lpstr>
      <vt:lpstr>池化層(Pooling Layer)</vt:lpstr>
      <vt:lpstr>平坦層 (Flattern Layer)</vt:lpstr>
      <vt:lpstr>The whole CNN</vt:lpstr>
      <vt:lpstr>Training in Practice – mini batch training</vt:lpstr>
      <vt:lpstr>感謝大家的參與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2020-03-24T06:02:28Z</dcterms:created>
  <dcterms:modified xsi:type="dcterms:W3CDTF">2022-05-04T07:06:37Z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