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5" r:id="rId3"/>
    <p:sldId id="258" r:id="rId4"/>
    <p:sldId id="259" r:id="rId5"/>
    <p:sldId id="260" r:id="rId6"/>
    <p:sldId id="262" r:id="rId7"/>
    <p:sldId id="263" r:id="rId8"/>
    <p:sldId id="390" r:id="rId9"/>
    <p:sldId id="391" r:id="rId10"/>
    <p:sldId id="392" r:id="rId11"/>
    <p:sldId id="393" r:id="rId12"/>
    <p:sldId id="397" r:id="rId13"/>
    <p:sldId id="398" r:id="rId14"/>
    <p:sldId id="394" r:id="rId15"/>
    <p:sldId id="395" r:id="rId16"/>
    <p:sldId id="396" r:id="rId17"/>
    <p:sldId id="267" r:id="rId18"/>
    <p:sldId id="268" r:id="rId19"/>
    <p:sldId id="270" r:id="rId20"/>
    <p:sldId id="317" r:id="rId21"/>
    <p:sldId id="318" r:id="rId22"/>
    <p:sldId id="320" r:id="rId23"/>
    <p:sldId id="321" r:id="rId24"/>
    <p:sldId id="324" r:id="rId25"/>
    <p:sldId id="325" r:id="rId26"/>
    <p:sldId id="327" r:id="rId27"/>
    <p:sldId id="329" r:id="rId28"/>
    <p:sldId id="273" r:id="rId29"/>
    <p:sldId id="274" r:id="rId30"/>
    <p:sldId id="275" r:id="rId31"/>
    <p:sldId id="383" r:id="rId32"/>
    <p:sldId id="277" r:id="rId33"/>
    <p:sldId id="281" r:id="rId34"/>
    <p:sldId id="282" r:id="rId35"/>
    <p:sldId id="286" r:id="rId36"/>
    <p:sldId id="334" r:id="rId37"/>
    <p:sldId id="287" r:id="rId38"/>
    <p:sldId id="337" r:id="rId39"/>
    <p:sldId id="339" r:id="rId40"/>
    <p:sldId id="295" r:id="rId41"/>
    <p:sldId id="296" r:id="rId42"/>
    <p:sldId id="297" r:id="rId43"/>
    <p:sldId id="299" r:id="rId44"/>
    <p:sldId id="301" r:id="rId45"/>
    <p:sldId id="302" r:id="rId46"/>
    <p:sldId id="303" r:id="rId47"/>
    <p:sldId id="305" r:id="rId48"/>
    <p:sldId id="356" r:id="rId49"/>
    <p:sldId id="359" r:id="rId50"/>
    <p:sldId id="357" r:id="rId51"/>
    <p:sldId id="358" r:id="rId52"/>
    <p:sldId id="348" r:id="rId53"/>
    <p:sldId id="349" r:id="rId54"/>
    <p:sldId id="350" r:id="rId55"/>
    <p:sldId id="351" r:id="rId56"/>
    <p:sldId id="354" r:id="rId57"/>
    <p:sldId id="360" r:id="rId58"/>
    <p:sldId id="361" r:id="rId59"/>
    <p:sldId id="363" r:id="rId60"/>
    <p:sldId id="366" r:id="rId61"/>
    <p:sldId id="367" r:id="rId62"/>
    <p:sldId id="369" r:id="rId63"/>
    <p:sldId id="370" r:id="rId64"/>
    <p:sldId id="371" r:id="rId65"/>
    <p:sldId id="372" r:id="rId66"/>
    <p:sldId id="374" r:id="rId67"/>
    <p:sldId id="375" r:id="rId68"/>
    <p:sldId id="382" r:id="rId69"/>
    <p:sldId id="386" r:id="rId70"/>
    <p:sldId id="385" r:id="rId71"/>
    <p:sldId id="400" r:id="rId72"/>
    <p:sldId id="387" r:id="rId73"/>
    <p:sldId id="388" r:id="rId74"/>
    <p:sldId id="389" r:id="rId75"/>
    <p:sldId id="403" r:id="rId76"/>
    <p:sldId id="404" r:id="rId77"/>
    <p:sldId id="402" r:id="rId78"/>
    <p:sldId id="409" r:id="rId79"/>
    <p:sldId id="405" r:id="rId80"/>
    <p:sldId id="406" r:id="rId81"/>
    <p:sldId id="407" r:id="rId82"/>
    <p:sldId id="408" r:id="rId83"/>
    <p:sldId id="381" r:id="rId8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6600"/>
    <a:srgbClr val="3333FF"/>
    <a:srgbClr val="9900FF"/>
    <a:srgbClr val="CC3300"/>
    <a:srgbClr val="996633"/>
    <a:srgbClr val="FF99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 autoAdjust="0"/>
    <p:restoredTop sz="94660"/>
  </p:normalViewPr>
  <p:slideViewPr>
    <p:cSldViewPr>
      <p:cViewPr varScale="1">
        <p:scale>
          <a:sx n="93" d="100"/>
          <a:sy n="93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C5D562-FFD2-4E35-8033-FB7F672919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BFC2-F996-4D0A-8A87-B744A78E0B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9F2-C97A-4CC5-92A0-9A83DFF007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2DB7C99-9A18-48DB-9DAA-28354C3D3D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A215-9703-438F-B123-0F64BDEBE71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C80-D3CD-4309-8B9C-7D47A06644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C522C4D-5479-4FB9-8C7A-90468038D6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6321-8BEB-4942-ACD7-E9638BCE06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9FEC-9F7C-44E9-A9B9-B5002E6B68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CEE-42B6-4423-88A7-C8845703C5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D420-F80F-4057-8DC7-253EC937193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2CEBB3-19A5-4224-B687-AAC70D3481A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.baidu.com/i?ct=503316480&amp;z=0&amp;tn=baiduimagedetail&amp;word=%D6%F1%CA%B8%C1%BF%CD%BC&amp;in=3032&amp;cl=2&amp;cm=1&amp;sc=0&amp;lm=-1&amp;pn=199&amp;rn=1&amp;di=2355483044&amp;ln=385&amp;fr=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hyperlink" Target="http://image.baidu.com/i?ct=503316480&amp;z=0&amp;tn=baiduimagedetail&amp;word=%D6%F1%CA%B8%C1%BF%CD%BC&amp;in=29517&amp;cl=2&amp;cm=1&amp;sc=0&amp;lm=-1&amp;pn=356&amp;rn=1&amp;di=2413571300&amp;ln=385&amp;fr=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285984" y="214290"/>
            <a:ext cx="4102102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第</a:t>
            </a:r>
            <a:r>
              <a:rPr lang="en-US" altLang="zh-CN" sz="400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4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章 蛮力法</a:t>
            </a:r>
            <a:endParaRPr lang="zh-CN" altLang="en-US" sz="40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428728" y="1628775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8728" y="2548590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 </a:t>
            </a:r>
            <a:r>
              <a:rPr lang="zh-CN" altLang="en-US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dirty="0">
              <a:solidFill>
                <a:srgbClr val="0066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405846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4.3 </a:t>
            </a:r>
            <a:r>
              <a:rPr lang="zh-CN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递归在蛮力法中的应用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4334540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  </a:t>
            </a:r>
            <a:r>
              <a:rPr lang="zh-CN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429684" cy="603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144000" tIns="108000" rIns="108000" bIns="108000" rtlCol="0">
            <a:spAutoFit/>
          </a:bodyPr>
          <a:lstStyle/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试题编号：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201712-1	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试题名称：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最小差值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时间限制：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1.0s     	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内存限制：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256.0MB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问题描述：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个数，请找出其中相差（差的绝对值）最小的两个数，输出它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们的差值的绝对值。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输入第一行包含一个整数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。第二行包含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个正整数，相邻整数之间使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用一个空格分隔。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输出一个整数，表示答案。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b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1 5 4 8 20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样例说明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相差最小的两个数是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，它们之间的差值是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b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9 3 6 1 3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样例说明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有两个相同的数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，它们之间的差值是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数据规模和约定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对于所有评测用例，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≤ n ≤ 1000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，每个给定的整数都是不超过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的正整数。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14356"/>
            <a:ext cx="8286808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rIns="144000" bIns="144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#include&lt;iostream&gt;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#include&lt;algorithm&gt;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a[1005];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scanf("%d",&amp;n);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i=0;i&lt;n;i++)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scanf("%d",&amp;a[i]); </a:t>
            </a:r>
          </a:p>
          <a:p>
            <a:pPr algn="l"/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sort(a,a+n);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ans=100000;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i=1;i&lt;n;i++)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if(ans&gt;a[i]-a[i-1]) ans=a[i]-a[i-1];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printf("%d\n",ans);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857232"/>
            <a:ext cx="8286808" cy="4168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144000" tIns="144000" rIns="144000" bIns="144000" rtlCol="0">
            <a:spAutoFit/>
          </a:bodyPr>
          <a:lstStyle/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试题编号：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201409-1	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试题名称：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相邻数对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时间限制：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1.0s		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内存限制：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256.0MB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问题描述：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个不同的整数，问这些数中有多少对整数，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它们的值正好相差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输入的第一行包含一个整数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，表示给定整数的个数。</a:t>
            </a:r>
            <a:b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第二行包含所给定的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输出一个整数，表示值正好相差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的数对的个数。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b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10 2 6 3 7 8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样例说明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值正好相差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的数对包括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(2, 3), (6, 7), (7, 8)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评测用例规模与约定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1&lt;=n&lt;=1000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，给定的整数为不超过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的非负整数。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8143932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rIns="0" bIns="144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#include"stdio.h"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#include&lt;algorithm&gt;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int N=1000+10;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a[N],n;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scanf("%d",&amp;n);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for(int i=0;i&lt;n;i++)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scanf("%d",&amp;a[i]); 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sort(a,a+n);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ans=0;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for(int i=1;i&lt;n;i++)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if(a[i]-a[i-1]==1) ans++;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printf("%d\n",ans);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0;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7500990" cy="58307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80000" tIns="144000" rIns="144000" bIns="144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201712-2</a:t>
            </a:r>
          </a:p>
          <a:p>
            <a:pPr algn="l"/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问题描述：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个小朋友围成一圈玩游戏，小朋友从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编号，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号小朋友坐在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号小朋友的顺时针方向，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号小朋友坐在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号小朋友的顺时针方向，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……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号小朋友坐在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号小朋友的顺时针方向。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游戏开始，从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号小朋友开始顺时针报数，接下来每个小朋友的报数是上一个小朋友报的数加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。若一个小朋友报的数为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的倍数或其末位数（即数的个位）为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，则该小朋友被淘汰出局，不再参加以后的报数。当游戏中只剩下一个小朋友时，该小朋友获胜。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例如，当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n=5, k=2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时：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淘汰；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淘汰；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淘汰；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淘汰；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号小朋友获胜。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给定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，请问最后获胜的小朋友编号为多少？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142984"/>
            <a:ext cx="7929618" cy="341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80000" tIns="180000" rIns="144000" bIns="180000" rtlCol="0">
            <a:spAutoFit/>
          </a:bodyPr>
          <a:lstStyle/>
          <a:p>
            <a:pPr algn="l"/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输入一行，包括两个整数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，意义如题目所述。</a:t>
            </a:r>
          </a:p>
          <a:p>
            <a:pPr algn="l"/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输出一行，包含一个整数，表示获胜的小朋友编号。</a:t>
            </a:r>
          </a:p>
          <a:p>
            <a:pPr algn="l"/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样例输入：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5 2</a:t>
            </a:r>
            <a:b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样例输出：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b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样例输入：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7 3</a:t>
            </a:r>
          </a:p>
          <a:p>
            <a:pPr algn="l"/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样例输出：</a:t>
            </a:r>
            <a:b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数据规模和约定：对于所有评测用例，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1≤n≤ 1000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1≤k≤ 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7786742" cy="5830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"stdio.h"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#include&lt;queue&gt;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n,k;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scanf("%d%d",&amp;n,&amp;k);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i=1;i&lt;=n;i++)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q.push(i);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t=1,u=1;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while(!q.empty())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u=q.front();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q.pop();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if(t%k==0 || t%10==k);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的倍数或其末位数为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q.push(u);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t++;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printf("%d\n",u);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5605472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单选择排序和冒泡排序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79930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，对其按元素值递增排序。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pt-BR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的一趟简单选择排序过程，其中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中挑选最小元素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进行交换，从而扩大有序区，减小无序区。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357166"/>
            <a:ext cx="273526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pt-BR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有序区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285852" y="4214818"/>
            <a:ext cx="4286280" cy="2155282"/>
            <a:chOff x="1285852" y="4214818"/>
            <a:chExt cx="4286280" cy="2155282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从无序区中通过依次比较挑选最小元素放在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a[3]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600076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244792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pt-BR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的一趟冒泡排序过程，其中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中通过交换将最小元素放在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处，从而扩大有序区，减小无序区。</a:t>
            </a:r>
          </a:p>
        </p:txBody>
      </p:sp>
      <p:sp>
        <p:nvSpPr>
          <p:cNvPr id="5" name="矩形 4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有序区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285852" y="4214818"/>
            <a:ext cx="4286280" cy="2083844"/>
            <a:chOff x="1285852" y="4214818"/>
            <a:chExt cx="4286280" cy="2083844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从无序区中通过交换方式挑选最小元素放在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592933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214554"/>
            <a:ext cx="8207375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一种简单直接地解决问题的方法，通常直接基于问题的描述和所涉及的概念定义，找出所有可能的解。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然后选择其中的一种或多种解，若该解不可行则试探下一种可能的解。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5786" y="1285860"/>
            <a:ext cx="321471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3571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4.2.3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字符串匹配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643050"/>
            <a:ext cx="75724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对于字符串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子串，返回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中的位置（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的首字符在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中对应的下标），否则返回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501122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采用直接穷举法求解，称为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算法。该算法从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的每一个字符开始查找，看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是否会出现。例如，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aababcde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928662" y="1925084"/>
            <a:ext cx="3500462" cy="1218164"/>
            <a:chOff x="928662" y="1925084"/>
            <a:chExt cx="3500462" cy="1218164"/>
          </a:xfrm>
        </p:grpSpPr>
        <p:sp>
          <p:nvSpPr>
            <p:cNvPr id="7" name="TextBox 6"/>
            <p:cNvSpPr txBox="1"/>
            <p:nvPr/>
          </p:nvSpPr>
          <p:spPr>
            <a:xfrm>
              <a:off x="1928794" y="192508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192508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71236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1736" y="271236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844962" y="2314340"/>
              <a:ext cx="144000" cy="468000"/>
              <a:chOff x="5642446" y="4070148"/>
              <a:chExt cx="144000" cy="468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28662" y="242886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28662" y="3286124"/>
            <a:ext cx="3500462" cy="1218164"/>
            <a:chOff x="928662" y="3286124"/>
            <a:chExt cx="3500462" cy="1218164"/>
          </a:xfrm>
        </p:grpSpPr>
        <p:sp>
          <p:nvSpPr>
            <p:cNvPr id="28" name="TextBox 27"/>
            <p:cNvSpPr txBox="1"/>
            <p:nvPr/>
          </p:nvSpPr>
          <p:spPr>
            <a:xfrm>
              <a:off x="1928794" y="328612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1736" y="328612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28794" y="407340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64716" y="407340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259940" y="3675380"/>
              <a:ext cx="144000" cy="468000"/>
              <a:chOff x="5642446" y="4070148"/>
              <a:chExt cx="144000" cy="468000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28662" y="378990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28662" y="4643446"/>
            <a:ext cx="3500462" cy="1218164"/>
            <a:chOff x="928662" y="4643446"/>
            <a:chExt cx="3500462" cy="1218164"/>
          </a:xfrm>
        </p:grpSpPr>
        <p:sp>
          <p:nvSpPr>
            <p:cNvPr id="36" name="TextBox 35"/>
            <p:cNvSpPr txBox="1"/>
            <p:nvPr/>
          </p:nvSpPr>
          <p:spPr>
            <a:xfrm>
              <a:off x="1928794" y="464344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1736" y="4643446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8794" y="5430723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9030" y="5430723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70678" y="5032702"/>
              <a:ext cx="144000" cy="468000"/>
              <a:chOff x="5642446" y="4070148"/>
              <a:chExt cx="144000" cy="468000"/>
            </a:xfrm>
          </p:grpSpPr>
          <p:cxnSp>
            <p:nvCxnSpPr>
              <p:cNvPr id="41" name="直接连接符 40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928662" y="514723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43504" y="3143248"/>
            <a:ext cx="3571900" cy="2257498"/>
            <a:chOff x="5143504" y="3143248"/>
            <a:chExt cx="3571900" cy="2257498"/>
          </a:xfrm>
        </p:grpSpPr>
        <p:sp>
          <p:nvSpPr>
            <p:cNvPr id="44" name="TextBox 43"/>
            <p:cNvSpPr txBox="1"/>
            <p:nvPr/>
          </p:nvSpPr>
          <p:spPr>
            <a:xfrm>
              <a:off x="6215074" y="3143248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8016" y="3143248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5074" y="3930525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8432" y="3930525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3504" y="364703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7072330" y="4429132"/>
              <a:ext cx="214314" cy="42862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29322" y="500063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成功：返回</a:t>
              </a:r>
              <a:r>
                <a:rPr lang="en-US" altLang="zh-CN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7-4=3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142984"/>
            <a:ext cx="7643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4.5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有两个字符串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，设计一个算法求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中出现的次数。例如，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="abababa"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="aba"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7643866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算法思路。用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中出现的次数（初始时为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的一次出现时，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num++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，此时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中本次出现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子串的下一个字符，所以为了继续查找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子串的下一次出现，只需要置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1538" y="3143248"/>
            <a:ext cx="2143140" cy="2357454"/>
            <a:chOff x="1071538" y="2285992"/>
            <a:chExt cx="2143140" cy="2357454"/>
          </a:xfrm>
        </p:grpSpPr>
        <p:sp>
          <p:nvSpPr>
            <p:cNvPr id="4" name="TextBox 3"/>
            <p:cNvSpPr txBox="1"/>
            <p:nvPr/>
          </p:nvSpPr>
          <p:spPr>
            <a:xfrm>
              <a:off x="1071538" y="292814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:  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a a a 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349964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: 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 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6" name="组合 11"/>
            <p:cNvGrpSpPr/>
            <p:nvPr/>
          </p:nvGrpSpPr>
          <p:grpSpPr>
            <a:xfrm>
              <a:off x="2193348" y="2285992"/>
              <a:ext cx="357190" cy="714380"/>
              <a:chOff x="2193348" y="2285992"/>
              <a:chExt cx="357190" cy="714380"/>
            </a:xfrm>
          </p:grpSpPr>
          <p:cxnSp>
            <p:nvCxnSpPr>
              <p:cNvPr id="13" name="直接箭头连接符 6"/>
              <p:cNvCxnSpPr/>
              <p:nvPr/>
            </p:nvCxnSpPr>
            <p:spPr>
              <a:xfrm rot="5400000">
                <a:off x="2178827" y="2820983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93348" y="228599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i="1">
                    <a:solidFill>
                      <a:srgbClr val="0066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8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2214546" y="3857628"/>
              <a:ext cx="357190" cy="785818"/>
              <a:chOff x="2143108" y="3857628"/>
              <a:chExt cx="357190" cy="785818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 rot="5400000" flipH="1" flipV="1">
                <a:off x="2107389" y="403542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43108" y="4274114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i="1">
                    <a:solidFill>
                      <a:srgbClr val="006600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500694" y="3143248"/>
            <a:ext cx="2143140" cy="2357454"/>
            <a:chOff x="5072066" y="2285992"/>
            <a:chExt cx="2143140" cy="2357454"/>
          </a:xfrm>
        </p:grpSpPr>
        <p:sp>
          <p:nvSpPr>
            <p:cNvPr id="16" name="TextBox 15"/>
            <p:cNvSpPr txBox="1"/>
            <p:nvPr/>
          </p:nvSpPr>
          <p:spPr>
            <a:xfrm>
              <a:off x="5072066" y="292814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: 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 a a a 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2066" y="349964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: 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 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8" name="组合 22"/>
            <p:cNvGrpSpPr/>
            <p:nvPr/>
          </p:nvGrpSpPr>
          <p:grpSpPr>
            <a:xfrm>
              <a:off x="5663666" y="3857628"/>
              <a:ext cx="357190" cy="785818"/>
              <a:chOff x="2143108" y="3857628"/>
              <a:chExt cx="357190" cy="785818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rot="5400000" flipH="1" flipV="1">
                <a:off x="2107389" y="403542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143108" y="4274114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i="1">
                    <a:solidFill>
                      <a:srgbClr val="006600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组合 25"/>
            <p:cNvGrpSpPr/>
            <p:nvPr/>
          </p:nvGrpSpPr>
          <p:grpSpPr>
            <a:xfrm>
              <a:off x="6173780" y="2285992"/>
              <a:ext cx="357190" cy="714380"/>
              <a:chOff x="2193348" y="2285992"/>
              <a:chExt cx="357190" cy="714380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rot="5400000">
                <a:off x="2178827" y="2820983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193348" y="228599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i="1">
                    <a:solidFill>
                      <a:srgbClr val="0066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8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3571868" y="4071942"/>
            <a:ext cx="1428760" cy="932083"/>
            <a:chOff x="3571868" y="3214686"/>
            <a:chExt cx="1428760" cy="932083"/>
          </a:xfrm>
        </p:grpSpPr>
        <p:sp>
          <p:nvSpPr>
            <p:cNvPr id="25" name="右箭头 16"/>
            <p:cNvSpPr/>
            <p:nvPr/>
          </p:nvSpPr>
          <p:spPr bwMode="auto">
            <a:xfrm>
              <a:off x="3571868" y="3214686"/>
              <a:ext cx="1428760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0" y="3500438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num++;</a:t>
              </a:r>
            </a:p>
            <a:p>
              <a:pPr algn="l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=0;</a:t>
              </a: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5962661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4.2.4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3534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（看成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个元素构成的子序列）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0896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，其中任何连续子序列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）求出它的所有元素之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thisSum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比较将最大值存放在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中，最后返回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9559" y="2233628"/>
            <a:ext cx="6764341" cy="1192273"/>
            <a:chOff x="1379559" y="2233628"/>
            <a:chExt cx="6764341" cy="1192273"/>
          </a:xfrm>
        </p:grpSpPr>
        <p:sp>
          <p:nvSpPr>
            <p:cNvPr id="175107" name="Text Box 3"/>
            <p:cNvSpPr txBox="1">
              <a:spLocks noChangeArrowheads="1"/>
            </p:cNvSpPr>
            <p:nvPr/>
          </p:nvSpPr>
          <p:spPr bwMode="auto">
            <a:xfrm>
              <a:off x="1379559" y="2233628"/>
              <a:ext cx="6764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5108" name="AutoShape 4"/>
            <p:cNvSpPr>
              <a:spLocks/>
            </p:cNvSpPr>
            <p:nvPr/>
          </p:nvSpPr>
          <p:spPr bwMode="auto">
            <a:xfrm rot="16200000">
              <a:off x="4178298" y="1822438"/>
              <a:ext cx="215900" cy="2000264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09" name="Text Box 5"/>
            <p:cNvSpPr txBox="1">
              <a:spLocks noChangeArrowheads="1"/>
            </p:cNvSpPr>
            <p:nvPr/>
          </p:nvSpPr>
          <p:spPr bwMode="auto">
            <a:xfrm>
              <a:off x="3684609" y="3025791"/>
              <a:ext cx="1512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84609" y="3452760"/>
            <a:ext cx="1800225" cy="976372"/>
            <a:chOff x="3684609" y="3452760"/>
            <a:chExt cx="1800225" cy="976372"/>
          </a:xfrm>
        </p:grpSpPr>
        <p:sp>
          <p:nvSpPr>
            <p:cNvPr id="175110" name="AutoShape 6"/>
            <p:cNvSpPr>
              <a:spLocks noChangeArrowheads="1"/>
            </p:cNvSpPr>
            <p:nvPr/>
          </p:nvSpPr>
          <p:spPr bwMode="auto">
            <a:xfrm>
              <a:off x="4116409" y="3525785"/>
              <a:ext cx="358775" cy="431800"/>
            </a:xfrm>
            <a:prstGeom prst="downArrow">
              <a:avLst>
                <a:gd name="adj1" fmla="val 50000"/>
                <a:gd name="adj2" fmla="val 3008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3684609" y="4029022"/>
              <a:ext cx="16557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4548209" y="3452760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0376" y="4786322"/>
            <a:ext cx="3470263" cy="863600"/>
            <a:chOff x="2900376" y="4786322"/>
            <a:chExt cx="3470263" cy="863600"/>
          </a:xfrm>
        </p:grpSpPr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2900376" y="4786322"/>
              <a:ext cx="1728787" cy="861774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5114" name="AutoShape 10"/>
            <p:cNvSpPr>
              <a:spLocks/>
            </p:cNvSpPr>
            <p:nvPr/>
          </p:nvSpPr>
          <p:spPr bwMode="auto">
            <a:xfrm>
              <a:off x="4556138" y="5002222"/>
              <a:ext cx="144463" cy="647700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4786314" y="5100592"/>
              <a:ext cx="1584325" cy="400110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569325" cy="2144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改进前面的解法，在求两个相邻子序列和时，它们之间是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关联的。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[0..3]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[0..4]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，在前者计算出来后，求后者时只需在前者基础上加以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即可，没有必须每次都重复计算。从而提高了算法效率。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71550" y="2611438"/>
            <a:ext cx="7200900" cy="1147822"/>
            <a:chOff x="971550" y="2611438"/>
            <a:chExt cx="7200900" cy="1147822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971550" y="2611438"/>
              <a:ext cx="7200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1] 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3060" name="AutoShape 4"/>
            <p:cNvSpPr>
              <a:spLocks/>
            </p:cNvSpPr>
            <p:nvPr/>
          </p:nvSpPr>
          <p:spPr bwMode="auto">
            <a:xfrm rot="16200000">
              <a:off x="3895723" y="2066916"/>
              <a:ext cx="188912" cy="2214578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24227" y="3359150"/>
              <a:ext cx="13192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21014" y="3857627"/>
            <a:ext cx="3194062" cy="714381"/>
            <a:chOff x="3021014" y="3857627"/>
            <a:chExt cx="3194062" cy="714381"/>
          </a:xfrm>
        </p:grpSpPr>
        <p:sp>
          <p:nvSpPr>
            <p:cNvPr id="173065" name="AutoShape 9"/>
            <p:cNvSpPr>
              <a:spLocks/>
            </p:cNvSpPr>
            <p:nvPr/>
          </p:nvSpPr>
          <p:spPr bwMode="auto">
            <a:xfrm rot="16200000">
              <a:off x="4510887" y="2367754"/>
              <a:ext cx="214316" cy="3194062"/>
            </a:xfrm>
            <a:prstGeom prst="leftBrace">
              <a:avLst>
                <a:gd name="adj1" fmla="val 129097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eaVert"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3357554" y="4171898"/>
              <a:ext cx="19288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3571868" y="5000636"/>
            <a:ext cx="1728787" cy="8617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23916" y="3284538"/>
            <a:ext cx="2533637" cy="1144593"/>
            <a:chOff x="823916" y="3284538"/>
            <a:chExt cx="2533637" cy="1144593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823916" y="3786190"/>
              <a:ext cx="1319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2000240" y="3571876"/>
              <a:ext cx="1319214" cy="36194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1979612" y="4149724"/>
              <a:ext cx="1377941" cy="279407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908175" y="3284538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500034" y="1142984"/>
            <a:ext cx="8424862" cy="2908489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更一步改进解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扫描中遇到负数，当前子序列和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将会减小，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为负数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，表明前面已经扫描的那个子序列可以抛弃了，则放弃这个子序列，重新开始下一个子序列的分析，并置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这个子序列和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不断增加，那么最大子序列和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也不断增加。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1" y="404813"/>
            <a:ext cx="3676646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3.2.5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求解幂集问题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构成的集合的所有子集（幂集）。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40763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采用直接蛮力法求解，将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的存放在数组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中，求解问题变为构造集合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的所有子集。设集合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[0..2]={1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，其所有子集对应的二进制位及其十进制数如下。</a:t>
            </a:r>
          </a:p>
        </p:txBody>
      </p:sp>
      <p:graphicFrame>
        <p:nvGraphicFramePr>
          <p:cNvPr id="191663" name="Group 175"/>
          <p:cNvGraphicFramePr>
            <a:graphicFrameLocks noGrp="1"/>
          </p:cNvGraphicFramePr>
          <p:nvPr/>
        </p:nvGraphicFramePr>
        <p:xfrm>
          <a:off x="1042988" y="2060575"/>
          <a:ext cx="7200900" cy="3291840"/>
        </p:xfrm>
        <a:graphic>
          <a:graphicData uri="http://schemas.openxmlformats.org/drawingml/2006/table">
            <a:tbl>
              <a:tblPr/>
              <a:tblGrid>
                <a:gridCol w="239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子集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对应的二进制位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对应的十进制数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57158" y="500042"/>
            <a:ext cx="57610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使用蛮力法通常有如下几种情况：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95288" y="1235015"/>
            <a:ext cx="8208962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搜索所有的解空间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：问题的解存在于规模不大的解空间中。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搜索所有的路径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：这类问题中不同的路径对应不同的解。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：按照基于问题的描述和所涉及的概念定义，直接进行计算。往往是一些简单的题，不需要算法技巧的。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模拟和仿真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：按照求解问题的要求直接模拟或仿真即可。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68313" y="1214422"/>
            <a:ext cx="7532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）个元素的集合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，求幂集的过程如下：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85786" y="1928802"/>
            <a:ext cx="6816745" cy="19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(i=0;i&lt;2</a:t>
            </a:r>
            <a:r>
              <a:rPr lang="pt-BR" altLang="zh-CN" sz="18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	  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穷举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的所有子集并输出</a:t>
            </a:r>
          </a:p>
          <a:p>
            <a:pPr algn="l">
              <a:lnSpc>
                <a:spcPct val="15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转换为二进制数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的位对应的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元素构成一个子集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28596" y="4214818"/>
            <a:ext cx="77041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显然该算法的时间复杂度为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，属于指数级的算法。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92331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1155684"/>
            <a:ext cx="20002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 0 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0232" y="1500174"/>
            <a:ext cx="4664108" cy="785818"/>
            <a:chOff x="2000232" y="1500174"/>
            <a:chExt cx="4664108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2000232" y="197821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428860" y="1500174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3812" y="1550974"/>
              <a:ext cx="40005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00232" y="2325181"/>
            <a:ext cx="5378488" cy="818067"/>
            <a:chOff x="2000232" y="2325181"/>
            <a:chExt cx="5378488" cy="818067"/>
          </a:xfrm>
        </p:grpSpPr>
        <p:sp>
          <p:nvSpPr>
            <p:cNvPr id="5" name="TextBox 4"/>
            <p:cNvSpPr txBox="1"/>
            <p:nvPr/>
          </p:nvSpPr>
          <p:spPr>
            <a:xfrm>
              <a:off x="2000232" y="283547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b=0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2428860" y="2325181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3812" y="2375981"/>
              <a:ext cx="47149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0232" y="3214686"/>
            <a:ext cx="4878422" cy="857256"/>
            <a:chOff x="2000232" y="3214686"/>
            <a:chExt cx="4878422" cy="857256"/>
          </a:xfrm>
        </p:grpSpPr>
        <p:sp>
          <p:nvSpPr>
            <p:cNvPr id="10" name="TextBox 9"/>
            <p:cNvSpPr txBox="1"/>
            <p:nvPr/>
          </p:nvSpPr>
          <p:spPr>
            <a:xfrm>
              <a:off x="2000232" y="376416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b=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1 0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428860" y="3214686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812" y="3265486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00232" y="4214818"/>
            <a:ext cx="4878422" cy="857256"/>
            <a:chOff x="2000232" y="4214818"/>
            <a:chExt cx="4878422" cy="857256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4764297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b=0 0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428860" y="4214818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3812" y="4265618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00232" y="5156575"/>
            <a:ext cx="4865359" cy="1344259"/>
            <a:chOff x="2000232" y="5156575"/>
            <a:chExt cx="4865359" cy="1344259"/>
          </a:xfrm>
        </p:grpSpPr>
        <p:sp>
          <p:nvSpPr>
            <p:cNvPr id="16" name="下箭头 15"/>
            <p:cNvSpPr/>
            <p:nvPr/>
          </p:nvSpPr>
          <p:spPr>
            <a:xfrm>
              <a:off x="2415797" y="5156575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0749" y="5207375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2" y="569299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b=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0 1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5946836"/>
              <a:ext cx="164307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  <a:endParaRPr lang="zh-CN" altLang="en-US" sz="3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23850" y="497783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增量蛮力法求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时的求解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25669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72" y="1428736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282" y="1858158"/>
            <a:ext cx="1143008" cy="956034"/>
            <a:chOff x="214282" y="1858158"/>
            <a:chExt cx="1143008" cy="956034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67896" y="214311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8596" y="1978215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282" y="253719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82342" y="1571612"/>
            <a:ext cx="2786082" cy="1285884"/>
            <a:chOff x="1382342" y="1571612"/>
            <a:chExt cx="2786082" cy="1285884"/>
          </a:xfrm>
        </p:grpSpPr>
        <p:sp>
          <p:nvSpPr>
            <p:cNvPr id="10" name="右大括号 9"/>
            <p:cNvSpPr/>
            <p:nvPr/>
          </p:nvSpPr>
          <p:spPr>
            <a:xfrm>
              <a:off x="1382342" y="1571612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656" y="2049653"/>
              <a:ext cx="25717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的幂集：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{{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7356" y="2513626"/>
            <a:ext cx="1928826" cy="906621"/>
            <a:chOff x="1857356" y="2513626"/>
            <a:chExt cx="1928826" cy="906621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2382474" y="279858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1102" y="2633683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7356" y="3143248"/>
              <a:ext cx="192882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{{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68424" y="2214554"/>
            <a:ext cx="2832468" cy="1285884"/>
            <a:chOff x="4168424" y="2214554"/>
            <a:chExt cx="2832468" cy="1285884"/>
          </a:xfrm>
        </p:grpSpPr>
        <p:sp>
          <p:nvSpPr>
            <p:cNvPr id="15" name="右大括号 14"/>
            <p:cNvSpPr/>
            <p:nvPr/>
          </p:nvSpPr>
          <p:spPr>
            <a:xfrm>
              <a:off x="4168424" y="2214554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2571744"/>
              <a:ext cx="25717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1~2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的幂集：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{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2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39862" y="3429000"/>
            <a:ext cx="2332402" cy="1224329"/>
            <a:chOff x="4239862" y="3429000"/>
            <a:chExt cx="2332402" cy="1224329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5025680" y="371395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54308" y="3549057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9862" y="4099331"/>
              <a:ext cx="233240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{{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15140" y="2928934"/>
            <a:ext cx="2214578" cy="2010430"/>
            <a:chOff x="6715140" y="2928934"/>
            <a:chExt cx="2214578" cy="2010430"/>
          </a:xfrm>
        </p:grpSpPr>
        <p:sp>
          <p:nvSpPr>
            <p:cNvPr id="20" name="右大括号 19"/>
            <p:cNvSpPr/>
            <p:nvPr/>
          </p:nvSpPr>
          <p:spPr>
            <a:xfrm>
              <a:off x="6715140" y="2928934"/>
              <a:ext cx="214314" cy="1785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0924" y="3000372"/>
              <a:ext cx="1928794" cy="1938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1~3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的幂集：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{ {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{ 2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2}</a:t>
              </a: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{3}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3},</a:t>
              </a: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{2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3}</a:t>
              </a: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23851" y="260350"/>
            <a:ext cx="4176712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4.2.6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</a:t>
            </a: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611188" y="1214453"/>
            <a:ext cx="8137525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的背包。设计从这些物品中选取一部分物品放入该背包的方案，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每个物品要么选中要么不选中，要求选中的物品不仅能够放到背包中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，而且具有最大的价值。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并对下表所示的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个物品求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的所有解和最佳解。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1476375" y="3805254"/>
          <a:ext cx="5400675" cy="1828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物品编号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00034" y="1571612"/>
            <a:ext cx="83534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个物品、容量为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的背包问题，采用前面求幂集的方法求出所有的物品组合。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对于每一种组合，计算其总重量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和总价值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sumv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小于等于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时，该组合是一种解，并通过比较将最佳方案保存在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中，最后输出所有的解和最佳解。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96239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4.2.7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35004" y="1571612"/>
            <a:ext cx="8280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的所有全排列。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14282" y="614258"/>
            <a:ext cx="8351838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这里采用增量蛮力法求解。产生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全排列的过程如下：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29956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28596" y="1928802"/>
            <a:ext cx="4357718" cy="307777"/>
            <a:chOff x="428596" y="1928802"/>
            <a:chExt cx="4357718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428596" y="192880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192880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2844" y="3192661"/>
            <a:ext cx="22145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4121355"/>
            <a:ext cx="2143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357554" y="2236578"/>
            <a:ext cx="2286016" cy="1214447"/>
            <a:chOff x="3357554" y="2236578"/>
            <a:chExt cx="2286016" cy="1214447"/>
          </a:xfrm>
        </p:grpSpPr>
        <p:sp>
          <p:nvSpPr>
            <p:cNvPr id="13" name="TextBox 12"/>
            <p:cNvSpPr txBox="1"/>
            <p:nvPr/>
          </p:nvSpPr>
          <p:spPr>
            <a:xfrm>
              <a:off x="335755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350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8" idx="2"/>
            </p:cNvCxnSpPr>
            <p:nvPr/>
          </p:nvCxnSpPr>
          <p:spPr>
            <a:xfrm rot="5400000">
              <a:off x="3690037" y="2332724"/>
              <a:ext cx="97810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</p:cNvCxnSpPr>
            <p:nvPr/>
          </p:nvCxnSpPr>
          <p:spPr>
            <a:xfrm rot="16200000" flipH="1">
              <a:off x="4440136" y="2368443"/>
              <a:ext cx="90667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428860" y="3451025"/>
            <a:ext cx="1857388" cy="978107"/>
            <a:chOff x="2428860" y="3451025"/>
            <a:chExt cx="1857388" cy="978107"/>
          </a:xfrm>
        </p:grpSpPr>
        <p:sp>
          <p:nvSpPr>
            <p:cNvPr id="15" name="TextBox 14"/>
            <p:cNvSpPr txBox="1"/>
            <p:nvPr/>
          </p:nvSpPr>
          <p:spPr>
            <a:xfrm>
              <a:off x="242886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123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0364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132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4744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312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2886361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5400000">
              <a:off x="3207832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2"/>
              <a:endCxn id="17" idx="0"/>
            </p:cNvCxnSpPr>
            <p:nvPr/>
          </p:nvCxnSpPr>
          <p:spPr>
            <a:xfrm rot="16200000" flipH="1">
              <a:off x="3468876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357686" y="3451025"/>
            <a:ext cx="1857388" cy="978107"/>
            <a:chOff x="4357686" y="3451025"/>
            <a:chExt cx="1857388" cy="978107"/>
          </a:xfrm>
        </p:grpSpPr>
        <p:sp>
          <p:nvSpPr>
            <p:cNvPr id="18" name="TextBox 17"/>
            <p:cNvSpPr txBox="1"/>
            <p:nvPr/>
          </p:nvSpPr>
          <p:spPr>
            <a:xfrm>
              <a:off x="4357686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213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9190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231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357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321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43749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065220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326264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357950" y="3929066"/>
            <a:ext cx="1928826" cy="615553"/>
            <a:chOff x="6357950" y="3929066"/>
            <a:chExt cx="1928826" cy="615553"/>
          </a:xfrm>
        </p:grpSpPr>
        <p:sp>
          <p:nvSpPr>
            <p:cNvPr id="12" name="TextBox 11"/>
            <p:cNvSpPr txBox="1"/>
            <p:nvPr/>
          </p:nvSpPr>
          <p:spPr>
            <a:xfrm>
              <a:off x="6786578" y="3929066"/>
              <a:ext cx="150019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求解所需的</a:t>
              </a:r>
              <a:endPara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最终结果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357950" y="4143380"/>
              <a:ext cx="35719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950" y="1928802"/>
            <a:ext cx="2286017" cy="1357322"/>
            <a:chOff x="6357950" y="1928802"/>
            <a:chExt cx="2286017" cy="1357322"/>
          </a:xfrm>
        </p:grpSpPr>
        <p:sp>
          <p:nvSpPr>
            <p:cNvPr id="11" name="TextBox 10"/>
            <p:cNvSpPr txBox="1"/>
            <p:nvPr/>
          </p:nvSpPr>
          <p:spPr>
            <a:xfrm>
              <a:off x="6643702" y="2428868"/>
              <a:ext cx="20002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求解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中间结果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6357950" y="1928802"/>
              <a:ext cx="214314" cy="135732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4248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【算法分析】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对于给定的正整数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，每一种全排列都必须处理，有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种，所以上述算法的时间复杂度为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421484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4.2.8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求解任务分配问题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）个任务需要分配给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个人执行，每个任务只能分配给一个人，每个人只能执行一个任务。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个任务的成本是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）。求出总成本最小的分配方案。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所谓一种分配方案就是由第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个任务，用（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）表示，即第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个任务，以此类推。全部的分配方案恰好是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的全排列。</a:t>
            </a:r>
          </a:p>
          <a:p>
            <a:pPr algn="l"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这里采用增量穷举法求出所有的分配方案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（全排列），再计算出每种方案的成本，比较求出最小成本的方案，即最优方案。以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，成本如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表所示为例讨论。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5852" y="3571876"/>
          <a:ext cx="6858048" cy="1832991"/>
        </p:xfrm>
        <a:graphic>
          <a:graphicData uri="http://schemas.openxmlformats.org/drawingml/2006/table">
            <a:tbl>
              <a:tblPr/>
              <a:tblGrid>
                <a:gridCol w="121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3071810"/>
            <a:ext cx="3786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个人员、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个任务的信息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5675323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直接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采用蛮力法的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一般格式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71472" y="2000240"/>
            <a:ext cx="8208963" cy="121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在直接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计算法中，主要是使用循环语句和选择语句，循环语句用于穷举所有可能的情况，而选择语句判定当前的条件是否为所求的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547813" y="3573463"/>
            <a:ext cx="4608512" cy="2025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循环变量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所有可能的值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┇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满足指定的条件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┇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471490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</a:t>
            </a:r>
            <a:r>
              <a:rPr lang="pt-BR" altLang="zh-CN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en-US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b="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b="0" dirty="0">
              <a:solidFill>
                <a:srgbClr val="FF00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3786190"/>
            <a:ext cx="57150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本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格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式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endParaRPr lang="zh-CN" altLang="en-US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03446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蛮力法所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依赖的基本技术是遍历技术，采用一定的策略将待求解问题的所有元素依次处理一次，从而找出问题的解。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而在遍历过程中，很多求解问题都可以采用递归方法来实现，如二叉树的遍历和图的遍历等。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07209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+mj-lt"/>
                <a:ea typeface="叶根友毛笔行书2.0版" pitchFamily="2" charset="-122"/>
              </a:rPr>
              <a:t>4.3</a:t>
            </a:r>
            <a:r>
              <a:rPr lang="en-US" altLang="zh-CN" sz="2800" b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 </a:t>
            </a:r>
            <a:r>
              <a:rPr lang="zh-CN" altLang="zh-CN" sz="2800" b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递归在蛮力法中的应用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5329237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幂集问题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8497887" cy="188500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前面介绍了两种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整数构成的集合的幂集的方法，这里以解法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础。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存放幂集，并作为全局变量。初始时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ps={{}}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71472" y="2928934"/>
            <a:ext cx="7929618" cy="180391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输出幂集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		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将整数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中原有每个子集中产生新子集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</a:p>
          <a:p>
            <a:pPr algn="l">
              <a:lnSpc>
                <a:spcPct val="13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将所有新子集加入到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468313" y="928670"/>
            <a:ext cx="8461405" cy="161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大问题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用于添加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整数（共需添加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个整数）产生的幂集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小问题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用于添加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的整数（共需添加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个整数）产生的幂集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就是生成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的整数集合对应的幂集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95288" y="552433"/>
            <a:ext cx="5891224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.3.2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00034" y="1643050"/>
            <a:ext cx="8207375" cy="9616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存放全排列，并作为全局变量。首先初始化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ps={{1}}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567691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.3.3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用递归方法求解组合问题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848600" cy="9616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的正整数中取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）个不重复整数的所有组合。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8964613" cy="2744213"/>
          </a:xfrm>
          <a:prstGeom prst="rect">
            <a:avLst/>
          </a:prstGeom>
          <a:solidFill>
            <a:schemeClr val="bg1"/>
          </a:solidFill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来保存一个组合，由于一个组合中所有元素不会重复出现，规定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中所有元素按递增排列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大问题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中任取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个数的所有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组合。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小问题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中任取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个数的所有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组合。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因为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中元素递增排列，所以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的取值范围只能为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确定为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的一个结果便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的一个组合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57422" y="3143248"/>
            <a:ext cx="4143404" cy="1879413"/>
            <a:chOff x="1571604" y="3599265"/>
            <a:chExt cx="4143404" cy="1879413"/>
          </a:xfrm>
        </p:grpSpPr>
        <p:sp>
          <p:nvSpPr>
            <p:cNvPr id="5" name="TextBox 4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4810" y="4385083"/>
              <a:ext cx="150019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3" name="TextBox 12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3532183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对应的递归模型如下：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42910" y="1285860"/>
            <a:ext cx="7929618" cy="1286845"/>
          </a:xfrm>
          <a:prstGeom prst="rect">
            <a:avLst/>
          </a:prstGeom>
          <a:solidFill>
            <a:schemeClr val="bg1"/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中的一种组合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20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zh-CN" sz="20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取值从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</a:t>
            </a:r>
            <a:r>
              <a:rPr lang="zh-CN" altLang="zh-CN" sz="20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endParaRPr lang="zh-CN" altLang="zh-CN" sz="20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7422" y="3143248"/>
            <a:ext cx="4000528" cy="1879413"/>
            <a:chOff x="1571604" y="3599265"/>
            <a:chExt cx="4000528" cy="1879413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4385083"/>
              <a:ext cx="135732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5" name="TextBox 14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428604"/>
            <a:ext cx="8786874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中取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个整数组合的过程如下所示（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放一个组合）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1952625"/>
            <a:ext cx="184731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446506"/>
            <a:ext cx="857256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988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=3,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8708" y="1080299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=2,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897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=1,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941452" y="1524535"/>
            <a:ext cx="5916828" cy="307777"/>
            <a:chOff x="2941452" y="1524535"/>
            <a:chExt cx="5916828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4084460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8472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215206" y="1571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43834" y="15245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11" idx="3"/>
              <a:endCxn id="13" idx="1"/>
            </p:cNvCxnSpPr>
            <p:nvPr/>
          </p:nvCxnSpPr>
          <p:spPr>
            <a:xfrm>
              <a:off x="2941452" y="1663035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3"/>
              <a:endCxn id="15" idx="1"/>
            </p:cNvCxnSpPr>
            <p:nvPr/>
          </p:nvCxnSpPr>
          <p:spPr>
            <a:xfrm>
              <a:off x="4870278" y="1663035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928926" y="3677174"/>
            <a:ext cx="5929354" cy="2917123"/>
            <a:chOff x="2928926" y="3677174"/>
            <a:chExt cx="5929354" cy="2917123"/>
          </a:xfrm>
        </p:grpSpPr>
        <p:sp>
          <p:nvSpPr>
            <p:cNvPr id="44" name="TextBox 43"/>
            <p:cNvSpPr txBox="1"/>
            <p:nvPr/>
          </p:nvSpPr>
          <p:spPr>
            <a:xfrm>
              <a:off x="4071934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2198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71934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1934" y="579520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7202680" y="3748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1308" y="367717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44" idx="3"/>
              <a:endCxn id="47" idx="1"/>
            </p:cNvCxnSpPr>
            <p:nvPr/>
          </p:nvCxnSpPr>
          <p:spPr>
            <a:xfrm>
              <a:off x="4857752" y="3853252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84724" y="429878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7215206" y="4345859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43834" y="4286256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84724" y="4776823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7215206" y="4823900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3834" y="4764297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72198" y="5298914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7202680" y="5345991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31308" y="5286388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145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84724" y="5798980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右箭头 66"/>
            <p:cNvSpPr/>
            <p:nvPr/>
          </p:nvSpPr>
          <p:spPr>
            <a:xfrm>
              <a:off x="7215206" y="5846057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43834" y="578645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245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45" idx="3"/>
              <a:endCxn id="57" idx="1"/>
            </p:cNvCxnSpPr>
            <p:nvPr/>
          </p:nvCxnSpPr>
          <p:spPr>
            <a:xfrm flipV="1">
              <a:off x="4857752" y="4437282"/>
              <a:ext cx="1226972" cy="34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45" idx="3"/>
              <a:endCxn id="60" idx="1"/>
            </p:cNvCxnSpPr>
            <p:nvPr/>
          </p:nvCxnSpPr>
          <p:spPr>
            <a:xfrm>
              <a:off x="4857752" y="4781946"/>
              <a:ext cx="1226972" cy="133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72198" y="62990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右箭头 73"/>
            <p:cNvSpPr/>
            <p:nvPr/>
          </p:nvSpPr>
          <p:spPr>
            <a:xfrm>
              <a:off x="7202680" y="63461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31308" y="62865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345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46" idx="3"/>
              <a:endCxn id="63" idx="1"/>
            </p:cNvCxnSpPr>
            <p:nvPr/>
          </p:nvCxnSpPr>
          <p:spPr>
            <a:xfrm flipV="1">
              <a:off x="4857752" y="5437414"/>
              <a:ext cx="1214446" cy="49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46" idx="3"/>
              <a:endCxn id="66" idx="1"/>
            </p:cNvCxnSpPr>
            <p:nvPr/>
          </p:nvCxnSpPr>
          <p:spPr>
            <a:xfrm>
              <a:off x="4857752" y="5933707"/>
              <a:ext cx="1226972" cy="3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46" idx="3"/>
              <a:endCxn id="73" idx="1"/>
            </p:cNvCxnSpPr>
            <p:nvPr/>
          </p:nvCxnSpPr>
          <p:spPr>
            <a:xfrm>
              <a:off x="4857752" y="5933707"/>
              <a:ext cx="1214446" cy="50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43" idx="3"/>
              <a:endCxn id="44" idx="1"/>
            </p:cNvCxnSpPr>
            <p:nvPr/>
          </p:nvCxnSpPr>
          <p:spPr>
            <a:xfrm flipV="1">
              <a:off x="2928926" y="3853252"/>
              <a:ext cx="1143008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3" idx="3"/>
              <a:endCxn id="45" idx="1"/>
            </p:cNvCxnSpPr>
            <p:nvPr/>
          </p:nvCxnSpPr>
          <p:spPr>
            <a:xfrm>
              <a:off x="2928926" y="4781946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3" idx="3"/>
              <a:endCxn id="46" idx="1"/>
            </p:cNvCxnSpPr>
            <p:nvPr/>
          </p:nvCxnSpPr>
          <p:spPr>
            <a:xfrm>
              <a:off x="2928926" y="4781946"/>
              <a:ext cx="1143008" cy="1151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1071538" y="1524535"/>
            <a:ext cx="1869914" cy="3395910"/>
            <a:chOff x="1071538" y="1524535"/>
            <a:chExt cx="1869914" cy="3395910"/>
          </a:xfrm>
        </p:grpSpPr>
        <p:sp>
          <p:nvSpPr>
            <p:cNvPr id="11" name="TextBox 10"/>
            <p:cNvSpPr txBox="1"/>
            <p:nvPr/>
          </p:nvSpPr>
          <p:spPr>
            <a:xfrm>
              <a:off x="215563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3108" y="254663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43108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9" name="直接连接符 88"/>
            <p:cNvCxnSpPr>
              <a:stCxn id="6" idx="3"/>
              <a:endCxn id="11" idx="1"/>
            </p:cNvCxnSpPr>
            <p:nvPr/>
          </p:nvCxnSpPr>
          <p:spPr>
            <a:xfrm flipV="1">
              <a:off x="1071538" y="1663035"/>
              <a:ext cx="1084096" cy="2029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6" idx="3"/>
              <a:endCxn id="18" idx="1"/>
            </p:cNvCxnSpPr>
            <p:nvPr/>
          </p:nvCxnSpPr>
          <p:spPr>
            <a:xfrm flipV="1">
              <a:off x="1071538" y="2685137"/>
              <a:ext cx="1071570" cy="1007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6" idx="3"/>
              <a:endCxn id="43" idx="1"/>
            </p:cNvCxnSpPr>
            <p:nvPr/>
          </p:nvCxnSpPr>
          <p:spPr>
            <a:xfrm>
              <a:off x="1071538" y="3692728"/>
              <a:ext cx="1071570" cy="1089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2928926" y="2130590"/>
            <a:ext cx="5916828" cy="1357322"/>
            <a:chOff x="2928926" y="2130590"/>
            <a:chExt cx="5916828" cy="1357322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2151869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34" y="300037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2198" y="214311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7202680" y="219019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31308" y="213059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2198" y="27271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202680" y="27742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1308" y="27146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20518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7202680" y="3252264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31308" y="31801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18" idx="3"/>
              <a:endCxn id="19" idx="1"/>
            </p:cNvCxnSpPr>
            <p:nvPr/>
          </p:nvCxnSpPr>
          <p:spPr>
            <a:xfrm flipV="1">
              <a:off x="2928926" y="2290369"/>
              <a:ext cx="1143008" cy="39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8" idx="3"/>
              <a:endCxn id="20" idx="1"/>
            </p:cNvCxnSpPr>
            <p:nvPr/>
          </p:nvCxnSpPr>
          <p:spPr>
            <a:xfrm>
              <a:off x="2928926" y="2685137"/>
              <a:ext cx="1143008" cy="45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3"/>
              <a:endCxn id="24" idx="1"/>
            </p:cNvCxnSpPr>
            <p:nvPr/>
          </p:nvCxnSpPr>
          <p:spPr>
            <a:xfrm flipV="1">
              <a:off x="4857752" y="2865646"/>
              <a:ext cx="1214446" cy="273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3"/>
              <a:endCxn id="27" idx="1"/>
            </p:cNvCxnSpPr>
            <p:nvPr/>
          </p:nvCxnSpPr>
          <p:spPr>
            <a:xfrm>
              <a:off x="4857752" y="3138872"/>
              <a:ext cx="1214446" cy="204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19" idx="3"/>
              <a:endCxn id="21" idx="1"/>
            </p:cNvCxnSpPr>
            <p:nvPr/>
          </p:nvCxnSpPr>
          <p:spPr>
            <a:xfrm flipV="1">
              <a:off x="4857752" y="2281616"/>
              <a:ext cx="1214446" cy="8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357290" y="2990347"/>
            <a:ext cx="274636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邻接矩阵</a:t>
            </a:r>
            <a:endParaRPr lang="en-US" altLang="zh-CN" sz="22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邻接表</a:t>
            </a:r>
            <a:endParaRPr lang="en-US" altLang="zh-CN" sz="22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857232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</a:t>
            </a:r>
            <a:r>
              <a:rPr lang="en-US" altLang="zh-CN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 </a:t>
            </a:r>
            <a:r>
              <a:rPr lang="zh-CN" altLang="zh-CN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1538" y="2143116"/>
            <a:ext cx="3643338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4.4.1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68313" y="1285860"/>
            <a:ext cx="828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G=(V,E)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是含有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）个顶点的图，各顶点的编号为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阶方阵，其定义如下：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258888" y="2511410"/>
            <a:ext cx="6049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是不带权无向图，则：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1403351" y="3014647"/>
            <a:ext cx="502603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		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)∈E(G)</a:t>
            </a:r>
          </a:p>
          <a:p>
            <a:pPr algn="l"/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258888" y="3951272"/>
            <a:ext cx="5400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是不带权有向图，则：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474788" y="4598972"/>
            <a:ext cx="4954600" cy="701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		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&gt;∈E(G)</a:t>
            </a:r>
          </a:p>
          <a:p>
            <a:pPr algn="l"/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17869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邻接矩阵存储方法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064500" cy="27180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.1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编写一个程序，输出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之间的所有完全数。所谓完全数，是指这样的数，该数的各因子（除该数本身外）之和正好等于该数本身，例如：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6=1+2+3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28=1+2+4+7+14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68313" y="1255726"/>
            <a:ext cx="5903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是带权无向图，则：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1188" y="2047889"/>
            <a:ext cx="5103820" cy="1006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nb-NO" altLang="zh-CN" sz="2000" i="1" baseline="-25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)∈E(G)</a:t>
            </a:r>
          </a:p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</a:p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]=∞	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1188" y="3487751"/>
            <a:ext cx="5761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是带权有向图，则：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188" y="4351351"/>
            <a:ext cx="5103820" cy="1006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nb-NO" altLang="zh-CN" sz="2000" i="1" baseline="-25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&gt;∈E(G)</a:t>
            </a:r>
          </a:p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</a:p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]=∞	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3890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邻接矩阵的类型定义如下：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1472" y="1857364"/>
            <a:ext cx="7748612" cy="34035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08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MAXV &lt;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no;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char data[MAXL];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顶点类型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edges[MAXV][MAXV];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邻接矩阵的边数组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n,e;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顶点数，边数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vexs[MAXV];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完整的图邻接矩阵类型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714356"/>
            <a:ext cx="296226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邻接表存储方法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7991475" cy="265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图的邻接表存储方法是一种链式存储结构。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图的每个顶点建立一个单链表，第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）个单链表中的结点表示依附于顶点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每个单链表上附设一个表头结点，将所有表头结点构成一个表头结点数组。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072494" cy="4693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0" bIns="180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ANode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adjvex;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weight;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该边的权值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ANode *nextarc;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Vnode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data[MAXL];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*firstarc;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邻接表头结点类型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//AdjList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是邻接表类型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adjlist;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n,e;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3929090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4.4.2 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8143932" cy="27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从给定图中任意指定的顶点（称为初始点）出发，按照某种搜索方法沿着图的边访问图中的所有顶点，使每个顶点仅被访问一次，这个过程称为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图的遍历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避免同一个顶点被重复访问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，必须记住每个被访问过的顶点。为此，设置一个访问标志数组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被访问过时，数组中元素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8001056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从图中某个初始顶点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出发，首先访问初始顶点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然后选择一个与顶点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为初始顶点，再从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深度优先搜索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直到图中与当前顶点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邻接的所有顶点都被访问过为止。显然，这个搜索过程是个递归过程。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7786742" cy="915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4.6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采用邻接表存储，设计一个算法判断图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是否存在简单路径。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214554"/>
            <a:ext cx="742955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所谓简单路径是指路径上的顶点不重复。采用深度优先遍历的方法，从顶点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出发搜索到顶点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的过程如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00100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DFS(G,u,v)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57488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DFS(G,u1,v)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5074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DFS(G,v,v)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3835603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643174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00562" y="399891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00760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715304" cy="1377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4.7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采用邻接表存储，设计一个算法输出图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的一条简单路径（假设图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至少有一条简单路径）。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786742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zh-CN" sz="1800">
                <a:solidFill>
                  <a:srgbClr val="0066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深度优先遍历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的方法，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搜索图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的一条简单路径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在图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中搜索，当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时说明找到一条从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的简单路径，将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中并返回。否则继续深度优先遍历。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350046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571612"/>
            <a:ext cx="81439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广度优先搜索的过程是：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首先访问初始顶点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接着访问顶点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的所有未被访问过的邻接点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然后再按照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的次序，访问每一个顶点的所有未被访问过的邻接点，依次类推，直到图中所有和初始顶点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0645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4.3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在象棋算式里，不同的棋子代表不同的数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，有以下算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式，设计一个算法求这些棋子各代表哪些数字。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14612" y="3071810"/>
            <a:ext cx="3500462" cy="1685994"/>
            <a:chOff x="3428992" y="3286124"/>
            <a:chExt cx="3500462" cy="1685994"/>
          </a:xfrm>
        </p:grpSpPr>
        <p:sp>
          <p:nvSpPr>
            <p:cNvPr id="6" name="TextBox 5"/>
            <p:cNvSpPr txBox="1"/>
            <p:nvPr/>
          </p:nvSpPr>
          <p:spPr>
            <a:xfrm>
              <a:off x="414337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644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337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487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494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337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868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644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487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28992" y="4357694"/>
              <a:ext cx="35004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71475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643050"/>
            <a:ext cx="7858180" cy="8693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4.8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采用邻接表存储，设计一个算法，求不带权无向连通图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的一条最短路径。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7554" y="4046890"/>
            <a:ext cx="92869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58" y="357166"/>
            <a:ext cx="8501122" cy="2293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是不带权的无向连通图，一条边的长度计为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，因此，求顶点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的最短路径即求距离顶点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的边数最少的顶点序列。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zh-CN" altLang="zh-CN" sz="1800">
                <a:solidFill>
                  <a:srgbClr val="0066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广度优先遍历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算法，从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出发一层一层地向外扩展，扩展到某个顶点时记录其前驱顶点，当第一次找到顶点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时队列中便隐含从顶点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最近的路径，再利用队列输出最短路径。</a:t>
            </a:r>
          </a:p>
        </p:txBody>
      </p:sp>
      <p:sp>
        <p:nvSpPr>
          <p:cNvPr id="3" name="椭圆 2"/>
          <p:cNvSpPr/>
          <p:nvPr/>
        </p:nvSpPr>
        <p:spPr>
          <a:xfrm>
            <a:off x="3643306" y="4286256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87838" y="3668366"/>
            <a:ext cx="1643074" cy="1714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71736" y="3286124"/>
            <a:ext cx="2500330" cy="257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57752" y="4500570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>
          <a:xfrm rot="10800000">
            <a:off x="4630912" y="4525622"/>
            <a:ext cx="226840" cy="1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4" idx="6"/>
          </p:cNvCxnSpPr>
          <p:nvPr/>
        </p:nvCxnSpPr>
        <p:spPr>
          <a:xfrm flipH="1">
            <a:off x="4286248" y="4525622"/>
            <a:ext cx="344664" cy="2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3" idx="6"/>
          </p:cNvCxnSpPr>
          <p:nvPr/>
        </p:nvCxnSpPr>
        <p:spPr>
          <a:xfrm flipH="1" flipV="1">
            <a:off x="4000496" y="4500570"/>
            <a:ext cx="285752" cy="46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下弧形箭头 13"/>
          <p:cNvSpPr/>
          <p:nvPr/>
        </p:nvSpPr>
        <p:spPr>
          <a:xfrm>
            <a:off x="4429124" y="4929198"/>
            <a:ext cx="1143008" cy="428628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0694" y="4572008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  <p:bldP spid="14" grpId="0" animBg="1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3643338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求解迷宫问题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214422"/>
            <a:ext cx="50720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8*8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的迷宫图：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752605"/>
            <a:ext cx="164307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OXXXXXXX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OOOOOXXX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XOXXOXXO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XOXXXXXX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XOOOOXOO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XXXXXXXO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4286256"/>
            <a:ext cx="8786874" cy="1331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表示通路方块，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表示障碍方块。假设入口是位置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，出口为右下角方块位置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。设计一个程序采用递归方法求指定入口到出口的一条迷宫路径。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794"/>
            <a:ext cx="8429684" cy="1556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表示迷宫大小，二维数组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存放迷宫，从（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）方块可以试探上下左右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个方位，假设总是从方位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的顺序试探，各方位对应的水平方向偏移量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H[4] = {0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-1}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，垂直偏移量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V[4] = {-1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0}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68" y="3714752"/>
            <a:ext cx="928694" cy="5715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271462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(x,y-1)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(x+1,y)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478632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(x,y+1)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670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(x-1,y)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4607719" y="317896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4572000" y="450057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28926" y="450057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85860"/>
            <a:ext cx="7929618" cy="1331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方式，从（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）出发（初始为入口）搜索目标（出口）。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对于当前方块（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2857496"/>
            <a:ext cx="7786742" cy="1197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需要试探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个相邻的方块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为了避免重复，每走过一个方块，将对应的迷宫值由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 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（空字符），当回过来时将其迷宫值恢复为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7786742" cy="499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72000" rIns="0" bIns="72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10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最大迷宫大小</a:t>
            </a:r>
          </a:p>
          <a:p>
            <a:pPr algn="l"/>
            <a:r>
              <a:rPr lang="en-US" altLang="zh-CN" sz="180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Maze[MAxN][MAxN]=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{'O','X','X','X','X','X','X','X'},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{'O','O','O','O','O','X','X','X'},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{'X','O','X','X','O','X','X','O'},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{'X','O','X','X','X','X','X','X'},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{'X','O','O','O','O','X','O','O'},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{'X','X','X','X','X','X','X','O'}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285860"/>
            <a:ext cx="1357322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XXOOOX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XXOXXO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→→→↑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571480"/>
            <a:ext cx="14287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</a:t>
            </a:r>
            <a:r>
              <a:rPr lang="zh-CN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结果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143932" cy="1659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采用广度优先遍历方式，从（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）出发（初始为入口）搜索目标（出口）。由于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STL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不能顺序遍历，这里采用一个数组作为非循环队列，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分别为队头和队尾（初始时均设置为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），每个进队元素有唯一的下标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2993972"/>
            <a:ext cx="44291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队列元素类型声明如下：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565476"/>
            <a:ext cx="6286544" cy="1944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80000" r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x,y;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pre;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501122" cy="779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首先将根入口方块（其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）进队，队列不空循环：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出队方块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作为当前方块（在队列数组中的下标为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3714752"/>
            <a:ext cx="3108347" cy="1785950"/>
            <a:chOff x="2786050" y="3714752"/>
            <a:chExt cx="3108347" cy="1785950"/>
          </a:xfrm>
        </p:grpSpPr>
        <p:sp>
          <p:nvSpPr>
            <p:cNvPr id="3" name="矩形 2"/>
            <p:cNvSpPr/>
            <p:nvPr/>
          </p:nvSpPr>
          <p:spPr>
            <a:xfrm>
              <a:off x="3571868" y="3714752"/>
              <a:ext cx="928694" cy="571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571868" y="4929198"/>
              <a:ext cx="928694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835603"/>
              <a:ext cx="5715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3536943" y="4607727"/>
              <a:ext cx="64294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22761" y="4407107"/>
              <a:ext cx="157163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p2.pre=front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894133" y="4607727"/>
              <a:ext cx="64294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2844" y="1428736"/>
            <a:ext cx="8929718" cy="161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若为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出口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通过队列数组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反向推出迷宫路径并输出。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的每一个相邻方块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位置有效（即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p2.x&gt;=0 &amp;&amp; p2.y&gt;=0 &amp;&amp; p2.x&lt;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p2.y&lt;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）并且可走（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Maze[p2.x][p2.y]='O'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），则置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p2.pre=front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（表示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的前驱方块是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142852"/>
            <a:ext cx="6072230" cy="6373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20140904   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时间：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1s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，空间：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256MB</a:t>
            </a:r>
          </a:p>
          <a:p>
            <a:pPr algn="l">
              <a:lnSpc>
                <a:spcPts val="3000"/>
              </a:lnSpc>
            </a:pP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最优配餐问题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栋栋最近开了一家餐饮连锁店，提供外卖服务。随着连锁店越来越多，怎么合理的给客户送餐成为了一个急需解决的问题。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栋栋的连锁店所在的区域可以看成是一个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的方格图（如图所示），方格的格点上的位置上可能包含栋栋的分店（</a:t>
            </a:r>
            <a:r>
              <a:rPr lang="zh-CN" altLang="zh-CN" sz="18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绿色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标注）或者客户（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蓝色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标注），有一些格点是不能经过的（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红色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标注）。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方格图中的线表示可以行走的道路，相邻两个格点的距离为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。栋栋要送餐必须走可以行走的道路，而且不能经过红色标注的点。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送餐的主要成本体现在路上所花的时间，每一份餐每走一个单位的距离需要花费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块钱。每个客户的需求都可以由栋栋的任意分店配送，每个分店没有配送总量的限制。</a:t>
            </a:r>
          </a:p>
          <a:p>
            <a:pPr algn="l">
              <a:lnSpc>
                <a:spcPts val="3000"/>
              </a:lnSpc>
            </a:pP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现在你得到了栋栋的客户的需求，请问在最优的送餐方式下，送这些餐需要花费多大的成本。</a:t>
            </a:r>
            <a:endParaRPr lang="zh-CN" altLang="en-US" sz="180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8" y="2000240"/>
            <a:ext cx="2571768" cy="250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5720" y="2357430"/>
            <a:ext cx="850112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，设兵、炮、马、卒和车的取值分别为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。则有：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且均不相等（即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不成立）。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则有：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28794" y="285728"/>
            <a:ext cx="3571900" cy="1785950"/>
            <a:chOff x="1381354" y="285728"/>
            <a:chExt cx="3571900" cy="1785950"/>
          </a:xfrm>
        </p:grpSpPr>
        <p:sp>
          <p:nvSpPr>
            <p:cNvPr id="4" name="矩形 3"/>
            <p:cNvSpPr/>
            <p:nvPr/>
          </p:nvSpPr>
          <p:spPr>
            <a:xfrm>
              <a:off x="1381354" y="285728"/>
              <a:ext cx="3571900" cy="17859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4310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18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467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618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467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0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1604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618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28728" y="1357298"/>
              <a:ext cx="3500462" cy="0"/>
            </a:xfrm>
            <a:prstGeom prst="lin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00166" y="814312"/>
              <a:ext cx="50006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26064"/>
            <a:ext cx="8715436" cy="65890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输入格式：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输入的第一行包含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，分别表示方格图的大小、栋栋的分店数量、客户的数量，以及不能经过的点的数量。接下来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行，每行两个整数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，表示栋栋的一个分店在方格图中的横坐标和纵坐标。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接下来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行，每行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ci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，分别表示每个客户在方格图中的横坐标、纵坐标和订餐的量。（注意，可能有多个客户在方格图中的同一个位置）。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接下来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行，每行两个整数，分别表示每个不能经过的点的横坐标和纵坐标。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输出格式：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输出一个整数，表示最优送餐方式下所需要花费的成本。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10 2 3 3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1 1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个分店位置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8 8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个分店位置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1 5 1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个客户位置和订餐量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个客户位置和订餐量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6 7 2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个客户位置和订餐量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个不能走的位置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2 2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个不能走的位置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6 8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个不能走的位置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评测用例规模与约定：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30%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的评测用例满足：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。前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60%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的评测用例满足：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00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。所有评测用例都满足：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n*n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。可能有多个客户在同一个格点上。每个客户的订餐量不超过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，每个客户所需要的餐都能被送到。</a:t>
            </a:r>
          </a:p>
          <a:p>
            <a:pPr algn="l"/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时间限制：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1.0s</a:t>
            </a:r>
            <a:r>
              <a:rPr lang="zh-CN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，内存限制：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256.0MB</a:t>
            </a:r>
            <a:endParaRPr lang="zh-CN" altLang="zh-CN" sz="180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2571744"/>
            <a:ext cx="2571768" cy="250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08468"/>
            <a:ext cx="778674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遍历方式？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广度优先遍历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方案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从每个客户搜索最近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送餐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分店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0100" y="2357430"/>
            <a:ext cx="3714776" cy="3000396"/>
            <a:chOff x="1000100" y="2357430"/>
            <a:chExt cx="3714776" cy="3000396"/>
          </a:xfrm>
        </p:grpSpPr>
        <p:sp>
          <p:nvSpPr>
            <p:cNvPr id="3" name="椭圆 2"/>
            <p:cNvSpPr/>
            <p:nvPr/>
          </p:nvSpPr>
          <p:spPr>
            <a:xfrm>
              <a:off x="1928794" y="2357430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00100" y="3357562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>
                  <a:solidFill>
                    <a:srgbClr val="0000FF"/>
                  </a:solidFill>
                </a:rPr>
                <a:t>1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785918" y="4143380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>
                  <a:solidFill>
                    <a:srgbClr val="0000FF"/>
                  </a:solidFill>
                </a:rPr>
                <a:t>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00364" y="3357562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9058" y="4572008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4" idx="6"/>
              <a:endCxn id="6" idx="2"/>
            </p:cNvCxnSpPr>
            <p:nvPr/>
          </p:nvCxnSpPr>
          <p:spPr>
            <a:xfrm>
              <a:off x="1785918" y="3750471"/>
              <a:ext cx="1214446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6"/>
              <a:endCxn id="6" idx="3"/>
            </p:cNvCxnSpPr>
            <p:nvPr/>
          </p:nvCxnSpPr>
          <p:spPr>
            <a:xfrm flipV="1">
              <a:off x="2571736" y="4028300"/>
              <a:ext cx="543708" cy="507989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357422" y="342900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5562" y="403051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endCxn id="7" idx="1"/>
            </p:cNvCxnSpPr>
            <p:nvPr/>
          </p:nvCxnSpPr>
          <p:spPr>
            <a:xfrm rot="16200000" flipH="1">
              <a:off x="3528226" y="4171176"/>
              <a:ext cx="658788" cy="37303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3" idx="3"/>
              <a:endCxn id="4" idx="7"/>
            </p:cNvCxnSpPr>
            <p:nvPr/>
          </p:nvCxnSpPr>
          <p:spPr>
            <a:xfrm rot="5400000">
              <a:off x="1635119" y="3063887"/>
              <a:ext cx="444474" cy="373036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14480" y="2968465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5" idx="6"/>
              <a:endCxn id="7" idx="2"/>
            </p:cNvCxnSpPr>
            <p:nvPr/>
          </p:nvCxnSpPr>
          <p:spPr>
            <a:xfrm>
              <a:off x="2571736" y="4536289"/>
              <a:ext cx="1357322" cy="428628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00496" y="4254349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482585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57224" y="1714488"/>
            <a:ext cx="35004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订餐的量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628" y="3429000"/>
            <a:ext cx="18573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=1+3+5=9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8072494" cy="563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&lt;string.h&gt;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&lt;queue&gt;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INF 0x3f3f3f3f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1001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map[MAXN][MAXN];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num;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KH[MAXN];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存放客户位置和订餐量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step;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队列中的元素类型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dx[] = {0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-1};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水平偏移量，下标对应方位号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dy[] = {-1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0};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visited[MAXN][MAXN];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285728"/>
            <a:ext cx="18573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对应的程序：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53"/>
            <a:ext cx="8286808" cy="6484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tIns="36000" rIns="0" bIns="36000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sx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sy)    </a:t>
            </a:r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从方块</a:t>
            </a:r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(sx</a:t>
            </a:r>
            <a:r>
              <a:rPr lang="zh-CN" altLang="zh-CN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sy)</a:t>
            </a:r>
            <a:r>
              <a:rPr lang="zh-CN" altLang="zh-CN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开始查找某个最近的分店</a:t>
            </a: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queue&lt;QNode&gt; qu;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fx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fy;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QNode now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now.x=sx; now.y=sy; now.step=0;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起始方块</a:t>
            </a: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qu.push(now) 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sizeof(visited));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visited[sx][sy]=1;</a:t>
            </a:r>
            <a:endParaRPr lang="zh-CN" altLang="zh-CN" sz="16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while(!qu.empty())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now=qu.front(); qu.pop();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now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(i=0;i&lt;4;i++)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查找所有相邻方块</a:t>
            </a: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fx=now.x+dx[i]; fy=now.y+dy[i];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(map[fx][fy]==2)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找到某个分店时返回路径长度</a:t>
            </a: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return now.step+1 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(fx&lt;1 || fy&lt;1 || fx&gt;n || fy&gt;n || map[fx][fy]==1 </a:t>
            </a: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|| visited[fx][fy]==1)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continue;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避开已走过和不能走的方块</a:t>
            </a: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t.x=fx; t.y=fy;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t.step=now.step+1;</a:t>
            </a:r>
            <a:endParaRPr lang="zh-CN" altLang="zh-CN" sz="16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qu.push(t);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visited[fx][fy]=1;</a:t>
            </a:r>
            <a:endParaRPr lang="zh-CN" altLang="zh-CN" sz="16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INF;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没有找到返回∞</a:t>
            </a:r>
          </a:p>
          <a:p>
            <a:pPr algn="l">
              <a:lnSpc>
                <a:spcPts val="2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52"/>
            <a:ext cx="8143932" cy="5881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t1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 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st=0 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sum=0 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memset(map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sizeof(map));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scanf("%d%d%d%d"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&amp;n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&amp;m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&amp;k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&amp;d);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输入分店位置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scanf("%d%d"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&amp;t1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&amp;t2);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map[t1][t2]=2;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分店对应位置值设置为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(i=0;i&lt;k;i++)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输入客户位置和订餐量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scanf("%d%d%d"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&amp;KH[i].x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&amp;KH[i].y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&amp;KH[i].num);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(i=0;i&lt;d;i++)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输入不能走的位置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scanf("%d%d"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&amp;t1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&amp;t2);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map[t1][t2]=1;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不能走的位置值设置为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(i=0;i&lt;k;i++)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st=bfs(KH[i].x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KH[i].y);</a:t>
            </a:r>
            <a:endParaRPr lang="zh-CN" altLang="zh-CN" sz="16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sum+=(st*KH[i].num);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累计总成本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sum) 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 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857364"/>
            <a:ext cx="2571768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AC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分数：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285860"/>
            <a:ext cx="13573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提交结果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12144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357298"/>
            <a:ext cx="6715172" cy="683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没有考虑“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可能有多个客户在方格图中的同一个位置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2.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如下图。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1538" y="2571744"/>
            <a:ext cx="3714776" cy="3000396"/>
            <a:chOff x="1000100" y="2357430"/>
            <a:chExt cx="3714776" cy="3000396"/>
          </a:xfrm>
        </p:grpSpPr>
        <p:sp>
          <p:nvSpPr>
            <p:cNvPr id="5" name="椭圆 4"/>
            <p:cNvSpPr/>
            <p:nvPr/>
          </p:nvSpPr>
          <p:spPr>
            <a:xfrm>
              <a:off x="1928794" y="2357430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3357562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>
                  <a:solidFill>
                    <a:srgbClr val="0000FF"/>
                  </a:solidFill>
                </a:rPr>
                <a:t>1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785918" y="4143380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>
                  <a:solidFill>
                    <a:srgbClr val="0000FF"/>
                  </a:solidFill>
                </a:rPr>
                <a:t>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000364" y="3357562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9058" y="4572008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6" idx="6"/>
              <a:endCxn id="8" idx="2"/>
            </p:cNvCxnSpPr>
            <p:nvPr/>
          </p:nvCxnSpPr>
          <p:spPr>
            <a:xfrm>
              <a:off x="1785918" y="3750471"/>
              <a:ext cx="1214446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6"/>
              <a:endCxn id="8" idx="3"/>
            </p:cNvCxnSpPr>
            <p:nvPr/>
          </p:nvCxnSpPr>
          <p:spPr>
            <a:xfrm flipV="1">
              <a:off x="2571736" y="4028300"/>
              <a:ext cx="543708" cy="507989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57422" y="342900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95562" y="403051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endCxn id="9" idx="1"/>
            </p:cNvCxnSpPr>
            <p:nvPr/>
          </p:nvCxnSpPr>
          <p:spPr>
            <a:xfrm rot="16200000" flipH="1">
              <a:off x="3528226" y="4171176"/>
              <a:ext cx="658788" cy="373036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  <a:endCxn id="6" idx="7"/>
            </p:cNvCxnSpPr>
            <p:nvPr/>
          </p:nvCxnSpPr>
          <p:spPr>
            <a:xfrm rot="5400000">
              <a:off x="1635119" y="3063887"/>
              <a:ext cx="444474" cy="373036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14480" y="2968465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2571736" y="4536289"/>
              <a:ext cx="1357322" cy="42862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00496" y="4254349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4678" y="482585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57752" y="3857628"/>
            <a:ext cx="18573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=1+3+1=5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571480"/>
            <a:ext cx="34290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方案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从分店搜索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送餐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客户。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928794" y="3000372"/>
            <a:ext cx="3714776" cy="3000396"/>
            <a:chOff x="1928794" y="3000372"/>
            <a:chExt cx="3714776" cy="3000396"/>
          </a:xfrm>
        </p:grpSpPr>
        <p:sp>
          <p:nvSpPr>
            <p:cNvPr id="39" name="椭圆 38"/>
            <p:cNvSpPr/>
            <p:nvPr/>
          </p:nvSpPr>
          <p:spPr>
            <a:xfrm>
              <a:off x="2857488" y="3000372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28794" y="4000504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>
                  <a:solidFill>
                    <a:srgbClr val="0000FF"/>
                  </a:solidFill>
                </a:rPr>
                <a:t>1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714612" y="4786322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>
                  <a:solidFill>
                    <a:srgbClr val="0000FF"/>
                  </a:solidFill>
                </a:rPr>
                <a:t>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9058" y="4000504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857752" y="5214950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0" idx="6"/>
              <a:endCxn id="42" idx="2"/>
            </p:cNvCxnSpPr>
            <p:nvPr/>
          </p:nvCxnSpPr>
          <p:spPr>
            <a:xfrm>
              <a:off x="2714612" y="4393413"/>
              <a:ext cx="1214446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6"/>
              <a:endCxn id="42" idx="3"/>
            </p:cNvCxnSpPr>
            <p:nvPr/>
          </p:nvCxnSpPr>
          <p:spPr>
            <a:xfrm flipV="1">
              <a:off x="3500430" y="4671242"/>
              <a:ext cx="543708" cy="507989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86116" y="407194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24256" y="467345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endCxn id="43" idx="1"/>
            </p:cNvCxnSpPr>
            <p:nvPr/>
          </p:nvCxnSpPr>
          <p:spPr>
            <a:xfrm rot="16200000" flipH="1">
              <a:off x="4456920" y="4814118"/>
              <a:ext cx="658788" cy="373036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9" idx="3"/>
              <a:endCxn id="40" idx="7"/>
            </p:cNvCxnSpPr>
            <p:nvPr/>
          </p:nvCxnSpPr>
          <p:spPr>
            <a:xfrm rot="5400000">
              <a:off x="2563813" y="3706829"/>
              <a:ext cx="444474" cy="373036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43174" y="3611407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连接符 50"/>
            <p:cNvCxnSpPr>
              <a:stCxn id="41" idx="6"/>
              <a:endCxn id="43" idx="2"/>
            </p:cNvCxnSpPr>
            <p:nvPr/>
          </p:nvCxnSpPr>
          <p:spPr>
            <a:xfrm>
              <a:off x="3500430" y="5179231"/>
              <a:ext cx="1357322" cy="42862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29190" y="4897291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43372" y="5468795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连接符 54"/>
            <p:cNvCxnSpPr>
              <a:stCxn id="39" idx="5"/>
              <a:endCxn id="42" idx="1"/>
            </p:cNvCxnSpPr>
            <p:nvPr/>
          </p:nvCxnSpPr>
          <p:spPr>
            <a:xfrm rot="16200000" flipH="1">
              <a:off x="3563945" y="3635391"/>
              <a:ext cx="444474" cy="51591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786182" y="3643314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2976" y="1500174"/>
            <a:ext cx="5500726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先将所有分店进队（每个分店看成一个搜索点）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出队一个搜索点，找到所有相邻可走的搜索点并进队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若搜索点是客户，计算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</a:p>
        </p:txBody>
      </p:sp>
      <p:sp>
        <p:nvSpPr>
          <p:cNvPr id="17" name="下箭头 16"/>
          <p:cNvSpPr/>
          <p:nvPr/>
        </p:nvSpPr>
        <p:spPr>
          <a:xfrm>
            <a:off x="2928926" y="107154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000892" y="2000240"/>
            <a:ext cx="14287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一次性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BFS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9" name="右大括号 58"/>
          <p:cNvSpPr/>
          <p:nvPr/>
        </p:nvSpPr>
        <p:spPr>
          <a:xfrm>
            <a:off x="6929454" y="1714488"/>
            <a:ext cx="142876" cy="928694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2" y="1357298"/>
            <a:ext cx="2571768" cy="25003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/>
          <p:cNvSpPr/>
          <p:nvPr/>
        </p:nvSpPr>
        <p:spPr>
          <a:xfrm>
            <a:off x="3124713" y="3652839"/>
            <a:ext cx="108000" cy="144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606876" y="1671625"/>
            <a:ext cx="108000" cy="144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47638" y="1897534"/>
            <a:ext cx="108000" cy="144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32340" y="1898658"/>
            <a:ext cx="108000" cy="144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96828" y="2163190"/>
            <a:ext cx="108000" cy="144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4143372" y="2224602"/>
            <a:ext cx="428628" cy="0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0694" y="2285992"/>
            <a:ext cx="18573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ans+=2*3=6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52"/>
            <a:ext cx="8143932" cy="6096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#include&lt;iostream&gt;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#include&lt;queue&gt;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1010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long long LL;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Node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搜索点（队元素）类型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y;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dep;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dx[4]={1,0,-1,0};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dy[4]={0,1,0,-1};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map[MAXN][MAXN];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visited[MAXN][MAXN];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LL cost[MAXN][MAXN];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//(x,y)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位置的订餐量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n,m,k,d;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LL ans;</a:t>
            </a: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cnt;</a:t>
            </a:r>
          </a:p>
          <a:p>
            <a:pPr algn="l">
              <a:lnSpc>
                <a:spcPts val="2300"/>
              </a:lnSpc>
            </a:pPr>
            <a:endParaRPr lang="en-US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queue&lt;Node&gt; qu;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857232"/>
            <a:ext cx="7786742" cy="4999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144000" tIns="144000" rIns="144000" bIns="144000" rtlCol="0">
            <a:spAutoFit/>
          </a:bodyPr>
          <a:lstStyle/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试题编号：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201509-1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试题名称：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数列分段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时间限制：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1.0s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内存限制：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256.0MB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问题描述：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给定一个整数数列，数列中连续相同的最长整数序列算成一段，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问数列中共有多少段？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输入的第一行包含一个整数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，表示数列中整数的个数。</a:t>
            </a:r>
            <a:b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第二行包含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…, 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，表示给定的数列，相邻的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整数之间用一个空格分隔。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输出一个整数，表示给定的数列有多个段。</a:t>
            </a: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b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8 8 8 0 12 12 8 0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样例说明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8 8 8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是第一段，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是第二段，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12 12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是第三段，倒数第二个整数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是第四段，最后一个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是第五段。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1714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几个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CSP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试题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14"/>
            <a:ext cx="8143932" cy="6412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init()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cin &gt;&gt; n &gt;&gt; m &gt;&gt; k &gt;&gt; d;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i=1;i&lt;=m;i++)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输入分店</a:t>
            </a:r>
          </a:p>
          <a:p>
            <a:pPr algn="l">
              <a:lnSpc>
                <a:spcPts val="21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Node e;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int x,y;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cin &gt;&gt; x &gt;&gt; y;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e.x=x; e.y=y;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e.dep=0;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qu.push(e);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分店进队</a:t>
            </a:r>
          </a:p>
          <a:p>
            <a:pPr algn="l">
              <a:lnSpc>
                <a:spcPts val="21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visited[x][y]=true;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for(int i=1;i&lt;=k;i++)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输入客户位置和订餐量</a:t>
            </a:r>
          </a:p>
          <a:p>
            <a:pPr algn="l">
              <a:lnSpc>
                <a:spcPts val="21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x,y,c;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cin &gt;&gt; x &gt;&gt; y &gt;&gt; c;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map[x][y]=1;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客户位置设置为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cost[x][y]+=c;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累计相同客户位置的订餐量</a:t>
            </a:r>
          </a:p>
          <a:p>
            <a:pPr algn="l">
              <a:lnSpc>
                <a:spcPts val="21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for(int i=1;i&lt;=d;i++)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输入不能走的位置</a:t>
            </a:r>
          </a:p>
          <a:p>
            <a:pPr algn="l">
              <a:lnSpc>
                <a:spcPts val="21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x,y;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cin &gt;&gt; x &gt;&gt; y;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visited[x][y]=1;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不能走的位置设置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98631"/>
            <a:ext cx="8572560" cy="6496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bfs()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Node e,e1;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while(!qu.empty())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if(cnt==k) return;</a:t>
            </a: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e=qu.front(); qu.pop();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出队一个搜索点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int sx=e.x;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int sy=e.y;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int d=e.dep;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for(int i=0;i&lt;4;i++)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找搜索点的相邻可走搜索点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(ex,ey)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 int ex=sx+dx[i];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int ey=sy+dy[i];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if(!visited[ex][ey] &amp;&amp; ex&gt;=1 &amp;&amp; ex&lt;=n &amp;&amp; ey&gt;=1 &amp;&amp; ey&lt;=n)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 visited[ex][ey]=true;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e1.x=ex;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e1.y=ey;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e1.dep=d+1;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qu.push(e1);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(ex,ey,d+1)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endParaRPr lang="en-US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if(map[ex][ey]==1)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找到一个客户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ans+=e1.dep*cost[ex][ey];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cnt++;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}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}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142984"/>
            <a:ext cx="7286676" cy="169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main()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init();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bfs();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ans &lt;&lt; endl;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3714752"/>
            <a:ext cx="2571768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AC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分数：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143248"/>
            <a:ext cx="13573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提交结果</a:t>
            </a:r>
          </a:p>
        </p:txBody>
      </p:sp>
      <p:pic>
        <p:nvPicPr>
          <p:cNvPr id="310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00637"/>
            <a:ext cx="821537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u=3018071436,3167466516&amp;fm=0&amp;gp=-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928933"/>
            <a:ext cx="2500330" cy="1964545"/>
          </a:xfrm>
          <a:prstGeom prst="rect">
            <a:avLst/>
          </a:prstGeom>
          <a:noFill/>
        </p:spPr>
      </p:pic>
      <p:pic>
        <p:nvPicPr>
          <p:cNvPr id="3" name="Picture 12" descr="u=2820344220,2618371607&amp;fm=0&amp;gp=-46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1214422"/>
            <a:ext cx="2467858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8143932" cy="472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0" bIns="144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main(void)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n,first,x,sum=1;       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，输第１个数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scanf("%d%d", &amp;n, &amp;first);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i=2; i&lt;=n; i++)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scanf("%d", &amp;x);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if(x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!=first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    	 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比较统计：是否与前一个数相同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sum++;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first=x;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 sum); 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smtClean="0">
            <a:solidFill>
              <a:srgbClr val="0000FF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1665</TotalTime>
  <Words>9157</Words>
  <Application>Microsoft Office PowerPoint</Application>
  <PresentationFormat>全屏显示(4:3)</PresentationFormat>
  <Paragraphs>868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仿宋</vt:lpstr>
      <vt:lpstr>华文中宋</vt:lpstr>
      <vt:lpstr>楷体</vt:lpstr>
      <vt:lpstr>宋体</vt:lpstr>
      <vt:lpstr>微软雅黑</vt:lpstr>
      <vt:lpstr>叶根友毛笔行书2.0版</vt:lpstr>
      <vt:lpstr>Consolas</vt:lpstr>
      <vt:lpstr>Franklin Gothic Book</vt:lpstr>
      <vt:lpstr>Franklin Gothic Medium</vt:lpstr>
      <vt:lpstr>Times New Roman</vt:lpstr>
      <vt:lpstr>Wingdings 2</vt:lpstr>
      <vt:lpstr>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Allen</cp:lastModifiedBy>
  <cp:revision>652</cp:revision>
  <dcterms:created xsi:type="dcterms:W3CDTF">2012-11-28T00:02:12Z</dcterms:created>
  <dcterms:modified xsi:type="dcterms:W3CDTF">2020-12-16T10:45:10Z</dcterms:modified>
</cp:coreProperties>
</file>